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10698475" cx="7589525"/>
  <p:notesSz cx="6858000" cy="9144000"/>
  <p:embeddedFontLst>
    <p:embeddedFont>
      <p:font typeface="Patrick Hand"/>
      <p:regular r:id="rId29"/>
    </p:embeddedFont>
    <p:embeddedFont>
      <p:font typeface="Playfair Display"/>
      <p:regular r:id="rId30"/>
      <p:bold r:id="rId31"/>
      <p:italic r:id="rId32"/>
      <p:boldItalic r:id="rId33"/>
    </p:embeddedFont>
    <p:embeddedFont>
      <p:font typeface="Mada"/>
      <p:regular r:id="rId34"/>
      <p:bold r:id="rId35"/>
    </p:embeddedFont>
    <p:embeddedFont>
      <p:font typeface="Life Savers"/>
      <p:regular r:id="rId36"/>
      <p:bold r:id="rId37"/>
    </p:embeddedFont>
    <p:embeddedFont>
      <p:font typeface="Fira Sans Extra Condensed Medium"/>
      <p:regular r:id="rId38"/>
      <p:bold r:id="rId39"/>
      <p:italic r:id="rId40"/>
      <p:boldItalic r:id="rId41"/>
    </p:embeddedFont>
    <p:embeddedFont>
      <p:font typeface="Lora"/>
      <p:regular r:id="rId42"/>
      <p:bold r:id="rId43"/>
      <p:italic r:id="rId44"/>
      <p:boldItalic r:id="rId45"/>
    </p:embeddedFont>
    <p:embeddedFont>
      <p:font typeface="Fira Sans Extra Condensed Black"/>
      <p:bold r:id="rId46"/>
      <p:boldItalic r:id="rId47"/>
    </p:embeddedFont>
    <p:embeddedFont>
      <p:font typeface="Pathway Gothic One"/>
      <p:regular r:id="rId48"/>
    </p:embeddedFont>
    <p:embeddedFont>
      <p:font typeface="Fira Sans SemiBold"/>
      <p:regular r:id="rId49"/>
      <p:bold r:id="rId50"/>
      <p:italic r:id="rId51"/>
      <p:boldItalic r:id="rId52"/>
    </p:embeddedFont>
    <p:embeddedFont>
      <p:font typeface="Fira Sans"/>
      <p:regular r:id="rId53"/>
      <p:bold r:id="rId54"/>
      <p:italic r:id="rId55"/>
      <p:boldItalic r:id="rId56"/>
    </p:embeddedFont>
    <p:embeddedFont>
      <p:font typeface="Fira Sans Extra Condensed SemiBold"/>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70">
          <p15:clr>
            <a:srgbClr val="A4A3A4"/>
          </p15:clr>
        </p15:guide>
        <p15:guide id="2" pos="239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19D0885-CA79-4F51-919F-D1BAF646D607}">
  <a:tblStyle styleId="{219D0885-CA79-4F51-919F-D1BAF646D60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70" orient="horz"/>
        <p:guide pos="239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ExtraCondensedMedium-italic.fntdata"/><Relationship Id="rId42" Type="http://schemas.openxmlformats.org/officeDocument/2006/relationships/font" Target="fonts/Lora-regular.fntdata"/><Relationship Id="rId41" Type="http://schemas.openxmlformats.org/officeDocument/2006/relationships/font" Target="fonts/FiraSansExtraCondensedMedium-boldItalic.fntdata"/><Relationship Id="rId44" Type="http://schemas.openxmlformats.org/officeDocument/2006/relationships/font" Target="fonts/Lora-italic.fntdata"/><Relationship Id="rId43" Type="http://schemas.openxmlformats.org/officeDocument/2006/relationships/font" Target="fonts/Lora-bold.fntdata"/><Relationship Id="rId46" Type="http://schemas.openxmlformats.org/officeDocument/2006/relationships/font" Target="fonts/FiraSansExtraCondensedBlack-bold.fntdata"/><Relationship Id="rId45" Type="http://schemas.openxmlformats.org/officeDocument/2006/relationships/font" Target="fonts/Lora-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PathwayGothicOne-regular.fntdata"/><Relationship Id="rId47" Type="http://schemas.openxmlformats.org/officeDocument/2006/relationships/font" Target="fonts/FiraSansExtraCondensedBlack-boldItalic.fntdata"/><Relationship Id="rId49" Type="http://schemas.openxmlformats.org/officeDocument/2006/relationships/font" Target="fonts/FiraSansSemiBold-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layfairDisplay-bold.fntdata"/><Relationship Id="rId30" Type="http://schemas.openxmlformats.org/officeDocument/2006/relationships/font" Target="fonts/PlayfairDisplay-regular.fntdata"/><Relationship Id="rId33" Type="http://schemas.openxmlformats.org/officeDocument/2006/relationships/font" Target="fonts/PlayfairDisplay-boldItalic.fntdata"/><Relationship Id="rId32" Type="http://schemas.openxmlformats.org/officeDocument/2006/relationships/font" Target="fonts/PlayfairDisplay-italic.fntdata"/><Relationship Id="rId35" Type="http://schemas.openxmlformats.org/officeDocument/2006/relationships/font" Target="fonts/Mada-bold.fntdata"/><Relationship Id="rId34" Type="http://schemas.openxmlformats.org/officeDocument/2006/relationships/font" Target="fonts/Mada-regular.fntdata"/><Relationship Id="rId37" Type="http://schemas.openxmlformats.org/officeDocument/2006/relationships/font" Target="fonts/LifeSavers-bold.fntdata"/><Relationship Id="rId36" Type="http://schemas.openxmlformats.org/officeDocument/2006/relationships/font" Target="fonts/LifeSavers-regular.fntdata"/><Relationship Id="rId39" Type="http://schemas.openxmlformats.org/officeDocument/2006/relationships/font" Target="fonts/FiraSansExtraCondensedMedium-bold.fntdata"/><Relationship Id="rId38" Type="http://schemas.openxmlformats.org/officeDocument/2006/relationships/font" Target="fonts/FiraSansExtraCondensedMedium-regular.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FiraSansExtraCondensedSemiBold-boldItalic.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font" Target="fonts/PatrickHand-regular.fntdata"/><Relationship Id="rId51" Type="http://schemas.openxmlformats.org/officeDocument/2006/relationships/font" Target="fonts/FiraSansSemiBold-italic.fntdata"/><Relationship Id="rId50" Type="http://schemas.openxmlformats.org/officeDocument/2006/relationships/font" Target="fonts/FiraSansSemiBold-bold.fntdata"/><Relationship Id="rId53" Type="http://schemas.openxmlformats.org/officeDocument/2006/relationships/font" Target="fonts/FiraSans-regular.fntdata"/><Relationship Id="rId52" Type="http://schemas.openxmlformats.org/officeDocument/2006/relationships/font" Target="fonts/FiraSansSemiBold-boldItalic.fntdata"/><Relationship Id="rId11" Type="http://schemas.openxmlformats.org/officeDocument/2006/relationships/slide" Target="slides/slide5.xml"/><Relationship Id="rId55" Type="http://schemas.openxmlformats.org/officeDocument/2006/relationships/font" Target="fonts/FiraSans-italic.fntdata"/><Relationship Id="rId10" Type="http://schemas.openxmlformats.org/officeDocument/2006/relationships/slide" Target="slides/slide4.xml"/><Relationship Id="rId54" Type="http://schemas.openxmlformats.org/officeDocument/2006/relationships/font" Target="fonts/FiraSans-bold.fntdata"/><Relationship Id="rId13" Type="http://schemas.openxmlformats.org/officeDocument/2006/relationships/slide" Target="slides/slide7.xml"/><Relationship Id="rId57" Type="http://schemas.openxmlformats.org/officeDocument/2006/relationships/font" Target="fonts/FiraSansExtraCondensedSemiBold-regular.fntdata"/><Relationship Id="rId12" Type="http://schemas.openxmlformats.org/officeDocument/2006/relationships/slide" Target="slides/slide6.xml"/><Relationship Id="rId56" Type="http://schemas.openxmlformats.org/officeDocument/2006/relationships/font" Target="fonts/FiraSans-boldItalic.fntdata"/><Relationship Id="rId15" Type="http://schemas.openxmlformats.org/officeDocument/2006/relationships/slide" Target="slides/slide9.xml"/><Relationship Id="rId59" Type="http://schemas.openxmlformats.org/officeDocument/2006/relationships/font" Target="fonts/FiraSansExtraCondensedSemiBold-italic.fntdata"/><Relationship Id="rId14" Type="http://schemas.openxmlformats.org/officeDocument/2006/relationships/slide" Target="slides/slide8.xml"/><Relationship Id="rId58" Type="http://schemas.openxmlformats.org/officeDocument/2006/relationships/font" Target="fonts/FiraSansExtraCondensedSemiBold-bold.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g7a1358ef78_0_195: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630" name="Google Shape;630;g7a1358ef78_0_1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7a1358ef78_0_259: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908" name="Google Shape;908;g7a1358ef78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2" name="Shape 1182"/>
        <p:cNvGrpSpPr/>
        <p:nvPr/>
      </p:nvGrpSpPr>
      <p:grpSpPr>
        <a:xfrm>
          <a:off x="0" y="0"/>
          <a:ext cx="0" cy="0"/>
          <a:chOff x="0" y="0"/>
          <a:chExt cx="0" cy="0"/>
        </a:xfrm>
      </p:grpSpPr>
      <p:sp>
        <p:nvSpPr>
          <p:cNvPr id="1183" name="Google Shape;1183;gce09f550de_0_34: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184" name="Google Shape;1184;gce09f550de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592ddabc6bf3670a_7: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302" name="Google Shape;1302;g592ddabc6bf3670a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1" name="Shape 1361"/>
        <p:cNvGrpSpPr/>
        <p:nvPr/>
      </p:nvGrpSpPr>
      <p:grpSpPr>
        <a:xfrm>
          <a:off x="0" y="0"/>
          <a:ext cx="0" cy="0"/>
          <a:chOff x="0" y="0"/>
          <a:chExt cx="0" cy="0"/>
        </a:xfrm>
      </p:grpSpPr>
      <p:sp>
        <p:nvSpPr>
          <p:cNvPr id="1362" name="Google Shape;1362;gcd04245d42_0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363" name="Google Shape;1363;gcd04245d4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7" name="Shape 1447"/>
        <p:cNvGrpSpPr/>
        <p:nvPr/>
      </p:nvGrpSpPr>
      <p:grpSpPr>
        <a:xfrm>
          <a:off x="0" y="0"/>
          <a:ext cx="0" cy="0"/>
          <a:chOff x="0" y="0"/>
          <a:chExt cx="0" cy="0"/>
        </a:xfrm>
      </p:grpSpPr>
      <p:sp>
        <p:nvSpPr>
          <p:cNvPr id="1448" name="Google Shape;1448;gcd04245d42_0_528: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449" name="Google Shape;1449;gcd04245d42_0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3" name="Shape 1533"/>
        <p:cNvGrpSpPr/>
        <p:nvPr/>
      </p:nvGrpSpPr>
      <p:grpSpPr>
        <a:xfrm>
          <a:off x="0" y="0"/>
          <a:ext cx="0" cy="0"/>
          <a:chOff x="0" y="0"/>
          <a:chExt cx="0" cy="0"/>
        </a:xfrm>
      </p:grpSpPr>
      <p:sp>
        <p:nvSpPr>
          <p:cNvPr id="1534" name="Google Shape;1534;gcd04245d42_0_562: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535" name="Google Shape;1535;gcd04245d42_0_5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2" name="Shape 1612"/>
        <p:cNvGrpSpPr/>
        <p:nvPr/>
      </p:nvGrpSpPr>
      <p:grpSpPr>
        <a:xfrm>
          <a:off x="0" y="0"/>
          <a:ext cx="0" cy="0"/>
          <a:chOff x="0" y="0"/>
          <a:chExt cx="0" cy="0"/>
        </a:xfrm>
      </p:grpSpPr>
      <p:sp>
        <p:nvSpPr>
          <p:cNvPr id="1613" name="Google Shape;1613;g7a1358ef78_0_1: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614" name="Google Shape;1614;g7a1358ef78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9" name="Shape 1649"/>
        <p:cNvGrpSpPr/>
        <p:nvPr/>
      </p:nvGrpSpPr>
      <p:grpSpPr>
        <a:xfrm>
          <a:off x="0" y="0"/>
          <a:ext cx="0" cy="0"/>
          <a:chOff x="0" y="0"/>
          <a:chExt cx="0" cy="0"/>
        </a:xfrm>
      </p:grpSpPr>
      <p:sp>
        <p:nvSpPr>
          <p:cNvPr id="1650" name="Google Shape;1650;gcccd03f65f_0_142: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651" name="Google Shape;1651;gcccd03f65f_0_1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6" name="Shape 1686"/>
        <p:cNvGrpSpPr/>
        <p:nvPr/>
      </p:nvGrpSpPr>
      <p:grpSpPr>
        <a:xfrm>
          <a:off x="0" y="0"/>
          <a:ext cx="0" cy="0"/>
          <a:chOff x="0" y="0"/>
          <a:chExt cx="0" cy="0"/>
        </a:xfrm>
      </p:grpSpPr>
      <p:sp>
        <p:nvSpPr>
          <p:cNvPr id="1687" name="Google Shape;1687;gcbe2523fc4_0_3: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688" name="Google Shape;1688;gcbe2523fc4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ccd03f65f_0_2: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ccd03f65f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6" name="Shape 1816"/>
        <p:cNvGrpSpPr/>
        <p:nvPr/>
      </p:nvGrpSpPr>
      <p:grpSpPr>
        <a:xfrm>
          <a:off x="0" y="0"/>
          <a:ext cx="0" cy="0"/>
          <a:chOff x="0" y="0"/>
          <a:chExt cx="0" cy="0"/>
        </a:xfrm>
      </p:grpSpPr>
      <p:sp>
        <p:nvSpPr>
          <p:cNvPr id="1817" name="Google Shape;1817;g9c6dafc8ad_0_1: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818" name="Google Shape;1818;g9c6dafc8a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9" name="Shape 1829"/>
        <p:cNvGrpSpPr/>
        <p:nvPr/>
      </p:nvGrpSpPr>
      <p:grpSpPr>
        <a:xfrm>
          <a:off x="0" y="0"/>
          <a:ext cx="0" cy="0"/>
          <a:chOff x="0" y="0"/>
          <a:chExt cx="0" cy="0"/>
        </a:xfrm>
      </p:grpSpPr>
      <p:sp>
        <p:nvSpPr>
          <p:cNvPr id="1830" name="Google Shape;1830;gcccd03f65f_0_381: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831" name="Google Shape;1831;gcccd03f65f_0_3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6" name="Shape 1846"/>
        <p:cNvGrpSpPr/>
        <p:nvPr/>
      </p:nvGrpSpPr>
      <p:grpSpPr>
        <a:xfrm>
          <a:off x="0" y="0"/>
          <a:ext cx="0" cy="0"/>
          <a:chOff x="0" y="0"/>
          <a:chExt cx="0" cy="0"/>
        </a:xfrm>
      </p:grpSpPr>
      <p:sp>
        <p:nvSpPr>
          <p:cNvPr id="1847" name="Google Shape;1847;g820d8cd4f9_0_53:notes"/>
          <p:cNvSpPr/>
          <p:nvPr>
            <p:ph idx="2" type="sldImg"/>
          </p:nvPr>
        </p:nvSpPr>
        <p:spPr>
          <a:xfrm>
            <a:off x="2213052" y="685800"/>
            <a:ext cx="2432700" cy="3429000"/>
          </a:xfrm>
          <a:custGeom>
            <a:rect b="b" l="l" r="r" t="t"/>
            <a:pathLst>
              <a:path extrusionOk="0" h="120000" w="120000">
                <a:moveTo>
                  <a:pt x="0" y="0"/>
                </a:moveTo>
                <a:lnTo>
                  <a:pt x="120000" y="0"/>
                </a:lnTo>
                <a:lnTo>
                  <a:pt x="120000" y="120000"/>
                </a:lnTo>
                <a:lnTo>
                  <a:pt x="0" y="120000"/>
                </a:lnTo>
                <a:close/>
              </a:path>
            </a:pathLst>
          </a:custGeom>
        </p:spPr>
      </p:sp>
      <p:sp>
        <p:nvSpPr>
          <p:cNvPr id="1848" name="Google Shape;1848;g820d8cd4f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ce3f94112a_0_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ce3f94112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8029784299_0_3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029784299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cd04245d42_0_676: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cd04245d42_0_6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ccf2bc4773_0_65: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ccf2bc477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cccd03f65f_0_174: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cccd03f65f_0_1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cccd03f65f_0_312: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cccd03f65f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7a1358ef78_0_170:notes"/>
          <p:cNvSpPr/>
          <p:nvPr>
            <p:ph idx="2" type="sldImg"/>
          </p:nvPr>
        </p:nvSpPr>
        <p:spPr>
          <a:xfrm>
            <a:off x="2213029" y="685800"/>
            <a:ext cx="2432400" cy="3429000"/>
          </a:xfrm>
          <a:custGeom>
            <a:rect b="b" l="l" r="r" t="t"/>
            <a:pathLst>
              <a:path extrusionOk="0" h="120000" w="120000">
                <a:moveTo>
                  <a:pt x="0" y="0"/>
                </a:moveTo>
                <a:lnTo>
                  <a:pt x="120000" y="0"/>
                </a:lnTo>
                <a:lnTo>
                  <a:pt x="120000" y="120000"/>
                </a:lnTo>
                <a:lnTo>
                  <a:pt x="0" y="120000"/>
                </a:lnTo>
                <a:close/>
              </a:path>
            </a:pathLst>
          </a:custGeom>
        </p:spPr>
      </p:sp>
      <p:sp>
        <p:nvSpPr>
          <p:cNvPr id="352" name="Google Shape;352;g7a1358ef78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8718" y="1548715"/>
            <a:ext cx="7072200" cy="42693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8711" y="5894977"/>
            <a:ext cx="7072200" cy="1648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8711" y="2300739"/>
            <a:ext cx="7072200" cy="40842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8711" y="6556625"/>
            <a:ext cx="7072200" cy="2705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8711" y="4473766"/>
            <a:ext cx="7072200" cy="1750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8711" y="2397147"/>
            <a:ext cx="7072200" cy="7106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8711"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010895" y="2397147"/>
            <a:ext cx="3319800" cy="71061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8711" y="925652"/>
            <a:ext cx="7072200" cy="11913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8711" y="1155647"/>
            <a:ext cx="2330700" cy="15720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8711" y="2890367"/>
            <a:ext cx="2330700" cy="6613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6908" y="936312"/>
            <a:ext cx="5285400" cy="85089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94763" y="-260"/>
            <a:ext cx="3794700" cy="106986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20365" y="2565003"/>
            <a:ext cx="3357600" cy="30831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20365" y="5830393"/>
            <a:ext cx="3357600" cy="2568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99788" y="1506075"/>
            <a:ext cx="3184800" cy="76857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8711" y="8799592"/>
            <a:ext cx="4979100" cy="1258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32145" y="9699486"/>
            <a:ext cx="455400" cy="818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8711" y="925652"/>
            <a:ext cx="7072200" cy="119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8711" y="2397147"/>
            <a:ext cx="7072200" cy="71061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32145" y="9699486"/>
            <a:ext cx="455400" cy="818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9.png"/><Relationship Id="rId5" Type="http://schemas.openxmlformats.org/officeDocument/2006/relationships/hyperlink" Target="https://docs.google.com/presentation/d/1TKjgKmuF8-7aGjiAgt-2f6dUWPkTI7rnH1d3RF0xuIw/edit?usp=sharing" TargetMode="External"/><Relationship Id="rId6" Type="http://schemas.openxmlformats.org/officeDocument/2006/relationships/image" Target="../media/image7.png"/><Relationship Id="rId7"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png"/><Relationship Id="rId4" Type="http://schemas.openxmlformats.org/officeDocument/2006/relationships/image" Target="../media/image22.png"/><Relationship Id="rId5" Type="http://schemas.openxmlformats.org/officeDocument/2006/relationships/image" Target="../media/image3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23.png"/><Relationship Id="rId5" Type="http://schemas.openxmlformats.org/officeDocument/2006/relationships/image" Target="../media/image3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jpg"/><Relationship Id="rId4" Type="http://schemas.openxmlformats.org/officeDocument/2006/relationships/image" Target="../media/image28.jpg"/><Relationship Id="rId5" Type="http://schemas.openxmlformats.org/officeDocument/2006/relationships/image" Target="../media/image29.png"/><Relationship Id="rId6" Type="http://schemas.openxmlformats.org/officeDocument/2006/relationships/image" Target="../media/image27.png"/><Relationship Id="rId7"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8.png"/><Relationship Id="rId8" Type="http://schemas.openxmlformats.org/officeDocument/2006/relationships/image" Target="../media/image3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0.jpg"/><Relationship Id="rId4" Type="http://schemas.openxmlformats.org/officeDocument/2006/relationships/image" Target="../media/image18.png"/><Relationship Id="rId5" Type="http://schemas.openxmlformats.org/officeDocument/2006/relationships/hyperlink" Target="https://youtu.be/uTHmEp0IOEM" TargetMode="External"/><Relationship Id="rId6"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docs.google.com/presentation/d/1Vrjo7faTQ5wyZgLVjgKEQnyb9mHaPPYaExEd438A2QE/edit?usp=sharing" TargetMode="External"/><Relationship Id="rId4" Type="http://schemas.openxmlformats.org/officeDocument/2006/relationships/hyperlink" Target="https://docs.google.com/presentation/d/1eUNz0J6tIaTekeTGlOvYAMO6hGDCMuk-ZpptC_98scA/edit?usp=sharin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 Id="rId4" Type="http://schemas.openxmlformats.org/officeDocument/2006/relationships/hyperlink" Target="https://docs.google.com/forms/d/e/1FAIpQLSellgvn263ZGMVLfCNfffhfGB8DwE-fZDSLmWJlAtaqXm_24w/viewform?usp=sf_link" TargetMode="External"/><Relationship Id="rId5" Type="http://schemas.openxmlformats.org/officeDocument/2006/relationships/image" Target="../media/image40.png"/><Relationship Id="rId6"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3.jpg"/><Relationship Id="rId5"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youtu.be/vQLvy36FPUs"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 Id="rId4" Type="http://schemas.openxmlformats.org/officeDocument/2006/relationships/image" Target="../media/image15.jpg"/><Relationship Id="rId5" Type="http://schemas.openxmlformats.org/officeDocument/2006/relationships/image" Target="../media/image21.jpg"/><Relationship Id="rId6" Type="http://schemas.openxmlformats.org/officeDocument/2006/relationships/image" Target="../media/image10.jpg"/><Relationship Id="rId7"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rot="5400000">
            <a:off x="2970450" y="-2685775"/>
            <a:ext cx="1317300" cy="73722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rot="5400000">
            <a:off x="2650418" y="-2650200"/>
            <a:ext cx="1284900" cy="67377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56" name="Google Shape;56;p13"/>
          <p:cNvPicPr preferRelativeResize="0"/>
          <p:nvPr/>
        </p:nvPicPr>
        <p:blipFill>
          <a:blip r:embed="rId3">
            <a:alphaModFix/>
          </a:blip>
          <a:stretch>
            <a:fillRect/>
          </a:stretch>
        </p:blipFill>
        <p:spPr>
          <a:xfrm>
            <a:off x="2322171" y="345764"/>
            <a:ext cx="1261879" cy="827325"/>
          </a:xfrm>
          <a:prstGeom prst="rect">
            <a:avLst/>
          </a:prstGeom>
          <a:noFill/>
          <a:ln>
            <a:noFill/>
          </a:ln>
        </p:spPr>
      </p:pic>
      <p:sp>
        <p:nvSpPr>
          <p:cNvPr id="57" name="Google Shape;57;p13"/>
          <p:cNvSpPr txBox="1"/>
          <p:nvPr/>
        </p:nvSpPr>
        <p:spPr>
          <a:xfrm>
            <a:off x="238125" y="9324975"/>
            <a:ext cx="17145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solidFill>
                  <a:srgbClr val="E29578"/>
                </a:solidFill>
                <a:latin typeface="Lora"/>
                <a:ea typeface="Lora"/>
                <a:cs typeface="Lora"/>
                <a:sym typeface="Lora"/>
              </a:rPr>
              <a:t>Colour Index</a:t>
            </a:r>
            <a:endParaRPr>
              <a:solidFill>
                <a:srgbClr val="E29578"/>
              </a:solidFill>
              <a:latin typeface="Lora"/>
              <a:ea typeface="Lora"/>
              <a:cs typeface="Lora"/>
              <a:sym typeface="Lora"/>
            </a:endParaRPr>
          </a:p>
        </p:txBody>
      </p:sp>
      <p:sp>
        <p:nvSpPr>
          <p:cNvPr id="58" name="Google Shape;58;p13"/>
          <p:cNvSpPr txBox="1"/>
          <p:nvPr/>
        </p:nvSpPr>
        <p:spPr>
          <a:xfrm>
            <a:off x="95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en-GB" sz="1200">
                <a:latin typeface="Mada"/>
                <a:ea typeface="Mada"/>
                <a:cs typeface="Mada"/>
                <a:sym typeface="Mada"/>
              </a:rPr>
              <a:t>Main Text</a:t>
            </a:r>
            <a:endParaRPr sz="1200">
              <a:latin typeface="Mada"/>
              <a:ea typeface="Mada"/>
              <a:cs typeface="Mada"/>
              <a:sym typeface="Mada"/>
            </a:endParaRPr>
          </a:p>
          <a:p>
            <a:pPr indent="-304800" lvl="0" marL="457200" rtl="0" algn="l">
              <a:spcBef>
                <a:spcPts val="0"/>
              </a:spcBef>
              <a:spcAft>
                <a:spcPts val="0"/>
              </a:spcAft>
              <a:buClr>
                <a:srgbClr val="6C9EEC"/>
              </a:buClr>
              <a:buSzPts val="1200"/>
              <a:buFont typeface="Mada"/>
              <a:buChar char="●"/>
            </a:pPr>
            <a:r>
              <a:rPr lang="en-GB" sz="1200">
                <a:solidFill>
                  <a:srgbClr val="6C9EEC"/>
                </a:solidFill>
                <a:latin typeface="Mada"/>
                <a:ea typeface="Mada"/>
                <a:cs typeface="Mada"/>
                <a:sym typeface="Mada"/>
              </a:rPr>
              <a:t>Males slides</a:t>
            </a:r>
            <a:endParaRPr sz="1200">
              <a:solidFill>
                <a:srgbClr val="6C9EEC"/>
              </a:solidFill>
              <a:latin typeface="Mada"/>
              <a:ea typeface="Mada"/>
              <a:cs typeface="Mada"/>
              <a:sym typeface="Mada"/>
            </a:endParaRPr>
          </a:p>
          <a:p>
            <a:pPr indent="-304800" lvl="0" marL="457200" rtl="0" algn="l">
              <a:spcBef>
                <a:spcPts val="0"/>
              </a:spcBef>
              <a:spcAft>
                <a:spcPts val="0"/>
              </a:spcAft>
              <a:buClr>
                <a:srgbClr val="A64D79"/>
              </a:buClr>
              <a:buSzPts val="1200"/>
              <a:buFont typeface="Mada"/>
              <a:buChar char="●"/>
            </a:pPr>
            <a:r>
              <a:rPr lang="en-GB" sz="1200">
                <a:solidFill>
                  <a:srgbClr val="A64D79"/>
                </a:solidFill>
                <a:latin typeface="Mada"/>
                <a:ea typeface="Mada"/>
                <a:cs typeface="Mada"/>
                <a:sym typeface="Mada"/>
              </a:rPr>
              <a:t>Females slides</a:t>
            </a:r>
            <a:endParaRPr sz="1200">
              <a:solidFill>
                <a:srgbClr val="A64D79"/>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Doctor notes</a:t>
            </a:r>
            <a:endParaRPr sz="1200">
              <a:solidFill>
                <a:srgbClr val="6AA84F"/>
              </a:solidFill>
              <a:latin typeface="Mada"/>
              <a:ea typeface="Mada"/>
              <a:cs typeface="Mada"/>
              <a:sym typeface="Mada"/>
            </a:endParaRPr>
          </a:p>
        </p:txBody>
      </p:sp>
      <p:sp>
        <p:nvSpPr>
          <p:cNvPr id="59" name="Google Shape;59;p13"/>
          <p:cNvSpPr txBox="1"/>
          <p:nvPr/>
        </p:nvSpPr>
        <p:spPr>
          <a:xfrm>
            <a:off x="1762125" y="9667875"/>
            <a:ext cx="1790700" cy="7305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Textbook</a:t>
            </a:r>
            <a:endParaRPr sz="1200">
              <a:solidFill>
                <a:srgbClr val="1C4588"/>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en-GB" sz="1200">
                <a:solidFill>
                  <a:srgbClr val="CC0000"/>
                </a:solidFill>
                <a:latin typeface="Mada"/>
                <a:ea typeface="Mada"/>
                <a:cs typeface="Mada"/>
                <a:sym typeface="Mada"/>
              </a:rPr>
              <a:t>Important</a:t>
            </a:r>
            <a:endParaRPr sz="1200">
              <a:solidFill>
                <a:srgbClr val="CC0000"/>
              </a:solidFill>
              <a:latin typeface="Mada"/>
              <a:ea typeface="Mada"/>
              <a:cs typeface="Mada"/>
              <a:sym typeface="Mada"/>
            </a:endParaRPr>
          </a:p>
          <a:p>
            <a:pPr indent="-304800" lvl="0" marL="457200" rtl="0" algn="l">
              <a:spcBef>
                <a:spcPts val="0"/>
              </a:spcBef>
              <a:spcAft>
                <a:spcPts val="0"/>
              </a:spcAft>
              <a:buClr>
                <a:srgbClr val="CEA320"/>
              </a:buClr>
              <a:buSzPts val="1200"/>
              <a:buFont typeface="Mada"/>
              <a:buChar char="●"/>
            </a:pPr>
            <a:r>
              <a:rPr lang="en-GB" sz="1200">
                <a:solidFill>
                  <a:srgbClr val="CEA320"/>
                </a:solidFill>
                <a:latin typeface="Mada"/>
                <a:ea typeface="Mada"/>
                <a:cs typeface="Mada"/>
                <a:sym typeface="Mada"/>
              </a:rPr>
              <a:t>Golden notes</a:t>
            </a:r>
            <a:endParaRPr sz="1200">
              <a:solidFill>
                <a:srgbClr val="CEA320"/>
              </a:solidFill>
              <a:latin typeface="Mada"/>
              <a:ea typeface="Mada"/>
              <a:cs typeface="Mada"/>
              <a:sym typeface="Mada"/>
            </a:endParaRPr>
          </a:p>
          <a:p>
            <a:pPr indent="-304800" lvl="0" marL="457200" rtl="0" algn="l">
              <a:spcBef>
                <a:spcPts val="0"/>
              </a:spcBef>
              <a:spcAft>
                <a:spcPts val="0"/>
              </a:spcAft>
              <a:buClr>
                <a:srgbClr val="999999"/>
              </a:buClr>
              <a:buSzPts val="1200"/>
              <a:buFont typeface="Mada"/>
              <a:buChar char="●"/>
            </a:pPr>
            <a:r>
              <a:rPr lang="en-GB" sz="1200">
                <a:solidFill>
                  <a:srgbClr val="999999"/>
                </a:solidFill>
                <a:latin typeface="Mada"/>
                <a:ea typeface="Mada"/>
                <a:cs typeface="Mada"/>
                <a:sym typeface="Mada"/>
              </a:rPr>
              <a:t>Extra</a:t>
            </a:r>
            <a:endParaRPr sz="1200">
              <a:solidFill>
                <a:srgbClr val="999999"/>
              </a:solidFill>
              <a:latin typeface="Mada"/>
              <a:ea typeface="Mada"/>
              <a:cs typeface="Mada"/>
              <a:sym typeface="Mada"/>
            </a:endParaRPr>
          </a:p>
        </p:txBody>
      </p:sp>
      <p:cxnSp>
        <p:nvCxnSpPr>
          <p:cNvPr id="60" name="Google Shape;60;p13"/>
          <p:cNvCxnSpPr/>
          <p:nvPr/>
        </p:nvCxnSpPr>
        <p:spPr>
          <a:xfrm>
            <a:off x="1704975" y="9677400"/>
            <a:ext cx="0" cy="867000"/>
          </a:xfrm>
          <a:prstGeom prst="straightConnector1">
            <a:avLst/>
          </a:prstGeom>
          <a:noFill/>
          <a:ln cap="flat" cmpd="sng" w="9525">
            <a:solidFill>
              <a:srgbClr val="FFDDD2"/>
            </a:solidFill>
            <a:prstDash val="solid"/>
            <a:round/>
            <a:headEnd len="med" w="med" type="oval"/>
            <a:tailEnd len="med" w="med" type="oval"/>
          </a:ln>
        </p:spPr>
      </p:cxnSp>
      <p:cxnSp>
        <p:nvCxnSpPr>
          <p:cNvPr id="61" name="Google Shape;61;p13"/>
          <p:cNvCxnSpPr/>
          <p:nvPr/>
        </p:nvCxnSpPr>
        <p:spPr>
          <a:xfrm>
            <a:off x="923925" y="3590925"/>
            <a:ext cx="4800600" cy="0"/>
          </a:xfrm>
          <a:prstGeom prst="straightConnector1">
            <a:avLst/>
          </a:prstGeom>
          <a:noFill/>
          <a:ln cap="flat" cmpd="sng" w="19050">
            <a:solidFill>
              <a:srgbClr val="83C5BE"/>
            </a:solidFill>
            <a:prstDash val="solid"/>
            <a:round/>
            <a:headEnd len="med" w="med" type="oval"/>
            <a:tailEnd len="med" w="med" type="none"/>
          </a:ln>
        </p:spPr>
      </p:cxnSp>
      <p:pic>
        <p:nvPicPr>
          <p:cNvPr id="62" name="Google Shape;62;p13"/>
          <p:cNvPicPr preferRelativeResize="0"/>
          <p:nvPr/>
        </p:nvPicPr>
        <p:blipFill>
          <a:blip r:embed="rId4">
            <a:alphaModFix/>
          </a:blip>
          <a:stretch>
            <a:fillRect/>
          </a:stretch>
        </p:blipFill>
        <p:spPr>
          <a:xfrm>
            <a:off x="5696038" y="2354413"/>
            <a:ext cx="1271500" cy="1271500"/>
          </a:xfrm>
          <a:prstGeom prst="rect">
            <a:avLst/>
          </a:prstGeom>
          <a:noFill/>
          <a:ln>
            <a:noFill/>
          </a:ln>
        </p:spPr>
      </p:pic>
      <p:sp>
        <p:nvSpPr>
          <p:cNvPr id="63" name="Google Shape;63;p13"/>
          <p:cNvSpPr txBox="1"/>
          <p:nvPr/>
        </p:nvSpPr>
        <p:spPr>
          <a:xfrm>
            <a:off x="1647825" y="2744823"/>
            <a:ext cx="38385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600">
                <a:solidFill>
                  <a:srgbClr val="006D77"/>
                </a:solidFill>
                <a:latin typeface="Lora"/>
                <a:ea typeface="Lora"/>
                <a:cs typeface="Lora"/>
                <a:sym typeface="Lora"/>
              </a:rPr>
              <a:t>Jaundice</a:t>
            </a:r>
            <a:endParaRPr sz="3600">
              <a:solidFill>
                <a:srgbClr val="006D77"/>
              </a:solidFill>
              <a:latin typeface="Lora"/>
              <a:ea typeface="Lora"/>
              <a:cs typeface="Lora"/>
              <a:sym typeface="Lora"/>
            </a:endParaRPr>
          </a:p>
        </p:txBody>
      </p:sp>
      <p:cxnSp>
        <p:nvCxnSpPr>
          <p:cNvPr id="64" name="Google Shape;64;p13"/>
          <p:cNvCxnSpPr/>
          <p:nvPr/>
        </p:nvCxnSpPr>
        <p:spPr>
          <a:xfrm>
            <a:off x="1108175" y="4198950"/>
            <a:ext cx="0" cy="3695700"/>
          </a:xfrm>
          <a:prstGeom prst="straightConnector1">
            <a:avLst/>
          </a:prstGeom>
          <a:noFill/>
          <a:ln cap="flat" cmpd="sng" w="19050">
            <a:solidFill>
              <a:srgbClr val="FFDDD2"/>
            </a:solidFill>
            <a:prstDash val="solid"/>
            <a:round/>
            <a:headEnd len="med" w="med" type="oval"/>
            <a:tailEnd len="med" w="med" type="none"/>
          </a:ln>
        </p:spPr>
      </p:cxnSp>
      <p:cxnSp>
        <p:nvCxnSpPr>
          <p:cNvPr id="65" name="Google Shape;65;p13"/>
          <p:cNvCxnSpPr/>
          <p:nvPr/>
        </p:nvCxnSpPr>
        <p:spPr>
          <a:xfrm rot="10800000">
            <a:off x="803375" y="4675200"/>
            <a:ext cx="5305500" cy="0"/>
          </a:xfrm>
          <a:prstGeom prst="straightConnector1">
            <a:avLst/>
          </a:prstGeom>
          <a:noFill/>
          <a:ln cap="flat" cmpd="sng" w="19050">
            <a:solidFill>
              <a:srgbClr val="FFDDD2"/>
            </a:solidFill>
            <a:prstDash val="solid"/>
            <a:round/>
            <a:headEnd len="med" w="med" type="none"/>
            <a:tailEnd len="med" w="med" type="oval"/>
          </a:ln>
        </p:spPr>
      </p:cxnSp>
      <p:sp>
        <p:nvSpPr>
          <p:cNvPr id="66" name="Google Shape;66;p13"/>
          <p:cNvSpPr txBox="1"/>
          <p:nvPr/>
        </p:nvSpPr>
        <p:spPr>
          <a:xfrm>
            <a:off x="1241525" y="4341825"/>
            <a:ext cx="21717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E29578"/>
                </a:solidFill>
                <a:latin typeface="Lora"/>
                <a:ea typeface="Lora"/>
                <a:cs typeface="Lora"/>
                <a:sym typeface="Lora"/>
              </a:rPr>
              <a:t>Objectives</a:t>
            </a:r>
            <a:endParaRPr sz="2400">
              <a:solidFill>
                <a:srgbClr val="E29578"/>
              </a:solidFill>
              <a:latin typeface="Lora"/>
              <a:ea typeface="Lora"/>
              <a:cs typeface="Lora"/>
              <a:sym typeface="Lora"/>
            </a:endParaRPr>
          </a:p>
        </p:txBody>
      </p:sp>
      <p:sp>
        <p:nvSpPr>
          <p:cNvPr id="67" name="Google Shape;67;p13"/>
          <p:cNvSpPr/>
          <p:nvPr/>
        </p:nvSpPr>
        <p:spPr>
          <a:xfrm rot="-5400000">
            <a:off x="6531450" y="9261025"/>
            <a:ext cx="508200" cy="16077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rot="-5400000">
            <a:off x="6643425" y="9396600"/>
            <a:ext cx="495600" cy="14952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txBox="1"/>
          <p:nvPr/>
        </p:nvSpPr>
        <p:spPr>
          <a:xfrm>
            <a:off x="6290250" y="10050625"/>
            <a:ext cx="14172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5">
                  <a:extLst>
                    <a:ext uri="{A12FA001-AC4F-418D-AE19-62706E023703}">
                      <ahyp:hlinkClr val="tx"/>
                    </a:ext>
                  </a:extLst>
                </a:hlinkClick>
              </a:rPr>
              <a:t>Editing File</a:t>
            </a:r>
            <a:endParaRPr b="1" u="sng">
              <a:solidFill>
                <a:srgbClr val="E29578"/>
              </a:solidFill>
              <a:latin typeface="Lora"/>
              <a:ea typeface="Lora"/>
              <a:cs typeface="Lora"/>
              <a:sym typeface="Lora"/>
            </a:endParaRPr>
          </a:p>
        </p:txBody>
      </p:sp>
      <p:pic>
        <p:nvPicPr>
          <p:cNvPr id="70" name="Google Shape;70;p13"/>
          <p:cNvPicPr preferRelativeResize="0"/>
          <p:nvPr/>
        </p:nvPicPr>
        <p:blipFill rotWithShape="1">
          <a:blip r:embed="rId6">
            <a:alphaModFix/>
          </a:blip>
          <a:srcRect b="0" l="0" r="0" t="0"/>
          <a:stretch/>
        </p:blipFill>
        <p:spPr>
          <a:xfrm>
            <a:off x="4094025" y="-12575"/>
            <a:ext cx="1261875" cy="1261875"/>
          </a:xfrm>
          <a:prstGeom prst="rect">
            <a:avLst/>
          </a:prstGeom>
          <a:noFill/>
          <a:ln>
            <a:noFill/>
          </a:ln>
        </p:spPr>
      </p:pic>
      <p:sp>
        <p:nvSpPr>
          <p:cNvPr id="71" name="Google Shape;71;p13"/>
          <p:cNvSpPr/>
          <p:nvPr/>
        </p:nvSpPr>
        <p:spPr>
          <a:xfrm>
            <a:off x="1922775" y="1011577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txBox="1"/>
          <p:nvPr/>
        </p:nvSpPr>
        <p:spPr>
          <a:xfrm>
            <a:off x="1241525" y="4675200"/>
            <a:ext cx="6563100" cy="31125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GB" sz="1200">
                <a:solidFill>
                  <a:srgbClr val="E29578"/>
                </a:solidFill>
                <a:latin typeface="Mada"/>
                <a:ea typeface="Mada"/>
                <a:cs typeface="Mada"/>
                <a:sym typeface="Mada"/>
              </a:rPr>
              <a:t>The student is expected to describe and explain the pathogenesis, etiology,</a:t>
            </a:r>
            <a:endParaRPr sz="1200">
              <a:solidFill>
                <a:srgbClr val="E29578"/>
              </a:solidFill>
              <a:latin typeface="Mada"/>
              <a:ea typeface="Mada"/>
              <a:cs typeface="Mada"/>
              <a:sym typeface="Mada"/>
            </a:endParaRPr>
          </a:p>
          <a:p>
            <a:pPr indent="0" lvl="0" marL="0" rtl="0" algn="l">
              <a:lnSpc>
                <a:spcPct val="150000"/>
              </a:lnSpc>
              <a:spcBef>
                <a:spcPts val="0"/>
              </a:spcBef>
              <a:spcAft>
                <a:spcPts val="0"/>
              </a:spcAft>
              <a:buNone/>
            </a:pPr>
            <a:r>
              <a:rPr lang="en-GB" sz="1200">
                <a:solidFill>
                  <a:srgbClr val="E29578"/>
                </a:solidFill>
                <a:latin typeface="Mada"/>
                <a:ea typeface="Mada"/>
                <a:cs typeface="Mada"/>
                <a:sym typeface="Mada"/>
              </a:rPr>
              <a:t>clinical features and complications of each of the following conditions:</a:t>
            </a:r>
            <a:endParaRPr sz="1200">
              <a:solidFill>
                <a:srgbClr val="E29578"/>
              </a:solidFill>
              <a:latin typeface="Mada"/>
              <a:ea typeface="Mada"/>
              <a:cs typeface="Mada"/>
              <a:sym typeface="Mada"/>
            </a:endParaRPr>
          </a:p>
          <a:p>
            <a:pPr indent="-161925" lvl="0" marL="89999" rtl="0" algn="l">
              <a:lnSpc>
                <a:spcPct val="150000"/>
              </a:lnSpc>
              <a:spcBef>
                <a:spcPts val="0"/>
              </a:spcBef>
              <a:spcAft>
                <a:spcPts val="0"/>
              </a:spcAft>
              <a:buClr>
                <a:srgbClr val="E29578"/>
              </a:buClr>
              <a:buSzPts val="1200"/>
              <a:buFont typeface="Mada"/>
              <a:buChar char="●"/>
            </a:pPr>
            <a:r>
              <a:rPr b="1" lang="en-GB" sz="1200">
                <a:solidFill>
                  <a:srgbClr val="E29578"/>
                </a:solidFill>
                <a:latin typeface="Mada"/>
                <a:ea typeface="Mada"/>
                <a:cs typeface="Mada"/>
                <a:sym typeface="Mada"/>
              </a:rPr>
              <a:t>Prehepatic</a:t>
            </a:r>
            <a:endParaRPr b="1" sz="1200">
              <a:solidFill>
                <a:srgbClr val="E29578"/>
              </a:solidFill>
              <a:latin typeface="Mada"/>
              <a:ea typeface="Mada"/>
              <a:cs typeface="Mada"/>
              <a:sym typeface="Mada"/>
            </a:endParaRPr>
          </a:p>
          <a:p>
            <a:pPr indent="-95250" lvl="1" marL="3600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Hemolysis</a:t>
            </a:r>
            <a:endParaRPr sz="1200">
              <a:solidFill>
                <a:srgbClr val="E29578"/>
              </a:solidFill>
              <a:latin typeface="Mada"/>
              <a:ea typeface="Mada"/>
              <a:cs typeface="Mada"/>
              <a:sym typeface="Mada"/>
            </a:endParaRPr>
          </a:p>
          <a:p>
            <a:pPr indent="-95250" lvl="1" marL="3600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Transfusion reaction</a:t>
            </a:r>
            <a:endParaRPr sz="1200">
              <a:solidFill>
                <a:srgbClr val="E29578"/>
              </a:solidFill>
              <a:latin typeface="Mada"/>
              <a:ea typeface="Mada"/>
              <a:cs typeface="Mada"/>
              <a:sym typeface="Mada"/>
            </a:endParaRPr>
          </a:p>
          <a:p>
            <a:pPr indent="-161925" lvl="0" marL="89999" rtl="0" algn="l">
              <a:lnSpc>
                <a:spcPct val="150000"/>
              </a:lnSpc>
              <a:spcBef>
                <a:spcPts val="0"/>
              </a:spcBef>
              <a:spcAft>
                <a:spcPts val="0"/>
              </a:spcAft>
              <a:buClr>
                <a:srgbClr val="E29578"/>
              </a:buClr>
              <a:buSzPts val="1200"/>
              <a:buFont typeface="Mada"/>
              <a:buChar char="●"/>
            </a:pPr>
            <a:r>
              <a:rPr b="1" lang="en-GB" sz="1200">
                <a:solidFill>
                  <a:srgbClr val="E29578"/>
                </a:solidFill>
                <a:latin typeface="Mada"/>
                <a:ea typeface="Mada"/>
                <a:cs typeface="Mada"/>
                <a:sym typeface="Mada"/>
              </a:rPr>
              <a:t>Hepatic</a:t>
            </a:r>
            <a:endParaRPr b="1" sz="1200">
              <a:solidFill>
                <a:srgbClr val="E29578"/>
              </a:solidFill>
              <a:latin typeface="Mada"/>
              <a:ea typeface="Mada"/>
              <a:cs typeface="Mada"/>
              <a:sym typeface="Mada"/>
            </a:endParaRPr>
          </a:p>
          <a:p>
            <a:pPr indent="-95250" lvl="1" marL="3600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Infectious Hepatitis</a:t>
            </a:r>
            <a:endParaRPr sz="1200">
              <a:solidFill>
                <a:srgbClr val="E29578"/>
              </a:solidFill>
              <a:latin typeface="Mada"/>
              <a:ea typeface="Mada"/>
              <a:cs typeface="Mada"/>
              <a:sym typeface="Mada"/>
            </a:endParaRPr>
          </a:p>
          <a:p>
            <a:pPr indent="-95250" lvl="1" marL="3600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Cirrhosis</a:t>
            </a:r>
            <a:endParaRPr sz="1200">
              <a:solidFill>
                <a:srgbClr val="E29578"/>
              </a:solidFill>
              <a:latin typeface="Mada"/>
              <a:ea typeface="Mada"/>
              <a:cs typeface="Mada"/>
              <a:sym typeface="Mada"/>
            </a:endParaRPr>
          </a:p>
          <a:p>
            <a:pPr indent="-95250" lvl="1" marL="3600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Drugs</a:t>
            </a:r>
            <a:endParaRPr sz="1200">
              <a:solidFill>
                <a:srgbClr val="E29578"/>
              </a:solidFill>
              <a:latin typeface="Mada"/>
              <a:ea typeface="Mada"/>
              <a:cs typeface="Mada"/>
              <a:sym typeface="Mada"/>
            </a:endParaRPr>
          </a:p>
          <a:p>
            <a:pPr indent="-95250" lvl="1" marL="3600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Alcohol</a:t>
            </a:r>
            <a:endParaRPr sz="1200">
              <a:solidFill>
                <a:srgbClr val="E29578"/>
              </a:solidFill>
              <a:latin typeface="Mada"/>
              <a:ea typeface="Mada"/>
              <a:cs typeface="Mada"/>
              <a:sym typeface="Mada"/>
            </a:endParaRPr>
          </a:p>
          <a:p>
            <a:pPr indent="0" lvl="0" marL="0" rtl="0" algn="l">
              <a:lnSpc>
                <a:spcPct val="150000"/>
              </a:lnSpc>
              <a:spcBef>
                <a:spcPts val="0"/>
              </a:spcBef>
              <a:spcAft>
                <a:spcPts val="0"/>
              </a:spcAft>
              <a:buNone/>
            </a:pPr>
            <a:r>
              <a:t/>
            </a:r>
            <a:endParaRPr sz="1200">
              <a:solidFill>
                <a:srgbClr val="E29578"/>
              </a:solidFill>
              <a:latin typeface="Mada"/>
              <a:ea typeface="Mada"/>
              <a:cs typeface="Mada"/>
              <a:sym typeface="Mada"/>
            </a:endParaRPr>
          </a:p>
        </p:txBody>
      </p:sp>
      <p:sp>
        <p:nvSpPr>
          <p:cNvPr id="73" name="Google Shape;73;p13"/>
          <p:cNvSpPr txBox="1"/>
          <p:nvPr/>
        </p:nvSpPr>
        <p:spPr>
          <a:xfrm>
            <a:off x="2901800" y="5254675"/>
            <a:ext cx="4135500" cy="4556100"/>
          </a:xfrm>
          <a:prstGeom prst="rect">
            <a:avLst/>
          </a:prstGeom>
          <a:noFill/>
          <a:ln>
            <a:noFill/>
          </a:ln>
        </p:spPr>
        <p:txBody>
          <a:bodyPr anchorCtr="0" anchor="t" bIns="91425" lIns="91425" spcFirstLastPara="1" rIns="91425" wrap="square" tIns="91425">
            <a:spAutoFit/>
          </a:bodyPr>
          <a:lstStyle/>
          <a:p>
            <a:pPr indent="-161925" lvl="0" marL="89999" rtl="0" algn="l">
              <a:lnSpc>
                <a:spcPct val="150000"/>
              </a:lnSpc>
              <a:spcBef>
                <a:spcPts val="0"/>
              </a:spcBef>
              <a:spcAft>
                <a:spcPts val="0"/>
              </a:spcAft>
              <a:buClr>
                <a:srgbClr val="E29578"/>
              </a:buClr>
              <a:buSzPts val="1200"/>
              <a:buFont typeface="Mada"/>
              <a:buChar char="●"/>
            </a:pPr>
            <a:r>
              <a:rPr b="1" lang="en-GB" sz="1200">
                <a:solidFill>
                  <a:srgbClr val="E29578"/>
                </a:solidFill>
                <a:latin typeface="Mada"/>
                <a:ea typeface="Mada"/>
                <a:cs typeface="Mada"/>
                <a:sym typeface="Mada"/>
              </a:rPr>
              <a:t>Posthepatic</a:t>
            </a:r>
            <a:endParaRPr b="1" sz="1200">
              <a:solidFill>
                <a:srgbClr val="E29578"/>
              </a:solidFill>
              <a:latin typeface="Mada"/>
              <a:ea typeface="Mada"/>
              <a:cs typeface="Mada"/>
              <a:sym typeface="Mada"/>
            </a:endParaRPr>
          </a:p>
          <a:p>
            <a:pPr indent="-95250" lvl="1" marL="3600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Intraluminal</a:t>
            </a:r>
            <a:endParaRPr sz="1200">
              <a:solidFill>
                <a:srgbClr val="E29578"/>
              </a:solidFill>
              <a:latin typeface="Mada"/>
              <a:ea typeface="Mada"/>
              <a:cs typeface="Mada"/>
              <a:sym typeface="Mada"/>
            </a:endParaRPr>
          </a:p>
          <a:p>
            <a:pPr indent="-304800" lvl="2" marL="13716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Stones	</a:t>
            </a:r>
            <a:endParaRPr sz="1200">
              <a:solidFill>
                <a:srgbClr val="E29578"/>
              </a:solidFill>
              <a:latin typeface="Mada"/>
              <a:ea typeface="Mada"/>
              <a:cs typeface="Mada"/>
              <a:sym typeface="Mada"/>
            </a:endParaRPr>
          </a:p>
          <a:p>
            <a:pPr indent="-304800" lvl="2" marL="13716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Polyps</a:t>
            </a:r>
            <a:endParaRPr sz="1200">
              <a:solidFill>
                <a:srgbClr val="E29578"/>
              </a:solidFill>
              <a:latin typeface="Mada"/>
              <a:ea typeface="Mada"/>
              <a:cs typeface="Mada"/>
              <a:sym typeface="Mada"/>
            </a:endParaRPr>
          </a:p>
          <a:p>
            <a:pPr indent="-95250" lvl="1" marL="3600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Intramural</a:t>
            </a:r>
            <a:endParaRPr sz="1200">
              <a:solidFill>
                <a:srgbClr val="E29578"/>
              </a:solidFill>
              <a:latin typeface="Mada"/>
              <a:ea typeface="Mada"/>
              <a:cs typeface="Mada"/>
              <a:sym typeface="Mada"/>
            </a:endParaRPr>
          </a:p>
          <a:p>
            <a:pPr indent="-304800" lvl="2" marL="13716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Benign biliary stricture (ischemic, Mirizzi’s syndrome,, iatrogenic, inflammatory, sclerosing cholangitis)</a:t>
            </a:r>
            <a:endParaRPr sz="1200">
              <a:solidFill>
                <a:srgbClr val="E29578"/>
              </a:solidFill>
              <a:latin typeface="Mada"/>
              <a:ea typeface="Mada"/>
              <a:cs typeface="Mada"/>
              <a:sym typeface="Mada"/>
            </a:endParaRPr>
          </a:p>
          <a:p>
            <a:pPr indent="-304800" lvl="2" marL="13716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Primary cancer (cholangiocarcinoma)</a:t>
            </a:r>
            <a:endParaRPr sz="1200">
              <a:solidFill>
                <a:srgbClr val="E29578"/>
              </a:solidFill>
              <a:latin typeface="Mada"/>
              <a:ea typeface="Mada"/>
              <a:cs typeface="Mada"/>
              <a:sym typeface="Mada"/>
            </a:endParaRPr>
          </a:p>
          <a:p>
            <a:pPr indent="-95250" lvl="1" marL="3600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Extramural</a:t>
            </a:r>
            <a:endParaRPr sz="1200">
              <a:solidFill>
                <a:srgbClr val="E29578"/>
              </a:solidFill>
              <a:latin typeface="Mada"/>
              <a:ea typeface="Mada"/>
              <a:cs typeface="Mada"/>
              <a:sym typeface="Mada"/>
            </a:endParaRPr>
          </a:p>
          <a:p>
            <a:pPr indent="-304800" lvl="2" marL="13716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Secondary carcinoma (porta hepatic LN metastasis)</a:t>
            </a:r>
            <a:endParaRPr sz="1200">
              <a:solidFill>
                <a:srgbClr val="E29578"/>
              </a:solidFill>
              <a:latin typeface="Mada"/>
              <a:ea typeface="Mada"/>
              <a:cs typeface="Mada"/>
              <a:sym typeface="Mada"/>
            </a:endParaRPr>
          </a:p>
          <a:p>
            <a:pPr indent="-304800" lvl="2" marL="13716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Carcinoma in the head of pancreas</a:t>
            </a:r>
            <a:endParaRPr sz="1200">
              <a:solidFill>
                <a:srgbClr val="E29578"/>
              </a:solidFill>
              <a:latin typeface="Mada"/>
              <a:ea typeface="Mada"/>
              <a:cs typeface="Mada"/>
              <a:sym typeface="Mada"/>
            </a:endParaRPr>
          </a:p>
          <a:p>
            <a:pPr indent="-304800" lvl="2" marL="1371600" rtl="0" algn="l">
              <a:lnSpc>
                <a:spcPct val="150000"/>
              </a:lnSpc>
              <a:spcBef>
                <a:spcPts val="0"/>
              </a:spcBef>
              <a:spcAft>
                <a:spcPts val="0"/>
              </a:spcAft>
              <a:buClr>
                <a:srgbClr val="E29578"/>
              </a:buClr>
              <a:buSzPts val="1200"/>
              <a:buFont typeface="Mada"/>
              <a:buChar char="■"/>
            </a:pPr>
            <a:r>
              <a:rPr lang="en-GB" sz="1200">
                <a:solidFill>
                  <a:srgbClr val="E29578"/>
                </a:solidFill>
                <a:latin typeface="Mada"/>
                <a:ea typeface="Mada"/>
                <a:cs typeface="Mada"/>
                <a:sym typeface="Mada"/>
              </a:rPr>
              <a:t>Chronic pancreatitis</a:t>
            </a:r>
            <a:endParaRPr sz="1200">
              <a:solidFill>
                <a:srgbClr val="E29578"/>
              </a:solidFill>
              <a:latin typeface="Mada"/>
              <a:ea typeface="Mada"/>
              <a:cs typeface="Mada"/>
              <a:sym typeface="Mada"/>
            </a:endParaRPr>
          </a:p>
          <a:p>
            <a:pPr indent="0" lvl="0" marL="0" rtl="0" algn="l">
              <a:lnSpc>
                <a:spcPct val="150000"/>
              </a:lnSpc>
              <a:spcBef>
                <a:spcPts val="0"/>
              </a:spcBef>
              <a:spcAft>
                <a:spcPts val="0"/>
              </a:spcAft>
              <a:buNone/>
            </a:pPr>
            <a:r>
              <a:t/>
            </a:r>
            <a:endParaRPr sz="1200">
              <a:solidFill>
                <a:srgbClr val="E29578"/>
              </a:solidFill>
              <a:latin typeface="Mada"/>
              <a:ea typeface="Mada"/>
              <a:cs typeface="Mada"/>
              <a:sym typeface="Mada"/>
            </a:endParaRPr>
          </a:p>
          <a:p>
            <a:pPr indent="0" lvl="0" marL="0" rtl="0" algn="l">
              <a:spcBef>
                <a:spcPts val="0"/>
              </a:spcBef>
              <a:spcAft>
                <a:spcPts val="0"/>
              </a:spcAft>
              <a:buNone/>
            </a:pPr>
            <a:r>
              <a:t/>
            </a:r>
            <a:endParaRPr/>
          </a:p>
        </p:txBody>
      </p:sp>
      <p:pic>
        <p:nvPicPr>
          <p:cNvPr id="74" name="Google Shape;74;p13"/>
          <p:cNvPicPr preferRelativeResize="0"/>
          <p:nvPr/>
        </p:nvPicPr>
        <p:blipFill>
          <a:blip r:embed="rId7">
            <a:alphaModFix/>
          </a:blip>
          <a:stretch>
            <a:fillRect/>
          </a:stretch>
        </p:blipFill>
        <p:spPr>
          <a:xfrm>
            <a:off x="423701" y="237489"/>
            <a:ext cx="962351" cy="962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1" name="Shape 631"/>
        <p:cNvGrpSpPr/>
        <p:nvPr/>
      </p:nvGrpSpPr>
      <p:grpSpPr>
        <a:xfrm>
          <a:off x="0" y="0"/>
          <a:ext cx="0" cy="0"/>
          <a:chOff x="0" y="0"/>
          <a:chExt cx="0" cy="0"/>
        </a:xfrm>
      </p:grpSpPr>
      <p:sp>
        <p:nvSpPr>
          <p:cNvPr id="632" name="Google Shape;632;p22"/>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633" name="Google Shape;633;p22"/>
          <p:cNvCxnSpPr/>
          <p:nvPr/>
        </p:nvCxnSpPr>
        <p:spPr>
          <a:xfrm>
            <a:off x="1586774" y="697903"/>
            <a:ext cx="4536000" cy="3600"/>
          </a:xfrm>
          <a:prstGeom prst="straightConnector1">
            <a:avLst/>
          </a:prstGeom>
          <a:noFill/>
          <a:ln cap="flat" cmpd="sng" w="19050">
            <a:solidFill>
              <a:srgbClr val="83C5BE"/>
            </a:solidFill>
            <a:prstDash val="solid"/>
            <a:round/>
            <a:headEnd len="med" w="med" type="oval"/>
            <a:tailEnd len="med" w="med" type="oval"/>
          </a:ln>
        </p:spPr>
      </p:cxnSp>
      <p:sp>
        <p:nvSpPr>
          <p:cNvPr id="634" name="Google Shape;634;p22"/>
          <p:cNvSpPr txBox="1"/>
          <p:nvPr/>
        </p:nvSpPr>
        <p:spPr>
          <a:xfrm>
            <a:off x="1031905" y="272797"/>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Obstructive jaundice </a:t>
            </a:r>
            <a:endParaRPr sz="2200"/>
          </a:p>
        </p:txBody>
      </p:sp>
      <p:sp>
        <p:nvSpPr>
          <p:cNvPr id="635" name="Google Shape;635;p22"/>
          <p:cNvSpPr/>
          <p:nvPr/>
        </p:nvSpPr>
        <p:spPr>
          <a:xfrm>
            <a:off x="340536" y="1155975"/>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E295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2"/>
          <p:cNvSpPr txBox="1"/>
          <p:nvPr/>
        </p:nvSpPr>
        <p:spPr>
          <a:xfrm>
            <a:off x="414625" y="1224288"/>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2</a:t>
            </a:r>
            <a:endParaRPr b="1" sz="2000">
              <a:solidFill>
                <a:srgbClr val="1D2542"/>
              </a:solidFill>
              <a:latin typeface="Life Savers"/>
              <a:ea typeface="Life Savers"/>
              <a:cs typeface="Life Savers"/>
              <a:sym typeface="Life Savers"/>
            </a:endParaRPr>
          </a:p>
        </p:txBody>
      </p:sp>
      <p:sp>
        <p:nvSpPr>
          <p:cNvPr id="637" name="Google Shape;637;p22"/>
          <p:cNvSpPr txBox="1"/>
          <p:nvPr/>
        </p:nvSpPr>
        <p:spPr>
          <a:xfrm>
            <a:off x="961825" y="1155963"/>
            <a:ext cx="3403500" cy="572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GB">
                <a:solidFill>
                  <a:srgbClr val="1C4587"/>
                </a:solidFill>
                <a:highlight>
                  <a:srgbClr val="EDF9F9"/>
                </a:highlight>
                <a:latin typeface="Lora"/>
                <a:ea typeface="Lora"/>
                <a:cs typeface="Lora"/>
                <a:sym typeface="Lora"/>
              </a:rPr>
              <a:t>Acute calculous cholecystitis:</a:t>
            </a:r>
            <a:endParaRPr b="1">
              <a:solidFill>
                <a:srgbClr val="1C4587"/>
              </a:solidFill>
              <a:highlight>
                <a:srgbClr val="EDF9F9"/>
              </a:highlight>
              <a:latin typeface="Lora"/>
              <a:ea typeface="Lora"/>
              <a:cs typeface="Lora"/>
              <a:sym typeface="Lora"/>
            </a:endParaRPr>
          </a:p>
          <a:p>
            <a:pPr indent="0" lvl="0" marL="0" rtl="0" algn="l">
              <a:spcBef>
                <a:spcPts val="1600"/>
              </a:spcBef>
              <a:spcAft>
                <a:spcPts val="1600"/>
              </a:spcAft>
              <a:buNone/>
            </a:pPr>
            <a:r>
              <a:t/>
            </a:r>
            <a:endParaRPr>
              <a:latin typeface="Lora"/>
              <a:ea typeface="Lora"/>
              <a:cs typeface="Lora"/>
              <a:sym typeface="Lora"/>
            </a:endParaRPr>
          </a:p>
        </p:txBody>
      </p:sp>
      <p:sp>
        <p:nvSpPr>
          <p:cNvPr id="638" name="Google Shape;638;p22"/>
          <p:cNvSpPr txBox="1"/>
          <p:nvPr/>
        </p:nvSpPr>
        <p:spPr>
          <a:xfrm>
            <a:off x="745250" y="1728675"/>
            <a:ext cx="3217200" cy="1163700"/>
          </a:xfrm>
          <a:prstGeom prst="rect">
            <a:avLst/>
          </a:prstGeom>
          <a:noFill/>
          <a:ln>
            <a:noFill/>
          </a:ln>
        </p:spPr>
        <p:txBody>
          <a:bodyPr anchorCtr="0" anchor="t" bIns="91425" lIns="91425" spcFirstLastPara="1" rIns="91425" wrap="square" tIns="91425">
            <a:spAutoFit/>
          </a:bodyPr>
          <a:lstStyle/>
          <a:p>
            <a:pPr indent="-171450" lvl="0" marL="269999" rtl="0" algn="l">
              <a:spcBef>
                <a:spcPts val="0"/>
              </a:spcBef>
              <a:spcAft>
                <a:spcPts val="0"/>
              </a:spcAft>
              <a:buSzPts val="1200"/>
              <a:buFont typeface="Mada"/>
              <a:buChar char="●"/>
            </a:pPr>
            <a:r>
              <a:rPr lang="en-GB" sz="1200">
                <a:solidFill>
                  <a:srgbClr val="1C4587"/>
                </a:solidFill>
                <a:latin typeface="Mada"/>
                <a:ea typeface="Mada"/>
                <a:cs typeface="Mada"/>
                <a:sym typeface="Mada"/>
              </a:rPr>
              <a:t>Acute calculous cholecystitis: a stone in the neck of gallbladder or the cystic duct.</a:t>
            </a:r>
            <a:r>
              <a:rPr lang="en-GB" sz="1200">
                <a:solidFill>
                  <a:srgbClr val="6AA84F"/>
                </a:solidFill>
                <a:latin typeface="Mada"/>
                <a:ea typeface="Mada"/>
                <a:cs typeface="Mada"/>
                <a:sym typeface="Mada"/>
              </a:rPr>
              <a:t> </a:t>
            </a:r>
            <a:endParaRPr sz="1200">
              <a:solidFill>
                <a:srgbClr val="6AA84F"/>
              </a:solidFill>
              <a:latin typeface="Mada"/>
              <a:ea typeface="Mada"/>
              <a:cs typeface="Mada"/>
              <a:sym typeface="Mada"/>
            </a:endParaRPr>
          </a:p>
          <a:p>
            <a:pPr indent="-171450" lvl="0" marL="269999" rtl="0" algn="l">
              <a:lnSpc>
                <a:spcPct val="115000"/>
              </a:lnSpc>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Presents  with +ve Murphy’s sign and signs of inflammation (Fever and leukocytosis) and RUQ pain.</a:t>
            </a:r>
            <a:endParaRPr sz="1200">
              <a:latin typeface="Mada"/>
              <a:ea typeface="Mada"/>
              <a:cs typeface="Mada"/>
              <a:sym typeface="Mada"/>
            </a:endParaRPr>
          </a:p>
        </p:txBody>
      </p:sp>
      <p:pic>
        <p:nvPicPr>
          <p:cNvPr id="639" name="Google Shape;639;p22"/>
          <p:cNvPicPr preferRelativeResize="0"/>
          <p:nvPr/>
        </p:nvPicPr>
        <p:blipFill>
          <a:blip r:embed="rId3">
            <a:alphaModFix/>
          </a:blip>
          <a:stretch>
            <a:fillRect/>
          </a:stretch>
        </p:blipFill>
        <p:spPr>
          <a:xfrm>
            <a:off x="4863025" y="1398548"/>
            <a:ext cx="2455500" cy="1409797"/>
          </a:xfrm>
          <a:prstGeom prst="rect">
            <a:avLst/>
          </a:prstGeom>
          <a:noFill/>
          <a:ln cap="flat" cmpd="sng" w="19050">
            <a:solidFill>
              <a:srgbClr val="FFDDD2"/>
            </a:solidFill>
            <a:prstDash val="lgDash"/>
            <a:round/>
            <a:headEnd len="sm" w="sm" type="none"/>
            <a:tailEnd len="sm" w="sm" type="none"/>
          </a:ln>
        </p:spPr>
      </p:pic>
      <p:sp>
        <p:nvSpPr>
          <p:cNvPr id="640" name="Google Shape;640;p22"/>
          <p:cNvSpPr txBox="1"/>
          <p:nvPr/>
        </p:nvSpPr>
        <p:spPr>
          <a:xfrm>
            <a:off x="1619400" y="3678700"/>
            <a:ext cx="4113600" cy="419400"/>
          </a:xfrm>
          <a:prstGeom prst="rect">
            <a:avLst/>
          </a:prstGeom>
          <a:noFill/>
          <a:ln>
            <a:noFill/>
          </a:ln>
        </p:spPr>
        <p:txBody>
          <a:bodyPr anchorCtr="0" anchor="t" bIns="0" lIns="0" spcFirstLastPara="1" rIns="0" wrap="square" tIns="6025">
            <a:noAutofit/>
          </a:bodyPr>
          <a:lstStyle/>
          <a:p>
            <a:pPr indent="-160699" lvl="0" marL="457200" rtl="0" algn="l">
              <a:lnSpc>
                <a:spcPct val="115000"/>
              </a:lnSpc>
              <a:spcBef>
                <a:spcPts val="0"/>
              </a:spcBef>
              <a:spcAft>
                <a:spcPts val="0"/>
              </a:spcAft>
              <a:buClr>
                <a:srgbClr val="1C4588"/>
              </a:buClr>
              <a:buSzPts val="1000"/>
              <a:buFont typeface="Mada"/>
              <a:buChar char="●"/>
            </a:pPr>
            <a:r>
              <a:rPr b="1" lang="en-GB" sz="1000">
                <a:solidFill>
                  <a:srgbClr val="1C4588"/>
                </a:solidFill>
                <a:latin typeface="Mada"/>
                <a:ea typeface="Mada"/>
                <a:cs typeface="Mada"/>
                <a:sym typeface="Mada"/>
              </a:rPr>
              <a:t>Laboratory tests:</a:t>
            </a:r>
            <a:r>
              <a:rPr lang="en-GB" sz="1000">
                <a:solidFill>
                  <a:srgbClr val="1C4588"/>
                </a:solidFill>
                <a:latin typeface="Mada"/>
                <a:ea typeface="Mada"/>
                <a:cs typeface="Mada"/>
                <a:sym typeface="Mada"/>
              </a:rPr>
              <a:t> </a:t>
            </a:r>
            <a:r>
              <a:rPr lang="en-GB" sz="1000">
                <a:solidFill>
                  <a:srgbClr val="1C4588"/>
                </a:solidFill>
                <a:latin typeface="Mada"/>
                <a:ea typeface="Mada"/>
                <a:cs typeface="Mada"/>
                <a:sym typeface="Mada"/>
              </a:rPr>
              <a:t>CBC shows leukocytosis, there might be mild elevation of serum amylase and moderate elevation of LFTs.</a:t>
            </a:r>
            <a:endParaRPr sz="1000">
              <a:solidFill>
                <a:srgbClr val="1C4588"/>
              </a:solidFill>
              <a:latin typeface="Mada"/>
              <a:ea typeface="Mada"/>
              <a:cs typeface="Mada"/>
              <a:sym typeface="Mada"/>
            </a:endParaRPr>
          </a:p>
        </p:txBody>
      </p:sp>
      <p:grpSp>
        <p:nvGrpSpPr>
          <p:cNvPr id="641" name="Google Shape;641;p22"/>
          <p:cNvGrpSpPr/>
          <p:nvPr/>
        </p:nvGrpSpPr>
        <p:grpSpPr>
          <a:xfrm>
            <a:off x="52302" y="3837188"/>
            <a:ext cx="1399614" cy="1435039"/>
            <a:chOff x="2715450" y="2528575"/>
            <a:chExt cx="582275" cy="578225"/>
          </a:xfrm>
        </p:grpSpPr>
        <p:sp>
          <p:nvSpPr>
            <p:cNvPr id="642" name="Google Shape;642;p22"/>
            <p:cNvSpPr/>
            <p:nvPr/>
          </p:nvSpPr>
          <p:spPr>
            <a:xfrm>
              <a:off x="2839500" y="2576675"/>
              <a:ext cx="198625" cy="220800"/>
            </a:xfrm>
            <a:custGeom>
              <a:rect b="b" l="l" r="r" t="t"/>
              <a:pathLst>
                <a:path extrusionOk="0" h="8832" w="7945">
                  <a:moveTo>
                    <a:pt x="3984" y="0"/>
                  </a:moveTo>
                  <a:cubicBezTo>
                    <a:pt x="1803" y="0"/>
                    <a:pt x="45" y="1737"/>
                    <a:pt x="30" y="3918"/>
                  </a:cubicBezTo>
                  <a:lnTo>
                    <a:pt x="16" y="5832"/>
                  </a:lnTo>
                  <a:cubicBezTo>
                    <a:pt x="1" y="7463"/>
                    <a:pt x="1321" y="8798"/>
                    <a:pt x="2952" y="8817"/>
                  </a:cubicBezTo>
                  <a:lnTo>
                    <a:pt x="5254" y="8832"/>
                  </a:lnTo>
                  <a:cubicBezTo>
                    <a:pt x="6717" y="8832"/>
                    <a:pt x="7896" y="7664"/>
                    <a:pt x="7911" y="6205"/>
                  </a:cubicBezTo>
                  <a:lnTo>
                    <a:pt x="7929" y="3981"/>
                  </a:lnTo>
                  <a:cubicBezTo>
                    <a:pt x="7944" y="1788"/>
                    <a:pt x="6187" y="15"/>
                    <a:pt x="4012" y="0"/>
                  </a:cubicBezTo>
                  <a:cubicBezTo>
                    <a:pt x="4002" y="0"/>
                    <a:pt x="3993" y="0"/>
                    <a:pt x="398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2"/>
            <p:cNvSpPr/>
            <p:nvPr/>
          </p:nvSpPr>
          <p:spPr>
            <a:xfrm>
              <a:off x="2859275" y="2637675"/>
              <a:ext cx="158600" cy="150475"/>
            </a:xfrm>
            <a:custGeom>
              <a:rect b="b" l="l" r="r" t="t"/>
              <a:pathLst>
                <a:path extrusionOk="0" h="6019" w="6344">
                  <a:moveTo>
                    <a:pt x="3160" y="0"/>
                  </a:moveTo>
                  <a:cubicBezTo>
                    <a:pt x="1433" y="0"/>
                    <a:pt x="16" y="1409"/>
                    <a:pt x="16" y="3142"/>
                  </a:cubicBezTo>
                  <a:lnTo>
                    <a:pt x="1" y="3810"/>
                  </a:lnTo>
                  <a:cubicBezTo>
                    <a:pt x="1" y="5008"/>
                    <a:pt x="963" y="5985"/>
                    <a:pt x="2161" y="6004"/>
                  </a:cubicBezTo>
                  <a:lnTo>
                    <a:pt x="4463" y="6019"/>
                  </a:lnTo>
                  <a:cubicBezTo>
                    <a:pt x="5489" y="6019"/>
                    <a:pt x="6314" y="5194"/>
                    <a:pt x="6329" y="4183"/>
                  </a:cubicBezTo>
                  <a:lnTo>
                    <a:pt x="6329" y="3187"/>
                  </a:lnTo>
                  <a:cubicBezTo>
                    <a:pt x="6344" y="1448"/>
                    <a:pt x="4944" y="15"/>
                    <a:pt x="3187" y="1"/>
                  </a:cubicBezTo>
                  <a:cubicBezTo>
                    <a:pt x="3178" y="0"/>
                    <a:pt x="3169" y="0"/>
                    <a:pt x="3160" y="0"/>
                  </a:cubicBezTo>
                  <a:close/>
                </a:path>
              </a:pathLst>
            </a:custGeom>
            <a:solidFill>
              <a:srgbClr val="067E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2"/>
            <p:cNvSpPr/>
            <p:nvPr/>
          </p:nvSpPr>
          <p:spPr>
            <a:xfrm>
              <a:off x="2940900" y="2585625"/>
              <a:ext cx="1600" cy="9350"/>
            </a:xfrm>
            <a:custGeom>
              <a:rect b="b" l="l" r="r" t="t"/>
              <a:pathLst>
                <a:path extrusionOk="0" h="374" w="64">
                  <a:moveTo>
                    <a:pt x="30" y="1"/>
                  </a:moveTo>
                  <a:cubicBezTo>
                    <a:pt x="15" y="1"/>
                    <a:pt x="0" y="15"/>
                    <a:pt x="0" y="30"/>
                  </a:cubicBezTo>
                  <a:lnTo>
                    <a:pt x="0" y="344"/>
                  </a:lnTo>
                  <a:cubicBezTo>
                    <a:pt x="0" y="359"/>
                    <a:pt x="15" y="374"/>
                    <a:pt x="30" y="374"/>
                  </a:cubicBezTo>
                  <a:cubicBezTo>
                    <a:pt x="49" y="374"/>
                    <a:pt x="64" y="359"/>
                    <a:pt x="64" y="344"/>
                  </a:cubicBezTo>
                  <a:lnTo>
                    <a:pt x="64" y="30"/>
                  </a:lnTo>
                  <a:cubicBezTo>
                    <a:pt x="64" y="15"/>
                    <a:pt x="49" y="1"/>
                    <a:pt x="30" y="1"/>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2"/>
            <p:cNvSpPr/>
            <p:nvPr/>
          </p:nvSpPr>
          <p:spPr>
            <a:xfrm>
              <a:off x="2940900" y="2599250"/>
              <a:ext cx="1600" cy="10100"/>
            </a:xfrm>
            <a:custGeom>
              <a:rect b="b" l="l" r="r" t="t"/>
              <a:pathLst>
                <a:path extrusionOk="0" h="404" w="64">
                  <a:moveTo>
                    <a:pt x="30" y="0"/>
                  </a:moveTo>
                  <a:cubicBezTo>
                    <a:pt x="15" y="0"/>
                    <a:pt x="0" y="15"/>
                    <a:pt x="0" y="30"/>
                  </a:cubicBezTo>
                  <a:lnTo>
                    <a:pt x="0" y="373"/>
                  </a:lnTo>
                  <a:cubicBezTo>
                    <a:pt x="0" y="403"/>
                    <a:pt x="15" y="403"/>
                    <a:pt x="30" y="403"/>
                  </a:cubicBezTo>
                  <a:cubicBezTo>
                    <a:pt x="49" y="403"/>
                    <a:pt x="64" y="403"/>
                    <a:pt x="64" y="373"/>
                  </a:cubicBezTo>
                  <a:lnTo>
                    <a:pt x="64" y="30"/>
                  </a:lnTo>
                  <a:cubicBezTo>
                    <a:pt x="64" y="15"/>
                    <a:pt x="49" y="0"/>
                    <a:pt x="30"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2"/>
            <p:cNvSpPr/>
            <p:nvPr/>
          </p:nvSpPr>
          <p:spPr>
            <a:xfrm>
              <a:off x="2989500" y="2590300"/>
              <a:ext cx="400" cy="375"/>
            </a:xfrm>
            <a:custGeom>
              <a:rect b="b" l="l" r="r" t="t"/>
              <a:pathLst>
                <a:path extrusionOk="0" h="15" w="16">
                  <a:moveTo>
                    <a:pt x="0" y="0"/>
                  </a:moveTo>
                  <a:lnTo>
                    <a:pt x="15" y="15"/>
                  </a:lnTo>
                  <a:cubicBezTo>
                    <a:pt x="15" y="0"/>
                    <a:pt x="0" y="0"/>
                    <a:pt x="0" y="0"/>
                  </a:cubicBez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2"/>
            <p:cNvSpPr/>
            <p:nvPr/>
          </p:nvSpPr>
          <p:spPr>
            <a:xfrm>
              <a:off x="2971225" y="2590300"/>
              <a:ext cx="19050" cy="24925"/>
            </a:xfrm>
            <a:custGeom>
              <a:rect b="b" l="l" r="r" t="t"/>
              <a:pathLst>
                <a:path extrusionOk="0" h="997" w="762">
                  <a:moveTo>
                    <a:pt x="716" y="0"/>
                  </a:moveTo>
                  <a:cubicBezTo>
                    <a:pt x="310" y="216"/>
                    <a:pt x="187" y="511"/>
                    <a:pt x="30" y="884"/>
                  </a:cubicBezTo>
                  <a:lnTo>
                    <a:pt x="0" y="948"/>
                  </a:lnTo>
                  <a:cubicBezTo>
                    <a:pt x="0" y="963"/>
                    <a:pt x="0" y="978"/>
                    <a:pt x="15" y="996"/>
                  </a:cubicBezTo>
                  <a:lnTo>
                    <a:pt x="30" y="996"/>
                  </a:lnTo>
                  <a:cubicBezTo>
                    <a:pt x="49" y="996"/>
                    <a:pt x="64" y="978"/>
                    <a:pt x="64" y="978"/>
                  </a:cubicBezTo>
                  <a:lnTo>
                    <a:pt x="93" y="918"/>
                  </a:lnTo>
                  <a:cubicBezTo>
                    <a:pt x="250" y="530"/>
                    <a:pt x="358" y="250"/>
                    <a:pt x="731" y="63"/>
                  </a:cubicBezTo>
                  <a:cubicBezTo>
                    <a:pt x="746" y="45"/>
                    <a:pt x="761" y="30"/>
                    <a:pt x="746" y="15"/>
                  </a:cubicBezTo>
                  <a:lnTo>
                    <a:pt x="731" y="0"/>
                  </a:ln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2"/>
            <p:cNvSpPr/>
            <p:nvPr/>
          </p:nvSpPr>
          <p:spPr>
            <a:xfrm>
              <a:off x="3018600" y="2616675"/>
              <a:ext cx="875" cy="1250"/>
            </a:xfrm>
            <a:custGeom>
              <a:rect b="b" l="l" r="r" t="t"/>
              <a:pathLst>
                <a:path extrusionOk="0" h="50" w="35">
                  <a:moveTo>
                    <a:pt x="1" y="1"/>
                  </a:moveTo>
                  <a:cubicBezTo>
                    <a:pt x="1" y="16"/>
                    <a:pt x="19" y="35"/>
                    <a:pt x="34" y="49"/>
                  </a:cubicBezTo>
                  <a:cubicBezTo>
                    <a:pt x="34" y="35"/>
                    <a:pt x="34" y="16"/>
                    <a:pt x="19" y="1"/>
                  </a:cubicBez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22"/>
            <p:cNvSpPr/>
            <p:nvPr/>
          </p:nvSpPr>
          <p:spPr>
            <a:xfrm>
              <a:off x="2997250" y="2615950"/>
              <a:ext cx="22225" cy="12050"/>
            </a:xfrm>
            <a:custGeom>
              <a:rect b="b" l="l" r="r" t="t"/>
              <a:pathLst>
                <a:path extrusionOk="0" h="482" w="889">
                  <a:moveTo>
                    <a:pt x="687" y="0"/>
                  </a:moveTo>
                  <a:cubicBezTo>
                    <a:pt x="575" y="0"/>
                    <a:pt x="481" y="30"/>
                    <a:pt x="373" y="93"/>
                  </a:cubicBezTo>
                  <a:cubicBezTo>
                    <a:pt x="235" y="172"/>
                    <a:pt x="108" y="310"/>
                    <a:pt x="15" y="418"/>
                  </a:cubicBezTo>
                  <a:cubicBezTo>
                    <a:pt x="0" y="437"/>
                    <a:pt x="0" y="452"/>
                    <a:pt x="15" y="467"/>
                  </a:cubicBezTo>
                  <a:lnTo>
                    <a:pt x="34" y="481"/>
                  </a:lnTo>
                  <a:cubicBezTo>
                    <a:pt x="49" y="481"/>
                    <a:pt x="64" y="467"/>
                    <a:pt x="64" y="467"/>
                  </a:cubicBezTo>
                  <a:cubicBezTo>
                    <a:pt x="157" y="358"/>
                    <a:pt x="265" y="217"/>
                    <a:pt x="407" y="138"/>
                  </a:cubicBezTo>
                  <a:cubicBezTo>
                    <a:pt x="500" y="93"/>
                    <a:pt x="593" y="64"/>
                    <a:pt x="687" y="64"/>
                  </a:cubicBezTo>
                  <a:cubicBezTo>
                    <a:pt x="746" y="64"/>
                    <a:pt x="795" y="78"/>
                    <a:pt x="840" y="93"/>
                  </a:cubicBezTo>
                  <a:lnTo>
                    <a:pt x="855" y="93"/>
                  </a:lnTo>
                  <a:cubicBezTo>
                    <a:pt x="873" y="93"/>
                    <a:pt x="873" y="93"/>
                    <a:pt x="888" y="78"/>
                  </a:cubicBezTo>
                  <a:cubicBezTo>
                    <a:pt x="873" y="64"/>
                    <a:pt x="855" y="45"/>
                    <a:pt x="855" y="30"/>
                  </a:cubicBezTo>
                  <a:cubicBezTo>
                    <a:pt x="795" y="15"/>
                    <a:pt x="746" y="0"/>
                    <a:pt x="687"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22"/>
            <p:cNvSpPr/>
            <p:nvPr/>
          </p:nvSpPr>
          <p:spPr>
            <a:xfrm>
              <a:off x="3014400" y="2645050"/>
              <a:ext cx="8900" cy="4675"/>
            </a:xfrm>
            <a:custGeom>
              <a:rect b="b" l="l" r="r" t="t"/>
              <a:pathLst>
                <a:path extrusionOk="0" h="187" w="356">
                  <a:moveTo>
                    <a:pt x="310" y="0"/>
                  </a:moveTo>
                  <a:cubicBezTo>
                    <a:pt x="202" y="19"/>
                    <a:pt x="109" y="64"/>
                    <a:pt x="16" y="127"/>
                  </a:cubicBezTo>
                  <a:cubicBezTo>
                    <a:pt x="1" y="142"/>
                    <a:pt x="1" y="157"/>
                    <a:pt x="16" y="172"/>
                  </a:cubicBezTo>
                  <a:cubicBezTo>
                    <a:pt x="16" y="187"/>
                    <a:pt x="30" y="187"/>
                    <a:pt x="30" y="187"/>
                  </a:cubicBezTo>
                  <a:lnTo>
                    <a:pt x="60" y="187"/>
                  </a:lnTo>
                  <a:cubicBezTo>
                    <a:pt x="139" y="127"/>
                    <a:pt x="232" y="79"/>
                    <a:pt x="325" y="64"/>
                  </a:cubicBezTo>
                  <a:cubicBezTo>
                    <a:pt x="340" y="49"/>
                    <a:pt x="355" y="34"/>
                    <a:pt x="355" y="19"/>
                  </a:cubicBezTo>
                  <a:cubicBezTo>
                    <a:pt x="340" y="0"/>
                    <a:pt x="325" y="0"/>
                    <a:pt x="325"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22"/>
            <p:cNvSpPr/>
            <p:nvPr/>
          </p:nvSpPr>
          <p:spPr>
            <a:xfrm>
              <a:off x="2888475" y="2590300"/>
              <a:ext cx="19050" cy="24925"/>
            </a:xfrm>
            <a:custGeom>
              <a:rect b="b" l="l" r="r" t="t"/>
              <a:pathLst>
                <a:path extrusionOk="0" h="997" w="762">
                  <a:moveTo>
                    <a:pt x="30" y="0"/>
                  </a:moveTo>
                  <a:cubicBezTo>
                    <a:pt x="15" y="0"/>
                    <a:pt x="1" y="0"/>
                    <a:pt x="1" y="15"/>
                  </a:cubicBezTo>
                  <a:cubicBezTo>
                    <a:pt x="1" y="30"/>
                    <a:pt x="1" y="45"/>
                    <a:pt x="15" y="63"/>
                  </a:cubicBezTo>
                  <a:cubicBezTo>
                    <a:pt x="168" y="138"/>
                    <a:pt x="355" y="250"/>
                    <a:pt x="482" y="437"/>
                  </a:cubicBezTo>
                  <a:cubicBezTo>
                    <a:pt x="542" y="545"/>
                    <a:pt x="575" y="653"/>
                    <a:pt x="620" y="776"/>
                  </a:cubicBezTo>
                  <a:cubicBezTo>
                    <a:pt x="635" y="840"/>
                    <a:pt x="668" y="903"/>
                    <a:pt x="683" y="978"/>
                  </a:cubicBezTo>
                  <a:cubicBezTo>
                    <a:pt x="698" y="978"/>
                    <a:pt x="698" y="996"/>
                    <a:pt x="713" y="996"/>
                  </a:cubicBezTo>
                  <a:lnTo>
                    <a:pt x="728" y="996"/>
                  </a:lnTo>
                  <a:cubicBezTo>
                    <a:pt x="747" y="978"/>
                    <a:pt x="762" y="963"/>
                    <a:pt x="747" y="948"/>
                  </a:cubicBezTo>
                  <a:cubicBezTo>
                    <a:pt x="713" y="884"/>
                    <a:pt x="698" y="825"/>
                    <a:pt x="683" y="761"/>
                  </a:cubicBezTo>
                  <a:cubicBezTo>
                    <a:pt x="635" y="638"/>
                    <a:pt x="605" y="511"/>
                    <a:pt x="527" y="403"/>
                  </a:cubicBezTo>
                  <a:cubicBezTo>
                    <a:pt x="403" y="202"/>
                    <a:pt x="217" y="93"/>
                    <a:pt x="45"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22"/>
            <p:cNvSpPr/>
            <p:nvPr/>
          </p:nvSpPr>
          <p:spPr>
            <a:xfrm>
              <a:off x="2858900" y="2615950"/>
              <a:ext cx="22150" cy="12050"/>
            </a:xfrm>
            <a:custGeom>
              <a:rect b="b" l="l" r="r" t="t"/>
              <a:pathLst>
                <a:path extrusionOk="0" h="482" w="886">
                  <a:moveTo>
                    <a:pt x="202" y="0"/>
                  </a:moveTo>
                  <a:cubicBezTo>
                    <a:pt x="139" y="0"/>
                    <a:pt x="79" y="15"/>
                    <a:pt x="31" y="45"/>
                  </a:cubicBezTo>
                  <a:cubicBezTo>
                    <a:pt x="16" y="45"/>
                    <a:pt x="1" y="64"/>
                    <a:pt x="16" y="78"/>
                  </a:cubicBezTo>
                  <a:cubicBezTo>
                    <a:pt x="16" y="93"/>
                    <a:pt x="31" y="93"/>
                    <a:pt x="45" y="93"/>
                  </a:cubicBezTo>
                  <a:cubicBezTo>
                    <a:pt x="94" y="78"/>
                    <a:pt x="157" y="64"/>
                    <a:pt x="202" y="64"/>
                  </a:cubicBezTo>
                  <a:cubicBezTo>
                    <a:pt x="310" y="64"/>
                    <a:pt x="437" y="108"/>
                    <a:pt x="512" y="172"/>
                  </a:cubicBezTo>
                  <a:cubicBezTo>
                    <a:pt x="639" y="250"/>
                    <a:pt x="732" y="358"/>
                    <a:pt x="825" y="467"/>
                  </a:cubicBezTo>
                  <a:cubicBezTo>
                    <a:pt x="840" y="481"/>
                    <a:pt x="840" y="481"/>
                    <a:pt x="855" y="481"/>
                  </a:cubicBezTo>
                  <a:cubicBezTo>
                    <a:pt x="855" y="481"/>
                    <a:pt x="870" y="481"/>
                    <a:pt x="870" y="467"/>
                  </a:cubicBezTo>
                  <a:cubicBezTo>
                    <a:pt x="885" y="467"/>
                    <a:pt x="885" y="437"/>
                    <a:pt x="870" y="418"/>
                  </a:cubicBezTo>
                  <a:cubicBezTo>
                    <a:pt x="777" y="310"/>
                    <a:pt x="684" y="202"/>
                    <a:pt x="560" y="123"/>
                  </a:cubicBezTo>
                  <a:cubicBezTo>
                    <a:pt x="437" y="45"/>
                    <a:pt x="310" y="0"/>
                    <a:pt x="202"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22"/>
            <p:cNvSpPr/>
            <p:nvPr/>
          </p:nvSpPr>
          <p:spPr>
            <a:xfrm>
              <a:off x="2855350" y="2645050"/>
              <a:ext cx="8625" cy="4675"/>
            </a:xfrm>
            <a:custGeom>
              <a:rect b="b" l="l" r="r" t="t"/>
              <a:pathLst>
                <a:path extrusionOk="0" h="187" w="345">
                  <a:moveTo>
                    <a:pt x="35" y="0"/>
                  </a:moveTo>
                  <a:cubicBezTo>
                    <a:pt x="20" y="0"/>
                    <a:pt x="1" y="0"/>
                    <a:pt x="1" y="19"/>
                  </a:cubicBezTo>
                  <a:cubicBezTo>
                    <a:pt x="1" y="34"/>
                    <a:pt x="1" y="49"/>
                    <a:pt x="20" y="64"/>
                  </a:cubicBezTo>
                  <a:cubicBezTo>
                    <a:pt x="128" y="79"/>
                    <a:pt x="221" y="127"/>
                    <a:pt x="299" y="187"/>
                  </a:cubicBezTo>
                  <a:lnTo>
                    <a:pt x="314" y="187"/>
                  </a:lnTo>
                  <a:cubicBezTo>
                    <a:pt x="329" y="187"/>
                    <a:pt x="329" y="187"/>
                    <a:pt x="344" y="172"/>
                  </a:cubicBezTo>
                  <a:cubicBezTo>
                    <a:pt x="344" y="157"/>
                    <a:pt x="344" y="142"/>
                    <a:pt x="329" y="127"/>
                  </a:cubicBezTo>
                  <a:cubicBezTo>
                    <a:pt x="251" y="64"/>
                    <a:pt x="143" y="19"/>
                    <a:pt x="35"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22"/>
            <p:cNvSpPr/>
            <p:nvPr/>
          </p:nvSpPr>
          <p:spPr>
            <a:xfrm>
              <a:off x="2849575" y="2655200"/>
              <a:ext cx="181550" cy="239400"/>
            </a:xfrm>
            <a:custGeom>
              <a:rect b="b" l="l" r="r" t="t"/>
              <a:pathLst>
                <a:path extrusionOk="0" h="9576" w="7262">
                  <a:moveTo>
                    <a:pt x="2254" y="1"/>
                  </a:moveTo>
                  <a:cubicBezTo>
                    <a:pt x="2209" y="919"/>
                    <a:pt x="1478" y="1087"/>
                    <a:pt x="978" y="1087"/>
                  </a:cubicBezTo>
                  <a:lnTo>
                    <a:pt x="978" y="1199"/>
                  </a:lnTo>
                  <a:lnTo>
                    <a:pt x="963" y="1479"/>
                  </a:lnTo>
                  <a:lnTo>
                    <a:pt x="963" y="2333"/>
                  </a:lnTo>
                  <a:lnTo>
                    <a:pt x="885" y="2333"/>
                  </a:lnTo>
                  <a:cubicBezTo>
                    <a:pt x="404" y="2333"/>
                    <a:pt x="16" y="2706"/>
                    <a:pt x="16" y="3187"/>
                  </a:cubicBezTo>
                  <a:cubicBezTo>
                    <a:pt x="1" y="3669"/>
                    <a:pt x="389" y="4057"/>
                    <a:pt x="870" y="4057"/>
                  </a:cubicBezTo>
                  <a:lnTo>
                    <a:pt x="948" y="4057"/>
                  </a:lnTo>
                  <a:lnTo>
                    <a:pt x="948" y="4307"/>
                  </a:lnTo>
                  <a:cubicBezTo>
                    <a:pt x="948" y="5083"/>
                    <a:pt x="1321" y="5799"/>
                    <a:pt x="1896" y="6266"/>
                  </a:cubicBezTo>
                  <a:lnTo>
                    <a:pt x="1896" y="7945"/>
                  </a:lnTo>
                  <a:cubicBezTo>
                    <a:pt x="1881" y="8848"/>
                    <a:pt x="2612" y="9575"/>
                    <a:pt x="3497" y="9575"/>
                  </a:cubicBezTo>
                  <a:cubicBezTo>
                    <a:pt x="3508" y="9575"/>
                    <a:pt x="3519" y="9575"/>
                    <a:pt x="3531" y="9575"/>
                  </a:cubicBezTo>
                  <a:cubicBezTo>
                    <a:pt x="4418" y="9575"/>
                    <a:pt x="5131" y="8851"/>
                    <a:pt x="5146" y="7974"/>
                  </a:cubicBezTo>
                  <a:lnTo>
                    <a:pt x="5146" y="6310"/>
                  </a:lnTo>
                  <a:cubicBezTo>
                    <a:pt x="5769" y="5844"/>
                    <a:pt x="6157" y="5146"/>
                    <a:pt x="6157" y="4337"/>
                  </a:cubicBezTo>
                  <a:lnTo>
                    <a:pt x="6157" y="4105"/>
                  </a:lnTo>
                  <a:lnTo>
                    <a:pt x="6373" y="4105"/>
                  </a:lnTo>
                  <a:cubicBezTo>
                    <a:pt x="6855" y="4105"/>
                    <a:pt x="7247" y="3717"/>
                    <a:pt x="7247" y="3232"/>
                  </a:cubicBezTo>
                  <a:cubicBezTo>
                    <a:pt x="7262" y="2766"/>
                    <a:pt x="6873" y="2378"/>
                    <a:pt x="6388" y="2363"/>
                  </a:cubicBezTo>
                  <a:lnTo>
                    <a:pt x="6172" y="2363"/>
                  </a:lnTo>
                  <a:lnTo>
                    <a:pt x="6187" y="1523"/>
                  </a:lnTo>
                  <a:cubicBezTo>
                    <a:pt x="5945" y="1388"/>
                    <a:pt x="5368" y="978"/>
                    <a:pt x="5291" y="978"/>
                  </a:cubicBezTo>
                  <a:cubicBezTo>
                    <a:pt x="5290" y="978"/>
                    <a:pt x="5289" y="978"/>
                    <a:pt x="5288" y="979"/>
                  </a:cubicBezTo>
                  <a:cubicBezTo>
                    <a:pt x="4970" y="1021"/>
                    <a:pt x="4684" y="1040"/>
                    <a:pt x="4429" y="1040"/>
                  </a:cubicBezTo>
                  <a:cubicBezTo>
                    <a:pt x="2521" y="1040"/>
                    <a:pt x="2254" y="1"/>
                    <a:pt x="2254" y="1"/>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2"/>
            <p:cNvSpPr/>
            <p:nvPr/>
          </p:nvSpPr>
          <p:spPr>
            <a:xfrm>
              <a:off x="2913300" y="2825450"/>
              <a:ext cx="54500" cy="17475"/>
            </a:xfrm>
            <a:custGeom>
              <a:rect b="b" l="l" r="r" t="t"/>
              <a:pathLst>
                <a:path extrusionOk="0" h="699" w="2180">
                  <a:moveTo>
                    <a:pt x="2179" y="0"/>
                  </a:moveTo>
                  <a:lnTo>
                    <a:pt x="2179" y="0"/>
                  </a:lnTo>
                  <a:cubicBezTo>
                    <a:pt x="1866" y="138"/>
                    <a:pt x="1492" y="217"/>
                    <a:pt x="1026" y="217"/>
                  </a:cubicBezTo>
                  <a:lnTo>
                    <a:pt x="981" y="217"/>
                  </a:lnTo>
                  <a:cubicBezTo>
                    <a:pt x="608" y="217"/>
                    <a:pt x="280" y="153"/>
                    <a:pt x="0" y="60"/>
                  </a:cubicBezTo>
                  <a:lnTo>
                    <a:pt x="0" y="60"/>
                  </a:lnTo>
                  <a:cubicBezTo>
                    <a:pt x="172" y="373"/>
                    <a:pt x="466" y="605"/>
                    <a:pt x="854" y="683"/>
                  </a:cubicBezTo>
                  <a:cubicBezTo>
                    <a:pt x="918" y="698"/>
                    <a:pt x="996" y="698"/>
                    <a:pt x="1075" y="698"/>
                  </a:cubicBezTo>
                  <a:cubicBezTo>
                    <a:pt x="1556" y="698"/>
                    <a:pt x="1974" y="418"/>
                    <a:pt x="2179" y="0"/>
                  </a:cubicBezTo>
                  <a:close/>
                </a:path>
              </a:pathLst>
            </a:custGeom>
            <a:solidFill>
              <a:srgbClr val="F291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22"/>
            <p:cNvSpPr/>
            <p:nvPr/>
          </p:nvSpPr>
          <p:spPr>
            <a:xfrm>
              <a:off x="2907500" y="2629925"/>
              <a:ext cx="1150" cy="775"/>
            </a:xfrm>
            <a:custGeom>
              <a:rect b="b" l="l" r="r" t="t"/>
              <a:pathLst>
                <a:path extrusionOk="0" h="31" w="46">
                  <a:moveTo>
                    <a:pt x="1" y="31"/>
                  </a:moveTo>
                  <a:cubicBezTo>
                    <a:pt x="16" y="31"/>
                    <a:pt x="31" y="16"/>
                    <a:pt x="45" y="1"/>
                  </a:cubicBezTo>
                  <a:cubicBezTo>
                    <a:pt x="31" y="16"/>
                    <a:pt x="16" y="31"/>
                    <a:pt x="1" y="31"/>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22"/>
            <p:cNvSpPr/>
            <p:nvPr/>
          </p:nvSpPr>
          <p:spPr>
            <a:xfrm>
              <a:off x="2912925" y="2627600"/>
              <a:ext cx="1600" cy="775"/>
            </a:xfrm>
            <a:custGeom>
              <a:rect b="b" l="l" r="r" t="t"/>
              <a:pathLst>
                <a:path extrusionOk="0" h="31" w="64">
                  <a:moveTo>
                    <a:pt x="0" y="30"/>
                  </a:moveTo>
                  <a:cubicBezTo>
                    <a:pt x="15" y="15"/>
                    <a:pt x="49" y="1"/>
                    <a:pt x="64" y="1"/>
                  </a:cubicBezTo>
                  <a:cubicBezTo>
                    <a:pt x="49" y="1"/>
                    <a:pt x="15" y="15"/>
                    <a:pt x="0" y="3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22"/>
            <p:cNvSpPr/>
            <p:nvPr/>
          </p:nvSpPr>
          <p:spPr>
            <a:xfrm>
              <a:off x="2910200" y="2628725"/>
              <a:ext cx="1625" cy="850"/>
            </a:xfrm>
            <a:custGeom>
              <a:rect b="b" l="l" r="r" t="t"/>
              <a:pathLst>
                <a:path extrusionOk="0" h="34" w="65">
                  <a:moveTo>
                    <a:pt x="1" y="34"/>
                  </a:moveTo>
                  <a:cubicBezTo>
                    <a:pt x="16" y="19"/>
                    <a:pt x="31" y="19"/>
                    <a:pt x="64" y="0"/>
                  </a:cubicBezTo>
                  <a:cubicBezTo>
                    <a:pt x="31" y="19"/>
                    <a:pt x="16" y="19"/>
                    <a:pt x="1" y="34"/>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22"/>
            <p:cNvSpPr/>
            <p:nvPr/>
          </p:nvSpPr>
          <p:spPr>
            <a:xfrm>
              <a:off x="2902000" y="2633000"/>
              <a:ext cx="1600" cy="1250"/>
            </a:xfrm>
            <a:custGeom>
              <a:rect b="b" l="l" r="r" t="t"/>
              <a:pathLst>
                <a:path extrusionOk="0" h="50" w="64">
                  <a:moveTo>
                    <a:pt x="1" y="49"/>
                  </a:moveTo>
                  <a:cubicBezTo>
                    <a:pt x="19" y="35"/>
                    <a:pt x="34" y="16"/>
                    <a:pt x="64" y="1"/>
                  </a:cubicBezTo>
                  <a:cubicBezTo>
                    <a:pt x="34" y="16"/>
                    <a:pt x="19" y="35"/>
                    <a:pt x="1" y="4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22"/>
            <p:cNvSpPr/>
            <p:nvPr/>
          </p:nvSpPr>
          <p:spPr>
            <a:xfrm>
              <a:off x="2904800" y="2631525"/>
              <a:ext cx="1150" cy="775"/>
            </a:xfrm>
            <a:custGeom>
              <a:rect b="b" l="l" r="r" t="t"/>
              <a:pathLst>
                <a:path extrusionOk="0" h="31" w="46">
                  <a:moveTo>
                    <a:pt x="0" y="30"/>
                  </a:moveTo>
                  <a:cubicBezTo>
                    <a:pt x="15" y="30"/>
                    <a:pt x="30" y="15"/>
                    <a:pt x="45" y="0"/>
                  </a:cubicBezTo>
                  <a:cubicBezTo>
                    <a:pt x="30" y="15"/>
                    <a:pt x="15" y="30"/>
                    <a:pt x="0" y="3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22"/>
            <p:cNvSpPr/>
            <p:nvPr/>
          </p:nvSpPr>
          <p:spPr>
            <a:xfrm>
              <a:off x="2892675" y="2640375"/>
              <a:ext cx="1225" cy="1250"/>
            </a:xfrm>
            <a:custGeom>
              <a:rect b="b" l="l" r="r" t="t"/>
              <a:pathLst>
                <a:path extrusionOk="0" h="50" w="49">
                  <a:moveTo>
                    <a:pt x="0" y="49"/>
                  </a:moveTo>
                  <a:cubicBezTo>
                    <a:pt x="19" y="34"/>
                    <a:pt x="34" y="19"/>
                    <a:pt x="49" y="1"/>
                  </a:cubicBezTo>
                  <a:cubicBezTo>
                    <a:pt x="34" y="19"/>
                    <a:pt x="19" y="34"/>
                    <a:pt x="0" y="4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22"/>
            <p:cNvSpPr/>
            <p:nvPr/>
          </p:nvSpPr>
          <p:spPr>
            <a:xfrm>
              <a:off x="2899675" y="2634975"/>
              <a:ext cx="1225" cy="775"/>
            </a:xfrm>
            <a:custGeom>
              <a:rect b="b" l="l" r="r" t="t"/>
              <a:pathLst>
                <a:path extrusionOk="0" h="31" w="49">
                  <a:moveTo>
                    <a:pt x="0" y="30"/>
                  </a:moveTo>
                  <a:cubicBezTo>
                    <a:pt x="19" y="15"/>
                    <a:pt x="34" y="0"/>
                    <a:pt x="49" y="0"/>
                  </a:cubicBezTo>
                  <a:cubicBezTo>
                    <a:pt x="34" y="0"/>
                    <a:pt x="19" y="15"/>
                    <a:pt x="0" y="3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22"/>
            <p:cNvSpPr/>
            <p:nvPr/>
          </p:nvSpPr>
          <p:spPr>
            <a:xfrm>
              <a:off x="2894625" y="2638525"/>
              <a:ext cx="1625" cy="1125"/>
            </a:xfrm>
            <a:custGeom>
              <a:rect b="b" l="l" r="r" t="t"/>
              <a:pathLst>
                <a:path extrusionOk="0" h="45" w="65">
                  <a:moveTo>
                    <a:pt x="1" y="45"/>
                  </a:moveTo>
                  <a:cubicBezTo>
                    <a:pt x="16" y="30"/>
                    <a:pt x="49" y="15"/>
                    <a:pt x="64" y="0"/>
                  </a:cubicBezTo>
                  <a:cubicBezTo>
                    <a:pt x="49" y="15"/>
                    <a:pt x="16" y="30"/>
                    <a:pt x="1" y="45"/>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22"/>
            <p:cNvSpPr/>
            <p:nvPr/>
          </p:nvSpPr>
          <p:spPr>
            <a:xfrm>
              <a:off x="2896975" y="2636550"/>
              <a:ext cx="1600" cy="1150"/>
            </a:xfrm>
            <a:custGeom>
              <a:rect b="b" l="l" r="r" t="t"/>
              <a:pathLst>
                <a:path extrusionOk="0" h="46" w="64">
                  <a:moveTo>
                    <a:pt x="0" y="46"/>
                  </a:moveTo>
                  <a:cubicBezTo>
                    <a:pt x="15" y="31"/>
                    <a:pt x="49" y="16"/>
                    <a:pt x="63" y="1"/>
                  </a:cubicBezTo>
                  <a:cubicBezTo>
                    <a:pt x="49" y="16"/>
                    <a:pt x="15" y="31"/>
                    <a:pt x="0" y="46"/>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22"/>
            <p:cNvSpPr/>
            <p:nvPr/>
          </p:nvSpPr>
          <p:spPr>
            <a:xfrm>
              <a:off x="2931575" y="2623300"/>
              <a:ext cx="1225" cy="25"/>
            </a:xfrm>
            <a:custGeom>
              <a:rect b="b" l="l" r="r" t="t"/>
              <a:pathLst>
                <a:path extrusionOk="0" h="1" w="49">
                  <a:moveTo>
                    <a:pt x="0" y="1"/>
                  </a:moveTo>
                  <a:lnTo>
                    <a:pt x="49"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22"/>
            <p:cNvSpPr/>
            <p:nvPr/>
          </p:nvSpPr>
          <p:spPr>
            <a:xfrm>
              <a:off x="2935125" y="2622925"/>
              <a:ext cx="1125" cy="25"/>
            </a:xfrm>
            <a:custGeom>
              <a:rect b="b" l="l" r="r" t="t"/>
              <a:pathLst>
                <a:path extrusionOk="0" h="1" w="45">
                  <a:moveTo>
                    <a:pt x="0" y="1"/>
                  </a:moveTo>
                  <a:lnTo>
                    <a:pt x="45"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22"/>
            <p:cNvSpPr/>
            <p:nvPr/>
          </p:nvSpPr>
          <p:spPr>
            <a:xfrm>
              <a:off x="2890350" y="2642350"/>
              <a:ext cx="1600" cy="1600"/>
            </a:xfrm>
            <a:custGeom>
              <a:rect b="b" l="l" r="r" t="t"/>
              <a:pathLst>
                <a:path extrusionOk="0" h="64" w="64">
                  <a:moveTo>
                    <a:pt x="0" y="63"/>
                  </a:moveTo>
                  <a:cubicBezTo>
                    <a:pt x="19" y="49"/>
                    <a:pt x="34" y="34"/>
                    <a:pt x="64" y="0"/>
                  </a:cubicBezTo>
                  <a:cubicBezTo>
                    <a:pt x="34" y="34"/>
                    <a:pt x="19" y="49"/>
                    <a:pt x="0" y="63"/>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22"/>
            <p:cNvSpPr/>
            <p:nvPr/>
          </p:nvSpPr>
          <p:spPr>
            <a:xfrm>
              <a:off x="2865900" y="2741125"/>
              <a:ext cx="142975" cy="89750"/>
            </a:xfrm>
            <a:custGeom>
              <a:rect b="b" l="l" r="r" t="t"/>
              <a:pathLst>
                <a:path extrusionOk="0" h="3590" w="5719">
                  <a:moveTo>
                    <a:pt x="3025" y="0"/>
                  </a:moveTo>
                  <a:cubicBezTo>
                    <a:pt x="2777" y="0"/>
                    <a:pt x="2531" y="63"/>
                    <a:pt x="2303" y="187"/>
                  </a:cubicBezTo>
                  <a:cubicBezTo>
                    <a:pt x="1893" y="421"/>
                    <a:pt x="1278" y="675"/>
                    <a:pt x="700" y="675"/>
                  </a:cubicBezTo>
                  <a:cubicBezTo>
                    <a:pt x="552" y="675"/>
                    <a:pt x="405" y="658"/>
                    <a:pt x="265" y="620"/>
                  </a:cubicBezTo>
                  <a:lnTo>
                    <a:pt x="265" y="620"/>
                  </a:lnTo>
                  <a:cubicBezTo>
                    <a:pt x="265" y="620"/>
                    <a:pt x="1" y="3560"/>
                    <a:pt x="2877" y="3590"/>
                  </a:cubicBezTo>
                  <a:cubicBezTo>
                    <a:pt x="2891" y="3590"/>
                    <a:pt x="2906" y="3590"/>
                    <a:pt x="2920" y="3590"/>
                  </a:cubicBezTo>
                  <a:cubicBezTo>
                    <a:pt x="5718" y="3590"/>
                    <a:pt x="5504" y="635"/>
                    <a:pt x="5504" y="635"/>
                  </a:cubicBezTo>
                  <a:cubicBezTo>
                    <a:pt x="5504" y="635"/>
                    <a:pt x="4616" y="590"/>
                    <a:pt x="3683" y="153"/>
                  </a:cubicBezTo>
                  <a:cubicBezTo>
                    <a:pt x="3471" y="51"/>
                    <a:pt x="3248" y="0"/>
                    <a:pt x="3025"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22"/>
            <p:cNvSpPr/>
            <p:nvPr/>
          </p:nvSpPr>
          <p:spPr>
            <a:xfrm>
              <a:off x="2915625" y="2748050"/>
              <a:ext cx="51700" cy="10175"/>
            </a:xfrm>
            <a:custGeom>
              <a:rect b="b" l="l" r="r" t="t"/>
              <a:pathLst>
                <a:path extrusionOk="0" h="407" w="2068">
                  <a:moveTo>
                    <a:pt x="1015" y="1"/>
                  </a:moveTo>
                  <a:cubicBezTo>
                    <a:pt x="587" y="1"/>
                    <a:pt x="47" y="328"/>
                    <a:pt x="15" y="343"/>
                  </a:cubicBezTo>
                  <a:cubicBezTo>
                    <a:pt x="0" y="358"/>
                    <a:pt x="0" y="376"/>
                    <a:pt x="15" y="391"/>
                  </a:cubicBezTo>
                  <a:lnTo>
                    <a:pt x="34" y="406"/>
                  </a:lnTo>
                  <a:lnTo>
                    <a:pt x="49" y="391"/>
                  </a:lnTo>
                  <a:cubicBezTo>
                    <a:pt x="63" y="391"/>
                    <a:pt x="607" y="61"/>
                    <a:pt x="1024" y="61"/>
                  </a:cubicBezTo>
                  <a:cubicBezTo>
                    <a:pt x="1041" y="61"/>
                    <a:pt x="1058" y="62"/>
                    <a:pt x="1075" y="63"/>
                  </a:cubicBezTo>
                  <a:cubicBezTo>
                    <a:pt x="1493" y="78"/>
                    <a:pt x="2023" y="391"/>
                    <a:pt x="2023" y="391"/>
                  </a:cubicBezTo>
                  <a:cubicBezTo>
                    <a:pt x="2030" y="399"/>
                    <a:pt x="2038" y="402"/>
                    <a:pt x="2045" y="402"/>
                  </a:cubicBezTo>
                  <a:cubicBezTo>
                    <a:pt x="2052" y="402"/>
                    <a:pt x="2060" y="399"/>
                    <a:pt x="2067" y="391"/>
                  </a:cubicBezTo>
                  <a:cubicBezTo>
                    <a:pt x="2067" y="376"/>
                    <a:pt x="2067" y="358"/>
                    <a:pt x="2052" y="343"/>
                  </a:cubicBezTo>
                  <a:cubicBezTo>
                    <a:pt x="2038" y="328"/>
                    <a:pt x="1508" y="33"/>
                    <a:pt x="1075" y="3"/>
                  </a:cubicBezTo>
                  <a:cubicBezTo>
                    <a:pt x="1055" y="2"/>
                    <a:pt x="1036" y="1"/>
                    <a:pt x="1015" y="1"/>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22"/>
            <p:cNvSpPr/>
            <p:nvPr/>
          </p:nvSpPr>
          <p:spPr>
            <a:xfrm>
              <a:off x="2941275" y="2748875"/>
              <a:ext cx="1600" cy="26400"/>
            </a:xfrm>
            <a:custGeom>
              <a:rect b="b" l="l" r="r" t="t"/>
              <a:pathLst>
                <a:path extrusionOk="0" h="1056" w="64">
                  <a:moveTo>
                    <a:pt x="34" y="0"/>
                  </a:moveTo>
                  <a:cubicBezTo>
                    <a:pt x="15" y="0"/>
                    <a:pt x="0" y="15"/>
                    <a:pt x="0" y="30"/>
                  </a:cubicBezTo>
                  <a:lnTo>
                    <a:pt x="0" y="1026"/>
                  </a:lnTo>
                  <a:cubicBezTo>
                    <a:pt x="0" y="1041"/>
                    <a:pt x="15" y="1056"/>
                    <a:pt x="34" y="1056"/>
                  </a:cubicBezTo>
                  <a:cubicBezTo>
                    <a:pt x="64" y="1056"/>
                    <a:pt x="64" y="1041"/>
                    <a:pt x="64" y="1026"/>
                  </a:cubicBezTo>
                  <a:lnTo>
                    <a:pt x="64" y="30"/>
                  </a:lnTo>
                  <a:cubicBezTo>
                    <a:pt x="64" y="15"/>
                    <a:pt x="64" y="0"/>
                    <a:pt x="34" y="0"/>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22"/>
            <p:cNvSpPr/>
            <p:nvPr/>
          </p:nvSpPr>
          <p:spPr>
            <a:xfrm>
              <a:off x="2921125" y="2783475"/>
              <a:ext cx="40775" cy="3475"/>
            </a:xfrm>
            <a:custGeom>
              <a:rect b="b" l="l" r="r" t="t"/>
              <a:pathLst>
                <a:path extrusionOk="0" h="139" w="1631">
                  <a:moveTo>
                    <a:pt x="30" y="0"/>
                  </a:moveTo>
                  <a:cubicBezTo>
                    <a:pt x="15" y="0"/>
                    <a:pt x="0" y="15"/>
                    <a:pt x="0" y="30"/>
                  </a:cubicBezTo>
                  <a:cubicBezTo>
                    <a:pt x="0" y="45"/>
                    <a:pt x="0" y="60"/>
                    <a:pt x="30" y="60"/>
                  </a:cubicBezTo>
                  <a:lnTo>
                    <a:pt x="1601" y="138"/>
                  </a:lnTo>
                  <a:cubicBezTo>
                    <a:pt x="1616" y="138"/>
                    <a:pt x="1631" y="123"/>
                    <a:pt x="1631" y="109"/>
                  </a:cubicBezTo>
                  <a:cubicBezTo>
                    <a:pt x="1631" y="94"/>
                    <a:pt x="1616" y="79"/>
                    <a:pt x="1601" y="79"/>
                  </a:cubicBezTo>
                  <a:lnTo>
                    <a:pt x="30" y="0"/>
                  </a:lnTo>
                  <a:close/>
                </a:path>
              </a:pathLst>
            </a:custGeom>
            <a:solidFill>
              <a:srgbClr val="E6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22"/>
            <p:cNvSpPr/>
            <p:nvPr/>
          </p:nvSpPr>
          <p:spPr>
            <a:xfrm>
              <a:off x="2919525" y="2795875"/>
              <a:ext cx="40800" cy="3100"/>
            </a:xfrm>
            <a:custGeom>
              <a:rect b="b" l="l" r="r" t="t"/>
              <a:pathLst>
                <a:path extrusionOk="0" h="124" w="1632">
                  <a:moveTo>
                    <a:pt x="31" y="1"/>
                  </a:moveTo>
                  <a:cubicBezTo>
                    <a:pt x="16" y="1"/>
                    <a:pt x="1" y="1"/>
                    <a:pt x="1" y="30"/>
                  </a:cubicBezTo>
                  <a:cubicBezTo>
                    <a:pt x="1" y="49"/>
                    <a:pt x="1" y="64"/>
                    <a:pt x="31" y="64"/>
                  </a:cubicBezTo>
                  <a:lnTo>
                    <a:pt x="1602" y="124"/>
                  </a:lnTo>
                  <a:cubicBezTo>
                    <a:pt x="1617" y="124"/>
                    <a:pt x="1632" y="109"/>
                    <a:pt x="1632" y="94"/>
                  </a:cubicBezTo>
                  <a:cubicBezTo>
                    <a:pt x="1632" y="79"/>
                    <a:pt x="1617" y="64"/>
                    <a:pt x="1602" y="64"/>
                  </a:cubicBezTo>
                  <a:lnTo>
                    <a:pt x="31" y="1"/>
                  </a:lnTo>
                  <a:close/>
                </a:path>
              </a:pathLst>
            </a:custGeom>
            <a:solidFill>
              <a:srgbClr val="E6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22"/>
            <p:cNvSpPr/>
            <p:nvPr/>
          </p:nvSpPr>
          <p:spPr>
            <a:xfrm>
              <a:off x="2928500" y="2623675"/>
              <a:ext cx="1125" cy="25"/>
            </a:xfrm>
            <a:custGeom>
              <a:rect b="b" l="l" r="r" t="t"/>
              <a:pathLst>
                <a:path extrusionOk="0" h="1" w="45">
                  <a:moveTo>
                    <a:pt x="0" y="1"/>
                  </a:moveTo>
                  <a:lnTo>
                    <a:pt x="45"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2"/>
            <p:cNvSpPr/>
            <p:nvPr/>
          </p:nvSpPr>
          <p:spPr>
            <a:xfrm>
              <a:off x="2924950" y="2624050"/>
              <a:ext cx="1600" cy="500"/>
            </a:xfrm>
            <a:custGeom>
              <a:rect b="b" l="l" r="r" t="t"/>
              <a:pathLst>
                <a:path extrusionOk="0" h="20" w="64">
                  <a:moveTo>
                    <a:pt x="0" y="19"/>
                  </a:moveTo>
                  <a:cubicBezTo>
                    <a:pt x="34" y="1"/>
                    <a:pt x="49" y="1"/>
                    <a:pt x="64" y="1"/>
                  </a:cubicBezTo>
                  <a:cubicBezTo>
                    <a:pt x="49" y="1"/>
                    <a:pt x="34" y="1"/>
                    <a:pt x="0" y="1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22"/>
            <p:cNvSpPr/>
            <p:nvPr/>
          </p:nvSpPr>
          <p:spPr>
            <a:xfrm>
              <a:off x="2916000" y="2626400"/>
              <a:ext cx="1225" cy="850"/>
            </a:xfrm>
            <a:custGeom>
              <a:rect b="b" l="l" r="r" t="t"/>
              <a:pathLst>
                <a:path extrusionOk="0" h="34" w="49">
                  <a:moveTo>
                    <a:pt x="0" y="34"/>
                  </a:moveTo>
                  <a:cubicBezTo>
                    <a:pt x="19" y="19"/>
                    <a:pt x="34" y="19"/>
                    <a:pt x="49" y="0"/>
                  </a:cubicBezTo>
                  <a:cubicBezTo>
                    <a:pt x="34" y="19"/>
                    <a:pt x="19" y="19"/>
                    <a:pt x="0" y="34"/>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22"/>
            <p:cNvSpPr/>
            <p:nvPr/>
          </p:nvSpPr>
          <p:spPr>
            <a:xfrm>
              <a:off x="2918800" y="2625650"/>
              <a:ext cx="1500" cy="400"/>
            </a:xfrm>
            <a:custGeom>
              <a:rect b="b" l="l" r="r" t="t"/>
              <a:pathLst>
                <a:path extrusionOk="0" h="16" w="60">
                  <a:moveTo>
                    <a:pt x="0" y="15"/>
                  </a:moveTo>
                  <a:cubicBezTo>
                    <a:pt x="30" y="15"/>
                    <a:pt x="45" y="0"/>
                    <a:pt x="60" y="0"/>
                  </a:cubicBezTo>
                  <a:cubicBezTo>
                    <a:pt x="45" y="0"/>
                    <a:pt x="30" y="15"/>
                    <a:pt x="0" y="15"/>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2"/>
            <p:cNvSpPr/>
            <p:nvPr/>
          </p:nvSpPr>
          <p:spPr>
            <a:xfrm>
              <a:off x="2921875" y="2624900"/>
              <a:ext cx="1600" cy="400"/>
            </a:xfrm>
            <a:custGeom>
              <a:rect b="b" l="l" r="r" t="t"/>
              <a:pathLst>
                <a:path extrusionOk="0" h="16" w="64">
                  <a:moveTo>
                    <a:pt x="0" y="15"/>
                  </a:moveTo>
                  <a:cubicBezTo>
                    <a:pt x="15" y="0"/>
                    <a:pt x="45" y="0"/>
                    <a:pt x="64" y="0"/>
                  </a:cubicBezTo>
                  <a:cubicBezTo>
                    <a:pt x="45" y="0"/>
                    <a:pt x="15" y="0"/>
                    <a:pt x="0" y="15"/>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2"/>
            <p:cNvSpPr/>
            <p:nvPr/>
          </p:nvSpPr>
          <p:spPr>
            <a:xfrm>
              <a:off x="2874475" y="2673875"/>
              <a:ext cx="775" cy="2350"/>
            </a:xfrm>
            <a:custGeom>
              <a:rect b="b" l="l" r="r" t="t"/>
              <a:pathLst>
                <a:path extrusionOk="0" h="94" w="31">
                  <a:moveTo>
                    <a:pt x="1" y="93"/>
                  </a:moveTo>
                  <a:cubicBezTo>
                    <a:pt x="16" y="60"/>
                    <a:pt x="16" y="30"/>
                    <a:pt x="31" y="0"/>
                  </a:cubicBezTo>
                  <a:cubicBezTo>
                    <a:pt x="16" y="30"/>
                    <a:pt x="16" y="60"/>
                    <a:pt x="1" y="93"/>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2"/>
            <p:cNvSpPr/>
            <p:nvPr/>
          </p:nvSpPr>
          <p:spPr>
            <a:xfrm>
              <a:off x="2874025" y="2676575"/>
              <a:ext cx="475" cy="2725"/>
            </a:xfrm>
            <a:custGeom>
              <a:rect b="b" l="l" r="r" t="t"/>
              <a:pathLst>
                <a:path extrusionOk="0" h="109" w="19">
                  <a:moveTo>
                    <a:pt x="0" y="109"/>
                  </a:moveTo>
                  <a:cubicBezTo>
                    <a:pt x="19" y="79"/>
                    <a:pt x="19" y="45"/>
                    <a:pt x="19" y="0"/>
                  </a:cubicBezTo>
                  <a:cubicBezTo>
                    <a:pt x="19" y="45"/>
                    <a:pt x="19" y="79"/>
                    <a:pt x="0" y="10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22"/>
            <p:cNvSpPr/>
            <p:nvPr/>
          </p:nvSpPr>
          <p:spPr>
            <a:xfrm>
              <a:off x="2875975" y="2668000"/>
              <a:ext cx="875" cy="2350"/>
            </a:xfrm>
            <a:custGeom>
              <a:rect b="b" l="l" r="r" t="t"/>
              <a:pathLst>
                <a:path extrusionOk="0" h="94" w="35">
                  <a:moveTo>
                    <a:pt x="1" y="93"/>
                  </a:moveTo>
                  <a:cubicBezTo>
                    <a:pt x="1" y="64"/>
                    <a:pt x="15" y="34"/>
                    <a:pt x="34" y="0"/>
                  </a:cubicBezTo>
                  <a:cubicBezTo>
                    <a:pt x="15" y="34"/>
                    <a:pt x="1" y="64"/>
                    <a:pt x="1" y="93"/>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2"/>
            <p:cNvSpPr/>
            <p:nvPr/>
          </p:nvSpPr>
          <p:spPr>
            <a:xfrm>
              <a:off x="2875225" y="2670700"/>
              <a:ext cx="400" cy="2350"/>
            </a:xfrm>
            <a:custGeom>
              <a:rect b="b" l="l" r="r" t="t"/>
              <a:pathLst>
                <a:path extrusionOk="0" h="94" w="16">
                  <a:moveTo>
                    <a:pt x="1" y="94"/>
                  </a:moveTo>
                  <a:cubicBezTo>
                    <a:pt x="1" y="64"/>
                    <a:pt x="16" y="34"/>
                    <a:pt x="16" y="0"/>
                  </a:cubicBezTo>
                  <a:cubicBezTo>
                    <a:pt x="16" y="34"/>
                    <a:pt x="1" y="64"/>
                    <a:pt x="1" y="94"/>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2"/>
            <p:cNvSpPr/>
            <p:nvPr/>
          </p:nvSpPr>
          <p:spPr>
            <a:xfrm>
              <a:off x="2874025" y="2622925"/>
              <a:ext cx="130225" cy="70375"/>
            </a:xfrm>
            <a:custGeom>
              <a:rect b="b" l="l" r="r" t="t"/>
              <a:pathLst>
                <a:path extrusionOk="0" h="2815" w="5209">
                  <a:moveTo>
                    <a:pt x="2444" y="1"/>
                  </a:moveTo>
                  <a:cubicBezTo>
                    <a:pt x="2411" y="1"/>
                    <a:pt x="2381" y="16"/>
                    <a:pt x="2351" y="16"/>
                  </a:cubicBezTo>
                  <a:lnTo>
                    <a:pt x="2302" y="16"/>
                  </a:lnTo>
                  <a:cubicBezTo>
                    <a:pt x="2272" y="16"/>
                    <a:pt x="2258" y="16"/>
                    <a:pt x="2224" y="31"/>
                  </a:cubicBezTo>
                  <a:lnTo>
                    <a:pt x="2179" y="31"/>
                  </a:lnTo>
                  <a:cubicBezTo>
                    <a:pt x="2146" y="31"/>
                    <a:pt x="2131" y="46"/>
                    <a:pt x="2101" y="46"/>
                  </a:cubicBezTo>
                  <a:cubicBezTo>
                    <a:pt x="2086" y="46"/>
                    <a:pt x="2071" y="46"/>
                    <a:pt x="2037" y="64"/>
                  </a:cubicBezTo>
                  <a:cubicBezTo>
                    <a:pt x="2022" y="64"/>
                    <a:pt x="1993" y="64"/>
                    <a:pt x="1978" y="79"/>
                  </a:cubicBezTo>
                  <a:cubicBezTo>
                    <a:pt x="1959" y="79"/>
                    <a:pt x="1929" y="79"/>
                    <a:pt x="1914" y="94"/>
                  </a:cubicBezTo>
                  <a:cubicBezTo>
                    <a:pt x="1899" y="94"/>
                    <a:pt x="1866" y="94"/>
                    <a:pt x="1851" y="109"/>
                  </a:cubicBezTo>
                  <a:cubicBezTo>
                    <a:pt x="1836" y="109"/>
                    <a:pt x="1821" y="124"/>
                    <a:pt x="1791" y="124"/>
                  </a:cubicBezTo>
                  <a:cubicBezTo>
                    <a:pt x="1772" y="124"/>
                    <a:pt x="1758" y="139"/>
                    <a:pt x="1728" y="139"/>
                  </a:cubicBezTo>
                  <a:cubicBezTo>
                    <a:pt x="1713" y="158"/>
                    <a:pt x="1698" y="158"/>
                    <a:pt x="1679" y="173"/>
                  </a:cubicBezTo>
                  <a:cubicBezTo>
                    <a:pt x="1649" y="173"/>
                    <a:pt x="1634" y="173"/>
                    <a:pt x="1620" y="188"/>
                  </a:cubicBezTo>
                  <a:cubicBezTo>
                    <a:pt x="1605" y="188"/>
                    <a:pt x="1571" y="202"/>
                    <a:pt x="1556" y="217"/>
                  </a:cubicBezTo>
                  <a:cubicBezTo>
                    <a:pt x="1541" y="217"/>
                    <a:pt x="1526" y="217"/>
                    <a:pt x="1511" y="232"/>
                  </a:cubicBezTo>
                  <a:cubicBezTo>
                    <a:pt x="1478" y="251"/>
                    <a:pt x="1463" y="251"/>
                    <a:pt x="1448" y="266"/>
                  </a:cubicBezTo>
                  <a:cubicBezTo>
                    <a:pt x="1433" y="266"/>
                    <a:pt x="1418" y="281"/>
                    <a:pt x="1384" y="281"/>
                  </a:cubicBezTo>
                  <a:cubicBezTo>
                    <a:pt x="1370" y="296"/>
                    <a:pt x="1355" y="311"/>
                    <a:pt x="1340" y="311"/>
                  </a:cubicBezTo>
                  <a:cubicBezTo>
                    <a:pt x="1325" y="326"/>
                    <a:pt x="1291" y="344"/>
                    <a:pt x="1276" y="344"/>
                  </a:cubicBezTo>
                  <a:cubicBezTo>
                    <a:pt x="1261" y="359"/>
                    <a:pt x="1246" y="374"/>
                    <a:pt x="1231" y="374"/>
                  </a:cubicBezTo>
                  <a:cubicBezTo>
                    <a:pt x="1213" y="389"/>
                    <a:pt x="1198" y="404"/>
                    <a:pt x="1183" y="404"/>
                  </a:cubicBezTo>
                  <a:cubicBezTo>
                    <a:pt x="1153" y="419"/>
                    <a:pt x="1138" y="438"/>
                    <a:pt x="1120" y="452"/>
                  </a:cubicBezTo>
                  <a:cubicBezTo>
                    <a:pt x="1105" y="452"/>
                    <a:pt x="1090" y="467"/>
                    <a:pt x="1075" y="482"/>
                  </a:cubicBezTo>
                  <a:cubicBezTo>
                    <a:pt x="1060" y="482"/>
                    <a:pt x="1045" y="497"/>
                    <a:pt x="1026" y="512"/>
                  </a:cubicBezTo>
                  <a:cubicBezTo>
                    <a:pt x="1011" y="531"/>
                    <a:pt x="996" y="531"/>
                    <a:pt x="981" y="546"/>
                  </a:cubicBezTo>
                  <a:cubicBezTo>
                    <a:pt x="967" y="561"/>
                    <a:pt x="933" y="576"/>
                    <a:pt x="918" y="591"/>
                  </a:cubicBezTo>
                  <a:cubicBezTo>
                    <a:pt x="903" y="605"/>
                    <a:pt x="903" y="605"/>
                    <a:pt x="888" y="624"/>
                  </a:cubicBezTo>
                  <a:cubicBezTo>
                    <a:pt x="873" y="639"/>
                    <a:pt x="840" y="654"/>
                    <a:pt x="825" y="669"/>
                  </a:cubicBezTo>
                  <a:cubicBezTo>
                    <a:pt x="825" y="684"/>
                    <a:pt x="810" y="684"/>
                    <a:pt x="795" y="699"/>
                  </a:cubicBezTo>
                  <a:cubicBezTo>
                    <a:pt x="780" y="717"/>
                    <a:pt x="765" y="732"/>
                    <a:pt x="746" y="747"/>
                  </a:cubicBezTo>
                  <a:cubicBezTo>
                    <a:pt x="731" y="762"/>
                    <a:pt x="717" y="777"/>
                    <a:pt x="717" y="777"/>
                  </a:cubicBezTo>
                  <a:cubicBezTo>
                    <a:pt x="687" y="811"/>
                    <a:pt x="672" y="826"/>
                    <a:pt x="653" y="840"/>
                  </a:cubicBezTo>
                  <a:cubicBezTo>
                    <a:pt x="653" y="855"/>
                    <a:pt x="638" y="855"/>
                    <a:pt x="623" y="870"/>
                  </a:cubicBezTo>
                  <a:cubicBezTo>
                    <a:pt x="608" y="885"/>
                    <a:pt x="593" y="919"/>
                    <a:pt x="579" y="934"/>
                  </a:cubicBezTo>
                  <a:cubicBezTo>
                    <a:pt x="560" y="949"/>
                    <a:pt x="560" y="949"/>
                    <a:pt x="545" y="964"/>
                  </a:cubicBezTo>
                  <a:cubicBezTo>
                    <a:pt x="530" y="979"/>
                    <a:pt x="515" y="1012"/>
                    <a:pt x="500" y="1027"/>
                  </a:cubicBezTo>
                  <a:cubicBezTo>
                    <a:pt x="500" y="1042"/>
                    <a:pt x="485" y="1042"/>
                    <a:pt x="485" y="1057"/>
                  </a:cubicBezTo>
                  <a:cubicBezTo>
                    <a:pt x="467" y="1072"/>
                    <a:pt x="452" y="1105"/>
                    <a:pt x="437" y="1120"/>
                  </a:cubicBezTo>
                  <a:cubicBezTo>
                    <a:pt x="422" y="1135"/>
                    <a:pt x="422" y="1150"/>
                    <a:pt x="407" y="1150"/>
                  </a:cubicBezTo>
                  <a:cubicBezTo>
                    <a:pt x="392" y="1184"/>
                    <a:pt x="373" y="1199"/>
                    <a:pt x="358" y="1229"/>
                  </a:cubicBezTo>
                  <a:cubicBezTo>
                    <a:pt x="358" y="1229"/>
                    <a:pt x="343" y="1243"/>
                    <a:pt x="343" y="1258"/>
                  </a:cubicBezTo>
                  <a:cubicBezTo>
                    <a:pt x="329" y="1277"/>
                    <a:pt x="314" y="1307"/>
                    <a:pt x="299" y="1337"/>
                  </a:cubicBezTo>
                  <a:cubicBezTo>
                    <a:pt x="299" y="1337"/>
                    <a:pt x="299" y="1352"/>
                    <a:pt x="280" y="1352"/>
                  </a:cubicBezTo>
                  <a:cubicBezTo>
                    <a:pt x="265" y="1385"/>
                    <a:pt x="265" y="1415"/>
                    <a:pt x="250" y="1430"/>
                  </a:cubicBezTo>
                  <a:cubicBezTo>
                    <a:pt x="235" y="1445"/>
                    <a:pt x="235" y="1464"/>
                    <a:pt x="235" y="1464"/>
                  </a:cubicBezTo>
                  <a:cubicBezTo>
                    <a:pt x="220" y="1493"/>
                    <a:pt x="205" y="1523"/>
                    <a:pt x="187" y="1538"/>
                  </a:cubicBezTo>
                  <a:lnTo>
                    <a:pt x="187" y="1572"/>
                  </a:lnTo>
                  <a:cubicBezTo>
                    <a:pt x="172" y="1602"/>
                    <a:pt x="157" y="1631"/>
                    <a:pt x="157" y="1665"/>
                  </a:cubicBezTo>
                  <a:cubicBezTo>
                    <a:pt x="142" y="1665"/>
                    <a:pt x="142" y="1680"/>
                    <a:pt x="142" y="1680"/>
                  </a:cubicBezTo>
                  <a:cubicBezTo>
                    <a:pt x="127" y="1710"/>
                    <a:pt x="127" y="1743"/>
                    <a:pt x="112" y="1773"/>
                  </a:cubicBezTo>
                  <a:lnTo>
                    <a:pt x="112" y="1803"/>
                  </a:lnTo>
                  <a:cubicBezTo>
                    <a:pt x="93" y="1837"/>
                    <a:pt x="79" y="1867"/>
                    <a:pt x="79" y="1896"/>
                  </a:cubicBezTo>
                  <a:cubicBezTo>
                    <a:pt x="79" y="1896"/>
                    <a:pt x="79" y="1911"/>
                    <a:pt x="64" y="1911"/>
                  </a:cubicBezTo>
                  <a:cubicBezTo>
                    <a:pt x="64" y="1945"/>
                    <a:pt x="49" y="1975"/>
                    <a:pt x="49" y="2005"/>
                  </a:cubicBezTo>
                  <a:lnTo>
                    <a:pt x="49" y="2038"/>
                  </a:lnTo>
                  <a:cubicBezTo>
                    <a:pt x="34" y="2068"/>
                    <a:pt x="34" y="2098"/>
                    <a:pt x="19" y="2131"/>
                  </a:cubicBezTo>
                  <a:lnTo>
                    <a:pt x="19" y="2146"/>
                  </a:lnTo>
                  <a:cubicBezTo>
                    <a:pt x="19" y="2191"/>
                    <a:pt x="19" y="2225"/>
                    <a:pt x="0" y="2255"/>
                  </a:cubicBezTo>
                  <a:lnTo>
                    <a:pt x="0" y="2270"/>
                  </a:lnTo>
                  <a:lnTo>
                    <a:pt x="0" y="2378"/>
                  </a:lnTo>
                  <a:cubicBezTo>
                    <a:pt x="500" y="2378"/>
                    <a:pt x="1231" y="2210"/>
                    <a:pt x="1276" y="1292"/>
                  </a:cubicBezTo>
                  <a:cubicBezTo>
                    <a:pt x="1276" y="1292"/>
                    <a:pt x="1543" y="2331"/>
                    <a:pt x="3451" y="2331"/>
                  </a:cubicBezTo>
                  <a:cubicBezTo>
                    <a:pt x="3706" y="2331"/>
                    <a:pt x="3992" y="2312"/>
                    <a:pt x="4310" y="2270"/>
                  </a:cubicBezTo>
                  <a:cubicBezTo>
                    <a:pt x="4311" y="2269"/>
                    <a:pt x="4312" y="2269"/>
                    <a:pt x="4313" y="2269"/>
                  </a:cubicBezTo>
                  <a:cubicBezTo>
                    <a:pt x="4390" y="2269"/>
                    <a:pt x="4967" y="2679"/>
                    <a:pt x="5209" y="2814"/>
                  </a:cubicBezTo>
                  <a:lnTo>
                    <a:pt x="5209" y="2534"/>
                  </a:lnTo>
                  <a:cubicBezTo>
                    <a:pt x="5209" y="1150"/>
                    <a:pt x="4060" y="16"/>
                    <a:pt x="2612" y="1"/>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2"/>
            <p:cNvSpPr/>
            <p:nvPr/>
          </p:nvSpPr>
          <p:spPr>
            <a:xfrm>
              <a:off x="3006575" y="2728375"/>
              <a:ext cx="11300" cy="15850"/>
            </a:xfrm>
            <a:custGeom>
              <a:rect b="b" l="l" r="r" t="t"/>
              <a:pathLst>
                <a:path extrusionOk="0" h="634" w="452">
                  <a:moveTo>
                    <a:pt x="391" y="1"/>
                  </a:moveTo>
                  <a:cubicBezTo>
                    <a:pt x="372" y="1"/>
                    <a:pt x="352" y="8"/>
                    <a:pt x="343" y="25"/>
                  </a:cubicBezTo>
                  <a:lnTo>
                    <a:pt x="0" y="398"/>
                  </a:lnTo>
                  <a:lnTo>
                    <a:pt x="250" y="619"/>
                  </a:lnTo>
                  <a:cubicBezTo>
                    <a:pt x="265" y="633"/>
                    <a:pt x="280" y="633"/>
                    <a:pt x="295" y="633"/>
                  </a:cubicBezTo>
                  <a:cubicBezTo>
                    <a:pt x="314" y="633"/>
                    <a:pt x="329" y="633"/>
                    <a:pt x="343" y="619"/>
                  </a:cubicBezTo>
                  <a:cubicBezTo>
                    <a:pt x="358" y="585"/>
                    <a:pt x="358" y="555"/>
                    <a:pt x="343" y="525"/>
                  </a:cubicBezTo>
                  <a:lnTo>
                    <a:pt x="172" y="384"/>
                  </a:lnTo>
                  <a:lnTo>
                    <a:pt x="437" y="104"/>
                  </a:lnTo>
                  <a:cubicBezTo>
                    <a:pt x="452" y="74"/>
                    <a:pt x="452" y="44"/>
                    <a:pt x="422" y="10"/>
                  </a:cubicBezTo>
                  <a:cubicBezTo>
                    <a:pt x="416" y="4"/>
                    <a:pt x="404" y="1"/>
                    <a:pt x="391"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2"/>
            <p:cNvSpPr/>
            <p:nvPr/>
          </p:nvSpPr>
          <p:spPr>
            <a:xfrm>
              <a:off x="2860500" y="2727625"/>
              <a:ext cx="10825" cy="16225"/>
            </a:xfrm>
            <a:custGeom>
              <a:rect b="b" l="l" r="r" t="t"/>
              <a:pathLst>
                <a:path extrusionOk="0" h="649" w="433">
                  <a:moveTo>
                    <a:pt x="58" y="1"/>
                  </a:moveTo>
                  <a:cubicBezTo>
                    <a:pt x="43" y="1"/>
                    <a:pt x="27" y="4"/>
                    <a:pt x="15" y="11"/>
                  </a:cubicBezTo>
                  <a:cubicBezTo>
                    <a:pt x="0" y="40"/>
                    <a:pt x="0" y="74"/>
                    <a:pt x="15" y="104"/>
                  </a:cubicBezTo>
                  <a:lnTo>
                    <a:pt x="261" y="399"/>
                  </a:lnTo>
                  <a:lnTo>
                    <a:pt x="108" y="540"/>
                  </a:lnTo>
                  <a:cubicBezTo>
                    <a:pt x="75" y="555"/>
                    <a:pt x="75" y="600"/>
                    <a:pt x="93" y="615"/>
                  </a:cubicBezTo>
                  <a:cubicBezTo>
                    <a:pt x="108" y="634"/>
                    <a:pt x="123" y="649"/>
                    <a:pt x="138" y="649"/>
                  </a:cubicBezTo>
                  <a:cubicBezTo>
                    <a:pt x="153" y="649"/>
                    <a:pt x="168" y="634"/>
                    <a:pt x="187" y="634"/>
                  </a:cubicBezTo>
                  <a:lnTo>
                    <a:pt x="433" y="399"/>
                  </a:lnTo>
                  <a:lnTo>
                    <a:pt x="108" y="25"/>
                  </a:lnTo>
                  <a:cubicBezTo>
                    <a:pt x="100" y="8"/>
                    <a:pt x="79" y="1"/>
                    <a:pt x="58"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22"/>
            <p:cNvSpPr/>
            <p:nvPr/>
          </p:nvSpPr>
          <p:spPr>
            <a:xfrm>
              <a:off x="2891550" y="2690825"/>
              <a:ext cx="32675" cy="16175"/>
            </a:xfrm>
            <a:custGeom>
              <a:rect b="b" l="l" r="r" t="t"/>
              <a:pathLst>
                <a:path extrusionOk="0" h="647" w="1307">
                  <a:moveTo>
                    <a:pt x="829" y="1"/>
                  </a:moveTo>
                  <a:cubicBezTo>
                    <a:pt x="751" y="1"/>
                    <a:pt x="666" y="11"/>
                    <a:pt x="575" y="35"/>
                  </a:cubicBezTo>
                  <a:cubicBezTo>
                    <a:pt x="295" y="113"/>
                    <a:pt x="109" y="285"/>
                    <a:pt x="64" y="427"/>
                  </a:cubicBezTo>
                  <a:cubicBezTo>
                    <a:pt x="1" y="550"/>
                    <a:pt x="64" y="643"/>
                    <a:pt x="139" y="643"/>
                  </a:cubicBezTo>
                  <a:cubicBezTo>
                    <a:pt x="156" y="646"/>
                    <a:pt x="173" y="647"/>
                    <a:pt x="190" y="647"/>
                  </a:cubicBezTo>
                  <a:cubicBezTo>
                    <a:pt x="266" y="647"/>
                    <a:pt x="342" y="622"/>
                    <a:pt x="419" y="595"/>
                  </a:cubicBezTo>
                  <a:cubicBezTo>
                    <a:pt x="512" y="565"/>
                    <a:pt x="605" y="535"/>
                    <a:pt x="698" y="501"/>
                  </a:cubicBezTo>
                  <a:cubicBezTo>
                    <a:pt x="777" y="486"/>
                    <a:pt x="870" y="456"/>
                    <a:pt x="978" y="442"/>
                  </a:cubicBezTo>
                  <a:cubicBezTo>
                    <a:pt x="1071" y="408"/>
                    <a:pt x="1165" y="393"/>
                    <a:pt x="1243" y="348"/>
                  </a:cubicBezTo>
                  <a:cubicBezTo>
                    <a:pt x="1307" y="285"/>
                    <a:pt x="1307" y="192"/>
                    <a:pt x="1198" y="98"/>
                  </a:cubicBezTo>
                  <a:cubicBezTo>
                    <a:pt x="1125" y="45"/>
                    <a:pt x="994" y="1"/>
                    <a:pt x="829" y="1"/>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22"/>
            <p:cNvSpPr/>
            <p:nvPr/>
          </p:nvSpPr>
          <p:spPr>
            <a:xfrm>
              <a:off x="2891175" y="2716225"/>
              <a:ext cx="40050" cy="23325"/>
            </a:xfrm>
            <a:custGeom>
              <a:rect b="b" l="l" r="r" t="t"/>
              <a:pathLst>
                <a:path extrusionOk="0" h="933" w="1602">
                  <a:moveTo>
                    <a:pt x="639" y="0"/>
                  </a:moveTo>
                  <a:cubicBezTo>
                    <a:pt x="172" y="79"/>
                    <a:pt x="45" y="437"/>
                    <a:pt x="16" y="668"/>
                  </a:cubicBezTo>
                  <a:cubicBezTo>
                    <a:pt x="16" y="683"/>
                    <a:pt x="1" y="717"/>
                    <a:pt x="1" y="731"/>
                  </a:cubicBezTo>
                  <a:cubicBezTo>
                    <a:pt x="1" y="825"/>
                    <a:pt x="60" y="903"/>
                    <a:pt x="154" y="903"/>
                  </a:cubicBezTo>
                  <a:cubicBezTo>
                    <a:pt x="266" y="918"/>
                    <a:pt x="434" y="933"/>
                    <a:pt x="620" y="933"/>
                  </a:cubicBezTo>
                  <a:cubicBezTo>
                    <a:pt x="512" y="855"/>
                    <a:pt x="452" y="731"/>
                    <a:pt x="452" y="590"/>
                  </a:cubicBezTo>
                  <a:cubicBezTo>
                    <a:pt x="452" y="351"/>
                    <a:pt x="669" y="137"/>
                    <a:pt x="936" y="137"/>
                  </a:cubicBezTo>
                  <a:cubicBezTo>
                    <a:pt x="945" y="137"/>
                    <a:pt x="954" y="138"/>
                    <a:pt x="963" y="138"/>
                  </a:cubicBezTo>
                  <a:cubicBezTo>
                    <a:pt x="1228" y="138"/>
                    <a:pt x="1460" y="343"/>
                    <a:pt x="1460" y="590"/>
                  </a:cubicBezTo>
                  <a:cubicBezTo>
                    <a:pt x="1460" y="698"/>
                    <a:pt x="1415" y="810"/>
                    <a:pt x="1351" y="884"/>
                  </a:cubicBezTo>
                  <a:cubicBezTo>
                    <a:pt x="1523" y="840"/>
                    <a:pt x="1601" y="638"/>
                    <a:pt x="1508" y="496"/>
                  </a:cubicBezTo>
                  <a:cubicBezTo>
                    <a:pt x="1385" y="295"/>
                    <a:pt x="1165" y="45"/>
                    <a:pt x="855"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22"/>
            <p:cNvSpPr/>
            <p:nvPr/>
          </p:nvSpPr>
          <p:spPr>
            <a:xfrm>
              <a:off x="2902475" y="2719650"/>
              <a:ext cx="25200" cy="20050"/>
            </a:xfrm>
            <a:custGeom>
              <a:rect b="b" l="l" r="r" t="t"/>
              <a:pathLst>
                <a:path extrusionOk="0" h="802" w="1008">
                  <a:moveTo>
                    <a:pt x="484" y="0"/>
                  </a:moveTo>
                  <a:cubicBezTo>
                    <a:pt x="217" y="0"/>
                    <a:pt x="0" y="214"/>
                    <a:pt x="0" y="453"/>
                  </a:cubicBezTo>
                  <a:cubicBezTo>
                    <a:pt x="0" y="594"/>
                    <a:pt x="60" y="718"/>
                    <a:pt x="168" y="796"/>
                  </a:cubicBezTo>
                  <a:cubicBezTo>
                    <a:pt x="222" y="800"/>
                    <a:pt x="278" y="801"/>
                    <a:pt x="335" y="801"/>
                  </a:cubicBezTo>
                  <a:cubicBezTo>
                    <a:pt x="510" y="801"/>
                    <a:pt x="696" y="784"/>
                    <a:pt x="884" y="747"/>
                  </a:cubicBezTo>
                  <a:lnTo>
                    <a:pt x="899" y="747"/>
                  </a:lnTo>
                  <a:cubicBezTo>
                    <a:pt x="963" y="673"/>
                    <a:pt x="1008" y="561"/>
                    <a:pt x="1008" y="453"/>
                  </a:cubicBezTo>
                  <a:cubicBezTo>
                    <a:pt x="1008" y="206"/>
                    <a:pt x="776" y="1"/>
                    <a:pt x="511" y="1"/>
                  </a:cubicBezTo>
                  <a:cubicBezTo>
                    <a:pt x="502" y="1"/>
                    <a:pt x="493" y="0"/>
                    <a:pt x="484" y="0"/>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22"/>
            <p:cNvSpPr/>
            <p:nvPr/>
          </p:nvSpPr>
          <p:spPr>
            <a:xfrm>
              <a:off x="2948650" y="2716425"/>
              <a:ext cx="40125" cy="23500"/>
            </a:xfrm>
            <a:custGeom>
              <a:rect b="b" l="l" r="r" t="t"/>
              <a:pathLst>
                <a:path extrusionOk="0" h="940" w="1605">
                  <a:moveTo>
                    <a:pt x="889" y="0"/>
                  </a:moveTo>
                  <a:cubicBezTo>
                    <a:pt x="838" y="0"/>
                    <a:pt x="789" y="7"/>
                    <a:pt x="746" y="7"/>
                  </a:cubicBezTo>
                  <a:cubicBezTo>
                    <a:pt x="437" y="56"/>
                    <a:pt x="220" y="287"/>
                    <a:pt x="93" y="503"/>
                  </a:cubicBezTo>
                  <a:cubicBezTo>
                    <a:pt x="0" y="645"/>
                    <a:pt x="93" y="847"/>
                    <a:pt x="265" y="876"/>
                  </a:cubicBezTo>
                  <a:cubicBezTo>
                    <a:pt x="392" y="910"/>
                    <a:pt x="515" y="925"/>
                    <a:pt x="638" y="940"/>
                  </a:cubicBezTo>
                  <a:cubicBezTo>
                    <a:pt x="545" y="847"/>
                    <a:pt x="485" y="738"/>
                    <a:pt x="485" y="597"/>
                  </a:cubicBezTo>
                  <a:cubicBezTo>
                    <a:pt x="485" y="350"/>
                    <a:pt x="702" y="130"/>
                    <a:pt x="981" y="130"/>
                  </a:cubicBezTo>
                  <a:cubicBezTo>
                    <a:pt x="1261" y="130"/>
                    <a:pt x="1493" y="335"/>
                    <a:pt x="1493" y="597"/>
                  </a:cubicBezTo>
                  <a:cubicBezTo>
                    <a:pt x="1493" y="723"/>
                    <a:pt x="1433" y="832"/>
                    <a:pt x="1340" y="925"/>
                  </a:cubicBezTo>
                  <a:cubicBezTo>
                    <a:pt x="1384" y="925"/>
                    <a:pt x="1418" y="910"/>
                    <a:pt x="1448" y="910"/>
                  </a:cubicBezTo>
                  <a:cubicBezTo>
                    <a:pt x="1541" y="895"/>
                    <a:pt x="1605" y="817"/>
                    <a:pt x="1605" y="738"/>
                  </a:cubicBezTo>
                  <a:cubicBezTo>
                    <a:pt x="1605" y="709"/>
                    <a:pt x="1605" y="690"/>
                    <a:pt x="1586" y="660"/>
                  </a:cubicBezTo>
                  <a:cubicBezTo>
                    <a:pt x="1556" y="429"/>
                    <a:pt x="1433" y="85"/>
                    <a:pt x="967" y="7"/>
                  </a:cubicBezTo>
                  <a:cubicBezTo>
                    <a:pt x="940" y="2"/>
                    <a:pt x="914" y="0"/>
                    <a:pt x="889"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22"/>
            <p:cNvSpPr/>
            <p:nvPr/>
          </p:nvSpPr>
          <p:spPr>
            <a:xfrm>
              <a:off x="2960775" y="2719675"/>
              <a:ext cx="25200" cy="20425"/>
            </a:xfrm>
            <a:custGeom>
              <a:rect b="b" l="l" r="r" t="t"/>
              <a:pathLst>
                <a:path extrusionOk="0" h="817" w="1008">
                  <a:moveTo>
                    <a:pt x="496" y="0"/>
                  </a:moveTo>
                  <a:cubicBezTo>
                    <a:pt x="217" y="0"/>
                    <a:pt x="0" y="220"/>
                    <a:pt x="0" y="467"/>
                  </a:cubicBezTo>
                  <a:cubicBezTo>
                    <a:pt x="0" y="608"/>
                    <a:pt x="60" y="717"/>
                    <a:pt x="153" y="810"/>
                  </a:cubicBezTo>
                  <a:cubicBezTo>
                    <a:pt x="235" y="814"/>
                    <a:pt x="315" y="816"/>
                    <a:pt x="390" y="816"/>
                  </a:cubicBezTo>
                  <a:cubicBezTo>
                    <a:pt x="573" y="816"/>
                    <a:pt x="733" y="805"/>
                    <a:pt x="855" y="795"/>
                  </a:cubicBezTo>
                  <a:cubicBezTo>
                    <a:pt x="948" y="702"/>
                    <a:pt x="1008" y="593"/>
                    <a:pt x="1008" y="467"/>
                  </a:cubicBezTo>
                  <a:cubicBezTo>
                    <a:pt x="1008" y="205"/>
                    <a:pt x="776" y="0"/>
                    <a:pt x="496" y="0"/>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22"/>
            <p:cNvSpPr/>
            <p:nvPr/>
          </p:nvSpPr>
          <p:spPr>
            <a:xfrm>
              <a:off x="2940150" y="2703800"/>
              <a:ext cx="3100" cy="38475"/>
            </a:xfrm>
            <a:custGeom>
              <a:rect b="b" l="l" r="r" t="t"/>
              <a:pathLst>
                <a:path extrusionOk="0" h="1539" w="124">
                  <a:moveTo>
                    <a:pt x="60" y="1"/>
                  </a:moveTo>
                  <a:cubicBezTo>
                    <a:pt x="16" y="1"/>
                    <a:pt x="1" y="31"/>
                    <a:pt x="1" y="61"/>
                  </a:cubicBezTo>
                  <a:lnTo>
                    <a:pt x="1" y="1475"/>
                  </a:lnTo>
                  <a:cubicBezTo>
                    <a:pt x="1" y="1508"/>
                    <a:pt x="16" y="1538"/>
                    <a:pt x="60" y="1538"/>
                  </a:cubicBezTo>
                  <a:cubicBezTo>
                    <a:pt x="94" y="1538"/>
                    <a:pt x="124" y="1508"/>
                    <a:pt x="124" y="1475"/>
                  </a:cubicBezTo>
                  <a:lnTo>
                    <a:pt x="124" y="61"/>
                  </a:lnTo>
                  <a:cubicBezTo>
                    <a:pt x="124" y="31"/>
                    <a:pt x="94" y="1"/>
                    <a:pt x="60"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22"/>
            <p:cNvSpPr/>
            <p:nvPr/>
          </p:nvSpPr>
          <p:spPr>
            <a:xfrm>
              <a:off x="2953775" y="2704175"/>
              <a:ext cx="33425" cy="12500"/>
            </a:xfrm>
            <a:custGeom>
              <a:rect b="b" l="l" r="r" t="t"/>
              <a:pathLst>
                <a:path extrusionOk="0" h="500" w="1337">
                  <a:moveTo>
                    <a:pt x="653" y="1"/>
                  </a:moveTo>
                  <a:cubicBezTo>
                    <a:pt x="373" y="1"/>
                    <a:pt x="153" y="124"/>
                    <a:pt x="94" y="232"/>
                  </a:cubicBezTo>
                  <a:cubicBezTo>
                    <a:pt x="0" y="359"/>
                    <a:pt x="30" y="452"/>
                    <a:pt x="109" y="482"/>
                  </a:cubicBezTo>
                  <a:cubicBezTo>
                    <a:pt x="142" y="495"/>
                    <a:pt x="180" y="499"/>
                    <a:pt x="221" y="499"/>
                  </a:cubicBezTo>
                  <a:cubicBezTo>
                    <a:pt x="276" y="499"/>
                    <a:pt x="335" y="491"/>
                    <a:pt x="388" y="482"/>
                  </a:cubicBezTo>
                  <a:lnTo>
                    <a:pt x="668" y="482"/>
                  </a:lnTo>
                  <a:cubicBezTo>
                    <a:pt x="715" y="475"/>
                    <a:pt x="762" y="471"/>
                    <a:pt x="810" y="471"/>
                  </a:cubicBezTo>
                  <a:cubicBezTo>
                    <a:pt x="859" y="471"/>
                    <a:pt x="909" y="475"/>
                    <a:pt x="963" y="482"/>
                  </a:cubicBezTo>
                  <a:cubicBezTo>
                    <a:pt x="1056" y="482"/>
                    <a:pt x="1164" y="482"/>
                    <a:pt x="1228" y="452"/>
                  </a:cubicBezTo>
                  <a:cubicBezTo>
                    <a:pt x="1306" y="419"/>
                    <a:pt x="1336" y="325"/>
                    <a:pt x="1243" y="217"/>
                  </a:cubicBezTo>
                  <a:cubicBezTo>
                    <a:pt x="1164" y="109"/>
                    <a:pt x="948" y="1"/>
                    <a:pt x="653" y="1"/>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22"/>
            <p:cNvSpPr/>
            <p:nvPr/>
          </p:nvSpPr>
          <p:spPr>
            <a:xfrm>
              <a:off x="2861600" y="2695600"/>
              <a:ext cx="151250" cy="20275"/>
            </a:xfrm>
            <a:custGeom>
              <a:rect b="b" l="l" r="r" t="t"/>
              <a:pathLst>
                <a:path extrusionOk="0" h="811" w="6050">
                  <a:moveTo>
                    <a:pt x="1" y="1"/>
                  </a:moveTo>
                  <a:lnTo>
                    <a:pt x="1" y="810"/>
                  </a:lnTo>
                  <a:lnTo>
                    <a:pt x="6049" y="810"/>
                  </a:lnTo>
                  <a:lnTo>
                    <a:pt x="6049" y="1"/>
                  </a:lnTo>
                  <a:close/>
                </a:path>
              </a:pathLst>
            </a:custGeom>
            <a:solidFill>
              <a:srgbClr val="70AE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22"/>
            <p:cNvSpPr/>
            <p:nvPr/>
          </p:nvSpPr>
          <p:spPr>
            <a:xfrm>
              <a:off x="2861600" y="2695600"/>
              <a:ext cx="150875" cy="53300"/>
            </a:xfrm>
            <a:custGeom>
              <a:rect b="b" l="l" r="r" t="t"/>
              <a:pathLst>
                <a:path extrusionOk="0" h="2132" w="6035">
                  <a:moveTo>
                    <a:pt x="4370" y="344"/>
                  </a:moveTo>
                  <a:cubicBezTo>
                    <a:pt x="4635" y="344"/>
                    <a:pt x="4851" y="452"/>
                    <a:pt x="4930" y="560"/>
                  </a:cubicBezTo>
                  <a:cubicBezTo>
                    <a:pt x="5023" y="668"/>
                    <a:pt x="4993" y="762"/>
                    <a:pt x="4915" y="795"/>
                  </a:cubicBezTo>
                  <a:cubicBezTo>
                    <a:pt x="4866" y="825"/>
                    <a:pt x="4807" y="825"/>
                    <a:pt x="4743" y="825"/>
                  </a:cubicBezTo>
                  <a:lnTo>
                    <a:pt x="4650" y="825"/>
                  </a:lnTo>
                  <a:cubicBezTo>
                    <a:pt x="4572" y="825"/>
                    <a:pt x="4508" y="810"/>
                    <a:pt x="4434" y="810"/>
                  </a:cubicBezTo>
                  <a:cubicBezTo>
                    <a:pt x="4415" y="810"/>
                    <a:pt x="4385" y="810"/>
                    <a:pt x="4355" y="825"/>
                  </a:cubicBezTo>
                  <a:lnTo>
                    <a:pt x="4075" y="825"/>
                  </a:lnTo>
                  <a:cubicBezTo>
                    <a:pt x="4027" y="840"/>
                    <a:pt x="3982" y="840"/>
                    <a:pt x="3934" y="840"/>
                  </a:cubicBezTo>
                  <a:cubicBezTo>
                    <a:pt x="3889" y="840"/>
                    <a:pt x="3840" y="840"/>
                    <a:pt x="3796" y="825"/>
                  </a:cubicBezTo>
                  <a:cubicBezTo>
                    <a:pt x="3717" y="795"/>
                    <a:pt x="3687" y="702"/>
                    <a:pt x="3781" y="575"/>
                  </a:cubicBezTo>
                  <a:cubicBezTo>
                    <a:pt x="3840" y="467"/>
                    <a:pt x="4060" y="344"/>
                    <a:pt x="4340" y="344"/>
                  </a:cubicBezTo>
                  <a:close/>
                  <a:moveTo>
                    <a:pt x="2038" y="825"/>
                  </a:moveTo>
                  <a:cubicBezTo>
                    <a:pt x="2348" y="870"/>
                    <a:pt x="2568" y="1120"/>
                    <a:pt x="2691" y="1321"/>
                  </a:cubicBezTo>
                  <a:cubicBezTo>
                    <a:pt x="2784" y="1463"/>
                    <a:pt x="2706" y="1665"/>
                    <a:pt x="2534" y="1709"/>
                  </a:cubicBezTo>
                  <a:lnTo>
                    <a:pt x="2519" y="1709"/>
                  </a:lnTo>
                  <a:cubicBezTo>
                    <a:pt x="2303" y="1743"/>
                    <a:pt x="2068" y="1758"/>
                    <a:pt x="1867" y="1758"/>
                  </a:cubicBezTo>
                  <a:lnTo>
                    <a:pt x="1803" y="1758"/>
                  </a:lnTo>
                  <a:cubicBezTo>
                    <a:pt x="1617" y="1758"/>
                    <a:pt x="1449" y="1743"/>
                    <a:pt x="1337" y="1728"/>
                  </a:cubicBezTo>
                  <a:cubicBezTo>
                    <a:pt x="1243" y="1728"/>
                    <a:pt x="1184" y="1650"/>
                    <a:pt x="1184" y="1556"/>
                  </a:cubicBezTo>
                  <a:cubicBezTo>
                    <a:pt x="1184" y="1542"/>
                    <a:pt x="1199" y="1508"/>
                    <a:pt x="1199" y="1493"/>
                  </a:cubicBezTo>
                  <a:cubicBezTo>
                    <a:pt x="1228" y="1262"/>
                    <a:pt x="1355" y="904"/>
                    <a:pt x="1822" y="825"/>
                  </a:cubicBezTo>
                  <a:close/>
                  <a:moveTo>
                    <a:pt x="4449" y="840"/>
                  </a:moveTo>
                  <a:cubicBezTo>
                    <a:pt x="4915" y="918"/>
                    <a:pt x="5038" y="1262"/>
                    <a:pt x="5068" y="1493"/>
                  </a:cubicBezTo>
                  <a:cubicBezTo>
                    <a:pt x="5087" y="1523"/>
                    <a:pt x="5087" y="1542"/>
                    <a:pt x="5087" y="1571"/>
                  </a:cubicBezTo>
                  <a:cubicBezTo>
                    <a:pt x="5087" y="1650"/>
                    <a:pt x="5023" y="1728"/>
                    <a:pt x="4930" y="1743"/>
                  </a:cubicBezTo>
                  <a:cubicBezTo>
                    <a:pt x="4900" y="1743"/>
                    <a:pt x="4866" y="1758"/>
                    <a:pt x="4822" y="1758"/>
                  </a:cubicBezTo>
                  <a:cubicBezTo>
                    <a:pt x="4713" y="1773"/>
                    <a:pt x="4572" y="1773"/>
                    <a:pt x="4400" y="1773"/>
                  </a:cubicBezTo>
                  <a:lnTo>
                    <a:pt x="4120" y="1773"/>
                  </a:lnTo>
                  <a:cubicBezTo>
                    <a:pt x="3997" y="1758"/>
                    <a:pt x="3874" y="1743"/>
                    <a:pt x="3747" y="1709"/>
                  </a:cubicBezTo>
                  <a:cubicBezTo>
                    <a:pt x="3575" y="1680"/>
                    <a:pt x="3482" y="1478"/>
                    <a:pt x="3575" y="1336"/>
                  </a:cubicBezTo>
                  <a:cubicBezTo>
                    <a:pt x="3702" y="1120"/>
                    <a:pt x="3919" y="889"/>
                    <a:pt x="4228" y="840"/>
                  </a:cubicBezTo>
                  <a:close/>
                  <a:moveTo>
                    <a:pt x="1" y="1415"/>
                  </a:moveTo>
                  <a:lnTo>
                    <a:pt x="1" y="1616"/>
                  </a:lnTo>
                  <a:cubicBezTo>
                    <a:pt x="1" y="1695"/>
                    <a:pt x="16" y="1758"/>
                    <a:pt x="49" y="1821"/>
                  </a:cubicBezTo>
                  <a:lnTo>
                    <a:pt x="64" y="1821"/>
                  </a:lnTo>
                  <a:lnTo>
                    <a:pt x="217" y="1680"/>
                  </a:lnTo>
                  <a:lnTo>
                    <a:pt x="1" y="1415"/>
                  </a:lnTo>
                  <a:close/>
                  <a:moveTo>
                    <a:pt x="482" y="1"/>
                  </a:moveTo>
                  <a:lnTo>
                    <a:pt x="482" y="717"/>
                  </a:lnTo>
                  <a:lnTo>
                    <a:pt x="389" y="717"/>
                  </a:lnTo>
                  <a:cubicBezTo>
                    <a:pt x="251" y="717"/>
                    <a:pt x="124" y="747"/>
                    <a:pt x="1" y="810"/>
                  </a:cubicBezTo>
                  <a:lnTo>
                    <a:pt x="1" y="1277"/>
                  </a:lnTo>
                  <a:lnTo>
                    <a:pt x="16" y="1277"/>
                  </a:lnTo>
                  <a:cubicBezTo>
                    <a:pt x="31" y="1277"/>
                    <a:pt x="49" y="1292"/>
                    <a:pt x="64" y="1306"/>
                  </a:cubicBezTo>
                  <a:lnTo>
                    <a:pt x="389" y="1680"/>
                  </a:lnTo>
                  <a:lnTo>
                    <a:pt x="143" y="1915"/>
                  </a:lnTo>
                  <a:lnTo>
                    <a:pt x="124" y="1915"/>
                  </a:lnTo>
                  <a:cubicBezTo>
                    <a:pt x="236" y="2038"/>
                    <a:pt x="389" y="2116"/>
                    <a:pt x="576" y="2116"/>
                  </a:cubicBezTo>
                  <a:lnTo>
                    <a:pt x="2023" y="2116"/>
                  </a:lnTo>
                  <a:cubicBezTo>
                    <a:pt x="2475" y="2116"/>
                    <a:pt x="2848" y="1803"/>
                    <a:pt x="2848" y="1415"/>
                  </a:cubicBezTo>
                  <a:cubicBezTo>
                    <a:pt x="2848" y="1336"/>
                    <a:pt x="2908" y="1277"/>
                    <a:pt x="3001" y="1277"/>
                  </a:cubicBezTo>
                  <a:lnTo>
                    <a:pt x="3143" y="1277"/>
                  </a:lnTo>
                  <a:lnTo>
                    <a:pt x="3143" y="389"/>
                  </a:lnTo>
                  <a:cubicBezTo>
                    <a:pt x="3143" y="359"/>
                    <a:pt x="3158" y="329"/>
                    <a:pt x="3202" y="329"/>
                  </a:cubicBezTo>
                  <a:cubicBezTo>
                    <a:pt x="3236" y="329"/>
                    <a:pt x="3266" y="359"/>
                    <a:pt x="3266" y="389"/>
                  </a:cubicBezTo>
                  <a:lnTo>
                    <a:pt x="3266" y="1292"/>
                  </a:lnTo>
                  <a:cubicBezTo>
                    <a:pt x="3329" y="1306"/>
                    <a:pt x="3374" y="1355"/>
                    <a:pt x="3374" y="1415"/>
                  </a:cubicBezTo>
                  <a:cubicBezTo>
                    <a:pt x="3374" y="1586"/>
                    <a:pt x="3437" y="1743"/>
                    <a:pt x="3560" y="1866"/>
                  </a:cubicBezTo>
                  <a:cubicBezTo>
                    <a:pt x="3654" y="1896"/>
                    <a:pt x="3762" y="1930"/>
                    <a:pt x="3855" y="1974"/>
                  </a:cubicBezTo>
                  <a:cubicBezTo>
                    <a:pt x="3982" y="2038"/>
                    <a:pt x="4105" y="2083"/>
                    <a:pt x="4247" y="2131"/>
                  </a:cubicBezTo>
                  <a:lnTo>
                    <a:pt x="5240" y="2131"/>
                  </a:lnTo>
                  <a:cubicBezTo>
                    <a:pt x="5519" y="2131"/>
                    <a:pt x="5769" y="2008"/>
                    <a:pt x="5907" y="1803"/>
                  </a:cubicBezTo>
                  <a:lnTo>
                    <a:pt x="5799" y="1709"/>
                  </a:lnTo>
                  <a:lnTo>
                    <a:pt x="6019" y="1478"/>
                  </a:lnTo>
                  <a:lnTo>
                    <a:pt x="6034" y="762"/>
                  </a:lnTo>
                  <a:cubicBezTo>
                    <a:pt x="5986" y="762"/>
                    <a:pt x="5956" y="747"/>
                    <a:pt x="5907" y="747"/>
                  </a:cubicBezTo>
                  <a:lnTo>
                    <a:pt x="5691" y="747"/>
                  </a:lnTo>
                  <a:lnTo>
                    <a:pt x="5706" y="1"/>
                  </a:lnTo>
                  <a:lnTo>
                    <a:pt x="2475" y="1"/>
                  </a:lnTo>
                  <a:cubicBezTo>
                    <a:pt x="2505" y="64"/>
                    <a:pt x="2475" y="109"/>
                    <a:pt x="2441" y="157"/>
                  </a:cubicBezTo>
                  <a:cubicBezTo>
                    <a:pt x="2363" y="202"/>
                    <a:pt x="2269" y="217"/>
                    <a:pt x="2176" y="251"/>
                  </a:cubicBezTo>
                  <a:cubicBezTo>
                    <a:pt x="2068" y="265"/>
                    <a:pt x="1975" y="295"/>
                    <a:pt x="1896" y="310"/>
                  </a:cubicBezTo>
                  <a:cubicBezTo>
                    <a:pt x="1803" y="344"/>
                    <a:pt x="1710" y="374"/>
                    <a:pt x="1617" y="404"/>
                  </a:cubicBezTo>
                  <a:cubicBezTo>
                    <a:pt x="1542" y="422"/>
                    <a:pt x="1449" y="452"/>
                    <a:pt x="1370" y="452"/>
                  </a:cubicBezTo>
                  <a:lnTo>
                    <a:pt x="1337" y="452"/>
                  </a:lnTo>
                  <a:cubicBezTo>
                    <a:pt x="1262" y="452"/>
                    <a:pt x="1199" y="359"/>
                    <a:pt x="1262" y="236"/>
                  </a:cubicBezTo>
                  <a:cubicBezTo>
                    <a:pt x="1292" y="157"/>
                    <a:pt x="1355" y="79"/>
                    <a:pt x="1449" y="1"/>
                  </a:cubicBezTo>
                  <a:close/>
                </a:path>
              </a:pathLst>
            </a:custGeom>
            <a:solidFill>
              <a:srgbClr val="D2CE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22"/>
            <p:cNvSpPr/>
            <p:nvPr/>
          </p:nvSpPr>
          <p:spPr>
            <a:xfrm>
              <a:off x="2950600" y="2742250"/>
              <a:ext cx="17200" cy="6650"/>
            </a:xfrm>
            <a:custGeom>
              <a:rect b="b" l="l" r="r" t="t"/>
              <a:pathLst>
                <a:path extrusionOk="0" h="266" w="688">
                  <a:moveTo>
                    <a:pt x="0" y="0"/>
                  </a:moveTo>
                  <a:cubicBezTo>
                    <a:pt x="157" y="172"/>
                    <a:pt x="389" y="265"/>
                    <a:pt x="639" y="265"/>
                  </a:cubicBezTo>
                  <a:lnTo>
                    <a:pt x="687" y="265"/>
                  </a:lnTo>
                  <a:cubicBezTo>
                    <a:pt x="545" y="217"/>
                    <a:pt x="422" y="172"/>
                    <a:pt x="295" y="108"/>
                  </a:cubicBezTo>
                  <a:cubicBezTo>
                    <a:pt x="202" y="64"/>
                    <a:pt x="94" y="30"/>
                    <a:pt x="0" y="0"/>
                  </a:cubicBezTo>
                  <a:close/>
                </a:path>
              </a:pathLst>
            </a:custGeom>
            <a:solidFill>
              <a:srgbClr val="CAE5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22"/>
            <p:cNvSpPr/>
            <p:nvPr/>
          </p:nvSpPr>
          <p:spPr>
            <a:xfrm>
              <a:off x="3006575" y="2732550"/>
              <a:ext cx="5525" cy="8125"/>
            </a:xfrm>
            <a:custGeom>
              <a:rect b="b" l="l" r="r" t="t"/>
              <a:pathLst>
                <a:path extrusionOk="0" h="325" w="221">
                  <a:moveTo>
                    <a:pt x="220" y="0"/>
                  </a:moveTo>
                  <a:lnTo>
                    <a:pt x="0" y="231"/>
                  </a:lnTo>
                  <a:lnTo>
                    <a:pt x="108" y="325"/>
                  </a:lnTo>
                  <a:cubicBezTo>
                    <a:pt x="172" y="231"/>
                    <a:pt x="202" y="123"/>
                    <a:pt x="220" y="15"/>
                  </a:cubicBezTo>
                  <a:lnTo>
                    <a:pt x="220" y="0"/>
                  </a:lnTo>
                  <a:close/>
                </a:path>
              </a:pathLst>
            </a:custGeom>
            <a:solidFill>
              <a:srgbClr val="D1BA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22"/>
            <p:cNvSpPr/>
            <p:nvPr/>
          </p:nvSpPr>
          <p:spPr>
            <a:xfrm>
              <a:off x="2861600" y="2727500"/>
              <a:ext cx="9725" cy="15975"/>
            </a:xfrm>
            <a:custGeom>
              <a:rect b="b" l="l" r="r" t="t"/>
              <a:pathLst>
                <a:path extrusionOk="0" h="639" w="389">
                  <a:moveTo>
                    <a:pt x="1" y="1"/>
                  </a:moveTo>
                  <a:lnTo>
                    <a:pt x="1" y="139"/>
                  </a:lnTo>
                  <a:lnTo>
                    <a:pt x="217" y="404"/>
                  </a:lnTo>
                  <a:lnTo>
                    <a:pt x="64" y="545"/>
                  </a:lnTo>
                  <a:lnTo>
                    <a:pt x="49" y="545"/>
                  </a:lnTo>
                  <a:cubicBezTo>
                    <a:pt x="64" y="575"/>
                    <a:pt x="94" y="605"/>
                    <a:pt x="124" y="639"/>
                  </a:cubicBezTo>
                  <a:lnTo>
                    <a:pt x="143" y="639"/>
                  </a:lnTo>
                  <a:lnTo>
                    <a:pt x="389" y="404"/>
                  </a:lnTo>
                  <a:lnTo>
                    <a:pt x="64" y="30"/>
                  </a:lnTo>
                  <a:cubicBezTo>
                    <a:pt x="49" y="16"/>
                    <a:pt x="31" y="1"/>
                    <a:pt x="16" y="1"/>
                  </a:cubicBezTo>
                  <a:close/>
                </a:path>
              </a:pathLst>
            </a:custGeom>
            <a:solidFill>
              <a:srgbClr val="D1BA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22"/>
            <p:cNvSpPr/>
            <p:nvPr/>
          </p:nvSpPr>
          <p:spPr>
            <a:xfrm>
              <a:off x="2891550" y="2695600"/>
              <a:ext cx="32675" cy="11325"/>
            </a:xfrm>
            <a:custGeom>
              <a:rect b="b" l="l" r="r" t="t"/>
              <a:pathLst>
                <a:path extrusionOk="0" h="453" w="1307">
                  <a:moveTo>
                    <a:pt x="251" y="1"/>
                  </a:moveTo>
                  <a:cubicBezTo>
                    <a:pt x="157" y="79"/>
                    <a:pt x="94" y="157"/>
                    <a:pt x="64" y="236"/>
                  </a:cubicBezTo>
                  <a:cubicBezTo>
                    <a:pt x="1" y="359"/>
                    <a:pt x="64" y="452"/>
                    <a:pt x="139" y="452"/>
                  </a:cubicBezTo>
                  <a:lnTo>
                    <a:pt x="172" y="452"/>
                  </a:lnTo>
                  <a:cubicBezTo>
                    <a:pt x="251" y="452"/>
                    <a:pt x="344" y="422"/>
                    <a:pt x="419" y="404"/>
                  </a:cubicBezTo>
                  <a:cubicBezTo>
                    <a:pt x="512" y="374"/>
                    <a:pt x="605" y="344"/>
                    <a:pt x="698" y="310"/>
                  </a:cubicBezTo>
                  <a:cubicBezTo>
                    <a:pt x="777" y="295"/>
                    <a:pt x="870" y="265"/>
                    <a:pt x="978" y="251"/>
                  </a:cubicBezTo>
                  <a:cubicBezTo>
                    <a:pt x="1071" y="217"/>
                    <a:pt x="1165" y="202"/>
                    <a:pt x="1243" y="157"/>
                  </a:cubicBezTo>
                  <a:cubicBezTo>
                    <a:pt x="1277" y="109"/>
                    <a:pt x="1307" y="64"/>
                    <a:pt x="1277" y="1"/>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8" name="Google Shape;698;p22"/>
            <p:cNvSpPr/>
            <p:nvPr/>
          </p:nvSpPr>
          <p:spPr>
            <a:xfrm>
              <a:off x="2891175" y="2716225"/>
              <a:ext cx="40050" cy="23325"/>
            </a:xfrm>
            <a:custGeom>
              <a:rect b="b" l="l" r="r" t="t"/>
              <a:pathLst>
                <a:path extrusionOk="0" h="933" w="1602">
                  <a:moveTo>
                    <a:pt x="639" y="0"/>
                  </a:moveTo>
                  <a:cubicBezTo>
                    <a:pt x="172" y="79"/>
                    <a:pt x="45" y="437"/>
                    <a:pt x="16" y="668"/>
                  </a:cubicBezTo>
                  <a:cubicBezTo>
                    <a:pt x="16" y="683"/>
                    <a:pt x="1" y="717"/>
                    <a:pt x="1" y="731"/>
                  </a:cubicBezTo>
                  <a:cubicBezTo>
                    <a:pt x="1" y="825"/>
                    <a:pt x="60" y="903"/>
                    <a:pt x="154" y="903"/>
                  </a:cubicBezTo>
                  <a:cubicBezTo>
                    <a:pt x="266" y="918"/>
                    <a:pt x="434" y="933"/>
                    <a:pt x="620" y="933"/>
                  </a:cubicBezTo>
                  <a:cubicBezTo>
                    <a:pt x="512" y="855"/>
                    <a:pt x="452" y="731"/>
                    <a:pt x="452" y="590"/>
                  </a:cubicBezTo>
                  <a:cubicBezTo>
                    <a:pt x="452" y="343"/>
                    <a:pt x="669" y="138"/>
                    <a:pt x="948" y="138"/>
                  </a:cubicBezTo>
                  <a:lnTo>
                    <a:pt x="963" y="138"/>
                  </a:lnTo>
                  <a:cubicBezTo>
                    <a:pt x="1228" y="138"/>
                    <a:pt x="1460" y="343"/>
                    <a:pt x="1460" y="590"/>
                  </a:cubicBezTo>
                  <a:cubicBezTo>
                    <a:pt x="1460" y="698"/>
                    <a:pt x="1415" y="810"/>
                    <a:pt x="1351" y="884"/>
                  </a:cubicBezTo>
                  <a:cubicBezTo>
                    <a:pt x="1523" y="840"/>
                    <a:pt x="1601" y="638"/>
                    <a:pt x="1508" y="496"/>
                  </a:cubicBezTo>
                  <a:cubicBezTo>
                    <a:pt x="1385" y="295"/>
                    <a:pt x="1165" y="45"/>
                    <a:pt x="855" y="0"/>
                  </a:cubicBezTo>
                  <a:close/>
                </a:path>
              </a:pathLst>
            </a:custGeom>
            <a:solidFill>
              <a:srgbClr val="CAE5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22"/>
            <p:cNvSpPr/>
            <p:nvPr/>
          </p:nvSpPr>
          <p:spPr>
            <a:xfrm>
              <a:off x="2902475" y="2719675"/>
              <a:ext cx="25200" cy="19875"/>
            </a:xfrm>
            <a:custGeom>
              <a:rect b="b" l="l" r="r" t="t"/>
              <a:pathLst>
                <a:path extrusionOk="0" h="795" w="1008">
                  <a:moveTo>
                    <a:pt x="496" y="0"/>
                  </a:moveTo>
                  <a:cubicBezTo>
                    <a:pt x="217" y="0"/>
                    <a:pt x="0" y="205"/>
                    <a:pt x="0" y="452"/>
                  </a:cubicBezTo>
                  <a:cubicBezTo>
                    <a:pt x="0" y="593"/>
                    <a:pt x="60" y="717"/>
                    <a:pt x="168" y="795"/>
                  </a:cubicBezTo>
                  <a:lnTo>
                    <a:pt x="232" y="795"/>
                  </a:lnTo>
                  <a:cubicBezTo>
                    <a:pt x="433" y="795"/>
                    <a:pt x="668" y="780"/>
                    <a:pt x="884" y="746"/>
                  </a:cubicBezTo>
                  <a:lnTo>
                    <a:pt x="899" y="746"/>
                  </a:lnTo>
                  <a:cubicBezTo>
                    <a:pt x="963" y="672"/>
                    <a:pt x="1008" y="560"/>
                    <a:pt x="1008" y="452"/>
                  </a:cubicBezTo>
                  <a:cubicBezTo>
                    <a:pt x="1008" y="205"/>
                    <a:pt x="776" y="0"/>
                    <a:pt x="511" y="0"/>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22"/>
            <p:cNvSpPr/>
            <p:nvPr/>
          </p:nvSpPr>
          <p:spPr>
            <a:xfrm>
              <a:off x="2948650" y="2716600"/>
              <a:ext cx="40125" cy="23325"/>
            </a:xfrm>
            <a:custGeom>
              <a:rect b="b" l="l" r="r" t="t"/>
              <a:pathLst>
                <a:path extrusionOk="0" h="933" w="1605">
                  <a:moveTo>
                    <a:pt x="746" y="0"/>
                  </a:moveTo>
                  <a:cubicBezTo>
                    <a:pt x="437" y="49"/>
                    <a:pt x="220" y="280"/>
                    <a:pt x="93" y="496"/>
                  </a:cubicBezTo>
                  <a:cubicBezTo>
                    <a:pt x="0" y="638"/>
                    <a:pt x="93" y="840"/>
                    <a:pt x="265" y="869"/>
                  </a:cubicBezTo>
                  <a:cubicBezTo>
                    <a:pt x="392" y="903"/>
                    <a:pt x="515" y="918"/>
                    <a:pt x="638" y="933"/>
                  </a:cubicBezTo>
                  <a:cubicBezTo>
                    <a:pt x="545" y="840"/>
                    <a:pt x="485" y="731"/>
                    <a:pt x="485" y="590"/>
                  </a:cubicBezTo>
                  <a:cubicBezTo>
                    <a:pt x="485" y="343"/>
                    <a:pt x="702" y="123"/>
                    <a:pt x="981" y="123"/>
                  </a:cubicBezTo>
                  <a:cubicBezTo>
                    <a:pt x="1261" y="123"/>
                    <a:pt x="1493" y="343"/>
                    <a:pt x="1493" y="590"/>
                  </a:cubicBezTo>
                  <a:cubicBezTo>
                    <a:pt x="1493" y="716"/>
                    <a:pt x="1433" y="840"/>
                    <a:pt x="1340" y="918"/>
                  </a:cubicBezTo>
                  <a:cubicBezTo>
                    <a:pt x="1384" y="918"/>
                    <a:pt x="1418" y="903"/>
                    <a:pt x="1448" y="903"/>
                  </a:cubicBezTo>
                  <a:cubicBezTo>
                    <a:pt x="1541" y="888"/>
                    <a:pt x="1605" y="810"/>
                    <a:pt x="1605" y="731"/>
                  </a:cubicBezTo>
                  <a:cubicBezTo>
                    <a:pt x="1605" y="702"/>
                    <a:pt x="1605" y="683"/>
                    <a:pt x="1586" y="653"/>
                  </a:cubicBezTo>
                  <a:cubicBezTo>
                    <a:pt x="1556" y="422"/>
                    <a:pt x="1433" y="78"/>
                    <a:pt x="967" y="0"/>
                  </a:cubicBezTo>
                  <a:close/>
                </a:path>
              </a:pathLst>
            </a:custGeom>
            <a:solidFill>
              <a:srgbClr val="CAE5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22"/>
            <p:cNvSpPr/>
            <p:nvPr/>
          </p:nvSpPr>
          <p:spPr>
            <a:xfrm>
              <a:off x="2960775" y="2719675"/>
              <a:ext cx="25200" cy="20250"/>
            </a:xfrm>
            <a:custGeom>
              <a:rect b="b" l="l" r="r" t="t"/>
              <a:pathLst>
                <a:path extrusionOk="0" h="810" w="1008">
                  <a:moveTo>
                    <a:pt x="496" y="0"/>
                  </a:moveTo>
                  <a:cubicBezTo>
                    <a:pt x="217" y="0"/>
                    <a:pt x="0" y="220"/>
                    <a:pt x="0" y="467"/>
                  </a:cubicBezTo>
                  <a:cubicBezTo>
                    <a:pt x="0" y="608"/>
                    <a:pt x="60" y="717"/>
                    <a:pt x="153" y="810"/>
                  </a:cubicBezTo>
                  <a:lnTo>
                    <a:pt x="433" y="810"/>
                  </a:lnTo>
                  <a:cubicBezTo>
                    <a:pt x="605" y="810"/>
                    <a:pt x="746" y="810"/>
                    <a:pt x="855" y="795"/>
                  </a:cubicBezTo>
                  <a:cubicBezTo>
                    <a:pt x="948" y="717"/>
                    <a:pt x="1008" y="593"/>
                    <a:pt x="1008" y="467"/>
                  </a:cubicBezTo>
                  <a:cubicBezTo>
                    <a:pt x="1008" y="220"/>
                    <a:pt x="776" y="0"/>
                    <a:pt x="496" y="0"/>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22"/>
            <p:cNvSpPr/>
            <p:nvPr/>
          </p:nvSpPr>
          <p:spPr>
            <a:xfrm>
              <a:off x="2940150" y="2703800"/>
              <a:ext cx="3100" cy="24100"/>
            </a:xfrm>
            <a:custGeom>
              <a:rect b="b" l="l" r="r" t="t"/>
              <a:pathLst>
                <a:path extrusionOk="0" h="964" w="124">
                  <a:moveTo>
                    <a:pt x="60" y="1"/>
                  </a:moveTo>
                  <a:cubicBezTo>
                    <a:pt x="16" y="1"/>
                    <a:pt x="1" y="31"/>
                    <a:pt x="1" y="61"/>
                  </a:cubicBezTo>
                  <a:lnTo>
                    <a:pt x="1" y="949"/>
                  </a:lnTo>
                  <a:lnTo>
                    <a:pt x="79" y="949"/>
                  </a:lnTo>
                  <a:cubicBezTo>
                    <a:pt x="94" y="949"/>
                    <a:pt x="109" y="949"/>
                    <a:pt x="124" y="964"/>
                  </a:cubicBezTo>
                  <a:lnTo>
                    <a:pt x="124" y="61"/>
                  </a:lnTo>
                  <a:cubicBezTo>
                    <a:pt x="124" y="31"/>
                    <a:pt x="94" y="1"/>
                    <a:pt x="60" y="1"/>
                  </a:cubicBezTo>
                  <a:close/>
                </a:path>
              </a:pathLst>
            </a:custGeom>
            <a:solidFill>
              <a:srgbClr val="D1BA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22"/>
            <p:cNvSpPr/>
            <p:nvPr/>
          </p:nvSpPr>
          <p:spPr>
            <a:xfrm>
              <a:off x="2953775" y="2704175"/>
              <a:ext cx="33425" cy="12450"/>
            </a:xfrm>
            <a:custGeom>
              <a:rect b="b" l="l" r="r" t="t"/>
              <a:pathLst>
                <a:path extrusionOk="0" h="498" w="1337">
                  <a:moveTo>
                    <a:pt x="653" y="1"/>
                  </a:moveTo>
                  <a:cubicBezTo>
                    <a:pt x="373" y="1"/>
                    <a:pt x="153" y="124"/>
                    <a:pt x="94" y="232"/>
                  </a:cubicBezTo>
                  <a:cubicBezTo>
                    <a:pt x="0" y="359"/>
                    <a:pt x="30" y="452"/>
                    <a:pt x="109" y="482"/>
                  </a:cubicBezTo>
                  <a:cubicBezTo>
                    <a:pt x="153" y="497"/>
                    <a:pt x="202" y="497"/>
                    <a:pt x="247" y="497"/>
                  </a:cubicBezTo>
                  <a:cubicBezTo>
                    <a:pt x="295" y="497"/>
                    <a:pt x="340" y="497"/>
                    <a:pt x="388" y="482"/>
                  </a:cubicBezTo>
                  <a:lnTo>
                    <a:pt x="668" y="482"/>
                  </a:lnTo>
                  <a:cubicBezTo>
                    <a:pt x="698" y="467"/>
                    <a:pt x="728" y="467"/>
                    <a:pt x="747" y="467"/>
                  </a:cubicBezTo>
                  <a:cubicBezTo>
                    <a:pt x="821" y="467"/>
                    <a:pt x="885" y="482"/>
                    <a:pt x="963" y="482"/>
                  </a:cubicBezTo>
                  <a:lnTo>
                    <a:pt x="1056" y="482"/>
                  </a:lnTo>
                  <a:cubicBezTo>
                    <a:pt x="1120" y="482"/>
                    <a:pt x="1179" y="482"/>
                    <a:pt x="1228" y="452"/>
                  </a:cubicBezTo>
                  <a:cubicBezTo>
                    <a:pt x="1306" y="419"/>
                    <a:pt x="1336" y="325"/>
                    <a:pt x="1243" y="217"/>
                  </a:cubicBezTo>
                  <a:cubicBezTo>
                    <a:pt x="1164" y="109"/>
                    <a:pt x="948" y="1"/>
                    <a:pt x="683" y="1"/>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22"/>
            <p:cNvSpPr/>
            <p:nvPr/>
          </p:nvSpPr>
          <p:spPr>
            <a:xfrm>
              <a:off x="2879150" y="2694600"/>
              <a:ext cx="35375" cy="53550"/>
            </a:xfrm>
            <a:custGeom>
              <a:rect b="b" l="l" r="r" t="t"/>
              <a:pathLst>
                <a:path extrusionOk="0" h="2142" w="1415">
                  <a:moveTo>
                    <a:pt x="1344" y="1"/>
                  </a:moveTo>
                  <a:cubicBezTo>
                    <a:pt x="1326" y="1"/>
                    <a:pt x="1307" y="8"/>
                    <a:pt x="1288" y="26"/>
                  </a:cubicBezTo>
                  <a:lnTo>
                    <a:pt x="15" y="2048"/>
                  </a:lnTo>
                  <a:cubicBezTo>
                    <a:pt x="0" y="2078"/>
                    <a:pt x="0" y="2108"/>
                    <a:pt x="30" y="2123"/>
                  </a:cubicBezTo>
                  <a:cubicBezTo>
                    <a:pt x="45" y="2141"/>
                    <a:pt x="45" y="2141"/>
                    <a:pt x="60" y="2141"/>
                  </a:cubicBezTo>
                  <a:cubicBezTo>
                    <a:pt x="75" y="2141"/>
                    <a:pt x="109" y="2123"/>
                    <a:pt x="109" y="2108"/>
                  </a:cubicBezTo>
                  <a:lnTo>
                    <a:pt x="1400" y="89"/>
                  </a:lnTo>
                  <a:cubicBezTo>
                    <a:pt x="1415" y="55"/>
                    <a:pt x="1415" y="26"/>
                    <a:pt x="1381" y="11"/>
                  </a:cubicBezTo>
                  <a:cubicBezTo>
                    <a:pt x="1369" y="5"/>
                    <a:pt x="1356" y="1"/>
                    <a:pt x="1344"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22"/>
            <p:cNvSpPr/>
            <p:nvPr/>
          </p:nvSpPr>
          <p:spPr>
            <a:xfrm>
              <a:off x="2867475" y="2694600"/>
              <a:ext cx="35400" cy="53550"/>
            </a:xfrm>
            <a:custGeom>
              <a:rect b="b" l="l" r="r" t="t"/>
              <a:pathLst>
                <a:path extrusionOk="0" h="2142" w="1416">
                  <a:moveTo>
                    <a:pt x="1344" y="1"/>
                  </a:moveTo>
                  <a:cubicBezTo>
                    <a:pt x="1326" y="1"/>
                    <a:pt x="1308" y="8"/>
                    <a:pt x="1288" y="26"/>
                  </a:cubicBezTo>
                  <a:lnTo>
                    <a:pt x="16" y="2048"/>
                  </a:lnTo>
                  <a:cubicBezTo>
                    <a:pt x="1" y="2078"/>
                    <a:pt x="1" y="2108"/>
                    <a:pt x="31" y="2123"/>
                  </a:cubicBezTo>
                  <a:cubicBezTo>
                    <a:pt x="46" y="2141"/>
                    <a:pt x="46" y="2141"/>
                    <a:pt x="61" y="2141"/>
                  </a:cubicBezTo>
                  <a:cubicBezTo>
                    <a:pt x="76" y="2141"/>
                    <a:pt x="109" y="2123"/>
                    <a:pt x="109" y="2108"/>
                  </a:cubicBezTo>
                  <a:lnTo>
                    <a:pt x="1400" y="89"/>
                  </a:lnTo>
                  <a:cubicBezTo>
                    <a:pt x="1415" y="55"/>
                    <a:pt x="1415" y="26"/>
                    <a:pt x="1382" y="11"/>
                  </a:cubicBezTo>
                  <a:cubicBezTo>
                    <a:pt x="1369" y="5"/>
                    <a:pt x="1357" y="1"/>
                    <a:pt x="1344"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2"/>
            <p:cNvSpPr/>
            <p:nvPr/>
          </p:nvSpPr>
          <p:spPr>
            <a:xfrm>
              <a:off x="2982875" y="2703950"/>
              <a:ext cx="29975" cy="44200"/>
            </a:xfrm>
            <a:custGeom>
              <a:rect b="b" l="l" r="r" t="t"/>
              <a:pathLst>
                <a:path extrusionOk="0" h="1768" w="1199">
                  <a:moveTo>
                    <a:pt x="1114" y="0"/>
                  </a:moveTo>
                  <a:cubicBezTo>
                    <a:pt x="1098" y="0"/>
                    <a:pt x="1084" y="7"/>
                    <a:pt x="1075" y="25"/>
                  </a:cubicBezTo>
                  <a:lnTo>
                    <a:pt x="30" y="1674"/>
                  </a:lnTo>
                  <a:cubicBezTo>
                    <a:pt x="0" y="1704"/>
                    <a:pt x="15" y="1734"/>
                    <a:pt x="49" y="1749"/>
                  </a:cubicBezTo>
                  <a:cubicBezTo>
                    <a:pt x="49" y="1767"/>
                    <a:pt x="64" y="1767"/>
                    <a:pt x="79" y="1767"/>
                  </a:cubicBezTo>
                  <a:cubicBezTo>
                    <a:pt x="94" y="1767"/>
                    <a:pt x="124" y="1749"/>
                    <a:pt x="124" y="1734"/>
                  </a:cubicBezTo>
                  <a:lnTo>
                    <a:pt x="1183" y="103"/>
                  </a:lnTo>
                  <a:cubicBezTo>
                    <a:pt x="1198" y="70"/>
                    <a:pt x="1183" y="25"/>
                    <a:pt x="1150" y="10"/>
                  </a:cubicBezTo>
                  <a:cubicBezTo>
                    <a:pt x="1137" y="4"/>
                    <a:pt x="1125" y="0"/>
                    <a:pt x="1114"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22"/>
            <p:cNvSpPr/>
            <p:nvPr/>
          </p:nvSpPr>
          <p:spPr>
            <a:xfrm>
              <a:off x="2964225" y="2694700"/>
              <a:ext cx="35375" cy="53450"/>
            </a:xfrm>
            <a:custGeom>
              <a:rect b="b" l="l" r="r" t="t"/>
              <a:pathLst>
                <a:path extrusionOk="0" h="2138" w="1415">
                  <a:moveTo>
                    <a:pt x="1360" y="1"/>
                  </a:moveTo>
                  <a:cubicBezTo>
                    <a:pt x="1337" y="1"/>
                    <a:pt x="1313" y="15"/>
                    <a:pt x="1291" y="37"/>
                  </a:cubicBezTo>
                  <a:lnTo>
                    <a:pt x="15" y="2044"/>
                  </a:lnTo>
                  <a:cubicBezTo>
                    <a:pt x="0" y="2074"/>
                    <a:pt x="15" y="2104"/>
                    <a:pt x="30" y="2119"/>
                  </a:cubicBezTo>
                  <a:cubicBezTo>
                    <a:pt x="49" y="2137"/>
                    <a:pt x="64" y="2137"/>
                    <a:pt x="79" y="2137"/>
                  </a:cubicBezTo>
                  <a:cubicBezTo>
                    <a:pt x="94" y="2137"/>
                    <a:pt x="108" y="2119"/>
                    <a:pt x="123" y="2104"/>
                  </a:cubicBezTo>
                  <a:lnTo>
                    <a:pt x="1399" y="100"/>
                  </a:lnTo>
                  <a:cubicBezTo>
                    <a:pt x="1414" y="66"/>
                    <a:pt x="1414" y="37"/>
                    <a:pt x="1385" y="7"/>
                  </a:cubicBezTo>
                  <a:cubicBezTo>
                    <a:pt x="1377" y="3"/>
                    <a:pt x="1368" y="1"/>
                    <a:pt x="136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22"/>
            <p:cNvSpPr/>
            <p:nvPr/>
          </p:nvSpPr>
          <p:spPr>
            <a:xfrm>
              <a:off x="2859275" y="2693275"/>
              <a:ext cx="155900" cy="57950"/>
            </a:xfrm>
            <a:custGeom>
              <a:rect b="b" l="l" r="r" t="t"/>
              <a:pathLst>
                <a:path extrusionOk="0" h="2318" w="6236">
                  <a:moveTo>
                    <a:pt x="5877" y="187"/>
                  </a:moveTo>
                  <a:cubicBezTo>
                    <a:pt x="5926" y="187"/>
                    <a:pt x="5985" y="202"/>
                    <a:pt x="6019" y="250"/>
                  </a:cubicBezTo>
                  <a:cubicBezTo>
                    <a:pt x="6034" y="265"/>
                    <a:pt x="6049" y="295"/>
                    <a:pt x="6049" y="329"/>
                  </a:cubicBezTo>
                  <a:lnTo>
                    <a:pt x="6019" y="1571"/>
                  </a:lnTo>
                  <a:cubicBezTo>
                    <a:pt x="6000" y="1881"/>
                    <a:pt x="5706" y="2131"/>
                    <a:pt x="5333" y="2131"/>
                  </a:cubicBezTo>
                  <a:lnTo>
                    <a:pt x="4292" y="2131"/>
                  </a:lnTo>
                  <a:cubicBezTo>
                    <a:pt x="3889" y="2131"/>
                    <a:pt x="3560" y="1851"/>
                    <a:pt x="3560" y="1508"/>
                  </a:cubicBezTo>
                  <a:cubicBezTo>
                    <a:pt x="3560" y="1385"/>
                    <a:pt x="3452" y="1276"/>
                    <a:pt x="3314" y="1276"/>
                  </a:cubicBezTo>
                  <a:lnTo>
                    <a:pt x="3094" y="1276"/>
                  </a:lnTo>
                  <a:cubicBezTo>
                    <a:pt x="2956" y="1276"/>
                    <a:pt x="2848" y="1385"/>
                    <a:pt x="2848" y="1508"/>
                  </a:cubicBezTo>
                  <a:cubicBezTo>
                    <a:pt x="2848" y="1851"/>
                    <a:pt x="2519" y="2116"/>
                    <a:pt x="2116" y="2116"/>
                  </a:cubicBezTo>
                  <a:lnTo>
                    <a:pt x="669" y="2116"/>
                  </a:lnTo>
                  <a:cubicBezTo>
                    <a:pt x="404" y="2116"/>
                    <a:pt x="187" y="1929"/>
                    <a:pt x="187" y="1709"/>
                  </a:cubicBezTo>
                  <a:lnTo>
                    <a:pt x="187" y="280"/>
                  </a:lnTo>
                  <a:cubicBezTo>
                    <a:pt x="187" y="235"/>
                    <a:pt x="251" y="187"/>
                    <a:pt x="310" y="187"/>
                  </a:cubicBezTo>
                  <a:close/>
                  <a:moveTo>
                    <a:pt x="310" y="0"/>
                  </a:moveTo>
                  <a:cubicBezTo>
                    <a:pt x="142" y="0"/>
                    <a:pt x="1" y="123"/>
                    <a:pt x="1" y="280"/>
                  </a:cubicBezTo>
                  <a:lnTo>
                    <a:pt x="1" y="1709"/>
                  </a:lnTo>
                  <a:cubicBezTo>
                    <a:pt x="1" y="2037"/>
                    <a:pt x="310" y="2302"/>
                    <a:pt x="669" y="2302"/>
                  </a:cubicBezTo>
                  <a:lnTo>
                    <a:pt x="2116" y="2302"/>
                  </a:lnTo>
                  <a:cubicBezTo>
                    <a:pt x="2627" y="2302"/>
                    <a:pt x="3034" y="1944"/>
                    <a:pt x="3034" y="1508"/>
                  </a:cubicBezTo>
                  <a:cubicBezTo>
                    <a:pt x="3034" y="1493"/>
                    <a:pt x="3064" y="1463"/>
                    <a:pt x="3094" y="1463"/>
                  </a:cubicBezTo>
                  <a:lnTo>
                    <a:pt x="3314" y="1463"/>
                  </a:lnTo>
                  <a:cubicBezTo>
                    <a:pt x="3344" y="1463"/>
                    <a:pt x="3374" y="1493"/>
                    <a:pt x="3374" y="1508"/>
                  </a:cubicBezTo>
                  <a:cubicBezTo>
                    <a:pt x="3374" y="1959"/>
                    <a:pt x="3795" y="2317"/>
                    <a:pt x="4292" y="2317"/>
                  </a:cubicBezTo>
                  <a:lnTo>
                    <a:pt x="5333" y="2317"/>
                  </a:lnTo>
                  <a:cubicBezTo>
                    <a:pt x="5799" y="2317"/>
                    <a:pt x="6187" y="1989"/>
                    <a:pt x="6206" y="1586"/>
                  </a:cubicBezTo>
                  <a:lnTo>
                    <a:pt x="6235" y="329"/>
                  </a:lnTo>
                  <a:cubicBezTo>
                    <a:pt x="6235" y="250"/>
                    <a:pt x="6206" y="172"/>
                    <a:pt x="6142" y="108"/>
                  </a:cubicBezTo>
                  <a:cubicBezTo>
                    <a:pt x="6079" y="49"/>
                    <a:pt x="5985" y="0"/>
                    <a:pt x="587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22"/>
            <p:cNvSpPr/>
            <p:nvPr/>
          </p:nvSpPr>
          <p:spPr>
            <a:xfrm>
              <a:off x="3003850" y="2706150"/>
              <a:ext cx="400" cy="1125"/>
            </a:xfrm>
            <a:custGeom>
              <a:rect b="b" l="l" r="r" t="t"/>
              <a:pathLst>
                <a:path extrusionOk="0" h="45" w="16">
                  <a:moveTo>
                    <a:pt x="1" y="0"/>
                  </a:moveTo>
                  <a:lnTo>
                    <a:pt x="1" y="45"/>
                  </a:lnTo>
                  <a:lnTo>
                    <a:pt x="16" y="30"/>
                  </a:lnTo>
                  <a:lnTo>
                    <a:pt x="1" y="0"/>
                  </a:lnTo>
                  <a:close/>
                </a:path>
              </a:pathLst>
            </a:custGeom>
            <a:solidFill>
              <a:srgbClr val="B1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22"/>
            <p:cNvSpPr/>
            <p:nvPr/>
          </p:nvSpPr>
          <p:spPr>
            <a:xfrm>
              <a:off x="2863200" y="2844850"/>
              <a:ext cx="151600" cy="178475"/>
            </a:xfrm>
            <a:custGeom>
              <a:rect b="b" l="l" r="r" t="t"/>
              <a:pathLst>
                <a:path extrusionOk="0" h="7139" w="6064">
                  <a:moveTo>
                    <a:pt x="0" y="0"/>
                  </a:moveTo>
                  <a:lnTo>
                    <a:pt x="1150" y="2877"/>
                  </a:lnTo>
                  <a:lnTo>
                    <a:pt x="2907" y="7138"/>
                  </a:lnTo>
                  <a:lnTo>
                    <a:pt x="3172" y="7138"/>
                  </a:lnTo>
                  <a:lnTo>
                    <a:pt x="4929" y="2877"/>
                  </a:lnTo>
                  <a:lnTo>
                    <a:pt x="6064" y="0"/>
                  </a:lnTo>
                  <a:lnTo>
                    <a:pt x="4631" y="0"/>
                  </a:lnTo>
                  <a:lnTo>
                    <a:pt x="3030" y="1743"/>
                  </a:lnTo>
                  <a:lnTo>
                    <a:pt x="1321"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22"/>
            <p:cNvSpPr/>
            <p:nvPr/>
          </p:nvSpPr>
          <p:spPr>
            <a:xfrm>
              <a:off x="2863200" y="2844850"/>
              <a:ext cx="7775" cy="25"/>
            </a:xfrm>
            <a:custGeom>
              <a:rect b="b" l="l" r="r" t="t"/>
              <a:pathLst>
                <a:path extrusionOk="0" h="1" w="311">
                  <a:moveTo>
                    <a:pt x="0" y="0"/>
                  </a:moveTo>
                  <a:lnTo>
                    <a:pt x="0" y="0"/>
                  </a:lnTo>
                  <a:lnTo>
                    <a:pt x="310" y="0"/>
                  </a:lnTo>
                  <a:lnTo>
                    <a:pt x="310" y="0"/>
                  </a:lnTo>
                  <a:close/>
                </a:path>
              </a:pathLst>
            </a:custGeom>
            <a:solidFill>
              <a:srgbClr val="E0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22"/>
            <p:cNvSpPr/>
            <p:nvPr/>
          </p:nvSpPr>
          <p:spPr>
            <a:xfrm>
              <a:off x="2863200" y="2844850"/>
              <a:ext cx="151600" cy="178475"/>
            </a:xfrm>
            <a:custGeom>
              <a:rect b="b" l="l" r="r" t="t"/>
              <a:pathLst>
                <a:path extrusionOk="0" h="7139" w="6064">
                  <a:moveTo>
                    <a:pt x="0" y="0"/>
                  </a:moveTo>
                  <a:lnTo>
                    <a:pt x="1150" y="2877"/>
                  </a:lnTo>
                  <a:lnTo>
                    <a:pt x="2907" y="7138"/>
                  </a:lnTo>
                  <a:lnTo>
                    <a:pt x="3172" y="7138"/>
                  </a:lnTo>
                  <a:lnTo>
                    <a:pt x="4929" y="2877"/>
                  </a:lnTo>
                  <a:lnTo>
                    <a:pt x="6064" y="0"/>
                  </a:lnTo>
                  <a:lnTo>
                    <a:pt x="5750" y="0"/>
                  </a:lnTo>
                  <a:lnTo>
                    <a:pt x="4929" y="2082"/>
                  </a:lnTo>
                  <a:lnTo>
                    <a:pt x="3172" y="6343"/>
                  </a:lnTo>
                  <a:lnTo>
                    <a:pt x="2907" y="6343"/>
                  </a:lnTo>
                  <a:lnTo>
                    <a:pt x="1150" y="2082"/>
                  </a:lnTo>
                  <a:lnTo>
                    <a:pt x="310" y="0"/>
                  </a:ln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22"/>
            <p:cNvSpPr/>
            <p:nvPr/>
          </p:nvSpPr>
          <p:spPr>
            <a:xfrm>
              <a:off x="2881850" y="2850825"/>
              <a:ext cx="113925" cy="60925"/>
            </a:xfrm>
            <a:custGeom>
              <a:rect b="b" l="l" r="r" t="t"/>
              <a:pathLst>
                <a:path extrusionOk="0" h="2437" w="4557">
                  <a:moveTo>
                    <a:pt x="4521" y="0"/>
                  </a:moveTo>
                  <a:cubicBezTo>
                    <a:pt x="4512" y="0"/>
                    <a:pt x="4500" y="4"/>
                    <a:pt x="4493" y="11"/>
                  </a:cubicBezTo>
                  <a:lnTo>
                    <a:pt x="2254" y="2373"/>
                  </a:lnTo>
                  <a:lnTo>
                    <a:pt x="60" y="120"/>
                  </a:lnTo>
                  <a:cubicBezTo>
                    <a:pt x="53" y="112"/>
                    <a:pt x="45" y="108"/>
                    <a:pt x="38" y="108"/>
                  </a:cubicBezTo>
                  <a:cubicBezTo>
                    <a:pt x="30" y="108"/>
                    <a:pt x="23" y="112"/>
                    <a:pt x="16" y="120"/>
                  </a:cubicBezTo>
                  <a:cubicBezTo>
                    <a:pt x="1" y="135"/>
                    <a:pt x="1" y="149"/>
                    <a:pt x="16" y="164"/>
                  </a:cubicBezTo>
                  <a:lnTo>
                    <a:pt x="2224" y="2437"/>
                  </a:lnTo>
                  <a:lnTo>
                    <a:pt x="2284" y="2437"/>
                  </a:lnTo>
                  <a:lnTo>
                    <a:pt x="4538" y="41"/>
                  </a:lnTo>
                  <a:cubicBezTo>
                    <a:pt x="4556" y="41"/>
                    <a:pt x="4556" y="11"/>
                    <a:pt x="4538" y="11"/>
                  </a:cubicBezTo>
                  <a:cubicBezTo>
                    <a:pt x="4538" y="4"/>
                    <a:pt x="4530" y="0"/>
                    <a:pt x="4521"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2"/>
            <p:cNvSpPr/>
            <p:nvPr/>
          </p:nvSpPr>
          <p:spPr>
            <a:xfrm>
              <a:off x="2799400" y="3003425"/>
              <a:ext cx="22225" cy="26050"/>
            </a:xfrm>
            <a:custGeom>
              <a:rect b="b" l="l" r="r" t="t"/>
              <a:pathLst>
                <a:path extrusionOk="0" h="1042" w="889">
                  <a:moveTo>
                    <a:pt x="888" y="0"/>
                  </a:moveTo>
                  <a:lnTo>
                    <a:pt x="0" y="1041"/>
                  </a:lnTo>
                  <a:lnTo>
                    <a:pt x="717" y="1041"/>
                  </a:lnTo>
                  <a:cubicBezTo>
                    <a:pt x="717" y="918"/>
                    <a:pt x="732" y="795"/>
                    <a:pt x="746" y="668"/>
                  </a:cubicBezTo>
                  <a:lnTo>
                    <a:pt x="888" y="0"/>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22"/>
            <p:cNvSpPr/>
            <p:nvPr/>
          </p:nvSpPr>
          <p:spPr>
            <a:xfrm>
              <a:off x="2862350" y="2844850"/>
              <a:ext cx="875" cy="25"/>
            </a:xfrm>
            <a:custGeom>
              <a:rect b="b" l="l" r="r" t="t"/>
              <a:pathLst>
                <a:path extrusionOk="0" h="1" w="35">
                  <a:moveTo>
                    <a:pt x="1" y="0"/>
                  </a:moveTo>
                  <a:lnTo>
                    <a:pt x="1" y="0"/>
                  </a:lnTo>
                  <a:lnTo>
                    <a:pt x="34"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22"/>
            <p:cNvSpPr/>
            <p:nvPr/>
          </p:nvSpPr>
          <p:spPr>
            <a:xfrm>
              <a:off x="2715450" y="2844850"/>
              <a:ext cx="447750" cy="261950"/>
            </a:xfrm>
            <a:custGeom>
              <a:rect b="b" l="l" r="r" t="t"/>
              <a:pathLst>
                <a:path extrusionOk="0" h="10478" w="17910">
                  <a:moveTo>
                    <a:pt x="5426" y="0"/>
                  </a:moveTo>
                  <a:cubicBezTo>
                    <a:pt x="3805" y="0"/>
                    <a:pt x="2393" y="1086"/>
                    <a:pt x="1959" y="2627"/>
                  </a:cubicBezTo>
                  <a:lnTo>
                    <a:pt x="0" y="10448"/>
                  </a:lnTo>
                  <a:lnTo>
                    <a:pt x="2892" y="10463"/>
                  </a:lnTo>
                  <a:lnTo>
                    <a:pt x="3377" y="10463"/>
                  </a:lnTo>
                  <a:lnTo>
                    <a:pt x="4944" y="10478"/>
                  </a:lnTo>
                  <a:lnTo>
                    <a:pt x="4944" y="10463"/>
                  </a:lnTo>
                  <a:lnTo>
                    <a:pt x="14384" y="10463"/>
                  </a:lnTo>
                  <a:lnTo>
                    <a:pt x="14384" y="7384"/>
                  </a:lnTo>
                  <a:lnTo>
                    <a:pt x="15518" y="7384"/>
                  </a:lnTo>
                  <a:lnTo>
                    <a:pt x="17910" y="5955"/>
                  </a:lnTo>
                  <a:lnTo>
                    <a:pt x="14787" y="1056"/>
                  </a:lnTo>
                  <a:cubicBezTo>
                    <a:pt x="13899" y="64"/>
                    <a:pt x="13309" y="15"/>
                    <a:pt x="11974" y="0"/>
                  </a:cubicBezTo>
                  <a:lnTo>
                    <a:pt x="10839" y="2877"/>
                  </a:lnTo>
                  <a:lnTo>
                    <a:pt x="9082" y="7138"/>
                  </a:lnTo>
                  <a:lnTo>
                    <a:pt x="8817" y="7138"/>
                  </a:lnTo>
                  <a:lnTo>
                    <a:pt x="7060" y="2877"/>
                  </a:lnTo>
                  <a:lnTo>
                    <a:pt x="5910" y="0"/>
                  </a:lnTo>
                  <a:lnTo>
                    <a:pt x="5459" y="0"/>
                  </a:lnTo>
                  <a:cubicBezTo>
                    <a:pt x="5448" y="0"/>
                    <a:pt x="5437" y="0"/>
                    <a:pt x="5426"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2"/>
            <p:cNvSpPr/>
            <p:nvPr/>
          </p:nvSpPr>
          <p:spPr>
            <a:xfrm>
              <a:off x="3048925" y="3032625"/>
              <a:ext cx="26125" cy="73800"/>
            </a:xfrm>
            <a:custGeom>
              <a:rect b="b" l="l" r="r" t="t"/>
              <a:pathLst>
                <a:path extrusionOk="0" h="2952" w="1045">
                  <a:moveTo>
                    <a:pt x="142" y="0"/>
                  </a:moveTo>
                  <a:lnTo>
                    <a:pt x="0" y="2922"/>
                  </a:lnTo>
                  <a:lnTo>
                    <a:pt x="1045" y="2952"/>
                  </a:lnTo>
                  <a:lnTo>
                    <a:pt x="1026" y="526"/>
                  </a:lnTo>
                  <a:cubicBezTo>
                    <a:pt x="918" y="482"/>
                    <a:pt x="795" y="403"/>
                    <a:pt x="672" y="325"/>
                  </a:cubicBezTo>
                  <a:cubicBezTo>
                    <a:pt x="545" y="261"/>
                    <a:pt x="422" y="187"/>
                    <a:pt x="299" y="108"/>
                  </a:cubicBezTo>
                  <a:cubicBezTo>
                    <a:pt x="235" y="60"/>
                    <a:pt x="187" y="30"/>
                    <a:pt x="142" y="0"/>
                  </a:cubicBezTo>
                  <a:close/>
                </a:path>
              </a:pathLst>
            </a:custGeom>
            <a:solidFill>
              <a:srgbClr val="E4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22"/>
            <p:cNvSpPr/>
            <p:nvPr/>
          </p:nvSpPr>
          <p:spPr>
            <a:xfrm>
              <a:off x="2804525" y="2960700"/>
              <a:ext cx="23350" cy="144975"/>
            </a:xfrm>
            <a:custGeom>
              <a:rect b="b" l="l" r="r" t="t"/>
              <a:pathLst>
                <a:path extrusionOk="0" h="5799" w="934">
                  <a:moveTo>
                    <a:pt x="900" y="1"/>
                  </a:moveTo>
                  <a:cubicBezTo>
                    <a:pt x="885" y="1"/>
                    <a:pt x="870" y="15"/>
                    <a:pt x="870" y="30"/>
                  </a:cubicBezTo>
                  <a:lnTo>
                    <a:pt x="0" y="5769"/>
                  </a:lnTo>
                  <a:cubicBezTo>
                    <a:pt x="0" y="5784"/>
                    <a:pt x="15" y="5799"/>
                    <a:pt x="30" y="5799"/>
                  </a:cubicBezTo>
                  <a:cubicBezTo>
                    <a:pt x="45" y="5799"/>
                    <a:pt x="60" y="5799"/>
                    <a:pt x="60" y="5784"/>
                  </a:cubicBezTo>
                  <a:lnTo>
                    <a:pt x="933" y="30"/>
                  </a:lnTo>
                  <a:cubicBezTo>
                    <a:pt x="933" y="15"/>
                    <a:pt x="933" y="1"/>
                    <a:pt x="915" y="1"/>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22"/>
            <p:cNvSpPr/>
            <p:nvPr/>
          </p:nvSpPr>
          <p:spPr>
            <a:xfrm>
              <a:off x="2827000" y="2860050"/>
              <a:ext cx="82850" cy="143400"/>
            </a:xfrm>
            <a:custGeom>
              <a:rect b="b" l="l" r="r" t="t"/>
              <a:pathLst>
                <a:path extrusionOk="0" h="5736" w="3314">
                  <a:moveTo>
                    <a:pt x="997" y="1"/>
                  </a:moveTo>
                  <a:lnTo>
                    <a:pt x="997" y="16"/>
                  </a:lnTo>
                  <a:lnTo>
                    <a:pt x="64" y="404"/>
                  </a:lnTo>
                  <a:cubicBezTo>
                    <a:pt x="34" y="419"/>
                    <a:pt x="16" y="433"/>
                    <a:pt x="1" y="482"/>
                  </a:cubicBezTo>
                  <a:cubicBezTo>
                    <a:pt x="1" y="512"/>
                    <a:pt x="16" y="542"/>
                    <a:pt x="34" y="560"/>
                  </a:cubicBezTo>
                  <a:lnTo>
                    <a:pt x="1542" y="1959"/>
                  </a:lnTo>
                  <a:cubicBezTo>
                    <a:pt x="1542" y="1974"/>
                    <a:pt x="1557" y="1989"/>
                    <a:pt x="1542" y="2004"/>
                  </a:cubicBezTo>
                  <a:cubicBezTo>
                    <a:pt x="1542" y="2004"/>
                    <a:pt x="1542" y="2019"/>
                    <a:pt x="1527" y="2019"/>
                  </a:cubicBezTo>
                  <a:lnTo>
                    <a:pt x="594" y="2426"/>
                  </a:lnTo>
                  <a:cubicBezTo>
                    <a:pt x="575" y="2441"/>
                    <a:pt x="545" y="2471"/>
                    <a:pt x="545" y="2500"/>
                  </a:cubicBezTo>
                  <a:cubicBezTo>
                    <a:pt x="530" y="2534"/>
                    <a:pt x="545" y="2564"/>
                    <a:pt x="560" y="2579"/>
                  </a:cubicBezTo>
                  <a:lnTo>
                    <a:pt x="3265" y="5735"/>
                  </a:lnTo>
                  <a:lnTo>
                    <a:pt x="3314" y="5735"/>
                  </a:lnTo>
                  <a:lnTo>
                    <a:pt x="3314" y="5691"/>
                  </a:lnTo>
                  <a:lnTo>
                    <a:pt x="609" y="2549"/>
                  </a:lnTo>
                  <a:cubicBezTo>
                    <a:pt x="609" y="2534"/>
                    <a:pt x="594" y="2519"/>
                    <a:pt x="609" y="2500"/>
                  </a:cubicBezTo>
                  <a:cubicBezTo>
                    <a:pt x="609" y="2500"/>
                    <a:pt x="609" y="2486"/>
                    <a:pt x="624" y="2486"/>
                  </a:cubicBezTo>
                  <a:lnTo>
                    <a:pt x="1557" y="2083"/>
                  </a:lnTo>
                  <a:cubicBezTo>
                    <a:pt x="1586" y="2068"/>
                    <a:pt x="1601" y="2034"/>
                    <a:pt x="1601" y="2004"/>
                  </a:cubicBezTo>
                  <a:cubicBezTo>
                    <a:pt x="1620" y="1974"/>
                    <a:pt x="1601" y="1941"/>
                    <a:pt x="1571" y="1911"/>
                  </a:cubicBezTo>
                  <a:lnTo>
                    <a:pt x="79" y="527"/>
                  </a:lnTo>
                  <a:cubicBezTo>
                    <a:pt x="79" y="512"/>
                    <a:pt x="64" y="497"/>
                    <a:pt x="64" y="482"/>
                  </a:cubicBezTo>
                  <a:lnTo>
                    <a:pt x="94" y="448"/>
                  </a:lnTo>
                  <a:lnTo>
                    <a:pt x="1012" y="60"/>
                  </a:lnTo>
                  <a:cubicBezTo>
                    <a:pt x="1027" y="60"/>
                    <a:pt x="1042" y="45"/>
                    <a:pt x="1027" y="30"/>
                  </a:cubicBezTo>
                  <a:cubicBezTo>
                    <a:pt x="1027" y="16"/>
                    <a:pt x="1012" y="1"/>
                    <a:pt x="997" y="1"/>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2"/>
            <p:cNvSpPr/>
            <p:nvPr/>
          </p:nvSpPr>
          <p:spPr>
            <a:xfrm>
              <a:off x="2963475" y="2860050"/>
              <a:ext cx="73425" cy="143400"/>
            </a:xfrm>
            <a:custGeom>
              <a:rect b="b" l="l" r="r" t="t"/>
              <a:pathLst>
                <a:path extrusionOk="0" h="5736" w="2937">
                  <a:moveTo>
                    <a:pt x="2317" y="1"/>
                  </a:moveTo>
                  <a:cubicBezTo>
                    <a:pt x="2299" y="1"/>
                    <a:pt x="2299" y="16"/>
                    <a:pt x="2284" y="30"/>
                  </a:cubicBezTo>
                  <a:cubicBezTo>
                    <a:pt x="2284" y="45"/>
                    <a:pt x="2284" y="60"/>
                    <a:pt x="2299" y="60"/>
                  </a:cubicBezTo>
                  <a:lnTo>
                    <a:pt x="2922" y="325"/>
                  </a:lnTo>
                  <a:cubicBezTo>
                    <a:pt x="2922" y="310"/>
                    <a:pt x="2922" y="280"/>
                    <a:pt x="2937" y="262"/>
                  </a:cubicBezTo>
                  <a:lnTo>
                    <a:pt x="2332" y="16"/>
                  </a:lnTo>
                  <a:cubicBezTo>
                    <a:pt x="2332" y="1"/>
                    <a:pt x="2317" y="1"/>
                    <a:pt x="2317" y="1"/>
                  </a:cubicBezTo>
                  <a:close/>
                  <a:moveTo>
                    <a:pt x="2844" y="900"/>
                  </a:moveTo>
                  <a:cubicBezTo>
                    <a:pt x="2829" y="900"/>
                    <a:pt x="2829" y="900"/>
                    <a:pt x="2829" y="913"/>
                  </a:cubicBezTo>
                  <a:lnTo>
                    <a:pt x="2829" y="913"/>
                  </a:lnTo>
                  <a:lnTo>
                    <a:pt x="2844" y="900"/>
                  </a:lnTo>
                  <a:close/>
                  <a:moveTo>
                    <a:pt x="2829" y="913"/>
                  </a:moveTo>
                  <a:lnTo>
                    <a:pt x="1739" y="1911"/>
                  </a:lnTo>
                  <a:cubicBezTo>
                    <a:pt x="1724" y="1941"/>
                    <a:pt x="1709" y="1974"/>
                    <a:pt x="1709" y="2004"/>
                  </a:cubicBezTo>
                  <a:cubicBezTo>
                    <a:pt x="1724" y="2034"/>
                    <a:pt x="1739" y="2068"/>
                    <a:pt x="1773" y="2083"/>
                  </a:cubicBezTo>
                  <a:lnTo>
                    <a:pt x="2564" y="2426"/>
                  </a:lnTo>
                  <a:cubicBezTo>
                    <a:pt x="2564" y="2407"/>
                    <a:pt x="2579" y="2377"/>
                    <a:pt x="2579" y="2362"/>
                  </a:cubicBezTo>
                  <a:lnTo>
                    <a:pt x="1803" y="2019"/>
                  </a:lnTo>
                  <a:cubicBezTo>
                    <a:pt x="1788" y="2019"/>
                    <a:pt x="1773" y="2004"/>
                    <a:pt x="1773" y="2004"/>
                  </a:cubicBezTo>
                  <a:cubicBezTo>
                    <a:pt x="1773" y="1989"/>
                    <a:pt x="1773" y="1974"/>
                    <a:pt x="1788" y="1959"/>
                  </a:cubicBezTo>
                  <a:lnTo>
                    <a:pt x="2829" y="993"/>
                  </a:lnTo>
                  <a:lnTo>
                    <a:pt x="2829" y="915"/>
                  </a:lnTo>
                  <a:cubicBezTo>
                    <a:pt x="2829" y="914"/>
                    <a:pt x="2829" y="914"/>
                    <a:pt x="2829" y="913"/>
                  </a:cubicBezTo>
                  <a:close/>
                  <a:moveTo>
                    <a:pt x="2504" y="2780"/>
                  </a:moveTo>
                  <a:lnTo>
                    <a:pt x="15" y="5691"/>
                  </a:lnTo>
                  <a:cubicBezTo>
                    <a:pt x="0" y="5706"/>
                    <a:pt x="0" y="5720"/>
                    <a:pt x="15" y="5735"/>
                  </a:cubicBezTo>
                  <a:lnTo>
                    <a:pt x="60" y="5735"/>
                  </a:lnTo>
                  <a:lnTo>
                    <a:pt x="2485" y="2892"/>
                  </a:lnTo>
                  <a:cubicBezTo>
                    <a:pt x="2485" y="2859"/>
                    <a:pt x="2504" y="2814"/>
                    <a:pt x="2504" y="2780"/>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22"/>
            <p:cNvSpPr/>
            <p:nvPr/>
          </p:nvSpPr>
          <p:spPr>
            <a:xfrm>
              <a:off x="2938200" y="3028700"/>
              <a:ext cx="1600" cy="76975"/>
            </a:xfrm>
            <a:custGeom>
              <a:rect b="b" l="l" r="r" t="t"/>
              <a:pathLst>
                <a:path extrusionOk="0" h="3079" w="64">
                  <a:moveTo>
                    <a:pt x="30" y="1"/>
                  </a:moveTo>
                  <a:cubicBezTo>
                    <a:pt x="15" y="1"/>
                    <a:pt x="0" y="15"/>
                    <a:pt x="0" y="30"/>
                  </a:cubicBezTo>
                  <a:lnTo>
                    <a:pt x="0" y="3049"/>
                  </a:lnTo>
                  <a:cubicBezTo>
                    <a:pt x="0" y="3064"/>
                    <a:pt x="15" y="3079"/>
                    <a:pt x="30" y="3079"/>
                  </a:cubicBezTo>
                  <a:cubicBezTo>
                    <a:pt x="45" y="3079"/>
                    <a:pt x="64" y="3064"/>
                    <a:pt x="64" y="3049"/>
                  </a:cubicBezTo>
                  <a:lnTo>
                    <a:pt x="64" y="30"/>
                  </a:lnTo>
                  <a:cubicBezTo>
                    <a:pt x="64" y="15"/>
                    <a:pt x="45" y="1"/>
                    <a:pt x="30" y="1"/>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22"/>
            <p:cNvSpPr/>
            <p:nvPr/>
          </p:nvSpPr>
          <p:spPr>
            <a:xfrm>
              <a:off x="3092850" y="2866200"/>
              <a:ext cx="11675" cy="11700"/>
            </a:xfrm>
            <a:custGeom>
              <a:rect b="b" l="l" r="r" t="t"/>
              <a:pathLst>
                <a:path extrusionOk="0" h="468" w="467">
                  <a:moveTo>
                    <a:pt x="236" y="1"/>
                  </a:moveTo>
                  <a:cubicBezTo>
                    <a:pt x="109" y="1"/>
                    <a:pt x="1" y="109"/>
                    <a:pt x="1" y="236"/>
                  </a:cubicBezTo>
                  <a:cubicBezTo>
                    <a:pt x="1" y="359"/>
                    <a:pt x="109" y="467"/>
                    <a:pt x="236" y="467"/>
                  </a:cubicBezTo>
                  <a:cubicBezTo>
                    <a:pt x="359" y="467"/>
                    <a:pt x="467" y="359"/>
                    <a:pt x="467" y="236"/>
                  </a:cubicBezTo>
                  <a:cubicBezTo>
                    <a:pt x="467" y="109"/>
                    <a:pt x="359" y="1"/>
                    <a:pt x="236"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2"/>
            <p:cNvSpPr/>
            <p:nvPr/>
          </p:nvSpPr>
          <p:spPr>
            <a:xfrm>
              <a:off x="3022525" y="2801275"/>
              <a:ext cx="153925" cy="253450"/>
            </a:xfrm>
            <a:custGeom>
              <a:rect b="b" l="l" r="r" t="t"/>
              <a:pathLst>
                <a:path extrusionOk="0" h="10138" w="6157">
                  <a:moveTo>
                    <a:pt x="963" y="1"/>
                  </a:moveTo>
                  <a:cubicBezTo>
                    <a:pt x="810" y="1090"/>
                    <a:pt x="638" y="2180"/>
                    <a:pt x="467" y="3266"/>
                  </a:cubicBezTo>
                  <a:cubicBezTo>
                    <a:pt x="310" y="4370"/>
                    <a:pt x="15" y="5475"/>
                    <a:pt x="0" y="6594"/>
                  </a:cubicBezTo>
                  <a:cubicBezTo>
                    <a:pt x="0" y="7154"/>
                    <a:pt x="94" y="7743"/>
                    <a:pt x="344" y="8243"/>
                  </a:cubicBezTo>
                  <a:cubicBezTo>
                    <a:pt x="732" y="8989"/>
                    <a:pt x="1463" y="9501"/>
                    <a:pt x="2224" y="9829"/>
                  </a:cubicBezTo>
                  <a:cubicBezTo>
                    <a:pt x="2688" y="10011"/>
                    <a:pt x="3183" y="10138"/>
                    <a:pt x="3676" y="10138"/>
                  </a:cubicBezTo>
                  <a:cubicBezTo>
                    <a:pt x="3809" y="10138"/>
                    <a:pt x="3942" y="10129"/>
                    <a:pt x="4075" y="10109"/>
                  </a:cubicBezTo>
                  <a:cubicBezTo>
                    <a:pt x="5008" y="9952"/>
                    <a:pt x="5627" y="9221"/>
                    <a:pt x="5847" y="8321"/>
                  </a:cubicBezTo>
                  <a:cubicBezTo>
                    <a:pt x="6157" y="7139"/>
                    <a:pt x="5892" y="5863"/>
                    <a:pt x="5690" y="4684"/>
                  </a:cubicBezTo>
                  <a:cubicBezTo>
                    <a:pt x="5552" y="3874"/>
                    <a:pt x="5410" y="3079"/>
                    <a:pt x="5287" y="2273"/>
                  </a:cubicBezTo>
                  <a:lnTo>
                    <a:pt x="963" y="1"/>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22"/>
            <p:cNvSpPr/>
            <p:nvPr/>
          </p:nvSpPr>
          <p:spPr>
            <a:xfrm>
              <a:off x="3022525" y="2965375"/>
              <a:ext cx="25" cy="1975"/>
            </a:xfrm>
            <a:custGeom>
              <a:rect b="b" l="l" r="r" t="t"/>
              <a:pathLst>
                <a:path extrusionOk="0" h="79" w="1">
                  <a:moveTo>
                    <a:pt x="0" y="15"/>
                  </a:moveTo>
                  <a:lnTo>
                    <a:pt x="0" y="30"/>
                  </a:lnTo>
                  <a:lnTo>
                    <a:pt x="0" y="78"/>
                  </a:lnTo>
                  <a:lnTo>
                    <a:pt x="0" y="30"/>
                  </a:lnTo>
                  <a:lnTo>
                    <a:pt x="0" y="15"/>
                  </a:lnTo>
                  <a:close/>
                  <a:moveTo>
                    <a:pt x="0" y="0"/>
                  </a:moveTo>
                  <a:lnTo>
                    <a:pt x="0" y="15"/>
                  </a:lnTo>
                  <a:lnTo>
                    <a:pt x="0" y="0"/>
                  </a:lnTo>
                  <a:close/>
                  <a:moveTo>
                    <a:pt x="0" y="0"/>
                  </a:moveTo>
                  <a:lnTo>
                    <a:pt x="0" y="0"/>
                  </a:lnTo>
                  <a:close/>
                </a:path>
              </a:pathLst>
            </a:custGeom>
            <a:solidFill>
              <a:srgbClr val="E4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22"/>
            <p:cNvSpPr/>
            <p:nvPr/>
          </p:nvSpPr>
          <p:spPr>
            <a:xfrm>
              <a:off x="3168700" y="3007350"/>
              <a:ext cx="375" cy="1975"/>
            </a:xfrm>
            <a:custGeom>
              <a:rect b="b" l="l" r="r" t="t"/>
              <a:pathLst>
                <a:path extrusionOk="0" h="79" w="15">
                  <a:moveTo>
                    <a:pt x="0" y="78"/>
                  </a:moveTo>
                  <a:lnTo>
                    <a:pt x="0" y="78"/>
                  </a:lnTo>
                  <a:lnTo>
                    <a:pt x="0" y="78"/>
                  </a:lnTo>
                  <a:close/>
                  <a:moveTo>
                    <a:pt x="15" y="60"/>
                  </a:moveTo>
                  <a:cubicBezTo>
                    <a:pt x="0" y="60"/>
                    <a:pt x="0" y="60"/>
                    <a:pt x="0" y="78"/>
                  </a:cubicBezTo>
                  <a:cubicBezTo>
                    <a:pt x="0" y="60"/>
                    <a:pt x="0" y="60"/>
                    <a:pt x="15" y="60"/>
                  </a:cubicBezTo>
                  <a:close/>
                  <a:moveTo>
                    <a:pt x="15" y="60"/>
                  </a:moveTo>
                  <a:lnTo>
                    <a:pt x="15" y="60"/>
                  </a:lnTo>
                  <a:lnTo>
                    <a:pt x="15" y="60"/>
                  </a:lnTo>
                  <a:close/>
                  <a:moveTo>
                    <a:pt x="15" y="45"/>
                  </a:moveTo>
                  <a:lnTo>
                    <a:pt x="15" y="60"/>
                  </a:lnTo>
                  <a:lnTo>
                    <a:pt x="15" y="45"/>
                  </a:lnTo>
                  <a:close/>
                  <a:moveTo>
                    <a:pt x="15" y="45"/>
                  </a:moveTo>
                  <a:lnTo>
                    <a:pt x="15" y="45"/>
                  </a:lnTo>
                  <a:lnTo>
                    <a:pt x="15" y="45"/>
                  </a:lnTo>
                  <a:close/>
                  <a:moveTo>
                    <a:pt x="15" y="30"/>
                  </a:moveTo>
                  <a:lnTo>
                    <a:pt x="15" y="30"/>
                  </a:lnTo>
                  <a:lnTo>
                    <a:pt x="15" y="30"/>
                  </a:lnTo>
                  <a:close/>
                  <a:moveTo>
                    <a:pt x="15" y="15"/>
                  </a:moveTo>
                  <a:lnTo>
                    <a:pt x="15" y="15"/>
                  </a:lnTo>
                  <a:lnTo>
                    <a:pt x="15" y="15"/>
                  </a:lnTo>
                  <a:close/>
                  <a:moveTo>
                    <a:pt x="15" y="15"/>
                  </a:moveTo>
                  <a:lnTo>
                    <a:pt x="15" y="15"/>
                  </a:lnTo>
                  <a:lnTo>
                    <a:pt x="15" y="15"/>
                  </a:lnTo>
                  <a:close/>
                  <a:moveTo>
                    <a:pt x="15" y="0"/>
                  </a:moveTo>
                  <a:lnTo>
                    <a:pt x="15" y="0"/>
                  </a:lnTo>
                  <a:close/>
                </a:path>
              </a:pathLst>
            </a:custGeom>
            <a:solidFill>
              <a:srgbClr val="F2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22"/>
            <p:cNvSpPr/>
            <p:nvPr/>
          </p:nvSpPr>
          <p:spPr>
            <a:xfrm>
              <a:off x="3022525" y="2950525"/>
              <a:ext cx="150475" cy="104225"/>
            </a:xfrm>
            <a:custGeom>
              <a:rect b="b" l="l" r="r" t="t"/>
              <a:pathLst>
                <a:path extrusionOk="0" h="4169" w="6019">
                  <a:moveTo>
                    <a:pt x="1355" y="3392"/>
                  </a:moveTo>
                  <a:lnTo>
                    <a:pt x="1355" y="3392"/>
                  </a:lnTo>
                  <a:cubicBezTo>
                    <a:pt x="1478" y="3471"/>
                    <a:pt x="1601" y="3545"/>
                    <a:pt x="1728" y="3609"/>
                  </a:cubicBezTo>
                  <a:cubicBezTo>
                    <a:pt x="1586" y="3531"/>
                    <a:pt x="1463" y="3452"/>
                    <a:pt x="1355" y="3392"/>
                  </a:cubicBezTo>
                  <a:close/>
                  <a:moveTo>
                    <a:pt x="30" y="1"/>
                  </a:moveTo>
                  <a:cubicBezTo>
                    <a:pt x="15" y="206"/>
                    <a:pt x="0" y="393"/>
                    <a:pt x="0" y="594"/>
                  </a:cubicBezTo>
                  <a:lnTo>
                    <a:pt x="0" y="609"/>
                  </a:lnTo>
                  <a:lnTo>
                    <a:pt x="0" y="624"/>
                  </a:lnTo>
                  <a:lnTo>
                    <a:pt x="0" y="672"/>
                  </a:lnTo>
                  <a:cubicBezTo>
                    <a:pt x="0" y="1232"/>
                    <a:pt x="94" y="1792"/>
                    <a:pt x="344" y="2273"/>
                  </a:cubicBezTo>
                  <a:cubicBezTo>
                    <a:pt x="530" y="2631"/>
                    <a:pt x="795" y="2926"/>
                    <a:pt x="1090" y="3191"/>
                  </a:cubicBezTo>
                  <a:lnTo>
                    <a:pt x="1090" y="3172"/>
                  </a:lnTo>
                  <a:cubicBezTo>
                    <a:pt x="1105" y="3172"/>
                    <a:pt x="1120" y="3157"/>
                    <a:pt x="1120" y="3157"/>
                  </a:cubicBezTo>
                  <a:cubicBezTo>
                    <a:pt x="1135" y="3157"/>
                    <a:pt x="1135" y="3157"/>
                    <a:pt x="1135" y="3172"/>
                  </a:cubicBezTo>
                  <a:cubicBezTo>
                    <a:pt x="1149" y="3172"/>
                    <a:pt x="1728" y="3564"/>
                    <a:pt x="2131" y="3766"/>
                  </a:cubicBezTo>
                  <a:cubicBezTo>
                    <a:pt x="2146" y="3781"/>
                    <a:pt x="2146" y="3795"/>
                    <a:pt x="2146" y="3810"/>
                  </a:cubicBezTo>
                  <a:cubicBezTo>
                    <a:pt x="2176" y="3825"/>
                    <a:pt x="2209" y="3844"/>
                    <a:pt x="2224" y="3859"/>
                  </a:cubicBezTo>
                  <a:cubicBezTo>
                    <a:pt x="2676" y="4045"/>
                    <a:pt x="3172" y="4169"/>
                    <a:pt x="3653" y="4169"/>
                  </a:cubicBezTo>
                  <a:cubicBezTo>
                    <a:pt x="3795" y="4169"/>
                    <a:pt x="3933" y="4154"/>
                    <a:pt x="4075" y="4139"/>
                  </a:cubicBezTo>
                  <a:cubicBezTo>
                    <a:pt x="5008" y="3982"/>
                    <a:pt x="5627" y="3251"/>
                    <a:pt x="5847" y="2351"/>
                  </a:cubicBezTo>
                  <a:cubicBezTo>
                    <a:pt x="5847" y="2333"/>
                    <a:pt x="5847" y="2333"/>
                    <a:pt x="5862" y="2333"/>
                  </a:cubicBezTo>
                  <a:lnTo>
                    <a:pt x="5862" y="2318"/>
                  </a:lnTo>
                  <a:lnTo>
                    <a:pt x="5862" y="2303"/>
                  </a:lnTo>
                  <a:lnTo>
                    <a:pt x="5862" y="2288"/>
                  </a:lnTo>
                  <a:lnTo>
                    <a:pt x="5862" y="2273"/>
                  </a:lnTo>
                  <a:cubicBezTo>
                    <a:pt x="6019" y="1605"/>
                    <a:pt x="6000" y="919"/>
                    <a:pt x="5925" y="236"/>
                  </a:cubicBezTo>
                  <a:lnTo>
                    <a:pt x="5925" y="236"/>
                  </a:lnTo>
                  <a:cubicBezTo>
                    <a:pt x="5907" y="467"/>
                    <a:pt x="5877" y="702"/>
                    <a:pt x="5813" y="919"/>
                  </a:cubicBezTo>
                  <a:cubicBezTo>
                    <a:pt x="5582" y="1822"/>
                    <a:pt x="4974" y="2538"/>
                    <a:pt x="4026" y="2691"/>
                  </a:cubicBezTo>
                  <a:cubicBezTo>
                    <a:pt x="3903" y="2725"/>
                    <a:pt x="3761" y="2725"/>
                    <a:pt x="3623" y="2725"/>
                  </a:cubicBezTo>
                  <a:cubicBezTo>
                    <a:pt x="3127" y="2725"/>
                    <a:pt x="2642" y="2598"/>
                    <a:pt x="2194" y="2426"/>
                  </a:cubicBezTo>
                  <a:cubicBezTo>
                    <a:pt x="1429" y="2101"/>
                    <a:pt x="702" y="1587"/>
                    <a:pt x="310" y="840"/>
                  </a:cubicBezTo>
                  <a:cubicBezTo>
                    <a:pt x="172" y="579"/>
                    <a:pt x="94" y="299"/>
                    <a:pt x="30" y="1"/>
                  </a:cubicBezTo>
                  <a:close/>
                </a:path>
              </a:pathLst>
            </a:custGeom>
            <a:solidFill>
              <a:srgbClr val="E4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22"/>
            <p:cNvSpPr/>
            <p:nvPr/>
          </p:nvSpPr>
          <p:spPr>
            <a:xfrm>
              <a:off x="3075025" y="3045400"/>
              <a:ext cx="1150" cy="775"/>
            </a:xfrm>
            <a:custGeom>
              <a:rect b="b" l="l" r="r" t="t"/>
              <a:pathLst>
                <a:path extrusionOk="0" h="31" w="46">
                  <a:moveTo>
                    <a:pt x="1" y="0"/>
                  </a:moveTo>
                  <a:lnTo>
                    <a:pt x="1" y="30"/>
                  </a:lnTo>
                  <a:lnTo>
                    <a:pt x="16" y="30"/>
                  </a:lnTo>
                  <a:cubicBezTo>
                    <a:pt x="31" y="30"/>
                    <a:pt x="31" y="30"/>
                    <a:pt x="46" y="15"/>
                  </a:cubicBezTo>
                  <a:cubicBezTo>
                    <a:pt x="31" y="15"/>
                    <a:pt x="16" y="15"/>
                    <a:pt x="1" y="0"/>
                  </a:cubicBezTo>
                  <a:close/>
                </a:path>
              </a:pathLst>
            </a:custGeom>
            <a:solidFill>
              <a:srgbClr val="E0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22"/>
            <p:cNvSpPr/>
            <p:nvPr/>
          </p:nvSpPr>
          <p:spPr>
            <a:xfrm>
              <a:off x="3049750" y="3030275"/>
              <a:ext cx="25300" cy="15900"/>
            </a:xfrm>
            <a:custGeom>
              <a:rect b="b" l="l" r="r" t="t"/>
              <a:pathLst>
                <a:path extrusionOk="0" h="636" w="1012">
                  <a:moveTo>
                    <a:pt x="1" y="1"/>
                  </a:moveTo>
                  <a:cubicBezTo>
                    <a:pt x="1" y="1"/>
                    <a:pt x="1" y="16"/>
                    <a:pt x="16" y="31"/>
                  </a:cubicBezTo>
                  <a:cubicBezTo>
                    <a:pt x="16" y="31"/>
                    <a:pt x="46" y="46"/>
                    <a:pt x="109" y="94"/>
                  </a:cubicBezTo>
                  <a:lnTo>
                    <a:pt x="109" y="76"/>
                  </a:lnTo>
                  <a:cubicBezTo>
                    <a:pt x="79" y="46"/>
                    <a:pt x="31" y="16"/>
                    <a:pt x="1" y="1"/>
                  </a:cubicBezTo>
                  <a:close/>
                  <a:moveTo>
                    <a:pt x="993" y="605"/>
                  </a:moveTo>
                  <a:lnTo>
                    <a:pt x="993" y="620"/>
                  </a:lnTo>
                  <a:cubicBezTo>
                    <a:pt x="1012" y="620"/>
                    <a:pt x="1012" y="635"/>
                    <a:pt x="1012" y="635"/>
                  </a:cubicBezTo>
                  <a:lnTo>
                    <a:pt x="1012" y="605"/>
                  </a:ln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22"/>
            <p:cNvSpPr/>
            <p:nvPr/>
          </p:nvSpPr>
          <p:spPr>
            <a:xfrm>
              <a:off x="3052450" y="3032150"/>
              <a:ext cx="22150" cy="13650"/>
            </a:xfrm>
            <a:custGeom>
              <a:rect b="b" l="l" r="r" t="t"/>
              <a:pathLst>
                <a:path extrusionOk="0" h="546" w="886">
                  <a:moveTo>
                    <a:pt x="1" y="1"/>
                  </a:moveTo>
                  <a:lnTo>
                    <a:pt x="1" y="19"/>
                  </a:lnTo>
                  <a:cubicBezTo>
                    <a:pt x="46" y="49"/>
                    <a:pt x="94" y="79"/>
                    <a:pt x="158" y="127"/>
                  </a:cubicBezTo>
                  <a:cubicBezTo>
                    <a:pt x="109" y="79"/>
                    <a:pt x="46" y="49"/>
                    <a:pt x="1" y="1"/>
                  </a:cubicBezTo>
                  <a:close/>
                  <a:moveTo>
                    <a:pt x="531" y="344"/>
                  </a:moveTo>
                  <a:lnTo>
                    <a:pt x="531" y="344"/>
                  </a:lnTo>
                  <a:cubicBezTo>
                    <a:pt x="654" y="422"/>
                    <a:pt x="777" y="501"/>
                    <a:pt x="885" y="545"/>
                  </a:cubicBezTo>
                  <a:lnTo>
                    <a:pt x="885" y="530"/>
                  </a:lnTo>
                  <a:cubicBezTo>
                    <a:pt x="762" y="467"/>
                    <a:pt x="639" y="407"/>
                    <a:pt x="531" y="344"/>
                  </a:cubicBezTo>
                  <a:close/>
                </a:path>
              </a:pathLst>
            </a:custGeom>
            <a:solidFill>
              <a:srgbClr val="C9D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22"/>
            <p:cNvSpPr/>
            <p:nvPr/>
          </p:nvSpPr>
          <p:spPr>
            <a:xfrm>
              <a:off x="3049750" y="3029450"/>
              <a:ext cx="26425" cy="16350"/>
            </a:xfrm>
            <a:custGeom>
              <a:rect b="b" l="l" r="r" t="t"/>
              <a:pathLst>
                <a:path extrusionOk="0" h="654" w="1057">
                  <a:moveTo>
                    <a:pt x="31" y="0"/>
                  </a:moveTo>
                  <a:cubicBezTo>
                    <a:pt x="31" y="0"/>
                    <a:pt x="16" y="15"/>
                    <a:pt x="1" y="15"/>
                  </a:cubicBezTo>
                  <a:lnTo>
                    <a:pt x="1" y="34"/>
                  </a:lnTo>
                  <a:cubicBezTo>
                    <a:pt x="94" y="94"/>
                    <a:pt x="172" y="172"/>
                    <a:pt x="266" y="235"/>
                  </a:cubicBezTo>
                  <a:cubicBezTo>
                    <a:pt x="374" y="295"/>
                    <a:pt x="497" y="374"/>
                    <a:pt x="639" y="452"/>
                  </a:cubicBezTo>
                  <a:cubicBezTo>
                    <a:pt x="762" y="530"/>
                    <a:pt x="900" y="594"/>
                    <a:pt x="1057" y="653"/>
                  </a:cubicBezTo>
                  <a:cubicBezTo>
                    <a:pt x="1057" y="638"/>
                    <a:pt x="1057" y="624"/>
                    <a:pt x="1042" y="609"/>
                  </a:cubicBezTo>
                  <a:cubicBezTo>
                    <a:pt x="639" y="407"/>
                    <a:pt x="60" y="15"/>
                    <a:pt x="46" y="15"/>
                  </a:cubicBezTo>
                  <a:cubicBezTo>
                    <a:pt x="46" y="0"/>
                    <a:pt x="46" y="0"/>
                    <a:pt x="31" y="0"/>
                  </a:cubicBezTo>
                  <a:close/>
                </a:path>
              </a:pathLst>
            </a:custGeom>
            <a:solidFill>
              <a:srgbClr val="C9D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22"/>
            <p:cNvSpPr/>
            <p:nvPr/>
          </p:nvSpPr>
          <p:spPr>
            <a:xfrm>
              <a:off x="3046200" y="2645075"/>
              <a:ext cx="169900" cy="213050"/>
            </a:xfrm>
            <a:custGeom>
              <a:rect b="b" l="l" r="r" t="t"/>
              <a:pathLst>
                <a:path extrusionOk="0" h="8522" w="6796">
                  <a:moveTo>
                    <a:pt x="2626" y="1"/>
                  </a:moveTo>
                  <a:cubicBezTo>
                    <a:pt x="2520" y="1"/>
                    <a:pt x="2417" y="25"/>
                    <a:pt x="2318" y="78"/>
                  </a:cubicBezTo>
                  <a:cubicBezTo>
                    <a:pt x="1695" y="421"/>
                    <a:pt x="1" y="4850"/>
                    <a:pt x="79" y="6342"/>
                  </a:cubicBezTo>
                  <a:lnTo>
                    <a:pt x="4340" y="8521"/>
                  </a:lnTo>
                  <a:lnTo>
                    <a:pt x="4900" y="7555"/>
                  </a:lnTo>
                  <a:cubicBezTo>
                    <a:pt x="5863" y="6980"/>
                    <a:pt x="6452" y="5551"/>
                    <a:pt x="6795" y="4477"/>
                  </a:cubicBezTo>
                  <a:lnTo>
                    <a:pt x="6049" y="4260"/>
                  </a:lnTo>
                  <a:cubicBezTo>
                    <a:pt x="6049" y="4260"/>
                    <a:pt x="4034" y="1"/>
                    <a:pt x="2626"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22"/>
            <p:cNvSpPr/>
            <p:nvPr/>
          </p:nvSpPr>
          <p:spPr>
            <a:xfrm>
              <a:off x="3084725" y="2694025"/>
              <a:ext cx="129800" cy="114000"/>
            </a:xfrm>
            <a:custGeom>
              <a:rect b="b" l="l" r="r" t="t"/>
              <a:pathLst>
                <a:path extrusionOk="0" h="4560" w="5192">
                  <a:moveTo>
                    <a:pt x="1740" y="0"/>
                  </a:moveTo>
                  <a:cubicBezTo>
                    <a:pt x="1740" y="0"/>
                    <a:pt x="1" y="981"/>
                    <a:pt x="46" y="2690"/>
                  </a:cubicBezTo>
                  <a:cubicBezTo>
                    <a:pt x="77" y="3817"/>
                    <a:pt x="1186" y="4560"/>
                    <a:pt x="2185" y="4560"/>
                  </a:cubicBezTo>
                  <a:cubicBezTo>
                    <a:pt x="2718" y="4560"/>
                    <a:pt x="3220" y="4349"/>
                    <a:pt x="3512" y="3873"/>
                  </a:cubicBezTo>
                  <a:cubicBezTo>
                    <a:pt x="4337" y="2504"/>
                    <a:pt x="5191" y="500"/>
                    <a:pt x="1740" y="0"/>
                  </a:cubicBez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22"/>
            <p:cNvSpPr/>
            <p:nvPr/>
          </p:nvSpPr>
          <p:spPr>
            <a:xfrm>
              <a:off x="3035400" y="2800000"/>
              <a:ext cx="130975" cy="81300"/>
            </a:xfrm>
            <a:custGeom>
              <a:rect b="b" l="l" r="r" t="t"/>
              <a:pathLst>
                <a:path extrusionOk="0" h="3252" w="5239">
                  <a:moveTo>
                    <a:pt x="544" y="0"/>
                  </a:moveTo>
                  <a:cubicBezTo>
                    <a:pt x="376" y="0"/>
                    <a:pt x="221" y="125"/>
                    <a:pt x="187" y="302"/>
                  </a:cubicBezTo>
                  <a:lnTo>
                    <a:pt x="30" y="1097"/>
                  </a:lnTo>
                  <a:cubicBezTo>
                    <a:pt x="0" y="1265"/>
                    <a:pt x="93" y="1436"/>
                    <a:pt x="261" y="1500"/>
                  </a:cubicBezTo>
                  <a:lnTo>
                    <a:pt x="4694" y="3223"/>
                  </a:lnTo>
                  <a:cubicBezTo>
                    <a:pt x="4741" y="3242"/>
                    <a:pt x="4788" y="3251"/>
                    <a:pt x="4834" y="3251"/>
                  </a:cubicBezTo>
                  <a:cubicBezTo>
                    <a:pt x="5017" y="3251"/>
                    <a:pt x="5178" y="3113"/>
                    <a:pt x="5190" y="2914"/>
                  </a:cubicBezTo>
                  <a:lnTo>
                    <a:pt x="5239" y="2354"/>
                  </a:lnTo>
                  <a:cubicBezTo>
                    <a:pt x="5239" y="2197"/>
                    <a:pt x="5160" y="2059"/>
                    <a:pt x="5019" y="1996"/>
                  </a:cubicBezTo>
                  <a:lnTo>
                    <a:pt x="698" y="37"/>
                  </a:lnTo>
                  <a:cubicBezTo>
                    <a:pt x="647" y="12"/>
                    <a:pt x="595" y="0"/>
                    <a:pt x="54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22"/>
            <p:cNvSpPr/>
            <p:nvPr/>
          </p:nvSpPr>
          <p:spPr>
            <a:xfrm>
              <a:off x="3051250" y="2800175"/>
              <a:ext cx="25" cy="25"/>
            </a:xfrm>
            <a:custGeom>
              <a:rect b="b" l="l" r="r" t="t"/>
              <a:pathLst>
                <a:path extrusionOk="0" h="1" w="1">
                  <a:moveTo>
                    <a:pt x="0" y="0"/>
                  </a:moveTo>
                  <a:lnTo>
                    <a:pt x="0" y="0"/>
                  </a:lnTo>
                  <a:close/>
                </a:path>
              </a:pathLst>
            </a:custGeom>
            <a:solidFill>
              <a:srgbClr val="8A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22"/>
            <p:cNvSpPr/>
            <p:nvPr/>
          </p:nvSpPr>
          <p:spPr>
            <a:xfrm>
              <a:off x="3159725" y="2849150"/>
              <a:ext cx="1150" cy="750"/>
            </a:xfrm>
            <a:custGeom>
              <a:rect b="b" l="l" r="r" t="t"/>
              <a:pathLst>
                <a:path extrusionOk="0" h="30" w="46">
                  <a:moveTo>
                    <a:pt x="1" y="0"/>
                  </a:moveTo>
                  <a:lnTo>
                    <a:pt x="1" y="0"/>
                  </a:lnTo>
                  <a:lnTo>
                    <a:pt x="46" y="30"/>
                  </a:lnTo>
                  <a:lnTo>
                    <a:pt x="46" y="30"/>
                  </a:lnTo>
                  <a:lnTo>
                    <a:pt x="46" y="30"/>
                  </a:lnTo>
                  <a:close/>
                </a:path>
              </a:pathLst>
            </a:custGeom>
            <a:solidFill>
              <a:srgbClr val="CEDC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22"/>
            <p:cNvSpPr/>
            <p:nvPr/>
          </p:nvSpPr>
          <p:spPr>
            <a:xfrm>
              <a:off x="3051250" y="2800175"/>
              <a:ext cx="7475" cy="3475"/>
            </a:xfrm>
            <a:custGeom>
              <a:rect b="b" l="l" r="r" t="t"/>
              <a:pathLst>
                <a:path extrusionOk="0" h="139" w="299">
                  <a:moveTo>
                    <a:pt x="0" y="0"/>
                  </a:moveTo>
                  <a:cubicBezTo>
                    <a:pt x="19" y="15"/>
                    <a:pt x="49" y="15"/>
                    <a:pt x="64" y="30"/>
                  </a:cubicBezTo>
                  <a:lnTo>
                    <a:pt x="299" y="138"/>
                  </a:lnTo>
                  <a:lnTo>
                    <a:pt x="299" y="138"/>
                  </a:lnTo>
                  <a:lnTo>
                    <a:pt x="64" y="30"/>
                  </a:lnTo>
                  <a:cubicBezTo>
                    <a:pt x="49" y="15"/>
                    <a:pt x="19" y="15"/>
                    <a:pt x="0" y="0"/>
                  </a:cubicBezTo>
                  <a:close/>
                </a:path>
              </a:pathLst>
            </a:custGeom>
            <a:solidFill>
              <a:srgbClr val="8A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22"/>
            <p:cNvSpPr/>
            <p:nvPr/>
          </p:nvSpPr>
          <p:spPr>
            <a:xfrm>
              <a:off x="3160850" y="2849875"/>
              <a:ext cx="500" cy="25"/>
            </a:xfrm>
            <a:custGeom>
              <a:rect b="b" l="l" r="r" t="t"/>
              <a:pathLst>
                <a:path extrusionOk="0" h="1" w="20">
                  <a:moveTo>
                    <a:pt x="19" y="1"/>
                  </a:moveTo>
                  <a:lnTo>
                    <a:pt x="19" y="1"/>
                  </a:lnTo>
                  <a:lnTo>
                    <a:pt x="19" y="1"/>
                  </a:lnTo>
                  <a:close/>
                  <a:moveTo>
                    <a:pt x="19" y="1"/>
                  </a:moveTo>
                  <a:lnTo>
                    <a:pt x="19" y="1"/>
                  </a:lnTo>
                  <a:lnTo>
                    <a:pt x="19" y="1"/>
                  </a:lnTo>
                  <a:close/>
                  <a:moveTo>
                    <a:pt x="19" y="1"/>
                  </a:moveTo>
                  <a:lnTo>
                    <a:pt x="19" y="1"/>
                  </a:lnTo>
                  <a:lnTo>
                    <a:pt x="19" y="1"/>
                  </a:lnTo>
                  <a:close/>
                  <a:moveTo>
                    <a:pt x="1" y="1"/>
                  </a:moveTo>
                  <a:lnTo>
                    <a:pt x="19" y="1"/>
                  </a:lnTo>
                  <a:lnTo>
                    <a:pt x="1" y="1"/>
                  </a:lnTo>
                  <a:close/>
                  <a:moveTo>
                    <a:pt x="1" y="1"/>
                  </a:moveTo>
                  <a:lnTo>
                    <a:pt x="1" y="1"/>
                  </a:lnTo>
                  <a:close/>
                </a:path>
              </a:pathLst>
            </a:custGeom>
            <a:solidFill>
              <a:srgbClr val="CEDC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22"/>
            <p:cNvSpPr/>
            <p:nvPr/>
          </p:nvSpPr>
          <p:spPr>
            <a:xfrm>
              <a:off x="3041925" y="2800175"/>
              <a:ext cx="123625" cy="55250"/>
            </a:xfrm>
            <a:custGeom>
              <a:rect b="b" l="l" r="r" t="t"/>
              <a:pathLst>
                <a:path extrusionOk="0" h="2210" w="4945">
                  <a:moveTo>
                    <a:pt x="280" y="0"/>
                  </a:moveTo>
                  <a:cubicBezTo>
                    <a:pt x="172" y="0"/>
                    <a:pt x="79" y="45"/>
                    <a:pt x="0" y="123"/>
                  </a:cubicBezTo>
                  <a:cubicBezTo>
                    <a:pt x="19" y="265"/>
                    <a:pt x="94" y="388"/>
                    <a:pt x="235" y="452"/>
                  </a:cubicBezTo>
                  <a:lnTo>
                    <a:pt x="702" y="623"/>
                  </a:lnTo>
                  <a:cubicBezTo>
                    <a:pt x="672" y="511"/>
                    <a:pt x="672" y="403"/>
                    <a:pt x="672" y="280"/>
                  </a:cubicBezTo>
                  <a:lnTo>
                    <a:pt x="672" y="138"/>
                  </a:lnTo>
                  <a:lnTo>
                    <a:pt x="437" y="30"/>
                  </a:lnTo>
                  <a:cubicBezTo>
                    <a:pt x="422" y="15"/>
                    <a:pt x="392" y="15"/>
                    <a:pt x="373" y="0"/>
                  </a:cubicBezTo>
                  <a:close/>
                  <a:moveTo>
                    <a:pt x="3358" y="1351"/>
                  </a:moveTo>
                  <a:cubicBezTo>
                    <a:pt x="3284" y="1429"/>
                    <a:pt x="3191" y="1508"/>
                    <a:pt x="3097" y="1571"/>
                  </a:cubicBezTo>
                  <a:lnTo>
                    <a:pt x="3732" y="1817"/>
                  </a:lnTo>
                  <a:lnTo>
                    <a:pt x="3750" y="1787"/>
                  </a:lnTo>
                  <a:cubicBezTo>
                    <a:pt x="3750" y="1773"/>
                    <a:pt x="3765" y="1773"/>
                    <a:pt x="3780" y="1773"/>
                  </a:cubicBezTo>
                  <a:cubicBezTo>
                    <a:pt x="3795" y="1773"/>
                    <a:pt x="3810" y="1787"/>
                    <a:pt x="3810" y="1802"/>
                  </a:cubicBezTo>
                  <a:lnTo>
                    <a:pt x="3795" y="1836"/>
                  </a:lnTo>
                  <a:lnTo>
                    <a:pt x="4683" y="2175"/>
                  </a:lnTo>
                  <a:cubicBezTo>
                    <a:pt x="4713" y="2190"/>
                    <a:pt x="4758" y="2209"/>
                    <a:pt x="4806" y="2209"/>
                  </a:cubicBezTo>
                  <a:cubicBezTo>
                    <a:pt x="4851" y="2209"/>
                    <a:pt x="4899" y="2190"/>
                    <a:pt x="4944" y="2175"/>
                  </a:cubicBezTo>
                  <a:cubicBezTo>
                    <a:pt x="4914" y="2097"/>
                    <a:pt x="4851" y="2037"/>
                    <a:pt x="4776" y="1989"/>
                  </a:cubicBezTo>
                  <a:lnTo>
                    <a:pt x="4758" y="1989"/>
                  </a:lnTo>
                  <a:lnTo>
                    <a:pt x="4713" y="1959"/>
                  </a:lnTo>
                  <a:lnTo>
                    <a:pt x="3358" y="1351"/>
                  </a:lnTo>
                  <a:close/>
                </a:path>
              </a:pathLst>
            </a:custGeom>
            <a:solidFill>
              <a:srgbClr val="8A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22"/>
            <p:cNvSpPr/>
            <p:nvPr/>
          </p:nvSpPr>
          <p:spPr>
            <a:xfrm>
              <a:off x="3054050" y="2815750"/>
              <a:ext cx="5425" cy="17100"/>
            </a:xfrm>
            <a:custGeom>
              <a:rect b="b" l="l" r="r" t="t"/>
              <a:pathLst>
                <a:path extrusionOk="0" h="684" w="217">
                  <a:moveTo>
                    <a:pt x="187" y="0"/>
                  </a:moveTo>
                  <a:cubicBezTo>
                    <a:pt x="168" y="0"/>
                    <a:pt x="153" y="15"/>
                    <a:pt x="153" y="30"/>
                  </a:cubicBezTo>
                  <a:lnTo>
                    <a:pt x="15" y="635"/>
                  </a:lnTo>
                  <a:cubicBezTo>
                    <a:pt x="0" y="653"/>
                    <a:pt x="15" y="668"/>
                    <a:pt x="30" y="683"/>
                  </a:cubicBezTo>
                  <a:lnTo>
                    <a:pt x="45" y="683"/>
                  </a:lnTo>
                  <a:cubicBezTo>
                    <a:pt x="60" y="683"/>
                    <a:pt x="60" y="668"/>
                    <a:pt x="75" y="653"/>
                  </a:cubicBezTo>
                  <a:lnTo>
                    <a:pt x="217" y="45"/>
                  </a:lnTo>
                  <a:cubicBezTo>
                    <a:pt x="217" y="30"/>
                    <a:pt x="202" y="0"/>
                    <a:pt x="187" y="0"/>
                  </a:cubicBez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2"/>
            <p:cNvSpPr/>
            <p:nvPr/>
          </p:nvSpPr>
          <p:spPr>
            <a:xfrm>
              <a:off x="3073450" y="2838600"/>
              <a:ext cx="1150" cy="1225"/>
            </a:xfrm>
            <a:custGeom>
              <a:rect b="b" l="l" r="r" t="t"/>
              <a:pathLst>
                <a:path extrusionOk="0" h="49" w="46">
                  <a:moveTo>
                    <a:pt x="0" y="0"/>
                  </a:moveTo>
                  <a:cubicBezTo>
                    <a:pt x="0" y="34"/>
                    <a:pt x="0" y="49"/>
                    <a:pt x="15" y="49"/>
                  </a:cubicBezTo>
                  <a:lnTo>
                    <a:pt x="30" y="49"/>
                  </a:lnTo>
                  <a:cubicBezTo>
                    <a:pt x="45" y="49"/>
                    <a:pt x="45" y="49"/>
                    <a:pt x="45" y="34"/>
                  </a:cubicBezTo>
                  <a:cubicBezTo>
                    <a:pt x="30" y="19"/>
                    <a:pt x="15" y="19"/>
                    <a:pt x="0" y="0"/>
                  </a:cubicBez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22"/>
            <p:cNvSpPr/>
            <p:nvPr/>
          </p:nvSpPr>
          <p:spPr>
            <a:xfrm>
              <a:off x="3112725" y="2840550"/>
              <a:ext cx="4675" cy="13275"/>
            </a:xfrm>
            <a:custGeom>
              <a:rect b="b" l="l" r="r" t="t"/>
              <a:pathLst>
                <a:path extrusionOk="0" h="531" w="187">
                  <a:moveTo>
                    <a:pt x="187" y="1"/>
                  </a:moveTo>
                  <a:lnTo>
                    <a:pt x="187" y="1"/>
                  </a:lnTo>
                  <a:cubicBezTo>
                    <a:pt x="153" y="16"/>
                    <a:pt x="138" y="34"/>
                    <a:pt x="109" y="34"/>
                  </a:cubicBezTo>
                  <a:lnTo>
                    <a:pt x="0" y="501"/>
                  </a:lnTo>
                  <a:cubicBezTo>
                    <a:pt x="0" y="516"/>
                    <a:pt x="15" y="531"/>
                    <a:pt x="30" y="531"/>
                  </a:cubicBezTo>
                  <a:cubicBezTo>
                    <a:pt x="45" y="531"/>
                    <a:pt x="60" y="531"/>
                    <a:pt x="60" y="516"/>
                  </a:cubicBezTo>
                  <a:lnTo>
                    <a:pt x="187" y="1"/>
                  </a:ln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22"/>
            <p:cNvSpPr/>
            <p:nvPr/>
          </p:nvSpPr>
          <p:spPr>
            <a:xfrm>
              <a:off x="3131750" y="2845600"/>
              <a:ext cx="5050" cy="15600"/>
            </a:xfrm>
            <a:custGeom>
              <a:rect b="b" l="l" r="r" t="t"/>
              <a:pathLst>
                <a:path extrusionOk="0" h="624" w="202">
                  <a:moveTo>
                    <a:pt x="139" y="0"/>
                  </a:moveTo>
                  <a:lnTo>
                    <a:pt x="15" y="594"/>
                  </a:lnTo>
                  <a:cubicBezTo>
                    <a:pt x="0" y="608"/>
                    <a:pt x="15" y="623"/>
                    <a:pt x="30" y="623"/>
                  </a:cubicBezTo>
                  <a:cubicBezTo>
                    <a:pt x="45" y="623"/>
                    <a:pt x="64" y="623"/>
                    <a:pt x="64" y="608"/>
                  </a:cubicBezTo>
                  <a:lnTo>
                    <a:pt x="202" y="19"/>
                  </a:lnTo>
                  <a:lnTo>
                    <a:pt x="139" y="0"/>
                  </a:ln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22"/>
            <p:cNvSpPr/>
            <p:nvPr/>
          </p:nvSpPr>
          <p:spPr>
            <a:xfrm>
              <a:off x="3135200" y="2844475"/>
              <a:ext cx="1975" cy="1600"/>
            </a:xfrm>
            <a:custGeom>
              <a:rect b="b" l="l" r="r" t="t"/>
              <a:pathLst>
                <a:path extrusionOk="0" h="64" w="79">
                  <a:moveTo>
                    <a:pt x="49" y="1"/>
                  </a:moveTo>
                  <a:cubicBezTo>
                    <a:pt x="34" y="1"/>
                    <a:pt x="19" y="1"/>
                    <a:pt x="19" y="15"/>
                  </a:cubicBezTo>
                  <a:lnTo>
                    <a:pt x="1" y="45"/>
                  </a:lnTo>
                  <a:lnTo>
                    <a:pt x="64" y="64"/>
                  </a:lnTo>
                  <a:lnTo>
                    <a:pt x="79" y="30"/>
                  </a:lnTo>
                  <a:cubicBezTo>
                    <a:pt x="79" y="15"/>
                    <a:pt x="64" y="1"/>
                    <a:pt x="49" y="1"/>
                  </a:cubicBezTo>
                  <a:close/>
                </a:path>
              </a:pathLst>
            </a:custGeom>
            <a:solidFill>
              <a:srgbClr val="79B6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22"/>
            <p:cNvSpPr/>
            <p:nvPr/>
          </p:nvSpPr>
          <p:spPr>
            <a:xfrm>
              <a:off x="3052825" y="2545975"/>
              <a:ext cx="229325" cy="300375"/>
            </a:xfrm>
            <a:custGeom>
              <a:rect b="b" l="l" r="r" t="t"/>
              <a:pathLst>
                <a:path extrusionOk="0" h="12015" w="9173">
                  <a:moveTo>
                    <a:pt x="6501" y="1"/>
                  </a:moveTo>
                  <a:lnTo>
                    <a:pt x="497" y="9515"/>
                  </a:lnTo>
                  <a:cubicBezTo>
                    <a:pt x="1" y="10306"/>
                    <a:pt x="202" y="11317"/>
                    <a:pt x="934" y="11784"/>
                  </a:cubicBezTo>
                  <a:cubicBezTo>
                    <a:pt x="1183" y="11940"/>
                    <a:pt x="1461" y="12014"/>
                    <a:pt x="1739" y="12014"/>
                  </a:cubicBezTo>
                  <a:cubicBezTo>
                    <a:pt x="2291" y="12014"/>
                    <a:pt x="2842" y="11721"/>
                    <a:pt x="3172" y="11194"/>
                  </a:cubicBezTo>
                  <a:lnTo>
                    <a:pt x="9172" y="1680"/>
                  </a:lnTo>
                  <a:lnTo>
                    <a:pt x="6501" y="1"/>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2"/>
            <p:cNvSpPr/>
            <p:nvPr/>
          </p:nvSpPr>
          <p:spPr>
            <a:xfrm>
              <a:off x="3067200" y="2548325"/>
              <a:ext cx="210275" cy="279500"/>
            </a:xfrm>
            <a:custGeom>
              <a:rect b="b" l="l" r="r" t="t"/>
              <a:pathLst>
                <a:path extrusionOk="0" h="11180" w="8411">
                  <a:moveTo>
                    <a:pt x="6079" y="0"/>
                  </a:moveTo>
                  <a:lnTo>
                    <a:pt x="467" y="8906"/>
                  </a:lnTo>
                  <a:cubicBezTo>
                    <a:pt x="0" y="9653"/>
                    <a:pt x="142" y="10570"/>
                    <a:pt x="795" y="10992"/>
                  </a:cubicBezTo>
                  <a:cubicBezTo>
                    <a:pt x="997" y="11119"/>
                    <a:pt x="1224" y="11180"/>
                    <a:pt x="1456" y="11180"/>
                  </a:cubicBezTo>
                  <a:cubicBezTo>
                    <a:pt x="1958" y="11180"/>
                    <a:pt x="2480" y="10895"/>
                    <a:pt x="2799" y="10384"/>
                  </a:cubicBezTo>
                  <a:lnTo>
                    <a:pt x="8411" y="1478"/>
                  </a:lnTo>
                  <a:lnTo>
                    <a:pt x="6079"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22"/>
            <p:cNvSpPr/>
            <p:nvPr/>
          </p:nvSpPr>
          <p:spPr>
            <a:xfrm>
              <a:off x="3180725" y="2588700"/>
              <a:ext cx="7400" cy="11325"/>
            </a:xfrm>
            <a:custGeom>
              <a:rect b="b" l="l" r="r" t="t"/>
              <a:pathLst>
                <a:path extrusionOk="0" h="453" w="296">
                  <a:moveTo>
                    <a:pt x="295" y="1"/>
                  </a:moveTo>
                  <a:lnTo>
                    <a:pt x="0" y="452"/>
                  </a:lnTo>
                  <a:lnTo>
                    <a:pt x="15" y="452"/>
                  </a:lnTo>
                  <a:lnTo>
                    <a:pt x="295" y="1"/>
                  </a:lnTo>
                  <a:close/>
                </a:path>
              </a:pathLst>
            </a:custGeom>
            <a:solidFill>
              <a:srgbClr val="D7E3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22"/>
            <p:cNvSpPr/>
            <p:nvPr/>
          </p:nvSpPr>
          <p:spPr>
            <a:xfrm>
              <a:off x="3181100" y="2588700"/>
              <a:ext cx="73525" cy="54025"/>
            </a:xfrm>
            <a:custGeom>
              <a:rect b="b" l="l" r="r" t="t"/>
              <a:pathLst>
                <a:path extrusionOk="0" h="2161" w="2941">
                  <a:moveTo>
                    <a:pt x="280" y="1"/>
                  </a:moveTo>
                  <a:lnTo>
                    <a:pt x="0" y="452"/>
                  </a:lnTo>
                  <a:lnTo>
                    <a:pt x="157" y="545"/>
                  </a:lnTo>
                  <a:lnTo>
                    <a:pt x="437" y="109"/>
                  </a:lnTo>
                  <a:lnTo>
                    <a:pt x="280" y="1"/>
                  </a:lnTo>
                  <a:close/>
                  <a:moveTo>
                    <a:pt x="2769" y="1601"/>
                  </a:moveTo>
                  <a:lnTo>
                    <a:pt x="2489" y="2053"/>
                  </a:lnTo>
                  <a:lnTo>
                    <a:pt x="2642" y="2161"/>
                  </a:lnTo>
                  <a:lnTo>
                    <a:pt x="2940" y="1713"/>
                  </a:lnTo>
                  <a:lnTo>
                    <a:pt x="2769" y="1601"/>
                  </a:lnTo>
                  <a:close/>
                </a:path>
              </a:pathLst>
            </a:custGeom>
            <a:solidFill>
              <a:srgbClr val="CFDA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2"/>
            <p:cNvSpPr/>
            <p:nvPr/>
          </p:nvSpPr>
          <p:spPr>
            <a:xfrm>
              <a:off x="3185000" y="2591400"/>
              <a:ext cx="65325" cy="48625"/>
            </a:xfrm>
            <a:custGeom>
              <a:rect b="b" l="l" r="r" t="t"/>
              <a:pathLst>
                <a:path extrusionOk="0" h="1945" w="2613">
                  <a:moveTo>
                    <a:pt x="281" y="1"/>
                  </a:moveTo>
                  <a:lnTo>
                    <a:pt x="1" y="437"/>
                  </a:lnTo>
                  <a:lnTo>
                    <a:pt x="2333" y="1945"/>
                  </a:lnTo>
                  <a:lnTo>
                    <a:pt x="2613" y="1493"/>
                  </a:lnTo>
                  <a:lnTo>
                    <a:pt x="281" y="1"/>
                  </a:lnTo>
                  <a:close/>
                </a:path>
              </a:pathLst>
            </a:custGeom>
            <a:solidFill>
              <a:srgbClr val="CFDA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2"/>
            <p:cNvSpPr/>
            <p:nvPr/>
          </p:nvSpPr>
          <p:spPr>
            <a:xfrm>
              <a:off x="3066825" y="2612400"/>
              <a:ext cx="168675" cy="216950"/>
            </a:xfrm>
            <a:custGeom>
              <a:rect b="b" l="l" r="r" t="t"/>
              <a:pathLst>
                <a:path extrusionOk="0" h="8678" w="6747">
                  <a:moveTo>
                    <a:pt x="4620" y="0"/>
                  </a:moveTo>
                  <a:lnTo>
                    <a:pt x="344" y="6780"/>
                  </a:lnTo>
                  <a:cubicBezTo>
                    <a:pt x="1" y="7340"/>
                    <a:pt x="187" y="8101"/>
                    <a:pt x="777" y="8474"/>
                  </a:cubicBezTo>
                  <a:cubicBezTo>
                    <a:pt x="996" y="8612"/>
                    <a:pt x="1239" y="8678"/>
                    <a:pt x="1476" y="8678"/>
                  </a:cubicBezTo>
                  <a:cubicBezTo>
                    <a:pt x="1878" y="8678"/>
                    <a:pt x="2264" y="8487"/>
                    <a:pt x="2489" y="8134"/>
                  </a:cubicBezTo>
                  <a:lnTo>
                    <a:pt x="6747" y="1355"/>
                  </a:lnTo>
                  <a:lnTo>
                    <a:pt x="4620" y="0"/>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22"/>
            <p:cNvSpPr/>
            <p:nvPr/>
          </p:nvSpPr>
          <p:spPr>
            <a:xfrm>
              <a:off x="3069150" y="2789250"/>
              <a:ext cx="11325" cy="30350"/>
            </a:xfrm>
            <a:custGeom>
              <a:rect b="b" l="l" r="r" t="t"/>
              <a:pathLst>
                <a:path extrusionOk="0" h="1214" w="453">
                  <a:moveTo>
                    <a:pt x="124" y="1"/>
                  </a:moveTo>
                  <a:cubicBezTo>
                    <a:pt x="1" y="422"/>
                    <a:pt x="124" y="889"/>
                    <a:pt x="452" y="1213"/>
                  </a:cubicBezTo>
                  <a:cubicBezTo>
                    <a:pt x="124" y="889"/>
                    <a:pt x="1" y="422"/>
                    <a:pt x="124" y="1"/>
                  </a:cubicBez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22"/>
            <p:cNvSpPr/>
            <p:nvPr/>
          </p:nvSpPr>
          <p:spPr>
            <a:xfrm>
              <a:off x="3072225" y="2612400"/>
              <a:ext cx="163275" cy="176875"/>
            </a:xfrm>
            <a:custGeom>
              <a:rect b="b" l="l" r="r" t="t"/>
              <a:pathLst>
                <a:path extrusionOk="0" h="7075" w="6531">
                  <a:moveTo>
                    <a:pt x="2770" y="2597"/>
                  </a:moveTo>
                  <a:lnTo>
                    <a:pt x="2770" y="2597"/>
                  </a:lnTo>
                  <a:lnTo>
                    <a:pt x="128" y="6780"/>
                  </a:lnTo>
                  <a:cubicBezTo>
                    <a:pt x="64" y="6873"/>
                    <a:pt x="35" y="6981"/>
                    <a:pt x="1" y="7075"/>
                  </a:cubicBezTo>
                  <a:lnTo>
                    <a:pt x="1" y="7075"/>
                  </a:lnTo>
                  <a:cubicBezTo>
                    <a:pt x="35" y="6981"/>
                    <a:pt x="64" y="6873"/>
                    <a:pt x="128" y="6780"/>
                  </a:cubicBezTo>
                  <a:lnTo>
                    <a:pt x="2770" y="2597"/>
                  </a:lnTo>
                  <a:close/>
                  <a:moveTo>
                    <a:pt x="2911" y="2381"/>
                  </a:moveTo>
                  <a:lnTo>
                    <a:pt x="2911" y="2381"/>
                  </a:lnTo>
                  <a:lnTo>
                    <a:pt x="2911" y="2381"/>
                  </a:lnTo>
                  <a:lnTo>
                    <a:pt x="2911" y="2381"/>
                  </a:lnTo>
                  <a:lnTo>
                    <a:pt x="2911" y="2381"/>
                  </a:lnTo>
                  <a:close/>
                  <a:moveTo>
                    <a:pt x="6344" y="1232"/>
                  </a:moveTo>
                  <a:lnTo>
                    <a:pt x="6344" y="1232"/>
                  </a:lnTo>
                  <a:lnTo>
                    <a:pt x="6531" y="1340"/>
                  </a:lnTo>
                  <a:lnTo>
                    <a:pt x="6344" y="1232"/>
                  </a:lnTo>
                  <a:close/>
                  <a:moveTo>
                    <a:pt x="4404" y="0"/>
                  </a:moveTo>
                  <a:lnTo>
                    <a:pt x="4061" y="545"/>
                  </a:lnTo>
                  <a:lnTo>
                    <a:pt x="4061" y="545"/>
                  </a:ln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22"/>
            <p:cNvSpPr/>
            <p:nvPr/>
          </p:nvSpPr>
          <p:spPr>
            <a:xfrm>
              <a:off x="3103775" y="2821525"/>
              <a:ext cx="20250" cy="7775"/>
            </a:xfrm>
            <a:custGeom>
              <a:rect b="b" l="l" r="r" t="t"/>
              <a:pathLst>
                <a:path extrusionOk="0" h="311" w="810">
                  <a:moveTo>
                    <a:pt x="810" y="1"/>
                  </a:moveTo>
                  <a:lnTo>
                    <a:pt x="810" y="1"/>
                  </a:lnTo>
                  <a:cubicBezTo>
                    <a:pt x="590" y="202"/>
                    <a:pt x="295" y="310"/>
                    <a:pt x="0" y="310"/>
                  </a:cubicBezTo>
                  <a:lnTo>
                    <a:pt x="0" y="310"/>
                  </a:lnTo>
                  <a:cubicBezTo>
                    <a:pt x="295" y="310"/>
                    <a:pt x="590" y="202"/>
                    <a:pt x="810" y="1"/>
                  </a:cubicBez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2"/>
            <p:cNvSpPr/>
            <p:nvPr/>
          </p:nvSpPr>
          <p:spPr>
            <a:xfrm>
              <a:off x="3124000" y="2646250"/>
              <a:ext cx="111500" cy="175300"/>
            </a:xfrm>
            <a:custGeom>
              <a:rect b="b" l="l" r="r" t="t"/>
              <a:pathLst>
                <a:path extrusionOk="0" h="7012" w="4460">
                  <a:moveTo>
                    <a:pt x="1616" y="4508"/>
                  </a:moveTo>
                  <a:lnTo>
                    <a:pt x="202" y="6780"/>
                  </a:lnTo>
                  <a:cubicBezTo>
                    <a:pt x="139" y="6855"/>
                    <a:pt x="75" y="6933"/>
                    <a:pt x="1" y="7012"/>
                  </a:cubicBezTo>
                  <a:lnTo>
                    <a:pt x="1" y="7012"/>
                  </a:lnTo>
                  <a:cubicBezTo>
                    <a:pt x="75" y="6933"/>
                    <a:pt x="139" y="6855"/>
                    <a:pt x="202" y="6780"/>
                  </a:cubicBezTo>
                  <a:lnTo>
                    <a:pt x="1616" y="4508"/>
                  </a:lnTo>
                  <a:lnTo>
                    <a:pt x="1616" y="4508"/>
                  </a:lnTo>
                  <a:close/>
                  <a:moveTo>
                    <a:pt x="1725" y="4336"/>
                  </a:moveTo>
                  <a:lnTo>
                    <a:pt x="1725" y="4336"/>
                  </a:lnTo>
                  <a:lnTo>
                    <a:pt x="1725" y="4336"/>
                  </a:lnTo>
                  <a:lnTo>
                    <a:pt x="1725" y="4336"/>
                  </a:lnTo>
                  <a:lnTo>
                    <a:pt x="1725" y="4336"/>
                  </a:lnTo>
                  <a:close/>
                  <a:moveTo>
                    <a:pt x="4460" y="1"/>
                  </a:moveTo>
                  <a:lnTo>
                    <a:pt x="3575" y="1415"/>
                  </a:lnTo>
                  <a:lnTo>
                    <a:pt x="3575" y="1415"/>
                  </a:ln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2"/>
            <p:cNvSpPr/>
            <p:nvPr/>
          </p:nvSpPr>
          <p:spPr>
            <a:xfrm>
              <a:off x="3069150" y="2612400"/>
              <a:ext cx="166350" cy="216900"/>
            </a:xfrm>
            <a:custGeom>
              <a:rect b="b" l="l" r="r" t="t"/>
              <a:pathLst>
                <a:path extrusionOk="0" h="8676" w="6654">
                  <a:moveTo>
                    <a:pt x="4527" y="0"/>
                  </a:moveTo>
                  <a:lnTo>
                    <a:pt x="4184" y="545"/>
                  </a:lnTo>
                  <a:cubicBezTo>
                    <a:pt x="4262" y="560"/>
                    <a:pt x="4340" y="579"/>
                    <a:pt x="4415" y="609"/>
                  </a:cubicBezTo>
                  <a:lnTo>
                    <a:pt x="4728" y="127"/>
                  </a:lnTo>
                  <a:lnTo>
                    <a:pt x="4527" y="0"/>
                  </a:lnTo>
                  <a:close/>
                  <a:moveTo>
                    <a:pt x="6654" y="1340"/>
                  </a:moveTo>
                  <a:lnTo>
                    <a:pt x="5754" y="2754"/>
                  </a:lnTo>
                  <a:cubicBezTo>
                    <a:pt x="5769" y="2754"/>
                    <a:pt x="5769" y="2754"/>
                    <a:pt x="5769" y="2769"/>
                  </a:cubicBezTo>
                  <a:lnTo>
                    <a:pt x="6654" y="1355"/>
                  </a:lnTo>
                  <a:lnTo>
                    <a:pt x="6654" y="1340"/>
                  </a:lnTo>
                  <a:close/>
                  <a:moveTo>
                    <a:pt x="3295" y="2381"/>
                  </a:moveTo>
                  <a:lnTo>
                    <a:pt x="3295" y="2381"/>
                  </a:lnTo>
                  <a:cubicBezTo>
                    <a:pt x="3157" y="2459"/>
                    <a:pt x="3016" y="2519"/>
                    <a:pt x="2893" y="2597"/>
                  </a:cubicBezTo>
                  <a:lnTo>
                    <a:pt x="251" y="6780"/>
                  </a:lnTo>
                  <a:cubicBezTo>
                    <a:pt x="187" y="6873"/>
                    <a:pt x="158" y="6981"/>
                    <a:pt x="124" y="7075"/>
                  </a:cubicBezTo>
                  <a:cubicBezTo>
                    <a:pt x="1" y="7496"/>
                    <a:pt x="124" y="7963"/>
                    <a:pt x="452" y="8287"/>
                  </a:cubicBezTo>
                  <a:cubicBezTo>
                    <a:pt x="516" y="8351"/>
                    <a:pt x="590" y="8414"/>
                    <a:pt x="684" y="8474"/>
                  </a:cubicBezTo>
                  <a:cubicBezTo>
                    <a:pt x="904" y="8601"/>
                    <a:pt x="1135" y="8675"/>
                    <a:pt x="1385" y="8675"/>
                  </a:cubicBezTo>
                  <a:cubicBezTo>
                    <a:pt x="1680" y="8675"/>
                    <a:pt x="1975" y="8567"/>
                    <a:pt x="2195" y="8366"/>
                  </a:cubicBezTo>
                  <a:cubicBezTo>
                    <a:pt x="2269" y="8287"/>
                    <a:pt x="2333" y="8209"/>
                    <a:pt x="2396" y="8134"/>
                  </a:cubicBezTo>
                  <a:lnTo>
                    <a:pt x="3810" y="5862"/>
                  </a:lnTo>
                  <a:lnTo>
                    <a:pt x="3810" y="5847"/>
                  </a:lnTo>
                  <a:lnTo>
                    <a:pt x="2396" y="8086"/>
                  </a:lnTo>
                  <a:cubicBezTo>
                    <a:pt x="2161" y="8459"/>
                    <a:pt x="1773" y="8660"/>
                    <a:pt x="1385" y="8660"/>
                  </a:cubicBezTo>
                  <a:cubicBezTo>
                    <a:pt x="1184" y="8660"/>
                    <a:pt x="982" y="8601"/>
                    <a:pt x="796" y="8489"/>
                  </a:cubicBezTo>
                  <a:cubicBezTo>
                    <a:pt x="266" y="8164"/>
                    <a:pt x="124" y="7433"/>
                    <a:pt x="467" y="6873"/>
                  </a:cubicBezTo>
                  <a:lnTo>
                    <a:pt x="3295" y="2381"/>
                  </a:lnTo>
                  <a:close/>
                </a:path>
              </a:pathLst>
            </a:custGeom>
            <a:solidFill>
              <a:srgbClr val="EC65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2"/>
            <p:cNvSpPr/>
            <p:nvPr/>
          </p:nvSpPr>
          <p:spPr>
            <a:xfrm>
              <a:off x="3093225" y="2615575"/>
              <a:ext cx="137600" cy="176575"/>
            </a:xfrm>
            <a:custGeom>
              <a:rect b="b" l="l" r="r" t="t"/>
              <a:pathLst>
                <a:path extrusionOk="0" h="7063" w="5504">
                  <a:moveTo>
                    <a:pt x="3765" y="0"/>
                  </a:moveTo>
                  <a:lnTo>
                    <a:pt x="280" y="5519"/>
                  </a:lnTo>
                  <a:cubicBezTo>
                    <a:pt x="0" y="5985"/>
                    <a:pt x="157" y="6589"/>
                    <a:pt x="639" y="6903"/>
                  </a:cubicBezTo>
                  <a:cubicBezTo>
                    <a:pt x="810" y="7011"/>
                    <a:pt x="1002" y="7063"/>
                    <a:pt x="1192" y="7063"/>
                  </a:cubicBezTo>
                  <a:cubicBezTo>
                    <a:pt x="1518" y="7063"/>
                    <a:pt x="1836" y="6909"/>
                    <a:pt x="2023" y="6623"/>
                  </a:cubicBezTo>
                  <a:lnTo>
                    <a:pt x="5504" y="1105"/>
                  </a:lnTo>
                  <a:lnTo>
                    <a:pt x="3765" y="0"/>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2"/>
            <p:cNvSpPr/>
            <p:nvPr/>
          </p:nvSpPr>
          <p:spPr>
            <a:xfrm>
              <a:off x="3178400" y="2654225"/>
              <a:ext cx="8975" cy="7775"/>
            </a:xfrm>
            <a:custGeom>
              <a:rect b="b" l="l" r="r" t="t"/>
              <a:pathLst>
                <a:path extrusionOk="0" h="311" w="359">
                  <a:moveTo>
                    <a:pt x="181" y="1"/>
                  </a:moveTo>
                  <a:cubicBezTo>
                    <a:pt x="128" y="1"/>
                    <a:pt x="77" y="28"/>
                    <a:pt x="45" y="70"/>
                  </a:cubicBezTo>
                  <a:cubicBezTo>
                    <a:pt x="0" y="148"/>
                    <a:pt x="30" y="241"/>
                    <a:pt x="93" y="286"/>
                  </a:cubicBezTo>
                  <a:cubicBezTo>
                    <a:pt x="120" y="303"/>
                    <a:pt x="149" y="310"/>
                    <a:pt x="177" y="310"/>
                  </a:cubicBezTo>
                  <a:cubicBezTo>
                    <a:pt x="230" y="310"/>
                    <a:pt x="280" y="283"/>
                    <a:pt x="310" y="241"/>
                  </a:cubicBezTo>
                  <a:cubicBezTo>
                    <a:pt x="358" y="163"/>
                    <a:pt x="325" y="70"/>
                    <a:pt x="265" y="25"/>
                  </a:cubicBezTo>
                  <a:cubicBezTo>
                    <a:pt x="238" y="8"/>
                    <a:pt x="209" y="1"/>
                    <a:pt x="18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2"/>
            <p:cNvSpPr/>
            <p:nvPr/>
          </p:nvSpPr>
          <p:spPr>
            <a:xfrm>
              <a:off x="3169050" y="2706900"/>
              <a:ext cx="9000" cy="7625"/>
            </a:xfrm>
            <a:custGeom>
              <a:rect b="b" l="l" r="r" t="t"/>
              <a:pathLst>
                <a:path extrusionOk="0" h="305" w="360">
                  <a:moveTo>
                    <a:pt x="190" y="1"/>
                  </a:moveTo>
                  <a:cubicBezTo>
                    <a:pt x="134" y="1"/>
                    <a:pt x="79" y="25"/>
                    <a:pt x="46" y="78"/>
                  </a:cubicBezTo>
                  <a:cubicBezTo>
                    <a:pt x="1" y="138"/>
                    <a:pt x="31" y="231"/>
                    <a:pt x="94" y="280"/>
                  </a:cubicBezTo>
                  <a:cubicBezTo>
                    <a:pt x="123" y="296"/>
                    <a:pt x="154" y="305"/>
                    <a:pt x="184" y="305"/>
                  </a:cubicBezTo>
                  <a:cubicBezTo>
                    <a:pt x="235" y="305"/>
                    <a:pt x="282" y="281"/>
                    <a:pt x="311" y="231"/>
                  </a:cubicBezTo>
                  <a:cubicBezTo>
                    <a:pt x="359" y="157"/>
                    <a:pt x="326" y="63"/>
                    <a:pt x="266" y="15"/>
                  </a:cubicBezTo>
                  <a:cubicBezTo>
                    <a:pt x="241" y="6"/>
                    <a:pt x="215" y="1"/>
                    <a:pt x="19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22"/>
            <p:cNvSpPr/>
            <p:nvPr/>
          </p:nvSpPr>
          <p:spPr>
            <a:xfrm>
              <a:off x="3131000" y="2708975"/>
              <a:ext cx="8900" cy="7525"/>
            </a:xfrm>
            <a:custGeom>
              <a:rect b="b" l="l" r="r" t="t"/>
              <a:pathLst>
                <a:path extrusionOk="0" h="301" w="356">
                  <a:moveTo>
                    <a:pt x="174" y="0"/>
                  </a:moveTo>
                  <a:cubicBezTo>
                    <a:pt x="124" y="0"/>
                    <a:pt x="76" y="24"/>
                    <a:pt x="45" y="74"/>
                  </a:cubicBezTo>
                  <a:cubicBezTo>
                    <a:pt x="1" y="133"/>
                    <a:pt x="16" y="227"/>
                    <a:pt x="94" y="275"/>
                  </a:cubicBezTo>
                  <a:cubicBezTo>
                    <a:pt x="122" y="292"/>
                    <a:pt x="152" y="300"/>
                    <a:pt x="181" y="300"/>
                  </a:cubicBezTo>
                  <a:cubicBezTo>
                    <a:pt x="232" y="300"/>
                    <a:pt x="280" y="276"/>
                    <a:pt x="310" y="227"/>
                  </a:cubicBezTo>
                  <a:cubicBezTo>
                    <a:pt x="355" y="167"/>
                    <a:pt x="325" y="55"/>
                    <a:pt x="262" y="25"/>
                  </a:cubicBezTo>
                  <a:cubicBezTo>
                    <a:pt x="234" y="9"/>
                    <a:pt x="204" y="0"/>
                    <a:pt x="174"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22"/>
            <p:cNvSpPr/>
            <p:nvPr/>
          </p:nvSpPr>
          <p:spPr>
            <a:xfrm>
              <a:off x="3082775" y="2809675"/>
              <a:ext cx="39300" cy="12625"/>
            </a:xfrm>
            <a:custGeom>
              <a:rect b="b" l="l" r="r" t="t"/>
              <a:pathLst>
                <a:path extrusionOk="0" h="505" w="1572">
                  <a:moveTo>
                    <a:pt x="71" y="1"/>
                  </a:moveTo>
                  <a:cubicBezTo>
                    <a:pt x="54" y="1"/>
                    <a:pt x="38" y="8"/>
                    <a:pt x="30" y="23"/>
                  </a:cubicBezTo>
                  <a:cubicBezTo>
                    <a:pt x="1" y="38"/>
                    <a:pt x="1" y="87"/>
                    <a:pt x="30" y="116"/>
                  </a:cubicBezTo>
                  <a:cubicBezTo>
                    <a:pt x="295" y="366"/>
                    <a:pt x="575" y="504"/>
                    <a:pt x="840" y="504"/>
                  </a:cubicBezTo>
                  <a:cubicBezTo>
                    <a:pt x="855" y="504"/>
                    <a:pt x="870" y="490"/>
                    <a:pt x="885" y="490"/>
                  </a:cubicBezTo>
                  <a:cubicBezTo>
                    <a:pt x="1292" y="475"/>
                    <a:pt x="1538" y="195"/>
                    <a:pt x="1557" y="180"/>
                  </a:cubicBezTo>
                  <a:cubicBezTo>
                    <a:pt x="1571" y="150"/>
                    <a:pt x="1571" y="116"/>
                    <a:pt x="1538" y="87"/>
                  </a:cubicBezTo>
                  <a:cubicBezTo>
                    <a:pt x="1525" y="80"/>
                    <a:pt x="1513" y="77"/>
                    <a:pt x="1500" y="77"/>
                  </a:cubicBezTo>
                  <a:cubicBezTo>
                    <a:pt x="1483" y="77"/>
                    <a:pt x="1464" y="84"/>
                    <a:pt x="1445" y="102"/>
                  </a:cubicBezTo>
                  <a:cubicBezTo>
                    <a:pt x="1445" y="102"/>
                    <a:pt x="1228" y="352"/>
                    <a:pt x="885" y="366"/>
                  </a:cubicBezTo>
                  <a:cubicBezTo>
                    <a:pt x="869" y="367"/>
                    <a:pt x="853" y="368"/>
                    <a:pt x="838" y="368"/>
                  </a:cubicBezTo>
                  <a:cubicBezTo>
                    <a:pt x="594" y="368"/>
                    <a:pt x="359" y="258"/>
                    <a:pt x="124" y="23"/>
                  </a:cubicBezTo>
                  <a:cubicBezTo>
                    <a:pt x="109" y="8"/>
                    <a:pt x="89" y="1"/>
                    <a:pt x="7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22"/>
            <p:cNvSpPr/>
            <p:nvPr/>
          </p:nvSpPr>
          <p:spPr>
            <a:xfrm>
              <a:off x="3185000" y="2528575"/>
              <a:ext cx="112725" cy="104000"/>
            </a:xfrm>
            <a:custGeom>
              <a:rect b="b" l="l" r="r" t="t"/>
              <a:pathLst>
                <a:path extrusionOk="0" h="4160" w="4509">
                  <a:moveTo>
                    <a:pt x="1656" y="0"/>
                  </a:moveTo>
                  <a:cubicBezTo>
                    <a:pt x="1496" y="0"/>
                    <a:pt x="1335" y="79"/>
                    <a:pt x="1243" y="230"/>
                  </a:cubicBezTo>
                  <a:lnTo>
                    <a:pt x="139" y="1924"/>
                  </a:lnTo>
                  <a:cubicBezTo>
                    <a:pt x="1" y="2159"/>
                    <a:pt x="61" y="2469"/>
                    <a:pt x="296" y="2607"/>
                  </a:cubicBezTo>
                  <a:lnTo>
                    <a:pt x="2598" y="4085"/>
                  </a:lnTo>
                  <a:cubicBezTo>
                    <a:pt x="2680" y="4135"/>
                    <a:pt x="2771" y="4160"/>
                    <a:pt x="2861" y="4160"/>
                  </a:cubicBezTo>
                  <a:cubicBezTo>
                    <a:pt x="3022" y="4160"/>
                    <a:pt x="3180" y="4080"/>
                    <a:pt x="3281" y="3932"/>
                  </a:cubicBezTo>
                  <a:lnTo>
                    <a:pt x="4370" y="2234"/>
                  </a:lnTo>
                  <a:cubicBezTo>
                    <a:pt x="4508" y="2003"/>
                    <a:pt x="4445" y="1708"/>
                    <a:pt x="4214" y="1551"/>
                  </a:cubicBezTo>
                  <a:lnTo>
                    <a:pt x="1911" y="74"/>
                  </a:lnTo>
                  <a:cubicBezTo>
                    <a:pt x="1834" y="24"/>
                    <a:pt x="1745" y="0"/>
                    <a:pt x="1656" y="0"/>
                  </a:cubicBezTo>
                  <a:close/>
                </a:path>
              </a:pathLst>
            </a:custGeom>
            <a:solidFill>
              <a:srgbClr val="EC60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22"/>
            <p:cNvSpPr/>
            <p:nvPr/>
          </p:nvSpPr>
          <p:spPr>
            <a:xfrm>
              <a:off x="3207950" y="2542175"/>
              <a:ext cx="68400" cy="78075"/>
            </a:xfrm>
            <a:custGeom>
              <a:rect b="b" l="l" r="r" t="t"/>
              <a:pathLst>
                <a:path extrusionOk="0" h="3123" w="2736">
                  <a:moveTo>
                    <a:pt x="1602" y="123"/>
                  </a:moveTo>
                  <a:cubicBezTo>
                    <a:pt x="1631" y="123"/>
                    <a:pt x="1680" y="138"/>
                    <a:pt x="1725" y="153"/>
                  </a:cubicBezTo>
                  <a:lnTo>
                    <a:pt x="2501" y="664"/>
                  </a:lnTo>
                  <a:cubicBezTo>
                    <a:pt x="2549" y="698"/>
                    <a:pt x="2579" y="742"/>
                    <a:pt x="2594" y="806"/>
                  </a:cubicBezTo>
                  <a:cubicBezTo>
                    <a:pt x="2613" y="869"/>
                    <a:pt x="2594" y="914"/>
                    <a:pt x="2564" y="977"/>
                  </a:cubicBezTo>
                  <a:lnTo>
                    <a:pt x="1322" y="2903"/>
                  </a:lnTo>
                  <a:cubicBezTo>
                    <a:pt x="1288" y="2951"/>
                    <a:pt x="1243" y="2981"/>
                    <a:pt x="1180" y="2996"/>
                  </a:cubicBezTo>
                  <a:cubicBezTo>
                    <a:pt x="1163" y="3001"/>
                    <a:pt x="1148" y="3003"/>
                    <a:pt x="1132" y="3003"/>
                  </a:cubicBezTo>
                  <a:cubicBezTo>
                    <a:pt x="1092" y="3003"/>
                    <a:pt x="1054" y="2988"/>
                    <a:pt x="1008" y="2966"/>
                  </a:cubicBezTo>
                  <a:lnTo>
                    <a:pt x="232" y="2470"/>
                  </a:lnTo>
                  <a:cubicBezTo>
                    <a:pt x="187" y="2436"/>
                    <a:pt x="154" y="2391"/>
                    <a:pt x="139" y="2328"/>
                  </a:cubicBezTo>
                  <a:cubicBezTo>
                    <a:pt x="124" y="2268"/>
                    <a:pt x="139" y="2205"/>
                    <a:pt x="169" y="2156"/>
                  </a:cubicBezTo>
                  <a:lnTo>
                    <a:pt x="1400" y="231"/>
                  </a:lnTo>
                  <a:cubicBezTo>
                    <a:pt x="1445" y="168"/>
                    <a:pt x="1523" y="123"/>
                    <a:pt x="1602" y="123"/>
                  </a:cubicBezTo>
                  <a:close/>
                  <a:moveTo>
                    <a:pt x="1590" y="1"/>
                  </a:moveTo>
                  <a:cubicBezTo>
                    <a:pt x="1475" y="1"/>
                    <a:pt x="1366" y="59"/>
                    <a:pt x="1307" y="168"/>
                  </a:cubicBezTo>
                  <a:lnTo>
                    <a:pt x="61" y="2082"/>
                  </a:lnTo>
                  <a:cubicBezTo>
                    <a:pt x="16" y="2175"/>
                    <a:pt x="1" y="2268"/>
                    <a:pt x="16" y="2343"/>
                  </a:cubicBezTo>
                  <a:cubicBezTo>
                    <a:pt x="31" y="2436"/>
                    <a:pt x="94" y="2515"/>
                    <a:pt x="169" y="2578"/>
                  </a:cubicBezTo>
                  <a:lnTo>
                    <a:pt x="949" y="3074"/>
                  </a:lnTo>
                  <a:cubicBezTo>
                    <a:pt x="1008" y="3108"/>
                    <a:pt x="1072" y="3123"/>
                    <a:pt x="1135" y="3123"/>
                  </a:cubicBezTo>
                  <a:cubicBezTo>
                    <a:pt x="1258" y="3123"/>
                    <a:pt x="1366" y="3074"/>
                    <a:pt x="1430" y="2966"/>
                  </a:cubicBezTo>
                  <a:lnTo>
                    <a:pt x="2672" y="1037"/>
                  </a:lnTo>
                  <a:cubicBezTo>
                    <a:pt x="2721" y="962"/>
                    <a:pt x="2736" y="869"/>
                    <a:pt x="2721" y="776"/>
                  </a:cubicBezTo>
                  <a:cubicBezTo>
                    <a:pt x="2687" y="683"/>
                    <a:pt x="2643" y="604"/>
                    <a:pt x="2564" y="556"/>
                  </a:cubicBezTo>
                  <a:lnTo>
                    <a:pt x="1788" y="59"/>
                  </a:lnTo>
                  <a:cubicBezTo>
                    <a:pt x="1725" y="20"/>
                    <a:pt x="1657" y="1"/>
                    <a:pt x="1590" y="1"/>
                  </a:cubicBez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22"/>
            <p:cNvSpPr/>
            <p:nvPr/>
          </p:nvSpPr>
          <p:spPr>
            <a:xfrm>
              <a:off x="3216825" y="2534650"/>
              <a:ext cx="28850" cy="12475"/>
            </a:xfrm>
            <a:custGeom>
              <a:rect b="b" l="l" r="r" t="t"/>
              <a:pathLst>
                <a:path extrusionOk="0" h="499" w="1154">
                  <a:moveTo>
                    <a:pt x="456" y="1"/>
                  </a:moveTo>
                  <a:cubicBezTo>
                    <a:pt x="363" y="1"/>
                    <a:pt x="270" y="47"/>
                    <a:pt x="220" y="125"/>
                  </a:cubicBezTo>
                  <a:lnTo>
                    <a:pt x="19" y="454"/>
                  </a:lnTo>
                  <a:cubicBezTo>
                    <a:pt x="0" y="454"/>
                    <a:pt x="0" y="484"/>
                    <a:pt x="19" y="484"/>
                  </a:cubicBezTo>
                  <a:lnTo>
                    <a:pt x="34" y="499"/>
                  </a:lnTo>
                  <a:cubicBezTo>
                    <a:pt x="49" y="499"/>
                    <a:pt x="64" y="484"/>
                    <a:pt x="64" y="484"/>
                  </a:cubicBezTo>
                  <a:lnTo>
                    <a:pt x="265" y="159"/>
                  </a:lnTo>
                  <a:cubicBezTo>
                    <a:pt x="306" y="98"/>
                    <a:pt x="387" y="63"/>
                    <a:pt x="464" y="63"/>
                  </a:cubicBezTo>
                  <a:cubicBezTo>
                    <a:pt x="505" y="63"/>
                    <a:pt x="546" y="73"/>
                    <a:pt x="579" y="96"/>
                  </a:cubicBezTo>
                  <a:lnTo>
                    <a:pt x="1090" y="424"/>
                  </a:lnTo>
                  <a:cubicBezTo>
                    <a:pt x="1097" y="431"/>
                    <a:pt x="1109" y="435"/>
                    <a:pt x="1120" y="435"/>
                  </a:cubicBezTo>
                  <a:cubicBezTo>
                    <a:pt x="1130" y="435"/>
                    <a:pt x="1138" y="431"/>
                    <a:pt x="1138" y="424"/>
                  </a:cubicBezTo>
                  <a:cubicBezTo>
                    <a:pt x="1153" y="405"/>
                    <a:pt x="1153" y="390"/>
                    <a:pt x="1138" y="375"/>
                  </a:cubicBezTo>
                  <a:lnTo>
                    <a:pt x="609" y="51"/>
                  </a:lnTo>
                  <a:cubicBezTo>
                    <a:pt x="563" y="17"/>
                    <a:pt x="510" y="1"/>
                    <a:pt x="456"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22"/>
            <p:cNvSpPr/>
            <p:nvPr/>
          </p:nvSpPr>
          <p:spPr>
            <a:xfrm>
              <a:off x="3092850" y="2638900"/>
              <a:ext cx="123625" cy="154300"/>
            </a:xfrm>
            <a:custGeom>
              <a:rect b="b" l="l" r="r" t="t"/>
              <a:pathLst>
                <a:path extrusionOk="0" h="6172" w="4945">
                  <a:moveTo>
                    <a:pt x="3280" y="0"/>
                  </a:moveTo>
                  <a:lnTo>
                    <a:pt x="1" y="5097"/>
                  </a:lnTo>
                  <a:lnTo>
                    <a:pt x="1665" y="6171"/>
                  </a:lnTo>
                  <a:lnTo>
                    <a:pt x="4944" y="1056"/>
                  </a:lnTo>
                  <a:lnTo>
                    <a:pt x="3280"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22"/>
            <p:cNvSpPr/>
            <p:nvPr/>
          </p:nvSpPr>
          <p:spPr>
            <a:xfrm>
              <a:off x="3166725" y="2664550"/>
              <a:ext cx="27650" cy="26400"/>
            </a:xfrm>
            <a:custGeom>
              <a:rect b="b" l="l" r="r" t="t"/>
              <a:pathLst>
                <a:path extrusionOk="0" h="1056" w="1106">
                  <a:moveTo>
                    <a:pt x="404" y="60"/>
                  </a:moveTo>
                  <a:lnTo>
                    <a:pt x="1027" y="466"/>
                  </a:lnTo>
                  <a:lnTo>
                    <a:pt x="698" y="993"/>
                  </a:lnTo>
                  <a:lnTo>
                    <a:pt x="64" y="590"/>
                  </a:lnTo>
                  <a:lnTo>
                    <a:pt x="404" y="60"/>
                  </a:lnTo>
                  <a:close/>
                  <a:moveTo>
                    <a:pt x="389" y="0"/>
                  </a:moveTo>
                  <a:cubicBezTo>
                    <a:pt x="374" y="15"/>
                    <a:pt x="359" y="15"/>
                    <a:pt x="344" y="30"/>
                  </a:cubicBezTo>
                  <a:lnTo>
                    <a:pt x="16" y="560"/>
                  </a:lnTo>
                  <a:cubicBezTo>
                    <a:pt x="1" y="590"/>
                    <a:pt x="1" y="619"/>
                    <a:pt x="31" y="638"/>
                  </a:cubicBezTo>
                  <a:lnTo>
                    <a:pt x="669" y="1056"/>
                  </a:lnTo>
                  <a:lnTo>
                    <a:pt x="717" y="1056"/>
                  </a:lnTo>
                  <a:cubicBezTo>
                    <a:pt x="732" y="1056"/>
                    <a:pt x="747" y="1041"/>
                    <a:pt x="747" y="1026"/>
                  </a:cubicBezTo>
                  <a:lnTo>
                    <a:pt x="1090" y="511"/>
                  </a:lnTo>
                  <a:cubicBezTo>
                    <a:pt x="1090" y="496"/>
                    <a:pt x="1105" y="481"/>
                    <a:pt x="1090" y="466"/>
                  </a:cubicBezTo>
                  <a:cubicBezTo>
                    <a:pt x="1090" y="452"/>
                    <a:pt x="1090" y="433"/>
                    <a:pt x="1072" y="418"/>
                  </a:cubicBezTo>
                  <a:lnTo>
                    <a:pt x="437" y="15"/>
                  </a:lnTo>
                  <a:cubicBezTo>
                    <a:pt x="419" y="0"/>
                    <a:pt x="404" y="0"/>
                    <a:pt x="389"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22"/>
            <p:cNvSpPr/>
            <p:nvPr/>
          </p:nvSpPr>
          <p:spPr>
            <a:xfrm>
              <a:off x="3187350" y="2660850"/>
              <a:ext cx="4300" cy="5675"/>
            </a:xfrm>
            <a:custGeom>
              <a:rect b="b" l="l" r="r" t="t"/>
              <a:pathLst>
                <a:path extrusionOk="0" h="227" w="172">
                  <a:moveTo>
                    <a:pt x="140" y="0"/>
                  </a:moveTo>
                  <a:cubicBezTo>
                    <a:pt x="130" y="0"/>
                    <a:pt x="119" y="11"/>
                    <a:pt x="108" y="21"/>
                  </a:cubicBezTo>
                  <a:lnTo>
                    <a:pt x="15" y="178"/>
                  </a:lnTo>
                  <a:cubicBezTo>
                    <a:pt x="0" y="178"/>
                    <a:pt x="15" y="208"/>
                    <a:pt x="15" y="208"/>
                  </a:cubicBezTo>
                  <a:cubicBezTo>
                    <a:pt x="30" y="226"/>
                    <a:pt x="30" y="226"/>
                    <a:pt x="45" y="226"/>
                  </a:cubicBezTo>
                  <a:lnTo>
                    <a:pt x="60" y="208"/>
                  </a:lnTo>
                  <a:lnTo>
                    <a:pt x="172" y="55"/>
                  </a:lnTo>
                  <a:cubicBezTo>
                    <a:pt x="172" y="40"/>
                    <a:pt x="172" y="21"/>
                    <a:pt x="153" y="6"/>
                  </a:cubicBezTo>
                  <a:cubicBezTo>
                    <a:pt x="149" y="2"/>
                    <a:pt x="144" y="0"/>
                    <a:pt x="140"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22"/>
            <p:cNvSpPr/>
            <p:nvPr/>
          </p:nvSpPr>
          <p:spPr>
            <a:xfrm>
              <a:off x="3186125" y="2661375"/>
              <a:ext cx="6650" cy="4300"/>
            </a:xfrm>
            <a:custGeom>
              <a:rect b="b" l="l" r="r" t="t"/>
              <a:pathLst>
                <a:path extrusionOk="0" h="172" w="266">
                  <a:moveTo>
                    <a:pt x="64" y="0"/>
                  </a:moveTo>
                  <a:cubicBezTo>
                    <a:pt x="49" y="0"/>
                    <a:pt x="34" y="0"/>
                    <a:pt x="16" y="19"/>
                  </a:cubicBezTo>
                  <a:cubicBezTo>
                    <a:pt x="1" y="34"/>
                    <a:pt x="16" y="49"/>
                    <a:pt x="34" y="64"/>
                  </a:cubicBezTo>
                  <a:lnTo>
                    <a:pt x="221" y="172"/>
                  </a:lnTo>
                  <a:lnTo>
                    <a:pt x="251" y="172"/>
                  </a:lnTo>
                  <a:cubicBezTo>
                    <a:pt x="266" y="157"/>
                    <a:pt x="266" y="127"/>
                    <a:pt x="251" y="127"/>
                  </a:cubicBezTo>
                  <a:lnTo>
                    <a:pt x="64"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22"/>
            <p:cNvSpPr/>
            <p:nvPr/>
          </p:nvSpPr>
          <p:spPr>
            <a:xfrm>
              <a:off x="3143775" y="2697700"/>
              <a:ext cx="29225" cy="29000"/>
            </a:xfrm>
            <a:custGeom>
              <a:rect b="b" l="l" r="r" t="t"/>
              <a:pathLst>
                <a:path extrusionOk="0" h="1160" w="1169">
                  <a:moveTo>
                    <a:pt x="467" y="58"/>
                  </a:moveTo>
                  <a:lnTo>
                    <a:pt x="1105" y="461"/>
                  </a:lnTo>
                  <a:lnTo>
                    <a:pt x="702" y="1099"/>
                  </a:lnTo>
                  <a:lnTo>
                    <a:pt x="64" y="693"/>
                  </a:lnTo>
                  <a:lnTo>
                    <a:pt x="467" y="58"/>
                  </a:lnTo>
                  <a:close/>
                  <a:moveTo>
                    <a:pt x="461" y="0"/>
                  </a:moveTo>
                  <a:cubicBezTo>
                    <a:pt x="445" y="0"/>
                    <a:pt x="431" y="7"/>
                    <a:pt x="422" y="25"/>
                  </a:cubicBezTo>
                  <a:lnTo>
                    <a:pt x="1" y="663"/>
                  </a:lnTo>
                  <a:lnTo>
                    <a:pt x="1" y="711"/>
                  </a:lnTo>
                  <a:cubicBezTo>
                    <a:pt x="1" y="726"/>
                    <a:pt x="16" y="741"/>
                    <a:pt x="31" y="741"/>
                  </a:cubicBezTo>
                  <a:lnTo>
                    <a:pt x="669" y="1159"/>
                  </a:lnTo>
                  <a:lnTo>
                    <a:pt x="702" y="1159"/>
                  </a:lnTo>
                  <a:cubicBezTo>
                    <a:pt x="717" y="1159"/>
                    <a:pt x="732" y="1159"/>
                    <a:pt x="747" y="1144"/>
                  </a:cubicBezTo>
                  <a:lnTo>
                    <a:pt x="1150" y="491"/>
                  </a:lnTo>
                  <a:cubicBezTo>
                    <a:pt x="1169" y="476"/>
                    <a:pt x="1169" y="431"/>
                    <a:pt x="1135" y="413"/>
                  </a:cubicBezTo>
                  <a:lnTo>
                    <a:pt x="497" y="10"/>
                  </a:lnTo>
                  <a:cubicBezTo>
                    <a:pt x="485" y="4"/>
                    <a:pt x="472" y="0"/>
                    <a:pt x="461"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22"/>
            <p:cNvSpPr/>
            <p:nvPr/>
          </p:nvSpPr>
          <p:spPr>
            <a:xfrm>
              <a:off x="3166350" y="2693000"/>
              <a:ext cx="4700" cy="6175"/>
            </a:xfrm>
            <a:custGeom>
              <a:rect b="b" l="l" r="r" t="t"/>
              <a:pathLst>
                <a:path extrusionOk="0" h="247" w="188">
                  <a:moveTo>
                    <a:pt x="147" y="0"/>
                  </a:moveTo>
                  <a:cubicBezTo>
                    <a:pt x="139" y="0"/>
                    <a:pt x="131" y="4"/>
                    <a:pt x="124" y="11"/>
                  </a:cubicBezTo>
                  <a:lnTo>
                    <a:pt x="16" y="198"/>
                  </a:lnTo>
                  <a:cubicBezTo>
                    <a:pt x="1" y="213"/>
                    <a:pt x="1" y="228"/>
                    <a:pt x="16" y="246"/>
                  </a:cubicBezTo>
                  <a:lnTo>
                    <a:pt x="31" y="246"/>
                  </a:lnTo>
                  <a:cubicBezTo>
                    <a:pt x="46" y="246"/>
                    <a:pt x="60" y="246"/>
                    <a:pt x="60" y="228"/>
                  </a:cubicBezTo>
                  <a:lnTo>
                    <a:pt x="187" y="41"/>
                  </a:lnTo>
                  <a:cubicBezTo>
                    <a:pt x="187" y="26"/>
                    <a:pt x="187" y="11"/>
                    <a:pt x="172" y="11"/>
                  </a:cubicBezTo>
                  <a:cubicBezTo>
                    <a:pt x="163" y="4"/>
                    <a:pt x="155" y="0"/>
                    <a:pt x="14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22"/>
            <p:cNvSpPr/>
            <p:nvPr/>
          </p:nvSpPr>
          <p:spPr>
            <a:xfrm>
              <a:off x="3110100" y="2758750"/>
              <a:ext cx="6850" cy="6850"/>
            </a:xfrm>
            <a:custGeom>
              <a:rect b="b" l="l" r="r" t="t"/>
              <a:pathLst>
                <a:path extrusionOk="0" h="274" w="274">
                  <a:moveTo>
                    <a:pt x="116" y="1"/>
                  </a:moveTo>
                  <a:cubicBezTo>
                    <a:pt x="98" y="4"/>
                    <a:pt x="83" y="12"/>
                    <a:pt x="64" y="23"/>
                  </a:cubicBezTo>
                  <a:cubicBezTo>
                    <a:pt x="49" y="34"/>
                    <a:pt x="34" y="45"/>
                    <a:pt x="23" y="64"/>
                  </a:cubicBezTo>
                  <a:cubicBezTo>
                    <a:pt x="12" y="83"/>
                    <a:pt x="5" y="109"/>
                    <a:pt x="1" y="131"/>
                  </a:cubicBezTo>
                  <a:cubicBezTo>
                    <a:pt x="1" y="157"/>
                    <a:pt x="5" y="180"/>
                    <a:pt x="16" y="198"/>
                  </a:cubicBezTo>
                  <a:cubicBezTo>
                    <a:pt x="27" y="221"/>
                    <a:pt x="42" y="239"/>
                    <a:pt x="64" y="251"/>
                  </a:cubicBezTo>
                  <a:cubicBezTo>
                    <a:pt x="83" y="265"/>
                    <a:pt x="105" y="273"/>
                    <a:pt x="131" y="273"/>
                  </a:cubicBezTo>
                  <a:cubicBezTo>
                    <a:pt x="135" y="274"/>
                    <a:pt x="139" y="274"/>
                    <a:pt x="143" y="274"/>
                  </a:cubicBezTo>
                  <a:cubicBezTo>
                    <a:pt x="162" y="274"/>
                    <a:pt x="180" y="267"/>
                    <a:pt x="199" y="258"/>
                  </a:cubicBezTo>
                  <a:cubicBezTo>
                    <a:pt x="221" y="247"/>
                    <a:pt x="236" y="232"/>
                    <a:pt x="251" y="210"/>
                  </a:cubicBezTo>
                  <a:cubicBezTo>
                    <a:pt x="262" y="195"/>
                    <a:pt x="266" y="176"/>
                    <a:pt x="269" y="157"/>
                  </a:cubicBezTo>
                  <a:cubicBezTo>
                    <a:pt x="273" y="135"/>
                    <a:pt x="273" y="116"/>
                    <a:pt x="269" y="94"/>
                  </a:cubicBezTo>
                  <a:lnTo>
                    <a:pt x="217" y="105"/>
                  </a:lnTo>
                  <a:cubicBezTo>
                    <a:pt x="221" y="116"/>
                    <a:pt x="221" y="131"/>
                    <a:pt x="221" y="142"/>
                  </a:cubicBezTo>
                  <a:cubicBezTo>
                    <a:pt x="217" y="157"/>
                    <a:pt x="214" y="168"/>
                    <a:pt x="206" y="180"/>
                  </a:cubicBezTo>
                  <a:cubicBezTo>
                    <a:pt x="199" y="191"/>
                    <a:pt x="187" y="198"/>
                    <a:pt x="176" y="206"/>
                  </a:cubicBezTo>
                  <a:cubicBezTo>
                    <a:pt x="168" y="211"/>
                    <a:pt x="158" y="215"/>
                    <a:pt x="147" y="215"/>
                  </a:cubicBezTo>
                  <a:cubicBezTo>
                    <a:pt x="143" y="215"/>
                    <a:pt x="139" y="214"/>
                    <a:pt x="135" y="213"/>
                  </a:cubicBezTo>
                  <a:cubicBezTo>
                    <a:pt x="120" y="213"/>
                    <a:pt x="109" y="210"/>
                    <a:pt x="94" y="202"/>
                  </a:cubicBezTo>
                  <a:cubicBezTo>
                    <a:pt x="83" y="191"/>
                    <a:pt x="72" y="183"/>
                    <a:pt x="64" y="168"/>
                  </a:cubicBezTo>
                  <a:cubicBezTo>
                    <a:pt x="57" y="157"/>
                    <a:pt x="57" y="142"/>
                    <a:pt x="57" y="127"/>
                  </a:cubicBezTo>
                  <a:cubicBezTo>
                    <a:pt x="57" y="116"/>
                    <a:pt x="61" y="101"/>
                    <a:pt x="68" y="90"/>
                  </a:cubicBezTo>
                  <a:cubicBezTo>
                    <a:pt x="75" y="79"/>
                    <a:pt x="83" y="71"/>
                    <a:pt x="98" y="64"/>
                  </a:cubicBezTo>
                  <a:cubicBezTo>
                    <a:pt x="109" y="57"/>
                    <a:pt x="120" y="53"/>
                    <a:pt x="135" y="49"/>
                  </a:cubicBezTo>
                  <a:lnTo>
                    <a:pt x="116"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22"/>
            <p:cNvSpPr/>
            <p:nvPr/>
          </p:nvSpPr>
          <p:spPr>
            <a:xfrm>
              <a:off x="3113750" y="2752950"/>
              <a:ext cx="6925" cy="6950"/>
            </a:xfrm>
            <a:custGeom>
              <a:rect b="b" l="l" r="r" t="t"/>
              <a:pathLst>
                <a:path extrusionOk="0" h="278" w="277">
                  <a:moveTo>
                    <a:pt x="142" y="57"/>
                  </a:moveTo>
                  <a:cubicBezTo>
                    <a:pt x="157" y="57"/>
                    <a:pt x="168" y="65"/>
                    <a:pt x="183" y="72"/>
                  </a:cubicBezTo>
                  <a:cubicBezTo>
                    <a:pt x="194" y="80"/>
                    <a:pt x="206" y="91"/>
                    <a:pt x="213" y="102"/>
                  </a:cubicBezTo>
                  <a:cubicBezTo>
                    <a:pt x="217" y="117"/>
                    <a:pt x="220" y="128"/>
                    <a:pt x="220" y="143"/>
                  </a:cubicBezTo>
                  <a:cubicBezTo>
                    <a:pt x="220" y="158"/>
                    <a:pt x="217" y="173"/>
                    <a:pt x="209" y="184"/>
                  </a:cubicBezTo>
                  <a:cubicBezTo>
                    <a:pt x="202" y="195"/>
                    <a:pt x="191" y="206"/>
                    <a:pt x="179" y="210"/>
                  </a:cubicBezTo>
                  <a:cubicBezTo>
                    <a:pt x="165" y="218"/>
                    <a:pt x="150" y="221"/>
                    <a:pt x="138" y="221"/>
                  </a:cubicBezTo>
                  <a:cubicBezTo>
                    <a:pt x="123" y="218"/>
                    <a:pt x="109" y="214"/>
                    <a:pt x="94" y="206"/>
                  </a:cubicBezTo>
                  <a:cubicBezTo>
                    <a:pt x="82" y="199"/>
                    <a:pt x="71" y="188"/>
                    <a:pt x="68" y="173"/>
                  </a:cubicBezTo>
                  <a:cubicBezTo>
                    <a:pt x="60" y="162"/>
                    <a:pt x="56" y="147"/>
                    <a:pt x="56" y="132"/>
                  </a:cubicBezTo>
                  <a:cubicBezTo>
                    <a:pt x="56" y="117"/>
                    <a:pt x="60" y="106"/>
                    <a:pt x="68" y="95"/>
                  </a:cubicBezTo>
                  <a:cubicBezTo>
                    <a:pt x="79" y="80"/>
                    <a:pt x="86" y="72"/>
                    <a:pt x="101" y="65"/>
                  </a:cubicBezTo>
                  <a:cubicBezTo>
                    <a:pt x="112" y="61"/>
                    <a:pt x="127" y="57"/>
                    <a:pt x="142" y="57"/>
                  </a:cubicBezTo>
                  <a:close/>
                  <a:moveTo>
                    <a:pt x="134" y="0"/>
                  </a:moveTo>
                  <a:cubicBezTo>
                    <a:pt x="116" y="0"/>
                    <a:pt x="97" y="7"/>
                    <a:pt x="79" y="16"/>
                  </a:cubicBezTo>
                  <a:cubicBezTo>
                    <a:pt x="56" y="27"/>
                    <a:pt x="41" y="42"/>
                    <a:pt x="26" y="65"/>
                  </a:cubicBezTo>
                  <a:cubicBezTo>
                    <a:pt x="12" y="87"/>
                    <a:pt x="4" y="113"/>
                    <a:pt x="0" y="136"/>
                  </a:cubicBezTo>
                  <a:cubicBezTo>
                    <a:pt x="0" y="162"/>
                    <a:pt x="4" y="184"/>
                    <a:pt x="15" y="203"/>
                  </a:cubicBezTo>
                  <a:cubicBezTo>
                    <a:pt x="26" y="225"/>
                    <a:pt x="41" y="244"/>
                    <a:pt x="64" y="255"/>
                  </a:cubicBezTo>
                  <a:cubicBezTo>
                    <a:pt x="82" y="270"/>
                    <a:pt x="109" y="277"/>
                    <a:pt x="131" y="277"/>
                  </a:cubicBezTo>
                  <a:cubicBezTo>
                    <a:pt x="153" y="277"/>
                    <a:pt x="176" y="274"/>
                    <a:pt x="198" y="262"/>
                  </a:cubicBezTo>
                  <a:cubicBezTo>
                    <a:pt x="220" y="251"/>
                    <a:pt x="239" y="233"/>
                    <a:pt x="250" y="210"/>
                  </a:cubicBezTo>
                  <a:cubicBezTo>
                    <a:pt x="265" y="188"/>
                    <a:pt x="273" y="165"/>
                    <a:pt x="276" y="143"/>
                  </a:cubicBezTo>
                  <a:cubicBezTo>
                    <a:pt x="276" y="117"/>
                    <a:pt x="273" y="95"/>
                    <a:pt x="262" y="72"/>
                  </a:cubicBezTo>
                  <a:cubicBezTo>
                    <a:pt x="250" y="53"/>
                    <a:pt x="235" y="35"/>
                    <a:pt x="213" y="20"/>
                  </a:cubicBezTo>
                  <a:cubicBezTo>
                    <a:pt x="194" y="9"/>
                    <a:pt x="172" y="1"/>
                    <a:pt x="146" y="1"/>
                  </a:cubicBezTo>
                  <a:cubicBezTo>
                    <a:pt x="142" y="1"/>
                    <a:pt x="138" y="0"/>
                    <a:pt x="13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22"/>
            <p:cNvSpPr/>
            <p:nvPr/>
          </p:nvSpPr>
          <p:spPr>
            <a:xfrm>
              <a:off x="3116650" y="2745700"/>
              <a:ext cx="7650" cy="6925"/>
            </a:xfrm>
            <a:custGeom>
              <a:rect b="b" l="l" r="r" t="t"/>
              <a:pathLst>
                <a:path extrusionOk="0" h="277" w="306">
                  <a:moveTo>
                    <a:pt x="146" y="0"/>
                  </a:moveTo>
                  <a:lnTo>
                    <a:pt x="112" y="49"/>
                  </a:lnTo>
                  <a:lnTo>
                    <a:pt x="239" y="217"/>
                  </a:lnTo>
                  <a:lnTo>
                    <a:pt x="34" y="168"/>
                  </a:lnTo>
                  <a:lnTo>
                    <a:pt x="0" y="224"/>
                  </a:lnTo>
                  <a:lnTo>
                    <a:pt x="276" y="276"/>
                  </a:lnTo>
                  <a:lnTo>
                    <a:pt x="306" y="228"/>
                  </a:lnTo>
                  <a:lnTo>
                    <a:pt x="146"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22"/>
            <p:cNvSpPr/>
            <p:nvPr/>
          </p:nvSpPr>
          <p:spPr>
            <a:xfrm>
              <a:off x="3120650" y="2743725"/>
              <a:ext cx="6375" cy="4800"/>
            </a:xfrm>
            <a:custGeom>
              <a:rect b="b" l="l" r="r" t="t"/>
              <a:pathLst>
                <a:path extrusionOk="0" h="192" w="255">
                  <a:moveTo>
                    <a:pt x="34" y="1"/>
                  </a:moveTo>
                  <a:lnTo>
                    <a:pt x="0" y="49"/>
                  </a:lnTo>
                  <a:lnTo>
                    <a:pt x="221" y="191"/>
                  </a:lnTo>
                  <a:lnTo>
                    <a:pt x="254" y="143"/>
                  </a:lnTo>
                  <a:lnTo>
                    <a:pt x="34"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22"/>
            <p:cNvSpPr/>
            <p:nvPr/>
          </p:nvSpPr>
          <p:spPr>
            <a:xfrm>
              <a:off x="3122325" y="2738425"/>
              <a:ext cx="7675" cy="7575"/>
            </a:xfrm>
            <a:custGeom>
              <a:rect b="b" l="l" r="r" t="t"/>
              <a:pathLst>
                <a:path extrusionOk="0" h="303" w="307">
                  <a:moveTo>
                    <a:pt x="160" y="58"/>
                  </a:moveTo>
                  <a:cubicBezTo>
                    <a:pt x="164" y="58"/>
                    <a:pt x="168" y="59"/>
                    <a:pt x="172" y="60"/>
                  </a:cubicBezTo>
                  <a:cubicBezTo>
                    <a:pt x="183" y="60"/>
                    <a:pt x="198" y="64"/>
                    <a:pt x="213" y="75"/>
                  </a:cubicBezTo>
                  <a:cubicBezTo>
                    <a:pt x="224" y="82"/>
                    <a:pt x="236" y="93"/>
                    <a:pt x="243" y="105"/>
                  </a:cubicBezTo>
                  <a:cubicBezTo>
                    <a:pt x="247" y="116"/>
                    <a:pt x="251" y="127"/>
                    <a:pt x="251" y="142"/>
                  </a:cubicBezTo>
                  <a:cubicBezTo>
                    <a:pt x="251" y="157"/>
                    <a:pt x="247" y="168"/>
                    <a:pt x="239" y="179"/>
                  </a:cubicBezTo>
                  <a:lnTo>
                    <a:pt x="210" y="224"/>
                  </a:lnTo>
                  <a:lnTo>
                    <a:pt x="75" y="138"/>
                  </a:lnTo>
                  <a:lnTo>
                    <a:pt x="101" y="93"/>
                  </a:lnTo>
                  <a:cubicBezTo>
                    <a:pt x="109" y="82"/>
                    <a:pt x="120" y="75"/>
                    <a:pt x="131" y="67"/>
                  </a:cubicBezTo>
                  <a:cubicBezTo>
                    <a:pt x="139" y="62"/>
                    <a:pt x="150" y="58"/>
                    <a:pt x="160" y="58"/>
                  </a:cubicBezTo>
                  <a:close/>
                  <a:moveTo>
                    <a:pt x="176" y="0"/>
                  </a:moveTo>
                  <a:cubicBezTo>
                    <a:pt x="154" y="0"/>
                    <a:pt x="131" y="4"/>
                    <a:pt x="113" y="15"/>
                  </a:cubicBezTo>
                  <a:cubicBezTo>
                    <a:pt x="90" y="26"/>
                    <a:pt x="75" y="45"/>
                    <a:pt x="60" y="67"/>
                  </a:cubicBezTo>
                  <a:lnTo>
                    <a:pt x="1" y="161"/>
                  </a:lnTo>
                  <a:lnTo>
                    <a:pt x="221" y="302"/>
                  </a:lnTo>
                  <a:lnTo>
                    <a:pt x="277" y="209"/>
                  </a:lnTo>
                  <a:cubicBezTo>
                    <a:pt x="292" y="187"/>
                    <a:pt x="303" y="164"/>
                    <a:pt x="303" y="142"/>
                  </a:cubicBezTo>
                  <a:cubicBezTo>
                    <a:pt x="307" y="116"/>
                    <a:pt x="303" y="93"/>
                    <a:pt x="292" y="75"/>
                  </a:cubicBezTo>
                  <a:cubicBezTo>
                    <a:pt x="280" y="52"/>
                    <a:pt x="266" y="37"/>
                    <a:pt x="243" y="23"/>
                  </a:cubicBezTo>
                  <a:cubicBezTo>
                    <a:pt x="221" y="8"/>
                    <a:pt x="202" y="0"/>
                    <a:pt x="176"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22"/>
            <p:cNvSpPr/>
            <p:nvPr/>
          </p:nvSpPr>
          <p:spPr>
            <a:xfrm>
              <a:off x="3129125" y="2735700"/>
              <a:ext cx="2175" cy="2550"/>
            </a:xfrm>
            <a:custGeom>
              <a:rect b="b" l="l" r="r" t="t"/>
              <a:pathLst>
                <a:path extrusionOk="0" h="102" w="87">
                  <a:moveTo>
                    <a:pt x="53" y="1"/>
                  </a:moveTo>
                  <a:lnTo>
                    <a:pt x="1" y="79"/>
                  </a:lnTo>
                  <a:lnTo>
                    <a:pt x="35" y="102"/>
                  </a:lnTo>
                  <a:lnTo>
                    <a:pt x="87" y="20"/>
                  </a:lnTo>
                  <a:lnTo>
                    <a:pt x="53"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22"/>
            <p:cNvSpPr/>
            <p:nvPr/>
          </p:nvSpPr>
          <p:spPr>
            <a:xfrm>
              <a:off x="3128025" y="2731150"/>
              <a:ext cx="7025" cy="4775"/>
            </a:xfrm>
            <a:custGeom>
              <a:rect b="b" l="l" r="r" t="t"/>
              <a:pathLst>
                <a:path extrusionOk="0" h="191" w="281">
                  <a:moveTo>
                    <a:pt x="64" y="0"/>
                  </a:moveTo>
                  <a:lnTo>
                    <a:pt x="0" y="93"/>
                  </a:lnTo>
                  <a:lnTo>
                    <a:pt x="45" y="120"/>
                  </a:lnTo>
                  <a:lnTo>
                    <a:pt x="71" y="75"/>
                  </a:lnTo>
                  <a:lnTo>
                    <a:pt x="250" y="190"/>
                  </a:lnTo>
                  <a:lnTo>
                    <a:pt x="280" y="142"/>
                  </a:lnTo>
                  <a:lnTo>
                    <a:pt x="64"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22"/>
            <p:cNvSpPr/>
            <p:nvPr/>
          </p:nvSpPr>
          <p:spPr>
            <a:xfrm>
              <a:off x="3131000" y="2726825"/>
              <a:ext cx="6475" cy="6475"/>
            </a:xfrm>
            <a:custGeom>
              <a:rect b="b" l="l" r="r" t="t"/>
              <a:pathLst>
                <a:path extrusionOk="0" h="259" w="259">
                  <a:moveTo>
                    <a:pt x="95" y="52"/>
                  </a:moveTo>
                  <a:cubicBezTo>
                    <a:pt x="103" y="52"/>
                    <a:pt x="111" y="56"/>
                    <a:pt x="116" y="61"/>
                  </a:cubicBezTo>
                  <a:cubicBezTo>
                    <a:pt x="127" y="65"/>
                    <a:pt x="135" y="76"/>
                    <a:pt x="135" y="87"/>
                  </a:cubicBezTo>
                  <a:cubicBezTo>
                    <a:pt x="139" y="99"/>
                    <a:pt x="135" y="110"/>
                    <a:pt x="127" y="121"/>
                  </a:cubicBezTo>
                  <a:cubicBezTo>
                    <a:pt x="120" y="132"/>
                    <a:pt x="113" y="136"/>
                    <a:pt x="101" y="140"/>
                  </a:cubicBezTo>
                  <a:cubicBezTo>
                    <a:pt x="98" y="141"/>
                    <a:pt x="96" y="141"/>
                    <a:pt x="93" y="141"/>
                  </a:cubicBezTo>
                  <a:cubicBezTo>
                    <a:pt x="86" y="141"/>
                    <a:pt x="80" y="138"/>
                    <a:pt x="72" y="132"/>
                  </a:cubicBezTo>
                  <a:cubicBezTo>
                    <a:pt x="60" y="125"/>
                    <a:pt x="53" y="117"/>
                    <a:pt x="53" y="106"/>
                  </a:cubicBezTo>
                  <a:cubicBezTo>
                    <a:pt x="49" y="95"/>
                    <a:pt x="53" y="87"/>
                    <a:pt x="60" y="76"/>
                  </a:cubicBezTo>
                  <a:cubicBezTo>
                    <a:pt x="68" y="61"/>
                    <a:pt x="75" y="54"/>
                    <a:pt x="86" y="54"/>
                  </a:cubicBezTo>
                  <a:cubicBezTo>
                    <a:pt x="89" y="53"/>
                    <a:pt x="92" y="52"/>
                    <a:pt x="95" y="52"/>
                  </a:cubicBezTo>
                  <a:close/>
                  <a:moveTo>
                    <a:pt x="104" y="0"/>
                  </a:moveTo>
                  <a:cubicBezTo>
                    <a:pt x="90" y="0"/>
                    <a:pt x="75" y="4"/>
                    <a:pt x="64" y="9"/>
                  </a:cubicBezTo>
                  <a:cubicBezTo>
                    <a:pt x="45" y="16"/>
                    <a:pt x="30" y="31"/>
                    <a:pt x="19" y="50"/>
                  </a:cubicBezTo>
                  <a:cubicBezTo>
                    <a:pt x="8" y="65"/>
                    <a:pt x="1" y="84"/>
                    <a:pt x="1" y="99"/>
                  </a:cubicBezTo>
                  <a:cubicBezTo>
                    <a:pt x="1" y="113"/>
                    <a:pt x="1" y="128"/>
                    <a:pt x="8" y="143"/>
                  </a:cubicBezTo>
                  <a:cubicBezTo>
                    <a:pt x="16" y="158"/>
                    <a:pt x="27" y="169"/>
                    <a:pt x="42" y="177"/>
                  </a:cubicBezTo>
                  <a:cubicBezTo>
                    <a:pt x="59" y="188"/>
                    <a:pt x="76" y="193"/>
                    <a:pt x="91" y="193"/>
                  </a:cubicBezTo>
                  <a:cubicBezTo>
                    <a:pt x="96" y="193"/>
                    <a:pt x="101" y="193"/>
                    <a:pt x="105" y="192"/>
                  </a:cubicBezTo>
                  <a:cubicBezTo>
                    <a:pt x="127" y="188"/>
                    <a:pt x="146" y="173"/>
                    <a:pt x="157" y="154"/>
                  </a:cubicBezTo>
                  <a:cubicBezTo>
                    <a:pt x="165" y="140"/>
                    <a:pt x="172" y="128"/>
                    <a:pt x="172" y="117"/>
                  </a:cubicBezTo>
                  <a:cubicBezTo>
                    <a:pt x="172" y="106"/>
                    <a:pt x="172" y="95"/>
                    <a:pt x="165" y="84"/>
                  </a:cubicBezTo>
                  <a:lnTo>
                    <a:pt x="165" y="84"/>
                  </a:lnTo>
                  <a:cubicBezTo>
                    <a:pt x="187" y="95"/>
                    <a:pt x="202" y="110"/>
                    <a:pt x="206" y="125"/>
                  </a:cubicBezTo>
                  <a:cubicBezTo>
                    <a:pt x="213" y="143"/>
                    <a:pt x="210" y="162"/>
                    <a:pt x="198" y="181"/>
                  </a:cubicBezTo>
                  <a:cubicBezTo>
                    <a:pt x="191" y="188"/>
                    <a:pt x="187" y="196"/>
                    <a:pt x="180" y="203"/>
                  </a:cubicBezTo>
                  <a:cubicBezTo>
                    <a:pt x="172" y="207"/>
                    <a:pt x="161" y="214"/>
                    <a:pt x="154" y="218"/>
                  </a:cubicBezTo>
                  <a:lnTo>
                    <a:pt x="176" y="259"/>
                  </a:lnTo>
                  <a:cubicBezTo>
                    <a:pt x="187" y="251"/>
                    <a:pt x="198" y="244"/>
                    <a:pt x="210" y="233"/>
                  </a:cubicBezTo>
                  <a:cubicBezTo>
                    <a:pt x="221" y="222"/>
                    <a:pt x="232" y="214"/>
                    <a:pt x="239" y="199"/>
                  </a:cubicBezTo>
                  <a:cubicBezTo>
                    <a:pt x="251" y="181"/>
                    <a:pt x="258" y="162"/>
                    <a:pt x="258" y="140"/>
                  </a:cubicBezTo>
                  <a:cubicBezTo>
                    <a:pt x="258" y="121"/>
                    <a:pt x="251" y="99"/>
                    <a:pt x="239" y="80"/>
                  </a:cubicBezTo>
                  <a:cubicBezTo>
                    <a:pt x="224" y="61"/>
                    <a:pt x="210" y="43"/>
                    <a:pt x="183" y="28"/>
                  </a:cubicBezTo>
                  <a:cubicBezTo>
                    <a:pt x="161" y="13"/>
                    <a:pt x="142" y="5"/>
                    <a:pt x="120" y="2"/>
                  </a:cubicBezTo>
                  <a:cubicBezTo>
                    <a:pt x="115" y="1"/>
                    <a:pt x="110" y="0"/>
                    <a:pt x="10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22"/>
            <p:cNvSpPr/>
            <p:nvPr/>
          </p:nvSpPr>
          <p:spPr>
            <a:xfrm>
              <a:off x="3119625" y="2761925"/>
              <a:ext cx="13550" cy="11775"/>
            </a:xfrm>
            <a:custGeom>
              <a:rect b="b" l="l" r="r" t="t"/>
              <a:pathLst>
                <a:path extrusionOk="0" h="471" w="542">
                  <a:moveTo>
                    <a:pt x="217" y="0"/>
                  </a:moveTo>
                  <a:lnTo>
                    <a:pt x="0" y="336"/>
                  </a:lnTo>
                  <a:lnTo>
                    <a:pt x="79" y="385"/>
                  </a:lnTo>
                  <a:lnTo>
                    <a:pt x="157" y="262"/>
                  </a:lnTo>
                  <a:lnTo>
                    <a:pt x="485" y="471"/>
                  </a:lnTo>
                  <a:lnTo>
                    <a:pt x="541" y="381"/>
                  </a:lnTo>
                  <a:lnTo>
                    <a:pt x="217" y="172"/>
                  </a:lnTo>
                  <a:lnTo>
                    <a:pt x="295" y="49"/>
                  </a:lnTo>
                  <a:lnTo>
                    <a:pt x="217"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22"/>
            <p:cNvSpPr/>
            <p:nvPr/>
          </p:nvSpPr>
          <p:spPr>
            <a:xfrm>
              <a:off x="3125875" y="2752975"/>
              <a:ext cx="15125" cy="14200"/>
            </a:xfrm>
            <a:custGeom>
              <a:rect b="b" l="l" r="r" t="t"/>
              <a:pathLst>
                <a:path extrusionOk="0" h="568" w="605">
                  <a:moveTo>
                    <a:pt x="198" y="0"/>
                  </a:moveTo>
                  <a:lnTo>
                    <a:pt x="0" y="306"/>
                  </a:lnTo>
                  <a:lnTo>
                    <a:pt x="403" y="567"/>
                  </a:lnTo>
                  <a:lnTo>
                    <a:pt x="605" y="254"/>
                  </a:lnTo>
                  <a:lnTo>
                    <a:pt x="530" y="205"/>
                  </a:lnTo>
                  <a:lnTo>
                    <a:pt x="385" y="426"/>
                  </a:lnTo>
                  <a:lnTo>
                    <a:pt x="299" y="370"/>
                  </a:lnTo>
                  <a:lnTo>
                    <a:pt x="422" y="176"/>
                  </a:lnTo>
                  <a:lnTo>
                    <a:pt x="347" y="127"/>
                  </a:lnTo>
                  <a:lnTo>
                    <a:pt x="221" y="321"/>
                  </a:lnTo>
                  <a:lnTo>
                    <a:pt x="135" y="265"/>
                  </a:lnTo>
                  <a:lnTo>
                    <a:pt x="273" y="49"/>
                  </a:lnTo>
                  <a:lnTo>
                    <a:pt x="198"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22"/>
            <p:cNvSpPr/>
            <p:nvPr/>
          </p:nvSpPr>
          <p:spPr>
            <a:xfrm>
              <a:off x="3133425" y="2743650"/>
              <a:ext cx="12625" cy="13250"/>
            </a:xfrm>
            <a:custGeom>
              <a:rect b="b" l="l" r="r" t="t"/>
              <a:pathLst>
                <a:path extrusionOk="0" h="530" w="505">
                  <a:moveTo>
                    <a:pt x="187" y="0"/>
                  </a:moveTo>
                  <a:cubicBezTo>
                    <a:pt x="161" y="11"/>
                    <a:pt x="135" y="30"/>
                    <a:pt x="109" y="49"/>
                  </a:cubicBezTo>
                  <a:cubicBezTo>
                    <a:pt x="83" y="71"/>
                    <a:pt x="64" y="97"/>
                    <a:pt x="45" y="123"/>
                  </a:cubicBezTo>
                  <a:cubicBezTo>
                    <a:pt x="23" y="157"/>
                    <a:pt x="12" y="187"/>
                    <a:pt x="8" y="217"/>
                  </a:cubicBezTo>
                  <a:cubicBezTo>
                    <a:pt x="1" y="246"/>
                    <a:pt x="4" y="272"/>
                    <a:pt x="16" y="299"/>
                  </a:cubicBezTo>
                  <a:cubicBezTo>
                    <a:pt x="23" y="321"/>
                    <a:pt x="42" y="343"/>
                    <a:pt x="64" y="358"/>
                  </a:cubicBezTo>
                  <a:cubicBezTo>
                    <a:pt x="90" y="373"/>
                    <a:pt x="116" y="381"/>
                    <a:pt x="139" y="381"/>
                  </a:cubicBezTo>
                  <a:cubicBezTo>
                    <a:pt x="165" y="377"/>
                    <a:pt x="183" y="369"/>
                    <a:pt x="202" y="358"/>
                  </a:cubicBezTo>
                  <a:cubicBezTo>
                    <a:pt x="225" y="343"/>
                    <a:pt x="247" y="325"/>
                    <a:pt x="269" y="302"/>
                  </a:cubicBezTo>
                  <a:cubicBezTo>
                    <a:pt x="288" y="287"/>
                    <a:pt x="303" y="276"/>
                    <a:pt x="314" y="269"/>
                  </a:cubicBezTo>
                  <a:cubicBezTo>
                    <a:pt x="325" y="258"/>
                    <a:pt x="336" y="254"/>
                    <a:pt x="348" y="250"/>
                  </a:cubicBezTo>
                  <a:cubicBezTo>
                    <a:pt x="351" y="249"/>
                    <a:pt x="354" y="249"/>
                    <a:pt x="357" y="249"/>
                  </a:cubicBezTo>
                  <a:cubicBezTo>
                    <a:pt x="365" y="249"/>
                    <a:pt x="373" y="252"/>
                    <a:pt x="381" y="258"/>
                  </a:cubicBezTo>
                  <a:cubicBezTo>
                    <a:pt x="392" y="265"/>
                    <a:pt x="400" y="276"/>
                    <a:pt x="400" y="291"/>
                  </a:cubicBezTo>
                  <a:cubicBezTo>
                    <a:pt x="400" y="306"/>
                    <a:pt x="392" y="325"/>
                    <a:pt x="381" y="343"/>
                  </a:cubicBezTo>
                  <a:cubicBezTo>
                    <a:pt x="366" y="366"/>
                    <a:pt x="348" y="384"/>
                    <a:pt x="318" y="403"/>
                  </a:cubicBezTo>
                  <a:cubicBezTo>
                    <a:pt x="292" y="425"/>
                    <a:pt x="262" y="437"/>
                    <a:pt x="228" y="448"/>
                  </a:cubicBezTo>
                  <a:lnTo>
                    <a:pt x="280" y="530"/>
                  </a:lnTo>
                  <a:cubicBezTo>
                    <a:pt x="314" y="519"/>
                    <a:pt x="348" y="504"/>
                    <a:pt x="381" y="478"/>
                  </a:cubicBezTo>
                  <a:cubicBezTo>
                    <a:pt x="411" y="455"/>
                    <a:pt x="437" y="425"/>
                    <a:pt x="460" y="392"/>
                  </a:cubicBezTo>
                  <a:cubicBezTo>
                    <a:pt x="478" y="362"/>
                    <a:pt x="493" y="332"/>
                    <a:pt x="497" y="302"/>
                  </a:cubicBezTo>
                  <a:cubicBezTo>
                    <a:pt x="504" y="272"/>
                    <a:pt x="501" y="246"/>
                    <a:pt x="489" y="220"/>
                  </a:cubicBezTo>
                  <a:cubicBezTo>
                    <a:pt x="482" y="194"/>
                    <a:pt x="463" y="172"/>
                    <a:pt x="437" y="157"/>
                  </a:cubicBezTo>
                  <a:cubicBezTo>
                    <a:pt x="415" y="141"/>
                    <a:pt x="394" y="134"/>
                    <a:pt x="374" y="134"/>
                  </a:cubicBezTo>
                  <a:cubicBezTo>
                    <a:pt x="370" y="134"/>
                    <a:pt x="366" y="134"/>
                    <a:pt x="363" y="134"/>
                  </a:cubicBezTo>
                  <a:cubicBezTo>
                    <a:pt x="336" y="138"/>
                    <a:pt x="314" y="146"/>
                    <a:pt x="295" y="157"/>
                  </a:cubicBezTo>
                  <a:cubicBezTo>
                    <a:pt x="277" y="168"/>
                    <a:pt x="254" y="187"/>
                    <a:pt x="228" y="209"/>
                  </a:cubicBezTo>
                  <a:cubicBezTo>
                    <a:pt x="202" y="231"/>
                    <a:pt x="180" y="246"/>
                    <a:pt x="165" y="258"/>
                  </a:cubicBezTo>
                  <a:cubicBezTo>
                    <a:pt x="158" y="261"/>
                    <a:pt x="151" y="263"/>
                    <a:pt x="145" y="263"/>
                  </a:cubicBezTo>
                  <a:cubicBezTo>
                    <a:pt x="136" y="263"/>
                    <a:pt x="128" y="260"/>
                    <a:pt x="120" y="254"/>
                  </a:cubicBezTo>
                  <a:cubicBezTo>
                    <a:pt x="109" y="246"/>
                    <a:pt x="101" y="239"/>
                    <a:pt x="101" y="224"/>
                  </a:cubicBezTo>
                  <a:cubicBezTo>
                    <a:pt x="101" y="213"/>
                    <a:pt x="109" y="198"/>
                    <a:pt x="116" y="183"/>
                  </a:cubicBezTo>
                  <a:cubicBezTo>
                    <a:pt x="127" y="164"/>
                    <a:pt x="146" y="149"/>
                    <a:pt x="169" y="131"/>
                  </a:cubicBezTo>
                  <a:cubicBezTo>
                    <a:pt x="191" y="112"/>
                    <a:pt x="213" y="97"/>
                    <a:pt x="239" y="82"/>
                  </a:cubicBezTo>
                  <a:lnTo>
                    <a:pt x="187"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22"/>
            <p:cNvSpPr/>
            <p:nvPr/>
          </p:nvSpPr>
          <p:spPr>
            <a:xfrm>
              <a:off x="3137525" y="2733950"/>
              <a:ext cx="13550" cy="11850"/>
            </a:xfrm>
            <a:custGeom>
              <a:rect b="b" l="l" r="r" t="t"/>
              <a:pathLst>
                <a:path extrusionOk="0" h="474" w="542">
                  <a:moveTo>
                    <a:pt x="221" y="0"/>
                  </a:moveTo>
                  <a:lnTo>
                    <a:pt x="1" y="340"/>
                  </a:lnTo>
                  <a:lnTo>
                    <a:pt x="79" y="388"/>
                  </a:lnTo>
                  <a:lnTo>
                    <a:pt x="158" y="265"/>
                  </a:lnTo>
                  <a:lnTo>
                    <a:pt x="486" y="474"/>
                  </a:lnTo>
                  <a:lnTo>
                    <a:pt x="542" y="384"/>
                  </a:lnTo>
                  <a:lnTo>
                    <a:pt x="217" y="175"/>
                  </a:lnTo>
                  <a:lnTo>
                    <a:pt x="296" y="52"/>
                  </a:lnTo>
                  <a:lnTo>
                    <a:pt x="221"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22"/>
            <p:cNvSpPr/>
            <p:nvPr/>
          </p:nvSpPr>
          <p:spPr>
            <a:xfrm>
              <a:off x="3101800" y="2624250"/>
              <a:ext cx="97975" cy="69975"/>
            </a:xfrm>
            <a:custGeom>
              <a:rect b="b" l="l" r="r" t="t"/>
              <a:pathLst>
                <a:path extrusionOk="0" h="2799" w="3919">
                  <a:moveTo>
                    <a:pt x="2380" y="0"/>
                  </a:moveTo>
                  <a:cubicBezTo>
                    <a:pt x="1189" y="0"/>
                    <a:pt x="1" y="974"/>
                    <a:pt x="1" y="974"/>
                  </a:cubicBezTo>
                  <a:lnTo>
                    <a:pt x="825" y="2698"/>
                  </a:lnTo>
                  <a:cubicBezTo>
                    <a:pt x="825" y="2698"/>
                    <a:pt x="796" y="2798"/>
                    <a:pt x="815" y="2798"/>
                  </a:cubicBezTo>
                  <a:cubicBezTo>
                    <a:pt x="830" y="2798"/>
                    <a:pt x="873" y="2739"/>
                    <a:pt x="982" y="2530"/>
                  </a:cubicBezTo>
                  <a:cubicBezTo>
                    <a:pt x="1228" y="2045"/>
                    <a:pt x="2519" y="1519"/>
                    <a:pt x="3221" y="1097"/>
                  </a:cubicBezTo>
                  <a:cubicBezTo>
                    <a:pt x="3919" y="679"/>
                    <a:pt x="3280" y="228"/>
                    <a:pt x="3280" y="228"/>
                  </a:cubicBezTo>
                  <a:cubicBezTo>
                    <a:pt x="2994" y="65"/>
                    <a:pt x="2687" y="0"/>
                    <a:pt x="2380"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22"/>
            <p:cNvSpPr/>
            <p:nvPr/>
          </p:nvSpPr>
          <p:spPr>
            <a:xfrm>
              <a:off x="3125125" y="2675825"/>
              <a:ext cx="13650" cy="13550"/>
            </a:xfrm>
            <a:custGeom>
              <a:rect b="b" l="l" r="r" t="t"/>
              <a:pathLst>
                <a:path extrusionOk="0" h="542" w="546">
                  <a:moveTo>
                    <a:pt x="545" y="1"/>
                  </a:moveTo>
                  <a:lnTo>
                    <a:pt x="545" y="1"/>
                  </a:lnTo>
                  <a:cubicBezTo>
                    <a:pt x="310" y="154"/>
                    <a:pt x="124" y="310"/>
                    <a:pt x="49" y="467"/>
                  </a:cubicBezTo>
                  <a:cubicBezTo>
                    <a:pt x="30" y="482"/>
                    <a:pt x="30" y="497"/>
                    <a:pt x="15" y="512"/>
                  </a:cubicBezTo>
                  <a:cubicBezTo>
                    <a:pt x="15" y="517"/>
                    <a:pt x="15" y="520"/>
                    <a:pt x="15" y="523"/>
                  </a:cubicBezTo>
                  <a:lnTo>
                    <a:pt x="15" y="523"/>
                  </a:lnTo>
                  <a:cubicBezTo>
                    <a:pt x="108" y="408"/>
                    <a:pt x="245" y="304"/>
                    <a:pt x="422" y="187"/>
                  </a:cubicBezTo>
                  <a:lnTo>
                    <a:pt x="545" y="1"/>
                  </a:lnTo>
                  <a:close/>
                  <a:moveTo>
                    <a:pt x="15" y="523"/>
                  </a:moveTo>
                  <a:cubicBezTo>
                    <a:pt x="10" y="529"/>
                    <a:pt x="5" y="535"/>
                    <a:pt x="1" y="542"/>
                  </a:cubicBezTo>
                  <a:cubicBezTo>
                    <a:pt x="10" y="532"/>
                    <a:pt x="14" y="529"/>
                    <a:pt x="15" y="523"/>
                  </a:cubicBez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22"/>
            <p:cNvSpPr/>
            <p:nvPr/>
          </p:nvSpPr>
          <p:spPr>
            <a:xfrm>
              <a:off x="3135675" y="2671900"/>
              <a:ext cx="9350" cy="8625"/>
            </a:xfrm>
            <a:custGeom>
              <a:rect b="b" l="l" r="r" t="t"/>
              <a:pathLst>
                <a:path extrusionOk="0" h="345" w="374">
                  <a:moveTo>
                    <a:pt x="373" y="1"/>
                  </a:moveTo>
                  <a:lnTo>
                    <a:pt x="373" y="1"/>
                  </a:lnTo>
                  <a:cubicBezTo>
                    <a:pt x="280" y="46"/>
                    <a:pt x="202" y="109"/>
                    <a:pt x="123" y="158"/>
                  </a:cubicBezTo>
                  <a:lnTo>
                    <a:pt x="0" y="344"/>
                  </a:lnTo>
                  <a:cubicBezTo>
                    <a:pt x="75" y="296"/>
                    <a:pt x="153" y="266"/>
                    <a:pt x="232" y="217"/>
                  </a:cubicBezTo>
                  <a:lnTo>
                    <a:pt x="373"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22"/>
            <p:cNvSpPr/>
            <p:nvPr/>
          </p:nvSpPr>
          <p:spPr>
            <a:xfrm>
              <a:off x="3151525" y="2666025"/>
              <a:ext cx="3950" cy="5900"/>
            </a:xfrm>
            <a:custGeom>
              <a:rect b="b" l="l" r="r" t="t"/>
              <a:pathLst>
                <a:path extrusionOk="0" h="236" w="158">
                  <a:moveTo>
                    <a:pt x="157" y="1"/>
                  </a:moveTo>
                  <a:lnTo>
                    <a:pt x="157" y="1"/>
                  </a:lnTo>
                  <a:lnTo>
                    <a:pt x="0" y="236"/>
                  </a:lnTo>
                  <a:lnTo>
                    <a:pt x="0" y="236"/>
                  </a:ln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22"/>
            <p:cNvSpPr/>
            <p:nvPr/>
          </p:nvSpPr>
          <p:spPr>
            <a:xfrm>
              <a:off x="3141450" y="2671900"/>
              <a:ext cx="3575" cy="5450"/>
            </a:xfrm>
            <a:custGeom>
              <a:rect b="b" l="l" r="r" t="t"/>
              <a:pathLst>
                <a:path extrusionOk="0" h="218" w="143">
                  <a:moveTo>
                    <a:pt x="142" y="1"/>
                  </a:moveTo>
                  <a:lnTo>
                    <a:pt x="142" y="1"/>
                  </a:lnTo>
                  <a:lnTo>
                    <a:pt x="1" y="217"/>
                  </a:lnTo>
                  <a:lnTo>
                    <a:pt x="1" y="217"/>
                  </a:lnTo>
                  <a:close/>
                </a:path>
              </a:pathLst>
            </a:custGeom>
            <a:solidFill>
              <a:srgbClr val="AA9B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22"/>
            <p:cNvSpPr/>
            <p:nvPr/>
          </p:nvSpPr>
          <p:spPr>
            <a:xfrm>
              <a:off x="3141450" y="2666025"/>
              <a:ext cx="14025" cy="11325"/>
            </a:xfrm>
            <a:custGeom>
              <a:rect b="b" l="l" r="r" t="t"/>
              <a:pathLst>
                <a:path extrusionOk="0" h="453" w="561">
                  <a:moveTo>
                    <a:pt x="560" y="1"/>
                  </a:moveTo>
                  <a:lnTo>
                    <a:pt x="560" y="1"/>
                  </a:lnTo>
                  <a:cubicBezTo>
                    <a:pt x="422" y="79"/>
                    <a:pt x="265" y="157"/>
                    <a:pt x="142" y="236"/>
                  </a:cubicBezTo>
                  <a:lnTo>
                    <a:pt x="1" y="452"/>
                  </a:lnTo>
                  <a:cubicBezTo>
                    <a:pt x="124" y="374"/>
                    <a:pt x="265" y="314"/>
                    <a:pt x="403" y="236"/>
                  </a:cubicBezTo>
                  <a:lnTo>
                    <a:pt x="560" y="1"/>
                  </a:lnTo>
                  <a:close/>
                </a:path>
              </a:pathLst>
            </a:custGeom>
            <a:solidFill>
              <a:srgbClr val="AE7C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22"/>
            <p:cNvSpPr/>
            <p:nvPr/>
          </p:nvSpPr>
          <p:spPr>
            <a:xfrm>
              <a:off x="3151525" y="2643175"/>
              <a:ext cx="39300" cy="28750"/>
            </a:xfrm>
            <a:custGeom>
              <a:rect b="b" l="l" r="r" t="t"/>
              <a:pathLst>
                <a:path extrusionOk="0" h="1150" w="1572">
                  <a:moveTo>
                    <a:pt x="1541" y="1"/>
                  </a:moveTo>
                  <a:cubicBezTo>
                    <a:pt x="1527" y="60"/>
                    <a:pt x="1493" y="109"/>
                    <a:pt x="1448" y="154"/>
                  </a:cubicBezTo>
                  <a:lnTo>
                    <a:pt x="1556" y="217"/>
                  </a:lnTo>
                  <a:cubicBezTo>
                    <a:pt x="1571" y="139"/>
                    <a:pt x="1556" y="75"/>
                    <a:pt x="1541" y="1"/>
                  </a:cubicBezTo>
                  <a:close/>
                  <a:moveTo>
                    <a:pt x="265" y="855"/>
                  </a:moveTo>
                  <a:cubicBezTo>
                    <a:pt x="221" y="885"/>
                    <a:pt x="187" y="900"/>
                    <a:pt x="157" y="915"/>
                  </a:cubicBezTo>
                  <a:lnTo>
                    <a:pt x="0" y="1150"/>
                  </a:lnTo>
                  <a:cubicBezTo>
                    <a:pt x="34" y="1135"/>
                    <a:pt x="64" y="1120"/>
                    <a:pt x="94" y="1101"/>
                  </a:cubicBezTo>
                  <a:lnTo>
                    <a:pt x="265" y="855"/>
                  </a:ln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22"/>
            <p:cNvSpPr/>
            <p:nvPr/>
          </p:nvSpPr>
          <p:spPr>
            <a:xfrm>
              <a:off x="3153850" y="2647000"/>
              <a:ext cx="36600" cy="23725"/>
            </a:xfrm>
            <a:custGeom>
              <a:rect b="b" l="l" r="r" t="t"/>
              <a:pathLst>
                <a:path extrusionOk="0" h="949" w="1464">
                  <a:moveTo>
                    <a:pt x="1355" y="1"/>
                  </a:moveTo>
                  <a:cubicBezTo>
                    <a:pt x="1307" y="64"/>
                    <a:pt x="1247" y="127"/>
                    <a:pt x="1154" y="172"/>
                  </a:cubicBezTo>
                  <a:lnTo>
                    <a:pt x="1154" y="187"/>
                  </a:lnTo>
                  <a:lnTo>
                    <a:pt x="1139" y="187"/>
                  </a:lnTo>
                  <a:cubicBezTo>
                    <a:pt x="1105" y="202"/>
                    <a:pt x="1090" y="221"/>
                    <a:pt x="1060" y="236"/>
                  </a:cubicBezTo>
                  <a:cubicBezTo>
                    <a:pt x="810" y="374"/>
                    <a:pt x="486" y="545"/>
                    <a:pt x="172" y="702"/>
                  </a:cubicBezTo>
                  <a:lnTo>
                    <a:pt x="1" y="948"/>
                  </a:lnTo>
                  <a:cubicBezTo>
                    <a:pt x="407" y="762"/>
                    <a:pt x="825" y="594"/>
                    <a:pt x="1120" y="422"/>
                  </a:cubicBezTo>
                  <a:cubicBezTo>
                    <a:pt x="1340" y="314"/>
                    <a:pt x="1434" y="187"/>
                    <a:pt x="1463" y="64"/>
                  </a:cubicBezTo>
                  <a:lnTo>
                    <a:pt x="1355"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2"/>
            <p:cNvSpPr/>
            <p:nvPr/>
          </p:nvSpPr>
          <p:spPr>
            <a:xfrm>
              <a:off x="3182675" y="2643175"/>
              <a:ext cx="7400" cy="8150"/>
            </a:xfrm>
            <a:custGeom>
              <a:rect b="b" l="l" r="r" t="t"/>
              <a:pathLst>
                <a:path extrusionOk="0" h="326" w="296">
                  <a:moveTo>
                    <a:pt x="295" y="1"/>
                  </a:moveTo>
                  <a:cubicBezTo>
                    <a:pt x="289" y="25"/>
                    <a:pt x="279" y="49"/>
                    <a:pt x="266" y="73"/>
                  </a:cubicBezTo>
                  <a:lnTo>
                    <a:pt x="266" y="73"/>
                  </a:lnTo>
                  <a:cubicBezTo>
                    <a:pt x="279" y="51"/>
                    <a:pt x="289" y="27"/>
                    <a:pt x="295" y="1"/>
                  </a:cubicBezTo>
                  <a:close/>
                  <a:moveTo>
                    <a:pt x="266" y="73"/>
                  </a:moveTo>
                  <a:cubicBezTo>
                    <a:pt x="249" y="102"/>
                    <a:pt x="227" y="129"/>
                    <a:pt x="202" y="154"/>
                  </a:cubicBezTo>
                  <a:cubicBezTo>
                    <a:pt x="189" y="171"/>
                    <a:pt x="174" y="189"/>
                    <a:pt x="158" y="207"/>
                  </a:cubicBezTo>
                  <a:lnTo>
                    <a:pt x="158" y="207"/>
                  </a:lnTo>
                  <a:cubicBezTo>
                    <a:pt x="206" y="162"/>
                    <a:pt x="241" y="118"/>
                    <a:pt x="266" y="73"/>
                  </a:cubicBezTo>
                  <a:close/>
                  <a:moveTo>
                    <a:pt x="158" y="207"/>
                  </a:moveTo>
                  <a:cubicBezTo>
                    <a:pt x="116" y="246"/>
                    <a:pt x="63" y="286"/>
                    <a:pt x="1" y="325"/>
                  </a:cubicBezTo>
                  <a:cubicBezTo>
                    <a:pt x="68" y="293"/>
                    <a:pt x="117" y="251"/>
                    <a:pt x="158" y="207"/>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22"/>
            <p:cNvSpPr/>
            <p:nvPr/>
          </p:nvSpPr>
          <p:spPr>
            <a:xfrm>
              <a:off x="3204775" y="2774900"/>
              <a:ext cx="19075" cy="11675"/>
            </a:xfrm>
            <a:custGeom>
              <a:rect b="b" l="l" r="r" t="t"/>
              <a:pathLst>
                <a:path extrusionOk="0" h="467" w="763">
                  <a:moveTo>
                    <a:pt x="762" y="0"/>
                  </a:moveTo>
                  <a:lnTo>
                    <a:pt x="314" y="295"/>
                  </a:lnTo>
                  <a:cubicBezTo>
                    <a:pt x="312" y="297"/>
                    <a:pt x="309" y="299"/>
                    <a:pt x="306" y="302"/>
                  </a:cubicBezTo>
                  <a:lnTo>
                    <a:pt x="306" y="302"/>
                  </a:lnTo>
                  <a:lnTo>
                    <a:pt x="747" y="15"/>
                  </a:lnTo>
                  <a:lnTo>
                    <a:pt x="762" y="0"/>
                  </a:lnTo>
                  <a:close/>
                  <a:moveTo>
                    <a:pt x="306" y="302"/>
                  </a:moveTo>
                  <a:lnTo>
                    <a:pt x="249" y="338"/>
                  </a:lnTo>
                  <a:lnTo>
                    <a:pt x="249" y="338"/>
                  </a:lnTo>
                  <a:cubicBezTo>
                    <a:pt x="269" y="328"/>
                    <a:pt x="288" y="316"/>
                    <a:pt x="306" y="302"/>
                  </a:cubicBezTo>
                  <a:close/>
                  <a:moveTo>
                    <a:pt x="249" y="338"/>
                  </a:moveTo>
                  <a:cubicBezTo>
                    <a:pt x="186" y="373"/>
                    <a:pt x="114" y="392"/>
                    <a:pt x="35" y="403"/>
                  </a:cubicBezTo>
                  <a:cubicBezTo>
                    <a:pt x="35" y="422"/>
                    <a:pt x="16" y="452"/>
                    <a:pt x="1" y="466"/>
                  </a:cubicBezTo>
                  <a:cubicBezTo>
                    <a:pt x="64" y="452"/>
                    <a:pt x="109" y="437"/>
                    <a:pt x="173" y="388"/>
                  </a:cubicBezTo>
                  <a:lnTo>
                    <a:pt x="249" y="338"/>
                  </a:lnTo>
                  <a:close/>
                </a:path>
              </a:pathLst>
            </a:custGeom>
            <a:solidFill>
              <a:srgbClr val="7F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22"/>
            <p:cNvSpPr/>
            <p:nvPr/>
          </p:nvSpPr>
          <p:spPr>
            <a:xfrm>
              <a:off x="3183425" y="2760525"/>
              <a:ext cx="22225" cy="26800"/>
            </a:xfrm>
            <a:custGeom>
              <a:rect b="b" l="l" r="r" t="t"/>
              <a:pathLst>
                <a:path extrusionOk="0" h="1072" w="889">
                  <a:moveTo>
                    <a:pt x="265" y="0"/>
                  </a:moveTo>
                  <a:lnTo>
                    <a:pt x="187" y="64"/>
                  </a:lnTo>
                  <a:lnTo>
                    <a:pt x="124" y="94"/>
                  </a:lnTo>
                  <a:cubicBezTo>
                    <a:pt x="124" y="94"/>
                    <a:pt x="109" y="109"/>
                    <a:pt x="109" y="124"/>
                  </a:cubicBezTo>
                  <a:cubicBezTo>
                    <a:pt x="94" y="172"/>
                    <a:pt x="64" y="232"/>
                    <a:pt x="49" y="280"/>
                  </a:cubicBezTo>
                  <a:cubicBezTo>
                    <a:pt x="1" y="452"/>
                    <a:pt x="30" y="638"/>
                    <a:pt x="142" y="791"/>
                  </a:cubicBezTo>
                  <a:cubicBezTo>
                    <a:pt x="265" y="978"/>
                    <a:pt x="467" y="1071"/>
                    <a:pt x="668" y="1071"/>
                  </a:cubicBezTo>
                  <a:cubicBezTo>
                    <a:pt x="732" y="1071"/>
                    <a:pt x="795" y="1071"/>
                    <a:pt x="855" y="1041"/>
                  </a:cubicBezTo>
                  <a:cubicBezTo>
                    <a:pt x="870" y="1027"/>
                    <a:pt x="889" y="997"/>
                    <a:pt x="889" y="978"/>
                  </a:cubicBezTo>
                  <a:lnTo>
                    <a:pt x="825" y="978"/>
                  </a:lnTo>
                  <a:cubicBezTo>
                    <a:pt x="654" y="978"/>
                    <a:pt x="482" y="903"/>
                    <a:pt x="359" y="777"/>
                  </a:cubicBezTo>
                  <a:cubicBezTo>
                    <a:pt x="329" y="762"/>
                    <a:pt x="310" y="732"/>
                    <a:pt x="280" y="683"/>
                  </a:cubicBezTo>
                  <a:cubicBezTo>
                    <a:pt x="280" y="668"/>
                    <a:pt x="265" y="668"/>
                    <a:pt x="265" y="668"/>
                  </a:cubicBezTo>
                  <a:lnTo>
                    <a:pt x="265" y="653"/>
                  </a:lnTo>
                  <a:lnTo>
                    <a:pt x="251" y="653"/>
                  </a:lnTo>
                  <a:lnTo>
                    <a:pt x="251" y="638"/>
                  </a:lnTo>
                  <a:cubicBezTo>
                    <a:pt x="142" y="437"/>
                    <a:pt x="157" y="187"/>
                    <a:pt x="265" y="0"/>
                  </a:cubicBezTo>
                  <a:close/>
                </a:path>
              </a:pathLst>
            </a:custGeom>
            <a:solidFill>
              <a:srgbClr val="529C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22"/>
            <p:cNvSpPr/>
            <p:nvPr/>
          </p:nvSpPr>
          <p:spPr>
            <a:xfrm>
              <a:off x="3184650" y="2763600"/>
              <a:ext cx="1500" cy="3950"/>
            </a:xfrm>
            <a:custGeom>
              <a:rect b="b" l="l" r="r" t="t"/>
              <a:pathLst>
                <a:path extrusionOk="0" h="158" w="60">
                  <a:moveTo>
                    <a:pt x="60" y="1"/>
                  </a:moveTo>
                  <a:cubicBezTo>
                    <a:pt x="30" y="49"/>
                    <a:pt x="15" y="94"/>
                    <a:pt x="0" y="157"/>
                  </a:cubicBezTo>
                  <a:cubicBezTo>
                    <a:pt x="15" y="109"/>
                    <a:pt x="45" y="49"/>
                    <a:pt x="60" y="1"/>
                  </a:cubicBezTo>
                  <a:close/>
                </a:path>
              </a:pathLst>
            </a:custGeom>
            <a:solidFill>
              <a:srgbClr val="038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22"/>
            <p:cNvSpPr/>
            <p:nvPr/>
          </p:nvSpPr>
          <p:spPr>
            <a:xfrm>
              <a:off x="3139500" y="2677950"/>
              <a:ext cx="82000" cy="61975"/>
            </a:xfrm>
            <a:custGeom>
              <a:rect b="b" l="l" r="r" t="t"/>
              <a:pathLst>
                <a:path extrusionOk="0" h="2479" w="3280">
                  <a:moveTo>
                    <a:pt x="2546" y="0"/>
                  </a:moveTo>
                  <a:cubicBezTo>
                    <a:pt x="2425" y="0"/>
                    <a:pt x="2302" y="34"/>
                    <a:pt x="2194" y="102"/>
                  </a:cubicBezTo>
                  <a:lnTo>
                    <a:pt x="373" y="1296"/>
                  </a:lnTo>
                  <a:cubicBezTo>
                    <a:pt x="93" y="1501"/>
                    <a:pt x="0" y="1904"/>
                    <a:pt x="202" y="2199"/>
                  </a:cubicBezTo>
                  <a:cubicBezTo>
                    <a:pt x="320" y="2376"/>
                    <a:pt x="526" y="2479"/>
                    <a:pt x="737" y="2479"/>
                  </a:cubicBezTo>
                  <a:cubicBezTo>
                    <a:pt x="859" y="2479"/>
                    <a:pt x="982" y="2444"/>
                    <a:pt x="1090" y="2371"/>
                  </a:cubicBezTo>
                  <a:lnTo>
                    <a:pt x="2907" y="1173"/>
                  </a:lnTo>
                  <a:cubicBezTo>
                    <a:pt x="3205" y="971"/>
                    <a:pt x="3280" y="583"/>
                    <a:pt x="3078" y="289"/>
                  </a:cubicBezTo>
                  <a:cubicBezTo>
                    <a:pt x="2960" y="100"/>
                    <a:pt x="2755" y="0"/>
                    <a:pt x="2546"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22"/>
            <p:cNvSpPr/>
            <p:nvPr/>
          </p:nvSpPr>
          <p:spPr>
            <a:xfrm>
              <a:off x="3162800" y="2712475"/>
              <a:ext cx="63850" cy="50125"/>
            </a:xfrm>
            <a:custGeom>
              <a:rect b="b" l="l" r="r" t="t"/>
              <a:pathLst>
                <a:path extrusionOk="0" h="2005" w="2554">
                  <a:moveTo>
                    <a:pt x="1813" y="1"/>
                  </a:moveTo>
                  <a:cubicBezTo>
                    <a:pt x="1693" y="1"/>
                    <a:pt x="1571" y="34"/>
                    <a:pt x="1464" y="102"/>
                  </a:cubicBezTo>
                  <a:lnTo>
                    <a:pt x="374" y="833"/>
                  </a:lnTo>
                  <a:cubicBezTo>
                    <a:pt x="79" y="1020"/>
                    <a:pt x="1" y="1426"/>
                    <a:pt x="188" y="1721"/>
                  </a:cubicBezTo>
                  <a:cubicBezTo>
                    <a:pt x="313" y="1905"/>
                    <a:pt x="519" y="2005"/>
                    <a:pt x="727" y="2005"/>
                  </a:cubicBezTo>
                  <a:cubicBezTo>
                    <a:pt x="853" y="2005"/>
                    <a:pt x="980" y="1968"/>
                    <a:pt x="1090" y="1893"/>
                  </a:cubicBezTo>
                  <a:lnTo>
                    <a:pt x="2180" y="1176"/>
                  </a:lnTo>
                  <a:cubicBezTo>
                    <a:pt x="2475" y="975"/>
                    <a:pt x="2553" y="587"/>
                    <a:pt x="2348" y="288"/>
                  </a:cubicBezTo>
                  <a:cubicBezTo>
                    <a:pt x="2229" y="101"/>
                    <a:pt x="2023" y="1"/>
                    <a:pt x="1813"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22"/>
            <p:cNvSpPr/>
            <p:nvPr/>
          </p:nvSpPr>
          <p:spPr>
            <a:xfrm>
              <a:off x="3136425" y="2715000"/>
              <a:ext cx="31450" cy="28000"/>
            </a:xfrm>
            <a:custGeom>
              <a:rect b="b" l="l" r="r" t="t"/>
              <a:pathLst>
                <a:path extrusionOk="0" h="1120" w="1258">
                  <a:moveTo>
                    <a:pt x="295" y="1"/>
                  </a:moveTo>
                  <a:cubicBezTo>
                    <a:pt x="63" y="206"/>
                    <a:pt x="0" y="560"/>
                    <a:pt x="187" y="825"/>
                  </a:cubicBezTo>
                  <a:lnTo>
                    <a:pt x="187" y="840"/>
                  </a:lnTo>
                  <a:lnTo>
                    <a:pt x="250" y="732"/>
                  </a:lnTo>
                  <a:lnTo>
                    <a:pt x="683" y="1012"/>
                  </a:lnTo>
                  <a:lnTo>
                    <a:pt x="623" y="1105"/>
                  </a:lnTo>
                  <a:cubicBezTo>
                    <a:pt x="653" y="1120"/>
                    <a:pt x="683" y="1120"/>
                    <a:pt x="716" y="1120"/>
                  </a:cubicBezTo>
                  <a:cubicBezTo>
                    <a:pt x="840" y="1120"/>
                    <a:pt x="963" y="1090"/>
                    <a:pt x="1071" y="1012"/>
                  </a:cubicBezTo>
                  <a:lnTo>
                    <a:pt x="1183" y="952"/>
                  </a:lnTo>
                  <a:cubicBezTo>
                    <a:pt x="1198" y="919"/>
                    <a:pt x="1228" y="889"/>
                    <a:pt x="1257" y="874"/>
                  </a:cubicBezTo>
                  <a:lnTo>
                    <a:pt x="1257" y="874"/>
                  </a:lnTo>
                  <a:lnTo>
                    <a:pt x="1213" y="889"/>
                  </a:lnTo>
                  <a:cubicBezTo>
                    <a:pt x="1104" y="967"/>
                    <a:pt x="978" y="997"/>
                    <a:pt x="854" y="997"/>
                  </a:cubicBezTo>
                  <a:cubicBezTo>
                    <a:pt x="653" y="997"/>
                    <a:pt x="452" y="889"/>
                    <a:pt x="325" y="717"/>
                  </a:cubicBezTo>
                  <a:lnTo>
                    <a:pt x="325" y="702"/>
                  </a:lnTo>
                  <a:lnTo>
                    <a:pt x="310" y="702"/>
                  </a:lnTo>
                  <a:lnTo>
                    <a:pt x="310" y="687"/>
                  </a:lnTo>
                  <a:cubicBezTo>
                    <a:pt x="187" y="486"/>
                    <a:pt x="187" y="236"/>
                    <a:pt x="295" y="34"/>
                  </a:cubicBezTo>
                  <a:lnTo>
                    <a:pt x="295" y="19"/>
                  </a:lnTo>
                  <a:lnTo>
                    <a:pt x="295"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2"/>
            <p:cNvSpPr/>
            <p:nvPr/>
          </p:nvSpPr>
          <p:spPr>
            <a:xfrm>
              <a:off x="3143775" y="2713500"/>
              <a:ext cx="2000" cy="2375"/>
            </a:xfrm>
            <a:custGeom>
              <a:rect b="b" l="l" r="r" t="t"/>
              <a:pathLst>
                <a:path extrusionOk="0" h="95" w="80">
                  <a:moveTo>
                    <a:pt x="79" y="1"/>
                  </a:moveTo>
                  <a:cubicBezTo>
                    <a:pt x="49" y="16"/>
                    <a:pt x="16" y="31"/>
                    <a:pt x="1" y="61"/>
                  </a:cubicBezTo>
                  <a:lnTo>
                    <a:pt x="1" y="79"/>
                  </a:lnTo>
                  <a:lnTo>
                    <a:pt x="1" y="94"/>
                  </a:lnTo>
                  <a:cubicBezTo>
                    <a:pt x="31" y="61"/>
                    <a:pt x="49" y="31"/>
                    <a:pt x="79" y="1"/>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22"/>
            <p:cNvSpPr/>
            <p:nvPr/>
          </p:nvSpPr>
          <p:spPr>
            <a:xfrm>
              <a:off x="3141075" y="2733275"/>
              <a:ext cx="12425" cy="9375"/>
            </a:xfrm>
            <a:custGeom>
              <a:rect b="b" l="l" r="r" t="t"/>
              <a:pathLst>
                <a:path extrusionOk="0" h="375" w="497">
                  <a:moveTo>
                    <a:pt x="1" y="1"/>
                  </a:moveTo>
                  <a:lnTo>
                    <a:pt x="1" y="374"/>
                  </a:lnTo>
                  <a:lnTo>
                    <a:pt x="497" y="374"/>
                  </a:lnTo>
                  <a:lnTo>
                    <a:pt x="497"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22"/>
            <p:cNvSpPr/>
            <p:nvPr/>
          </p:nvSpPr>
          <p:spPr>
            <a:xfrm>
              <a:off x="3119625" y="2761925"/>
              <a:ext cx="13550" cy="11775"/>
            </a:xfrm>
            <a:custGeom>
              <a:rect b="b" l="l" r="r" t="t"/>
              <a:pathLst>
                <a:path extrusionOk="0" h="471" w="542">
                  <a:moveTo>
                    <a:pt x="217" y="0"/>
                  </a:moveTo>
                  <a:lnTo>
                    <a:pt x="0" y="336"/>
                  </a:lnTo>
                  <a:lnTo>
                    <a:pt x="79" y="385"/>
                  </a:lnTo>
                  <a:lnTo>
                    <a:pt x="157" y="262"/>
                  </a:lnTo>
                  <a:lnTo>
                    <a:pt x="485" y="471"/>
                  </a:lnTo>
                  <a:lnTo>
                    <a:pt x="541" y="381"/>
                  </a:lnTo>
                  <a:lnTo>
                    <a:pt x="217" y="172"/>
                  </a:lnTo>
                  <a:lnTo>
                    <a:pt x="295" y="49"/>
                  </a:lnTo>
                  <a:lnTo>
                    <a:pt x="217"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22"/>
            <p:cNvSpPr/>
            <p:nvPr/>
          </p:nvSpPr>
          <p:spPr>
            <a:xfrm>
              <a:off x="3125875" y="2752975"/>
              <a:ext cx="15125" cy="14200"/>
            </a:xfrm>
            <a:custGeom>
              <a:rect b="b" l="l" r="r" t="t"/>
              <a:pathLst>
                <a:path extrusionOk="0" h="568" w="605">
                  <a:moveTo>
                    <a:pt x="198" y="0"/>
                  </a:moveTo>
                  <a:lnTo>
                    <a:pt x="0" y="306"/>
                  </a:lnTo>
                  <a:lnTo>
                    <a:pt x="403" y="567"/>
                  </a:lnTo>
                  <a:lnTo>
                    <a:pt x="605" y="254"/>
                  </a:lnTo>
                  <a:lnTo>
                    <a:pt x="530" y="205"/>
                  </a:lnTo>
                  <a:lnTo>
                    <a:pt x="385" y="426"/>
                  </a:lnTo>
                  <a:lnTo>
                    <a:pt x="299" y="370"/>
                  </a:lnTo>
                  <a:lnTo>
                    <a:pt x="422" y="176"/>
                  </a:lnTo>
                  <a:lnTo>
                    <a:pt x="347" y="127"/>
                  </a:lnTo>
                  <a:lnTo>
                    <a:pt x="221" y="321"/>
                  </a:lnTo>
                  <a:lnTo>
                    <a:pt x="135" y="265"/>
                  </a:lnTo>
                  <a:lnTo>
                    <a:pt x="273" y="49"/>
                  </a:lnTo>
                  <a:lnTo>
                    <a:pt x="198"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22"/>
            <p:cNvSpPr/>
            <p:nvPr/>
          </p:nvSpPr>
          <p:spPr>
            <a:xfrm>
              <a:off x="3133425" y="2743650"/>
              <a:ext cx="12625" cy="13250"/>
            </a:xfrm>
            <a:custGeom>
              <a:rect b="b" l="l" r="r" t="t"/>
              <a:pathLst>
                <a:path extrusionOk="0" h="530" w="505">
                  <a:moveTo>
                    <a:pt x="187" y="0"/>
                  </a:moveTo>
                  <a:cubicBezTo>
                    <a:pt x="161" y="11"/>
                    <a:pt x="135" y="30"/>
                    <a:pt x="109" y="49"/>
                  </a:cubicBezTo>
                  <a:cubicBezTo>
                    <a:pt x="83" y="71"/>
                    <a:pt x="64" y="97"/>
                    <a:pt x="45" y="123"/>
                  </a:cubicBezTo>
                  <a:cubicBezTo>
                    <a:pt x="23" y="157"/>
                    <a:pt x="12" y="187"/>
                    <a:pt x="8" y="217"/>
                  </a:cubicBezTo>
                  <a:cubicBezTo>
                    <a:pt x="1" y="246"/>
                    <a:pt x="4" y="272"/>
                    <a:pt x="16" y="299"/>
                  </a:cubicBezTo>
                  <a:cubicBezTo>
                    <a:pt x="23" y="321"/>
                    <a:pt x="42" y="343"/>
                    <a:pt x="64" y="358"/>
                  </a:cubicBezTo>
                  <a:cubicBezTo>
                    <a:pt x="90" y="373"/>
                    <a:pt x="116" y="381"/>
                    <a:pt x="139" y="381"/>
                  </a:cubicBezTo>
                  <a:cubicBezTo>
                    <a:pt x="165" y="377"/>
                    <a:pt x="183" y="369"/>
                    <a:pt x="202" y="358"/>
                  </a:cubicBezTo>
                  <a:cubicBezTo>
                    <a:pt x="225" y="343"/>
                    <a:pt x="247" y="325"/>
                    <a:pt x="269" y="302"/>
                  </a:cubicBezTo>
                  <a:cubicBezTo>
                    <a:pt x="288" y="287"/>
                    <a:pt x="303" y="276"/>
                    <a:pt x="314" y="269"/>
                  </a:cubicBezTo>
                  <a:cubicBezTo>
                    <a:pt x="325" y="258"/>
                    <a:pt x="336" y="254"/>
                    <a:pt x="348" y="250"/>
                  </a:cubicBezTo>
                  <a:cubicBezTo>
                    <a:pt x="351" y="249"/>
                    <a:pt x="354" y="249"/>
                    <a:pt x="357" y="249"/>
                  </a:cubicBezTo>
                  <a:cubicBezTo>
                    <a:pt x="365" y="249"/>
                    <a:pt x="373" y="252"/>
                    <a:pt x="381" y="258"/>
                  </a:cubicBezTo>
                  <a:cubicBezTo>
                    <a:pt x="392" y="265"/>
                    <a:pt x="400" y="276"/>
                    <a:pt x="400" y="291"/>
                  </a:cubicBezTo>
                  <a:cubicBezTo>
                    <a:pt x="400" y="306"/>
                    <a:pt x="392" y="325"/>
                    <a:pt x="381" y="343"/>
                  </a:cubicBezTo>
                  <a:cubicBezTo>
                    <a:pt x="366" y="366"/>
                    <a:pt x="348" y="384"/>
                    <a:pt x="318" y="403"/>
                  </a:cubicBezTo>
                  <a:cubicBezTo>
                    <a:pt x="292" y="425"/>
                    <a:pt x="262" y="437"/>
                    <a:pt x="228" y="448"/>
                  </a:cubicBezTo>
                  <a:lnTo>
                    <a:pt x="280" y="530"/>
                  </a:lnTo>
                  <a:cubicBezTo>
                    <a:pt x="314" y="519"/>
                    <a:pt x="348" y="504"/>
                    <a:pt x="381" y="478"/>
                  </a:cubicBezTo>
                  <a:cubicBezTo>
                    <a:pt x="411" y="455"/>
                    <a:pt x="437" y="425"/>
                    <a:pt x="460" y="392"/>
                  </a:cubicBezTo>
                  <a:cubicBezTo>
                    <a:pt x="478" y="362"/>
                    <a:pt x="493" y="332"/>
                    <a:pt x="497" y="302"/>
                  </a:cubicBezTo>
                  <a:cubicBezTo>
                    <a:pt x="504" y="272"/>
                    <a:pt x="501" y="246"/>
                    <a:pt x="489" y="220"/>
                  </a:cubicBezTo>
                  <a:cubicBezTo>
                    <a:pt x="482" y="194"/>
                    <a:pt x="463" y="172"/>
                    <a:pt x="437" y="157"/>
                  </a:cubicBezTo>
                  <a:cubicBezTo>
                    <a:pt x="415" y="141"/>
                    <a:pt x="394" y="134"/>
                    <a:pt x="374" y="134"/>
                  </a:cubicBezTo>
                  <a:cubicBezTo>
                    <a:pt x="370" y="134"/>
                    <a:pt x="366" y="134"/>
                    <a:pt x="363" y="134"/>
                  </a:cubicBezTo>
                  <a:cubicBezTo>
                    <a:pt x="336" y="138"/>
                    <a:pt x="314" y="146"/>
                    <a:pt x="295" y="157"/>
                  </a:cubicBezTo>
                  <a:cubicBezTo>
                    <a:pt x="277" y="168"/>
                    <a:pt x="254" y="187"/>
                    <a:pt x="228" y="209"/>
                  </a:cubicBezTo>
                  <a:cubicBezTo>
                    <a:pt x="202" y="231"/>
                    <a:pt x="180" y="246"/>
                    <a:pt x="165" y="258"/>
                  </a:cubicBezTo>
                  <a:cubicBezTo>
                    <a:pt x="158" y="261"/>
                    <a:pt x="151" y="263"/>
                    <a:pt x="145" y="263"/>
                  </a:cubicBezTo>
                  <a:cubicBezTo>
                    <a:pt x="136" y="263"/>
                    <a:pt x="128" y="260"/>
                    <a:pt x="120" y="254"/>
                  </a:cubicBezTo>
                  <a:cubicBezTo>
                    <a:pt x="109" y="246"/>
                    <a:pt x="101" y="239"/>
                    <a:pt x="101" y="224"/>
                  </a:cubicBezTo>
                  <a:cubicBezTo>
                    <a:pt x="101" y="213"/>
                    <a:pt x="109" y="198"/>
                    <a:pt x="116" y="183"/>
                  </a:cubicBezTo>
                  <a:cubicBezTo>
                    <a:pt x="127" y="164"/>
                    <a:pt x="146" y="149"/>
                    <a:pt x="169" y="131"/>
                  </a:cubicBezTo>
                  <a:cubicBezTo>
                    <a:pt x="191" y="112"/>
                    <a:pt x="213" y="97"/>
                    <a:pt x="239" y="82"/>
                  </a:cubicBezTo>
                  <a:lnTo>
                    <a:pt x="187"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22"/>
            <p:cNvSpPr/>
            <p:nvPr/>
          </p:nvSpPr>
          <p:spPr>
            <a:xfrm>
              <a:off x="3137525" y="2733950"/>
              <a:ext cx="13550" cy="11850"/>
            </a:xfrm>
            <a:custGeom>
              <a:rect b="b" l="l" r="r" t="t"/>
              <a:pathLst>
                <a:path extrusionOk="0" h="474" w="542">
                  <a:moveTo>
                    <a:pt x="221" y="0"/>
                  </a:moveTo>
                  <a:lnTo>
                    <a:pt x="1" y="340"/>
                  </a:lnTo>
                  <a:lnTo>
                    <a:pt x="79" y="388"/>
                  </a:lnTo>
                  <a:lnTo>
                    <a:pt x="158" y="265"/>
                  </a:lnTo>
                  <a:lnTo>
                    <a:pt x="486" y="474"/>
                  </a:lnTo>
                  <a:lnTo>
                    <a:pt x="542" y="384"/>
                  </a:lnTo>
                  <a:lnTo>
                    <a:pt x="217" y="175"/>
                  </a:lnTo>
                  <a:lnTo>
                    <a:pt x="296" y="52"/>
                  </a:lnTo>
                  <a:lnTo>
                    <a:pt x="221"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2"/>
            <p:cNvSpPr/>
            <p:nvPr/>
          </p:nvSpPr>
          <p:spPr>
            <a:xfrm>
              <a:off x="3140700" y="2713500"/>
              <a:ext cx="5075" cy="18700"/>
            </a:xfrm>
            <a:custGeom>
              <a:rect b="b" l="l" r="r" t="t"/>
              <a:pathLst>
                <a:path extrusionOk="0" h="748" w="203">
                  <a:moveTo>
                    <a:pt x="202" y="1"/>
                  </a:moveTo>
                  <a:cubicBezTo>
                    <a:pt x="172" y="31"/>
                    <a:pt x="154" y="61"/>
                    <a:pt x="124" y="94"/>
                  </a:cubicBezTo>
                  <a:cubicBezTo>
                    <a:pt x="16" y="296"/>
                    <a:pt x="16" y="546"/>
                    <a:pt x="139" y="747"/>
                  </a:cubicBezTo>
                  <a:cubicBezTo>
                    <a:pt x="1" y="497"/>
                    <a:pt x="31" y="202"/>
                    <a:pt x="202" y="1"/>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22"/>
            <p:cNvSpPr/>
            <p:nvPr/>
          </p:nvSpPr>
          <p:spPr>
            <a:xfrm>
              <a:off x="3186500" y="2761650"/>
              <a:ext cx="875" cy="1225"/>
            </a:xfrm>
            <a:custGeom>
              <a:rect b="b" l="l" r="r" t="t"/>
              <a:pathLst>
                <a:path extrusionOk="0" h="49" w="35">
                  <a:moveTo>
                    <a:pt x="19" y="0"/>
                  </a:moveTo>
                  <a:cubicBezTo>
                    <a:pt x="1" y="19"/>
                    <a:pt x="1" y="34"/>
                    <a:pt x="1" y="49"/>
                  </a:cubicBezTo>
                  <a:cubicBezTo>
                    <a:pt x="19" y="34"/>
                    <a:pt x="19" y="19"/>
                    <a:pt x="34" y="19"/>
                  </a:cubicBezTo>
                  <a:cubicBezTo>
                    <a:pt x="19" y="19"/>
                    <a:pt x="19" y="0"/>
                    <a:pt x="19" y="0"/>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22"/>
            <p:cNvSpPr/>
            <p:nvPr/>
          </p:nvSpPr>
          <p:spPr>
            <a:xfrm>
              <a:off x="3171025" y="2760525"/>
              <a:ext cx="15975" cy="5050"/>
            </a:xfrm>
            <a:custGeom>
              <a:rect b="b" l="l" r="r" t="t"/>
              <a:pathLst>
                <a:path extrusionOk="0" h="202" w="639">
                  <a:moveTo>
                    <a:pt x="94" y="0"/>
                  </a:moveTo>
                  <a:lnTo>
                    <a:pt x="0" y="157"/>
                  </a:lnTo>
                  <a:cubicBezTo>
                    <a:pt x="94" y="187"/>
                    <a:pt x="172" y="202"/>
                    <a:pt x="265" y="202"/>
                  </a:cubicBezTo>
                  <a:cubicBezTo>
                    <a:pt x="388" y="202"/>
                    <a:pt x="511" y="172"/>
                    <a:pt x="620" y="94"/>
                  </a:cubicBezTo>
                  <a:cubicBezTo>
                    <a:pt x="620" y="79"/>
                    <a:pt x="620" y="64"/>
                    <a:pt x="638" y="45"/>
                  </a:cubicBezTo>
                  <a:lnTo>
                    <a:pt x="638" y="30"/>
                  </a:lnTo>
                  <a:cubicBezTo>
                    <a:pt x="560" y="64"/>
                    <a:pt x="482" y="79"/>
                    <a:pt x="403" y="79"/>
                  </a:cubicBezTo>
                  <a:cubicBezTo>
                    <a:pt x="295" y="79"/>
                    <a:pt x="187" y="64"/>
                    <a:pt x="94" y="0"/>
                  </a:cubicBezTo>
                  <a:close/>
                </a:path>
              </a:pathLst>
            </a:custGeom>
            <a:solidFill>
              <a:srgbClr val="06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22"/>
            <p:cNvSpPr/>
            <p:nvPr/>
          </p:nvSpPr>
          <p:spPr>
            <a:xfrm>
              <a:off x="3166725" y="2757450"/>
              <a:ext cx="6650" cy="7025"/>
            </a:xfrm>
            <a:custGeom>
              <a:rect b="b" l="l" r="r" t="t"/>
              <a:pathLst>
                <a:path extrusionOk="0" h="281" w="266">
                  <a:moveTo>
                    <a:pt x="94" y="0"/>
                  </a:moveTo>
                  <a:lnTo>
                    <a:pt x="1" y="153"/>
                  </a:lnTo>
                  <a:cubicBezTo>
                    <a:pt x="45" y="202"/>
                    <a:pt x="109" y="247"/>
                    <a:pt x="172" y="280"/>
                  </a:cubicBezTo>
                  <a:lnTo>
                    <a:pt x="266" y="123"/>
                  </a:lnTo>
                  <a:cubicBezTo>
                    <a:pt x="202" y="94"/>
                    <a:pt x="139" y="45"/>
                    <a:pt x="94" y="0"/>
                  </a:cubicBez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22"/>
            <p:cNvSpPr/>
            <p:nvPr/>
          </p:nvSpPr>
          <p:spPr>
            <a:xfrm>
              <a:off x="3164400" y="2754650"/>
              <a:ext cx="4675" cy="6650"/>
            </a:xfrm>
            <a:custGeom>
              <a:rect b="b" l="l" r="r" t="t"/>
              <a:pathLst>
                <a:path extrusionOk="0" h="266" w="187">
                  <a:moveTo>
                    <a:pt x="109" y="0"/>
                  </a:moveTo>
                  <a:lnTo>
                    <a:pt x="0" y="172"/>
                  </a:lnTo>
                  <a:cubicBezTo>
                    <a:pt x="30" y="206"/>
                    <a:pt x="64" y="235"/>
                    <a:pt x="94" y="265"/>
                  </a:cubicBezTo>
                  <a:lnTo>
                    <a:pt x="187" y="112"/>
                  </a:lnTo>
                  <a:cubicBezTo>
                    <a:pt x="172" y="79"/>
                    <a:pt x="157" y="64"/>
                    <a:pt x="124" y="34"/>
                  </a:cubicBezTo>
                  <a:lnTo>
                    <a:pt x="124" y="19"/>
                  </a:lnTo>
                  <a:lnTo>
                    <a:pt x="124" y="0"/>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22"/>
            <p:cNvSpPr/>
            <p:nvPr/>
          </p:nvSpPr>
          <p:spPr>
            <a:xfrm>
              <a:off x="3161700" y="2747275"/>
              <a:ext cx="5425" cy="11325"/>
            </a:xfrm>
            <a:custGeom>
              <a:rect b="b" l="l" r="r" t="t"/>
              <a:pathLst>
                <a:path extrusionOk="0" h="453" w="217">
                  <a:moveTo>
                    <a:pt x="138" y="1"/>
                  </a:moveTo>
                  <a:lnTo>
                    <a:pt x="0" y="202"/>
                  </a:lnTo>
                  <a:cubicBezTo>
                    <a:pt x="15" y="295"/>
                    <a:pt x="45" y="374"/>
                    <a:pt x="93" y="452"/>
                  </a:cubicBezTo>
                  <a:lnTo>
                    <a:pt x="108" y="452"/>
                  </a:lnTo>
                  <a:lnTo>
                    <a:pt x="217" y="280"/>
                  </a:lnTo>
                  <a:cubicBezTo>
                    <a:pt x="172" y="187"/>
                    <a:pt x="138" y="94"/>
                    <a:pt x="138" y="1"/>
                  </a:cubicBez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22"/>
            <p:cNvSpPr/>
            <p:nvPr/>
          </p:nvSpPr>
          <p:spPr>
            <a:xfrm>
              <a:off x="3164400" y="2754650"/>
              <a:ext cx="2725" cy="4325"/>
            </a:xfrm>
            <a:custGeom>
              <a:rect b="b" l="l" r="r" t="t"/>
              <a:pathLst>
                <a:path extrusionOk="0" h="173" w="109">
                  <a:moveTo>
                    <a:pt x="109" y="0"/>
                  </a:moveTo>
                  <a:lnTo>
                    <a:pt x="0" y="172"/>
                  </a:lnTo>
                  <a:lnTo>
                    <a:pt x="0" y="172"/>
                  </a:lnTo>
                  <a:lnTo>
                    <a:pt x="109" y="0"/>
                  </a:lnTo>
                  <a:close/>
                </a:path>
              </a:pathLst>
            </a:custGeom>
            <a:solidFill>
              <a:srgbClr val="AA9B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2"/>
            <p:cNvSpPr/>
            <p:nvPr/>
          </p:nvSpPr>
          <p:spPr>
            <a:xfrm>
              <a:off x="3164400" y="2754275"/>
              <a:ext cx="2725" cy="4700"/>
            </a:xfrm>
            <a:custGeom>
              <a:rect b="b" l="l" r="r" t="t"/>
              <a:pathLst>
                <a:path extrusionOk="0" h="188" w="109">
                  <a:moveTo>
                    <a:pt x="109" y="0"/>
                  </a:moveTo>
                  <a:lnTo>
                    <a:pt x="0" y="172"/>
                  </a:lnTo>
                  <a:lnTo>
                    <a:pt x="0" y="187"/>
                  </a:lnTo>
                  <a:lnTo>
                    <a:pt x="109" y="15"/>
                  </a:lnTo>
                  <a:lnTo>
                    <a:pt x="109" y="0"/>
                  </a:lnTo>
                  <a:close/>
                </a:path>
              </a:pathLst>
            </a:custGeom>
            <a:solidFill>
              <a:srgbClr val="AE7C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22"/>
            <p:cNvSpPr/>
            <p:nvPr/>
          </p:nvSpPr>
          <p:spPr>
            <a:xfrm>
              <a:off x="3161700" y="2745325"/>
              <a:ext cx="3475" cy="7025"/>
            </a:xfrm>
            <a:custGeom>
              <a:rect b="b" l="l" r="r" t="t"/>
              <a:pathLst>
                <a:path extrusionOk="0" h="281" w="139">
                  <a:moveTo>
                    <a:pt x="138" y="0"/>
                  </a:moveTo>
                  <a:lnTo>
                    <a:pt x="0" y="220"/>
                  </a:lnTo>
                  <a:lnTo>
                    <a:pt x="0" y="280"/>
                  </a:lnTo>
                  <a:lnTo>
                    <a:pt x="138" y="79"/>
                  </a:lnTo>
                  <a:lnTo>
                    <a:pt x="138" y="0"/>
                  </a:ln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22"/>
            <p:cNvSpPr/>
            <p:nvPr/>
          </p:nvSpPr>
          <p:spPr>
            <a:xfrm>
              <a:off x="3161325" y="2736825"/>
              <a:ext cx="7025" cy="14025"/>
            </a:xfrm>
            <a:custGeom>
              <a:rect b="b" l="l" r="r" t="t"/>
              <a:pathLst>
                <a:path extrusionOk="0" h="561" w="281">
                  <a:moveTo>
                    <a:pt x="261" y="1"/>
                  </a:moveTo>
                  <a:cubicBezTo>
                    <a:pt x="232" y="16"/>
                    <a:pt x="202" y="46"/>
                    <a:pt x="187" y="79"/>
                  </a:cubicBezTo>
                  <a:cubicBezTo>
                    <a:pt x="60" y="202"/>
                    <a:pt x="0" y="374"/>
                    <a:pt x="15" y="560"/>
                  </a:cubicBezTo>
                  <a:lnTo>
                    <a:pt x="153" y="340"/>
                  </a:lnTo>
                  <a:cubicBezTo>
                    <a:pt x="153" y="217"/>
                    <a:pt x="202" y="94"/>
                    <a:pt x="280" y="1"/>
                  </a:cubicBez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22"/>
            <p:cNvSpPr/>
            <p:nvPr/>
          </p:nvSpPr>
          <p:spPr>
            <a:xfrm>
              <a:off x="3216075" y="2741875"/>
              <a:ext cx="775" cy="775"/>
            </a:xfrm>
            <a:custGeom>
              <a:rect b="b" l="l" r="r" t="t"/>
              <a:pathLst>
                <a:path extrusionOk="0" h="31" w="31">
                  <a:moveTo>
                    <a:pt x="30" y="0"/>
                  </a:moveTo>
                  <a:lnTo>
                    <a:pt x="0" y="30"/>
                  </a:lnTo>
                  <a:lnTo>
                    <a:pt x="15" y="30"/>
                  </a:lnTo>
                  <a:cubicBezTo>
                    <a:pt x="15" y="15"/>
                    <a:pt x="30" y="15"/>
                    <a:pt x="30" y="0"/>
                  </a:cubicBezTo>
                  <a:close/>
                </a:path>
              </a:pathLst>
            </a:custGeom>
            <a:solidFill>
              <a:srgbClr val="ADC4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22"/>
            <p:cNvSpPr/>
            <p:nvPr/>
          </p:nvSpPr>
          <p:spPr>
            <a:xfrm>
              <a:off x="3186500" y="2762100"/>
              <a:ext cx="1625" cy="775"/>
            </a:xfrm>
            <a:custGeom>
              <a:rect b="b" l="l" r="r" t="t"/>
              <a:pathLst>
                <a:path extrusionOk="0" h="31" w="65">
                  <a:moveTo>
                    <a:pt x="34" y="1"/>
                  </a:moveTo>
                  <a:cubicBezTo>
                    <a:pt x="19" y="1"/>
                    <a:pt x="19" y="16"/>
                    <a:pt x="1" y="31"/>
                  </a:cubicBezTo>
                  <a:lnTo>
                    <a:pt x="64" y="1"/>
                  </a:lnTo>
                  <a:close/>
                </a:path>
              </a:pathLst>
            </a:custGeom>
            <a:solidFill>
              <a:srgbClr val="3A8F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22"/>
            <p:cNvSpPr/>
            <p:nvPr/>
          </p:nvSpPr>
          <p:spPr>
            <a:xfrm>
              <a:off x="3164775" y="2736825"/>
              <a:ext cx="16350" cy="25675"/>
            </a:xfrm>
            <a:custGeom>
              <a:rect b="b" l="l" r="r" t="t"/>
              <a:pathLst>
                <a:path extrusionOk="0" h="1027" w="654">
                  <a:moveTo>
                    <a:pt x="142" y="1"/>
                  </a:moveTo>
                  <a:lnTo>
                    <a:pt x="142" y="1"/>
                  </a:lnTo>
                  <a:cubicBezTo>
                    <a:pt x="70" y="86"/>
                    <a:pt x="23" y="197"/>
                    <a:pt x="16" y="310"/>
                  </a:cubicBezTo>
                  <a:lnTo>
                    <a:pt x="16" y="310"/>
                  </a:lnTo>
                  <a:cubicBezTo>
                    <a:pt x="30" y="199"/>
                    <a:pt x="71" y="92"/>
                    <a:pt x="142" y="1"/>
                  </a:cubicBezTo>
                  <a:close/>
                  <a:moveTo>
                    <a:pt x="16" y="310"/>
                  </a:moveTo>
                  <a:lnTo>
                    <a:pt x="16" y="310"/>
                  </a:lnTo>
                  <a:cubicBezTo>
                    <a:pt x="0" y="445"/>
                    <a:pt x="26" y="586"/>
                    <a:pt x="94" y="713"/>
                  </a:cubicBezTo>
                  <a:lnTo>
                    <a:pt x="94" y="698"/>
                  </a:lnTo>
                  <a:cubicBezTo>
                    <a:pt x="49" y="605"/>
                    <a:pt x="15" y="512"/>
                    <a:pt x="15" y="419"/>
                  </a:cubicBezTo>
                  <a:lnTo>
                    <a:pt x="15" y="340"/>
                  </a:lnTo>
                  <a:cubicBezTo>
                    <a:pt x="15" y="330"/>
                    <a:pt x="16" y="320"/>
                    <a:pt x="16" y="310"/>
                  </a:cubicBezTo>
                  <a:close/>
                  <a:moveTo>
                    <a:pt x="109" y="747"/>
                  </a:moveTo>
                  <a:cubicBezTo>
                    <a:pt x="183" y="857"/>
                    <a:pt x="284" y="934"/>
                    <a:pt x="398" y="980"/>
                  </a:cubicBezTo>
                  <a:lnTo>
                    <a:pt x="398" y="980"/>
                  </a:lnTo>
                  <a:cubicBezTo>
                    <a:pt x="380" y="971"/>
                    <a:pt x="361" y="961"/>
                    <a:pt x="344" y="948"/>
                  </a:cubicBezTo>
                  <a:cubicBezTo>
                    <a:pt x="280" y="919"/>
                    <a:pt x="217" y="870"/>
                    <a:pt x="172" y="825"/>
                  </a:cubicBezTo>
                  <a:cubicBezTo>
                    <a:pt x="157" y="792"/>
                    <a:pt x="142" y="777"/>
                    <a:pt x="109" y="747"/>
                  </a:cubicBezTo>
                  <a:close/>
                  <a:moveTo>
                    <a:pt x="398" y="980"/>
                  </a:moveTo>
                  <a:cubicBezTo>
                    <a:pt x="478" y="1017"/>
                    <a:pt x="566" y="1027"/>
                    <a:pt x="653" y="1027"/>
                  </a:cubicBezTo>
                  <a:cubicBezTo>
                    <a:pt x="564" y="1027"/>
                    <a:pt x="478" y="1011"/>
                    <a:pt x="398" y="980"/>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22"/>
            <p:cNvSpPr/>
            <p:nvPr/>
          </p:nvSpPr>
          <p:spPr>
            <a:xfrm>
              <a:off x="3185750" y="2743250"/>
              <a:ext cx="50975" cy="41725"/>
            </a:xfrm>
            <a:custGeom>
              <a:rect b="b" l="l" r="r" t="t"/>
              <a:pathLst>
                <a:path extrusionOk="0" h="1669" w="2039">
                  <a:moveTo>
                    <a:pt x="1302" y="0"/>
                  </a:moveTo>
                  <a:cubicBezTo>
                    <a:pt x="1180" y="0"/>
                    <a:pt x="1057" y="34"/>
                    <a:pt x="949" y="102"/>
                  </a:cubicBezTo>
                  <a:lnTo>
                    <a:pt x="374" y="490"/>
                  </a:lnTo>
                  <a:cubicBezTo>
                    <a:pt x="79" y="691"/>
                    <a:pt x="1" y="1079"/>
                    <a:pt x="187" y="1374"/>
                  </a:cubicBezTo>
                  <a:cubicBezTo>
                    <a:pt x="316" y="1562"/>
                    <a:pt x="520" y="1668"/>
                    <a:pt x="729" y="1668"/>
                  </a:cubicBezTo>
                  <a:cubicBezTo>
                    <a:pt x="847" y="1668"/>
                    <a:pt x="967" y="1634"/>
                    <a:pt x="1075" y="1561"/>
                  </a:cubicBezTo>
                  <a:lnTo>
                    <a:pt x="1665" y="1173"/>
                  </a:lnTo>
                  <a:cubicBezTo>
                    <a:pt x="1960" y="986"/>
                    <a:pt x="2038" y="583"/>
                    <a:pt x="1837" y="288"/>
                  </a:cubicBezTo>
                  <a:cubicBezTo>
                    <a:pt x="1718" y="99"/>
                    <a:pt x="1512" y="0"/>
                    <a:pt x="1302"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2"/>
            <p:cNvSpPr/>
            <p:nvPr/>
          </p:nvSpPr>
          <p:spPr>
            <a:xfrm>
              <a:off x="3148825" y="2677700"/>
              <a:ext cx="54500" cy="33125"/>
            </a:xfrm>
            <a:custGeom>
              <a:rect b="b" l="l" r="r" t="t"/>
              <a:pathLst>
                <a:path extrusionOk="0" h="1325" w="2180">
                  <a:moveTo>
                    <a:pt x="0" y="1325"/>
                  </a:moveTo>
                  <a:lnTo>
                    <a:pt x="0" y="1325"/>
                  </a:lnTo>
                  <a:lnTo>
                    <a:pt x="0" y="1325"/>
                  </a:lnTo>
                  <a:close/>
                  <a:moveTo>
                    <a:pt x="482" y="996"/>
                  </a:moveTo>
                  <a:lnTo>
                    <a:pt x="0" y="1306"/>
                  </a:lnTo>
                  <a:lnTo>
                    <a:pt x="0" y="1306"/>
                  </a:lnTo>
                  <a:lnTo>
                    <a:pt x="0" y="1306"/>
                  </a:lnTo>
                  <a:lnTo>
                    <a:pt x="482" y="996"/>
                  </a:lnTo>
                  <a:close/>
                  <a:moveTo>
                    <a:pt x="1821" y="112"/>
                  </a:moveTo>
                  <a:lnTo>
                    <a:pt x="1821" y="112"/>
                  </a:lnTo>
                  <a:lnTo>
                    <a:pt x="1635" y="235"/>
                  </a:lnTo>
                  <a:lnTo>
                    <a:pt x="1821" y="112"/>
                  </a:lnTo>
                  <a:lnTo>
                    <a:pt x="1821" y="112"/>
                  </a:lnTo>
                  <a:close/>
                  <a:moveTo>
                    <a:pt x="1836" y="112"/>
                  </a:moveTo>
                  <a:lnTo>
                    <a:pt x="1836" y="112"/>
                  </a:lnTo>
                  <a:lnTo>
                    <a:pt x="1836" y="112"/>
                  </a:lnTo>
                  <a:close/>
                  <a:moveTo>
                    <a:pt x="2179" y="0"/>
                  </a:moveTo>
                  <a:cubicBezTo>
                    <a:pt x="2052" y="0"/>
                    <a:pt x="1944" y="34"/>
                    <a:pt x="1836" y="112"/>
                  </a:cubicBezTo>
                  <a:cubicBezTo>
                    <a:pt x="1944" y="34"/>
                    <a:pt x="2052" y="0"/>
                    <a:pt x="2179" y="0"/>
                  </a:cubicBezTo>
                  <a:close/>
                  <a:moveTo>
                    <a:pt x="2179" y="0"/>
                  </a:moveTo>
                  <a:lnTo>
                    <a:pt x="2179" y="0"/>
                  </a:lnTo>
                  <a:lnTo>
                    <a:pt x="2179" y="0"/>
                  </a:lnTo>
                  <a:close/>
                </a:path>
              </a:pathLst>
            </a:custGeom>
            <a:solidFill>
              <a:srgbClr val="DFE3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22"/>
            <p:cNvSpPr/>
            <p:nvPr/>
          </p:nvSpPr>
          <p:spPr>
            <a:xfrm>
              <a:off x="3145000" y="2677700"/>
              <a:ext cx="74175" cy="36575"/>
            </a:xfrm>
            <a:custGeom>
              <a:rect b="b" l="l" r="r" t="t"/>
              <a:pathLst>
                <a:path extrusionOk="0" h="1463" w="2967">
                  <a:moveTo>
                    <a:pt x="2332" y="0"/>
                  </a:moveTo>
                  <a:cubicBezTo>
                    <a:pt x="2205" y="0"/>
                    <a:pt x="2097" y="34"/>
                    <a:pt x="1989" y="112"/>
                  </a:cubicBezTo>
                  <a:lnTo>
                    <a:pt x="1974" y="112"/>
                  </a:lnTo>
                  <a:lnTo>
                    <a:pt x="1788" y="235"/>
                  </a:lnTo>
                  <a:lnTo>
                    <a:pt x="1661" y="314"/>
                  </a:lnTo>
                  <a:lnTo>
                    <a:pt x="1508" y="422"/>
                  </a:lnTo>
                  <a:lnTo>
                    <a:pt x="1444" y="467"/>
                  </a:lnTo>
                  <a:lnTo>
                    <a:pt x="948" y="795"/>
                  </a:lnTo>
                  <a:lnTo>
                    <a:pt x="870" y="840"/>
                  </a:lnTo>
                  <a:lnTo>
                    <a:pt x="698" y="967"/>
                  </a:lnTo>
                  <a:lnTo>
                    <a:pt x="635" y="996"/>
                  </a:lnTo>
                  <a:lnTo>
                    <a:pt x="153" y="1306"/>
                  </a:lnTo>
                  <a:lnTo>
                    <a:pt x="153" y="1325"/>
                  </a:lnTo>
                  <a:cubicBezTo>
                    <a:pt x="94" y="1355"/>
                    <a:pt x="45" y="1418"/>
                    <a:pt x="0" y="1463"/>
                  </a:cubicBezTo>
                  <a:lnTo>
                    <a:pt x="1754" y="299"/>
                  </a:lnTo>
                  <a:cubicBezTo>
                    <a:pt x="1866" y="235"/>
                    <a:pt x="1989" y="205"/>
                    <a:pt x="2112" y="205"/>
                  </a:cubicBezTo>
                  <a:cubicBezTo>
                    <a:pt x="2314" y="205"/>
                    <a:pt x="2519" y="299"/>
                    <a:pt x="2642" y="485"/>
                  </a:cubicBezTo>
                  <a:cubicBezTo>
                    <a:pt x="2799" y="717"/>
                    <a:pt x="2780" y="1011"/>
                    <a:pt x="2627" y="1213"/>
                  </a:cubicBezTo>
                  <a:lnTo>
                    <a:pt x="2687" y="1183"/>
                  </a:lnTo>
                  <a:cubicBezTo>
                    <a:pt x="2873" y="1060"/>
                    <a:pt x="2967" y="858"/>
                    <a:pt x="2967" y="638"/>
                  </a:cubicBezTo>
                  <a:cubicBezTo>
                    <a:pt x="2967" y="579"/>
                    <a:pt x="2967" y="515"/>
                    <a:pt x="2937" y="452"/>
                  </a:cubicBezTo>
                  <a:cubicBezTo>
                    <a:pt x="2922" y="392"/>
                    <a:pt x="2907" y="343"/>
                    <a:pt x="2858" y="299"/>
                  </a:cubicBezTo>
                  <a:lnTo>
                    <a:pt x="2858" y="280"/>
                  </a:lnTo>
                  <a:cubicBezTo>
                    <a:pt x="2735" y="112"/>
                    <a:pt x="2534" y="0"/>
                    <a:pt x="2332" y="0"/>
                  </a:cubicBezTo>
                  <a:close/>
                </a:path>
              </a:pathLst>
            </a:custGeom>
            <a:solidFill>
              <a:srgbClr val="9ED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22"/>
            <p:cNvSpPr/>
            <p:nvPr/>
          </p:nvSpPr>
          <p:spPr>
            <a:xfrm>
              <a:off x="3218025" y="2717325"/>
              <a:ext cx="8625" cy="24200"/>
            </a:xfrm>
            <a:custGeom>
              <a:rect b="b" l="l" r="r" t="t"/>
              <a:pathLst>
                <a:path extrusionOk="0" h="968" w="345">
                  <a:moveTo>
                    <a:pt x="79" y="1"/>
                  </a:moveTo>
                  <a:cubicBezTo>
                    <a:pt x="109" y="35"/>
                    <a:pt x="124" y="64"/>
                    <a:pt x="139" y="94"/>
                  </a:cubicBezTo>
                  <a:cubicBezTo>
                    <a:pt x="344" y="374"/>
                    <a:pt x="266" y="766"/>
                    <a:pt x="1" y="967"/>
                  </a:cubicBezTo>
                  <a:cubicBezTo>
                    <a:pt x="266" y="766"/>
                    <a:pt x="344" y="374"/>
                    <a:pt x="139" y="94"/>
                  </a:cubicBezTo>
                  <a:cubicBezTo>
                    <a:pt x="124" y="64"/>
                    <a:pt x="109" y="35"/>
                    <a:pt x="79" y="1"/>
                  </a:cubicBezTo>
                  <a:close/>
                </a:path>
              </a:pathLst>
            </a:custGeom>
            <a:solidFill>
              <a:srgbClr val="EE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22"/>
            <p:cNvSpPr/>
            <p:nvPr/>
          </p:nvSpPr>
          <p:spPr>
            <a:xfrm>
              <a:off x="3197425" y="2712300"/>
              <a:ext cx="29225" cy="30350"/>
            </a:xfrm>
            <a:custGeom>
              <a:rect b="b" l="l" r="r" t="t"/>
              <a:pathLst>
                <a:path extrusionOk="0" h="1214" w="1169">
                  <a:moveTo>
                    <a:pt x="437" y="0"/>
                  </a:moveTo>
                  <a:cubicBezTo>
                    <a:pt x="403" y="0"/>
                    <a:pt x="373" y="0"/>
                    <a:pt x="329" y="15"/>
                  </a:cubicBezTo>
                  <a:lnTo>
                    <a:pt x="0" y="236"/>
                  </a:lnTo>
                  <a:cubicBezTo>
                    <a:pt x="64" y="221"/>
                    <a:pt x="142" y="202"/>
                    <a:pt x="217" y="202"/>
                  </a:cubicBezTo>
                  <a:cubicBezTo>
                    <a:pt x="422" y="202"/>
                    <a:pt x="623" y="295"/>
                    <a:pt x="746" y="482"/>
                  </a:cubicBezTo>
                  <a:cubicBezTo>
                    <a:pt x="903" y="717"/>
                    <a:pt x="888" y="997"/>
                    <a:pt x="746" y="1198"/>
                  </a:cubicBezTo>
                  <a:lnTo>
                    <a:pt x="746" y="1213"/>
                  </a:lnTo>
                  <a:lnTo>
                    <a:pt x="795" y="1183"/>
                  </a:lnTo>
                  <a:cubicBezTo>
                    <a:pt x="795" y="1183"/>
                    <a:pt x="810" y="1168"/>
                    <a:pt x="825" y="1168"/>
                  </a:cubicBezTo>
                  <a:cubicBezTo>
                    <a:pt x="1090" y="967"/>
                    <a:pt x="1168" y="575"/>
                    <a:pt x="963" y="295"/>
                  </a:cubicBezTo>
                  <a:cubicBezTo>
                    <a:pt x="948" y="265"/>
                    <a:pt x="933" y="236"/>
                    <a:pt x="903" y="202"/>
                  </a:cubicBezTo>
                  <a:cubicBezTo>
                    <a:pt x="776" y="79"/>
                    <a:pt x="608" y="0"/>
                    <a:pt x="437" y="0"/>
                  </a:cubicBezTo>
                  <a:close/>
                </a:path>
              </a:pathLst>
            </a:custGeom>
            <a:solidFill>
              <a:srgbClr val="9ED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22"/>
            <p:cNvSpPr/>
            <p:nvPr/>
          </p:nvSpPr>
          <p:spPr>
            <a:xfrm>
              <a:off x="3209075" y="2743450"/>
              <a:ext cx="27650" cy="30350"/>
            </a:xfrm>
            <a:custGeom>
              <a:rect b="b" l="l" r="r" t="t"/>
              <a:pathLst>
                <a:path extrusionOk="0" h="1214" w="1106">
                  <a:moveTo>
                    <a:pt x="310" y="1"/>
                  </a:moveTo>
                  <a:lnTo>
                    <a:pt x="295" y="16"/>
                  </a:lnTo>
                  <a:lnTo>
                    <a:pt x="1" y="202"/>
                  </a:lnTo>
                  <a:cubicBezTo>
                    <a:pt x="49" y="187"/>
                    <a:pt x="94" y="187"/>
                    <a:pt x="157" y="187"/>
                  </a:cubicBezTo>
                  <a:cubicBezTo>
                    <a:pt x="359" y="187"/>
                    <a:pt x="560" y="295"/>
                    <a:pt x="683" y="482"/>
                  </a:cubicBezTo>
                  <a:cubicBezTo>
                    <a:pt x="840" y="698"/>
                    <a:pt x="825" y="993"/>
                    <a:pt x="669" y="1213"/>
                  </a:cubicBezTo>
                  <a:lnTo>
                    <a:pt x="732" y="1165"/>
                  </a:lnTo>
                  <a:cubicBezTo>
                    <a:pt x="1027" y="978"/>
                    <a:pt x="1105" y="575"/>
                    <a:pt x="904" y="280"/>
                  </a:cubicBezTo>
                  <a:cubicBezTo>
                    <a:pt x="777" y="94"/>
                    <a:pt x="575" y="1"/>
                    <a:pt x="374" y="1"/>
                  </a:cubicBezTo>
                  <a:close/>
                </a:path>
              </a:pathLst>
            </a:custGeom>
            <a:solidFill>
              <a:srgbClr val="9ED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22"/>
            <p:cNvSpPr/>
            <p:nvPr/>
          </p:nvSpPr>
          <p:spPr>
            <a:xfrm>
              <a:off x="3203300" y="2712300"/>
              <a:ext cx="1500" cy="875"/>
            </a:xfrm>
            <a:custGeom>
              <a:rect b="b" l="l" r="r" t="t"/>
              <a:pathLst>
                <a:path extrusionOk="0" h="35" w="60">
                  <a:moveTo>
                    <a:pt x="45" y="0"/>
                  </a:moveTo>
                  <a:lnTo>
                    <a:pt x="0" y="34"/>
                  </a:lnTo>
                  <a:cubicBezTo>
                    <a:pt x="15" y="34"/>
                    <a:pt x="45" y="34"/>
                    <a:pt x="60" y="15"/>
                  </a:cubicBezTo>
                  <a:lnTo>
                    <a:pt x="60" y="0"/>
                  </a:ln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22"/>
            <p:cNvSpPr/>
            <p:nvPr/>
          </p:nvSpPr>
          <p:spPr>
            <a:xfrm>
              <a:off x="3202825" y="2713150"/>
              <a:ext cx="500" cy="375"/>
            </a:xfrm>
            <a:custGeom>
              <a:rect b="b" l="l" r="r" t="t"/>
              <a:pathLst>
                <a:path extrusionOk="0" h="15" w="20">
                  <a:moveTo>
                    <a:pt x="19" y="0"/>
                  </a:moveTo>
                  <a:lnTo>
                    <a:pt x="1" y="15"/>
                  </a:lnTo>
                  <a:lnTo>
                    <a:pt x="19" y="0"/>
                  </a:lnTo>
                  <a:close/>
                </a:path>
              </a:pathLst>
            </a:custGeom>
            <a:solidFill>
              <a:srgbClr val="93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2"/>
            <p:cNvSpPr/>
            <p:nvPr/>
          </p:nvSpPr>
          <p:spPr>
            <a:xfrm>
              <a:off x="3167475" y="2711925"/>
              <a:ext cx="36975" cy="24925"/>
            </a:xfrm>
            <a:custGeom>
              <a:rect b="b" l="l" r="r" t="t"/>
              <a:pathLst>
                <a:path extrusionOk="0" h="997" w="1479">
                  <a:moveTo>
                    <a:pt x="1448" y="1"/>
                  </a:moveTo>
                  <a:lnTo>
                    <a:pt x="15" y="933"/>
                  </a:lnTo>
                  <a:cubicBezTo>
                    <a:pt x="1" y="948"/>
                    <a:pt x="1" y="963"/>
                    <a:pt x="1" y="982"/>
                  </a:cubicBezTo>
                  <a:lnTo>
                    <a:pt x="15" y="997"/>
                  </a:lnTo>
                  <a:lnTo>
                    <a:pt x="79" y="948"/>
                  </a:lnTo>
                  <a:cubicBezTo>
                    <a:pt x="109" y="903"/>
                    <a:pt x="142" y="870"/>
                    <a:pt x="187" y="855"/>
                  </a:cubicBezTo>
                  <a:lnTo>
                    <a:pt x="1277" y="124"/>
                  </a:lnTo>
                  <a:cubicBezTo>
                    <a:pt x="1321" y="94"/>
                    <a:pt x="1370" y="79"/>
                    <a:pt x="1415" y="64"/>
                  </a:cubicBezTo>
                  <a:lnTo>
                    <a:pt x="1433" y="49"/>
                  </a:lnTo>
                  <a:lnTo>
                    <a:pt x="1478" y="15"/>
                  </a:lnTo>
                  <a:cubicBezTo>
                    <a:pt x="1478" y="1"/>
                    <a:pt x="1478" y="1"/>
                    <a:pt x="1463" y="1"/>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22"/>
            <p:cNvSpPr/>
            <p:nvPr/>
          </p:nvSpPr>
          <p:spPr>
            <a:xfrm>
              <a:off x="3168325" y="2712675"/>
              <a:ext cx="36475" cy="24175"/>
            </a:xfrm>
            <a:custGeom>
              <a:rect b="b" l="l" r="r" t="t"/>
              <a:pathLst>
                <a:path extrusionOk="0" h="967" w="1459">
                  <a:moveTo>
                    <a:pt x="1459" y="0"/>
                  </a:moveTo>
                  <a:cubicBezTo>
                    <a:pt x="1444" y="19"/>
                    <a:pt x="1414" y="19"/>
                    <a:pt x="1399" y="19"/>
                  </a:cubicBezTo>
                  <a:lnTo>
                    <a:pt x="1381" y="34"/>
                  </a:lnTo>
                  <a:cubicBezTo>
                    <a:pt x="1336" y="49"/>
                    <a:pt x="1287" y="64"/>
                    <a:pt x="1243" y="94"/>
                  </a:cubicBezTo>
                  <a:lnTo>
                    <a:pt x="153" y="825"/>
                  </a:lnTo>
                  <a:cubicBezTo>
                    <a:pt x="108" y="840"/>
                    <a:pt x="75" y="873"/>
                    <a:pt x="45" y="918"/>
                  </a:cubicBezTo>
                  <a:cubicBezTo>
                    <a:pt x="30" y="918"/>
                    <a:pt x="30" y="933"/>
                    <a:pt x="30" y="933"/>
                  </a:cubicBezTo>
                  <a:cubicBezTo>
                    <a:pt x="15" y="952"/>
                    <a:pt x="0" y="952"/>
                    <a:pt x="0" y="967"/>
                  </a:cubicBezTo>
                  <a:lnTo>
                    <a:pt x="15" y="967"/>
                  </a:lnTo>
                  <a:lnTo>
                    <a:pt x="1444" y="34"/>
                  </a:lnTo>
                  <a:cubicBezTo>
                    <a:pt x="1459" y="19"/>
                    <a:pt x="1459" y="19"/>
                    <a:pt x="1459"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22"/>
            <p:cNvSpPr/>
            <p:nvPr/>
          </p:nvSpPr>
          <p:spPr>
            <a:xfrm>
              <a:off x="3167850" y="2735625"/>
              <a:ext cx="1600" cy="1225"/>
            </a:xfrm>
            <a:custGeom>
              <a:rect b="b" l="l" r="r" t="t"/>
              <a:pathLst>
                <a:path extrusionOk="0" h="49" w="64">
                  <a:moveTo>
                    <a:pt x="64" y="0"/>
                  </a:moveTo>
                  <a:cubicBezTo>
                    <a:pt x="49" y="0"/>
                    <a:pt x="49" y="15"/>
                    <a:pt x="34" y="15"/>
                  </a:cubicBezTo>
                  <a:lnTo>
                    <a:pt x="0" y="49"/>
                  </a:lnTo>
                  <a:lnTo>
                    <a:pt x="0" y="49"/>
                  </a:lnTo>
                  <a:lnTo>
                    <a:pt x="64" y="0"/>
                  </a:lnTo>
                  <a:close/>
                </a:path>
              </a:pathLst>
            </a:custGeom>
            <a:solidFill>
              <a:srgbClr val="689B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22"/>
            <p:cNvSpPr/>
            <p:nvPr/>
          </p:nvSpPr>
          <p:spPr>
            <a:xfrm>
              <a:off x="3167850" y="2735625"/>
              <a:ext cx="1600" cy="1225"/>
            </a:xfrm>
            <a:custGeom>
              <a:rect b="b" l="l" r="r" t="t"/>
              <a:pathLst>
                <a:path extrusionOk="0" h="49" w="64">
                  <a:moveTo>
                    <a:pt x="64" y="0"/>
                  </a:moveTo>
                  <a:lnTo>
                    <a:pt x="0" y="49"/>
                  </a:lnTo>
                  <a:lnTo>
                    <a:pt x="0" y="49"/>
                  </a:lnTo>
                  <a:lnTo>
                    <a:pt x="64" y="0"/>
                  </a:ln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22"/>
            <p:cNvSpPr/>
            <p:nvPr/>
          </p:nvSpPr>
          <p:spPr>
            <a:xfrm>
              <a:off x="3168700" y="2735625"/>
              <a:ext cx="750" cy="400"/>
            </a:xfrm>
            <a:custGeom>
              <a:rect b="b" l="l" r="r" t="t"/>
              <a:pathLst>
                <a:path extrusionOk="0" h="16" w="30">
                  <a:moveTo>
                    <a:pt x="29" y="0"/>
                  </a:moveTo>
                  <a:cubicBezTo>
                    <a:pt x="15" y="1"/>
                    <a:pt x="15" y="15"/>
                    <a:pt x="0" y="15"/>
                  </a:cubicBezTo>
                  <a:lnTo>
                    <a:pt x="15" y="15"/>
                  </a:lnTo>
                  <a:cubicBezTo>
                    <a:pt x="15" y="15"/>
                    <a:pt x="15" y="1"/>
                    <a:pt x="29" y="0"/>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22"/>
            <p:cNvSpPr/>
            <p:nvPr/>
          </p:nvSpPr>
          <p:spPr>
            <a:xfrm>
              <a:off x="3167850" y="2736000"/>
              <a:ext cx="875" cy="850"/>
            </a:xfrm>
            <a:custGeom>
              <a:rect b="b" l="l" r="r" t="t"/>
              <a:pathLst>
                <a:path extrusionOk="0" h="34" w="35">
                  <a:moveTo>
                    <a:pt x="34" y="0"/>
                  </a:moveTo>
                  <a:lnTo>
                    <a:pt x="0" y="34"/>
                  </a:lnTo>
                  <a:lnTo>
                    <a:pt x="19" y="34"/>
                  </a:lnTo>
                  <a:cubicBezTo>
                    <a:pt x="19" y="19"/>
                    <a:pt x="34" y="19"/>
                    <a:pt x="34" y="0"/>
                  </a:cubicBezTo>
                  <a:close/>
                </a:path>
              </a:pathLst>
            </a:custGeom>
            <a:solidFill>
              <a:srgbClr val="689B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22"/>
            <p:cNvSpPr/>
            <p:nvPr/>
          </p:nvSpPr>
          <p:spPr>
            <a:xfrm>
              <a:off x="3168325" y="2736000"/>
              <a:ext cx="750" cy="850"/>
            </a:xfrm>
            <a:custGeom>
              <a:rect b="b" l="l" r="r" t="t"/>
              <a:pathLst>
                <a:path extrusionOk="0" h="34" w="30">
                  <a:moveTo>
                    <a:pt x="15" y="0"/>
                  </a:moveTo>
                  <a:cubicBezTo>
                    <a:pt x="15" y="19"/>
                    <a:pt x="0" y="19"/>
                    <a:pt x="0" y="34"/>
                  </a:cubicBezTo>
                  <a:cubicBezTo>
                    <a:pt x="0" y="19"/>
                    <a:pt x="15" y="19"/>
                    <a:pt x="30" y="0"/>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2"/>
            <p:cNvSpPr/>
            <p:nvPr/>
          </p:nvSpPr>
          <p:spPr>
            <a:xfrm>
              <a:off x="3215325" y="2742625"/>
              <a:ext cx="1525" cy="850"/>
            </a:xfrm>
            <a:custGeom>
              <a:rect b="b" l="l" r="r" t="t"/>
              <a:pathLst>
                <a:path extrusionOk="0" h="34" w="61">
                  <a:moveTo>
                    <a:pt x="45" y="0"/>
                  </a:moveTo>
                  <a:cubicBezTo>
                    <a:pt x="30" y="15"/>
                    <a:pt x="16" y="34"/>
                    <a:pt x="1" y="34"/>
                  </a:cubicBezTo>
                  <a:lnTo>
                    <a:pt x="60" y="34"/>
                  </a:lnTo>
                  <a:cubicBezTo>
                    <a:pt x="60" y="15"/>
                    <a:pt x="60" y="15"/>
                    <a:pt x="45" y="0"/>
                  </a:cubicBez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22"/>
            <p:cNvSpPr/>
            <p:nvPr/>
          </p:nvSpPr>
          <p:spPr>
            <a:xfrm>
              <a:off x="3213000" y="2742250"/>
              <a:ext cx="3100" cy="1975"/>
            </a:xfrm>
            <a:custGeom>
              <a:rect b="b" l="l" r="r" t="t"/>
              <a:pathLst>
                <a:path extrusionOk="0" h="79" w="124">
                  <a:moveTo>
                    <a:pt x="123" y="0"/>
                  </a:moveTo>
                  <a:cubicBezTo>
                    <a:pt x="109" y="0"/>
                    <a:pt x="109" y="15"/>
                    <a:pt x="109" y="15"/>
                  </a:cubicBezTo>
                  <a:cubicBezTo>
                    <a:pt x="109" y="15"/>
                    <a:pt x="123" y="15"/>
                    <a:pt x="123" y="0"/>
                  </a:cubicBezTo>
                  <a:close/>
                  <a:moveTo>
                    <a:pt x="109" y="15"/>
                  </a:moveTo>
                  <a:lnTo>
                    <a:pt x="0" y="78"/>
                  </a:lnTo>
                  <a:cubicBezTo>
                    <a:pt x="15" y="78"/>
                    <a:pt x="30" y="64"/>
                    <a:pt x="45" y="64"/>
                  </a:cubicBezTo>
                  <a:lnTo>
                    <a:pt x="123" y="15"/>
                  </a:ln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22"/>
            <p:cNvSpPr/>
            <p:nvPr/>
          </p:nvSpPr>
          <p:spPr>
            <a:xfrm>
              <a:off x="3214125" y="2742625"/>
              <a:ext cx="2350" cy="1225"/>
            </a:xfrm>
            <a:custGeom>
              <a:rect b="b" l="l" r="r" t="t"/>
              <a:pathLst>
                <a:path extrusionOk="0" h="49" w="94">
                  <a:moveTo>
                    <a:pt x="78" y="0"/>
                  </a:moveTo>
                  <a:lnTo>
                    <a:pt x="0" y="49"/>
                  </a:lnTo>
                  <a:cubicBezTo>
                    <a:pt x="15" y="49"/>
                    <a:pt x="34" y="49"/>
                    <a:pt x="49" y="34"/>
                  </a:cubicBezTo>
                  <a:cubicBezTo>
                    <a:pt x="64" y="34"/>
                    <a:pt x="78" y="15"/>
                    <a:pt x="93" y="0"/>
                  </a:cubicBezTo>
                  <a:close/>
                </a:path>
              </a:pathLst>
            </a:custGeom>
            <a:solidFill>
              <a:srgbClr val="6E9F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22"/>
            <p:cNvSpPr/>
            <p:nvPr/>
          </p:nvSpPr>
          <p:spPr>
            <a:xfrm>
              <a:off x="3188100" y="2760525"/>
              <a:ext cx="2350" cy="1600"/>
            </a:xfrm>
            <a:custGeom>
              <a:rect b="b" l="l" r="r" t="t"/>
              <a:pathLst>
                <a:path extrusionOk="0" h="64" w="94">
                  <a:moveTo>
                    <a:pt x="78" y="0"/>
                  </a:moveTo>
                  <a:lnTo>
                    <a:pt x="0" y="64"/>
                  </a:lnTo>
                  <a:lnTo>
                    <a:pt x="0" y="64"/>
                  </a:lnTo>
                  <a:lnTo>
                    <a:pt x="93" y="0"/>
                  </a:lnTo>
                  <a:close/>
                </a:path>
              </a:pathLst>
            </a:custGeom>
            <a:solidFill>
              <a:srgbClr val="368D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22"/>
            <p:cNvSpPr/>
            <p:nvPr/>
          </p:nvSpPr>
          <p:spPr>
            <a:xfrm>
              <a:off x="3186500" y="2756225"/>
              <a:ext cx="7500" cy="5075"/>
            </a:xfrm>
            <a:custGeom>
              <a:rect b="b" l="l" r="r" t="t"/>
              <a:pathLst>
                <a:path extrusionOk="0" h="203" w="300">
                  <a:moveTo>
                    <a:pt x="299" y="1"/>
                  </a:moveTo>
                  <a:lnTo>
                    <a:pt x="299" y="1"/>
                  </a:lnTo>
                  <a:cubicBezTo>
                    <a:pt x="297" y="2"/>
                    <a:pt x="294" y="4"/>
                    <a:pt x="292" y="6"/>
                  </a:cubicBezTo>
                  <a:lnTo>
                    <a:pt x="292" y="6"/>
                  </a:lnTo>
                  <a:lnTo>
                    <a:pt x="299" y="1"/>
                  </a:lnTo>
                  <a:close/>
                  <a:moveTo>
                    <a:pt x="292" y="6"/>
                  </a:moveTo>
                  <a:lnTo>
                    <a:pt x="34" y="172"/>
                  </a:lnTo>
                  <a:cubicBezTo>
                    <a:pt x="19" y="187"/>
                    <a:pt x="1" y="202"/>
                    <a:pt x="19" y="202"/>
                  </a:cubicBezTo>
                  <a:cubicBezTo>
                    <a:pt x="49" y="187"/>
                    <a:pt x="94" y="172"/>
                    <a:pt x="142" y="143"/>
                  </a:cubicBezTo>
                  <a:lnTo>
                    <a:pt x="187" y="109"/>
                  </a:lnTo>
                  <a:cubicBezTo>
                    <a:pt x="219" y="81"/>
                    <a:pt x="248" y="36"/>
                    <a:pt x="292" y="6"/>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22"/>
            <p:cNvSpPr/>
            <p:nvPr/>
          </p:nvSpPr>
          <p:spPr>
            <a:xfrm>
              <a:off x="3186975" y="2760900"/>
              <a:ext cx="1150" cy="1225"/>
            </a:xfrm>
            <a:custGeom>
              <a:rect b="b" l="l" r="r" t="t"/>
              <a:pathLst>
                <a:path extrusionOk="0" h="49" w="46">
                  <a:moveTo>
                    <a:pt x="45" y="0"/>
                  </a:moveTo>
                  <a:cubicBezTo>
                    <a:pt x="30" y="15"/>
                    <a:pt x="15" y="15"/>
                    <a:pt x="0" y="15"/>
                  </a:cubicBezTo>
                  <a:lnTo>
                    <a:pt x="0" y="30"/>
                  </a:lnTo>
                  <a:cubicBezTo>
                    <a:pt x="0" y="30"/>
                    <a:pt x="0" y="49"/>
                    <a:pt x="15" y="49"/>
                  </a:cubicBezTo>
                  <a:cubicBezTo>
                    <a:pt x="15" y="30"/>
                    <a:pt x="30" y="15"/>
                    <a:pt x="45" y="0"/>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22"/>
            <p:cNvSpPr/>
            <p:nvPr/>
          </p:nvSpPr>
          <p:spPr>
            <a:xfrm>
              <a:off x="3186975" y="2761275"/>
              <a:ext cx="25" cy="400"/>
            </a:xfrm>
            <a:custGeom>
              <a:rect b="b" l="l" r="r" t="t"/>
              <a:pathLst>
                <a:path extrusionOk="0" h="16" w="1">
                  <a:moveTo>
                    <a:pt x="0" y="0"/>
                  </a:moveTo>
                  <a:lnTo>
                    <a:pt x="0" y="0"/>
                  </a:lnTo>
                  <a:lnTo>
                    <a:pt x="0" y="15"/>
                  </a:lnTo>
                  <a:close/>
                </a:path>
              </a:pathLst>
            </a:custGeom>
            <a:solidFill>
              <a:srgbClr val="078B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2"/>
            <p:cNvSpPr/>
            <p:nvPr/>
          </p:nvSpPr>
          <p:spPr>
            <a:xfrm>
              <a:off x="3187350" y="2758950"/>
              <a:ext cx="3850" cy="3175"/>
            </a:xfrm>
            <a:custGeom>
              <a:rect b="b" l="l" r="r" t="t"/>
              <a:pathLst>
                <a:path extrusionOk="0" h="127" w="154">
                  <a:moveTo>
                    <a:pt x="153" y="0"/>
                  </a:moveTo>
                  <a:lnTo>
                    <a:pt x="108" y="34"/>
                  </a:lnTo>
                  <a:cubicBezTo>
                    <a:pt x="79" y="63"/>
                    <a:pt x="45" y="63"/>
                    <a:pt x="30" y="78"/>
                  </a:cubicBezTo>
                  <a:cubicBezTo>
                    <a:pt x="15" y="93"/>
                    <a:pt x="0" y="108"/>
                    <a:pt x="0" y="127"/>
                  </a:cubicBezTo>
                  <a:lnTo>
                    <a:pt x="30" y="127"/>
                  </a:lnTo>
                  <a:lnTo>
                    <a:pt x="123" y="63"/>
                  </a:lnTo>
                  <a:cubicBezTo>
                    <a:pt x="123" y="34"/>
                    <a:pt x="138" y="15"/>
                    <a:pt x="153" y="0"/>
                  </a:cubicBezTo>
                  <a:close/>
                </a:path>
              </a:pathLst>
            </a:custGeom>
            <a:solidFill>
              <a:srgbClr val="288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22"/>
            <p:cNvSpPr/>
            <p:nvPr/>
          </p:nvSpPr>
          <p:spPr>
            <a:xfrm>
              <a:off x="3186975" y="2759775"/>
              <a:ext cx="3100" cy="1525"/>
            </a:xfrm>
            <a:custGeom>
              <a:rect b="b" l="l" r="r" t="t"/>
              <a:pathLst>
                <a:path extrusionOk="0" h="61" w="124">
                  <a:moveTo>
                    <a:pt x="123" y="1"/>
                  </a:moveTo>
                  <a:lnTo>
                    <a:pt x="123" y="1"/>
                  </a:lnTo>
                  <a:cubicBezTo>
                    <a:pt x="75" y="30"/>
                    <a:pt x="30" y="45"/>
                    <a:pt x="0" y="60"/>
                  </a:cubicBezTo>
                  <a:cubicBezTo>
                    <a:pt x="15" y="60"/>
                    <a:pt x="30" y="60"/>
                    <a:pt x="45" y="45"/>
                  </a:cubicBezTo>
                  <a:cubicBezTo>
                    <a:pt x="60" y="30"/>
                    <a:pt x="94" y="30"/>
                    <a:pt x="123" y="1"/>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22"/>
            <p:cNvSpPr/>
            <p:nvPr/>
          </p:nvSpPr>
          <p:spPr>
            <a:xfrm>
              <a:off x="3190050" y="2743450"/>
              <a:ext cx="26800" cy="17100"/>
            </a:xfrm>
            <a:custGeom>
              <a:rect b="b" l="l" r="r" t="t"/>
              <a:pathLst>
                <a:path extrusionOk="0" h="684" w="1072">
                  <a:moveTo>
                    <a:pt x="1012" y="1"/>
                  </a:moveTo>
                  <a:cubicBezTo>
                    <a:pt x="997" y="16"/>
                    <a:pt x="978" y="16"/>
                    <a:pt x="963" y="16"/>
                  </a:cubicBezTo>
                  <a:cubicBezTo>
                    <a:pt x="948" y="16"/>
                    <a:pt x="933" y="30"/>
                    <a:pt x="918" y="30"/>
                  </a:cubicBezTo>
                  <a:lnTo>
                    <a:pt x="157" y="512"/>
                  </a:lnTo>
                  <a:cubicBezTo>
                    <a:pt x="109" y="542"/>
                    <a:pt x="79" y="590"/>
                    <a:pt x="45" y="620"/>
                  </a:cubicBezTo>
                  <a:cubicBezTo>
                    <a:pt x="32" y="633"/>
                    <a:pt x="19" y="649"/>
                    <a:pt x="16" y="674"/>
                  </a:cubicBezTo>
                  <a:lnTo>
                    <a:pt x="16" y="674"/>
                  </a:lnTo>
                  <a:lnTo>
                    <a:pt x="747" y="212"/>
                  </a:lnTo>
                  <a:lnTo>
                    <a:pt x="747" y="212"/>
                  </a:lnTo>
                  <a:cubicBezTo>
                    <a:pt x="747" y="213"/>
                    <a:pt x="747" y="215"/>
                    <a:pt x="747" y="217"/>
                  </a:cubicBezTo>
                  <a:lnTo>
                    <a:pt x="870" y="124"/>
                  </a:lnTo>
                  <a:cubicBezTo>
                    <a:pt x="918" y="94"/>
                    <a:pt x="963" y="45"/>
                    <a:pt x="997" y="16"/>
                  </a:cubicBezTo>
                  <a:cubicBezTo>
                    <a:pt x="1027" y="1"/>
                    <a:pt x="1041" y="1"/>
                    <a:pt x="1071" y="1"/>
                  </a:cubicBezTo>
                  <a:close/>
                  <a:moveTo>
                    <a:pt x="16" y="674"/>
                  </a:moveTo>
                  <a:lnTo>
                    <a:pt x="0" y="683"/>
                  </a:lnTo>
                  <a:lnTo>
                    <a:pt x="15" y="683"/>
                  </a:lnTo>
                  <a:cubicBezTo>
                    <a:pt x="15" y="680"/>
                    <a:pt x="16" y="677"/>
                    <a:pt x="16" y="674"/>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22"/>
            <p:cNvSpPr/>
            <p:nvPr/>
          </p:nvSpPr>
          <p:spPr>
            <a:xfrm>
              <a:off x="3215700" y="2742250"/>
              <a:ext cx="400" cy="400"/>
            </a:xfrm>
            <a:custGeom>
              <a:rect b="b" l="l" r="r" t="t"/>
              <a:pathLst>
                <a:path extrusionOk="0" h="16" w="16">
                  <a:moveTo>
                    <a:pt x="15" y="0"/>
                  </a:moveTo>
                  <a:cubicBezTo>
                    <a:pt x="15" y="15"/>
                    <a:pt x="1" y="15"/>
                    <a:pt x="1" y="15"/>
                  </a:cubicBezTo>
                  <a:lnTo>
                    <a:pt x="15" y="15"/>
                  </a:lnTo>
                  <a:lnTo>
                    <a:pt x="15" y="0"/>
                  </a:lnTo>
                  <a:close/>
                </a:path>
              </a:pathLst>
            </a:custGeom>
            <a:solidFill>
              <a:srgbClr val="62A5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22"/>
            <p:cNvSpPr/>
            <p:nvPr/>
          </p:nvSpPr>
          <p:spPr>
            <a:xfrm>
              <a:off x="3208700" y="2743450"/>
              <a:ext cx="8150" cy="5450"/>
            </a:xfrm>
            <a:custGeom>
              <a:rect b="b" l="l" r="r" t="t"/>
              <a:pathLst>
                <a:path extrusionOk="0" h="218" w="326">
                  <a:moveTo>
                    <a:pt x="325" y="1"/>
                  </a:moveTo>
                  <a:cubicBezTo>
                    <a:pt x="295" y="1"/>
                    <a:pt x="281" y="1"/>
                    <a:pt x="251" y="16"/>
                  </a:cubicBezTo>
                  <a:cubicBezTo>
                    <a:pt x="217" y="45"/>
                    <a:pt x="172" y="94"/>
                    <a:pt x="124" y="124"/>
                  </a:cubicBezTo>
                  <a:lnTo>
                    <a:pt x="45" y="184"/>
                  </a:lnTo>
                  <a:lnTo>
                    <a:pt x="310" y="16"/>
                  </a:lnTo>
                  <a:lnTo>
                    <a:pt x="325" y="1"/>
                  </a:lnTo>
                  <a:close/>
                  <a:moveTo>
                    <a:pt x="45" y="184"/>
                  </a:moveTo>
                  <a:lnTo>
                    <a:pt x="16" y="202"/>
                  </a:lnTo>
                  <a:cubicBezTo>
                    <a:pt x="1" y="202"/>
                    <a:pt x="1" y="202"/>
                    <a:pt x="1" y="217"/>
                  </a:cubicBezTo>
                  <a:lnTo>
                    <a:pt x="45" y="184"/>
                  </a:lnTo>
                  <a:close/>
                </a:path>
              </a:pathLst>
            </a:custGeom>
            <a:solidFill>
              <a:srgbClr val="62A5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22"/>
            <p:cNvSpPr/>
            <p:nvPr/>
          </p:nvSpPr>
          <p:spPr>
            <a:xfrm>
              <a:off x="3029525" y="2848775"/>
              <a:ext cx="9350" cy="65675"/>
            </a:xfrm>
            <a:custGeom>
              <a:rect b="b" l="l" r="r" t="t"/>
              <a:pathLst>
                <a:path extrusionOk="0" h="2627" w="374">
                  <a:moveTo>
                    <a:pt x="373" y="0"/>
                  </a:moveTo>
                  <a:lnTo>
                    <a:pt x="0" y="2627"/>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22"/>
            <p:cNvSpPr/>
            <p:nvPr/>
          </p:nvSpPr>
          <p:spPr>
            <a:xfrm>
              <a:off x="3028775" y="2848400"/>
              <a:ext cx="10850" cy="66425"/>
            </a:xfrm>
            <a:custGeom>
              <a:rect b="b" l="l" r="r" t="t"/>
              <a:pathLst>
                <a:path extrusionOk="0" h="2657" w="434">
                  <a:moveTo>
                    <a:pt x="373" y="0"/>
                  </a:moveTo>
                  <a:lnTo>
                    <a:pt x="0" y="2642"/>
                  </a:lnTo>
                  <a:lnTo>
                    <a:pt x="60" y="2657"/>
                  </a:lnTo>
                  <a:lnTo>
                    <a:pt x="433" y="15"/>
                  </a:lnTo>
                  <a:lnTo>
                    <a:pt x="373" y="0"/>
                  </a:lnTo>
                  <a:close/>
                </a:path>
              </a:pathLst>
            </a:custGeom>
            <a:solidFill>
              <a:srgbClr val="BBE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4" name="Google Shape;844;p22"/>
          <p:cNvSpPr/>
          <p:nvPr/>
        </p:nvSpPr>
        <p:spPr>
          <a:xfrm>
            <a:off x="1318147" y="3658621"/>
            <a:ext cx="581955" cy="1753617"/>
          </a:xfrm>
          <a:custGeom>
            <a:rect b="b" l="l" r="r" t="t"/>
            <a:pathLst>
              <a:path extrusionOk="0" h="83327" w="32851">
                <a:moveTo>
                  <a:pt x="1147" y="0"/>
                </a:moveTo>
                <a:lnTo>
                  <a:pt x="1008" y="417"/>
                </a:lnTo>
                <a:cubicBezTo>
                  <a:pt x="19606" y="5666"/>
                  <a:pt x="32364" y="22735"/>
                  <a:pt x="32121" y="42028"/>
                </a:cubicBezTo>
                <a:cubicBezTo>
                  <a:pt x="31878" y="61356"/>
                  <a:pt x="18702" y="78112"/>
                  <a:pt x="0" y="82874"/>
                </a:cubicBezTo>
                <a:lnTo>
                  <a:pt x="104" y="83326"/>
                </a:lnTo>
                <a:cubicBezTo>
                  <a:pt x="19050" y="78494"/>
                  <a:pt x="32364" y="61565"/>
                  <a:pt x="32608" y="42063"/>
                </a:cubicBezTo>
                <a:cubicBezTo>
                  <a:pt x="32851" y="22526"/>
                  <a:pt x="19954" y="5249"/>
                  <a:pt x="1147" y="0"/>
                </a:cubicBezTo>
                <a:close/>
              </a:path>
            </a:pathLst>
          </a:custGeom>
          <a:solidFill>
            <a:srgbClr val="666666"/>
          </a:solidFill>
          <a:ln cap="flat" cmpd="sng" w="9525">
            <a:solidFill>
              <a:srgbClr val="E6F8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2"/>
          <p:cNvSpPr/>
          <p:nvPr/>
        </p:nvSpPr>
        <p:spPr>
          <a:xfrm>
            <a:off x="1552156" y="3758142"/>
            <a:ext cx="113943" cy="134625"/>
          </a:xfrm>
          <a:custGeom>
            <a:rect b="b" l="l" r="r" t="t"/>
            <a:pathLst>
              <a:path extrusionOk="0" h="6397" w="6432">
                <a:moveTo>
                  <a:pt x="3199" y="0"/>
                </a:moveTo>
                <a:cubicBezTo>
                  <a:pt x="1426" y="0"/>
                  <a:pt x="1" y="1425"/>
                  <a:pt x="1" y="3198"/>
                </a:cubicBezTo>
                <a:cubicBezTo>
                  <a:pt x="1" y="4971"/>
                  <a:pt x="1426" y="6396"/>
                  <a:pt x="3199" y="6396"/>
                </a:cubicBezTo>
                <a:cubicBezTo>
                  <a:pt x="4972" y="6396"/>
                  <a:pt x="6432" y="4971"/>
                  <a:pt x="6432" y="3198"/>
                </a:cubicBezTo>
                <a:cubicBezTo>
                  <a:pt x="6432" y="1425"/>
                  <a:pt x="4972" y="0"/>
                  <a:pt x="3199"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22"/>
          <p:cNvSpPr/>
          <p:nvPr/>
        </p:nvSpPr>
        <p:spPr>
          <a:xfrm>
            <a:off x="1693687" y="4965391"/>
            <a:ext cx="125032" cy="135488"/>
          </a:xfrm>
          <a:custGeom>
            <a:rect b="b" l="l" r="r" t="t"/>
            <a:pathLst>
              <a:path extrusionOk="0" h="6438" w="7058">
                <a:moveTo>
                  <a:pt x="3522" y="1"/>
                </a:moveTo>
                <a:cubicBezTo>
                  <a:pt x="2062" y="1"/>
                  <a:pt x="745" y="1004"/>
                  <a:pt x="418" y="2489"/>
                </a:cubicBezTo>
                <a:cubicBezTo>
                  <a:pt x="1" y="4192"/>
                  <a:pt x="1044" y="5930"/>
                  <a:pt x="2782" y="6348"/>
                </a:cubicBezTo>
                <a:cubicBezTo>
                  <a:pt x="3035" y="6408"/>
                  <a:pt x="3287" y="6437"/>
                  <a:pt x="3536" y="6437"/>
                </a:cubicBezTo>
                <a:cubicBezTo>
                  <a:pt x="4997" y="6437"/>
                  <a:pt x="6314" y="5434"/>
                  <a:pt x="6641" y="3949"/>
                </a:cubicBezTo>
                <a:cubicBezTo>
                  <a:pt x="7058" y="2246"/>
                  <a:pt x="5980" y="508"/>
                  <a:pt x="4277" y="90"/>
                </a:cubicBezTo>
                <a:cubicBezTo>
                  <a:pt x="4024" y="30"/>
                  <a:pt x="3771" y="1"/>
                  <a:pt x="3522"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22"/>
          <p:cNvSpPr/>
          <p:nvPr/>
        </p:nvSpPr>
        <p:spPr>
          <a:xfrm>
            <a:off x="1311647" y="6492983"/>
            <a:ext cx="581955" cy="1753617"/>
          </a:xfrm>
          <a:custGeom>
            <a:rect b="b" l="l" r="r" t="t"/>
            <a:pathLst>
              <a:path extrusionOk="0" h="83327" w="32851">
                <a:moveTo>
                  <a:pt x="1147" y="0"/>
                </a:moveTo>
                <a:lnTo>
                  <a:pt x="1008" y="417"/>
                </a:lnTo>
                <a:cubicBezTo>
                  <a:pt x="19606" y="5666"/>
                  <a:pt x="32364" y="22735"/>
                  <a:pt x="32121" y="42028"/>
                </a:cubicBezTo>
                <a:cubicBezTo>
                  <a:pt x="31878" y="61356"/>
                  <a:pt x="18702" y="78112"/>
                  <a:pt x="0" y="82874"/>
                </a:cubicBezTo>
                <a:lnTo>
                  <a:pt x="104" y="83326"/>
                </a:lnTo>
                <a:cubicBezTo>
                  <a:pt x="19050" y="78494"/>
                  <a:pt x="32364" y="61565"/>
                  <a:pt x="32608" y="42063"/>
                </a:cubicBezTo>
                <a:cubicBezTo>
                  <a:pt x="32851" y="22526"/>
                  <a:pt x="19954" y="5249"/>
                  <a:pt x="1147" y="0"/>
                </a:cubicBezTo>
                <a:close/>
              </a:path>
            </a:pathLst>
          </a:custGeom>
          <a:solidFill>
            <a:srgbClr val="666666"/>
          </a:solidFill>
          <a:ln cap="flat" cmpd="sng" w="9525">
            <a:solidFill>
              <a:srgbClr val="E6F8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22"/>
          <p:cNvSpPr/>
          <p:nvPr/>
        </p:nvSpPr>
        <p:spPr>
          <a:xfrm>
            <a:off x="1824869" y="7245629"/>
            <a:ext cx="113943" cy="134625"/>
          </a:xfrm>
          <a:custGeom>
            <a:rect b="b" l="l" r="r" t="t"/>
            <a:pathLst>
              <a:path extrusionOk="0" h="6397" w="6432">
                <a:moveTo>
                  <a:pt x="3199" y="0"/>
                </a:moveTo>
                <a:cubicBezTo>
                  <a:pt x="1426" y="0"/>
                  <a:pt x="1" y="1425"/>
                  <a:pt x="1" y="3198"/>
                </a:cubicBezTo>
                <a:cubicBezTo>
                  <a:pt x="1" y="4971"/>
                  <a:pt x="1426" y="6396"/>
                  <a:pt x="3199" y="6396"/>
                </a:cubicBezTo>
                <a:cubicBezTo>
                  <a:pt x="4972" y="6396"/>
                  <a:pt x="6432" y="4971"/>
                  <a:pt x="6432" y="3198"/>
                </a:cubicBezTo>
                <a:cubicBezTo>
                  <a:pt x="6432" y="1425"/>
                  <a:pt x="4972" y="0"/>
                  <a:pt x="3199"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9" name="Google Shape;849;p22"/>
          <p:cNvGrpSpPr/>
          <p:nvPr/>
        </p:nvGrpSpPr>
        <p:grpSpPr>
          <a:xfrm flipH="1">
            <a:off x="117234" y="6586520"/>
            <a:ext cx="1342497" cy="1660197"/>
            <a:chOff x="741075" y="4150000"/>
            <a:chExt cx="289950" cy="366150"/>
          </a:xfrm>
        </p:grpSpPr>
        <p:sp>
          <p:nvSpPr>
            <p:cNvPr id="850" name="Google Shape;850;p22"/>
            <p:cNvSpPr/>
            <p:nvPr/>
          </p:nvSpPr>
          <p:spPr>
            <a:xfrm>
              <a:off x="760850" y="4167075"/>
              <a:ext cx="212625" cy="185475"/>
            </a:xfrm>
            <a:custGeom>
              <a:rect b="b" l="l" r="r" t="t"/>
              <a:pathLst>
                <a:path extrusionOk="0" h="7419" w="8505">
                  <a:moveTo>
                    <a:pt x="1247" y="1"/>
                  </a:moveTo>
                  <a:cubicBezTo>
                    <a:pt x="933" y="1"/>
                    <a:pt x="624" y="124"/>
                    <a:pt x="389" y="389"/>
                  </a:cubicBezTo>
                  <a:cubicBezTo>
                    <a:pt x="1" y="855"/>
                    <a:pt x="49" y="1557"/>
                    <a:pt x="516" y="1960"/>
                  </a:cubicBezTo>
                  <a:lnTo>
                    <a:pt x="6702" y="7247"/>
                  </a:lnTo>
                  <a:cubicBezTo>
                    <a:pt x="6844" y="7355"/>
                    <a:pt x="7030" y="7418"/>
                    <a:pt x="7198" y="7418"/>
                  </a:cubicBezTo>
                  <a:cubicBezTo>
                    <a:pt x="7418" y="7418"/>
                    <a:pt x="7620" y="7325"/>
                    <a:pt x="7776" y="7153"/>
                  </a:cubicBezTo>
                  <a:lnTo>
                    <a:pt x="8224" y="6624"/>
                  </a:lnTo>
                  <a:cubicBezTo>
                    <a:pt x="8504" y="6299"/>
                    <a:pt x="8459" y="5814"/>
                    <a:pt x="8150" y="5553"/>
                  </a:cubicBezTo>
                  <a:lnTo>
                    <a:pt x="1960" y="266"/>
                  </a:lnTo>
                  <a:cubicBezTo>
                    <a:pt x="1758" y="79"/>
                    <a:pt x="1493" y="1"/>
                    <a:pt x="1247" y="1"/>
                  </a:cubicBezTo>
                  <a:close/>
                </a:path>
              </a:pathLst>
            </a:custGeom>
            <a:solidFill>
              <a:srgbClr val="FDF2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22"/>
            <p:cNvSpPr/>
            <p:nvPr/>
          </p:nvSpPr>
          <p:spPr>
            <a:xfrm>
              <a:off x="760850" y="4167000"/>
              <a:ext cx="212625" cy="185675"/>
            </a:xfrm>
            <a:custGeom>
              <a:rect b="b" l="l" r="r" t="t"/>
              <a:pathLst>
                <a:path extrusionOk="0" h="7427" w="8505">
                  <a:moveTo>
                    <a:pt x="1241" y="1"/>
                  </a:moveTo>
                  <a:cubicBezTo>
                    <a:pt x="927" y="1"/>
                    <a:pt x="613" y="134"/>
                    <a:pt x="389" y="392"/>
                  </a:cubicBezTo>
                  <a:cubicBezTo>
                    <a:pt x="1" y="858"/>
                    <a:pt x="49" y="1560"/>
                    <a:pt x="516" y="1963"/>
                  </a:cubicBezTo>
                  <a:lnTo>
                    <a:pt x="6702" y="7250"/>
                  </a:lnTo>
                  <a:cubicBezTo>
                    <a:pt x="6848" y="7368"/>
                    <a:pt x="7022" y="7427"/>
                    <a:pt x="7195" y="7427"/>
                  </a:cubicBezTo>
                  <a:cubicBezTo>
                    <a:pt x="7409" y="7427"/>
                    <a:pt x="7621" y="7336"/>
                    <a:pt x="7776" y="7156"/>
                  </a:cubicBezTo>
                  <a:lnTo>
                    <a:pt x="8224" y="6627"/>
                  </a:lnTo>
                  <a:cubicBezTo>
                    <a:pt x="8504" y="6302"/>
                    <a:pt x="8459" y="5817"/>
                    <a:pt x="8150" y="5556"/>
                  </a:cubicBezTo>
                  <a:lnTo>
                    <a:pt x="1960" y="269"/>
                  </a:lnTo>
                  <a:cubicBezTo>
                    <a:pt x="1751" y="88"/>
                    <a:pt x="1496" y="1"/>
                    <a:pt x="124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22"/>
            <p:cNvSpPr/>
            <p:nvPr/>
          </p:nvSpPr>
          <p:spPr>
            <a:xfrm>
              <a:off x="771400" y="4178750"/>
              <a:ext cx="198250" cy="172575"/>
            </a:xfrm>
            <a:custGeom>
              <a:rect b="b" l="l" r="r" t="t"/>
              <a:pathLst>
                <a:path extrusionOk="0" h="6903" w="7930">
                  <a:moveTo>
                    <a:pt x="806" y="1"/>
                  </a:moveTo>
                  <a:cubicBezTo>
                    <a:pt x="594" y="1"/>
                    <a:pt x="405" y="72"/>
                    <a:pt x="280" y="217"/>
                  </a:cubicBezTo>
                  <a:cubicBezTo>
                    <a:pt x="0" y="545"/>
                    <a:pt x="153" y="1120"/>
                    <a:pt x="605" y="1522"/>
                  </a:cubicBezTo>
                  <a:lnTo>
                    <a:pt x="6918" y="6903"/>
                  </a:lnTo>
                  <a:lnTo>
                    <a:pt x="7929" y="5720"/>
                  </a:lnTo>
                  <a:lnTo>
                    <a:pt x="1631" y="329"/>
                  </a:lnTo>
                  <a:cubicBezTo>
                    <a:pt x="1372" y="111"/>
                    <a:pt x="1071" y="1"/>
                    <a:pt x="806"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22"/>
            <p:cNvSpPr/>
            <p:nvPr/>
          </p:nvSpPr>
          <p:spPr>
            <a:xfrm>
              <a:off x="772875" y="4179175"/>
              <a:ext cx="127550" cy="112275"/>
            </a:xfrm>
            <a:custGeom>
              <a:rect b="b" l="l" r="r" t="t"/>
              <a:pathLst>
                <a:path extrusionOk="0" h="4491" w="5102">
                  <a:moveTo>
                    <a:pt x="801" y="0"/>
                  </a:moveTo>
                  <a:cubicBezTo>
                    <a:pt x="592" y="0"/>
                    <a:pt x="405" y="72"/>
                    <a:pt x="281" y="218"/>
                  </a:cubicBezTo>
                  <a:cubicBezTo>
                    <a:pt x="1" y="543"/>
                    <a:pt x="143" y="1117"/>
                    <a:pt x="594" y="1505"/>
                  </a:cubicBezTo>
                  <a:lnTo>
                    <a:pt x="4090" y="4490"/>
                  </a:lnTo>
                  <a:lnTo>
                    <a:pt x="5102" y="3311"/>
                  </a:lnTo>
                  <a:lnTo>
                    <a:pt x="1605" y="326"/>
                  </a:lnTo>
                  <a:cubicBezTo>
                    <a:pt x="1355" y="111"/>
                    <a:pt x="1061" y="0"/>
                    <a:pt x="801" y="0"/>
                  </a:cubicBez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2"/>
            <p:cNvSpPr/>
            <p:nvPr/>
          </p:nvSpPr>
          <p:spPr>
            <a:xfrm>
              <a:off x="741075" y="4150000"/>
              <a:ext cx="26800" cy="23725"/>
            </a:xfrm>
            <a:custGeom>
              <a:rect b="b" l="l" r="r" t="t"/>
              <a:pathLst>
                <a:path extrusionOk="0" h="949" w="1072">
                  <a:moveTo>
                    <a:pt x="30" y="1"/>
                  </a:moveTo>
                  <a:lnTo>
                    <a:pt x="1" y="46"/>
                  </a:lnTo>
                  <a:lnTo>
                    <a:pt x="1027" y="949"/>
                  </a:lnTo>
                  <a:lnTo>
                    <a:pt x="1071" y="900"/>
                  </a:lnTo>
                  <a:lnTo>
                    <a:pt x="30"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22"/>
            <p:cNvSpPr/>
            <p:nvPr/>
          </p:nvSpPr>
          <p:spPr>
            <a:xfrm>
              <a:off x="760100" y="4164475"/>
              <a:ext cx="19800" cy="20050"/>
            </a:xfrm>
            <a:custGeom>
              <a:rect b="b" l="l" r="r" t="t"/>
              <a:pathLst>
                <a:path extrusionOk="0" h="802" w="792">
                  <a:moveTo>
                    <a:pt x="428" y="0"/>
                  </a:moveTo>
                  <a:cubicBezTo>
                    <a:pt x="420" y="0"/>
                    <a:pt x="411" y="4"/>
                    <a:pt x="404" y="11"/>
                  </a:cubicBezTo>
                  <a:lnTo>
                    <a:pt x="16" y="478"/>
                  </a:lnTo>
                  <a:cubicBezTo>
                    <a:pt x="1" y="478"/>
                    <a:pt x="1" y="508"/>
                    <a:pt x="16" y="526"/>
                  </a:cubicBezTo>
                  <a:lnTo>
                    <a:pt x="344" y="788"/>
                  </a:lnTo>
                  <a:cubicBezTo>
                    <a:pt x="352" y="797"/>
                    <a:pt x="359" y="802"/>
                    <a:pt x="366" y="802"/>
                  </a:cubicBezTo>
                  <a:cubicBezTo>
                    <a:pt x="374" y="802"/>
                    <a:pt x="381" y="797"/>
                    <a:pt x="389" y="788"/>
                  </a:cubicBezTo>
                  <a:lnTo>
                    <a:pt x="777" y="321"/>
                  </a:lnTo>
                  <a:cubicBezTo>
                    <a:pt x="792" y="306"/>
                    <a:pt x="792" y="291"/>
                    <a:pt x="777" y="276"/>
                  </a:cubicBezTo>
                  <a:lnTo>
                    <a:pt x="452" y="11"/>
                  </a:lnTo>
                  <a:cubicBezTo>
                    <a:pt x="445" y="4"/>
                    <a:pt x="436" y="0"/>
                    <a:pt x="428"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22"/>
            <p:cNvSpPr/>
            <p:nvPr/>
          </p:nvSpPr>
          <p:spPr>
            <a:xfrm>
              <a:off x="869700" y="4256450"/>
              <a:ext cx="51350" cy="55250"/>
            </a:xfrm>
            <a:custGeom>
              <a:rect b="b" l="l" r="r" t="t"/>
              <a:pathLst>
                <a:path extrusionOk="0" h="2210" w="2054">
                  <a:moveTo>
                    <a:pt x="1415" y="0"/>
                  </a:moveTo>
                  <a:lnTo>
                    <a:pt x="1" y="1664"/>
                  </a:lnTo>
                  <a:lnTo>
                    <a:pt x="639" y="2209"/>
                  </a:lnTo>
                  <a:lnTo>
                    <a:pt x="2053" y="545"/>
                  </a:lnTo>
                  <a:lnTo>
                    <a:pt x="1415"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22"/>
            <p:cNvSpPr/>
            <p:nvPr/>
          </p:nvSpPr>
          <p:spPr>
            <a:xfrm>
              <a:off x="895375" y="4280600"/>
              <a:ext cx="121650" cy="109625"/>
            </a:xfrm>
            <a:custGeom>
              <a:rect b="b" l="l" r="r" t="t"/>
              <a:pathLst>
                <a:path extrusionOk="0" h="4385" w="4866">
                  <a:moveTo>
                    <a:pt x="698" y="1"/>
                  </a:moveTo>
                  <a:lnTo>
                    <a:pt x="0" y="825"/>
                  </a:lnTo>
                  <a:lnTo>
                    <a:pt x="4183" y="4385"/>
                  </a:lnTo>
                  <a:lnTo>
                    <a:pt x="4865" y="3575"/>
                  </a:lnTo>
                  <a:lnTo>
                    <a:pt x="698"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22"/>
            <p:cNvSpPr/>
            <p:nvPr/>
          </p:nvSpPr>
          <p:spPr>
            <a:xfrm>
              <a:off x="777175" y="4202425"/>
              <a:ext cx="16350" cy="18225"/>
            </a:xfrm>
            <a:custGeom>
              <a:rect b="b" l="l" r="r" t="t"/>
              <a:pathLst>
                <a:path extrusionOk="0" h="729" w="654">
                  <a:moveTo>
                    <a:pt x="545" y="1"/>
                  </a:moveTo>
                  <a:lnTo>
                    <a:pt x="1" y="639"/>
                  </a:lnTo>
                  <a:cubicBezTo>
                    <a:pt x="1" y="639"/>
                    <a:pt x="1" y="654"/>
                    <a:pt x="16" y="669"/>
                  </a:cubicBezTo>
                  <a:lnTo>
                    <a:pt x="79" y="717"/>
                  </a:lnTo>
                  <a:cubicBezTo>
                    <a:pt x="79" y="725"/>
                    <a:pt x="83" y="728"/>
                    <a:pt x="88" y="728"/>
                  </a:cubicBezTo>
                  <a:cubicBezTo>
                    <a:pt x="94" y="728"/>
                    <a:pt x="101" y="725"/>
                    <a:pt x="109" y="717"/>
                  </a:cubicBezTo>
                  <a:lnTo>
                    <a:pt x="639" y="94"/>
                  </a:lnTo>
                  <a:cubicBezTo>
                    <a:pt x="654" y="79"/>
                    <a:pt x="639" y="64"/>
                    <a:pt x="639" y="64"/>
                  </a:cubicBezTo>
                  <a:lnTo>
                    <a:pt x="575"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22"/>
            <p:cNvSpPr/>
            <p:nvPr/>
          </p:nvSpPr>
          <p:spPr>
            <a:xfrm>
              <a:off x="792375" y="4215400"/>
              <a:ext cx="15975" cy="18100"/>
            </a:xfrm>
            <a:custGeom>
              <a:rect b="b" l="l" r="r" t="t"/>
              <a:pathLst>
                <a:path extrusionOk="0" h="724" w="639">
                  <a:moveTo>
                    <a:pt x="555" y="1"/>
                  </a:moveTo>
                  <a:cubicBezTo>
                    <a:pt x="549" y="1"/>
                    <a:pt x="546" y="4"/>
                    <a:pt x="546" y="12"/>
                  </a:cubicBezTo>
                  <a:lnTo>
                    <a:pt x="1" y="635"/>
                  </a:lnTo>
                  <a:lnTo>
                    <a:pt x="1" y="665"/>
                  </a:lnTo>
                  <a:lnTo>
                    <a:pt x="79" y="709"/>
                  </a:lnTo>
                  <a:cubicBezTo>
                    <a:pt x="79" y="719"/>
                    <a:pt x="83" y="723"/>
                    <a:pt x="88" y="723"/>
                  </a:cubicBezTo>
                  <a:cubicBezTo>
                    <a:pt x="94" y="723"/>
                    <a:pt x="102" y="719"/>
                    <a:pt x="109" y="709"/>
                  </a:cubicBezTo>
                  <a:lnTo>
                    <a:pt x="639" y="90"/>
                  </a:lnTo>
                  <a:lnTo>
                    <a:pt x="639" y="56"/>
                  </a:lnTo>
                  <a:lnTo>
                    <a:pt x="575" y="12"/>
                  </a:lnTo>
                  <a:cubicBezTo>
                    <a:pt x="568" y="4"/>
                    <a:pt x="560" y="1"/>
                    <a:pt x="555"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22"/>
            <p:cNvSpPr/>
            <p:nvPr/>
          </p:nvSpPr>
          <p:spPr>
            <a:xfrm>
              <a:off x="811050" y="4231625"/>
              <a:ext cx="16325" cy="17850"/>
            </a:xfrm>
            <a:custGeom>
              <a:rect b="b" l="l" r="r" t="t"/>
              <a:pathLst>
                <a:path extrusionOk="0" h="714" w="653">
                  <a:moveTo>
                    <a:pt x="545" y="1"/>
                  </a:moveTo>
                  <a:lnTo>
                    <a:pt x="15" y="620"/>
                  </a:lnTo>
                  <a:cubicBezTo>
                    <a:pt x="0" y="639"/>
                    <a:pt x="0" y="654"/>
                    <a:pt x="15" y="654"/>
                  </a:cubicBezTo>
                  <a:lnTo>
                    <a:pt x="78" y="713"/>
                  </a:lnTo>
                  <a:lnTo>
                    <a:pt x="108" y="713"/>
                  </a:lnTo>
                  <a:lnTo>
                    <a:pt x="638" y="94"/>
                  </a:lnTo>
                  <a:cubicBezTo>
                    <a:pt x="653" y="79"/>
                    <a:pt x="653" y="60"/>
                    <a:pt x="638" y="60"/>
                  </a:cubicBezTo>
                  <a:lnTo>
                    <a:pt x="575"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22"/>
            <p:cNvSpPr/>
            <p:nvPr/>
          </p:nvSpPr>
          <p:spPr>
            <a:xfrm>
              <a:off x="826150" y="4244400"/>
              <a:ext cx="16350" cy="18225"/>
            </a:xfrm>
            <a:custGeom>
              <a:rect b="b" l="l" r="r" t="t"/>
              <a:pathLst>
                <a:path extrusionOk="0" h="729" w="654">
                  <a:moveTo>
                    <a:pt x="545" y="1"/>
                  </a:moveTo>
                  <a:lnTo>
                    <a:pt x="15" y="639"/>
                  </a:lnTo>
                  <a:cubicBezTo>
                    <a:pt x="0" y="639"/>
                    <a:pt x="0" y="654"/>
                    <a:pt x="15" y="669"/>
                  </a:cubicBezTo>
                  <a:lnTo>
                    <a:pt x="79" y="717"/>
                  </a:lnTo>
                  <a:cubicBezTo>
                    <a:pt x="86" y="725"/>
                    <a:pt x="94" y="728"/>
                    <a:pt x="99" y="728"/>
                  </a:cubicBezTo>
                  <a:cubicBezTo>
                    <a:pt x="105" y="728"/>
                    <a:pt x="109" y="725"/>
                    <a:pt x="109" y="717"/>
                  </a:cubicBezTo>
                  <a:lnTo>
                    <a:pt x="639" y="94"/>
                  </a:lnTo>
                  <a:cubicBezTo>
                    <a:pt x="653" y="79"/>
                    <a:pt x="653" y="64"/>
                    <a:pt x="639" y="64"/>
                  </a:cubicBezTo>
                  <a:lnTo>
                    <a:pt x="575"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22"/>
            <p:cNvSpPr/>
            <p:nvPr/>
          </p:nvSpPr>
          <p:spPr>
            <a:xfrm>
              <a:off x="927650" y="4302475"/>
              <a:ext cx="70350" cy="79350"/>
            </a:xfrm>
            <a:custGeom>
              <a:rect b="b" l="l" r="r" t="t"/>
              <a:pathLst>
                <a:path extrusionOk="0" h="3174" w="2814">
                  <a:moveTo>
                    <a:pt x="2504" y="0"/>
                  </a:moveTo>
                  <a:cubicBezTo>
                    <a:pt x="2482" y="0"/>
                    <a:pt x="2458" y="7"/>
                    <a:pt x="2440" y="25"/>
                  </a:cubicBezTo>
                  <a:lnTo>
                    <a:pt x="30" y="2857"/>
                  </a:lnTo>
                  <a:cubicBezTo>
                    <a:pt x="0" y="2887"/>
                    <a:pt x="15" y="2935"/>
                    <a:pt x="45" y="2950"/>
                  </a:cubicBezTo>
                  <a:lnTo>
                    <a:pt x="280" y="3152"/>
                  </a:lnTo>
                  <a:cubicBezTo>
                    <a:pt x="295" y="3166"/>
                    <a:pt x="314" y="3174"/>
                    <a:pt x="332" y="3174"/>
                  </a:cubicBezTo>
                  <a:cubicBezTo>
                    <a:pt x="350" y="3174"/>
                    <a:pt x="366" y="3166"/>
                    <a:pt x="373" y="3152"/>
                  </a:cubicBezTo>
                  <a:lnTo>
                    <a:pt x="2798" y="323"/>
                  </a:lnTo>
                  <a:cubicBezTo>
                    <a:pt x="2813" y="290"/>
                    <a:pt x="2813" y="245"/>
                    <a:pt x="2783" y="211"/>
                  </a:cubicBezTo>
                  <a:lnTo>
                    <a:pt x="2548" y="10"/>
                  </a:lnTo>
                  <a:cubicBezTo>
                    <a:pt x="2536" y="4"/>
                    <a:pt x="2520" y="0"/>
                    <a:pt x="2504"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22"/>
            <p:cNvSpPr/>
            <p:nvPr/>
          </p:nvSpPr>
          <p:spPr>
            <a:xfrm>
              <a:off x="987425" y="4360075"/>
              <a:ext cx="43600" cy="48450"/>
            </a:xfrm>
            <a:custGeom>
              <a:rect b="b" l="l" r="r" t="t"/>
              <a:pathLst>
                <a:path extrusionOk="0" h="1938" w="1744">
                  <a:moveTo>
                    <a:pt x="1424" y="1"/>
                  </a:moveTo>
                  <a:cubicBezTo>
                    <a:pt x="1405" y="1"/>
                    <a:pt x="1385" y="8"/>
                    <a:pt x="1370" y="23"/>
                  </a:cubicBezTo>
                  <a:lnTo>
                    <a:pt x="19" y="1609"/>
                  </a:lnTo>
                  <a:cubicBezTo>
                    <a:pt x="1" y="1639"/>
                    <a:pt x="1" y="1687"/>
                    <a:pt x="34" y="1717"/>
                  </a:cubicBezTo>
                  <a:lnTo>
                    <a:pt x="266" y="1918"/>
                  </a:lnTo>
                  <a:cubicBezTo>
                    <a:pt x="279" y="1932"/>
                    <a:pt x="294" y="1937"/>
                    <a:pt x="308" y="1937"/>
                  </a:cubicBezTo>
                  <a:cubicBezTo>
                    <a:pt x="330" y="1937"/>
                    <a:pt x="350" y="1924"/>
                    <a:pt x="359" y="1903"/>
                  </a:cubicBezTo>
                  <a:lnTo>
                    <a:pt x="1728" y="318"/>
                  </a:lnTo>
                  <a:cubicBezTo>
                    <a:pt x="1743" y="288"/>
                    <a:pt x="1743" y="239"/>
                    <a:pt x="1713" y="224"/>
                  </a:cubicBezTo>
                  <a:lnTo>
                    <a:pt x="1478" y="23"/>
                  </a:lnTo>
                  <a:cubicBezTo>
                    <a:pt x="1463" y="8"/>
                    <a:pt x="1444" y="1"/>
                    <a:pt x="1424"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22"/>
            <p:cNvSpPr/>
            <p:nvPr/>
          </p:nvSpPr>
          <p:spPr>
            <a:xfrm>
              <a:off x="866625" y="4490100"/>
              <a:ext cx="40800" cy="24850"/>
            </a:xfrm>
            <a:custGeom>
              <a:rect b="b" l="l" r="r" t="t"/>
              <a:pathLst>
                <a:path extrusionOk="0" h="994" w="1632">
                  <a:moveTo>
                    <a:pt x="1631" y="1"/>
                  </a:moveTo>
                  <a:lnTo>
                    <a:pt x="840" y="16"/>
                  </a:lnTo>
                  <a:lnTo>
                    <a:pt x="840" y="404"/>
                  </a:lnTo>
                  <a:lnTo>
                    <a:pt x="434" y="404"/>
                  </a:lnTo>
                  <a:cubicBezTo>
                    <a:pt x="202" y="404"/>
                    <a:pt x="1" y="605"/>
                    <a:pt x="1" y="855"/>
                  </a:cubicBezTo>
                  <a:lnTo>
                    <a:pt x="1" y="993"/>
                  </a:lnTo>
                  <a:lnTo>
                    <a:pt x="840" y="978"/>
                  </a:lnTo>
                  <a:lnTo>
                    <a:pt x="1493" y="978"/>
                  </a:lnTo>
                  <a:cubicBezTo>
                    <a:pt x="1568" y="978"/>
                    <a:pt x="1631" y="915"/>
                    <a:pt x="1631" y="840"/>
                  </a:cubicBezTo>
                  <a:lnTo>
                    <a:pt x="1631" y="1"/>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22"/>
            <p:cNvSpPr/>
            <p:nvPr/>
          </p:nvSpPr>
          <p:spPr>
            <a:xfrm>
              <a:off x="866625" y="4511850"/>
              <a:ext cx="40800" cy="3475"/>
            </a:xfrm>
            <a:custGeom>
              <a:rect b="b" l="l" r="r" t="t"/>
              <a:pathLst>
                <a:path extrusionOk="0" h="139" w="1632">
                  <a:moveTo>
                    <a:pt x="1" y="0"/>
                  </a:moveTo>
                  <a:lnTo>
                    <a:pt x="1" y="138"/>
                  </a:lnTo>
                  <a:lnTo>
                    <a:pt x="1631" y="138"/>
                  </a:lnTo>
                  <a:lnTo>
                    <a:pt x="1631"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22"/>
            <p:cNvSpPr/>
            <p:nvPr/>
          </p:nvSpPr>
          <p:spPr>
            <a:xfrm>
              <a:off x="939675" y="4491600"/>
              <a:ext cx="23725" cy="23350"/>
            </a:xfrm>
            <a:custGeom>
              <a:rect b="b" l="l" r="r" t="t"/>
              <a:pathLst>
                <a:path extrusionOk="0" h="934" w="949">
                  <a:moveTo>
                    <a:pt x="79" y="1"/>
                  </a:moveTo>
                  <a:lnTo>
                    <a:pt x="79" y="530"/>
                  </a:lnTo>
                  <a:cubicBezTo>
                    <a:pt x="30" y="609"/>
                    <a:pt x="0" y="687"/>
                    <a:pt x="0" y="780"/>
                  </a:cubicBezTo>
                  <a:lnTo>
                    <a:pt x="0" y="933"/>
                  </a:lnTo>
                  <a:lnTo>
                    <a:pt x="933" y="933"/>
                  </a:lnTo>
                  <a:lnTo>
                    <a:pt x="948" y="780"/>
                  </a:lnTo>
                  <a:cubicBezTo>
                    <a:pt x="948" y="687"/>
                    <a:pt x="918" y="594"/>
                    <a:pt x="855" y="530"/>
                  </a:cubicBezTo>
                  <a:lnTo>
                    <a:pt x="855" y="1"/>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22"/>
            <p:cNvSpPr/>
            <p:nvPr/>
          </p:nvSpPr>
          <p:spPr>
            <a:xfrm>
              <a:off x="939675" y="4512225"/>
              <a:ext cx="23725" cy="3925"/>
            </a:xfrm>
            <a:custGeom>
              <a:rect b="b" l="l" r="r" t="t"/>
              <a:pathLst>
                <a:path extrusionOk="0" h="157" w="949">
                  <a:moveTo>
                    <a:pt x="903" y="0"/>
                  </a:moveTo>
                  <a:lnTo>
                    <a:pt x="30" y="15"/>
                  </a:lnTo>
                  <a:cubicBezTo>
                    <a:pt x="15" y="15"/>
                    <a:pt x="0" y="30"/>
                    <a:pt x="0" y="49"/>
                  </a:cubicBezTo>
                  <a:lnTo>
                    <a:pt x="0" y="123"/>
                  </a:lnTo>
                  <a:cubicBezTo>
                    <a:pt x="0" y="142"/>
                    <a:pt x="15" y="157"/>
                    <a:pt x="30" y="157"/>
                  </a:cubicBezTo>
                  <a:lnTo>
                    <a:pt x="903" y="142"/>
                  </a:lnTo>
                  <a:cubicBezTo>
                    <a:pt x="933" y="142"/>
                    <a:pt x="948" y="123"/>
                    <a:pt x="948" y="108"/>
                  </a:cubicBezTo>
                  <a:lnTo>
                    <a:pt x="948" y="30"/>
                  </a:lnTo>
                  <a:cubicBezTo>
                    <a:pt x="948" y="15"/>
                    <a:pt x="933" y="0"/>
                    <a:pt x="903"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22"/>
            <p:cNvSpPr/>
            <p:nvPr/>
          </p:nvSpPr>
          <p:spPr>
            <a:xfrm>
              <a:off x="883325" y="4346275"/>
              <a:ext cx="80425" cy="150025"/>
            </a:xfrm>
            <a:custGeom>
              <a:rect b="b" l="l" r="r" t="t"/>
              <a:pathLst>
                <a:path extrusionOk="0" h="6001" w="3217">
                  <a:moveTo>
                    <a:pt x="497" y="0"/>
                  </a:moveTo>
                  <a:lnTo>
                    <a:pt x="1" y="6000"/>
                  </a:lnTo>
                  <a:lnTo>
                    <a:pt x="1120" y="6000"/>
                  </a:lnTo>
                  <a:lnTo>
                    <a:pt x="1788" y="1478"/>
                  </a:lnTo>
                  <a:lnTo>
                    <a:pt x="2206" y="5940"/>
                  </a:lnTo>
                  <a:lnTo>
                    <a:pt x="3202" y="5922"/>
                  </a:lnTo>
                  <a:lnTo>
                    <a:pt x="3217"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22"/>
            <p:cNvSpPr/>
            <p:nvPr/>
          </p:nvSpPr>
          <p:spPr>
            <a:xfrm>
              <a:off x="906275" y="4175225"/>
              <a:ext cx="44325" cy="46725"/>
            </a:xfrm>
            <a:custGeom>
              <a:rect b="b" l="l" r="r" t="t"/>
              <a:pathLst>
                <a:path extrusionOk="0" h="1869" w="1773">
                  <a:moveTo>
                    <a:pt x="549" y="0"/>
                  </a:moveTo>
                  <a:cubicBezTo>
                    <a:pt x="422" y="0"/>
                    <a:pt x="306" y="77"/>
                    <a:pt x="262" y="205"/>
                  </a:cubicBezTo>
                  <a:cubicBezTo>
                    <a:pt x="154" y="220"/>
                    <a:pt x="60" y="328"/>
                    <a:pt x="30" y="451"/>
                  </a:cubicBezTo>
                  <a:cubicBezTo>
                    <a:pt x="1" y="622"/>
                    <a:pt x="109" y="779"/>
                    <a:pt x="280" y="809"/>
                  </a:cubicBezTo>
                  <a:cubicBezTo>
                    <a:pt x="294" y="812"/>
                    <a:pt x="307" y="813"/>
                    <a:pt x="320" y="813"/>
                  </a:cubicBezTo>
                  <a:cubicBezTo>
                    <a:pt x="382" y="813"/>
                    <a:pt x="445" y="786"/>
                    <a:pt x="497" y="749"/>
                  </a:cubicBezTo>
                  <a:cubicBezTo>
                    <a:pt x="515" y="752"/>
                    <a:pt x="534" y="753"/>
                    <a:pt x="554" y="753"/>
                  </a:cubicBezTo>
                  <a:cubicBezTo>
                    <a:pt x="665" y="753"/>
                    <a:pt x="797" y="717"/>
                    <a:pt x="993" y="637"/>
                  </a:cubicBezTo>
                  <a:lnTo>
                    <a:pt x="993" y="637"/>
                  </a:lnTo>
                  <a:cubicBezTo>
                    <a:pt x="993" y="637"/>
                    <a:pt x="915" y="872"/>
                    <a:pt x="1027" y="1029"/>
                  </a:cubicBezTo>
                  <a:lnTo>
                    <a:pt x="1150" y="1059"/>
                  </a:lnTo>
                  <a:cubicBezTo>
                    <a:pt x="1258" y="1074"/>
                    <a:pt x="1321" y="1167"/>
                    <a:pt x="1321" y="1275"/>
                  </a:cubicBezTo>
                  <a:lnTo>
                    <a:pt x="1321" y="1309"/>
                  </a:lnTo>
                  <a:lnTo>
                    <a:pt x="1321" y="1324"/>
                  </a:lnTo>
                  <a:cubicBezTo>
                    <a:pt x="1321" y="1339"/>
                    <a:pt x="1306" y="1339"/>
                    <a:pt x="1306" y="1354"/>
                  </a:cubicBezTo>
                  <a:cubicBezTo>
                    <a:pt x="1273" y="1417"/>
                    <a:pt x="1243" y="1447"/>
                    <a:pt x="1195" y="1477"/>
                  </a:cubicBezTo>
                  <a:lnTo>
                    <a:pt x="1180" y="1477"/>
                  </a:lnTo>
                  <a:cubicBezTo>
                    <a:pt x="1165" y="1486"/>
                    <a:pt x="1145" y="1491"/>
                    <a:pt x="1124" y="1491"/>
                  </a:cubicBezTo>
                  <a:cubicBezTo>
                    <a:pt x="1102" y="1491"/>
                    <a:pt x="1079" y="1486"/>
                    <a:pt x="1056" y="1477"/>
                  </a:cubicBezTo>
                  <a:lnTo>
                    <a:pt x="1056" y="1477"/>
                  </a:lnTo>
                  <a:lnTo>
                    <a:pt x="1228" y="1869"/>
                  </a:lnTo>
                  <a:lnTo>
                    <a:pt x="1400" y="1496"/>
                  </a:lnTo>
                  <a:cubicBezTo>
                    <a:pt x="1538" y="1477"/>
                    <a:pt x="1631" y="1369"/>
                    <a:pt x="1646" y="1231"/>
                  </a:cubicBezTo>
                  <a:cubicBezTo>
                    <a:pt x="1661" y="1182"/>
                    <a:pt x="1646" y="1122"/>
                    <a:pt x="1631" y="1074"/>
                  </a:cubicBezTo>
                  <a:cubicBezTo>
                    <a:pt x="1695" y="1029"/>
                    <a:pt x="1754" y="966"/>
                    <a:pt x="1754" y="872"/>
                  </a:cubicBezTo>
                  <a:cubicBezTo>
                    <a:pt x="1773" y="794"/>
                    <a:pt x="1754" y="716"/>
                    <a:pt x="1709" y="656"/>
                  </a:cubicBezTo>
                  <a:cubicBezTo>
                    <a:pt x="1739" y="391"/>
                    <a:pt x="1538" y="141"/>
                    <a:pt x="1273" y="111"/>
                  </a:cubicBezTo>
                  <a:lnTo>
                    <a:pt x="840" y="63"/>
                  </a:lnTo>
                  <a:cubicBezTo>
                    <a:pt x="816" y="55"/>
                    <a:pt x="796" y="52"/>
                    <a:pt x="777" y="52"/>
                  </a:cubicBezTo>
                  <a:cubicBezTo>
                    <a:pt x="757" y="52"/>
                    <a:pt x="737" y="55"/>
                    <a:pt x="713" y="63"/>
                  </a:cubicBezTo>
                  <a:cubicBezTo>
                    <a:pt x="683" y="33"/>
                    <a:pt x="635" y="18"/>
                    <a:pt x="590" y="3"/>
                  </a:cubicBezTo>
                  <a:cubicBezTo>
                    <a:pt x="576" y="1"/>
                    <a:pt x="562" y="0"/>
                    <a:pt x="549"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22"/>
            <p:cNvSpPr/>
            <p:nvPr/>
          </p:nvSpPr>
          <p:spPr>
            <a:xfrm>
              <a:off x="906650" y="4191150"/>
              <a:ext cx="32675" cy="54150"/>
            </a:xfrm>
            <a:custGeom>
              <a:rect b="b" l="l" r="r" t="t"/>
              <a:pathLst>
                <a:path extrusionOk="0" h="2166" w="1307">
                  <a:moveTo>
                    <a:pt x="978" y="0"/>
                  </a:moveTo>
                  <a:cubicBezTo>
                    <a:pt x="758" y="91"/>
                    <a:pt x="612" y="120"/>
                    <a:pt x="499" y="120"/>
                  </a:cubicBezTo>
                  <a:cubicBezTo>
                    <a:pt x="380" y="120"/>
                    <a:pt x="297" y="89"/>
                    <a:pt x="202" y="64"/>
                  </a:cubicBezTo>
                  <a:lnTo>
                    <a:pt x="202" y="127"/>
                  </a:lnTo>
                  <a:lnTo>
                    <a:pt x="94" y="859"/>
                  </a:lnTo>
                  <a:cubicBezTo>
                    <a:pt x="0" y="1060"/>
                    <a:pt x="94" y="1306"/>
                    <a:pt x="340" y="1400"/>
                  </a:cubicBezTo>
                  <a:lnTo>
                    <a:pt x="325" y="1900"/>
                  </a:lnTo>
                  <a:cubicBezTo>
                    <a:pt x="310" y="2038"/>
                    <a:pt x="418" y="2131"/>
                    <a:pt x="560" y="2146"/>
                  </a:cubicBezTo>
                  <a:lnTo>
                    <a:pt x="918" y="2164"/>
                  </a:lnTo>
                  <a:cubicBezTo>
                    <a:pt x="927" y="2165"/>
                    <a:pt x="935" y="2166"/>
                    <a:pt x="944" y="2166"/>
                  </a:cubicBezTo>
                  <a:cubicBezTo>
                    <a:pt x="1070" y="2166"/>
                    <a:pt x="1166" y="2063"/>
                    <a:pt x="1180" y="1944"/>
                  </a:cubicBezTo>
                  <a:lnTo>
                    <a:pt x="1213" y="1232"/>
                  </a:lnTo>
                  <a:lnTo>
                    <a:pt x="1041" y="840"/>
                  </a:lnTo>
                  <a:lnTo>
                    <a:pt x="1041" y="840"/>
                  </a:lnTo>
                  <a:cubicBezTo>
                    <a:pt x="1064" y="849"/>
                    <a:pt x="1087" y="854"/>
                    <a:pt x="1109" y="854"/>
                  </a:cubicBezTo>
                  <a:cubicBezTo>
                    <a:pt x="1130" y="854"/>
                    <a:pt x="1150" y="849"/>
                    <a:pt x="1165" y="840"/>
                  </a:cubicBezTo>
                  <a:lnTo>
                    <a:pt x="1180" y="840"/>
                  </a:lnTo>
                  <a:cubicBezTo>
                    <a:pt x="1228" y="810"/>
                    <a:pt x="1258" y="780"/>
                    <a:pt x="1291" y="717"/>
                  </a:cubicBezTo>
                  <a:cubicBezTo>
                    <a:pt x="1291" y="702"/>
                    <a:pt x="1306" y="702"/>
                    <a:pt x="1306" y="687"/>
                  </a:cubicBezTo>
                  <a:lnTo>
                    <a:pt x="1306" y="672"/>
                  </a:lnTo>
                  <a:lnTo>
                    <a:pt x="1306" y="638"/>
                  </a:lnTo>
                  <a:cubicBezTo>
                    <a:pt x="1306" y="530"/>
                    <a:pt x="1243" y="437"/>
                    <a:pt x="1135" y="422"/>
                  </a:cubicBezTo>
                  <a:lnTo>
                    <a:pt x="1012" y="392"/>
                  </a:lnTo>
                  <a:cubicBezTo>
                    <a:pt x="900" y="235"/>
                    <a:pt x="978" y="0"/>
                    <a:pt x="978" y="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22"/>
            <p:cNvSpPr/>
            <p:nvPr/>
          </p:nvSpPr>
          <p:spPr>
            <a:xfrm>
              <a:off x="909725" y="4202050"/>
              <a:ext cx="400" cy="3575"/>
            </a:xfrm>
            <a:custGeom>
              <a:rect b="b" l="l" r="r" t="t"/>
              <a:pathLst>
                <a:path extrusionOk="0" h="143" w="16">
                  <a:moveTo>
                    <a:pt x="16" y="1"/>
                  </a:moveTo>
                  <a:lnTo>
                    <a:pt x="1" y="143"/>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22"/>
            <p:cNvSpPr/>
            <p:nvPr/>
          </p:nvSpPr>
          <p:spPr>
            <a:xfrm>
              <a:off x="909350" y="4201700"/>
              <a:ext cx="1150" cy="4300"/>
            </a:xfrm>
            <a:custGeom>
              <a:rect b="b" l="l" r="r" t="t"/>
              <a:pathLst>
                <a:path extrusionOk="0" h="172" w="46">
                  <a:moveTo>
                    <a:pt x="31" y="0"/>
                  </a:moveTo>
                  <a:cubicBezTo>
                    <a:pt x="31" y="0"/>
                    <a:pt x="16" y="0"/>
                    <a:pt x="16" y="15"/>
                  </a:cubicBezTo>
                  <a:lnTo>
                    <a:pt x="1" y="157"/>
                  </a:lnTo>
                  <a:cubicBezTo>
                    <a:pt x="1" y="157"/>
                    <a:pt x="1" y="172"/>
                    <a:pt x="16" y="172"/>
                  </a:cubicBezTo>
                  <a:cubicBezTo>
                    <a:pt x="16" y="172"/>
                    <a:pt x="31" y="172"/>
                    <a:pt x="31" y="157"/>
                  </a:cubicBezTo>
                  <a:lnTo>
                    <a:pt x="45" y="15"/>
                  </a:lnTo>
                  <a:cubicBezTo>
                    <a:pt x="45" y="0"/>
                    <a:pt x="45" y="0"/>
                    <a:pt x="31" y="0"/>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22"/>
            <p:cNvSpPr/>
            <p:nvPr/>
          </p:nvSpPr>
          <p:spPr>
            <a:xfrm>
              <a:off x="935750" y="4212125"/>
              <a:ext cx="400" cy="25"/>
            </a:xfrm>
            <a:custGeom>
              <a:rect b="b" l="l" r="r" t="t"/>
              <a:pathLst>
                <a:path extrusionOk="0" h="1" w="16">
                  <a:moveTo>
                    <a:pt x="16" y="1"/>
                  </a:moveTo>
                  <a:lnTo>
                    <a:pt x="16" y="1"/>
                  </a:lnTo>
                  <a:lnTo>
                    <a:pt x="1" y="1"/>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22"/>
            <p:cNvSpPr/>
            <p:nvPr/>
          </p:nvSpPr>
          <p:spPr>
            <a:xfrm>
              <a:off x="939300" y="4207100"/>
              <a:ext cx="25" cy="875"/>
            </a:xfrm>
            <a:custGeom>
              <a:rect b="b" l="l" r="r" t="t"/>
              <a:pathLst>
                <a:path extrusionOk="0" h="35" w="1">
                  <a:moveTo>
                    <a:pt x="0" y="34"/>
                  </a:moveTo>
                  <a:lnTo>
                    <a:pt x="0" y="0"/>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22"/>
            <p:cNvSpPr/>
            <p:nvPr/>
          </p:nvSpPr>
          <p:spPr>
            <a:xfrm>
              <a:off x="938925" y="4208300"/>
              <a:ext cx="400" cy="775"/>
            </a:xfrm>
            <a:custGeom>
              <a:rect b="b" l="l" r="r" t="t"/>
              <a:pathLst>
                <a:path extrusionOk="0" h="31" w="16">
                  <a:moveTo>
                    <a:pt x="0" y="31"/>
                  </a:moveTo>
                  <a:cubicBezTo>
                    <a:pt x="0" y="16"/>
                    <a:pt x="15" y="16"/>
                    <a:pt x="15" y="1"/>
                  </a:cubicBezTo>
                  <a:cubicBezTo>
                    <a:pt x="15" y="16"/>
                    <a:pt x="0" y="16"/>
                    <a:pt x="0" y="31"/>
                  </a:cubicBez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22"/>
            <p:cNvSpPr/>
            <p:nvPr/>
          </p:nvSpPr>
          <p:spPr>
            <a:xfrm>
              <a:off x="914400" y="4196850"/>
              <a:ext cx="7375" cy="3050"/>
            </a:xfrm>
            <a:custGeom>
              <a:rect b="b" l="l" r="r" t="t"/>
              <a:pathLst>
                <a:path extrusionOk="0" h="122" w="295">
                  <a:moveTo>
                    <a:pt x="261" y="1"/>
                  </a:moveTo>
                  <a:cubicBezTo>
                    <a:pt x="246" y="1"/>
                    <a:pt x="229" y="7"/>
                    <a:pt x="217" y="7"/>
                  </a:cubicBezTo>
                  <a:cubicBezTo>
                    <a:pt x="187" y="7"/>
                    <a:pt x="172" y="7"/>
                    <a:pt x="142" y="22"/>
                  </a:cubicBezTo>
                  <a:lnTo>
                    <a:pt x="79" y="22"/>
                  </a:lnTo>
                  <a:cubicBezTo>
                    <a:pt x="64" y="22"/>
                    <a:pt x="30" y="22"/>
                    <a:pt x="15" y="37"/>
                  </a:cubicBezTo>
                  <a:cubicBezTo>
                    <a:pt x="0" y="37"/>
                    <a:pt x="0" y="71"/>
                    <a:pt x="15" y="86"/>
                  </a:cubicBezTo>
                  <a:cubicBezTo>
                    <a:pt x="40" y="108"/>
                    <a:pt x="70" y="122"/>
                    <a:pt x="110" y="122"/>
                  </a:cubicBezTo>
                  <a:cubicBezTo>
                    <a:pt x="124" y="122"/>
                    <a:pt x="140" y="120"/>
                    <a:pt x="157" y="116"/>
                  </a:cubicBezTo>
                  <a:cubicBezTo>
                    <a:pt x="217" y="116"/>
                    <a:pt x="265" y="86"/>
                    <a:pt x="280" y="52"/>
                  </a:cubicBezTo>
                  <a:cubicBezTo>
                    <a:pt x="295" y="22"/>
                    <a:pt x="295" y="7"/>
                    <a:pt x="280" y="7"/>
                  </a:cubicBezTo>
                  <a:cubicBezTo>
                    <a:pt x="275" y="2"/>
                    <a:pt x="268" y="1"/>
                    <a:pt x="261"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22"/>
            <p:cNvSpPr/>
            <p:nvPr/>
          </p:nvSpPr>
          <p:spPr>
            <a:xfrm>
              <a:off x="933425" y="4205150"/>
              <a:ext cx="1975" cy="3925"/>
            </a:xfrm>
            <a:custGeom>
              <a:rect b="b" l="l" r="r" t="t"/>
              <a:pathLst>
                <a:path extrusionOk="0" h="157" w="79">
                  <a:moveTo>
                    <a:pt x="79" y="0"/>
                  </a:moveTo>
                  <a:lnTo>
                    <a:pt x="0" y="112"/>
                  </a:lnTo>
                  <a:lnTo>
                    <a:pt x="79" y="157"/>
                  </a:lnTo>
                  <a:lnTo>
                    <a:pt x="79" y="0"/>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22"/>
            <p:cNvSpPr/>
            <p:nvPr/>
          </p:nvSpPr>
          <p:spPr>
            <a:xfrm>
              <a:off x="933050" y="4204775"/>
              <a:ext cx="2725" cy="4675"/>
            </a:xfrm>
            <a:custGeom>
              <a:rect b="b" l="l" r="r" t="t"/>
              <a:pathLst>
                <a:path extrusionOk="0" h="187" w="109">
                  <a:moveTo>
                    <a:pt x="94" y="0"/>
                  </a:moveTo>
                  <a:lnTo>
                    <a:pt x="0" y="127"/>
                  </a:lnTo>
                  <a:lnTo>
                    <a:pt x="79" y="172"/>
                  </a:lnTo>
                  <a:lnTo>
                    <a:pt x="94" y="187"/>
                  </a:lnTo>
                  <a:lnTo>
                    <a:pt x="94" y="172"/>
                  </a:lnTo>
                  <a:cubicBezTo>
                    <a:pt x="109" y="172"/>
                    <a:pt x="109" y="157"/>
                    <a:pt x="94" y="157"/>
                  </a:cubicBezTo>
                  <a:lnTo>
                    <a:pt x="49" y="108"/>
                  </a:lnTo>
                  <a:lnTo>
                    <a:pt x="109" y="15"/>
                  </a:lnTo>
                  <a:lnTo>
                    <a:pt x="109" y="0"/>
                  </a:ln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22"/>
            <p:cNvSpPr/>
            <p:nvPr/>
          </p:nvSpPr>
          <p:spPr>
            <a:xfrm>
              <a:off x="915150" y="4224250"/>
              <a:ext cx="12150" cy="7400"/>
            </a:xfrm>
            <a:custGeom>
              <a:rect b="b" l="l" r="r" t="t"/>
              <a:pathLst>
                <a:path extrusionOk="0" h="296" w="486">
                  <a:moveTo>
                    <a:pt x="485" y="1"/>
                  </a:moveTo>
                  <a:cubicBezTo>
                    <a:pt x="485" y="1"/>
                    <a:pt x="392" y="124"/>
                    <a:pt x="172" y="124"/>
                  </a:cubicBezTo>
                  <a:cubicBezTo>
                    <a:pt x="127" y="124"/>
                    <a:pt x="63" y="109"/>
                    <a:pt x="19" y="94"/>
                  </a:cubicBezTo>
                  <a:lnTo>
                    <a:pt x="0" y="281"/>
                  </a:lnTo>
                  <a:cubicBezTo>
                    <a:pt x="19" y="281"/>
                    <a:pt x="49" y="296"/>
                    <a:pt x="112" y="296"/>
                  </a:cubicBezTo>
                  <a:cubicBezTo>
                    <a:pt x="250" y="296"/>
                    <a:pt x="452" y="247"/>
                    <a:pt x="485" y="1"/>
                  </a:cubicBezTo>
                  <a:close/>
                </a:path>
              </a:pathLst>
            </a:custGeom>
            <a:solidFill>
              <a:srgbClr val="F39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22"/>
            <p:cNvSpPr/>
            <p:nvPr/>
          </p:nvSpPr>
          <p:spPr>
            <a:xfrm>
              <a:off x="913650" y="4201700"/>
              <a:ext cx="8500" cy="6275"/>
            </a:xfrm>
            <a:custGeom>
              <a:rect b="b" l="l" r="r" t="t"/>
              <a:pathLst>
                <a:path extrusionOk="0" h="251" w="340">
                  <a:moveTo>
                    <a:pt x="0" y="157"/>
                  </a:moveTo>
                  <a:cubicBezTo>
                    <a:pt x="15" y="157"/>
                    <a:pt x="15" y="172"/>
                    <a:pt x="30" y="172"/>
                  </a:cubicBezTo>
                  <a:cubicBezTo>
                    <a:pt x="35" y="173"/>
                    <a:pt x="40" y="174"/>
                    <a:pt x="44" y="174"/>
                  </a:cubicBezTo>
                  <a:lnTo>
                    <a:pt x="44" y="174"/>
                  </a:lnTo>
                  <a:cubicBezTo>
                    <a:pt x="33" y="168"/>
                    <a:pt x="23" y="162"/>
                    <a:pt x="15" y="157"/>
                  </a:cubicBezTo>
                  <a:close/>
                  <a:moveTo>
                    <a:pt x="153" y="0"/>
                  </a:moveTo>
                  <a:cubicBezTo>
                    <a:pt x="172" y="30"/>
                    <a:pt x="187" y="78"/>
                    <a:pt x="172" y="108"/>
                  </a:cubicBezTo>
                  <a:cubicBezTo>
                    <a:pt x="157" y="148"/>
                    <a:pt x="113" y="176"/>
                    <a:pt x="63" y="176"/>
                  </a:cubicBezTo>
                  <a:cubicBezTo>
                    <a:pt x="57" y="176"/>
                    <a:pt x="51" y="175"/>
                    <a:pt x="44" y="174"/>
                  </a:cubicBezTo>
                  <a:lnTo>
                    <a:pt x="44" y="174"/>
                  </a:lnTo>
                  <a:cubicBezTo>
                    <a:pt x="95" y="202"/>
                    <a:pt x="176" y="235"/>
                    <a:pt x="280" y="250"/>
                  </a:cubicBezTo>
                  <a:cubicBezTo>
                    <a:pt x="310" y="250"/>
                    <a:pt x="340" y="216"/>
                    <a:pt x="340" y="172"/>
                  </a:cubicBezTo>
                  <a:cubicBezTo>
                    <a:pt x="325" y="123"/>
                    <a:pt x="295" y="45"/>
                    <a:pt x="232" y="15"/>
                  </a:cubicBezTo>
                  <a:cubicBezTo>
                    <a:pt x="217" y="15"/>
                    <a:pt x="202" y="15"/>
                    <a:pt x="187"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22"/>
            <p:cNvSpPr/>
            <p:nvPr/>
          </p:nvSpPr>
          <p:spPr>
            <a:xfrm>
              <a:off x="913275" y="4201700"/>
              <a:ext cx="5050" cy="4400"/>
            </a:xfrm>
            <a:custGeom>
              <a:rect b="b" l="l" r="r" t="t"/>
              <a:pathLst>
                <a:path extrusionOk="0" h="176" w="202">
                  <a:moveTo>
                    <a:pt x="168" y="0"/>
                  </a:moveTo>
                  <a:cubicBezTo>
                    <a:pt x="75" y="0"/>
                    <a:pt x="30" y="63"/>
                    <a:pt x="15" y="93"/>
                  </a:cubicBezTo>
                  <a:lnTo>
                    <a:pt x="15" y="108"/>
                  </a:lnTo>
                  <a:cubicBezTo>
                    <a:pt x="0" y="123"/>
                    <a:pt x="0" y="138"/>
                    <a:pt x="15" y="157"/>
                  </a:cubicBezTo>
                  <a:cubicBezTo>
                    <a:pt x="30" y="157"/>
                    <a:pt x="30" y="172"/>
                    <a:pt x="45" y="172"/>
                  </a:cubicBezTo>
                  <a:cubicBezTo>
                    <a:pt x="56" y="174"/>
                    <a:pt x="67" y="176"/>
                    <a:pt x="78" y="176"/>
                  </a:cubicBezTo>
                  <a:cubicBezTo>
                    <a:pt x="128" y="176"/>
                    <a:pt x="172" y="148"/>
                    <a:pt x="187" y="108"/>
                  </a:cubicBezTo>
                  <a:cubicBezTo>
                    <a:pt x="202" y="78"/>
                    <a:pt x="187" y="30"/>
                    <a:pt x="168"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22"/>
            <p:cNvSpPr/>
            <p:nvPr/>
          </p:nvSpPr>
          <p:spPr>
            <a:xfrm>
              <a:off x="901625" y="4204400"/>
              <a:ext cx="31075" cy="22725"/>
            </a:xfrm>
            <a:custGeom>
              <a:rect b="b" l="l" r="r" t="t"/>
              <a:pathLst>
                <a:path extrusionOk="0" h="909" w="1243">
                  <a:moveTo>
                    <a:pt x="325" y="0"/>
                  </a:moveTo>
                  <a:cubicBezTo>
                    <a:pt x="325" y="0"/>
                    <a:pt x="0" y="373"/>
                    <a:pt x="310" y="717"/>
                  </a:cubicBezTo>
                  <a:cubicBezTo>
                    <a:pt x="453" y="870"/>
                    <a:pt x="639" y="908"/>
                    <a:pt x="802" y="908"/>
                  </a:cubicBezTo>
                  <a:cubicBezTo>
                    <a:pt x="885" y="908"/>
                    <a:pt x="963" y="898"/>
                    <a:pt x="1026" y="888"/>
                  </a:cubicBezTo>
                  <a:cubicBezTo>
                    <a:pt x="1101" y="870"/>
                    <a:pt x="1179" y="795"/>
                    <a:pt x="1194" y="702"/>
                  </a:cubicBezTo>
                  <a:lnTo>
                    <a:pt x="1242" y="310"/>
                  </a:lnTo>
                  <a:cubicBezTo>
                    <a:pt x="1216" y="244"/>
                    <a:pt x="1153" y="199"/>
                    <a:pt x="1085" y="199"/>
                  </a:cubicBezTo>
                  <a:cubicBezTo>
                    <a:pt x="1075" y="199"/>
                    <a:pt x="1065" y="200"/>
                    <a:pt x="1056" y="202"/>
                  </a:cubicBezTo>
                  <a:cubicBezTo>
                    <a:pt x="1022" y="206"/>
                    <a:pt x="988" y="208"/>
                    <a:pt x="954" y="208"/>
                  </a:cubicBezTo>
                  <a:cubicBezTo>
                    <a:pt x="610" y="208"/>
                    <a:pt x="325" y="0"/>
                    <a:pt x="325"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22"/>
            <p:cNvSpPr/>
            <p:nvPr/>
          </p:nvSpPr>
          <p:spPr>
            <a:xfrm>
              <a:off x="906650" y="4208675"/>
              <a:ext cx="6650" cy="3950"/>
            </a:xfrm>
            <a:custGeom>
              <a:rect b="b" l="l" r="r" t="t"/>
              <a:pathLst>
                <a:path extrusionOk="0" h="158" w="266">
                  <a:moveTo>
                    <a:pt x="30" y="1"/>
                  </a:moveTo>
                  <a:cubicBezTo>
                    <a:pt x="15" y="1"/>
                    <a:pt x="15" y="1"/>
                    <a:pt x="15" y="16"/>
                  </a:cubicBezTo>
                  <a:cubicBezTo>
                    <a:pt x="0" y="16"/>
                    <a:pt x="15" y="31"/>
                    <a:pt x="15" y="31"/>
                  </a:cubicBezTo>
                  <a:lnTo>
                    <a:pt x="247" y="139"/>
                  </a:lnTo>
                  <a:lnTo>
                    <a:pt x="247" y="158"/>
                  </a:lnTo>
                  <a:cubicBezTo>
                    <a:pt x="265" y="158"/>
                    <a:pt x="265" y="139"/>
                    <a:pt x="265" y="139"/>
                  </a:cubicBezTo>
                  <a:lnTo>
                    <a:pt x="265" y="124"/>
                  </a:lnTo>
                  <a:lnTo>
                    <a:pt x="30"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22"/>
            <p:cNvSpPr/>
            <p:nvPr/>
          </p:nvSpPr>
          <p:spPr>
            <a:xfrm>
              <a:off x="905425" y="4212975"/>
              <a:ext cx="3950" cy="2350"/>
            </a:xfrm>
            <a:custGeom>
              <a:rect b="b" l="l" r="r" t="t"/>
              <a:pathLst>
                <a:path extrusionOk="0" h="94" w="158">
                  <a:moveTo>
                    <a:pt x="16" y="1"/>
                  </a:moveTo>
                  <a:cubicBezTo>
                    <a:pt x="16" y="1"/>
                    <a:pt x="1" y="1"/>
                    <a:pt x="1" y="15"/>
                  </a:cubicBezTo>
                  <a:cubicBezTo>
                    <a:pt x="1" y="15"/>
                    <a:pt x="1" y="30"/>
                    <a:pt x="16" y="30"/>
                  </a:cubicBezTo>
                  <a:lnTo>
                    <a:pt x="128" y="94"/>
                  </a:lnTo>
                  <a:lnTo>
                    <a:pt x="158" y="94"/>
                  </a:lnTo>
                  <a:cubicBezTo>
                    <a:pt x="158" y="79"/>
                    <a:pt x="158" y="60"/>
                    <a:pt x="143" y="60"/>
                  </a:cubicBezTo>
                  <a:lnTo>
                    <a:pt x="16"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22"/>
            <p:cNvSpPr/>
            <p:nvPr/>
          </p:nvSpPr>
          <p:spPr>
            <a:xfrm>
              <a:off x="903950" y="4347025"/>
              <a:ext cx="1150" cy="400"/>
            </a:xfrm>
            <a:custGeom>
              <a:rect b="b" l="l" r="r" t="t"/>
              <a:pathLst>
                <a:path extrusionOk="0" h="16" w="46">
                  <a:moveTo>
                    <a:pt x="45" y="0"/>
                  </a:moveTo>
                  <a:lnTo>
                    <a:pt x="0" y="15"/>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22"/>
            <p:cNvSpPr/>
            <p:nvPr/>
          </p:nvSpPr>
          <p:spPr>
            <a:xfrm>
              <a:off x="842475" y="4201700"/>
              <a:ext cx="155150" cy="145350"/>
            </a:xfrm>
            <a:custGeom>
              <a:rect b="b" l="l" r="r" t="t"/>
              <a:pathLst>
                <a:path extrusionOk="0" h="5814" w="6206">
                  <a:moveTo>
                    <a:pt x="575" y="0"/>
                  </a:moveTo>
                  <a:lnTo>
                    <a:pt x="0" y="325"/>
                  </a:lnTo>
                  <a:lnTo>
                    <a:pt x="374" y="1556"/>
                  </a:lnTo>
                  <a:cubicBezTo>
                    <a:pt x="422" y="1742"/>
                    <a:pt x="545" y="1881"/>
                    <a:pt x="702" y="1974"/>
                  </a:cubicBezTo>
                  <a:lnTo>
                    <a:pt x="2146" y="2843"/>
                  </a:lnTo>
                  <a:cubicBezTo>
                    <a:pt x="2146" y="3824"/>
                    <a:pt x="2131" y="4802"/>
                    <a:pt x="2131" y="5783"/>
                  </a:cubicBezTo>
                  <a:lnTo>
                    <a:pt x="2179" y="5783"/>
                  </a:lnTo>
                  <a:lnTo>
                    <a:pt x="4851" y="5813"/>
                  </a:lnTo>
                  <a:lnTo>
                    <a:pt x="4851" y="5317"/>
                  </a:lnTo>
                  <a:lnTo>
                    <a:pt x="4851" y="4149"/>
                  </a:lnTo>
                  <a:lnTo>
                    <a:pt x="5116" y="4664"/>
                  </a:lnTo>
                  <a:cubicBezTo>
                    <a:pt x="5190" y="4822"/>
                    <a:pt x="5359" y="4908"/>
                    <a:pt x="5537" y="4908"/>
                  </a:cubicBezTo>
                  <a:cubicBezTo>
                    <a:pt x="5621" y="4908"/>
                    <a:pt x="5706" y="4890"/>
                    <a:pt x="5784" y="4851"/>
                  </a:cubicBezTo>
                  <a:cubicBezTo>
                    <a:pt x="6079" y="4694"/>
                    <a:pt x="6205" y="4354"/>
                    <a:pt x="6064" y="4089"/>
                  </a:cubicBezTo>
                  <a:lnTo>
                    <a:pt x="5552" y="3201"/>
                  </a:lnTo>
                  <a:lnTo>
                    <a:pt x="4728" y="1895"/>
                  </a:lnTo>
                  <a:cubicBezTo>
                    <a:pt x="4713" y="1881"/>
                    <a:pt x="4713" y="1866"/>
                    <a:pt x="4698" y="1851"/>
                  </a:cubicBezTo>
                  <a:cubicBezTo>
                    <a:pt x="4586" y="1631"/>
                    <a:pt x="4355" y="1492"/>
                    <a:pt x="4138" y="1429"/>
                  </a:cubicBezTo>
                  <a:cubicBezTo>
                    <a:pt x="3952" y="1389"/>
                    <a:pt x="3757" y="1389"/>
                    <a:pt x="3565" y="1389"/>
                  </a:cubicBezTo>
                  <a:lnTo>
                    <a:pt x="3565" y="1389"/>
                  </a:lnTo>
                  <a:cubicBezTo>
                    <a:pt x="3469" y="1389"/>
                    <a:pt x="3373" y="1389"/>
                    <a:pt x="3280" y="1384"/>
                  </a:cubicBezTo>
                  <a:cubicBezTo>
                    <a:pt x="3144" y="1384"/>
                    <a:pt x="3002" y="1369"/>
                    <a:pt x="2863" y="1369"/>
                  </a:cubicBezTo>
                  <a:cubicBezTo>
                    <a:pt x="2750" y="1369"/>
                    <a:pt x="2639" y="1379"/>
                    <a:pt x="2534" y="1414"/>
                  </a:cubicBezTo>
                  <a:cubicBezTo>
                    <a:pt x="2504" y="1429"/>
                    <a:pt x="2489" y="1429"/>
                    <a:pt x="2459" y="1444"/>
                  </a:cubicBezTo>
                  <a:lnTo>
                    <a:pt x="1041" y="933"/>
                  </a:lnTo>
                  <a:lnTo>
                    <a:pt x="575"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22"/>
            <p:cNvSpPr/>
            <p:nvPr/>
          </p:nvSpPr>
          <p:spPr>
            <a:xfrm>
              <a:off x="835850" y="4187700"/>
              <a:ext cx="23350" cy="27250"/>
            </a:xfrm>
            <a:custGeom>
              <a:rect b="b" l="l" r="r" t="t"/>
              <a:pathLst>
                <a:path extrusionOk="0" h="1090" w="934">
                  <a:moveTo>
                    <a:pt x="422" y="0"/>
                  </a:moveTo>
                  <a:lnTo>
                    <a:pt x="265" y="15"/>
                  </a:lnTo>
                  <a:cubicBezTo>
                    <a:pt x="251" y="15"/>
                    <a:pt x="236" y="30"/>
                    <a:pt x="221" y="30"/>
                  </a:cubicBezTo>
                  <a:cubicBezTo>
                    <a:pt x="79" y="123"/>
                    <a:pt x="1" y="295"/>
                    <a:pt x="34" y="467"/>
                  </a:cubicBezTo>
                  <a:cubicBezTo>
                    <a:pt x="34" y="482"/>
                    <a:pt x="34" y="512"/>
                    <a:pt x="49" y="545"/>
                  </a:cubicBezTo>
                  <a:cubicBezTo>
                    <a:pt x="64" y="638"/>
                    <a:pt x="344" y="978"/>
                    <a:pt x="329" y="1090"/>
                  </a:cubicBezTo>
                  <a:lnTo>
                    <a:pt x="840" y="732"/>
                  </a:lnTo>
                  <a:cubicBezTo>
                    <a:pt x="918" y="717"/>
                    <a:pt x="933" y="717"/>
                    <a:pt x="903" y="653"/>
                  </a:cubicBezTo>
                  <a:lnTo>
                    <a:pt x="825" y="482"/>
                  </a:lnTo>
                  <a:cubicBezTo>
                    <a:pt x="859" y="403"/>
                    <a:pt x="840" y="310"/>
                    <a:pt x="780" y="250"/>
                  </a:cubicBezTo>
                  <a:lnTo>
                    <a:pt x="639" y="79"/>
                  </a:lnTo>
                  <a:cubicBezTo>
                    <a:pt x="579" y="30"/>
                    <a:pt x="500" y="0"/>
                    <a:pt x="422" y="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22"/>
            <p:cNvSpPr/>
            <p:nvPr/>
          </p:nvSpPr>
          <p:spPr>
            <a:xfrm>
              <a:off x="838175" y="4192350"/>
              <a:ext cx="3200" cy="3475"/>
            </a:xfrm>
            <a:custGeom>
              <a:rect b="b" l="l" r="r" t="t"/>
              <a:pathLst>
                <a:path extrusionOk="0" h="139" w="128">
                  <a:moveTo>
                    <a:pt x="1" y="1"/>
                  </a:moveTo>
                  <a:lnTo>
                    <a:pt x="128" y="139"/>
                  </a:lnTo>
                  <a:cubicBezTo>
                    <a:pt x="113" y="31"/>
                    <a:pt x="1" y="1"/>
                    <a:pt x="1" y="1"/>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22"/>
            <p:cNvSpPr/>
            <p:nvPr/>
          </p:nvSpPr>
          <p:spPr>
            <a:xfrm>
              <a:off x="837800" y="4191975"/>
              <a:ext cx="4325" cy="4325"/>
            </a:xfrm>
            <a:custGeom>
              <a:rect b="b" l="l" r="r" t="t"/>
              <a:pathLst>
                <a:path extrusionOk="0" h="173" w="173">
                  <a:moveTo>
                    <a:pt x="16" y="1"/>
                  </a:moveTo>
                  <a:cubicBezTo>
                    <a:pt x="1" y="1"/>
                    <a:pt x="1" y="1"/>
                    <a:pt x="1" y="16"/>
                  </a:cubicBezTo>
                  <a:lnTo>
                    <a:pt x="1" y="31"/>
                  </a:lnTo>
                  <a:cubicBezTo>
                    <a:pt x="1" y="31"/>
                    <a:pt x="109" y="61"/>
                    <a:pt x="128" y="173"/>
                  </a:cubicBezTo>
                  <a:lnTo>
                    <a:pt x="158" y="173"/>
                  </a:lnTo>
                  <a:cubicBezTo>
                    <a:pt x="158" y="173"/>
                    <a:pt x="173" y="173"/>
                    <a:pt x="158" y="154"/>
                  </a:cubicBezTo>
                  <a:cubicBezTo>
                    <a:pt x="143" y="46"/>
                    <a:pt x="16" y="1"/>
                    <a:pt x="16"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22"/>
            <p:cNvSpPr/>
            <p:nvPr/>
          </p:nvSpPr>
          <p:spPr>
            <a:xfrm>
              <a:off x="842475" y="4188075"/>
              <a:ext cx="3575" cy="3575"/>
            </a:xfrm>
            <a:custGeom>
              <a:rect b="b" l="l" r="r" t="t"/>
              <a:pathLst>
                <a:path extrusionOk="0" h="143" w="143">
                  <a:moveTo>
                    <a:pt x="0" y="0"/>
                  </a:moveTo>
                  <a:lnTo>
                    <a:pt x="142" y="142"/>
                  </a:lnTo>
                  <a:cubicBezTo>
                    <a:pt x="109" y="30"/>
                    <a:pt x="0" y="0"/>
                    <a:pt x="0" y="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22"/>
            <p:cNvSpPr/>
            <p:nvPr/>
          </p:nvSpPr>
          <p:spPr>
            <a:xfrm>
              <a:off x="842100" y="4187700"/>
              <a:ext cx="4325" cy="4300"/>
            </a:xfrm>
            <a:custGeom>
              <a:rect b="b" l="l" r="r" t="t"/>
              <a:pathLst>
                <a:path extrusionOk="0" h="172" w="173">
                  <a:moveTo>
                    <a:pt x="1" y="0"/>
                  </a:moveTo>
                  <a:cubicBezTo>
                    <a:pt x="1" y="15"/>
                    <a:pt x="1" y="15"/>
                    <a:pt x="15" y="30"/>
                  </a:cubicBezTo>
                  <a:cubicBezTo>
                    <a:pt x="15" y="30"/>
                    <a:pt x="109" y="64"/>
                    <a:pt x="142" y="157"/>
                  </a:cubicBezTo>
                  <a:cubicBezTo>
                    <a:pt x="142" y="172"/>
                    <a:pt x="142" y="172"/>
                    <a:pt x="157" y="172"/>
                  </a:cubicBezTo>
                  <a:lnTo>
                    <a:pt x="172" y="157"/>
                  </a:lnTo>
                  <a:cubicBezTo>
                    <a:pt x="142" y="30"/>
                    <a:pt x="15" y="0"/>
                    <a:pt x="15" y="0"/>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22"/>
            <p:cNvSpPr/>
            <p:nvPr/>
          </p:nvSpPr>
          <p:spPr>
            <a:xfrm>
              <a:off x="896100" y="4252625"/>
              <a:ext cx="875" cy="24825"/>
            </a:xfrm>
            <a:custGeom>
              <a:rect b="b" l="l" r="r" t="t"/>
              <a:pathLst>
                <a:path extrusionOk="0" h="993" w="35">
                  <a:moveTo>
                    <a:pt x="16" y="0"/>
                  </a:moveTo>
                  <a:cubicBezTo>
                    <a:pt x="1" y="0"/>
                    <a:pt x="1" y="15"/>
                    <a:pt x="1" y="15"/>
                  </a:cubicBezTo>
                  <a:lnTo>
                    <a:pt x="1" y="978"/>
                  </a:lnTo>
                  <a:cubicBezTo>
                    <a:pt x="1" y="978"/>
                    <a:pt x="1" y="993"/>
                    <a:pt x="16" y="993"/>
                  </a:cubicBezTo>
                  <a:lnTo>
                    <a:pt x="34" y="978"/>
                  </a:lnTo>
                  <a:lnTo>
                    <a:pt x="34" y="15"/>
                  </a:lnTo>
                  <a:lnTo>
                    <a:pt x="16"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22"/>
            <p:cNvSpPr/>
            <p:nvPr/>
          </p:nvSpPr>
          <p:spPr>
            <a:xfrm>
              <a:off x="863825" y="4216250"/>
              <a:ext cx="7025" cy="13075"/>
            </a:xfrm>
            <a:custGeom>
              <a:rect b="b" l="l" r="r" t="t"/>
              <a:pathLst>
                <a:path extrusionOk="0" h="523" w="281">
                  <a:moveTo>
                    <a:pt x="30" y="1"/>
                  </a:moveTo>
                  <a:cubicBezTo>
                    <a:pt x="28" y="1"/>
                    <a:pt x="25" y="3"/>
                    <a:pt x="20" y="8"/>
                  </a:cubicBezTo>
                  <a:cubicBezTo>
                    <a:pt x="20" y="8"/>
                    <a:pt x="1" y="8"/>
                    <a:pt x="20" y="22"/>
                  </a:cubicBezTo>
                  <a:lnTo>
                    <a:pt x="251" y="522"/>
                  </a:lnTo>
                  <a:lnTo>
                    <a:pt x="266" y="522"/>
                  </a:lnTo>
                  <a:cubicBezTo>
                    <a:pt x="281" y="522"/>
                    <a:pt x="281" y="508"/>
                    <a:pt x="281" y="508"/>
                  </a:cubicBezTo>
                  <a:lnTo>
                    <a:pt x="34" y="8"/>
                  </a:lnTo>
                  <a:cubicBezTo>
                    <a:pt x="34" y="8"/>
                    <a:pt x="34" y="1"/>
                    <a:pt x="30"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22"/>
            <p:cNvSpPr/>
            <p:nvPr/>
          </p:nvSpPr>
          <p:spPr>
            <a:xfrm>
              <a:off x="868125" y="4224625"/>
              <a:ext cx="10575" cy="4325"/>
            </a:xfrm>
            <a:custGeom>
              <a:rect b="b" l="l" r="r" t="t"/>
              <a:pathLst>
                <a:path extrusionOk="0" h="173" w="423">
                  <a:moveTo>
                    <a:pt x="34" y="1"/>
                  </a:moveTo>
                  <a:cubicBezTo>
                    <a:pt x="15" y="1"/>
                    <a:pt x="1" y="16"/>
                    <a:pt x="1" y="16"/>
                  </a:cubicBezTo>
                  <a:cubicBezTo>
                    <a:pt x="1" y="31"/>
                    <a:pt x="1" y="31"/>
                    <a:pt x="15" y="31"/>
                  </a:cubicBezTo>
                  <a:lnTo>
                    <a:pt x="389" y="173"/>
                  </a:lnTo>
                  <a:cubicBezTo>
                    <a:pt x="407" y="173"/>
                    <a:pt x="407" y="154"/>
                    <a:pt x="407" y="154"/>
                  </a:cubicBezTo>
                  <a:cubicBezTo>
                    <a:pt x="422" y="154"/>
                    <a:pt x="407" y="139"/>
                    <a:pt x="407" y="139"/>
                  </a:cubicBezTo>
                  <a:lnTo>
                    <a:pt x="34"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22"/>
            <p:cNvSpPr/>
            <p:nvPr/>
          </p:nvSpPr>
          <p:spPr>
            <a:xfrm>
              <a:off x="963375" y="4268100"/>
              <a:ext cx="750" cy="38550"/>
            </a:xfrm>
            <a:custGeom>
              <a:rect b="b" l="l" r="r" t="t"/>
              <a:pathLst>
                <a:path extrusionOk="0" h="1542" w="30">
                  <a:moveTo>
                    <a:pt x="15" y="1"/>
                  </a:moveTo>
                  <a:cubicBezTo>
                    <a:pt x="15" y="1"/>
                    <a:pt x="0" y="1"/>
                    <a:pt x="0" y="19"/>
                  </a:cubicBezTo>
                  <a:lnTo>
                    <a:pt x="0" y="1527"/>
                  </a:lnTo>
                  <a:lnTo>
                    <a:pt x="15" y="1542"/>
                  </a:lnTo>
                  <a:cubicBezTo>
                    <a:pt x="30" y="1542"/>
                    <a:pt x="30" y="1527"/>
                    <a:pt x="30" y="1527"/>
                  </a:cubicBezTo>
                  <a:lnTo>
                    <a:pt x="30" y="19"/>
                  </a:lnTo>
                  <a:cubicBezTo>
                    <a:pt x="30" y="1"/>
                    <a:pt x="30" y="1"/>
                    <a:pt x="15"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22"/>
            <p:cNvSpPr/>
            <p:nvPr/>
          </p:nvSpPr>
          <p:spPr>
            <a:xfrm>
              <a:off x="913275" y="4233600"/>
              <a:ext cx="24450" cy="8125"/>
            </a:xfrm>
            <a:custGeom>
              <a:rect b="b" l="l" r="r" t="t"/>
              <a:pathLst>
                <a:path extrusionOk="0" h="325" w="978">
                  <a:moveTo>
                    <a:pt x="30" y="0"/>
                  </a:moveTo>
                  <a:cubicBezTo>
                    <a:pt x="15" y="0"/>
                    <a:pt x="0" y="15"/>
                    <a:pt x="0" y="45"/>
                  </a:cubicBezTo>
                  <a:lnTo>
                    <a:pt x="0" y="280"/>
                  </a:lnTo>
                  <a:cubicBezTo>
                    <a:pt x="0" y="295"/>
                    <a:pt x="15" y="325"/>
                    <a:pt x="30" y="325"/>
                  </a:cubicBezTo>
                  <a:lnTo>
                    <a:pt x="948" y="325"/>
                  </a:lnTo>
                  <a:cubicBezTo>
                    <a:pt x="963" y="325"/>
                    <a:pt x="978" y="295"/>
                    <a:pt x="978" y="280"/>
                  </a:cubicBezTo>
                  <a:lnTo>
                    <a:pt x="978" y="45"/>
                  </a:lnTo>
                  <a:cubicBezTo>
                    <a:pt x="978" y="15"/>
                    <a:pt x="963" y="0"/>
                    <a:pt x="948"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7" name="Google Shape;897;p22"/>
          <p:cNvSpPr txBox="1"/>
          <p:nvPr/>
        </p:nvSpPr>
        <p:spPr>
          <a:xfrm>
            <a:off x="135116" y="3191678"/>
            <a:ext cx="16836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7ECCC6"/>
                </a:solidFill>
                <a:highlight>
                  <a:srgbClr val="EDF9F9"/>
                </a:highlight>
                <a:latin typeface="Lora"/>
                <a:ea typeface="Lora"/>
                <a:cs typeface="Lora"/>
                <a:sym typeface="Lora"/>
              </a:rPr>
              <a:t>Diagnosis</a:t>
            </a:r>
            <a:endParaRPr b="1" i="0" sz="1800" u="none" cap="none" strike="noStrike">
              <a:solidFill>
                <a:srgbClr val="7ECCC6"/>
              </a:solidFill>
              <a:highlight>
                <a:srgbClr val="EDF9F9"/>
              </a:highlight>
              <a:latin typeface="Lora"/>
              <a:ea typeface="Lora"/>
              <a:cs typeface="Lora"/>
              <a:sym typeface="Lora"/>
            </a:endParaRPr>
          </a:p>
        </p:txBody>
      </p:sp>
      <p:sp>
        <p:nvSpPr>
          <p:cNvPr id="898" name="Google Shape;898;p22"/>
          <p:cNvSpPr txBox="1"/>
          <p:nvPr/>
        </p:nvSpPr>
        <p:spPr>
          <a:xfrm>
            <a:off x="209991" y="5949903"/>
            <a:ext cx="16836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7ECCC6"/>
                </a:solidFill>
                <a:highlight>
                  <a:srgbClr val="EDF9F9"/>
                </a:highlight>
                <a:latin typeface="Lora"/>
                <a:ea typeface="Lora"/>
                <a:cs typeface="Lora"/>
                <a:sym typeface="Lora"/>
              </a:rPr>
              <a:t>Treatment</a:t>
            </a:r>
            <a:endParaRPr b="1" i="0" sz="1800" u="none" cap="none" strike="noStrike">
              <a:solidFill>
                <a:srgbClr val="7ECCC6"/>
              </a:solidFill>
              <a:highlight>
                <a:srgbClr val="EDF9F9"/>
              </a:highlight>
              <a:latin typeface="Lora"/>
              <a:ea typeface="Lora"/>
              <a:cs typeface="Lora"/>
              <a:sym typeface="Lora"/>
            </a:endParaRPr>
          </a:p>
        </p:txBody>
      </p:sp>
      <p:sp>
        <p:nvSpPr>
          <p:cNvPr id="899" name="Google Shape;899;p22"/>
          <p:cNvSpPr txBox="1"/>
          <p:nvPr/>
        </p:nvSpPr>
        <p:spPr>
          <a:xfrm>
            <a:off x="1756600" y="4913450"/>
            <a:ext cx="4113600" cy="419400"/>
          </a:xfrm>
          <a:prstGeom prst="rect">
            <a:avLst/>
          </a:prstGeom>
          <a:noFill/>
          <a:ln>
            <a:noFill/>
          </a:ln>
        </p:spPr>
        <p:txBody>
          <a:bodyPr anchorCtr="0" anchor="t" bIns="0" lIns="0" spcFirstLastPara="1" rIns="0" wrap="square" tIns="6025">
            <a:noAutofit/>
          </a:bodyPr>
          <a:lstStyle/>
          <a:p>
            <a:pPr indent="-168275" lvl="1" marL="360000" rtl="0" algn="l">
              <a:lnSpc>
                <a:spcPct val="115000"/>
              </a:lnSpc>
              <a:spcBef>
                <a:spcPts val="0"/>
              </a:spcBef>
              <a:spcAft>
                <a:spcPts val="0"/>
              </a:spcAft>
              <a:buClr>
                <a:srgbClr val="1C4588"/>
              </a:buClr>
              <a:buSzPts val="1000"/>
              <a:buFont typeface="Mada"/>
              <a:buChar char="●"/>
            </a:pPr>
            <a:r>
              <a:rPr b="1" lang="en-GB" sz="1000">
                <a:solidFill>
                  <a:srgbClr val="1C4588"/>
                </a:solidFill>
                <a:latin typeface="Mada"/>
                <a:ea typeface="Mada"/>
                <a:cs typeface="Mada"/>
                <a:sym typeface="Mada"/>
              </a:rPr>
              <a:t>Ultrasound: </a:t>
            </a:r>
            <a:r>
              <a:rPr lang="en-GB" sz="1000">
                <a:solidFill>
                  <a:srgbClr val="1C4588"/>
                </a:solidFill>
                <a:latin typeface="Mada"/>
                <a:ea typeface="Mada"/>
                <a:cs typeface="Mada"/>
                <a:sym typeface="Mada"/>
              </a:rPr>
              <a:t>shows distended gallbladder with thickened wall and pericholecystic fluid. While CT scan can be used when the diagnosis is in doubt. HIDA scan may help in atypical cases.</a:t>
            </a:r>
            <a:endParaRPr sz="1000">
              <a:solidFill>
                <a:srgbClr val="1C4588"/>
              </a:solidFill>
              <a:latin typeface="Mada"/>
              <a:ea typeface="Mada"/>
              <a:cs typeface="Mada"/>
              <a:sym typeface="Mada"/>
            </a:endParaRPr>
          </a:p>
        </p:txBody>
      </p:sp>
      <p:sp>
        <p:nvSpPr>
          <p:cNvPr id="900" name="Google Shape;900;p22"/>
          <p:cNvSpPr/>
          <p:nvPr/>
        </p:nvSpPr>
        <p:spPr>
          <a:xfrm>
            <a:off x="1472894" y="6516367"/>
            <a:ext cx="113943" cy="134625"/>
          </a:xfrm>
          <a:custGeom>
            <a:rect b="b" l="l" r="r" t="t"/>
            <a:pathLst>
              <a:path extrusionOk="0" h="6397" w="6432">
                <a:moveTo>
                  <a:pt x="3199" y="0"/>
                </a:moveTo>
                <a:cubicBezTo>
                  <a:pt x="1426" y="0"/>
                  <a:pt x="1" y="1425"/>
                  <a:pt x="1" y="3198"/>
                </a:cubicBezTo>
                <a:cubicBezTo>
                  <a:pt x="1" y="4971"/>
                  <a:pt x="1426" y="6396"/>
                  <a:pt x="3199" y="6396"/>
                </a:cubicBezTo>
                <a:cubicBezTo>
                  <a:pt x="4972" y="6396"/>
                  <a:pt x="6432" y="4971"/>
                  <a:pt x="6432" y="3198"/>
                </a:cubicBezTo>
                <a:cubicBezTo>
                  <a:pt x="6432" y="1425"/>
                  <a:pt x="4972" y="0"/>
                  <a:pt x="3199"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22"/>
          <p:cNvSpPr/>
          <p:nvPr/>
        </p:nvSpPr>
        <p:spPr>
          <a:xfrm>
            <a:off x="1582212" y="7968691"/>
            <a:ext cx="125032" cy="135488"/>
          </a:xfrm>
          <a:custGeom>
            <a:rect b="b" l="l" r="r" t="t"/>
            <a:pathLst>
              <a:path extrusionOk="0" h="6438" w="7058">
                <a:moveTo>
                  <a:pt x="3522" y="1"/>
                </a:moveTo>
                <a:cubicBezTo>
                  <a:pt x="2062" y="1"/>
                  <a:pt x="745" y="1004"/>
                  <a:pt x="418" y="2489"/>
                </a:cubicBezTo>
                <a:cubicBezTo>
                  <a:pt x="1" y="4192"/>
                  <a:pt x="1044" y="5930"/>
                  <a:pt x="2782" y="6348"/>
                </a:cubicBezTo>
                <a:cubicBezTo>
                  <a:pt x="3035" y="6408"/>
                  <a:pt x="3287" y="6437"/>
                  <a:pt x="3536" y="6437"/>
                </a:cubicBezTo>
                <a:cubicBezTo>
                  <a:pt x="4997" y="6437"/>
                  <a:pt x="6314" y="5434"/>
                  <a:pt x="6641" y="3949"/>
                </a:cubicBezTo>
                <a:cubicBezTo>
                  <a:pt x="7058" y="2246"/>
                  <a:pt x="5980" y="508"/>
                  <a:pt x="4277" y="90"/>
                </a:cubicBezTo>
                <a:cubicBezTo>
                  <a:pt x="4024" y="30"/>
                  <a:pt x="3771" y="1"/>
                  <a:pt x="3522"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22"/>
          <p:cNvSpPr txBox="1"/>
          <p:nvPr/>
        </p:nvSpPr>
        <p:spPr>
          <a:xfrm>
            <a:off x="1404075" y="6436925"/>
            <a:ext cx="4113600" cy="419400"/>
          </a:xfrm>
          <a:prstGeom prst="rect">
            <a:avLst/>
          </a:prstGeom>
          <a:noFill/>
          <a:ln>
            <a:noFill/>
          </a:ln>
        </p:spPr>
        <p:txBody>
          <a:bodyPr anchorCtr="0" anchor="t" bIns="0" lIns="0" spcFirstLastPara="1" rIns="0" wrap="square" tIns="6025">
            <a:noAutofit/>
          </a:bodyPr>
          <a:lstStyle/>
          <a:p>
            <a:pPr indent="-160699" lvl="0" marL="457200" rtl="0" algn="l">
              <a:lnSpc>
                <a:spcPct val="115000"/>
              </a:lnSpc>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Patient must be admitted to the hospital as soon as possible, and must be NPO and given adequate analgesic and IV fluids</a:t>
            </a:r>
            <a:r>
              <a:rPr lang="en-GB" sz="1000">
                <a:solidFill>
                  <a:srgbClr val="1C4588"/>
                </a:solidFill>
                <a:latin typeface="Mada"/>
                <a:ea typeface="Mada"/>
                <a:cs typeface="Mada"/>
                <a:sym typeface="Mada"/>
              </a:rPr>
              <a:t>.</a:t>
            </a:r>
            <a:endParaRPr sz="1000">
              <a:solidFill>
                <a:srgbClr val="1C4588"/>
              </a:solidFill>
              <a:latin typeface="Mada"/>
              <a:ea typeface="Mada"/>
              <a:cs typeface="Mada"/>
              <a:sym typeface="Mada"/>
            </a:endParaRPr>
          </a:p>
        </p:txBody>
      </p:sp>
      <p:sp>
        <p:nvSpPr>
          <p:cNvPr id="903" name="Google Shape;903;p22"/>
          <p:cNvSpPr txBox="1"/>
          <p:nvPr/>
        </p:nvSpPr>
        <p:spPr>
          <a:xfrm>
            <a:off x="1785075" y="7198925"/>
            <a:ext cx="4113600" cy="419400"/>
          </a:xfrm>
          <a:prstGeom prst="rect">
            <a:avLst/>
          </a:prstGeom>
          <a:noFill/>
          <a:ln>
            <a:noFill/>
          </a:ln>
        </p:spPr>
        <p:txBody>
          <a:bodyPr anchorCtr="0" anchor="t" bIns="0" lIns="0" spcFirstLastPara="1" rIns="0" wrap="square" tIns="6025">
            <a:noAutofit/>
          </a:bodyPr>
          <a:lstStyle/>
          <a:p>
            <a:pPr indent="-160699" lvl="0" marL="457200" rtl="0" algn="l">
              <a:lnSpc>
                <a:spcPct val="115000"/>
              </a:lnSpc>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Broad-spectrum antibiotics are effective against gram -ve aerobes (Cefazolin or Cefuroxime) and anaerobes (Metronidazole).</a:t>
            </a:r>
            <a:endParaRPr sz="1000">
              <a:solidFill>
                <a:srgbClr val="1C4588"/>
              </a:solidFill>
              <a:latin typeface="Mada"/>
              <a:ea typeface="Mada"/>
              <a:cs typeface="Mada"/>
              <a:sym typeface="Mada"/>
            </a:endParaRPr>
          </a:p>
        </p:txBody>
      </p:sp>
      <p:sp>
        <p:nvSpPr>
          <p:cNvPr id="904" name="Google Shape;904;p22"/>
          <p:cNvSpPr txBox="1"/>
          <p:nvPr/>
        </p:nvSpPr>
        <p:spPr>
          <a:xfrm>
            <a:off x="1556475" y="7960925"/>
            <a:ext cx="4113600" cy="419400"/>
          </a:xfrm>
          <a:prstGeom prst="rect">
            <a:avLst/>
          </a:prstGeom>
          <a:noFill/>
          <a:ln>
            <a:noFill/>
          </a:ln>
        </p:spPr>
        <p:txBody>
          <a:bodyPr anchorCtr="0" anchor="t" bIns="0" lIns="0" spcFirstLastPara="1" rIns="0" wrap="square" tIns="6025">
            <a:noAutofit/>
          </a:bodyPr>
          <a:lstStyle/>
          <a:p>
            <a:pPr indent="-160699" lvl="0" marL="457200" rtl="0" algn="l">
              <a:lnSpc>
                <a:spcPct val="115000"/>
              </a:lnSpc>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Emergent cholecystectomy is indicated if the patient presents within 7 days from the onset of abdominal pain, while delayed presentation mandate conservative treatment and interval cholecystectomy in 8-12 weeks.</a:t>
            </a:r>
            <a:endParaRPr sz="1000">
              <a:solidFill>
                <a:srgbClr val="1C4588"/>
              </a:solidFill>
              <a:latin typeface="Mada"/>
              <a:ea typeface="Mada"/>
              <a:cs typeface="Mada"/>
              <a:sym typeface="Mada"/>
            </a:endParaRPr>
          </a:p>
        </p:txBody>
      </p:sp>
      <p:cxnSp>
        <p:nvCxnSpPr>
          <p:cNvPr id="905" name="Google Shape;905;p22"/>
          <p:cNvCxnSpPr/>
          <p:nvPr/>
        </p:nvCxnSpPr>
        <p:spPr>
          <a:xfrm flipH="1" rot="10800000">
            <a:off x="1098975" y="9613938"/>
            <a:ext cx="5552400" cy="1200"/>
          </a:xfrm>
          <a:prstGeom prst="straightConnector1">
            <a:avLst/>
          </a:prstGeom>
          <a:noFill/>
          <a:ln cap="flat" cmpd="sng" w="19050">
            <a:solidFill>
              <a:srgbClr val="7ECCC6"/>
            </a:solidFill>
            <a:prstDash val="dash"/>
            <a:round/>
            <a:headEnd len="med" w="med" type="none"/>
            <a:tailEnd len="med" w="med" type="non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23"/>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11" name="Google Shape;911;p23"/>
          <p:cNvCxnSpPr/>
          <p:nvPr/>
        </p:nvCxnSpPr>
        <p:spPr>
          <a:xfrm>
            <a:off x="1586774" y="697903"/>
            <a:ext cx="4536000" cy="3600"/>
          </a:xfrm>
          <a:prstGeom prst="straightConnector1">
            <a:avLst/>
          </a:prstGeom>
          <a:noFill/>
          <a:ln cap="flat" cmpd="sng" w="19050">
            <a:solidFill>
              <a:srgbClr val="83C5BE"/>
            </a:solidFill>
            <a:prstDash val="solid"/>
            <a:round/>
            <a:headEnd len="med" w="med" type="oval"/>
            <a:tailEnd len="med" w="med" type="oval"/>
          </a:ln>
        </p:spPr>
      </p:cxnSp>
      <p:sp>
        <p:nvSpPr>
          <p:cNvPr id="912" name="Google Shape;912;p23"/>
          <p:cNvSpPr txBox="1"/>
          <p:nvPr/>
        </p:nvSpPr>
        <p:spPr>
          <a:xfrm>
            <a:off x="1031905" y="272797"/>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Obstructive jaundice </a:t>
            </a:r>
            <a:endParaRPr sz="2200"/>
          </a:p>
        </p:txBody>
      </p:sp>
      <p:sp>
        <p:nvSpPr>
          <p:cNvPr id="913" name="Google Shape;913;p23"/>
          <p:cNvSpPr txBox="1"/>
          <p:nvPr/>
        </p:nvSpPr>
        <p:spPr>
          <a:xfrm>
            <a:off x="745250" y="1559550"/>
            <a:ext cx="3201300" cy="554100"/>
          </a:xfrm>
          <a:prstGeom prst="rect">
            <a:avLst/>
          </a:prstGeom>
          <a:noFill/>
          <a:ln>
            <a:noFill/>
          </a:ln>
        </p:spPr>
        <p:txBody>
          <a:bodyPr anchorCtr="0" anchor="t" bIns="91425" lIns="91425" spcFirstLastPara="1" rIns="91425" wrap="square" tIns="91425">
            <a:noAutofit/>
          </a:bodyPr>
          <a:lstStyle/>
          <a:p>
            <a:pPr indent="-171450" lvl="0" marL="269999"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Choledochlithiasis : A stone in the common bile duct</a:t>
            </a:r>
            <a:endParaRPr sz="1200">
              <a:solidFill>
                <a:srgbClr val="6AA84F"/>
              </a:solidFill>
              <a:latin typeface="Mada"/>
              <a:ea typeface="Mada"/>
              <a:cs typeface="Mada"/>
              <a:sym typeface="Mada"/>
            </a:endParaRPr>
          </a:p>
          <a:p>
            <a:pPr indent="-171450" lvl="0" marL="269999" rtl="0" algn="l">
              <a:lnSpc>
                <a:spcPct val="115000"/>
              </a:lnSpc>
              <a:spcBef>
                <a:spcPts val="0"/>
              </a:spcBef>
              <a:spcAft>
                <a:spcPts val="1600"/>
              </a:spcAft>
              <a:buClr>
                <a:srgbClr val="1C4587"/>
              </a:buClr>
              <a:buSzPts val="1200"/>
              <a:buFont typeface="Mada"/>
              <a:buChar char="●"/>
            </a:pPr>
            <a:r>
              <a:rPr lang="en-GB" sz="1200">
                <a:solidFill>
                  <a:srgbClr val="1C4587"/>
                </a:solidFill>
                <a:latin typeface="Mada"/>
                <a:ea typeface="Mada"/>
                <a:cs typeface="Mada"/>
                <a:sym typeface="Mada"/>
              </a:rPr>
              <a:t>Manifested as RUQ pain and +ve Murphy’s sign, signs of obstructive jaundice, pruritus and fever.</a:t>
            </a:r>
            <a:endParaRPr sz="1200">
              <a:solidFill>
                <a:srgbClr val="1C4587"/>
              </a:solidFill>
              <a:latin typeface="Mada"/>
              <a:ea typeface="Mada"/>
              <a:cs typeface="Mada"/>
              <a:sym typeface="Mada"/>
            </a:endParaRPr>
          </a:p>
        </p:txBody>
      </p:sp>
      <p:sp>
        <p:nvSpPr>
          <p:cNvPr id="914" name="Google Shape;914;p23"/>
          <p:cNvSpPr/>
          <p:nvPr/>
        </p:nvSpPr>
        <p:spPr>
          <a:xfrm>
            <a:off x="333074" y="1061352"/>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23"/>
          <p:cNvSpPr txBox="1"/>
          <p:nvPr/>
        </p:nvSpPr>
        <p:spPr>
          <a:xfrm>
            <a:off x="407152" y="1115140"/>
            <a:ext cx="473100" cy="45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3</a:t>
            </a:r>
            <a:endParaRPr b="1" sz="2000">
              <a:solidFill>
                <a:srgbClr val="1D2542"/>
              </a:solidFill>
              <a:latin typeface="Life Savers"/>
              <a:ea typeface="Life Savers"/>
              <a:cs typeface="Life Savers"/>
              <a:sym typeface="Life Savers"/>
            </a:endParaRPr>
          </a:p>
        </p:txBody>
      </p:sp>
      <p:sp>
        <p:nvSpPr>
          <p:cNvPr id="916" name="Google Shape;916;p23"/>
          <p:cNvSpPr txBox="1"/>
          <p:nvPr/>
        </p:nvSpPr>
        <p:spPr>
          <a:xfrm>
            <a:off x="901625" y="1159873"/>
            <a:ext cx="2455500" cy="450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b="1" lang="en-GB">
                <a:solidFill>
                  <a:srgbClr val="1C4587"/>
                </a:solidFill>
                <a:highlight>
                  <a:srgbClr val="EDF9F9"/>
                </a:highlight>
                <a:latin typeface="Lora"/>
                <a:ea typeface="Lora"/>
                <a:cs typeface="Lora"/>
                <a:sym typeface="Lora"/>
              </a:rPr>
              <a:t>Choledocholethias</a:t>
            </a:r>
            <a:endParaRPr>
              <a:solidFill>
                <a:srgbClr val="1D2542"/>
              </a:solidFill>
              <a:highlight>
                <a:srgbClr val="EDF9F9"/>
              </a:highlight>
              <a:latin typeface="Lora"/>
              <a:ea typeface="Lora"/>
              <a:cs typeface="Lora"/>
              <a:sym typeface="Lora"/>
            </a:endParaRPr>
          </a:p>
        </p:txBody>
      </p:sp>
      <p:pic>
        <p:nvPicPr>
          <p:cNvPr id="917" name="Google Shape;917;p23"/>
          <p:cNvPicPr preferRelativeResize="0"/>
          <p:nvPr/>
        </p:nvPicPr>
        <p:blipFill>
          <a:blip r:embed="rId3">
            <a:alphaModFix/>
          </a:blip>
          <a:stretch>
            <a:fillRect/>
          </a:stretch>
        </p:blipFill>
        <p:spPr>
          <a:xfrm>
            <a:off x="4821575" y="1260648"/>
            <a:ext cx="2455500" cy="1409797"/>
          </a:xfrm>
          <a:prstGeom prst="rect">
            <a:avLst/>
          </a:prstGeom>
          <a:noFill/>
          <a:ln cap="flat" cmpd="sng" w="19050">
            <a:solidFill>
              <a:srgbClr val="FFDDD2"/>
            </a:solidFill>
            <a:prstDash val="lgDash"/>
            <a:round/>
            <a:headEnd len="sm" w="sm" type="none"/>
            <a:tailEnd len="sm" w="sm" type="none"/>
          </a:ln>
        </p:spPr>
      </p:pic>
      <p:sp>
        <p:nvSpPr>
          <p:cNvPr id="918" name="Google Shape;918;p23"/>
          <p:cNvSpPr txBox="1"/>
          <p:nvPr/>
        </p:nvSpPr>
        <p:spPr>
          <a:xfrm>
            <a:off x="1619400" y="3678700"/>
            <a:ext cx="4862100" cy="419400"/>
          </a:xfrm>
          <a:prstGeom prst="rect">
            <a:avLst/>
          </a:prstGeom>
          <a:noFill/>
          <a:ln>
            <a:noFill/>
          </a:ln>
        </p:spPr>
        <p:txBody>
          <a:bodyPr anchorCtr="0" anchor="t" bIns="0" lIns="0" spcFirstLastPara="1" rIns="0" wrap="square" tIns="6025">
            <a:noAutofit/>
          </a:bodyPr>
          <a:lstStyle/>
          <a:p>
            <a:pPr indent="-160699" lvl="0" marL="457200" rtl="0" algn="l">
              <a:lnSpc>
                <a:spcPct val="115000"/>
              </a:lnSpc>
              <a:spcBef>
                <a:spcPts val="0"/>
              </a:spcBef>
              <a:spcAft>
                <a:spcPts val="0"/>
              </a:spcAft>
              <a:buClr>
                <a:srgbClr val="1C4588"/>
              </a:buClr>
              <a:buSzPts val="1000"/>
              <a:buFont typeface="Mada"/>
              <a:buChar char="●"/>
            </a:pPr>
            <a:r>
              <a:rPr b="1" lang="en-GB" sz="1000">
                <a:solidFill>
                  <a:srgbClr val="1C4588"/>
                </a:solidFill>
                <a:latin typeface="Mada"/>
                <a:ea typeface="Mada"/>
                <a:cs typeface="Mada"/>
                <a:sym typeface="Mada"/>
              </a:rPr>
              <a:t>Laboratory tests:</a:t>
            </a:r>
            <a:r>
              <a:rPr lang="en-GB" sz="1000">
                <a:solidFill>
                  <a:srgbClr val="1C4588"/>
                </a:solidFill>
                <a:latin typeface="Mada"/>
                <a:ea typeface="Mada"/>
                <a:cs typeface="Mada"/>
                <a:sym typeface="Mada"/>
              </a:rPr>
              <a:t> </a:t>
            </a:r>
            <a:r>
              <a:rPr lang="en-GB" sz="1000">
                <a:solidFill>
                  <a:srgbClr val="1C4588"/>
                </a:solidFill>
                <a:latin typeface="Mada"/>
                <a:ea typeface="Mada"/>
                <a:cs typeface="Mada"/>
                <a:sym typeface="Mada"/>
              </a:rPr>
              <a:t>shows elevated WBCs count, elevated Liver enzymes particularly ALP and GGT, and direct bilirubin will be more than 50% of total bilirubin.</a:t>
            </a:r>
            <a:endParaRPr sz="1000">
              <a:solidFill>
                <a:srgbClr val="1C4588"/>
              </a:solidFill>
              <a:latin typeface="Mada"/>
              <a:ea typeface="Mada"/>
              <a:cs typeface="Mada"/>
              <a:sym typeface="Mada"/>
            </a:endParaRPr>
          </a:p>
        </p:txBody>
      </p:sp>
      <p:grpSp>
        <p:nvGrpSpPr>
          <p:cNvPr id="919" name="Google Shape;919;p23"/>
          <p:cNvGrpSpPr/>
          <p:nvPr/>
        </p:nvGrpSpPr>
        <p:grpSpPr>
          <a:xfrm>
            <a:off x="52302" y="3837188"/>
            <a:ext cx="1399614" cy="1435039"/>
            <a:chOff x="2715450" y="2528575"/>
            <a:chExt cx="582275" cy="578225"/>
          </a:xfrm>
        </p:grpSpPr>
        <p:sp>
          <p:nvSpPr>
            <p:cNvPr id="920" name="Google Shape;920;p23"/>
            <p:cNvSpPr/>
            <p:nvPr/>
          </p:nvSpPr>
          <p:spPr>
            <a:xfrm>
              <a:off x="2839500" y="2576675"/>
              <a:ext cx="198625" cy="220800"/>
            </a:xfrm>
            <a:custGeom>
              <a:rect b="b" l="l" r="r" t="t"/>
              <a:pathLst>
                <a:path extrusionOk="0" h="8832" w="7945">
                  <a:moveTo>
                    <a:pt x="3984" y="0"/>
                  </a:moveTo>
                  <a:cubicBezTo>
                    <a:pt x="1803" y="0"/>
                    <a:pt x="45" y="1737"/>
                    <a:pt x="30" y="3918"/>
                  </a:cubicBezTo>
                  <a:lnTo>
                    <a:pt x="16" y="5832"/>
                  </a:lnTo>
                  <a:cubicBezTo>
                    <a:pt x="1" y="7463"/>
                    <a:pt x="1321" y="8798"/>
                    <a:pt x="2952" y="8817"/>
                  </a:cubicBezTo>
                  <a:lnTo>
                    <a:pt x="5254" y="8832"/>
                  </a:lnTo>
                  <a:cubicBezTo>
                    <a:pt x="6717" y="8832"/>
                    <a:pt x="7896" y="7664"/>
                    <a:pt x="7911" y="6205"/>
                  </a:cubicBezTo>
                  <a:lnTo>
                    <a:pt x="7929" y="3981"/>
                  </a:lnTo>
                  <a:cubicBezTo>
                    <a:pt x="7944" y="1788"/>
                    <a:pt x="6187" y="15"/>
                    <a:pt x="4012" y="0"/>
                  </a:cubicBezTo>
                  <a:cubicBezTo>
                    <a:pt x="4002" y="0"/>
                    <a:pt x="3993" y="0"/>
                    <a:pt x="398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23"/>
            <p:cNvSpPr/>
            <p:nvPr/>
          </p:nvSpPr>
          <p:spPr>
            <a:xfrm>
              <a:off x="2859275" y="2637675"/>
              <a:ext cx="158600" cy="150475"/>
            </a:xfrm>
            <a:custGeom>
              <a:rect b="b" l="l" r="r" t="t"/>
              <a:pathLst>
                <a:path extrusionOk="0" h="6019" w="6344">
                  <a:moveTo>
                    <a:pt x="3160" y="0"/>
                  </a:moveTo>
                  <a:cubicBezTo>
                    <a:pt x="1433" y="0"/>
                    <a:pt x="16" y="1409"/>
                    <a:pt x="16" y="3142"/>
                  </a:cubicBezTo>
                  <a:lnTo>
                    <a:pt x="1" y="3810"/>
                  </a:lnTo>
                  <a:cubicBezTo>
                    <a:pt x="1" y="5008"/>
                    <a:pt x="963" y="5985"/>
                    <a:pt x="2161" y="6004"/>
                  </a:cubicBezTo>
                  <a:lnTo>
                    <a:pt x="4463" y="6019"/>
                  </a:lnTo>
                  <a:cubicBezTo>
                    <a:pt x="5489" y="6019"/>
                    <a:pt x="6314" y="5194"/>
                    <a:pt x="6329" y="4183"/>
                  </a:cubicBezTo>
                  <a:lnTo>
                    <a:pt x="6329" y="3187"/>
                  </a:lnTo>
                  <a:cubicBezTo>
                    <a:pt x="6344" y="1448"/>
                    <a:pt x="4944" y="15"/>
                    <a:pt x="3187" y="1"/>
                  </a:cubicBezTo>
                  <a:cubicBezTo>
                    <a:pt x="3178" y="0"/>
                    <a:pt x="3169" y="0"/>
                    <a:pt x="3160" y="0"/>
                  </a:cubicBezTo>
                  <a:close/>
                </a:path>
              </a:pathLst>
            </a:custGeom>
            <a:solidFill>
              <a:srgbClr val="067E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23"/>
            <p:cNvSpPr/>
            <p:nvPr/>
          </p:nvSpPr>
          <p:spPr>
            <a:xfrm>
              <a:off x="2940900" y="2585625"/>
              <a:ext cx="1600" cy="9350"/>
            </a:xfrm>
            <a:custGeom>
              <a:rect b="b" l="l" r="r" t="t"/>
              <a:pathLst>
                <a:path extrusionOk="0" h="374" w="64">
                  <a:moveTo>
                    <a:pt x="30" y="1"/>
                  </a:moveTo>
                  <a:cubicBezTo>
                    <a:pt x="15" y="1"/>
                    <a:pt x="0" y="15"/>
                    <a:pt x="0" y="30"/>
                  </a:cubicBezTo>
                  <a:lnTo>
                    <a:pt x="0" y="344"/>
                  </a:lnTo>
                  <a:cubicBezTo>
                    <a:pt x="0" y="359"/>
                    <a:pt x="15" y="374"/>
                    <a:pt x="30" y="374"/>
                  </a:cubicBezTo>
                  <a:cubicBezTo>
                    <a:pt x="49" y="374"/>
                    <a:pt x="64" y="359"/>
                    <a:pt x="64" y="344"/>
                  </a:cubicBezTo>
                  <a:lnTo>
                    <a:pt x="64" y="30"/>
                  </a:lnTo>
                  <a:cubicBezTo>
                    <a:pt x="64" y="15"/>
                    <a:pt x="49" y="1"/>
                    <a:pt x="30" y="1"/>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23"/>
            <p:cNvSpPr/>
            <p:nvPr/>
          </p:nvSpPr>
          <p:spPr>
            <a:xfrm>
              <a:off x="2940900" y="2599250"/>
              <a:ext cx="1600" cy="10100"/>
            </a:xfrm>
            <a:custGeom>
              <a:rect b="b" l="l" r="r" t="t"/>
              <a:pathLst>
                <a:path extrusionOk="0" h="404" w="64">
                  <a:moveTo>
                    <a:pt x="30" y="0"/>
                  </a:moveTo>
                  <a:cubicBezTo>
                    <a:pt x="15" y="0"/>
                    <a:pt x="0" y="15"/>
                    <a:pt x="0" y="30"/>
                  </a:cubicBezTo>
                  <a:lnTo>
                    <a:pt x="0" y="373"/>
                  </a:lnTo>
                  <a:cubicBezTo>
                    <a:pt x="0" y="403"/>
                    <a:pt x="15" y="403"/>
                    <a:pt x="30" y="403"/>
                  </a:cubicBezTo>
                  <a:cubicBezTo>
                    <a:pt x="49" y="403"/>
                    <a:pt x="64" y="403"/>
                    <a:pt x="64" y="373"/>
                  </a:cubicBezTo>
                  <a:lnTo>
                    <a:pt x="64" y="30"/>
                  </a:lnTo>
                  <a:cubicBezTo>
                    <a:pt x="64" y="15"/>
                    <a:pt x="49" y="0"/>
                    <a:pt x="30"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23"/>
            <p:cNvSpPr/>
            <p:nvPr/>
          </p:nvSpPr>
          <p:spPr>
            <a:xfrm>
              <a:off x="2989500" y="2590300"/>
              <a:ext cx="400" cy="375"/>
            </a:xfrm>
            <a:custGeom>
              <a:rect b="b" l="l" r="r" t="t"/>
              <a:pathLst>
                <a:path extrusionOk="0" h="15" w="16">
                  <a:moveTo>
                    <a:pt x="0" y="0"/>
                  </a:moveTo>
                  <a:lnTo>
                    <a:pt x="15" y="15"/>
                  </a:lnTo>
                  <a:cubicBezTo>
                    <a:pt x="15" y="0"/>
                    <a:pt x="0" y="0"/>
                    <a:pt x="0" y="0"/>
                  </a:cubicBez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23"/>
            <p:cNvSpPr/>
            <p:nvPr/>
          </p:nvSpPr>
          <p:spPr>
            <a:xfrm>
              <a:off x="2971225" y="2590300"/>
              <a:ext cx="19050" cy="24925"/>
            </a:xfrm>
            <a:custGeom>
              <a:rect b="b" l="l" r="r" t="t"/>
              <a:pathLst>
                <a:path extrusionOk="0" h="997" w="762">
                  <a:moveTo>
                    <a:pt x="716" y="0"/>
                  </a:moveTo>
                  <a:cubicBezTo>
                    <a:pt x="310" y="216"/>
                    <a:pt x="187" y="511"/>
                    <a:pt x="30" y="884"/>
                  </a:cubicBezTo>
                  <a:lnTo>
                    <a:pt x="0" y="948"/>
                  </a:lnTo>
                  <a:cubicBezTo>
                    <a:pt x="0" y="963"/>
                    <a:pt x="0" y="978"/>
                    <a:pt x="15" y="996"/>
                  </a:cubicBezTo>
                  <a:lnTo>
                    <a:pt x="30" y="996"/>
                  </a:lnTo>
                  <a:cubicBezTo>
                    <a:pt x="49" y="996"/>
                    <a:pt x="64" y="978"/>
                    <a:pt x="64" y="978"/>
                  </a:cubicBezTo>
                  <a:lnTo>
                    <a:pt x="93" y="918"/>
                  </a:lnTo>
                  <a:cubicBezTo>
                    <a:pt x="250" y="530"/>
                    <a:pt x="358" y="250"/>
                    <a:pt x="731" y="63"/>
                  </a:cubicBezTo>
                  <a:cubicBezTo>
                    <a:pt x="746" y="45"/>
                    <a:pt x="761" y="30"/>
                    <a:pt x="746" y="15"/>
                  </a:cubicBezTo>
                  <a:lnTo>
                    <a:pt x="731" y="0"/>
                  </a:ln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23"/>
            <p:cNvSpPr/>
            <p:nvPr/>
          </p:nvSpPr>
          <p:spPr>
            <a:xfrm>
              <a:off x="3018600" y="2616675"/>
              <a:ext cx="875" cy="1250"/>
            </a:xfrm>
            <a:custGeom>
              <a:rect b="b" l="l" r="r" t="t"/>
              <a:pathLst>
                <a:path extrusionOk="0" h="50" w="35">
                  <a:moveTo>
                    <a:pt x="1" y="1"/>
                  </a:moveTo>
                  <a:cubicBezTo>
                    <a:pt x="1" y="16"/>
                    <a:pt x="19" y="35"/>
                    <a:pt x="34" y="49"/>
                  </a:cubicBezTo>
                  <a:cubicBezTo>
                    <a:pt x="34" y="35"/>
                    <a:pt x="34" y="16"/>
                    <a:pt x="19" y="1"/>
                  </a:cubicBez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23"/>
            <p:cNvSpPr/>
            <p:nvPr/>
          </p:nvSpPr>
          <p:spPr>
            <a:xfrm>
              <a:off x="2997250" y="2615950"/>
              <a:ext cx="22225" cy="12050"/>
            </a:xfrm>
            <a:custGeom>
              <a:rect b="b" l="l" r="r" t="t"/>
              <a:pathLst>
                <a:path extrusionOk="0" h="482" w="889">
                  <a:moveTo>
                    <a:pt x="687" y="0"/>
                  </a:moveTo>
                  <a:cubicBezTo>
                    <a:pt x="575" y="0"/>
                    <a:pt x="481" y="30"/>
                    <a:pt x="373" y="93"/>
                  </a:cubicBezTo>
                  <a:cubicBezTo>
                    <a:pt x="235" y="172"/>
                    <a:pt x="108" y="310"/>
                    <a:pt x="15" y="418"/>
                  </a:cubicBezTo>
                  <a:cubicBezTo>
                    <a:pt x="0" y="437"/>
                    <a:pt x="0" y="452"/>
                    <a:pt x="15" y="467"/>
                  </a:cubicBezTo>
                  <a:lnTo>
                    <a:pt x="34" y="481"/>
                  </a:lnTo>
                  <a:cubicBezTo>
                    <a:pt x="49" y="481"/>
                    <a:pt x="64" y="467"/>
                    <a:pt x="64" y="467"/>
                  </a:cubicBezTo>
                  <a:cubicBezTo>
                    <a:pt x="157" y="358"/>
                    <a:pt x="265" y="217"/>
                    <a:pt x="407" y="138"/>
                  </a:cubicBezTo>
                  <a:cubicBezTo>
                    <a:pt x="500" y="93"/>
                    <a:pt x="593" y="64"/>
                    <a:pt x="687" y="64"/>
                  </a:cubicBezTo>
                  <a:cubicBezTo>
                    <a:pt x="746" y="64"/>
                    <a:pt x="795" y="78"/>
                    <a:pt x="840" y="93"/>
                  </a:cubicBezTo>
                  <a:lnTo>
                    <a:pt x="855" y="93"/>
                  </a:lnTo>
                  <a:cubicBezTo>
                    <a:pt x="873" y="93"/>
                    <a:pt x="873" y="93"/>
                    <a:pt x="888" y="78"/>
                  </a:cubicBezTo>
                  <a:cubicBezTo>
                    <a:pt x="873" y="64"/>
                    <a:pt x="855" y="45"/>
                    <a:pt x="855" y="30"/>
                  </a:cubicBezTo>
                  <a:cubicBezTo>
                    <a:pt x="795" y="15"/>
                    <a:pt x="746" y="0"/>
                    <a:pt x="687"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23"/>
            <p:cNvSpPr/>
            <p:nvPr/>
          </p:nvSpPr>
          <p:spPr>
            <a:xfrm>
              <a:off x="3014400" y="2645050"/>
              <a:ext cx="8900" cy="4675"/>
            </a:xfrm>
            <a:custGeom>
              <a:rect b="b" l="l" r="r" t="t"/>
              <a:pathLst>
                <a:path extrusionOk="0" h="187" w="356">
                  <a:moveTo>
                    <a:pt x="310" y="0"/>
                  </a:moveTo>
                  <a:cubicBezTo>
                    <a:pt x="202" y="19"/>
                    <a:pt x="109" y="64"/>
                    <a:pt x="16" y="127"/>
                  </a:cubicBezTo>
                  <a:cubicBezTo>
                    <a:pt x="1" y="142"/>
                    <a:pt x="1" y="157"/>
                    <a:pt x="16" y="172"/>
                  </a:cubicBezTo>
                  <a:cubicBezTo>
                    <a:pt x="16" y="187"/>
                    <a:pt x="30" y="187"/>
                    <a:pt x="30" y="187"/>
                  </a:cubicBezTo>
                  <a:lnTo>
                    <a:pt x="60" y="187"/>
                  </a:lnTo>
                  <a:cubicBezTo>
                    <a:pt x="139" y="127"/>
                    <a:pt x="232" y="79"/>
                    <a:pt x="325" y="64"/>
                  </a:cubicBezTo>
                  <a:cubicBezTo>
                    <a:pt x="340" y="49"/>
                    <a:pt x="355" y="34"/>
                    <a:pt x="355" y="19"/>
                  </a:cubicBezTo>
                  <a:cubicBezTo>
                    <a:pt x="340" y="0"/>
                    <a:pt x="325" y="0"/>
                    <a:pt x="325"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23"/>
            <p:cNvSpPr/>
            <p:nvPr/>
          </p:nvSpPr>
          <p:spPr>
            <a:xfrm>
              <a:off x="2888475" y="2590300"/>
              <a:ext cx="19050" cy="24925"/>
            </a:xfrm>
            <a:custGeom>
              <a:rect b="b" l="l" r="r" t="t"/>
              <a:pathLst>
                <a:path extrusionOk="0" h="997" w="762">
                  <a:moveTo>
                    <a:pt x="30" y="0"/>
                  </a:moveTo>
                  <a:cubicBezTo>
                    <a:pt x="15" y="0"/>
                    <a:pt x="1" y="0"/>
                    <a:pt x="1" y="15"/>
                  </a:cubicBezTo>
                  <a:cubicBezTo>
                    <a:pt x="1" y="30"/>
                    <a:pt x="1" y="45"/>
                    <a:pt x="15" y="63"/>
                  </a:cubicBezTo>
                  <a:cubicBezTo>
                    <a:pt x="168" y="138"/>
                    <a:pt x="355" y="250"/>
                    <a:pt x="482" y="437"/>
                  </a:cubicBezTo>
                  <a:cubicBezTo>
                    <a:pt x="542" y="545"/>
                    <a:pt x="575" y="653"/>
                    <a:pt x="620" y="776"/>
                  </a:cubicBezTo>
                  <a:cubicBezTo>
                    <a:pt x="635" y="840"/>
                    <a:pt x="668" y="903"/>
                    <a:pt x="683" y="978"/>
                  </a:cubicBezTo>
                  <a:cubicBezTo>
                    <a:pt x="698" y="978"/>
                    <a:pt x="698" y="996"/>
                    <a:pt x="713" y="996"/>
                  </a:cubicBezTo>
                  <a:lnTo>
                    <a:pt x="728" y="996"/>
                  </a:lnTo>
                  <a:cubicBezTo>
                    <a:pt x="747" y="978"/>
                    <a:pt x="762" y="963"/>
                    <a:pt x="747" y="948"/>
                  </a:cubicBezTo>
                  <a:cubicBezTo>
                    <a:pt x="713" y="884"/>
                    <a:pt x="698" y="825"/>
                    <a:pt x="683" y="761"/>
                  </a:cubicBezTo>
                  <a:cubicBezTo>
                    <a:pt x="635" y="638"/>
                    <a:pt x="605" y="511"/>
                    <a:pt x="527" y="403"/>
                  </a:cubicBezTo>
                  <a:cubicBezTo>
                    <a:pt x="403" y="202"/>
                    <a:pt x="217" y="93"/>
                    <a:pt x="45"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23"/>
            <p:cNvSpPr/>
            <p:nvPr/>
          </p:nvSpPr>
          <p:spPr>
            <a:xfrm>
              <a:off x="2858900" y="2615950"/>
              <a:ext cx="22150" cy="12050"/>
            </a:xfrm>
            <a:custGeom>
              <a:rect b="b" l="l" r="r" t="t"/>
              <a:pathLst>
                <a:path extrusionOk="0" h="482" w="886">
                  <a:moveTo>
                    <a:pt x="202" y="0"/>
                  </a:moveTo>
                  <a:cubicBezTo>
                    <a:pt x="139" y="0"/>
                    <a:pt x="79" y="15"/>
                    <a:pt x="31" y="45"/>
                  </a:cubicBezTo>
                  <a:cubicBezTo>
                    <a:pt x="16" y="45"/>
                    <a:pt x="1" y="64"/>
                    <a:pt x="16" y="78"/>
                  </a:cubicBezTo>
                  <a:cubicBezTo>
                    <a:pt x="16" y="93"/>
                    <a:pt x="31" y="93"/>
                    <a:pt x="45" y="93"/>
                  </a:cubicBezTo>
                  <a:cubicBezTo>
                    <a:pt x="94" y="78"/>
                    <a:pt x="157" y="64"/>
                    <a:pt x="202" y="64"/>
                  </a:cubicBezTo>
                  <a:cubicBezTo>
                    <a:pt x="310" y="64"/>
                    <a:pt x="437" y="108"/>
                    <a:pt x="512" y="172"/>
                  </a:cubicBezTo>
                  <a:cubicBezTo>
                    <a:pt x="639" y="250"/>
                    <a:pt x="732" y="358"/>
                    <a:pt x="825" y="467"/>
                  </a:cubicBezTo>
                  <a:cubicBezTo>
                    <a:pt x="840" y="481"/>
                    <a:pt x="840" y="481"/>
                    <a:pt x="855" y="481"/>
                  </a:cubicBezTo>
                  <a:cubicBezTo>
                    <a:pt x="855" y="481"/>
                    <a:pt x="870" y="481"/>
                    <a:pt x="870" y="467"/>
                  </a:cubicBezTo>
                  <a:cubicBezTo>
                    <a:pt x="885" y="467"/>
                    <a:pt x="885" y="437"/>
                    <a:pt x="870" y="418"/>
                  </a:cubicBezTo>
                  <a:cubicBezTo>
                    <a:pt x="777" y="310"/>
                    <a:pt x="684" y="202"/>
                    <a:pt x="560" y="123"/>
                  </a:cubicBezTo>
                  <a:cubicBezTo>
                    <a:pt x="437" y="45"/>
                    <a:pt x="310" y="0"/>
                    <a:pt x="202"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23"/>
            <p:cNvSpPr/>
            <p:nvPr/>
          </p:nvSpPr>
          <p:spPr>
            <a:xfrm>
              <a:off x="2855350" y="2645050"/>
              <a:ext cx="8625" cy="4675"/>
            </a:xfrm>
            <a:custGeom>
              <a:rect b="b" l="l" r="r" t="t"/>
              <a:pathLst>
                <a:path extrusionOk="0" h="187" w="345">
                  <a:moveTo>
                    <a:pt x="35" y="0"/>
                  </a:moveTo>
                  <a:cubicBezTo>
                    <a:pt x="20" y="0"/>
                    <a:pt x="1" y="0"/>
                    <a:pt x="1" y="19"/>
                  </a:cubicBezTo>
                  <a:cubicBezTo>
                    <a:pt x="1" y="34"/>
                    <a:pt x="1" y="49"/>
                    <a:pt x="20" y="64"/>
                  </a:cubicBezTo>
                  <a:cubicBezTo>
                    <a:pt x="128" y="79"/>
                    <a:pt x="221" y="127"/>
                    <a:pt x="299" y="187"/>
                  </a:cubicBezTo>
                  <a:lnTo>
                    <a:pt x="314" y="187"/>
                  </a:lnTo>
                  <a:cubicBezTo>
                    <a:pt x="329" y="187"/>
                    <a:pt x="329" y="187"/>
                    <a:pt x="344" y="172"/>
                  </a:cubicBezTo>
                  <a:cubicBezTo>
                    <a:pt x="344" y="157"/>
                    <a:pt x="344" y="142"/>
                    <a:pt x="329" y="127"/>
                  </a:cubicBezTo>
                  <a:cubicBezTo>
                    <a:pt x="251" y="64"/>
                    <a:pt x="143" y="19"/>
                    <a:pt x="35"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23"/>
            <p:cNvSpPr/>
            <p:nvPr/>
          </p:nvSpPr>
          <p:spPr>
            <a:xfrm>
              <a:off x="2849575" y="2655200"/>
              <a:ext cx="181550" cy="239400"/>
            </a:xfrm>
            <a:custGeom>
              <a:rect b="b" l="l" r="r" t="t"/>
              <a:pathLst>
                <a:path extrusionOk="0" h="9576" w="7262">
                  <a:moveTo>
                    <a:pt x="2254" y="1"/>
                  </a:moveTo>
                  <a:cubicBezTo>
                    <a:pt x="2209" y="919"/>
                    <a:pt x="1478" y="1087"/>
                    <a:pt x="978" y="1087"/>
                  </a:cubicBezTo>
                  <a:lnTo>
                    <a:pt x="978" y="1199"/>
                  </a:lnTo>
                  <a:lnTo>
                    <a:pt x="963" y="1479"/>
                  </a:lnTo>
                  <a:lnTo>
                    <a:pt x="963" y="2333"/>
                  </a:lnTo>
                  <a:lnTo>
                    <a:pt x="885" y="2333"/>
                  </a:lnTo>
                  <a:cubicBezTo>
                    <a:pt x="404" y="2333"/>
                    <a:pt x="16" y="2706"/>
                    <a:pt x="16" y="3187"/>
                  </a:cubicBezTo>
                  <a:cubicBezTo>
                    <a:pt x="1" y="3669"/>
                    <a:pt x="389" y="4057"/>
                    <a:pt x="870" y="4057"/>
                  </a:cubicBezTo>
                  <a:lnTo>
                    <a:pt x="948" y="4057"/>
                  </a:lnTo>
                  <a:lnTo>
                    <a:pt x="948" y="4307"/>
                  </a:lnTo>
                  <a:cubicBezTo>
                    <a:pt x="948" y="5083"/>
                    <a:pt x="1321" y="5799"/>
                    <a:pt x="1896" y="6266"/>
                  </a:cubicBezTo>
                  <a:lnTo>
                    <a:pt x="1896" y="7945"/>
                  </a:lnTo>
                  <a:cubicBezTo>
                    <a:pt x="1881" y="8848"/>
                    <a:pt x="2612" y="9575"/>
                    <a:pt x="3497" y="9575"/>
                  </a:cubicBezTo>
                  <a:cubicBezTo>
                    <a:pt x="3508" y="9575"/>
                    <a:pt x="3519" y="9575"/>
                    <a:pt x="3531" y="9575"/>
                  </a:cubicBezTo>
                  <a:cubicBezTo>
                    <a:pt x="4418" y="9575"/>
                    <a:pt x="5131" y="8851"/>
                    <a:pt x="5146" y="7974"/>
                  </a:cubicBezTo>
                  <a:lnTo>
                    <a:pt x="5146" y="6310"/>
                  </a:lnTo>
                  <a:cubicBezTo>
                    <a:pt x="5769" y="5844"/>
                    <a:pt x="6157" y="5146"/>
                    <a:pt x="6157" y="4337"/>
                  </a:cubicBezTo>
                  <a:lnTo>
                    <a:pt x="6157" y="4105"/>
                  </a:lnTo>
                  <a:lnTo>
                    <a:pt x="6373" y="4105"/>
                  </a:lnTo>
                  <a:cubicBezTo>
                    <a:pt x="6855" y="4105"/>
                    <a:pt x="7247" y="3717"/>
                    <a:pt x="7247" y="3232"/>
                  </a:cubicBezTo>
                  <a:cubicBezTo>
                    <a:pt x="7262" y="2766"/>
                    <a:pt x="6873" y="2378"/>
                    <a:pt x="6388" y="2363"/>
                  </a:cubicBezTo>
                  <a:lnTo>
                    <a:pt x="6172" y="2363"/>
                  </a:lnTo>
                  <a:lnTo>
                    <a:pt x="6187" y="1523"/>
                  </a:lnTo>
                  <a:cubicBezTo>
                    <a:pt x="5945" y="1388"/>
                    <a:pt x="5368" y="978"/>
                    <a:pt x="5291" y="978"/>
                  </a:cubicBezTo>
                  <a:cubicBezTo>
                    <a:pt x="5290" y="978"/>
                    <a:pt x="5289" y="978"/>
                    <a:pt x="5288" y="979"/>
                  </a:cubicBezTo>
                  <a:cubicBezTo>
                    <a:pt x="4970" y="1021"/>
                    <a:pt x="4684" y="1040"/>
                    <a:pt x="4429" y="1040"/>
                  </a:cubicBezTo>
                  <a:cubicBezTo>
                    <a:pt x="2521" y="1040"/>
                    <a:pt x="2254" y="1"/>
                    <a:pt x="2254" y="1"/>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23"/>
            <p:cNvSpPr/>
            <p:nvPr/>
          </p:nvSpPr>
          <p:spPr>
            <a:xfrm>
              <a:off x="2913300" y="2825450"/>
              <a:ext cx="54500" cy="17475"/>
            </a:xfrm>
            <a:custGeom>
              <a:rect b="b" l="l" r="r" t="t"/>
              <a:pathLst>
                <a:path extrusionOk="0" h="699" w="2180">
                  <a:moveTo>
                    <a:pt x="2179" y="0"/>
                  </a:moveTo>
                  <a:lnTo>
                    <a:pt x="2179" y="0"/>
                  </a:lnTo>
                  <a:cubicBezTo>
                    <a:pt x="1866" y="138"/>
                    <a:pt x="1492" y="217"/>
                    <a:pt x="1026" y="217"/>
                  </a:cubicBezTo>
                  <a:lnTo>
                    <a:pt x="981" y="217"/>
                  </a:lnTo>
                  <a:cubicBezTo>
                    <a:pt x="608" y="217"/>
                    <a:pt x="280" y="153"/>
                    <a:pt x="0" y="60"/>
                  </a:cubicBezTo>
                  <a:lnTo>
                    <a:pt x="0" y="60"/>
                  </a:lnTo>
                  <a:cubicBezTo>
                    <a:pt x="172" y="373"/>
                    <a:pt x="466" y="605"/>
                    <a:pt x="854" y="683"/>
                  </a:cubicBezTo>
                  <a:cubicBezTo>
                    <a:pt x="918" y="698"/>
                    <a:pt x="996" y="698"/>
                    <a:pt x="1075" y="698"/>
                  </a:cubicBezTo>
                  <a:cubicBezTo>
                    <a:pt x="1556" y="698"/>
                    <a:pt x="1974" y="418"/>
                    <a:pt x="2179" y="0"/>
                  </a:cubicBezTo>
                  <a:close/>
                </a:path>
              </a:pathLst>
            </a:custGeom>
            <a:solidFill>
              <a:srgbClr val="F291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23"/>
            <p:cNvSpPr/>
            <p:nvPr/>
          </p:nvSpPr>
          <p:spPr>
            <a:xfrm>
              <a:off x="2907500" y="2629925"/>
              <a:ext cx="1150" cy="775"/>
            </a:xfrm>
            <a:custGeom>
              <a:rect b="b" l="l" r="r" t="t"/>
              <a:pathLst>
                <a:path extrusionOk="0" h="31" w="46">
                  <a:moveTo>
                    <a:pt x="1" y="31"/>
                  </a:moveTo>
                  <a:cubicBezTo>
                    <a:pt x="16" y="31"/>
                    <a:pt x="31" y="16"/>
                    <a:pt x="45" y="1"/>
                  </a:cubicBezTo>
                  <a:cubicBezTo>
                    <a:pt x="31" y="16"/>
                    <a:pt x="16" y="31"/>
                    <a:pt x="1" y="31"/>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23"/>
            <p:cNvSpPr/>
            <p:nvPr/>
          </p:nvSpPr>
          <p:spPr>
            <a:xfrm>
              <a:off x="2912925" y="2627600"/>
              <a:ext cx="1600" cy="775"/>
            </a:xfrm>
            <a:custGeom>
              <a:rect b="b" l="l" r="r" t="t"/>
              <a:pathLst>
                <a:path extrusionOk="0" h="31" w="64">
                  <a:moveTo>
                    <a:pt x="0" y="30"/>
                  </a:moveTo>
                  <a:cubicBezTo>
                    <a:pt x="15" y="15"/>
                    <a:pt x="49" y="1"/>
                    <a:pt x="64" y="1"/>
                  </a:cubicBezTo>
                  <a:cubicBezTo>
                    <a:pt x="49" y="1"/>
                    <a:pt x="15" y="15"/>
                    <a:pt x="0" y="3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23"/>
            <p:cNvSpPr/>
            <p:nvPr/>
          </p:nvSpPr>
          <p:spPr>
            <a:xfrm>
              <a:off x="2910200" y="2628725"/>
              <a:ext cx="1625" cy="850"/>
            </a:xfrm>
            <a:custGeom>
              <a:rect b="b" l="l" r="r" t="t"/>
              <a:pathLst>
                <a:path extrusionOk="0" h="34" w="65">
                  <a:moveTo>
                    <a:pt x="1" y="34"/>
                  </a:moveTo>
                  <a:cubicBezTo>
                    <a:pt x="16" y="19"/>
                    <a:pt x="31" y="19"/>
                    <a:pt x="64" y="0"/>
                  </a:cubicBezTo>
                  <a:cubicBezTo>
                    <a:pt x="31" y="19"/>
                    <a:pt x="16" y="19"/>
                    <a:pt x="1" y="34"/>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23"/>
            <p:cNvSpPr/>
            <p:nvPr/>
          </p:nvSpPr>
          <p:spPr>
            <a:xfrm>
              <a:off x="2902000" y="2633000"/>
              <a:ext cx="1600" cy="1250"/>
            </a:xfrm>
            <a:custGeom>
              <a:rect b="b" l="l" r="r" t="t"/>
              <a:pathLst>
                <a:path extrusionOk="0" h="50" w="64">
                  <a:moveTo>
                    <a:pt x="1" y="49"/>
                  </a:moveTo>
                  <a:cubicBezTo>
                    <a:pt x="19" y="35"/>
                    <a:pt x="34" y="16"/>
                    <a:pt x="64" y="1"/>
                  </a:cubicBezTo>
                  <a:cubicBezTo>
                    <a:pt x="34" y="16"/>
                    <a:pt x="19" y="35"/>
                    <a:pt x="1" y="4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23"/>
            <p:cNvSpPr/>
            <p:nvPr/>
          </p:nvSpPr>
          <p:spPr>
            <a:xfrm>
              <a:off x="2904800" y="2631525"/>
              <a:ext cx="1150" cy="775"/>
            </a:xfrm>
            <a:custGeom>
              <a:rect b="b" l="l" r="r" t="t"/>
              <a:pathLst>
                <a:path extrusionOk="0" h="31" w="46">
                  <a:moveTo>
                    <a:pt x="0" y="30"/>
                  </a:moveTo>
                  <a:cubicBezTo>
                    <a:pt x="15" y="30"/>
                    <a:pt x="30" y="15"/>
                    <a:pt x="45" y="0"/>
                  </a:cubicBezTo>
                  <a:cubicBezTo>
                    <a:pt x="30" y="15"/>
                    <a:pt x="15" y="30"/>
                    <a:pt x="0" y="3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3"/>
            <p:cNvSpPr/>
            <p:nvPr/>
          </p:nvSpPr>
          <p:spPr>
            <a:xfrm>
              <a:off x="2892675" y="2640375"/>
              <a:ext cx="1225" cy="1250"/>
            </a:xfrm>
            <a:custGeom>
              <a:rect b="b" l="l" r="r" t="t"/>
              <a:pathLst>
                <a:path extrusionOk="0" h="50" w="49">
                  <a:moveTo>
                    <a:pt x="0" y="49"/>
                  </a:moveTo>
                  <a:cubicBezTo>
                    <a:pt x="19" y="34"/>
                    <a:pt x="34" y="19"/>
                    <a:pt x="49" y="1"/>
                  </a:cubicBezTo>
                  <a:cubicBezTo>
                    <a:pt x="34" y="19"/>
                    <a:pt x="19" y="34"/>
                    <a:pt x="0" y="4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23"/>
            <p:cNvSpPr/>
            <p:nvPr/>
          </p:nvSpPr>
          <p:spPr>
            <a:xfrm>
              <a:off x="2899675" y="2634975"/>
              <a:ext cx="1225" cy="775"/>
            </a:xfrm>
            <a:custGeom>
              <a:rect b="b" l="l" r="r" t="t"/>
              <a:pathLst>
                <a:path extrusionOk="0" h="31" w="49">
                  <a:moveTo>
                    <a:pt x="0" y="30"/>
                  </a:moveTo>
                  <a:cubicBezTo>
                    <a:pt x="19" y="15"/>
                    <a:pt x="34" y="0"/>
                    <a:pt x="49" y="0"/>
                  </a:cubicBezTo>
                  <a:cubicBezTo>
                    <a:pt x="34" y="0"/>
                    <a:pt x="19" y="15"/>
                    <a:pt x="0" y="3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23"/>
            <p:cNvSpPr/>
            <p:nvPr/>
          </p:nvSpPr>
          <p:spPr>
            <a:xfrm>
              <a:off x="2894625" y="2638525"/>
              <a:ext cx="1625" cy="1125"/>
            </a:xfrm>
            <a:custGeom>
              <a:rect b="b" l="l" r="r" t="t"/>
              <a:pathLst>
                <a:path extrusionOk="0" h="45" w="65">
                  <a:moveTo>
                    <a:pt x="1" y="45"/>
                  </a:moveTo>
                  <a:cubicBezTo>
                    <a:pt x="16" y="30"/>
                    <a:pt x="49" y="15"/>
                    <a:pt x="64" y="0"/>
                  </a:cubicBezTo>
                  <a:cubicBezTo>
                    <a:pt x="49" y="15"/>
                    <a:pt x="16" y="30"/>
                    <a:pt x="1" y="45"/>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23"/>
            <p:cNvSpPr/>
            <p:nvPr/>
          </p:nvSpPr>
          <p:spPr>
            <a:xfrm>
              <a:off x="2896975" y="2636550"/>
              <a:ext cx="1600" cy="1150"/>
            </a:xfrm>
            <a:custGeom>
              <a:rect b="b" l="l" r="r" t="t"/>
              <a:pathLst>
                <a:path extrusionOk="0" h="46" w="64">
                  <a:moveTo>
                    <a:pt x="0" y="46"/>
                  </a:moveTo>
                  <a:cubicBezTo>
                    <a:pt x="15" y="31"/>
                    <a:pt x="49" y="16"/>
                    <a:pt x="63" y="1"/>
                  </a:cubicBezTo>
                  <a:cubicBezTo>
                    <a:pt x="49" y="16"/>
                    <a:pt x="15" y="31"/>
                    <a:pt x="0" y="46"/>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23"/>
            <p:cNvSpPr/>
            <p:nvPr/>
          </p:nvSpPr>
          <p:spPr>
            <a:xfrm>
              <a:off x="2931575" y="2623300"/>
              <a:ext cx="1225" cy="25"/>
            </a:xfrm>
            <a:custGeom>
              <a:rect b="b" l="l" r="r" t="t"/>
              <a:pathLst>
                <a:path extrusionOk="0" h="1" w="49">
                  <a:moveTo>
                    <a:pt x="0" y="1"/>
                  </a:moveTo>
                  <a:lnTo>
                    <a:pt x="49"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23"/>
            <p:cNvSpPr/>
            <p:nvPr/>
          </p:nvSpPr>
          <p:spPr>
            <a:xfrm>
              <a:off x="2935125" y="2622925"/>
              <a:ext cx="1125" cy="25"/>
            </a:xfrm>
            <a:custGeom>
              <a:rect b="b" l="l" r="r" t="t"/>
              <a:pathLst>
                <a:path extrusionOk="0" h="1" w="45">
                  <a:moveTo>
                    <a:pt x="0" y="1"/>
                  </a:moveTo>
                  <a:lnTo>
                    <a:pt x="45"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5" name="Google Shape;945;p23"/>
            <p:cNvSpPr/>
            <p:nvPr/>
          </p:nvSpPr>
          <p:spPr>
            <a:xfrm>
              <a:off x="2890350" y="2642350"/>
              <a:ext cx="1600" cy="1600"/>
            </a:xfrm>
            <a:custGeom>
              <a:rect b="b" l="l" r="r" t="t"/>
              <a:pathLst>
                <a:path extrusionOk="0" h="64" w="64">
                  <a:moveTo>
                    <a:pt x="0" y="63"/>
                  </a:moveTo>
                  <a:cubicBezTo>
                    <a:pt x="19" y="49"/>
                    <a:pt x="34" y="34"/>
                    <a:pt x="64" y="0"/>
                  </a:cubicBezTo>
                  <a:cubicBezTo>
                    <a:pt x="34" y="34"/>
                    <a:pt x="19" y="49"/>
                    <a:pt x="0" y="63"/>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6" name="Google Shape;946;p23"/>
            <p:cNvSpPr/>
            <p:nvPr/>
          </p:nvSpPr>
          <p:spPr>
            <a:xfrm>
              <a:off x="2865900" y="2741125"/>
              <a:ext cx="142975" cy="89750"/>
            </a:xfrm>
            <a:custGeom>
              <a:rect b="b" l="l" r="r" t="t"/>
              <a:pathLst>
                <a:path extrusionOk="0" h="3590" w="5719">
                  <a:moveTo>
                    <a:pt x="3025" y="0"/>
                  </a:moveTo>
                  <a:cubicBezTo>
                    <a:pt x="2777" y="0"/>
                    <a:pt x="2531" y="63"/>
                    <a:pt x="2303" y="187"/>
                  </a:cubicBezTo>
                  <a:cubicBezTo>
                    <a:pt x="1893" y="421"/>
                    <a:pt x="1278" y="675"/>
                    <a:pt x="700" y="675"/>
                  </a:cubicBezTo>
                  <a:cubicBezTo>
                    <a:pt x="552" y="675"/>
                    <a:pt x="405" y="658"/>
                    <a:pt x="265" y="620"/>
                  </a:cubicBezTo>
                  <a:lnTo>
                    <a:pt x="265" y="620"/>
                  </a:lnTo>
                  <a:cubicBezTo>
                    <a:pt x="265" y="620"/>
                    <a:pt x="1" y="3560"/>
                    <a:pt x="2877" y="3590"/>
                  </a:cubicBezTo>
                  <a:cubicBezTo>
                    <a:pt x="2891" y="3590"/>
                    <a:pt x="2906" y="3590"/>
                    <a:pt x="2920" y="3590"/>
                  </a:cubicBezTo>
                  <a:cubicBezTo>
                    <a:pt x="5718" y="3590"/>
                    <a:pt x="5504" y="635"/>
                    <a:pt x="5504" y="635"/>
                  </a:cubicBezTo>
                  <a:cubicBezTo>
                    <a:pt x="5504" y="635"/>
                    <a:pt x="4616" y="590"/>
                    <a:pt x="3683" y="153"/>
                  </a:cubicBezTo>
                  <a:cubicBezTo>
                    <a:pt x="3471" y="51"/>
                    <a:pt x="3248" y="0"/>
                    <a:pt x="3025"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23"/>
            <p:cNvSpPr/>
            <p:nvPr/>
          </p:nvSpPr>
          <p:spPr>
            <a:xfrm>
              <a:off x="2915625" y="2748050"/>
              <a:ext cx="51700" cy="10175"/>
            </a:xfrm>
            <a:custGeom>
              <a:rect b="b" l="l" r="r" t="t"/>
              <a:pathLst>
                <a:path extrusionOk="0" h="407" w="2068">
                  <a:moveTo>
                    <a:pt x="1015" y="1"/>
                  </a:moveTo>
                  <a:cubicBezTo>
                    <a:pt x="587" y="1"/>
                    <a:pt x="47" y="328"/>
                    <a:pt x="15" y="343"/>
                  </a:cubicBezTo>
                  <a:cubicBezTo>
                    <a:pt x="0" y="358"/>
                    <a:pt x="0" y="376"/>
                    <a:pt x="15" y="391"/>
                  </a:cubicBezTo>
                  <a:lnTo>
                    <a:pt x="34" y="406"/>
                  </a:lnTo>
                  <a:lnTo>
                    <a:pt x="49" y="391"/>
                  </a:lnTo>
                  <a:cubicBezTo>
                    <a:pt x="63" y="391"/>
                    <a:pt x="607" y="61"/>
                    <a:pt x="1024" y="61"/>
                  </a:cubicBezTo>
                  <a:cubicBezTo>
                    <a:pt x="1041" y="61"/>
                    <a:pt x="1058" y="62"/>
                    <a:pt x="1075" y="63"/>
                  </a:cubicBezTo>
                  <a:cubicBezTo>
                    <a:pt x="1493" y="78"/>
                    <a:pt x="2023" y="391"/>
                    <a:pt x="2023" y="391"/>
                  </a:cubicBezTo>
                  <a:cubicBezTo>
                    <a:pt x="2030" y="399"/>
                    <a:pt x="2038" y="402"/>
                    <a:pt x="2045" y="402"/>
                  </a:cubicBezTo>
                  <a:cubicBezTo>
                    <a:pt x="2052" y="402"/>
                    <a:pt x="2060" y="399"/>
                    <a:pt x="2067" y="391"/>
                  </a:cubicBezTo>
                  <a:cubicBezTo>
                    <a:pt x="2067" y="376"/>
                    <a:pt x="2067" y="358"/>
                    <a:pt x="2052" y="343"/>
                  </a:cubicBezTo>
                  <a:cubicBezTo>
                    <a:pt x="2038" y="328"/>
                    <a:pt x="1508" y="33"/>
                    <a:pt x="1075" y="3"/>
                  </a:cubicBezTo>
                  <a:cubicBezTo>
                    <a:pt x="1055" y="2"/>
                    <a:pt x="1036" y="1"/>
                    <a:pt x="1015" y="1"/>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23"/>
            <p:cNvSpPr/>
            <p:nvPr/>
          </p:nvSpPr>
          <p:spPr>
            <a:xfrm>
              <a:off x="2941275" y="2748875"/>
              <a:ext cx="1600" cy="26400"/>
            </a:xfrm>
            <a:custGeom>
              <a:rect b="b" l="l" r="r" t="t"/>
              <a:pathLst>
                <a:path extrusionOk="0" h="1056" w="64">
                  <a:moveTo>
                    <a:pt x="34" y="0"/>
                  </a:moveTo>
                  <a:cubicBezTo>
                    <a:pt x="15" y="0"/>
                    <a:pt x="0" y="15"/>
                    <a:pt x="0" y="30"/>
                  </a:cubicBezTo>
                  <a:lnTo>
                    <a:pt x="0" y="1026"/>
                  </a:lnTo>
                  <a:cubicBezTo>
                    <a:pt x="0" y="1041"/>
                    <a:pt x="15" y="1056"/>
                    <a:pt x="34" y="1056"/>
                  </a:cubicBezTo>
                  <a:cubicBezTo>
                    <a:pt x="64" y="1056"/>
                    <a:pt x="64" y="1041"/>
                    <a:pt x="64" y="1026"/>
                  </a:cubicBezTo>
                  <a:lnTo>
                    <a:pt x="64" y="30"/>
                  </a:lnTo>
                  <a:cubicBezTo>
                    <a:pt x="64" y="15"/>
                    <a:pt x="64" y="0"/>
                    <a:pt x="34" y="0"/>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23"/>
            <p:cNvSpPr/>
            <p:nvPr/>
          </p:nvSpPr>
          <p:spPr>
            <a:xfrm>
              <a:off x="2921125" y="2783475"/>
              <a:ext cx="40775" cy="3475"/>
            </a:xfrm>
            <a:custGeom>
              <a:rect b="b" l="l" r="r" t="t"/>
              <a:pathLst>
                <a:path extrusionOk="0" h="139" w="1631">
                  <a:moveTo>
                    <a:pt x="30" y="0"/>
                  </a:moveTo>
                  <a:cubicBezTo>
                    <a:pt x="15" y="0"/>
                    <a:pt x="0" y="15"/>
                    <a:pt x="0" y="30"/>
                  </a:cubicBezTo>
                  <a:cubicBezTo>
                    <a:pt x="0" y="45"/>
                    <a:pt x="0" y="60"/>
                    <a:pt x="30" y="60"/>
                  </a:cubicBezTo>
                  <a:lnTo>
                    <a:pt x="1601" y="138"/>
                  </a:lnTo>
                  <a:cubicBezTo>
                    <a:pt x="1616" y="138"/>
                    <a:pt x="1631" y="123"/>
                    <a:pt x="1631" y="109"/>
                  </a:cubicBezTo>
                  <a:cubicBezTo>
                    <a:pt x="1631" y="94"/>
                    <a:pt x="1616" y="79"/>
                    <a:pt x="1601" y="79"/>
                  </a:cubicBezTo>
                  <a:lnTo>
                    <a:pt x="30" y="0"/>
                  </a:lnTo>
                  <a:close/>
                </a:path>
              </a:pathLst>
            </a:custGeom>
            <a:solidFill>
              <a:srgbClr val="E6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23"/>
            <p:cNvSpPr/>
            <p:nvPr/>
          </p:nvSpPr>
          <p:spPr>
            <a:xfrm>
              <a:off x="2919525" y="2795875"/>
              <a:ext cx="40800" cy="3100"/>
            </a:xfrm>
            <a:custGeom>
              <a:rect b="b" l="l" r="r" t="t"/>
              <a:pathLst>
                <a:path extrusionOk="0" h="124" w="1632">
                  <a:moveTo>
                    <a:pt x="31" y="1"/>
                  </a:moveTo>
                  <a:cubicBezTo>
                    <a:pt x="16" y="1"/>
                    <a:pt x="1" y="1"/>
                    <a:pt x="1" y="30"/>
                  </a:cubicBezTo>
                  <a:cubicBezTo>
                    <a:pt x="1" y="49"/>
                    <a:pt x="1" y="64"/>
                    <a:pt x="31" y="64"/>
                  </a:cubicBezTo>
                  <a:lnTo>
                    <a:pt x="1602" y="124"/>
                  </a:lnTo>
                  <a:cubicBezTo>
                    <a:pt x="1617" y="124"/>
                    <a:pt x="1632" y="109"/>
                    <a:pt x="1632" y="94"/>
                  </a:cubicBezTo>
                  <a:cubicBezTo>
                    <a:pt x="1632" y="79"/>
                    <a:pt x="1617" y="64"/>
                    <a:pt x="1602" y="64"/>
                  </a:cubicBezTo>
                  <a:lnTo>
                    <a:pt x="31" y="1"/>
                  </a:lnTo>
                  <a:close/>
                </a:path>
              </a:pathLst>
            </a:custGeom>
            <a:solidFill>
              <a:srgbClr val="E6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23"/>
            <p:cNvSpPr/>
            <p:nvPr/>
          </p:nvSpPr>
          <p:spPr>
            <a:xfrm>
              <a:off x="2928500" y="2623675"/>
              <a:ext cx="1125" cy="25"/>
            </a:xfrm>
            <a:custGeom>
              <a:rect b="b" l="l" r="r" t="t"/>
              <a:pathLst>
                <a:path extrusionOk="0" h="1" w="45">
                  <a:moveTo>
                    <a:pt x="0" y="1"/>
                  </a:moveTo>
                  <a:lnTo>
                    <a:pt x="45"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23"/>
            <p:cNvSpPr/>
            <p:nvPr/>
          </p:nvSpPr>
          <p:spPr>
            <a:xfrm>
              <a:off x="2924950" y="2624050"/>
              <a:ext cx="1600" cy="500"/>
            </a:xfrm>
            <a:custGeom>
              <a:rect b="b" l="l" r="r" t="t"/>
              <a:pathLst>
                <a:path extrusionOk="0" h="20" w="64">
                  <a:moveTo>
                    <a:pt x="0" y="19"/>
                  </a:moveTo>
                  <a:cubicBezTo>
                    <a:pt x="34" y="1"/>
                    <a:pt x="49" y="1"/>
                    <a:pt x="64" y="1"/>
                  </a:cubicBezTo>
                  <a:cubicBezTo>
                    <a:pt x="49" y="1"/>
                    <a:pt x="34" y="1"/>
                    <a:pt x="0" y="1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23"/>
            <p:cNvSpPr/>
            <p:nvPr/>
          </p:nvSpPr>
          <p:spPr>
            <a:xfrm>
              <a:off x="2916000" y="2626400"/>
              <a:ext cx="1225" cy="850"/>
            </a:xfrm>
            <a:custGeom>
              <a:rect b="b" l="l" r="r" t="t"/>
              <a:pathLst>
                <a:path extrusionOk="0" h="34" w="49">
                  <a:moveTo>
                    <a:pt x="0" y="34"/>
                  </a:moveTo>
                  <a:cubicBezTo>
                    <a:pt x="19" y="19"/>
                    <a:pt x="34" y="19"/>
                    <a:pt x="49" y="0"/>
                  </a:cubicBezTo>
                  <a:cubicBezTo>
                    <a:pt x="34" y="19"/>
                    <a:pt x="19" y="19"/>
                    <a:pt x="0" y="34"/>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23"/>
            <p:cNvSpPr/>
            <p:nvPr/>
          </p:nvSpPr>
          <p:spPr>
            <a:xfrm>
              <a:off x="2918800" y="2625650"/>
              <a:ext cx="1500" cy="400"/>
            </a:xfrm>
            <a:custGeom>
              <a:rect b="b" l="l" r="r" t="t"/>
              <a:pathLst>
                <a:path extrusionOk="0" h="16" w="60">
                  <a:moveTo>
                    <a:pt x="0" y="15"/>
                  </a:moveTo>
                  <a:cubicBezTo>
                    <a:pt x="30" y="15"/>
                    <a:pt x="45" y="0"/>
                    <a:pt x="60" y="0"/>
                  </a:cubicBezTo>
                  <a:cubicBezTo>
                    <a:pt x="45" y="0"/>
                    <a:pt x="30" y="15"/>
                    <a:pt x="0" y="15"/>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23"/>
            <p:cNvSpPr/>
            <p:nvPr/>
          </p:nvSpPr>
          <p:spPr>
            <a:xfrm>
              <a:off x="2921875" y="2624900"/>
              <a:ext cx="1600" cy="400"/>
            </a:xfrm>
            <a:custGeom>
              <a:rect b="b" l="l" r="r" t="t"/>
              <a:pathLst>
                <a:path extrusionOk="0" h="16" w="64">
                  <a:moveTo>
                    <a:pt x="0" y="15"/>
                  </a:moveTo>
                  <a:cubicBezTo>
                    <a:pt x="15" y="0"/>
                    <a:pt x="45" y="0"/>
                    <a:pt x="64" y="0"/>
                  </a:cubicBezTo>
                  <a:cubicBezTo>
                    <a:pt x="45" y="0"/>
                    <a:pt x="15" y="0"/>
                    <a:pt x="0" y="15"/>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23"/>
            <p:cNvSpPr/>
            <p:nvPr/>
          </p:nvSpPr>
          <p:spPr>
            <a:xfrm>
              <a:off x="2874475" y="2673875"/>
              <a:ext cx="775" cy="2350"/>
            </a:xfrm>
            <a:custGeom>
              <a:rect b="b" l="l" r="r" t="t"/>
              <a:pathLst>
                <a:path extrusionOk="0" h="94" w="31">
                  <a:moveTo>
                    <a:pt x="1" y="93"/>
                  </a:moveTo>
                  <a:cubicBezTo>
                    <a:pt x="16" y="60"/>
                    <a:pt x="16" y="30"/>
                    <a:pt x="31" y="0"/>
                  </a:cubicBezTo>
                  <a:cubicBezTo>
                    <a:pt x="16" y="30"/>
                    <a:pt x="16" y="60"/>
                    <a:pt x="1" y="93"/>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23"/>
            <p:cNvSpPr/>
            <p:nvPr/>
          </p:nvSpPr>
          <p:spPr>
            <a:xfrm>
              <a:off x="2874025" y="2676575"/>
              <a:ext cx="475" cy="2725"/>
            </a:xfrm>
            <a:custGeom>
              <a:rect b="b" l="l" r="r" t="t"/>
              <a:pathLst>
                <a:path extrusionOk="0" h="109" w="19">
                  <a:moveTo>
                    <a:pt x="0" y="109"/>
                  </a:moveTo>
                  <a:cubicBezTo>
                    <a:pt x="19" y="79"/>
                    <a:pt x="19" y="45"/>
                    <a:pt x="19" y="0"/>
                  </a:cubicBezTo>
                  <a:cubicBezTo>
                    <a:pt x="19" y="45"/>
                    <a:pt x="19" y="79"/>
                    <a:pt x="0" y="10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23"/>
            <p:cNvSpPr/>
            <p:nvPr/>
          </p:nvSpPr>
          <p:spPr>
            <a:xfrm>
              <a:off x="2875975" y="2668000"/>
              <a:ext cx="875" cy="2350"/>
            </a:xfrm>
            <a:custGeom>
              <a:rect b="b" l="l" r="r" t="t"/>
              <a:pathLst>
                <a:path extrusionOk="0" h="94" w="35">
                  <a:moveTo>
                    <a:pt x="1" y="93"/>
                  </a:moveTo>
                  <a:cubicBezTo>
                    <a:pt x="1" y="64"/>
                    <a:pt x="15" y="34"/>
                    <a:pt x="34" y="0"/>
                  </a:cubicBezTo>
                  <a:cubicBezTo>
                    <a:pt x="15" y="34"/>
                    <a:pt x="1" y="64"/>
                    <a:pt x="1" y="93"/>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23"/>
            <p:cNvSpPr/>
            <p:nvPr/>
          </p:nvSpPr>
          <p:spPr>
            <a:xfrm>
              <a:off x="2875225" y="2670700"/>
              <a:ext cx="400" cy="2350"/>
            </a:xfrm>
            <a:custGeom>
              <a:rect b="b" l="l" r="r" t="t"/>
              <a:pathLst>
                <a:path extrusionOk="0" h="94" w="16">
                  <a:moveTo>
                    <a:pt x="1" y="94"/>
                  </a:moveTo>
                  <a:cubicBezTo>
                    <a:pt x="1" y="64"/>
                    <a:pt x="16" y="34"/>
                    <a:pt x="16" y="0"/>
                  </a:cubicBezTo>
                  <a:cubicBezTo>
                    <a:pt x="16" y="34"/>
                    <a:pt x="1" y="64"/>
                    <a:pt x="1" y="94"/>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23"/>
            <p:cNvSpPr/>
            <p:nvPr/>
          </p:nvSpPr>
          <p:spPr>
            <a:xfrm>
              <a:off x="2874025" y="2622925"/>
              <a:ext cx="130225" cy="70375"/>
            </a:xfrm>
            <a:custGeom>
              <a:rect b="b" l="l" r="r" t="t"/>
              <a:pathLst>
                <a:path extrusionOk="0" h="2815" w="5209">
                  <a:moveTo>
                    <a:pt x="2444" y="1"/>
                  </a:moveTo>
                  <a:cubicBezTo>
                    <a:pt x="2411" y="1"/>
                    <a:pt x="2381" y="16"/>
                    <a:pt x="2351" y="16"/>
                  </a:cubicBezTo>
                  <a:lnTo>
                    <a:pt x="2302" y="16"/>
                  </a:lnTo>
                  <a:cubicBezTo>
                    <a:pt x="2272" y="16"/>
                    <a:pt x="2258" y="16"/>
                    <a:pt x="2224" y="31"/>
                  </a:cubicBezTo>
                  <a:lnTo>
                    <a:pt x="2179" y="31"/>
                  </a:lnTo>
                  <a:cubicBezTo>
                    <a:pt x="2146" y="31"/>
                    <a:pt x="2131" y="46"/>
                    <a:pt x="2101" y="46"/>
                  </a:cubicBezTo>
                  <a:cubicBezTo>
                    <a:pt x="2086" y="46"/>
                    <a:pt x="2071" y="46"/>
                    <a:pt x="2037" y="64"/>
                  </a:cubicBezTo>
                  <a:cubicBezTo>
                    <a:pt x="2022" y="64"/>
                    <a:pt x="1993" y="64"/>
                    <a:pt x="1978" y="79"/>
                  </a:cubicBezTo>
                  <a:cubicBezTo>
                    <a:pt x="1959" y="79"/>
                    <a:pt x="1929" y="79"/>
                    <a:pt x="1914" y="94"/>
                  </a:cubicBezTo>
                  <a:cubicBezTo>
                    <a:pt x="1899" y="94"/>
                    <a:pt x="1866" y="94"/>
                    <a:pt x="1851" y="109"/>
                  </a:cubicBezTo>
                  <a:cubicBezTo>
                    <a:pt x="1836" y="109"/>
                    <a:pt x="1821" y="124"/>
                    <a:pt x="1791" y="124"/>
                  </a:cubicBezTo>
                  <a:cubicBezTo>
                    <a:pt x="1772" y="124"/>
                    <a:pt x="1758" y="139"/>
                    <a:pt x="1728" y="139"/>
                  </a:cubicBezTo>
                  <a:cubicBezTo>
                    <a:pt x="1713" y="158"/>
                    <a:pt x="1698" y="158"/>
                    <a:pt x="1679" y="173"/>
                  </a:cubicBezTo>
                  <a:cubicBezTo>
                    <a:pt x="1649" y="173"/>
                    <a:pt x="1634" y="173"/>
                    <a:pt x="1620" y="188"/>
                  </a:cubicBezTo>
                  <a:cubicBezTo>
                    <a:pt x="1605" y="188"/>
                    <a:pt x="1571" y="202"/>
                    <a:pt x="1556" y="217"/>
                  </a:cubicBezTo>
                  <a:cubicBezTo>
                    <a:pt x="1541" y="217"/>
                    <a:pt x="1526" y="217"/>
                    <a:pt x="1511" y="232"/>
                  </a:cubicBezTo>
                  <a:cubicBezTo>
                    <a:pt x="1478" y="251"/>
                    <a:pt x="1463" y="251"/>
                    <a:pt x="1448" y="266"/>
                  </a:cubicBezTo>
                  <a:cubicBezTo>
                    <a:pt x="1433" y="266"/>
                    <a:pt x="1418" y="281"/>
                    <a:pt x="1384" y="281"/>
                  </a:cubicBezTo>
                  <a:cubicBezTo>
                    <a:pt x="1370" y="296"/>
                    <a:pt x="1355" y="311"/>
                    <a:pt x="1340" y="311"/>
                  </a:cubicBezTo>
                  <a:cubicBezTo>
                    <a:pt x="1325" y="326"/>
                    <a:pt x="1291" y="344"/>
                    <a:pt x="1276" y="344"/>
                  </a:cubicBezTo>
                  <a:cubicBezTo>
                    <a:pt x="1261" y="359"/>
                    <a:pt x="1246" y="374"/>
                    <a:pt x="1231" y="374"/>
                  </a:cubicBezTo>
                  <a:cubicBezTo>
                    <a:pt x="1213" y="389"/>
                    <a:pt x="1198" y="404"/>
                    <a:pt x="1183" y="404"/>
                  </a:cubicBezTo>
                  <a:cubicBezTo>
                    <a:pt x="1153" y="419"/>
                    <a:pt x="1138" y="438"/>
                    <a:pt x="1120" y="452"/>
                  </a:cubicBezTo>
                  <a:cubicBezTo>
                    <a:pt x="1105" y="452"/>
                    <a:pt x="1090" y="467"/>
                    <a:pt x="1075" y="482"/>
                  </a:cubicBezTo>
                  <a:cubicBezTo>
                    <a:pt x="1060" y="482"/>
                    <a:pt x="1045" y="497"/>
                    <a:pt x="1026" y="512"/>
                  </a:cubicBezTo>
                  <a:cubicBezTo>
                    <a:pt x="1011" y="531"/>
                    <a:pt x="996" y="531"/>
                    <a:pt x="981" y="546"/>
                  </a:cubicBezTo>
                  <a:cubicBezTo>
                    <a:pt x="967" y="561"/>
                    <a:pt x="933" y="576"/>
                    <a:pt x="918" y="591"/>
                  </a:cubicBezTo>
                  <a:cubicBezTo>
                    <a:pt x="903" y="605"/>
                    <a:pt x="903" y="605"/>
                    <a:pt x="888" y="624"/>
                  </a:cubicBezTo>
                  <a:cubicBezTo>
                    <a:pt x="873" y="639"/>
                    <a:pt x="840" y="654"/>
                    <a:pt x="825" y="669"/>
                  </a:cubicBezTo>
                  <a:cubicBezTo>
                    <a:pt x="825" y="684"/>
                    <a:pt x="810" y="684"/>
                    <a:pt x="795" y="699"/>
                  </a:cubicBezTo>
                  <a:cubicBezTo>
                    <a:pt x="780" y="717"/>
                    <a:pt x="765" y="732"/>
                    <a:pt x="746" y="747"/>
                  </a:cubicBezTo>
                  <a:cubicBezTo>
                    <a:pt x="731" y="762"/>
                    <a:pt x="717" y="777"/>
                    <a:pt x="717" y="777"/>
                  </a:cubicBezTo>
                  <a:cubicBezTo>
                    <a:pt x="687" y="811"/>
                    <a:pt x="672" y="826"/>
                    <a:pt x="653" y="840"/>
                  </a:cubicBezTo>
                  <a:cubicBezTo>
                    <a:pt x="653" y="855"/>
                    <a:pt x="638" y="855"/>
                    <a:pt x="623" y="870"/>
                  </a:cubicBezTo>
                  <a:cubicBezTo>
                    <a:pt x="608" y="885"/>
                    <a:pt x="593" y="919"/>
                    <a:pt x="579" y="934"/>
                  </a:cubicBezTo>
                  <a:cubicBezTo>
                    <a:pt x="560" y="949"/>
                    <a:pt x="560" y="949"/>
                    <a:pt x="545" y="964"/>
                  </a:cubicBezTo>
                  <a:cubicBezTo>
                    <a:pt x="530" y="979"/>
                    <a:pt x="515" y="1012"/>
                    <a:pt x="500" y="1027"/>
                  </a:cubicBezTo>
                  <a:cubicBezTo>
                    <a:pt x="500" y="1042"/>
                    <a:pt x="485" y="1042"/>
                    <a:pt x="485" y="1057"/>
                  </a:cubicBezTo>
                  <a:cubicBezTo>
                    <a:pt x="467" y="1072"/>
                    <a:pt x="452" y="1105"/>
                    <a:pt x="437" y="1120"/>
                  </a:cubicBezTo>
                  <a:cubicBezTo>
                    <a:pt x="422" y="1135"/>
                    <a:pt x="422" y="1150"/>
                    <a:pt x="407" y="1150"/>
                  </a:cubicBezTo>
                  <a:cubicBezTo>
                    <a:pt x="392" y="1184"/>
                    <a:pt x="373" y="1199"/>
                    <a:pt x="358" y="1229"/>
                  </a:cubicBezTo>
                  <a:cubicBezTo>
                    <a:pt x="358" y="1229"/>
                    <a:pt x="343" y="1243"/>
                    <a:pt x="343" y="1258"/>
                  </a:cubicBezTo>
                  <a:cubicBezTo>
                    <a:pt x="329" y="1277"/>
                    <a:pt x="314" y="1307"/>
                    <a:pt x="299" y="1337"/>
                  </a:cubicBezTo>
                  <a:cubicBezTo>
                    <a:pt x="299" y="1337"/>
                    <a:pt x="299" y="1352"/>
                    <a:pt x="280" y="1352"/>
                  </a:cubicBezTo>
                  <a:cubicBezTo>
                    <a:pt x="265" y="1385"/>
                    <a:pt x="265" y="1415"/>
                    <a:pt x="250" y="1430"/>
                  </a:cubicBezTo>
                  <a:cubicBezTo>
                    <a:pt x="235" y="1445"/>
                    <a:pt x="235" y="1464"/>
                    <a:pt x="235" y="1464"/>
                  </a:cubicBezTo>
                  <a:cubicBezTo>
                    <a:pt x="220" y="1493"/>
                    <a:pt x="205" y="1523"/>
                    <a:pt x="187" y="1538"/>
                  </a:cubicBezTo>
                  <a:lnTo>
                    <a:pt x="187" y="1572"/>
                  </a:lnTo>
                  <a:cubicBezTo>
                    <a:pt x="172" y="1602"/>
                    <a:pt x="157" y="1631"/>
                    <a:pt x="157" y="1665"/>
                  </a:cubicBezTo>
                  <a:cubicBezTo>
                    <a:pt x="142" y="1665"/>
                    <a:pt x="142" y="1680"/>
                    <a:pt x="142" y="1680"/>
                  </a:cubicBezTo>
                  <a:cubicBezTo>
                    <a:pt x="127" y="1710"/>
                    <a:pt x="127" y="1743"/>
                    <a:pt x="112" y="1773"/>
                  </a:cubicBezTo>
                  <a:lnTo>
                    <a:pt x="112" y="1803"/>
                  </a:lnTo>
                  <a:cubicBezTo>
                    <a:pt x="93" y="1837"/>
                    <a:pt x="79" y="1867"/>
                    <a:pt x="79" y="1896"/>
                  </a:cubicBezTo>
                  <a:cubicBezTo>
                    <a:pt x="79" y="1896"/>
                    <a:pt x="79" y="1911"/>
                    <a:pt x="64" y="1911"/>
                  </a:cubicBezTo>
                  <a:cubicBezTo>
                    <a:pt x="64" y="1945"/>
                    <a:pt x="49" y="1975"/>
                    <a:pt x="49" y="2005"/>
                  </a:cubicBezTo>
                  <a:lnTo>
                    <a:pt x="49" y="2038"/>
                  </a:lnTo>
                  <a:cubicBezTo>
                    <a:pt x="34" y="2068"/>
                    <a:pt x="34" y="2098"/>
                    <a:pt x="19" y="2131"/>
                  </a:cubicBezTo>
                  <a:lnTo>
                    <a:pt x="19" y="2146"/>
                  </a:lnTo>
                  <a:cubicBezTo>
                    <a:pt x="19" y="2191"/>
                    <a:pt x="19" y="2225"/>
                    <a:pt x="0" y="2255"/>
                  </a:cubicBezTo>
                  <a:lnTo>
                    <a:pt x="0" y="2270"/>
                  </a:lnTo>
                  <a:lnTo>
                    <a:pt x="0" y="2378"/>
                  </a:lnTo>
                  <a:cubicBezTo>
                    <a:pt x="500" y="2378"/>
                    <a:pt x="1231" y="2210"/>
                    <a:pt x="1276" y="1292"/>
                  </a:cubicBezTo>
                  <a:cubicBezTo>
                    <a:pt x="1276" y="1292"/>
                    <a:pt x="1543" y="2331"/>
                    <a:pt x="3451" y="2331"/>
                  </a:cubicBezTo>
                  <a:cubicBezTo>
                    <a:pt x="3706" y="2331"/>
                    <a:pt x="3992" y="2312"/>
                    <a:pt x="4310" y="2270"/>
                  </a:cubicBezTo>
                  <a:cubicBezTo>
                    <a:pt x="4311" y="2269"/>
                    <a:pt x="4312" y="2269"/>
                    <a:pt x="4313" y="2269"/>
                  </a:cubicBezTo>
                  <a:cubicBezTo>
                    <a:pt x="4390" y="2269"/>
                    <a:pt x="4967" y="2679"/>
                    <a:pt x="5209" y="2814"/>
                  </a:cubicBezTo>
                  <a:lnTo>
                    <a:pt x="5209" y="2534"/>
                  </a:lnTo>
                  <a:cubicBezTo>
                    <a:pt x="5209" y="1150"/>
                    <a:pt x="4060" y="16"/>
                    <a:pt x="2612" y="1"/>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23"/>
            <p:cNvSpPr/>
            <p:nvPr/>
          </p:nvSpPr>
          <p:spPr>
            <a:xfrm>
              <a:off x="3006575" y="2728375"/>
              <a:ext cx="11300" cy="15850"/>
            </a:xfrm>
            <a:custGeom>
              <a:rect b="b" l="l" r="r" t="t"/>
              <a:pathLst>
                <a:path extrusionOk="0" h="634" w="452">
                  <a:moveTo>
                    <a:pt x="391" y="1"/>
                  </a:moveTo>
                  <a:cubicBezTo>
                    <a:pt x="372" y="1"/>
                    <a:pt x="352" y="8"/>
                    <a:pt x="343" y="25"/>
                  </a:cubicBezTo>
                  <a:lnTo>
                    <a:pt x="0" y="398"/>
                  </a:lnTo>
                  <a:lnTo>
                    <a:pt x="250" y="619"/>
                  </a:lnTo>
                  <a:cubicBezTo>
                    <a:pt x="265" y="633"/>
                    <a:pt x="280" y="633"/>
                    <a:pt x="295" y="633"/>
                  </a:cubicBezTo>
                  <a:cubicBezTo>
                    <a:pt x="314" y="633"/>
                    <a:pt x="329" y="633"/>
                    <a:pt x="343" y="619"/>
                  </a:cubicBezTo>
                  <a:cubicBezTo>
                    <a:pt x="358" y="585"/>
                    <a:pt x="358" y="555"/>
                    <a:pt x="343" y="525"/>
                  </a:cubicBezTo>
                  <a:lnTo>
                    <a:pt x="172" y="384"/>
                  </a:lnTo>
                  <a:lnTo>
                    <a:pt x="437" y="104"/>
                  </a:lnTo>
                  <a:cubicBezTo>
                    <a:pt x="452" y="74"/>
                    <a:pt x="452" y="44"/>
                    <a:pt x="422" y="10"/>
                  </a:cubicBezTo>
                  <a:cubicBezTo>
                    <a:pt x="416" y="4"/>
                    <a:pt x="404" y="1"/>
                    <a:pt x="391"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23"/>
            <p:cNvSpPr/>
            <p:nvPr/>
          </p:nvSpPr>
          <p:spPr>
            <a:xfrm>
              <a:off x="2860500" y="2727625"/>
              <a:ext cx="10825" cy="16225"/>
            </a:xfrm>
            <a:custGeom>
              <a:rect b="b" l="l" r="r" t="t"/>
              <a:pathLst>
                <a:path extrusionOk="0" h="649" w="433">
                  <a:moveTo>
                    <a:pt x="58" y="1"/>
                  </a:moveTo>
                  <a:cubicBezTo>
                    <a:pt x="43" y="1"/>
                    <a:pt x="27" y="4"/>
                    <a:pt x="15" y="11"/>
                  </a:cubicBezTo>
                  <a:cubicBezTo>
                    <a:pt x="0" y="40"/>
                    <a:pt x="0" y="74"/>
                    <a:pt x="15" y="104"/>
                  </a:cubicBezTo>
                  <a:lnTo>
                    <a:pt x="261" y="399"/>
                  </a:lnTo>
                  <a:lnTo>
                    <a:pt x="108" y="540"/>
                  </a:lnTo>
                  <a:cubicBezTo>
                    <a:pt x="75" y="555"/>
                    <a:pt x="75" y="600"/>
                    <a:pt x="93" y="615"/>
                  </a:cubicBezTo>
                  <a:cubicBezTo>
                    <a:pt x="108" y="634"/>
                    <a:pt x="123" y="649"/>
                    <a:pt x="138" y="649"/>
                  </a:cubicBezTo>
                  <a:cubicBezTo>
                    <a:pt x="153" y="649"/>
                    <a:pt x="168" y="634"/>
                    <a:pt x="187" y="634"/>
                  </a:cubicBezTo>
                  <a:lnTo>
                    <a:pt x="433" y="399"/>
                  </a:lnTo>
                  <a:lnTo>
                    <a:pt x="108" y="25"/>
                  </a:lnTo>
                  <a:cubicBezTo>
                    <a:pt x="100" y="8"/>
                    <a:pt x="79" y="1"/>
                    <a:pt x="58"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23"/>
            <p:cNvSpPr/>
            <p:nvPr/>
          </p:nvSpPr>
          <p:spPr>
            <a:xfrm>
              <a:off x="2891550" y="2690825"/>
              <a:ext cx="32675" cy="16175"/>
            </a:xfrm>
            <a:custGeom>
              <a:rect b="b" l="l" r="r" t="t"/>
              <a:pathLst>
                <a:path extrusionOk="0" h="647" w="1307">
                  <a:moveTo>
                    <a:pt x="829" y="1"/>
                  </a:moveTo>
                  <a:cubicBezTo>
                    <a:pt x="751" y="1"/>
                    <a:pt x="666" y="11"/>
                    <a:pt x="575" y="35"/>
                  </a:cubicBezTo>
                  <a:cubicBezTo>
                    <a:pt x="295" y="113"/>
                    <a:pt x="109" y="285"/>
                    <a:pt x="64" y="427"/>
                  </a:cubicBezTo>
                  <a:cubicBezTo>
                    <a:pt x="1" y="550"/>
                    <a:pt x="64" y="643"/>
                    <a:pt x="139" y="643"/>
                  </a:cubicBezTo>
                  <a:cubicBezTo>
                    <a:pt x="156" y="646"/>
                    <a:pt x="173" y="647"/>
                    <a:pt x="190" y="647"/>
                  </a:cubicBezTo>
                  <a:cubicBezTo>
                    <a:pt x="266" y="647"/>
                    <a:pt x="342" y="622"/>
                    <a:pt x="419" y="595"/>
                  </a:cubicBezTo>
                  <a:cubicBezTo>
                    <a:pt x="512" y="565"/>
                    <a:pt x="605" y="535"/>
                    <a:pt x="698" y="501"/>
                  </a:cubicBezTo>
                  <a:cubicBezTo>
                    <a:pt x="777" y="486"/>
                    <a:pt x="870" y="456"/>
                    <a:pt x="978" y="442"/>
                  </a:cubicBezTo>
                  <a:cubicBezTo>
                    <a:pt x="1071" y="408"/>
                    <a:pt x="1165" y="393"/>
                    <a:pt x="1243" y="348"/>
                  </a:cubicBezTo>
                  <a:cubicBezTo>
                    <a:pt x="1307" y="285"/>
                    <a:pt x="1307" y="192"/>
                    <a:pt x="1198" y="98"/>
                  </a:cubicBezTo>
                  <a:cubicBezTo>
                    <a:pt x="1125" y="45"/>
                    <a:pt x="994" y="1"/>
                    <a:pt x="829" y="1"/>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23"/>
            <p:cNvSpPr/>
            <p:nvPr/>
          </p:nvSpPr>
          <p:spPr>
            <a:xfrm>
              <a:off x="2891175" y="2716225"/>
              <a:ext cx="40050" cy="23325"/>
            </a:xfrm>
            <a:custGeom>
              <a:rect b="b" l="l" r="r" t="t"/>
              <a:pathLst>
                <a:path extrusionOk="0" h="933" w="1602">
                  <a:moveTo>
                    <a:pt x="639" y="0"/>
                  </a:moveTo>
                  <a:cubicBezTo>
                    <a:pt x="172" y="79"/>
                    <a:pt x="45" y="437"/>
                    <a:pt x="16" y="668"/>
                  </a:cubicBezTo>
                  <a:cubicBezTo>
                    <a:pt x="16" y="683"/>
                    <a:pt x="1" y="717"/>
                    <a:pt x="1" y="731"/>
                  </a:cubicBezTo>
                  <a:cubicBezTo>
                    <a:pt x="1" y="825"/>
                    <a:pt x="60" y="903"/>
                    <a:pt x="154" y="903"/>
                  </a:cubicBezTo>
                  <a:cubicBezTo>
                    <a:pt x="266" y="918"/>
                    <a:pt x="434" y="933"/>
                    <a:pt x="620" y="933"/>
                  </a:cubicBezTo>
                  <a:cubicBezTo>
                    <a:pt x="512" y="855"/>
                    <a:pt x="452" y="731"/>
                    <a:pt x="452" y="590"/>
                  </a:cubicBezTo>
                  <a:cubicBezTo>
                    <a:pt x="452" y="351"/>
                    <a:pt x="669" y="137"/>
                    <a:pt x="936" y="137"/>
                  </a:cubicBezTo>
                  <a:cubicBezTo>
                    <a:pt x="945" y="137"/>
                    <a:pt x="954" y="138"/>
                    <a:pt x="963" y="138"/>
                  </a:cubicBezTo>
                  <a:cubicBezTo>
                    <a:pt x="1228" y="138"/>
                    <a:pt x="1460" y="343"/>
                    <a:pt x="1460" y="590"/>
                  </a:cubicBezTo>
                  <a:cubicBezTo>
                    <a:pt x="1460" y="698"/>
                    <a:pt x="1415" y="810"/>
                    <a:pt x="1351" y="884"/>
                  </a:cubicBezTo>
                  <a:cubicBezTo>
                    <a:pt x="1523" y="840"/>
                    <a:pt x="1601" y="638"/>
                    <a:pt x="1508" y="496"/>
                  </a:cubicBezTo>
                  <a:cubicBezTo>
                    <a:pt x="1385" y="295"/>
                    <a:pt x="1165" y="45"/>
                    <a:pt x="855"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23"/>
            <p:cNvSpPr/>
            <p:nvPr/>
          </p:nvSpPr>
          <p:spPr>
            <a:xfrm>
              <a:off x="2902475" y="2719650"/>
              <a:ext cx="25200" cy="20050"/>
            </a:xfrm>
            <a:custGeom>
              <a:rect b="b" l="l" r="r" t="t"/>
              <a:pathLst>
                <a:path extrusionOk="0" h="802" w="1008">
                  <a:moveTo>
                    <a:pt x="484" y="0"/>
                  </a:moveTo>
                  <a:cubicBezTo>
                    <a:pt x="217" y="0"/>
                    <a:pt x="0" y="214"/>
                    <a:pt x="0" y="453"/>
                  </a:cubicBezTo>
                  <a:cubicBezTo>
                    <a:pt x="0" y="594"/>
                    <a:pt x="60" y="718"/>
                    <a:pt x="168" y="796"/>
                  </a:cubicBezTo>
                  <a:cubicBezTo>
                    <a:pt x="222" y="800"/>
                    <a:pt x="278" y="801"/>
                    <a:pt x="335" y="801"/>
                  </a:cubicBezTo>
                  <a:cubicBezTo>
                    <a:pt x="510" y="801"/>
                    <a:pt x="696" y="784"/>
                    <a:pt x="884" y="747"/>
                  </a:cubicBezTo>
                  <a:lnTo>
                    <a:pt x="899" y="747"/>
                  </a:lnTo>
                  <a:cubicBezTo>
                    <a:pt x="963" y="673"/>
                    <a:pt x="1008" y="561"/>
                    <a:pt x="1008" y="453"/>
                  </a:cubicBezTo>
                  <a:cubicBezTo>
                    <a:pt x="1008" y="206"/>
                    <a:pt x="776" y="1"/>
                    <a:pt x="511" y="1"/>
                  </a:cubicBezTo>
                  <a:cubicBezTo>
                    <a:pt x="502" y="1"/>
                    <a:pt x="493" y="0"/>
                    <a:pt x="484" y="0"/>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23"/>
            <p:cNvSpPr/>
            <p:nvPr/>
          </p:nvSpPr>
          <p:spPr>
            <a:xfrm>
              <a:off x="2948650" y="2716425"/>
              <a:ext cx="40125" cy="23500"/>
            </a:xfrm>
            <a:custGeom>
              <a:rect b="b" l="l" r="r" t="t"/>
              <a:pathLst>
                <a:path extrusionOk="0" h="940" w="1605">
                  <a:moveTo>
                    <a:pt x="889" y="0"/>
                  </a:moveTo>
                  <a:cubicBezTo>
                    <a:pt x="838" y="0"/>
                    <a:pt x="789" y="7"/>
                    <a:pt x="746" y="7"/>
                  </a:cubicBezTo>
                  <a:cubicBezTo>
                    <a:pt x="437" y="56"/>
                    <a:pt x="220" y="287"/>
                    <a:pt x="93" y="503"/>
                  </a:cubicBezTo>
                  <a:cubicBezTo>
                    <a:pt x="0" y="645"/>
                    <a:pt x="93" y="847"/>
                    <a:pt x="265" y="876"/>
                  </a:cubicBezTo>
                  <a:cubicBezTo>
                    <a:pt x="392" y="910"/>
                    <a:pt x="515" y="925"/>
                    <a:pt x="638" y="940"/>
                  </a:cubicBezTo>
                  <a:cubicBezTo>
                    <a:pt x="545" y="847"/>
                    <a:pt x="485" y="738"/>
                    <a:pt x="485" y="597"/>
                  </a:cubicBezTo>
                  <a:cubicBezTo>
                    <a:pt x="485" y="350"/>
                    <a:pt x="702" y="130"/>
                    <a:pt x="981" y="130"/>
                  </a:cubicBezTo>
                  <a:cubicBezTo>
                    <a:pt x="1261" y="130"/>
                    <a:pt x="1493" y="335"/>
                    <a:pt x="1493" y="597"/>
                  </a:cubicBezTo>
                  <a:cubicBezTo>
                    <a:pt x="1493" y="723"/>
                    <a:pt x="1433" y="832"/>
                    <a:pt x="1340" y="925"/>
                  </a:cubicBezTo>
                  <a:cubicBezTo>
                    <a:pt x="1384" y="925"/>
                    <a:pt x="1418" y="910"/>
                    <a:pt x="1448" y="910"/>
                  </a:cubicBezTo>
                  <a:cubicBezTo>
                    <a:pt x="1541" y="895"/>
                    <a:pt x="1605" y="817"/>
                    <a:pt x="1605" y="738"/>
                  </a:cubicBezTo>
                  <a:cubicBezTo>
                    <a:pt x="1605" y="709"/>
                    <a:pt x="1605" y="690"/>
                    <a:pt x="1586" y="660"/>
                  </a:cubicBezTo>
                  <a:cubicBezTo>
                    <a:pt x="1556" y="429"/>
                    <a:pt x="1433" y="85"/>
                    <a:pt x="967" y="7"/>
                  </a:cubicBezTo>
                  <a:cubicBezTo>
                    <a:pt x="940" y="2"/>
                    <a:pt x="914" y="0"/>
                    <a:pt x="889"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23"/>
            <p:cNvSpPr/>
            <p:nvPr/>
          </p:nvSpPr>
          <p:spPr>
            <a:xfrm>
              <a:off x="2960775" y="2719675"/>
              <a:ext cx="25200" cy="20425"/>
            </a:xfrm>
            <a:custGeom>
              <a:rect b="b" l="l" r="r" t="t"/>
              <a:pathLst>
                <a:path extrusionOk="0" h="817" w="1008">
                  <a:moveTo>
                    <a:pt x="496" y="0"/>
                  </a:moveTo>
                  <a:cubicBezTo>
                    <a:pt x="217" y="0"/>
                    <a:pt x="0" y="220"/>
                    <a:pt x="0" y="467"/>
                  </a:cubicBezTo>
                  <a:cubicBezTo>
                    <a:pt x="0" y="608"/>
                    <a:pt x="60" y="717"/>
                    <a:pt x="153" y="810"/>
                  </a:cubicBezTo>
                  <a:cubicBezTo>
                    <a:pt x="235" y="814"/>
                    <a:pt x="315" y="816"/>
                    <a:pt x="390" y="816"/>
                  </a:cubicBezTo>
                  <a:cubicBezTo>
                    <a:pt x="573" y="816"/>
                    <a:pt x="733" y="805"/>
                    <a:pt x="855" y="795"/>
                  </a:cubicBezTo>
                  <a:cubicBezTo>
                    <a:pt x="948" y="702"/>
                    <a:pt x="1008" y="593"/>
                    <a:pt x="1008" y="467"/>
                  </a:cubicBezTo>
                  <a:cubicBezTo>
                    <a:pt x="1008" y="205"/>
                    <a:pt x="776" y="0"/>
                    <a:pt x="496" y="0"/>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23"/>
            <p:cNvSpPr/>
            <p:nvPr/>
          </p:nvSpPr>
          <p:spPr>
            <a:xfrm>
              <a:off x="2940150" y="2703800"/>
              <a:ext cx="3100" cy="38475"/>
            </a:xfrm>
            <a:custGeom>
              <a:rect b="b" l="l" r="r" t="t"/>
              <a:pathLst>
                <a:path extrusionOk="0" h="1539" w="124">
                  <a:moveTo>
                    <a:pt x="60" y="1"/>
                  </a:moveTo>
                  <a:cubicBezTo>
                    <a:pt x="16" y="1"/>
                    <a:pt x="1" y="31"/>
                    <a:pt x="1" y="61"/>
                  </a:cubicBezTo>
                  <a:lnTo>
                    <a:pt x="1" y="1475"/>
                  </a:lnTo>
                  <a:cubicBezTo>
                    <a:pt x="1" y="1508"/>
                    <a:pt x="16" y="1538"/>
                    <a:pt x="60" y="1538"/>
                  </a:cubicBezTo>
                  <a:cubicBezTo>
                    <a:pt x="94" y="1538"/>
                    <a:pt x="124" y="1508"/>
                    <a:pt x="124" y="1475"/>
                  </a:cubicBezTo>
                  <a:lnTo>
                    <a:pt x="124" y="61"/>
                  </a:lnTo>
                  <a:cubicBezTo>
                    <a:pt x="124" y="31"/>
                    <a:pt x="94" y="1"/>
                    <a:pt x="60"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23"/>
            <p:cNvSpPr/>
            <p:nvPr/>
          </p:nvSpPr>
          <p:spPr>
            <a:xfrm>
              <a:off x="2953775" y="2704175"/>
              <a:ext cx="33425" cy="12500"/>
            </a:xfrm>
            <a:custGeom>
              <a:rect b="b" l="l" r="r" t="t"/>
              <a:pathLst>
                <a:path extrusionOk="0" h="500" w="1337">
                  <a:moveTo>
                    <a:pt x="653" y="1"/>
                  </a:moveTo>
                  <a:cubicBezTo>
                    <a:pt x="373" y="1"/>
                    <a:pt x="153" y="124"/>
                    <a:pt x="94" y="232"/>
                  </a:cubicBezTo>
                  <a:cubicBezTo>
                    <a:pt x="0" y="359"/>
                    <a:pt x="30" y="452"/>
                    <a:pt x="109" y="482"/>
                  </a:cubicBezTo>
                  <a:cubicBezTo>
                    <a:pt x="142" y="495"/>
                    <a:pt x="180" y="499"/>
                    <a:pt x="221" y="499"/>
                  </a:cubicBezTo>
                  <a:cubicBezTo>
                    <a:pt x="276" y="499"/>
                    <a:pt x="335" y="491"/>
                    <a:pt x="388" y="482"/>
                  </a:cubicBezTo>
                  <a:lnTo>
                    <a:pt x="668" y="482"/>
                  </a:lnTo>
                  <a:cubicBezTo>
                    <a:pt x="715" y="475"/>
                    <a:pt x="762" y="471"/>
                    <a:pt x="810" y="471"/>
                  </a:cubicBezTo>
                  <a:cubicBezTo>
                    <a:pt x="859" y="471"/>
                    <a:pt x="909" y="475"/>
                    <a:pt x="963" y="482"/>
                  </a:cubicBezTo>
                  <a:cubicBezTo>
                    <a:pt x="1056" y="482"/>
                    <a:pt x="1164" y="482"/>
                    <a:pt x="1228" y="452"/>
                  </a:cubicBezTo>
                  <a:cubicBezTo>
                    <a:pt x="1306" y="419"/>
                    <a:pt x="1336" y="325"/>
                    <a:pt x="1243" y="217"/>
                  </a:cubicBezTo>
                  <a:cubicBezTo>
                    <a:pt x="1164" y="109"/>
                    <a:pt x="948" y="1"/>
                    <a:pt x="653" y="1"/>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23"/>
            <p:cNvSpPr/>
            <p:nvPr/>
          </p:nvSpPr>
          <p:spPr>
            <a:xfrm>
              <a:off x="2861600" y="2695600"/>
              <a:ext cx="151250" cy="20275"/>
            </a:xfrm>
            <a:custGeom>
              <a:rect b="b" l="l" r="r" t="t"/>
              <a:pathLst>
                <a:path extrusionOk="0" h="811" w="6050">
                  <a:moveTo>
                    <a:pt x="1" y="1"/>
                  </a:moveTo>
                  <a:lnTo>
                    <a:pt x="1" y="810"/>
                  </a:lnTo>
                  <a:lnTo>
                    <a:pt x="6049" y="810"/>
                  </a:lnTo>
                  <a:lnTo>
                    <a:pt x="6049" y="1"/>
                  </a:lnTo>
                  <a:close/>
                </a:path>
              </a:pathLst>
            </a:custGeom>
            <a:solidFill>
              <a:srgbClr val="70AE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23"/>
            <p:cNvSpPr/>
            <p:nvPr/>
          </p:nvSpPr>
          <p:spPr>
            <a:xfrm>
              <a:off x="2861600" y="2695600"/>
              <a:ext cx="150875" cy="53300"/>
            </a:xfrm>
            <a:custGeom>
              <a:rect b="b" l="l" r="r" t="t"/>
              <a:pathLst>
                <a:path extrusionOk="0" h="2132" w="6035">
                  <a:moveTo>
                    <a:pt x="4370" y="344"/>
                  </a:moveTo>
                  <a:cubicBezTo>
                    <a:pt x="4635" y="344"/>
                    <a:pt x="4851" y="452"/>
                    <a:pt x="4930" y="560"/>
                  </a:cubicBezTo>
                  <a:cubicBezTo>
                    <a:pt x="5023" y="668"/>
                    <a:pt x="4993" y="762"/>
                    <a:pt x="4915" y="795"/>
                  </a:cubicBezTo>
                  <a:cubicBezTo>
                    <a:pt x="4866" y="825"/>
                    <a:pt x="4807" y="825"/>
                    <a:pt x="4743" y="825"/>
                  </a:cubicBezTo>
                  <a:lnTo>
                    <a:pt x="4650" y="825"/>
                  </a:lnTo>
                  <a:cubicBezTo>
                    <a:pt x="4572" y="825"/>
                    <a:pt x="4508" y="810"/>
                    <a:pt x="4434" y="810"/>
                  </a:cubicBezTo>
                  <a:cubicBezTo>
                    <a:pt x="4415" y="810"/>
                    <a:pt x="4385" y="810"/>
                    <a:pt x="4355" y="825"/>
                  </a:cubicBezTo>
                  <a:lnTo>
                    <a:pt x="4075" y="825"/>
                  </a:lnTo>
                  <a:cubicBezTo>
                    <a:pt x="4027" y="840"/>
                    <a:pt x="3982" y="840"/>
                    <a:pt x="3934" y="840"/>
                  </a:cubicBezTo>
                  <a:cubicBezTo>
                    <a:pt x="3889" y="840"/>
                    <a:pt x="3840" y="840"/>
                    <a:pt x="3796" y="825"/>
                  </a:cubicBezTo>
                  <a:cubicBezTo>
                    <a:pt x="3717" y="795"/>
                    <a:pt x="3687" y="702"/>
                    <a:pt x="3781" y="575"/>
                  </a:cubicBezTo>
                  <a:cubicBezTo>
                    <a:pt x="3840" y="467"/>
                    <a:pt x="4060" y="344"/>
                    <a:pt x="4340" y="344"/>
                  </a:cubicBezTo>
                  <a:close/>
                  <a:moveTo>
                    <a:pt x="2038" y="825"/>
                  </a:moveTo>
                  <a:cubicBezTo>
                    <a:pt x="2348" y="870"/>
                    <a:pt x="2568" y="1120"/>
                    <a:pt x="2691" y="1321"/>
                  </a:cubicBezTo>
                  <a:cubicBezTo>
                    <a:pt x="2784" y="1463"/>
                    <a:pt x="2706" y="1665"/>
                    <a:pt x="2534" y="1709"/>
                  </a:cubicBezTo>
                  <a:lnTo>
                    <a:pt x="2519" y="1709"/>
                  </a:lnTo>
                  <a:cubicBezTo>
                    <a:pt x="2303" y="1743"/>
                    <a:pt x="2068" y="1758"/>
                    <a:pt x="1867" y="1758"/>
                  </a:cubicBezTo>
                  <a:lnTo>
                    <a:pt x="1803" y="1758"/>
                  </a:lnTo>
                  <a:cubicBezTo>
                    <a:pt x="1617" y="1758"/>
                    <a:pt x="1449" y="1743"/>
                    <a:pt x="1337" y="1728"/>
                  </a:cubicBezTo>
                  <a:cubicBezTo>
                    <a:pt x="1243" y="1728"/>
                    <a:pt x="1184" y="1650"/>
                    <a:pt x="1184" y="1556"/>
                  </a:cubicBezTo>
                  <a:cubicBezTo>
                    <a:pt x="1184" y="1542"/>
                    <a:pt x="1199" y="1508"/>
                    <a:pt x="1199" y="1493"/>
                  </a:cubicBezTo>
                  <a:cubicBezTo>
                    <a:pt x="1228" y="1262"/>
                    <a:pt x="1355" y="904"/>
                    <a:pt x="1822" y="825"/>
                  </a:cubicBezTo>
                  <a:close/>
                  <a:moveTo>
                    <a:pt x="4449" y="840"/>
                  </a:moveTo>
                  <a:cubicBezTo>
                    <a:pt x="4915" y="918"/>
                    <a:pt x="5038" y="1262"/>
                    <a:pt x="5068" y="1493"/>
                  </a:cubicBezTo>
                  <a:cubicBezTo>
                    <a:pt x="5087" y="1523"/>
                    <a:pt x="5087" y="1542"/>
                    <a:pt x="5087" y="1571"/>
                  </a:cubicBezTo>
                  <a:cubicBezTo>
                    <a:pt x="5087" y="1650"/>
                    <a:pt x="5023" y="1728"/>
                    <a:pt x="4930" y="1743"/>
                  </a:cubicBezTo>
                  <a:cubicBezTo>
                    <a:pt x="4900" y="1743"/>
                    <a:pt x="4866" y="1758"/>
                    <a:pt x="4822" y="1758"/>
                  </a:cubicBezTo>
                  <a:cubicBezTo>
                    <a:pt x="4713" y="1773"/>
                    <a:pt x="4572" y="1773"/>
                    <a:pt x="4400" y="1773"/>
                  </a:cubicBezTo>
                  <a:lnTo>
                    <a:pt x="4120" y="1773"/>
                  </a:lnTo>
                  <a:cubicBezTo>
                    <a:pt x="3997" y="1758"/>
                    <a:pt x="3874" y="1743"/>
                    <a:pt x="3747" y="1709"/>
                  </a:cubicBezTo>
                  <a:cubicBezTo>
                    <a:pt x="3575" y="1680"/>
                    <a:pt x="3482" y="1478"/>
                    <a:pt x="3575" y="1336"/>
                  </a:cubicBezTo>
                  <a:cubicBezTo>
                    <a:pt x="3702" y="1120"/>
                    <a:pt x="3919" y="889"/>
                    <a:pt x="4228" y="840"/>
                  </a:cubicBezTo>
                  <a:close/>
                  <a:moveTo>
                    <a:pt x="1" y="1415"/>
                  </a:moveTo>
                  <a:lnTo>
                    <a:pt x="1" y="1616"/>
                  </a:lnTo>
                  <a:cubicBezTo>
                    <a:pt x="1" y="1695"/>
                    <a:pt x="16" y="1758"/>
                    <a:pt x="49" y="1821"/>
                  </a:cubicBezTo>
                  <a:lnTo>
                    <a:pt x="64" y="1821"/>
                  </a:lnTo>
                  <a:lnTo>
                    <a:pt x="217" y="1680"/>
                  </a:lnTo>
                  <a:lnTo>
                    <a:pt x="1" y="1415"/>
                  </a:lnTo>
                  <a:close/>
                  <a:moveTo>
                    <a:pt x="482" y="1"/>
                  </a:moveTo>
                  <a:lnTo>
                    <a:pt x="482" y="717"/>
                  </a:lnTo>
                  <a:lnTo>
                    <a:pt x="389" y="717"/>
                  </a:lnTo>
                  <a:cubicBezTo>
                    <a:pt x="251" y="717"/>
                    <a:pt x="124" y="747"/>
                    <a:pt x="1" y="810"/>
                  </a:cubicBezTo>
                  <a:lnTo>
                    <a:pt x="1" y="1277"/>
                  </a:lnTo>
                  <a:lnTo>
                    <a:pt x="16" y="1277"/>
                  </a:lnTo>
                  <a:cubicBezTo>
                    <a:pt x="31" y="1277"/>
                    <a:pt x="49" y="1292"/>
                    <a:pt x="64" y="1306"/>
                  </a:cubicBezTo>
                  <a:lnTo>
                    <a:pt x="389" y="1680"/>
                  </a:lnTo>
                  <a:lnTo>
                    <a:pt x="143" y="1915"/>
                  </a:lnTo>
                  <a:lnTo>
                    <a:pt x="124" y="1915"/>
                  </a:lnTo>
                  <a:cubicBezTo>
                    <a:pt x="236" y="2038"/>
                    <a:pt x="389" y="2116"/>
                    <a:pt x="576" y="2116"/>
                  </a:cubicBezTo>
                  <a:lnTo>
                    <a:pt x="2023" y="2116"/>
                  </a:lnTo>
                  <a:cubicBezTo>
                    <a:pt x="2475" y="2116"/>
                    <a:pt x="2848" y="1803"/>
                    <a:pt x="2848" y="1415"/>
                  </a:cubicBezTo>
                  <a:cubicBezTo>
                    <a:pt x="2848" y="1336"/>
                    <a:pt x="2908" y="1277"/>
                    <a:pt x="3001" y="1277"/>
                  </a:cubicBezTo>
                  <a:lnTo>
                    <a:pt x="3143" y="1277"/>
                  </a:lnTo>
                  <a:lnTo>
                    <a:pt x="3143" y="389"/>
                  </a:lnTo>
                  <a:cubicBezTo>
                    <a:pt x="3143" y="359"/>
                    <a:pt x="3158" y="329"/>
                    <a:pt x="3202" y="329"/>
                  </a:cubicBezTo>
                  <a:cubicBezTo>
                    <a:pt x="3236" y="329"/>
                    <a:pt x="3266" y="359"/>
                    <a:pt x="3266" y="389"/>
                  </a:cubicBezTo>
                  <a:lnTo>
                    <a:pt x="3266" y="1292"/>
                  </a:lnTo>
                  <a:cubicBezTo>
                    <a:pt x="3329" y="1306"/>
                    <a:pt x="3374" y="1355"/>
                    <a:pt x="3374" y="1415"/>
                  </a:cubicBezTo>
                  <a:cubicBezTo>
                    <a:pt x="3374" y="1586"/>
                    <a:pt x="3437" y="1743"/>
                    <a:pt x="3560" y="1866"/>
                  </a:cubicBezTo>
                  <a:cubicBezTo>
                    <a:pt x="3654" y="1896"/>
                    <a:pt x="3762" y="1930"/>
                    <a:pt x="3855" y="1974"/>
                  </a:cubicBezTo>
                  <a:cubicBezTo>
                    <a:pt x="3982" y="2038"/>
                    <a:pt x="4105" y="2083"/>
                    <a:pt x="4247" y="2131"/>
                  </a:cubicBezTo>
                  <a:lnTo>
                    <a:pt x="5240" y="2131"/>
                  </a:lnTo>
                  <a:cubicBezTo>
                    <a:pt x="5519" y="2131"/>
                    <a:pt x="5769" y="2008"/>
                    <a:pt x="5907" y="1803"/>
                  </a:cubicBezTo>
                  <a:lnTo>
                    <a:pt x="5799" y="1709"/>
                  </a:lnTo>
                  <a:lnTo>
                    <a:pt x="6019" y="1478"/>
                  </a:lnTo>
                  <a:lnTo>
                    <a:pt x="6034" y="762"/>
                  </a:lnTo>
                  <a:cubicBezTo>
                    <a:pt x="5986" y="762"/>
                    <a:pt x="5956" y="747"/>
                    <a:pt x="5907" y="747"/>
                  </a:cubicBezTo>
                  <a:lnTo>
                    <a:pt x="5691" y="747"/>
                  </a:lnTo>
                  <a:lnTo>
                    <a:pt x="5706" y="1"/>
                  </a:lnTo>
                  <a:lnTo>
                    <a:pt x="2475" y="1"/>
                  </a:lnTo>
                  <a:cubicBezTo>
                    <a:pt x="2505" y="64"/>
                    <a:pt x="2475" y="109"/>
                    <a:pt x="2441" y="157"/>
                  </a:cubicBezTo>
                  <a:cubicBezTo>
                    <a:pt x="2363" y="202"/>
                    <a:pt x="2269" y="217"/>
                    <a:pt x="2176" y="251"/>
                  </a:cubicBezTo>
                  <a:cubicBezTo>
                    <a:pt x="2068" y="265"/>
                    <a:pt x="1975" y="295"/>
                    <a:pt x="1896" y="310"/>
                  </a:cubicBezTo>
                  <a:cubicBezTo>
                    <a:pt x="1803" y="344"/>
                    <a:pt x="1710" y="374"/>
                    <a:pt x="1617" y="404"/>
                  </a:cubicBezTo>
                  <a:cubicBezTo>
                    <a:pt x="1542" y="422"/>
                    <a:pt x="1449" y="452"/>
                    <a:pt x="1370" y="452"/>
                  </a:cubicBezTo>
                  <a:lnTo>
                    <a:pt x="1337" y="452"/>
                  </a:lnTo>
                  <a:cubicBezTo>
                    <a:pt x="1262" y="452"/>
                    <a:pt x="1199" y="359"/>
                    <a:pt x="1262" y="236"/>
                  </a:cubicBezTo>
                  <a:cubicBezTo>
                    <a:pt x="1292" y="157"/>
                    <a:pt x="1355" y="79"/>
                    <a:pt x="1449" y="1"/>
                  </a:cubicBezTo>
                  <a:close/>
                </a:path>
              </a:pathLst>
            </a:custGeom>
            <a:solidFill>
              <a:srgbClr val="D2CE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23"/>
            <p:cNvSpPr/>
            <p:nvPr/>
          </p:nvSpPr>
          <p:spPr>
            <a:xfrm>
              <a:off x="2950600" y="2742250"/>
              <a:ext cx="17200" cy="6650"/>
            </a:xfrm>
            <a:custGeom>
              <a:rect b="b" l="l" r="r" t="t"/>
              <a:pathLst>
                <a:path extrusionOk="0" h="266" w="688">
                  <a:moveTo>
                    <a:pt x="0" y="0"/>
                  </a:moveTo>
                  <a:cubicBezTo>
                    <a:pt x="157" y="172"/>
                    <a:pt x="389" y="265"/>
                    <a:pt x="639" y="265"/>
                  </a:cubicBezTo>
                  <a:lnTo>
                    <a:pt x="687" y="265"/>
                  </a:lnTo>
                  <a:cubicBezTo>
                    <a:pt x="545" y="217"/>
                    <a:pt x="422" y="172"/>
                    <a:pt x="295" y="108"/>
                  </a:cubicBezTo>
                  <a:cubicBezTo>
                    <a:pt x="202" y="64"/>
                    <a:pt x="94" y="30"/>
                    <a:pt x="0" y="0"/>
                  </a:cubicBezTo>
                  <a:close/>
                </a:path>
              </a:pathLst>
            </a:custGeom>
            <a:solidFill>
              <a:srgbClr val="CAE5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23"/>
            <p:cNvSpPr/>
            <p:nvPr/>
          </p:nvSpPr>
          <p:spPr>
            <a:xfrm>
              <a:off x="3006575" y="2732550"/>
              <a:ext cx="5525" cy="8125"/>
            </a:xfrm>
            <a:custGeom>
              <a:rect b="b" l="l" r="r" t="t"/>
              <a:pathLst>
                <a:path extrusionOk="0" h="325" w="221">
                  <a:moveTo>
                    <a:pt x="220" y="0"/>
                  </a:moveTo>
                  <a:lnTo>
                    <a:pt x="0" y="231"/>
                  </a:lnTo>
                  <a:lnTo>
                    <a:pt x="108" y="325"/>
                  </a:lnTo>
                  <a:cubicBezTo>
                    <a:pt x="172" y="231"/>
                    <a:pt x="202" y="123"/>
                    <a:pt x="220" y="15"/>
                  </a:cubicBezTo>
                  <a:lnTo>
                    <a:pt x="220" y="0"/>
                  </a:lnTo>
                  <a:close/>
                </a:path>
              </a:pathLst>
            </a:custGeom>
            <a:solidFill>
              <a:srgbClr val="D1BA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23"/>
            <p:cNvSpPr/>
            <p:nvPr/>
          </p:nvSpPr>
          <p:spPr>
            <a:xfrm>
              <a:off x="2861600" y="2727500"/>
              <a:ext cx="9725" cy="15975"/>
            </a:xfrm>
            <a:custGeom>
              <a:rect b="b" l="l" r="r" t="t"/>
              <a:pathLst>
                <a:path extrusionOk="0" h="639" w="389">
                  <a:moveTo>
                    <a:pt x="1" y="1"/>
                  </a:moveTo>
                  <a:lnTo>
                    <a:pt x="1" y="139"/>
                  </a:lnTo>
                  <a:lnTo>
                    <a:pt x="217" y="404"/>
                  </a:lnTo>
                  <a:lnTo>
                    <a:pt x="64" y="545"/>
                  </a:lnTo>
                  <a:lnTo>
                    <a:pt x="49" y="545"/>
                  </a:lnTo>
                  <a:cubicBezTo>
                    <a:pt x="64" y="575"/>
                    <a:pt x="94" y="605"/>
                    <a:pt x="124" y="639"/>
                  </a:cubicBezTo>
                  <a:lnTo>
                    <a:pt x="143" y="639"/>
                  </a:lnTo>
                  <a:lnTo>
                    <a:pt x="389" y="404"/>
                  </a:lnTo>
                  <a:lnTo>
                    <a:pt x="64" y="30"/>
                  </a:lnTo>
                  <a:cubicBezTo>
                    <a:pt x="49" y="16"/>
                    <a:pt x="31" y="1"/>
                    <a:pt x="16" y="1"/>
                  </a:cubicBezTo>
                  <a:close/>
                </a:path>
              </a:pathLst>
            </a:custGeom>
            <a:solidFill>
              <a:srgbClr val="D1BA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23"/>
            <p:cNvSpPr/>
            <p:nvPr/>
          </p:nvSpPr>
          <p:spPr>
            <a:xfrm>
              <a:off x="2891550" y="2695600"/>
              <a:ext cx="32675" cy="11325"/>
            </a:xfrm>
            <a:custGeom>
              <a:rect b="b" l="l" r="r" t="t"/>
              <a:pathLst>
                <a:path extrusionOk="0" h="453" w="1307">
                  <a:moveTo>
                    <a:pt x="251" y="1"/>
                  </a:moveTo>
                  <a:cubicBezTo>
                    <a:pt x="157" y="79"/>
                    <a:pt x="94" y="157"/>
                    <a:pt x="64" y="236"/>
                  </a:cubicBezTo>
                  <a:cubicBezTo>
                    <a:pt x="1" y="359"/>
                    <a:pt x="64" y="452"/>
                    <a:pt x="139" y="452"/>
                  </a:cubicBezTo>
                  <a:lnTo>
                    <a:pt x="172" y="452"/>
                  </a:lnTo>
                  <a:cubicBezTo>
                    <a:pt x="251" y="452"/>
                    <a:pt x="344" y="422"/>
                    <a:pt x="419" y="404"/>
                  </a:cubicBezTo>
                  <a:cubicBezTo>
                    <a:pt x="512" y="374"/>
                    <a:pt x="605" y="344"/>
                    <a:pt x="698" y="310"/>
                  </a:cubicBezTo>
                  <a:cubicBezTo>
                    <a:pt x="777" y="295"/>
                    <a:pt x="870" y="265"/>
                    <a:pt x="978" y="251"/>
                  </a:cubicBezTo>
                  <a:cubicBezTo>
                    <a:pt x="1071" y="217"/>
                    <a:pt x="1165" y="202"/>
                    <a:pt x="1243" y="157"/>
                  </a:cubicBezTo>
                  <a:cubicBezTo>
                    <a:pt x="1277" y="109"/>
                    <a:pt x="1307" y="64"/>
                    <a:pt x="1277" y="1"/>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3"/>
            <p:cNvSpPr/>
            <p:nvPr/>
          </p:nvSpPr>
          <p:spPr>
            <a:xfrm>
              <a:off x="2891175" y="2716225"/>
              <a:ext cx="40050" cy="23325"/>
            </a:xfrm>
            <a:custGeom>
              <a:rect b="b" l="l" r="r" t="t"/>
              <a:pathLst>
                <a:path extrusionOk="0" h="933" w="1602">
                  <a:moveTo>
                    <a:pt x="639" y="0"/>
                  </a:moveTo>
                  <a:cubicBezTo>
                    <a:pt x="172" y="79"/>
                    <a:pt x="45" y="437"/>
                    <a:pt x="16" y="668"/>
                  </a:cubicBezTo>
                  <a:cubicBezTo>
                    <a:pt x="16" y="683"/>
                    <a:pt x="1" y="717"/>
                    <a:pt x="1" y="731"/>
                  </a:cubicBezTo>
                  <a:cubicBezTo>
                    <a:pt x="1" y="825"/>
                    <a:pt x="60" y="903"/>
                    <a:pt x="154" y="903"/>
                  </a:cubicBezTo>
                  <a:cubicBezTo>
                    <a:pt x="266" y="918"/>
                    <a:pt x="434" y="933"/>
                    <a:pt x="620" y="933"/>
                  </a:cubicBezTo>
                  <a:cubicBezTo>
                    <a:pt x="512" y="855"/>
                    <a:pt x="452" y="731"/>
                    <a:pt x="452" y="590"/>
                  </a:cubicBezTo>
                  <a:cubicBezTo>
                    <a:pt x="452" y="343"/>
                    <a:pt x="669" y="138"/>
                    <a:pt x="948" y="138"/>
                  </a:cubicBezTo>
                  <a:lnTo>
                    <a:pt x="963" y="138"/>
                  </a:lnTo>
                  <a:cubicBezTo>
                    <a:pt x="1228" y="138"/>
                    <a:pt x="1460" y="343"/>
                    <a:pt x="1460" y="590"/>
                  </a:cubicBezTo>
                  <a:cubicBezTo>
                    <a:pt x="1460" y="698"/>
                    <a:pt x="1415" y="810"/>
                    <a:pt x="1351" y="884"/>
                  </a:cubicBezTo>
                  <a:cubicBezTo>
                    <a:pt x="1523" y="840"/>
                    <a:pt x="1601" y="638"/>
                    <a:pt x="1508" y="496"/>
                  </a:cubicBezTo>
                  <a:cubicBezTo>
                    <a:pt x="1385" y="295"/>
                    <a:pt x="1165" y="45"/>
                    <a:pt x="855" y="0"/>
                  </a:cubicBezTo>
                  <a:close/>
                </a:path>
              </a:pathLst>
            </a:custGeom>
            <a:solidFill>
              <a:srgbClr val="CAE5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23"/>
            <p:cNvSpPr/>
            <p:nvPr/>
          </p:nvSpPr>
          <p:spPr>
            <a:xfrm>
              <a:off x="2902475" y="2719675"/>
              <a:ext cx="25200" cy="19875"/>
            </a:xfrm>
            <a:custGeom>
              <a:rect b="b" l="l" r="r" t="t"/>
              <a:pathLst>
                <a:path extrusionOk="0" h="795" w="1008">
                  <a:moveTo>
                    <a:pt x="496" y="0"/>
                  </a:moveTo>
                  <a:cubicBezTo>
                    <a:pt x="217" y="0"/>
                    <a:pt x="0" y="205"/>
                    <a:pt x="0" y="452"/>
                  </a:cubicBezTo>
                  <a:cubicBezTo>
                    <a:pt x="0" y="593"/>
                    <a:pt x="60" y="717"/>
                    <a:pt x="168" y="795"/>
                  </a:cubicBezTo>
                  <a:lnTo>
                    <a:pt x="232" y="795"/>
                  </a:lnTo>
                  <a:cubicBezTo>
                    <a:pt x="433" y="795"/>
                    <a:pt x="668" y="780"/>
                    <a:pt x="884" y="746"/>
                  </a:cubicBezTo>
                  <a:lnTo>
                    <a:pt x="899" y="746"/>
                  </a:lnTo>
                  <a:cubicBezTo>
                    <a:pt x="963" y="672"/>
                    <a:pt x="1008" y="560"/>
                    <a:pt x="1008" y="452"/>
                  </a:cubicBezTo>
                  <a:cubicBezTo>
                    <a:pt x="1008" y="205"/>
                    <a:pt x="776" y="0"/>
                    <a:pt x="511" y="0"/>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23"/>
            <p:cNvSpPr/>
            <p:nvPr/>
          </p:nvSpPr>
          <p:spPr>
            <a:xfrm>
              <a:off x="2948650" y="2716600"/>
              <a:ext cx="40125" cy="23325"/>
            </a:xfrm>
            <a:custGeom>
              <a:rect b="b" l="l" r="r" t="t"/>
              <a:pathLst>
                <a:path extrusionOk="0" h="933" w="1605">
                  <a:moveTo>
                    <a:pt x="746" y="0"/>
                  </a:moveTo>
                  <a:cubicBezTo>
                    <a:pt x="437" y="49"/>
                    <a:pt x="220" y="280"/>
                    <a:pt x="93" y="496"/>
                  </a:cubicBezTo>
                  <a:cubicBezTo>
                    <a:pt x="0" y="638"/>
                    <a:pt x="93" y="840"/>
                    <a:pt x="265" y="869"/>
                  </a:cubicBezTo>
                  <a:cubicBezTo>
                    <a:pt x="392" y="903"/>
                    <a:pt x="515" y="918"/>
                    <a:pt x="638" y="933"/>
                  </a:cubicBezTo>
                  <a:cubicBezTo>
                    <a:pt x="545" y="840"/>
                    <a:pt x="485" y="731"/>
                    <a:pt x="485" y="590"/>
                  </a:cubicBezTo>
                  <a:cubicBezTo>
                    <a:pt x="485" y="343"/>
                    <a:pt x="702" y="123"/>
                    <a:pt x="981" y="123"/>
                  </a:cubicBezTo>
                  <a:cubicBezTo>
                    <a:pt x="1261" y="123"/>
                    <a:pt x="1493" y="343"/>
                    <a:pt x="1493" y="590"/>
                  </a:cubicBezTo>
                  <a:cubicBezTo>
                    <a:pt x="1493" y="716"/>
                    <a:pt x="1433" y="840"/>
                    <a:pt x="1340" y="918"/>
                  </a:cubicBezTo>
                  <a:cubicBezTo>
                    <a:pt x="1384" y="918"/>
                    <a:pt x="1418" y="903"/>
                    <a:pt x="1448" y="903"/>
                  </a:cubicBezTo>
                  <a:cubicBezTo>
                    <a:pt x="1541" y="888"/>
                    <a:pt x="1605" y="810"/>
                    <a:pt x="1605" y="731"/>
                  </a:cubicBezTo>
                  <a:cubicBezTo>
                    <a:pt x="1605" y="702"/>
                    <a:pt x="1605" y="683"/>
                    <a:pt x="1586" y="653"/>
                  </a:cubicBezTo>
                  <a:cubicBezTo>
                    <a:pt x="1556" y="422"/>
                    <a:pt x="1433" y="78"/>
                    <a:pt x="967" y="0"/>
                  </a:cubicBezTo>
                  <a:close/>
                </a:path>
              </a:pathLst>
            </a:custGeom>
            <a:solidFill>
              <a:srgbClr val="CAE5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23"/>
            <p:cNvSpPr/>
            <p:nvPr/>
          </p:nvSpPr>
          <p:spPr>
            <a:xfrm>
              <a:off x="2960775" y="2719675"/>
              <a:ext cx="25200" cy="20250"/>
            </a:xfrm>
            <a:custGeom>
              <a:rect b="b" l="l" r="r" t="t"/>
              <a:pathLst>
                <a:path extrusionOk="0" h="810" w="1008">
                  <a:moveTo>
                    <a:pt x="496" y="0"/>
                  </a:moveTo>
                  <a:cubicBezTo>
                    <a:pt x="217" y="0"/>
                    <a:pt x="0" y="220"/>
                    <a:pt x="0" y="467"/>
                  </a:cubicBezTo>
                  <a:cubicBezTo>
                    <a:pt x="0" y="608"/>
                    <a:pt x="60" y="717"/>
                    <a:pt x="153" y="810"/>
                  </a:cubicBezTo>
                  <a:lnTo>
                    <a:pt x="433" y="810"/>
                  </a:lnTo>
                  <a:cubicBezTo>
                    <a:pt x="605" y="810"/>
                    <a:pt x="746" y="810"/>
                    <a:pt x="855" y="795"/>
                  </a:cubicBezTo>
                  <a:cubicBezTo>
                    <a:pt x="948" y="717"/>
                    <a:pt x="1008" y="593"/>
                    <a:pt x="1008" y="467"/>
                  </a:cubicBezTo>
                  <a:cubicBezTo>
                    <a:pt x="1008" y="220"/>
                    <a:pt x="776" y="0"/>
                    <a:pt x="496" y="0"/>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23"/>
            <p:cNvSpPr/>
            <p:nvPr/>
          </p:nvSpPr>
          <p:spPr>
            <a:xfrm>
              <a:off x="2940150" y="2703800"/>
              <a:ext cx="3100" cy="24100"/>
            </a:xfrm>
            <a:custGeom>
              <a:rect b="b" l="l" r="r" t="t"/>
              <a:pathLst>
                <a:path extrusionOk="0" h="964" w="124">
                  <a:moveTo>
                    <a:pt x="60" y="1"/>
                  </a:moveTo>
                  <a:cubicBezTo>
                    <a:pt x="16" y="1"/>
                    <a:pt x="1" y="31"/>
                    <a:pt x="1" y="61"/>
                  </a:cubicBezTo>
                  <a:lnTo>
                    <a:pt x="1" y="949"/>
                  </a:lnTo>
                  <a:lnTo>
                    <a:pt x="79" y="949"/>
                  </a:lnTo>
                  <a:cubicBezTo>
                    <a:pt x="94" y="949"/>
                    <a:pt x="109" y="949"/>
                    <a:pt x="124" y="964"/>
                  </a:cubicBezTo>
                  <a:lnTo>
                    <a:pt x="124" y="61"/>
                  </a:lnTo>
                  <a:cubicBezTo>
                    <a:pt x="124" y="31"/>
                    <a:pt x="94" y="1"/>
                    <a:pt x="60" y="1"/>
                  </a:cubicBezTo>
                  <a:close/>
                </a:path>
              </a:pathLst>
            </a:custGeom>
            <a:solidFill>
              <a:srgbClr val="D1BA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23"/>
            <p:cNvSpPr/>
            <p:nvPr/>
          </p:nvSpPr>
          <p:spPr>
            <a:xfrm>
              <a:off x="2953775" y="2704175"/>
              <a:ext cx="33425" cy="12450"/>
            </a:xfrm>
            <a:custGeom>
              <a:rect b="b" l="l" r="r" t="t"/>
              <a:pathLst>
                <a:path extrusionOk="0" h="498" w="1337">
                  <a:moveTo>
                    <a:pt x="653" y="1"/>
                  </a:moveTo>
                  <a:cubicBezTo>
                    <a:pt x="373" y="1"/>
                    <a:pt x="153" y="124"/>
                    <a:pt x="94" y="232"/>
                  </a:cubicBezTo>
                  <a:cubicBezTo>
                    <a:pt x="0" y="359"/>
                    <a:pt x="30" y="452"/>
                    <a:pt x="109" y="482"/>
                  </a:cubicBezTo>
                  <a:cubicBezTo>
                    <a:pt x="153" y="497"/>
                    <a:pt x="202" y="497"/>
                    <a:pt x="247" y="497"/>
                  </a:cubicBezTo>
                  <a:cubicBezTo>
                    <a:pt x="295" y="497"/>
                    <a:pt x="340" y="497"/>
                    <a:pt x="388" y="482"/>
                  </a:cubicBezTo>
                  <a:lnTo>
                    <a:pt x="668" y="482"/>
                  </a:lnTo>
                  <a:cubicBezTo>
                    <a:pt x="698" y="467"/>
                    <a:pt x="728" y="467"/>
                    <a:pt x="747" y="467"/>
                  </a:cubicBezTo>
                  <a:cubicBezTo>
                    <a:pt x="821" y="467"/>
                    <a:pt x="885" y="482"/>
                    <a:pt x="963" y="482"/>
                  </a:cubicBezTo>
                  <a:lnTo>
                    <a:pt x="1056" y="482"/>
                  </a:lnTo>
                  <a:cubicBezTo>
                    <a:pt x="1120" y="482"/>
                    <a:pt x="1179" y="482"/>
                    <a:pt x="1228" y="452"/>
                  </a:cubicBezTo>
                  <a:cubicBezTo>
                    <a:pt x="1306" y="419"/>
                    <a:pt x="1336" y="325"/>
                    <a:pt x="1243" y="217"/>
                  </a:cubicBezTo>
                  <a:cubicBezTo>
                    <a:pt x="1164" y="109"/>
                    <a:pt x="948" y="1"/>
                    <a:pt x="683" y="1"/>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23"/>
            <p:cNvSpPr/>
            <p:nvPr/>
          </p:nvSpPr>
          <p:spPr>
            <a:xfrm>
              <a:off x="2879150" y="2694600"/>
              <a:ext cx="35375" cy="53550"/>
            </a:xfrm>
            <a:custGeom>
              <a:rect b="b" l="l" r="r" t="t"/>
              <a:pathLst>
                <a:path extrusionOk="0" h="2142" w="1415">
                  <a:moveTo>
                    <a:pt x="1344" y="1"/>
                  </a:moveTo>
                  <a:cubicBezTo>
                    <a:pt x="1326" y="1"/>
                    <a:pt x="1307" y="8"/>
                    <a:pt x="1288" y="26"/>
                  </a:cubicBezTo>
                  <a:lnTo>
                    <a:pt x="15" y="2048"/>
                  </a:lnTo>
                  <a:cubicBezTo>
                    <a:pt x="0" y="2078"/>
                    <a:pt x="0" y="2108"/>
                    <a:pt x="30" y="2123"/>
                  </a:cubicBezTo>
                  <a:cubicBezTo>
                    <a:pt x="45" y="2141"/>
                    <a:pt x="45" y="2141"/>
                    <a:pt x="60" y="2141"/>
                  </a:cubicBezTo>
                  <a:cubicBezTo>
                    <a:pt x="75" y="2141"/>
                    <a:pt x="109" y="2123"/>
                    <a:pt x="109" y="2108"/>
                  </a:cubicBezTo>
                  <a:lnTo>
                    <a:pt x="1400" y="89"/>
                  </a:lnTo>
                  <a:cubicBezTo>
                    <a:pt x="1415" y="55"/>
                    <a:pt x="1415" y="26"/>
                    <a:pt x="1381" y="11"/>
                  </a:cubicBezTo>
                  <a:cubicBezTo>
                    <a:pt x="1369" y="5"/>
                    <a:pt x="1356" y="1"/>
                    <a:pt x="1344"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23"/>
            <p:cNvSpPr/>
            <p:nvPr/>
          </p:nvSpPr>
          <p:spPr>
            <a:xfrm>
              <a:off x="2867475" y="2694600"/>
              <a:ext cx="35400" cy="53550"/>
            </a:xfrm>
            <a:custGeom>
              <a:rect b="b" l="l" r="r" t="t"/>
              <a:pathLst>
                <a:path extrusionOk="0" h="2142" w="1416">
                  <a:moveTo>
                    <a:pt x="1344" y="1"/>
                  </a:moveTo>
                  <a:cubicBezTo>
                    <a:pt x="1326" y="1"/>
                    <a:pt x="1308" y="8"/>
                    <a:pt x="1288" y="26"/>
                  </a:cubicBezTo>
                  <a:lnTo>
                    <a:pt x="16" y="2048"/>
                  </a:lnTo>
                  <a:cubicBezTo>
                    <a:pt x="1" y="2078"/>
                    <a:pt x="1" y="2108"/>
                    <a:pt x="31" y="2123"/>
                  </a:cubicBezTo>
                  <a:cubicBezTo>
                    <a:pt x="46" y="2141"/>
                    <a:pt x="46" y="2141"/>
                    <a:pt x="61" y="2141"/>
                  </a:cubicBezTo>
                  <a:cubicBezTo>
                    <a:pt x="76" y="2141"/>
                    <a:pt x="109" y="2123"/>
                    <a:pt x="109" y="2108"/>
                  </a:cubicBezTo>
                  <a:lnTo>
                    <a:pt x="1400" y="89"/>
                  </a:lnTo>
                  <a:cubicBezTo>
                    <a:pt x="1415" y="55"/>
                    <a:pt x="1415" y="26"/>
                    <a:pt x="1382" y="11"/>
                  </a:cubicBezTo>
                  <a:cubicBezTo>
                    <a:pt x="1369" y="5"/>
                    <a:pt x="1357" y="1"/>
                    <a:pt x="1344"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23"/>
            <p:cNvSpPr/>
            <p:nvPr/>
          </p:nvSpPr>
          <p:spPr>
            <a:xfrm>
              <a:off x="2982875" y="2703950"/>
              <a:ext cx="29975" cy="44200"/>
            </a:xfrm>
            <a:custGeom>
              <a:rect b="b" l="l" r="r" t="t"/>
              <a:pathLst>
                <a:path extrusionOk="0" h="1768" w="1199">
                  <a:moveTo>
                    <a:pt x="1114" y="0"/>
                  </a:moveTo>
                  <a:cubicBezTo>
                    <a:pt x="1098" y="0"/>
                    <a:pt x="1084" y="7"/>
                    <a:pt x="1075" y="25"/>
                  </a:cubicBezTo>
                  <a:lnTo>
                    <a:pt x="30" y="1674"/>
                  </a:lnTo>
                  <a:cubicBezTo>
                    <a:pt x="0" y="1704"/>
                    <a:pt x="15" y="1734"/>
                    <a:pt x="49" y="1749"/>
                  </a:cubicBezTo>
                  <a:cubicBezTo>
                    <a:pt x="49" y="1767"/>
                    <a:pt x="64" y="1767"/>
                    <a:pt x="79" y="1767"/>
                  </a:cubicBezTo>
                  <a:cubicBezTo>
                    <a:pt x="94" y="1767"/>
                    <a:pt x="124" y="1749"/>
                    <a:pt x="124" y="1734"/>
                  </a:cubicBezTo>
                  <a:lnTo>
                    <a:pt x="1183" y="103"/>
                  </a:lnTo>
                  <a:cubicBezTo>
                    <a:pt x="1198" y="70"/>
                    <a:pt x="1183" y="25"/>
                    <a:pt x="1150" y="10"/>
                  </a:cubicBezTo>
                  <a:cubicBezTo>
                    <a:pt x="1137" y="4"/>
                    <a:pt x="1125" y="0"/>
                    <a:pt x="1114"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23"/>
            <p:cNvSpPr/>
            <p:nvPr/>
          </p:nvSpPr>
          <p:spPr>
            <a:xfrm>
              <a:off x="2964225" y="2694700"/>
              <a:ext cx="35375" cy="53450"/>
            </a:xfrm>
            <a:custGeom>
              <a:rect b="b" l="l" r="r" t="t"/>
              <a:pathLst>
                <a:path extrusionOk="0" h="2138" w="1415">
                  <a:moveTo>
                    <a:pt x="1360" y="1"/>
                  </a:moveTo>
                  <a:cubicBezTo>
                    <a:pt x="1337" y="1"/>
                    <a:pt x="1313" y="15"/>
                    <a:pt x="1291" y="37"/>
                  </a:cubicBezTo>
                  <a:lnTo>
                    <a:pt x="15" y="2044"/>
                  </a:lnTo>
                  <a:cubicBezTo>
                    <a:pt x="0" y="2074"/>
                    <a:pt x="15" y="2104"/>
                    <a:pt x="30" y="2119"/>
                  </a:cubicBezTo>
                  <a:cubicBezTo>
                    <a:pt x="49" y="2137"/>
                    <a:pt x="64" y="2137"/>
                    <a:pt x="79" y="2137"/>
                  </a:cubicBezTo>
                  <a:cubicBezTo>
                    <a:pt x="94" y="2137"/>
                    <a:pt x="108" y="2119"/>
                    <a:pt x="123" y="2104"/>
                  </a:cubicBezTo>
                  <a:lnTo>
                    <a:pt x="1399" y="100"/>
                  </a:lnTo>
                  <a:cubicBezTo>
                    <a:pt x="1414" y="66"/>
                    <a:pt x="1414" y="37"/>
                    <a:pt x="1385" y="7"/>
                  </a:cubicBezTo>
                  <a:cubicBezTo>
                    <a:pt x="1377" y="3"/>
                    <a:pt x="1368" y="1"/>
                    <a:pt x="136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23"/>
            <p:cNvSpPr/>
            <p:nvPr/>
          </p:nvSpPr>
          <p:spPr>
            <a:xfrm>
              <a:off x="2859275" y="2693275"/>
              <a:ext cx="155900" cy="57950"/>
            </a:xfrm>
            <a:custGeom>
              <a:rect b="b" l="l" r="r" t="t"/>
              <a:pathLst>
                <a:path extrusionOk="0" h="2318" w="6236">
                  <a:moveTo>
                    <a:pt x="5877" y="187"/>
                  </a:moveTo>
                  <a:cubicBezTo>
                    <a:pt x="5926" y="187"/>
                    <a:pt x="5985" y="202"/>
                    <a:pt x="6019" y="250"/>
                  </a:cubicBezTo>
                  <a:cubicBezTo>
                    <a:pt x="6034" y="265"/>
                    <a:pt x="6049" y="295"/>
                    <a:pt x="6049" y="329"/>
                  </a:cubicBezTo>
                  <a:lnTo>
                    <a:pt x="6019" y="1571"/>
                  </a:lnTo>
                  <a:cubicBezTo>
                    <a:pt x="6000" y="1881"/>
                    <a:pt x="5706" y="2131"/>
                    <a:pt x="5333" y="2131"/>
                  </a:cubicBezTo>
                  <a:lnTo>
                    <a:pt x="4292" y="2131"/>
                  </a:lnTo>
                  <a:cubicBezTo>
                    <a:pt x="3889" y="2131"/>
                    <a:pt x="3560" y="1851"/>
                    <a:pt x="3560" y="1508"/>
                  </a:cubicBezTo>
                  <a:cubicBezTo>
                    <a:pt x="3560" y="1385"/>
                    <a:pt x="3452" y="1276"/>
                    <a:pt x="3314" y="1276"/>
                  </a:cubicBezTo>
                  <a:lnTo>
                    <a:pt x="3094" y="1276"/>
                  </a:lnTo>
                  <a:cubicBezTo>
                    <a:pt x="2956" y="1276"/>
                    <a:pt x="2848" y="1385"/>
                    <a:pt x="2848" y="1508"/>
                  </a:cubicBezTo>
                  <a:cubicBezTo>
                    <a:pt x="2848" y="1851"/>
                    <a:pt x="2519" y="2116"/>
                    <a:pt x="2116" y="2116"/>
                  </a:cubicBezTo>
                  <a:lnTo>
                    <a:pt x="669" y="2116"/>
                  </a:lnTo>
                  <a:cubicBezTo>
                    <a:pt x="404" y="2116"/>
                    <a:pt x="187" y="1929"/>
                    <a:pt x="187" y="1709"/>
                  </a:cubicBezTo>
                  <a:lnTo>
                    <a:pt x="187" y="280"/>
                  </a:lnTo>
                  <a:cubicBezTo>
                    <a:pt x="187" y="235"/>
                    <a:pt x="251" y="187"/>
                    <a:pt x="310" y="187"/>
                  </a:cubicBezTo>
                  <a:close/>
                  <a:moveTo>
                    <a:pt x="310" y="0"/>
                  </a:moveTo>
                  <a:cubicBezTo>
                    <a:pt x="142" y="0"/>
                    <a:pt x="1" y="123"/>
                    <a:pt x="1" y="280"/>
                  </a:cubicBezTo>
                  <a:lnTo>
                    <a:pt x="1" y="1709"/>
                  </a:lnTo>
                  <a:cubicBezTo>
                    <a:pt x="1" y="2037"/>
                    <a:pt x="310" y="2302"/>
                    <a:pt x="669" y="2302"/>
                  </a:cubicBezTo>
                  <a:lnTo>
                    <a:pt x="2116" y="2302"/>
                  </a:lnTo>
                  <a:cubicBezTo>
                    <a:pt x="2627" y="2302"/>
                    <a:pt x="3034" y="1944"/>
                    <a:pt x="3034" y="1508"/>
                  </a:cubicBezTo>
                  <a:cubicBezTo>
                    <a:pt x="3034" y="1493"/>
                    <a:pt x="3064" y="1463"/>
                    <a:pt x="3094" y="1463"/>
                  </a:cubicBezTo>
                  <a:lnTo>
                    <a:pt x="3314" y="1463"/>
                  </a:lnTo>
                  <a:cubicBezTo>
                    <a:pt x="3344" y="1463"/>
                    <a:pt x="3374" y="1493"/>
                    <a:pt x="3374" y="1508"/>
                  </a:cubicBezTo>
                  <a:cubicBezTo>
                    <a:pt x="3374" y="1959"/>
                    <a:pt x="3795" y="2317"/>
                    <a:pt x="4292" y="2317"/>
                  </a:cubicBezTo>
                  <a:lnTo>
                    <a:pt x="5333" y="2317"/>
                  </a:lnTo>
                  <a:cubicBezTo>
                    <a:pt x="5799" y="2317"/>
                    <a:pt x="6187" y="1989"/>
                    <a:pt x="6206" y="1586"/>
                  </a:cubicBezTo>
                  <a:lnTo>
                    <a:pt x="6235" y="329"/>
                  </a:lnTo>
                  <a:cubicBezTo>
                    <a:pt x="6235" y="250"/>
                    <a:pt x="6206" y="172"/>
                    <a:pt x="6142" y="108"/>
                  </a:cubicBezTo>
                  <a:cubicBezTo>
                    <a:pt x="6079" y="49"/>
                    <a:pt x="5985" y="0"/>
                    <a:pt x="587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23"/>
            <p:cNvSpPr/>
            <p:nvPr/>
          </p:nvSpPr>
          <p:spPr>
            <a:xfrm>
              <a:off x="3003850" y="2706150"/>
              <a:ext cx="400" cy="1125"/>
            </a:xfrm>
            <a:custGeom>
              <a:rect b="b" l="l" r="r" t="t"/>
              <a:pathLst>
                <a:path extrusionOk="0" h="45" w="16">
                  <a:moveTo>
                    <a:pt x="1" y="0"/>
                  </a:moveTo>
                  <a:lnTo>
                    <a:pt x="1" y="45"/>
                  </a:lnTo>
                  <a:lnTo>
                    <a:pt x="16" y="30"/>
                  </a:lnTo>
                  <a:lnTo>
                    <a:pt x="1" y="0"/>
                  </a:lnTo>
                  <a:close/>
                </a:path>
              </a:pathLst>
            </a:custGeom>
            <a:solidFill>
              <a:srgbClr val="B1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23"/>
            <p:cNvSpPr/>
            <p:nvPr/>
          </p:nvSpPr>
          <p:spPr>
            <a:xfrm>
              <a:off x="2863200" y="2844850"/>
              <a:ext cx="151600" cy="178475"/>
            </a:xfrm>
            <a:custGeom>
              <a:rect b="b" l="l" r="r" t="t"/>
              <a:pathLst>
                <a:path extrusionOk="0" h="7139" w="6064">
                  <a:moveTo>
                    <a:pt x="0" y="0"/>
                  </a:moveTo>
                  <a:lnTo>
                    <a:pt x="1150" y="2877"/>
                  </a:lnTo>
                  <a:lnTo>
                    <a:pt x="2907" y="7138"/>
                  </a:lnTo>
                  <a:lnTo>
                    <a:pt x="3172" y="7138"/>
                  </a:lnTo>
                  <a:lnTo>
                    <a:pt x="4929" y="2877"/>
                  </a:lnTo>
                  <a:lnTo>
                    <a:pt x="6064" y="0"/>
                  </a:lnTo>
                  <a:lnTo>
                    <a:pt x="4631" y="0"/>
                  </a:lnTo>
                  <a:lnTo>
                    <a:pt x="3030" y="1743"/>
                  </a:lnTo>
                  <a:lnTo>
                    <a:pt x="1321"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23"/>
            <p:cNvSpPr/>
            <p:nvPr/>
          </p:nvSpPr>
          <p:spPr>
            <a:xfrm>
              <a:off x="2863200" y="2844850"/>
              <a:ext cx="7775" cy="25"/>
            </a:xfrm>
            <a:custGeom>
              <a:rect b="b" l="l" r="r" t="t"/>
              <a:pathLst>
                <a:path extrusionOk="0" h="1" w="311">
                  <a:moveTo>
                    <a:pt x="0" y="0"/>
                  </a:moveTo>
                  <a:lnTo>
                    <a:pt x="0" y="0"/>
                  </a:lnTo>
                  <a:lnTo>
                    <a:pt x="310" y="0"/>
                  </a:lnTo>
                  <a:lnTo>
                    <a:pt x="310" y="0"/>
                  </a:lnTo>
                  <a:close/>
                </a:path>
              </a:pathLst>
            </a:custGeom>
            <a:solidFill>
              <a:srgbClr val="E0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23"/>
            <p:cNvSpPr/>
            <p:nvPr/>
          </p:nvSpPr>
          <p:spPr>
            <a:xfrm>
              <a:off x="2863200" y="2844850"/>
              <a:ext cx="151600" cy="178475"/>
            </a:xfrm>
            <a:custGeom>
              <a:rect b="b" l="l" r="r" t="t"/>
              <a:pathLst>
                <a:path extrusionOk="0" h="7139" w="6064">
                  <a:moveTo>
                    <a:pt x="0" y="0"/>
                  </a:moveTo>
                  <a:lnTo>
                    <a:pt x="1150" y="2877"/>
                  </a:lnTo>
                  <a:lnTo>
                    <a:pt x="2907" y="7138"/>
                  </a:lnTo>
                  <a:lnTo>
                    <a:pt x="3172" y="7138"/>
                  </a:lnTo>
                  <a:lnTo>
                    <a:pt x="4929" y="2877"/>
                  </a:lnTo>
                  <a:lnTo>
                    <a:pt x="6064" y="0"/>
                  </a:lnTo>
                  <a:lnTo>
                    <a:pt x="5750" y="0"/>
                  </a:lnTo>
                  <a:lnTo>
                    <a:pt x="4929" y="2082"/>
                  </a:lnTo>
                  <a:lnTo>
                    <a:pt x="3172" y="6343"/>
                  </a:lnTo>
                  <a:lnTo>
                    <a:pt x="2907" y="6343"/>
                  </a:lnTo>
                  <a:lnTo>
                    <a:pt x="1150" y="2082"/>
                  </a:lnTo>
                  <a:lnTo>
                    <a:pt x="310" y="0"/>
                  </a:ln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23"/>
            <p:cNvSpPr/>
            <p:nvPr/>
          </p:nvSpPr>
          <p:spPr>
            <a:xfrm>
              <a:off x="2881850" y="2850825"/>
              <a:ext cx="113925" cy="60925"/>
            </a:xfrm>
            <a:custGeom>
              <a:rect b="b" l="l" r="r" t="t"/>
              <a:pathLst>
                <a:path extrusionOk="0" h="2437" w="4557">
                  <a:moveTo>
                    <a:pt x="4521" y="0"/>
                  </a:moveTo>
                  <a:cubicBezTo>
                    <a:pt x="4512" y="0"/>
                    <a:pt x="4500" y="4"/>
                    <a:pt x="4493" y="11"/>
                  </a:cubicBezTo>
                  <a:lnTo>
                    <a:pt x="2254" y="2373"/>
                  </a:lnTo>
                  <a:lnTo>
                    <a:pt x="60" y="120"/>
                  </a:lnTo>
                  <a:cubicBezTo>
                    <a:pt x="53" y="112"/>
                    <a:pt x="45" y="108"/>
                    <a:pt x="38" y="108"/>
                  </a:cubicBezTo>
                  <a:cubicBezTo>
                    <a:pt x="30" y="108"/>
                    <a:pt x="23" y="112"/>
                    <a:pt x="16" y="120"/>
                  </a:cubicBezTo>
                  <a:cubicBezTo>
                    <a:pt x="1" y="135"/>
                    <a:pt x="1" y="149"/>
                    <a:pt x="16" y="164"/>
                  </a:cubicBezTo>
                  <a:lnTo>
                    <a:pt x="2224" y="2437"/>
                  </a:lnTo>
                  <a:lnTo>
                    <a:pt x="2284" y="2437"/>
                  </a:lnTo>
                  <a:lnTo>
                    <a:pt x="4538" y="41"/>
                  </a:lnTo>
                  <a:cubicBezTo>
                    <a:pt x="4556" y="41"/>
                    <a:pt x="4556" y="11"/>
                    <a:pt x="4538" y="11"/>
                  </a:cubicBezTo>
                  <a:cubicBezTo>
                    <a:pt x="4538" y="4"/>
                    <a:pt x="4530" y="0"/>
                    <a:pt x="4521"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23"/>
            <p:cNvSpPr/>
            <p:nvPr/>
          </p:nvSpPr>
          <p:spPr>
            <a:xfrm>
              <a:off x="2799400" y="3003425"/>
              <a:ext cx="22225" cy="26050"/>
            </a:xfrm>
            <a:custGeom>
              <a:rect b="b" l="l" r="r" t="t"/>
              <a:pathLst>
                <a:path extrusionOk="0" h="1042" w="889">
                  <a:moveTo>
                    <a:pt x="888" y="0"/>
                  </a:moveTo>
                  <a:lnTo>
                    <a:pt x="0" y="1041"/>
                  </a:lnTo>
                  <a:lnTo>
                    <a:pt x="717" y="1041"/>
                  </a:lnTo>
                  <a:cubicBezTo>
                    <a:pt x="717" y="918"/>
                    <a:pt x="732" y="795"/>
                    <a:pt x="746" y="668"/>
                  </a:cubicBezTo>
                  <a:lnTo>
                    <a:pt x="888" y="0"/>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23"/>
            <p:cNvSpPr/>
            <p:nvPr/>
          </p:nvSpPr>
          <p:spPr>
            <a:xfrm>
              <a:off x="2862350" y="2844850"/>
              <a:ext cx="875" cy="25"/>
            </a:xfrm>
            <a:custGeom>
              <a:rect b="b" l="l" r="r" t="t"/>
              <a:pathLst>
                <a:path extrusionOk="0" h="1" w="35">
                  <a:moveTo>
                    <a:pt x="1" y="0"/>
                  </a:moveTo>
                  <a:lnTo>
                    <a:pt x="1" y="0"/>
                  </a:lnTo>
                  <a:lnTo>
                    <a:pt x="34"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23"/>
            <p:cNvSpPr/>
            <p:nvPr/>
          </p:nvSpPr>
          <p:spPr>
            <a:xfrm>
              <a:off x="2715450" y="2844850"/>
              <a:ext cx="447750" cy="261950"/>
            </a:xfrm>
            <a:custGeom>
              <a:rect b="b" l="l" r="r" t="t"/>
              <a:pathLst>
                <a:path extrusionOk="0" h="10478" w="17910">
                  <a:moveTo>
                    <a:pt x="5426" y="0"/>
                  </a:moveTo>
                  <a:cubicBezTo>
                    <a:pt x="3805" y="0"/>
                    <a:pt x="2393" y="1086"/>
                    <a:pt x="1959" y="2627"/>
                  </a:cubicBezTo>
                  <a:lnTo>
                    <a:pt x="0" y="10448"/>
                  </a:lnTo>
                  <a:lnTo>
                    <a:pt x="2892" y="10463"/>
                  </a:lnTo>
                  <a:lnTo>
                    <a:pt x="3377" y="10463"/>
                  </a:lnTo>
                  <a:lnTo>
                    <a:pt x="4944" y="10478"/>
                  </a:lnTo>
                  <a:lnTo>
                    <a:pt x="4944" y="10463"/>
                  </a:lnTo>
                  <a:lnTo>
                    <a:pt x="14384" y="10463"/>
                  </a:lnTo>
                  <a:lnTo>
                    <a:pt x="14384" y="7384"/>
                  </a:lnTo>
                  <a:lnTo>
                    <a:pt x="15518" y="7384"/>
                  </a:lnTo>
                  <a:lnTo>
                    <a:pt x="17910" y="5955"/>
                  </a:lnTo>
                  <a:lnTo>
                    <a:pt x="14787" y="1056"/>
                  </a:lnTo>
                  <a:cubicBezTo>
                    <a:pt x="13899" y="64"/>
                    <a:pt x="13309" y="15"/>
                    <a:pt x="11974" y="0"/>
                  </a:cubicBezTo>
                  <a:lnTo>
                    <a:pt x="10839" y="2877"/>
                  </a:lnTo>
                  <a:lnTo>
                    <a:pt x="9082" y="7138"/>
                  </a:lnTo>
                  <a:lnTo>
                    <a:pt x="8817" y="7138"/>
                  </a:lnTo>
                  <a:lnTo>
                    <a:pt x="7060" y="2877"/>
                  </a:lnTo>
                  <a:lnTo>
                    <a:pt x="5910" y="0"/>
                  </a:lnTo>
                  <a:lnTo>
                    <a:pt x="5459" y="0"/>
                  </a:lnTo>
                  <a:cubicBezTo>
                    <a:pt x="5448" y="0"/>
                    <a:pt x="5437" y="0"/>
                    <a:pt x="5426"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23"/>
            <p:cNvSpPr/>
            <p:nvPr/>
          </p:nvSpPr>
          <p:spPr>
            <a:xfrm>
              <a:off x="3048925" y="3032625"/>
              <a:ext cx="26125" cy="73800"/>
            </a:xfrm>
            <a:custGeom>
              <a:rect b="b" l="l" r="r" t="t"/>
              <a:pathLst>
                <a:path extrusionOk="0" h="2952" w="1045">
                  <a:moveTo>
                    <a:pt x="142" y="0"/>
                  </a:moveTo>
                  <a:lnTo>
                    <a:pt x="0" y="2922"/>
                  </a:lnTo>
                  <a:lnTo>
                    <a:pt x="1045" y="2952"/>
                  </a:lnTo>
                  <a:lnTo>
                    <a:pt x="1026" y="526"/>
                  </a:lnTo>
                  <a:cubicBezTo>
                    <a:pt x="918" y="482"/>
                    <a:pt x="795" y="403"/>
                    <a:pt x="672" y="325"/>
                  </a:cubicBezTo>
                  <a:cubicBezTo>
                    <a:pt x="545" y="261"/>
                    <a:pt x="422" y="187"/>
                    <a:pt x="299" y="108"/>
                  </a:cubicBezTo>
                  <a:cubicBezTo>
                    <a:pt x="235" y="60"/>
                    <a:pt x="187" y="30"/>
                    <a:pt x="142" y="0"/>
                  </a:cubicBezTo>
                  <a:close/>
                </a:path>
              </a:pathLst>
            </a:custGeom>
            <a:solidFill>
              <a:srgbClr val="E4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23"/>
            <p:cNvSpPr/>
            <p:nvPr/>
          </p:nvSpPr>
          <p:spPr>
            <a:xfrm>
              <a:off x="2804525" y="2960700"/>
              <a:ext cx="23350" cy="144975"/>
            </a:xfrm>
            <a:custGeom>
              <a:rect b="b" l="l" r="r" t="t"/>
              <a:pathLst>
                <a:path extrusionOk="0" h="5799" w="934">
                  <a:moveTo>
                    <a:pt x="900" y="1"/>
                  </a:moveTo>
                  <a:cubicBezTo>
                    <a:pt x="885" y="1"/>
                    <a:pt x="870" y="15"/>
                    <a:pt x="870" y="30"/>
                  </a:cubicBezTo>
                  <a:lnTo>
                    <a:pt x="0" y="5769"/>
                  </a:lnTo>
                  <a:cubicBezTo>
                    <a:pt x="0" y="5784"/>
                    <a:pt x="15" y="5799"/>
                    <a:pt x="30" y="5799"/>
                  </a:cubicBezTo>
                  <a:cubicBezTo>
                    <a:pt x="45" y="5799"/>
                    <a:pt x="60" y="5799"/>
                    <a:pt x="60" y="5784"/>
                  </a:cubicBezTo>
                  <a:lnTo>
                    <a:pt x="933" y="30"/>
                  </a:lnTo>
                  <a:cubicBezTo>
                    <a:pt x="933" y="15"/>
                    <a:pt x="933" y="1"/>
                    <a:pt x="915" y="1"/>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23"/>
            <p:cNvSpPr/>
            <p:nvPr/>
          </p:nvSpPr>
          <p:spPr>
            <a:xfrm>
              <a:off x="2827000" y="2860050"/>
              <a:ext cx="82850" cy="143400"/>
            </a:xfrm>
            <a:custGeom>
              <a:rect b="b" l="l" r="r" t="t"/>
              <a:pathLst>
                <a:path extrusionOk="0" h="5736" w="3314">
                  <a:moveTo>
                    <a:pt x="997" y="1"/>
                  </a:moveTo>
                  <a:lnTo>
                    <a:pt x="997" y="16"/>
                  </a:lnTo>
                  <a:lnTo>
                    <a:pt x="64" y="404"/>
                  </a:lnTo>
                  <a:cubicBezTo>
                    <a:pt x="34" y="419"/>
                    <a:pt x="16" y="433"/>
                    <a:pt x="1" y="482"/>
                  </a:cubicBezTo>
                  <a:cubicBezTo>
                    <a:pt x="1" y="512"/>
                    <a:pt x="16" y="542"/>
                    <a:pt x="34" y="560"/>
                  </a:cubicBezTo>
                  <a:lnTo>
                    <a:pt x="1542" y="1959"/>
                  </a:lnTo>
                  <a:cubicBezTo>
                    <a:pt x="1542" y="1974"/>
                    <a:pt x="1557" y="1989"/>
                    <a:pt x="1542" y="2004"/>
                  </a:cubicBezTo>
                  <a:cubicBezTo>
                    <a:pt x="1542" y="2004"/>
                    <a:pt x="1542" y="2019"/>
                    <a:pt x="1527" y="2019"/>
                  </a:cubicBezTo>
                  <a:lnTo>
                    <a:pt x="594" y="2426"/>
                  </a:lnTo>
                  <a:cubicBezTo>
                    <a:pt x="575" y="2441"/>
                    <a:pt x="545" y="2471"/>
                    <a:pt x="545" y="2500"/>
                  </a:cubicBezTo>
                  <a:cubicBezTo>
                    <a:pt x="530" y="2534"/>
                    <a:pt x="545" y="2564"/>
                    <a:pt x="560" y="2579"/>
                  </a:cubicBezTo>
                  <a:lnTo>
                    <a:pt x="3265" y="5735"/>
                  </a:lnTo>
                  <a:lnTo>
                    <a:pt x="3314" y="5735"/>
                  </a:lnTo>
                  <a:lnTo>
                    <a:pt x="3314" y="5691"/>
                  </a:lnTo>
                  <a:lnTo>
                    <a:pt x="609" y="2549"/>
                  </a:lnTo>
                  <a:cubicBezTo>
                    <a:pt x="609" y="2534"/>
                    <a:pt x="594" y="2519"/>
                    <a:pt x="609" y="2500"/>
                  </a:cubicBezTo>
                  <a:cubicBezTo>
                    <a:pt x="609" y="2500"/>
                    <a:pt x="609" y="2486"/>
                    <a:pt x="624" y="2486"/>
                  </a:cubicBezTo>
                  <a:lnTo>
                    <a:pt x="1557" y="2083"/>
                  </a:lnTo>
                  <a:cubicBezTo>
                    <a:pt x="1586" y="2068"/>
                    <a:pt x="1601" y="2034"/>
                    <a:pt x="1601" y="2004"/>
                  </a:cubicBezTo>
                  <a:cubicBezTo>
                    <a:pt x="1620" y="1974"/>
                    <a:pt x="1601" y="1941"/>
                    <a:pt x="1571" y="1911"/>
                  </a:cubicBezTo>
                  <a:lnTo>
                    <a:pt x="79" y="527"/>
                  </a:lnTo>
                  <a:cubicBezTo>
                    <a:pt x="79" y="512"/>
                    <a:pt x="64" y="497"/>
                    <a:pt x="64" y="482"/>
                  </a:cubicBezTo>
                  <a:lnTo>
                    <a:pt x="94" y="448"/>
                  </a:lnTo>
                  <a:lnTo>
                    <a:pt x="1012" y="60"/>
                  </a:lnTo>
                  <a:cubicBezTo>
                    <a:pt x="1027" y="60"/>
                    <a:pt x="1042" y="45"/>
                    <a:pt x="1027" y="30"/>
                  </a:cubicBezTo>
                  <a:cubicBezTo>
                    <a:pt x="1027" y="16"/>
                    <a:pt x="1012" y="1"/>
                    <a:pt x="997" y="1"/>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23"/>
            <p:cNvSpPr/>
            <p:nvPr/>
          </p:nvSpPr>
          <p:spPr>
            <a:xfrm>
              <a:off x="2963475" y="2860050"/>
              <a:ext cx="73425" cy="143400"/>
            </a:xfrm>
            <a:custGeom>
              <a:rect b="b" l="l" r="r" t="t"/>
              <a:pathLst>
                <a:path extrusionOk="0" h="5736" w="2937">
                  <a:moveTo>
                    <a:pt x="2317" y="1"/>
                  </a:moveTo>
                  <a:cubicBezTo>
                    <a:pt x="2299" y="1"/>
                    <a:pt x="2299" y="16"/>
                    <a:pt x="2284" y="30"/>
                  </a:cubicBezTo>
                  <a:cubicBezTo>
                    <a:pt x="2284" y="45"/>
                    <a:pt x="2284" y="60"/>
                    <a:pt x="2299" y="60"/>
                  </a:cubicBezTo>
                  <a:lnTo>
                    <a:pt x="2922" y="325"/>
                  </a:lnTo>
                  <a:cubicBezTo>
                    <a:pt x="2922" y="310"/>
                    <a:pt x="2922" y="280"/>
                    <a:pt x="2937" y="262"/>
                  </a:cubicBezTo>
                  <a:lnTo>
                    <a:pt x="2332" y="16"/>
                  </a:lnTo>
                  <a:cubicBezTo>
                    <a:pt x="2332" y="1"/>
                    <a:pt x="2317" y="1"/>
                    <a:pt x="2317" y="1"/>
                  </a:cubicBezTo>
                  <a:close/>
                  <a:moveTo>
                    <a:pt x="2844" y="900"/>
                  </a:moveTo>
                  <a:cubicBezTo>
                    <a:pt x="2829" y="900"/>
                    <a:pt x="2829" y="900"/>
                    <a:pt x="2829" y="913"/>
                  </a:cubicBezTo>
                  <a:lnTo>
                    <a:pt x="2829" y="913"/>
                  </a:lnTo>
                  <a:lnTo>
                    <a:pt x="2844" y="900"/>
                  </a:lnTo>
                  <a:close/>
                  <a:moveTo>
                    <a:pt x="2829" y="913"/>
                  </a:moveTo>
                  <a:lnTo>
                    <a:pt x="1739" y="1911"/>
                  </a:lnTo>
                  <a:cubicBezTo>
                    <a:pt x="1724" y="1941"/>
                    <a:pt x="1709" y="1974"/>
                    <a:pt x="1709" y="2004"/>
                  </a:cubicBezTo>
                  <a:cubicBezTo>
                    <a:pt x="1724" y="2034"/>
                    <a:pt x="1739" y="2068"/>
                    <a:pt x="1773" y="2083"/>
                  </a:cubicBezTo>
                  <a:lnTo>
                    <a:pt x="2564" y="2426"/>
                  </a:lnTo>
                  <a:cubicBezTo>
                    <a:pt x="2564" y="2407"/>
                    <a:pt x="2579" y="2377"/>
                    <a:pt x="2579" y="2362"/>
                  </a:cubicBezTo>
                  <a:lnTo>
                    <a:pt x="1803" y="2019"/>
                  </a:lnTo>
                  <a:cubicBezTo>
                    <a:pt x="1788" y="2019"/>
                    <a:pt x="1773" y="2004"/>
                    <a:pt x="1773" y="2004"/>
                  </a:cubicBezTo>
                  <a:cubicBezTo>
                    <a:pt x="1773" y="1989"/>
                    <a:pt x="1773" y="1974"/>
                    <a:pt x="1788" y="1959"/>
                  </a:cubicBezTo>
                  <a:lnTo>
                    <a:pt x="2829" y="993"/>
                  </a:lnTo>
                  <a:lnTo>
                    <a:pt x="2829" y="915"/>
                  </a:lnTo>
                  <a:cubicBezTo>
                    <a:pt x="2829" y="914"/>
                    <a:pt x="2829" y="914"/>
                    <a:pt x="2829" y="913"/>
                  </a:cubicBezTo>
                  <a:close/>
                  <a:moveTo>
                    <a:pt x="2504" y="2780"/>
                  </a:moveTo>
                  <a:lnTo>
                    <a:pt x="15" y="5691"/>
                  </a:lnTo>
                  <a:cubicBezTo>
                    <a:pt x="0" y="5706"/>
                    <a:pt x="0" y="5720"/>
                    <a:pt x="15" y="5735"/>
                  </a:cubicBezTo>
                  <a:lnTo>
                    <a:pt x="60" y="5735"/>
                  </a:lnTo>
                  <a:lnTo>
                    <a:pt x="2485" y="2892"/>
                  </a:lnTo>
                  <a:cubicBezTo>
                    <a:pt x="2485" y="2859"/>
                    <a:pt x="2504" y="2814"/>
                    <a:pt x="2504" y="2780"/>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23"/>
            <p:cNvSpPr/>
            <p:nvPr/>
          </p:nvSpPr>
          <p:spPr>
            <a:xfrm>
              <a:off x="2938200" y="3028700"/>
              <a:ext cx="1600" cy="76975"/>
            </a:xfrm>
            <a:custGeom>
              <a:rect b="b" l="l" r="r" t="t"/>
              <a:pathLst>
                <a:path extrusionOk="0" h="3079" w="64">
                  <a:moveTo>
                    <a:pt x="30" y="1"/>
                  </a:moveTo>
                  <a:cubicBezTo>
                    <a:pt x="15" y="1"/>
                    <a:pt x="0" y="15"/>
                    <a:pt x="0" y="30"/>
                  </a:cubicBezTo>
                  <a:lnTo>
                    <a:pt x="0" y="3049"/>
                  </a:lnTo>
                  <a:cubicBezTo>
                    <a:pt x="0" y="3064"/>
                    <a:pt x="15" y="3079"/>
                    <a:pt x="30" y="3079"/>
                  </a:cubicBezTo>
                  <a:cubicBezTo>
                    <a:pt x="45" y="3079"/>
                    <a:pt x="64" y="3064"/>
                    <a:pt x="64" y="3049"/>
                  </a:cubicBezTo>
                  <a:lnTo>
                    <a:pt x="64" y="30"/>
                  </a:lnTo>
                  <a:cubicBezTo>
                    <a:pt x="64" y="15"/>
                    <a:pt x="45" y="1"/>
                    <a:pt x="30" y="1"/>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23"/>
            <p:cNvSpPr/>
            <p:nvPr/>
          </p:nvSpPr>
          <p:spPr>
            <a:xfrm>
              <a:off x="3092850" y="2866200"/>
              <a:ext cx="11675" cy="11700"/>
            </a:xfrm>
            <a:custGeom>
              <a:rect b="b" l="l" r="r" t="t"/>
              <a:pathLst>
                <a:path extrusionOk="0" h="468" w="467">
                  <a:moveTo>
                    <a:pt x="236" y="1"/>
                  </a:moveTo>
                  <a:cubicBezTo>
                    <a:pt x="109" y="1"/>
                    <a:pt x="1" y="109"/>
                    <a:pt x="1" y="236"/>
                  </a:cubicBezTo>
                  <a:cubicBezTo>
                    <a:pt x="1" y="359"/>
                    <a:pt x="109" y="467"/>
                    <a:pt x="236" y="467"/>
                  </a:cubicBezTo>
                  <a:cubicBezTo>
                    <a:pt x="359" y="467"/>
                    <a:pt x="467" y="359"/>
                    <a:pt x="467" y="236"/>
                  </a:cubicBezTo>
                  <a:cubicBezTo>
                    <a:pt x="467" y="109"/>
                    <a:pt x="359" y="1"/>
                    <a:pt x="236"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23"/>
            <p:cNvSpPr/>
            <p:nvPr/>
          </p:nvSpPr>
          <p:spPr>
            <a:xfrm>
              <a:off x="3022525" y="2801275"/>
              <a:ext cx="153925" cy="253450"/>
            </a:xfrm>
            <a:custGeom>
              <a:rect b="b" l="l" r="r" t="t"/>
              <a:pathLst>
                <a:path extrusionOk="0" h="10138" w="6157">
                  <a:moveTo>
                    <a:pt x="963" y="1"/>
                  </a:moveTo>
                  <a:cubicBezTo>
                    <a:pt x="810" y="1090"/>
                    <a:pt x="638" y="2180"/>
                    <a:pt x="467" y="3266"/>
                  </a:cubicBezTo>
                  <a:cubicBezTo>
                    <a:pt x="310" y="4370"/>
                    <a:pt x="15" y="5475"/>
                    <a:pt x="0" y="6594"/>
                  </a:cubicBezTo>
                  <a:cubicBezTo>
                    <a:pt x="0" y="7154"/>
                    <a:pt x="94" y="7743"/>
                    <a:pt x="344" y="8243"/>
                  </a:cubicBezTo>
                  <a:cubicBezTo>
                    <a:pt x="732" y="8989"/>
                    <a:pt x="1463" y="9501"/>
                    <a:pt x="2224" y="9829"/>
                  </a:cubicBezTo>
                  <a:cubicBezTo>
                    <a:pt x="2688" y="10011"/>
                    <a:pt x="3183" y="10138"/>
                    <a:pt x="3676" y="10138"/>
                  </a:cubicBezTo>
                  <a:cubicBezTo>
                    <a:pt x="3809" y="10138"/>
                    <a:pt x="3942" y="10129"/>
                    <a:pt x="4075" y="10109"/>
                  </a:cubicBezTo>
                  <a:cubicBezTo>
                    <a:pt x="5008" y="9952"/>
                    <a:pt x="5627" y="9221"/>
                    <a:pt x="5847" y="8321"/>
                  </a:cubicBezTo>
                  <a:cubicBezTo>
                    <a:pt x="6157" y="7139"/>
                    <a:pt x="5892" y="5863"/>
                    <a:pt x="5690" y="4684"/>
                  </a:cubicBezTo>
                  <a:cubicBezTo>
                    <a:pt x="5552" y="3874"/>
                    <a:pt x="5410" y="3079"/>
                    <a:pt x="5287" y="2273"/>
                  </a:cubicBezTo>
                  <a:lnTo>
                    <a:pt x="963" y="1"/>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23"/>
            <p:cNvSpPr/>
            <p:nvPr/>
          </p:nvSpPr>
          <p:spPr>
            <a:xfrm>
              <a:off x="3022525" y="2965375"/>
              <a:ext cx="25" cy="1975"/>
            </a:xfrm>
            <a:custGeom>
              <a:rect b="b" l="l" r="r" t="t"/>
              <a:pathLst>
                <a:path extrusionOk="0" h="79" w="1">
                  <a:moveTo>
                    <a:pt x="0" y="15"/>
                  </a:moveTo>
                  <a:lnTo>
                    <a:pt x="0" y="30"/>
                  </a:lnTo>
                  <a:lnTo>
                    <a:pt x="0" y="78"/>
                  </a:lnTo>
                  <a:lnTo>
                    <a:pt x="0" y="30"/>
                  </a:lnTo>
                  <a:lnTo>
                    <a:pt x="0" y="15"/>
                  </a:lnTo>
                  <a:close/>
                  <a:moveTo>
                    <a:pt x="0" y="0"/>
                  </a:moveTo>
                  <a:lnTo>
                    <a:pt x="0" y="15"/>
                  </a:lnTo>
                  <a:lnTo>
                    <a:pt x="0" y="0"/>
                  </a:lnTo>
                  <a:close/>
                  <a:moveTo>
                    <a:pt x="0" y="0"/>
                  </a:moveTo>
                  <a:lnTo>
                    <a:pt x="0" y="0"/>
                  </a:lnTo>
                  <a:close/>
                </a:path>
              </a:pathLst>
            </a:custGeom>
            <a:solidFill>
              <a:srgbClr val="E4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3"/>
            <p:cNvSpPr/>
            <p:nvPr/>
          </p:nvSpPr>
          <p:spPr>
            <a:xfrm>
              <a:off x="3168700" y="3007350"/>
              <a:ext cx="375" cy="1975"/>
            </a:xfrm>
            <a:custGeom>
              <a:rect b="b" l="l" r="r" t="t"/>
              <a:pathLst>
                <a:path extrusionOk="0" h="79" w="15">
                  <a:moveTo>
                    <a:pt x="0" y="78"/>
                  </a:moveTo>
                  <a:lnTo>
                    <a:pt x="0" y="78"/>
                  </a:lnTo>
                  <a:lnTo>
                    <a:pt x="0" y="78"/>
                  </a:lnTo>
                  <a:close/>
                  <a:moveTo>
                    <a:pt x="15" y="60"/>
                  </a:moveTo>
                  <a:cubicBezTo>
                    <a:pt x="0" y="60"/>
                    <a:pt x="0" y="60"/>
                    <a:pt x="0" y="78"/>
                  </a:cubicBezTo>
                  <a:cubicBezTo>
                    <a:pt x="0" y="60"/>
                    <a:pt x="0" y="60"/>
                    <a:pt x="15" y="60"/>
                  </a:cubicBezTo>
                  <a:close/>
                  <a:moveTo>
                    <a:pt x="15" y="60"/>
                  </a:moveTo>
                  <a:lnTo>
                    <a:pt x="15" y="60"/>
                  </a:lnTo>
                  <a:lnTo>
                    <a:pt x="15" y="60"/>
                  </a:lnTo>
                  <a:close/>
                  <a:moveTo>
                    <a:pt x="15" y="45"/>
                  </a:moveTo>
                  <a:lnTo>
                    <a:pt x="15" y="60"/>
                  </a:lnTo>
                  <a:lnTo>
                    <a:pt x="15" y="45"/>
                  </a:lnTo>
                  <a:close/>
                  <a:moveTo>
                    <a:pt x="15" y="45"/>
                  </a:moveTo>
                  <a:lnTo>
                    <a:pt x="15" y="45"/>
                  </a:lnTo>
                  <a:lnTo>
                    <a:pt x="15" y="45"/>
                  </a:lnTo>
                  <a:close/>
                  <a:moveTo>
                    <a:pt x="15" y="30"/>
                  </a:moveTo>
                  <a:lnTo>
                    <a:pt x="15" y="30"/>
                  </a:lnTo>
                  <a:lnTo>
                    <a:pt x="15" y="30"/>
                  </a:lnTo>
                  <a:close/>
                  <a:moveTo>
                    <a:pt x="15" y="15"/>
                  </a:moveTo>
                  <a:lnTo>
                    <a:pt x="15" y="15"/>
                  </a:lnTo>
                  <a:lnTo>
                    <a:pt x="15" y="15"/>
                  </a:lnTo>
                  <a:close/>
                  <a:moveTo>
                    <a:pt x="15" y="15"/>
                  </a:moveTo>
                  <a:lnTo>
                    <a:pt x="15" y="15"/>
                  </a:lnTo>
                  <a:lnTo>
                    <a:pt x="15" y="15"/>
                  </a:lnTo>
                  <a:close/>
                  <a:moveTo>
                    <a:pt x="15" y="0"/>
                  </a:moveTo>
                  <a:lnTo>
                    <a:pt x="15" y="0"/>
                  </a:lnTo>
                  <a:close/>
                </a:path>
              </a:pathLst>
            </a:custGeom>
            <a:solidFill>
              <a:srgbClr val="F2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23"/>
            <p:cNvSpPr/>
            <p:nvPr/>
          </p:nvSpPr>
          <p:spPr>
            <a:xfrm>
              <a:off x="3022525" y="2950525"/>
              <a:ext cx="150475" cy="104225"/>
            </a:xfrm>
            <a:custGeom>
              <a:rect b="b" l="l" r="r" t="t"/>
              <a:pathLst>
                <a:path extrusionOk="0" h="4169" w="6019">
                  <a:moveTo>
                    <a:pt x="1355" y="3392"/>
                  </a:moveTo>
                  <a:lnTo>
                    <a:pt x="1355" y="3392"/>
                  </a:lnTo>
                  <a:cubicBezTo>
                    <a:pt x="1478" y="3471"/>
                    <a:pt x="1601" y="3545"/>
                    <a:pt x="1728" y="3609"/>
                  </a:cubicBezTo>
                  <a:cubicBezTo>
                    <a:pt x="1586" y="3531"/>
                    <a:pt x="1463" y="3452"/>
                    <a:pt x="1355" y="3392"/>
                  </a:cubicBezTo>
                  <a:close/>
                  <a:moveTo>
                    <a:pt x="30" y="1"/>
                  </a:moveTo>
                  <a:cubicBezTo>
                    <a:pt x="15" y="206"/>
                    <a:pt x="0" y="393"/>
                    <a:pt x="0" y="594"/>
                  </a:cubicBezTo>
                  <a:lnTo>
                    <a:pt x="0" y="609"/>
                  </a:lnTo>
                  <a:lnTo>
                    <a:pt x="0" y="624"/>
                  </a:lnTo>
                  <a:lnTo>
                    <a:pt x="0" y="672"/>
                  </a:lnTo>
                  <a:cubicBezTo>
                    <a:pt x="0" y="1232"/>
                    <a:pt x="94" y="1792"/>
                    <a:pt x="344" y="2273"/>
                  </a:cubicBezTo>
                  <a:cubicBezTo>
                    <a:pt x="530" y="2631"/>
                    <a:pt x="795" y="2926"/>
                    <a:pt x="1090" y="3191"/>
                  </a:cubicBezTo>
                  <a:lnTo>
                    <a:pt x="1090" y="3172"/>
                  </a:lnTo>
                  <a:cubicBezTo>
                    <a:pt x="1105" y="3172"/>
                    <a:pt x="1120" y="3157"/>
                    <a:pt x="1120" y="3157"/>
                  </a:cubicBezTo>
                  <a:cubicBezTo>
                    <a:pt x="1135" y="3157"/>
                    <a:pt x="1135" y="3157"/>
                    <a:pt x="1135" y="3172"/>
                  </a:cubicBezTo>
                  <a:cubicBezTo>
                    <a:pt x="1149" y="3172"/>
                    <a:pt x="1728" y="3564"/>
                    <a:pt x="2131" y="3766"/>
                  </a:cubicBezTo>
                  <a:cubicBezTo>
                    <a:pt x="2146" y="3781"/>
                    <a:pt x="2146" y="3795"/>
                    <a:pt x="2146" y="3810"/>
                  </a:cubicBezTo>
                  <a:cubicBezTo>
                    <a:pt x="2176" y="3825"/>
                    <a:pt x="2209" y="3844"/>
                    <a:pt x="2224" y="3859"/>
                  </a:cubicBezTo>
                  <a:cubicBezTo>
                    <a:pt x="2676" y="4045"/>
                    <a:pt x="3172" y="4169"/>
                    <a:pt x="3653" y="4169"/>
                  </a:cubicBezTo>
                  <a:cubicBezTo>
                    <a:pt x="3795" y="4169"/>
                    <a:pt x="3933" y="4154"/>
                    <a:pt x="4075" y="4139"/>
                  </a:cubicBezTo>
                  <a:cubicBezTo>
                    <a:pt x="5008" y="3982"/>
                    <a:pt x="5627" y="3251"/>
                    <a:pt x="5847" y="2351"/>
                  </a:cubicBezTo>
                  <a:cubicBezTo>
                    <a:pt x="5847" y="2333"/>
                    <a:pt x="5847" y="2333"/>
                    <a:pt x="5862" y="2333"/>
                  </a:cubicBezTo>
                  <a:lnTo>
                    <a:pt x="5862" y="2318"/>
                  </a:lnTo>
                  <a:lnTo>
                    <a:pt x="5862" y="2303"/>
                  </a:lnTo>
                  <a:lnTo>
                    <a:pt x="5862" y="2288"/>
                  </a:lnTo>
                  <a:lnTo>
                    <a:pt x="5862" y="2273"/>
                  </a:lnTo>
                  <a:cubicBezTo>
                    <a:pt x="6019" y="1605"/>
                    <a:pt x="6000" y="919"/>
                    <a:pt x="5925" y="236"/>
                  </a:cubicBezTo>
                  <a:lnTo>
                    <a:pt x="5925" y="236"/>
                  </a:lnTo>
                  <a:cubicBezTo>
                    <a:pt x="5907" y="467"/>
                    <a:pt x="5877" y="702"/>
                    <a:pt x="5813" y="919"/>
                  </a:cubicBezTo>
                  <a:cubicBezTo>
                    <a:pt x="5582" y="1822"/>
                    <a:pt x="4974" y="2538"/>
                    <a:pt x="4026" y="2691"/>
                  </a:cubicBezTo>
                  <a:cubicBezTo>
                    <a:pt x="3903" y="2725"/>
                    <a:pt x="3761" y="2725"/>
                    <a:pt x="3623" y="2725"/>
                  </a:cubicBezTo>
                  <a:cubicBezTo>
                    <a:pt x="3127" y="2725"/>
                    <a:pt x="2642" y="2598"/>
                    <a:pt x="2194" y="2426"/>
                  </a:cubicBezTo>
                  <a:cubicBezTo>
                    <a:pt x="1429" y="2101"/>
                    <a:pt x="702" y="1587"/>
                    <a:pt x="310" y="840"/>
                  </a:cubicBezTo>
                  <a:cubicBezTo>
                    <a:pt x="172" y="579"/>
                    <a:pt x="94" y="299"/>
                    <a:pt x="30" y="1"/>
                  </a:cubicBezTo>
                  <a:close/>
                </a:path>
              </a:pathLst>
            </a:custGeom>
            <a:solidFill>
              <a:srgbClr val="E4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23"/>
            <p:cNvSpPr/>
            <p:nvPr/>
          </p:nvSpPr>
          <p:spPr>
            <a:xfrm>
              <a:off x="3075025" y="3045400"/>
              <a:ext cx="1150" cy="775"/>
            </a:xfrm>
            <a:custGeom>
              <a:rect b="b" l="l" r="r" t="t"/>
              <a:pathLst>
                <a:path extrusionOk="0" h="31" w="46">
                  <a:moveTo>
                    <a:pt x="1" y="0"/>
                  </a:moveTo>
                  <a:lnTo>
                    <a:pt x="1" y="30"/>
                  </a:lnTo>
                  <a:lnTo>
                    <a:pt x="16" y="30"/>
                  </a:lnTo>
                  <a:cubicBezTo>
                    <a:pt x="31" y="30"/>
                    <a:pt x="31" y="30"/>
                    <a:pt x="46" y="15"/>
                  </a:cubicBezTo>
                  <a:cubicBezTo>
                    <a:pt x="31" y="15"/>
                    <a:pt x="16" y="15"/>
                    <a:pt x="1" y="0"/>
                  </a:cubicBezTo>
                  <a:close/>
                </a:path>
              </a:pathLst>
            </a:custGeom>
            <a:solidFill>
              <a:srgbClr val="E0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23"/>
            <p:cNvSpPr/>
            <p:nvPr/>
          </p:nvSpPr>
          <p:spPr>
            <a:xfrm>
              <a:off x="3049750" y="3030275"/>
              <a:ext cx="25300" cy="15900"/>
            </a:xfrm>
            <a:custGeom>
              <a:rect b="b" l="l" r="r" t="t"/>
              <a:pathLst>
                <a:path extrusionOk="0" h="636" w="1012">
                  <a:moveTo>
                    <a:pt x="1" y="1"/>
                  </a:moveTo>
                  <a:cubicBezTo>
                    <a:pt x="1" y="1"/>
                    <a:pt x="1" y="16"/>
                    <a:pt x="16" y="31"/>
                  </a:cubicBezTo>
                  <a:cubicBezTo>
                    <a:pt x="16" y="31"/>
                    <a:pt x="46" y="46"/>
                    <a:pt x="109" y="94"/>
                  </a:cubicBezTo>
                  <a:lnTo>
                    <a:pt x="109" y="76"/>
                  </a:lnTo>
                  <a:cubicBezTo>
                    <a:pt x="79" y="46"/>
                    <a:pt x="31" y="16"/>
                    <a:pt x="1" y="1"/>
                  </a:cubicBezTo>
                  <a:close/>
                  <a:moveTo>
                    <a:pt x="993" y="605"/>
                  </a:moveTo>
                  <a:lnTo>
                    <a:pt x="993" y="620"/>
                  </a:lnTo>
                  <a:cubicBezTo>
                    <a:pt x="1012" y="620"/>
                    <a:pt x="1012" y="635"/>
                    <a:pt x="1012" y="635"/>
                  </a:cubicBezTo>
                  <a:lnTo>
                    <a:pt x="1012" y="605"/>
                  </a:ln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23"/>
            <p:cNvSpPr/>
            <p:nvPr/>
          </p:nvSpPr>
          <p:spPr>
            <a:xfrm>
              <a:off x="3052450" y="3032150"/>
              <a:ext cx="22150" cy="13650"/>
            </a:xfrm>
            <a:custGeom>
              <a:rect b="b" l="l" r="r" t="t"/>
              <a:pathLst>
                <a:path extrusionOk="0" h="546" w="886">
                  <a:moveTo>
                    <a:pt x="1" y="1"/>
                  </a:moveTo>
                  <a:lnTo>
                    <a:pt x="1" y="19"/>
                  </a:lnTo>
                  <a:cubicBezTo>
                    <a:pt x="46" y="49"/>
                    <a:pt x="94" y="79"/>
                    <a:pt x="158" y="127"/>
                  </a:cubicBezTo>
                  <a:cubicBezTo>
                    <a:pt x="109" y="79"/>
                    <a:pt x="46" y="49"/>
                    <a:pt x="1" y="1"/>
                  </a:cubicBezTo>
                  <a:close/>
                  <a:moveTo>
                    <a:pt x="531" y="344"/>
                  </a:moveTo>
                  <a:lnTo>
                    <a:pt x="531" y="344"/>
                  </a:lnTo>
                  <a:cubicBezTo>
                    <a:pt x="654" y="422"/>
                    <a:pt x="777" y="501"/>
                    <a:pt x="885" y="545"/>
                  </a:cubicBezTo>
                  <a:lnTo>
                    <a:pt x="885" y="530"/>
                  </a:lnTo>
                  <a:cubicBezTo>
                    <a:pt x="762" y="467"/>
                    <a:pt x="639" y="407"/>
                    <a:pt x="531" y="344"/>
                  </a:cubicBezTo>
                  <a:close/>
                </a:path>
              </a:pathLst>
            </a:custGeom>
            <a:solidFill>
              <a:srgbClr val="C9D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23"/>
            <p:cNvSpPr/>
            <p:nvPr/>
          </p:nvSpPr>
          <p:spPr>
            <a:xfrm>
              <a:off x="3049750" y="3029450"/>
              <a:ext cx="26425" cy="16350"/>
            </a:xfrm>
            <a:custGeom>
              <a:rect b="b" l="l" r="r" t="t"/>
              <a:pathLst>
                <a:path extrusionOk="0" h="654" w="1057">
                  <a:moveTo>
                    <a:pt x="31" y="0"/>
                  </a:moveTo>
                  <a:cubicBezTo>
                    <a:pt x="31" y="0"/>
                    <a:pt x="16" y="15"/>
                    <a:pt x="1" y="15"/>
                  </a:cubicBezTo>
                  <a:lnTo>
                    <a:pt x="1" y="34"/>
                  </a:lnTo>
                  <a:cubicBezTo>
                    <a:pt x="94" y="94"/>
                    <a:pt x="172" y="172"/>
                    <a:pt x="266" y="235"/>
                  </a:cubicBezTo>
                  <a:cubicBezTo>
                    <a:pt x="374" y="295"/>
                    <a:pt x="497" y="374"/>
                    <a:pt x="639" y="452"/>
                  </a:cubicBezTo>
                  <a:cubicBezTo>
                    <a:pt x="762" y="530"/>
                    <a:pt x="900" y="594"/>
                    <a:pt x="1057" y="653"/>
                  </a:cubicBezTo>
                  <a:cubicBezTo>
                    <a:pt x="1057" y="638"/>
                    <a:pt x="1057" y="624"/>
                    <a:pt x="1042" y="609"/>
                  </a:cubicBezTo>
                  <a:cubicBezTo>
                    <a:pt x="639" y="407"/>
                    <a:pt x="60" y="15"/>
                    <a:pt x="46" y="15"/>
                  </a:cubicBezTo>
                  <a:cubicBezTo>
                    <a:pt x="46" y="0"/>
                    <a:pt x="46" y="0"/>
                    <a:pt x="31" y="0"/>
                  </a:cubicBezTo>
                  <a:close/>
                </a:path>
              </a:pathLst>
            </a:custGeom>
            <a:solidFill>
              <a:srgbClr val="C9D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23"/>
            <p:cNvSpPr/>
            <p:nvPr/>
          </p:nvSpPr>
          <p:spPr>
            <a:xfrm>
              <a:off x="3046200" y="2645075"/>
              <a:ext cx="169900" cy="213050"/>
            </a:xfrm>
            <a:custGeom>
              <a:rect b="b" l="l" r="r" t="t"/>
              <a:pathLst>
                <a:path extrusionOk="0" h="8522" w="6796">
                  <a:moveTo>
                    <a:pt x="2626" y="1"/>
                  </a:moveTo>
                  <a:cubicBezTo>
                    <a:pt x="2520" y="1"/>
                    <a:pt x="2417" y="25"/>
                    <a:pt x="2318" y="78"/>
                  </a:cubicBezTo>
                  <a:cubicBezTo>
                    <a:pt x="1695" y="421"/>
                    <a:pt x="1" y="4850"/>
                    <a:pt x="79" y="6342"/>
                  </a:cubicBezTo>
                  <a:lnTo>
                    <a:pt x="4340" y="8521"/>
                  </a:lnTo>
                  <a:lnTo>
                    <a:pt x="4900" y="7555"/>
                  </a:lnTo>
                  <a:cubicBezTo>
                    <a:pt x="5863" y="6980"/>
                    <a:pt x="6452" y="5551"/>
                    <a:pt x="6795" y="4477"/>
                  </a:cubicBezTo>
                  <a:lnTo>
                    <a:pt x="6049" y="4260"/>
                  </a:lnTo>
                  <a:cubicBezTo>
                    <a:pt x="6049" y="4260"/>
                    <a:pt x="4034" y="1"/>
                    <a:pt x="2626"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23"/>
            <p:cNvSpPr/>
            <p:nvPr/>
          </p:nvSpPr>
          <p:spPr>
            <a:xfrm>
              <a:off x="3084725" y="2694025"/>
              <a:ext cx="129800" cy="114000"/>
            </a:xfrm>
            <a:custGeom>
              <a:rect b="b" l="l" r="r" t="t"/>
              <a:pathLst>
                <a:path extrusionOk="0" h="4560" w="5192">
                  <a:moveTo>
                    <a:pt x="1740" y="0"/>
                  </a:moveTo>
                  <a:cubicBezTo>
                    <a:pt x="1740" y="0"/>
                    <a:pt x="1" y="981"/>
                    <a:pt x="46" y="2690"/>
                  </a:cubicBezTo>
                  <a:cubicBezTo>
                    <a:pt x="77" y="3817"/>
                    <a:pt x="1186" y="4560"/>
                    <a:pt x="2185" y="4560"/>
                  </a:cubicBezTo>
                  <a:cubicBezTo>
                    <a:pt x="2718" y="4560"/>
                    <a:pt x="3220" y="4349"/>
                    <a:pt x="3512" y="3873"/>
                  </a:cubicBezTo>
                  <a:cubicBezTo>
                    <a:pt x="4337" y="2504"/>
                    <a:pt x="5191" y="500"/>
                    <a:pt x="1740" y="0"/>
                  </a:cubicBez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23"/>
            <p:cNvSpPr/>
            <p:nvPr/>
          </p:nvSpPr>
          <p:spPr>
            <a:xfrm>
              <a:off x="3035400" y="2800000"/>
              <a:ext cx="130975" cy="81300"/>
            </a:xfrm>
            <a:custGeom>
              <a:rect b="b" l="l" r="r" t="t"/>
              <a:pathLst>
                <a:path extrusionOk="0" h="3252" w="5239">
                  <a:moveTo>
                    <a:pt x="544" y="0"/>
                  </a:moveTo>
                  <a:cubicBezTo>
                    <a:pt x="376" y="0"/>
                    <a:pt x="221" y="125"/>
                    <a:pt x="187" y="302"/>
                  </a:cubicBezTo>
                  <a:lnTo>
                    <a:pt x="30" y="1097"/>
                  </a:lnTo>
                  <a:cubicBezTo>
                    <a:pt x="0" y="1265"/>
                    <a:pt x="93" y="1436"/>
                    <a:pt x="261" y="1500"/>
                  </a:cubicBezTo>
                  <a:lnTo>
                    <a:pt x="4694" y="3223"/>
                  </a:lnTo>
                  <a:cubicBezTo>
                    <a:pt x="4741" y="3242"/>
                    <a:pt x="4788" y="3251"/>
                    <a:pt x="4834" y="3251"/>
                  </a:cubicBezTo>
                  <a:cubicBezTo>
                    <a:pt x="5017" y="3251"/>
                    <a:pt x="5178" y="3113"/>
                    <a:pt x="5190" y="2914"/>
                  </a:cubicBezTo>
                  <a:lnTo>
                    <a:pt x="5239" y="2354"/>
                  </a:lnTo>
                  <a:cubicBezTo>
                    <a:pt x="5239" y="2197"/>
                    <a:pt x="5160" y="2059"/>
                    <a:pt x="5019" y="1996"/>
                  </a:cubicBezTo>
                  <a:lnTo>
                    <a:pt x="698" y="37"/>
                  </a:lnTo>
                  <a:cubicBezTo>
                    <a:pt x="647" y="12"/>
                    <a:pt x="595" y="0"/>
                    <a:pt x="54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23"/>
            <p:cNvSpPr/>
            <p:nvPr/>
          </p:nvSpPr>
          <p:spPr>
            <a:xfrm>
              <a:off x="3051250" y="2800175"/>
              <a:ext cx="25" cy="25"/>
            </a:xfrm>
            <a:custGeom>
              <a:rect b="b" l="l" r="r" t="t"/>
              <a:pathLst>
                <a:path extrusionOk="0" h="1" w="1">
                  <a:moveTo>
                    <a:pt x="0" y="0"/>
                  </a:moveTo>
                  <a:lnTo>
                    <a:pt x="0" y="0"/>
                  </a:lnTo>
                  <a:close/>
                </a:path>
              </a:pathLst>
            </a:custGeom>
            <a:solidFill>
              <a:srgbClr val="8A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23"/>
            <p:cNvSpPr/>
            <p:nvPr/>
          </p:nvSpPr>
          <p:spPr>
            <a:xfrm>
              <a:off x="3159725" y="2849150"/>
              <a:ext cx="1150" cy="750"/>
            </a:xfrm>
            <a:custGeom>
              <a:rect b="b" l="l" r="r" t="t"/>
              <a:pathLst>
                <a:path extrusionOk="0" h="30" w="46">
                  <a:moveTo>
                    <a:pt x="1" y="0"/>
                  </a:moveTo>
                  <a:lnTo>
                    <a:pt x="1" y="0"/>
                  </a:lnTo>
                  <a:lnTo>
                    <a:pt x="46" y="30"/>
                  </a:lnTo>
                  <a:lnTo>
                    <a:pt x="46" y="30"/>
                  </a:lnTo>
                  <a:lnTo>
                    <a:pt x="46" y="30"/>
                  </a:lnTo>
                  <a:close/>
                </a:path>
              </a:pathLst>
            </a:custGeom>
            <a:solidFill>
              <a:srgbClr val="CEDC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23"/>
            <p:cNvSpPr/>
            <p:nvPr/>
          </p:nvSpPr>
          <p:spPr>
            <a:xfrm>
              <a:off x="3051250" y="2800175"/>
              <a:ext cx="7475" cy="3475"/>
            </a:xfrm>
            <a:custGeom>
              <a:rect b="b" l="l" r="r" t="t"/>
              <a:pathLst>
                <a:path extrusionOk="0" h="139" w="299">
                  <a:moveTo>
                    <a:pt x="0" y="0"/>
                  </a:moveTo>
                  <a:cubicBezTo>
                    <a:pt x="19" y="15"/>
                    <a:pt x="49" y="15"/>
                    <a:pt x="64" y="30"/>
                  </a:cubicBezTo>
                  <a:lnTo>
                    <a:pt x="299" y="138"/>
                  </a:lnTo>
                  <a:lnTo>
                    <a:pt x="299" y="138"/>
                  </a:lnTo>
                  <a:lnTo>
                    <a:pt x="64" y="30"/>
                  </a:lnTo>
                  <a:cubicBezTo>
                    <a:pt x="49" y="15"/>
                    <a:pt x="19" y="15"/>
                    <a:pt x="0" y="0"/>
                  </a:cubicBezTo>
                  <a:close/>
                </a:path>
              </a:pathLst>
            </a:custGeom>
            <a:solidFill>
              <a:srgbClr val="8A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23"/>
            <p:cNvSpPr/>
            <p:nvPr/>
          </p:nvSpPr>
          <p:spPr>
            <a:xfrm>
              <a:off x="3160850" y="2849875"/>
              <a:ext cx="500" cy="25"/>
            </a:xfrm>
            <a:custGeom>
              <a:rect b="b" l="l" r="r" t="t"/>
              <a:pathLst>
                <a:path extrusionOk="0" h="1" w="20">
                  <a:moveTo>
                    <a:pt x="19" y="1"/>
                  </a:moveTo>
                  <a:lnTo>
                    <a:pt x="19" y="1"/>
                  </a:lnTo>
                  <a:lnTo>
                    <a:pt x="19" y="1"/>
                  </a:lnTo>
                  <a:close/>
                  <a:moveTo>
                    <a:pt x="19" y="1"/>
                  </a:moveTo>
                  <a:lnTo>
                    <a:pt x="19" y="1"/>
                  </a:lnTo>
                  <a:lnTo>
                    <a:pt x="19" y="1"/>
                  </a:lnTo>
                  <a:close/>
                  <a:moveTo>
                    <a:pt x="19" y="1"/>
                  </a:moveTo>
                  <a:lnTo>
                    <a:pt x="19" y="1"/>
                  </a:lnTo>
                  <a:lnTo>
                    <a:pt x="19" y="1"/>
                  </a:lnTo>
                  <a:close/>
                  <a:moveTo>
                    <a:pt x="1" y="1"/>
                  </a:moveTo>
                  <a:lnTo>
                    <a:pt x="19" y="1"/>
                  </a:lnTo>
                  <a:lnTo>
                    <a:pt x="1" y="1"/>
                  </a:lnTo>
                  <a:close/>
                  <a:moveTo>
                    <a:pt x="1" y="1"/>
                  </a:moveTo>
                  <a:lnTo>
                    <a:pt x="1" y="1"/>
                  </a:lnTo>
                  <a:close/>
                </a:path>
              </a:pathLst>
            </a:custGeom>
            <a:solidFill>
              <a:srgbClr val="CEDC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23"/>
            <p:cNvSpPr/>
            <p:nvPr/>
          </p:nvSpPr>
          <p:spPr>
            <a:xfrm>
              <a:off x="3041925" y="2800175"/>
              <a:ext cx="123625" cy="55250"/>
            </a:xfrm>
            <a:custGeom>
              <a:rect b="b" l="l" r="r" t="t"/>
              <a:pathLst>
                <a:path extrusionOk="0" h="2210" w="4945">
                  <a:moveTo>
                    <a:pt x="280" y="0"/>
                  </a:moveTo>
                  <a:cubicBezTo>
                    <a:pt x="172" y="0"/>
                    <a:pt x="79" y="45"/>
                    <a:pt x="0" y="123"/>
                  </a:cubicBezTo>
                  <a:cubicBezTo>
                    <a:pt x="19" y="265"/>
                    <a:pt x="94" y="388"/>
                    <a:pt x="235" y="452"/>
                  </a:cubicBezTo>
                  <a:lnTo>
                    <a:pt x="702" y="623"/>
                  </a:lnTo>
                  <a:cubicBezTo>
                    <a:pt x="672" y="511"/>
                    <a:pt x="672" y="403"/>
                    <a:pt x="672" y="280"/>
                  </a:cubicBezTo>
                  <a:lnTo>
                    <a:pt x="672" y="138"/>
                  </a:lnTo>
                  <a:lnTo>
                    <a:pt x="437" y="30"/>
                  </a:lnTo>
                  <a:cubicBezTo>
                    <a:pt x="422" y="15"/>
                    <a:pt x="392" y="15"/>
                    <a:pt x="373" y="0"/>
                  </a:cubicBezTo>
                  <a:close/>
                  <a:moveTo>
                    <a:pt x="3358" y="1351"/>
                  </a:moveTo>
                  <a:cubicBezTo>
                    <a:pt x="3284" y="1429"/>
                    <a:pt x="3191" y="1508"/>
                    <a:pt x="3097" y="1571"/>
                  </a:cubicBezTo>
                  <a:lnTo>
                    <a:pt x="3732" y="1817"/>
                  </a:lnTo>
                  <a:lnTo>
                    <a:pt x="3750" y="1787"/>
                  </a:lnTo>
                  <a:cubicBezTo>
                    <a:pt x="3750" y="1773"/>
                    <a:pt x="3765" y="1773"/>
                    <a:pt x="3780" y="1773"/>
                  </a:cubicBezTo>
                  <a:cubicBezTo>
                    <a:pt x="3795" y="1773"/>
                    <a:pt x="3810" y="1787"/>
                    <a:pt x="3810" y="1802"/>
                  </a:cubicBezTo>
                  <a:lnTo>
                    <a:pt x="3795" y="1836"/>
                  </a:lnTo>
                  <a:lnTo>
                    <a:pt x="4683" y="2175"/>
                  </a:lnTo>
                  <a:cubicBezTo>
                    <a:pt x="4713" y="2190"/>
                    <a:pt x="4758" y="2209"/>
                    <a:pt x="4806" y="2209"/>
                  </a:cubicBezTo>
                  <a:cubicBezTo>
                    <a:pt x="4851" y="2209"/>
                    <a:pt x="4899" y="2190"/>
                    <a:pt x="4944" y="2175"/>
                  </a:cubicBezTo>
                  <a:cubicBezTo>
                    <a:pt x="4914" y="2097"/>
                    <a:pt x="4851" y="2037"/>
                    <a:pt x="4776" y="1989"/>
                  </a:cubicBezTo>
                  <a:lnTo>
                    <a:pt x="4758" y="1989"/>
                  </a:lnTo>
                  <a:lnTo>
                    <a:pt x="4713" y="1959"/>
                  </a:lnTo>
                  <a:lnTo>
                    <a:pt x="3358" y="1351"/>
                  </a:lnTo>
                  <a:close/>
                </a:path>
              </a:pathLst>
            </a:custGeom>
            <a:solidFill>
              <a:srgbClr val="8A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23"/>
            <p:cNvSpPr/>
            <p:nvPr/>
          </p:nvSpPr>
          <p:spPr>
            <a:xfrm>
              <a:off x="3054050" y="2815750"/>
              <a:ext cx="5425" cy="17100"/>
            </a:xfrm>
            <a:custGeom>
              <a:rect b="b" l="l" r="r" t="t"/>
              <a:pathLst>
                <a:path extrusionOk="0" h="684" w="217">
                  <a:moveTo>
                    <a:pt x="187" y="0"/>
                  </a:moveTo>
                  <a:cubicBezTo>
                    <a:pt x="168" y="0"/>
                    <a:pt x="153" y="15"/>
                    <a:pt x="153" y="30"/>
                  </a:cubicBezTo>
                  <a:lnTo>
                    <a:pt x="15" y="635"/>
                  </a:lnTo>
                  <a:cubicBezTo>
                    <a:pt x="0" y="653"/>
                    <a:pt x="15" y="668"/>
                    <a:pt x="30" y="683"/>
                  </a:cubicBezTo>
                  <a:lnTo>
                    <a:pt x="45" y="683"/>
                  </a:lnTo>
                  <a:cubicBezTo>
                    <a:pt x="60" y="683"/>
                    <a:pt x="60" y="668"/>
                    <a:pt x="75" y="653"/>
                  </a:cubicBezTo>
                  <a:lnTo>
                    <a:pt x="217" y="45"/>
                  </a:lnTo>
                  <a:cubicBezTo>
                    <a:pt x="217" y="30"/>
                    <a:pt x="202" y="0"/>
                    <a:pt x="187" y="0"/>
                  </a:cubicBez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23"/>
            <p:cNvSpPr/>
            <p:nvPr/>
          </p:nvSpPr>
          <p:spPr>
            <a:xfrm>
              <a:off x="3073450" y="2838600"/>
              <a:ext cx="1150" cy="1225"/>
            </a:xfrm>
            <a:custGeom>
              <a:rect b="b" l="l" r="r" t="t"/>
              <a:pathLst>
                <a:path extrusionOk="0" h="49" w="46">
                  <a:moveTo>
                    <a:pt x="0" y="0"/>
                  </a:moveTo>
                  <a:cubicBezTo>
                    <a:pt x="0" y="34"/>
                    <a:pt x="0" y="49"/>
                    <a:pt x="15" y="49"/>
                  </a:cubicBezTo>
                  <a:lnTo>
                    <a:pt x="30" y="49"/>
                  </a:lnTo>
                  <a:cubicBezTo>
                    <a:pt x="45" y="49"/>
                    <a:pt x="45" y="49"/>
                    <a:pt x="45" y="34"/>
                  </a:cubicBezTo>
                  <a:cubicBezTo>
                    <a:pt x="30" y="19"/>
                    <a:pt x="15" y="19"/>
                    <a:pt x="0" y="0"/>
                  </a:cubicBez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23"/>
            <p:cNvSpPr/>
            <p:nvPr/>
          </p:nvSpPr>
          <p:spPr>
            <a:xfrm>
              <a:off x="3112725" y="2840550"/>
              <a:ext cx="4675" cy="13275"/>
            </a:xfrm>
            <a:custGeom>
              <a:rect b="b" l="l" r="r" t="t"/>
              <a:pathLst>
                <a:path extrusionOk="0" h="531" w="187">
                  <a:moveTo>
                    <a:pt x="187" y="1"/>
                  </a:moveTo>
                  <a:lnTo>
                    <a:pt x="187" y="1"/>
                  </a:lnTo>
                  <a:cubicBezTo>
                    <a:pt x="153" y="16"/>
                    <a:pt x="138" y="34"/>
                    <a:pt x="109" y="34"/>
                  </a:cubicBezTo>
                  <a:lnTo>
                    <a:pt x="0" y="501"/>
                  </a:lnTo>
                  <a:cubicBezTo>
                    <a:pt x="0" y="516"/>
                    <a:pt x="15" y="531"/>
                    <a:pt x="30" y="531"/>
                  </a:cubicBezTo>
                  <a:cubicBezTo>
                    <a:pt x="45" y="531"/>
                    <a:pt x="60" y="531"/>
                    <a:pt x="60" y="516"/>
                  </a:cubicBezTo>
                  <a:lnTo>
                    <a:pt x="187" y="1"/>
                  </a:ln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23"/>
            <p:cNvSpPr/>
            <p:nvPr/>
          </p:nvSpPr>
          <p:spPr>
            <a:xfrm>
              <a:off x="3131750" y="2845600"/>
              <a:ext cx="5050" cy="15600"/>
            </a:xfrm>
            <a:custGeom>
              <a:rect b="b" l="l" r="r" t="t"/>
              <a:pathLst>
                <a:path extrusionOk="0" h="624" w="202">
                  <a:moveTo>
                    <a:pt x="139" y="0"/>
                  </a:moveTo>
                  <a:lnTo>
                    <a:pt x="15" y="594"/>
                  </a:lnTo>
                  <a:cubicBezTo>
                    <a:pt x="0" y="608"/>
                    <a:pt x="15" y="623"/>
                    <a:pt x="30" y="623"/>
                  </a:cubicBezTo>
                  <a:cubicBezTo>
                    <a:pt x="45" y="623"/>
                    <a:pt x="64" y="623"/>
                    <a:pt x="64" y="608"/>
                  </a:cubicBezTo>
                  <a:lnTo>
                    <a:pt x="202" y="19"/>
                  </a:lnTo>
                  <a:lnTo>
                    <a:pt x="139" y="0"/>
                  </a:ln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23"/>
            <p:cNvSpPr/>
            <p:nvPr/>
          </p:nvSpPr>
          <p:spPr>
            <a:xfrm>
              <a:off x="3135200" y="2844475"/>
              <a:ext cx="1975" cy="1600"/>
            </a:xfrm>
            <a:custGeom>
              <a:rect b="b" l="l" r="r" t="t"/>
              <a:pathLst>
                <a:path extrusionOk="0" h="64" w="79">
                  <a:moveTo>
                    <a:pt x="49" y="1"/>
                  </a:moveTo>
                  <a:cubicBezTo>
                    <a:pt x="34" y="1"/>
                    <a:pt x="19" y="1"/>
                    <a:pt x="19" y="15"/>
                  </a:cubicBezTo>
                  <a:lnTo>
                    <a:pt x="1" y="45"/>
                  </a:lnTo>
                  <a:lnTo>
                    <a:pt x="64" y="64"/>
                  </a:lnTo>
                  <a:lnTo>
                    <a:pt x="79" y="30"/>
                  </a:lnTo>
                  <a:cubicBezTo>
                    <a:pt x="79" y="15"/>
                    <a:pt x="64" y="1"/>
                    <a:pt x="49" y="1"/>
                  </a:cubicBezTo>
                  <a:close/>
                </a:path>
              </a:pathLst>
            </a:custGeom>
            <a:solidFill>
              <a:srgbClr val="79B6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23"/>
            <p:cNvSpPr/>
            <p:nvPr/>
          </p:nvSpPr>
          <p:spPr>
            <a:xfrm>
              <a:off x="3052825" y="2545975"/>
              <a:ext cx="229325" cy="300375"/>
            </a:xfrm>
            <a:custGeom>
              <a:rect b="b" l="l" r="r" t="t"/>
              <a:pathLst>
                <a:path extrusionOk="0" h="12015" w="9173">
                  <a:moveTo>
                    <a:pt x="6501" y="1"/>
                  </a:moveTo>
                  <a:lnTo>
                    <a:pt x="497" y="9515"/>
                  </a:lnTo>
                  <a:cubicBezTo>
                    <a:pt x="1" y="10306"/>
                    <a:pt x="202" y="11317"/>
                    <a:pt x="934" y="11784"/>
                  </a:cubicBezTo>
                  <a:cubicBezTo>
                    <a:pt x="1183" y="11940"/>
                    <a:pt x="1461" y="12014"/>
                    <a:pt x="1739" y="12014"/>
                  </a:cubicBezTo>
                  <a:cubicBezTo>
                    <a:pt x="2291" y="12014"/>
                    <a:pt x="2842" y="11721"/>
                    <a:pt x="3172" y="11194"/>
                  </a:cubicBezTo>
                  <a:lnTo>
                    <a:pt x="9172" y="1680"/>
                  </a:lnTo>
                  <a:lnTo>
                    <a:pt x="6501" y="1"/>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23"/>
            <p:cNvSpPr/>
            <p:nvPr/>
          </p:nvSpPr>
          <p:spPr>
            <a:xfrm>
              <a:off x="3067200" y="2548325"/>
              <a:ext cx="210275" cy="279500"/>
            </a:xfrm>
            <a:custGeom>
              <a:rect b="b" l="l" r="r" t="t"/>
              <a:pathLst>
                <a:path extrusionOk="0" h="11180" w="8411">
                  <a:moveTo>
                    <a:pt x="6079" y="0"/>
                  </a:moveTo>
                  <a:lnTo>
                    <a:pt x="467" y="8906"/>
                  </a:lnTo>
                  <a:cubicBezTo>
                    <a:pt x="0" y="9653"/>
                    <a:pt x="142" y="10570"/>
                    <a:pt x="795" y="10992"/>
                  </a:cubicBezTo>
                  <a:cubicBezTo>
                    <a:pt x="997" y="11119"/>
                    <a:pt x="1224" y="11180"/>
                    <a:pt x="1456" y="11180"/>
                  </a:cubicBezTo>
                  <a:cubicBezTo>
                    <a:pt x="1958" y="11180"/>
                    <a:pt x="2480" y="10895"/>
                    <a:pt x="2799" y="10384"/>
                  </a:cubicBezTo>
                  <a:lnTo>
                    <a:pt x="8411" y="1478"/>
                  </a:lnTo>
                  <a:lnTo>
                    <a:pt x="6079"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23"/>
            <p:cNvSpPr/>
            <p:nvPr/>
          </p:nvSpPr>
          <p:spPr>
            <a:xfrm>
              <a:off x="3180725" y="2588700"/>
              <a:ext cx="7400" cy="11325"/>
            </a:xfrm>
            <a:custGeom>
              <a:rect b="b" l="l" r="r" t="t"/>
              <a:pathLst>
                <a:path extrusionOk="0" h="453" w="296">
                  <a:moveTo>
                    <a:pt x="295" y="1"/>
                  </a:moveTo>
                  <a:lnTo>
                    <a:pt x="0" y="452"/>
                  </a:lnTo>
                  <a:lnTo>
                    <a:pt x="15" y="452"/>
                  </a:lnTo>
                  <a:lnTo>
                    <a:pt x="295" y="1"/>
                  </a:lnTo>
                  <a:close/>
                </a:path>
              </a:pathLst>
            </a:custGeom>
            <a:solidFill>
              <a:srgbClr val="D7E3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23"/>
            <p:cNvSpPr/>
            <p:nvPr/>
          </p:nvSpPr>
          <p:spPr>
            <a:xfrm>
              <a:off x="3181100" y="2588700"/>
              <a:ext cx="73525" cy="54025"/>
            </a:xfrm>
            <a:custGeom>
              <a:rect b="b" l="l" r="r" t="t"/>
              <a:pathLst>
                <a:path extrusionOk="0" h="2161" w="2941">
                  <a:moveTo>
                    <a:pt x="280" y="1"/>
                  </a:moveTo>
                  <a:lnTo>
                    <a:pt x="0" y="452"/>
                  </a:lnTo>
                  <a:lnTo>
                    <a:pt x="157" y="545"/>
                  </a:lnTo>
                  <a:lnTo>
                    <a:pt x="437" y="109"/>
                  </a:lnTo>
                  <a:lnTo>
                    <a:pt x="280" y="1"/>
                  </a:lnTo>
                  <a:close/>
                  <a:moveTo>
                    <a:pt x="2769" y="1601"/>
                  </a:moveTo>
                  <a:lnTo>
                    <a:pt x="2489" y="2053"/>
                  </a:lnTo>
                  <a:lnTo>
                    <a:pt x="2642" y="2161"/>
                  </a:lnTo>
                  <a:lnTo>
                    <a:pt x="2940" y="1713"/>
                  </a:lnTo>
                  <a:lnTo>
                    <a:pt x="2769" y="1601"/>
                  </a:lnTo>
                  <a:close/>
                </a:path>
              </a:pathLst>
            </a:custGeom>
            <a:solidFill>
              <a:srgbClr val="CFDA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23"/>
            <p:cNvSpPr/>
            <p:nvPr/>
          </p:nvSpPr>
          <p:spPr>
            <a:xfrm>
              <a:off x="3185000" y="2591400"/>
              <a:ext cx="65325" cy="48625"/>
            </a:xfrm>
            <a:custGeom>
              <a:rect b="b" l="l" r="r" t="t"/>
              <a:pathLst>
                <a:path extrusionOk="0" h="1945" w="2613">
                  <a:moveTo>
                    <a:pt x="281" y="1"/>
                  </a:moveTo>
                  <a:lnTo>
                    <a:pt x="1" y="437"/>
                  </a:lnTo>
                  <a:lnTo>
                    <a:pt x="2333" y="1945"/>
                  </a:lnTo>
                  <a:lnTo>
                    <a:pt x="2613" y="1493"/>
                  </a:lnTo>
                  <a:lnTo>
                    <a:pt x="281" y="1"/>
                  </a:lnTo>
                  <a:close/>
                </a:path>
              </a:pathLst>
            </a:custGeom>
            <a:solidFill>
              <a:srgbClr val="CFDA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23"/>
            <p:cNvSpPr/>
            <p:nvPr/>
          </p:nvSpPr>
          <p:spPr>
            <a:xfrm>
              <a:off x="3066825" y="2612400"/>
              <a:ext cx="168675" cy="216950"/>
            </a:xfrm>
            <a:custGeom>
              <a:rect b="b" l="l" r="r" t="t"/>
              <a:pathLst>
                <a:path extrusionOk="0" h="8678" w="6747">
                  <a:moveTo>
                    <a:pt x="4620" y="0"/>
                  </a:moveTo>
                  <a:lnTo>
                    <a:pt x="344" y="6780"/>
                  </a:lnTo>
                  <a:cubicBezTo>
                    <a:pt x="1" y="7340"/>
                    <a:pt x="187" y="8101"/>
                    <a:pt x="777" y="8474"/>
                  </a:cubicBezTo>
                  <a:cubicBezTo>
                    <a:pt x="996" y="8612"/>
                    <a:pt x="1239" y="8678"/>
                    <a:pt x="1476" y="8678"/>
                  </a:cubicBezTo>
                  <a:cubicBezTo>
                    <a:pt x="1878" y="8678"/>
                    <a:pt x="2264" y="8487"/>
                    <a:pt x="2489" y="8134"/>
                  </a:cubicBezTo>
                  <a:lnTo>
                    <a:pt x="6747" y="1355"/>
                  </a:lnTo>
                  <a:lnTo>
                    <a:pt x="4620" y="0"/>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23"/>
            <p:cNvSpPr/>
            <p:nvPr/>
          </p:nvSpPr>
          <p:spPr>
            <a:xfrm>
              <a:off x="3069150" y="2789250"/>
              <a:ext cx="11325" cy="30350"/>
            </a:xfrm>
            <a:custGeom>
              <a:rect b="b" l="l" r="r" t="t"/>
              <a:pathLst>
                <a:path extrusionOk="0" h="1214" w="453">
                  <a:moveTo>
                    <a:pt x="124" y="1"/>
                  </a:moveTo>
                  <a:cubicBezTo>
                    <a:pt x="1" y="422"/>
                    <a:pt x="124" y="889"/>
                    <a:pt x="452" y="1213"/>
                  </a:cubicBezTo>
                  <a:cubicBezTo>
                    <a:pt x="124" y="889"/>
                    <a:pt x="1" y="422"/>
                    <a:pt x="124" y="1"/>
                  </a:cubicBez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23"/>
            <p:cNvSpPr/>
            <p:nvPr/>
          </p:nvSpPr>
          <p:spPr>
            <a:xfrm>
              <a:off x="3072225" y="2612400"/>
              <a:ext cx="163275" cy="176875"/>
            </a:xfrm>
            <a:custGeom>
              <a:rect b="b" l="l" r="r" t="t"/>
              <a:pathLst>
                <a:path extrusionOk="0" h="7075" w="6531">
                  <a:moveTo>
                    <a:pt x="2770" y="2597"/>
                  </a:moveTo>
                  <a:lnTo>
                    <a:pt x="2770" y="2597"/>
                  </a:lnTo>
                  <a:lnTo>
                    <a:pt x="128" y="6780"/>
                  </a:lnTo>
                  <a:cubicBezTo>
                    <a:pt x="64" y="6873"/>
                    <a:pt x="35" y="6981"/>
                    <a:pt x="1" y="7075"/>
                  </a:cubicBezTo>
                  <a:lnTo>
                    <a:pt x="1" y="7075"/>
                  </a:lnTo>
                  <a:cubicBezTo>
                    <a:pt x="35" y="6981"/>
                    <a:pt x="64" y="6873"/>
                    <a:pt x="128" y="6780"/>
                  </a:cubicBezTo>
                  <a:lnTo>
                    <a:pt x="2770" y="2597"/>
                  </a:lnTo>
                  <a:close/>
                  <a:moveTo>
                    <a:pt x="2911" y="2381"/>
                  </a:moveTo>
                  <a:lnTo>
                    <a:pt x="2911" y="2381"/>
                  </a:lnTo>
                  <a:lnTo>
                    <a:pt x="2911" y="2381"/>
                  </a:lnTo>
                  <a:lnTo>
                    <a:pt x="2911" y="2381"/>
                  </a:lnTo>
                  <a:lnTo>
                    <a:pt x="2911" y="2381"/>
                  </a:lnTo>
                  <a:close/>
                  <a:moveTo>
                    <a:pt x="6344" y="1232"/>
                  </a:moveTo>
                  <a:lnTo>
                    <a:pt x="6344" y="1232"/>
                  </a:lnTo>
                  <a:lnTo>
                    <a:pt x="6531" y="1340"/>
                  </a:lnTo>
                  <a:lnTo>
                    <a:pt x="6344" y="1232"/>
                  </a:lnTo>
                  <a:close/>
                  <a:moveTo>
                    <a:pt x="4404" y="0"/>
                  </a:moveTo>
                  <a:lnTo>
                    <a:pt x="4061" y="545"/>
                  </a:lnTo>
                  <a:lnTo>
                    <a:pt x="4061" y="545"/>
                  </a:ln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23"/>
            <p:cNvSpPr/>
            <p:nvPr/>
          </p:nvSpPr>
          <p:spPr>
            <a:xfrm>
              <a:off x="3103775" y="2821525"/>
              <a:ext cx="20250" cy="7775"/>
            </a:xfrm>
            <a:custGeom>
              <a:rect b="b" l="l" r="r" t="t"/>
              <a:pathLst>
                <a:path extrusionOk="0" h="311" w="810">
                  <a:moveTo>
                    <a:pt x="810" y="1"/>
                  </a:moveTo>
                  <a:lnTo>
                    <a:pt x="810" y="1"/>
                  </a:lnTo>
                  <a:cubicBezTo>
                    <a:pt x="590" y="202"/>
                    <a:pt x="295" y="310"/>
                    <a:pt x="0" y="310"/>
                  </a:cubicBezTo>
                  <a:lnTo>
                    <a:pt x="0" y="310"/>
                  </a:lnTo>
                  <a:cubicBezTo>
                    <a:pt x="295" y="310"/>
                    <a:pt x="590" y="202"/>
                    <a:pt x="810" y="1"/>
                  </a:cubicBez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23"/>
            <p:cNvSpPr/>
            <p:nvPr/>
          </p:nvSpPr>
          <p:spPr>
            <a:xfrm>
              <a:off x="3124000" y="2646250"/>
              <a:ext cx="111500" cy="175300"/>
            </a:xfrm>
            <a:custGeom>
              <a:rect b="b" l="l" r="r" t="t"/>
              <a:pathLst>
                <a:path extrusionOk="0" h="7012" w="4460">
                  <a:moveTo>
                    <a:pt x="1616" y="4508"/>
                  </a:moveTo>
                  <a:lnTo>
                    <a:pt x="202" y="6780"/>
                  </a:lnTo>
                  <a:cubicBezTo>
                    <a:pt x="139" y="6855"/>
                    <a:pt x="75" y="6933"/>
                    <a:pt x="1" y="7012"/>
                  </a:cubicBezTo>
                  <a:lnTo>
                    <a:pt x="1" y="7012"/>
                  </a:lnTo>
                  <a:cubicBezTo>
                    <a:pt x="75" y="6933"/>
                    <a:pt x="139" y="6855"/>
                    <a:pt x="202" y="6780"/>
                  </a:cubicBezTo>
                  <a:lnTo>
                    <a:pt x="1616" y="4508"/>
                  </a:lnTo>
                  <a:lnTo>
                    <a:pt x="1616" y="4508"/>
                  </a:lnTo>
                  <a:close/>
                  <a:moveTo>
                    <a:pt x="1725" y="4336"/>
                  </a:moveTo>
                  <a:lnTo>
                    <a:pt x="1725" y="4336"/>
                  </a:lnTo>
                  <a:lnTo>
                    <a:pt x="1725" y="4336"/>
                  </a:lnTo>
                  <a:lnTo>
                    <a:pt x="1725" y="4336"/>
                  </a:lnTo>
                  <a:lnTo>
                    <a:pt x="1725" y="4336"/>
                  </a:lnTo>
                  <a:close/>
                  <a:moveTo>
                    <a:pt x="4460" y="1"/>
                  </a:moveTo>
                  <a:lnTo>
                    <a:pt x="3575" y="1415"/>
                  </a:lnTo>
                  <a:lnTo>
                    <a:pt x="3575" y="1415"/>
                  </a:ln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23"/>
            <p:cNvSpPr/>
            <p:nvPr/>
          </p:nvSpPr>
          <p:spPr>
            <a:xfrm>
              <a:off x="3069150" y="2612400"/>
              <a:ext cx="166350" cy="216900"/>
            </a:xfrm>
            <a:custGeom>
              <a:rect b="b" l="l" r="r" t="t"/>
              <a:pathLst>
                <a:path extrusionOk="0" h="8676" w="6654">
                  <a:moveTo>
                    <a:pt x="4527" y="0"/>
                  </a:moveTo>
                  <a:lnTo>
                    <a:pt x="4184" y="545"/>
                  </a:lnTo>
                  <a:cubicBezTo>
                    <a:pt x="4262" y="560"/>
                    <a:pt x="4340" y="579"/>
                    <a:pt x="4415" y="609"/>
                  </a:cubicBezTo>
                  <a:lnTo>
                    <a:pt x="4728" y="127"/>
                  </a:lnTo>
                  <a:lnTo>
                    <a:pt x="4527" y="0"/>
                  </a:lnTo>
                  <a:close/>
                  <a:moveTo>
                    <a:pt x="6654" y="1340"/>
                  </a:moveTo>
                  <a:lnTo>
                    <a:pt x="5754" y="2754"/>
                  </a:lnTo>
                  <a:cubicBezTo>
                    <a:pt x="5769" y="2754"/>
                    <a:pt x="5769" y="2754"/>
                    <a:pt x="5769" y="2769"/>
                  </a:cubicBezTo>
                  <a:lnTo>
                    <a:pt x="6654" y="1355"/>
                  </a:lnTo>
                  <a:lnTo>
                    <a:pt x="6654" y="1340"/>
                  </a:lnTo>
                  <a:close/>
                  <a:moveTo>
                    <a:pt x="3295" y="2381"/>
                  </a:moveTo>
                  <a:lnTo>
                    <a:pt x="3295" y="2381"/>
                  </a:lnTo>
                  <a:cubicBezTo>
                    <a:pt x="3157" y="2459"/>
                    <a:pt x="3016" y="2519"/>
                    <a:pt x="2893" y="2597"/>
                  </a:cubicBezTo>
                  <a:lnTo>
                    <a:pt x="251" y="6780"/>
                  </a:lnTo>
                  <a:cubicBezTo>
                    <a:pt x="187" y="6873"/>
                    <a:pt x="158" y="6981"/>
                    <a:pt x="124" y="7075"/>
                  </a:cubicBezTo>
                  <a:cubicBezTo>
                    <a:pt x="1" y="7496"/>
                    <a:pt x="124" y="7963"/>
                    <a:pt x="452" y="8287"/>
                  </a:cubicBezTo>
                  <a:cubicBezTo>
                    <a:pt x="516" y="8351"/>
                    <a:pt x="590" y="8414"/>
                    <a:pt x="684" y="8474"/>
                  </a:cubicBezTo>
                  <a:cubicBezTo>
                    <a:pt x="904" y="8601"/>
                    <a:pt x="1135" y="8675"/>
                    <a:pt x="1385" y="8675"/>
                  </a:cubicBezTo>
                  <a:cubicBezTo>
                    <a:pt x="1680" y="8675"/>
                    <a:pt x="1975" y="8567"/>
                    <a:pt x="2195" y="8366"/>
                  </a:cubicBezTo>
                  <a:cubicBezTo>
                    <a:pt x="2269" y="8287"/>
                    <a:pt x="2333" y="8209"/>
                    <a:pt x="2396" y="8134"/>
                  </a:cubicBezTo>
                  <a:lnTo>
                    <a:pt x="3810" y="5862"/>
                  </a:lnTo>
                  <a:lnTo>
                    <a:pt x="3810" y="5847"/>
                  </a:lnTo>
                  <a:lnTo>
                    <a:pt x="2396" y="8086"/>
                  </a:lnTo>
                  <a:cubicBezTo>
                    <a:pt x="2161" y="8459"/>
                    <a:pt x="1773" y="8660"/>
                    <a:pt x="1385" y="8660"/>
                  </a:cubicBezTo>
                  <a:cubicBezTo>
                    <a:pt x="1184" y="8660"/>
                    <a:pt x="982" y="8601"/>
                    <a:pt x="796" y="8489"/>
                  </a:cubicBezTo>
                  <a:cubicBezTo>
                    <a:pt x="266" y="8164"/>
                    <a:pt x="124" y="7433"/>
                    <a:pt x="467" y="6873"/>
                  </a:cubicBezTo>
                  <a:lnTo>
                    <a:pt x="3295" y="2381"/>
                  </a:lnTo>
                  <a:close/>
                </a:path>
              </a:pathLst>
            </a:custGeom>
            <a:solidFill>
              <a:srgbClr val="EC65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23"/>
            <p:cNvSpPr/>
            <p:nvPr/>
          </p:nvSpPr>
          <p:spPr>
            <a:xfrm>
              <a:off x="3093225" y="2615575"/>
              <a:ext cx="137600" cy="176575"/>
            </a:xfrm>
            <a:custGeom>
              <a:rect b="b" l="l" r="r" t="t"/>
              <a:pathLst>
                <a:path extrusionOk="0" h="7063" w="5504">
                  <a:moveTo>
                    <a:pt x="3765" y="0"/>
                  </a:moveTo>
                  <a:lnTo>
                    <a:pt x="280" y="5519"/>
                  </a:lnTo>
                  <a:cubicBezTo>
                    <a:pt x="0" y="5985"/>
                    <a:pt x="157" y="6589"/>
                    <a:pt x="639" y="6903"/>
                  </a:cubicBezTo>
                  <a:cubicBezTo>
                    <a:pt x="810" y="7011"/>
                    <a:pt x="1002" y="7063"/>
                    <a:pt x="1192" y="7063"/>
                  </a:cubicBezTo>
                  <a:cubicBezTo>
                    <a:pt x="1518" y="7063"/>
                    <a:pt x="1836" y="6909"/>
                    <a:pt x="2023" y="6623"/>
                  </a:cubicBezTo>
                  <a:lnTo>
                    <a:pt x="5504" y="1105"/>
                  </a:lnTo>
                  <a:lnTo>
                    <a:pt x="3765" y="0"/>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23"/>
            <p:cNvSpPr/>
            <p:nvPr/>
          </p:nvSpPr>
          <p:spPr>
            <a:xfrm>
              <a:off x="3178400" y="2654225"/>
              <a:ext cx="8975" cy="7775"/>
            </a:xfrm>
            <a:custGeom>
              <a:rect b="b" l="l" r="r" t="t"/>
              <a:pathLst>
                <a:path extrusionOk="0" h="311" w="359">
                  <a:moveTo>
                    <a:pt x="181" y="1"/>
                  </a:moveTo>
                  <a:cubicBezTo>
                    <a:pt x="128" y="1"/>
                    <a:pt x="77" y="28"/>
                    <a:pt x="45" y="70"/>
                  </a:cubicBezTo>
                  <a:cubicBezTo>
                    <a:pt x="0" y="148"/>
                    <a:pt x="30" y="241"/>
                    <a:pt x="93" y="286"/>
                  </a:cubicBezTo>
                  <a:cubicBezTo>
                    <a:pt x="120" y="303"/>
                    <a:pt x="149" y="310"/>
                    <a:pt x="177" y="310"/>
                  </a:cubicBezTo>
                  <a:cubicBezTo>
                    <a:pt x="230" y="310"/>
                    <a:pt x="280" y="283"/>
                    <a:pt x="310" y="241"/>
                  </a:cubicBezTo>
                  <a:cubicBezTo>
                    <a:pt x="358" y="163"/>
                    <a:pt x="325" y="70"/>
                    <a:pt x="265" y="25"/>
                  </a:cubicBezTo>
                  <a:cubicBezTo>
                    <a:pt x="238" y="8"/>
                    <a:pt x="209" y="1"/>
                    <a:pt x="18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23"/>
            <p:cNvSpPr/>
            <p:nvPr/>
          </p:nvSpPr>
          <p:spPr>
            <a:xfrm>
              <a:off x="3169050" y="2706900"/>
              <a:ext cx="9000" cy="7625"/>
            </a:xfrm>
            <a:custGeom>
              <a:rect b="b" l="l" r="r" t="t"/>
              <a:pathLst>
                <a:path extrusionOk="0" h="305" w="360">
                  <a:moveTo>
                    <a:pt x="190" y="1"/>
                  </a:moveTo>
                  <a:cubicBezTo>
                    <a:pt x="134" y="1"/>
                    <a:pt x="79" y="25"/>
                    <a:pt x="46" y="78"/>
                  </a:cubicBezTo>
                  <a:cubicBezTo>
                    <a:pt x="1" y="138"/>
                    <a:pt x="31" y="231"/>
                    <a:pt x="94" y="280"/>
                  </a:cubicBezTo>
                  <a:cubicBezTo>
                    <a:pt x="123" y="296"/>
                    <a:pt x="154" y="305"/>
                    <a:pt x="184" y="305"/>
                  </a:cubicBezTo>
                  <a:cubicBezTo>
                    <a:pt x="235" y="305"/>
                    <a:pt x="282" y="281"/>
                    <a:pt x="311" y="231"/>
                  </a:cubicBezTo>
                  <a:cubicBezTo>
                    <a:pt x="359" y="157"/>
                    <a:pt x="326" y="63"/>
                    <a:pt x="266" y="15"/>
                  </a:cubicBezTo>
                  <a:cubicBezTo>
                    <a:pt x="241" y="6"/>
                    <a:pt x="215" y="1"/>
                    <a:pt x="19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23"/>
            <p:cNvSpPr/>
            <p:nvPr/>
          </p:nvSpPr>
          <p:spPr>
            <a:xfrm>
              <a:off x="3131000" y="2708975"/>
              <a:ext cx="8900" cy="7525"/>
            </a:xfrm>
            <a:custGeom>
              <a:rect b="b" l="l" r="r" t="t"/>
              <a:pathLst>
                <a:path extrusionOk="0" h="301" w="356">
                  <a:moveTo>
                    <a:pt x="174" y="0"/>
                  </a:moveTo>
                  <a:cubicBezTo>
                    <a:pt x="124" y="0"/>
                    <a:pt x="76" y="24"/>
                    <a:pt x="45" y="74"/>
                  </a:cubicBezTo>
                  <a:cubicBezTo>
                    <a:pt x="1" y="133"/>
                    <a:pt x="16" y="227"/>
                    <a:pt x="94" y="275"/>
                  </a:cubicBezTo>
                  <a:cubicBezTo>
                    <a:pt x="122" y="292"/>
                    <a:pt x="152" y="300"/>
                    <a:pt x="181" y="300"/>
                  </a:cubicBezTo>
                  <a:cubicBezTo>
                    <a:pt x="232" y="300"/>
                    <a:pt x="280" y="276"/>
                    <a:pt x="310" y="227"/>
                  </a:cubicBezTo>
                  <a:cubicBezTo>
                    <a:pt x="355" y="167"/>
                    <a:pt x="325" y="55"/>
                    <a:pt x="262" y="25"/>
                  </a:cubicBezTo>
                  <a:cubicBezTo>
                    <a:pt x="234" y="9"/>
                    <a:pt x="204" y="0"/>
                    <a:pt x="174"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23"/>
            <p:cNvSpPr/>
            <p:nvPr/>
          </p:nvSpPr>
          <p:spPr>
            <a:xfrm>
              <a:off x="3082775" y="2809675"/>
              <a:ext cx="39300" cy="12625"/>
            </a:xfrm>
            <a:custGeom>
              <a:rect b="b" l="l" r="r" t="t"/>
              <a:pathLst>
                <a:path extrusionOk="0" h="505" w="1572">
                  <a:moveTo>
                    <a:pt x="71" y="1"/>
                  </a:moveTo>
                  <a:cubicBezTo>
                    <a:pt x="54" y="1"/>
                    <a:pt x="38" y="8"/>
                    <a:pt x="30" y="23"/>
                  </a:cubicBezTo>
                  <a:cubicBezTo>
                    <a:pt x="1" y="38"/>
                    <a:pt x="1" y="87"/>
                    <a:pt x="30" y="116"/>
                  </a:cubicBezTo>
                  <a:cubicBezTo>
                    <a:pt x="295" y="366"/>
                    <a:pt x="575" y="504"/>
                    <a:pt x="840" y="504"/>
                  </a:cubicBezTo>
                  <a:cubicBezTo>
                    <a:pt x="855" y="504"/>
                    <a:pt x="870" y="490"/>
                    <a:pt x="885" y="490"/>
                  </a:cubicBezTo>
                  <a:cubicBezTo>
                    <a:pt x="1292" y="475"/>
                    <a:pt x="1538" y="195"/>
                    <a:pt x="1557" y="180"/>
                  </a:cubicBezTo>
                  <a:cubicBezTo>
                    <a:pt x="1571" y="150"/>
                    <a:pt x="1571" y="116"/>
                    <a:pt x="1538" y="87"/>
                  </a:cubicBezTo>
                  <a:cubicBezTo>
                    <a:pt x="1525" y="80"/>
                    <a:pt x="1513" y="77"/>
                    <a:pt x="1500" y="77"/>
                  </a:cubicBezTo>
                  <a:cubicBezTo>
                    <a:pt x="1483" y="77"/>
                    <a:pt x="1464" y="84"/>
                    <a:pt x="1445" y="102"/>
                  </a:cubicBezTo>
                  <a:cubicBezTo>
                    <a:pt x="1445" y="102"/>
                    <a:pt x="1228" y="352"/>
                    <a:pt x="885" y="366"/>
                  </a:cubicBezTo>
                  <a:cubicBezTo>
                    <a:pt x="869" y="367"/>
                    <a:pt x="853" y="368"/>
                    <a:pt x="838" y="368"/>
                  </a:cubicBezTo>
                  <a:cubicBezTo>
                    <a:pt x="594" y="368"/>
                    <a:pt x="359" y="258"/>
                    <a:pt x="124" y="23"/>
                  </a:cubicBezTo>
                  <a:cubicBezTo>
                    <a:pt x="109" y="8"/>
                    <a:pt x="89" y="1"/>
                    <a:pt x="7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23"/>
            <p:cNvSpPr/>
            <p:nvPr/>
          </p:nvSpPr>
          <p:spPr>
            <a:xfrm>
              <a:off x="3185000" y="2528575"/>
              <a:ext cx="112725" cy="104000"/>
            </a:xfrm>
            <a:custGeom>
              <a:rect b="b" l="l" r="r" t="t"/>
              <a:pathLst>
                <a:path extrusionOk="0" h="4160" w="4509">
                  <a:moveTo>
                    <a:pt x="1656" y="0"/>
                  </a:moveTo>
                  <a:cubicBezTo>
                    <a:pt x="1496" y="0"/>
                    <a:pt x="1335" y="79"/>
                    <a:pt x="1243" y="230"/>
                  </a:cubicBezTo>
                  <a:lnTo>
                    <a:pt x="139" y="1924"/>
                  </a:lnTo>
                  <a:cubicBezTo>
                    <a:pt x="1" y="2159"/>
                    <a:pt x="61" y="2469"/>
                    <a:pt x="296" y="2607"/>
                  </a:cubicBezTo>
                  <a:lnTo>
                    <a:pt x="2598" y="4085"/>
                  </a:lnTo>
                  <a:cubicBezTo>
                    <a:pt x="2680" y="4135"/>
                    <a:pt x="2771" y="4160"/>
                    <a:pt x="2861" y="4160"/>
                  </a:cubicBezTo>
                  <a:cubicBezTo>
                    <a:pt x="3022" y="4160"/>
                    <a:pt x="3180" y="4080"/>
                    <a:pt x="3281" y="3932"/>
                  </a:cubicBezTo>
                  <a:lnTo>
                    <a:pt x="4370" y="2234"/>
                  </a:lnTo>
                  <a:cubicBezTo>
                    <a:pt x="4508" y="2003"/>
                    <a:pt x="4445" y="1708"/>
                    <a:pt x="4214" y="1551"/>
                  </a:cubicBezTo>
                  <a:lnTo>
                    <a:pt x="1911" y="74"/>
                  </a:lnTo>
                  <a:cubicBezTo>
                    <a:pt x="1834" y="24"/>
                    <a:pt x="1745" y="0"/>
                    <a:pt x="1656" y="0"/>
                  </a:cubicBezTo>
                  <a:close/>
                </a:path>
              </a:pathLst>
            </a:custGeom>
            <a:solidFill>
              <a:srgbClr val="EC60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23"/>
            <p:cNvSpPr/>
            <p:nvPr/>
          </p:nvSpPr>
          <p:spPr>
            <a:xfrm>
              <a:off x="3207950" y="2542175"/>
              <a:ext cx="68400" cy="78075"/>
            </a:xfrm>
            <a:custGeom>
              <a:rect b="b" l="l" r="r" t="t"/>
              <a:pathLst>
                <a:path extrusionOk="0" h="3123" w="2736">
                  <a:moveTo>
                    <a:pt x="1602" y="123"/>
                  </a:moveTo>
                  <a:cubicBezTo>
                    <a:pt x="1631" y="123"/>
                    <a:pt x="1680" y="138"/>
                    <a:pt x="1725" y="153"/>
                  </a:cubicBezTo>
                  <a:lnTo>
                    <a:pt x="2501" y="664"/>
                  </a:lnTo>
                  <a:cubicBezTo>
                    <a:pt x="2549" y="698"/>
                    <a:pt x="2579" y="742"/>
                    <a:pt x="2594" y="806"/>
                  </a:cubicBezTo>
                  <a:cubicBezTo>
                    <a:pt x="2613" y="869"/>
                    <a:pt x="2594" y="914"/>
                    <a:pt x="2564" y="977"/>
                  </a:cubicBezTo>
                  <a:lnTo>
                    <a:pt x="1322" y="2903"/>
                  </a:lnTo>
                  <a:cubicBezTo>
                    <a:pt x="1288" y="2951"/>
                    <a:pt x="1243" y="2981"/>
                    <a:pt x="1180" y="2996"/>
                  </a:cubicBezTo>
                  <a:cubicBezTo>
                    <a:pt x="1163" y="3001"/>
                    <a:pt x="1148" y="3003"/>
                    <a:pt x="1132" y="3003"/>
                  </a:cubicBezTo>
                  <a:cubicBezTo>
                    <a:pt x="1092" y="3003"/>
                    <a:pt x="1054" y="2988"/>
                    <a:pt x="1008" y="2966"/>
                  </a:cubicBezTo>
                  <a:lnTo>
                    <a:pt x="232" y="2470"/>
                  </a:lnTo>
                  <a:cubicBezTo>
                    <a:pt x="187" y="2436"/>
                    <a:pt x="154" y="2391"/>
                    <a:pt x="139" y="2328"/>
                  </a:cubicBezTo>
                  <a:cubicBezTo>
                    <a:pt x="124" y="2268"/>
                    <a:pt x="139" y="2205"/>
                    <a:pt x="169" y="2156"/>
                  </a:cubicBezTo>
                  <a:lnTo>
                    <a:pt x="1400" y="231"/>
                  </a:lnTo>
                  <a:cubicBezTo>
                    <a:pt x="1445" y="168"/>
                    <a:pt x="1523" y="123"/>
                    <a:pt x="1602" y="123"/>
                  </a:cubicBezTo>
                  <a:close/>
                  <a:moveTo>
                    <a:pt x="1590" y="1"/>
                  </a:moveTo>
                  <a:cubicBezTo>
                    <a:pt x="1475" y="1"/>
                    <a:pt x="1366" y="59"/>
                    <a:pt x="1307" y="168"/>
                  </a:cubicBezTo>
                  <a:lnTo>
                    <a:pt x="61" y="2082"/>
                  </a:lnTo>
                  <a:cubicBezTo>
                    <a:pt x="16" y="2175"/>
                    <a:pt x="1" y="2268"/>
                    <a:pt x="16" y="2343"/>
                  </a:cubicBezTo>
                  <a:cubicBezTo>
                    <a:pt x="31" y="2436"/>
                    <a:pt x="94" y="2515"/>
                    <a:pt x="169" y="2578"/>
                  </a:cubicBezTo>
                  <a:lnTo>
                    <a:pt x="949" y="3074"/>
                  </a:lnTo>
                  <a:cubicBezTo>
                    <a:pt x="1008" y="3108"/>
                    <a:pt x="1072" y="3123"/>
                    <a:pt x="1135" y="3123"/>
                  </a:cubicBezTo>
                  <a:cubicBezTo>
                    <a:pt x="1258" y="3123"/>
                    <a:pt x="1366" y="3074"/>
                    <a:pt x="1430" y="2966"/>
                  </a:cubicBezTo>
                  <a:lnTo>
                    <a:pt x="2672" y="1037"/>
                  </a:lnTo>
                  <a:cubicBezTo>
                    <a:pt x="2721" y="962"/>
                    <a:pt x="2736" y="869"/>
                    <a:pt x="2721" y="776"/>
                  </a:cubicBezTo>
                  <a:cubicBezTo>
                    <a:pt x="2687" y="683"/>
                    <a:pt x="2643" y="604"/>
                    <a:pt x="2564" y="556"/>
                  </a:cubicBezTo>
                  <a:lnTo>
                    <a:pt x="1788" y="59"/>
                  </a:lnTo>
                  <a:cubicBezTo>
                    <a:pt x="1725" y="20"/>
                    <a:pt x="1657" y="1"/>
                    <a:pt x="1590" y="1"/>
                  </a:cubicBez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23"/>
            <p:cNvSpPr/>
            <p:nvPr/>
          </p:nvSpPr>
          <p:spPr>
            <a:xfrm>
              <a:off x="3216825" y="2534650"/>
              <a:ext cx="28850" cy="12475"/>
            </a:xfrm>
            <a:custGeom>
              <a:rect b="b" l="l" r="r" t="t"/>
              <a:pathLst>
                <a:path extrusionOk="0" h="499" w="1154">
                  <a:moveTo>
                    <a:pt x="456" y="1"/>
                  </a:moveTo>
                  <a:cubicBezTo>
                    <a:pt x="363" y="1"/>
                    <a:pt x="270" y="47"/>
                    <a:pt x="220" y="125"/>
                  </a:cubicBezTo>
                  <a:lnTo>
                    <a:pt x="19" y="454"/>
                  </a:lnTo>
                  <a:cubicBezTo>
                    <a:pt x="0" y="454"/>
                    <a:pt x="0" y="484"/>
                    <a:pt x="19" y="484"/>
                  </a:cubicBezTo>
                  <a:lnTo>
                    <a:pt x="34" y="499"/>
                  </a:lnTo>
                  <a:cubicBezTo>
                    <a:pt x="49" y="499"/>
                    <a:pt x="64" y="484"/>
                    <a:pt x="64" y="484"/>
                  </a:cubicBezTo>
                  <a:lnTo>
                    <a:pt x="265" y="159"/>
                  </a:lnTo>
                  <a:cubicBezTo>
                    <a:pt x="306" y="98"/>
                    <a:pt x="387" y="63"/>
                    <a:pt x="464" y="63"/>
                  </a:cubicBezTo>
                  <a:cubicBezTo>
                    <a:pt x="505" y="63"/>
                    <a:pt x="546" y="73"/>
                    <a:pt x="579" y="96"/>
                  </a:cubicBezTo>
                  <a:lnTo>
                    <a:pt x="1090" y="424"/>
                  </a:lnTo>
                  <a:cubicBezTo>
                    <a:pt x="1097" y="431"/>
                    <a:pt x="1109" y="435"/>
                    <a:pt x="1120" y="435"/>
                  </a:cubicBezTo>
                  <a:cubicBezTo>
                    <a:pt x="1130" y="435"/>
                    <a:pt x="1138" y="431"/>
                    <a:pt x="1138" y="424"/>
                  </a:cubicBezTo>
                  <a:cubicBezTo>
                    <a:pt x="1153" y="405"/>
                    <a:pt x="1153" y="390"/>
                    <a:pt x="1138" y="375"/>
                  </a:cubicBezTo>
                  <a:lnTo>
                    <a:pt x="609" y="51"/>
                  </a:lnTo>
                  <a:cubicBezTo>
                    <a:pt x="563" y="17"/>
                    <a:pt x="510" y="1"/>
                    <a:pt x="456"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23"/>
            <p:cNvSpPr/>
            <p:nvPr/>
          </p:nvSpPr>
          <p:spPr>
            <a:xfrm>
              <a:off x="3092850" y="2638900"/>
              <a:ext cx="123625" cy="154300"/>
            </a:xfrm>
            <a:custGeom>
              <a:rect b="b" l="l" r="r" t="t"/>
              <a:pathLst>
                <a:path extrusionOk="0" h="6172" w="4945">
                  <a:moveTo>
                    <a:pt x="3280" y="0"/>
                  </a:moveTo>
                  <a:lnTo>
                    <a:pt x="1" y="5097"/>
                  </a:lnTo>
                  <a:lnTo>
                    <a:pt x="1665" y="6171"/>
                  </a:lnTo>
                  <a:lnTo>
                    <a:pt x="4944" y="1056"/>
                  </a:lnTo>
                  <a:lnTo>
                    <a:pt x="3280"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23"/>
            <p:cNvSpPr/>
            <p:nvPr/>
          </p:nvSpPr>
          <p:spPr>
            <a:xfrm>
              <a:off x="3166725" y="2664550"/>
              <a:ext cx="27650" cy="26400"/>
            </a:xfrm>
            <a:custGeom>
              <a:rect b="b" l="l" r="r" t="t"/>
              <a:pathLst>
                <a:path extrusionOk="0" h="1056" w="1106">
                  <a:moveTo>
                    <a:pt x="404" y="60"/>
                  </a:moveTo>
                  <a:lnTo>
                    <a:pt x="1027" y="466"/>
                  </a:lnTo>
                  <a:lnTo>
                    <a:pt x="698" y="993"/>
                  </a:lnTo>
                  <a:lnTo>
                    <a:pt x="64" y="590"/>
                  </a:lnTo>
                  <a:lnTo>
                    <a:pt x="404" y="60"/>
                  </a:lnTo>
                  <a:close/>
                  <a:moveTo>
                    <a:pt x="389" y="0"/>
                  </a:moveTo>
                  <a:cubicBezTo>
                    <a:pt x="374" y="15"/>
                    <a:pt x="359" y="15"/>
                    <a:pt x="344" y="30"/>
                  </a:cubicBezTo>
                  <a:lnTo>
                    <a:pt x="16" y="560"/>
                  </a:lnTo>
                  <a:cubicBezTo>
                    <a:pt x="1" y="590"/>
                    <a:pt x="1" y="619"/>
                    <a:pt x="31" y="638"/>
                  </a:cubicBezTo>
                  <a:lnTo>
                    <a:pt x="669" y="1056"/>
                  </a:lnTo>
                  <a:lnTo>
                    <a:pt x="717" y="1056"/>
                  </a:lnTo>
                  <a:cubicBezTo>
                    <a:pt x="732" y="1056"/>
                    <a:pt x="747" y="1041"/>
                    <a:pt x="747" y="1026"/>
                  </a:cubicBezTo>
                  <a:lnTo>
                    <a:pt x="1090" y="511"/>
                  </a:lnTo>
                  <a:cubicBezTo>
                    <a:pt x="1090" y="496"/>
                    <a:pt x="1105" y="481"/>
                    <a:pt x="1090" y="466"/>
                  </a:cubicBezTo>
                  <a:cubicBezTo>
                    <a:pt x="1090" y="452"/>
                    <a:pt x="1090" y="433"/>
                    <a:pt x="1072" y="418"/>
                  </a:cubicBezTo>
                  <a:lnTo>
                    <a:pt x="437" y="15"/>
                  </a:lnTo>
                  <a:cubicBezTo>
                    <a:pt x="419" y="0"/>
                    <a:pt x="404" y="0"/>
                    <a:pt x="389"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23"/>
            <p:cNvSpPr/>
            <p:nvPr/>
          </p:nvSpPr>
          <p:spPr>
            <a:xfrm>
              <a:off x="3187350" y="2660850"/>
              <a:ext cx="4300" cy="5675"/>
            </a:xfrm>
            <a:custGeom>
              <a:rect b="b" l="l" r="r" t="t"/>
              <a:pathLst>
                <a:path extrusionOk="0" h="227" w="172">
                  <a:moveTo>
                    <a:pt x="140" y="0"/>
                  </a:moveTo>
                  <a:cubicBezTo>
                    <a:pt x="130" y="0"/>
                    <a:pt x="119" y="11"/>
                    <a:pt x="108" y="21"/>
                  </a:cubicBezTo>
                  <a:lnTo>
                    <a:pt x="15" y="178"/>
                  </a:lnTo>
                  <a:cubicBezTo>
                    <a:pt x="0" y="178"/>
                    <a:pt x="15" y="208"/>
                    <a:pt x="15" y="208"/>
                  </a:cubicBezTo>
                  <a:cubicBezTo>
                    <a:pt x="30" y="226"/>
                    <a:pt x="30" y="226"/>
                    <a:pt x="45" y="226"/>
                  </a:cubicBezTo>
                  <a:lnTo>
                    <a:pt x="60" y="208"/>
                  </a:lnTo>
                  <a:lnTo>
                    <a:pt x="172" y="55"/>
                  </a:lnTo>
                  <a:cubicBezTo>
                    <a:pt x="172" y="40"/>
                    <a:pt x="172" y="21"/>
                    <a:pt x="153" y="6"/>
                  </a:cubicBezTo>
                  <a:cubicBezTo>
                    <a:pt x="149" y="2"/>
                    <a:pt x="144" y="0"/>
                    <a:pt x="140"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23"/>
            <p:cNvSpPr/>
            <p:nvPr/>
          </p:nvSpPr>
          <p:spPr>
            <a:xfrm>
              <a:off x="3186125" y="2661375"/>
              <a:ext cx="6650" cy="4300"/>
            </a:xfrm>
            <a:custGeom>
              <a:rect b="b" l="l" r="r" t="t"/>
              <a:pathLst>
                <a:path extrusionOk="0" h="172" w="266">
                  <a:moveTo>
                    <a:pt x="64" y="0"/>
                  </a:moveTo>
                  <a:cubicBezTo>
                    <a:pt x="49" y="0"/>
                    <a:pt x="34" y="0"/>
                    <a:pt x="16" y="19"/>
                  </a:cubicBezTo>
                  <a:cubicBezTo>
                    <a:pt x="1" y="34"/>
                    <a:pt x="16" y="49"/>
                    <a:pt x="34" y="64"/>
                  </a:cubicBezTo>
                  <a:lnTo>
                    <a:pt x="221" y="172"/>
                  </a:lnTo>
                  <a:lnTo>
                    <a:pt x="251" y="172"/>
                  </a:lnTo>
                  <a:cubicBezTo>
                    <a:pt x="266" y="157"/>
                    <a:pt x="266" y="127"/>
                    <a:pt x="251" y="127"/>
                  </a:cubicBezTo>
                  <a:lnTo>
                    <a:pt x="64"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23"/>
            <p:cNvSpPr/>
            <p:nvPr/>
          </p:nvSpPr>
          <p:spPr>
            <a:xfrm>
              <a:off x="3143775" y="2697700"/>
              <a:ext cx="29225" cy="29000"/>
            </a:xfrm>
            <a:custGeom>
              <a:rect b="b" l="l" r="r" t="t"/>
              <a:pathLst>
                <a:path extrusionOk="0" h="1160" w="1169">
                  <a:moveTo>
                    <a:pt x="467" y="58"/>
                  </a:moveTo>
                  <a:lnTo>
                    <a:pt x="1105" y="461"/>
                  </a:lnTo>
                  <a:lnTo>
                    <a:pt x="702" y="1099"/>
                  </a:lnTo>
                  <a:lnTo>
                    <a:pt x="64" y="693"/>
                  </a:lnTo>
                  <a:lnTo>
                    <a:pt x="467" y="58"/>
                  </a:lnTo>
                  <a:close/>
                  <a:moveTo>
                    <a:pt x="461" y="0"/>
                  </a:moveTo>
                  <a:cubicBezTo>
                    <a:pt x="445" y="0"/>
                    <a:pt x="431" y="7"/>
                    <a:pt x="422" y="25"/>
                  </a:cubicBezTo>
                  <a:lnTo>
                    <a:pt x="1" y="663"/>
                  </a:lnTo>
                  <a:lnTo>
                    <a:pt x="1" y="711"/>
                  </a:lnTo>
                  <a:cubicBezTo>
                    <a:pt x="1" y="726"/>
                    <a:pt x="16" y="741"/>
                    <a:pt x="31" y="741"/>
                  </a:cubicBezTo>
                  <a:lnTo>
                    <a:pt x="669" y="1159"/>
                  </a:lnTo>
                  <a:lnTo>
                    <a:pt x="702" y="1159"/>
                  </a:lnTo>
                  <a:cubicBezTo>
                    <a:pt x="717" y="1159"/>
                    <a:pt x="732" y="1159"/>
                    <a:pt x="747" y="1144"/>
                  </a:cubicBezTo>
                  <a:lnTo>
                    <a:pt x="1150" y="491"/>
                  </a:lnTo>
                  <a:cubicBezTo>
                    <a:pt x="1169" y="476"/>
                    <a:pt x="1169" y="431"/>
                    <a:pt x="1135" y="413"/>
                  </a:cubicBezTo>
                  <a:lnTo>
                    <a:pt x="497" y="10"/>
                  </a:lnTo>
                  <a:cubicBezTo>
                    <a:pt x="485" y="4"/>
                    <a:pt x="472" y="0"/>
                    <a:pt x="461"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23"/>
            <p:cNvSpPr/>
            <p:nvPr/>
          </p:nvSpPr>
          <p:spPr>
            <a:xfrm>
              <a:off x="3166350" y="2693000"/>
              <a:ext cx="4700" cy="6175"/>
            </a:xfrm>
            <a:custGeom>
              <a:rect b="b" l="l" r="r" t="t"/>
              <a:pathLst>
                <a:path extrusionOk="0" h="247" w="188">
                  <a:moveTo>
                    <a:pt x="147" y="0"/>
                  </a:moveTo>
                  <a:cubicBezTo>
                    <a:pt x="139" y="0"/>
                    <a:pt x="131" y="4"/>
                    <a:pt x="124" y="11"/>
                  </a:cubicBezTo>
                  <a:lnTo>
                    <a:pt x="16" y="198"/>
                  </a:lnTo>
                  <a:cubicBezTo>
                    <a:pt x="1" y="213"/>
                    <a:pt x="1" y="228"/>
                    <a:pt x="16" y="246"/>
                  </a:cubicBezTo>
                  <a:lnTo>
                    <a:pt x="31" y="246"/>
                  </a:lnTo>
                  <a:cubicBezTo>
                    <a:pt x="46" y="246"/>
                    <a:pt x="60" y="246"/>
                    <a:pt x="60" y="228"/>
                  </a:cubicBezTo>
                  <a:lnTo>
                    <a:pt x="187" y="41"/>
                  </a:lnTo>
                  <a:cubicBezTo>
                    <a:pt x="187" y="26"/>
                    <a:pt x="187" y="11"/>
                    <a:pt x="172" y="11"/>
                  </a:cubicBezTo>
                  <a:cubicBezTo>
                    <a:pt x="163" y="4"/>
                    <a:pt x="155" y="0"/>
                    <a:pt x="14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23"/>
            <p:cNvSpPr/>
            <p:nvPr/>
          </p:nvSpPr>
          <p:spPr>
            <a:xfrm>
              <a:off x="3110100" y="2758750"/>
              <a:ext cx="6850" cy="6850"/>
            </a:xfrm>
            <a:custGeom>
              <a:rect b="b" l="l" r="r" t="t"/>
              <a:pathLst>
                <a:path extrusionOk="0" h="274" w="274">
                  <a:moveTo>
                    <a:pt x="116" y="1"/>
                  </a:moveTo>
                  <a:cubicBezTo>
                    <a:pt x="98" y="4"/>
                    <a:pt x="83" y="12"/>
                    <a:pt x="64" y="23"/>
                  </a:cubicBezTo>
                  <a:cubicBezTo>
                    <a:pt x="49" y="34"/>
                    <a:pt x="34" y="45"/>
                    <a:pt x="23" y="64"/>
                  </a:cubicBezTo>
                  <a:cubicBezTo>
                    <a:pt x="12" y="83"/>
                    <a:pt x="5" y="109"/>
                    <a:pt x="1" y="131"/>
                  </a:cubicBezTo>
                  <a:cubicBezTo>
                    <a:pt x="1" y="157"/>
                    <a:pt x="5" y="180"/>
                    <a:pt x="16" y="198"/>
                  </a:cubicBezTo>
                  <a:cubicBezTo>
                    <a:pt x="27" y="221"/>
                    <a:pt x="42" y="239"/>
                    <a:pt x="64" y="251"/>
                  </a:cubicBezTo>
                  <a:cubicBezTo>
                    <a:pt x="83" y="265"/>
                    <a:pt x="105" y="273"/>
                    <a:pt x="131" y="273"/>
                  </a:cubicBezTo>
                  <a:cubicBezTo>
                    <a:pt x="135" y="274"/>
                    <a:pt x="139" y="274"/>
                    <a:pt x="143" y="274"/>
                  </a:cubicBezTo>
                  <a:cubicBezTo>
                    <a:pt x="162" y="274"/>
                    <a:pt x="180" y="267"/>
                    <a:pt x="199" y="258"/>
                  </a:cubicBezTo>
                  <a:cubicBezTo>
                    <a:pt x="221" y="247"/>
                    <a:pt x="236" y="232"/>
                    <a:pt x="251" y="210"/>
                  </a:cubicBezTo>
                  <a:cubicBezTo>
                    <a:pt x="262" y="195"/>
                    <a:pt x="266" y="176"/>
                    <a:pt x="269" y="157"/>
                  </a:cubicBezTo>
                  <a:cubicBezTo>
                    <a:pt x="273" y="135"/>
                    <a:pt x="273" y="116"/>
                    <a:pt x="269" y="94"/>
                  </a:cubicBezTo>
                  <a:lnTo>
                    <a:pt x="217" y="105"/>
                  </a:lnTo>
                  <a:cubicBezTo>
                    <a:pt x="221" y="116"/>
                    <a:pt x="221" y="131"/>
                    <a:pt x="221" y="142"/>
                  </a:cubicBezTo>
                  <a:cubicBezTo>
                    <a:pt x="217" y="157"/>
                    <a:pt x="214" y="168"/>
                    <a:pt x="206" y="180"/>
                  </a:cubicBezTo>
                  <a:cubicBezTo>
                    <a:pt x="199" y="191"/>
                    <a:pt x="187" y="198"/>
                    <a:pt x="176" y="206"/>
                  </a:cubicBezTo>
                  <a:cubicBezTo>
                    <a:pt x="168" y="211"/>
                    <a:pt x="158" y="215"/>
                    <a:pt x="147" y="215"/>
                  </a:cubicBezTo>
                  <a:cubicBezTo>
                    <a:pt x="143" y="215"/>
                    <a:pt x="139" y="214"/>
                    <a:pt x="135" y="213"/>
                  </a:cubicBezTo>
                  <a:cubicBezTo>
                    <a:pt x="120" y="213"/>
                    <a:pt x="109" y="210"/>
                    <a:pt x="94" y="202"/>
                  </a:cubicBezTo>
                  <a:cubicBezTo>
                    <a:pt x="83" y="191"/>
                    <a:pt x="72" y="183"/>
                    <a:pt x="64" y="168"/>
                  </a:cubicBezTo>
                  <a:cubicBezTo>
                    <a:pt x="57" y="157"/>
                    <a:pt x="57" y="142"/>
                    <a:pt x="57" y="127"/>
                  </a:cubicBezTo>
                  <a:cubicBezTo>
                    <a:pt x="57" y="116"/>
                    <a:pt x="61" y="101"/>
                    <a:pt x="68" y="90"/>
                  </a:cubicBezTo>
                  <a:cubicBezTo>
                    <a:pt x="75" y="79"/>
                    <a:pt x="83" y="71"/>
                    <a:pt x="98" y="64"/>
                  </a:cubicBezTo>
                  <a:cubicBezTo>
                    <a:pt x="109" y="57"/>
                    <a:pt x="120" y="53"/>
                    <a:pt x="135" y="49"/>
                  </a:cubicBezTo>
                  <a:lnTo>
                    <a:pt x="116"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23"/>
            <p:cNvSpPr/>
            <p:nvPr/>
          </p:nvSpPr>
          <p:spPr>
            <a:xfrm>
              <a:off x="3113750" y="2752950"/>
              <a:ext cx="6925" cy="6950"/>
            </a:xfrm>
            <a:custGeom>
              <a:rect b="b" l="l" r="r" t="t"/>
              <a:pathLst>
                <a:path extrusionOk="0" h="278" w="277">
                  <a:moveTo>
                    <a:pt x="142" y="57"/>
                  </a:moveTo>
                  <a:cubicBezTo>
                    <a:pt x="157" y="57"/>
                    <a:pt x="168" y="65"/>
                    <a:pt x="183" y="72"/>
                  </a:cubicBezTo>
                  <a:cubicBezTo>
                    <a:pt x="194" y="80"/>
                    <a:pt x="206" y="91"/>
                    <a:pt x="213" y="102"/>
                  </a:cubicBezTo>
                  <a:cubicBezTo>
                    <a:pt x="217" y="117"/>
                    <a:pt x="220" y="128"/>
                    <a:pt x="220" y="143"/>
                  </a:cubicBezTo>
                  <a:cubicBezTo>
                    <a:pt x="220" y="158"/>
                    <a:pt x="217" y="173"/>
                    <a:pt x="209" y="184"/>
                  </a:cubicBezTo>
                  <a:cubicBezTo>
                    <a:pt x="202" y="195"/>
                    <a:pt x="191" y="206"/>
                    <a:pt x="179" y="210"/>
                  </a:cubicBezTo>
                  <a:cubicBezTo>
                    <a:pt x="165" y="218"/>
                    <a:pt x="150" y="221"/>
                    <a:pt x="138" y="221"/>
                  </a:cubicBezTo>
                  <a:cubicBezTo>
                    <a:pt x="123" y="218"/>
                    <a:pt x="109" y="214"/>
                    <a:pt x="94" y="206"/>
                  </a:cubicBezTo>
                  <a:cubicBezTo>
                    <a:pt x="82" y="199"/>
                    <a:pt x="71" y="188"/>
                    <a:pt x="68" y="173"/>
                  </a:cubicBezTo>
                  <a:cubicBezTo>
                    <a:pt x="60" y="162"/>
                    <a:pt x="56" y="147"/>
                    <a:pt x="56" y="132"/>
                  </a:cubicBezTo>
                  <a:cubicBezTo>
                    <a:pt x="56" y="117"/>
                    <a:pt x="60" y="106"/>
                    <a:pt x="68" y="95"/>
                  </a:cubicBezTo>
                  <a:cubicBezTo>
                    <a:pt x="79" y="80"/>
                    <a:pt x="86" y="72"/>
                    <a:pt x="101" y="65"/>
                  </a:cubicBezTo>
                  <a:cubicBezTo>
                    <a:pt x="112" y="61"/>
                    <a:pt x="127" y="57"/>
                    <a:pt x="142" y="57"/>
                  </a:cubicBezTo>
                  <a:close/>
                  <a:moveTo>
                    <a:pt x="134" y="0"/>
                  </a:moveTo>
                  <a:cubicBezTo>
                    <a:pt x="116" y="0"/>
                    <a:pt x="97" y="7"/>
                    <a:pt x="79" y="16"/>
                  </a:cubicBezTo>
                  <a:cubicBezTo>
                    <a:pt x="56" y="27"/>
                    <a:pt x="41" y="42"/>
                    <a:pt x="26" y="65"/>
                  </a:cubicBezTo>
                  <a:cubicBezTo>
                    <a:pt x="12" y="87"/>
                    <a:pt x="4" y="113"/>
                    <a:pt x="0" y="136"/>
                  </a:cubicBezTo>
                  <a:cubicBezTo>
                    <a:pt x="0" y="162"/>
                    <a:pt x="4" y="184"/>
                    <a:pt x="15" y="203"/>
                  </a:cubicBezTo>
                  <a:cubicBezTo>
                    <a:pt x="26" y="225"/>
                    <a:pt x="41" y="244"/>
                    <a:pt x="64" y="255"/>
                  </a:cubicBezTo>
                  <a:cubicBezTo>
                    <a:pt x="82" y="270"/>
                    <a:pt x="109" y="277"/>
                    <a:pt x="131" y="277"/>
                  </a:cubicBezTo>
                  <a:cubicBezTo>
                    <a:pt x="153" y="277"/>
                    <a:pt x="176" y="274"/>
                    <a:pt x="198" y="262"/>
                  </a:cubicBezTo>
                  <a:cubicBezTo>
                    <a:pt x="220" y="251"/>
                    <a:pt x="239" y="233"/>
                    <a:pt x="250" y="210"/>
                  </a:cubicBezTo>
                  <a:cubicBezTo>
                    <a:pt x="265" y="188"/>
                    <a:pt x="273" y="165"/>
                    <a:pt x="276" y="143"/>
                  </a:cubicBezTo>
                  <a:cubicBezTo>
                    <a:pt x="276" y="117"/>
                    <a:pt x="273" y="95"/>
                    <a:pt x="262" y="72"/>
                  </a:cubicBezTo>
                  <a:cubicBezTo>
                    <a:pt x="250" y="53"/>
                    <a:pt x="235" y="35"/>
                    <a:pt x="213" y="20"/>
                  </a:cubicBezTo>
                  <a:cubicBezTo>
                    <a:pt x="194" y="9"/>
                    <a:pt x="172" y="1"/>
                    <a:pt x="146" y="1"/>
                  </a:cubicBezTo>
                  <a:cubicBezTo>
                    <a:pt x="142" y="1"/>
                    <a:pt x="138" y="0"/>
                    <a:pt x="13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23"/>
            <p:cNvSpPr/>
            <p:nvPr/>
          </p:nvSpPr>
          <p:spPr>
            <a:xfrm>
              <a:off x="3116650" y="2745700"/>
              <a:ext cx="7650" cy="6925"/>
            </a:xfrm>
            <a:custGeom>
              <a:rect b="b" l="l" r="r" t="t"/>
              <a:pathLst>
                <a:path extrusionOk="0" h="277" w="306">
                  <a:moveTo>
                    <a:pt x="146" y="0"/>
                  </a:moveTo>
                  <a:lnTo>
                    <a:pt x="112" y="49"/>
                  </a:lnTo>
                  <a:lnTo>
                    <a:pt x="239" y="217"/>
                  </a:lnTo>
                  <a:lnTo>
                    <a:pt x="34" y="168"/>
                  </a:lnTo>
                  <a:lnTo>
                    <a:pt x="0" y="224"/>
                  </a:lnTo>
                  <a:lnTo>
                    <a:pt x="276" y="276"/>
                  </a:lnTo>
                  <a:lnTo>
                    <a:pt x="306" y="228"/>
                  </a:lnTo>
                  <a:lnTo>
                    <a:pt x="146"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23"/>
            <p:cNvSpPr/>
            <p:nvPr/>
          </p:nvSpPr>
          <p:spPr>
            <a:xfrm>
              <a:off x="3120650" y="2743725"/>
              <a:ext cx="6375" cy="4800"/>
            </a:xfrm>
            <a:custGeom>
              <a:rect b="b" l="l" r="r" t="t"/>
              <a:pathLst>
                <a:path extrusionOk="0" h="192" w="255">
                  <a:moveTo>
                    <a:pt x="34" y="1"/>
                  </a:moveTo>
                  <a:lnTo>
                    <a:pt x="0" y="49"/>
                  </a:lnTo>
                  <a:lnTo>
                    <a:pt x="221" y="191"/>
                  </a:lnTo>
                  <a:lnTo>
                    <a:pt x="254" y="143"/>
                  </a:lnTo>
                  <a:lnTo>
                    <a:pt x="34"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23"/>
            <p:cNvSpPr/>
            <p:nvPr/>
          </p:nvSpPr>
          <p:spPr>
            <a:xfrm>
              <a:off x="3122325" y="2738425"/>
              <a:ext cx="7675" cy="7575"/>
            </a:xfrm>
            <a:custGeom>
              <a:rect b="b" l="l" r="r" t="t"/>
              <a:pathLst>
                <a:path extrusionOk="0" h="303" w="307">
                  <a:moveTo>
                    <a:pt x="160" y="58"/>
                  </a:moveTo>
                  <a:cubicBezTo>
                    <a:pt x="164" y="58"/>
                    <a:pt x="168" y="59"/>
                    <a:pt x="172" y="60"/>
                  </a:cubicBezTo>
                  <a:cubicBezTo>
                    <a:pt x="183" y="60"/>
                    <a:pt x="198" y="64"/>
                    <a:pt x="213" y="75"/>
                  </a:cubicBezTo>
                  <a:cubicBezTo>
                    <a:pt x="224" y="82"/>
                    <a:pt x="236" y="93"/>
                    <a:pt x="243" y="105"/>
                  </a:cubicBezTo>
                  <a:cubicBezTo>
                    <a:pt x="247" y="116"/>
                    <a:pt x="251" y="127"/>
                    <a:pt x="251" y="142"/>
                  </a:cubicBezTo>
                  <a:cubicBezTo>
                    <a:pt x="251" y="157"/>
                    <a:pt x="247" y="168"/>
                    <a:pt x="239" y="179"/>
                  </a:cubicBezTo>
                  <a:lnTo>
                    <a:pt x="210" y="224"/>
                  </a:lnTo>
                  <a:lnTo>
                    <a:pt x="75" y="138"/>
                  </a:lnTo>
                  <a:lnTo>
                    <a:pt x="101" y="93"/>
                  </a:lnTo>
                  <a:cubicBezTo>
                    <a:pt x="109" y="82"/>
                    <a:pt x="120" y="75"/>
                    <a:pt x="131" y="67"/>
                  </a:cubicBezTo>
                  <a:cubicBezTo>
                    <a:pt x="139" y="62"/>
                    <a:pt x="150" y="58"/>
                    <a:pt x="160" y="58"/>
                  </a:cubicBezTo>
                  <a:close/>
                  <a:moveTo>
                    <a:pt x="176" y="0"/>
                  </a:moveTo>
                  <a:cubicBezTo>
                    <a:pt x="154" y="0"/>
                    <a:pt x="131" y="4"/>
                    <a:pt x="113" y="15"/>
                  </a:cubicBezTo>
                  <a:cubicBezTo>
                    <a:pt x="90" y="26"/>
                    <a:pt x="75" y="45"/>
                    <a:pt x="60" y="67"/>
                  </a:cubicBezTo>
                  <a:lnTo>
                    <a:pt x="1" y="161"/>
                  </a:lnTo>
                  <a:lnTo>
                    <a:pt x="221" y="302"/>
                  </a:lnTo>
                  <a:lnTo>
                    <a:pt x="277" y="209"/>
                  </a:lnTo>
                  <a:cubicBezTo>
                    <a:pt x="292" y="187"/>
                    <a:pt x="303" y="164"/>
                    <a:pt x="303" y="142"/>
                  </a:cubicBezTo>
                  <a:cubicBezTo>
                    <a:pt x="307" y="116"/>
                    <a:pt x="303" y="93"/>
                    <a:pt x="292" y="75"/>
                  </a:cubicBezTo>
                  <a:cubicBezTo>
                    <a:pt x="280" y="52"/>
                    <a:pt x="266" y="37"/>
                    <a:pt x="243" y="23"/>
                  </a:cubicBezTo>
                  <a:cubicBezTo>
                    <a:pt x="221" y="8"/>
                    <a:pt x="202" y="0"/>
                    <a:pt x="176"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23"/>
            <p:cNvSpPr/>
            <p:nvPr/>
          </p:nvSpPr>
          <p:spPr>
            <a:xfrm>
              <a:off x="3129125" y="2735700"/>
              <a:ext cx="2175" cy="2550"/>
            </a:xfrm>
            <a:custGeom>
              <a:rect b="b" l="l" r="r" t="t"/>
              <a:pathLst>
                <a:path extrusionOk="0" h="102" w="87">
                  <a:moveTo>
                    <a:pt x="53" y="1"/>
                  </a:moveTo>
                  <a:lnTo>
                    <a:pt x="1" y="79"/>
                  </a:lnTo>
                  <a:lnTo>
                    <a:pt x="35" y="102"/>
                  </a:lnTo>
                  <a:lnTo>
                    <a:pt x="87" y="20"/>
                  </a:lnTo>
                  <a:lnTo>
                    <a:pt x="53"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23"/>
            <p:cNvSpPr/>
            <p:nvPr/>
          </p:nvSpPr>
          <p:spPr>
            <a:xfrm>
              <a:off x="3128025" y="2731150"/>
              <a:ext cx="7025" cy="4775"/>
            </a:xfrm>
            <a:custGeom>
              <a:rect b="b" l="l" r="r" t="t"/>
              <a:pathLst>
                <a:path extrusionOk="0" h="191" w="281">
                  <a:moveTo>
                    <a:pt x="64" y="0"/>
                  </a:moveTo>
                  <a:lnTo>
                    <a:pt x="0" y="93"/>
                  </a:lnTo>
                  <a:lnTo>
                    <a:pt x="45" y="120"/>
                  </a:lnTo>
                  <a:lnTo>
                    <a:pt x="71" y="75"/>
                  </a:lnTo>
                  <a:lnTo>
                    <a:pt x="250" y="190"/>
                  </a:lnTo>
                  <a:lnTo>
                    <a:pt x="280" y="142"/>
                  </a:lnTo>
                  <a:lnTo>
                    <a:pt x="64"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23"/>
            <p:cNvSpPr/>
            <p:nvPr/>
          </p:nvSpPr>
          <p:spPr>
            <a:xfrm>
              <a:off x="3131000" y="2726825"/>
              <a:ext cx="6475" cy="6475"/>
            </a:xfrm>
            <a:custGeom>
              <a:rect b="b" l="l" r="r" t="t"/>
              <a:pathLst>
                <a:path extrusionOk="0" h="259" w="259">
                  <a:moveTo>
                    <a:pt x="95" y="52"/>
                  </a:moveTo>
                  <a:cubicBezTo>
                    <a:pt x="103" y="52"/>
                    <a:pt x="111" y="56"/>
                    <a:pt x="116" y="61"/>
                  </a:cubicBezTo>
                  <a:cubicBezTo>
                    <a:pt x="127" y="65"/>
                    <a:pt x="135" y="76"/>
                    <a:pt x="135" y="87"/>
                  </a:cubicBezTo>
                  <a:cubicBezTo>
                    <a:pt x="139" y="99"/>
                    <a:pt x="135" y="110"/>
                    <a:pt x="127" y="121"/>
                  </a:cubicBezTo>
                  <a:cubicBezTo>
                    <a:pt x="120" y="132"/>
                    <a:pt x="113" y="136"/>
                    <a:pt x="101" y="140"/>
                  </a:cubicBezTo>
                  <a:cubicBezTo>
                    <a:pt x="98" y="141"/>
                    <a:pt x="96" y="141"/>
                    <a:pt x="93" y="141"/>
                  </a:cubicBezTo>
                  <a:cubicBezTo>
                    <a:pt x="86" y="141"/>
                    <a:pt x="80" y="138"/>
                    <a:pt x="72" y="132"/>
                  </a:cubicBezTo>
                  <a:cubicBezTo>
                    <a:pt x="60" y="125"/>
                    <a:pt x="53" y="117"/>
                    <a:pt x="53" y="106"/>
                  </a:cubicBezTo>
                  <a:cubicBezTo>
                    <a:pt x="49" y="95"/>
                    <a:pt x="53" y="87"/>
                    <a:pt x="60" y="76"/>
                  </a:cubicBezTo>
                  <a:cubicBezTo>
                    <a:pt x="68" y="61"/>
                    <a:pt x="75" y="54"/>
                    <a:pt x="86" y="54"/>
                  </a:cubicBezTo>
                  <a:cubicBezTo>
                    <a:pt x="89" y="53"/>
                    <a:pt x="92" y="52"/>
                    <a:pt x="95" y="52"/>
                  </a:cubicBezTo>
                  <a:close/>
                  <a:moveTo>
                    <a:pt x="104" y="0"/>
                  </a:moveTo>
                  <a:cubicBezTo>
                    <a:pt x="90" y="0"/>
                    <a:pt x="75" y="4"/>
                    <a:pt x="64" y="9"/>
                  </a:cubicBezTo>
                  <a:cubicBezTo>
                    <a:pt x="45" y="16"/>
                    <a:pt x="30" y="31"/>
                    <a:pt x="19" y="50"/>
                  </a:cubicBezTo>
                  <a:cubicBezTo>
                    <a:pt x="8" y="65"/>
                    <a:pt x="1" y="84"/>
                    <a:pt x="1" y="99"/>
                  </a:cubicBezTo>
                  <a:cubicBezTo>
                    <a:pt x="1" y="113"/>
                    <a:pt x="1" y="128"/>
                    <a:pt x="8" y="143"/>
                  </a:cubicBezTo>
                  <a:cubicBezTo>
                    <a:pt x="16" y="158"/>
                    <a:pt x="27" y="169"/>
                    <a:pt x="42" y="177"/>
                  </a:cubicBezTo>
                  <a:cubicBezTo>
                    <a:pt x="59" y="188"/>
                    <a:pt x="76" y="193"/>
                    <a:pt x="91" y="193"/>
                  </a:cubicBezTo>
                  <a:cubicBezTo>
                    <a:pt x="96" y="193"/>
                    <a:pt x="101" y="193"/>
                    <a:pt x="105" y="192"/>
                  </a:cubicBezTo>
                  <a:cubicBezTo>
                    <a:pt x="127" y="188"/>
                    <a:pt x="146" y="173"/>
                    <a:pt x="157" y="154"/>
                  </a:cubicBezTo>
                  <a:cubicBezTo>
                    <a:pt x="165" y="140"/>
                    <a:pt x="172" y="128"/>
                    <a:pt x="172" y="117"/>
                  </a:cubicBezTo>
                  <a:cubicBezTo>
                    <a:pt x="172" y="106"/>
                    <a:pt x="172" y="95"/>
                    <a:pt x="165" y="84"/>
                  </a:cubicBezTo>
                  <a:lnTo>
                    <a:pt x="165" y="84"/>
                  </a:lnTo>
                  <a:cubicBezTo>
                    <a:pt x="187" y="95"/>
                    <a:pt x="202" y="110"/>
                    <a:pt x="206" y="125"/>
                  </a:cubicBezTo>
                  <a:cubicBezTo>
                    <a:pt x="213" y="143"/>
                    <a:pt x="210" y="162"/>
                    <a:pt x="198" y="181"/>
                  </a:cubicBezTo>
                  <a:cubicBezTo>
                    <a:pt x="191" y="188"/>
                    <a:pt x="187" y="196"/>
                    <a:pt x="180" y="203"/>
                  </a:cubicBezTo>
                  <a:cubicBezTo>
                    <a:pt x="172" y="207"/>
                    <a:pt x="161" y="214"/>
                    <a:pt x="154" y="218"/>
                  </a:cubicBezTo>
                  <a:lnTo>
                    <a:pt x="176" y="259"/>
                  </a:lnTo>
                  <a:cubicBezTo>
                    <a:pt x="187" y="251"/>
                    <a:pt x="198" y="244"/>
                    <a:pt x="210" y="233"/>
                  </a:cubicBezTo>
                  <a:cubicBezTo>
                    <a:pt x="221" y="222"/>
                    <a:pt x="232" y="214"/>
                    <a:pt x="239" y="199"/>
                  </a:cubicBezTo>
                  <a:cubicBezTo>
                    <a:pt x="251" y="181"/>
                    <a:pt x="258" y="162"/>
                    <a:pt x="258" y="140"/>
                  </a:cubicBezTo>
                  <a:cubicBezTo>
                    <a:pt x="258" y="121"/>
                    <a:pt x="251" y="99"/>
                    <a:pt x="239" y="80"/>
                  </a:cubicBezTo>
                  <a:cubicBezTo>
                    <a:pt x="224" y="61"/>
                    <a:pt x="210" y="43"/>
                    <a:pt x="183" y="28"/>
                  </a:cubicBezTo>
                  <a:cubicBezTo>
                    <a:pt x="161" y="13"/>
                    <a:pt x="142" y="5"/>
                    <a:pt x="120" y="2"/>
                  </a:cubicBezTo>
                  <a:cubicBezTo>
                    <a:pt x="115" y="1"/>
                    <a:pt x="110" y="0"/>
                    <a:pt x="10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23"/>
            <p:cNvSpPr/>
            <p:nvPr/>
          </p:nvSpPr>
          <p:spPr>
            <a:xfrm>
              <a:off x="3119625" y="2761925"/>
              <a:ext cx="13550" cy="11775"/>
            </a:xfrm>
            <a:custGeom>
              <a:rect b="b" l="l" r="r" t="t"/>
              <a:pathLst>
                <a:path extrusionOk="0" h="471" w="542">
                  <a:moveTo>
                    <a:pt x="217" y="0"/>
                  </a:moveTo>
                  <a:lnTo>
                    <a:pt x="0" y="336"/>
                  </a:lnTo>
                  <a:lnTo>
                    <a:pt x="79" y="385"/>
                  </a:lnTo>
                  <a:lnTo>
                    <a:pt x="157" y="262"/>
                  </a:lnTo>
                  <a:lnTo>
                    <a:pt x="485" y="471"/>
                  </a:lnTo>
                  <a:lnTo>
                    <a:pt x="541" y="381"/>
                  </a:lnTo>
                  <a:lnTo>
                    <a:pt x="217" y="172"/>
                  </a:lnTo>
                  <a:lnTo>
                    <a:pt x="295" y="49"/>
                  </a:lnTo>
                  <a:lnTo>
                    <a:pt x="217"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23"/>
            <p:cNvSpPr/>
            <p:nvPr/>
          </p:nvSpPr>
          <p:spPr>
            <a:xfrm>
              <a:off x="3125875" y="2752975"/>
              <a:ext cx="15125" cy="14200"/>
            </a:xfrm>
            <a:custGeom>
              <a:rect b="b" l="l" r="r" t="t"/>
              <a:pathLst>
                <a:path extrusionOk="0" h="568" w="605">
                  <a:moveTo>
                    <a:pt x="198" y="0"/>
                  </a:moveTo>
                  <a:lnTo>
                    <a:pt x="0" y="306"/>
                  </a:lnTo>
                  <a:lnTo>
                    <a:pt x="403" y="567"/>
                  </a:lnTo>
                  <a:lnTo>
                    <a:pt x="605" y="254"/>
                  </a:lnTo>
                  <a:lnTo>
                    <a:pt x="530" y="205"/>
                  </a:lnTo>
                  <a:lnTo>
                    <a:pt x="385" y="426"/>
                  </a:lnTo>
                  <a:lnTo>
                    <a:pt x="299" y="370"/>
                  </a:lnTo>
                  <a:lnTo>
                    <a:pt x="422" y="176"/>
                  </a:lnTo>
                  <a:lnTo>
                    <a:pt x="347" y="127"/>
                  </a:lnTo>
                  <a:lnTo>
                    <a:pt x="221" y="321"/>
                  </a:lnTo>
                  <a:lnTo>
                    <a:pt x="135" y="265"/>
                  </a:lnTo>
                  <a:lnTo>
                    <a:pt x="273" y="49"/>
                  </a:lnTo>
                  <a:lnTo>
                    <a:pt x="198"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23"/>
            <p:cNvSpPr/>
            <p:nvPr/>
          </p:nvSpPr>
          <p:spPr>
            <a:xfrm>
              <a:off x="3133425" y="2743650"/>
              <a:ext cx="12625" cy="13250"/>
            </a:xfrm>
            <a:custGeom>
              <a:rect b="b" l="l" r="r" t="t"/>
              <a:pathLst>
                <a:path extrusionOk="0" h="530" w="505">
                  <a:moveTo>
                    <a:pt x="187" y="0"/>
                  </a:moveTo>
                  <a:cubicBezTo>
                    <a:pt x="161" y="11"/>
                    <a:pt x="135" y="30"/>
                    <a:pt x="109" y="49"/>
                  </a:cubicBezTo>
                  <a:cubicBezTo>
                    <a:pt x="83" y="71"/>
                    <a:pt x="64" y="97"/>
                    <a:pt x="45" y="123"/>
                  </a:cubicBezTo>
                  <a:cubicBezTo>
                    <a:pt x="23" y="157"/>
                    <a:pt x="12" y="187"/>
                    <a:pt x="8" y="217"/>
                  </a:cubicBezTo>
                  <a:cubicBezTo>
                    <a:pt x="1" y="246"/>
                    <a:pt x="4" y="272"/>
                    <a:pt x="16" y="299"/>
                  </a:cubicBezTo>
                  <a:cubicBezTo>
                    <a:pt x="23" y="321"/>
                    <a:pt x="42" y="343"/>
                    <a:pt x="64" y="358"/>
                  </a:cubicBezTo>
                  <a:cubicBezTo>
                    <a:pt x="90" y="373"/>
                    <a:pt x="116" y="381"/>
                    <a:pt x="139" y="381"/>
                  </a:cubicBezTo>
                  <a:cubicBezTo>
                    <a:pt x="165" y="377"/>
                    <a:pt x="183" y="369"/>
                    <a:pt x="202" y="358"/>
                  </a:cubicBezTo>
                  <a:cubicBezTo>
                    <a:pt x="225" y="343"/>
                    <a:pt x="247" y="325"/>
                    <a:pt x="269" y="302"/>
                  </a:cubicBezTo>
                  <a:cubicBezTo>
                    <a:pt x="288" y="287"/>
                    <a:pt x="303" y="276"/>
                    <a:pt x="314" y="269"/>
                  </a:cubicBezTo>
                  <a:cubicBezTo>
                    <a:pt x="325" y="258"/>
                    <a:pt x="336" y="254"/>
                    <a:pt x="348" y="250"/>
                  </a:cubicBezTo>
                  <a:cubicBezTo>
                    <a:pt x="351" y="249"/>
                    <a:pt x="354" y="249"/>
                    <a:pt x="357" y="249"/>
                  </a:cubicBezTo>
                  <a:cubicBezTo>
                    <a:pt x="365" y="249"/>
                    <a:pt x="373" y="252"/>
                    <a:pt x="381" y="258"/>
                  </a:cubicBezTo>
                  <a:cubicBezTo>
                    <a:pt x="392" y="265"/>
                    <a:pt x="400" y="276"/>
                    <a:pt x="400" y="291"/>
                  </a:cubicBezTo>
                  <a:cubicBezTo>
                    <a:pt x="400" y="306"/>
                    <a:pt x="392" y="325"/>
                    <a:pt x="381" y="343"/>
                  </a:cubicBezTo>
                  <a:cubicBezTo>
                    <a:pt x="366" y="366"/>
                    <a:pt x="348" y="384"/>
                    <a:pt x="318" y="403"/>
                  </a:cubicBezTo>
                  <a:cubicBezTo>
                    <a:pt x="292" y="425"/>
                    <a:pt x="262" y="437"/>
                    <a:pt x="228" y="448"/>
                  </a:cubicBezTo>
                  <a:lnTo>
                    <a:pt x="280" y="530"/>
                  </a:lnTo>
                  <a:cubicBezTo>
                    <a:pt x="314" y="519"/>
                    <a:pt x="348" y="504"/>
                    <a:pt x="381" y="478"/>
                  </a:cubicBezTo>
                  <a:cubicBezTo>
                    <a:pt x="411" y="455"/>
                    <a:pt x="437" y="425"/>
                    <a:pt x="460" y="392"/>
                  </a:cubicBezTo>
                  <a:cubicBezTo>
                    <a:pt x="478" y="362"/>
                    <a:pt x="493" y="332"/>
                    <a:pt x="497" y="302"/>
                  </a:cubicBezTo>
                  <a:cubicBezTo>
                    <a:pt x="504" y="272"/>
                    <a:pt x="501" y="246"/>
                    <a:pt x="489" y="220"/>
                  </a:cubicBezTo>
                  <a:cubicBezTo>
                    <a:pt x="482" y="194"/>
                    <a:pt x="463" y="172"/>
                    <a:pt x="437" y="157"/>
                  </a:cubicBezTo>
                  <a:cubicBezTo>
                    <a:pt x="415" y="141"/>
                    <a:pt x="394" y="134"/>
                    <a:pt x="374" y="134"/>
                  </a:cubicBezTo>
                  <a:cubicBezTo>
                    <a:pt x="370" y="134"/>
                    <a:pt x="366" y="134"/>
                    <a:pt x="363" y="134"/>
                  </a:cubicBezTo>
                  <a:cubicBezTo>
                    <a:pt x="336" y="138"/>
                    <a:pt x="314" y="146"/>
                    <a:pt x="295" y="157"/>
                  </a:cubicBezTo>
                  <a:cubicBezTo>
                    <a:pt x="277" y="168"/>
                    <a:pt x="254" y="187"/>
                    <a:pt x="228" y="209"/>
                  </a:cubicBezTo>
                  <a:cubicBezTo>
                    <a:pt x="202" y="231"/>
                    <a:pt x="180" y="246"/>
                    <a:pt x="165" y="258"/>
                  </a:cubicBezTo>
                  <a:cubicBezTo>
                    <a:pt x="158" y="261"/>
                    <a:pt x="151" y="263"/>
                    <a:pt x="145" y="263"/>
                  </a:cubicBezTo>
                  <a:cubicBezTo>
                    <a:pt x="136" y="263"/>
                    <a:pt x="128" y="260"/>
                    <a:pt x="120" y="254"/>
                  </a:cubicBezTo>
                  <a:cubicBezTo>
                    <a:pt x="109" y="246"/>
                    <a:pt x="101" y="239"/>
                    <a:pt x="101" y="224"/>
                  </a:cubicBezTo>
                  <a:cubicBezTo>
                    <a:pt x="101" y="213"/>
                    <a:pt x="109" y="198"/>
                    <a:pt x="116" y="183"/>
                  </a:cubicBezTo>
                  <a:cubicBezTo>
                    <a:pt x="127" y="164"/>
                    <a:pt x="146" y="149"/>
                    <a:pt x="169" y="131"/>
                  </a:cubicBezTo>
                  <a:cubicBezTo>
                    <a:pt x="191" y="112"/>
                    <a:pt x="213" y="97"/>
                    <a:pt x="239" y="82"/>
                  </a:cubicBezTo>
                  <a:lnTo>
                    <a:pt x="187"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23"/>
            <p:cNvSpPr/>
            <p:nvPr/>
          </p:nvSpPr>
          <p:spPr>
            <a:xfrm>
              <a:off x="3137525" y="2733950"/>
              <a:ext cx="13550" cy="11850"/>
            </a:xfrm>
            <a:custGeom>
              <a:rect b="b" l="l" r="r" t="t"/>
              <a:pathLst>
                <a:path extrusionOk="0" h="474" w="542">
                  <a:moveTo>
                    <a:pt x="221" y="0"/>
                  </a:moveTo>
                  <a:lnTo>
                    <a:pt x="1" y="340"/>
                  </a:lnTo>
                  <a:lnTo>
                    <a:pt x="79" y="388"/>
                  </a:lnTo>
                  <a:lnTo>
                    <a:pt x="158" y="265"/>
                  </a:lnTo>
                  <a:lnTo>
                    <a:pt x="486" y="474"/>
                  </a:lnTo>
                  <a:lnTo>
                    <a:pt x="542" y="384"/>
                  </a:lnTo>
                  <a:lnTo>
                    <a:pt x="217" y="175"/>
                  </a:lnTo>
                  <a:lnTo>
                    <a:pt x="296" y="52"/>
                  </a:lnTo>
                  <a:lnTo>
                    <a:pt x="221"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23"/>
            <p:cNvSpPr/>
            <p:nvPr/>
          </p:nvSpPr>
          <p:spPr>
            <a:xfrm>
              <a:off x="3101800" y="2624250"/>
              <a:ext cx="97975" cy="69975"/>
            </a:xfrm>
            <a:custGeom>
              <a:rect b="b" l="l" r="r" t="t"/>
              <a:pathLst>
                <a:path extrusionOk="0" h="2799" w="3919">
                  <a:moveTo>
                    <a:pt x="2380" y="0"/>
                  </a:moveTo>
                  <a:cubicBezTo>
                    <a:pt x="1189" y="0"/>
                    <a:pt x="1" y="974"/>
                    <a:pt x="1" y="974"/>
                  </a:cubicBezTo>
                  <a:lnTo>
                    <a:pt x="825" y="2698"/>
                  </a:lnTo>
                  <a:cubicBezTo>
                    <a:pt x="825" y="2698"/>
                    <a:pt x="796" y="2798"/>
                    <a:pt x="815" y="2798"/>
                  </a:cubicBezTo>
                  <a:cubicBezTo>
                    <a:pt x="830" y="2798"/>
                    <a:pt x="873" y="2739"/>
                    <a:pt x="982" y="2530"/>
                  </a:cubicBezTo>
                  <a:cubicBezTo>
                    <a:pt x="1228" y="2045"/>
                    <a:pt x="2519" y="1519"/>
                    <a:pt x="3221" y="1097"/>
                  </a:cubicBezTo>
                  <a:cubicBezTo>
                    <a:pt x="3919" y="679"/>
                    <a:pt x="3280" y="228"/>
                    <a:pt x="3280" y="228"/>
                  </a:cubicBezTo>
                  <a:cubicBezTo>
                    <a:pt x="2994" y="65"/>
                    <a:pt x="2687" y="0"/>
                    <a:pt x="2380"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23"/>
            <p:cNvSpPr/>
            <p:nvPr/>
          </p:nvSpPr>
          <p:spPr>
            <a:xfrm>
              <a:off x="3125125" y="2675825"/>
              <a:ext cx="13650" cy="13550"/>
            </a:xfrm>
            <a:custGeom>
              <a:rect b="b" l="l" r="r" t="t"/>
              <a:pathLst>
                <a:path extrusionOk="0" h="542" w="546">
                  <a:moveTo>
                    <a:pt x="545" y="1"/>
                  </a:moveTo>
                  <a:lnTo>
                    <a:pt x="545" y="1"/>
                  </a:lnTo>
                  <a:cubicBezTo>
                    <a:pt x="310" y="154"/>
                    <a:pt x="124" y="310"/>
                    <a:pt x="49" y="467"/>
                  </a:cubicBezTo>
                  <a:cubicBezTo>
                    <a:pt x="30" y="482"/>
                    <a:pt x="30" y="497"/>
                    <a:pt x="15" y="512"/>
                  </a:cubicBezTo>
                  <a:cubicBezTo>
                    <a:pt x="15" y="517"/>
                    <a:pt x="15" y="520"/>
                    <a:pt x="15" y="523"/>
                  </a:cubicBezTo>
                  <a:lnTo>
                    <a:pt x="15" y="523"/>
                  </a:lnTo>
                  <a:cubicBezTo>
                    <a:pt x="108" y="408"/>
                    <a:pt x="245" y="304"/>
                    <a:pt x="422" y="187"/>
                  </a:cubicBezTo>
                  <a:lnTo>
                    <a:pt x="545" y="1"/>
                  </a:lnTo>
                  <a:close/>
                  <a:moveTo>
                    <a:pt x="15" y="523"/>
                  </a:moveTo>
                  <a:cubicBezTo>
                    <a:pt x="10" y="529"/>
                    <a:pt x="5" y="535"/>
                    <a:pt x="1" y="542"/>
                  </a:cubicBezTo>
                  <a:cubicBezTo>
                    <a:pt x="10" y="532"/>
                    <a:pt x="14" y="529"/>
                    <a:pt x="15" y="523"/>
                  </a:cubicBez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23"/>
            <p:cNvSpPr/>
            <p:nvPr/>
          </p:nvSpPr>
          <p:spPr>
            <a:xfrm>
              <a:off x="3135675" y="2671900"/>
              <a:ext cx="9350" cy="8625"/>
            </a:xfrm>
            <a:custGeom>
              <a:rect b="b" l="l" r="r" t="t"/>
              <a:pathLst>
                <a:path extrusionOk="0" h="345" w="374">
                  <a:moveTo>
                    <a:pt x="373" y="1"/>
                  </a:moveTo>
                  <a:lnTo>
                    <a:pt x="373" y="1"/>
                  </a:lnTo>
                  <a:cubicBezTo>
                    <a:pt x="280" y="46"/>
                    <a:pt x="202" y="109"/>
                    <a:pt x="123" y="158"/>
                  </a:cubicBezTo>
                  <a:lnTo>
                    <a:pt x="0" y="344"/>
                  </a:lnTo>
                  <a:cubicBezTo>
                    <a:pt x="75" y="296"/>
                    <a:pt x="153" y="266"/>
                    <a:pt x="232" y="217"/>
                  </a:cubicBezTo>
                  <a:lnTo>
                    <a:pt x="373"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23"/>
            <p:cNvSpPr/>
            <p:nvPr/>
          </p:nvSpPr>
          <p:spPr>
            <a:xfrm>
              <a:off x="3151525" y="2666025"/>
              <a:ext cx="3950" cy="5900"/>
            </a:xfrm>
            <a:custGeom>
              <a:rect b="b" l="l" r="r" t="t"/>
              <a:pathLst>
                <a:path extrusionOk="0" h="236" w="158">
                  <a:moveTo>
                    <a:pt x="157" y="1"/>
                  </a:moveTo>
                  <a:lnTo>
                    <a:pt x="157" y="1"/>
                  </a:lnTo>
                  <a:lnTo>
                    <a:pt x="0" y="236"/>
                  </a:lnTo>
                  <a:lnTo>
                    <a:pt x="0" y="236"/>
                  </a:ln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23"/>
            <p:cNvSpPr/>
            <p:nvPr/>
          </p:nvSpPr>
          <p:spPr>
            <a:xfrm>
              <a:off x="3141450" y="2671900"/>
              <a:ext cx="3575" cy="5450"/>
            </a:xfrm>
            <a:custGeom>
              <a:rect b="b" l="l" r="r" t="t"/>
              <a:pathLst>
                <a:path extrusionOk="0" h="218" w="143">
                  <a:moveTo>
                    <a:pt x="142" y="1"/>
                  </a:moveTo>
                  <a:lnTo>
                    <a:pt x="142" y="1"/>
                  </a:lnTo>
                  <a:lnTo>
                    <a:pt x="1" y="217"/>
                  </a:lnTo>
                  <a:lnTo>
                    <a:pt x="1" y="217"/>
                  </a:lnTo>
                  <a:close/>
                </a:path>
              </a:pathLst>
            </a:custGeom>
            <a:solidFill>
              <a:srgbClr val="AA9B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23"/>
            <p:cNvSpPr/>
            <p:nvPr/>
          </p:nvSpPr>
          <p:spPr>
            <a:xfrm>
              <a:off x="3141450" y="2666025"/>
              <a:ext cx="14025" cy="11325"/>
            </a:xfrm>
            <a:custGeom>
              <a:rect b="b" l="l" r="r" t="t"/>
              <a:pathLst>
                <a:path extrusionOk="0" h="453" w="561">
                  <a:moveTo>
                    <a:pt x="560" y="1"/>
                  </a:moveTo>
                  <a:lnTo>
                    <a:pt x="560" y="1"/>
                  </a:lnTo>
                  <a:cubicBezTo>
                    <a:pt x="422" y="79"/>
                    <a:pt x="265" y="157"/>
                    <a:pt x="142" y="236"/>
                  </a:cubicBezTo>
                  <a:lnTo>
                    <a:pt x="1" y="452"/>
                  </a:lnTo>
                  <a:cubicBezTo>
                    <a:pt x="124" y="374"/>
                    <a:pt x="265" y="314"/>
                    <a:pt x="403" y="236"/>
                  </a:cubicBezTo>
                  <a:lnTo>
                    <a:pt x="560" y="1"/>
                  </a:lnTo>
                  <a:close/>
                </a:path>
              </a:pathLst>
            </a:custGeom>
            <a:solidFill>
              <a:srgbClr val="AE7C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23"/>
            <p:cNvSpPr/>
            <p:nvPr/>
          </p:nvSpPr>
          <p:spPr>
            <a:xfrm>
              <a:off x="3151525" y="2643175"/>
              <a:ext cx="39300" cy="28750"/>
            </a:xfrm>
            <a:custGeom>
              <a:rect b="b" l="l" r="r" t="t"/>
              <a:pathLst>
                <a:path extrusionOk="0" h="1150" w="1572">
                  <a:moveTo>
                    <a:pt x="1541" y="1"/>
                  </a:moveTo>
                  <a:cubicBezTo>
                    <a:pt x="1527" y="60"/>
                    <a:pt x="1493" y="109"/>
                    <a:pt x="1448" y="154"/>
                  </a:cubicBezTo>
                  <a:lnTo>
                    <a:pt x="1556" y="217"/>
                  </a:lnTo>
                  <a:cubicBezTo>
                    <a:pt x="1571" y="139"/>
                    <a:pt x="1556" y="75"/>
                    <a:pt x="1541" y="1"/>
                  </a:cubicBezTo>
                  <a:close/>
                  <a:moveTo>
                    <a:pt x="265" y="855"/>
                  </a:moveTo>
                  <a:cubicBezTo>
                    <a:pt x="221" y="885"/>
                    <a:pt x="187" y="900"/>
                    <a:pt x="157" y="915"/>
                  </a:cubicBezTo>
                  <a:lnTo>
                    <a:pt x="0" y="1150"/>
                  </a:lnTo>
                  <a:cubicBezTo>
                    <a:pt x="34" y="1135"/>
                    <a:pt x="64" y="1120"/>
                    <a:pt x="94" y="1101"/>
                  </a:cubicBezTo>
                  <a:lnTo>
                    <a:pt x="265" y="855"/>
                  </a:ln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23"/>
            <p:cNvSpPr/>
            <p:nvPr/>
          </p:nvSpPr>
          <p:spPr>
            <a:xfrm>
              <a:off x="3153850" y="2647000"/>
              <a:ext cx="36600" cy="23725"/>
            </a:xfrm>
            <a:custGeom>
              <a:rect b="b" l="l" r="r" t="t"/>
              <a:pathLst>
                <a:path extrusionOk="0" h="949" w="1464">
                  <a:moveTo>
                    <a:pt x="1355" y="1"/>
                  </a:moveTo>
                  <a:cubicBezTo>
                    <a:pt x="1307" y="64"/>
                    <a:pt x="1247" y="127"/>
                    <a:pt x="1154" y="172"/>
                  </a:cubicBezTo>
                  <a:lnTo>
                    <a:pt x="1154" y="187"/>
                  </a:lnTo>
                  <a:lnTo>
                    <a:pt x="1139" y="187"/>
                  </a:lnTo>
                  <a:cubicBezTo>
                    <a:pt x="1105" y="202"/>
                    <a:pt x="1090" y="221"/>
                    <a:pt x="1060" y="236"/>
                  </a:cubicBezTo>
                  <a:cubicBezTo>
                    <a:pt x="810" y="374"/>
                    <a:pt x="486" y="545"/>
                    <a:pt x="172" y="702"/>
                  </a:cubicBezTo>
                  <a:lnTo>
                    <a:pt x="1" y="948"/>
                  </a:lnTo>
                  <a:cubicBezTo>
                    <a:pt x="407" y="762"/>
                    <a:pt x="825" y="594"/>
                    <a:pt x="1120" y="422"/>
                  </a:cubicBezTo>
                  <a:cubicBezTo>
                    <a:pt x="1340" y="314"/>
                    <a:pt x="1434" y="187"/>
                    <a:pt x="1463" y="64"/>
                  </a:cubicBezTo>
                  <a:lnTo>
                    <a:pt x="1355"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23"/>
            <p:cNvSpPr/>
            <p:nvPr/>
          </p:nvSpPr>
          <p:spPr>
            <a:xfrm>
              <a:off x="3182675" y="2643175"/>
              <a:ext cx="7400" cy="8150"/>
            </a:xfrm>
            <a:custGeom>
              <a:rect b="b" l="l" r="r" t="t"/>
              <a:pathLst>
                <a:path extrusionOk="0" h="326" w="296">
                  <a:moveTo>
                    <a:pt x="295" y="1"/>
                  </a:moveTo>
                  <a:cubicBezTo>
                    <a:pt x="289" y="25"/>
                    <a:pt x="279" y="49"/>
                    <a:pt x="266" y="73"/>
                  </a:cubicBezTo>
                  <a:lnTo>
                    <a:pt x="266" y="73"/>
                  </a:lnTo>
                  <a:cubicBezTo>
                    <a:pt x="279" y="51"/>
                    <a:pt x="289" y="27"/>
                    <a:pt x="295" y="1"/>
                  </a:cubicBezTo>
                  <a:close/>
                  <a:moveTo>
                    <a:pt x="266" y="73"/>
                  </a:moveTo>
                  <a:cubicBezTo>
                    <a:pt x="249" y="102"/>
                    <a:pt x="227" y="129"/>
                    <a:pt x="202" y="154"/>
                  </a:cubicBezTo>
                  <a:cubicBezTo>
                    <a:pt x="189" y="171"/>
                    <a:pt x="174" y="189"/>
                    <a:pt x="158" y="207"/>
                  </a:cubicBezTo>
                  <a:lnTo>
                    <a:pt x="158" y="207"/>
                  </a:lnTo>
                  <a:cubicBezTo>
                    <a:pt x="206" y="162"/>
                    <a:pt x="241" y="118"/>
                    <a:pt x="266" y="73"/>
                  </a:cubicBezTo>
                  <a:close/>
                  <a:moveTo>
                    <a:pt x="158" y="207"/>
                  </a:moveTo>
                  <a:cubicBezTo>
                    <a:pt x="116" y="246"/>
                    <a:pt x="63" y="286"/>
                    <a:pt x="1" y="325"/>
                  </a:cubicBezTo>
                  <a:cubicBezTo>
                    <a:pt x="68" y="293"/>
                    <a:pt x="117" y="251"/>
                    <a:pt x="158" y="207"/>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23"/>
            <p:cNvSpPr/>
            <p:nvPr/>
          </p:nvSpPr>
          <p:spPr>
            <a:xfrm>
              <a:off x="3204775" y="2774900"/>
              <a:ext cx="19075" cy="11675"/>
            </a:xfrm>
            <a:custGeom>
              <a:rect b="b" l="l" r="r" t="t"/>
              <a:pathLst>
                <a:path extrusionOk="0" h="467" w="763">
                  <a:moveTo>
                    <a:pt x="762" y="0"/>
                  </a:moveTo>
                  <a:lnTo>
                    <a:pt x="314" y="295"/>
                  </a:lnTo>
                  <a:cubicBezTo>
                    <a:pt x="312" y="297"/>
                    <a:pt x="309" y="299"/>
                    <a:pt x="306" y="302"/>
                  </a:cubicBezTo>
                  <a:lnTo>
                    <a:pt x="306" y="302"/>
                  </a:lnTo>
                  <a:lnTo>
                    <a:pt x="747" y="15"/>
                  </a:lnTo>
                  <a:lnTo>
                    <a:pt x="762" y="0"/>
                  </a:lnTo>
                  <a:close/>
                  <a:moveTo>
                    <a:pt x="306" y="302"/>
                  </a:moveTo>
                  <a:lnTo>
                    <a:pt x="249" y="338"/>
                  </a:lnTo>
                  <a:lnTo>
                    <a:pt x="249" y="338"/>
                  </a:lnTo>
                  <a:cubicBezTo>
                    <a:pt x="269" y="328"/>
                    <a:pt x="288" y="316"/>
                    <a:pt x="306" y="302"/>
                  </a:cubicBezTo>
                  <a:close/>
                  <a:moveTo>
                    <a:pt x="249" y="338"/>
                  </a:moveTo>
                  <a:cubicBezTo>
                    <a:pt x="186" y="373"/>
                    <a:pt x="114" y="392"/>
                    <a:pt x="35" y="403"/>
                  </a:cubicBezTo>
                  <a:cubicBezTo>
                    <a:pt x="35" y="422"/>
                    <a:pt x="16" y="452"/>
                    <a:pt x="1" y="466"/>
                  </a:cubicBezTo>
                  <a:cubicBezTo>
                    <a:pt x="64" y="452"/>
                    <a:pt x="109" y="437"/>
                    <a:pt x="173" y="388"/>
                  </a:cubicBezTo>
                  <a:lnTo>
                    <a:pt x="249" y="338"/>
                  </a:lnTo>
                  <a:close/>
                </a:path>
              </a:pathLst>
            </a:custGeom>
            <a:solidFill>
              <a:srgbClr val="7F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23"/>
            <p:cNvSpPr/>
            <p:nvPr/>
          </p:nvSpPr>
          <p:spPr>
            <a:xfrm>
              <a:off x="3183425" y="2760525"/>
              <a:ext cx="22225" cy="26800"/>
            </a:xfrm>
            <a:custGeom>
              <a:rect b="b" l="l" r="r" t="t"/>
              <a:pathLst>
                <a:path extrusionOk="0" h="1072" w="889">
                  <a:moveTo>
                    <a:pt x="265" y="0"/>
                  </a:moveTo>
                  <a:lnTo>
                    <a:pt x="187" y="64"/>
                  </a:lnTo>
                  <a:lnTo>
                    <a:pt x="124" y="94"/>
                  </a:lnTo>
                  <a:cubicBezTo>
                    <a:pt x="124" y="94"/>
                    <a:pt x="109" y="109"/>
                    <a:pt x="109" y="124"/>
                  </a:cubicBezTo>
                  <a:cubicBezTo>
                    <a:pt x="94" y="172"/>
                    <a:pt x="64" y="232"/>
                    <a:pt x="49" y="280"/>
                  </a:cubicBezTo>
                  <a:cubicBezTo>
                    <a:pt x="1" y="452"/>
                    <a:pt x="30" y="638"/>
                    <a:pt x="142" y="791"/>
                  </a:cubicBezTo>
                  <a:cubicBezTo>
                    <a:pt x="265" y="978"/>
                    <a:pt x="467" y="1071"/>
                    <a:pt x="668" y="1071"/>
                  </a:cubicBezTo>
                  <a:cubicBezTo>
                    <a:pt x="732" y="1071"/>
                    <a:pt x="795" y="1071"/>
                    <a:pt x="855" y="1041"/>
                  </a:cubicBezTo>
                  <a:cubicBezTo>
                    <a:pt x="870" y="1027"/>
                    <a:pt x="889" y="997"/>
                    <a:pt x="889" y="978"/>
                  </a:cubicBezTo>
                  <a:lnTo>
                    <a:pt x="825" y="978"/>
                  </a:lnTo>
                  <a:cubicBezTo>
                    <a:pt x="654" y="978"/>
                    <a:pt x="482" y="903"/>
                    <a:pt x="359" y="777"/>
                  </a:cubicBezTo>
                  <a:cubicBezTo>
                    <a:pt x="329" y="762"/>
                    <a:pt x="310" y="732"/>
                    <a:pt x="280" y="683"/>
                  </a:cubicBezTo>
                  <a:cubicBezTo>
                    <a:pt x="280" y="668"/>
                    <a:pt x="265" y="668"/>
                    <a:pt x="265" y="668"/>
                  </a:cubicBezTo>
                  <a:lnTo>
                    <a:pt x="265" y="653"/>
                  </a:lnTo>
                  <a:lnTo>
                    <a:pt x="251" y="653"/>
                  </a:lnTo>
                  <a:lnTo>
                    <a:pt x="251" y="638"/>
                  </a:lnTo>
                  <a:cubicBezTo>
                    <a:pt x="142" y="437"/>
                    <a:pt x="157" y="187"/>
                    <a:pt x="265" y="0"/>
                  </a:cubicBezTo>
                  <a:close/>
                </a:path>
              </a:pathLst>
            </a:custGeom>
            <a:solidFill>
              <a:srgbClr val="529C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23"/>
            <p:cNvSpPr/>
            <p:nvPr/>
          </p:nvSpPr>
          <p:spPr>
            <a:xfrm>
              <a:off x="3184650" y="2763600"/>
              <a:ext cx="1500" cy="3950"/>
            </a:xfrm>
            <a:custGeom>
              <a:rect b="b" l="l" r="r" t="t"/>
              <a:pathLst>
                <a:path extrusionOk="0" h="158" w="60">
                  <a:moveTo>
                    <a:pt x="60" y="1"/>
                  </a:moveTo>
                  <a:cubicBezTo>
                    <a:pt x="30" y="49"/>
                    <a:pt x="15" y="94"/>
                    <a:pt x="0" y="157"/>
                  </a:cubicBezTo>
                  <a:cubicBezTo>
                    <a:pt x="15" y="109"/>
                    <a:pt x="45" y="49"/>
                    <a:pt x="60" y="1"/>
                  </a:cubicBezTo>
                  <a:close/>
                </a:path>
              </a:pathLst>
            </a:custGeom>
            <a:solidFill>
              <a:srgbClr val="038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23"/>
            <p:cNvSpPr/>
            <p:nvPr/>
          </p:nvSpPr>
          <p:spPr>
            <a:xfrm>
              <a:off x="3139500" y="2677950"/>
              <a:ext cx="82000" cy="61975"/>
            </a:xfrm>
            <a:custGeom>
              <a:rect b="b" l="l" r="r" t="t"/>
              <a:pathLst>
                <a:path extrusionOk="0" h="2479" w="3280">
                  <a:moveTo>
                    <a:pt x="2546" y="0"/>
                  </a:moveTo>
                  <a:cubicBezTo>
                    <a:pt x="2425" y="0"/>
                    <a:pt x="2302" y="34"/>
                    <a:pt x="2194" y="102"/>
                  </a:cubicBezTo>
                  <a:lnTo>
                    <a:pt x="373" y="1296"/>
                  </a:lnTo>
                  <a:cubicBezTo>
                    <a:pt x="93" y="1501"/>
                    <a:pt x="0" y="1904"/>
                    <a:pt x="202" y="2199"/>
                  </a:cubicBezTo>
                  <a:cubicBezTo>
                    <a:pt x="320" y="2376"/>
                    <a:pt x="526" y="2479"/>
                    <a:pt x="737" y="2479"/>
                  </a:cubicBezTo>
                  <a:cubicBezTo>
                    <a:pt x="859" y="2479"/>
                    <a:pt x="982" y="2444"/>
                    <a:pt x="1090" y="2371"/>
                  </a:cubicBezTo>
                  <a:lnTo>
                    <a:pt x="2907" y="1173"/>
                  </a:lnTo>
                  <a:cubicBezTo>
                    <a:pt x="3205" y="971"/>
                    <a:pt x="3280" y="583"/>
                    <a:pt x="3078" y="289"/>
                  </a:cubicBezTo>
                  <a:cubicBezTo>
                    <a:pt x="2960" y="100"/>
                    <a:pt x="2755" y="0"/>
                    <a:pt x="2546"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23"/>
            <p:cNvSpPr/>
            <p:nvPr/>
          </p:nvSpPr>
          <p:spPr>
            <a:xfrm>
              <a:off x="3162800" y="2712475"/>
              <a:ext cx="63850" cy="50125"/>
            </a:xfrm>
            <a:custGeom>
              <a:rect b="b" l="l" r="r" t="t"/>
              <a:pathLst>
                <a:path extrusionOk="0" h="2005" w="2554">
                  <a:moveTo>
                    <a:pt x="1813" y="1"/>
                  </a:moveTo>
                  <a:cubicBezTo>
                    <a:pt x="1693" y="1"/>
                    <a:pt x="1571" y="34"/>
                    <a:pt x="1464" y="102"/>
                  </a:cubicBezTo>
                  <a:lnTo>
                    <a:pt x="374" y="833"/>
                  </a:lnTo>
                  <a:cubicBezTo>
                    <a:pt x="79" y="1020"/>
                    <a:pt x="1" y="1426"/>
                    <a:pt x="188" y="1721"/>
                  </a:cubicBezTo>
                  <a:cubicBezTo>
                    <a:pt x="313" y="1905"/>
                    <a:pt x="519" y="2005"/>
                    <a:pt x="727" y="2005"/>
                  </a:cubicBezTo>
                  <a:cubicBezTo>
                    <a:pt x="853" y="2005"/>
                    <a:pt x="980" y="1968"/>
                    <a:pt x="1090" y="1893"/>
                  </a:cubicBezTo>
                  <a:lnTo>
                    <a:pt x="2180" y="1176"/>
                  </a:lnTo>
                  <a:cubicBezTo>
                    <a:pt x="2475" y="975"/>
                    <a:pt x="2553" y="587"/>
                    <a:pt x="2348" y="288"/>
                  </a:cubicBezTo>
                  <a:cubicBezTo>
                    <a:pt x="2229" y="101"/>
                    <a:pt x="2023" y="1"/>
                    <a:pt x="1813"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23"/>
            <p:cNvSpPr/>
            <p:nvPr/>
          </p:nvSpPr>
          <p:spPr>
            <a:xfrm>
              <a:off x="3136425" y="2715000"/>
              <a:ext cx="31450" cy="28000"/>
            </a:xfrm>
            <a:custGeom>
              <a:rect b="b" l="l" r="r" t="t"/>
              <a:pathLst>
                <a:path extrusionOk="0" h="1120" w="1258">
                  <a:moveTo>
                    <a:pt x="295" y="1"/>
                  </a:moveTo>
                  <a:cubicBezTo>
                    <a:pt x="63" y="206"/>
                    <a:pt x="0" y="560"/>
                    <a:pt x="187" y="825"/>
                  </a:cubicBezTo>
                  <a:lnTo>
                    <a:pt x="187" y="840"/>
                  </a:lnTo>
                  <a:lnTo>
                    <a:pt x="250" y="732"/>
                  </a:lnTo>
                  <a:lnTo>
                    <a:pt x="683" y="1012"/>
                  </a:lnTo>
                  <a:lnTo>
                    <a:pt x="623" y="1105"/>
                  </a:lnTo>
                  <a:cubicBezTo>
                    <a:pt x="653" y="1120"/>
                    <a:pt x="683" y="1120"/>
                    <a:pt x="716" y="1120"/>
                  </a:cubicBezTo>
                  <a:cubicBezTo>
                    <a:pt x="840" y="1120"/>
                    <a:pt x="963" y="1090"/>
                    <a:pt x="1071" y="1012"/>
                  </a:cubicBezTo>
                  <a:lnTo>
                    <a:pt x="1183" y="952"/>
                  </a:lnTo>
                  <a:cubicBezTo>
                    <a:pt x="1198" y="919"/>
                    <a:pt x="1228" y="889"/>
                    <a:pt x="1257" y="874"/>
                  </a:cubicBezTo>
                  <a:lnTo>
                    <a:pt x="1257" y="874"/>
                  </a:lnTo>
                  <a:lnTo>
                    <a:pt x="1213" y="889"/>
                  </a:lnTo>
                  <a:cubicBezTo>
                    <a:pt x="1104" y="967"/>
                    <a:pt x="978" y="997"/>
                    <a:pt x="854" y="997"/>
                  </a:cubicBezTo>
                  <a:cubicBezTo>
                    <a:pt x="653" y="997"/>
                    <a:pt x="452" y="889"/>
                    <a:pt x="325" y="717"/>
                  </a:cubicBezTo>
                  <a:lnTo>
                    <a:pt x="325" y="702"/>
                  </a:lnTo>
                  <a:lnTo>
                    <a:pt x="310" y="702"/>
                  </a:lnTo>
                  <a:lnTo>
                    <a:pt x="310" y="687"/>
                  </a:lnTo>
                  <a:cubicBezTo>
                    <a:pt x="187" y="486"/>
                    <a:pt x="187" y="236"/>
                    <a:pt x="295" y="34"/>
                  </a:cubicBezTo>
                  <a:lnTo>
                    <a:pt x="295" y="19"/>
                  </a:lnTo>
                  <a:lnTo>
                    <a:pt x="295"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23"/>
            <p:cNvSpPr/>
            <p:nvPr/>
          </p:nvSpPr>
          <p:spPr>
            <a:xfrm>
              <a:off x="3143775" y="2713500"/>
              <a:ext cx="2000" cy="2375"/>
            </a:xfrm>
            <a:custGeom>
              <a:rect b="b" l="l" r="r" t="t"/>
              <a:pathLst>
                <a:path extrusionOk="0" h="95" w="80">
                  <a:moveTo>
                    <a:pt x="79" y="1"/>
                  </a:moveTo>
                  <a:cubicBezTo>
                    <a:pt x="49" y="16"/>
                    <a:pt x="16" y="31"/>
                    <a:pt x="1" y="61"/>
                  </a:cubicBezTo>
                  <a:lnTo>
                    <a:pt x="1" y="79"/>
                  </a:lnTo>
                  <a:lnTo>
                    <a:pt x="1" y="94"/>
                  </a:lnTo>
                  <a:cubicBezTo>
                    <a:pt x="31" y="61"/>
                    <a:pt x="49" y="31"/>
                    <a:pt x="79" y="1"/>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23"/>
            <p:cNvSpPr/>
            <p:nvPr/>
          </p:nvSpPr>
          <p:spPr>
            <a:xfrm>
              <a:off x="3141075" y="2733275"/>
              <a:ext cx="12425" cy="9375"/>
            </a:xfrm>
            <a:custGeom>
              <a:rect b="b" l="l" r="r" t="t"/>
              <a:pathLst>
                <a:path extrusionOk="0" h="375" w="497">
                  <a:moveTo>
                    <a:pt x="1" y="1"/>
                  </a:moveTo>
                  <a:lnTo>
                    <a:pt x="1" y="374"/>
                  </a:lnTo>
                  <a:lnTo>
                    <a:pt x="497" y="374"/>
                  </a:lnTo>
                  <a:lnTo>
                    <a:pt x="497"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23"/>
            <p:cNvSpPr/>
            <p:nvPr/>
          </p:nvSpPr>
          <p:spPr>
            <a:xfrm>
              <a:off x="3119625" y="2761925"/>
              <a:ext cx="13550" cy="11775"/>
            </a:xfrm>
            <a:custGeom>
              <a:rect b="b" l="l" r="r" t="t"/>
              <a:pathLst>
                <a:path extrusionOk="0" h="471" w="542">
                  <a:moveTo>
                    <a:pt x="217" y="0"/>
                  </a:moveTo>
                  <a:lnTo>
                    <a:pt x="0" y="336"/>
                  </a:lnTo>
                  <a:lnTo>
                    <a:pt x="79" y="385"/>
                  </a:lnTo>
                  <a:lnTo>
                    <a:pt x="157" y="262"/>
                  </a:lnTo>
                  <a:lnTo>
                    <a:pt x="485" y="471"/>
                  </a:lnTo>
                  <a:lnTo>
                    <a:pt x="541" y="381"/>
                  </a:lnTo>
                  <a:lnTo>
                    <a:pt x="217" y="172"/>
                  </a:lnTo>
                  <a:lnTo>
                    <a:pt x="295" y="49"/>
                  </a:lnTo>
                  <a:lnTo>
                    <a:pt x="217"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23"/>
            <p:cNvSpPr/>
            <p:nvPr/>
          </p:nvSpPr>
          <p:spPr>
            <a:xfrm>
              <a:off x="3125875" y="2752975"/>
              <a:ext cx="15125" cy="14200"/>
            </a:xfrm>
            <a:custGeom>
              <a:rect b="b" l="l" r="r" t="t"/>
              <a:pathLst>
                <a:path extrusionOk="0" h="568" w="605">
                  <a:moveTo>
                    <a:pt x="198" y="0"/>
                  </a:moveTo>
                  <a:lnTo>
                    <a:pt x="0" y="306"/>
                  </a:lnTo>
                  <a:lnTo>
                    <a:pt x="403" y="567"/>
                  </a:lnTo>
                  <a:lnTo>
                    <a:pt x="605" y="254"/>
                  </a:lnTo>
                  <a:lnTo>
                    <a:pt x="530" y="205"/>
                  </a:lnTo>
                  <a:lnTo>
                    <a:pt x="385" y="426"/>
                  </a:lnTo>
                  <a:lnTo>
                    <a:pt x="299" y="370"/>
                  </a:lnTo>
                  <a:lnTo>
                    <a:pt x="422" y="176"/>
                  </a:lnTo>
                  <a:lnTo>
                    <a:pt x="347" y="127"/>
                  </a:lnTo>
                  <a:lnTo>
                    <a:pt x="221" y="321"/>
                  </a:lnTo>
                  <a:lnTo>
                    <a:pt x="135" y="265"/>
                  </a:lnTo>
                  <a:lnTo>
                    <a:pt x="273" y="49"/>
                  </a:lnTo>
                  <a:lnTo>
                    <a:pt x="198"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23"/>
            <p:cNvSpPr/>
            <p:nvPr/>
          </p:nvSpPr>
          <p:spPr>
            <a:xfrm>
              <a:off x="3133425" y="2743650"/>
              <a:ext cx="12625" cy="13250"/>
            </a:xfrm>
            <a:custGeom>
              <a:rect b="b" l="l" r="r" t="t"/>
              <a:pathLst>
                <a:path extrusionOk="0" h="530" w="505">
                  <a:moveTo>
                    <a:pt x="187" y="0"/>
                  </a:moveTo>
                  <a:cubicBezTo>
                    <a:pt x="161" y="11"/>
                    <a:pt x="135" y="30"/>
                    <a:pt x="109" y="49"/>
                  </a:cubicBezTo>
                  <a:cubicBezTo>
                    <a:pt x="83" y="71"/>
                    <a:pt x="64" y="97"/>
                    <a:pt x="45" y="123"/>
                  </a:cubicBezTo>
                  <a:cubicBezTo>
                    <a:pt x="23" y="157"/>
                    <a:pt x="12" y="187"/>
                    <a:pt x="8" y="217"/>
                  </a:cubicBezTo>
                  <a:cubicBezTo>
                    <a:pt x="1" y="246"/>
                    <a:pt x="4" y="272"/>
                    <a:pt x="16" y="299"/>
                  </a:cubicBezTo>
                  <a:cubicBezTo>
                    <a:pt x="23" y="321"/>
                    <a:pt x="42" y="343"/>
                    <a:pt x="64" y="358"/>
                  </a:cubicBezTo>
                  <a:cubicBezTo>
                    <a:pt x="90" y="373"/>
                    <a:pt x="116" y="381"/>
                    <a:pt x="139" y="381"/>
                  </a:cubicBezTo>
                  <a:cubicBezTo>
                    <a:pt x="165" y="377"/>
                    <a:pt x="183" y="369"/>
                    <a:pt x="202" y="358"/>
                  </a:cubicBezTo>
                  <a:cubicBezTo>
                    <a:pt x="225" y="343"/>
                    <a:pt x="247" y="325"/>
                    <a:pt x="269" y="302"/>
                  </a:cubicBezTo>
                  <a:cubicBezTo>
                    <a:pt x="288" y="287"/>
                    <a:pt x="303" y="276"/>
                    <a:pt x="314" y="269"/>
                  </a:cubicBezTo>
                  <a:cubicBezTo>
                    <a:pt x="325" y="258"/>
                    <a:pt x="336" y="254"/>
                    <a:pt x="348" y="250"/>
                  </a:cubicBezTo>
                  <a:cubicBezTo>
                    <a:pt x="351" y="249"/>
                    <a:pt x="354" y="249"/>
                    <a:pt x="357" y="249"/>
                  </a:cubicBezTo>
                  <a:cubicBezTo>
                    <a:pt x="365" y="249"/>
                    <a:pt x="373" y="252"/>
                    <a:pt x="381" y="258"/>
                  </a:cubicBezTo>
                  <a:cubicBezTo>
                    <a:pt x="392" y="265"/>
                    <a:pt x="400" y="276"/>
                    <a:pt x="400" y="291"/>
                  </a:cubicBezTo>
                  <a:cubicBezTo>
                    <a:pt x="400" y="306"/>
                    <a:pt x="392" y="325"/>
                    <a:pt x="381" y="343"/>
                  </a:cubicBezTo>
                  <a:cubicBezTo>
                    <a:pt x="366" y="366"/>
                    <a:pt x="348" y="384"/>
                    <a:pt x="318" y="403"/>
                  </a:cubicBezTo>
                  <a:cubicBezTo>
                    <a:pt x="292" y="425"/>
                    <a:pt x="262" y="437"/>
                    <a:pt x="228" y="448"/>
                  </a:cubicBezTo>
                  <a:lnTo>
                    <a:pt x="280" y="530"/>
                  </a:lnTo>
                  <a:cubicBezTo>
                    <a:pt x="314" y="519"/>
                    <a:pt x="348" y="504"/>
                    <a:pt x="381" y="478"/>
                  </a:cubicBezTo>
                  <a:cubicBezTo>
                    <a:pt x="411" y="455"/>
                    <a:pt x="437" y="425"/>
                    <a:pt x="460" y="392"/>
                  </a:cubicBezTo>
                  <a:cubicBezTo>
                    <a:pt x="478" y="362"/>
                    <a:pt x="493" y="332"/>
                    <a:pt x="497" y="302"/>
                  </a:cubicBezTo>
                  <a:cubicBezTo>
                    <a:pt x="504" y="272"/>
                    <a:pt x="501" y="246"/>
                    <a:pt x="489" y="220"/>
                  </a:cubicBezTo>
                  <a:cubicBezTo>
                    <a:pt x="482" y="194"/>
                    <a:pt x="463" y="172"/>
                    <a:pt x="437" y="157"/>
                  </a:cubicBezTo>
                  <a:cubicBezTo>
                    <a:pt x="415" y="141"/>
                    <a:pt x="394" y="134"/>
                    <a:pt x="374" y="134"/>
                  </a:cubicBezTo>
                  <a:cubicBezTo>
                    <a:pt x="370" y="134"/>
                    <a:pt x="366" y="134"/>
                    <a:pt x="363" y="134"/>
                  </a:cubicBezTo>
                  <a:cubicBezTo>
                    <a:pt x="336" y="138"/>
                    <a:pt x="314" y="146"/>
                    <a:pt x="295" y="157"/>
                  </a:cubicBezTo>
                  <a:cubicBezTo>
                    <a:pt x="277" y="168"/>
                    <a:pt x="254" y="187"/>
                    <a:pt x="228" y="209"/>
                  </a:cubicBezTo>
                  <a:cubicBezTo>
                    <a:pt x="202" y="231"/>
                    <a:pt x="180" y="246"/>
                    <a:pt x="165" y="258"/>
                  </a:cubicBezTo>
                  <a:cubicBezTo>
                    <a:pt x="158" y="261"/>
                    <a:pt x="151" y="263"/>
                    <a:pt x="145" y="263"/>
                  </a:cubicBezTo>
                  <a:cubicBezTo>
                    <a:pt x="136" y="263"/>
                    <a:pt x="128" y="260"/>
                    <a:pt x="120" y="254"/>
                  </a:cubicBezTo>
                  <a:cubicBezTo>
                    <a:pt x="109" y="246"/>
                    <a:pt x="101" y="239"/>
                    <a:pt x="101" y="224"/>
                  </a:cubicBezTo>
                  <a:cubicBezTo>
                    <a:pt x="101" y="213"/>
                    <a:pt x="109" y="198"/>
                    <a:pt x="116" y="183"/>
                  </a:cubicBezTo>
                  <a:cubicBezTo>
                    <a:pt x="127" y="164"/>
                    <a:pt x="146" y="149"/>
                    <a:pt x="169" y="131"/>
                  </a:cubicBezTo>
                  <a:cubicBezTo>
                    <a:pt x="191" y="112"/>
                    <a:pt x="213" y="97"/>
                    <a:pt x="239" y="82"/>
                  </a:cubicBezTo>
                  <a:lnTo>
                    <a:pt x="187"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23"/>
            <p:cNvSpPr/>
            <p:nvPr/>
          </p:nvSpPr>
          <p:spPr>
            <a:xfrm>
              <a:off x="3137525" y="2733950"/>
              <a:ext cx="13550" cy="11850"/>
            </a:xfrm>
            <a:custGeom>
              <a:rect b="b" l="l" r="r" t="t"/>
              <a:pathLst>
                <a:path extrusionOk="0" h="474" w="542">
                  <a:moveTo>
                    <a:pt x="221" y="0"/>
                  </a:moveTo>
                  <a:lnTo>
                    <a:pt x="1" y="340"/>
                  </a:lnTo>
                  <a:lnTo>
                    <a:pt x="79" y="388"/>
                  </a:lnTo>
                  <a:lnTo>
                    <a:pt x="158" y="265"/>
                  </a:lnTo>
                  <a:lnTo>
                    <a:pt x="486" y="474"/>
                  </a:lnTo>
                  <a:lnTo>
                    <a:pt x="542" y="384"/>
                  </a:lnTo>
                  <a:lnTo>
                    <a:pt x="217" y="175"/>
                  </a:lnTo>
                  <a:lnTo>
                    <a:pt x="296" y="52"/>
                  </a:lnTo>
                  <a:lnTo>
                    <a:pt x="221"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23"/>
            <p:cNvSpPr/>
            <p:nvPr/>
          </p:nvSpPr>
          <p:spPr>
            <a:xfrm>
              <a:off x="3140700" y="2713500"/>
              <a:ext cx="5075" cy="18700"/>
            </a:xfrm>
            <a:custGeom>
              <a:rect b="b" l="l" r="r" t="t"/>
              <a:pathLst>
                <a:path extrusionOk="0" h="748" w="203">
                  <a:moveTo>
                    <a:pt x="202" y="1"/>
                  </a:moveTo>
                  <a:cubicBezTo>
                    <a:pt x="172" y="31"/>
                    <a:pt x="154" y="61"/>
                    <a:pt x="124" y="94"/>
                  </a:cubicBezTo>
                  <a:cubicBezTo>
                    <a:pt x="16" y="296"/>
                    <a:pt x="16" y="546"/>
                    <a:pt x="139" y="747"/>
                  </a:cubicBezTo>
                  <a:cubicBezTo>
                    <a:pt x="1" y="497"/>
                    <a:pt x="31" y="202"/>
                    <a:pt x="202" y="1"/>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23"/>
            <p:cNvSpPr/>
            <p:nvPr/>
          </p:nvSpPr>
          <p:spPr>
            <a:xfrm>
              <a:off x="3186500" y="2761650"/>
              <a:ext cx="875" cy="1225"/>
            </a:xfrm>
            <a:custGeom>
              <a:rect b="b" l="l" r="r" t="t"/>
              <a:pathLst>
                <a:path extrusionOk="0" h="49" w="35">
                  <a:moveTo>
                    <a:pt x="19" y="0"/>
                  </a:moveTo>
                  <a:cubicBezTo>
                    <a:pt x="1" y="19"/>
                    <a:pt x="1" y="34"/>
                    <a:pt x="1" y="49"/>
                  </a:cubicBezTo>
                  <a:cubicBezTo>
                    <a:pt x="19" y="34"/>
                    <a:pt x="19" y="19"/>
                    <a:pt x="34" y="19"/>
                  </a:cubicBezTo>
                  <a:cubicBezTo>
                    <a:pt x="19" y="19"/>
                    <a:pt x="19" y="0"/>
                    <a:pt x="19" y="0"/>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23"/>
            <p:cNvSpPr/>
            <p:nvPr/>
          </p:nvSpPr>
          <p:spPr>
            <a:xfrm>
              <a:off x="3171025" y="2760525"/>
              <a:ext cx="15975" cy="5050"/>
            </a:xfrm>
            <a:custGeom>
              <a:rect b="b" l="l" r="r" t="t"/>
              <a:pathLst>
                <a:path extrusionOk="0" h="202" w="639">
                  <a:moveTo>
                    <a:pt x="94" y="0"/>
                  </a:moveTo>
                  <a:lnTo>
                    <a:pt x="0" y="157"/>
                  </a:lnTo>
                  <a:cubicBezTo>
                    <a:pt x="94" y="187"/>
                    <a:pt x="172" y="202"/>
                    <a:pt x="265" y="202"/>
                  </a:cubicBezTo>
                  <a:cubicBezTo>
                    <a:pt x="388" y="202"/>
                    <a:pt x="511" y="172"/>
                    <a:pt x="620" y="94"/>
                  </a:cubicBezTo>
                  <a:cubicBezTo>
                    <a:pt x="620" y="79"/>
                    <a:pt x="620" y="64"/>
                    <a:pt x="638" y="45"/>
                  </a:cubicBezTo>
                  <a:lnTo>
                    <a:pt x="638" y="30"/>
                  </a:lnTo>
                  <a:cubicBezTo>
                    <a:pt x="560" y="64"/>
                    <a:pt x="482" y="79"/>
                    <a:pt x="403" y="79"/>
                  </a:cubicBezTo>
                  <a:cubicBezTo>
                    <a:pt x="295" y="79"/>
                    <a:pt x="187" y="64"/>
                    <a:pt x="94" y="0"/>
                  </a:cubicBezTo>
                  <a:close/>
                </a:path>
              </a:pathLst>
            </a:custGeom>
            <a:solidFill>
              <a:srgbClr val="06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23"/>
            <p:cNvSpPr/>
            <p:nvPr/>
          </p:nvSpPr>
          <p:spPr>
            <a:xfrm>
              <a:off x="3166725" y="2757450"/>
              <a:ext cx="6650" cy="7025"/>
            </a:xfrm>
            <a:custGeom>
              <a:rect b="b" l="l" r="r" t="t"/>
              <a:pathLst>
                <a:path extrusionOk="0" h="281" w="266">
                  <a:moveTo>
                    <a:pt x="94" y="0"/>
                  </a:moveTo>
                  <a:lnTo>
                    <a:pt x="1" y="153"/>
                  </a:lnTo>
                  <a:cubicBezTo>
                    <a:pt x="45" y="202"/>
                    <a:pt x="109" y="247"/>
                    <a:pt x="172" y="280"/>
                  </a:cubicBezTo>
                  <a:lnTo>
                    <a:pt x="266" y="123"/>
                  </a:lnTo>
                  <a:cubicBezTo>
                    <a:pt x="202" y="94"/>
                    <a:pt x="139" y="45"/>
                    <a:pt x="94" y="0"/>
                  </a:cubicBez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23"/>
            <p:cNvSpPr/>
            <p:nvPr/>
          </p:nvSpPr>
          <p:spPr>
            <a:xfrm>
              <a:off x="3164400" y="2754650"/>
              <a:ext cx="4675" cy="6650"/>
            </a:xfrm>
            <a:custGeom>
              <a:rect b="b" l="l" r="r" t="t"/>
              <a:pathLst>
                <a:path extrusionOk="0" h="266" w="187">
                  <a:moveTo>
                    <a:pt x="109" y="0"/>
                  </a:moveTo>
                  <a:lnTo>
                    <a:pt x="0" y="172"/>
                  </a:lnTo>
                  <a:cubicBezTo>
                    <a:pt x="30" y="206"/>
                    <a:pt x="64" y="235"/>
                    <a:pt x="94" y="265"/>
                  </a:cubicBezTo>
                  <a:lnTo>
                    <a:pt x="187" y="112"/>
                  </a:lnTo>
                  <a:cubicBezTo>
                    <a:pt x="172" y="79"/>
                    <a:pt x="157" y="64"/>
                    <a:pt x="124" y="34"/>
                  </a:cubicBezTo>
                  <a:lnTo>
                    <a:pt x="124" y="19"/>
                  </a:lnTo>
                  <a:lnTo>
                    <a:pt x="124" y="0"/>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23"/>
            <p:cNvSpPr/>
            <p:nvPr/>
          </p:nvSpPr>
          <p:spPr>
            <a:xfrm>
              <a:off x="3161700" y="2747275"/>
              <a:ext cx="5425" cy="11325"/>
            </a:xfrm>
            <a:custGeom>
              <a:rect b="b" l="l" r="r" t="t"/>
              <a:pathLst>
                <a:path extrusionOk="0" h="453" w="217">
                  <a:moveTo>
                    <a:pt x="138" y="1"/>
                  </a:moveTo>
                  <a:lnTo>
                    <a:pt x="0" y="202"/>
                  </a:lnTo>
                  <a:cubicBezTo>
                    <a:pt x="15" y="295"/>
                    <a:pt x="45" y="374"/>
                    <a:pt x="93" y="452"/>
                  </a:cubicBezTo>
                  <a:lnTo>
                    <a:pt x="108" y="452"/>
                  </a:lnTo>
                  <a:lnTo>
                    <a:pt x="217" y="280"/>
                  </a:lnTo>
                  <a:cubicBezTo>
                    <a:pt x="172" y="187"/>
                    <a:pt x="138" y="94"/>
                    <a:pt x="138" y="1"/>
                  </a:cubicBez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23"/>
            <p:cNvSpPr/>
            <p:nvPr/>
          </p:nvSpPr>
          <p:spPr>
            <a:xfrm>
              <a:off x="3164400" y="2754650"/>
              <a:ext cx="2725" cy="4325"/>
            </a:xfrm>
            <a:custGeom>
              <a:rect b="b" l="l" r="r" t="t"/>
              <a:pathLst>
                <a:path extrusionOk="0" h="173" w="109">
                  <a:moveTo>
                    <a:pt x="109" y="0"/>
                  </a:moveTo>
                  <a:lnTo>
                    <a:pt x="0" y="172"/>
                  </a:lnTo>
                  <a:lnTo>
                    <a:pt x="0" y="172"/>
                  </a:lnTo>
                  <a:lnTo>
                    <a:pt x="109" y="0"/>
                  </a:lnTo>
                  <a:close/>
                </a:path>
              </a:pathLst>
            </a:custGeom>
            <a:solidFill>
              <a:srgbClr val="AA9B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23"/>
            <p:cNvSpPr/>
            <p:nvPr/>
          </p:nvSpPr>
          <p:spPr>
            <a:xfrm>
              <a:off x="3164400" y="2754275"/>
              <a:ext cx="2725" cy="4700"/>
            </a:xfrm>
            <a:custGeom>
              <a:rect b="b" l="l" r="r" t="t"/>
              <a:pathLst>
                <a:path extrusionOk="0" h="188" w="109">
                  <a:moveTo>
                    <a:pt x="109" y="0"/>
                  </a:moveTo>
                  <a:lnTo>
                    <a:pt x="0" y="172"/>
                  </a:lnTo>
                  <a:lnTo>
                    <a:pt x="0" y="187"/>
                  </a:lnTo>
                  <a:lnTo>
                    <a:pt x="109" y="15"/>
                  </a:lnTo>
                  <a:lnTo>
                    <a:pt x="109" y="0"/>
                  </a:lnTo>
                  <a:close/>
                </a:path>
              </a:pathLst>
            </a:custGeom>
            <a:solidFill>
              <a:srgbClr val="AE7C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23"/>
            <p:cNvSpPr/>
            <p:nvPr/>
          </p:nvSpPr>
          <p:spPr>
            <a:xfrm>
              <a:off x="3161700" y="2745325"/>
              <a:ext cx="3475" cy="7025"/>
            </a:xfrm>
            <a:custGeom>
              <a:rect b="b" l="l" r="r" t="t"/>
              <a:pathLst>
                <a:path extrusionOk="0" h="281" w="139">
                  <a:moveTo>
                    <a:pt x="138" y="0"/>
                  </a:moveTo>
                  <a:lnTo>
                    <a:pt x="0" y="220"/>
                  </a:lnTo>
                  <a:lnTo>
                    <a:pt x="0" y="280"/>
                  </a:lnTo>
                  <a:lnTo>
                    <a:pt x="138" y="79"/>
                  </a:lnTo>
                  <a:lnTo>
                    <a:pt x="138" y="0"/>
                  </a:ln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23"/>
            <p:cNvSpPr/>
            <p:nvPr/>
          </p:nvSpPr>
          <p:spPr>
            <a:xfrm>
              <a:off x="3161325" y="2736825"/>
              <a:ext cx="7025" cy="14025"/>
            </a:xfrm>
            <a:custGeom>
              <a:rect b="b" l="l" r="r" t="t"/>
              <a:pathLst>
                <a:path extrusionOk="0" h="561" w="281">
                  <a:moveTo>
                    <a:pt x="261" y="1"/>
                  </a:moveTo>
                  <a:cubicBezTo>
                    <a:pt x="232" y="16"/>
                    <a:pt x="202" y="46"/>
                    <a:pt x="187" y="79"/>
                  </a:cubicBezTo>
                  <a:cubicBezTo>
                    <a:pt x="60" y="202"/>
                    <a:pt x="0" y="374"/>
                    <a:pt x="15" y="560"/>
                  </a:cubicBezTo>
                  <a:lnTo>
                    <a:pt x="153" y="340"/>
                  </a:lnTo>
                  <a:cubicBezTo>
                    <a:pt x="153" y="217"/>
                    <a:pt x="202" y="94"/>
                    <a:pt x="280" y="1"/>
                  </a:cubicBez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23"/>
            <p:cNvSpPr/>
            <p:nvPr/>
          </p:nvSpPr>
          <p:spPr>
            <a:xfrm>
              <a:off x="3216075" y="2741875"/>
              <a:ext cx="775" cy="775"/>
            </a:xfrm>
            <a:custGeom>
              <a:rect b="b" l="l" r="r" t="t"/>
              <a:pathLst>
                <a:path extrusionOk="0" h="31" w="31">
                  <a:moveTo>
                    <a:pt x="30" y="0"/>
                  </a:moveTo>
                  <a:lnTo>
                    <a:pt x="0" y="30"/>
                  </a:lnTo>
                  <a:lnTo>
                    <a:pt x="15" y="30"/>
                  </a:lnTo>
                  <a:cubicBezTo>
                    <a:pt x="15" y="15"/>
                    <a:pt x="30" y="15"/>
                    <a:pt x="30" y="0"/>
                  </a:cubicBezTo>
                  <a:close/>
                </a:path>
              </a:pathLst>
            </a:custGeom>
            <a:solidFill>
              <a:srgbClr val="ADC4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23"/>
            <p:cNvSpPr/>
            <p:nvPr/>
          </p:nvSpPr>
          <p:spPr>
            <a:xfrm>
              <a:off x="3186500" y="2762100"/>
              <a:ext cx="1625" cy="775"/>
            </a:xfrm>
            <a:custGeom>
              <a:rect b="b" l="l" r="r" t="t"/>
              <a:pathLst>
                <a:path extrusionOk="0" h="31" w="65">
                  <a:moveTo>
                    <a:pt x="34" y="1"/>
                  </a:moveTo>
                  <a:cubicBezTo>
                    <a:pt x="19" y="1"/>
                    <a:pt x="19" y="16"/>
                    <a:pt x="1" y="31"/>
                  </a:cubicBezTo>
                  <a:lnTo>
                    <a:pt x="64" y="1"/>
                  </a:lnTo>
                  <a:close/>
                </a:path>
              </a:pathLst>
            </a:custGeom>
            <a:solidFill>
              <a:srgbClr val="3A8F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23"/>
            <p:cNvSpPr/>
            <p:nvPr/>
          </p:nvSpPr>
          <p:spPr>
            <a:xfrm>
              <a:off x="3164775" y="2736825"/>
              <a:ext cx="16350" cy="25675"/>
            </a:xfrm>
            <a:custGeom>
              <a:rect b="b" l="l" r="r" t="t"/>
              <a:pathLst>
                <a:path extrusionOk="0" h="1027" w="654">
                  <a:moveTo>
                    <a:pt x="142" y="1"/>
                  </a:moveTo>
                  <a:lnTo>
                    <a:pt x="142" y="1"/>
                  </a:lnTo>
                  <a:cubicBezTo>
                    <a:pt x="70" y="86"/>
                    <a:pt x="23" y="197"/>
                    <a:pt x="16" y="310"/>
                  </a:cubicBezTo>
                  <a:lnTo>
                    <a:pt x="16" y="310"/>
                  </a:lnTo>
                  <a:cubicBezTo>
                    <a:pt x="30" y="199"/>
                    <a:pt x="71" y="92"/>
                    <a:pt x="142" y="1"/>
                  </a:cubicBezTo>
                  <a:close/>
                  <a:moveTo>
                    <a:pt x="16" y="310"/>
                  </a:moveTo>
                  <a:lnTo>
                    <a:pt x="16" y="310"/>
                  </a:lnTo>
                  <a:cubicBezTo>
                    <a:pt x="0" y="445"/>
                    <a:pt x="26" y="586"/>
                    <a:pt x="94" y="713"/>
                  </a:cubicBezTo>
                  <a:lnTo>
                    <a:pt x="94" y="698"/>
                  </a:lnTo>
                  <a:cubicBezTo>
                    <a:pt x="49" y="605"/>
                    <a:pt x="15" y="512"/>
                    <a:pt x="15" y="419"/>
                  </a:cubicBezTo>
                  <a:lnTo>
                    <a:pt x="15" y="340"/>
                  </a:lnTo>
                  <a:cubicBezTo>
                    <a:pt x="15" y="330"/>
                    <a:pt x="16" y="320"/>
                    <a:pt x="16" y="310"/>
                  </a:cubicBezTo>
                  <a:close/>
                  <a:moveTo>
                    <a:pt x="109" y="747"/>
                  </a:moveTo>
                  <a:cubicBezTo>
                    <a:pt x="183" y="857"/>
                    <a:pt x="284" y="934"/>
                    <a:pt x="398" y="980"/>
                  </a:cubicBezTo>
                  <a:lnTo>
                    <a:pt x="398" y="980"/>
                  </a:lnTo>
                  <a:cubicBezTo>
                    <a:pt x="380" y="971"/>
                    <a:pt x="361" y="961"/>
                    <a:pt x="344" y="948"/>
                  </a:cubicBezTo>
                  <a:cubicBezTo>
                    <a:pt x="280" y="919"/>
                    <a:pt x="217" y="870"/>
                    <a:pt x="172" y="825"/>
                  </a:cubicBezTo>
                  <a:cubicBezTo>
                    <a:pt x="157" y="792"/>
                    <a:pt x="142" y="777"/>
                    <a:pt x="109" y="747"/>
                  </a:cubicBezTo>
                  <a:close/>
                  <a:moveTo>
                    <a:pt x="398" y="980"/>
                  </a:moveTo>
                  <a:cubicBezTo>
                    <a:pt x="478" y="1017"/>
                    <a:pt x="566" y="1027"/>
                    <a:pt x="653" y="1027"/>
                  </a:cubicBezTo>
                  <a:cubicBezTo>
                    <a:pt x="564" y="1027"/>
                    <a:pt x="478" y="1011"/>
                    <a:pt x="398" y="980"/>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23"/>
            <p:cNvSpPr/>
            <p:nvPr/>
          </p:nvSpPr>
          <p:spPr>
            <a:xfrm>
              <a:off x="3185750" y="2743250"/>
              <a:ext cx="50975" cy="41725"/>
            </a:xfrm>
            <a:custGeom>
              <a:rect b="b" l="l" r="r" t="t"/>
              <a:pathLst>
                <a:path extrusionOk="0" h="1669" w="2039">
                  <a:moveTo>
                    <a:pt x="1302" y="0"/>
                  </a:moveTo>
                  <a:cubicBezTo>
                    <a:pt x="1180" y="0"/>
                    <a:pt x="1057" y="34"/>
                    <a:pt x="949" y="102"/>
                  </a:cubicBezTo>
                  <a:lnTo>
                    <a:pt x="374" y="490"/>
                  </a:lnTo>
                  <a:cubicBezTo>
                    <a:pt x="79" y="691"/>
                    <a:pt x="1" y="1079"/>
                    <a:pt x="187" y="1374"/>
                  </a:cubicBezTo>
                  <a:cubicBezTo>
                    <a:pt x="316" y="1562"/>
                    <a:pt x="520" y="1668"/>
                    <a:pt x="729" y="1668"/>
                  </a:cubicBezTo>
                  <a:cubicBezTo>
                    <a:pt x="847" y="1668"/>
                    <a:pt x="967" y="1634"/>
                    <a:pt x="1075" y="1561"/>
                  </a:cubicBezTo>
                  <a:lnTo>
                    <a:pt x="1665" y="1173"/>
                  </a:lnTo>
                  <a:cubicBezTo>
                    <a:pt x="1960" y="986"/>
                    <a:pt x="2038" y="583"/>
                    <a:pt x="1837" y="288"/>
                  </a:cubicBezTo>
                  <a:cubicBezTo>
                    <a:pt x="1718" y="99"/>
                    <a:pt x="1512" y="0"/>
                    <a:pt x="1302"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23"/>
            <p:cNvSpPr/>
            <p:nvPr/>
          </p:nvSpPr>
          <p:spPr>
            <a:xfrm>
              <a:off x="3148825" y="2677700"/>
              <a:ext cx="54500" cy="33125"/>
            </a:xfrm>
            <a:custGeom>
              <a:rect b="b" l="l" r="r" t="t"/>
              <a:pathLst>
                <a:path extrusionOk="0" h="1325" w="2180">
                  <a:moveTo>
                    <a:pt x="0" y="1325"/>
                  </a:moveTo>
                  <a:lnTo>
                    <a:pt x="0" y="1325"/>
                  </a:lnTo>
                  <a:lnTo>
                    <a:pt x="0" y="1325"/>
                  </a:lnTo>
                  <a:close/>
                  <a:moveTo>
                    <a:pt x="482" y="996"/>
                  </a:moveTo>
                  <a:lnTo>
                    <a:pt x="0" y="1306"/>
                  </a:lnTo>
                  <a:lnTo>
                    <a:pt x="0" y="1306"/>
                  </a:lnTo>
                  <a:lnTo>
                    <a:pt x="0" y="1306"/>
                  </a:lnTo>
                  <a:lnTo>
                    <a:pt x="482" y="996"/>
                  </a:lnTo>
                  <a:close/>
                  <a:moveTo>
                    <a:pt x="1821" y="112"/>
                  </a:moveTo>
                  <a:lnTo>
                    <a:pt x="1821" y="112"/>
                  </a:lnTo>
                  <a:lnTo>
                    <a:pt x="1635" y="235"/>
                  </a:lnTo>
                  <a:lnTo>
                    <a:pt x="1821" y="112"/>
                  </a:lnTo>
                  <a:lnTo>
                    <a:pt x="1821" y="112"/>
                  </a:lnTo>
                  <a:close/>
                  <a:moveTo>
                    <a:pt x="1836" y="112"/>
                  </a:moveTo>
                  <a:lnTo>
                    <a:pt x="1836" y="112"/>
                  </a:lnTo>
                  <a:lnTo>
                    <a:pt x="1836" y="112"/>
                  </a:lnTo>
                  <a:close/>
                  <a:moveTo>
                    <a:pt x="2179" y="0"/>
                  </a:moveTo>
                  <a:cubicBezTo>
                    <a:pt x="2052" y="0"/>
                    <a:pt x="1944" y="34"/>
                    <a:pt x="1836" y="112"/>
                  </a:cubicBezTo>
                  <a:cubicBezTo>
                    <a:pt x="1944" y="34"/>
                    <a:pt x="2052" y="0"/>
                    <a:pt x="2179" y="0"/>
                  </a:cubicBezTo>
                  <a:close/>
                  <a:moveTo>
                    <a:pt x="2179" y="0"/>
                  </a:moveTo>
                  <a:lnTo>
                    <a:pt x="2179" y="0"/>
                  </a:lnTo>
                  <a:lnTo>
                    <a:pt x="2179" y="0"/>
                  </a:lnTo>
                  <a:close/>
                </a:path>
              </a:pathLst>
            </a:custGeom>
            <a:solidFill>
              <a:srgbClr val="DFE3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23"/>
            <p:cNvSpPr/>
            <p:nvPr/>
          </p:nvSpPr>
          <p:spPr>
            <a:xfrm>
              <a:off x="3145000" y="2677700"/>
              <a:ext cx="74175" cy="36575"/>
            </a:xfrm>
            <a:custGeom>
              <a:rect b="b" l="l" r="r" t="t"/>
              <a:pathLst>
                <a:path extrusionOk="0" h="1463" w="2967">
                  <a:moveTo>
                    <a:pt x="2332" y="0"/>
                  </a:moveTo>
                  <a:cubicBezTo>
                    <a:pt x="2205" y="0"/>
                    <a:pt x="2097" y="34"/>
                    <a:pt x="1989" y="112"/>
                  </a:cubicBezTo>
                  <a:lnTo>
                    <a:pt x="1974" y="112"/>
                  </a:lnTo>
                  <a:lnTo>
                    <a:pt x="1788" y="235"/>
                  </a:lnTo>
                  <a:lnTo>
                    <a:pt x="1661" y="314"/>
                  </a:lnTo>
                  <a:lnTo>
                    <a:pt x="1508" y="422"/>
                  </a:lnTo>
                  <a:lnTo>
                    <a:pt x="1444" y="467"/>
                  </a:lnTo>
                  <a:lnTo>
                    <a:pt x="948" y="795"/>
                  </a:lnTo>
                  <a:lnTo>
                    <a:pt x="870" y="840"/>
                  </a:lnTo>
                  <a:lnTo>
                    <a:pt x="698" y="967"/>
                  </a:lnTo>
                  <a:lnTo>
                    <a:pt x="635" y="996"/>
                  </a:lnTo>
                  <a:lnTo>
                    <a:pt x="153" y="1306"/>
                  </a:lnTo>
                  <a:lnTo>
                    <a:pt x="153" y="1325"/>
                  </a:lnTo>
                  <a:cubicBezTo>
                    <a:pt x="94" y="1355"/>
                    <a:pt x="45" y="1418"/>
                    <a:pt x="0" y="1463"/>
                  </a:cubicBezTo>
                  <a:lnTo>
                    <a:pt x="1754" y="299"/>
                  </a:lnTo>
                  <a:cubicBezTo>
                    <a:pt x="1866" y="235"/>
                    <a:pt x="1989" y="205"/>
                    <a:pt x="2112" y="205"/>
                  </a:cubicBezTo>
                  <a:cubicBezTo>
                    <a:pt x="2314" y="205"/>
                    <a:pt x="2519" y="299"/>
                    <a:pt x="2642" y="485"/>
                  </a:cubicBezTo>
                  <a:cubicBezTo>
                    <a:pt x="2799" y="717"/>
                    <a:pt x="2780" y="1011"/>
                    <a:pt x="2627" y="1213"/>
                  </a:cubicBezTo>
                  <a:lnTo>
                    <a:pt x="2687" y="1183"/>
                  </a:lnTo>
                  <a:cubicBezTo>
                    <a:pt x="2873" y="1060"/>
                    <a:pt x="2967" y="858"/>
                    <a:pt x="2967" y="638"/>
                  </a:cubicBezTo>
                  <a:cubicBezTo>
                    <a:pt x="2967" y="579"/>
                    <a:pt x="2967" y="515"/>
                    <a:pt x="2937" y="452"/>
                  </a:cubicBezTo>
                  <a:cubicBezTo>
                    <a:pt x="2922" y="392"/>
                    <a:pt x="2907" y="343"/>
                    <a:pt x="2858" y="299"/>
                  </a:cubicBezTo>
                  <a:lnTo>
                    <a:pt x="2858" y="280"/>
                  </a:lnTo>
                  <a:cubicBezTo>
                    <a:pt x="2735" y="112"/>
                    <a:pt x="2534" y="0"/>
                    <a:pt x="2332" y="0"/>
                  </a:cubicBezTo>
                  <a:close/>
                </a:path>
              </a:pathLst>
            </a:custGeom>
            <a:solidFill>
              <a:srgbClr val="9ED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23"/>
            <p:cNvSpPr/>
            <p:nvPr/>
          </p:nvSpPr>
          <p:spPr>
            <a:xfrm>
              <a:off x="3218025" y="2717325"/>
              <a:ext cx="8625" cy="24200"/>
            </a:xfrm>
            <a:custGeom>
              <a:rect b="b" l="l" r="r" t="t"/>
              <a:pathLst>
                <a:path extrusionOk="0" h="968" w="345">
                  <a:moveTo>
                    <a:pt x="79" y="1"/>
                  </a:moveTo>
                  <a:cubicBezTo>
                    <a:pt x="109" y="35"/>
                    <a:pt x="124" y="64"/>
                    <a:pt x="139" y="94"/>
                  </a:cubicBezTo>
                  <a:cubicBezTo>
                    <a:pt x="344" y="374"/>
                    <a:pt x="266" y="766"/>
                    <a:pt x="1" y="967"/>
                  </a:cubicBezTo>
                  <a:cubicBezTo>
                    <a:pt x="266" y="766"/>
                    <a:pt x="344" y="374"/>
                    <a:pt x="139" y="94"/>
                  </a:cubicBezTo>
                  <a:cubicBezTo>
                    <a:pt x="124" y="64"/>
                    <a:pt x="109" y="35"/>
                    <a:pt x="79" y="1"/>
                  </a:cubicBezTo>
                  <a:close/>
                </a:path>
              </a:pathLst>
            </a:custGeom>
            <a:solidFill>
              <a:srgbClr val="EE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23"/>
            <p:cNvSpPr/>
            <p:nvPr/>
          </p:nvSpPr>
          <p:spPr>
            <a:xfrm>
              <a:off x="3197425" y="2712300"/>
              <a:ext cx="29225" cy="30350"/>
            </a:xfrm>
            <a:custGeom>
              <a:rect b="b" l="l" r="r" t="t"/>
              <a:pathLst>
                <a:path extrusionOk="0" h="1214" w="1169">
                  <a:moveTo>
                    <a:pt x="437" y="0"/>
                  </a:moveTo>
                  <a:cubicBezTo>
                    <a:pt x="403" y="0"/>
                    <a:pt x="373" y="0"/>
                    <a:pt x="329" y="15"/>
                  </a:cubicBezTo>
                  <a:lnTo>
                    <a:pt x="0" y="236"/>
                  </a:lnTo>
                  <a:cubicBezTo>
                    <a:pt x="64" y="221"/>
                    <a:pt x="142" y="202"/>
                    <a:pt x="217" y="202"/>
                  </a:cubicBezTo>
                  <a:cubicBezTo>
                    <a:pt x="422" y="202"/>
                    <a:pt x="623" y="295"/>
                    <a:pt x="746" y="482"/>
                  </a:cubicBezTo>
                  <a:cubicBezTo>
                    <a:pt x="903" y="717"/>
                    <a:pt x="888" y="997"/>
                    <a:pt x="746" y="1198"/>
                  </a:cubicBezTo>
                  <a:lnTo>
                    <a:pt x="746" y="1213"/>
                  </a:lnTo>
                  <a:lnTo>
                    <a:pt x="795" y="1183"/>
                  </a:lnTo>
                  <a:cubicBezTo>
                    <a:pt x="795" y="1183"/>
                    <a:pt x="810" y="1168"/>
                    <a:pt x="825" y="1168"/>
                  </a:cubicBezTo>
                  <a:cubicBezTo>
                    <a:pt x="1090" y="967"/>
                    <a:pt x="1168" y="575"/>
                    <a:pt x="963" y="295"/>
                  </a:cubicBezTo>
                  <a:cubicBezTo>
                    <a:pt x="948" y="265"/>
                    <a:pt x="933" y="236"/>
                    <a:pt x="903" y="202"/>
                  </a:cubicBezTo>
                  <a:cubicBezTo>
                    <a:pt x="776" y="79"/>
                    <a:pt x="608" y="0"/>
                    <a:pt x="437" y="0"/>
                  </a:cubicBezTo>
                  <a:close/>
                </a:path>
              </a:pathLst>
            </a:custGeom>
            <a:solidFill>
              <a:srgbClr val="9ED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23"/>
            <p:cNvSpPr/>
            <p:nvPr/>
          </p:nvSpPr>
          <p:spPr>
            <a:xfrm>
              <a:off x="3209075" y="2743450"/>
              <a:ext cx="27650" cy="30350"/>
            </a:xfrm>
            <a:custGeom>
              <a:rect b="b" l="l" r="r" t="t"/>
              <a:pathLst>
                <a:path extrusionOk="0" h="1214" w="1106">
                  <a:moveTo>
                    <a:pt x="310" y="1"/>
                  </a:moveTo>
                  <a:lnTo>
                    <a:pt x="295" y="16"/>
                  </a:lnTo>
                  <a:lnTo>
                    <a:pt x="1" y="202"/>
                  </a:lnTo>
                  <a:cubicBezTo>
                    <a:pt x="49" y="187"/>
                    <a:pt x="94" y="187"/>
                    <a:pt x="157" y="187"/>
                  </a:cubicBezTo>
                  <a:cubicBezTo>
                    <a:pt x="359" y="187"/>
                    <a:pt x="560" y="295"/>
                    <a:pt x="683" y="482"/>
                  </a:cubicBezTo>
                  <a:cubicBezTo>
                    <a:pt x="840" y="698"/>
                    <a:pt x="825" y="993"/>
                    <a:pt x="669" y="1213"/>
                  </a:cubicBezTo>
                  <a:lnTo>
                    <a:pt x="732" y="1165"/>
                  </a:lnTo>
                  <a:cubicBezTo>
                    <a:pt x="1027" y="978"/>
                    <a:pt x="1105" y="575"/>
                    <a:pt x="904" y="280"/>
                  </a:cubicBezTo>
                  <a:cubicBezTo>
                    <a:pt x="777" y="94"/>
                    <a:pt x="575" y="1"/>
                    <a:pt x="374" y="1"/>
                  </a:cubicBezTo>
                  <a:close/>
                </a:path>
              </a:pathLst>
            </a:custGeom>
            <a:solidFill>
              <a:srgbClr val="9ED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23"/>
            <p:cNvSpPr/>
            <p:nvPr/>
          </p:nvSpPr>
          <p:spPr>
            <a:xfrm>
              <a:off x="3203300" y="2712300"/>
              <a:ext cx="1500" cy="875"/>
            </a:xfrm>
            <a:custGeom>
              <a:rect b="b" l="l" r="r" t="t"/>
              <a:pathLst>
                <a:path extrusionOk="0" h="35" w="60">
                  <a:moveTo>
                    <a:pt x="45" y="0"/>
                  </a:moveTo>
                  <a:lnTo>
                    <a:pt x="0" y="34"/>
                  </a:lnTo>
                  <a:cubicBezTo>
                    <a:pt x="15" y="34"/>
                    <a:pt x="45" y="34"/>
                    <a:pt x="60" y="15"/>
                  </a:cubicBezTo>
                  <a:lnTo>
                    <a:pt x="60" y="0"/>
                  </a:ln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23"/>
            <p:cNvSpPr/>
            <p:nvPr/>
          </p:nvSpPr>
          <p:spPr>
            <a:xfrm>
              <a:off x="3202825" y="2713150"/>
              <a:ext cx="500" cy="375"/>
            </a:xfrm>
            <a:custGeom>
              <a:rect b="b" l="l" r="r" t="t"/>
              <a:pathLst>
                <a:path extrusionOk="0" h="15" w="20">
                  <a:moveTo>
                    <a:pt x="19" y="0"/>
                  </a:moveTo>
                  <a:lnTo>
                    <a:pt x="1" y="15"/>
                  </a:lnTo>
                  <a:lnTo>
                    <a:pt x="19" y="0"/>
                  </a:lnTo>
                  <a:close/>
                </a:path>
              </a:pathLst>
            </a:custGeom>
            <a:solidFill>
              <a:srgbClr val="93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23"/>
            <p:cNvSpPr/>
            <p:nvPr/>
          </p:nvSpPr>
          <p:spPr>
            <a:xfrm>
              <a:off x="3167475" y="2711925"/>
              <a:ext cx="36975" cy="24925"/>
            </a:xfrm>
            <a:custGeom>
              <a:rect b="b" l="l" r="r" t="t"/>
              <a:pathLst>
                <a:path extrusionOk="0" h="997" w="1479">
                  <a:moveTo>
                    <a:pt x="1448" y="1"/>
                  </a:moveTo>
                  <a:lnTo>
                    <a:pt x="15" y="933"/>
                  </a:lnTo>
                  <a:cubicBezTo>
                    <a:pt x="1" y="948"/>
                    <a:pt x="1" y="963"/>
                    <a:pt x="1" y="982"/>
                  </a:cubicBezTo>
                  <a:lnTo>
                    <a:pt x="15" y="997"/>
                  </a:lnTo>
                  <a:lnTo>
                    <a:pt x="79" y="948"/>
                  </a:lnTo>
                  <a:cubicBezTo>
                    <a:pt x="109" y="903"/>
                    <a:pt x="142" y="870"/>
                    <a:pt x="187" y="855"/>
                  </a:cubicBezTo>
                  <a:lnTo>
                    <a:pt x="1277" y="124"/>
                  </a:lnTo>
                  <a:cubicBezTo>
                    <a:pt x="1321" y="94"/>
                    <a:pt x="1370" y="79"/>
                    <a:pt x="1415" y="64"/>
                  </a:cubicBezTo>
                  <a:lnTo>
                    <a:pt x="1433" y="49"/>
                  </a:lnTo>
                  <a:lnTo>
                    <a:pt x="1478" y="15"/>
                  </a:lnTo>
                  <a:cubicBezTo>
                    <a:pt x="1478" y="1"/>
                    <a:pt x="1478" y="1"/>
                    <a:pt x="1463" y="1"/>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23"/>
            <p:cNvSpPr/>
            <p:nvPr/>
          </p:nvSpPr>
          <p:spPr>
            <a:xfrm>
              <a:off x="3168325" y="2712675"/>
              <a:ext cx="36475" cy="24175"/>
            </a:xfrm>
            <a:custGeom>
              <a:rect b="b" l="l" r="r" t="t"/>
              <a:pathLst>
                <a:path extrusionOk="0" h="967" w="1459">
                  <a:moveTo>
                    <a:pt x="1459" y="0"/>
                  </a:moveTo>
                  <a:cubicBezTo>
                    <a:pt x="1444" y="19"/>
                    <a:pt x="1414" y="19"/>
                    <a:pt x="1399" y="19"/>
                  </a:cubicBezTo>
                  <a:lnTo>
                    <a:pt x="1381" y="34"/>
                  </a:lnTo>
                  <a:cubicBezTo>
                    <a:pt x="1336" y="49"/>
                    <a:pt x="1287" y="64"/>
                    <a:pt x="1243" y="94"/>
                  </a:cubicBezTo>
                  <a:lnTo>
                    <a:pt x="153" y="825"/>
                  </a:lnTo>
                  <a:cubicBezTo>
                    <a:pt x="108" y="840"/>
                    <a:pt x="75" y="873"/>
                    <a:pt x="45" y="918"/>
                  </a:cubicBezTo>
                  <a:cubicBezTo>
                    <a:pt x="30" y="918"/>
                    <a:pt x="30" y="933"/>
                    <a:pt x="30" y="933"/>
                  </a:cubicBezTo>
                  <a:cubicBezTo>
                    <a:pt x="15" y="952"/>
                    <a:pt x="0" y="952"/>
                    <a:pt x="0" y="967"/>
                  </a:cubicBezTo>
                  <a:lnTo>
                    <a:pt x="15" y="967"/>
                  </a:lnTo>
                  <a:lnTo>
                    <a:pt x="1444" y="34"/>
                  </a:lnTo>
                  <a:cubicBezTo>
                    <a:pt x="1459" y="19"/>
                    <a:pt x="1459" y="19"/>
                    <a:pt x="1459"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23"/>
            <p:cNvSpPr/>
            <p:nvPr/>
          </p:nvSpPr>
          <p:spPr>
            <a:xfrm>
              <a:off x="3167850" y="2735625"/>
              <a:ext cx="1600" cy="1225"/>
            </a:xfrm>
            <a:custGeom>
              <a:rect b="b" l="l" r="r" t="t"/>
              <a:pathLst>
                <a:path extrusionOk="0" h="49" w="64">
                  <a:moveTo>
                    <a:pt x="64" y="0"/>
                  </a:moveTo>
                  <a:cubicBezTo>
                    <a:pt x="49" y="0"/>
                    <a:pt x="49" y="15"/>
                    <a:pt x="34" y="15"/>
                  </a:cubicBezTo>
                  <a:lnTo>
                    <a:pt x="0" y="49"/>
                  </a:lnTo>
                  <a:lnTo>
                    <a:pt x="0" y="49"/>
                  </a:lnTo>
                  <a:lnTo>
                    <a:pt x="64" y="0"/>
                  </a:lnTo>
                  <a:close/>
                </a:path>
              </a:pathLst>
            </a:custGeom>
            <a:solidFill>
              <a:srgbClr val="689B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23"/>
            <p:cNvSpPr/>
            <p:nvPr/>
          </p:nvSpPr>
          <p:spPr>
            <a:xfrm>
              <a:off x="3167850" y="2735625"/>
              <a:ext cx="1600" cy="1225"/>
            </a:xfrm>
            <a:custGeom>
              <a:rect b="b" l="l" r="r" t="t"/>
              <a:pathLst>
                <a:path extrusionOk="0" h="49" w="64">
                  <a:moveTo>
                    <a:pt x="64" y="0"/>
                  </a:moveTo>
                  <a:lnTo>
                    <a:pt x="0" y="49"/>
                  </a:lnTo>
                  <a:lnTo>
                    <a:pt x="0" y="49"/>
                  </a:lnTo>
                  <a:lnTo>
                    <a:pt x="64" y="0"/>
                  </a:ln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23"/>
            <p:cNvSpPr/>
            <p:nvPr/>
          </p:nvSpPr>
          <p:spPr>
            <a:xfrm>
              <a:off x="3168700" y="2735625"/>
              <a:ext cx="750" cy="400"/>
            </a:xfrm>
            <a:custGeom>
              <a:rect b="b" l="l" r="r" t="t"/>
              <a:pathLst>
                <a:path extrusionOk="0" h="16" w="30">
                  <a:moveTo>
                    <a:pt x="29" y="0"/>
                  </a:moveTo>
                  <a:cubicBezTo>
                    <a:pt x="15" y="1"/>
                    <a:pt x="15" y="15"/>
                    <a:pt x="0" y="15"/>
                  </a:cubicBezTo>
                  <a:lnTo>
                    <a:pt x="15" y="15"/>
                  </a:lnTo>
                  <a:cubicBezTo>
                    <a:pt x="15" y="15"/>
                    <a:pt x="15" y="1"/>
                    <a:pt x="29" y="0"/>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23"/>
            <p:cNvSpPr/>
            <p:nvPr/>
          </p:nvSpPr>
          <p:spPr>
            <a:xfrm>
              <a:off x="3167850" y="2736000"/>
              <a:ext cx="875" cy="850"/>
            </a:xfrm>
            <a:custGeom>
              <a:rect b="b" l="l" r="r" t="t"/>
              <a:pathLst>
                <a:path extrusionOk="0" h="34" w="35">
                  <a:moveTo>
                    <a:pt x="34" y="0"/>
                  </a:moveTo>
                  <a:lnTo>
                    <a:pt x="0" y="34"/>
                  </a:lnTo>
                  <a:lnTo>
                    <a:pt x="19" y="34"/>
                  </a:lnTo>
                  <a:cubicBezTo>
                    <a:pt x="19" y="19"/>
                    <a:pt x="34" y="19"/>
                    <a:pt x="34" y="0"/>
                  </a:cubicBezTo>
                  <a:close/>
                </a:path>
              </a:pathLst>
            </a:custGeom>
            <a:solidFill>
              <a:srgbClr val="689B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23"/>
            <p:cNvSpPr/>
            <p:nvPr/>
          </p:nvSpPr>
          <p:spPr>
            <a:xfrm>
              <a:off x="3168325" y="2736000"/>
              <a:ext cx="750" cy="850"/>
            </a:xfrm>
            <a:custGeom>
              <a:rect b="b" l="l" r="r" t="t"/>
              <a:pathLst>
                <a:path extrusionOk="0" h="34" w="30">
                  <a:moveTo>
                    <a:pt x="15" y="0"/>
                  </a:moveTo>
                  <a:cubicBezTo>
                    <a:pt x="15" y="19"/>
                    <a:pt x="0" y="19"/>
                    <a:pt x="0" y="34"/>
                  </a:cubicBezTo>
                  <a:cubicBezTo>
                    <a:pt x="0" y="19"/>
                    <a:pt x="15" y="19"/>
                    <a:pt x="30" y="0"/>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23"/>
            <p:cNvSpPr/>
            <p:nvPr/>
          </p:nvSpPr>
          <p:spPr>
            <a:xfrm>
              <a:off x="3215325" y="2742625"/>
              <a:ext cx="1525" cy="850"/>
            </a:xfrm>
            <a:custGeom>
              <a:rect b="b" l="l" r="r" t="t"/>
              <a:pathLst>
                <a:path extrusionOk="0" h="34" w="61">
                  <a:moveTo>
                    <a:pt x="45" y="0"/>
                  </a:moveTo>
                  <a:cubicBezTo>
                    <a:pt x="30" y="15"/>
                    <a:pt x="16" y="34"/>
                    <a:pt x="1" y="34"/>
                  </a:cubicBezTo>
                  <a:lnTo>
                    <a:pt x="60" y="34"/>
                  </a:lnTo>
                  <a:cubicBezTo>
                    <a:pt x="60" y="15"/>
                    <a:pt x="60" y="15"/>
                    <a:pt x="45" y="0"/>
                  </a:cubicBez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23"/>
            <p:cNvSpPr/>
            <p:nvPr/>
          </p:nvSpPr>
          <p:spPr>
            <a:xfrm>
              <a:off x="3213000" y="2742250"/>
              <a:ext cx="3100" cy="1975"/>
            </a:xfrm>
            <a:custGeom>
              <a:rect b="b" l="l" r="r" t="t"/>
              <a:pathLst>
                <a:path extrusionOk="0" h="79" w="124">
                  <a:moveTo>
                    <a:pt x="123" y="0"/>
                  </a:moveTo>
                  <a:cubicBezTo>
                    <a:pt x="109" y="0"/>
                    <a:pt x="109" y="15"/>
                    <a:pt x="109" y="15"/>
                  </a:cubicBezTo>
                  <a:cubicBezTo>
                    <a:pt x="109" y="15"/>
                    <a:pt x="123" y="15"/>
                    <a:pt x="123" y="0"/>
                  </a:cubicBezTo>
                  <a:close/>
                  <a:moveTo>
                    <a:pt x="109" y="15"/>
                  </a:moveTo>
                  <a:lnTo>
                    <a:pt x="0" y="78"/>
                  </a:lnTo>
                  <a:cubicBezTo>
                    <a:pt x="15" y="78"/>
                    <a:pt x="30" y="64"/>
                    <a:pt x="45" y="64"/>
                  </a:cubicBezTo>
                  <a:lnTo>
                    <a:pt x="123" y="15"/>
                  </a:ln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23"/>
            <p:cNvSpPr/>
            <p:nvPr/>
          </p:nvSpPr>
          <p:spPr>
            <a:xfrm>
              <a:off x="3214125" y="2742625"/>
              <a:ext cx="2350" cy="1225"/>
            </a:xfrm>
            <a:custGeom>
              <a:rect b="b" l="l" r="r" t="t"/>
              <a:pathLst>
                <a:path extrusionOk="0" h="49" w="94">
                  <a:moveTo>
                    <a:pt x="78" y="0"/>
                  </a:moveTo>
                  <a:lnTo>
                    <a:pt x="0" y="49"/>
                  </a:lnTo>
                  <a:cubicBezTo>
                    <a:pt x="15" y="49"/>
                    <a:pt x="34" y="49"/>
                    <a:pt x="49" y="34"/>
                  </a:cubicBezTo>
                  <a:cubicBezTo>
                    <a:pt x="64" y="34"/>
                    <a:pt x="78" y="15"/>
                    <a:pt x="93" y="0"/>
                  </a:cubicBezTo>
                  <a:close/>
                </a:path>
              </a:pathLst>
            </a:custGeom>
            <a:solidFill>
              <a:srgbClr val="6E9F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23"/>
            <p:cNvSpPr/>
            <p:nvPr/>
          </p:nvSpPr>
          <p:spPr>
            <a:xfrm>
              <a:off x="3188100" y="2760525"/>
              <a:ext cx="2350" cy="1600"/>
            </a:xfrm>
            <a:custGeom>
              <a:rect b="b" l="l" r="r" t="t"/>
              <a:pathLst>
                <a:path extrusionOk="0" h="64" w="94">
                  <a:moveTo>
                    <a:pt x="78" y="0"/>
                  </a:moveTo>
                  <a:lnTo>
                    <a:pt x="0" y="64"/>
                  </a:lnTo>
                  <a:lnTo>
                    <a:pt x="0" y="64"/>
                  </a:lnTo>
                  <a:lnTo>
                    <a:pt x="93" y="0"/>
                  </a:lnTo>
                  <a:close/>
                </a:path>
              </a:pathLst>
            </a:custGeom>
            <a:solidFill>
              <a:srgbClr val="368D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23"/>
            <p:cNvSpPr/>
            <p:nvPr/>
          </p:nvSpPr>
          <p:spPr>
            <a:xfrm>
              <a:off x="3186500" y="2756225"/>
              <a:ext cx="7500" cy="5075"/>
            </a:xfrm>
            <a:custGeom>
              <a:rect b="b" l="l" r="r" t="t"/>
              <a:pathLst>
                <a:path extrusionOk="0" h="203" w="300">
                  <a:moveTo>
                    <a:pt x="299" y="1"/>
                  </a:moveTo>
                  <a:lnTo>
                    <a:pt x="299" y="1"/>
                  </a:lnTo>
                  <a:cubicBezTo>
                    <a:pt x="297" y="2"/>
                    <a:pt x="294" y="4"/>
                    <a:pt x="292" y="6"/>
                  </a:cubicBezTo>
                  <a:lnTo>
                    <a:pt x="292" y="6"/>
                  </a:lnTo>
                  <a:lnTo>
                    <a:pt x="299" y="1"/>
                  </a:lnTo>
                  <a:close/>
                  <a:moveTo>
                    <a:pt x="292" y="6"/>
                  </a:moveTo>
                  <a:lnTo>
                    <a:pt x="34" y="172"/>
                  </a:lnTo>
                  <a:cubicBezTo>
                    <a:pt x="19" y="187"/>
                    <a:pt x="1" y="202"/>
                    <a:pt x="19" y="202"/>
                  </a:cubicBezTo>
                  <a:cubicBezTo>
                    <a:pt x="49" y="187"/>
                    <a:pt x="94" y="172"/>
                    <a:pt x="142" y="143"/>
                  </a:cubicBezTo>
                  <a:lnTo>
                    <a:pt x="187" y="109"/>
                  </a:lnTo>
                  <a:cubicBezTo>
                    <a:pt x="219" y="81"/>
                    <a:pt x="248" y="36"/>
                    <a:pt x="292" y="6"/>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23"/>
            <p:cNvSpPr/>
            <p:nvPr/>
          </p:nvSpPr>
          <p:spPr>
            <a:xfrm>
              <a:off x="3186975" y="2760900"/>
              <a:ext cx="1150" cy="1225"/>
            </a:xfrm>
            <a:custGeom>
              <a:rect b="b" l="l" r="r" t="t"/>
              <a:pathLst>
                <a:path extrusionOk="0" h="49" w="46">
                  <a:moveTo>
                    <a:pt x="45" y="0"/>
                  </a:moveTo>
                  <a:cubicBezTo>
                    <a:pt x="30" y="15"/>
                    <a:pt x="15" y="15"/>
                    <a:pt x="0" y="15"/>
                  </a:cubicBezTo>
                  <a:lnTo>
                    <a:pt x="0" y="30"/>
                  </a:lnTo>
                  <a:cubicBezTo>
                    <a:pt x="0" y="30"/>
                    <a:pt x="0" y="49"/>
                    <a:pt x="15" y="49"/>
                  </a:cubicBezTo>
                  <a:cubicBezTo>
                    <a:pt x="15" y="30"/>
                    <a:pt x="30" y="15"/>
                    <a:pt x="45" y="0"/>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23"/>
            <p:cNvSpPr/>
            <p:nvPr/>
          </p:nvSpPr>
          <p:spPr>
            <a:xfrm>
              <a:off x="3186975" y="2761275"/>
              <a:ext cx="25" cy="400"/>
            </a:xfrm>
            <a:custGeom>
              <a:rect b="b" l="l" r="r" t="t"/>
              <a:pathLst>
                <a:path extrusionOk="0" h="16" w="1">
                  <a:moveTo>
                    <a:pt x="0" y="0"/>
                  </a:moveTo>
                  <a:lnTo>
                    <a:pt x="0" y="0"/>
                  </a:lnTo>
                  <a:lnTo>
                    <a:pt x="0" y="15"/>
                  </a:lnTo>
                  <a:close/>
                </a:path>
              </a:pathLst>
            </a:custGeom>
            <a:solidFill>
              <a:srgbClr val="078B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23"/>
            <p:cNvSpPr/>
            <p:nvPr/>
          </p:nvSpPr>
          <p:spPr>
            <a:xfrm>
              <a:off x="3187350" y="2758950"/>
              <a:ext cx="3850" cy="3175"/>
            </a:xfrm>
            <a:custGeom>
              <a:rect b="b" l="l" r="r" t="t"/>
              <a:pathLst>
                <a:path extrusionOk="0" h="127" w="154">
                  <a:moveTo>
                    <a:pt x="153" y="0"/>
                  </a:moveTo>
                  <a:lnTo>
                    <a:pt x="108" y="34"/>
                  </a:lnTo>
                  <a:cubicBezTo>
                    <a:pt x="79" y="63"/>
                    <a:pt x="45" y="63"/>
                    <a:pt x="30" y="78"/>
                  </a:cubicBezTo>
                  <a:cubicBezTo>
                    <a:pt x="15" y="93"/>
                    <a:pt x="0" y="108"/>
                    <a:pt x="0" y="127"/>
                  </a:cubicBezTo>
                  <a:lnTo>
                    <a:pt x="30" y="127"/>
                  </a:lnTo>
                  <a:lnTo>
                    <a:pt x="123" y="63"/>
                  </a:lnTo>
                  <a:cubicBezTo>
                    <a:pt x="123" y="34"/>
                    <a:pt x="138" y="15"/>
                    <a:pt x="153" y="0"/>
                  </a:cubicBezTo>
                  <a:close/>
                </a:path>
              </a:pathLst>
            </a:custGeom>
            <a:solidFill>
              <a:srgbClr val="288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23"/>
            <p:cNvSpPr/>
            <p:nvPr/>
          </p:nvSpPr>
          <p:spPr>
            <a:xfrm>
              <a:off x="3186975" y="2759775"/>
              <a:ext cx="3100" cy="1525"/>
            </a:xfrm>
            <a:custGeom>
              <a:rect b="b" l="l" r="r" t="t"/>
              <a:pathLst>
                <a:path extrusionOk="0" h="61" w="124">
                  <a:moveTo>
                    <a:pt x="123" y="1"/>
                  </a:moveTo>
                  <a:lnTo>
                    <a:pt x="123" y="1"/>
                  </a:lnTo>
                  <a:cubicBezTo>
                    <a:pt x="75" y="30"/>
                    <a:pt x="30" y="45"/>
                    <a:pt x="0" y="60"/>
                  </a:cubicBezTo>
                  <a:cubicBezTo>
                    <a:pt x="15" y="60"/>
                    <a:pt x="30" y="60"/>
                    <a:pt x="45" y="45"/>
                  </a:cubicBezTo>
                  <a:cubicBezTo>
                    <a:pt x="60" y="30"/>
                    <a:pt x="94" y="30"/>
                    <a:pt x="123" y="1"/>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23"/>
            <p:cNvSpPr/>
            <p:nvPr/>
          </p:nvSpPr>
          <p:spPr>
            <a:xfrm>
              <a:off x="3190050" y="2743450"/>
              <a:ext cx="26800" cy="17100"/>
            </a:xfrm>
            <a:custGeom>
              <a:rect b="b" l="l" r="r" t="t"/>
              <a:pathLst>
                <a:path extrusionOk="0" h="684" w="1072">
                  <a:moveTo>
                    <a:pt x="1012" y="1"/>
                  </a:moveTo>
                  <a:cubicBezTo>
                    <a:pt x="997" y="16"/>
                    <a:pt x="978" y="16"/>
                    <a:pt x="963" y="16"/>
                  </a:cubicBezTo>
                  <a:cubicBezTo>
                    <a:pt x="948" y="16"/>
                    <a:pt x="933" y="30"/>
                    <a:pt x="918" y="30"/>
                  </a:cubicBezTo>
                  <a:lnTo>
                    <a:pt x="157" y="512"/>
                  </a:lnTo>
                  <a:cubicBezTo>
                    <a:pt x="109" y="542"/>
                    <a:pt x="79" y="590"/>
                    <a:pt x="45" y="620"/>
                  </a:cubicBezTo>
                  <a:cubicBezTo>
                    <a:pt x="32" y="633"/>
                    <a:pt x="19" y="649"/>
                    <a:pt x="16" y="674"/>
                  </a:cubicBezTo>
                  <a:lnTo>
                    <a:pt x="16" y="674"/>
                  </a:lnTo>
                  <a:lnTo>
                    <a:pt x="747" y="212"/>
                  </a:lnTo>
                  <a:lnTo>
                    <a:pt x="747" y="212"/>
                  </a:lnTo>
                  <a:cubicBezTo>
                    <a:pt x="747" y="213"/>
                    <a:pt x="747" y="215"/>
                    <a:pt x="747" y="217"/>
                  </a:cubicBezTo>
                  <a:lnTo>
                    <a:pt x="870" y="124"/>
                  </a:lnTo>
                  <a:cubicBezTo>
                    <a:pt x="918" y="94"/>
                    <a:pt x="963" y="45"/>
                    <a:pt x="997" y="16"/>
                  </a:cubicBezTo>
                  <a:cubicBezTo>
                    <a:pt x="1027" y="1"/>
                    <a:pt x="1041" y="1"/>
                    <a:pt x="1071" y="1"/>
                  </a:cubicBezTo>
                  <a:close/>
                  <a:moveTo>
                    <a:pt x="16" y="674"/>
                  </a:moveTo>
                  <a:lnTo>
                    <a:pt x="0" y="683"/>
                  </a:lnTo>
                  <a:lnTo>
                    <a:pt x="15" y="683"/>
                  </a:lnTo>
                  <a:cubicBezTo>
                    <a:pt x="15" y="680"/>
                    <a:pt x="16" y="677"/>
                    <a:pt x="16" y="674"/>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23"/>
            <p:cNvSpPr/>
            <p:nvPr/>
          </p:nvSpPr>
          <p:spPr>
            <a:xfrm>
              <a:off x="3215700" y="2742250"/>
              <a:ext cx="400" cy="400"/>
            </a:xfrm>
            <a:custGeom>
              <a:rect b="b" l="l" r="r" t="t"/>
              <a:pathLst>
                <a:path extrusionOk="0" h="16" w="16">
                  <a:moveTo>
                    <a:pt x="15" y="0"/>
                  </a:moveTo>
                  <a:cubicBezTo>
                    <a:pt x="15" y="15"/>
                    <a:pt x="1" y="15"/>
                    <a:pt x="1" y="15"/>
                  </a:cubicBezTo>
                  <a:lnTo>
                    <a:pt x="15" y="15"/>
                  </a:lnTo>
                  <a:lnTo>
                    <a:pt x="15" y="0"/>
                  </a:lnTo>
                  <a:close/>
                </a:path>
              </a:pathLst>
            </a:custGeom>
            <a:solidFill>
              <a:srgbClr val="62A5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23"/>
            <p:cNvSpPr/>
            <p:nvPr/>
          </p:nvSpPr>
          <p:spPr>
            <a:xfrm>
              <a:off x="3208700" y="2743450"/>
              <a:ext cx="8150" cy="5450"/>
            </a:xfrm>
            <a:custGeom>
              <a:rect b="b" l="l" r="r" t="t"/>
              <a:pathLst>
                <a:path extrusionOk="0" h="218" w="326">
                  <a:moveTo>
                    <a:pt x="325" y="1"/>
                  </a:moveTo>
                  <a:cubicBezTo>
                    <a:pt x="295" y="1"/>
                    <a:pt x="281" y="1"/>
                    <a:pt x="251" y="16"/>
                  </a:cubicBezTo>
                  <a:cubicBezTo>
                    <a:pt x="217" y="45"/>
                    <a:pt x="172" y="94"/>
                    <a:pt x="124" y="124"/>
                  </a:cubicBezTo>
                  <a:lnTo>
                    <a:pt x="45" y="184"/>
                  </a:lnTo>
                  <a:lnTo>
                    <a:pt x="310" y="16"/>
                  </a:lnTo>
                  <a:lnTo>
                    <a:pt x="325" y="1"/>
                  </a:lnTo>
                  <a:close/>
                  <a:moveTo>
                    <a:pt x="45" y="184"/>
                  </a:moveTo>
                  <a:lnTo>
                    <a:pt x="16" y="202"/>
                  </a:lnTo>
                  <a:cubicBezTo>
                    <a:pt x="1" y="202"/>
                    <a:pt x="1" y="202"/>
                    <a:pt x="1" y="217"/>
                  </a:cubicBezTo>
                  <a:lnTo>
                    <a:pt x="45" y="184"/>
                  </a:lnTo>
                  <a:close/>
                </a:path>
              </a:pathLst>
            </a:custGeom>
            <a:solidFill>
              <a:srgbClr val="62A5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23"/>
            <p:cNvSpPr/>
            <p:nvPr/>
          </p:nvSpPr>
          <p:spPr>
            <a:xfrm>
              <a:off x="3029525" y="2848775"/>
              <a:ext cx="9350" cy="65675"/>
            </a:xfrm>
            <a:custGeom>
              <a:rect b="b" l="l" r="r" t="t"/>
              <a:pathLst>
                <a:path extrusionOk="0" h="2627" w="374">
                  <a:moveTo>
                    <a:pt x="373" y="0"/>
                  </a:moveTo>
                  <a:lnTo>
                    <a:pt x="0" y="2627"/>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23"/>
            <p:cNvSpPr/>
            <p:nvPr/>
          </p:nvSpPr>
          <p:spPr>
            <a:xfrm>
              <a:off x="3028775" y="2848400"/>
              <a:ext cx="10850" cy="66425"/>
            </a:xfrm>
            <a:custGeom>
              <a:rect b="b" l="l" r="r" t="t"/>
              <a:pathLst>
                <a:path extrusionOk="0" h="2657" w="434">
                  <a:moveTo>
                    <a:pt x="373" y="0"/>
                  </a:moveTo>
                  <a:lnTo>
                    <a:pt x="0" y="2642"/>
                  </a:lnTo>
                  <a:lnTo>
                    <a:pt x="60" y="2657"/>
                  </a:lnTo>
                  <a:lnTo>
                    <a:pt x="433" y="15"/>
                  </a:lnTo>
                  <a:lnTo>
                    <a:pt x="373" y="0"/>
                  </a:lnTo>
                  <a:close/>
                </a:path>
              </a:pathLst>
            </a:custGeom>
            <a:solidFill>
              <a:srgbClr val="BBE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22" name="Google Shape;1122;p23"/>
          <p:cNvSpPr/>
          <p:nvPr/>
        </p:nvSpPr>
        <p:spPr>
          <a:xfrm>
            <a:off x="1318147" y="3658621"/>
            <a:ext cx="581955" cy="1753617"/>
          </a:xfrm>
          <a:custGeom>
            <a:rect b="b" l="l" r="r" t="t"/>
            <a:pathLst>
              <a:path extrusionOk="0" h="83327" w="32851">
                <a:moveTo>
                  <a:pt x="1147" y="0"/>
                </a:moveTo>
                <a:lnTo>
                  <a:pt x="1008" y="417"/>
                </a:lnTo>
                <a:cubicBezTo>
                  <a:pt x="19606" y="5666"/>
                  <a:pt x="32364" y="22735"/>
                  <a:pt x="32121" y="42028"/>
                </a:cubicBezTo>
                <a:cubicBezTo>
                  <a:pt x="31878" y="61356"/>
                  <a:pt x="18702" y="78112"/>
                  <a:pt x="0" y="82874"/>
                </a:cubicBezTo>
                <a:lnTo>
                  <a:pt x="104" y="83326"/>
                </a:lnTo>
                <a:cubicBezTo>
                  <a:pt x="19050" y="78494"/>
                  <a:pt x="32364" y="61565"/>
                  <a:pt x="32608" y="42063"/>
                </a:cubicBezTo>
                <a:cubicBezTo>
                  <a:pt x="32851" y="22526"/>
                  <a:pt x="19954" y="5249"/>
                  <a:pt x="1147" y="0"/>
                </a:cubicBezTo>
                <a:close/>
              </a:path>
            </a:pathLst>
          </a:custGeom>
          <a:solidFill>
            <a:srgbClr val="666666"/>
          </a:solidFill>
          <a:ln cap="flat" cmpd="sng" w="9525">
            <a:solidFill>
              <a:srgbClr val="E6F8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23"/>
          <p:cNvSpPr/>
          <p:nvPr/>
        </p:nvSpPr>
        <p:spPr>
          <a:xfrm>
            <a:off x="1552156" y="3758142"/>
            <a:ext cx="113943" cy="134625"/>
          </a:xfrm>
          <a:custGeom>
            <a:rect b="b" l="l" r="r" t="t"/>
            <a:pathLst>
              <a:path extrusionOk="0" h="6397" w="6432">
                <a:moveTo>
                  <a:pt x="3199" y="0"/>
                </a:moveTo>
                <a:cubicBezTo>
                  <a:pt x="1426" y="0"/>
                  <a:pt x="1" y="1425"/>
                  <a:pt x="1" y="3198"/>
                </a:cubicBezTo>
                <a:cubicBezTo>
                  <a:pt x="1" y="4971"/>
                  <a:pt x="1426" y="6396"/>
                  <a:pt x="3199" y="6396"/>
                </a:cubicBezTo>
                <a:cubicBezTo>
                  <a:pt x="4972" y="6396"/>
                  <a:pt x="6432" y="4971"/>
                  <a:pt x="6432" y="3198"/>
                </a:cubicBezTo>
                <a:cubicBezTo>
                  <a:pt x="6432" y="1425"/>
                  <a:pt x="4972" y="0"/>
                  <a:pt x="3199"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23"/>
          <p:cNvSpPr/>
          <p:nvPr/>
        </p:nvSpPr>
        <p:spPr>
          <a:xfrm>
            <a:off x="1693687" y="4965391"/>
            <a:ext cx="125032" cy="135488"/>
          </a:xfrm>
          <a:custGeom>
            <a:rect b="b" l="l" r="r" t="t"/>
            <a:pathLst>
              <a:path extrusionOk="0" h="6438" w="7058">
                <a:moveTo>
                  <a:pt x="3522" y="1"/>
                </a:moveTo>
                <a:cubicBezTo>
                  <a:pt x="2062" y="1"/>
                  <a:pt x="745" y="1004"/>
                  <a:pt x="418" y="2489"/>
                </a:cubicBezTo>
                <a:cubicBezTo>
                  <a:pt x="1" y="4192"/>
                  <a:pt x="1044" y="5930"/>
                  <a:pt x="2782" y="6348"/>
                </a:cubicBezTo>
                <a:cubicBezTo>
                  <a:pt x="3035" y="6408"/>
                  <a:pt x="3287" y="6437"/>
                  <a:pt x="3536" y="6437"/>
                </a:cubicBezTo>
                <a:cubicBezTo>
                  <a:pt x="4997" y="6437"/>
                  <a:pt x="6314" y="5434"/>
                  <a:pt x="6641" y="3949"/>
                </a:cubicBezTo>
                <a:cubicBezTo>
                  <a:pt x="7058" y="2246"/>
                  <a:pt x="5980" y="508"/>
                  <a:pt x="4277" y="90"/>
                </a:cubicBezTo>
                <a:cubicBezTo>
                  <a:pt x="4024" y="30"/>
                  <a:pt x="3771" y="1"/>
                  <a:pt x="3522"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23"/>
          <p:cNvSpPr/>
          <p:nvPr/>
        </p:nvSpPr>
        <p:spPr>
          <a:xfrm>
            <a:off x="1311647" y="6492983"/>
            <a:ext cx="581955" cy="1753617"/>
          </a:xfrm>
          <a:custGeom>
            <a:rect b="b" l="l" r="r" t="t"/>
            <a:pathLst>
              <a:path extrusionOk="0" h="83327" w="32851">
                <a:moveTo>
                  <a:pt x="1147" y="0"/>
                </a:moveTo>
                <a:lnTo>
                  <a:pt x="1008" y="417"/>
                </a:lnTo>
                <a:cubicBezTo>
                  <a:pt x="19606" y="5666"/>
                  <a:pt x="32364" y="22735"/>
                  <a:pt x="32121" y="42028"/>
                </a:cubicBezTo>
                <a:cubicBezTo>
                  <a:pt x="31878" y="61356"/>
                  <a:pt x="18702" y="78112"/>
                  <a:pt x="0" y="82874"/>
                </a:cubicBezTo>
                <a:lnTo>
                  <a:pt x="104" y="83326"/>
                </a:lnTo>
                <a:cubicBezTo>
                  <a:pt x="19050" y="78494"/>
                  <a:pt x="32364" y="61565"/>
                  <a:pt x="32608" y="42063"/>
                </a:cubicBezTo>
                <a:cubicBezTo>
                  <a:pt x="32851" y="22526"/>
                  <a:pt x="19954" y="5249"/>
                  <a:pt x="1147" y="0"/>
                </a:cubicBezTo>
                <a:close/>
              </a:path>
            </a:pathLst>
          </a:custGeom>
          <a:solidFill>
            <a:srgbClr val="666666"/>
          </a:solidFill>
          <a:ln cap="flat" cmpd="sng" w="9525">
            <a:solidFill>
              <a:srgbClr val="E6F8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26" name="Google Shape;1126;p23"/>
          <p:cNvGrpSpPr/>
          <p:nvPr/>
        </p:nvGrpSpPr>
        <p:grpSpPr>
          <a:xfrm flipH="1">
            <a:off x="117234" y="6586520"/>
            <a:ext cx="1342497" cy="1660197"/>
            <a:chOff x="741075" y="4150000"/>
            <a:chExt cx="289950" cy="366150"/>
          </a:xfrm>
        </p:grpSpPr>
        <p:sp>
          <p:nvSpPr>
            <p:cNvPr id="1127" name="Google Shape;1127;p23"/>
            <p:cNvSpPr/>
            <p:nvPr/>
          </p:nvSpPr>
          <p:spPr>
            <a:xfrm>
              <a:off x="760850" y="4167075"/>
              <a:ext cx="212625" cy="185475"/>
            </a:xfrm>
            <a:custGeom>
              <a:rect b="b" l="l" r="r" t="t"/>
              <a:pathLst>
                <a:path extrusionOk="0" h="7419" w="8505">
                  <a:moveTo>
                    <a:pt x="1247" y="1"/>
                  </a:moveTo>
                  <a:cubicBezTo>
                    <a:pt x="933" y="1"/>
                    <a:pt x="624" y="124"/>
                    <a:pt x="389" y="389"/>
                  </a:cubicBezTo>
                  <a:cubicBezTo>
                    <a:pt x="1" y="855"/>
                    <a:pt x="49" y="1557"/>
                    <a:pt x="516" y="1960"/>
                  </a:cubicBezTo>
                  <a:lnTo>
                    <a:pt x="6702" y="7247"/>
                  </a:lnTo>
                  <a:cubicBezTo>
                    <a:pt x="6844" y="7355"/>
                    <a:pt x="7030" y="7418"/>
                    <a:pt x="7198" y="7418"/>
                  </a:cubicBezTo>
                  <a:cubicBezTo>
                    <a:pt x="7418" y="7418"/>
                    <a:pt x="7620" y="7325"/>
                    <a:pt x="7776" y="7153"/>
                  </a:cubicBezTo>
                  <a:lnTo>
                    <a:pt x="8224" y="6624"/>
                  </a:lnTo>
                  <a:cubicBezTo>
                    <a:pt x="8504" y="6299"/>
                    <a:pt x="8459" y="5814"/>
                    <a:pt x="8150" y="5553"/>
                  </a:cubicBezTo>
                  <a:lnTo>
                    <a:pt x="1960" y="266"/>
                  </a:lnTo>
                  <a:cubicBezTo>
                    <a:pt x="1758" y="79"/>
                    <a:pt x="1493" y="1"/>
                    <a:pt x="1247" y="1"/>
                  </a:cubicBezTo>
                  <a:close/>
                </a:path>
              </a:pathLst>
            </a:custGeom>
            <a:solidFill>
              <a:srgbClr val="FDF2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23"/>
            <p:cNvSpPr/>
            <p:nvPr/>
          </p:nvSpPr>
          <p:spPr>
            <a:xfrm>
              <a:off x="760850" y="4167000"/>
              <a:ext cx="212625" cy="185675"/>
            </a:xfrm>
            <a:custGeom>
              <a:rect b="b" l="l" r="r" t="t"/>
              <a:pathLst>
                <a:path extrusionOk="0" h="7427" w="8505">
                  <a:moveTo>
                    <a:pt x="1241" y="1"/>
                  </a:moveTo>
                  <a:cubicBezTo>
                    <a:pt x="927" y="1"/>
                    <a:pt x="613" y="134"/>
                    <a:pt x="389" y="392"/>
                  </a:cubicBezTo>
                  <a:cubicBezTo>
                    <a:pt x="1" y="858"/>
                    <a:pt x="49" y="1560"/>
                    <a:pt x="516" y="1963"/>
                  </a:cubicBezTo>
                  <a:lnTo>
                    <a:pt x="6702" y="7250"/>
                  </a:lnTo>
                  <a:cubicBezTo>
                    <a:pt x="6848" y="7368"/>
                    <a:pt x="7022" y="7427"/>
                    <a:pt x="7195" y="7427"/>
                  </a:cubicBezTo>
                  <a:cubicBezTo>
                    <a:pt x="7409" y="7427"/>
                    <a:pt x="7621" y="7336"/>
                    <a:pt x="7776" y="7156"/>
                  </a:cubicBezTo>
                  <a:lnTo>
                    <a:pt x="8224" y="6627"/>
                  </a:lnTo>
                  <a:cubicBezTo>
                    <a:pt x="8504" y="6302"/>
                    <a:pt x="8459" y="5817"/>
                    <a:pt x="8150" y="5556"/>
                  </a:cubicBezTo>
                  <a:lnTo>
                    <a:pt x="1960" y="269"/>
                  </a:lnTo>
                  <a:cubicBezTo>
                    <a:pt x="1751" y="88"/>
                    <a:pt x="1496" y="1"/>
                    <a:pt x="124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23"/>
            <p:cNvSpPr/>
            <p:nvPr/>
          </p:nvSpPr>
          <p:spPr>
            <a:xfrm>
              <a:off x="771400" y="4178750"/>
              <a:ext cx="198250" cy="172575"/>
            </a:xfrm>
            <a:custGeom>
              <a:rect b="b" l="l" r="r" t="t"/>
              <a:pathLst>
                <a:path extrusionOk="0" h="6903" w="7930">
                  <a:moveTo>
                    <a:pt x="806" y="1"/>
                  </a:moveTo>
                  <a:cubicBezTo>
                    <a:pt x="594" y="1"/>
                    <a:pt x="405" y="72"/>
                    <a:pt x="280" y="217"/>
                  </a:cubicBezTo>
                  <a:cubicBezTo>
                    <a:pt x="0" y="545"/>
                    <a:pt x="153" y="1120"/>
                    <a:pt x="605" y="1522"/>
                  </a:cubicBezTo>
                  <a:lnTo>
                    <a:pt x="6918" y="6903"/>
                  </a:lnTo>
                  <a:lnTo>
                    <a:pt x="7929" y="5720"/>
                  </a:lnTo>
                  <a:lnTo>
                    <a:pt x="1631" y="329"/>
                  </a:lnTo>
                  <a:cubicBezTo>
                    <a:pt x="1372" y="111"/>
                    <a:pt x="1071" y="1"/>
                    <a:pt x="806"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23"/>
            <p:cNvSpPr/>
            <p:nvPr/>
          </p:nvSpPr>
          <p:spPr>
            <a:xfrm>
              <a:off x="772875" y="4179175"/>
              <a:ext cx="127550" cy="112275"/>
            </a:xfrm>
            <a:custGeom>
              <a:rect b="b" l="l" r="r" t="t"/>
              <a:pathLst>
                <a:path extrusionOk="0" h="4491" w="5102">
                  <a:moveTo>
                    <a:pt x="801" y="0"/>
                  </a:moveTo>
                  <a:cubicBezTo>
                    <a:pt x="592" y="0"/>
                    <a:pt x="405" y="72"/>
                    <a:pt x="281" y="218"/>
                  </a:cubicBezTo>
                  <a:cubicBezTo>
                    <a:pt x="1" y="543"/>
                    <a:pt x="143" y="1117"/>
                    <a:pt x="594" y="1505"/>
                  </a:cubicBezTo>
                  <a:lnTo>
                    <a:pt x="4090" y="4490"/>
                  </a:lnTo>
                  <a:lnTo>
                    <a:pt x="5102" y="3311"/>
                  </a:lnTo>
                  <a:lnTo>
                    <a:pt x="1605" y="326"/>
                  </a:lnTo>
                  <a:cubicBezTo>
                    <a:pt x="1355" y="111"/>
                    <a:pt x="1061" y="0"/>
                    <a:pt x="801" y="0"/>
                  </a:cubicBez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23"/>
            <p:cNvSpPr/>
            <p:nvPr/>
          </p:nvSpPr>
          <p:spPr>
            <a:xfrm>
              <a:off x="741075" y="4150000"/>
              <a:ext cx="26800" cy="23725"/>
            </a:xfrm>
            <a:custGeom>
              <a:rect b="b" l="l" r="r" t="t"/>
              <a:pathLst>
                <a:path extrusionOk="0" h="949" w="1072">
                  <a:moveTo>
                    <a:pt x="30" y="1"/>
                  </a:moveTo>
                  <a:lnTo>
                    <a:pt x="1" y="46"/>
                  </a:lnTo>
                  <a:lnTo>
                    <a:pt x="1027" y="949"/>
                  </a:lnTo>
                  <a:lnTo>
                    <a:pt x="1071" y="900"/>
                  </a:lnTo>
                  <a:lnTo>
                    <a:pt x="30"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23"/>
            <p:cNvSpPr/>
            <p:nvPr/>
          </p:nvSpPr>
          <p:spPr>
            <a:xfrm>
              <a:off x="760100" y="4164475"/>
              <a:ext cx="19800" cy="20050"/>
            </a:xfrm>
            <a:custGeom>
              <a:rect b="b" l="l" r="r" t="t"/>
              <a:pathLst>
                <a:path extrusionOk="0" h="802" w="792">
                  <a:moveTo>
                    <a:pt x="428" y="0"/>
                  </a:moveTo>
                  <a:cubicBezTo>
                    <a:pt x="420" y="0"/>
                    <a:pt x="411" y="4"/>
                    <a:pt x="404" y="11"/>
                  </a:cubicBezTo>
                  <a:lnTo>
                    <a:pt x="16" y="478"/>
                  </a:lnTo>
                  <a:cubicBezTo>
                    <a:pt x="1" y="478"/>
                    <a:pt x="1" y="508"/>
                    <a:pt x="16" y="526"/>
                  </a:cubicBezTo>
                  <a:lnTo>
                    <a:pt x="344" y="788"/>
                  </a:lnTo>
                  <a:cubicBezTo>
                    <a:pt x="352" y="797"/>
                    <a:pt x="359" y="802"/>
                    <a:pt x="366" y="802"/>
                  </a:cubicBezTo>
                  <a:cubicBezTo>
                    <a:pt x="374" y="802"/>
                    <a:pt x="381" y="797"/>
                    <a:pt x="389" y="788"/>
                  </a:cubicBezTo>
                  <a:lnTo>
                    <a:pt x="777" y="321"/>
                  </a:lnTo>
                  <a:cubicBezTo>
                    <a:pt x="792" y="306"/>
                    <a:pt x="792" y="291"/>
                    <a:pt x="777" y="276"/>
                  </a:cubicBezTo>
                  <a:lnTo>
                    <a:pt x="452" y="11"/>
                  </a:lnTo>
                  <a:cubicBezTo>
                    <a:pt x="445" y="4"/>
                    <a:pt x="436" y="0"/>
                    <a:pt x="428"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23"/>
            <p:cNvSpPr/>
            <p:nvPr/>
          </p:nvSpPr>
          <p:spPr>
            <a:xfrm>
              <a:off x="869700" y="4256450"/>
              <a:ext cx="51350" cy="55250"/>
            </a:xfrm>
            <a:custGeom>
              <a:rect b="b" l="l" r="r" t="t"/>
              <a:pathLst>
                <a:path extrusionOk="0" h="2210" w="2054">
                  <a:moveTo>
                    <a:pt x="1415" y="0"/>
                  </a:moveTo>
                  <a:lnTo>
                    <a:pt x="1" y="1664"/>
                  </a:lnTo>
                  <a:lnTo>
                    <a:pt x="639" y="2209"/>
                  </a:lnTo>
                  <a:lnTo>
                    <a:pt x="2053" y="545"/>
                  </a:lnTo>
                  <a:lnTo>
                    <a:pt x="1415"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23"/>
            <p:cNvSpPr/>
            <p:nvPr/>
          </p:nvSpPr>
          <p:spPr>
            <a:xfrm>
              <a:off x="895375" y="4280600"/>
              <a:ext cx="121650" cy="109625"/>
            </a:xfrm>
            <a:custGeom>
              <a:rect b="b" l="l" r="r" t="t"/>
              <a:pathLst>
                <a:path extrusionOk="0" h="4385" w="4866">
                  <a:moveTo>
                    <a:pt x="698" y="1"/>
                  </a:moveTo>
                  <a:lnTo>
                    <a:pt x="0" y="825"/>
                  </a:lnTo>
                  <a:lnTo>
                    <a:pt x="4183" y="4385"/>
                  </a:lnTo>
                  <a:lnTo>
                    <a:pt x="4865" y="3575"/>
                  </a:lnTo>
                  <a:lnTo>
                    <a:pt x="698"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23"/>
            <p:cNvSpPr/>
            <p:nvPr/>
          </p:nvSpPr>
          <p:spPr>
            <a:xfrm>
              <a:off x="777175" y="4202425"/>
              <a:ext cx="16350" cy="18225"/>
            </a:xfrm>
            <a:custGeom>
              <a:rect b="b" l="l" r="r" t="t"/>
              <a:pathLst>
                <a:path extrusionOk="0" h="729" w="654">
                  <a:moveTo>
                    <a:pt x="545" y="1"/>
                  </a:moveTo>
                  <a:lnTo>
                    <a:pt x="1" y="639"/>
                  </a:lnTo>
                  <a:cubicBezTo>
                    <a:pt x="1" y="639"/>
                    <a:pt x="1" y="654"/>
                    <a:pt x="16" y="669"/>
                  </a:cubicBezTo>
                  <a:lnTo>
                    <a:pt x="79" y="717"/>
                  </a:lnTo>
                  <a:cubicBezTo>
                    <a:pt x="79" y="725"/>
                    <a:pt x="83" y="728"/>
                    <a:pt x="88" y="728"/>
                  </a:cubicBezTo>
                  <a:cubicBezTo>
                    <a:pt x="94" y="728"/>
                    <a:pt x="101" y="725"/>
                    <a:pt x="109" y="717"/>
                  </a:cubicBezTo>
                  <a:lnTo>
                    <a:pt x="639" y="94"/>
                  </a:lnTo>
                  <a:cubicBezTo>
                    <a:pt x="654" y="79"/>
                    <a:pt x="639" y="64"/>
                    <a:pt x="639" y="64"/>
                  </a:cubicBezTo>
                  <a:lnTo>
                    <a:pt x="575"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23"/>
            <p:cNvSpPr/>
            <p:nvPr/>
          </p:nvSpPr>
          <p:spPr>
            <a:xfrm>
              <a:off x="792375" y="4215400"/>
              <a:ext cx="15975" cy="18100"/>
            </a:xfrm>
            <a:custGeom>
              <a:rect b="b" l="l" r="r" t="t"/>
              <a:pathLst>
                <a:path extrusionOk="0" h="724" w="639">
                  <a:moveTo>
                    <a:pt x="555" y="1"/>
                  </a:moveTo>
                  <a:cubicBezTo>
                    <a:pt x="549" y="1"/>
                    <a:pt x="546" y="4"/>
                    <a:pt x="546" y="12"/>
                  </a:cubicBezTo>
                  <a:lnTo>
                    <a:pt x="1" y="635"/>
                  </a:lnTo>
                  <a:lnTo>
                    <a:pt x="1" y="665"/>
                  </a:lnTo>
                  <a:lnTo>
                    <a:pt x="79" y="709"/>
                  </a:lnTo>
                  <a:cubicBezTo>
                    <a:pt x="79" y="719"/>
                    <a:pt x="83" y="723"/>
                    <a:pt x="88" y="723"/>
                  </a:cubicBezTo>
                  <a:cubicBezTo>
                    <a:pt x="94" y="723"/>
                    <a:pt x="102" y="719"/>
                    <a:pt x="109" y="709"/>
                  </a:cubicBezTo>
                  <a:lnTo>
                    <a:pt x="639" y="90"/>
                  </a:lnTo>
                  <a:lnTo>
                    <a:pt x="639" y="56"/>
                  </a:lnTo>
                  <a:lnTo>
                    <a:pt x="575" y="12"/>
                  </a:lnTo>
                  <a:cubicBezTo>
                    <a:pt x="568" y="4"/>
                    <a:pt x="560" y="1"/>
                    <a:pt x="555"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23"/>
            <p:cNvSpPr/>
            <p:nvPr/>
          </p:nvSpPr>
          <p:spPr>
            <a:xfrm>
              <a:off x="811050" y="4231625"/>
              <a:ext cx="16325" cy="17850"/>
            </a:xfrm>
            <a:custGeom>
              <a:rect b="b" l="l" r="r" t="t"/>
              <a:pathLst>
                <a:path extrusionOk="0" h="714" w="653">
                  <a:moveTo>
                    <a:pt x="545" y="1"/>
                  </a:moveTo>
                  <a:lnTo>
                    <a:pt x="15" y="620"/>
                  </a:lnTo>
                  <a:cubicBezTo>
                    <a:pt x="0" y="639"/>
                    <a:pt x="0" y="654"/>
                    <a:pt x="15" y="654"/>
                  </a:cubicBezTo>
                  <a:lnTo>
                    <a:pt x="78" y="713"/>
                  </a:lnTo>
                  <a:lnTo>
                    <a:pt x="108" y="713"/>
                  </a:lnTo>
                  <a:lnTo>
                    <a:pt x="638" y="94"/>
                  </a:lnTo>
                  <a:cubicBezTo>
                    <a:pt x="653" y="79"/>
                    <a:pt x="653" y="60"/>
                    <a:pt x="638" y="60"/>
                  </a:cubicBezTo>
                  <a:lnTo>
                    <a:pt x="575"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23"/>
            <p:cNvSpPr/>
            <p:nvPr/>
          </p:nvSpPr>
          <p:spPr>
            <a:xfrm>
              <a:off x="826150" y="4244400"/>
              <a:ext cx="16350" cy="18225"/>
            </a:xfrm>
            <a:custGeom>
              <a:rect b="b" l="l" r="r" t="t"/>
              <a:pathLst>
                <a:path extrusionOk="0" h="729" w="654">
                  <a:moveTo>
                    <a:pt x="545" y="1"/>
                  </a:moveTo>
                  <a:lnTo>
                    <a:pt x="15" y="639"/>
                  </a:lnTo>
                  <a:cubicBezTo>
                    <a:pt x="0" y="639"/>
                    <a:pt x="0" y="654"/>
                    <a:pt x="15" y="669"/>
                  </a:cubicBezTo>
                  <a:lnTo>
                    <a:pt x="79" y="717"/>
                  </a:lnTo>
                  <a:cubicBezTo>
                    <a:pt x="86" y="725"/>
                    <a:pt x="94" y="728"/>
                    <a:pt x="99" y="728"/>
                  </a:cubicBezTo>
                  <a:cubicBezTo>
                    <a:pt x="105" y="728"/>
                    <a:pt x="109" y="725"/>
                    <a:pt x="109" y="717"/>
                  </a:cubicBezTo>
                  <a:lnTo>
                    <a:pt x="639" y="94"/>
                  </a:lnTo>
                  <a:cubicBezTo>
                    <a:pt x="653" y="79"/>
                    <a:pt x="653" y="64"/>
                    <a:pt x="639" y="64"/>
                  </a:cubicBezTo>
                  <a:lnTo>
                    <a:pt x="575"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23"/>
            <p:cNvSpPr/>
            <p:nvPr/>
          </p:nvSpPr>
          <p:spPr>
            <a:xfrm>
              <a:off x="927650" y="4302475"/>
              <a:ext cx="70350" cy="79350"/>
            </a:xfrm>
            <a:custGeom>
              <a:rect b="b" l="l" r="r" t="t"/>
              <a:pathLst>
                <a:path extrusionOk="0" h="3174" w="2814">
                  <a:moveTo>
                    <a:pt x="2504" y="0"/>
                  </a:moveTo>
                  <a:cubicBezTo>
                    <a:pt x="2482" y="0"/>
                    <a:pt x="2458" y="7"/>
                    <a:pt x="2440" y="25"/>
                  </a:cubicBezTo>
                  <a:lnTo>
                    <a:pt x="30" y="2857"/>
                  </a:lnTo>
                  <a:cubicBezTo>
                    <a:pt x="0" y="2887"/>
                    <a:pt x="15" y="2935"/>
                    <a:pt x="45" y="2950"/>
                  </a:cubicBezTo>
                  <a:lnTo>
                    <a:pt x="280" y="3152"/>
                  </a:lnTo>
                  <a:cubicBezTo>
                    <a:pt x="295" y="3166"/>
                    <a:pt x="314" y="3174"/>
                    <a:pt x="332" y="3174"/>
                  </a:cubicBezTo>
                  <a:cubicBezTo>
                    <a:pt x="350" y="3174"/>
                    <a:pt x="366" y="3166"/>
                    <a:pt x="373" y="3152"/>
                  </a:cubicBezTo>
                  <a:lnTo>
                    <a:pt x="2798" y="323"/>
                  </a:lnTo>
                  <a:cubicBezTo>
                    <a:pt x="2813" y="290"/>
                    <a:pt x="2813" y="245"/>
                    <a:pt x="2783" y="211"/>
                  </a:cubicBezTo>
                  <a:lnTo>
                    <a:pt x="2548" y="10"/>
                  </a:lnTo>
                  <a:cubicBezTo>
                    <a:pt x="2536" y="4"/>
                    <a:pt x="2520" y="0"/>
                    <a:pt x="2504"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23"/>
            <p:cNvSpPr/>
            <p:nvPr/>
          </p:nvSpPr>
          <p:spPr>
            <a:xfrm>
              <a:off x="987425" y="4360075"/>
              <a:ext cx="43600" cy="48450"/>
            </a:xfrm>
            <a:custGeom>
              <a:rect b="b" l="l" r="r" t="t"/>
              <a:pathLst>
                <a:path extrusionOk="0" h="1938" w="1744">
                  <a:moveTo>
                    <a:pt x="1424" y="1"/>
                  </a:moveTo>
                  <a:cubicBezTo>
                    <a:pt x="1405" y="1"/>
                    <a:pt x="1385" y="8"/>
                    <a:pt x="1370" y="23"/>
                  </a:cubicBezTo>
                  <a:lnTo>
                    <a:pt x="19" y="1609"/>
                  </a:lnTo>
                  <a:cubicBezTo>
                    <a:pt x="1" y="1639"/>
                    <a:pt x="1" y="1687"/>
                    <a:pt x="34" y="1717"/>
                  </a:cubicBezTo>
                  <a:lnTo>
                    <a:pt x="266" y="1918"/>
                  </a:lnTo>
                  <a:cubicBezTo>
                    <a:pt x="279" y="1932"/>
                    <a:pt x="294" y="1937"/>
                    <a:pt x="308" y="1937"/>
                  </a:cubicBezTo>
                  <a:cubicBezTo>
                    <a:pt x="330" y="1937"/>
                    <a:pt x="350" y="1924"/>
                    <a:pt x="359" y="1903"/>
                  </a:cubicBezTo>
                  <a:lnTo>
                    <a:pt x="1728" y="318"/>
                  </a:lnTo>
                  <a:cubicBezTo>
                    <a:pt x="1743" y="288"/>
                    <a:pt x="1743" y="239"/>
                    <a:pt x="1713" y="224"/>
                  </a:cubicBezTo>
                  <a:lnTo>
                    <a:pt x="1478" y="23"/>
                  </a:lnTo>
                  <a:cubicBezTo>
                    <a:pt x="1463" y="8"/>
                    <a:pt x="1444" y="1"/>
                    <a:pt x="1424"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23"/>
            <p:cNvSpPr/>
            <p:nvPr/>
          </p:nvSpPr>
          <p:spPr>
            <a:xfrm>
              <a:off x="866625" y="4490100"/>
              <a:ext cx="40800" cy="24850"/>
            </a:xfrm>
            <a:custGeom>
              <a:rect b="b" l="l" r="r" t="t"/>
              <a:pathLst>
                <a:path extrusionOk="0" h="994" w="1632">
                  <a:moveTo>
                    <a:pt x="1631" y="1"/>
                  </a:moveTo>
                  <a:lnTo>
                    <a:pt x="840" y="16"/>
                  </a:lnTo>
                  <a:lnTo>
                    <a:pt x="840" y="404"/>
                  </a:lnTo>
                  <a:lnTo>
                    <a:pt x="434" y="404"/>
                  </a:lnTo>
                  <a:cubicBezTo>
                    <a:pt x="202" y="404"/>
                    <a:pt x="1" y="605"/>
                    <a:pt x="1" y="855"/>
                  </a:cubicBezTo>
                  <a:lnTo>
                    <a:pt x="1" y="993"/>
                  </a:lnTo>
                  <a:lnTo>
                    <a:pt x="840" y="978"/>
                  </a:lnTo>
                  <a:lnTo>
                    <a:pt x="1493" y="978"/>
                  </a:lnTo>
                  <a:cubicBezTo>
                    <a:pt x="1568" y="978"/>
                    <a:pt x="1631" y="915"/>
                    <a:pt x="1631" y="840"/>
                  </a:cubicBezTo>
                  <a:lnTo>
                    <a:pt x="1631" y="1"/>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23"/>
            <p:cNvSpPr/>
            <p:nvPr/>
          </p:nvSpPr>
          <p:spPr>
            <a:xfrm>
              <a:off x="866625" y="4511850"/>
              <a:ext cx="40800" cy="3475"/>
            </a:xfrm>
            <a:custGeom>
              <a:rect b="b" l="l" r="r" t="t"/>
              <a:pathLst>
                <a:path extrusionOk="0" h="139" w="1632">
                  <a:moveTo>
                    <a:pt x="1" y="0"/>
                  </a:moveTo>
                  <a:lnTo>
                    <a:pt x="1" y="138"/>
                  </a:lnTo>
                  <a:lnTo>
                    <a:pt x="1631" y="138"/>
                  </a:lnTo>
                  <a:lnTo>
                    <a:pt x="1631"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23"/>
            <p:cNvSpPr/>
            <p:nvPr/>
          </p:nvSpPr>
          <p:spPr>
            <a:xfrm>
              <a:off x="939675" y="4491600"/>
              <a:ext cx="23725" cy="23350"/>
            </a:xfrm>
            <a:custGeom>
              <a:rect b="b" l="l" r="r" t="t"/>
              <a:pathLst>
                <a:path extrusionOk="0" h="934" w="949">
                  <a:moveTo>
                    <a:pt x="79" y="1"/>
                  </a:moveTo>
                  <a:lnTo>
                    <a:pt x="79" y="530"/>
                  </a:lnTo>
                  <a:cubicBezTo>
                    <a:pt x="30" y="609"/>
                    <a:pt x="0" y="687"/>
                    <a:pt x="0" y="780"/>
                  </a:cubicBezTo>
                  <a:lnTo>
                    <a:pt x="0" y="933"/>
                  </a:lnTo>
                  <a:lnTo>
                    <a:pt x="933" y="933"/>
                  </a:lnTo>
                  <a:lnTo>
                    <a:pt x="948" y="780"/>
                  </a:lnTo>
                  <a:cubicBezTo>
                    <a:pt x="948" y="687"/>
                    <a:pt x="918" y="594"/>
                    <a:pt x="855" y="530"/>
                  </a:cubicBezTo>
                  <a:lnTo>
                    <a:pt x="855" y="1"/>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23"/>
            <p:cNvSpPr/>
            <p:nvPr/>
          </p:nvSpPr>
          <p:spPr>
            <a:xfrm>
              <a:off x="939675" y="4512225"/>
              <a:ext cx="23725" cy="3925"/>
            </a:xfrm>
            <a:custGeom>
              <a:rect b="b" l="l" r="r" t="t"/>
              <a:pathLst>
                <a:path extrusionOk="0" h="157" w="949">
                  <a:moveTo>
                    <a:pt x="903" y="0"/>
                  </a:moveTo>
                  <a:lnTo>
                    <a:pt x="30" y="15"/>
                  </a:lnTo>
                  <a:cubicBezTo>
                    <a:pt x="15" y="15"/>
                    <a:pt x="0" y="30"/>
                    <a:pt x="0" y="49"/>
                  </a:cubicBezTo>
                  <a:lnTo>
                    <a:pt x="0" y="123"/>
                  </a:lnTo>
                  <a:cubicBezTo>
                    <a:pt x="0" y="142"/>
                    <a:pt x="15" y="157"/>
                    <a:pt x="30" y="157"/>
                  </a:cubicBezTo>
                  <a:lnTo>
                    <a:pt x="903" y="142"/>
                  </a:lnTo>
                  <a:cubicBezTo>
                    <a:pt x="933" y="142"/>
                    <a:pt x="948" y="123"/>
                    <a:pt x="948" y="108"/>
                  </a:cubicBezTo>
                  <a:lnTo>
                    <a:pt x="948" y="30"/>
                  </a:lnTo>
                  <a:cubicBezTo>
                    <a:pt x="948" y="15"/>
                    <a:pt x="933" y="0"/>
                    <a:pt x="903"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23"/>
            <p:cNvSpPr/>
            <p:nvPr/>
          </p:nvSpPr>
          <p:spPr>
            <a:xfrm>
              <a:off x="883325" y="4346275"/>
              <a:ext cx="80425" cy="150025"/>
            </a:xfrm>
            <a:custGeom>
              <a:rect b="b" l="l" r="r" t="t"/>
              <a:pathLst>
                <a:path extrusionOk="0" h="6001" w="3217">
                  <a:moveTo>
                    <a:pt x="497" y="0"/>
                  </a:moveTo>
                  <a:lnTo>
                    <a:pt x="1" y="6000"/>
                  </a:lnTo>
                  <a:lnTo>
                    <a:pt x="1120" y="6000"/>
                  </a:lnTo>
                  <a:lnTo>
                    <a:pt x="1788" y="1478"/>
                  </a:lnTo>
                  <a:lnTo>
                    <a:pt x="2206" y="5940"/>
                  </a:lnTo>
                  <a:lnTo>
                    <a:pt x="3202" y="5922"/>
                  </a:lnTo>
                  <a:lnTo>
                    <a:pt x="3217"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23"/>
            <p:cNvSpPr/>
            <p:nvPr/>
          </p:nvSpPr>
          <p:spPr>
            <a:xfrm>
              <a:off x="906275" y="4175225"/>
              <a:ext cx="44325" cy="46725"/>
            </a:xfrm>
            <a:custGeom>
              <a:rect b="b" l="l" r="r" t="t"/>
              <a:pathLst>
                <a:path extrusionOk="0" h="1869" w="1773">
                  <a:moveTo>
                    <a:pt x="549" y="0"/>
                  </a:moveTo>
                  <a:cubicBezTo>
                    <a:pt x="422" y="0"/>
                    <a:pt x="306" y="77"/>
                    <a:pt x="262" y="205"/>
                  </a:cubicBezTo>
                  <a:cubicBezTo>
                    <a:pt x="154" y="220"/>
                    <a:pt x="60" y="328"/>
                    <a:pt x="30" y="451"/>
                  </a:cubicBezTo>
                  <a:cubicBezTo>
                    <a:pt x="1" y="622"/>
                    <a:pt x="109" y="779"/>
                    <a:pt x="280" y="809"/>
                  </a:cubicBezTo>
                  <a:cubicBezTo>
                    <a:pt x="294" y="812"/>
                    <a:pt x="307" y="813"/>
                    <a:pt x="320" y="813"/>
                  </a:cubicBezTo>
                  <a:cubicBezTo>
                    <a:pt x="382" y="813"/>
                    <a:pt x="445" y="786"/>
                    <a:pt x="497" y="749"/>
                  </a:cubicBezTo>
                  <a:cubicBezTo>
                    <a:pt x="515" y="752"/>
                    <a:pt x="534" y="753"/>
                    <a:pt x="554" y="753"/>
                  </a:cubicBezTo>
                  <a:cubicBezTo>
                    <a:pt x="665" y="753"/>
                    <a:pt x="797" y="717"/>
                    <a:pt x="993" y="637"/>
                  </a:cubicBezTo>
                  <a:lnTo>
                    <a:pt x="993" y="637"/>
                  </a:lnTo>
                  <a:cubicBezTo>
                    <a:pt x="993" y="637"/>
                    <a:pt x="915" y="872"/>
                    <a:pt x="1027" y="1029"/>
                  </a:cubicBezTo>
                  <a:lnTo>
                    <a:pt x="1150" y="1059"/>
                  </a:lnTo>
                  <a:cubicBezTo>
                    <a:pt x="1258" y="1074"/>
                    <a:pt x="1321" y="1167"/>
                    <a:pt x="1321" y="1275"/>
                  </a:cubicBezTo>
                  <a:lnTo>
                    <a:pt x="1321" y="1309"/>
                  </a:lnTo>
                  <a:lnTo>
                    <a:pt x="1321" y="1324"/>
                  </a:lnTo>
                  <a:cubicBezTo>
                    <a:pt x="1321" y="1339"/>
                    <a:pt x="1306" y="1339"/>
                    <a:pt x="1306" y="1354"/>
                  </a:cubicBezTo>
                  <a:cubicBezTo>
                    <a:pt x="1273" y="1417"/>
                    <a:pt x="1243" y="1447"/>
                    <a:pt x="1195" y="1477"/>
                  </a:cubicBezTo>
                  <a:lnTo>
                    <a:pt x="1180" y="1477"/>
                  </a:lnTo>
                  <a:cubicBezTo>
                    <a:pt x="1165" y="1486"/>
                    <a:pt x="1145" y="1491"/>
                    <a:pt x="1124" y="1491"/>
                  </a:cubicBezTo>
                  <a:cubicBezTo>
                    <a:pt x="1102" y="1491"/>
                    <a:pt x="1079" y="1486"/>
                    <a:pt x="1056" y="1477"/>
                  </a:cubicBezTo>
                  <a:lnTo>
                    <a:pt x="1056" y="1477"/>
                  </a:lnTo>
                  <a:lnTo>
                    <a:pt x="1228" y="1869"/>
                  </a:lnTo>
                  <a:lnTo>
                    <a:pt x="1400" y="1496"/>
                  </a:lnTo>
                  <a:cubicBezTo>
                    <a:pt x="1538" y="1477"/>
                    <a:pt x="1631" y="1369"/>
                    <a:pt x="1646" y="1231"/>
                  </a:cubicBezTo>
                  <a:cubicBezTo>
                    <a:pt x="1661" y="1182"/>
                    <a:pt x="1646" y="1122"/>
                    <a:pt x="1631" y="1074"/>
                  </a:cubicBezTo>
                  <a:cubicBezTo>
                    <a:pt x="1695" y="1029"/>
                    <a:pt x="1754" y="966"/>
                    <a:pt x="1754" y="872"/>
                  </a:cubicBezTo>
                  <a:cubicBezTo>
                    <a:pt x="1773" y="794"/>
                    <a:pt x="1754" y="716"/>
                    <a:pt x="1709" y="656"/>
                  </a:cubicBezTo>
                  <a:cubicBezTo>
                    <a:pt x="1739" y="391"/>
                    <a:pt x="1538" y="141"/>
                    <a:pt x="1273" y="111"/>
                  </a:cubicBezTo>
                  <a:lnTo>
                    <a:pt x="840" y="63"/>
                  </a:lnTo>
                  <a:cubicBezTo>
                    <a:pt x="816" y="55"/>
                    <a:pt x="796" y="52"/>
                    <a:pt x="777" y="52"/>
                  </a:cubicBezTo>
                  <a:cubicBezTo>
                    <a:pt x="757" y="52"/>
                    <a:pt x="737" y="55"/>
                    <a:pt x="713" y="63"/>
                  </a:cubicBezTo>
                  <a:cubicBezTo>
                    <a:pt x="683" y="33"/>
                    <a:pt x="635" y="18"/>
                    <a:pt x="590" y="3"/>
                  </a:cubicBezTo>
                  <a:cubicBezTo>
                    <a:pt x="576" y="1"/>
                    <a:pt x="562" y="0"/>
                    <a:pt x="549"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23"/>
            <p:cNvSpPr/>
            <p:nvPr/>
          </p:nvSpPr>
          <p:spPr>
            <a:xfrm>
              <a:off x="906650" y="4191150"/>
              <a:ext cx="32675" cy="54150"/>
            </a:xfrm>
            <a:custGeom>
              <a:rect b="b" l="l" r="r" t="t"/>
              <a:pathLst>
                <a:path extrusionOk="0" h="2166" w="1307">
                  <a:moveTo>
                    <a:pt x="978" y="0"/>
                  </a:moveTo>
                  <a:cubicBezTo>
                    <a:pt x="758" y="91"/>
                    <a:pt x="612" y="120"/>
                    <a:pt x="499" y="120"/>
                  </a:cubicBezTo>
                  <a:cubicBezTo>
                    <a:pt x="380" y="120"/>
                    <a:pt x="297" y="89"/>
                    <a:pt x="202" y="64"/>
                  </a:cubicBezTo>
                  <a:lnTo>
                    <a:pt x="202" y="127"/>
                  </a:lnTo>
                  <a:lnTo>
                    <a:pt x="94" y="859"/>
                  </a:lnTo>
                  <a:cubicBezTo>
                    <a:pt x="0" y="1060"/>
                    <a:pt x="94" y="1306"/>
                    <a:pt x="340" y="1400"/>
                  </a:cubicBezTo>
                  <a:lnTo>
                    <a:pt x="325" y="1900"/>
                  </a:lnTo>
                  <a:cubicBezTo>
                    <a:pt x="310" y="2038"/>
                    <a:pt x="418" y="2131"/>
                    <a:pt x="560" y="2146"/>
                  </a:cubicBezTo>
                  <a:lnTo>
                    <a:pt x="918" y="2164"/>
                  </a:lnTo>
                  <a:cubicBezTo>
                    <a:pt x="927" y="2165"/>
                    <a:pt x="935" y="2166"/>
                    <a:pt x="944" y="2166"/>
                  </a:cubicBezTo>
                  <a:cubicBezTo>
                    <a:pt x="1070" y="2166"/>
                    <a:pt x="1166" y="2063"/>
                    <a:pt x="1180" y="1944"/>
                  </a:cubicBezTo>
                  <a:lnTo>
                    <a:pt x="1213" y="1232"/>
                  </a:lnTo>
                  <a:lnTo>
                    <a:pt x="1041" y="840"/>
                  </a:lnTo>
                  <a:lnTo>
                    <a:pt x="1041" y="840"/>
                  </a:lnTo>
                  <a:cubicBezTo>
                    <a:pt x="1064" y="849"/>
                    <a:pt x="1087" y="854"/>
                    <a:pt x="1109" y="854"/>
                  </a:cubicBezTo>
                  <a:cubicBezTo>
                    <a:pt x="1130" y="854"/>
                    <a:pt x="1150" y="849"/>
                    <a:pt x="1165" y="840"/>
                  </a:cubicBezTo>
                  <a:lnTo>
                    <a:pt x="1180" y="840"/>
                  </a:lnTo>
                  <a:cubicBezTo>
                    <a:pt x="1228" y="810"/>
                    <a:pt x="1258" y="780"/>
                    <a:pt x="1291" y="717"/>
                  </a:cubicBezTo>
                  <a:cubicBezTo>
                    <a:pt x="1291" y="702"/>
                    <a:pt x="1306" y="702"/>
                    <a:pt x="1306" y="687"/>
                  </a:cubicBezTo>
                  <a:lnTo>
                    <a:pt x="1306" y="672"/>
                  </a:lnTo>
                  <a:lnTo>
                    <a:pt x="1306" y="638"/>
                  </a:lnTo>
                  <a:cubicBezTo>
                    <a:pt x="1306" y="530"/>
                    <a:pt x="1243" y="437"/>
                    <a:pt x="1135" y="422"/>
                  </a:cubicBezTo>
                  <a:lnTo>
                    <a:pt x="1012" y="392"/>
                  </a:lnTo>
                  <a:cubicBezTo>
                    <a:pt x="900" y="235"/>
                    <a:pt x="978" y="0"/>
                    <a:pt x="978" y="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23"/>
            <p:cNvSpPr/>
            <p:nvPr/>
          </p:nvSpPr>
          <p:spPr>
            <a:xfrm>
              <a:off x="909725" y="4202050"/>
              <a:ext cx="400" cy="3575"/>
            </a:xfrm>
            <a:custGeom>
              <a:rect b="b" l="l" r="r" t="t"/>
              <a:pathLst>
                <a:path extrusionOk="0" h="143" w="16">
                  <a:moveTo>
                    <a:pt x="16" y="1"/>
                  </a:moveTo>
                  <a:lnTo>
                    <a:pt x="1" y="143"/>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23"/>
            <p:cNvSpPr/>
            <p:nvPr/>
          </p:nvSpPr>
          <p:spPr>
            <a:xfrm>
              <a:off x="909350" y="4201700"/>
              <a:ext cx="1150" cy="4300"/>
            </a:xfrm>
            <a:custGeom>
              <a:rect b="b" l="l" r="r" t="t"/>
              <a:pathLst>
                <a:path extrusionOk="0" h="172" w="46">
                  <a:moveTo>
                    <a:pt x="31" y="0"/>
                  </a:moveTo>
                  <a:cubicBezTo>
                    <a:pt x="31" y="0"/>
                    <a:pt x="16" y="0"/>
                    <a:pt x="16" y="15"/>
                  </a:cubicBezTo>
                  <a:lnTo>
                    <a:pt x="1" y="157"/>
                  </a:lnTo>
                  <a:cubicBezTo>
                    <a:pt x="1" y="157"/>
                    <a:pt x="1" y="172"/>
                    <a:pt x="16" y="172"/>
                  </a:cubicBezTo>
                  <a:cubicBezTo>
                    <a:pt x="16" y="172"/>
                    <a:pt x="31" y="172"/>
                    <a:pt x="31" y="157"/>
                  </a:cubicBezTo>
                  <a:lnTo>
                    <a:pt x="45" y="15"/>
                  </a:lnTo>
                  <a:cubicBezTo>
                    <a:pt x="45" y="0"/>
                    <a:pt x="45" y="0"/>
                    <a:pt x="31" y="0"/>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23"/>
            <p:cNvSpPr/>
            <p:nvPr/>
          </p:nvSpPr>
          <p:spPr>
            <a:xfrm>
              <a:off x="935750" y="4212125"/>
              <a:ext cx="400" cy="25"/>
            </a:xfrm>
            <a:custGeom>
              <a:rect b="b" l="l" r="r" t="t"/>
              <a:pathLst>
                <a:path extrusionOk="0" h="1" w="16">
                  <a:moveTo>
                    <a:pt x="16" y="1"/>
                  </a:moveTo>
                  <a:lnTo>
                    <a:pt x="16" y="1"/>
                  </a:lnTo>
                  <a:lnTo>
                    <a:pt x="1" y="1"/>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23"/>
            <p:cNvSpPr/>
            <p:nvPr/>
          </p:nvSpPr>
          <p:spPr>
            <a:xfrm>
              <a:off x="939300" y="4207100"/>
              <a:ext cx="25" cy="875"/>
            </a:xfrm>
            <a:custGeom>
              <a:rect b="b" l="l" r="r" t="t"/>
              <a:pathLst>
                <a:path extrusionOk="0" h="35" w="1">
                  <a:moveTo>
                    <a:pt x="0" y="34"/>
                  </a:moveTo>
                  <a:lnTo>
                    <a:pt x="0" y="0"/>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23"/>
            <p:cNvSpPr/>
            <p:nvPr/>
          </p:nvSpPr>
          <p:spPr>
            <a:xfrm>
              <a:off x="938925" y="4208300"/>
              <a:ext cx="400" cy="775"/>
            </a:xfrm>
            <a:custGeom>
              <a:rect b="b" l="l" r="r" t="t"/>
              <a:pathLst>
                <a:path extrusionOk="0" h="31" w="16">
                  <a:moveTo>
                    <a:pt x="0" y="31"/>
                  </a:moveTo>
                  <a:cubicBezTo>
                    <a:pt x="0" y="16"/>
                    <a:pt x="15" y="16"/>
                    <a:pt x="15" y="1"/>
                  </a:cubicBezTo>
                  <a:cubicBezTo>
                    <a:pt x="15" y="16"/>
                    <a:pt x="0" y="16"/>
                    <a:pt x="0" y="31"/>
                  </a:cubicBez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23"/>
            <p:cNvSpPr/>
            <p:nvPr/>
          </p:nvSpPr>
          <p:spPr>
            <a:xfrm>
              <a:off x="914400" y="4196850"/>
              <a:ext cx="7375" cy="3050"/>
            </a:xfrm>
            <a:custGeom>
              <a:rect b="b" l="l" r="r" t="t"/>
              <a:pathLst>
                <a:path extrusionOk="0" h="122" w="295">
                  <a:moveTo>
                    <a:pt x="261" y="1"/>
                  </a:moveTo>
                  <a:cubicBezTo>
                    <a:pt x="246" y="1"/>
                    <a:pt x="229" y="7"/>
                    <a:pt x="217" y="7"/>
                  </a:cubicBezTo>
                  <a:cubicBezTo>
                    <a:pt x="187" y="7"/>
                    <a:pt x="172" y="7"/>
                    <a:pt x="142" y="22"/>
                  </a:cubicBezTo>
                  <a:lnTo>
                    <a:pt x="79" y="22"/>
                  </a:lnTo>
                  <a:cubicBezTo>
                    <a:pt x="64" y="22"/>
                    <a:pt x="30" y="22"/>
                    <a:pt x="15" y="37"/>
                  </a:cubicBezTo>
                  <a:cubicBezTo>
                    <a:pt x="0" y="37"/>
                    <a:pt x="0" y="71"/>
                    <a:pt x="15" y="86"/>
                  </a:cubicBezTo>
                  <a:cubicBezTo>
                    <a:pt x="40" y="108"/>
                    <a:pt x="70" y="122"/>
                    <a:pt x="110" y="122"/>
                  </a:cubicBezTo>
                  <a:cubicBezTo>
                    <a:pt x="124" y="122"/>
                    <a:pt x="140" y="120"/>
                    <a:pt x="157" y="116"/>
                  </a:cubicBezTo>
                  <a:cubicBezTo>
                    <a:pt x="217" y="116"/>
                    <a:pt x="265" y="86"/>
                    <a:pt x="280" y="52"/>
                  </a:cubicBezTo>
                  <a:cubicBezTo>
                    <a:pt x="295" y="22"/>
                    <a:pt x="295" y="7"/>
                    <a:pt x="280" y="7"/>
                  </a:cubicBezTo>
                  <a:cubicBezTo>
                    <a:pt x="275" y="2"/>
                    <a:pt x="268" y="1"/>
                    <a:pt x="261"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23"/>
            <p:cNvSpPr/>
            <p:nvPr/>
          </p:nvSpPr>
          <p:spPr>
            <a:xfrm>
              <a:off x="933425" y="4205150"/>
              <a:ext cx="1975" cy="3925"/>
            </a:xfrm>
            <a:custGeom>
              <a:rect b="b" l="l" r="r" t="t"/>
              <a:pathLst>
                <a:path extrusionOk="0" h="157" w="79">
                  <a:moveTo>
                    <a:pt x="79" y="0"/>
                  </a:moveTo>
                  <a:lnTo>
                    <a:pt x="0" y="112"/>
                  </a:lnTo>
                  <a:lnTo>
                    <a:pt x="79" y="157"/>
                  </a:lnTo>
                  <a:lnTo>
                    <a:pt x="79" y="0"/>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23"/>
            <p:cNvSpPr/>
            <p:nvPr/>
          </p:nvSpPr>
          <p:spPr>
            <a:xfrm>
              <a:off x="933050" y="4204775"/>
              <a:ext cx="2725" cy="4675"/>
            </a:xfrm>
            <a:custGeom>
              <a:rect b="b" l="l" r="r" t="t"/>
              <a:pathLst>
                <a:path extrusionOk="0" h="187" w="109">
                  <a:moveTo>
                    <a:pt x="94" y="0"/>
                  </a:moveTo>
                  <a:lnTo>
                    <a:pt x="0" y="127"/>
                  </a:lnTo>
                  <a:lnTo>
                    <a:pt x="79" y="172"/>
                  </a:lnTo>
                  <a:lnTo>
                    <a:pt x="94" y="187"/>
                  </a:lnTo>
                  <a:lnTo>
                    <a:pt x="94" y="172"/>
                  </a:lnTo>
                  <a:cubicBezTo>
                    <a:pt x="109" y="172"/>
                    <a:pt x="109" y="157"/>
                    <a:pt x="94" y="157"/>
                  </a:cubicBezTo>
                  <a:lnTo>
                    <a:pt x="49" y="108"/>
                  </a:lnTo>
                  <a:lnTo>
                    <a:pt x="109" y="15"/>
                  </a:lnTo>
                  <a:lnTo>
                    <a:pt x="109" y="0"/>
                  </a:ln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23"/>
            <p:cNvSpPr/>
            <p:nvPr/>
          </p:nvSpPr>
          <p:spPr>
            <a:xfrm>
              <a:off x="915150" y="4224250"/>
              <a:ext cx="12150" cy="7400"/>
            </a:xfrm>
            <a:custGeom>
              <a:rect b="b" l="l" r="r" t="t"/>
              <a:pathLst>
                <a:path extrusionOk="0" h="296" w="486">
                  <a:moveTo>
                    <a:pt x="485" y="1"/>
                  </a:moveTo>
                  <a:cubicBezTo>
                    <a:pt x="485" y="1"/>
                    <a:pt x="392" y="124"/>
                    <a:pt x="172" y="124"/>
                  </a:cubicBezTo>
                  <a:cubicBezTo>
                    <a:pt x="127" y="124"/>
                    <a:pt x="63" y="109"/>
                    <a:pt x="19" y="94"/>
                  </a:cubicBezTo>
                  <a:lnTo>
                    <a:pt x="0" y="281"/>
                  </a:lnTo>
                  <a:cubicBezTo>
                    <a:pt x="19" y="281"/>
                    <a:pt x="49" y="296"/>
                    <a:pt x="112" y="296"/>
                  </a:cubicBezTo>
                  <a:cubicBezTo>
                    <a:pt x="250" y="296"/>
                    <a:pt x="452" y="247"/>
                    <a:pt x="485" y="1"/>
                  </a:cubicBezTo>
                  <a:close/>
                </a:path>
              </a:pathLst>
            </a:custGeom>
            <a:solidFill>
              <a:srgbClr val="F39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23"/>
            <p:cNvSpPr/>
            <p:nvPr/>
          </p:nvSpPr>
          <p:spPr>
            <a:xfrm>
              <a:off x="913650" y="4201700"/>
              <a:ext cx="8500" cy="6275"/>
            </a:xfrm>
            <a:custGeom>
              <a:rect b="b" l="l" r="r" t="t"/>
              <a:pathLst>
                <a:path extrusionOk="0" h="251" w="340">
                  <a:moveTo>
                    <a:pt x="0" y="157"/>
                  </a:moveTo>
                  <a:cubicBezTo>
                    <a:pt x="15" y="157"/>
                    <a:pt x="15" y="172"/>
                    <a:pt x="30" y="172"/>
                  </a:cubicBezTo>
                  <a:cubicBezTo>
                    <a:pt x="35" y="173"/>
                    <a:pt x="40" y="174"/>
                    <a:pt x="44" y="174"/>
                  </a:cubicBezTo>
                  <a:lnTo>
                    <a:pt x="44" y="174"/>
                  </a:lnTo>
                  <a:cubicBezTo>
                    <a:pt x="33" y="168"/>
                    <a:pt x="23" y="162"/>
                    <a:pt x="15" y="157"/>
                  </a:cubicBezTo>
                  <a:close/>
                  <a:moveTo>
                    <a:pt x="153" y="0"/>
                  </a:moveTo>
                  <a:cubicBezTo>
                    <a:pt x="172" y="30"/>
                    <a:pt x="187" y="78"/>
                    <a:pt x="172" y="108"/>
                  </a:cubicBezTo>
                  <a:cubicBezTo>
                    <a:pt x="157" y="148"/>
                    <a:pt x="113" y="176"/>
                    <a:pt x="63" y="176"/>
                  </a:cubicBezTo>
                  <a:cubicBezTo>
                    <a:pt x="57" y="176"/>
                    <a:pt x="51" y="175"/>
                    <a:pt x="44" y="174"/>
                  </a:cubicBezTo>
                  <a:lnTo>
                    <a:pt x="44" y="174"/>
                  </a:lnTo>
                  <a:cubicBezTo>
                    <a:pt x="95" y="202"/>
                    <a:pt x="176" y="235"/>
                    <a:pt x="280" y="250"/>
                  </a:cubicBezTo>
                  <a:cubicBezTo>
                    <a:pt x="310" y="250"/>
                    <a:pt x="340" y="216"/>
                    <a:pt x="340" y="172"/>
                  </a:cubicBezTo>
                  <a:cubicBezTo>
                    <a:pt x="325" y="123"/>
                    <a:pt x="295" y="45"/>
                    <a:pt x="232" y="15"/>
                  </a:cubicBezTo>
                  <a:cubicBezTo>
                    <a:pt x="217" y="15"/>
                    <a:pt x="202" y="15"/>
                    <a:pt x="187"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23"/>
            <p:cNvSpPr/>
            <p:nvPr/>
          </p:nvSpPr>
          <p:spPr>
            <a:xfrm>
              <a:off x="913275" y="4201700"/>
              <a:ext cx="5050" cy="4400"/>
            </a:xfrm>
            <a:custGeom>
              <a:rect b="b" l="l" r="r" t="t"/>
              <a:pathLst>
                <a:path extrusionOk="0" h="176" w="202">
                  <a:moveTo>
                    <a:pt x="168" y="0"/>
                  </a:moveTo>
                  <a:cubicBezTo>
                    <a:pt x="75" y="0"/>
                    <a:pt x="30" y="63"/>
                    <a:pt x="15" y="93"/>
                  </a:cubicBezTo>
                  <a:lnTo>
                    <a:pt x="15" y="108"/>
                  </a:lnTo>
                  <a:cubicBezTo>
                    <a:pt x="0" y="123"/>
                    <a:pt x="0" y="138"/>
                    <a:pt x="15" y="157"/>
                  </a:cubicBezTo>
                  <a:cubicBezTo>
                    <a:pt x="30" y="157"/>
                    <a:pt x="30" y="172"/>
                    <a:pt x="45" y="172"/>
                  </a:cubicBezTo>
                  <a:cubicBezTo>
                    <a:pt x="56" y="174"/>
                    <a:pt x="67" y="176"/>
                    <a:pt x="78" y="176"/>
                  </a:cubicBezTo>
                  <a:cubicBezTo>
                    <a:pt x="128" y="176"/>
                    <a:pt x="172" y="148"/>
                    <a:pt x="187" y="108"/>
                  </a:cubicBezTo>
                  <a:cubicBezTo>
                    <a:pt x="202" y="78"/>
                    <a:pt x="187" y="30"/>
                    <a:pt x="168"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23"/>
            <p:cNvSpPr/>
            <p:nvPr/>
          </p:nvSpPr>
          <p:spPr>
            <a:xfrm>
              <a:off x="901625" y="4204400"/>
              <a:ext cx="31075" cy="22725"/>
            </a:xfrm>
            <a:custGeom>
              <a:rect b="b" l="l" r="r" t="t"/>
              <a:pathLst>
                <a:path extrusionOk="0" h="909" w="1243">
                  <a:moveTo>
                    <a:pt x="325" y="0"/>
                  </a:moveTo>
                  <a:cubicBezTo>
                    <a:pt x="325" y="0"/>
                    <a:pt x="0" y="373"/>
                    <a:pt x="310" y="717"/>
                  </a:cubicBezTo>
                  <a:cubicBezTo>
                    <a:pt x="453" y="870"/>
                    <a:pt x="639" y="908"/>
                    <a:pt x="802" y="908"/>
                  </a:cubicBezTo>
                  <a:cubicBezTo>
                    <a:pt x="885" y="908"/>
                    <a:pt x="963" y="898"/>
                    <a:pt x="1026" y="888"/>
                  </a:cubicBezTo>
                  <a:cubicBezTo>
                    <a:pt x="1101" y="870"/>
                    <a:pt x="1179" y="795"/>
                    <a:pt x="1194" y="702"/>
                  </a:cubicBezTo>
                  <a:lnTo>
                    <a:pt x="1242" y="310"/>
                  </a:lnTo>
                  <a:cubicBezTo>
                    <a:pt x="1216" y="244"/>
                    <a:pt x="1153" y="199"/>
                    <a:pt x="1085" y="199"/>
                  </a:cubicBezTo>
                  <a:cubicBezTo>
                    <a:pt x="1075" y="199"/>
                    <a:pt x="1065" y="200"/>
                    <a:pt x="1056" y="202"/>
                  </a:cubicBezTo>
                  <a:cubicBezTo>
                    <a:pt x="1022" y="206"/>
                    <a:pt x="988" y="208"/>
                    <a:pt x="954" y="208"/>
                  </a:cubicBezTo>
                  <a:cubicBezTo>
                    <a:pt x="610" y="208"/>
                    <a:pt x="325" y="0"/>
                    <a:pt x="325"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23"/>
            <p:cNvSpPr/>
            <p:nvPr/>
          </p:nvSpPr>
          <p:spPr>
            <a:xfrm>
              <a:off x="906650" y="4208675"/>
              <a:ext cx="6650" cy="3950"/>
            </a:xfrm>
            <a:custGeom>
              <a:rect b="b" l="l" r="r" t="t"/>
              <a:pathLst>
                <a:path extrusionOk="0" h="158" w="266">
                  <a:moveTo>
                    <a:pt x="30" y="1"/>
                  </a:moveTo>
                  <a:cubicBezTo>
                    <a:pt x="15" y="1"/>
                    <a:pt x="15" y="1"/>
                    <a:pt x="15" y="16"/>
                  </a:cubicBezTo>
                  <a:cubicBezTo>
                    <a:pt x="0" y="16"/>
                    <a:pt x="15" y="31"/>
                    <a:pt x="15" y="31"/>
                  </a:cubicBezTo>
                  <a:lnTo>
                    <a:pt x="247" y="139"/>
                  </a:lnTo>
                  <a:lnTo>
                    <a:pt x="247" y="158"/>
                  </a:lnTo>
                  <a:cubicBezTo>
                    <a:pt x="265" y="158"/>
                    <a:pt x="265" y="139"/>
                    <a:pt x="265" y="139"/>
                  </a:cubicBezTo>
                  <a:lnTo>
                    <a:pt x="265" y="124"/>
                  </a:lnTo>
                  <a:lnTo>
                    <a:pt x="30"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23"/>
            <p:cNvSpPr/>
            <p:nvPr/>
          </p:nvSpPr>
          <p:spPr>
            <a:xfrm>
              <a:off x="905425" y="4212975"/>
              <a:ext cx="3950" cy="2350"/>
            </a:xfrm>
            <a:custGeom>
              <a:rect b="b" l="l" r="r" t="t"/>
              <a:pathLst>
                <a:path extrusionOk="0" h="94" w="158">
                  <a:moveTo>
                    <a:pt x="16" y="1"/>
                  </a:moveTo>
                  <a:cubicBezTo>
                    <a:pt x="16" y="1"/>
                    <a:pt x="1" y="1"/>
                    <a:pt x="1" y="15"/>
                  </a:cubicBezTo>
                  <a:cubicBezTo>
                    <a:pt x="1" y="15"/>
                    <a:pt x="1" y="30"/>
                    <a:pt x="16" y="30"/>
                  </a:cubicBezTo>
                  <a:lnTo>
                    <a:pt x="128" y="94"/>
                  </a:lnTo>
                  <a:lnTo>
                    <a:pt x="158" y="94"/>
                  </a:lnTo>
                  <a:cubicBezTo>
                    <a:pt x="158" y="79"/>
                    <a:pt x="158" y="60"/>
                    <a:pt x="143" y="60"/>
                  </a:cubicBezTo>
                  <a:lnTo>
                    <a:pt x="16"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23"/>
            <p:cNvSpPr/>
            <p:nvPr/>
          </p:nvSpPr>
          <p:spPr>
            <a:xfrm>
              <a:off x="903950" y="4347025"/>
              <a:ext cx="1150" cy="400"/>
            </a:xfrm>
            <a:custGeom>
              <a:rect b="b" l="l" r="r" t="t"/>
              <a:pathLst>
                <a:path extrusionOk="0" h="16" w="46">
                  <a:moveTo>
                    <a:pt x="45" y="0"/>
                  </a:moveTo>
                  <a:lnTo>
                    <a:pt x="0" y="15"/>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23"/>
            <p:cNvSpPr/>
            <p:nvPr/>
          </p:nvSpPr>
          <p:spPr>
            <a:xfrm>
              <a:off x="842475" y="4201700"/>
              <a:ext cx="155150" cy="145350"/>
            </a:xfrm>
            <a:custGeom>
              <a:rect b="b" l="l" r="r" t="t"/>
              <a:pathLst>
                <a:path extrusionOk="0" h="5814" w="6206">
                  <a:moveTo>
                    <a:pt x="575" y="0"/>
                  </a:moveTo>
                  <a:lnTo>
                    <a:pt x="0" y="325"/>
                  </a:lnTo>
                  <a:lnTo>
                    <a:pt x="374" y="1556"/>
                  </a:lnTo>
                  <a:cubicBezTo>
                    <a:pt x="422" y="1742"/>
                    <a:pt x="545" y="1881"/>
                    <a:pt x="702" y="1974"/>
                  </a:cubicBezTo>
                  <a:lnTo>
                    <a:pt x="2146" y="2843"/>
                  </a:lnTo>
                  <a:cubicBezTo>
                    <a:pt x="2146" y="3824"/>
                    <a:pt x="2131" y="4802"/>
                    <a:pt x="2131" y="5783"/>
                  </a:cubicBezTo>
                  <a:lnTo>
                    <a:pt x="2179" y="5783"/>
                  </a:lnTo>
                  <a:lnTo>
                    <a:pt x="4851" y="5813"/>
                  </a:lnTo>
                  <a:lnTo>
                    <a:pt x="4851" y="5317"/>
                  </a:lnTo>
                  <a:lnTo>
                    <a:pt x="4851" y="4149"/>
                  </a:lnTo>
                  <a:lnTo>
                    <a:pt x="5116" y="4664"/>
                  </a:lnTo>
                  <a:cubicBezTo>
                    <a:pt x="5190" y="4822"/>
                    <a:pt x="5359" y="4908"/>
                    <a:pt x="5537" y="4908"/>
                  </a:cubicBezTo>
                  <a:cubicBezTo>
                    <a:pt x="5621" y="4908"/>
                    <a:pt x="5706" y="4890"/>
                    <a:pt x="5784" y="4851"/>
                  </a:cubicBezTo>
                  <a:cubicBezTo>
                    <a:pt x="6079" y="4694"/>
                    <a:pt x="6205" y="4354"/>
                    <a:pt x="6064" y="4089"/>
                  </a:cubicBezTo>
                  <a:lnTo>
                    <a:pt x="5552" y="3201"/>
                  </a:lnTo>
                  <a:lnTo>
                    <a:pt x="4728" y="1895"/>
                  </a:lnTo>
                  <a:cubicBezTo>
                    <a:pt x="4713" y="1881"/>
                    <a:pt x="4713" y="1866"/>
                    <a:pt x="4698" y="1851"/>
                  </a:cubicBezTo>
                  <a:cubicBezTo>
                    <a:pt x="4586" y="1631"/>
                    <a:pt x="4355" y="1492"/>
                    <a:pt x="4138" y="1429"/>
                  </a:cubicBezTo>
                  <a:cubicBezTo>
                    <a:pt x="3952" y="1389"/>
                    <a:pt x="3757" y="1389"/>
                    <a:pt x="3565" y="1389"/>
                  </a:cubicBezTo>
                  <a:lnTo>
                    <a:pt x="3565" y="1389"/>
                  </a:lnTo>
                  <a:cubicBezTo>
                    <a:pt x="3469" y="1389"/>
                    <a:pt x="3373" y="1389"/>
                    <a:pt x="3280" y="1384"/>
                  </a:cubicBezTo>
                  <a:cubicBezTo>
                    <a:pt x="3144" y="1384"/>
                    <a:pt x="3002" y="1369"/>
                    <a:pt x="2863" y="1369"/>
                  </a:cubicBezTo>
                  <a:cubicBezTo>
                    <a:pt x="2750" y="1369"/>
                    <a:pt x="2639" y="1379"/>
                    <a:pt x="2534" y="1414"/>
                  </a:cubicBezTo>
                  <a:cubicBezTo>
                    <a:pt x="2504" y="1429"/>
                    <a:pt x="2489" y="1429"/>
                    <a:pt x="2459" y="1444"/>
                  </a:cubicBezTo>
                  <a:lnTo>
                    <a:pt x="1041" y="933"/>
                  </a:lnTo>
                  <a:lnTo>
                    <a:pt x="575"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23"/>
            <p:cNvSpPr/>
            <p:nvPr/>
          </p:nvSpPr>
          <p:spPr>
            <a:xfrm>
              <a:off x="835850" y="4187700"/>
              <a:ext cx="23350" cy="27250"/>
            </a:xfrm>
            <a:custGeom>
              <a:rect b="b" l="l" r="r" t="t"/>
              <a:pathLst>
                <a:path extrusionOk="0" h="1090" w="934">
                  <a:moveTo>
                    <a:pt x="422" y="0"/>
                  </a:moveTo>
                  <a:lnTo>
                    <a:pt x="265" y="15"/>
                  </a:lnTo>
                  <a:cubicBezTo>
                    <a:pt x="251" y="15"/>
                    <a:pt x="236" y="30"/>
                    <a:pt x="221" y="30"/>
                  </a:cubicBezTo>
                  <a:cubicBezTo>
                    <a:pt x="79" y="123"/>
                    <a:pt x="1" y="295"/>
                    <a:pt x="34" y="467"/>
                  </a:cubicBezTo>
                  <a:cubicBezTo>
                    <a:pt x="34" y="482"/>
                    <a:pt x="34" y="512"/>
                    <a:pt x="49" y="545"/>
                  </a:cubicBezTo>
                  <a:cubicBezTo>
                    <a:pt x="64" y="638"/>
                    <a:pt x="344" y="978"/>
                    <a:pt x="329" y="1090"/>
                  </a:cubicBezTo>
                  <a:lnTo>
                    <a:pt x="840" y="732"/>
                  </a:lnTo>
                  <a:cubicBezTo>
                    <a:pt x="918" y="717"/>
                    <a:pt x="933" y="717"/>
                    <a:pt x="903" y="653"/>
                  </a:cubicBezTo>
                  <a:lnTo>
                    <a:pt x="825" y="482"/>
                  </a:lnTo>
                  <a:cubicBezTo>
                    <a:pt x="859" y="403"/>
                    <a:pt x="840" y="310"/>
                    <a:pt x="780" y="250"/>
                  </a:cubicBezTo>
                  <a:lnTo>
                    <a:pt x="639" y="79"/>
                  </a:lnTo>
                  <a:cubicBezTo>
                    <a:pt x="579" y="30"/>
                    <a:pt x="500" y="0"/>
                    <a:pt x="422" y="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23"/>
            <p:cNvSpPr/>
            <p:nvPr/>
          </p:nvSpPr>
          <p:spPr>
            <a:xfrm>
              <a:off x="838175" y="4192350"/>
              <a:ext cx="3200" cy="3475"/>
            </a:xfrm>
            <a:custGeom>
              <a:rect b="b" l="l" r="r" t="t"/>
              <a:pathLst>
                <a:path extrusionOk="0" h="139" w="128">
                  <a:moveTo>
                    <a:pt x="1" y="1"/>
                  </a:moveTo>
                  <a:lnTo>
                    <a:pt x="128" y="139"/>
                  </a:lnTo>
                  <a:cubicBezTo>
                    <a:pt x="113" y="31"/>
                    <a:pt x="1" y="1"/>
                    <a:pt x="1" y="1"/>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23"/>
            <p:cNvSpPr/>
            <p:nvPr/>
          </p:nvSpPr>
          <p:spPr>
            <a:xfrm>
              <a:off x="837800" y="4191975"/>
              <a:ext cx="4325" cy="4325"/>
            </a:xfrm>
            <a:custGeom>
              <a:rect b="b" l="l" r="r" t="t"/>
              <a:pathLst>
                <a:path extrusionOk="0" h="173" w="173">
                  <a:moveTo>
                    <a:pt x="16" y="1"/>
                  </a:moveTo>
                  <a:cubicBezTo>
                    <a:pt x="1" y="1"/>
                    <a:pt x="1" y="1"/>
                    <a:pt x="1" y="16"/>
                  </a:cubicBezTo>
                  <a:lnTo>
                    <a:pt x="1" y="31"/>
                  </a:lnTo>
                  <a:cubicBezTo>
                    <a:pt x="1" y="31"/>
                    <a:pt x="109" y="61"/>
                    <a:pt x="128" y="173"/>
                  </a:cubicBezTo>
                  <a:lnTo>
                    <a:pt x="158" y="173"/>
                  </a:lnTo>
                  <a:cubicBezTo>
                    <a:pt x="158" y="173"/>
                    <a:pt x="173" y="173"/>
                    <a:pt x="158" y="154"/>
                  </a:cubicBezTo>
                  <a:cubicBezTo>
                    <a:pt x="143" y="46"/>
                    <a:pt x="16" y="1"/>
                    <a:pt x="16"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23"/>
            <p:cNvSpPr/>
            <p:nvPr/>
          </p:nvSpPr>
          <p:spPr>
            <a:xfrm>
              <a:off x="842475" y="4188075"/>
              <a:ext cx="3575" cy="3575"/>
            </a:xfrm>
            <a:custGeom>
              <a:rect b="b" l="l" r="r" t="t"/>
              <a:pathLst>
                <a:path extrusionOk="0" h="143" w="143">
                  <a:moveTo>
                    <a:pt x="0" y="0"/>
                  </a:moveTo>
                  <a:lnTo>
                    <a:pt x="142" y="142"/>
                  </a:lnTo>
                  <a:cubicBezTo>
                    <a:pt x="109" y="30"/>
                    <a:pt x="0" y="0"/>
                    <a:pt x="0" y="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23"/>
            <p:cNvSpPr/>
            <p:nvPr/>
          </p:nvSpPr>
          <p:spPr>
            <a:xfrm>
              <a:off x="842100" y="4187700"/>
              <a:ext cx="4325" cy="4300"/>
            </a:xfrm>
            <a:custGeom>
              <a:rect b="b" l="l" r="r" t="t"/>
              <a:pathLst>
                <a:path extrusionOk="0" h="172" w="173">
                  <a:moveTo>
                    <a:pt x="1" y="0"/>
                  </a:moveTo>
                  <a:cubicBezTo>
                    <a:pt x="1" y="15"/>
                    <a:pt x="1" y="15"/>
                    <a:pt x="15" y="30"/>
                  </a:cubicBezTo>
                  <a:cubicBezTo>
                    <a:pt x="15" y="30"/>
                    <a:pt x="109" y="64"/>
                    <a:pt x="142" y="157"/>
                  </a:cubicBezTo>
                  <a:cubicBezTo>
                    <a:pt x="142" y="172"/>
                    <a:pt x="142" y="172"/>
                    <a:pt x="157" y="172"/>
                  </a:cubicBezTo>
                  <a:lnTo>
                    <a:pt x="172" y="157"/>
                  </a:lnTo>
                  <a:cubicBezTo>
                    <a:pt x="142" y="30"/>
                    <a:pt x="15" y="0"/>
                    <a:pt x="15" y="0"/>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23"/>
            <p:cNvSpPr/>
            <p:nvPr/>
          </p:nvSpPr>
          <p:spPr>
            <a:xfrm>
              <a:off x="896100" y="4252625"/>
              <a:ext cx="875" cy="24825"/>
            </a:xfrm>
            <a:custGeom>
              <a:rect b="b" l="l" r="r" t="t"/>
              <a:pathLst>
                <a:path extrusionOk="0" h="993" w="35">
                  <a:moveTo>
                    <a:pt x="16" y="0"/>
                  </a:moveTo>
                  <a:cubicBezTo>
                    <a:pt x="1" y="0"/>
                    <a:pt x="1" y="15"/>
                    <a:pt x="1" y="15"/>
                  </a:cubicBezTo>
                  <a:lnTo>
                    <a:pt x="1" y="978"/>
                  </a:lnTo>
                  <a:cubicBezTo>
                    <a:pt x="1" y="978"/>
                    <a:pt x="1" y="993"/>
                    <a:pt x="16" y="993"/>
                  </a:cubicBezTo>
                  <a:lnTo>
                    <a:pt x="34" y="978"/>
                  </a:lnTo>
                  <a:lnTo>
                    <a:pt x="34" y="15"/>
                  </a:lnTo>
                  <a:lnTo>
                    <a:pt x="16"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23"/>
            <p:cNvSpPr/>
            <p:nvPr/>
          </p:nvSpPr>
          <p:spPr>
            <a:xfrm>
              <a:off x="863825" y="4216250"/>
              <a:ext cx="7025" cy="13075"/>
            </a:xfrm>
            <a:custGeom>
              <a:rect b="b" l="l" r="r" t="t"/>
              <a:pathLst>
                <a:path extrusionOk="0" h="523" w="281">
                  <a:moveTo>
                    <a:pt x="30" y="1"/>
                  </a:moveTo>
                  <a:cubicBezTo>
                    <a:pt x="28" y="1"/>
                    <a:pt x="25" y="3"/>
                    <a:pt x="20" y="8"/>
                  </a:cubicBezTo>
                  <a:cubicBezTo>
                    <a:pt x="20" y="8"/>
                    <a:pt x="1" y="8"/>
                    <a:pt x="20" y="22"/>
                  </a:cubicBezTo>
                  <a:lnTo>
                    <a:pt x="251" y="522"/>
                  </a:lnTo>
                  <a:lnTo>
                    <a:pt x="266" y="522"/>
                  </a:lnTo>
                  <a:cubicBezTo>
                    <a:pt x="281" y="522"/>
                    <a:pt x="281" y="508"/>
                    <a:pt x="281" y="508"/>
                  </a:cubicBezTo>
                  <a:lnTo>
                    <a:pt x="34" y="8"/>
                  </a:lnTo>
                  <a:cubicBezTo>
                    <a:pt x="34" y="8"/>
                    <a:pt x="34" y="1"/>
                    <a:pt x="30"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23"/>
            <p:cNvSpPr/>
            <p:nvPr/>
          </p:nvSpPr>
          <p:spPr>
            <a:xfrm>
              <a:off x="868125" y="4224625"/>
              <a:ext cx="10575" cy="4325"/>
            </a:xfrm>
            <a:custGeom>
              <a:rect b="b" l="l" r="r" t="t"/>
              <a:pathLst>
                <a:path extrusionOk="0" h="173" w="423">
                  <a:moveTo>
                    <a:pt x="34" y="1"/>
                  </a:moveTo>
                  <a:cubicBezTo>
                    <a:pt x="15" y="1"/>
                    <a:pt x="1" y="16"/>
                    <a:pt x="1" y="16"/>
                  </a:cubicBezTo>
                  <a:cubicBezTo>
                    <a:pt x="1" y="31"/>
                    <a:pt x="1" y="31"/>
                    <a:pt x="15" y="31"/>
                  </a:cubicBezTo>
                  <a:lnTo>
                    <a:pt x="389" y="173"/>
                  </a:lnTo>
                  <a:cubicBezTo>
                    <a:pt x="407" y="173"/>
                    <a:pt x="407" y="154"/>
                    <a:pt x="407" y="154"/>
                  </a:cubicBezTo>
                  <a:cubicBezTo>
                    <a:pt x="422" y="154"/>
                    <a:pt x="407" y="139"/>
                    <a:pt x="407" y="139"/>
                  </a:cubicBezTo>
                  <a:lnTo>
                    <a:pt x="34"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23"/>
            <p:cNvSpPr/>
            <p:nvPr/>
          </p:nvSpPr>
          <p:spPr>
            <a:xfrm>
              <a:off x="963375" y="4268100"/>
              <a:ext cx="750" cy="38550"/>
            </a:xfrm>
            <a:custGeom>
              <a:rect b="b" l="l" r="r" t="t"/>
              <a:pathLst>
                <a:path extrusionOk="0" h="1542" w="30">
                  <a:moveTo>
                    <a:pt x="15" y="1"/>
                  </a:moveTo>
                  <a:cubicBezTo>
                    <a:pt x="15" y="1"/>
                    <a:pt x="0" y="1"/>
                    <a:pt x="0" y="19"/>
                  </a:cubicBezTo>
                  <a:lnTo>
                    <a:pt x="0" y="1527"/>
                  </a:lnTo>
                  <a:lnTo>
                    <a:pt x="15" y="1542"/>
                  </a:lnTo>
                  <a:cubicBezTo>
                    <a:pt x="30" y="1542"/>
                    <a:pt x="30" y="1527"/>
                    <a:pt x="30" y="1527"/>
                  </a:cubicBezTo>
                  <a:lnTo>
                    <a:pt x="30" y="19"/>
                  </a:lnTo>
                  <a:cubicBezTo>
                    <a:pt x="30" y="1"/>
                    <a:pt x="30" y="1"/>
                    <a:pt x="15"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23"/>
            <p:cNvSpPr/>
            <p:nvPr/>
          </p:nvSpPr>
          <p:spPr>
            <a:xfrm>
              <a:off x="913275" y="4233600"/>
              <a:ext cx="24450" cy="8125"/>
            </a:xfrm>
            <a:custGeom>
              <a:rect b="b" l="l" r="r" t="t"/>
              <a:pathLst>
                <a:path extrusionOk="0" h="325" w="978">
                  <a:moveTo>
                    <a:pt x="30" y="0"/>
                  </a:moveTo>
                  <a:cubicBezTo>
                    <a:pt x="15" y="0"/>
                    <a:pt x="0" y="15"/>
                    <a:pt x="0" y="45"/>
                  </a:cubicBezTo>
                  <a:lnTo>
                    <a:pt x="0" y="280"/>
                  </a:lnTo>
                  <a:cubicBezTo>
                    <a:pt x="0" y="295"/>
                    <a:pt x="15" y="325"/>
                    <a:pt x="30" y="325"/>
                  </a:cubicBezTo>
                  <a:lnTo>
                    <a:pt x="948" y="325"/>
                  </a:lnTo>
                  <a:cubicBezTo>
                    <a:pt x="963" y="325"/>
                    <a:pt x="978" y="295"/>
                    <a:pt x="978" y="280"/>
                  </a:cubicBezTo>
                  <a:lnTo>
                    <a:pt x="978" y="45"/>
                  </a:lnTo>
                  <a:cubicBezTo>
                    <a:pt x="978" y="15"/>
                    <a:pt x="963" y="0"/>
                    <a:pt x="948"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74" name="Google Shape;1174;p23"/>
          <p:cNvSpPr txBox="1"/>
          <p:nvPr/>
        </p:nvSpPr>
        <p:spPr>
          <a:xfrm>
            <a:off x="135116" y="3191678"/>
            <a:ext cx="16836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7ECCC6"/>
                </a:solidFill>
                <a:highlight>
                  <a:srgbClr val="EDF9F9"/>
                </a:highlight>
                <a:latin typeface="Lora"/>
                <a:ea typeface="Lora"/>
                <a:cs typeface="Lora"/>
                <a:sym typeface="Lora"/>
              </a:rPr>
              <a:t>Diagnosis</a:t>
            </a:r>
            <a:endParaRPr b="1" i="0" sz="1800" u="none" cap="none" strike="noStrike">
              <a:solidFill>
                <a:srgbClr val="7ECCC6"/>
              </a:solidFill>
              <a:highlight>
                <a:srgbClr val="EDF9F9"/>
              </a:highlight>
              <a:latin typeface="Lora"/>
              <a:ea typeface="Lora"/>
              <a:cs typeface="Lora"/>
              <a:sym typeface="Lora"/>
            </a:endParaRPr>
          </a:p>
        </p:txBody>
      </p:sp>
      <p:sp>
        <p:nvSpPr>
          <p:cNvPr id="1175" name="Google Shape;1175;p23"/>
          <p:cNvSpPr txBox="1"/>
          <p:nvPr/>
        </p:nvSpPr>
        <p:spPr>
          <a:xfrm>
            <a:off x="209991" y="5949903"/>
            <a:ext cx="16836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7ECCC6"/>
                </a:solidFill>
                <a:highlight>
                  <a:srgbClr val="EDF9F9"/>
                </a:highlight>
                <a:latin typeface="Lora"/>
                <a:ea typeface="Lora"/>
                <a:cs typeface="Lora"/>
                <a:sym typeface="Lora"/>
              </a:rPr>
              <a:t>Treatment</a:t>
            </a:r>
            <a:endParaRPr b="1" i="0" sz="1800" u="none" cap="none" strike="noStrike">
              <a:solidFill>
                <a:srgbClr val="7ECCC6"/>
              </a:solidFill>
              <a:highlight>
                <a:srgbClr val="EDF9F9"/>
              </a:highlight>
              <a:latin typeface="Lora"/>
              <a:ea typeface="Lora"/>
              <a:cs typeface="Lora"/>
              <a:sym typeface="Lora"/>
            </a:endParaRPr>
          </a:p>
        </p:txBody>
      </p:sp>
      <p:sp>
        <p:nvSpPr>
          <p:cNvPr id="1176" name="Google Shape;1176;p23"/>
          <p:cNvSpPr txBox="1"/>
          <p:nvPr/>
        </p:nvSpPr>
        <p:spPr>
          <a:xfrm>
            <a:off x="1756600" y="4532450"/>
            <a:ext cx="4862100" cy="419400"/>
          </a:xfrm>
          <a:prstGeom prst="rect">
            <a:avLst/>
          </a:prstGeom>
          <a:noFill/>
          <a:ln>
            <a:noFill/>
          </a:ln>
        </p:spPr>
        <p:txBody>
          <a:bodyPr anchorCtr="0" anchor="t" bIns="0" lIns="0" spcFirstLastPara="1" rIns="0" wrap="square" tIns="6025">
            <a:noAutofit/>
          </a:bodyPr>
          <a:lstStyle/>
          <a:p>
            <a:pPr indent="-168275" lvl="1" marL="360000" rtl="0" algn="l">
              <a:lnSpc>
                <a:spcPct val="115000"/>
              </a:lnSpc>
              <a:spcBef>
                <a:spcPts val="0"/>
              </a:spcBef>
              <a:spcAft>
                <a:spcPts val="0"/>
              </a:spcAft>
              <a:buClr>
                <a:srgbClr val="1C4588"/>
              </a:buClr>
              <a:buSzPts val="1000"/>
              <a:buFont typeface="Mada"/>
              <a:buChar char="●"/>
            </a:pPr>
            <a:r>
              <a:rPr b="1" lang="en-GB" sz="1000">
                <a:solidFill>
                  <a:srgbClr val="1C4588"/>
                </a:solidFill>
                <a:latin typeface="Mada"/>
                <a:ea typeface="Mada"/>
                <a:cs typeface="Mada"/>
                <a:sym typeface="Mada"/>
              </a:rPr>
              <a:t>Ultrasound: </a:t>
            </a:r>
            <a:r>
              <a:rPr lang="en-GB" sz="1000">
                <a:solidFill>
                  <a:srgbClr val="1C4588"/>
                </a:solidFill>
                <a:latin typeface="Mada"/>
                <a:ea typeface="Mada"/>
                <a:cs typeface="Mada"/>
                <a:sym typeface="Mada"/>
              </a:rPr>
              <a:t> it’s the initial imaging for jaundiced patients and it shows gallstones, dilated intrahepatic and extrahepatic bile ducts. But less sensitive for common bile duct stones especially in the distal part of CBD.</a:t>
            </a:r>
            <a:endParaRPr sz="1000">
              <a:solidFill>
                <a:srgbClr val="1C4588"/>
              </a:solidFill>
              <a:latin typeface="Mada"/>
              <a:ea typeface="Mada"/>
              <a:cs typeface="Mada"/>
              <a:sym typeface="Mada"/>
            </a:endParaRPr>
          </a:p>
          <a:p>
            <a:pPr indent="-168275" lvl="1" marL="360000" rtl="0" algn="l">
              <a:lnSpc>
                <a:spcPct val="115000"/>
              </a:lnSpc>
              <a:spcBef>
                <a:spcPts val="0"/>
              </a:spcBef>
              <a:spcAft>
                <a:spcPts val="0"/>
              </a:spcAft>
              <a:buClr>
                <a:srgbClr val="1C4588"/>
              </a:buClr>
              <a:buSzPts val="1000"/>
              <a:buFont typeface="Mada"/>
              <a:buChar char="●"/>
            </a:pPr>
            <a:r>
              <a:rPr b="1" lang="en-GB" sz="1000">
                <a:solidFill>
                  <a:srgbClr val="1C4588"/>
                </a:solidFill>
                <a:latin typeface="Mada"/>
                <a:ea typeface="Mada"/>
                <a:cs typeface="Mada"/>
                <a:sym typeface="Mada"/>
              </a:rPr>
              <a:t>Endoscopic US: </a:t>
            </a:r>
            <a:r>
              <a:rPr lang="en-GB" sz="1000">
                <a:solidFill>
                  <a:srgbClr val="1C4588"/>
                </a:solidFill>
                <a:latin typeface="Mada"/>
                <a:ea typeface="Mada"/>
                <a:cs typeface="Mada"/>
                <a:sym typeface="Mada"/>
              </a:rPr>
              <a:t> the most sensitive test, and shows dilated biliary tree.</a:t>
            </a:r>
            <a:endParaRPr sz="1000">
              <a:solidFill>
                <a:srgbClr val="1C4588"/>
              </a:solidFill>
              <a:latin typeface="Mada"/>
              <a:ea typeface="Mada"/>
              <a:cs typeface="Mada"/>
              <a:sym typeface="Mada"/>
            </a:endParaRPr>
          </a:p>
          <a:p>
            <a:pPr indent="-168275" lvl="1" marL="360000" rtl="0" algn="l">
              <a:lnSpc>
                <a:spcPct val="115000"/>
              </a:lnSpc>
              <a:spcBef>
                <a:spcPts val="0"/>
              </a:spcBef>
              <a:spcAft>
                <a:spcPts val="0"/>
              </a:spcAft>
              <a:buClr>
                <a:srgbClr val="1C4588"/>
              </a:buClr>
              <a:buSzPts val="1000"/>
              <a:buFont typeface="Mada"/>
              <a:buChar char="●"/>
            </a:pPr>
            <a:r>
              <a:rPr b="1" lang="en-GB" sz="1000">
                <a:solidFill>
                  <a:srgbClr val="1C4588"/>
                </a:solidFill>
                <a:latin typeface="Mada"/>
                <a:ea typeface="Mada"/>
                <a:cs typeface="Mada"/>
                <a:sym typeface="Mada"/>
              </a:rPr>
              <a:t>CT: </a:t>
            </a:r>
            <a:r>
              <a:rPr lang="en-GB" sz="1000">
                <a:solidFill>
                  <a:srgbClr val="1C4588"/>
                </a:solidFill>
                <a:latin typeface="Mada"/>
                <a:ea typeface="Mada"/>
                <a:cs typeface="Mada"/>
                <a:sym typeface="Mada"/>
              </a:rPr>
              <a:t>not commonly used but it shows dilated biliary tree and intraductal stones.</a:t>
            </a:r>
            <a:endParaRPr sz="1000">
              <a:solidFill>
                <a:srgbClr val="1C4588"/>
              </a:solidFill>
              <a:latin typeface="Mada"/>
              <a:ea typeface="Mada"/>
              <a:cs typeface="Mada"/>
              <a:sym typeface="Mada"/>
            </a:endParaRPr>
          </a:p>
        </p:txBody>
      </p:sp>
      <p:sp>
        <p:nvSpPr>
          <p:cNvPr id="1177" name="Google Shape;1177;p23"/>
          <p:cNvSpPr/>
          <p:nvPr/>
        </p:nvSpPr>
        <p:spPr>
          <a:xfrm>
            <a:off x="1545656" y="6586517"/>
            <a:ext cx="113943" cy="134625"/>
          </a:xfrm>
          <a:custGeom>
            <a:rect b="b" l="l" r="r" t="t"/>
            <a:pathLst>
              <a:path extrusionOk="0" h="6397" w="6432">
                <a:moveTo>
                  <a:pt x="3199" y="0"/>
                </a:moveTo>
                <a:cubicBezTo>
                  <a:pt x="1426" y="0"/>
                  <a:pt x="1" y="1425"/>
                  <a:pt x="1" y="3198"/>
                </a:cubicBezTo>
                <a:cubicBezTo>
                  <a:pt x="1" y="4971"/>
                  <a:pt x="1426" y="6396"/>
                  <a:pt x="3199" y="6396"/>
                </a:cubicBezTo>
                <a:cubicBezTo>
                  <a:pt x="4972" y="6396"/>
                  <a:pt x="6432" y="4971"/>
                  <a:pt x="6432" y="3198"/>
                </a:cubicBezTo>
                <a:cubicBezTo>
                  <a:pt x="6432" y="1425"/>
                  <a:pt x="4972" y="0"/>
                  <a:pt x="3199"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23"/>
          <p:cNvSpPr/>
          <p:nvPr/>
        </p:nvSpPr>
        <p:spPr>
          <a:xfrm>
            <a:off x="1582212" y="7968691"/>
            <a:ext cx="125032" cy="135488"/>
          </a:xfrm>
          <a:custGeom>
            <a:rect b="b" l="l" r="r" t="t"/>
            <a:pathLst>
              <a:path extrusionOk="0" h="6438" w="7058">
                <a:moveTo>
                  <a:pt x="3522" y="1"/>
                </a:moveTo>
                <a:cubicBezTo>
                  <a:pt x="2062" y="1"/>
                  <a:pt x="745" y="1004"/>
                  <a:pt x="418" y="2489"/>
                </a:cubicBezTo>
                <a:cubicBezTo>
                  <a:pt x="1" y="4192"/>
                  <a:pt x="1044" y="5930"/>
                  <a:pt x="2782" y="6348"/>
                </a:cubicBezTo>
                <a:cubicBezTo>
                  <a:pt x="3035" y="6408"/>
                  <a:pt x="3287" y="6437"/>
                  <a:pt x="3536" y="6437"/>
                </a:cubicBezTo>
                <a:cubicBezTo>
                  <a:pt x="4997" y="6437"/>
                  <a:pt x="6314" y="5434"/>
                  <a:pt x="6641" y="3949"/>
                </a:cubicBezTo>
                <a:cubicBezTo>
                  <a:pt x="7058" y="2246"/>
                  <a:pt x="5980" y="508"/>
                  <a:pt x="4277" y="90"/>
                </a:cubicBezTo>
                <a:cubicBezTo>
                  <a:pt x="4024" y="30"/>
                  <a:pt x="3771" y="1"/>
                  <a:pt x="3522"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23"/>
          <p:cNvSpPr txBox="1"/>
          <p:nvPr/>
        </p:nvSpPr>
        <p:spPr>
          <a:xfrm>
            <a:off x="1619400" y="6586525"/>
            <a:ext cx="4862100" cy="419400"/>
          </a:xfrm>
          <a:prstGeom prst="rect">
            <a:avLst/>
          </a:prstGeom>
          <a:noFill/>
          <a:ln>
            <a:noFill/>
          </a:ln>
        </p:spPr>
        <p:txBody>
          <a:bodyPr anchorCtr="0" anchor="t" bIns="0" lIns="0" spcFirstLastPara="1" rIns="0" wrap="square" tIns="6025">
            <a:noAutofit/>
          </a:bodyPr>
          <a:lstStyle/>
          <a:p>
            <a:pPr indent="-160699" lvl="0" marL="457200" rtl="0" algn="l">
              <a:lnSpc>
                <a:spcPct val="115000"/>
              </a:lnSpc>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ERCP with extraction of biliary tree follows by cholecystectomy to prevent recurrent passing of stones from gallbladder into biliary tree.</a:t>
            </a:r>
            <a:endParaRPr sz="1000">
              <a:solidFill>
                <a:srgbClr val="1C4588"/>
              </a:solidFill>
              <a:latin typeface="Mada"/>
              <a:ea typeface="Mada"/>
              <a:cs typeface="Mada"/>
              <a:sym typeface="Mada"/>
            </a:endParaRPr>
          </a:p>
        </p:txBody>
      </p:sp>
      <p:sp>
        <p:nvSpPr>
          <p:cNvPr id="1180" name="Google Shape;1180;p23"/>
          <p:cNvSpPr txBox="1"/>
          <p:nvPr/>
        </p:nvSpPr>
        <p:spPr>
          <a:xfrm>
            <a:off x="1632675" y="7808525"/>
            <a:ext cx="4862100" cy="419400"/>
          </a:xfrm>
          <a:prstGeom prst="rect">
            <a:avLst/>
          </a:prstGeom>
          <a:noFill/>
          <a:ln>
            <a:noFill/>
          </a:ln>
        </p:spPr>
        <p:txBody>
          <a:bodyPr anchorCtr="0" anchor="t" bIns="0" lIns="0" spcFirstLastPara="1" rIns="0" wrap="square" tIns="6025">
            <a:noAutofit/>
          </a:bodyPr>
          <a:lstStyle/>
          <a:p>
            <a:pPr indent="-160699" lvl="0" marL="457200" rtl="0" algn="l">
              <a:lnSpc>
                <a:spcPct val="115000"/>
              </a:lnSpc>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Temporary biliary stenting is indicated when it’s difficult to remove the stones, followed by endoscopic extraction of stones after few days,p, when it fails the surgical exploration of CBD is indicated.</a:t>
            </a:r>
            <a:endParaRPr sz="1000">
              <a:solidFill>
                <a:srgbClr val="1C4588"/>
              </a:solidFill>
              <a:latin typeface="Mada"/>
              <a:ea typeface="Mada"/>
              <a:cs typeface="Mada"/>
              <a:sym typeface="Mada"/>
            </a:endParaRPr>
          </a:p>
        </p:txBody>
      </p:sp>
      <p:cxnSp>
        <p:nvCxnSpPr>
          <p:cNvPr id="1181" name="Google Shape;1181;p23"/>
          <p:cNvCxnSpPr/>
          <p:nvPr/>
        </p:nvCxnSpPr>
        <p:spPr>
          <a:xfrm flipH="1" rot="10800000">
            <a:off x="1098975" y="9613938"/>
            <a:ext cx="5552400" cy="1200"/>
          </a:xfrm>
          <a:prstGeom prst="straightConnector1">
            <a:avLst/>
          </a:prstGeom>
          <a:noFill/>
          <a:ln cap="flat" cmpd="sng" w="19050">
            <a:solidFill>
              <a:srgbClr val="7ECCC6"/>
            </a:solidFill>
            <a:prstDash val="dash"/>
            <a:round/>
            <a:headEnd len="med" w="med" type="none"/>
            <a:tailEnd len="med" w="med" type="non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5" name="Shape 1185"/>
        <p:cNvGrpSpPr/>
        <p:nvPr/>
      </p:nvGrpSpPr>
      <p:grpSpPr>
        <a:xfrm>
          <a:off x="0" y="0"/>
          <a:ext cx="0" cy="0"/>
          <a:chOff x="0" y="0"/>
          <a:chExt cx="0" cy="0"/>
        </a:xfrm>
      </p:grpSpPr>
      <p:sp>
        <p:nvSpPr>
          <p:cNvPr id="1186" name="Google Shape;1186;p24"/>
          <p:cNvSpPr/>
          <p:nvPr/>
        </p:nvSpPr>
        <p:spPr>
          <a:xfrm>
            <a:off x="1965321" y="6175443"/>
            <a:ext cx="784800" cy="777300"/>
          </a:xfrm>
          <a:prstGeom prst="ellipse">
            <a:avLst/>
          </a:prstGeom>
          <a:solidFill>
            <a:srgbClr val="FFFFFF"/>
          </a:solidFill>
          <a:ln cap="flat" cmpd="sng" w="9525">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24"/>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88" name="Google Shape;1188;p24"/>
          <p:cNvPicPr preferRelativeResize="0"/>
          <p:nvPr/>
        </p:nvPicPr>
        <p:blipFill>
          <a:blip r:embed="rId3">
            <a:alphaModFix/>
          </a:blip>
          <a:stretch>
            <a:fillRect/>
          </a:stretch>
        </p:blipFill>
        <p:spPr>
          <a:xfrm>
            <a:off x="3103300" y="8979075"/>
            <a:ext cx="1502950" cy="1542724"/>
          </a:xfrm>
          <a:prstGeom prst="rect">
            <a:avLst/>
          </a:prstGeom>
          <a:noFill/>
          <a:ln>
            <a:noFill/>
          </a:ln>
        </p:spPr>
      </p:pic>
      <p:grpSp>
        <p:nvGrpSpPr>
          <p:cNvPr id="1189" name="Google Shape;1189;p24"/>
          <p:cNvGrpSpPr/>
          <p:nvPr/>
        </p:nvGrpSpPr>
        <p:grpSpPr>
          <a:xfrm>
            <a:off x="212056" y="5395877"/>
            <a:ext cx="467181" cy="476434"/>
            <a:chOff x="2410712" y="2415450"/>
            <a:chExt cx="312600" cy="312600"/>
          </a:xfrm>
        </p:grpSpPr>
        <p:sp>
          <p:nvSpPr>
            <p:cNvPr id="1190" name="Google Shape;1190;p2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2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2" name="Google Shape;1192;p24"/>
          <p:cNvSpPr txBox="1"/>
          <p:nvPr/>
        </p:nvSpPr>
        <p:spPr>
          <a:xfrm>
            <a:off x="669338" y="5422513"/>
            <a:ext cx="48219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38761D"/>
                </a:solidFill>
                <a:highlight>
                  <a:srgbClr val="EDF9F9"/>
                </a:highlight>
                <a:latin typeface="Lora"/>
                <a:ea typeface="Lora"/>
                <a:cs typeface="Lora"/>
                <a:sym typeface="Lora"/>
              </a:rPr>
              <a:t>Intram</a:t>
            </a:r>
            <a:r>
              <a:rPr b="1" lang="en-GB" sz="1800">
                <a:solidFill>
                  <a:srgbClr val="38761D"/>
                </a:solidFill>
                <a:highlight>
                  <a:srgbClr val="EDF9F9"/>
                </a:highlight>
                <a:latin typeface="Lora"/>
                <a:ea typeface="Lora"/>
                <a:cs typeface="Lora"/>
                <a:sym typeface="Lora"/>
              </a:rPr>
              <a:t>ural cause of obstruction: Fibrosis</a:t>
            </a:r>
            <a:endParaRPr b="1" sz="1800">
              <a:solidFill>
                <a:srgbClr val="38761D"/>
              </a:solidFill>
              <a:highlight>
                <a:srgbClr val="EDF9F9"/>
              </a:highlight>
              <a:latin typeface="Lora"/>
              <a:ea typeface="Lora"/>
              <a:cs typeface="Lora"/>
              <a:sym typeface="Lora"/>
            </a:endParaRPr>
          </a:p>
        </p:txBody>
      </p:sp>
      <p:sp>
        <p:nvSpPr>
          <p:cNvPr id="1193" name="Google Shape;1193;p24"/>
          <p:cNvSpPr/>
          <p:nvPr/>
        </p:nvSpPr>
        <p:spPr>
          <a:xfrm>
            <a:off x="3738072" y="9101033"/>
            <a:ext cx="324000" cy="489600"/>
          </a:xfrm>
          <a:prstGeom prst="rect">
            <a:avLst/>
          </a:prstGeom>
          <a:noFill/>
          <a:ln cap="flat" cmpd="sng" w="1905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94" name="Google Shape;1194;p24"/>
          <p:cNvCxnSpPr/>
          <p:nvPr/>
        </p:nvCxnSpPr>
        <p:spPr>
          <a:xfrm>
            <a:off x="1586774" y="697903"/>
            <a:ext cx="4536000" cy="3600"/>
          </a:xfrm>
          <a:prstGeom prst="straightConnector1">
            <a:avLst/>
          </a:prstGeom>
          <a:noFill/>
          <a:ln cap="flat" cmpd="sng" w="19050">
            <a:solidFill>
              <a:srgbClr val="83C5BE"/>
            </a:solidFill>
            <a:prstDash val="solid"/>
            <a:round/>
            <a:headEnd len="med" w="med" type="oval"/>
            <a:tailEnd len="med" w="med" type="oval"/>
          </a:ln>
        </p:spPr>
      </p:cxnSp>
      <p:sp>
        <p:nvSpPr>
          <p:cNvPr id="1195" name="Google Shape;1195;p24"/>
          <p:cNvSpPr txBox="1"/>
          <p:nvPr/>
        </p:nvSpPr>
        <p:spPr>
          <a:xfrm>
            <a:off x="1031905" y="272797"/>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Obstructive jaundice </a:t>
            </a:r>
            <a:endParaRPr sz="2200"/>
          </a:p>
        </p:txBody>
      </p:sp>
      <p:grpSp>
        <p:nvGrpSpPr>
          <p:cNvPr id="1196" name="Google Shape;1196;p24"/>
          <p:cNvGrpSpPr/>
          <p:nvPr/>
        </p:nvGrpSpPr>
        <p:grpSpPr>
          <a:xfrm>
            <a:off x="176881" y="1138490"/>
            <a:ext cx="467181" cy="476434"/>
            <a:chOff x="2410712" y="2415450"/>
            <a:chExt cx="312600" cy="312600"/>
          </a:xfrm>
        </p:grpSpPr>
        <p:sp>
          <p:nvSpPr>
            <p:cNvPr id="1197" name="Google Shape;1197;p24"/>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24"/>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9" name="Google Shape;1199;p24"/>
          <p:cNvSpPr txBox="1"/>
          <p:nvPr/>
        </p:nvSpPr>
        <p:spPr>
          <a:xfrm>
            <a:off x="634163" y="1165125"/>
            <a:ext cx="36171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38761D"/>
                </a:solidFill>
                <a:highlight>
                  <a:srgbClr val="EDF9F9"/>
                </a:highlight>
                <a:latin typeface="Lora"/>
                <a:ea typeface="Lora"/>
                <a:cs typeface="Lora"/>
                <a:sym typeface="Lora"/>
              </a:rPr>
              <a:t>Complications of obstruction</a:t>
            </a:r>
            <a:endParaRPr b="1" sz="1800">
              <a:solidFill>
                <a:srgbClr val="38761D"/>
              </a:solidFill>
              <a:highlight>
                <a:srgbClr val="EDF9F9"/>
              </a:highlight>
              <a:latin typeface="Lora"/>
              <a:ea typeface="Lora"/>
              <a:cs typeface="Lora"/>
              <a:sym typeface="Lora"/>
            </a:endParaRPr>
          </a:p>
        </p:txBody>
      </p:sp>
      <p:sp>
        <p:nvSpPr>
          <p:cNvPr id="1200" name="Google Shape;1200;p24"/>
          <p:cNvSpPr/>
          <p:nvPr/>
        </p:nvSpPr>
        <p:spPr>
          <a:xfrm>
            <a:off x="3058612" y="2039325"/>
            <a:ext cx="1392481" cy="3065014"/>
          </a:xfrm>
          <a:custGeom>
            <a:rect b="b" l="l" r="r" t="t"/>
            <a:pathLst>
              <a:path extrusionOk="0" h="47562" w="20381">
                <a:moveTo>
                  <a:pt x="10375" y="0"/>
                </a:moveTo>
                <a:cubicBezTo>
                  <a:pt x="9616" y="0"/>
                  <a:pt x="8744" y="434"/>
                  <a:pt x="8304" y="966"/>
                </a:cubicBezTo>
                <a:cubicBezTo>
                  <a:pt x="7926" y="1410"/>
                  <a:pt x="7786" y="2093"/>
                  <a:pt x="7720" y="2644"/>
                </a:cubicBezTo>
                <a:cubicBezTo>
                  <a:pt x="7687" y="2916"/>
                  <a:pt x="7341" y="2677"/>
                  <a:pt x="7309" y="2990"/>
                </a:cubicBezTo>
                <a:cubicBezTo>
                  <a:pt x="7276" y="3155"/>
                  <a:pt x="7276" y="3328"/>
                  <a:pt x="7341" y="3500"/>
                </a:cubicBezTo>
                <a:cubicBezTo>
                  <a:pt x="7440" y="3706"/>
                  <a:pt x="7514" y="3945"/>
                  <a:pt x="7646" y="4151"/>
                </a:cubicBezTo>
                <a:cubicBezTo>
                  <a:pt x="7720" y="4323"/>
                  <a:pt x="8057" y="4389"/>
                  <a:pt x="8099" y="4595"/>
                </a:cubicBezTo>
                <a:cubicBezTo>
                  <a:pt x="8131" y="4842"/>
                  <a:pt x="8164" y="5006"/>
                  <a:pt x="8304" y="5253"/>
                </a:cubicBezTo>
                <a:cubicBezTo>
                  <a:pt x="8403" y="5492"/>
                  <a:pt x="8749" y="5870"/>
                  <a:pt x="8675" y="6175"/>
                </a:cubicBezTo>
                <a:cubicBezTo>
                  <a:pt x="8609" y="6414"/>
                  <a:pt x="8609" y="6693"/>
                  <a:pt x="8543" y="6932"/>
                </a:cubicBezTo>
                <a:cubicBezTo>
                  <a:pt x="8436" y="7615"/>
                  <a:pt x="7613" y="7681"/>
                  <a:pt x="7070" y="7887"/>
                </a:cubicBezTo>
                <a:cubicBezTo>
                  <a:pt x="6518" y="8134"/>
                  <a:pt x="5868" y="8134"/>
                  <a:pt x="5284" y="8372"/>
                </a:cubicBezTo>
                <a:cubicBezTo>
                  <a:pt x="5045" y="8438"/>
                  <a:pt x="4873" y="8644"/>
                  <a:pt x="4700" y="8817"/>
                </a:cubicBezTo>
                <a:cubicBezTo>
                  <a:pt x="3638" y="10018"/>
                  <a:pt x="4050" y="11936"/>
                  <a:pt x="3943" y="13409"/>
                </a:cubicBezTo>
                <a:cubicBezTo>
                  <a:pt x="3877" y="14100"/>
                  <a:pt x="3877" y="14816"/>
                  <a:pt x="3811" y="15499"/>
                </a:cubicBezTo>
                <a:cubicBezTo>
                  <a:pt x="3704" y="16223"/>
                  <a:pt x="3465" y="16873"/>
                  <a:pt x="3260" y="17557"/>
                </a:cubicBezTo>
                <a:cubicBezTo>
                  <a:pt x="3227" y="17663"/>
                  <a:pt x="3120" y="17803"/>
                  <a:pt x="3260" y="17935"/>
                </a:cubicBezTo>
                <a:cubicBezTo>
                  <a:pt x="3256" y="17935"/>
                  <a:pt x="3252" y="17935"/>
                  <a:pt x="3249" y="17935"/>
                </a:cubicBezTo>
                <a:cubicBezTo>
                  <a:pt x="2911" y="17935"/>
                  <a:pt x="2748" y="19486"/>
                  <a:pt x="2642" y="19820"/>
                </a:cubicBezTo>
                <a:cubicBezTo>
                  <a:pt x="2502" y="20231"/>
                  <a:pt x="2502" y="20848"/>
                  <a:pt x="2470" y="21301"/>
                </a:cubicBezTo>
                <a:cubicBezTo>
                  <a:pt x="2470" y="21466"/>
                  <a:pt x="2470" y="21984"/>
                  <a:pt x="2371" y="22083"/>
                </a:cubicBezTo>
                <a:cubicBezTo>
                  <a:pt x="2338" y="22124"/>
                  <a:pt x="2371" y="22124"/>
                  <a:pt x="2404" y="22124"/>
                </a:cubicBezTo>
                <a:cubicBezTo>
                  <a:pt x="2437" y="22124"/>
                  <a:pt x="2470" y="22157"/>
                  <a:pt x="2404" y="22157"/>
                </a:cubicBezTo>
                <a:cubicBezTo>
                  <a:pt x="2297" y="22190"/>
                  <a:pt x="2058" y="22906"/>
                  <a:pt x="1992" y="23046"/>
                </a:cubicBezTo>
                <a:cubicBezTo>
                  <a:pt x="1786" y="23391"/>
                  <a:pt x="1441" y="23663"/>
                  <a:pt x="1202" y="24009"/>
                </a:cubicBezTo>
                <a:cubicBezTo>
                  <a:pt x="996" y="24346"/>
                  <a:pt x="1" y="25580"/>
                  <a:pt x="552" y="25926"/>
                </a:cubicBezTo>
                <a:cubicBezTo>
                  <a:pt x="585" y="25942"/>
                  <a:pt x="610" y="25951"/>
                  <a:pt x="631" y="25951"/>
                </a:cubicBezTo>
                <a:cubicBezTo>
                  <a:pt x="653" y="25951"/>
                  <a:pt x="671" y="25942"/>
                  <a:pt x="692" y="25926"/>
                </a:cubicBezTo>
                <a:cubicBezTo>
                  <a:pt x="931" y="25860"/>
                  <a:pt x="1062" y="25687"/>
                  <a:pt x="1169" y="25449"/>
                </a:cubicBezTo>
                <a:cubicBezTo>
                  <a:pt x="1202" y="25375"/>
                  <a:pt x="1235" y="25276"/>
                  <a:pt x="1309" y="25210"/>
                </a:cubicBezTo>
                <a:lnTo>
                  <a:pt x="1309" y="25210"/>
                </a:lnTo>
                <a:cubicBezTo>
                  <a:pt x="1309" y="25580"/>
                  <a:pt x="1136" y="25959"/>
                  <a:pt x="1029" y="26337"/>
                </a:cubicBezTo>
                <a:cubicBezTo>
                  <a:pt x="931" y="26716"/>
                  <a:pt x="651" y="27062"/>
                  <a:pt x="725" y="27506"/>
                </a:cubicBezTo>
                <a:cubicBezTo>
                  <a:pt x="737" y="27584"/>
                  <a:pt x="794" y="27612"/>
                  <a:pt x="864" y="27612"/>
                </a:cubicBezTo>
                <a:cubicBezTo>
                  <a:pt x="979" y="27612"/>
                  <a:pt x="1128" y="27535"/>
                  <a:pt x="1169" y="27473"/>
                </a:cubicBezTo>
                <a:cubicBezTo>
                  <a:pt x="1309" y="27267"/>
                  <a:pt x="1474" y="26716"/>
                  <a:pt x="1680" y="26576"/>
                </a:cubicBezTo>
                <a:lnTo>
                  <a:pt x="1680" y="26576"/>
                </a:lnTo>
                <a:cubicBezTo>
                  <a:pt x="1819" y="26856"/>
                  <a:pt x="1235" y="27950"/>
                  <a:pt x="1786" y="28049"/>
                </a:cubicBezTo>
                <a:cubicBezTo>
                  <a:pt x="1800" y="28052"/>
                  <a:pt x="1813" y="28053"/>
                  <a:pt x="1826" y="28053"/>
                </a:cubicBezTo>
                <a:cubicBezTo>
                  <a:pt x="2223" y="28053"/>
                  <a:pt x="2100" y="26955"/>
                  <a:pt x="2371" y="26955"/>
                </a:cubicBezTo>
                <a:cubicBezTo>
                  <a:pt x="2404" y="27095"/>
                  <a:pt x="2338" y="27506"/>
                  <a:pt x="2404" y="27638"/>
                </a:cubicBezTo>
                <a:cubicBezTo>
                  <a:pt x="2466" y="27739"/>
                  <a:pt x="2410" y="28019"/>
                  <a:pt x="2552" y="28019"/>
                </a:cubicBezTo>
                <a:cubicBezTo>
                  <a:pt x="2560" y="28019"/>
                  <a:pt x="2568" y="28018"/>
                  <a:pt x="2577" y="28016"/>
                </a:cubicBezTo>
                <a:cubicBezTo>
                  <a:pt x="3120" y="27950"/>
                  <a:pt x="2881" y="26856"/>
                  <a:pt x="2955" y="26510"/>
                </a:cubicBezTo>
                <a:lnTo>
                  <a:pt x="2955" y="26510"/>
                </a:lnTo>
                <a:cubicBezTo>
                  <a:pt x="3087" y="26650"/>
                  <a:pt x="3194" y="26889"/>
                  <a:pt x="3161" y="27095"/>
                </a:cubicBezTo>
                <a:cubicBezTo>
                  <a:pt x="3161" y="27226"/>
                  <a:pt x="3292" y="27160"/>
                  <a:pt x="3292" y="27300"/>
                </a:cubicBezTo>
                <a:cubicBezTo>
                  <a:pt x="3267" y="27401"/>
                  <a:pt x="3362" y="27506"/>
                  <a:pt x="3471" y="27506"/>
                </a:cubicBezTo>
                <a:cubicBezTo>
                  <a:pt x="3505" y="27506"/>
                  <a:pt x="3539" y="27496"/>
                  <a:pt x="3572" y="27473"/>
                </a:cubicBezTo>
                <a:cubicBezTo>
                  <a:pt x="3778" y="27333"/>
                  <a:pt x="3704" y="27062"/>
                  <a:pt x="3737" y="26856"/>
                </a:cubicBezTo>
                <a:cubicBezTo>
                  <a:pt x="3778" y="26198"/>
                  <a:pt x="3778" y="25449"/>
                  <a:pt x="3737" y="24799"/>
                </a:cubicBezTo>
                <a:cubicBezTo>
                  <a:pt x="3737" y="24247"/>
                  <a:pt x="3432" y="23457"/>
                  <a:pt x="3778" y="22947"/>
                </a:cubicBezTo>
                <a:cubicBezTo>
                  <a:pt x="4148" y="22396"/>
                  <a:pt x="4222" y="21671"/>
                  <a:pt x="4667" y="21095"/>
                </a:cubicBezTo>
                <a:cubicBezTo>
                  <a:pt x="5045" y="20610"/>
                  <a:pt x="5383" y="20025"/>
                  <a:pt x="5556" y="19408"/>
                </a:cubicBezTo>
                <a:cubicBezTo>
                  <a:pt x="5794" y="18725"/>
                  <a:pt x="5794" y="18042"/>
                  <a:pt x="5835" y="17318"/>
                </a:cubicBezTo>
                <a:cubicBezTo>
                  <a:pt x="5868" y="16906"/>
                  <a:pt x="5835" y="16322"/>
                  <a:pt x="6041" y="15952"/>
                </a:cubicBezTo>
                <a:cubicBezTo>
                  <a:pt x="6043" y="15948"/>
                  <a:pt x="6044" y="15947"/>
                  <a:pt x="6046" y="15947"/>
                </a:cubicBezTo>
                <a:cubicBezTo>
                  <a:pt x="6083" y="15947"/>
                  <a:pt x="6173" y="16638"/>
                  <a:pt x="6173" y="16701"/>
                </a:cubicBezTo>
                <a:cubicBezTo>
                  <a:pt x="6206" y="17112"/>
                  <a:pt x="6280" y="17524"/>
                  <a:pt x="6313" y="17935"/>
                </a:cubicBezTo>
                <a:cubicBezTo>
                  <a:pt x="6346" y="18725"/>
                  <a:pt x="6453" y="19548"/>
                  <a:pt x="6379" y="20371"/>
                </a:cubicBezTo>
                <a:cubicBezTo>
                  <a:pt x="6280" y="21334"/>
                  <a:pt x="6140" y="22223"/>
                  <a:pt x="5794" y="23153"/>
                </a:cubicBezTo>
                <a:cubicBezTo>
                  <a:pt x="5556" y="23869"/>
                  <a:pt x="5317" y="24757"/>
                  <a:pt x="5350" y="25547"/>
                </a:cubicBezTo>
                <a:cubicBezTo>
                  <a:pt x="5424" y="26370"/>
                  <a:pt x="5490" y="27226"/>
                  <a:pt x="5523" y="28049"/>
                </a:cubicBezTo>
                <a:cubicBezTo>
                  <a:pt x="5556" y="28708"/>
                  <a:pt x="5523" y="29489"/>
                  <a:pt x="5696" y="30148"/>
                </a:cubicBezTo>
                <a:cubicBezTo>
                  <a:pt x="5901" y="31004"/>
                  <a:pt x="6000" y="31925"/>
                  <a:pt x="6107" y="32822"/>
                </a:cubicBezTo>
                <a:cubicBezTo>
                  <a:pt x="6206" y="33645"/>
                  <a:pt x="6379" y="34501"/>
                  <a:pt x="6379" y="35324"/>
                </a:cubicBezTo>
                <a:cubicBezTo>
                  <a:pt x="6379" y="36073"/>
                  <a:pt x="6041" y="36731"/>
                  <a:pt x="6000" y="37480"/>
                </a:cubicBezTo>
                <a:cubicBezTo>
                  <a:pt x="6000" y="38205"/>
                  <a:pt x="6107" y="38921"/>
                  <a:pt x="6313" y="39612"/>
                </a:cubicBezTo>
                <a:cubicBezTo>
                  <a:pt x="6658" y="40978"/>
                  <a:pt x="7276" y="42245"/>
                  <a:pt x="7481" y="43685"/>
                </a:cubicBezTo>
                <a:cubicBezTo>
                  <a:pt x="7547" y="44204"/>
                  <a:pt x="7514" y="44681"/>
                  <a:pt x="7407" y="45233"/>
                </a:cubicBezTo>
                <a:cubicBezTo>
                  <a:pt x="7341" y="45611"/>
                  <a:pt x="7136" y="46154"/>
                  <a:pt x="7169" y="46566"/>
                </a:cubicBezTo>
                <a:cubicBezTo>
                  <a:pt x="7202" y="46772"/>
                  <a:pt x="7309" y="46911"/>
                  <a:pt x="7407" y="47051"/>
                </a:cubicBezTo>
                <a:cubicBezTo>
                  <a:pt x="7613" y="47323"/>
                  <a:pt x="7893" y="47356"/>
                  <a:pt x="8164" y="47430"/>
                </a:cubicBezTo>
                <a:cubicBezTo>
                  <a:pt x="8224" y="47443"/>
                  <a:pt x="8282" y="47448"/>
                  <a:pt x="8340" y="47448"/>
                </a:cubicBezTo>
                <a:cubicBezTo>
                  <a:pt x="8547" y="47448"/>
                  <a:pt x="8746" y="47384"/>
                  <a:pt x="8955" y="47384"/>
                </a:cubicBezTo>
                <a:cubicBezTo>
                  <a:pt x="8988" y="47384"/>
                  <a:pt x="9020" y="47385"/>
                  <a:pt x="9053" y="47389"/>
                </a:cubicBezTo>
                <a:cubicBezTo>
                  <a:pt x="9192" y="47417"/>
                  <a:pt x="9440" y="47535"/>
                  <a:pt x="9640" y="47535"/>
                </a:cubicBezTo>
                <a:cubicBezTo>
                  <a:pt x="9735" y="47535"/>
                  <a:pt x="9820" y="47507"/>
                  <a:pt x="9876" y="47430"/>
                </a:cubicBezTo>
                <a:cubicBezTo>
                  <a:pt x="10049" y="47224"/>
                  <a:pt x="10156" y="47018"/>
                  <a:pt x="10049" y="46772"/>
                </a:cubicBezTo>
                <a:cubicBezTo>
                  <a:pt x="9876" y="46327"/>
                  <a:pt x="9810" y="45817"/>
                  <a:pt x="9670" y="45373"/>
                </a:cubicBezTo>
                <a:cubicBezTo>
                  <a:pt x="9539" y="44887"/>
                  <a:pt x="9399" y="44443"/>
                  <a:pt x="9292" y="43998"/>
                </a:cubicBezTo>
                <a:cubicBezTo>
                  <a:pt x="9226" y="43653"/>
                  <a:pt x="8954" y="43035"/>
                  <a:pt x="8987" y="42731"/>
                </a:cubicBezTo>
                <a:cubicBezTo>
                  <a:pt x="9020" y="42525"/>
                  <a:pt x="8642" y="40846"/>
                  <a:pt x="8987" y="40706"/>
                </a:cubicBezTo>
                <a:cubicBezTo>
                  <a:pt x="8922" y="40566"/>
                  <a:pt x="9086" y="40435"/>
                  <a:pt x="8954" y="40295"/>
                </a:cubicBezTo>
                <a:cubicBezTo>
                  <a:pt x="8954" y="40295"/>
                  <a:pt x="9086" y="40056"/>
                  <a:pt x="9053" y="39949"/>
                </a:cubicBezTo>
                <a:cubicBezTo>
                  <a:pt x="8987" y="39850"/>
                  <a:pt x="9127" y="39711"/>
                  <a:pt x="9020" y="39571"/>
                </a:cubicBezTo>
                <a:lnTo>
                  <a:pt x="9053" y="39571"/>
                </a:lnTo>
                <a:cubicBezTo>
                  <a:pt x="9259" y="39439"/>
                  <a:pt x="9226" y="38270"/>
                  <a:pt x="9160" y="38032"/>
                </a:cubicBezTo>
                <a:cubicBezTo>
                  <a:pt x="9086" y="37554"/>
                  <a:pt x="9053" y="37102"/>
                  <a:pt x="8987" y="36657"/>
                </a:cubicBezTo>
                <a:cubicBezTo>
                  <a:pt x="8815" y="35703"/>
                  <a:pt x="9259" y="34707"/>
                  <a:pt x="9399" y="33777"/>
                </a:cubicBezTo>
                <a:cubicBezTo>
                  <a:pt x="9572" y="32748"/>
                  <a:pt x="9637" y="31687"/>
                  <a:pt x="9843" y="30658"/>
                </a:cubicBezTo>
                <a:cubicBezTo>
                  <a:pt x="10016" y="29662"/>
                  <a:pt x="10222" y="28461"/>
                  <a:pt x="10156" y="27473"/>
                </a:cubicBezTo>
                <a:cubicBezTo>
                  <a:pt x="10156" y="27399"/>
                  <a:pt x="10189" y="27333"/>
                  <a:pt x="10222" y="27333"/>
                </a:cubicBezTo>
                <a:cubicBezTo>
                  <a:pt x="10249" y="27321"/>
                  <a:pt x="10276" y="27315"/>
                  <a:pt x="10301" y="27315"/>
                </a:cubicBezTo>
                <a:cubicBezTo>
                  <a:pt x="10550" y="27315"/>
                  <a:pt x="10666" y="27903"/>
                  <a:pt x="10666" y="28090"/>
                </a:cubicBezTo>
                <a:cubicBezTo>
                  <a:pt x="10633" y="30279"/>
                  <a:pt x="11045" y="32576"/>
                  <a:pt x="11489" y="34740"/>
                </a:cubicBezTo>
                <a:cubicBezTo>
                  <a:pt x="11662" y="35629"/>
                  <a:pt x="11662" y="36386"/>
                  <a:pt x="11596" y="37275"/>
                </a:cubicBezTo>
                <a:cubicBezTo>
                  <a:pt x="11522" y="37793"/>
                  <a:pt x="11456" y="38270"/>
                  <a:pt x="11522" y="38789"/>
                </a:cubicBezTo>
                <a:cubicBezTo>
                  <a:pt x="11522" y="38921"/>
                  <a:pt x="11695" y="39949"/>
                  <a:pt x="11662" y="39949"/>
                </a:cubicBezTo>
                <a:cubicBezTo>
                  <a:pt x="11456" y="40188"/>
                  <a:pt x="11802" y="41496"/>
                  <a:pt x="11802" y="41834"/>
                </a:cubicBezTo>
                <a:cubicBezTo>
                  <a:pt x="11761" y="42624"/>
                  <a:pt x="11456" y="43315"/>
                  <a:pt x="11316" y="44064"/>
                </a:cubicBezTo>
                <a:cubicBezTo>
                  <a:pt x="11185" y="44714"/>
                  <a:pt x="11012" y="45373"/>
                  <a:pt x="10872" y="46056"/>
                </a:cubicBezTo>
                <a:cubicBezTo>
                  <a:pt x="10773" y="46500"/>
                  <a:pt x="10428" y="47084"/>
                  <a:pt x="10872" y="47463"/>
                </a:cubicBezTo>
                <a:cubicBezTo>
                  <a:pt x="10938" y="47529"/>
                  <a:pt x="11078" y="47463"/>
                  <a:pt x="11111" y="47562"/>
                </a:cubicBezTo>
                <a:lnTo>
                  <a:pt x="11250" y="47562"/>
                </a:lnTo>
                <a:cubicBezTo>
                  <a:pt x="11250" y="47529"/>
                  <a:pt x="11283" y="47529"/>
                  <a:pt x="11316" y="47496"/>
                </a:cubicBezTo>
                <a:cubicBezTo>
                  <a:pt x="11460" y="47441"/>
                  <a:pt x="11723" y="47381"/>
                  <a:pt x="11926" y="47381"/>
                </a:cubicBezTo>
                <a:cubicBezTo>
                  <a:pt x="11967" y="47381"/>
                  <a:pt x="12006" y="47383"/>
                  <a:pt x="12041" y="47389"/>
                </a:cubicBezTo>
                <a:cubicBezTo>
                  <a:pt x="12161" y="47417"/>
                  <a:pt x="12261" y="47458"/>
                  <a:pt x="12380" y="47458"/>
                </a:cubicBezTo>
                <a:cubicBezTo>
                  <a:pt x="12432" y="47458"/>
                  <a:pt x="12488" y="47450"/>
                  <a:pt x="12551" y="47430"/>
                </a:cubicBezTo>
                <a:cubicBezTo>
                  <a:pt x="12831" y="47290"/>
                  <a:pt x="12995" y="47290"/>
                  <a:pt x="13242" y="47117"/>
                </a:cubicBezTo>
                <a:cubicBezTo>
                  <a:pt x="13407" y="46977"/>
                  <a:pt x="13547" y="46813"/>
                  <a:pt x="13514" y="46566"/>
                </a:cubicBezTo>
                <a:cubicBezTo>
                  <a:pt x="13448" y="45677"/>
                  <a:pt x="13036" y="44648"/>
                  <a:pt x="13201" y="43760"/>
                </a:cubicBezTo>
                <a:cubicBezTo>
                  <a:pt x="13612" y="41422"/>
                  <a:pt x="15053" y="39159"/>
                  <a:pt x="14608" y="36690"/>
                </a:cubicBezTo>
                <a:cubicBezTo>
                  <a:pt x="14575" y="36386"/>
                  <a:pt x="14304" y="36040"/>
                  <a:pt x="14337" y="35736"/>
                </a:cubicBezTo>
                <a:cubicBezTo>
                  <a:pt x="14575" y="33505"/>
                  <a:pt x="14954" y="31242"/>
                  <a:pt x="15094" y="29012"/>
                </a:cubicBezTo>
                <a:cubicBezTo>
                  <a:pt x="15127" y="28362"/>
                  <a:pt x="15127" y="27679"/>
                  <a:pt x="15258" y="27021"/>
                </a:cubicBezTo>
                <a:cubicBezTo>
                  <a:pt x="15332" y="26543"/>
                  <a:pt x="15398" y="25860"/>
                  <a:pt x="15365" y="25375"/>
                </a:cubicBezTo>
                <a:cubicBezTo>
                  <a:pt x="15225" y="24280"/>
                  <a:pt x="14847" y="23317"/>
                  <a:pt x="14575" y="22256"/>
                </a:cubicBezTo>
                <a:cubicBezTo>
                  <a:pt x="14435" y="21638"/>
                  <a:pt x="14337" y="20889"/>
                  <a:pt x="14337" y="20231"/>
                </a:cubicBezTo>
                <a:cubicBezTo>
                  <a:pt x="14304" y="19614"/>
                  <a:pt x="14435" y="18931"/>
                  <a:pt x="14369" y="18314"/>
                </a:cubicBezTo>
                <a:cubicBezTo>
                  <a:pt x="14369" y="18248"/>
                  <a:pt x="14476" y="18248"/>
                  <a:pt x="14435" y="18174"/>
                </a:cubicBezTo>
                <a:cubicBezTo>
                  <a:pt x="14271" y="17869"/>
                  <a:pt x="14476" y="17252"/>
                  <a:pt x="14509" y="16906"/>
                </a:cubicBezTo>
                <a:cubicBezTo>
                  <a:pt x="14542" y="16569"/>
                  <a:pt x="14509" y="16256"/>
                  <a:pt x="14608" y="15911"/>
                </a:cubicBezTo>
                <a:cubicBezTo>
                  <a:pt x="14748" y="16223"/>
                  <a:pt x="14921" y="16734"/>
                  <a:pt x="14888" y="17079"/>
                </a:cubicBezTo>
                <a:cubicBezTo>
                  <a:pt x="14847" y="17663"/>
                  <a:pt x="14921" y="18281"/>
                  <a:pt x="15053" y="18865"/>
                </a:cubicBezTo>
                <a:cubicBezTo>
                  <a:pt x="15160" y="19375"/>
                  <a:pt x="15299" y="19820"/>
                  <a:pt x="15571" y="20305"/>
                </a:cubicBezTo>
                <a:cubicBezTo>
                  <a:pt x="16122" y="21227"/>
                  <a:pt x="16871" y="22223"/>
                  <a:pt x="17044" y="23317"/>
                </a:cubicBezTo>
                <a:cubicBezTo>
                  <a:pt x="17151" y="23976"/>
                  <a:pt x="16871" y="24659"/>
                  <a:pt x="16945" y="25309"/>
                </a:cubicBezTo>
                <a:cubicBezTo>
                  <a:pt x="17011" y="25959"/>
                  <a:pt x="16978" y="26650"/>
                  <a:pt x="17011" y="27300"/>
                </a:cubicBezTo>
                <a:cubicBezTo>
                  <a:pt x="17044" y="27399"/>
                  <a:pt x="17077" y="27506"/>
                  <a:pt x="17184" y="27506"/>
                </a:cubicBezTo>
                <a:cubicBezTo>
                  <a:pt x="17202" y="27512"/>
                  <a:pt x="17219" y="27515"/>
                  <a:pt x="17235" y="27515"/>
                </a:cubicBezTo>
                <a:cubicBezTo>
                  <a:pt x="17308" y="27515"/>
                  <a:pt x="17363" y="27460"/>
                  <a:pt x="17390" y="27399"/>
                </a:cubicBezTo>
                <a:cubicBezTo>
                  <a:pt x="17563" y="27160"/>
                  <a:pt x="17628" y="26815"/>
                  <a:pt x="17694" y="26543"/>
                </a:cubicBezTo>
                <a:cubicBezTo>
                  <a:pt x="17867" y="26716"/>
                  <a:pt x="17768" y="27399"/>
                  <a:pt x="17801" y="27605"/>
                </a:cubicBezTo>
                <a:cubicBezTo>
                  <a:pt x="17828" y="27721"/>
                  <a:pt x="17951" y="28067"/>
                  <a:pt x="18109" y="28067"/>
                </a:cubicBezTo>
                <a:cubicBezTo>
                  <a:pt x="18142" y="28067"/>
                  <a:pt x="18177" y="28052"/>
                  <a:pt x="18213" y="28016"/>
                </a:cubicBezTo>
                <a:cubicBezTo>
                  <a:pt x="18484" y="27745"/>
                  <a:pt x="18139" y="27095"/>
                  <a:pt x="18385" y="26782"/>
                </a:cubicBezTo>
                <a:lnTo>
                  <a:pt x="18385" y="26782"/>
                </a:lnTo>
                <a:cubicBezTo>
                  <a:pt x="18418" y="27128"/>
                  <a:pt x="18484" y="27572"/>
                  <a:pt x="18690" y="27885"/>
                </a:cubicBezTo>
                <a:cubicBezTo>
                  <a:pt x="18716" y="27937"/>
                  <a:pt x="18769" y="28037"/>
                  <a:pt x="18856" y="28037"/>
                </a:cubicBezTo>
                <a:cubicBezTo>
                  <a:pt x="18878" y="28037"/>
                  <a:pt x="18902" y="28031"/>
                  <a:pt x="18929" y="28016"/>
                </a:cubicBezTo>
                <a:cubicBezTo>
                  <a:pt x="19241" y="27918"/>
                  <a:pt x="19134" y="27226"/>
                  <a:pt x="19069" y="26988"/>
                </a:cubicBezTo>
                <a:cubicBezTo>
                  <a:pt x="19003" y="26749"/>
                  <a:pt x="19003" y="26749"/>
                  <a:pt x="19101" y="26683"/>
                </a:cubicBezTo>
                <a:cubicBezTo>
                  <a:pt x="19208" y="26988"/>
                  <a:pt x="19373" y="27267"/>
                  <a:pt x="19620" y="27539"/>
                </a:cubicBezTo>
                <a:cubicBezTo>
                  <a:pt x="19646" y="27578"/>
                  <a:pt x="19704" y="27596"/>
                  <a:pt x="19765" y="27596"/>
                </a:cubicBezTo>
                <a:cubicBezTo>
                  <a:pt x="19858" y="27596"/>
                  <a:pt x="19957" y="27553"/>
                  <a:pt x="19957" y="27473"/>
                </a:cubicBezTo>
                <a:cubicBezTo>
                  <a:pt x="20097" y="26922"/>
                  <a:pt x="19620" y="26132"/>
                  <a:pt x="19447" y="25622"/>
                </a:cubicBezTo>
                <a:cubicBezTo>
                  <a:pt x="19447" y="25515"/>
                  <a:pt x="19340" y="25416"/>
                  <a:pt x="19447" y="25309"/>
                </a:cubicBezTo>
                <a:cubicBezTo>
                  <a:pt x="19480" y="25416"/>
                  <a:pt x="19546" y="25482"/>
                  <a:pt x="19620" y="25580"/>
                </a:cubicBezTo>
                <a:cubicBezTo>
                  <a:pt x="19653" y="25687"/>
                  <a:pt x="19752" y="25827"/>
                  <a:pt x="19892" y="25860"/>
                </a:cubicBezTo>
                <a:cubicBezTo>
                  <a:pt x="19942" y="25888"/>
                  <a:pt x="19995" y="25901"/>
                  <a:pt x="20045" y="25901"/>
                </a:cubicBezTo>
                <a:cubicBezTo>
                  <a:pt x="20229" y="25901"/>
                  <a:pt x="20381" y="25728"/>
                  <a:pt x="20303" y="25515"/>
                </a:cubicBezTo>
                <a:cubicBezTo>
                  <a:pt x="20196" y="25037"/>
                  <a:pt x="19859" y="24519"/>
                  <a:pt x="19579" y="24107"/>
                </a:cubicBezTo>
                <a:cubicBezTo>
                  <a:pt x="19307" y="23770"/>
                  <a:pt x="18690" y="23251"/>
                  <a:pt x="18591" y="22840"/>
                </a:cubicBezTo>
                <a:cubicBezTo>
                  <a:pt x="18484" y="22568"/>
                  <a:pt x="18213" y="22190"/>
                  <a:pt x="18279" y="21877"/>
                </a:cubicBezTo>
                <a:cubicBezTo>
                  <a:pt x="18344" y="21540"/>
                  <a:pt x="18139" y="20988"/>
                  <a:pt x="18106" y="20610"/>
                </a:cubicBezTo>
                <a:cubicBezTo>
                  <a:pt x="18073" y="20132"/>
                  <a:pt x="18040" y="19482"/>
                  <a:pt x="17834" y="19038"/>
                </a:cubicBezTo>
                <a:cubicBezTo>
                  <a:pt x="17694" y="18758"/>
                  <a:pt x="17661" y="18421"/>
                  <a:pt x="17595" y="18141"/>
                </a:cubicBezTo>
                <a:cubicBezTo>
                  <a:pt x="17488" y="17803"/>
                  <a:pt x="17357" y="17491"/>
                  <a:pt x="17250" y="17145"/>
                </a:cubicBezTo>
                <a:cubicBezTo>
                  <a:pt x="16838" y="15911"/>
                  <a:pt x="16838" y="14610"/>
                  <a:pt x="16740" y="13343"/>
                </a:cubicBezTo>
                <a:cubicBezTo>
                  <a:pt x="16698" y="12660"/>
                  <a:pt x="16698" y="11969"/>
                  <a:pt x="16698" y="11253"/>
                </a:cubicBezTo>
                <a:cubicBezTo>
                  <a:pt x="16698" y="10808"/>
                  <a:pt x="16773" y="10224"/>
                  <a:pt x="16600" y="9812"/>
                </a:cubicBezTo>
                <a:cubicBezTo>
                  <a:pt x="16427" y="9401"/>
                  <a:pt x="16254" y="8883"/>
                  <a:pt x="15875" y="8611"/>
                </a:cubicBezTo>
                <a:cubicBezTo>
                  <a:pt x="15670" y="8438"/>
                  <a:pt x="15398" y="8339"/>
                  <a:pt x="15127" y="8232"/>
                </a:cubicBezTo>
                <a:cubicBezTo>
                  <a:pt x="14435" y="8027"/>
                  <a:pt x="13686" y="7928"/>
                  <a:pt x="12995" y="7722"/>
                </a:cubicBezTo>
                <a:cubicBezTo>
                  <a:pt x="12789" y="7648"/>
                  <a:pt x="12246" y="7442"/>
                  <a:pt x="12213" y="7237"/>
                </a:cubicBezTo>
                <a:cubicBezTo>
                  <a:pt x="12139" y="6792"/>
                  <a:pt x="11934" y="6208"/>
                  <a:pt x="12139" y="5764"/>
                </a:cubicBezTo>
                <a:cubicBezTo>
                  <a:pt x="12345" y="5385"/>
                  <a:pt x="12584" y="5048"/>
                  <a:pt x="12658" y="4595"/>
                </a:cubicBezTo>
                <a:cubicBezTo>
                  <a:pt x="12658" y="4430"/>
                  <a:pt x="12929" y="4430"/>
                  <a:pt x="13036" y="4257"/>
                </a:cubicBezTo>
                <a:cubicBezTo>
                  <a:pt x="13168" y="4052"/>
                  <a:pt x="13275" y="3813"/>
                  <a:pt x="13341" y="3566"/>
                </a:cubicBezTo>
                <a:cubicBezTo>
                  <a:pt x="13407" y="3435"/>
                  <a:pt x="13407" y="3295"/>
                  <a:pt x="13407" y="3155"/>
                </a:cubicBezTo>
                <a:cubicBezTo>
                  <a:pt x="13448" y="2710"/>
                  <a:pt x="12962" y="2883"/>
                  <a:pt x="12962" y="2644"/>
                </a:cubicBezTo>
                <a:cubicBezTo>
                  <a:pt x="12962" y="2200"/>
                  <a:pt x="12863" y="1822"/>
                  <a:pt x="12658" y="1410"/>
                </a:cubicBezTo>
                <a:cubicBezTo>
                  <a:pt x="12246" y="587"/>
                  <a:pt x="11596" y="241"/>
                  <a:pt x="10732" y="36"/>
                </a:cubicBezTo>
                <a:cubicBezTo>
                  <a:pt x="10618" y="12"/>
                  <a:pt x="10498" y="0"/>
                  <a:pt x="10375" y="0"/>
                </a:cubicBezTo>
                <a:close/>
              </a:path>
            </a:pathLst>
          </a:custGeom>
          <a:solidFill>
            <a:srgbClr val="FFDDD2">
              <a:alpha val="3911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01" name="Google Shape;1201;p24"/>
          <p:cNvGrpSpPr/>
          <p:nvPr/>
        </p:nvGrpSpPr>
        <p:grpSpPr>
          <a:xfrm>
            <a:off x="3499980" y="2256187"/>
            <a:ext cx="510720" cy="1542712"/>
            <a:chOff x="6010396" y="1298450"/>
            <a:chExt cx="384723" cy="1232099"/>
          </a:xfrm>
        </p:grpSpPr>
        <p:sp>
          <p:nvSpPr>
            <p:cNvPr id="1202" name="Google Shape;1202;p24"/>
            <p:cNvSpPr/>
            <p:nvPr/>
          </p:nvSpPr>
          <p:spPr>
            <a:xfrm>
              <a:off x="6143961" y="1298450"/>
              <a:ext cx="127884" cy="85917"/>
            </a:xfrm>
            <a:custGeom>
              <a:rect b="b" l="l" r="r" t="t"/>
              <a:pathLst>
                <a:path extrusionOk="0" h="1603" w="2386">
                  <a:moveTo>
                    <a:pt x="584" y="1"/>
                  </a:moveTo>
                  <a:cubicBezTo>
                    <a:pt x="493" y="22"/>
                    <a:pt x="423" y="70"/>
                    <a:pt x="359" y="113"/>
                  </a:cubicBezTo>
                  <a:cubicBezTo>
                    <a:pt x="225" y="177"/>
                    <a:pt x="134" y="290"/>
                    <a:pt x="49" y="423"/>
                  </a:cubicBezTo>
                  <a:lnTo>
                    <a:pt x="22" y="445"/>
                  </a:lnTo>
                  <a:cubicBezTo>
                    <a:pt x="1" y="578"/>
                    <a:pt x="1" y="712"/>
                    <a:pt x="1" y="846"/>
                  </a:cubicBezTo>
                  <a:cubicBezTo>
                    <a:pt x="58" y="1451"/>
                    <a:pt x="517" y="1603"/>
                    <a:pt x="998" y="1603"/>
                  </a:cubicBezTo>
                  <a:cubicBezTo>
                    <a:pt x="1105" y="1603"/>
                    <a:pt x="1212" y="1595"/>
                    <a:pt x="1316" y="1584"/>
                  </a:cubicBezTo>
                  <a:cubicBezTo>
                    <a:pt x="1760" y="1541"/>
                    <a:pt x="2140" y="1493"/>
                    <a:pt x="2252" y="1006"/>
                  </a:cubicBezTo>
                  <a:cubicBezTo>
                    <a:pt x="2386" y="472"/>
                    <a:pt x="2097" y="92"/>
                    <a:pt x="1562" y="22"/>
                  </a:cubicBezTo>
                  <a:cubicBezTo>
                    <a:pt x="1438" y="7"/>
                    <a:pt x="1314" y="2"/>
                    <a:pt x="1192" y="2"/>
                  </a:cubicBezTo>
                  <a:cubicBezTo>
                    <a:pt x="1058" y="2"/>
                    <a:pt x="926" y="7"/>
                    <a:pt x="797" y="7"/>
                  </a:cubicBezTo>
                  <a:cubicBezTo>
                    <a:pt x="725" y="7"/>
                    <a:pt x="654" y="6"/>
                    <a:pt x="584" y="1"/>
                  </a:cubicBezTo>
                  <a:close/>
                </a:path>
              </a:pathLst>
            </a:custGeom>
            <a:solidFill>
              <a:srgbClr val="F7B7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24"/>
            <p:cNvSpPr/>
            <p:nvPr/>
          </p:nvSpPr>
          <p:spPr>
            <a:xfrm>
              <a:off x="6185821" y="1389351"/>
              <a:ext cx="43039" cy="462064"/>
            </a:xfrm>
            <a:custGeom>
              <a:rect b="b" l="l" r="r" t="t"/>
              <a:pathLst>
                <a:path extrusionOk="0" h="8621" w="803">
                  <a:moveTo>
                    <a:pt x="712" y="0"/>
                  </a:moveTo>
                  <a:cubicBezTo>
                    <a:pt x="583" y="25"/>
                    <a:pt x="446" y="36"/>
                    <a:pt x="304" y="36"/>
                  </a:cubicBezTo>
                  <a:cubicBezTo>
                    <a:pt x="204" y="36"/>
                    <a:pt x="102" y="30"/>
                    <a:pt x="0" y="22"/>
                  </a:cubicBezTo>
                  <a:lnTo>
                    <a:pt x="0" y="22"/>
                  </a:lnTo>
                  <a:cubicBezTo>
                    <a:pt x="380" y="578"/>
                    <a:pt x="268" y="1358"/>
                    <a:pt x="246" y="2006"/>
                  </a:cubicBezTo>
                  <a:cubicBezTo>
                    <a:pt x="225" y="2786"/>
                    <a:pt x="204" y="3562"/>
                    <a:pt x="177" y="4343"/>
                  </a:cubicBezTo>
                  <a:cubicBezTo>
                    <a:pt x="156" y="5123"/>
                    <a:pt x="204" y="5904"/>
                    <a:pt x="225" y="6706"/>
                  </a:cubicBezTo>
                  <a:cubicBezTo>
                    <a:pt x="268" y="7332"/>
                    <a:pt x="337" y="7974"/>
                    <a:pt x="311" y="8621"/>
                  </a:cubicBezTo>
                  <a:cubicBezTo>
                    <a:pt x="471" y="8578"/>
                    <a:pt x="626" y="8556"/>
                    <a:pt x="781" y="8535"/>
                  </a:cubicBezTo>
                  <a:cubicBezTo>
                    <a:pt x="781" y="8508"/>
                    <a:pt x="781" y="8487"/>
                    <a:pt x="803" y="8466"/>
                  </a:cubicBezTo>
                  <a:lnTo>
                    <a:pt x="781" y="8155"/>
                  </a:lnTo>
                  <a:cubicBezTo>
                    <a:pt x="760" y="7974"/>
                    <a:pt x="760" y="7797"/>
                    <a:pt x="738" y="7621"/>
                  </a:cubicBezTo>
                  <a:cubicBezTo>
                    <a:pt x="712" y="7305"/>
                    <a:pt x="690" y="6995"/>
                    <a:pt x="690" y="6706"/>
                  </a:cubicBezTo>
                  <a:cubicBezTo>
                    <a:pt x="669" y="5947"/>
                    <a:pt x="648" y="5193"/>
                    <a:pt x="605" y="4455"/>
                  </a:cubicBezTo>
                  <a:cubicBezTo>
                    <a:pt x="557" y="3695"/>
                    <a:pt x="605" y="2941"/>
                    <a:pt x="605" y="2182"/>
                  </a:cubicBezTo>
                  <a:lnTo>
                    <a:pt x="605" y="1000"/>
                  </a:lnTo>
                  <a:cubicBezTo>
                    <a:pt x="605" y="824"/>
                    <a:pt x="605" y="647"/>
                    <a:pt x="648" y="487"/>
                  </a:cubicBezTo>
                  <a:cubicBezTo>
                    <a:pt x="648" y="444"/>
                    <a:pt x="738" y="134"/>
                    <a:pt x="760" y="0"/>
                  </a:cubicBezTo>
                  <a:close/>
                </a:path>
              </a:pathLst>
            </a:custGeom>
            <a:solidFill>
              <a:srgbClr val="E57C7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24"/>
            <p:cNvSpPr/>
            <p:nvPr/>
          </p:nvSpPr>
          <p:spPr>
            <a:xfrm>
              <a:off x="6046253" y="2303939"/>
              <a:ext cx="78842" cy="93688"/>
            </a:xfrm>
            <a:custGeom>
              <a:rect b="b" l="l" r="r" t="t"/>
              <a:pathLst>
                <a:path extrusionOk="0" h="1748" w="1471">
                  <a:moveTo>
                    <a:pt x="642" y="1"/>
                  </a:moveTo>
                  <a:cubicBezTo>
                    <a:pt x="620" y="27"/>
                    <a:pt x="599" y="70"/>
                    <a:pt x="578" y="92"/>
                  </a:cubicBezTo>
                  <a:cubicBezTo>
                    <a:pt x="508" y="225"/>
                    <a:pt x="444" y="338"/>
                    <a:pt x="374" y="450"/>
                  </a:cubicBezTo>
                  <a:cubicBezTo>
                    <a:pt x="353" y="471"/>
                    <a:pt x="332" y="493"/>
                    <a:pt x="310" y="493"/>
                  </a:cubicBezTo>
                  <a:lnTo>
                    <a:pt x="289" y="648"/>
                  </a:lnTo>
                  <a:cubicBezTo>
                    <a:pt x="332" y="648"/>
                    <a:pt x="374" y="717"/>
                    <a:pt x="332" y="760"/>
                  </a:cubicBezTo>
                  <a:cubicBezTo>
                    <a:pt x="241" y="851"/>
                    <a:pt x="134" y="937"/>
                    <a:pt x="21" y="985"/>
                  </a:cubicBezTo>
                  <a:cubicBezTo>
                    <a:pt x="43" y="1027"/>
                    <a:pt x="43" y="1070"/>
                    <a:pt x="0" y="1097"/>
                  </a:cubicBezTo>
                  <a:lnTo>
                    <a:pt x="0" y="1118"/>
                  </a:lnTo>
                  <a:cubicBezTo>
                    <a:pt x="21" y="1273"/>
                    <a:pt x="64" y="1429"/>
                    <a:pt x="267" y="1450"/>
                  </a:cubicBezTo>
                  <a:cubicBezTo>
                    <a:pt x="285" y="1454"/>
                    <a:pt x="303" y="1456"/>
                    <a:pt x="322" y="1456"/>
                  </a:cubicBezTo>
                  <a:cubicBezTo>
                    <a:pt x="397" y="1456"/>
                    <a:pt x="484" y="1429"/>
                    <a:pt x="556" y="1429"/>
                  </a:cubicBezTo>
                  <a:cubicBezTo>
                    <a:pt x="620" y="1407"/>
                    <a:pt x="690" y="1386"/>
                    <a:pt x="754" y="1386"/>
                  </a:cubicBezTo>
                  <a:lnTo>
                    <a:pt x="776" y="1386"/>
                  </a:lnTo>
                  <a:cubicBezTo>
                    <a:pt x="845" y="1338"/>
                    <a:pt x="888" y="1273"/>
                    <a:pt x="936" y="1204"/>
                  </a:cubicBezTo>
                  <a:cubicBezTo>
                    <a:pt x="1022" y="1027"/>
                    <a:pt x="1070" y="851"/>
                    <a:pt x="1091" y="648"/>
                  </a:cubicBezTo>
                  <a:cubicBezTo>
                    <a:pt x="1100" y="621"/>
                    <a:pt x="1129" y="609"/>
                    <a:pt x="1157" y="609"/>
                  </a:cubicBezTo>
                  <a:cubicBezTo>
                    <a:pt x="1197" y="609"/>
                    <a:pt x="1237" y="632"/>
                    <a:pt x="1225" y="669"/>
                  </a:cubicBezTo>
                  <a:cubicBezTo>
                    <a:pt x="1203" y="915"/>
                    <a:pt x="1155" y="1183"/>
                    <a:pt x="1000" y="1364"/>
                  </a:cubicBezTo>
                  <a:cubicBezTo>
                    <a:pt x="957" y="1407"/>
                    <a:pt x="909" y="1450"/>
                    <a:pt x="845" y="1471"/>
                  </a:cubicBezTo>
                  <a:cubicBezTo>
                    <a:pt x="845" y="1498"/>
                    <a:pt x="845" y="1541"/>
                    <a:pt x="824" y="1541"/>
                  </a:cubicBezTo>
                  <a:cubicBezTo>
                    <a:pt x="866" y="1605"/>
                    <a:pt x="888" y="1696"/>
                    <a:pt x="979" y="1717"/>
                  </a:cubicBezTo>
                  <a:cubicBezTo>
                    <a:pt x="1008" y="1739"/>
                    <a:pt x="1041" y="1747"/>
                    <a:pt x="1076" y="1747"/>
                  </a:cubicBezTo>
                  <a:cubicBezTo>
                    <a:pt x="1152" y="1747"/>
                    <a:pt x="1237" y="1711"/>
                    <a:pt x="1310" y="1696"/>
                  </a:cubicBezTo>
                  <a:cubicBezTo>
                    <a:pt x="1310" y="1541"/>
                    <a:pt x="1268" y="1295"/>
                    <a:pt x="1289" y="1183"/>
                  </a:cubicBezTo>
                  <a:cubicBezTo>
                    <a:pt x="1337" y="963"/>
                    <a:pt x="1471" y="781"/>
                    <a:pt x="1471" y="562"/>
                  </a:cubicBezTo>
                  <a:cubicBezTo>
                    <a:pt x="1423" y="450"/>
                    <a:pt x="1358" y="359"/>
                    <a:pt x="1225" y="359"/>
                  </a:cubicBezTo>
                  <a:cubicBezTo>
                    <a:pt x="1178" y="359"/>
                    <a:pt x="1153" y="369"/>
                    <a:pt x="1129" y="369"/>
                  </a:cubicBezTo>
                  <a:cubicBezTo>
                    <a:pt x="1117" y="369"/>
                    <a:pt x="1105" y="366"/>
                    <a:pt x="1091" y="359"/>
                  </a:cubicBezTo>
                  <a:cubicBezTo>
                    <a:pt x="1043" y="493"/>
                    <a:pt x="979" y="605"/>
                    <a:pt x="909" y="739"/>
                  </a:cubicBezTo>
                  <a:cubicBezTo>
                    <a:pt x="903" y="751"/>
                    <a:pt x="891" y="756"/>
                    <a:pt x="879" y="756"/>
                  </a:cubicBezTo>
                  <a:cubicBezTo>
                    <a:pt x="849" y="756"/>
                    <a:pt x="815" y="726"/>
                    <a:pt x="845" y="696"/>
                  </a:cubicBezTo>
                  <a:lnTo>
                    <a:pt x="1043" y="295"/>
                  </a:lnTo>
                  <a:cubicBezTo>
                    <a:pt x="1022" y="268"/>
                    <a:pt x="1022" y="247"/>
                    <a:pt x="1000" y="225"/>
                  </a:cubicBezTo>
                  <a:cubicBezTo>
                    <a:pt x="979" y="161"/>
                    <a:pt x="909" y="113"/>
                    <a:pt x="824" y="70"/>
                  </a:cubicBezTo>
                  <a:cubicBezTo>
                    <a:pt x="754" y="49"/>
                    <a:pt x="690" y="27"/>
                    <a:pt x="642"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24"/>
            <p:cNvSpPr/>
            <p:nvPr/>
          </p:nvSpPr>
          <p:spPr>
            <a:xfrm>
              <a:off x="6178639" y="2442649"/>
              <a:ext cx="61101" cy="87900"/>
            </a:xfrm>
            <a:custGeom>
              <a:rect b="b" l="l" r="r" t="t"/>
              <a:pathLst>
                <a:path extrusionOk="0" h="1640" w="1140">
                  <a:moveTo>
                    <a:pt x="691" y="1"/>
                  </a:moveTo>
                  <a:cubicBezTo>
                    <a:pt x="648" y="44"/>
                    <a:pt x="605" y="65"/>
                    <a:pt x="536" y="113"/>
                  </a:cubicBezTo>
                  <a:cubicBezTo>
                    <a:pt x="445" y="156"/>
                    <a:pt x="290" y="220"/>
                    <a:pt x="177" y="290"/>
                  </a:cubicBezTo>
                  <a:cubicBezTo>
                    <a:pt x="177" y="333"/>
                    <a:pt x="177" y="354"/>
                    <a:pt x="134" y="381"/>
                  </a:cubicBezTo>
                  <a:cubicBezTo>
                    <a:pt x="134" y="381"/>
                    <a:pt x="113" y="402"/>
                    <a:pt x="92" y="402"/>
                  </a:cubicBezTo>
                  <a:cubicBezTo>
                    <a:pt x="1" y="648"/>
                    <a:pt x="247" y="755"/>
                    <a:pt x="423" y="937"/>
                  </a:cubicBezTo>
                  <a:cubicBezTo>
                    <a:pt x="578" y="1113"/>
                    <a:pt x="380" y="1381"/>
                    <a:pt x="493" y="1536"/>
                  </a:cubicBezTo>
                  <a:cubicBezTo>
                    <a:pt x="614" y="1606"/>
                    <a:pt x="703" y="1640"/>
                    <a:pt x="760" y="1640"/>
                  </a:cubicBezTo>
                  <a:cubicBezTo>
                    <a:pt x="829" y="1640"/>
                    <a:pt x="851" y="1590"/>
                    <a:pt x="824" y="1493"/>
                  </a:cubicBezTo>
                  <a:cubicBezTo>
                    <a:pt x="824" y="1423"/>
                    <a:pt x="824" y="1381"/>
                    <a:pt x="803" y="1338"/>
                  </a:cubicBezTo>
                  <a:cubicBezTo>
                    <a:pt x="803" y="1226"/>
                    <a:pt x="803" y="1135"/>
                    <a:pt x="824" y="1022"/>
                  </a:cubicBezTo>
                  <a:cubicBezTo>
                    <a:pt x="846" y="958"/>
                    <a:pt x="915" y="889"/>
                    <a:pt x="937" y="825"/>
                  </a:cubicBezTo>
                  <a:cubicBezTo>
                    <a:pt x="1049" y="621"/>
                    <a:pt x="1113" y="445"/>
                    <a:pt x="1140" y="220"/>
                  </a:cubicBezTo>
                  <a:lnTo>
                    <a:pt x="1140" y="220"/>
                  </a:lnTo>
                  <a:cubicBezTo>
                    <a:pt x="1093" y="227"/>
                    <a:pt x="1047" y="232"/>
                    <a:pt x="1003" y="232"/>
                  </a:cubicBezTo>
                  <a:cubicBezTo>
                    <a:pt x="878" y="232"/>
                    <a:pt x="776" y="189"/>
                    <a:pt x="760" y="22"/>
                  </a:cubicBezTo>
                  <a:lnTo>
                    <a:pt x="691" y="1"/>
                  </a:ln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24"/>
            <p:cNvSpPr/>
            <p:nvPr/>
          </p:nvSpPr>
          <p:spPr>
            <a:xfrm>
              <a:off x="6215621" y="2328004"/>
              <a:ext cx="164866" cy="138228"/>
            </a:xfrm>
            <a:custGeom>
              <a:rect b="b" l="l" r="r" t="t"/>
              <a:pathLst>
                <a:path extrusionOk="0" h="2579" w="3076">
                  <a:moveTo>
                    <a:pt x="2696" y="1"/>
                  </a:moveTo>
                  <a:cubicBezTo>
                    <a:pt x="2674" y="86"/>
                    <a:pt x="2632" y="177"/>
                    <a:pt x="2589" y="268"/>
                  </a:cubicBezTo>
                  <a:cubicBezTo>
                    <a:pt x="2446" y="463"/>
                    <a:pt x="2240" y="629"/>
                    <a:pt x="2007" y="629"/>
                  </a:cubicBezTo>
                  <a:cubicBezTo>
                    <a:pt x="1979" y="629"/>
                    <a:pt x="1950" y="627"/>
                    <a:pt x="1920" y="621"/>
                  </a:cubicBezTo>
                  <a:lnTo>
                    <a:pt x="1920" y="621"/>
                  </a:lnTo>
                  <a:cubicBezTo>
                    <a:pt x="2027" y="937"/>
                    <a:pt x="1920" y="1338"/>
                    <a:pt x="1696" y="1605"/>
                  </a:cubicBezTo>
                  <a:cubicBezTo>
                    <a:pt x="1562" y="1760"/>
                    <a:pt x="1295" y="1873"/>
                    <a:pt x="1092" y="1894"/>
                  </a:cubicBezTo>
                  <a:cubicBezTo>
                    <a:pt x="781" y="1894"/>
                    <a:pt x="690" y="1605"/>
                    <a:pt x="471" y="1472"/>
                  </a:cubicBezTo>
                  <a:cubicBezTo>
                    <a:pt x="423" y="1648"/>
                    <a:pt x="359" y="1803"/>
                    <a:pt x="247" y="1937"/>
                  </a:cubicBezTo>
                  <a:cubicBezTo>
                    <a:pt x="182" y="2006"/>
                    <a:pt x="92" y="2070"/>
                    <a:pt x="1" y="2140"/>
                  </a:cubicBezTo>
                  <a:lnTo>
                    <a:pt x="70" y="2161"/>
                  </a:lnTo>
                  <a:cubicBezTo>
                    <a:pt x="70" y="2151"/>
                    <a:pt x="75" y="2145"/>
                    <a:pt x="81" y="2145"/>
                  </a:cubicBezTo>
                  <a:cubicBezTo>
                    <a:pt x="86" y="2145"/>
                    <a:pt x="92" y="2151"/>
                    <a:pt x="92" y="2161"/>
                  </a:cubicBezTo>
                  <a:cubicBezTo>
                    <a:pt x="123" y="2269"/>
                    <a:pt x="192" y="2307"/>
                    <a:pt x="275" y="2307"/>
                  </a:cubicBezTo>
                  <a:cubicBezTo>
                    <a:pt x="429" y="2307"/>
                    <a:pt x="630" y="2174"/>
                    <a:pt x="717" y="2119"/>
                  </a:cubicBezTo>
                  <a:lnTo>
                    <a:pt x="739" y="2119"/>
                  </a:lnTo>
                  <a:lnTo>
                    <a:pt x="739" y="2070"/>
                  </a:lnTo>
                  <a:cubicBezTo>
                    <a:pt x="722" y="2038"/>
                    <a:pt x="756" y="1990"/>
                    <a:pt x="791" y="1990"/>
                  </a:cubicBezTo>
                  <a:cubicBezTo>
                    <a:pt x="802" y="1990"/>
                    <a:pt x="814" y="1995"/>
                    <a:pt x="824" y="2006"/>
                  </a:cubicBezTo>
                  <a:cubicBezTo>
                    <a:pt x="894" y="2070"/>
                    <a:pt x="872" y="2140"/>
                    <a:pt x="824" y="2204"/>
                  </a:cubicBezTo>
                  <a:cubicBezTo>
                    <a:pt x="739" y="2386"/>
                    <a:pt x="781" y="2493"/>
                    <a:pt x="958" y="2493"/>
                  </a:cubicBezTo>
                  <a:cubicBezTo>
                    <a:pt x="1092" y="2472"/>
                    <a:pt x="1161" y="2295"/>
                    <a:pt x="1204" y="2161"/>
                  </a:cubicBezTo>
                  <a:cubicBezTo>
                    <a:pt x="1211" y="2137"/>
                    <a:pt x="1230" y="2127"/>
                    <a:pt x="1250" y="2127"/>
                  </a:cubicBezTo>
                  <a:cubicBezTo>
                    <a:pt x="1287" y="2127"/>
                    <a:pt x="1330" y="2162"/>
                    <a:pt x="1316" y="2204"/>
                  </a:cubicBezTo>
                  <a:cubicBezTo>
                    <a:pt x="1273" y="2316"/>
                    <a:pt x="1204" y="2450"/>
                    <a:pt x="1092" y="2520"/>
                  </a:cubicBezTo>
                  <a:cubicBezTo>
                    <a:pt x="1152" y="2560"/>
                    <a:pt x="1208" y="2579"/>
                    <a:pt x="1262" y="2579"/>
                  </a:cubicBezTo>
                  <a:cubicBezTo>
                    <a:pt x="1352" y="2579"/>
                    <a:pt x="1436" y="2526"/>
                    <a:pt x="1519" y="2429"/>
                  </a:cubicBezTo>
                  <a:cubicBezTo>
                    <a:pt x="1530" y="2418"/>
                    <a:pt x="1546" y="2413"/>
                    <a:pt x="1565" y="2413"/>
                  </a:cubicBezTo>
                  <a:cubicBezTo>
                    <a:pt x="1584" y="2413"/>
                    <a:pt x="1605" y="2418"/>
                    <a:pt x="1626" y="2429"/>
                  </a:cubicBezTo>
                  <a:cubicBezTo>
                    <a:pt x="1696" y="2252"/>
                    <a:pt x="1717" y="2070"/>
                    <a:pt x="1717" y="1873"/>
                  </a:cubicBezTo>
                  <a:cubicBezTo>
                    <a:pt x="1717" y="1827"/>
                    <a:pt x="1751" y="1804"/>
                    <a:pt x="1784" y="1804"/>
                  </a:cubicBezTo>
                  <a:cubicBezTo>
                    <a:pt x="1818" y="1804"/>
                    <a:pt x="1851" y="1827"/>
                    <a:pt x="1851" y="1873"/>
                  </a:cubicBezTo>
                  <a:cubicBezTo>
                    <a:pt x="1872" y="2092"/>
                    <a:pt x="1808" y="2295"/>
                    <a:pt x="1696" y="2472"/>
                  </a:cubicBezTo>
                  <a:cubicBezTo>
                    <a:pt x="1705" y="2474"/>
                    <a:pt x="1714" y="2476"/>
                    <a:pt x="1723" y="2476"/>
                  </a:cubicBezTo>
                  <a:cubicBezTo>
                    <a:pt x="1869" y="2476"/>
                    <a:pt x="2010" y="2135"/>
                    <a:pt x="2076" y="2049"/>
                  </a:cubicBezTo>
                  <a:cubicBezTo>
                    <a:pt x="2161" y="1958"/>
                    <a:pt x="2386" y="1851"/>
                    <a:pt x="2455" y="1739"/>
                  </a:cubicBezTo>
                  <a:cubicBezTo>
                    <a:pt x="2498" y="1648"/>
                    <a:pt x="2455" y="1557"/>
                    <a:pt x="2477" y="1450"/>
                  </a:cubicBezTo>
                  <a:cubicBezTo>
                    <a:pt x="2428" y="1316"/>
                    <a:pt x="2343" y="1183"/>
                    <a:pt x="2231" y="1092"/>
                  </a:cubicBezTo>
                  <a:cubicBezTo>
                    <a:pt x="2174" y="1057"/>
                    <a:pt x="2224" y="990"/>
                    <a:pt x="2268" y="990"/>
                  </a:cubicBezTo>
                  <a:cubicBezTo>
                    <a:pt x="2278" y="990"/>
                    <a:pt x="2287" y="993"/>
                    <a:pt x="2295" y="1001"/>
                  </a:cubicBezTo>
                  <a:cubicBezTo>
                    <a:pt x="2428" y="1113"/>
                    <a:pt x="2498" y="1247"/>
                    <a:pt x="2541" y="1402"/>
                  </a:cubicBezTo>
                  <a:cubicBezTo>
                    <a:pt x="2744" y="1359"/>
                    <a:pt x="2942" y="1359"/>
                    <a:pt x="2856" y="889"/>
                  </a:cubicBezTo>
                  <a:cubicBezTo>
                    <a:pt x="2830" y="846"/>
                    <a:pt x="2856" y="824"/>
                    <a:pt x="2878" y="803"/>
                  </a:cubicBezTo>
                  <a:lnTo>
                    <a:pt x="2808" y="734"/>
                  </a:lnTo>
                  <a:cubicBezTo>
                    <a:pt x="2765" y="712"/>
                    <a:pt x="2723" y="691"/>
                    <a:pt x="2674" y="669"/>
                  </a:cubicBezTo>
                  <a:cubicBezTo>
                    <a:pt x="2620" y="651"/>
                    <a:pt x="2627" y="569"/>
                    <a:pt x="2669" y="569"/>
                  </a:cubicBezTo>
                  <a:cubicBezTo>
                    <a:pt x="2677" y="569"/>
                    <a:pt x="2686" y="572"/>
                    <a:pt x="2696" y="578"/>
                  </a:cubicBezTo>
                  <a:cubicBezTo>
                    <a:pt x="2765" y="600"/>
                    <a:pt x="2830" y="648"/>
                    <a:pt x="2899" y="691"/>
                  </a:cubicBezTo>
                  <a:cubicBezTo>
                    <a:pt x="2899" y="691"/>
                    <a:pt x="2899" y="669"/>
                    <a:pt x="2920" y="648"/>
                  </a:cubicBezTo>
                  <a:cubicBezTo>
                    <a:pt x="2990" y="578"/>
                    <a:pt x="3054" y="488"/>
                    <a:pt x="3076" y="354"/>
                  </a:cubicBezTo>
                  <a:cubicBezTo>
                    <a:pt x="3054" y="247"/>
                    <a:pt x="2942" y="177"/>
                    <a:pt x="2830" y="113"/>
                  </a:cubicBezTo>
                  <a:cubicBezTo>
                    <a:pt x="2808" y="86"/>
                    <a:pt x="2808" y="65"/>
                    <a:pt x="2808" y="44"/>
                  </a:cubicBezTo>
                  <a:lnTo>
                    <a:pt x="2696" y="1"/>
                  </a:ln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24"/>
            <p:cNvSpPr/>
            <p:nvPr/>
          </p:nvSpPr>
          <p:spPr>
            <a:xfrm>
              <a:off x="6357815" y="2191867"/>
              <a:ext cx="32426" cy="147983"/>
            </a:xfrm>
            <a:custGeom>
              <a:rect b="b" l="l" r="r" t="t"/>
              <a:pathLst>
                <a:path extrusionOk="0" h="2761" w="605">
                  <a:moveTo>
                    <a:pt x="358" y="1"/>
                  </a:moveTo>
                  <a:cubicBezTo>
                    <a:pt x="310" y="65"/>
                    <a:pt x="267" y="134"/>
                    <a:pt x="203" y="199"/>
                  </a:cubicBezTo>
                  <a:cubicBezTo>
                    <a:pt x="190" y="204"/>
                    <a:pt x="178" y="207"/>
                    <a:pt x="166" y="207"/>
                  </a:cubicBezTo>
                  <a:cubicBezTo>
                    <a:pt x="135" y="207"/>
                    <a:pt x="112" y="187"/>
                    <a:pt x="112" y="156"/>
                  </a:cubicBezTo>
                  <a:lnTo>
                    <a:pt x="0" y="177"/>
                  </a:lnTo>
                  <a:cubicBezTo>
                    <a:pt x="21" y="402"/>
                    <a:pt x="0" y="600"/>
                    <a:pt x="21" y="824"/>
                  </a:cubicBezTo>
                  <a:cubicBezTo>
                    <a:pt x="70" y="1204"/>
                    <a:pt x="177" y="1626"/>
                    <a:pt x="112" y="2028"/>
                  </a:cubicBezTo>
                  <a:cubicBezTo>
                    <a:pt x="134" y="2183"/>
                    <a:pt x="112" y="2386"/>
                    <a:pt x="43" y="2541"/>
                  </a:cubicBezTo>
                  <a:lnTo>
                    <a:pt x="155" y="2584"/>
                  </a:lnTo>
                  <a:cubicBezTo>
                    <a:pt x="170" y="2569"/>
                    <a:pt x="188" y="2553"/>
                    <a:pt x="205" y="2553"/>
                  </a:cubicBezTo>
                  <a:cubicBezTo>
                    <a:pt x="212" y="2553"/>
                    <a:pt x="218" y="2556"/>
                    <a:pt x="225" y="2562"/>
                  </a:cubicBezTo>
                  <a:cubicBezTo>
                    <a:pt x="337" y="2605"/>
                    <a:pt x="423" y="2675"/>
                    <a:pt x="471" y="2760"/>
                  </a:cubicBezTo>
                  <a:cubicBezTo>
                    <a:pt x="492" y="2584"/>
                    <a:pt x="492" y="2407"/>
                    <a:pt x="492" y="2274"/>
                  </a:cubicBezTo>
                  <a:cubicBezTo>
                    <a:pt x="471" y="2252"/>
                    <a:pt x="471" y="2252"/>
                    <a:pt x="444" y="2252"/>
                  </a:cubicBezTo>
                  <a:cubicBezTo>
                    <a:pt x="401" y="2225"/>
                    <a:pt x="337" y="2204"/>
                    <a:pt x="289" y="2183"/>
                  </a:cubicBezTo>
                  <a:cubicBezTo>
                    <a:pt x="231" y="2163"/>
                    <a:pt x="243" y="2088"/>
                    <a:pt x="292" y="2088"/>
                  </a:cubicBezTo>
                  <a:cubicBezTo>
                    <a:pt x="297" y="2088"/>
                    <a:pt x="304" y="2089"/>
                    <a:pt x="310" y="2092"/>
                  </a:cubicBezTo>
                  <a:cubicBezTo>
                    <a:pt x="380" y="2118"/>
                    <a:pt x="444" y="2140"/>
                    <a:pt x="492" y="2161"/>
                  </a:cubicBezTo>
                  <a:lnTo>
                    <a:pt x="492" y="2092"/>
                  </a:lnTo>
                  <a:lnTo>
                    <a:pt x="492" y="1872"/>
                  </a:lnTo>
                  <a:cubicBezTo>
                    <a:pt x="444" y="1872"/>
                    <a:pt x="401" y="1894"/>
                    <a:pt x="337" y="1915"/>
                  </a:cubicBezTo>
                  <a:cubicBezTo>
                    <a:pt x="326" y="1922"/>
                    <a:pt x="316" y="1925"/>
                    <a:pt x="307" y="1925"/>
                  </a:cubicBezTo>
                  <a:cubicBezTo>
                    <a:pt x="263" y="1925"/>
                    <a:pt x="257" y="1847"/>
                    <a:pt x="310" y="1824"/>
                  </a:cubicBezTo>
                  <a:cubicBezTo>
                    <a:pt x="358" y="1803"/>
                    <a:pt x="423" y="1782"/>
                    <a:pt x="492" y="1782"/>
                  </a:cubicBezTo>
                  <a:cubicBezTo>
                    <a:pt x="471" y="1626"/>
                    <a:pt x="444" y="1493"/>
                    <a:pt x="471" y="1359"/>
                  </a:cubicBezTo>
                  <a:cubicBezTo>
                    <a:pt x="471" y="1156"/>
                    <a:pt x="604" y="937"/>
                    <a:pt x="401" y="782"/>
                  </a:cubicBezTo>
                  <a:lnTo>
                    <a:pt x="380" y="755"/>
                  </a:lnTo>
                  <a:cubicBezTo>
                    <a:pt x="337" y="803"/>
                    <a:pt x="310" y="846"/>
                    <a:pt x="267" y="888"/>
                  </a:cubicBezTo>
                  <a:cubicBezTo>
                    <a:pt x="261" y="910"/>
                    <a:pt x="246" y="918"/>
                    <a:pt x="229" y="918"/>
                  </a:cubicBezTo>
                  <a:cubicBezTo>
                    <a:pt x="192" y="918"/>
                    <a:pt x="147" y="875"/>
                    <a:pt x="177" y="846"/>
                  </a:cubicBezTo>
                  <a:cubicBezTo>
                    <a:pt x="267" y="733"/>
                    <a:pt x="358" y="648"/>
                    <a:pt x="380" y="514"/>
                  </a:cubicBezTo>
                  <a:cubicBezTo>
                    <a:pt x="380" y="487"/>
                    <a:pt x="401" y="487"/>
                    <a:pt x="401" y="487"/>
                  </a:cubicBezTo>
                  <a:cubicBezTo>
                    <a:pt x="423" y="311"/>
                    <a:pt x="423" y="177"/>
                    <a:pt x="358"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24"/>
            <p:cNvSpPr/>
            <p:nvPr/>
          </p:nvSpPr>
          <p:spPr>
            <a:xfrm>
              <a:off x="6351759" y="2081831"/>
              <a:ext cx="38483" cy="119576"/>
            </a:xfrm>
            <a:custGeom>
              <a:rect b="b" l="l" r="r" t="t"/>
              <a:pathLst>
                <a:path extrusionOk="0" h="2231" w="718">
                  <a:moveTo>
                    <a:pt x="691" y="0"/>
                  </a:moveTo>
                  <a:lnTo>
                    <a:pt x="605" y="27"/>
                  </a:lnTo>
                  <a:cubicBezTo>
                    <a:pt x="605" y="134"/>
                    <a:pt x="605" y="268"/>
                    <a:pt x="536" y="380"/>
                  </a:cubicBezTo>
                  <a:cubicBezTo>
                    <a:pt x="471" y="471"/>
                    <a:pt x="338" y="471"/>
                    <a:pt x="316" y="562"/>
                  </a:cubicBezTo>
                  <a:cubicBezTo>
                    <a:pt x="268" y="669"/>
                    <a:pt x="225" y="781"/>
                    <a:pt x="134" y="829"/>
                  </a:cubicBezTo>
                  <a:lnTo>
                    <a:pt x="113" y="851"/>
                  </a:lnTo>
                  <a:cubicBezTo>
                    <a:pt x="113" y="984"/>
                    <a:pt x="70" y="1097"/>
                    <a:pt x="1" y="1182"/>
                  </a:cubicBezTo>
                  <a:cubicBezTo>
                    <a:pt x="22" y="1385"/>
                    <a:pt x="70" y="1562"/>
                    <a:pt x="92" y="1765"/>
                  </a:cubicBezTo>
                  <a:cubicBezTo>
                    <a:pt x="113" y="1872"/>
                    <a:pt x="92" y="2006"/>
                    <a:pt x="113" y="2118"/>
                  </a:cubicBezTo>
                  <a:lnTo>
                    <a:pt x="113" y="2230"/>
                  </a:lnTo>
                  <a:lnTo>
                    <a:pt x="225" y="2209"/>
                  </a:lnTo>
                  <a:cubicBezTo>
                    <a:pt x="225" y="2209"/>
                    <a:pt x="225" y="2187"/>
                    <a:pt x="247" y="2166"/>
                  </a:cubicBezTo>
                  <a:cubicBezTo>
                    <a:pt x="290" y="2097"/>
                    <a:pt x="359" y="2054"/>
                    <a:pt x="402" y="1984"/>
                  </a:cubicBezTo>
                  <a:lnTo>
                    <a:pt x="402" y="1920"/>
                  </a:lnTo>
                  <a:cubicBezTo>
                    <a:pt x="514" y="1717"/>
                    <a:pt x="493" y="1653"/>
                    <a:pt x="471" y="1449"/>
                  </a:cubicBezTo>
                  <a:lnTo>
                    <a:pt x="423" y="1407"/>
                  </a:lnTo>
                  <a:cubicBezTo>
                    <a:pt x="402" y="1471"/>
                    <a:pt x="359" y="1519"/>
                    <a:pt x="316" y="1562"/>
                  </a:cubicBezTo>
                  <a:cubicBezTo>
                    <a:pt x="305" y="1572"/>
                    <a:pt x="292" y="1576"/>
                    <a:pt x="280" y="1576"/>
                  </a:cubicBezTo>
                  <a:cubicBezTo>
                    <a:pt x="243" y="1576"/>
                    <a:pt x="214" y="1535"/>
                    <a:pt x="247" y="1519"/>
                  </a:cubicBezTo>
                  <a:cubicBezTo>
                    <a:pt x="338" y="1449"/>
                    <a:pt x="380" y="1385"/>
                    <a:pt x="423" y="1316"/>
                  </a:cubicBezTo>
                  <a:cubicBezTo>
                    <a:pt x="471" y="1161"/>
                    <a:pt x="626" y="936"/>
                    <a:pt x="514" y="829"/>
                  </a:cubicBezTo>
                  <a:lnTo>
                    <a:pt x="493" y="829"/>
                  </a:lnTo>
                  <a:cubicBezTo>
                    <a:pt x="471" y="851"/>
                    <a:pt x="450" y="893"/>
                    <a:pt x="423" y="915"/>
                  </a:cubicBezTo>
                  <a:cubicBezTo>
                    <a:pt x="411" y="929"/>
                    <a:pt x="396" y="935"/>
                    <a:pt x="383" y="935"/>
                  </a:cubicBezTo>
                  <a:cubicBezTo>
                    <a:pt x="352" y="935"/>
                    <a:pt x="329" y="902"/>
                    <a:pt x="359" y="872"/>
                  </a:cubicBezTo>
                  <a:cubicBezTo>
                    <a:pt x="450" y="781"/>
                    <a:pt x="514" y="669"/>
                    <a:pt x="584" y="583"/>
                  </a:cubicBezTo>
                  <a:cubicBezTo>
                    <a:pt x="605" y="535"/>
                    <a:pt x="626" y="492"/>
                    <a:pt x="626" y="428"/>
                  </a:cubicBezTo>
                  <a:cubicBezTo>
                    <a:pt x="669" y="337"/>
                    <a:pt x="717" y="161"/>
                    <a:pt x="691"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24"/>
            <p:cNvSpPr/>
            <p:nvPr/>
          </p:nvSpPr>
          <p:spPr>
            <a:xfrm>
              <a:off x="6266914" y="2052031"/>
              <a:ext cx="121881" cy="131635"/>
            </a:xfrm>
            <a:custGeom>
              <a:rect b="b" l="l" r="r" t="t"/>
              <a:pathLst>
                <a:path extrusionOk="0" h="2456" w="2274">
                  <a:moveTo>
                    <a:pt x="1252" y="0"/>
                  </a:moveTo>
                  <a:cubicBezTo>
                    <a:pt x="1140" y="48"/>
                    <a:pt x="1049" y="155"/>
                    <a:pt x="985" y="246"/>
                  </a:cubicBezTo>
                  <a:cubicBezTo>
                    <a:pt x="937" y="423"/>
                    <a:pt x="963" y="647"/>
                    <a:pt x="1070" y="759"/>
                  </a:cubicBezTo>
                  <a:cubicBezTo>
                    <a:pt x="1125" y="810"/>
                    <a:pt x="1081" y="864"/>
                    <a:pt x="1028" y="864"/>
                  </a:cubicBezTo>
                  <a:cubicBezTo>
                    <a:pt x="1014" y="864"/>
                    <a:pt x="999" y="860"/>
                    <a:pt x="985" y="850"/>
                  </a:cubicBezTo>
                  <a:cubicBezTo>
                    <a:pt x="894" y="738"/>
                    <a:pt x="851" y="604"/>
                    <a:pt x="873" y="449"/>
                  </a:cubicBezTo>
                  <a:lnTo>
                    <a:pt x="873" y="449"/>
                  </a:lnTo>
                  <a:cubicBezTo>
                    <a:pt x="782" y="604"/>
                    <a:pt x="717" y="759"/>
                    <a:pt x="562" y="872"/>
                  </a:cubicBezTo>
                  <a:cubicBezTo>
                    <a:pt x="536" y="872"/>
                    <a:pt x="514" y="893"/>
                    <a:pt x="493" y="893"/>
                  </a:cubicBezTo>
                  <a:lnTo>
                    <a:pt x="493" y="1005"/>
                  </a:lnTo>
                  <a:cubicBezTo>
                    <a:pt x="493" y="1182"/>
                    <a:pt x="605" y="1273"/>
                    <a:pt x="739" y="1358"/>
                  </a:cubicBezTo>
                  <a:cubicBezTo>
                    <a:pt x="791" y="1397"/>
                    <a:pt x="745" y="1461"/>
                    <a:pt x="688" y="1461"/>
                  </a:cubicBezTo>
                  <a:cubicBezTo>
                    <a:pt x="675" y="1461"/>
                    <a:pt x="661" y="1457"/>
                    <a:pt x="648" y="1449"/>
                  </a:cubicBezTo>
                  <a:cubicBezTo>
                    <a:pt x="514" y="1337"/>
                    <a:pt x="402" y="1225"/>
                    <a:pt x="402" y="1048"/>
                  </a:cubicBezTo>
                  <a:cubicBezTo>
                    <a:pt x="247" y="1091"/>
                    <a:pt x="183" y="1182"/>
                    <a:pt x="135" y="1316"/>
                  </a:cubicBezTo>
                  <a:cubicBezTo>
                    <a:pt x="135" y="1358"/>
                    <a:pt x="135" y="1385"/>
                    <a:pt x="113" y="1407"/>
                  </a:cubicBezTo>
                  <a:cubicBezTo>
                    <a:pt x="113" y="1540"/>
                    <a:pt x="161" y="1695"/>
                    <a:pt x="247" y="1786"/>
                  </a:cubicBezTo>
                  <a:cubicBezTo>
                    <a:pt x="299" y="1834"/>
                    <a:pt x="261" y="1897"/>
                    <a:pt x="212" y="1897"/>
                  </a:cubicBezTo>
                  <a:cubicBezTo>
                    <a:pt x="196" y="1897"/>
                    <a:pt x="178" y="1889"/>
                    <a:pt x="161" y="1872"/>
                  </a:cubicBezTo>
                  <a:lnTo>
                    <a:pt x="1" y="2005"/>
                  </a:lnTo>
                  <a:cubicBezTo>
                    <a:pt x="28" y="2005"/>
                    <a:pt x="49" y="2005"/>
                    <a:pt x="49" y="2027"/>
                  </a:cubicBezTo>
                  <a:cubicBezTo>
                    <a:pt x="70" y="2161"/>
                    <a:pt x="70" y="2321"/>
                    <a:pt x="28" y="2428"/>
                  </a:cubicBezTo>
                  <a:lnTo>
                    <a:pt x="70" y="2428"/>
                  </a:lnTo>
                  <a:cubicBezTo>
                    <a:pt x="107" y="2447"/>
                    <a:pt x="144" y="2455"/>
                    <a:pt x="180" y="2455"/>
                  </a:cubicBezTo>
                  <a:cubicBezTo>
                    <a:pt x="318" y="2455"/>
                    <a:pt x="447" y="2336"/>
                    <a:pt x="514" y="2230"/>
                  </a:cubicBezTo>
                  <a:cubicBezTo>
                    <a:pt x="514" y="2187"/>
                    <a:pt x="536" y="2161"/>
                    <a:pt x="536" y="2139"/>
                  </a:cubicBezTo>
                  <a:cubicBezTo>
                    <a:pt x="562" y="2027"/>
                    <a:pt x="536" y="1893"/>
                    <a:pt x="514" y="1786"/>
                  </a:cubicBezTo>
                  <a:cubicBezTo>
                    <a:pt x="500" y="1741"/>
                    <a:pt x="544" y="1707"/>
                    <a:pt x="581" y="1707"/>
                  </a:cubicBezTo>
                  <a:cubicBezTo>
                    <a:pt x="601" y="1707"/>
                    <a:pt x="619" y="1716"/>
                    <a:pt x="627" y="1738"/>
                  </a:cubicBezTo>
                  <a:cubicBezTo>
                    <a:pt x="648" y="1872"/>
                    <a:pt x="648" y="2005"/>
                    <a:pt x="605" y="2139"/>
                  </a:cubicBezTo>
                  <a:lnTo>
                    <a:pt x="648" y="2139"/>
                  </a:lnTo>
                  <a:cubicBezTo>
                    <a:pt x="676" y="2156"/>
                    <a:pt x="703" y="2164"/>
                    <a:pt x="731" y="2164"/>
                  </a:cubicBezTo>
                  <a:cubicBezTo>
                    <a:pt x="816" y="2164"/>
                    <a:pt x="900" y="2095"/>
                    <a:pt x="985" y="2027"/>
                  </a:cubicBezTo>
                  <a:cubicBezTo>
                    <a:pt x="985" y="2005"/>
                    <a:pt x="985" y="2005"/>
                    <a:pt x="1006" y="2005"/>
                  </a:cubicBezTo>
                  <a:cubicBezTo>
                    <a:pt x="1028" y="1984"/>
                    <a:pt x="1028" y="1963"/>
                    <a:pt x="1049" y="1941"/>
                  </a:cubicBezTo>
                  <a:cubicBezTo>
                    <a:pt x="1049" y="1893"/>
                    <a:pt x="1070" y="1829"/>
                    <a:pt x="1070" y="1829"/>
                  </a:cubicBezTo>
                  <a:cubicBezTo>
                    <a:pt x="1070" y="1674"/>
                    <a:pt x="1028" y="1519"/>
                    <a:pt x="985" y="1385"/>
                  </a:cubicBezTo>
                  <a:cubicBezTo>
                    <a:pt x="985" y="1330"/>
                    <a:pt x="1027" y="1300"/>
                    <a:pt x="1064" y="1300"/>
                  </a:cubicBezTo>
                  <a:cubicBezTo>
                    <a:pt x="1088" y="1300"/>
                    <a:pt x="1110" y="1312"/>
                    <a:pt x="1119" y="1337"/>
                  </a:cubicBezTo>
                  <a:cubicBezTo>
                    <a:pt x="1183" y="1471"/>
                    <a:pt x="1204" y="1626"/>
                    <a:pt x="1183" y="1786"/>
                  </a:cubicBezTo>
                  <a:cubicBezTo>
                    <a:pt x="1365" y="1786"/>
                    <a:pt x="1471" y="1604"/>
                    <a:pt x="1520" y="1449"/>
                  </a:cubicBezTo>
                  <a:lnTo>
                    <a:pt x="1520" y="1428"/>
                  </a:lnTo>
                  <a:cubicBezTo>
                    <a:pt x="1513" y="1441"/>
                    <a:pt x="1502" y="1446"/>
                    <a:pt x="1491" y="1446"/>
                  </a:cubicBezTo>
                  <a:cubicBezTo>
                    <a:pt x="1466" y="1446"/>
                    <a:pt x="1442" y="1421"/>
                    <a:pt x="1471" y="1407"/>
                  </a:cubicBezTo>
                  <a:lnTo>
                    <a:pt x="1520" y="1407"/>
                  </a:lnTo>
                  <a:cubicBezTo>
                    <a:pt x="1498" y="1337"/>
                    <a:pt x="1471" y="1294"/>
                    <a:pt x="1450" y="1251"/>
                  </a:cubicBezTo>
                  <a:cubicBezTo>
                    <a:pt x="1429" y="1182"/>
                    <a:pt x="1386" y="1139"/>
                    <a:pt x="1316" y="1070"/>
                  </a:cubicBezTo>
                  <a:cubicBezTo>
                    <a:pt x="1284" y="1022"/>
                    <a:pt x="1327" y="959"/>
                    <a:pt x="1368" y="959"/>
                  </a:cubicBezTo>
                  <a:cubicBezTo>
                    <a:pt x="1382" y="959"/>
                    <a:pt x="1396" y="966"/>
                    <a:pt x="1407" y="984"/>
                  </a:cubicBezTo>
                  <a:cubicBezTo>
                    <a:pt x="1498" y="1070"/>
                    <a:pt x="1562" y="1203"/>
                    <a:pt x="1605" y="1316"/>
                  </a:cubicBezTo>
                  <a:lnTo>
                    <a:pt x="1632" y="1316"/>
                  </a:lnTo>
                  <a:cubicBezTo>
                    <a:pt x="1675" y="1294"/>
                    <a:pt x="1696" y="1225"/>
                    <a:pt x="1717" y="1182"/>
                  </a:cubicBezTo>
                  <a:cubicBezTo>
                    <a:pt x="1739" y="1118"/>
                    <a:pt x="1739" y="1027"/>
                    <a:pt x="1787" y="984"/>
                  </a:cubicBezTo>
                  <a:cubicBezTo>
                    <a:pt x="1808" y="893"/>
                    <a:pt x="1808" y="824"/>
                    <a:pt x="1830" y="738"/>
                  </a:cubicBezTo>
                  <a:cubicBezTo>
                    <a:pt x="1830" y="710"/>
                    <a:pt x="1851" y="697"/>
                    <a:pt x="1876" y="697"/>
                  </a:cubicBezTo>
                  <a:cubicBezTo>
                    <a:pt x="1912" y="697"/>
                    <a:pt x="1955" y="726"/>
                    <a:pt x="1942" y="781"/>
                  </a:cubicBezTo>
                  <a:cubicBezTo>
                    <a:pt x="1942" y="824"/>
                    <a:pt x="1921" y="850"/>
                    <a:pt x="1921" y="893"/>
                  </a:cubicBezTo>
                  <a:cubicBezTo>
                    <a:pt x="1921" y="893"/>
                    <a:pt x="1942" y="893"/>
                    <a:pt x="1963" y="872"/>
                  </a:cubicBezTo>
                  <a:cubicBezTo>
                    <a:pt x="2033" y="802"/>
                    <a:pt x="2033" y="669"/>
                    <a:pt x="2033" y="583"/>
                  </a:cubicBezTo>
                  <a:cubicBezTo>
                    <a:pt x="2033" y="538"/>
                    <a:pt x="2066" y="515"/>
                    <a:pt x="2103" y="515"/>
                  </a:cubicBezTo>
                  <a:cubicBezTo>
                    <a:pt x="2139" y="515"/>
                    <a:pt x="2177" y="538"/>
                    <a:pt x="2188" y="583"/>
                  </a:cubicBezTo>
                  <a:lnTo>
                    <a:pt x="2274" y="556"/>
                  </a:lnTo>
                  <a:cubicBezTo>
                    <a:pt x="2252" y="513"/>
                    <a:pt x="2231" y="449"/>
                    <a:pt x="2209" y="423"/>
                  </a:cubicBezTo>
                  <a:cubicBezTo>
                    <a:pt x="2188" y="401"/>
                    <a:pt x="2167" y="358"/>
                    <a:pt x="2188" y="337"/>
                  </a:cubicBezTo>
                  <a:cubicBezTo>
                    <a:pt x="2188" y="267"/>
                    <a:pt x="2231" y="225"/>
                    <a:pt x="2231" y="155"/>
                  </a:cubicBezTo>
                  <a:cubicBezTo>
                    <a:pt x="2209" y="134"/>
                    <a:pt x="2209" y="91"/>
                    <a:pt x="2167" y="70"/>
                  </a:cubicBezTo>
                  <a:cubicBezTo>
                    <a:pt x="2097" y="48"/>
                    <a:pt x="2006" y="48"/>
                    <a:pt x="1921" y="48"/>
                  </a:cubicBezTo>
                  <a:lnTo>
                    <a:pt x="1873" y="48"/>
                  </a:lnTo>
                  <a:cubicBezTo>
                    <a:pt x="1873" y="70"/>
                    <a:pt x="1851" y="70"/>
                    <a:pt x="1851" y="70"/>
                  </a:cubicBezTo>
                  <a:cubicBezTo>
                    <a:pt x="1804" y="101"/>
                    <a:pt x="1743" y="121"/>
                    <a:pt x="1688" y="121"/>
                  </a:cubicBezTo>
                  <a:cubicBezTo>
                    <a:pt x="1668" y="121"/>
                    <a:pt x="1649" y="118"/>
                    <a:pt x="1632" y="112"/>
                  </a:cubicBezTo>
                  <a:cubicBezTo>
                    <a:pt x="1562" y="112"/>
                    <a:pt x="1520" y="91"/>
                    <a:pt x="1498" y="70"/>
                  </a:cubicBezTo>
                  <a:lnTo>
                    <a:pt x="1498" y="70"/>
                  </a:lnTo>
                  <a:cubicBezTo>
                    <a:pt x="1471" y="246"/>
                    <a:pt x="1520" y="401"/>
                    <a:pt x="1562" y="556"/>
                  </a:cubicBezTo>
                  <a:cubicBezTo>
                    <a:pt x="1590" y="602"/>
                    <a:pt x="1555" y="626"/>
                    <a:pt x="1519" y="626"/>
                  </a:cubicBezTo>
                  <a:cubicBezTo>
                    <a:pt x="1500" y="626"/>
                    <a:pt x="1481" y="619"/>
                    <a:pt x="1471" y="604"/>
                  </a:cubicBezTo>
                  <a:cubicBezTo>
                    <a:pt x="1407" y="401"/>
                    <a:pt x="1386" y="225"/>
                    <a:pt x="1429" y="21"/>
                  </a:cubicBezTo>
                  <a:cubicBezTo>
                    <a:pt x="1407" y="21"/>
                    <a:pt x="1386" y="21"/>
                    <a:pt x="1365"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24"/>
            <p:cNvSpPr/>
            <p:nvPr/>
          </p:nvSpPr>
          <p:spPr>
            <a:xfrm>
              <a:off x="6025886" y="2122512"/>
              <a:ext cx="249711" cy="78788"/>
            </a:xfrm>
            <a:custGeom>
              <a:rect b="b" l="l" r="r" t="t"/>
              <a:pathLst>
                <a:path extrusionOk="0" h="1470" w="4659">
                  <a:moveTo>
                    <a:pt x="803" y="1"/>
                  </a:moveTo>
                  <a:cubicBezTo>
                    <a:pt x="712" y="22"/>
                    <a:pt x="647" y="70"/>
                    <a:pt x="621" y="156"/>
                  </a:cubicBezTo>
                  <a:cubicBezTo>
                    <a:pt x="578" y="268"/>
                    <a:pt x="621" y="402"/>
                    <a:pt x="669" y="514"/>
                  </a:cubicBezTo>
                  <a:cubicBezTo>
                    <a:pt x="683" y="556"/>
                    <a:pt x="640" y="600"/>
                    <a:pt x="602" y="600"/>
                  </a:cubicBezTo>
                  <a:cubicBezTo>
                    <a:pt x="582" y="600"/>
                    <a:pt x="564" y="588"/>
                    <a:pt x="557" y="557"/>
                  </a:cubicBezTo>
                  <a:cubicBezTo>
                    <a:pt x="487" y="444"/>
                    <a:pt x="444" y="311"/>
                    <a:pt x="487" y="177"/>
                  </a:cubicBezTo>
                  <a:lnTo>
                    <a:pt x="466" y="177"/>
                  </a:lnTo>
                  <a:cubicBezTo>
                    <a:pt x="353" y="204"/>
                    <a:pt x="268" y="247"/>
                    <a:pt x="177" y="338"/>
                  </a:cubicBezTo>
                  <a:cubicBezTo>
                    <a:pt x="134" y="380"/>
                    <a:pt x="113" y="444"/>
                    <a:pt x="86" y="514"/>
                  </a:cubicBezTo>
                  <a:cubicBezTo>
                    <a:pt x="65" y="578"/>
                    <a:pt x="86" y="626"/>
                    <a:pt x="113" y="690"/>
                  </a:cubicBezTo>
                  <a:cubicBezTo>
                    <a:pt x="113" y="712"/>
                    <a:pt x="113" y="739"/>
                    <a:pt x="86" y="760"/>
                  </a:cubicBezTo>
                  <a:lnTo>
                    <a:pt x="86" y="781"/>
                  </a:lnTo>
                  <a:cubicBezTo>
                    <a:pt x="43" y="781"/>
                    <a:pt x="22" y="803"/>
                    <a:pt x="0" y="846"/>
                  </a:cubicBezTo>
                  <a:cubicBezTo>
                    <a:pt x="22" y="894"/>
                    <a:pt x="22" y="936"/>
                    <a:pt x="22" y="1006"/>
                  </a:cubicBezTo>
                  <a:cubicBezTo>
                    <a:pt x="43" y="1049"/>
                    <a:pt x="86" y="1092"/>
                    <a:pt x="134" y="1140"/>
                  </a:cubicBezTo>
                  <a:cubicBezTo>
                    <a:pt x="198" y="1182"/>
                    <a:pt x="289" y="1204"/>
                    <a:pt x="380" y="1225"/>
                  </a:cubicBezTo>
                  <a:cubicBezTo>
                    <a:pt x="401" y="1225"/>
                    <a:pt x="423" y="1247"/>
                    <a:pt x="423" y="1273"/>
                  </a:cubicBezTo>
                  <a:lnTo>
                    <a:pt x="578" y="1295"/>
                  </a:lnTo>
                  <a:cubicBezTo>
                    <a:pt x="578" y="1259"/>
                    <a:pt x="616" y="1238"/>
                    <a:pt x="644" y="1238"/>
                  </a:cubicBezTo>
                  <a:cubicBezTo>
                    <a:pt x="654" y="1238"/>
                    <a:pt x="663" y="1241"/>
                    <a:pt x="669" y="1247"/>
                  </a:cubicBezTo>
                  <a:cubicBezTo>
                    <a:pt x="712" y="1295"/>
                    <a:pt x="754" y="1338"/>
                    <a:pt x="803" y="1380"/>
                  </a:cubicBezTo>
                  <a:cubicBezTo>
                    <a:pt x="803" y="1380"/>
                    <a:pt x="824" y="1407"/>
                    <a:pt x="845" y="1407"/>
                  </a:cubicBezTo>
                  <a:cubicBezTo>
                    <a:pt x="845" y="1380"/>
                    <a:pt x="867" y="1359"/>
                    <a:pt x="888" y="1338"/>
                  </a:cubicBezTo>
                  <a:cubicBezTo>
                    <a:pt x="867" y="1295"/>
                    <a:pt x="867" y="1247"/>
                    <a:pt x="867" y="1225"/>
                  </a:cubicBezTo>
                  <a:cubicBezTo>
                    <a:pt x="824" y="1092"/>
                    <a:pt x="867" y="1006"/>
                    <a:pt x="958" y="936"/>
                  </a:cubicBezTo>
                  <a:cubicBezTo>
                    <a:pt x="979" y="915"/>
                    <a:pt x="979" y="915"/>
                    <a:pt x="1000" y="915"/>
                  </a:cubicBezTo>
                  <a:cubicBezTo>
                    <a:pt x="1000" y="894"/>
                    <a:pt x="1022" y="872"/>
                    <a:pt x="1049" y="872"/>
                  </a:cubicBezTo>
                  <a:cubicBezTo>
                    <a:pt x="1049" y="803"/>
                    <a:pt x="1070" y="760"/>
                    <a:pt x="1070" y="690"/>
                  </a:cubicBezTo>
                  <a:cubicBezTo>
                    <a:pt x="1077" y="676"/>
                    <a:pt x="1093" y="668"/>
                    <a:pt x="1110" y="668"/>
                  </a:cubicBezTo>
                  <a:cubicBezTo>
                    <a:pt x="1140" y="668"/>
                    <a:pt x="1173" y="693"/>
                    <a:pt x="1156" y="739"/>
                  </a:cubicBezTo>
                  <a:cubicBezTo>
                    <a:pt x="1156" y="803"/>
                    <a:pt x="1134" y="894"/>
                    <a:pt x="1091" y="958"/>
                  </a:cubicBezTo>
                  <a:lnTo>
                    <a:pt x="1091" y="979"/>
                  </a:lnTo>
                  <a:cubicBezTo>
                    <a:pt x="1091" y="1006"/>
                    <a:pt x="1070" y="1027"/>
                    <a:pt x="1070" y="1027"/>
                  </a:cubicBezTo>
                  <a:cubicBezTo>
                    <a:pt x="1049" y="1049"/>
                    <a:pt x="1022" y="1070"/>
                    <a:pt x="1022" y="1070"/>
                  </a:cubicBezTo>
                  <a:cubicBezTo>
                    <a:pt x="1042" y="1083"/>
                    <a:pt x="1076" y="1088"/>
                    <a:pt x="1115" y="1088"/>
                  </a:cubicBezTo>
                  <a:cubicBezTo>
                    <a:pt x="1209" y="1088"/>
                    <a:pt x="1335" y="1058"/>
                    <a:pt x="1380" y="1027"/>
                  </a:cubicBezTo>
                  <a:cubicBezTo>
                    <a:pt x="1359" y="915"/>
                    <a:pt x="1380" y="803"/>
                    <a:pt x="1402" y="690"/>
                  </a:cubicBezTo>
                  <a:cubicBezTo>
                    <a:pt x="1409" y="668"/>
                    <a:pt x="1427" y="659"/>
                    <a:pt x="1447" y="659"/>
                  </a:cubicBezTo>
                  <a:cubicBezTo>
                    <a:pt x="1484" y="659"/>
                    <a:pt x="1528" y="693"/>
                    <a:pt x="1514" y="739"/>
                  </a:cubicBezTo>
                  <a:cubicBezTo>
                    <a:pt x="1471" y="824"/>
                    <a:pt x="1450" y="915"/>
                    <a:pt x="1471" y="1006"/>
                  </a:cubicBezTo>
                  <a:lnTo>
                    <a:pt x="1471" y="1027"/>
                  </a:lnTo>
                  <a:cubicBezTo>
                    <a:pt x="1492" y="1027"/>
                    <a:pt x="1514" y="1027"/>
                    <a:pt x="1514" y="1049"/>
                  </a:cubicBezTo>
                  <a:cubicBezTo>
                    <a:pt x="1577" y="1172"/>
                    <a:pt x="1672" y="1253"/>
                    <a:pt x="1776" y="1253"/>
                  </a:cubicBezTo>
                  <a:cubicBezTo>
                    <a:pt x="1821" y="1253"/>
                    <a:pt x="1868" y="1238"/>
                    <a:pt x="1915" y="1204"/>
                  </a:cubicBezTo>
                  <a:cubicBezTo>
                    <a:pt x="1936" y="1193"/>
                    <a:pt x="1959" y="1188"/>
                    <a:pt x="1979" y="1188"/>
                  </a:cubicBezTo>
                  <a:cubicBezTo>
                    <a:pt x="1999" y="1188"/>
                    <a:pt x="2017" y="1193"/>
                    <a:pt x="2027" y="1204"/>
                  </a:cubicBezTo>
                  <a:cubicBezTo>
                    <a:pt x="2076" y="1264"/>
                    <a:pt x="2123" y="1286"/>
                    <a:pt x="2176" y="1286"/>
                  </a:cubicBezTo>
                  <a:cubicBezTo>
                    <a:pt x="2223" y="1286"/>
                    <a:pt x="2275" y="1269"/>
                    <a:pt x="2337" y="1247"/>
                  </a:cubicBezTo>
                  <a:lnTo>
                    <a:pt x="2359" y="1247"/>
                  </a:lnTo>
                  <a:cubicBezTo>
                    <a:pt x="2386" y="1182"/>
                    <a:pt x="2428" y="1113"/>
                    <a:pt x="2450" y="1049"/>
                  </a:cubicBezTo>
                  <a:cubicBezTo>
                    <a:pt x="2457" y="1034"/>
                    <a:pt x="2476" y="1026"/>
                    <a:pt x="2497" y="1026"/>
                  </a:cubicBezTo>
                  <a:cubicBezTo>
                    <a:pt x="2534" y="1026"/>
                    <a:pt x="2576" y="1050"/>
                    <a:pt x="2562" y="1092"/>
                  </a:cubicBezTo>
                  <a:cubicBezTo>
                    <a:pt x="2519" y="1161"/>
                    <a:pt x="2471" y="1225"/>
                    <a:pt x="2428" y="1273"/>
                  </a:cubicBezTo>
                  <a:cubicBezTo>
                    <a:pt x="2450" y="1316"/>
                    <a:pt x="2450" y="1338"/>
                    <a:pt x="2450" y="1380"/>
                  </a:cubicBezTo>
                  <a:cubicBezTo>
                    <a:pt x="2501" y="1419"/>
                    <a:pt x="2558" y="1436"/>
                    <a:pt x="2618" y="1436"/>
                  </a:cubicBezTo>
                  <a:cubicBezTo>
                    <a:pt x="2665" y="1436"/>
                    <a:pt x="2713" y="1426"/>
                    <a:pt x="2760" y="1407"/>
                  </a:cubicBezTo>
                  <a:cubicBezTo>
                    <a:pt x="2787" y="1380"/>
                    <a:pt x="2808" y="1359"/>
                    <a:pt x="2808" y="1338"/>
                  </a:cubicBezTo>
                  <a:cubicBezTo>
                    <a:pt x="2851" y="1273"/>
                    <a:pt x="2872" y="1182"/>
                    <a:pt x="2894" y="1092"/>
                  </a:cubicBezTo>
                  <a:cubicBezTo>
                    <a:pt x="2904" y="1067"/>
                    <a:pt x="2926" y="1055"/>
                    <a:pt x="2949" y="1055"/>
                  </a:cubicBezTo>
                  <a:cubicBezTo>
                    <a:pt x="2984" y="1055"/>
                    <a:pt x="3019" y="1084"/>
                    <a:pt x="3006" y="1140"/>
                  </a:cubicBezTo>
                  <a:cubicBezTo>
                    <a:pt x="2984" y="1204"/>
                    <a:pt x="2963" y="1273"/>
                    <a:pt x="2920" y="1338"/>
                  </a:cubicBezTo>
                  <a:cubicBezTo>
                    <a:pt x="2942" y="1338"/>
                    <a:pt x="2963" y="1338"/>
                    <a:pt x="2984" y="1359"/>
                  </a:cubicBezTo>
                  <a:cubicBezTo>
                    <a:pt x="3073" y="1436"/>
                    <a:pt x="3162" y="1470"/>
                    <a:pt x="3255" y="1470"/>
                  </a:cubicBezTo>
                  <a:cubicBezTo>
                    <a:pt x="3347" y="1470"/>
                    <a:pt x="3442" y="1436"/>
                    <a:pt x="3541" y="1380"/>
                  </a:cubicBezTo>
                  <a:lnTo>
                    <a:pt x="3562" y="1359"/>
                  </a:lnTo>
                  <a:cubicBezTo>
                    <a:pt x="3610" y="1316"/>
                    <a:pt x="3632" y="1247"/>
                    <a:pt x="3653" y="1161"/>
                  </a:cubicBezTo>
                  <a:cubicBezTo>
                    <a:pt x="3660" y="1144"/>
                    <a:pt x="3677" y="1136"/>
                    <a:pt x="3693" y="1136"/>
                  </a:cubicBezTo>
                  <a:cubicBezTo>
                    <a:pt x="3724" y="1136"/>
                    <a:pt x="3758" y="1162"/>
                    <a:pt x="3744" y="1204"/>
                  </a:cubicBezTo>
                  <a:cubicBezTo>
                    <a:pt x="3722" y="1273"/>
                    <a:pt x="3696" y="1338"/>
                    <a:pt x="3653" y="1407"/>
                  </a:cubicBezTo>
                  <a:cubicBezTo>
                    <a:pt x="3699" y="1424"/>
                    <a:pt x="3744" y="1435"/>
                    <a:pt x="3787" y="1435"/>
                  </a:cubicBezTo>
                  <a:cubicBezTo>
                    <a:pt x="3849" y="1435"/>
                    <a:pt x="3904" y="1413"/>
                    <a:pt x="3942" y="1359"/>
                  </a:cubicBezTo>
                  <a:cubicBezTo>
                    <a:pt x="3963" y="1316"/>
                    <a:pt x="3963" y="1273"/>
                    <a:pt x="3990" y="1273"/>
                  </a:cubicBezTo>
                  <a:cubicBezTo>
                    <a:pt x="3990" y="1204"/>
                    <a:pt x="4011" y="1140"/>
                    <a:pt x="4033" y="1070"/>
                  </a:cubicBezTo>
                  <a:cubicBezTo>
                    <a:pt x="4040" y="1048"/>
                    <a:pt x="4056" y="1038"/>
                    <a:pt x="4074" y="1038"/>
                  </a:cubicBezTo>
                  <a:cubicBezTo>
                    <a:pt x="4106" y="1038"/>
                    <a:pt x="4145" y="1071"/>
                    <a:pt x="4145" y="1113"/>
                  </a:cubicBezTo>
                  <a:cubicBezTo>
                    <a:pt x="4124" y="1161"/>
                    <a:pt x="4124" y="1204"/>
                    <a:pt x="4097" y="1247"/>
                  </a:cubicBezTo>
                  <a:cubicBezTo>
                    <a:pt x="4124" y="1247"/>
                    <a:pt x="4145" y="1247"/>
                    <a:pt x="4145" y="1273"/>
                  </a:cubicBezTo>
                  <a:cubicBezTo>
                    <a:pt x="4209" y="1247"/>
                    <a:pt x="4279" y="1225"/>
                    <a:pt x="4321" y="1204"/>
                  </a:cubicBezTo>
                  <a:lnTo>
                    <a:pt x="4343" y="1182"/>
                  </a:lnTo>
                  <a:lnTo>
                    <a:pt x="4364" y="1182"/>
                  </a:lnTo>
                  <a:cubicBezTo>
                    <a:pt x="4476" y="1140"/>
                    <a:pt x="4455" y="781"/>
                    <a:pt x="4455" y="712"/>
                  </a:cubicBezTo>
                  <a:cubicBezTo>
                    <a:pt x="4455" y="690"/>
                    <a:pt x="4476" y="690"/>
                    <a:pt x="4498" y="690"/>
                  </a:cubicBezTo>
                  <a:lnTo>
                    <a:pt x="4658" y="557"/>
                  </a:lnTo>
                  <a:cubicBezTo>
                    <a:pt x="4589" y="471"/>
                    <a:pt x="4525" y="311"/>
                    <a:pt x="4525" y="156"/>
                  </a:cubicBezTo>
                  <a:cubicBezTo>
                    <a:pt x="4517" y="162"/>
                    <a:pt x="4508" y="165"/>
                    <a:pt x="4498" y="165"/>
                  </a:cubicBezTo>
                  <a:cubicBezTo>
                    <a:pt x="4475" y="165"/>
                    <a:pt x="4449" y="149"/>
                    <a:pt x="4434" y="134"/>
                  </a:cubicBezTo>
                  <a:cubicBezTo>
                    <a:pt x="4432" y="130"/>
                    <a:pt x="4428" y="128"/>
                    <a:pt x="4422" y="128"/>
                  </a:cubicBezTo>
                  <a:cubicBezTo>
                    <a:pt x="4371" y="128"/>
                    <a:pt x="4188" y="294"/>
                    <a:pt x="4188" y="338"/>
                  </a:cubicBezTo>
                  <a:cubicBezTo>
                    <a:pt x="4188" y="359"/>
                    <a:pt x="4188" y="380"/>
                    <a:pt x="4166" y="380"/>
                  </a:cubicBezTo>
                  <a:cubicBezTo>
                    <a:pt x="4145" y="493"/>
                    <a:pt x="4145" y="605"/>
                    <a:pt x="4166" y="712"/>
                  </a:cubicBezTo>
                  <a:cubicBezTo>
                    <a:pt x="4180" y="757"/>
                    <a:pt x="4147" y="782"/>
                    <a:pt x="4115" y="782"/>
                  </a:cubicBezTo>
                  <a:cubicBezTo>
                    <a:pt x="4099" y="782"/>
                    <a:pt x="4083" y="775"/>
                    <a:pt x="4075" y="760"/>
                  </a:cubicBezTo>
                  <a:cubicBezTo>
                    <a:pt x="4033" y="626"/>
                    <a:pt x="4054" y="514"/>
                    <a:pt x="4097" y="402"/>
                  </a:cubicBezTo>
                  <a:cubicBezTo>
                    <a:pt x="4075" y="380"/>
                    <a:pt x="4075" y="380"/>
                    <a:pt x="4075" y="359"/>
                  </a:cubicBezTo>
                  <a:lnTo>
                    <a:pt x="4011" y="359"/>
                  </a:lnTo>
                  <a:cubicBezTo>
                    <a:pt x="3920" y="402"/>
                    <a:pt x="3856" y="444"/>
                    <a:pt x="3787" y="493"/>
                  </a:cubicBezTo>
                  <a:cubicBezTo>
                    <a:pt x="3765" y="514"/>
                    <a:pt x="3744" y="514"/>
                    <a:pt x="3722" y="514"/>
                  </a:cubicBezTo>
                  <a:cubicBezTo>
                    <a:pt x="3722" y="535"/>
                    <a:pt x="3744" y="578"/>
                    <a:pt x="3744" y="626"/>
                  </a:cubicBezTo>
                  <a:cubicBezTo>
                    <a:pt x="3744" y="690"/>
                    <a:pt x="3722" y="781"/>
                    <a:pt x="3722" y="872"/>
                  </a:cubicBezTo>
                  <a:cubicBezTo>
                    <a:pt x="3722" y="904"/>
                    <a:pt x="3700" y="920"/>
                    <a:pt x="3677" y="920"/>
                  </a:cubicBezTo>
                  <a:cubicBezTo>
                    <a:pt x="3654" y="920"/>
                    <a:pt x="3632" y="904"/>
                    <a:pt x="3632" y="872"/>
                  </a:cubicBezTo>
                  <a:cubicBezTo>
                    <a:pt x="3632" y="803"/>
                    <a:pt x="3653" y="739"/>
                    <a:pt x="3653" y="669"/>
                  </a:cubicBezTo>
                  <a:cubicBezTo>
                    <a:pt x="3674" y="605"/>
                    <a:pt x="3653" y="557"/>
                    <a:pt x="3653" y="493"/>
                  </a:cubicBezTo>
                  <a:cubicBezTo>
                    <a:pt x="3575" y="458"/>
                    <a:pt x="3470" y="430"/>
                    <a:pt x="3369" y="430"/>
                  </a:cubicBezTo>
                  <a:cubicBezTo>
                    <a:pt x="3269" y="430"/>
                    <a:pt x="3174" y="458"/>
                    <a:pt x="3118" y="535"/>
                  </a:cubicBezTo>
                  <a:cubicBezTo>
                    <a:pt x="3097" y="605"/>
                    <a:pt x="3075" y="690"/>
                    <a:pt x="3075" y="781"/>
                  </a:cubicBezTo>
                  <a:cubicBezTo>
                    <a:pt x="3075" y="813"/>
                    <a:pt x="3053" y="829"/>
                    <a:pt x="3030" y="829"/>
                  </a:cubicBezTo>
                  <a:cubicBezTo>
                    <a:pt x="3007" y="829"/>
                    <a:pt x="2984" y="813"/>
                    <a:pt x="2984" y="781"/>
                  </a:cubicBezTo>
                  <a:cubicBezTo>
                    <a:pt x="2984" y="739"/>
                    <a:pt x="3006" y="669"/>
                    <a:pt x="3006" y="626"/>
                  </a:cubicBezTo>
                  <a:lnTo>
                    <a:pt x="2942" y="557"/>
                  </a:lnTo>
                  <a:cubicBezTo>
                    <a:pt x="2822" y="519"/>
                    <a:pt x="2712" y="457"/>
                    <a:pt x="2606" y="457"/>
                  </a:cubicBezTo>
                  <a:cubicBezTo>
                    <a:pt x="2531" y="457"/>
                    <a:pt x="2458" y="488"/>
                    <a:pt x="2386" y="578"/>
                  </a:cubicBezTo>
                  <a:cubicBezTo>
                    <a:pt x="2359" y="605"/>
                    <a:pt x="2337" y="605"/>
                    <a:pt x="2316" y="605"/>
                  </a:cubicBezTo>
                  <a:cubicBezTo>
                    <a:pt x="2295" y="690"/>
                    <a:pt x="2295" y="781"/>
                    <a:pt x="2273" y="872"/>
                  </a:cubicBezTo>
                  <a:cubicBezTo>
                    <a:pt x="2273" y="904"/>
                    <a:pt x="2250" y="920"/>
                    <a:pt x="2228" y="920"/>
                  </a:cubicBezTo>
                  <a:cubicBezTo>
                    <a:pt x="2205" y="920"/>
                    <a:pt x="2182" y="904"/>
                    <a:pt x="2182" y="872"/>
                  </a:cubicBezTo>
                  <a:cubicBezTo>
                    <a:pt x="2204" y="760"/>
                    <a:pt x="2204" y="669"/>
                    <a:pt x="2252" y="557"/>
                  </a:cubicBezTo>
                  <a:cubicBezTo>
                    <a:pt x="2225" y="535"/>
                    <a:pt x="2225" y="493"/>
                    <a:pt x="2225" y="471"/>
                  </a:cubicBezTo>
                  <a:cubicBezTo>
                    <a:pt x="2208" y="368"/>
                    <a:pt x="2166" y="328"/>
                    <a:pt x="2086" y="328"/>
                  </a:cubicBezTo>
                  <a:cubicBezTo>
                    <a:pt x="2062" y="328"/>
                    <a:pt x="2036" y="331"/>
                    <a:pt x="2006" y="338"/>
                  </a:cubicBezTo>
                  <a:cubicBezTo>
                    <a:pt x="1984" y="380"/>
                    <a:pt x="1958" y="423"/>
                    <a:pt x="1958" y="444"/>
                  </a:cubicBezTo>
                  <a:cubicBezTo>
                    <a:pt x="1915" y="514"/>
                    <a:pt x="1894" y="605"/>
                    <a:pt x="1872" y="690"/>
                  </a:cubicBezTo>
                  <a:cubicBezTo>
                    <a:pt x="1865" y="707"/>
                    <a:pt x="1846" y="715"/>
                    <a:pt x="1825" y="715"/>
                  </a:cubicBezTo>
                  <a:cubicBezTo>
                    <a:pt x="1788" y="715"/>
                    <a:pt x="1746" y="689"/>
                    <a:pt x="1760" y="648"/>
                  </a:cubicBezTo>
                  <a:cubicBezTo>
                    <a:pt x="1781" y="626"/>
                    <a:pt x="1824" y="493"/>
                    <a:pt x="1894" y="359"/>
                  </a:cubicBezTo>
                  <a:cubicBezTo>
                    <a:pt x="1894" y="359"/>
                    <a:pt x="1872" y="359"/>
                    <a:pt x="1872" y="338"/>
                  </a:cubicBezTo>
                  <a:cubicBezTo>
                    <a:pt x="1752" y="217"/>
                    <a:pt x="1643" y="158"/>
                    <a:pt x="1532" y="158"/>
                  </a:cubicBezTo>
                  <a:cubicBezTo>
                    <a:pt x="1475" y="158"/>
                    <a:pt x="1418" y="173"/>
                    <a:pt x="1359" y="204"/>
                  </a:cubicBezTo>
                  <a:cubicBezTo>
                    <a:pt x="1355" y="208"/>
                    <a:pt x="1350" y="209"/>
                    <a:pt x="1345" y="209"/>
                  </a:cubicBezTo>
                  <a:cubicBezTo>
                    <a:pt x="1321" y="209"/>
                    <a:pt x="1285" y="173"/>
                    <a:pt x="1268" y="156"/>
                  </a:cubicBezTo>
                  <a:cubicBezTo>
                    <a:pt x="1173" y="84"/>
                    <a:pt x="1064" y="38"/>
                    <a:pt x="952" y="38"/>
                  </a:cubicBezTo>
                  <a:cubicBezTo>
                    <a:pt x="931" y="38"/>
                    <a:pt x="909" y="40"/>
                    <a:pt x="888" y="43"/>
                  </a:cubicBezTo>
                  <a:cubicBezTo>
                    <a:pt x="867" y="43"/>
                    <a:pt x="845" y="22"/>
                    <a:pt x="824"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24"/>
            <p:cNvSpPr/>
            <p:nvPr/>
          </p:nvSpPr>
          <p:spPr>
            <a:xfrm>
              <a:off x="6010396" y="2183559"/>
              <a:ext cx="66836" cy="171405"/>
            </a:xfrm>
            <a:custGeom>
              <a:rect b="b" l="l" r="r" t="t"/>
              <a:pathLst>
                <a:path extrusionOk="0" h="3198" w="1247">
                  <a:moveTo>
                    <a:pt x="199" y="1"/>
                  </a:moveTo>
                  <a:cubicBezTo>
                    <a:pt x="134" y="65"/>
                    <a:pt x="156" y="199"/>
                    <a:pt x="177" y="311"/>
                  </a:cubicBezTo>
                  <a:cubicBezTo>
                    <a:pt x="220" y="402"/>
                    <a:pt x="289" y="487"/>
                    <a:pt x="423" y="509"/>
                  </a:cubicBezTo>
                  <a:cubicBezTo>
                    <a:pt x="461" y="533"/>
                    <a:pt x="448" y="603"/>
                    <a:pt x="415" y="603"/>
                  </a:cubicBezTo>
                  <a:cubicBezTo>
                    <a:pt x="411" y="603"/>
                    <a:pt x="406" y="602"/>
                    <a:pt x="402" y="600"/>
                  </a:cubicBezTo>
                  <a:cubicBezTo>
                    <a:pt x="311" y="578"/>
                    <a:pt x="241" y="535"/>
                    <a:pt x="199" y="466"/>
                  </a:cubicBezTo>
                  <a:cubicBezTo>
                    <a:pt x="177" y="445"/>
                    <a:pt x="177" y="445"/>
                    <a:pt x="177" y="423"/>
                  </a:cubicBezTo>
                  <a:cubicBezTo>
                    <a:pt x="177" y="445"/>
                    <a:pt x="156" y="466"/>
                    <a:pt x="156" y="487"/>
                  </a:cubicBezTo>
                  <a:cubicBezTo>
                    <a:pt x="108" y="600"/>
                    <a:pt x="134" y="691"/>
                    <a:pt x="177" y="803"/>
                  </a:cubicBezTo>
                  <a:lnTo>
                    <a:pt x="177" y="846"/>
                  </a:lnTo>
                  <a:cubicBezTo>
                    <a:pt x="241" y="910"/>
                    <a:pt x="311" y="937"/>
                    <a:pt x="402" y="979"/>
                  </a:cubicBezTo>
                  <a:cubicBezTo>
                    <a:pt x="438" y="997"/>
                    <a:pt x="413" y="1080"/>
                    <a:pt x="363" y="1080"/>
                  </a:cubicBezTo>
                  <a:cubicBezTo>
                    <a:pt x="353" y="1080"/>
                    <a:pt x="343" y="1077"/>
                    <a:pt x="332" y="1070"/>
                  </a:cubicBezTo>
                  <a:cubicBezTo>
                    <a:pt x="268" y="1022"/>
                    <a:pt x="199" y="979"/>
                    <a:pt x="134" y="910"/>
                  </a:cubicBezTo>
                  <a:cubicBezTo>
                    <a:pt x="108" y="910"/>
                    <a:pt x="86" y="910"/>
                    <a:pt x="65" y="888"/>
                  </a:cubicBezTo>
                  <a:lnTo>
                    <a:pt x="65" y="910"/>
                  </a:lnTo>
                  <a:cubicBezTo>
                    <a:pt x="1" y="1022"/>
                    <a:pt x="1" y="1156"/>
                    <a:pt x="43" y="1247"/>
                  </a:cubicBezTo>
                  <a:cubicBezTo>
                    <a:pt x="43" y="1247"/>
                    <a:pt x="65" y="1247"/>
                    <a:pt x="65" y="1268"/>
                  </a:cubicBezTo>
                  <a:cubicBezTo>
                    <a:pt x="86" y="1289"/>
                    <a:pt x="86" y="1311"/>
                    <a:pt x="108" y="1338"/>
                  </a:cubicBezTo>
                  <a:cubicBezTo>
                    <a:pt x="108" y="1359"/>
                    <a:pt x="134" y="1359"/>
                    <a:pt x="134" y="1359"/>
                  </a:cubicBezTo>
                  <a:cubicBezTo>
                    <a:pt x="199" y="1423"/>
                    <a:pt x="332" y="1445"/>
                    <a:pt x="423" y="1471"/>
                  </a:cubicBezTo>
                  <a:cubicBezTo>
                    <a:pt x="480" y="1490"/>
                    <a:pt x="453" y="1560"/>
                    <a:pt x="416" y="1560"/>
                  </a:cubicBezTo>
                  <a:cubicBezTo>
                    <a:pt x="411" y="1560"/>
                    <a:pt x="406" y="1559"/>
                    <a:pt x="402" y="1557"/>
                  </a:cubicBezTo>
                  <a:cubicBezTo>
                    <a:pt x="311" y="1535"/>
                    <a:pt x="220" y="1514"/>
                    <a:pt x="156" y="1445"/>
                  </a:cubicBezTo>
                  <a:cubicBezTo>
                    <a:pt x="134" y="1493"/>
                    <a:pt x="108" y="1514"/>
                    <a:pt x="86" y="1557"/>
                  </a:cubicBezTo>
                  <a:cubicBezTo>
                    <a:pt x="22" y="1691"/>
                    <a:pt x="43" y="1824"/>
                    <a:pt x="134" y="1937"/>
                  </a:cubicBezTo>
                  <a:lnTo>
                    <a:pt x="134" y="1979"/>
                  </a:lnTo>
                  <a:cubicBezTo>
                    <a:pt x="177" y="1993"/>
                    <a:pt x="232" y="1999"/>
                    <a:pt x="285" y="1999"/>
                  </a:cubicBezTo>
                  <a:cubicBezTo>
                    <a:pt x="338" y="1999"/>
                    <a:pt x="388" y="1993"/>
                    <a:pt x="423" y="1979"/>
                  </a:cubicBezTo>
                  <a:cubicBezTo>
                    <a:pt x="509" y="1979"/>
                    <a:pt x="509" y="2113"/>
                    <a:pt x="423" y="2113"/>
                  </a:cubicBezTo>
                  <a:cubicBezTo>
                    <a:pt x="332" y="2092"/>
                    <a:pt x="199" y="2092"/>
                    <a:pt x="86" y="2049"/>
                  </a:cubicBezTo>
                  <a:lnTo>
                    <a:pt x="65" y="2070"/>
                  </a:lnTo>
                  <a:cubicBezTo>
                    <a:pt x="1" y="2204"/>
                    <a:pt x="1" y="2359"/>
                    <a:pt x="108" y="2471"/>
                  </a:cubicBezTo>
                  <a:lnTo>
                    <a:pt x="134" y="2471"/>
                  </a:lnTo>
                  <a:cubicBezTo>
                    <a:pt x="134" y="2493"/>
                    <a:pt x="156" y="2493"/>
                    <a:pt x="177" y="2493"/>
                  </a:cubicBezTo>
                  <a:lnTo>
                    <a:pt x="199" y="2514"/>
                  </a:lnTo>
                  <a:cubicBezTo>
                    <a:pt x="233" y="2530"/>
                    <a:pt x="269" y="2536"/>
                    <a:pt x="305" y="2536"/>
                  </a:cubicBezTo>
                  <a:cubicBezTo>
                    <a:pt x="432" y="2536"/>
                    <a:pt x="565" y="2457"/>
                    <a:pt x="669" y="2407"/>
                  </a:cubicBezTo>
                  <a:cubicBezTo>
                    <a:pt x="677" y="2404"/>
                    <a:pt x="685" y="2402"/>
                    <a:pt x="693" y="2402"/>
                  </a:cubicBezTo>
                  <a:cubicBezTo>
                    <a:pt x="748" y="2402"/>
                    <a:pt x="794" y="2480"/>
                    <a:pt x="733" y="2541"/>
                  </a:cubicBezTo>
                  <a:cubicBezTo>
                    <a:pt x="606" y="2611"/>
                    <a:pt x="463" y="2685"/>
                    <a:pt x="315" y="2685"/>
                  </a:cubicBezTo>
                  <a:cubicBezTo>
                    <a:pt x="284" y="2685"/>
                    <a:pt x="252" y="2682"/>
                    <a:pt x="220" y="2675"/>
                  </a:cubicBezTo>
                  <a:lnTo>
                    <a:pt x="220" y="2675"/>
                  </a:lnTo>
                  <a:cubicBezTo>
                    <a:pt x="163" y="2911"/>
                    <a:pt x="207" y="3198"/>
                    <a:pt x="466" y="3198"/>
                  </a:cubicBezTo>
                  <a:cubicBezTo>
                    <a:pt x="500" y="3198"/>
                    <a:pt x="537" y="3193"/>
                    <a:pt x="578" y="3183"/>
                  </a:cubicBezTo>
                  <a:lnTo>
                    <a:pt x="600" y="3183"/>
                  </a:lnTo>
                  <a:cubicBezTo>
                    <a:pt x="621" y="3161"/>
                    <a:pt x="642" y="3161"/>
                    <a:pt x="669" y="3140"/>
                  </a:cubicBezTo>
                  <a:cubicBezTo>
                    <a:pt x="755" y="3076"/>
                    <a:pt x="846" y="3006"/>
                    <a:pt x="910" y="2915"/>
                  </a:cubicBezTo>
                  <a:cubicBezTo>
                    <a:pt x="936" y="2894"/>
                    <a:pt x="958" y="2894"/>
                    <a:pt x="958" y="2894"/>
                  </a:cubicBezTo>
                  <a:lnTo>
                    <a:pt x="979" y="2739"/>
                  </a:lnTo>
                  <a:cubicBezTo>
                    <a:pt x="936" y="2717"/>
                    <a:pt x="910" y="2675"/>
                    <a:pt x="936" y="2648"/>
                  </a:cubicBezTo>
                  <a:cubicBezTo>
                    <a:pt x="1022" y="2493"/>
                    <a:pt x="1177" y="2338"/>
                    <a:pt x="1247" y="2183"/>
                  </a:cubicBezTo>
                  <a:cubicBezTo>
                    <a:pt x="1204" y="1937"/>
                    <a:pt x="1225" y="1781"/>
                    <a:pt x="1043" y="1557"/>
                  </a:cubicBezTo>
                  <a:lnTo>
                    <a:pt x="1043" y="1535"/>
                  </a:lnTo>
                  <a:cubicBezTo>
                    <a:pt x="1022" y="1557"/>
                    <a:pt x="1001" y="1578"/>
                    <a:pt x="1001" y="1605"/>
                  </a:cubicBezTo>
                  <a:cubicBezTo>
                    <a:pt x="936" y="1691"/>
                    <a:pt x="888" y="1781"/>
                    <a:pt x="803" y="1846"/>
                  </a:cubicBezTo>
                  <a:cubicBezTo>
                    <a:pt x="793" y="1855"/>
                    <a:pt x="782" y="1859"/>
                    <a:pt x="771" y="1859"/>
                  </a:cubicBezTo>
                  <a:cubicBezTo>
                    <a:pt x="726" y="1859"/>
                    <a:pt x="682" y="1794"/>
                    <a:pt x="733" y="1760"/>
                  </a:cubicBezTo>
                  <a:cubicBezTo>
                    <a:pt x="776" y="1712"/>
                    <a:pt x="846" y="1648"/>
                    <a:pt x="888" y="1605"/>
                  </a:cubicBezTo>
                  <a:cubicBezTo>
                    <a:pt x="910" y="1557"/>
                    <a:pt x="936" y="1535"/>
                    <a:pt x="958" y="1493"/>
                  </a:cubicBezTo>
                  <a:cubicBezTo>
                    <a:pt x="979" y="1471"/>
                    <a:pt x="1022" y="1445"/>
                    <a:pt x="1022" y="1423"/>
                  </a:cubicBezTo>
                  <a:cubicBezTo>
                    <a:pt x="1070" y="1289"/>
                    <a:pt x="958" y="1113"/>
                    <a:pt x="958" y="937"/>
                  </a:cubicBezTo>
                  <a:cubicBezTo>
                    <a:pt x="936" y="958"/>
                    <a:pt x="936" y="958"/>
                    <a:pt x="910" y="979"/>
                  </a:cubicBezTo>
                  <a:cubicBezTo>
                    <a:pt x="888" y="979"/>
                    <a:pt x="867" y="1001"/>
                    <a:pt x="846" y="1022"/>
                  </a:cubicBezTo>
                  <a:cubicBezTo>
                    <a:pt x="803" y="1043"/>
                    <a:pt x="733" y="1070"/>
                    <a:pt x="669" y="1070"/>
                  </a:cubicBezTo>
                  <a:cubicBezTo>
                    <a:pt x="621" y="1070"/>
                    <a:pt x="621" y="979"/>
                    <a:pt x="669" y="979"/>
                  </a:cubicBezTo>
                  <a:cubicBezTo>
                    <a:pt x="755" y="979"/>
                    <a:pt x="824" y="958"/>
                    <a:pt x="888" y="910"/>
                  </a:cubicBezTo>
                  <a:cubicBezTo>
                    <a:pt x="910" y="888"/>
                    <a:pt x="936" y="888"/>
                    <a:pt x="958" y="867"/>
                  </a:cubicBezTo>
                  <a:lnTo>
                    <a:pt x="958" y="824"/>
                  </a:lnTo>
                  <a:cubicBezTo>
                    <a:pt x="1001" y="712"/>
                    <a:pt x="1043" y="578"/>
                    <a:pt x="1113" y="466"/>
                  </a:cubicBezTo>
                  <a:lnTo>
                    <a:pt x="1092" y="466"/>
                  </a:lnTo>
                  <a:cubicBezTo>
                    <a:pt x="1043" y="487"/>
                    <a:pt x="1022" y="487"/>
                    <a:pt x="979" y="487"/>
                  </a:cubicBezTo>
                  <a:cubicBezTo>
                    <a:pt x="958" y="487"/>
                    <a:pt x="958" y="445"/>
                    <a:pt x="979" y="445"/>
                  </a:cubicBezTo>
                  <a:cubicBezTo>
                    <a:pt x="1022" y="445"/>
                    <a:pt x="1070" y="423"/>
                    <a:pt x="1113" y="423"/>
                  </a:cubicBezTo>
                  <a:lnTo>
                    <a:pt x="1134" y="423"/>
                  </a:lnTo>
                  <a:cubicBezTo>
                    <a:pt x="1134" y="402"/>
                    <a:pt x="1156" y="375"/>
                    <a:pt x="1156" y="354"/>
                  </a:cubicBezTo>
                  <a:lnTo>
                    <a:pt x="1134" y="332"/>
                  </a:lnTo>
                  <a:cubicBezTo>
                    <a:pt x="1043" y="311"/>
                    <a:pt x="958" y="268"/>
                    <a:pt x="888" y="199"/>
                  </a:cubicBezTo>
                  <a:cubicBezTo>
                    <a:pt x="867" y="177"/>
                    <a:pt x="867" y="156"/>
                    <a:pt x="867" y="156"/>
                  </a:cubicBezTo>
                  <a:lnTo>
                    <a:pt x="712" y="134"/>
                  </a:lnTo>
                  <a:cubicBezTo>
                    <a:pt x="696" y="166"/>
                    <a:pt x="681" y="186"/>
                    <a:pt x="663" y="186"/>
                  </a:cubicBezTo>
                  <a:cubicBezTo>
                    <a:pt x="656" y="186"/>
                    <a:pt x="650" y="183"/>
                    <a:pt x="642" y="177"/>
                  </a:cubicBezTo>
                  <a:cubicBezTo>
                    <a:pt x="535" y="156"/>
                    <a:pt x="423" y="134"/>
                    <a:pt x="332" y="43"/>
                  </a:cubicBezTo>
                  <a:cubicBezTo>
                    <a:pt x="311" y="43"/>
                    <a:pt x="311" y="22"/>
                    <a:pt x="289" y="22"/>
                  </a:cubicBezTo>
                  <a:cubicBezTo>
                    <a:pt x="268" y="22"/>
                    <a:pt x="220" y="22"/>
                    <a:pt x="199"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24"/>
            <p:cNvSpPr/>
            <p:nvPr/>
          </p:nvSpPr>
          <p:spPr>
            <a:xfrm>
              <a:off x="6129651" y="1908550"/>
              <a:ext cx="265468" cy="239259"/>
            </a:xfrm>
            <a:custGeom>
              <a:rect b="b" l="l" r="r" t="t"/>
              <a:pathLst>
                <a:path extrusionOk="0" h="4464" w="4953">
                  <a:moveTo>
                    <a:pt x="4052" y="1"/>
                  </a:moveTo>
                  <a:cubicBezTo>
                    <a:pt x="3925" y="1"/>
                    <a:pt x="3784" y="36"/>
                    <a:pt x="3631" y="116"/>
                  </a:cubicBezTo>
                  <a:cubicBezTo>
                    <a:pt x="3517" y="175"/>
                    <a:pt x="3272" y="380"/>
                    <a:pt x="3107" y="380"/>
                  </a:cubicBezTo>
                  <a:cubicBezTo>
                    <a:pt x="3080" y="380"/>
                    <a:pt x="3055" y="374"/>
                    <a:pt x="3032" y="362"/>
                  </a:cubicBezTo>
                  <a:cubicBezTo>
                    <a:pt x="2942" y="319"/>
                    <a:pt x="2963" y="206"/>
                    <a:pt x="2990" y="137"/>
                  </a:cubicBezTo>
                  <a:lnTo>
                    <a:pt x="2990" y="137"/>
                  </a:lnTo>
                  <a:cubicBezTo>
                    <a:pt x="2899" y="206"/>
                    <a:pt x="2829" y="249"/>
                    <a:pt x="2744" y="319"/>
                  </a:cubicBezTo>
                  <a:lnTo>
                    <a:pt x="2744" y="340"/>
                  </a:lnTo>
                  <a:cubicBezTo>
                    <a:pt x="2696" y="538"/>
                    <a:pt x="2990" y="987"/>
                    <a:pt x="2990" y="1185"/>
                  </a:cubicBezTo>
                  <a:cubicBezTo>
                    <a:pt x="2990" y="1474"/>
                    <a:pt x="2877" y="1629"/>
                    <a:pt x="2696" y="1832"/>
                  </a:cubicBezTo>
                  <a:cubicBezTo>
                    <a:pt x="2674" y="1854"/>
                    <a:pt x="2674" y="1854"/>
                    <a:pt x="2653" y="1854"/>
                  </a:cubicBezTo>
                  <a:cubicBezTo>
                    <a:pt x="2562" y="1944"/>
                    <a:pt x="2455" y="2009"/>
                    <a:pt x="2343" y="2057"/>
                  </a:cubicBezTo>
                  <a:cubicBezTo>
                    <a:pt x="2188" y="2100"/>
                    <a:pt x="2027" y="2142"/>
                    <a:pt x="1872" y="2164"/>
                  </a:cubicBezTo>
                  <a:cubicBezTo>
                    <a:pt x="1540" y="2190"/>
                    <a:pt x="1385" y="2190"/>
                    <a:pt x="1118" y="2431"/>
                  </a:cubicBezTo>
                  <a:cubicBezTo>
                    <a:pt x="1094" y="2444"/>
                    <a:pt x="1071" y="2451"/>
                    <a:pt x="1052" y="2451"/>
                  </a:cubicBezTo>
                  <a:cubicBezTo>
                    <a:pt x="1032" y="2451"/>
                    <a:pt x="1016" y="2444"/>
                    <a:pt x="1006" y="2431"/>
                  </a:cubicBezTo>
                  <a:cubicBezTo>
                    <a:pt x="958" y="2431"/>
                    <a:pt x="936" y="2458"/>
                    <a:pt x="893" y="2458"/>
                  </a:cubicBezTo>
                  <a:cubicBezTo>
                    <a:pt x="626" y="2543"/>
                    <a:pt x="423" y="2677"/>
                    <a:pt x="268" y="2923"/>
                  </a:cubicBezTo>
                  <a:cubicBezTo>
                    <a:pt x="0" y="3346"/>
                    <a:pt x="22" y="3971"/>
                    <a:pt x="492" y="4239"/>
                  </a:cubicBezTo>
                  <a:cubicBezTo>
                    <a:pt x="514" y="4239"/>
                    <a:pt x="514" y="4260"/>
                    <a:pt x="514" y="4260"/>
                  </a:cubicBezTo>
                  <a:lnTo>
                    <a:pt x="690" y="4260"/>
                  </a:lnTo>
                  <a:cubicBezTo>
                    <a:pt x="717" y="4281"/>
                    <a:pt x="936" y="4394"/>
                    <a:pt x="1027" y="4463"/>
                  </a:cubicBezTo>
                  <a:cubicBezTo>
                    <a:pt x="1100" y="4317"/>
                    <a:pt x="1248" y="4266"/>
                    <a:pt x="1405" y="4266"/>
                  </a:cubicBezTo>
                  <a:cubicBezTo>
                    <a:pt x="1488" y="4266"/>
                    <a:pt x="1575" y="4280"/>
                    <a:pt x="1653" y="4303"/>
                  </a:cubicBezTo>
                  <a:cubicBezTo>
                    <a:pt x="1693" y="4311"/>
                    <a:pt x="1725" y="4314"/>
                    <a:pt x="1753" y="4314"/>
                  </a:cubicBezTo>
                  <a:cubicBezTo>
                    <a:pt x="1818" y="4314"/>
                    <a:pt x="1863" y="4296"/>
                    <a:pt x="1942" y="4281"/>
                  </a:cubicBezTo>
                  <a:cubicBezTo>
                    <a:pt x="2006" y="4260"/>
                    <a:pt x="2075" y="4260"/>
                    <a:pt x="2139" y="4260"/>
                  </a:cubicBezTo>
                  <a:cubicBezTo>
                    <a:pt x="2182" y="4123"/>
                    <a:pt x="2359" y="3985"/>
                    <a:pt x="2506" y="3985"/>
                  </a:cubicBezTo>
                  <a:cubicBezTo>
                    <a:pt x="2525" y="3985"/>
                    <a:pt x="2544" y="3988"/>
                    <a:pt x="2562" y="3993"/>
                  </a:cubicBezTo>
                  <a:lnTo>
                    <a:pt x="2562" y="3950"/>
                  </a:lnTo>
                  <a:cubicBezTo>
                    <a:pt x="2455" y="3971"/>
                    <a:pt x="2364" y="3993"/>
                    <a:pt x="2252" y="4014"/>
                  </a:cubicBezTo>
                  <a:cubicBezTo>
                    <a:pt x="2128" y="4014"/>
                    <a:pt x="2004" y="3987"/>
                    <a:pt x="1890" y="3987"/>
                  </a:cubicBezTo>
                  <a:cubicBezTo>
                    <a:pt x="1862" y="3987"/>
                    <a:pt x="1835" y="3988"/>
                    <a:pt x="1808" y="3993"/>
                  </a:cubicBezTo>
                  <a:cubicBezTo>
                    <a:pt x="1738" y="3993"/>
                    <a:pt x="1674" y="4014"/>
                    <a:pt x="1605" y="4035"/>
                  </a:cubicBezTo>
                  <a:cubicBezTo>
                    <a:pt x="1573" y="4041"/>
                    <a:pt x="1542" y="4043"/>
                    <a:pt x="1511" y="4043"/>
                  </a:cubicBezTo>
                  <a:cubicBezTo>
                    <a:pt x="1307" y="4043"/>
                    <a:pt x="1104" y="3947"/>
                    <a:pt x="900" y="3947"/>
                  </a:cubicBezTo>
                  <a:cubicBezTo>
                    <a:pt x="846" y="3947"/>
                    <a:pt x="792" y="3954"/>
                    <a:pt x="738" y="3971"/>
                  </a:cubicBezTo>
                  <a:cubicBezTo>
                    <a:pt x="690" y="3971"/>
                    <a:pt x="647" y="3950"/>
                    <a:pt x="669" y="3902"/>
                  </a:cubicBezTo>
                  <a:cubicBezTo>
                    <a:pt x="717" y="3816"/>
                    <a:pt x="690" y="3725"/>
                    <a:pt x="647" y="3634"/>
                  </a:cubicBezTo>
                  <a:lnTo>
                    <a:pt x="669" y="3634"/>
                  </a:lnTo>
                  <a:cubicBezTo>
                    <a:pt x="647" y="3613"/>
                    <a:pt x="647" y="3592"/>
                    <a:pt x="626" y="3570"/>
                  </a:cubicBezTo>
                  <a:cubicBezTo>
                    <a:pt x="605" y="3549"/>
                    <a:pt x="626" y="3501"/>
                    <a:pt x="669" y="3501"/>
                  </a:cubicBezTo>
                  <a:cubicBezTo>
                    <a:pt x="738" y="3479"/>
                    <a:pt x="781" y="3458"/>
                    <a:pt x="802" y="3394"/>
                  </a:cubicBezTo>
                  <a:cubicBezTo>
                    <a:pt x="851" y="3346"/>
                    <a:pt x="872" y="3303"/>
                    <a:pt x="893" y="3260"/>
                  </a:cubicBezTo>
                  <a:cubicBezTo>
                    <a:pt x="909" y="3242"/>
                    <a:pt x="925" y="3234"/>
                    <a:pt x="941" y="3234"/>
                  </a:cubicBezTo>
                  <a:cubicBezTo>
                    <a:pt x="968" y="3234"/>
                    <a:pt x="992" y="3259"/>
                    <a:pt x="1006" y="3303"/>
                  </a:cubicBezTo>
                  <a:cubicBezTo>
                    <a:pt x="1033" y="3309"/>
                    <a:pt x="1060" y="3311"/>
                    <a:pt x="1086" y="3311"/>
                  </a:cubicBezTo>
                  <a:cubicBezTo>
                    <a:pt x="1233" y="3311"/>
                    <a:pt x="1360" y="3231"/>
                    <a:pt x="1500" y="3231"/>
                  </a:cubicBezTo>
                  <a:cubicBezTo>
                    <a:pt x="1513" y="3231"/>
                    <a:pt x="1527" y="3232"/>
                    <a:pt x="1540" y="3233"/>
                  </a:cubicBezTo>
                  <a:cubicBezTo>
                    <a:pt x="1626" y="3233"/>
                    <a:pt x="1717" y="3324"/>
                    <a:pt x="1808" y="3367"/>
                  </a:cubicBezTo>
                  <a:cubicBezTo>
                    <a:pt x="2027" y="3479"/>
                    <a:pt x="2230" y="3501"/>
                    <a:pt x="2476" y="3501"/>
                  </a:cubicBezTo>
                  <a:cubicBezTo>
                    <a:pt x="2808" y="3479"/>
                    <a:pt x="3032" y="3436"/>
                    <a:pt x="3230" y="3126"/>
                  </a:cubicBezTo>
                  <a:cubicBezTo>
                    <a:pt x="3300" y="3014"/>
                    <a:pt x="3364" y="2880"/>
                    <a:pt x="3455" y="2768"/>
                  </a:cubicBezTo>
                  <a:cubicBezTo>
                    <a:pt x="3567" y="2613"/>
                    <a:pt x="3658" y="2543"/>
                    <a:pt x="3835" y="2501"/>
                  </a:cubicBezTo>
                  <a:cubicBezTo>
                    <a:pt x="3847" y="2494"/>
                    <a:pt x="3858" y="2492"/>
                    <a:pt x="3867" y="2492"/>
                  </a:cubicBezTo>
                  <a:cubicBezTo>
                    <a:pt x="3890" y="2492"/>
                    <a:pt x="3907" y="2507"/>
                    <a:pt x="3926" y="2522"/>
                  </a:cubicBezTo>
                  <a:lnTo>
                    <a:pt x="3968" y="2522"/>
                  </a:lnTo>
                  <a:cubicBezTo>
                    <a:pt x="4059" y="2543"/>
                    <a:pt x="4145" y="2613"/>
                    <a:pt x="4236" y="2613"/>
                  </a:cubicBezTo>
                  <a:cubicBezTo>
                    <a:pt x="4300" y="2592"/>
                    <a:pt x="4369" y="2543"/>
                    <a:pt x="4434" y="2479"/>
                  </a:cubicBezTo>
                  <a:lnTo>
                    <a:pt x="4460" y="2479"/>
                  </a:lnTo>
                  <a:cubicBezTo>
                    <a:pt x="4701" y="2164"/>
                    <a:pt x="4835" y="1698"/>
                    <a:pt x="4883" y="1340"/>
                  </a:cubicBezTo>
                  <a:cubicBezTo>
                    <a:pt x="4953" y="739"/>
                    <a:pt x="4638" y="1"/>
                    <a:pt x="4052"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24"/>
            <p:cNvSpPr/>
            <p:nvPr/>
          </p:nvSpPr>
          <p:spPr>
            <a:xfrm>
              <a:off x="6172636" y="2258649"/>
              <a:ext cx="185233" cy="161060"/>
            </a:xfrm>
            <a:custGeom>
              <a:rect b="b" l="l" r="r" t="t"/>
              <a:pathLst>
                <a:path extrusionOk="0" h="3005" w="3456">
                  <a:moveTo>
                    <a:pt x="2829" y="1"/>
                  </a:moveTo>
                  <a:lnTo>
                    <a:pt x="2829" y="44"/>
                  </a:lnTo>
                  <a:cubicBezTo>
                    <a:pt x="2829" y="70"/>
                    <a:pt x="2829" y="92"/>
                    <a:pt x="2808" y="113"/>
                  </a:cubicBezTo>
                  <a:cubicBezTo>
                    <a:pt x="2829" y="113"/>
                    <a:pt x="2856" y="134"/>
                    <a:pt x="2856" y="156"/>
                  </a:cubicBezTo>
                  <a:cubicBezTo>
                    <a:pt x="2899" y="557"/>
                    <a:pt x="2653" y="1006"/>
                    <a:pt x="2295" y="1225"/>
                  </a:cubicBezTo>
                  <a:cubicBezTo>
                    <a:pt x="2347" y="1253"/>
                    <a:pt x="2406" y="1265"/>
                    <a:pt x="2464" y="1265"/>
                  </a:cubicBezTo>
                  <a:cubicBezTo>
                    <a:pt x="2507" y="1265"/>
                    <a:pt x="2550" y="1258"/>
                    <a:pt x="2589" y="1247"/>
                  </a:cubicBezTo>
                  <a:cubicBezTo>
                    <a:pt x="2722" y="1225"/>
                    <a:pt x="2856" y="1161"/>
                    <a:pt x="2990" y="1113"/>
                  </a:cubicBezTo>
                  <a:cubicBezTo>
                    <a:pt x="2995" y="1111"/>
                    <a:pt x="3001" y="1110"/>
                    <a:pt x="3005" y="1110"/>
                  </a:cubicBezTo>
                  <a:cubicBezTo>
                    <a:pt x="3057" y="1110"/>
                    <a:pt x="3072" y="1206"/>
                    <a:pt x="3033" y="1225"/>
                  </a:cubicBezTo>
                  <a:cubicBezTo>
                    <a:pt x="2877" y="1310"/>
                    <a:pt x="2688" y="1386"/>
                    <a:pt x="2507" y="1386"/>
                  </a:cubicBezTo>
                  <a:cubicBezTo>
                    <a:pt x="2402" y="1386"/>
                    <a:pt x="2300" y="1360"/>
                    <a:pt x="2209" y="1295"/>
                  </a:cubicBezTo>
                  <a:cubicBezTo>
                    <a:pt x="2188" y="1295"/>
                    <a:pt x="2161" y="1316"/>
                    <a:pt x="2140" y="1316"/>
                  </a:cubicBezTo>
                  <a:cubicBezTo>
                    <a:pt x="2006" y="1383"/>
                    <a:pt x="1875" y="1409"/>
                    <a:pt x="1745" y="1409"/>
                  </a:cubicBezTo>
                  <a:cubicBezTo>
                    <a:pt x="1532" y="1409"/>
                    <a:pt x="1324" y="1340"/>
                    <a:pt x="1118" y="1274"/>
                  </a:cubicBezTo>
                  <a:lnTo>
                    <a:pt x="1118" y="1274"/>
                  </a:lnTo>
                  <a:cubicBezTo>
                    <a:pt x="1118" y="1295"/>
                    <a:pt x="1140" y="1316"/>
                    <a:pt x="1161" y="1338"/>
                  </a:cubicBezTo>
                  <a:cubicBezTo>
                    <a:pt x="1252" y="1471"/>
                    <a:pt x="1273" y="1562"/>
                    <a:pt x="1428" y="1648"/>
                  </a:cubicBezTo>
                  <a:cubicBezTo>
                    <a:pt x="1519" y="1696"/>
                    <a:pt x="1626" y="1696"/>
                    <a:pt x="1717" y="1739"/>
                  </a:cubicBezTo>
                  <a:cubicBezTo>
                    <a:pt x="1963" y="1808"/>
                    <a:pt x="2209" y="1942"/>
                    <a:pt x="2295" y="2183"/>
                  </a:cubicBezTo>
                  <a:cubicBezTo>
                    <a:pt x="2312" y="2228"/>
                    <a:pt x="2289" y="2253"/>
                    <a:pt x="2258" y="2253"/>
                  </a:cubicBezTo>
                  <a:cubicBezTo>
                    <a:pt x="2242" y="2253"/>
                    <a:pt x="2224" y="2246"/>
                    <a:pt x="2209" y="2231"/>
                  </a:cubicBezTo>
                  <a:cubicBezTo>
                    <a:pt x="2027" y="1872"/>
                    <a:pt x="1626" y="1942"/>
                    <a:pt x="1316" y="1760"/>
                  </a:cubicBezTo>
                  <a:cubicBezTo>
                    <a:pt x="1118" y="1648"/>
                    <a:pt x="1140" y="1407"/>
                    <a:pt x="1027" y="1247"/>
                  </a:cubicBezTo>
                  <a:cubicBezTo>
                    <a:pt x="812" y="1172"/>
                    <a:pt x="596" y="1109"/>
                    <a:pt x="366" y="1109"/>
                  </a:cubicBezTo>
                  <a:cubicBezTo>
                    <a:pt x="334" y="1109"/>
                    <a:pt x="301" y="1110"/>
                    <a:pt x="268" y="1113"/>
                  </a:cubicBezTo>
                  <a:lnTo>
                    <a:pt x="182" y="1140"/>
                  </a:lnTo>
                  <a:lnTo>
                    <a:pt x="182" y="1204"/>
                  </a:lnTo>
                  <a:cubicBezTo>
                    <a:pt x="225" y="1471"/>
                    <a:pt x="134" y="1717"/>
                    <a:pt x="0" y="1942"/>
                  </a:cubicBezTo>
                  <a:cubicBezTo>
                    <a:pt x="150" y="1850"/>
                    <a:pt x="338" y="1743"/>
                    <a:pt x="525" y="1743"/>
                  </a:cubicBezTo>
                  <a:cubicBezTo>
                    <a:pt x="566" y="1743"/>
                    <a:pt x="607" y="1749"/>
                    <a:pt x="648" y="1760"/>
                  </a:cubicBezTo>
                  <a:cubicBezTo>
                    <a:pt x="851" y="1830"/>
                    <a:pt x="958" y="2097"/>
                    <a:pt x="1006" y="2295"/>
                  </a:cubicBezTo>
                  <a:cubicBezTo>
                    <a:pt x="1103" y="2355"/>
                    <a:pt x="1180" y="2411"/>
                    <a:pt x="1318" y="2411"/>
                  </a:cubicBezTo>
                  <a:cubicBezTo>
                    <a:pt x="1339" y="2411"/>
                    <a:pt x="1361" y="2410"/>
                    <a:pt x="1386" y="2407"/>
                  </a:cubicBezTo>
                  <a:cubicBezTo>
                    <a:pt x="1519" y="2386"/>
                    <a:pt x="1653" y="2343"/>
                    <a:pt x="1808" y="2295"/>
                  </a:cubicBezTo>
                  <a:cubicBezTo>
                    <a:pt x="1813" y="2293"/>
                    <a:pt x="1817" y="2293"/>
                    <a:pt x="1822" y="2293"/>
                  </a:cubicBezTo>
                  <a:cubicBezTo>
                    <a:pt x="1878" y="2293"/>
                    <a:pt x="1914" y="2409"/>
                    <a:pt x="1829" y="2429"/>
                  </a:cubicBezTo>
                  <a:cubicBezTo>
                    <a:pt x="1702" y="2486"/>
                    <a:pt x="1541" y="2525"/>
                    <a:pt x="1390" y="2525"/>
                  </a:cubicBezTo>
                  <a:cubicBezTo>
                    <a:pt x="1357" y="2525"/>
                    <a:pt x="1326" y="2523"/>
                    <a:pt x="1295" y="2520"/>
                  </a:cubicBezTo>
                  <a:cubicBezTo>
                    <a:pt x="1295" y="2584"/>
                    <a:pt x="1295" y="2653"/>
                    <a:pt x="1273" y="2717"/>
                  </a:cubicBezTo>
                  <a:cubicBezTo>
                    <a:pt x="1359" y="2766"/>
                    <a:pt x="1471" y="2830"/>
                    <a:pt x="1492" y="2851"/>
                  </a:cubicBezTo>
                  <a:cubicBezTo>
                    <a:pt x="1617" y="2943"/>
                    <a:pt x="1667" y="3005"/>
                    <a:pt x="1786" y="3005"/>
                  </a:cubicBezTo>
                  <a:cubicBezTo>
                    <a:pt x="1840" y="3005"/>
                    <a:pt x="1909" y="2992"/>
                    <a:pt x="2006" y="2963"/>
                  </a:cubicBezTo>
                  <a:cubicBezTo>
                    <a:pt x="2054" y="2963"/>
                    <a:pt x="2118" y="2942"/>
                    <a:pt x="2161" y="2921"/>
                  </a:cubicBezTo>
                  <a:cubicBezTo>
                    <a:pt x="2455" y="2808"/>
                    <a:pt x="2589" y="2675"/>
                    <a:pt x="2653" y="2364"/>
                  </a:cubicBezTo>
                  <a:cubicBezTo>
                    <a:pt x="2722" y="2140"/>
                    <a:pt x="2632" y="1872"/>
                    <a:pt x="2455" y="1696"/>
                  </a:cubicBezTo>
                  <a:cubicBezTo>
                    <a:pt x="2433" y="1678"/>
                    <a:pt x="2462" y="1642"/>
                    <a:pt x="2485" y="1642"/>
                  </a:cubicBezTo>
                  <a:cubicBezTo>
                    <a:pt x="2490" y="1642"/>
                    <a:pt x="2494" y="1644"/>
                    <a:pt x="2498" y="1648"/>
                  </a:cubicBezTo>
                  <a:cubicBezTo>
                    <a:pt x="2589" y="1717"/>
                    <a:pt x="2653" y="1782"/>
                    <a:pt x="2696" y="1872"/>
                  </a:cubicBezTo>
                  <a:cubicBezTo>
                    <a:pt x="2942" y="1782"/>
                    <a:pt x="3124" y="1696"/>
                    <a:pt x="3279" y="1450"/>
                  </a:cubicBezTo>
                  <a:cubicBezTo>
                    <a:pt x="3391" y="1225"/>
                    <a:pt x="3455" y="937"/>
                    <a:pt x="3391" y="712"/>
                  </a:cubicBezTo>
                  <a:cubicBezTo>
                    <a:pt x="3391" y="691"/>
                    <a:pt x="3412" y="648"/>
                    <a:pt x="3434" y="648"/>
                  </a:cubicBezTo>
                  <a:cubicBezTo>
                    <a:pt x="3434" y="578"/>
                    <a:pt x="3434" y="514"/>
                    <a:pt x="3412" y="445"/>
                  </a:cubicBezTo>
                  <a:cubicBezTo>
                    <a:pt x="3289" y="568"/>
                    <a:pt x="3124" y="715"/>
                    <a:pt x="2943" y="715"/>
                  </a:cubicBezTo>
                  <a:cubicBezTo>
                    <a:pt x="2928" y="715"/>
                    <a:pt x="2914" y="714"/>
                    <a:pt x="2899" y="712"/>
                  </a:cubicBezTo>
                  <a:cubicBezTo>
                    <a:pt x="3011" y="691"/>
                    <a:pt x="3075" y="626"/>
                    <a:pt x="3166" y="557"/>
                  </a:cubicBezTo>
                  <a:lnTo>
                    <a:pt x="3391" y="338"/>
                  </a:lnTo>
                  <a:lnTo>
                    <a:pt x="3412" y="338"/>
                  </a:lnTo>
                  <a:cubicBezTo>
                    <a:pt x="3412" y="247"/>
                    <a:pt x="3391" y="156"/>
                    <a:pt x="3391" y="70"/>
                  </a:cubicBezTo>
                  <a:cubicBezTo>
                    <a:pt x="3300" y="134"/>
                    <a:pt x="3166" y="156"/>
                    <a:pt x="3097" y="156"/>
                  </a:cubicBezTo>
                  <a:cubicBezTo>
                    <a:pt x="3011" y="156"/>
                    <a:pt x="2899" y="70"/>
                    <a:pt x="2829" y="1"/>
                  </a:cubicBezTo>
                  <a:close/>
                </a:path>
              </a:pathLst>
            </a:custGeom>
            <a:solidFill>
              <a:srgbClr val="F1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24"/>
            <p:cNvSpPr/>
            <p:nvPr/>
          </p:nvSpPr>
          <p:spPr>
            <a:xfrm>
              <a:off x="6311346" y="2152312"/>
              <a:ext cx="43039" cy="106713"/>
            </a:xfrm>
            <a:custGeom>
              <a:rect b="b" l="l" r="r" t="t"/>
              <a:pathLst>
                <a:path extrusionOk="0" h="1991" w="803">
                  <a:moveTo>
                    <a:pt x="621" y="1"/>
                  </a:moveTo>
                  <a:lnTo>
                    <a:pt x="621" y="1"/>
                  </a:lnTo>
                  <a:cubicBezTo>
                    <a:pt x="557" y="22"/>
                    <a:pt x="466" y="49"/>
                    <a:pt x="423" y="70"/>
                  </a:cubicBezTo>
                  <a:cubicBezTo>
                    <a:pt x="332" y="134"/>
                    <a:pt x="290" y="290"/>
                    <a:pt x="156" y="380"/>
                  </a:cubicBezTo>
                  <a:cubicBezTo>
                    <a:pt x="108" y="402"/>
                    <a:pt x="65" y="423"/>
                    <a:pt x="1" y="423"/>
                  </a:cubicBezTo>
                  <a:lnTo>
                    <a:pt x="22" y="493"/>
                  </a:lnTo>
                  <a:cubicBezTo>
                    <a:pt x="22" y="482"/>
                    <a:pt x="33" y="477"/>
                    <a:pt x="46" y="477"/>
                  </a:cubicBezTo>
                  <a:cubicBezTo>
                    <a:pt x="60" y="477"/>
                    <a:pt x="76" y="482"/>
                    <a:pt x="86" y="493"/>
                  </a:cubicBezTo>
                  <a:cubicBezTo>
                    <a:pt x="134" y="584"/>
                    <a:pt x="156" y="691"/>
                    <a:pt x="177" y="782"/>
                  </a:cubicBezTo>
                  <a:cubicBezTo>
                    <a:pt x="177" y="760"/>
                    <a:pt x="199" y="739"/>
                    <a:pt x="220" y="717"/>
                  </a:cubicBezTo>
                  <a:cubicBezTo>
                    <a:pt x="268" y="648"/>
                    <a:pt x="311" y="605"/>
                    <a:pt x="375" y="557"/>
                  </a:cubicBezTo>
                  <a:cubicBezTo>
                    <a:pt x="386" y="547"/>
                    <a:pt x="398" y="543"/>
                    <a:pt x="409" y="543"/>
                  </a:cubicBezTo>
                  <a:cubicBezTo>
                    <a:pt x="447" y="543"/>
                    <a:pt x="478" y="589"/>
                    <a:pt x="445" y="605"/>
                  </a:cubicBezTo>
                  <a:cubicBezTo>
                    <a:pt x="375" y="669"/>
                    <a:pt x="311" y="717"/>
                    <a:pt x="268" y="782"/>
                  </a:cubicBezTo>
                  <a:cubicBezTo>
                    <a:pt x="220" y="803"/>
                    <a:pt x="220" y="872"/>
                    <a:pt x="177" y="915"/>
                  </a:cubicBezTo>
                  <a:lnTo>
                    <a:pt x="177" y="1006"/>
                  </a:lnTo>
                  <a:cubicBezTo>
                    <a:pt x="311" y="1070"/>
                    <a:pt x="423" y="1204"/>
                    <a:pt x="423" y="1429"/>
                  </a:cubicBezTo>
                  <a:cubicBezTo>
                    <a:pt x="423" y="1584"/>
                    <a:pt x="354" y="1739"/>
                    <a:pt x="268" y="1851"/>
                  </a:cubicBezTo>
                  <a:cubicBezTo>
                    <a:pt x="290" y="1894"/>
                    <a:pt x="311" y="1921"/>
                    <a:pt x="354" y="1942"/>
                  </a:cubicBezTo>
                  <a:cubicBezTo>
                    <a:pt x="393" y="1959"/>
                    <a:pt x="442" y="1991"/>
                    <a:pt x="496" y="1991"/>
                  </a:cubicBezTo>
                  <a:cubicBezTo>
                    <a:pt x="509" y="1991"/>
                    <a:pt x="522" y="1989"/>
                    <a:pt x="536" y="1985"/>
                  </a:cubicBezTo>
                  <a:cubicBezTo>
                    <a:pt x="578" y="1985"/>
                    <a:pt x="691" y="1942"/>
                    <a:pt x="733" y="1894"/>
                  </a:cubicBezTo>
                  <a:cubicBezTo>
                    <a:pt x="733" y="1872"/>
                    <a:pt x="776" y="1872"/>
                    <a:pt x="803" y="1872"/>
                  </a:cubicBezTo>
                  <a:cubicBezTo>
                    <a:pt x="803" y="1760"/>
                    <a:pt x="776" y="1653"/>
                    <a:pt x="733" y="1562"/>
                  </a:cubicBezTo>
                  <a:cubicBezTo>
                    <a:pt x="712" y="1562"/>
                    <a:pt x="712" y="1541"/>
                    <a:pt x="691" y="1541"/>
                  </a:cubicBezTo>
                  <a:cubicBezTo>
                    <a:pt x="691" y="1493"/>
                    <a:pt x="669" y="1450"/>
                    <a:pt x="669" y="1407"/>
                  </a:cubicBezTo>
                  <a:cubicBezTo>
                    <a:pt x="669" y="1386"/>
                    <a:pt x="691" y="1359"/>
                    <a:pt x="691" y="1338"/>
                  </a:cubicBezTo>
                  <a:cubicBezTo>
                    <a:pt x="755" y="1183"/>
                    <a:pt x="755" y="1006"/>
                    <a:pt x="691" y="851"/>
                  </a:cubicBezTo>
                  <a:lnTo>
                    <a:pt x="691" y="605"/>
                  </a:lnTo>
                  <a:cubicBezTo>
                    <a:pt x="691" y="557"/>
                    <a:pt x="600" y="225"/>
                    <a:pt x="621" y="1"/>
                  </a:cubicBezTo>
                  <a:close/>
                </a:path>
              </a:pathLst>
            </a:custGeom>
            <a:solidFill>
              <a:srgbClr val="F1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24"/>
            <p:cNvSpPr/>
            <p:nvPr/>
          </p:nvSpPr>
          <p:spPr>
            <a:xfrm>
              <a:off x="6226501" y="2174984"/>
              <a:ext cx="100388" cy="93206"/>
            </a:xfrm>
            <a:custGeom>
              <a:rect b="b" l="l" r="r" t="t"/>
              <a:pathLst>
                <a:path extrusionOk="0" h="1739" w="1873">
                  <a:moveTo>
                    <a:pt x="1584" y="0"/>
                  </a:moveTo>
                  <a:cubicBezTo>
                    <a:pt x="1514" y="27"/>
                    <a:pt x="1423" y="48"/>
                    <a:pt x="1402" y="70"/>
                  </a:cubicBezTo>
                  <a:cubicBezTo>
                    <a:pt x="1290" y="134"/>
                    <a:pt x="1290" y="225"/>
                    <a:pt x="1156" y="268"/>
                  </a:cubicBezTo>
                  <a:cubicBezTo>
                    <a:pt x="1022" y="337"/>
                    <a:pt x="937" y="294"/>
                    <a:pt x="824" y="337"/>
                  </a:cubicBezTo>
                  <a:cubicBezTo>
                    <a:pt x="690" y="356"/>
                    <a:pt x="572" y="458"/>
                    <a:pt x="443" y="458"/>
                  </a:cubicBezTo>
                  <a:cubicBezTo>
                    <a:pt x="422" y="458"/>
                    <a:pt x="402" y="455"/>
                    <a:pt x="381" y="449"/>
                  </a:cubicBezTo>
                  <a:cubicBezTo>
                    <a:pt x="332" y="562"/>
                    <a:pt x="220" y="605"/>
                    <a:pt x="86" y="626"/>
                  </a:cubicBezTo>
                  <a:cubicBezTo>
                    <a:pt x="135" y="802"/>
                    <a:pt x="86" y="963"/>
                    <a:pt x="1" y="1118"/>
                  </a:cubicBezTo>
                  <a:lnTo>
                    <a:pt x="113" y="1139"/>
                  </a:lnTo>
                  <a:cubicBezTo>
                    <a:pt x="113" y="1108"/>
                    <a:pt x="136" y="1086"/>
                    <a:pt x="156" y="1086"/>
                  </a:cubicBezTo>
                  <a:cubicBezTo>
                    <a:pt x="164" y="1086"/>
                    <a:pt x="171" y="1089"/>
                    <a:pt x="177" y="1097"/>
                  </a:cubicBezTo>
                  <a:cubicBezTo>
                    <a:pt x="354" y="1161"/>
                    <a:pt x="466" y="1273"/>
                    <a:pt x="514" y="1407"/>
                  </a:cubicBezTo>
                  <a:cubicBezTo>
                    <a:pt x="531" y="1415"/>
                    <a:pt x="556" y="1418"/>
                    <a:pt x="587" y="1418"/>
                  </a:cubicBezTo>
                  <a:cubicBezTo>
                    <a:pt x="714" y="1418"/>
                    <a:pt x="932" y="1359"/>
                    <a:pt x="1001" y="1337"/>
                  </a:cubicBezTo>
                  <a:cubicBezTo>
                    <a:pt x="1156" y="1294"/>
                    <a:pt x="1316" y="1203"/>
                    <a:pt x="1471" y="1118"/>
                  </a:cubicBezTo>
                  <a:cubicBezTo>
                    <a:pt x="1480" y="1115"/>
                    <a:pt x="1488" y="1114"/>
                    <a:pt x="1495" y="1114"/>
                  </a:cubicBezTo>
                  <a:cubicBezTo>
                    <a:pt x="1540" y="1114"/>
                    <a:pt x="1551" y="1167"/>
                    <a:pt x="1514" y="1203"/>
                  </a:cubicBezTo>
                  <a:cubicBezTo>
                    <a:pt x="1284" y="1366"/>
                    <a:pt x="1022" y="1497"/>
                    <a:pt x="746" y="1497"/>
                  </a:cubicBezTo>
                  <a:cubicBezTo>
                    <a:pt x="677" y="1497"/>
                    <a:pt x="607" y="1489"/>
                    <a:pt x="536" y="1471"/>
                  </a:cubicBezTo>
                  <a:lnTo>
                    <a:pt x="536" y="1471"/>
                  </a:lnTo>
                  <a:cubicBezTo>
                    <a:pt x="557" y="1540"/>
                    <a:pt x="557" y="1631"/>
                    <a:pt x="557" y="1695"/>
                  </a:cubicBezTo>
                  <a:cubicBezTo>
                    <a:pt x="661" y="1724"/>
                    <a:pt x="772" y="1738"/>
                    <a:pt x="884" y="1738"/>
                  </a:cubicBezTo>
                  <a:cubicBezTo>
                    <a:pt x="1297" y="1738"/>
                    <a:pt x="1715" y="1539"/>
                    <a:pt x="1803" y="1118"/>
                  </a:cubicBezTo>
                  <a:cubicBezTo>
                    <a:pt x="1873" y="893"/>
                    <a:pt x="1803" y="781"/>
                    <a:pt x="1691" y="717"/>
                  </a:cubicBezTo>
                  <a:cubicBezTo>
                    <a:pt x="1620" y="678"/>
                    <a:pt x="1530" y="662"/>
                    <a:pt x="1430" y="662"/>
                  </a:cubicBezTo>
                  <a:cubicBezTo>
                    <a:pt x="1061" y="662"/>
                    <a:pt x="553" y="884"/>
                    <a:pt x="381" y="1006"/>
                  </a:cubicBezTo>
                  <a:cubicBezTo>
                    <a:pt x="574" y="826"/>
                    <a:pt x="1135" y="546"/>
                    <a:pt x="1540" y="546"/>
                  </a:cubicBezTo>
                  <a:cubicBezTo>
                    <a:pt x="1593" y="546"/>
                    <a:pt x="1644" y="551"/>
                    <a:pt x="1691" y="562"/>
                  </a:cubicBezTo>
                  <a:cubicBezTo>
                    <a:pt x="1691" y="514"/>
                    <a:pt x="1669" y="492"/>
                    <a:pt x="1669" y="449"/>
                  </a:cubicBezTo>
                  <a:cubicBezTo>
                    <a:pt x="1669" y="337"/>
                    <a:pt x="1648" y="203"/>
                    <a:pt x="1605" y="91"/>
                  </a:cubicBezTo>
                  <a:lnTo>
                    <a:pt x="1605" y="70"/>
                  </a:lnTo>
                  <a:lnTo>
                    <a:pt x="1584" y="0"/>
                  </a:lnTo>
                  <a:close/>
                </a:path>
              </a:pathLst>
            </a:custGeom>
            <a:solidFill>
              <a:srgbClr val="F1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24"/>
            <p:cNvSpPr/>
            <p:nvPr/>
          </p:nvSpPr>
          <p:spPr>
            <a:xfrm>
              <a:off x="6170331" y="2256345"/>
              <a:ext cx="151681" cy="69784"/>
            </a:xfrm>
            <a:custGeom>
              <a:rect b="b" l="l" r="r" t="t"/>
              <a:pathLst>
                <a:path extrusionOk="0" h="1302" w="2830">
                  <a:moveTo>
                    <a:pt x="2787" y="354"/>
                  </a:moveTo>
                  <a:cubicBezTo>
                    <a:pt x="2786" y="360"/>
                    <a:pt x="2784" y="365"/>
                    <a:pt x="2783" y="371"/>
                  </a:cubicBezTo>
                  <a:lnTo>
                    <a:pt x="2783" y="371"/>
                  </a:lnTo>
                  <a:cubicBezTo>
                    <a:pt x="2785" y="367"/>
                    <a:pt x="2787" y="361"/>
                    <a:pt x="2787" y="354"/>
                  </a:cubicBezTo>
                  <a:close/>
                  <a:moveTo>
                    <a:pt x="2830" y="1"/>
                  </a:moveTo>
                  <a:lnTo>
                    <a:pt x="2830" y="1"/>
                  </a:lnTo>
                  <a:cubicBezTo>
                    <a:pt x="2717" y="135"/>
                    <a:pt x="2562" y="247"/>
                    <a:pt x="2429" y="311"/>
                  </a:cubicBezTo>
                  <a:cubicBezTo>
                    <a:pt x="2299" y="364"/>
                    <a:pt x="2120" y="400"/>
                    <a:pt x="1949" y="400"/>
                  </a:cubicBezTo>
                  <a:cubicBezTo>
                    <a:pt x="1822" y="400"/>
                    <a:pt x="1700" y="380"/>
                    <a:pt x="1605" y="333"/>
                  </a:cubicBezTo>
                  <a:cubicBezTo>
                    <a:pt x="1562" y="466"/>
                    <a:pt x="1493" y="621"/>
                    <a:pt x="1380" y="712"/>
                  </a:cubicBezTo>
                  <a:cubicBezTo>
                    <a:pt x="1450" y="734"/>
                    <a:pt x="1514" y="755"/>
                    <a:pt x="1584" y="782"/>
                  </a:cubicBezTo>
                  <a:cubicBezTo>
                    <a:pt x="1739" y="782"/>
                    <a:pt x="1894" y="803"/>
                    <a:pt x="2049" y="803"/>
                  </a:cubicBezTo>
                  <a:cubicBezTo>
                    <a:pt x="2118" y="803"/>
                    <a:pt x="2118" y="889"/>
                    <a:pt x="2049" y="889"/>
                  </a:cubicBezTo>
                  <a:cubicBezTo>
                    <a:pt x="1971" y="902"/>
                    <a:pt x="1888" y="909"/>
                    <a:pt x="1802" y="909"/>
                  </a:cubicBezTo>
                  <a:cubicBezTo>
                    <a:pt x="1716" y="909"/>
                    <a:pt x="1626" y="902"/>
                    <a:pt x="1535" y="889"/>
                  </a:cubicBezTo>
                  <a:cubicBezTo>
                    <a:pt x="1471" y="889"/>
                    <a:pt x="1429" y="867"/>
                    <a:pt x="1359" y="825"/>
                  </a:cubicBezTo>
                  <a:cubicBezTo>
                    <a:pt x="1338" y="825"/>
                    <a:pt x="1316" y="803"/>
                    <a:pt x="1295" y="803"/>
                  </a:cubicBezTo>
                  <a:cubicBezTo>
                    <a:pt x="1268" y="825"/>
                    <a:pt x="1225" y="846"/>
                    <a:pt x="1183" y="867"/>
                  </a:cubicBezTo>
                  <a:cubicBezTo>
                    <a:pt x="1030" y="940"/>
                    <a:pt x="878" y="969"/>
                    <a:pt x="726" y="969"/>
                  </a:cubicBezTo>
                  <a:cubicBezTo>
                    <a:pt x="498" y="969"/>
                    <a:pt x="271" y="905"/>
                    <a:pt x="43" y="825"/>
                  </a:cubicBezTo>
                  <a:lnTo>
                    <a:pt x="1" y="825"/>
                  </a:lnTo>
                  <a:cubicBezTo>
                    <a:pt x="113" y="915"/>
                    <a:pt x="177" y="1049"/>
                    <a:pt x="225" y="1183"/>
                  </a:cubicBezTo>
                  <a:lnTo>
                    <a:pt x="311" y="1156"/>
                  </a:lnTo>
                  <a:cubicBezTo>
                    <a:pt x="418" y="1124"/>
                    <a:pt x="516" y="1111"/>
                    <a:pt x="609" y="1111"/>
                  </a:cubicBezTo>
                  <a:cubicBezTo>
                    <a:pt x="905" y="1111"/>
                    <a:pt x="1150" y="1241"/>
                    <a:pt x="1471" y="1290"/>
                  </a:cubicBezTo>
                  <a:cubicBezTo>
                    <a:pt x="1524" y="1298"/>
                    <a:pt x="1576" y="1302"/>
                    <a:pt x="1628" y="1302"/>
                  </a:cubicBezTo>
                  <a:cubicBezTo>
                    <a:pt x="2163" y="1302"/>
                    <a:pt x="2654" y="895"/>
                    <a:pt x="2783" y="371"/>
                  </a:cubicBezTo>
                  <a:lnTo>
                    <a:pt x="2783" y="371"/>
                  </a:lnTo>
                  <a:cubicBezTo>
                    <a:pt x="2777" y="382"/>
                    <a:pt x="2765" y="387"/>
                    <a:pt x="2765" y="402"/>
                  </a:cubicBezTo>
                  <a:cubicBezTo>
                    <a:pt x="2751" y="421"/>
                    <a:pt x="2731" y="429"/>
                    <a:pt x="2711" y="429"/>
                  </a:cubicBezTo>
                  <a:cubicBezTo>
                    <a:pt x="2664" y="429"/>
                    <a:pt x="2619" y="388"/>
                    <a:pt x="2653" y="354"/>
                  </a:cubicBezTo>
                  <a:cubicBezTo>
                    <a:pt x="2696" y="290"/>
                    <a:pt x="2739" y="220"/>
                    <a:pt x="2765" y="177"/>
                  </a:cubicBezTo>
                  <a:cubicBezTo>
                    <a:pt x="2787" y="135"/>
                    <a:pt x="2787" y="87"/>
                    <a:pt x="2808" y="65"/>
                  </a:cubicBezTo>
                  <a:cubicBezTo>
                    <a:pt x="2808" y="44"/>
                    <a:pt x="2830" y="22"/>
                    <a:pt x="2830" y="1"/>
                  </a:cubicBezTo>
                  <a:close/>
                </a:path>
              </a:pathLst>
            </a:custGeom>
            <a:solidFill>
              <a:srgbClr val="F1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24"/>
            <p:cNvSpPr/>
            <p:nvPr/>
          </p:nvSpPr>
          <p:spPr>
            <a:xfrm>
              <a:off x="6046253" y="1874034"/>
              <a:ext cx="270882" cy="196542"/>
            </a:xfrm>
            <a:custGeom>
              <a:rect b="b" l="l" r="r" t="t"/>
              <a:pathLst>
                <a:path extrusionOk="0" h="3667" w="5054">
                  <a:moveTo>
                    <a:pt x="5032" y="0"/>
                  </a:moveTo>
                  <a:cubicBezTo>
                    <a:pt x="4961" y="37"/>
                    <a:pt x="4884" y="42"/>
                    <a:pt x="4807" y="42"/>
                  </a:cubicBezTo>
                  <a:cubicBezTo>
                    <a:pt x="4777" y="42"/>
                    <a:pt x="4747" y="41"/>
                    <a:pt x="4717" y="41"/>
                  </a:cubicBezTo>
                  <a:cubicBezTo>
                    <a:pt x="4680" y="41"/>
                    <a:pt x="4644" y="43"/>
                    <a:pt x="4610" y="48"/>
                  </a:cubicBezTo>
                  <a:cubicBezTo>
                    <a:pt x="4300" y="112"/>
                    <a:pt x="4032" y="268"/>
                    <a:pt x="3765" y="428"/>
                  </a:cubicBezTo>
                  <a:cubicBezTo>
                    <a:pt x="3209" y="760"/>
                    <a:pt x="2562" y="781"/>
                    <a:pt x="2048" y="1161"/>
                  </a:cubicBezTo>
                  <a:cubicBezTo>
                    <a:pt x="1604" y="1519"/>
                    <a:pt x="1225" y="1941"/>
                    <a:pt x="711" y="2209"/>
                  </a:cubicBezTo>
                  <a:cubicBezTo>
                    <a:pt x="374" y="2385"/>
                    <a:pt x="134" y="2631"/>
                    <a:pt x="21" y="3011"/>
                  </a:cubicBezTo>
                  <a:cubicBezTo>
                    <a:pt x="0" y="3102"/>
                    <a:pt x="0" y="3236"/>
                    <a:pt x="21" y="3342"/>
                  </a:cubicBezTo>
                  <a:cubicBezTo>
                    <a:pt x="197" y="3558"/>
                    <a:pt x="339" y="3667"/>
                    <a:pt x="448" y="3667"/>
                  </a:cubicBezTo>
                  <a:cubicBezTo>
                    <a:pt x="531" y="3667"/>
                    <a:pt x="596" y="3603"/>
                    <a:pt x="642" y="3476"/>
                  </a:cubicBezTo>
                  <a:cubicBezTo>
                    <a:pt x="669" y="3433"/>
                    <a:pt x="690" y="3369"/>
                    <a:pt x="733" y="3321"/>
                  </a:cubicBezTo>
                  <a:cubicBezTo>
                    <a:pt x="776" y="3236"/>
                    <a:pt x="845" y="3166"/>
                    <a:pt x="888" y="3102"/>
                  </a:cubicBezTo>
                  <a:cubicBezTo>
                    <a:pt x="1289" y="2701"/>
                    <a:pt x="1781" y="2567"/>
                    <a:pt x="2294" y="2407"/>
                  </a:cubicBezTo>
                  <a:cubicBezTo>
                    <a:pt x="3006" y="2187"/>
                    <a:pt x="3476" y="1829"/>
                    <a:pt x="3899" y="1230"/>
                  </a:cubicBezTo>
                  <a:cubicBezTo>
                    <a:pt x="4032" y="1048"/>
                    <a:pt x="4166" y="872"/>
                    <a:pt x="4342" y="717"/>
                  </a:cubicBezTo>
                  <a:cubicBezTo>
                    <a:pt x="4588" y="535"/>
                    <a:pt x="4834" y="449"/>
                    <a:pt x="5054" y="268"/>
                  </a:cubicBezTo>
                  <a:cubicBezTo>
                    <a:pt x="5054" y="182"/>
                    <a:pt x="5054" y="91"/>
                    <a:pt x="5032"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24"/>
            <p:cNvSpPr/>
            <p:nvPr/>
          </p:nvSpPr>
          <p:spPr>
            <a:xfrm>
              <a:off x="6031889" y="1853452"/>
              <a:ext cx="284120" cy="169958"/>
            </a:xfrm>
            <a:custGeom>
              <a:rect b="b" l="l" r="r" t="t"/>
              <a:pathLst>
                <a:path extrusionOk="0" h="3171" w="5301">
                  <a:moveTo>
                    <a:pt x="3987" y="0"/>
                  </a:moveTo>
                  <a:cubicBezTo>
                    <a:pt x="3808" y="0"/>
                    <a:pt x="3629" y="18"/>
                    <a:pt x="3450" y="53"/>
                  </a:cubicBezTo>
                  <a:cubicBezTo>
                    <a:pt x="3209" y="95"/>
                    <a:pt x="2963" y="186"/>
                    <a:pt x="2717" y="208"/>
                  </a:cubicBezTo>
                  <a:cubicBezTo>
                    <a:pt x="2049" y="299"/>
                    <a:pt x="1134" y="454"/>
                    <a:pt x="600" y="898"/>
                  </a:cubicBezTo>
                  <a:cubicBezTo>
                    <a:pt x="1" y="1411"/>
                    <a:pt x="241" y="2101"/>
                    <a:pt x="289" y="2769"/>
                  </a:cubicBezTo>
                  <a:cubicBezTo>
                    <a:pt x="289" y="2873"/>
                    <a:pt x="271" y="2996"/>
                    <a:pt x="247" y="3137"/>
                  </a:cubicBezTo>
                  <a:lnTo>
                    <a:pt x="247" y="3137"/>
                  </a:lnTo>
                  <a:cubicBezTo>
                    <a:pt x="255" y="3115"/>
                    <a:pt x="268" y="3100"/>
                    <a:pt x="268" y="3085"/>
                  </a:cubicBezTo>
                  <a:cubicBezTo>
                    <a:pt x="354" y="2882"/>
                    <a:pt x="487" y="2705"/>
                    <a:pt x="669" y="2571"/>
                  </a:cubicBezTo>
                  <a:cubicBezTo>
                    <a:pt x="1001" y="2347"/>
                    <a:pt x="1359" y="2192"/>
                    <a:pt x="1669" y="1924"/>
                  </a:cubicBezTo>
                  <a:cubicBezTo>
                    <a:pt x="1958" y="1678"/>
                    <a:pt x="2225" y="1432"/>
                    <a:pt x="2562" y="1256"/>
                  </a:cubicBezTo>
                  <a:cubicBezTo>
                    <a:pt x="2894" y="1079"/>
                    <a:pt x="3252" y="1079"/>
                    <a:pt x="3584" y="919"/>
                  </a:cubicBezTo>
                  <a:cubicBezTo>
                    <a:pt x="3942" y="764"/>
                    <a:pt x="4231" y="545"/>
                    <a:pt x="4589" y="411"/>
                  </a:cubicBezTo>
                  <a:cubicBezTo>
                    <a:pt x="4744" y="341"/>
                    <a:pt x="4899" y="299"/>
                    <a:pt x="5081" y="299"/>
                  </a:cubicBezTo>
                  <a:cubicBezTo>
                    <a:pt x="5088" y="291"/>
                    <a:pt x="5102" y="289"/>
                    <a:pt x="5120" y="289"/>
                  </a:cubicBezTo>
                  <a:cubicBezTo>
                    <a:pt x="5155" y="289"/>
                    <a:pt x="5204" y="299"/>
                    <a:pt x="5236" y="299"/>
                  </a:cubicBezTo>
                  <a:cubicBezTo>
                    <a:pt x="5247" y="288"/>
                    <a:pt x="5258" y="283"/>
                    <a:pt x="5268" y="283"/>
                  </a:cubicBezTo>
                  <a:cubicBezTo>
                    <a:pt x="5279" y="283"/>
                    <a:pt x="5290" y="288"/>
                    <a:pt x="5300" y="299"/>
                  </a:cubicBezTo>
                  <a:lnTo>
                    <a:pt x="5300" y="250"/>
                  </a:lnTo>
                  <a:cubicBezTo>
                    <a:pt x="5188" y="208"/>
                    <a:pt x="5054" y="165"/>
                    <a:pt x="4921" y="143"/>
                  </a:cubicBezTo>
                  <a:cubicBezTo>
                    <a:pt x="4787" y="95"/>
                    <a:pt x="4653" y="74"/>
                    <a:pt x="4520" y="53"/>
                  </a:cubicBezTo>
                  <a:cubicBezTo>
                    <a:pt x="4343" y="18"/>
                    <a:pt x="4165" y="0"/>
                    <a:pt x="3987" y="0"/>
                  </a:cubicBezTo>
                  <a:close/>
                  <a:moveTo>
                    <a:pt x="247" y="3137"/>
                  </a:moveTo>
                  <a:cubicBezTo>
                    <a:pt x="244" y="3147"/>
                    <a:pt x="241" y="3158"/>
                    <a:pt x="241" y="3170"/>
                  </a:cubicBezTo>
                  <a:cubicBezTo>
                    <a:pt x="243" y="3159"/>
                    <a:pt x="245" y="3148"/>
                    <a:pt x="247" y="3137"/>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24"/>
            <p:cNvSpPr/>
            <p:nvPr/>
          </p:nvSpPr>
          <p:spPr>
            <a:xfrm>
              <a:off x="6078358" y="2234852"/>
              <a:ext cx="174299" cy="80503"/>
            </a:xfrm>
            <a:custGeom>
              <a:rect b="b" l="l" r="r" t="t"/>
              <a:pathLst>
                <a:path extrusionOk="0" h="1502" w="3252">
                  <a:moveTo>
                    <a:pt x="2765" y="1"/>
                  </a:moveTo>
                  <a:cubicBezTo>
                    <a:pt x="2717" y="86"/>
                    <a:pt x="2653" y="177"/>
                    <a:pt x="2562" y="247"/>
                  </a:cubicBezTo>
                  <a:cubicBezTo>
                    <a:pt x="2449" y="332"/>
                    <a:pt x="2316" y="402"/>
                    <a:pt x="2182" y="466"/>
                  </a:cubicBezTo>
                  <a:cubicBezTo>
                    <a:pt x="2251" y="466"/>
                    <a:pt x="2316" y="488"/>
                    <a:pt x="2385" y="488"/>
                  </a:cubicBezTo>
                  <a:cubicBezTo>
                    <a:pt x="2519" y="466"/>
                    <a:pt x="2653" y="402"/>
                    <a:pt x="2786" y="381"/>
                  </a:cubicBezTo>
                  <a:cubicBezTo>
                    <a:pt x="2794" y="377"/>
                    <a:pt x="2802" y="376"/>
                    <a:pt x="2809" y="376"/>
                  </a:cubicBezTo>
                  <a:cubicBezTo>
                    <a:pt x="2856" y="376"/>
                    <a:pt x="2868" y="447"/>
                    <a:pt x="2808" y="466"/>
                  </a:cubicBezTo>
                  <a:cubicBezTo>
                    <a:pt x="2717" y="488"/>
                    <a:pt x="2653" y="514"/>
                    <a:pt x="2562" y="536"/>
                  </a:cubicBezTo>
                  <a:cubicBezTo>
                    <a:pt x="2631" y="536"/>
                    <a:pt x="2695" y="557"/>
                    <a:pt x="2765" y="578"/>
                  </a:cubicBezTo>
                  <a:cubicBezTo>
                    <a:pt x="2845" y="578"/>
                    <a:pt x="2831" y="714"/>
                    <a:pt x="2759" y="714"/>
                  </a:cubicBezTo>
                  <a:cubicBezTo>
                    <a:pt x="2754" y="714"/>
                    <a:pt x="2749" y="714"/>
                    <a:pt x="2743" y="712"/>
                  </a:cubicBezTo>
                  <a:cubicBezTo>
                    <a:pt x="2407" y="712"/>
                    <a:pt x="2075" y="621"/>
                    <a:pt x="1738" y="536"/>
                  </a:cubicBezTo>
                  <a:lnTo>
                    <a:pt x="1717" y="557"/>
                  </a:lnTo>
                  <a:lnTo>
                    <a:pt x="1717" y="536"/>
                  </a:lnTo>
                  <a:cubicBezTo>
                    <a:pt x="1562" y="514"/>
                    <a:pt x="1407" y="466"/>
                    <a:pt x="1246" y="466"/>
                  </a:cubicBezTo>
                  <a:cubicBezTo>
                    <a:pt x="1136" y="455"/>
                    <a:pt x="1025" y="445"/>
                    <a:pt x="911" y="445"/>
                  </a:cubicBezTo>
                  <a:cubicBezTo>
                    <a:pt x="797" y="445"/>
                    <a:pt x="679" y="455"/>
                    <a:pt x="556" y="488"/>
                  </a:cubicBezTo>
                  <a:cubicBezTo>
                    <a:pt x="403" y="548"/>
                    <a:pt x="315" y="604"/>
                    <a:pt x="165" y="604"/>
                  </a:cubicBezTo>
                  <a:cubicBezTo>
                    <a:pt x="142" y="604"/>
                    <a:pt x="117" y="603"/>
                    <a:pt x="91" y="600"/>
                  </a:cubicBezTo>
                  <a:lnTo>
                    <a:pt x="0" y="621"/>
                  </a:lnTo>
                  <a:cubicBezTo>
                    <a:pt x="43" y="782"/>
                    <a:pt x="134" y="1022"/>
                    <a:pt x="112" y="1156"/>
                  </a:cubicBezTo>
                  <a:cubicBezTo>
                    <a:pt x="225" y="1226"/>
                    <a:pt x="358" y="1226"/>
                    <a:pt x="471" y="1338"/>
                  </a:cubicBezTo>
                  <a:cubicBezTo>
                    <a:pt x="513" y="1359"/>
                    <a:pt x="535" y="1402"/>
                    <a:pt x="556" y="1450"/>
                  </a:cubicBezTo>
                  <a:cubicBezTo>
                    <a:pt x="578" y="1489"/>
                    <a:pt x="580" y="1501"/>
                    <a:pt x="584" y="1501"/>
                  </a:cubicBezTo>
                  <a:cubicBezTo>
                    <a:pt x="589" y="1501"/>
                    <a:pt x="597" y="1483"/>
                    <a:pt x="647" y="1472"/>
                  </a:cubicBezTo>
                  <a:lnTo>
                    <a:pt x="690" y="1472"/>
                  </a:lnTo>
                  <a:cubicBezTo>
                    <a:pt x="759" y="1472"/>
                    <a:pt x="845" y="1423"/>
                    <a:pt x="872" y="1423"/>
                  </a:cubicBezTo>
                  <a:cubicBezTo>
                    <a:pt x="1005" y="1381"/>
                    <a:pt x="1112" y="1316"/>
                    <a:pt x="1203" y="1226"/>
                  </a:cubicBezTo>
                  <a:cubicBezTo>
                    <a:pt x="1225" y="1204"/>
                    <a:pt x="1246" y="1204"/>
                    <a:pt x="1246" y="1204"/>
                  </a:cubicBezTo>
                  <a:lnTo>
                    <a:pt x="1358" y="1113"/>
                  </a:lnTo>
                  <a:cubicBezTo>
                    <a:pt x="1337" y="1113"/>
                    <a:pt x="1337" y="1092"/>
                    <a:pt x="1358" y="1070"/>
                  </a:cubicBezTo>
                  <a:cubicBezTo>
                    <a:pt x="1246" y="1022"/>
                    <a:pt x="1161" y="980"/>
                    <a:pt x="1048" y="958"/>
                  </a:cubicBezTo>
                  <a:cubicBezTo>
                    <a:pt x="988" y="949"/>
                    <a:pt x="933" y="944"/>
                    <a:pt x="881" y="944"/>
                  </a:cubicBezTo>
                  <a:cubicBezTo>
                    <a:pt x="698" y="944"/>
                    <a:pt x="549" y="995"/>
                    <a:pt x="358" y="1049"/>
                  </a:cubicBezTo>
                  <a:cubicBezTo>
                    <a:pt x="608" y="944"/>
                    <a:pt x="818" y="871"/>
                    <a:pt x="1046" y="871"/>
                  </a:cubicBezTo>
                  <a:cubicBezTo>
                    <a:pt x="1165" y="871"/>
                    <a:pt x="1290" y="891"/>
                    <a:pt x="1428" y="937"/>
                  </a:cubicBezTo>
                  <a:cubicBezTo>
                    <a:pt x="1695" y="1001"/>
                    <a:pt x="1963" y="1113"/>
                    <a:pt x="2251" y="1156"/>
                  </a:cubicBezTo>
                  <a:cubicBezTo>
                    <a:pt x="2300" y="1161"/>
                    <a:pt x="2353" y="1165"/>
                    <a:pt x="2409" y="1165"/>
                  </a:cubicBezTo>
                  <a:cubicBezTo>
                    <a:pt x="2631" y="1165"/>
                    <a:pt x="2887" y="1112"/>
                    <a:pt x="3032" y="937"/>
                  </a:cubicBezTo>
                  <a:cubicBezTo>
                    <a:pt x="3251" y="669"/>
                    <a:pt x="3209" y="247"/>
                    <a:pt x="2899" y="65"/>
                  </a:cubicBezTo>
                  <a:cubicBezTo>
                    <a:pt x="2877" y="44"/>
                    <a:pt x="2877" y="44"/>
                    <a:pt x="2877" y="22"/>
                  </a:cubicBezTo>
                  <a:lnTo>
                    <a:pt x="2765" y="1"/>
                  </a:lnTo>
                  <a:close/>
                </a:path>
              </a:pathLst>
            </a:custGeom>
            <a:solidFill>
              <a:srgbClr val="F1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24"/>
            <p:cNvSpPr/>
            <p:nvPr/>
          </p:nvSpPr>
          <p:spPr>
            <a:xfrm>
              <a:off x="6122469" y="2294506"/>
              <a:ext cx="113573" cy="160739"/>
            </a:xfrm>
            <a:custGeom>
              <a:rect b="b" l="l" r="r" t="t"/>
              <a:pathLst>
                <a:path extrusionOk="0" h="2999" w="2119">
                  <a:moveTo>
                    <a:pt x="535" y="0"/>
                  </a:moveTo>
                  <a:lnTo>
                    <a:pt x="423" y="91"/>
                  </a:lnTo>
                  <a:cubicBezTo>
                    <a:pt x="493" y="91"/>
                    <a:pt x="535" y="155"/>
                    <a:pt x="471" y="203"/>
                  </a:cubicBezTo>
                  <a:cubicBezTo>
                    <a:pt x="359" y="310"/>
                    <a:pt x="204" y="401"/>
                    <a:pt x="22" y="444"/>
                  </a:cubicBezTo>
                  <a:cubicBezTo>
                    <a:pt x="49" y="471"/>
                    <a:pt x="70" y="492"/>
                    <a:pt x="70" y="514"/>
                  </a:cubicBezTo>
                  <a:cubicBezTo>
                    <a:pt x="92" y="535"/>
                    <a:pt x="113" y="556"/>
                    <a:pt x="113" y="605"/>
                  </a:cubicBezTo>
                  <a:cubicBezTo>
                    <a:pt x="156" y="605"/>
                    <a:pt x="182" y="605"/>
                    <a:pt x="204" y="647"/>
                  </a:cubicBezTo>
                  <a:cubicBezTo>
                    <a:pt x="268" y="1006"/>
                    <a:pt x="1" y="1273"/>
                    <a:pt x="1" y="1626"/>
                  </a:cubicBezTo>
                  <a:cubicBezTo>
                    <a:pt x="22" y="1717"/>
                    <a:pt x="22" y="1808"/>
                    <a:pt x="1" y="1893"/>
                  </a:cubicBezTo>
                  <a:cubicBezTo>
                    <a:pt x="49" y="1984"/>
                    <a:pt x="92" y="2075"/>
                    <a:pt x="156" y="2118"/>
                  </a:cubicBezTo>
                  <a:cubicBezTo>
                    <a:pt x="212" y="2150"/>
                    <a:pt x="291" y="2161"/>
                    <a:pt x="370" y="2161"/>
                  </a:cubicBezTo>
                  <a:cubicBezTo>
                    <a:pt x="448" y="2161"/>
                    <a:pt x="527" y="2150"/>
                    <a:pt x="584" y="2139"/>
                  </a:cubicBezTo>
                  <a:cubicBezTo>
                    <a:pt x="851" y="2097"/>
                    <a:pt x="1070" y="1915"/>
                    <a:pt x="1295" y="1760"/>
                  </a:cubicBezTo>
                  <a:cubicBezTo>
                    <a:pt x="1305" y="1753"/>
                    <a:pt x="1315" y="1750"/>
                    <a:pt x="1325" y="1750"/>
                  </a:cubicBezTo>
                  <a:cubicBezTo>
                    <a:pt x="1378" y="1750"/>
                    <a:pt x="1422" y="1836"/>
                    <a:pt x="1386" y="1872"/>
                  </a:cubicBezTo>
                  <a:cubicBezTo>
                    <a:pt x="1118" y="2097"/>
                    <a:pt x="851" y="2294"/>
                    <a:pt x="514" y="2316"/>
                  </a:cubicBezTo>
                  <a:cubicBezTo>
                    <a:pt x="423" y="2519"/>
                    <a:pt x="471" y="2786"/>
                    <a:pt x="648" y="2899"/>
                  </a:cubicBezTo>
                  <a:cubicBezTo>
                    <a:pt x="738" y="2974"/>
                    <a:pt x="859" y="2999"/>
                    <a:pt x="976" y="2999"/>
                  </a:cubicBezTo>
                  <a:cubicBezTo>
                    <a:pt x="1033" y="2999"/>
                    <a:pt x="1089" y="2993"/>
                    <a:pt x="1140" y="2984"/>
                  </a:cubicBezTo>
                  <a:lnTo>
                    <a:pt x="1161" y="2984"/>
                  </a:lnTo>
                  <a:cubicBezTo>
                    <a:pt x="1225" y="2941"/>
                    <a:pt x="1295" y="2877"/>
                    <a:pt x="1407" y="2808"/>
                  </a:cubicBezTo>
                  <a:cubicBezTo>
                    <a:pt x="1787" y="2562"/>
                    <a:pt x="2054" y="2273"/>
                    <a:pt x="2118" y="1829"/>
                  </a:cubicBezTo>
                  <a:cubicBezTo>
                    <a:pt x="2054" y="1808"/>
                    <a:pt x="2006" y="1760"/>
                    <a:pt x="1942" y="1717"/>
                  </a:cubicBezTo>
                  <a:lnTo>
                    <a:pt x="1942" y="1717"/>
                  </a:lnTo>
                  <a:cubicBezTo>
                    <a:pt x="1984" y="2151"/>
                    <a:pt x="1539" y="2632"/>
                    <a:pt x="1078" y="2632"/>
                  </a:cubicBezTo>
                  <a:cubicBezTo>
                    <a:pt x="1069" y="2632"/>
                    <a:pt x="1059" y="2632"/>
                    <a:pt x="1049" y="2631"/>
                  </a:cubicBezTo>
                  <a:cubicBezTo>
                    <a:pt x="1407" y="2540"/>
                    <a:pt x="1717" y="2252"/>
                    <a:pt x="1787" y="1893"/>
                  </a:cubicBezTo>
                  <a:cubicBezTo>
                    <a:pt x="1830" y="1738"/>
                    <a:pt x="1787" y="1626"/>
                    <a:pt x="1717" y="1492"/>
                  </a:cubicBezTo>
                  <a:cubicBezTo>
                    <a:pt x="1674" y="1359"/>
                    <a:pt x="1653" y="1359"/>
                    <a:pt x="1493" y="1294"/>
                  </a:cubicBezTo>
                  <a:cubicBezTo>
                    <a:pt x="1422" y="1273"/>
                    <a:pt x="1370" y="1261"/>
                    <a:pt x="1323" y="1261"/>
                  </a:cubicBezTo>
                  <a:cubicBezTo>
                    <a:pt x="1265" y="1261"/>
                    <a:pt x="1213" y="1278"/>
                    <a:pt x="1140" y="1316"/>
                  </a:cubicBezTo>
                  <a:cubicBezTo>
                    <a:pt x="1070" y="1359"/>
                    <a:pt x="1006" y="1407"/>
                    <a:pt x="936" y="1428"/>
                  </a:cubicBezTo>
                  <a:cubicBezTo>
                    <a:pt x="915" y="1439"/>
                    <a:pt x="899" y="1444"/>
                    <a:pt x="886" y="1444"/>
                  </a:cubicBezTo>
                  <a:cubicBezTo>
                    <a:pt x="872" y="1444"/>
                    <a:pt x="862" y="1439"/>
                    <a:pt x="851" y="1428"/>
                  </a:cubicBezTo>
                  <a:cubicBezTo>
                    <a:pt x="851" y="1428"/>
                    <a:pt x="851" y="1449"/>
                    <a:pt x="824" y="1471"/>
                  </a:cubicBezTo>
                  <a:cubicBezTo>
                    <a:pt x="824" y="1471"/>
                    <a:pt x="781" y="1471"/>
                    <a:pt x="781" y="1449"/>
                  </a:cubicBezTo>
                  <a:cubicBezTo>
                    <a:pt x="872" y="1203"/>
                    <a:pt x="1006" y="1006"/>
                    <a:pt x="985" y="738"/>
                  </a:cubicBezTo>
                  <a:cubicBezTo>
                    <a:pt x="985" y="423"/>
                    <a:pt x="824" y="177"/>
                    <a:pt x="557" y="22"/>
                  </a:cubicBezTo>
                  <a:cubicBezTo>
                    <a:pt x="535" y="22"/>
                    <a:pt x="535" y="22"/>
                    <a:pt x="535" y="0"/>
                  </a:cubicBezTo>
                  <a:close/>
                </a:path>
              </a:pathLst>
            </a:custGeom>
            <a:solidFill>
              <a:srgbClr val="F1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24"/>
            <p:cNvSpPr/>
            <p:nvPr/>
          </p:nvSpPr>
          <p:spPr>
            <a:xfrm>
              <a:off x="6067746" y="2206231"/>
              <a:ext cx="157684" cy="61959"/>
            </a:xfrm>
            <a:custGeom>
              <a:rect b="b" l="l" r="r" t="t"/>
              <a:pathLst>
                <a:path extrusionOk="0" h="1156" w="2942">
                  <a:moveTo>
                    <a:pt x="2760" y="0"/>
                  </a:moveTo>
                  <a:cubicBezTo>
                    <a:pt x="2738" y="0"/>
                    <a:pt x="2626" y="64"/>
                    <a:pt x="2562" y="86"/>
                  </a:cubicBezTo>
                  <a:lnTo>
                    <a:pt x="2380" y="86"/>
                  </a:lnTo>
                  <a:lnTo>
                    <a:pt x="2359" y="219"/>
                  </a:lnTo>
                  <a:cubicBezTo>
                    <a:pt x="2449" y="246"/>
                    <a:pt x="2492" y="268"/>
                    <a:pt x="2626" y="310"/>
                  </a:cubicBezTo>
                  <a:cubicBezTo>
                    <a:pt x="2688" y="329"/>
                    <a:pt x="2678" y="404"/>
                    <a:pt x="2625" y="404"/>
                  </a:cubicBezTo>
                  <a:cubicBezTo>
                    <a:pt x="2618" y="404"/>
                    <a:pt x="2612" y="403"/>
                    <a:pt x="2605" y="401"/>
                  </a:cubicBezTo>
                  <a:cubicBezTo>
                    <a:pt x="2542" y="390"/>
                    <a:pt x="2481" y="385"/>
                    <a:pt x="2421" y="385"/>
                  </a:cubicBezTo>
                  <a:cubicBezTo>
                    <a:pt x="2159" y="385"/>
                    <a:pt x="1913" y="474"/>
                    <a:pt x="1648" y="474"/>
                  </a:cubicBezTo>
                  <a:cubicBezTo>
                    <a:pt x="1604" y="474"/>
                    <a:pt x="1559" y="471"/>
                    <a:pt x="1514" y="465"/>
                  </a:cubicBezTo>
                  <a:cubicBezTo>
                    <a:pt x="1337" y="465"/>
                    <a:pt x="1177" y="401"/>
                    <a:pt x="1000" y="380"/>
                  </a:cubicBezTo>
                  <a:cubicBezTo>
                    <a:pt x="956" y="376"/>
                    <a:pt x="915" y="374"/>
                    <a:pt x="875" y="374"/>
                  </a:cubicBezTo>
                  <a:cubicBezTo>
                    <a:pt x="637" y="374"/>
                    <a:pt x="474" y="442"/>
                    <a:pt x="268" y="556"/>
                  </a:cubicBezTo>
                  <a:cubicBezTo>
                    <a:pt x="259" y="563"/>
                    <a:pt x="253" y="566"/>
                    <a:pt x="249" y="566"/>
                  </a:cubicBezTo>
                  <a:cubicBezTo>
                    <a:pt x="241" y="566"/>
                    <a:pt x="241" y="556"/>
                    <a:pt x="241" y="556"/>
                  </a:cubicBezTo>
                  <a:cubicBezTo>
                    <a:pt x="465" y="380"/>
                    <a:pt x="599" y="310"/>
                    <a:pt x="776" y="289"/>
                  </a:cubicBezTo>
                  <a:cubicBezTo>
                    <a:pt x="733" y="268"/>
                    <a:pt x="690" y="246"/>
                    <a:pt x="642" y="246"/>
                  </a:cubicBezTo>
                  <a:cubicBezTo>
                    <a:pt x="556" y="198"/>
                    <a:pt x="465" y="177"/>
                    <a:pt x="401" y="134"/>
                  </a:cubicBezTo>
                  <a:cubicBezTo>
                    <a:pt x="332" y="112"/>
                    <a:pt x="241" y="86"/>
                    <a:pt x="198" y="43"/>
                  </a:cubicBezTo>
                  <a:cubicBezTo>
                    <a:pt x="86" y="219"/>
                    <a:pt x="0" y="465"/>
                    <a:pt x="64" y="669"/>
                  </a:cubicBezTo>
                  <a:cubicBezTo>
                    <a:pt x="86" y="781"/>
                    <a:pt x="134" y="888"/>
                    <a:pt x="155" y="1000"/>
                  </a:cubicBezTo>
                  <a:cubicBezTo>
                    <a:pt x="155" y="1022"/>
                    <a:pt x="177" y="1070"/>
                    <a:pt x="198" y="1155"/>
                  </a:cubicBezTo>
                  <a:lnTo>
                    <a:pt x="289" y="1134"/>
                  </a:lnTo>
                  <a:cubicBezTo>
                    <a:pt x="508" y="1091"/>
                    <a:pt x="690" y="957"/>
                    <a:pt x="909" y="915"/>
                  </a:cubicBezTo>
                  <a:cubicBezTo>
                    <a:pt x="1022" y="872"/>
                    <a:pt x="1132" y="863"/>
                    <a:pt x="1242" y="863"/>
                  </a:cubicBezTo>
                  <a:cubicBezTo>
                    <a:pt x="1310" y="863"/>
                    <a:pt x="1377" y="866"/>
                    <a:pt x="1444" y="866"/>
                  </a:cubicBezTo>
                  <a:cubicBezTo>
                    <a:pt x="1690" y="888"/>
                    <a:pt x="1957" y="915"/>
                    <a:pt x="2203" y="957"/>
                  </a:cubicBezTo>
                  <a:cubicBezTo>
                    <a:pt x="2337" y="915"/>
                    <a:pt x="2471" y="866"/>
                    <a:pt x="2583" y="754"/>
                  </a:cubicBezTo>
                  <a:cubicBezTo>
                    <a:pt x="2695" y="690"/>
                    <a:pt x="2781" y="578"/>
                    <a:pt x="2851" y="465"/>
                  </a:cubicBezTo>
                  <a:cubicBezTo>
                    <a:pt x="2872" y="423"/>
                    <a:pt x="2915" y="112"/>
                    <a:pt x="2941" y="112"/>
                  </a:cubicBezTo>
                  <a:cubicBezTo>
                    <a:pt x="2915" y="112"/>
                    <a:pt x="2893" y="64"/>
                    <a:pt x="2893" y="43"/>
                  </a:cubicBezTo>
                  <a:cubicBezTo>
                    <a:pt x="2851" y="22"/>
                    <a:pt x="2808" y="0"/>
                    <a:pt x="2760" y="0"/>
                  </a:cubicBezTo>
                  <a:close/>
                </a:path>
              </a:pathLst>
            </a:custGeom>
            <a:solidFill>
              <a:srgbClr val="F1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24"/>
            <p:cNvSpPr/>
            <p:nvPr/>
          </p:nvSpPr>
          <p:spPr>
            <a:xfrm>
              <a:off x="6078358" y="2183559"/>
              <a:ext cx="116950" cy="38483"/>
            </a:xfrm>
            <a:custGeom>
              <a:rect b="b" l="l" r="r" t="t"/>
              <a:pathLst>
                <a:path extrusionOk="0" h="718" w="2182">
                  <a:moveTo>
                    <a:pt x="0" y="1"/>
                  </a:moveTo>
                  <a:cubicBezTo>
                    <a:pt x="0" y="43"/>
                    <a:pt x="0" y="86"/>
                    <a:pt x="21" y="134"/>
                  </a:cubicBezTo>
                  <a:lnTo>
                    <a:pt x="21" y="220"/>
                  </a:lnTo>
                  <a:cubicBezTo>
                    <a:pt x="43" y="241"/>
                    <a:pt x="70" y="268"/>
                    <a:pt x="70" y="289"/>
                  </a:cubicBezTo>
                  <a:lnTo>
                    <a:pt x="70" y="311"/>
                  </a:lnTo>
                  <a:cubicBezTo>
                    <a:pt x="70" y="332"/>
                    <a:pt x="91" y="332"/>
                    <a:pt x="91" y="354"/>
                  </a:cubicBezTo>
                  <a:cubicBezTo>
                    <a:pt x="177" y="402"/>
                    <a:pt x="267" y="445"/>
                    <a:pt x="337" y="487"/>
                  </a:cubicBezTo>
                  <a:cubicBezTo>
                    <a:pt x="471" y="557"/>
                    <a:pt x="604" y="621"/>
                    <a:pt x="711" y="691"/>
                  </a:cubicBezTo>
                  <a:cubicBezTo>
                    <a:pt x="824" y="691"/>
                    <a:pt x="936" y="691"/>
                    <a:pt x="1070" y="712"/>
                  </a:cubicBezTo>
                  <a:cubicBezTo>
                    <a:pt x="1131" y="716"/>
                    <a:pt x="1190" y="718"/>
                    <a:pt x="1247" y="718"/>
                  </a:cubicBezTo>
                  <a:cubicBezTo>
                    <a:pt x="1504" y="718"/>
                    <a:pt x="1726" y="682"/>
                    <a:pt x="1963" y="642"/>
                  </a:cubicBezTo>
                  <a:lnTo>
                    <a:pt x="2161" y="642"/>
                  </a:lnTo>
                  <a:lnTo>
                    <a:pt x="2182" y="509"/>
                  </a:lnTo>
                  <a:cubicBezTo>
                    <a:pt x="2139" y="487"/>
                    <a:pt x="2096" y="487"/>
                    <a:pt x="2048" y="466"/>
                  </a:cubicBezTo>
                  <a:cubicBezTo>
                    <a:pt x="2005" y="445"/>
                    <a:pt x="1984" y="423"/>
                    <a:pt x="1963" y="402"/>
                  </a:cubicBezTo>
                  <a:cubicBezTo>
                    <a:pt x="1929" y="394"/>
                    <a:pt x="1906" y="391"/>
                    <a:pt x="1886" y="391"/>
                  </a:cubicBezTo>
                  <a:cubicBezTo>
                    <a:pt x="1840" y="391"/>
                    <a:pt x="1817" y="408"/>
                    <a:pt x="1738" y="423"/>
                  </a:cubicBezTo>
                  <a:cubicBezTo>
                    <a:pt x="1604" y="423"/>
                    <a:pt x="1492" y="375"/>
                    <a:pt x="1407" y="289"/>
                  </a:cubicBezTo>
                  <a:cubicBezTo>
                    <a:pt x="1312" y="319"/>
                    <a:pt x="1242" y="340"/>
                    <a:pt x="1180" y="340"/>
                  </a:cubicBezTo>
                  <a:cubicBezTo>
                    <a:pt x="1109" y="340"/>
                    <a:pt x="1050" y="313"/>
                    <a:pt x="979" y="241"/>
                  </a:cubicBezTo>
                  <a:cubicBezTo>
                    <a:pt x="915" y="268"/>
                    <a:pt x="850" y="281"/>
                    <a:pt x="788" y="281"/>
                  </a:cubicBezTo>
                  <a:cubicBezTo>
                    <a:pt x="638" y="281"/>
                    <a:pt x="502" y="203"/>
                    <a:pt x="423" y="43"/>
                  </a:cubicBezTo>
                  <a:cubicBezTo>
                    <a:pt x="361" y="63"/>
                    <a:pt x="289" y="78"/>
                    <a:pt x="222" y="78"/>
                  </a:cubicBezTo>
                  <a:cubicBezTo>
                    <a:pt x="144" y="78"/>
                    <a:pt x="70" y="58"/>
                    <a:pt x="21" y="1"/>
                  </a:cubicBezTo>
                  <a:close/>
                </a:path>
              </a:pathLst>
            </a:custGeom>
            <a:solidFill>
              <a:srgbClr val="F191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223" name="Google Shape;1223;p24"/>
          <p:cNvCxnSpPr/>
          <p:nvPr/>
        </p:nvCxnSpPr>
        <p:spPr>
          <a:xfrm>
            <a:off x="1946300" y="2925682"/>
            <a:ext cx="1635000" cy="249600"/>
          </a:xfrm>
          <a:prstGeom prst="curvedConnector3">
            <a:avLst>
              <a:gd fmla="val 50000" name="adj1"/>
            </a:avLst>
          </a:prstGeom>
          <a:noFill/>
          <a:ln cap="flat" cmpd="sng" w="19050">
            <a:solidFill>
              <a:srgbClr val="A4E4E0"/>
            </a:solidFill>
            <a:prstDash val="solid"/>
            <a:round/>
            <a:headEnd len="med" w="med" type="oval"/>
            <a:tailEnd len="med" w="med" type="oval"/>
          </a:ln>
        </p:spPr>
      </p:cxnSp>
      <p:cxnSp>
        <p:nvCxnSpPr>
          <p:cNvPr id="1224" name="Google Shape;1224;p24"/>
          <p:cNvCxnSpPr/>
          <p:nvPr/>
        </p:nvCxnSpPr>
        <p:spPr>
          <a:xfrm flipH="1">
            <a:off x="3822932" y="2180011"/>
            <a:ext cx="1593600" cy="762000"/>
          </a:xfrm>
          <a:prstGeom prst="curvedConnector3">
            <a:avLst>
              <a:gd fmla="val 50000" name="adj1"/>
            </a:avLst>
          </a:prstGeom>
          <a:noFill/>
          <a:ln cap="flat" cmpd="sng" w="19050">
            <a:solidFill>
              <a:srgbClr val="A4E4E0"/>
            </a:solidFill>
            <a:prstDash val="solid"/>
            <a:round/>
            <a:headEnd len="med" w="med" type="oval"/>
            <a:tailEnd len="med" w="med" type="oval"/>
          </a:ln>
        </p:spPr>
      </p:cxnSp>
      <p:cxnSp>
        <p:nvCxnSpPr>
          <p:cNvPr id="1225" name="Google Shape;1225;p24"/>
          <p:cNvCxnSpPr/>
          <p:nvPr/>
        </p:nvCxnSpPr>
        <p:spPr>
          <a:xfrm flipH="1">
            <a:off x="3918500" y="2925682"/>
            <a:ext cx="1644900" cy="471000"/>
          </a:xfrm>
          <a:prstGeom prst="curvedConnector3">
            <a:avLst>
              <a:gd fmla="val 50000" name="adj1"/>
            </a:avLst>
          </a:prstGeom>
          <a:noFill/>
          <a:ln cap="flat" cmpd="sng" w="19050">
            <a:solidFill>
              <a:srgbClr val="A4E4E0"/>
            </a:solidFill>
            <a:prstDash val="solid"/>
            <a:round/>
            <a:headEnd len="med" w="med" type="oval"/>
            <a:tailEnd len="med" w="med" type="oval"/>
          </a:ln>
        </p:spPr>
      </p:cxnSp>
      <p:sp>
        <p:nvSpPr>
          <p:cNvPr id="1226" name="Google Shape;1226;p24"/>
          <p:cNvSpPr/>
          <p:nvPr/>
        </p:nvSpPr>
        <p:spPr>
          <a:xfrm>
            <a:off x="1805100" y="2786075"/>
            <a:ext cx="241200" cy="262200"/>
          </a:xfrm>
          <a:prstGeom prst="ellipse">
            <a:avLst/>
          </a:prstGeom>
          <a:solidFill>
            <a:srgbClr val="ABE5D9"/>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lang="en-GB" sz="1700">
                <a:solidFill>
                  <a:srgbClr val="FFFFFF"/>
                </a:solidFill>
                <a:latin typeface="Fira Sans Extra Condensed Medium"/>
                <a:ea typeface="Fira Sans Extra Condensed Medium"/>
                <a:cs typeface="Fira Sans Extra Condensed Medium"/>
                <a:sym typeface="Fira Sans Extra Condensed Medium"/>
              </a:rPr>
              <a:t>B</a:t>
            </a:r>
            <a:endParaRPr>
              <a:solidFill>
                <a:srgbClr val="FFFFFF"/>
              </a:solidFill>
            </a:endParaRPr>
          </a:p>
        </p:txBody>
      </p:sp>
      <p:sp>
        <p:nvSpPr>
          <p:cNvPr id="1227" name="Google Shape;1227;p24"/>
          <p:cNvSpPr/>
          <p:nvPr/>
        </p:nvSpPr>
        <p:spPr>
          <a:xfrm>
            <a:off x="5244250" y="2073475"/>
            <a:ext cx="241200" cy="262200"/>
          </a:xfrm>
          <a:prstGeom prst="ellipse">
            <a:avLst/>
          </a:prstGeom>
          <a:solidFill>
            <a:srgbClr val="ABE5D9"/>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lang="en-GB" sz="1700">
                <a:solidFill>
                  <a:srgbClr val="FFFFFF"/>
                </a:solidFill>
                <a:latin typeface="Fira Sans Extra Condensed Medium"/>
                <a:ea typeface="Fira Sans Extra Condensed Medium"/>
                <a:cs typeface="Fira Sans Extra Condensed Medium"/>
                <a:sym typeface="Fira Sans Extra Condensed Medium"/>
              </a:rPr>
              <a:t>C</a:t>
            </a:r>
            <a:endParaRPr>
              <a:solidFill>
                <a:srgbClr val="FFFFFF"/>
              </a:solidFill>
            </a:endParaRPr>
          </a:p>
        </p:txBody>
      </p:sp>
      <p:sp>
        <p:nvSpPr>
          <p:cNvPr id="1228" name="Google Shape;1228;p24"/>
          <p:cNvSpPr/>
          <p:nvPr/>
        </p:nvSpPr>
        <p:spPr>
          <a:xfrm>
            <a:off x="5416525" y="2786075"/>
            <a:ext cx="241200" cy="262200"/>
          </a:xfrm>
          <a:prstGeom prst="ellipse">
            <a:avLst/>
          </a:prstGeom>
          <a:solidFill>
            <a:srgbClr val="ABE5D9"/>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lang="en-GB" sz="1700">
                <a:solidFill>
                  <a:srgbClr val="FFFFFF"/>
                </a:solidFill>
                <a:latin typeface="Fira Sans Extra Condensed Medium"/>
                <a:ea typeface="Fira Sans Extra Condensed Medium"/>
                <a:cs typeface="Fira Sans Extra Condensed Medium"/>
                <a:sym typeface="Fira Sans Extra Condensed Medium"/>
              </a:rPr>
              <a:t>D</a:t>
            </a:r>
            <a:endParaRPr>
              <a:solidFill>
                <a:srgbClr val="FFFFFF"/>
              </a:solidFill>
            </a:endParaRPr>
          </a:p>
        </p:txBody>
      </p:sp>
      <p:cxnSp>
        <p:nvCxnSpPr>
          <p:cNvPr id="1229" name="Google Shape;1229;p24"/>
          <p:cNvCxnSpPr/>
          <p:nvPr/>
        </p:nvCxnSpPr>
        <p:spPr>
          <a:xfrm>
            <a:off x="2063050" y="2180011"/>
            <a:ext cx="1593600" cy="762000"/>
          </a:xfrm>
          <a:prstGeom prst="curvedConnector3">
            <a:avLst>
              <a:gd fmla="val 50000" name="adj1"/>
            </a:avLst>
          </a:prstGeom>
          <a:noFill/>
          <a:ln cap="flat" cmpd="sng" w="19050">
            <a:solidFill>
              <a:srgbClr val="A4E4E0"/>
            </a:solidFill>
            <a:prstDash val="solid"/>
            <a:round/>
            <a:headEnd len="med" w="med" type="oval"/>
            <a:tailEnd len="med" w="med" type="oval"/>
          </a:ln>
        </p:spPr>
      </p:cxnSp>
      <p:sp>
        <p:nvSpPr>
          <p:cNvPr id="1230" name="Google Shape;1230;p24"/>
          <p:cNvSpPr/>
          <p:nvPr/>
        </p:nvSpPr>
        <p:spPr>
          <a:xfrm flipH="1">
            <a:off x="1994132" y="2073475"/>
            <a:ext cx="241200" cy="262200"/>
          </a:xfrm>
          <a:prstGeom prst="ellipse">
            <a:avLst/>
          </a:prstGeom>
          <a:solidFill>
            <a:srgbClr val="ABE5D9"/>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lang="en-GB" sz="1700">
                <a:solidFill>
                  <a:srgbClr val="FFFFFF"/>
                </a:solidFill>
                <a:latin typeface="Fira Sans Extra Condensed Medium"/>
                <a:ea typeface="Fira Sans Extra Condensed Medium"/>
                <a:cs typeface="Fira Sans Extra Condensed Medium"/>
                <a:sym typeface="Fira Sans Extra Condensed Medium"/>
              </a:rPr>
              <a:t>A</a:t>
            </a:r>
            <a:endParaRPr>
              <a:solidFill>
                <a:srgbClr val="FFFFFF"/>
              </a:solidFill>
            </a:endParaRPr>
          </a:p>
        </p:txBody>
      </p:sp>
      <p:sp>
        <p:nvSpPr>
          <p:cNvPr id="1231" name="Google Shape;1231;p24"/>
          <p:cNvSpPr txBox="1"/>
          <p:nvPr/>
        </p:nvSpPr>
        <p:spPr>
          <a:xfrm>
            <a:off x="101850" y="1963125"/>
            <a:ext cx="1966500" cy="5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6AA84F"/>
                </a:solidFill>
                <a:latin typeface="Mada"/>
                <a:ea typeface="Mada"/>
                <a:cs typeface="Mada"/>
                <a:sym typeface="Mada"/>
              </a:rPr>
              <a:t>Stone causes stasis and inflammation → cholangitis.</a:t>
            </a:r>
            <a:endParaRPr sz="1100">
              <a:solidFill>
                <a:srgbClr val="6AA84F"/>
              </a:solidFill>
              <a:latin typeface="Mada"/>
              <a:ea typeface="Mada"/>
              <a:cs typeface="Mada"/>
              <a:sym typeface="Mada"/>
            </a:endParaRPr>
          </a:p>
          <a:p>
            <a:pPr indent="0" lvl="0" marL="0" rtl="0" algn="l">
              <a:lnSpc>
                <a:spcPct val="115000"/>
              </a:lnSpc>
              <a:spcBef>
                <a:spcPts val="0"/>
              </a:spcBef>
              <a:spcAft>
                <a:spcPts val="0"/>
              </a:spcAft>
              <a:buNone/>
            </a:pPr>
            <a:r>
              <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sz="1100">
              <a:solidFill>
                <a:srgbClr val="6AA84F"/>
              </a:solidFill>
              <a:latin typeface="Mada"/>
              <a:ea typeface="Mada"/>
              <a:cs typeface="Mada"/>
              <a:sym typeface="Mada"/>
            </a:endParaRPr>
          </a:p>
          <a:p>
            <a:pPr indent="0" lvl="0" marL="0" rtl="0" algn="l">
              <a:lnSpc>
                <a:spcPct val="115000"/>
              </a:lnSpc>
              <a:spcBef>
                <a:spcPts val="1200"/>
              </a:spcBef>
              <a:spcAft>
                <a:spcPts val="0"/>
              </a:spcAft>
              <a:buClr>
                <a:schemeClr val="dk1"/>
              </a:buClr>
              <a:buSzPts val="1100"/>
              <a:buFont typeface="Arial"/>
              <a:buNone/>
            </a:pPr>
            <a:r>
              <a:t/>
            </a:r>
            <a:endParaRPr sz="1100">
              <a:solidFill>
                <a:srgbClr val="6AA84F"/>
              </a:solidFill>
              <a:highlight>
                <a:srgbClr val="FFFFFF"/>
              </a:highlight>
              <a:latin typeface="Mada"/>
              <a:ea typeface="Mada"/>
              <a:cs typeface="Mada"/>
              <a:sym typeface="Mada"/>
            </a:endParaRPr>
          </a:p>
          <a:p>
            <a:pPr indent="0" lvl="0" marL="0" rtl="0" algn="l">
              <a:spcBef>
                <a:spcPts val="1200"/>
              </a:spcBef>
              <a:spcAft>
                <a:spcPts val="0"/>
              </a:spcAft>
              <a:buNone/>
            </a:pPr>
            <a:r>
              <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sz="1100">
              <a:solidFill>
                <a:srgbClr val="6AA84F"/>
              </a:solidFill>
              <a:latin typeface="Mada"/>
              <a:ea typeface="Mada"/>
              <a:cs typeface="Mada"/>
              <a:sym typeface="Mada"/>
            </a:endParaRPr>
          </a:p>
        </p:txBody>
      </p:sp>
      <p:sp>
        <p:nvSpPr>
          <p:cNvPr id="1232" name="Google Shape;1232;p24"/>
          <p:cNvSpPr txBox="1"/>
          <p:nvPr/>
        </p:nvSpPr>
        <p:spPr>
          <a:xfrm>
            <a:off x="101850" y="2725125"/>
            <a:ext cx="1791900" cy="53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6AA84F"/>
                </a:solidFill>
                <a:latin typeface="Mada"/>
                <a:ea typeface="Mada"/>
                <a:cs typeface="Mada"/>
                <a:sym typeface="Mada"/>
              </a:rPr>
              <a:t>Bile is destructive to the liver (primary biliary cirrhosis).</a:t>
            </a:r>
            <a:endParaRPr sz="1100">
              <a:solidFill>
                <a:srgbClr val="6AA84F"/>
              </a:solidFill>
              <a:latin typeface="Mada"/>
              <a:ea typeface="Mada"/>
              <a:cs typeface="Mada"/>
              <a:sym typeface="Mada"/>
            </a:endParaRPr>
          </a:p>
          <a:p>
            <a:pPr indent="0" lvl="0" marL="0" rtl="0" algn="l">
              <a:lnSpc>
                <a:spcPct val="115000"/>
              </a:lnSpc>
              <a:spcBef>
                <a:spcPts val="0"/>
              </a:spcBef>
              <a:spcAft>
                <a:spcPts val="0"/>
              </a:spcAft>
              <a:buNone/>
            </a:pPr>
            <a:r>
              <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sz="1100">
              <a:solidFill>
                <a:srgbClr val="6AA84F"/>
              </a:solidFill>
              <a:latin typeface="Mada"/>
              <a:ea typeface="Mada"/>
              <a:cs typeface="Mada"/>
              <a:sym typeface="Mada"/>
            </a:endParaRPr>
          </a:p>
          <a:p>
            <a:pPr indent="0" lvl="0" marL="0" rtl="0" algn="l">
              <a:lnSpc>
                <a:spcPct val="115000"/>
              </a:lnSpc>
              <a:spcBef>
                <a:spcPts val="1200"/>
              </a:spcBef>
              <a:spcAft>
                <a:spcPts val="0"/>
              </a:spcAft>
              <a:buClr>
                <a:schemeClr val="dk1"/>
              </a:buClr>
              <a:buSzPts val="1100"/>
              <a:buFont typeface="Arial"/>
              <a:buNone/>
            </a:pPr>
            <a:r>
              <a:t/>
            </a:r>
            <a:endParaRPr sz="1100">
              <a:solidFill>
                <a:srgbClr val="6AA84F"/>
              </a:solidFill>
              <a:highlight>
                <a:srgbClr val="FFFFFF"/>
              </a:highlight>
              <a:latin typeface="Mada"/>
              <a:ea typeface="Mada"/>
              <a:cs typeface="Mada"/>
              <a:sym typeface="Mada"/>
            </a:endParaRPr>
          </a:p>
          <a:p>
            <a:pPr indent="0" lvl="0" marL="0" rtl="0" algn="l">
              <a:spcBef>
                <a:spcPts val="1200"/>
              </a:spcBef>
              <a:spcAft>
                <a:spcPts val="0"/>
              </a:spcAft>
              <a:buNone/>
            </a:pPr>
            <a:r>
              <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sz="1100">
              <a:solidFill>
                <a:srgbClr val="6AA84F"/>
              </a:solidFill>
              <a:latin typeface="Mada"/>
              <a:ea typeface="Mada"/>
              <a:cs typeface="Mada"/>
              <a:sym typeface="Mada"/>
            </a:endParaRPr>
          </a:p>
        </p:txBody>
      </p:sp>
      <p:sp>
        <p:nvSpPr>
          <p:cNvPr id="1233" name="Google Shape;1233;p24"/>
          <p:cNvSpPr txBox="1"/>
          <p:nvPr/>
        </p:nvSpPr>
        <p:spPr>
          <a:xfrm>
            <a:off x="5475125" y="1920825"/>
            <a:ext cx="2295600" cy="61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6AA84F"/>
                </a:solidFill>
                <a:latin typeface="Mada"/>
                <a:ea typeface="Mada"/>
                <a:cs typeface="Mada"/>
                <a:sym typeface="Mada"/>
              </a:rPr>
              <a:t>Choledocholithiasis can cause pancreatitis by obstructing the pancreatic duct.</a:t>
            </a:r>
            <a:endParaRPr sz="1100">
              <a:solidFill>
                <a:srgbClr val="6AA84F"/>
              </a:solidFill>
              <a:latin typeface="Mada"/>
              <a:ea typeface="Mada"/>
              <a:cs typeface="Mada"/>
              <a:sym typeface="Mada"/>
            </a:endParaRPr>
          </a:p>
          <a:p>
            <a:pPr indent="0" lvl="0" marL="0" rtl="0" algn="l">
              <a:lnSpc>
                <a:spcPct val="115000"/>
              </a:lnSpc>
              <a:spcBef>
                <a:spcPts val="1200"/>
              </a:spcBef>
              <a:spcAft>
                <a:spcPts val="0"/>
              </a:spcAft>
              <a:buClr>
                <a:schemeClr val="dk1"/>
              </a:buClr>
              <a:buSzPts val="1100"/>
              <a:buFont typeface="Arial"/>
              <a:buNone/>
            </a:pPr>
            <a:r>
              <a:t/>
            </a:r>
            <a:endParaRPr sz="1100">
              <a:solidFill>
                <a:srgbClr val="6AA84F"/>
              </a:solidFill>
              <a:highlight>
                <a:srgbClr val="FFFFFF"/>
              </a:highlight>
              <a:latin typeface="Mada"/>
              <a:ea typeface="Mada"/>
              <a:cs typeface="Mada"/>
              <a:sym typeface="Mada"/>
            </a:endParaRPr>
          </a:p>
          <a:p>
            <a:pPr indent="0" lvl="0" marL="0" rtl="0" algn="l">
              <a:spcBef>
                <a:spcPts val="1200"/>
              </a:spcBef>
              <a:spcAft>
                <a:spcPts val="0"/>
              </a:spcAft>
              <a:buNone/>
            </a:pPr>
            <a:r>
              <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sz="1100">
              <a:solidFill>
                <a:srgbClr val="6AA84F"/>
              </a:solidFill>
              <a:latin typeface="Mada"/>
              <a:ea typeface="Mada"/>
              <a:cs typeface="Mada"/>
              <a:sym typeface="Mada"/>
            </a:endParaRPr>
          </a:p>
        </p:txBody>
      </p:sp>
      <p:sp>
        <p:nvSpPr>
          <p:cNvPr id="1234" name="Google Shape;1234;p24"/>
          <p:cNvSpPr txBox="1"/>
          <p:nvPr/>
        </p:nvSpPr>
        <p:spPr>
          <a:xfrm>
            <a:off x="5667725" y="2677150"/>
            <a:ext cx="1966500" cy="1286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sz="1100">
                <a:solidFill>
                  <a:srgbClr val="6AA84F"/>
                </a:solidFill>
                <a:latin typeface="Mada"/>
                <a:ea typeface="Mada"/>
                <a:cs typeface="Mada"/>
                <a:sym typeface="Mada"/>
              </a:rPr>
              <a:t>No bile → not fat absorption → no absorption of fat soluble vitamins (ADEK) → decrease in vitamin K → coagulopathy</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sz="1100">
              <a:solidFill>
                <a:srgbClr val="6AA84F"/>
              </a:solidFill>
              <a:latin typeface="Mada"/>
              <a:ea typeface="Mada"/>
              <a:cs typeface="Mada"/>
              <a:sym typeface="Mada"/>
            </a:endParaRPr>
          </a:p>
          <a:p>
            <a:pPr indent="0" lvl="0" marL="0" rtl="0" algn="l">
              <a:lnSpc>
                <a:spcPct val="115000"/>
              </a:lnSpc>
              <a:spcBef>
                <a:spcPts val="1200"/>
              </a:spcBef>
              <a:spcAft>
                <a:spcPts val="0"/>
              </a:spcAft>
              <a:buClr>
                <a:schemeClr val="dk1"/>
              </a:buClr>
              <a:buSzPts val="1100"/>
              <a:buFont typeface="Arial"/>
              <a:buNone/>
            </a:pPr>
            <a:r>
              <a:t/>
            </a:r>
            <a:endParaRPr sz="1100">
              <a:solidFill>
                <a:srgbClr val="6AA84F"/>
              </a:solidFill>
              <a:highlight>
                <a:srgbClr val="FFFFFF"/>
              </a:highlight>
              <a:latin typeface="Mada"/>
              <a:ea typeface="Mada"/>
              <a:cs typeface="Mada"/>
              <a:sym typeface="Mada"/>
            </a:endParaRPr>
          </a:p>
          <a:p>
            <a:pPr indent="0" lvl="0" marL="0" rtl="0" algn="l">
              <a:spcBef>
                <a:spcPts val="1200"/>
              </a:spcBef>
              <a:spcAft>
                <a:spcPts val="0"/>
              </a:spcAft>
              <a:buNone/>
            </a:pPr>
            <a:r>
              <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sz="1100">
              <a:solidFill>
                <a:srgbClr val="6AA84F"/>
              </a:solidFill>
              <a:latin typeface="Mada"/>
              <a:ea typeface="Mada"/>
              <a:cs typeface="Mada"/>
              <a:sym typeface="Mada"/>
            </a:endParaRPr>
          </a:p>
          <a:p>
            <a:pPr indent="0" lvl="0" marL="0" rtl="0" algn="l">
              <a:spcBef>
                <a:spcPts val="0"/>
              </a:spcBef>
              <a:spcAft>
                <a:spcPts val="0"/>
              </a:spcAft>
              <a:buNone/>
            </a:pPr>
            <a:r>
              <a:t/>
            </a:r>
            <a:endParaRPr sz="1100">
              <a:solidFill>
                <a:srgbClr val="6AA84F"/>
              </a:solidFill>
              <a:latin typeface="Mada"/>
              <a:ea typeface="Mada"/>
              <a:cs typeface="Mada"/>
              <a:sym typeface="Mada"/>
            </a:endParaRPr>
          </a:p>
        </p:txBody>
      </p:sp>
      <p:sp>
        <p:nvSpPr>
          <p:cNvPr id="1235" name="Google Shape;1235;p24"/>
          <p:cNvSpPr txBox="1"/>
          <p:nvPr/>
        </p:nvSpPr>
        <p:spPr>
          <a:xfrm>
            <a:off x="2169874" y="6294941"/>
            <a:ext cx="515400" cy="53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000">
                <a:solidFill>
                  <a:srgbClr val="04738C"/>
                </a:solidFill>
                <a:latin typeface="Fira Sans Extra Condensed Black"/>
                <a:ea typeface="Fira Sans Extra Condensed Black"/>
                <a:cs typeface="Fira Sans Extra Condensed Black"/>
                <a:sym typeface="Fira Sans Extra Condensed Black"/>
              </a:rPr>
              <a:t>2</a:t>
            </a:r>
            <a:endParaRPr sz="4000">
              <a:solidFill>
                <a:srgbClr val="04738C"/>
              </a:solidFill>
              <a:latin typeface="Fira Sans Extra Condensed Black"/>
              <a:ea typeface="Fira Sans Extra Condensed Black"/>
              <a:cs typeface="Fira Sans Extra Condensed Black"/>
              <a:sym typeface="Fira Sans Extra Condensed Black"/>
            </a:endParaRPr>
          </a:p>
        </p:txBody>
      </p:sp>
      <p:grpSp>
        <p:nvGrpSpPr>
          <p:cNvPr id="1236" name="Google Shape;1236;p24"/>
          <p:cNvGrpSpPr/>
          <p:nvPr/>
        </p:nvGrpSpPr>
        <p:grpSpPr>
          <a:xfrm>
            <a:off x="3739094" y="5983075"/>
            <a:ext cx="2369657" cy="2617174"/>
            <a:chOff x="350012" y="1451500"/>
            <a:chExt cx="2611767" cy="2913150"/>
          </a:xfrm>
        </p:grpSpPr>
        <p:grpSp>
          <p:nvGrpSpPr>
            <p:cNvPr id="1237" name="Google Shape;1237;p24"/>
            <p:cNvGrpSpPr/>
            <p:nvPr/>
          </p:nvGrpSpPr>
          <p:grpSpPr>
            <a:xfrm>
              <a:off x="350012" y="1451500"/>
              <a:ext cx="2087235" cy="2913150"/>
              <a:chOff x="350012" y="1451500"/>
              <a:chExt cx="2087235" cy="2913150"/>
            </a:xfrm>
          </p:grpSpPr>
          <p:grpSp>
            <p:nvGrpSpPr>
              <p:cNvPr id="1238" name="Google Shape;1238;p24"/>
              <p:cNvGrpSpPr/>
              <p:nvPr/>
            </p:nvGrpSpPr>
            <p:grpSpPr>
              <a:xfrm>
                <a:off x="667450" y="1866850"/>
                <a:ext cx="1769797" cy="2497800"/>
                <a:chOff x="667450" y="1866850"/>
                <a:chExt cx="1769797" cy="2497800"/>
              </a:xfrm>
            </p:grpSpPr>
            <p:sp>
              <p:nvSpPr>
                <p:cNvPr id="1239" name="Google Shape;1239;p24"/>
                <p:cNvSpPr/>
                <p:nvPr/>
              </p:nvSpPr>
              <p:spPr>
                <a:xfrm>
                  <a:off x="667450" y="1866850"/>
                  <a:ext cx="1739100" cy="2497800"/>
                </a:xfrm>
                <a:prstGeom prst="roundRect">
                  <a:avLst>
                    <a:gd fmla="val 11390" name="adj"/>
                  </a:avLst>
                </a:prstGeom>
                <a:noFill/>
                <a:ln cap="flat" cmpd="sng" w="9525">
                  <a:solidFill>
                    <a:srgbClr val="A4E4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24"/>
                <p:cNvSpPr/>
                <p:nvPr/>
              </p:nvSpPr>
              <p:spPr>
                <a:xfrm>
                  <a:off x="2384147" y="2152900"/>
                  <a:ext cx="45600" cy="1468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24"/>
                <p:cNvSpPr/>
                <p:nvPr/>
              </p:nvSpPr>
              <p:spPr>
                <a:xfrm>
                  <a:off x="2376647" y="2112975"/>
                  <a:ext cx="60600" cy="60600"/>
                </a:xfrm>
                <a:prstGeom prst="ellipse">
                  <a:avLst/>
                </a:pr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42" name="Google Shape;1242;p24"/>
                <p:cNvCxnSpPr/>
                <p:nvPr/>
              </p:nvCxnSpPr>
              <p:spPr>
                <a:xfrm rot="10800000">
                  <a:off x="2406950" y="3248600"/>
                  <a:ext cx="0" cy="573900"/>
                </a:xfrm>
                <a:prstGeom prst="straightConnector1">
                  <a:avLst/>
                </a:prstGeom>
                <a:noFill/>
                <a:ln cap="flat" cmpd="sng" w="9525">
                  <a:solidFill>
                    <a:srgbClr val="A4E4E0"/>
                  </a:solidFill>
                  <a:prstDash val="solid"/>
                  <a:round/>
                  <a:headEnd len="med" w="med" type="none"/>
                  <a:tailEnd len="med" w="med" type="oval"/>
                </a:ln>
              </p:spPr>
            </p:cxnSp>
          </p:grpSp>
          <p:grpSp>
            <p:nvGrpSpPr>
              <p:cNvPr id="1243" name="Google Shape;1243;p24"/>
              <p:cNvGrpSpPr/>
              <p:nvPr/>
            </p:nvGrpSpPr>
            <p:grpSpPr>
              <a:xfrm>
                <a:off x="350012" y="1451500"/>
                <a:ext cx="1293900" cy="1293300"/>
                <a:chOff x="350012" y="1451500"/>
                <a:chExt cx="1293900" cy="1293300"/>
              </a:xfrm>
            </p:grpSpPr>
            <p:sp>
              <p:nvSpPr>
                <p:cNvPr id="1244" name="Google Shape;1244;p24"/>
                <p:cNvSpPr/>
                <p:nvPr/>
              </p:nvSpPr>
              <p:spPr>
                <a:xfrm>
                  <a:off x="441050" y="1542250"/>
                  <a:ext cx="1111800" cy="111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5" name="Google Shape;1245;p24"/>
                <p:cNvGrpSpPr/>
                <p:nvPr/>
              </p:nvGrpSpPr>
              <p:grpSpPr>
                <a:xfrm>
                  <a:off x="350012" y="1451500"/>
                  <a:ext cx="1293900" cy="1293300"/>
                  <a:chOff x="682922" y="1676875"/>
                  <a:chExt cx="1293900" cy="1293300"/>
                </a:xfrm>
              </p:grpSpPr>
              <p:grpSp>
                <p:nvGrpSpPr>
                  <p:cNvPr id="1246" name="Google Shape;1246;p24"/>
                  <p:cNvGrpSpPr/>
                  <p:nvPr/>
                </p:nvGrpSpPr>
                <p:grpSpPr>
                  <a:xfrm>
                    <a:off x="773828" y="1767628"/>
                    <a:ext cx="1112087" cy="1111794"/>
                    <a:chOff x="835419" y="1542400"/>
                    <a:chExt cx="1138500" cy="1138200"/>
                  </a:xfrm>
                </p:grpSpPr>
                <p:sp>
                  <p:nvSpPr>
                    <p:cNvPr id="1247" name="Google Shape;1247;p24"/>
                    <p:cNvSpPr/>
                    <p:nvPr/>
                  </p:nvSpPr>
                  <p:spPr>
                    <a:xfrm>
                      <a:off x="961869" y="1668700"/>
                      <a:ext cx="885600" cy="885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24"/>
                    <p:cNvSpPr/>
                    <p:nvPr/>
                  </p:nvSpPr>
                  <p:spPr>
                    <a:xfrm rot="4499683">
                      <a:off x="940026" y="1646711"/>
                      <a:ext cx="929287" cy="929577"/>
                    </a:xfrm>
                    <a:prstGeom prst="blockArc">
                      <a:avLst>
                        <a:gd fmla="val 10800000" name="adj1"/>
                        <a:gd fmla="val 19833901" name="adj2"/>
                        <a:gd fmla="val 4764" name="adj3"/>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9" name="Google Shape;1249;p24"/>
                  <p:cNvSpPr/>
                  <p:nvPr/>
                </p:nvSpPr>
                <p:spPr>
                  <a:xfrm rot="-6379966">
                    <a:off x="808741" y="1802107"/>
                    <a:ext cx="1042261" cy="1042837"/>
                  </a:xfrm>
                  <a:prstGeom prst="blockArc">
                    <a:avLst>
                      <a:gd fmla="val 10800000" name="adj1"/>
                      <a:gd fmla="val 20072142" name="adj2"/>
                      <a:gd fmla="val 4718" name="adj3"/>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250" name="Google Shape;1250;p24"/>
            <p:cNvSpPr/>
            <p:nvPr/>
          </p:nvSpPr>
          <p:spPr>
            <a:xfrm rot="10800000">
              <a:off x="2404979" y="1918000"/>
              <a:ext cx="556800" cy="556800"/>
            </a:xfrm>
            <a:prstGeom prst="arc">
              <a:avLst>
                <a:gd fmla="val 16200000" name="adj1"/>
                <a:gd fmla="val 0" name="adj2"/>
              </a:avLst>
            </a:prstGeom>
            <a:noFill/>
            <a:ln cap="flat" cmpd="sng" w="19050">
              <a:solidFill>
                <a:srgbClr val="FFDDD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51" name="Google Shape;1251;p24"/>
          <p:cNvSpPr txBox="1"/>
          <p:nvPr/>
        </p:nvSpPr>
        <p:spPr>
          <a:xfrm>
            <a:off x="4022900" y="7095975"/>
            <a:ext cx="1562100" cy="1959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solidFill>
                  <a:srgbClr val="6AA84F"/>
                </a:solidFill>
                <a:latin typeface="Mada"/>
                <a:ea typeface="Mada"/>
                <a:cs typeface="Mada"/>
                <a:sym typeface="Mada"/>
              </a:rPr>
              <a:t>Investigated by MRCP, ERCP, and Choledocalscopes to inspect the mucosa.</a:t>
            </a:r>
            <a:endParaRPr sz="1300">
              <a:solidFill>
                <a:srgbClr val="6AA84F"/>
              </a:solidFill>
              <a:latin typeface="Mada"/>
              <a:ea typeface="Mada"/>
              <a:cs typeface="Mada"/>
              <a:sym typeface="Mada"/>
            </a:endParaRPr>
          </a:p>
          <a:p>
            <a:pPr indent="0" lvl="0" marL="0" rtl="0" algn="ctr">
              <a:spcBef>
                <a:spcPts val="0"/>
              </a:spcBef>
              <a:spcAft>
                <a:spcPts val="0"/>
              </a:spcAft>
              <a:buNone/>
            </a:pPr>
            <a:r>
              <a:t/>
            </a:r>
            <a:endParaRPr sz="1200">
              <a:latin typeface="Fira Sans"/>
              <a:ea typeface="Fira Sans"/>
              <a:cs typeface="Fira Sans"/>
              <a:sym typeface="Fira Sans"/>
            </a:endParaRPr>
          </a:p>
        </p:txBody>
      </p:sp>
      <p:sp>
        <p:nvSpPr>
          <p:cNvPr id="1252" name="Google Shape;1252;p24"/>
          <p:cNvSpPr txBox="1"/>
          <p:nvPr/>
        </p:nvSpPr>
        <p:spPr>
          <a:xfrm>
            <a:off x="4068433" y="6294941"/>
            <a:ext cx="515400" cy="53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000">
                <a:solidFill>
                  <a:srgbClr val="F7D0C3"/>
                </a:solidFill>
                <a:latin typeface="Fira Sans Extra Condensed Black"/>
                <a:ea typeface="Fira Sans Extra Condensed Black"/>
                <a:cs typeface="Fira Sans Extra Condensed Black"/>
                <a:sym typeface="Fira Sans Extra Condensed Black"/>
              </a:rPr>
              <a:t>3</a:t>
            </a:r>
            <a:endParaRPr sz="4000">
              <a:solidFill>
                <a:srgbClr val="F7D0C3"/>
              </a:solidFill>
              <a:latin typeface="Fira Sans Extra Condensed Black"/>
              <a:ea typeface="Fira Sans Extra Condensed Black"/>
              <a:cs typeface="Fira Sans Extra Condensed Black"/>
              <a:sym typeface="Fira Sans Extra Condensed Black"/>
            </a:endParaRPr>
          </a:p>
        </p:txBody>
      </p:sp>
      <p:grpSp>
        <p:nvGrpSpPr>
          <p:cNvPr id="1253" name="Google Shape;1253;p24"/>
          <p:cNvGrpSpPr/>
          <p:nvPr/>
        </p:nvGrpSpPr>
        <p:grpSpPr>
          <a:xfrm>
            <a:off x="5637653" y="5983075"/>
            <a:ext cx="1893748" cy="2617174"/>
            <a:chOff x="350012" y="1451500"/>
            <a:chExt cx="2087235" cy="2913150"/>
          </a:xfrm>
        </p:grpSpPr>
        <p:grpSp>
          <p:nvGrpSpPr>
            <p:cNvPr id="1254" name="Google Shape;1254;p24"/>
            <p:cNvGrpSpPr/>
            <p:nvPr/>
          </p:nvGrpSpPr>
          <p:grpSpPr>
            <a:xfrm>
              <a:off x="667450" y="1866850"/>
              <a:ext cx="1769797" cy="2497800"/>
              <a:chOff x="667450" y="1866850"/>
              <a:chExt cx="1769797" cy="2497800"/>
            </a:xfrm>
          </p:grpSpPr>
          <p:sp>
            <p:nvSpPr>
              <p:cNvPr id="1255" name="Google Shape;1255;p24"/>
              <p:cNvSpPr/>
              <p:nvPr/>
            </p:nvSpPr>
            <p:spPr>
              <a:xfrm>
                <a:off x="667450" y="1866850"/>
                <a:ext cx="1739100" cy="2497800"/>
              </a:xfrm>
              <a:prstGeom prst="roundRect">
                <a:avLst>
                  <a:gd fmla="val 11390" name="adj"/>
                </a:avLst>
              </a:prstGeom>
              <a:noFill/>
              <a:ln cap="flat" cmpd="sng" w="9525">
                <a:solidFill>
                  <a:srgbClr val="A4E4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24"/>
              <p:cNvSpPr/>
              <p:nvPr/>
            </p:nvSpPr>
            <p:spPr>
              <a:xfrm>
                <a:off x="2384147" y="2152900"/>
                <a:ext cx="45600" cy="1468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24"/>
              <p:cNvSpPr/>
              <p:nvPr/>
            </p:nvSpPr>
            <p:spPr>
              <a:xfrm>
                <a:off x="2376647" y="2112975"/>
                <a:ext cx="60600" cy="60600"/>
              </a:xfrm>
              <a:prstGeom prst="ellipse">
                <a:avLst/>
              </a:pr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58" name="Google Shape;1258;p24"/>
              <p:cNvCxnSpPr/>
              <p:nvPr/>
            </p:nvCxnSpPr>
            <p:spPr>
              <a:xfrm rot="10800000">
                <a:off x="2406950" y="3248600"/>
                <a:ext cx="0" cy="573900"/>
              </a:xfrm>
              <a:prstGeom prst="straightConnector1">
                <a:avLst/>
              </a:prstGeom>
              <a:noFill/>
              <a:ln cap="flat" cmpd="sng" w="9525">
                <a:solidFill>
                  <a:srgbClr val="A4E4E0"/>
                </a:solidFill>
                <a:prstDash val="solid"/>
                <a:round/>
                <a:headEnd len="med" w="med" type="none"/>
                <a:tailEnd len="med" w="med" type="oval"/>
              </a:ln>
            </p:spPr>
          </p:cxnSp>
        </p:grpSp>
        <p:grpSp>
          <p:nvGrpSpPr>
            <p:cNvPr id="1259" name="Google Shape;1259;p24"/>
            <p:cNvGrpSpPr/>
            <p:nvPr/>
          </p:nvGrpSpPr>
          <p:grpSpPr>
            <a:xfrm>
              <a:off x="350012" y="1451500"/>
              <a:ext cx="1293900" cy="1293300"/>
              <a:chOff x="350012" y="1451500"/>
              <a:chExt cx="1293900" cy="1293300"/>
            </a:xfrm>
          </p:grpSpPr>
          <p:sp>
            <p:nvSpPr>
              <p:cNvPr id="1260" name="Google Shape;1260;p24"/>
              <p:cNvSpPr/>
              <p:nvPr/>
            </p:nvSpPr>
            <p:spPr>
              <a:xfrm>
                <a:off x="441050" y="1542250"/>
                <a:ext cx="1111800" cy="111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1" name="Google Shape;1261;p24"/>
              <p:cNvGrpSpPr/>
              <p:nvPr/>
            </p:nvGrpSpPr>
            <p:grpSpPr>
              <a:xfrm>
                <a:off x="350012" y="1451500"/>
                <a:ext cx="1293900" cy="1293300"/>
                <a:chOff x="682922" y="1676875"/>
                <a:chExt cx="1293900" cy="1293300"/>
              </a:xfrm>
            </p:grpSpPr>
            <p:grpSp>
              <p:nvGrpSpPr>
                <p:cNvPr id="1262" name="Google Shape;1262;p24"/>
                <p:cNvGrpSpPr/>
                <p:nvPr/>
              </p:nvGrpSpPr>
              <p:grpSpPr>
                <a:xfrm>
                  <a:off x="773828" y="1767628"/>
                  <a:ext cx="1112087" cy="1111794"/>
                  <a:chOff x="835419" y="1542400"/>
                  <a:chExt cx="1138500" cy="1138200"/>
                </a:xfrm>
              </p:grpSpPr>
              <p:sp>
                <p:nvSpPr>
                  <p:cNvPr id="1263" name="Google Shape;1263;p24"/>
                  <p:cNvSpPr/>
                  <p:nvPr/>
                </p:nvSpPr>
                <p:spPr>
                  <a:xfrm>
                    <a:off x="961869" y="1668700"/>
                    <a:ext cx="885600" cy="885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24"/>
                  <p:cNvSpPr/>
                  <p:nvPr/>
                </p:nvSpPr>
                <p:spPr>
                  <a:xfrm rot="4499683">
                    <a:off x="940026" y="1646711"/>
                    <a:ext cx="929287" cy="929577"/>
                  </a:xfrm>
                  <a:prstGeom prst="blockArc">
                    <a:avLst>
                      <a:gd fmla="val 10800000" name="adj1"/>
                      <a:gd fmla="val 19833901" name="adj2"/>
                      <a:gd fmla="val 4764" name="adj3"/>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65" name="Google Shape;1265;p24"/>
                <p:cNvSpPr/>
                <p:nvPr/>
              </p:nvSpPr>
              <p:spPr>
                <a:xfrm rot="-6379966">
                  <a:off x="808741" y="1802107"/>
                  <a:ext cx="1042261" cy="1042837"/>
                </a:xfrm>
                <a:prstGeom prst="blockArc">
                  <a:avLst>
                    <a:gd fmla="val 10800000" name="adj1"/>
                    <a:gd fmla="val 20072142" name="adj2"/>
                    <a:gd fmla="val 4718" name="adj3"/>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266" name="Google Shape;1266;p24"/>
          <p:cNvSpPr txBox="1"/>
          <p:nvPr/>
        </p:nvSpPr>
        <p:spPr>
          <a:xfrm>
            <a:off x="6021675" y="7095975"/>
            <a:ext cx="1392600" cy="82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6AA84F"/>
                </a:solidFill>
                <a:latin typeface="Mada"/>
                <a:ea typeface="Mada"/>
                <a:cs typeface="Mada"/>
                <a:sym typeface="Mada"/>
              </a:rPr>
              <a:t>In any </a:t>
            </a:r>
            <a:r>
              <a:rPr lang="en-GB" sz="1100">
                <a:solidFill>
                  <a:srgbClr val="6AA84F"/>
                </a:solidFill>
                <a:latin typeface="Mada"/>
                <a:ea typeface="Mada"/>
                <a:cs typeface="Mada"/>
                <a:sym typeface="Mada"/>
              </a:rPr>
              <a:t>intramural</a:t>
            </a:r>
            <a:r>
              <a:rPr lang="en-GB" sz="1100">
                <a:solidFill>
                  <a:srgbClr val="6AA84F"/>
                </a:solidFill>
                <a:latin typeface="Mada"/>
                <a:ea typeface="Mada"/>
                <a:cs typeface="Mada"/>
                <a:sym typeface="Mada"/>
              </a:rPr>
              <a:t> thickening we assume it's  cancer until proven otherwise  as well as painless jaundice (esp. elderly)</a:t>
            </a:r>
            <a:endParaRPr sz="1100">
              <a:solidFill>
                <a:srgbClr val="6AA84F"/>
              </a:solidFill>
              <a:latin typeface="Mada"/>
              <a:ea typeface="Mada"/>
              <a:cs typeface="Mada"/>
              <a:sym typeface="Mada"/>
            </a:endParaRPr>
          </a:p>
          <a:p>
            <a:pPr indent="0" lvl="0" marL="0" rtl="0" algn="ctr">
              <a:spcBef>
                <a:spcPts val="0"/>
              </a:spcBef>
              <a:spcAft>
                <a:spcPts val="0"/>
              </a:spcAft>
              <a:buNone/>
            </a:pPr>
            <a:r>
              <a:t/>
            </a:r>
            <a:endParaRPr sz="1100">
              <a:latin typeface="Fira Sans"/>
              <a:ea typeface="Fira Sans"/>
              <a:cs typeface="Fira Sans"/>
              <a:sym typeface="Fira Sans"/>
            </a:endParaRPr>
          </a:p>
          <a:p>
            <a:pPr indent="0" lvl="0" marL="0" rtl="0" algn="ctr">
              <a:spcBef>
                <a:spcPts val="0"/>
              </a:spcBef>
              <a:spcAft>
                <a:spcPts val="0"/>
              </a:spcAft>
              <a:buNone/>
            </a:pPr>
            <a:r>
              <a:t/>
            </a:r>
            <a:endParaRPr sz="1100">
              <a:solidFill>
                <a:srgbClr val="000000"/>
              </a:solidFill>
              <a:latin typeface="Fira Sans"/>
              <a:ea typeface="Fira Sans"/>
              <a:cs typeface="Fira Sans"/>
              <a:sym typeface="Fira Sans"/>
            </a:endParaRPr>
          </a:p>
        </p:txBody>
      </p:sp>
      <p:sp>
        <p:nvSpPr>
          <p:cNvPr id="1267" name="Google Shape;1267;p24"/>
          <p:cNvSpPr txBox="1"/>
          <p:nvPr/>
        </p:nvSpPr>
        <p:spPr>
          <a:xfrm>
            <a:off x="5966993" y="6294941"/>
            <a:ext cx="515400" cy="53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000">
                <a:solidFill>
                  <a:srgbClr val="F7D0C3"/>
                </a:solidFill>
                <a:latin typeface="Fira Sans Extra Condensed Black"/>
                <a:ea typeface="Fira Sans Extra Condensed Black"/>
                <a:cs typeface="Fira Sans Extra Condensed Black"/>
                <a:sym typeface="Fira Sans Extra Condensed Black"/>
              </a:rPr>
              <a:t>4</a:t>
            </a:r>
            <a:endParaRPr sz="4000">
              <a:solidFill>
                <a:srgbClr val="F7D0C3"/>
              </a:solidFill>
              <a:latin typeface="Fira Sans Extra Condensed Black"/>
              <a:ea typeface="Fira Sans Extra Condensed Black"/>
              <a:cs typeface="Fira Sans Extra Condensed Black"/>
              <a:sym typeface="Fira Sans Extra Condensed Black"/>
            </a:endParaRPr>
          </a:p>
        </p:txBody>
      </p:sp>
      <p:grpSp>
        <p:nvGrpSpPr>
          <p:cNvPr id="1268" name="Google Shape;1268;p24"/>
          <p:cNvGrpSpPr/>
          <p:nvPr/>
        </p:nvGrpSpPr>
        <p:grpSpPr>
          <a:xfrm>
            <a:off x="-58025" y="5983075"/>
            <a:ext cx="2369657" cy="2617174"/>
            <a:chOff x="350012" y="1451500"/>
            <a:chExt cx="2611767" cy="2913150"/>
          </a:xfrm>
        </p:grpSpPr>
        <p:grpSp>
          <p:nvGrpSpPr>
            <p:cNvPr id="1269" name="Google Shape;1269;p24"/>
            <p:cNvGrpSpPr/>
            <p:nvPr/>
          </p:nvGrpSpPr>
          <p:grpSpPr>
            <a:xfrm>
              <a:off x="350012" y="1451500"/>
              <a:ext cx="2087235" cy="2913150"/>
              <a:chOff x="350012" y="1451500"/>
              <a:chExt cx="2087235" cy="2913150"/>
            </a:xfrm>
          </p:grpSpPr>
          <p:grpSp>
            <p:nvGrpSpPr>
              <p:cNvPr id="1270" name="Google Shape;1270;p24"/>
              <p:cNvGrpSpPr/>
              <p:nvPr/>
            </p:nvGrpSpPr>
            <p:grpSpPr>
              <a:xfrm>
                <a:off x="667450" y="1866850"/>
                <a:ext cx="1769797" cy="2497800"/>
                <a:chOff x="667450" y="1866850"/>
                <a:chExt cx="1769797" cy="2497800"/>
              </a:xfrm>
            </p:grpSpPr>
            <p:sp>
              <p:nvSpPr>
                <p:cNvPr id="1271" name="Google Shape;1271;p24"/>
                <p:cNvSpPr/>
                <p:nvPr/>
              </p:nvSpPr>
              <p:spPr>
                <a:xfrm>
                  <a:off x="667450" y="1866850"/>
                  <a:ext cx="1739100" cy="2497800"/>
                </a:xfrm>
                <a:prstGeom prst="roundRect">
                  <a:avLst>
                    <a:gd fmla="val 11390" name="adj"/>
                  </a:avLst>
                </a:prstGeom>
                <a:noFill/>
                <a:ln cap="flat" cmpd="sng" w="9525">
                  <a:solidFill>
                    <a:srgbClr val="A4E4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24"/>
                <p:cNvSpPr/>
                <p:nvPr/>
              </p:nvSpPr>
              <p:spPr>
                <a:xfrm>
                  <a:off x="2384147" y="2152900"/>
                  <a:ext cx="45600" cy="1468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24"/>
                <p:cNvSpPr/>
                <p:nvPr/>
              </p:nvSpPr>
              <p:spPr>
                <a:xfrm>
                  <a:off x="2376647" y="2112975"/>
                  <a:ext cx="60600" cy="60600"/>
                </a:xfrm>
                <a:prstGeom prst="ellipse">
                  <a:avLst/>
                </a:pr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74" name="Google Shape;1274;p24"/>
                <p:cNvCxnSpPr/>
                <p:nvPr/>
              </p:nvCxnSpPr>
              <p:spPr>
                <a:xfrm rot="10800000">
                  <a:off x="2406950" y="3248600"/>
                  <a:ext cx="0" cy="573900"/>
                </a:xfrm>
                <a:prstGeom prst="straightConnector1">
                  <a:avLst/>
                </a:prstGeom>
                <a:noFill/>
                <a:ln cap="flat" cmpd="sng" w="9525">
                  <a:solidFill>
                    <a:srgbClr val="A4E4E0"/>
                  </a:solidFill>
                  <a:prstDash val="solid"/>
                  <a:round/>
                  <a:headEnd len="med" w="med" type="none"/>
                  <a:tailEnd len="med" w="med" type="oval"/>
                </a:ln>
              </p:spPr>
            </p:cxnSp>
          </p:grpSp>
          <p:grpSp>
            <p:nvGrpSpPr>
              <p:cNvPr id="1275" name="Google Shape;1275;p24"/>
              <p:cNvGrpSpPr/>
              <p:nvPr/>
            </p:nvGrpSpPr>
            <p:grpSpPr>
              <a:xfrm>
                <a:off x="350012" y="1451500"/>
                <a:ext cx="1293900" cy="1293300"/>
                <a:chOff x="350012" y="1451500"/>
                <a:chExt cx="1293900" cy="1293300"/>
              </a:xfrm>
            </p:grpSpPr>
            <p:sp>
              <p:nvSpPr>
                <p:cNvPr id="1276" name="Google Shape;1276;p24"/>
                <p:cNvSpPr/>
                <p:nvPr/>
              </p:nvSpPr>
              <p:spPr>
                <a:xfrm>
                  <a:off x="441050" y="1542250"/>
                  <a:ext cx="1111800" cy="111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7" name="Google Shape;1277;p24"/>
                <p:cNvGrpSpPr/>
                <p:nvPr/>
              </p:nvGrpSpPr>
              <p:grpSpPr>
                <a:xfrm>
                  <a:off x="350012" y="1451500"/>
                  <a:ext cx="1293900" cy="1293300"/>
                  <a:chOff x="682922" y="1676875"/>
                  <a:chExt cx="1293900" cy="1293300"/>
                </a:xfrm>
              </p:grpSpPr>
              <p:grpSp>
                <p:nvGrpSpPr>
                  <p:cNvPr id="1278" name="Google Shape;1278;p24"/>
                  <p:cNvGrpSpPr/>
                  <p:nvPr/>
                </p:nvGrpSpPr>
                <p:grpSpPr>
                  <a:xfrm>
                    <a:off x="773828" y="1767628"/>
                    <a:ext cx="1112087" cy="1111794"/>
                    <a:chOff x="835419" y="1542400"/>
                    <a:chExt cx="1138500" cy="1138200"/>
                  </a:xfrm>
                </p:grpSpPr>
                <p:sp>
                  <p:nvSpPr>
                    <p:cNvPr id="1279" name="Google Shape;1279;p24"/>
                    <p:cNvSpPr/>
                    <p:nvPr/>
                  </p:nvSpPr>
                  <p:spPr>
                    <a:xfrm>
                      <a:off x="961869" y="1668700"/>
                      <a:ext cx="885600" cy="8856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24"/>
                    <p:cNvSpPr/>
                    <p:nvPr/>
                  </p:nvSpPr>
                  <p:spPr>
                    <a:xfrm rot="4499683">
                      <a:off x="940026" y="1646711"/>
                      <a:ext cx="929287" cy="929577"/>
                    </a:xfrm>
                    <a:prstGeom prst="blockArc">
                      <a:avLst>
                        <a:gd fmla="val 10800000" name="adj1"/>
                        <a:gd fmla="val 19833901" name="adj2"/>
                        <a:gd fmla="val 4764" name="adj3"/>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1" name="Google Shape;1281;p24"/>
                  <p:cNvSpPr/>
                  <p:nvPr/>
                </p:nvSpPr>
                <p:spPr>
                  <a:xfrm rot="-6379966">
                    <a:off x="808741" y="1802107"/>
                    <a:ext cx="1042261" cy="1042837"/>
                  </a:xfrm>
                  <a:prstGeom prst="blockArc">
                    <a:avLst>
                      <a:gd fmla="val 10800000" name="adj1"/>
                      <a:gd fmla="val 20072142" name="adj2"/>
                      <a:gd fmla="val 4718" name="adj3"/>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
          <p:nvSpPr>
            <p:cNvPr id="1282" name="Google Shape;1282;p24"/>
            <p:cNvSpPr/>
            <p:nvPr/>
          </p:nvSpPr>
          <p:spPr>
            <a:xfrm rot="10800000">
              <a:off x="2404979" y="1918000"/>
              <a:ext cx="556800" cy="556800"/>
            </a:xfrm>
            <a:prstGeom prst="arc">
              <a:avLst>
                <a:gd fmla="val 16200000" name="adj1"/>
                <a:gd fmla="val 0" name="adj2"/>
              </a:avLst>
            </a:prstGeom>
            <a:noFill/>
            <a:ln cap="flat" cmpd="sng" w="19050">
              <a:solidFill>
                <a:srgbClr val="F7D0C3"/>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83" name="Google Shape;1283;p24"/>
          <p:cNvSpPr txBox="1"/>
          <p:nvPr/>
        </p:nvSpPr>
        <p:spPr>
          <a:xfrm>
            <a:off x="253075" y="7095975"/>
            <a:ext cx="1562100" cy="82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rgbClr val="6AA84F"/>
                </a:solidFill>
                <a:latin typeface="Mada"/>
                <a:ea typeface="Mada"/>
                <a:cs typeface="Mada"/>
                <a:sym typeface="Mada"/>
              </a:rPr>
              <a:t>fibrosis in the wall that causes obstruction and can transform to cholangiocarcinoma.</a:t>
            </a:r>
            <a:endParaRPr sz="1200">
              <a:latin typeface="Fira Sans"/>
              <a:ea typeface="Fira Sans"/>
              <a:cs typeface="Fira Sans"/>
              <a:sym typeface="Fira Sans"/>
            </a:endParaRPr>
          </a:p>
        </p:txBody>
      </p:sp>
      <p:sp>
        <p:nvSpPr>
          <p:cNvPr id="1284" name="Google Shape;1284;p24"/>
          <p:cNvSpPr txBox="1"/>
          <p:nvPr/>
        </p:nvSpPr>
        <p:spPr>
          <a:xfrm>
            <a:off x="195115" y="6294941"/>
            <a:ext cx="515400" cy="53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000">
                <a:solidFill>
                  <a:srgbClr val="F7D0C3"/>
                </a:solidFill>
                <a:latin typeface="Fira Sans Extra Condensed Black"/>
                <a:ea typeface="Fira Sans Extra Condensed Black"/>
                <a:cs typeface="Fira Sans Extra Condensed Black"/>
                <a:sym typeface="Fira Sans Extra Condensed Black"/>
              </a:rPr>
              <a:t>1</a:t>
            </a:r>
            <a:endParaRPr sz="4000">
              <a:solidFill>
                <a:srgbClr val="F7D0C3"/>
              </a:solidFill>
              <a:latin typeface="Fira Sans Extra Condensed Black"/>
              <a:ea typeface="Fira Sans Extra Condensed Black"/>
              <a:cs typeface="Fira Sans Extra Condensed Black"/>
              <a:sym typeface="Fira Sans Extra Condensed Black"/>
            </a:endParaRPr>
          </a:p>
        </p:txBody>
      </p:sp>
      <p:grpSp>
        <p:nvGrpSpPr>
          <p:cNvPr id="1285" name="Google Shape;1285;p24"/>
          <p:cNvGrpSpPr/>
          <p:nvPr/>
        </p:nvGrpSpPr>
        <p:grpSpPr>
          <a:xfrm>
            <a:off x="1840535" y="5983075"/>
            <a:ext cx="2369657" cy="2617174"/>
            <a:chOff x="350012" y="1451500"/>
            <a:chExt cx="2611767" cy="2913150"/>
          </a:xfrm>
        </p:grpSpPr>
        <p:sp>
          <p:nvSpPr>
            <p:cNvPr id="1286" name="Google Shape;1286;p24"/>
            <p:cNvSpPr/>
            <p:nvPr/>
          </p:nvSpPr>
          <p:spPr>
            <a:xfrm rot="10800000">
              <a:off x="2404979" y="1918000"/>
              <a:ext cx="556800" cy="556800"/>
            </a:xfrm>
            <a:prstGeom prst="arc">
              <a:avLst>
                <a:gd fmla="val 16200000" name="adj1"/>
                <a:gd fmla="val 0" name="adj2"/>
              </a:avLst>
            </a:prstGeom>
            <a:noFill/>
            <a:ln cap="flat" cmpd="sng" w="19050">
              <a:solidFill>
                <a:srgbClr val="F7D0C3"/>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87" name="Google Shape;1287;p24"/>
            <p:cNvGrpSpPr/>
            <p:nvPr/>
          </p:nvGrpSpPr>
          <p:grpSpPr>
            <a:xfrm>
              <a:off x="350012" y="1451500"/>
              <a:ext cx="2087235" cy="2913150"/>
              <a:chOff x="350012" y="1451500"/>
              <a:chExt cx="2087235" cy="2913150"/>
            </a:xfrm>
          </p:grpSpPr>
          <p:grpSp>
            <p:nvGrpSpPr>
              <p:cNvPr id="1288" name="Google Shape;1288;p24"/>
              <p:cNvGrpSpPr/>
              <p:nvPr/>
            </p:nvGrpSpPr>
            <p:grpSpPr>
              <a:xfrm>
                <a:off x="667450" y="1866850"/>
                <a:ext cx="1769797" cy="2497800"/>
                <a:chOff x="667450" y="1866850"/>
                <a:chExt cx="1769797" cy="2497800"/>
              </a:xfrm>
            </p:grpSpPr>
            <p:sp>
              <p:nvSpPr>
                <p:cNvPr id="1289" name="Google Shape;1289;p24"/>
                <p:cNvSpPr/>
                <p:nvPr/>
              </p:nvSpPr>
              <p:spPr>
                <a:xfrm>
                  <a:off x="667450" y="1866850"/>
                  <a:ext cx="1739100" cy="2497800"/>
                </a:xfrm>
                <a:prstGeom prst="roundRect">
                  <a:avLst>
                    <a:gd fmla="val 11390" name="adj"/>
                  </a:avLst>
                </a:prstGeom>
                <a:noFill/>
                <a:ln cap="flat" cmpd="sng" w="9525">
                  <a:solidFill>
                    <a:srgbClr val="A4E4E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24"/>
                <p:cNvSpPr/>
                <p:nvPr/>
              </p:nvSpPr>
              <p:spPr>
                <a:xfrm>
                  <a:off x="2384147" y="2152900"/>
                  <a:ext cx="45600" cy="1468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24"/>
                <p:cNvSpPr/>
                <p:nvPr/>
              </p:nvSpPr>
              <p:spPr>
                <a:xfrm>
                  <a:off x="2376647" y="2112975"/>
                  <a:ext cx="60600" cy="60600"/>
                </a:xfrm>
                <a:prstGeom prst="ellipse">
                  <a:avLst/>
                </a:prstGeom>
                <a:solidFill>
                  <a:srgbClr val="A4E4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92" name="Google Shape;1292;p24"/>
                <p:cNvCxnSpPr/>
                <p:nvPr/>
              </p:nvCxnSpPr>
              <p:spPr>
                <a:xfrm rot="10800000">
                  <a:off x="2406950" y="3248600"/>
                  <a:ext cx="0" cy="573900"/>
                </a:xfrm>
                <a:prstGeom prst="straightConnector1">
                  <a:avLst/>
                </a:prstGeom>
                <a:noFill/>
                <a:ln cap="flat" cmpd="sng" w="9525">
                  <a:solidFill>
                    <a:srgbClr val="A4E4E0"/>
                  </a:solidFill>
                  <a:prstDash val="solid"/>
                  <a:round/>
                  <a:headEnd len="med" w="med" type="none"/>
                  <a:tailEnd len="med" w="med" type="oval"/>
                </a:ln>
              </p:spPr>
            </p:cxnSp>
          </p:grpSp>
          <p:grpSp>
            <p:nvGrpSpPr>
              <p:cNvPr id="1293" name="Google Shape;1293;p24"/>
              <p:cNvGrpSpPr/>
              <p:nvPr/>
            </p:nvGrpSpPr>
            <p:grpSpPr>
              <a:xfrm>
                <a:off x="350012" y="1451500"/>
                <a:ext cx="1293900" cy="1293300"/>
                <a:chOff x="350012" y="1451500"/>
                <a:chExt cx="1293900" cy="1293300"/>
              </a:xfrm>
            </p:grpSpPr>
            <p:sp>
              <p:nvSpPr>
                <p:cNvPr id="1294" name="Google Shape;1294;p24"/>
                <p:cNvSpPr/>
                <p:nvPr/>
              </p:nvSpPr>
              <p:spPr>
                <a:xfrm>
                  <a:off x="441050" y="1542250"/>
                  <a:ext cx="1111800" cy="11118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95" name="Google Shape;1295;p24"/>
                <p:cNvGrpSpPr/>
                <p:nvPr/>
              </p:nvGrpSpPr>
              <p:grpSpPr>
                <a:xfrm>
                  <a:off x="350012" y="1451500"/>
                  <a:ext cx="1293900" cy="1293300"/>
                  <a:chOff x="682922" y="1676875"/>
                  <a:chExt cx="1293900" cy="1293300"/>
                </a:xfrm>
              </p:grpSpPr>
              <p:sp>
                <p:nvSpPr>
                  <p:cNvPr id="1296" name="Google Shape;1296;p24"/>
                  <p:cNvSpPr/>
                  <p:nvPr/>
                </p:nvSpPr>
                <p:spPr>
                  <a:xfrm rot="-6379966">
                    <a:off x="808741" y="1802107"/>
                    <a:ext cx="1042261" cy="1042837"/>
                  </a:xfrm>
                  <a:prstGeom prst="blockArc">
                    <a:avLst>
                      <a:gd fmla="val 10800000" name="adj1"/>
                      <a:gd fmla="val 20072142" name="adj2"/>
                      <a:gd fmla="val 4718" name="adj3"/>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24"/>
                  <p:cNvSpPr/>
                  <p:nvPr/>
                </p:nvSpPr>
                <p:spPr>
                  <a:xfrm rot="4499683">
                    <a:off x="876008" y="1869520"/>
                    <a:ext cx="907727" cy="908010"/>
                  </a:xfrm>
                  <a:prstGeom prst="blockArc">
                    <a:avLst>
                      <a:gd fmla="val 10800000" name="adj1"/>
                      <a:gd fmla="val 19833901" name="adj2"/>
                      <a:gd fmla="val 4764" name="adj3"/>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grpSp>
      <p:sp>
        <p:nvSpPr>
          <p:cNvPr id="1298" name="Google Shape;1298;p24"/>
          <p:cNvSpPr txBox="1"/>
          <p:nvPr/>
        </p:nvSpPr>
        <p:spPr>
          <a:xfrm>
            <a:off x="2131765" y="6294941"/>
            <a:ext cx="515400" cy="538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000">
                <a:solidFill>
                  <a:srgbClr val="F7D0C3"/>
                </a:solidFill>
                <a:latin typeface="Fira Sans Extra Condensed Black"/>
                <a:ea typeface="Fira Sans Extra Condensed Black"/>
                <a:cs typeface="Fira Sans Extra Condensed Black"/>
                <a:sym typeface="Fira Sans Extra Condensed Black"/>
              </a:rPr>
              <a:t>2</a:t>
            </a:r>
            <a:endParaRPr sz="4000">
              <a:solidFill>
                <a:srgbClr val="F7D0C3"/>
              </a:solidFill>
              <a:latin typeface="Fira Sans Extra Condensed Black"/>
              <a:ea typeface="Fira Sans Extra Condensed Black"/>
              <a:cs typeface="Fira Sans Extra Condensed Black"/>
              <a:sym typeface="Fira Sans Extra Condensed Black"/>
            </a:endParaRPr>
          </a:p>
        </p:txBody>
      </p:sp>
      <p:sp>
        <p:nvSpPr>
          <p:cNvPr id="1299" name="Google Shape;1299;p24"/>
          <p:cNvSpPr txBox="1"/>
          <p:nvPr/>
        </p:nvSpPr>
        <p:spPr>
          <a:xfrm>
            <a:off x="2149600" y="7019775"/>
            <a:ext cx="1562100" cy="82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100">
                <a:solidFill>
                  <a:srgbClr val="6AA84F"/>
                </a:solidFill>
                <a:latin typeface="Mada"/>
                <a:ea typeface="Mada"/>
                <a:cs typeface="Mada"/>
                <a:sym typeface="Mada"/>
              </a:rPr>
              <a:t>Can be caused by extrinsic compression, iatrogenic, or pancreatitis, </a:t>
            </a:r>
            <a:r>
              <a:rPr lang="en-GB" sz="1100">
                <a:solidFill>
                  <a:srgbClr val="9E9E9E"/>
                </a:solidFill>
                <a:latin typeface="Mada"/>
                <a:ea typeface="Mada"/>
                <a:cs typeface="Mada"/>
                <a:sym typeface="Mada"/>
              </a:rPr>
              <a:t>primary biliary cholangitis (PBC) and primary sclerosing cholangitis (PSC)</a:t>
            </a:r>
            <a:endParaRPr sz="1100">
              <a:solidFill>
                <a:srgbClr val="9E9E9E"/>
              </a:solidFill>
              <a:latin typeface="Mada"/>
              <a:ea typeface="Mada"/>
              <a:cs typeface="Mada"/>
              <a:sym typeface="Mada"/>
            </a:endParaRPr>
          </a:p>
          <a:p>
            <a:pPr indent="0" lvl="0" marL="0" rtl="0" algn="ctr">
              <a:spcBef>
                <a:spcPts val="0"/>
              </a:spcBef>
              <a:spcAft>
                <a:spcPts val="0"/>
              </a:spcAft>
              <a:buNone/>
            </a:pPr>
            <a:r>
              <a:t/>
            </a:r>
            <a:endParaRPr sz="1100">
              <a:solidFill>
                <a:srgbClr val="6AA84F"/>
              </a:solidFill>
              <a:latin typeface="Mada"/>
              <a:ea typeface="Mada"/>
              <a:cs typeface="Mada"/>
              <a:sym typeface="Mada"/>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25"/>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305" name="Google Shape;1305;p25"/>
          <p:cNvGrpSpPr/>
          <p:nvPr/>
        </p:nvGrpSpPr>
        <p:grpSpPr>
          <a:xfrm>
            <a:off x="316763" y="826154"/>
            <a:ext cx="467181" cy="476434"/>
            <a:chOff x="2410712" y="2415450"/>
            <a:chExt cx="312600" cy="312600"/>
          </a:xfrm>
        </p:grpSpPr>
        <p:sp>
          <p:nvSpPr>
            <p:cNvPr id="1306" name="Google Shape;1306;p2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2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8" name="Google Shape;1308;p25"/>
          <p:cNvSpPr txBox="1"/>
          <p:nvPr/>
        </p:nvSpPr>
        <p:spPr>
          <a:xfrm>
            <a:off x="774051" y="852800"/>
            <a:ext cx="54321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38761D"/>
                </a:solidFill>
                <a:highlight>
                  <a:srgbClr val="EDF9F9"/>
                </a:highlight>
                <a:latin typeface="Lora"/>
                <a:ea typeface="Lora"/>
                <a:cs typeface="Lora"/>
                <a:sym typeface="Lora"/>
              </a:rPr>
              <a:t>Mural cause of obstruction: Choledocal cyst </a:t>
            </a:r>
            <a:endParaRPr b="1" sz="1800">
              <a:solidFill>
                <a:srgbClr val="38761D"/>
              </a:solidFill>
              <a:highlight>
                <a:srgbClr val="EDF9F9"/>
              </a:highlight>
              <a:latin typeface="Lora"/>
              <a:ea typeface="Lora"/>
              <a:cs typeface="Lora"/>
              <a:sym typeface="Lora"/>
            </a:endParaRPr>
          </a:p>
        </p:txBody>
      </p:sp>
      <p:grpSp>
        <p:nvGrpSpPr>
          <p:cNvPr id="1309" name="Google Shape;1309;p25"/>
          <p:cNvGrpSpPr/>
          <p:nvPr/>
        </p:nvGrpSpPr>
        <p:grpSpPr>
          <a:xfrm>
            <a:off x="289437" y="3118014"/>
            <a:ext cx="6954874" cy="2782090"/>
            <a:chOff x="402463" y="1210711"/>
            <a:chExt cx="6850068" cy="1835636"/>
          </a:xfrm>
        </p:grpSpPr>
        <p:grpSp>
          <p:nvGrpSpPr>
            <p:cNvPr id="1310" name="Google Shape;1310;p25"/>
            <p:cNvGrpSpPr/>
            <p:nvPr/>
          </p:nvGrpSpPr>
          <p:grpSpPr>
            <a:xfrm>
              <a:off x="4469975" y="1233062"/>
              <a:ext cx="1107300" cy="724476"/>
              <a:chOff x="8229950" y="5719824"/>
              <a:chExt cx="1107300" cy="724476"/>
            </a:xfrm>
          </p:grpSpPr>
          <p:pic>
            <p:nvPicPr>
              <p:cNvPr id="1311" name="Google Shape;1311;p25"/>
              <p:cNvPicPr preferRelativeResize="0"/>
              <p:nvPr/>
            </p:nvPicPr>
            <p:blipFill rotWithShape="1">
              <a:blip r:embed="rId3">
                <a:alphaModFix/>
              </a:blip>
              <a:srcRect b="0" l="11393" r="49276" t="42259"/>
              <a:stretch/>
            </p:blipFill>
            <p:spPr>
              <a:xfrm>
                <a:off x="8229950" y="5720500"/>
                <a:ext cx="1107300" cy="723800"/>
              </a:xfrm>
              <a:prstGeom prst="rect">
                <a:avLst/>
              </a:prstGeom>
              <a:noFill/>
              <a:ln>
                <a:noFill/>
              </a:ln>
            </p:spPr>
          </p:pic>
          <p:sp>
            <p:nvSpPr>
              <p:cNvPr id="1312" name="Google Shape;1312;p25"/>
              <p:cNvSpPr/>
              <p:nvPr/>
            </p:nvSpPr>
            <p:spPr>
              <a:xfrm>
                <a:off x="8500620" y="5719824"/>
                <a:ext cx="591600" cy="557100"/>
              </a:xfrm>
              <a:prstGeom prst="ellipse">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3" name="Google Shape;1313;p25"/>
            <p:cNvGrpSpPr/>
            <p:nvPr/>
          </p:nvGrpSpPr>
          <p:grpSpPr>
            <a:xfrm>
              <a:off x="552479" y="2241603"/>
              <a:ext cx="941367" cy="804598"/>
              <a:chOff x="7821700" y="7098475"/>
              <a:chExt cx="914926" cy="638925"/>
            </a:xfrm>
          </p:grpSpPr>
          <p:pic>
            <p:nvPicPr>
              <p:cNvPr id="1314" name="Google Shape;1314;p25"/>
              <p:cNvPicPr preferRelativeResize="0"/>
              <p:nvPr/>
            </p:nvPicPr>
            <p:blipFill rotWithShape="1">
              <a:blip r:embed="rId3">
                <a:alphaModFix/>
              </a:blip>
              <a:srcRect b="49029" l="0" r="67502" t="0"/>
              <a:stretch/>
            </p:blipFill>
            <p:spPr>
              <a:xfrm>
                <a:off x="7821700" y="7098475"/>
                <a:ext cx="914926" cy="638925"/>
              </a:xfrm>
              <a:prstGeom prst="rect">
                <a:avLst/>
              </a:prstGeom>
              <a:noFill/>
              <a:ln>
                <a:noFill/>
              </a:ln>
            </p:spPr>
          </p:pic>
          <p:sp>
            <p:nvSpPr>
              <p:cNvPr id="1315" name="Google Shape;1315;p25"/>
              <p:cNvSpPr/>
              <p:nvPr/>
            </p:nvSpPr>
            <p:spPr>
              <a:xfrm>
                <a:off x="7966048" y="7139179"/>
                <a:ext cx="562200" cy="374400"/>
              </a:xfrm>
              <a:prstGeom prst="ellipse">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316" name="Google Shape;1316;p25"/>
            <p:cNvCxnSpPr/>
            <p:nvPr/>
          </p:nvCxnSpPr>
          <p:spPr>
            <a:xfrm flipH="1" rot="10800000">
              <a:off x="503731" y="2075249"/>
              <a:ext cx="6748800" cy="3300"/>
            </a:xfrm>
            <a:prstGeom prst="straightConnector1">
              <a:avLst/>
            </a:prstGeom>
            <a:noFill/>
            <a:ln cap="flat" cmpd="sng" w="9525">
              <a:solidFill>
                <a:srgbClr val="A4E4E0"/>
              </a:solidFill>
              <a:prstDash val="solid"/>
              <a:round/>
              <a:headEnd len="med" w="med" type="none"/>
              <a:tailEnd len="med" w="med" type="none"/>
            </a:ln>
          </p:spPr>
        </p:cxnSp>
        <p:sp>
          <p:nvSpPr>
            <p:cNvPr id="1317" name="Google Shape;1317;p25"/>
            <p:cNvSpPr/>
            <p:nvPr/>
          </p:nvSpPr>
          <p:spPr>
            <a:xfrm>
              <a:off x="503725" y="1223350"/>
              <a:ext cx="1083000" cy="6888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25"/>
            <p:cNvSpPr/>
            <p:nvPr/>
          </p:nvSpPr>
          <p:spPr>
            <a:xfrm>
              <a:off x="1906575" y="2326025"/>
              <a:ext cx="918000" cy="6078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25"/>
            <p:cNvSpPr/>
            <p:nvPr/>
          </p:nvSpPr>
          <p:spPr>
            <a:xfrm>
              <a:off x="3268875" y="1223350"/>
              <a:ext cx="1107300" cy="6078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25"/>
            <p:cNvSpPr/>
            <p:nvPr/>
          </p:nvSpPr>
          <p:spPr>
            <a:xfrm>
              <a:off x="4469976" y="2326025"/>
              <a:ext cx="1257900" cy="6078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21" name="Google Shape;1321;p25"/>
            <p:cNvCxnSpPr>
              <a:stCxn id="1317" idx="4"/>
            </p:cNvCxnSpPr>
            <p:nvPr/>
          </p:nvCxnSpPr>
          <p:spPr>
            <a:xfrm>
              <a:off x="1045225" y="1912150"/>
              <a:ext cx="0" cy="247500"/>
            </a:xfrm>
            <a:prstGeom prst="straightConnector1">
              <a:avLst/>
            </a:prstGeom>
            <a:noFill/>
            <a:ln cap="flat" cmpd="sng" w="9525">
              <a:solidFill>
                <a:srgbClr val="A4E4E0"/>
              </a:solidFill>
              <a:prstDash val="solid"/>
              <a:round/>
              <a:headEnd len="med" w="med" type="none"/>
              <a:tailEnd len="med" w="med" type="none"/>
            </a:ln>
          </p:spPr>
        </p:cxnSp>
        <p:cxnSp>
          <p:nvCxnSpPr>
            <p:cNvPr id="1322" name="Google Shape;1322;p25"/>
            <p:cNvCxnSpPr/>
            <p:nvPr/>
          </p:nvCxnSpPr>
          <p:spPr>
            <a:xfrm>
              <a:off x="3728218" y="1831085"/>
              <a:ext cx="0" cy="247500"/>
            </a:xfrm>
            <a:prstGeom prst="straightConnector1">
              <a:avLst/>
            </a:prstGeom>
            <a:noFill/>
            <a:ln cap="flat" cmpd="sng" w="9525">
              <a:solidFill>
                <a:srgbClr val="A4E4E0"/>
              </a:solidFill>
              <a:prstDash val="solid"/>
              <a:round/>
              <a:headEnd len="med" w="med" type="none"/>
              <a:tailEnd len="med" w="med" type="none"/>
            </a:ln>
          </p:spPr>
        </p:cxnSp>
        <p:cxnSp>
          <p:nvCxnSpPr>
            <p:cNvPr id="1323" name="Google Shape;1323;p25"/>
            <p:cNvCxnSpPr/>
            <p:nvPr/>
          </p:nvCxnSpPr>
          <p:spPr>
            <a:xfrm>
              <a:off x="2392169" y="2078549"/>
              <a:ext cx="0" cy="247500"/>
            </a:xfrm>
            <a:prstGeom prst="straightConnector1">
              <a:avLst/>
            </a:prstGeom>
            <a:noFill/>
            <a:ln cap="flat" cmpd="sng" w="9525">
              <a:solidFill>
                <a:srgbClr val="A4E4E0"/>
              </a:solidFill>
              <a:prstDash val="solid"/>
              <a:round/>
              <a:headEnd len="med" w="med" type="none"/>
              <a:tailEnd len="med" w="med" type="none"/>
            </a:ln>
          </p:spPr>
        </p:cxnSp>
        <p:cxnSp>
          <p:nvCxnSpPr>
            <p:cNvPr id="1324" name="Google Shape;1324;p25"/>
            <p:cNvCxnSpPr/>
            <p:nvPr/>
          </p:nvCxnSpPr>
          <p:spPr>
            <a:xfrm>
              <a:off x="4995336" y="2078549"/>
              <a:ext cx="0" cy="247500"/>
            </a:xfrm>
            <a:prstGeom prst="straightConnector1">
              <a:avLst/>
            </a:prstGeom>
            <a:noFill/>
            <a:ln cap="flat" cmpd="sng" w="9525">
              <a:solidFill>
                <a:srgbClr val="A4E4E0"/>
              </a:solidFill>
              <a:prstDash val="solid"/>
              <a:round/>
              <a:headEnd len="med" w="med" type="none"/>
              <a:tailEnd len="med" w="med" type="none"/>
            </a:ln>
          </p:spPr>
        </p:cxnSp>
        <p:sp>
          <p:nvSpPr>
            <p:cNvPr id="1325" name="Google Shape;1325;p25"/>
            <p:cNvSpPr txBox="1"/>
            <p:nvPr/>
          </p:nvSpPr>
          <p:spPr>
            <a:xfrm flipH="1">
              <a:off x="552475" y="1353800"/>
              <a:ext cx="1083000" cy="47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000">
                  <a:solidFill>
                    <a:schemeClr val="dk1"/>
                  </a:solidFill>
                  <a:latin typeface="Mada"/>
                  <a:ea typeface="Mada"/>
                  <a:cs typeface="Mada"/>
                  <a:sym typeface="Mada"/>
                </a:rPr>
                <a:t>Type I</a:t>
              </a:r>
              <a:r>
                <a:rPr lang="en-GB" sz="1000">
                  <a:solidFill>
                    <a:schemeClr val="dk1"/>
                  </a:solidFill>
                  <a:latin typeface="Mada"/>
                  <a:ea typeface="Mada"/>
                  <a:cs typeface="Mada"/>
                  <a:sym typeface="Mada"/>
                </a:rPr>
                <a:t>:complete fusiform dilation of the bile duct </a:t>
              </a:r>
              <a:endParaRPr b="1" sz="3000">
                <a:solidFill>
                  <a:srgbClr val="006D77"/>
                </a:solidFill>
                <a:latin typeface="Pathway Gothic One"/>
                <a:ea typeface="Pathway Gothic One"/>
                <a:cs typeface="Pathway Gothic One"/>
                <a:sym typeface="Pathway Gothic One"/>
              </a:endParaRPr>
            </a:p>
          </p:txBody>
        </p:sp>
        <p:sp>
          <p:nvSpPr>
            <p:cNvPr id="1326" name="Google Shape;1326;p25"/>
            <p:cNvSpPr txBox="1"/>
            <p:nvPr/>
          </p:nvSpPr>
          <p:spPr>
            <a:xfrm flipH="1">
              <a:off x="3248509" y="1228976"/>
              <a:ext cx="1201200" cy="566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chemeClr val="dk1"/>
                  </a:solidFill>
                  <a:latin typeface="Mada"/>
                  <a:ea typeface="Mada"/>
                  <a:cs typeface="Mada"/>
                  <a:sym typeface="Mada"/>
                </a:rPr>
                <a:t>Type III :</a:t>
              </a:r>
              <a:endParaRPr b="1" sz="10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intrapancreatic portion dilation </a:t>
              </a:r>
              <a:endParaRPr b="1" sz="3000">
                <a:solidFill>
                  <a:srgbClr val="006D77"/>
                </a:solidFill>
                <a:latin typeface="Pathway Gothic One"/>
                <a:ea typeface="Pathway Gothic One"/>
                <a:cs typeface="Pathway Gothic One"/>
                <a:sym typeface="Pathway Gothic One"/>
              </a:endParaRPr>
            </a:p>
          </p:txBody>
        </p:sp>
        <p:sp>
          <p:nvSpPr>
            <p:cNvPr id="1327" name="Google Shape;1327;p25"/>
            <p:cNvSpPr txBox="1"/>
            <p:nvPr/>
          </p:nvSpPr>
          <p:spPr>
            <a:xfrm flipH="1">
              <a:off x="1933175" y="2442750"/>
              <a:ext cx="918000" cy="374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solidFill>
                    <a:schemeClr val="dk1"/>
                  </a:solidFill>
                  <a:latin typeface="Mada"/>
                  <a:ea typeface="Mada"/>
                  <a:cs typeface="Mada"/>
                  <a:sym typeface="Mada"/>
                </a:rPr>
                <a:t>Type II : </a:t>
              </a:r>
              <a:endParaRPr b="1" sz="10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1000">
                  <a:solidFill>
                    <a:schemeClr val="dk1"/>
                  </a:solidFill>
                  <a:latin typeface="Mada"/>
                  <a:ea typeface="Mada"/>
                  <a:cs typeface="Mada"/>
                  <a:sym typeface="Mada"/>
                </a:rPr>
                <a:t>cystic dilation </a:t>
              </a:r>
              <a:endParaRPr b="1" sz="3000">
                <a:solidFill>
                  <a:srgbClr val="006D77"/>
                </a:solidFill>
                <a:latin typeface="Pathway Gothic One"/>
                <a:ea typeface="Pathway Gothic One"/>
                <a:cs typeface="Pathway Gothic One"/>
                <a:sym typeface="Pathway Gothic One"/>
              </a:endParaRPr>
            </a:p>
          </p:txBody>
        </p:sp>
        <p:sp>
          <p:nvSpPr>
            <p:cNvPr id="1328" name="Google Shape;1328;p25"/>
            <p:cNvSpPr txBox="1"/>
            <p:nvPr/>
          </p:nvSpPr>
          <p:spPr>
            <a:xfrm flipH="1">
              <a:off x="4573175" y="2489100"/>
              <a:ext cx="11547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800">
                  <a:solidFill>
                    <a:schemeClr val="dk1"/>
                  </a:solidFill>
                  <a:latin typeface="Mada"/>
                  <a:ea typeface="Mada"/>
                  <a:cs typeface="Mada"/>
                  <a:sym typeface="Mada"/>
                </a:rPr>
                <a:t>Type IVA:</a:t>
              </a:r>
              <a:r>
                <a:rPr lang="en-GB" sz="800">
                  <a:solidFill>
                    <a:schemeClr val="dk1"/>
                  </a:solidFill>
                  <a:latin typeface="Mada"/>
                  <a:ea typeface="Mada"/>
                  <a:cs typeface="Mada"/>
                  <a:sym typeface="Mada"/>
                </a:rPr>
                <a:t> both bile duct and hepatic ducts dilated </a:t>
              </a:r>
              <a:endParaRPr sz="8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en-GB" sz="800">
                  <a:solidFill>
                    <a:srgbClr val="1C4587"/>
                  </a:solidFill>
                  <a:latin typeface="Mada"/>
                  <a:ea typeface="Mada"/>
                  <a:cs typeface="Mada"/>
                  <a:sym typeface="Mada"/>
                </a:rPr>
                <a:t>Type IVB: limited to extrahepatic duct.</a:t>
              </a:r>
              <a:endParaRPr sz="800">
                <a:solidFill>
                  <a:srgbClr val="1C4587"/>
                </a:solidFill>
                <a:latin typeface="Mada"/>
                <a:ea typeface="Mada"/>
                <a:cs typeface="Mada"/>
                <a:sym typeface="Mada"/>
              </a:endParaRPr>
            </a:p>
          </p:txBody>
        </p:sp>
        <p:sp>
          <p:nvSpPr>
            <p:cNvPr id="1329" name="Google Shape;1329;p25"/>
            <p:cNvSpPr txBox="1"/>
            <p:nvPr/>
          </p:nvSpPr>
          <p:spPr>
            <a:xfrm>
              <a:off x="402463" y="2165325"/>
              <a:ext cx="1257900" cy="5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sz="1200">
                <a:latin typeface="Mada"/>
                <a:ea typeface="Mada"/>
                <a:cs typeface="Mada"/>
                <a:sym typeface="Mada"/>
              </a:endParaRPr>
            </a:p>
          </p:txBody>
        </p:sp>
        <p:sp>
          <p:nvSpPr>
            <p:cNvPr id="1330" name="Google Shape;1330;p25"/>
            <p:cNvSpPr/>
            <p:nvPr/>
          </p:nvSpPr>
          <p:spPr>
            <a:xfrm>
              <a:off x="5959024" y="1223350"/>
              <a:ext cx="1032000" cy="6078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31" name="Google Shape;1331;p25"/>
            <p:cNvCxnSpPr>
              <a:stCxn id="1330" idx="4"/>
            </p:cNvCxnSpPr>
            <p:nvPr/>
          </p:nvCxnSpPr>
          <p:spPr>
            <a:xfrm>
              <a:off x="6475024" y="1831150"/>
              <a:ext cx="0" cy="247500"/>
            </a:xfrm>
            <a:prstGeom prst="straightConnector1">
              <a:avLst/>
            </a:prstGeom>
            <a:noFill/>
            <a:ln cap="flat" cmpd="sng" w="9525">
              <a:solidFill>
                <a:srgbClr val="A4E4E0"/>
              </a:solidFill>
              <a:prstDash val="solid"/>
              <a:round/>
              <a:headEnd len="med" w="med" type="none"/>
              <a:tailEnd len="med" w="med" type="none"/>
            </a:ln>
          </p:spPr>
        </p:cxnSp>
        <p:sp>
          <p:nvSpPr>
            <p:cNvPr id="1332" name="Google Shape;1332;p25"/>
            <p:cNvSpPr txBox="1"/>
            <p:nvPr/>
          </p:nvSpPr>
          <p:spPr>
            <a:xfrm flipH="1">
              <a:off x="6062845" y="1386425"/>
              <a:ext cx="863100" cy="281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000">
                  <a:solidFill>
                    <a:schemeClr val="dk1"/>
                  </a:solidFill>
                  <a:latin typeface="Mada"/>
                  <a:ea typeface="Mada"/>
                  <a:cs typeface="Mada"/>
                  <a:sym typeface="Mada"/>
                </a:rPr>
                <a:t>Type V:</a:t>
              </a:r>
              <a:r>
                <a:rPr lang="en-GB" sz="1000">
                  <a:solidFill>
                    <a:schemeClr val="dk1"/>
                  </a:solidFill>
                  <a:latin typeface="Mada"/>
                  <a:ea typeface="Mada"/>
                  <a:cs typeface="Mada"/>
                  <a:sym typeface="Mada"/>
                </a:rPr>
                <a:t> intrahepatic only</a:t>
              </a:r>
              <a:endParaRPr b="1" sz="3000">
                <a:solidFill>
                  <a:srgbClr val="006D77"/>
                </a:solidFill>
                <a:latin typeface="Pathway Gothic One"/>
                <a:ea typeface="Pathway Gothic One"/>
                <a:cs typeface="Pathway Gothic One"/>
                <a:sym typeface="Pathway Gothic One"/>
              </a:endParaRPr>
            </a:p>
          </p:txBody>
        </p:sp>
        <p:grpSp>
          <p:nvGrpSpPr>
            <p:cNvPr id="1333" name="Google Shape;1333;p25"/>
            <p:cNvGrpSpPr/>
            <p:nvPr/>
          </p:nvGrpSpPr>
          <p:grpSpPr>
            <a:xfrm>
              <a:off x="1906373" y="1210711"/>
              <a:ext cx="1032025" cy="688819"/>
              <a:chOff x="8463075" y="9741950"/>
              <a:chExt cx="1032025" cy="607800"/>
            </a:xfrm>
          </p:grpSpPr>
          <p:pic>
            <p:nvPicPr>
              <p:cNvPr id="1334" name="Google Shape;1334;p25"/>
              <p:cNvPicPr preferRelativeResize="0"/>
              <p:nvPr/>
            </p:nvPicPr>
            <p:blipFill rotWithShape="1">
              <a:blip r:embed="rId3">
                <a:alphaModFix/>
              </a:blip>
              <a:srcRect b="51512" l="30277" r="33066" t="0"/>
              <a:stretch/>
            </p:blipFill>
            <p:spPr>
              <a:xfrm>
                <a:off x="8463075" y="9741950"/>
                <a:ext cx="1032025" cy="607800"/>
              </a:xfrm>
              <a:prstGeom prst="rect">
                <a:avLst/>
              </a:prstGeom>
              <a:noFill/>
              <a:ln>
                <a:noFill/>
              </a:ln>
            </p:spPr>
          </p:pic>
          <p:sp>
            <p:nvSpPr>
              <p:cNvPr id="1335" name="Google Shape;1335;p25"/>
              <p:cNvSpPr/>
              <p:nvPr/>
            </p:nvSpPr>
            <p:spPr>
              <a:xfrm>
                <a:off x="8668637" y="9865384"/>
                <a:ext cx="277200" cy="239100"/>
              </a:xfrm>
              <a:prstGeom prst="ellipse">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6" name="Google Shape;1336;p25"/>
            <p:cNvGrpSpPr/>
            <p:nvPr/>
          </p:nvGrpSpPr>
          <p:grpSpPr>
            <a:xfrm>
              <a:off x="3123929" y="2322554"/>
              <a:ext cx="1082995" cy="723793"/>
              <a:chOff x="9716575" y="6921225"/>
              <a:chExt cx="1008000" cy="557150"/>
            </a:xfrm>
          </p:grpSpPr>
          <p:pic>
            <p:nvPicPr>
              <p:cNvPr id="1337" name="Google Shape;1337;p25"/>
              <p:cNvPicPr preferRelativeResize="0"/>
              <p:nvPr/>
            </p:nvPicPr>
            <p:blipFill rotWithShape="1">
              <a:blip r:embed="rId3">
                <a:alphaModFix/>
              </a:blip>
              <a:srcRect b="55553" l="64197" r="0" t="0"/>
              <a:stretch/>
            </p:blipFill>
            <p:spPr>
              <a:xfrm>
                <a:off x="9716575" y="6921225"/>
                <a:ext cx="1008000" cy="557150"/>
              </a:xfrm>
              <a:prstGeom prst="rect">
                <a:avLst/>
              </a:prstGeom>
              <a:noFill/>
              <a:ln>
                <a:noFill/>
              </a:ln>
            </p:spPr>
          </p:pic>
          <p:sp>
            <p:nvSpPr>
              <p:cNvPr id="1338" name="Google Shape;1338;p25"/>
              <p:cNvSpPr/>
              <p:nvPr/>
            </p:nvSpPr>
            <p:spPr>
              <a:xfrm>
                <a:off x="10132369" y="7154675"/>
                <a:ext cx="277200" cy="197400"/>
              </a:xfrm>
              <a:prstGeom prst="ellipse">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9" name="Google Shape;1339;p25"/>
            <p:cNvGrpSpPr/>
            <p:nvPr/>
          </p:nvGrpSpPr>
          <p:grpSpPr>
            <a:xfrm>
              <a:off x="5990925" y="2241671"/>
              <a:ext cx="1068450" cy="744104"/>
              <a:chOff x="9955000" y="2003096"/>
              <a:chExt cx="1068450" cy="744104"/>
            </a:xfrm>
          </p:grpSpPr>
          <p:pic>
            <p:nvPicPr>
              <p:cNvPr id="1340" name="Google Shape;1340;p25"/>
              <p:cNvPicPr preferRelativeResize="0"/>
              <p:nvPr/>
            </p:nvPicPr>
            <p:blipFill rotWithShape="1">
              <a:blip r:embed="rId4">
                <a:alphaModFix/>
              </a:blip>
              <a:srcRect b="0" l="50861" r="11187" t="40638"/>
              <a:stretch/>
            </p:blipFill>
            <p:spPr>
              <a:xfrm>
                <a:off x="9955000" y="2003100"/>
                <a:ext cx="1068450" cy="744100"/>
              </a:xfrm>
              <a:prstGeom prst="rect">
                <a:avLst/>
              </a:prstGeom>
              <a:noFill/>
              <a:ln>
                <a:noFill/>
              </a:ln>
            </p:spPr>
          </p:pic>
          <p:sp>
            <p:nvSpPr>
              <p:cNvPr id="1341" name="Google Shape;1341;p25"/>
              <p:cNvSpPr/>
              <p:nvPr/>
            </p:nvSpPr>
            <p:spPr>
              <a:xfrm>
                <a:off x="10247353" y="2003096"/>
                <a:ext cx="562200" cy="374400"/>
              </a:xfrm>
              <a:prstGeom prst="ellipse">
                <a:avLst/>
              </a:prstGeom>
              <a:noFill/>
              <a:ln cap="flat" cmpd="sng" w="1905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342" name="Google Shape;1342;p25"/>
          <p:cNvSpPr txBox="1"/>
          <p:nvPr/>
        </p:nvSpPr>
        <p:spPr>
          <a:xfrm>
            <a:off x="317325" y="1355300"/>
            <a:ext cx="6954900" cy="1557600"/>
          </a:xfrm>
          <a:prstGeom prst="rect">
            <a:avLst/>
          </a:prstGeom>
          <a:noFill/>
          <a:ln>
            <a:noFill/>
          </a:ln>
        </p:spPr>
        <p:txBody>
          <a:bodyPr anchorCtr="0" anchor="t" bIns="91425" lIns="91425" spcFirstLastPara="1" rIns="91425" wrap="square" tIns="91425">
            <a:noAutofit/>
          </a:bodyPr>
          <a:lstStyle/>
          <a:p>
            <a:pPr indent="-171450" lvl="0" marL="269999" rtl="0" algn="l">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A Rare Congenital cystic disease of biliary tree, may involve intrahepatic or extrahepatic tree or both and it has a potential of malignant transformation into cholangiocarcinoma.</a:t>
            </a:r>
            <a:endParaRPr sz="1200">
              <a:solidFill>
                <a:srgbClr val="1C4587"/>
              </a:solidFill>
              <a:latin typeface="Mada"/>
              <a:ea typeface="Mada"/>
              <a:cs typeface="Mada"/>
              <a:sym typeface="Mada"/>
            </a:endParaRPr>
          </a:p>
          <a:p>
            <a:pPr indent="-171450" lvl="0" marL="269999" rtl="0" algn="l">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More common in women than men.</a:t>
            </a:r>
            <a:endParaRPr sz="1200">
              <a:solidFill>
                <a:srgbClr val="1C4587"/>
              </a:solidFill>
              <a:latin typeface="Mada"/>
              <a:ea typeface="Mada"/>
              <a:cs typeface="Mada"/>
              <a:sym typeface="Mada"/>
            </a:endParaRPr>
          </a:p>
          <a:p>
            <a:pPr indent="-171450" lvl="0" marL="269999" rtl="0" algn="l">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Clinical features:RUQ pain and mass, jaundice , recurrent cholangitis and recurrent acute pancreatitis</a:t>
            </a:r>
            <a:endParaRPr sz="1200">
              <a:solidFill>
                <a:srgbClr val="1C4587"/>
              </a:solidFill>
              <a:latin typeface="Mada"/>
              <a:ea typeface="Mada"/>
              <a:cs typeface="Mada"/>
              <a:sym typeface="Mada"/>
            </a:endParaRPr>
          </a:p>
          <a:p>
            <a:pPr indent="-171450" lvl="0" marL="269999"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In the Choledochal cysts the common bile duct is dilated like the gallbladder → stasis → stones</a:t>
            </a:r>
            <a:endParaRPr sz="1200">
              <a:solidFill>
                <a:srgbClr val="6AA84F"/>
              </a:solidFill>
              <a:latin typeface="Mada"/>
              <a:ea typeface="Mada"/>
              <a:cs typeface="Mada"/>
              <a:sym typeface="Mada"/>
            </a:endParaRPr>
          </a:p>
          <a:p>
            <a:pPr indent="-171450" lvl="0" marL="269999"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Types 1-4 : can cause present with extra hepatic jaundice. </a:t>
            </a:r>
            <a:endParaRPr sz="1200">
              <a:solidFill>
                <a:srgbClr val="6AA84F"/>
              </a:solidFill>
              <a:latin typeface="Mada"/>
              <a:ea typeface="Mada"/>
              <a:cs typeface="Mada"/>
              <a:sym typeface="Mada"/>
            </a:endParaRPr>
          </a:p>
          <a:p>
            <a:pPr indent="-171450" lvl="0" marL="269999"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Type 5 : Intrahepatic cystic dilation, don't cause extra hepatic jaundice</a:t>
            </a:r>
            <a:endParaRPr sz="1200">
              <a:solidFill>
                <a:srgbClr val="1C4587"/>
              </a:solidFill>
              <a:latin typeface="Mada"/>
              <a:ea typeface="Mada"/>
              <a:cs typeface="Mada"/>
              <a:sym typeface="Mada"/>
            </a:endParaRPr>
          </a:p>
        </p:txBody>
      </p:sp>
      <p:sp>
        <p:nvSpPr>
          <p:cNvPr id="1343" name="Google Shape;1343;p25"/>
          <p:cNvSpPr txBox="1"/>
          <p:nvPr/>
        </p:nvSpPr>
        <p:spPr>
          <a:xfrm>
            <a:off x="821513" y="6036250"/>
            <a:ext cx="16863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C4588"/>
                </a:solidFill>
                <a:highlight>
                  <a:srgbClr val="EDF9F9"/>
                </a:highlight>
                <a:latin typeface="Lora"/>
                <a:ea typeface="Lora"/>
                <a:cs typeface="Lora"/>
                <a:sym typeface="Lora"/>
              </a:rPr>
              <a:t>Management:</a:t>
            </a:r>
            <a:endParaRPr b="1">
              <a:solidFill>
                <a:srgbClr val="1C4588"/>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p:txBody>
      </p:sp>
      <p:pic>
        <p:nvPicPr>
          <p:cNvPr id="1344" name="Google Shape;1344;p25"/>
          <p:cNvPicPr preferRelativeResize="0"/>
          <p:nvPr/>
        </p:nvPicPr>
        <p:blipFill>
          <a:blip r:embed="rId5">
            <a:alphaModFix/>
          </a:blip>
          <a:stretch>
            <a:fillRect/>
          </a:stretch>
        </p:blipFill>
        <p:spPr>
          <a:xfrm>
            <a:off x="5850541" y="9023028"/>
            <a:ext cx="1542476" cy="1557576"/>
          </a:xfrm>
          <a:prstGeom prst="rect">
            <a:avLst/>
          </a:prstGeom>
          <a:noFill/>
          <a:ln cap="flat" cmpd="sng" w="19050">
            <a:solidFill>
              <a:srgbClr val="FFDDD2"/>
            </a:solidFill>
            <a:prstDash val="lgDash"/>
            <a:round/>
            <a:headEnd len="sm" w="sm" type="none"/>
            <a:tailEnd len="sm" w="sm" type="none"/>
          </a:ln>
        </p:spPr>
      </p:pic>
      <p:grpSp>
        <p:nvGrpSpPr>
          <p:cNvPr id="1345" name="Google Shape;1345;p25"/>
          <p:cNvGrpSpPr/>
          <p:nvPr/>
        </p:nvGrpSpPr>
        <p:grpSpPr>
          <a:xfrm>
            <a:off x="361119" y="8956452"/>
            <a:ext cx="467181" cy="476434"/>
            <a:chOff x="2410712" y="2415450"/>
            <a:chExt cx="312600" cy="312600"/>
          </a:xfrm>
        </p:grpSpPr>
        <p:sp>
          <p:nvSpPr>
            <p:cNvPr id="1346" name="Google Shape;1346;p2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2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48" name="Google Shape;1348;p25"/>
          <p:cNvSpPr txBox="1"/>
          <p:nvPr/>
        </p:nvSpPr>
        <p:spPr>
          <a:xfrm>
            <a:off x="818400" y="8983088"/>
            <a:ext cx="48219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38761D"/>
                </a:solidFill>
                <a:highlight>
                  <a:srgbClr val="EDF9F9"/>
                </a:highlight>
                <a:latin typeface="Lora"/>
                <a:ea typeface="Lora"/>
                <a:cs typeface="Lora"/>
                <a:sym typeface="Lora"/>
              </a:rPr>
              <a:t>Extramural cause of obstruction: </a:t>
            </a:r>
            <a:endParaRPr b="1" sz="1800">
              <a:solidFill>
                <a:srgbClr val="38761D"/>
              </a:solidFill>
              <a:highlight>
                <a:srgbClr val="EDF9F9"/>
              </a:highlight>
              <a:latin typeface="Lora"/>
              <a:ea typeface="Lora"/>
              <a:cs typeface="Lora"/>
              <a:sym typeface="Lora"/>
            </a:endParaRPr>
          </a:p>
        </p:txBody>
      </p:sp>
      <p:sp>
        <p:nvSpPr>
          <p:cNvPr id="1349" name="Google Shape;1349;p25"/>
          <p:cNvSpPr txBox="1"/>
          <p:nvPr/>
        </p:nvSpPr>
        <p:spPr>
          <a:xfrm>
            <a:off x="289425" y="9510875"/>
            <a:ext cx="5432100" cy="10326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6AA84F"/>
              </a:buClr>
              <a:buSzPts val="1300"/>
              <a:buFont typeface="Mada"/>
              <a:buChar char="●"/>
            </a:pPr>
            <a:r>
              <a:rPr lang="en-GB" sz="1300">
                <a:solidFill>
                  <a:srgbClr val="6AA84F"/>
                </a:solidFill>
                <a:latin typeface="Mada"/>
                <a:ea typeface="Mada"/>
                <a:cs typeface="Mada"/>
                <a:sym typeface="Mada"/>
              </a:rPr>
              <a:t>Metastasis to lymph nodes of porta hepatis or </a:t>
            </a:r>
            <a:r>
              <a:rPr lang="en-GB" sz="1300">
                <a:solidFill>
                  <a:srgbClr val="6AA84F"/>
                </a:solidFill>
                <a:latin typeface="Mada"/>
                <a:ea typeface="Mada"/>
                <a:cs typeface="Mada"/>
                <a:sym typeface="Mada"/>
              </a:rPr>
              <a:t>inflammation</a:t>
            </a:r>
            <a:r>
              <a:rPr lang="en-GB" sz="1300">
                <a:solidFill>
                  <a:srgbClr val="6AA84F"/>
                </a:solidFill>
                <a:latin typeface="Mada"/>
                <a:ea typeface="Mada"/>
                <a:cs typeface="Mada"/>
                <a:sym typeface="Mada"/>
              </a:rPr>
              <a:t>.</a:t>
            </a:r>
            <a:endParaRPr sz="1300">
              <a:solidFill>
                <a:srgbClr val="6AA84F"/>
              </a:solidFill>
              <a:latin typeface="Mada"/>
              <a:ea typeface="Mada"/>
              <a:cs typeface="Mada"/>
              <a:sym typeface="Mada"/>
            </a:endParaRPr>
          </a:p>
          <a:p>
            <a:pPr indent="-311150" lvl="0" marL="457200" rtl="0" algn="l">
              <a:spcBef>
                <a:spcPts val="0"/>
              </a:spcBef>
              <a:spcAft>
                <a:spcPts val="0"/>
              </a:spcAft>
              <a:buClr>
                <a:srgbClr val="6AA84F"/>
              </a:buClr>
              <a:buSzPts val="1300"/>
              <a:buFont typeface="Mada"/>
              <a:buChar char="●"/>
            </a:pPr>
            <a:r>
              <a:rPr lang="en-GB" sz="1300">
                <a:solidFill>
                  <a:srgbClr val="6AA84F"/>
                </a:solidFill>
                <a:latin typeface="Mada"/>
                <a:ea typeface="Mada"/>
                <a:cs typeface="Mada"/>
                <a:sym typeface="Mada"/>
              </a:rPr>
              <a:t>External compression caused by a mass in any of the adjacent organs (duodenal cancer, pancreatic cancer..etc)</a:t>
            </a:r>
            <a:endParaRPr sz="1300">
              <a:solidFill>
                <a:srgbClr val="6AA84F"/>
              </a:solidFill>
              <a:latin typeface="Mada"/>
              <a:ea typeface="Mada"/>
              <a:cs typeface="Mada"/>
              <a:sym typeface="Mada"/>
            </a:endParaRPr>
          </a:p>
          <a:p>
            <a:pPr indent="-311150" lvl="0" marL="457200" rtl="0" algn="l">
              <a:spcBef>
                <a:spcPts val="0"/>
              </a:spcBef>
              <a:spcAft>
                <a:spcPts val="0"/>
              </a:spcAft>
              <a:buClr>
                <a:srgbClr val="6AA84F"/>
              </a:buClr>
              <a:buSzPts val="1300"/>
              <a:buFont typeface="Mada"/>
              <a:buChar char="●"/>
            </a:pPr>
            <a:r>
              <a:rPr lang="en-GB" sz="1300">
                <a:solidFill>
                  <a:srgbClr val="6AA84F"/>
                </a:solidFill>
                <a:latin typeface="Mada"/>
                <a:ea typeface="Mada"/>
                <a:cs typeface="Mada"/>
                <a:sym typeface="Mada"/>
              </a:rPr>
              <a:t>Confirmed by CT or MRI </a:t>
            </a:r>
            <a:endParaRPr sz="1300">
              <a:solidFill>
                <a:srgbClr val="6AA84F"/>
              </a:solidFill>
              <a:latin typeface="Mada"/>
              <a:ea typeface="Mada"/>
              <a:cs typeface="Mada"/>
              <a:sym typeface="Mada"/>
            </a:endParaRPr>
          </a:p>
        </p:txBody>
      </p:sp>
      <p:cxnSp>
        <p:nvCxnSpPr>
          <p:cNvPr id="1350" name="Google Shape;1350;p25"/>
          <p:cNvCxnSpPr/>
          <p:nvPr/>
        </p:nvCxnSpPr>
        <p:spPr>
          <a:xfrm>
            <a:off x="1586774" y="697903"/>
            <a:ext cx="4536000" cy="3600"/>
          </a:xfrm>
          <a:prstGeom prst="straightConnector1">
            <a:avLst/>
          </a:prstGeom>
          <a:noFill/>
          <a:ln cap="flat" cmpd="sng" w="19050">
            <a:solidFill>
              <a:srgbClr val="83C5BE"/>
            </a:solidFill>
            <a:prstDash val="solid"/>
            <a:round/>
            <a:headEnd len="med" w="med" type="oval"/>
            <a:tailEnd len="med" w="med" type="oval"/>
          </a:ln>
        </p:spPr>
      </p:cxnSp>
      <p:sp>
        <p:nvSpPr>
          <p:cNvPr id="1351" name="Google Shape;1351;p25"/>
          <p:cNvSpPr txBox="1"/>
          <p:nvPr/>
        </p:nvSpPr>
        <p:spPr>
          <a:xfrm>
            <a:off x="1031905" y="272797"/>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Obstructive jaundice </a:t>
            </a:r>
            <a:endParaRPr sz="2200"/>
          </a:p>
        </p:txBody>
      </p:sp>
      <p:sp>
        <p:nvSpPr>
          <p:cNvPr id="1352" name="Google Shape;1352;p25"/>
          <p:cNvSpPr/>
          <p:nvPr/>
        </p:nvSpPr>
        <p:spPr>
          <a:xfrm>
            <a:off x="454950" y="6949150"/>
            <a:ext cx="2124000" cy="18003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1C4587"/>
                </a:solidFill>
                <a:latin typeface="Mada"/>
                <a:ea typeface="Mada"/>
                <a:cs typeface="Mada"/>
                <a:sym typeface="Mada"/>
              </a:rPr>
              <a:t>Type 1,2 and 4B:</a:t>
            </a:r>
            <a:endParaRPr b="1" sz="1200">
              <a:solidFill>
                <a:srgbClr val="1C4587"/>
              </a:solidFill>
              <a:latin typeface="Mada"/>
              <a:ea typeface="Mada"/>
              <a:cs typeface="Mada"/>
              <a:sym typeface="Mada"/>
            </a:endParaRPr>
          </a:p>
          <a:p>
            <a:pPr indent="0" lvl="0" marL="0" rtl="0" algn="ctr">
              <a:spcBef>
                <a:spcPts val="0"/>
              </a:spcBef>
              <a:spcAft>
                <a:spcPts val="0"/>
              </a:spcAft>
              <a:buNone/>
            </a:pPr>
            <a:r>
              <a:rPr lang="en-GB" sz="1200">
                <a:solidFill>
                  <a:srgbClr val="1C4587"/>
                </a:solidFill>
                <a:latin typeface="Mada"/>
                <a:ea typeface="Mada"/>
                <a:cs typeface="Mada"/>
                <a:sym typeface="Mada"/>
              </a:rPr>
              <a:t>via excision of the cysts and cholecystectomy with Roux en-y hepaticojejunostomy.</a:t>
            </a:r>
            <a:endParaRPr/>
          </a:p>
        </p:txBody>
      </p:sp>
      <p:sp>
        <p:nvSpPr>
          <p:cNvPr id="1353" name="Google Shape;1353;p25"/>
          <p:cNvSpPr/>
          <p:nvPr/>
        </p:nvSpPr>
        <p:spPr>
          <a:xfrm>
            <a:off x="2832200" y="6949150"/>
            <a:ext cx="2124000" cy="18003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1C4587"/>
                </a:solidFill>
                <a:latin typeface="Mada"/>
                <a:ea typeface="Mada"/>
                <a:cs typeface="Mada"/>
                <a:sym typeface="Mada"/>
              </a:rPr>
              <a:t>Type 4B:</a:t>
            </a:r>
            <a:endParaRPr b="1" sz="1200">
              <a:solidFill>
                <a:srgbClr val="1C4587"/>
              </a:solidFill>
              <a:latin typeface="Mada"/>
              <a:ea typeface="Mada"/>
              <a:cs typeface="Mada"/>
              <a:sym typeface="Mada"/>
            </a:endParaRPr>
          </a:p>
          <a:p>
            <a:pPr indent="0" lvl="0" marL="0" rtl="0" algn="ctr">
              <a:spcBef>
                <a:spcPts val="0"/>
              </a:spcBef>
              <a:spcAft>
                <a:spcPts val="0"/>
              </a:spcAft>
              <a:buNone/>
            </a:pPr>
            <a:r>
              <a:rPr lang="en-GB" sz="1200">
                <a:solidFill>
                  <a:srgbClr val="1C4587"/>
                </a:solidFill>
                <a:latin typeface="Mada"/>
                <a:ea typeface="Mada"/>
                <a:cs typeface="Mada"/>
                <a:sym typeface="Mada"/>
              </a:rPr>
              <a:t> initially via conservative treatment and liver transplantation when surgery is required.</a:t>
            </a:r>
            <a:endParaRPr sz="1200">
              <a:solidFill>
                <a:srgbClr val="1C4587"/>
              </a:solidFill>
              <a:latin typeface="Mada"/>
              <a:ea typeface="Mada"/>
              <a:cs typeface="Mada"/>
              <a:sym typeface="Mada"/>
            </a:endParaRPr>
          </a:p>
          <a:p>
            <a:pPr indent="0" lvl="0" marL="0" rtl="0" algn="ctr">
              <a:spcBef>
                <a:spcPts val="0"/>
              </a:spcBef>
              <a:spcAft>
                <a:spcPts val="0"/>
              </a:spcAft>
              <a:buNone/>
            </a:pPr>
            <a:r>
              <a:rPr b="1" lang="en-GB" sz="1200">
                <a:solidFill>
                  <a:srgbClr val="1C4587"/>
                </a:solidFill>
                <a:latin typeface="Mada"/>
                <a:ea typeface="Mada"/>
                <a:cs typeface="Mada"/>
                <a:sym typeface="Mada"/>
              </a:rPr>
              <a:t>Type 3:</a:t>
            </a:r>
            <a:r>
              <a:rPr lang="en-GB" sz="1200">
                <a:solidFill>
                  <a:srgbClr val="1C4587"/>
                </a:solidFill>
                <a:latin typeface="Mada"/>
                <a:ea typeface="Mada"/>
                <a:cs typeface="Mada"/>
                <a:sym typeface="Mada"/>
              </a:rPr>
              <a:t> </a:t>
            </a:r>
            <a:endParaRPr sz="1200">
              <a:solidFill>
                <a:srgbClr val="1C4587"/>
              </a:solidFill>
              <a:latin typeface="Mada"/>
              <a:ea typeface="Mada"/>
              <a:cs typeface="Mada"/>
              <a:sym typeface="Mada"/>
            </a:endParaRPr>
          </a:p>
          <a:p>
            <a:pPr indent="0" lvl="0" marL="0" rtl="0" algn="ctr">
              <a:spcBef>
                <a:spcPts val="0"/>
              </a:spcBef>
              <a:spcAft>
                <a:spcPts val="0"/>
              </a:spcAft>
              <a:buNone/>
            </a:pPr>
            <a:r>
              <a:rPr lang="en-GB" sz="1200">
                <a:solidFill>
                  <a:srgbClr val="1C4587"/>
                </a:solidFill>
                <a:latin typeface="Mada"/>
                <a:ea typeface="Mada"/>
                <a:cs typeface="Mada"/>
                <a:sym typeface="Mada"/>
              </a:rPr>
              <a:t>treated by endoscopic sphincterotomy when symptomatic.</a:t>
            </a:r>
            <a:endParaRPr/>
          </a:p>
        </p:txBody>
      </p:sp>
      <p:sp>
        <p:nvSpPr>
          <p:cNvPr id="1354" name="Google Shape;1354;p25"/>
          <p:cNvSpPr/>
          <p:nvPr/>
        </p:nvSpPr>
        <p:spPr>
          <a:xfrm>
            <a:off x="5183525" y="6949150"/>
            <a:ext cx="2124000" cy="18003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1C4587"/>
                </a:solidFill>
                <a:latin typeface="Mada"/>
                <a:ea typeface="Mada"/>
                <a:cs typeface="Mada"/>
                <a:sym typeface="Mada"/>
              </a:rPr>
              <a:t>Type 5: </a:t>
            </a:r>
            <a:endParaRPr b="1" sz="1200">
              <a:solidFill>
                <a:srgbClr val="1C4587"/>
              </a:solidFill>
              <a:latin typeface="Mada"/>
              <a:ea typeface="Mada"/>
              <a:cs typeface="Mada"/>
              <a:sym typeface="Mada"/>
            </a:endParaRPr>
          </a:p>
          <a:p>
            <a:pPr indent="0" lvl="0" marL="0" rtl="0" algn="ctr">
              <a:spcBef>
                <a:spcPts val="0"/>
              </a:spcBef>
              <a:spcAft>
                <a:spcPts val="0"/>
              </a:spcAft>
              <a:buNone/>
            </a:pPr>
            <a:r>
              <a:rPr lang="en-GB" sz="1200">
                <a:solidFill>
                  <a:srgbClr val="1C4587"/>
                </a:solidFill>
                <a:latin typeface="Mada"/>
                <a:ea typeface="Mada"/>
                <a:cs typeface="Mada"/>
                <a:sym typeface="Mada"/>
              </a:rPr>
              <a:t>requires liver resection when cyst is limited to one loben and liver transplantation when the disease is diffuse.</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a:p>
        </p:txBody>
      </p:sp>
      <p:sp>
        <p:nvSpPr>
          <p:cNvPr id="1355" name="Google Shape;1355;p25"/>
          <p:cNvSpPr/>
          <p:nvPr/>
        </p:nvSpPr>
        <p:spPr>
          <a:xfrm>
            <a:off x="1287588" y="6457413"/>
            <a:ext cx="408300" cy="408300"/>
          </a:xfrm>
          <a:prstGeom prst="ellipse">
            <a:avLst/>
          </a:prstGeom>
          <a:solidFill>
            <a:srgbClr val="E6F8F6"/>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lang="en-GB" sz="1700">
                <a:solidFill>
                  <a:srgbClr val="ABE5D9"/>
                </a:solidFill>
                <a:latin typeface="Fira Sans Extra Condensed Medium"/>
                <a:ea typeface="Fira Sans Extra Condensed Medium"/>
                <a:cs typeface="Fira Sans Extra Condensed Medium"/>
                <a:sym typeface="Fira Sans Extra Condensed Medium"/>
              </a:rPr>
              <a:t>01</a:t>
            </a:r>
            <a:endParaRPr>
              <a:solidFill>
                <a:srgbClr val="ABE5D9"/>
              </a:solidFill>
            </a:endParaRPr>
          </a:p>
        </p:txBody>
      </p:sp>
      <p:sp>
        <p:nvSpPr>
          <p:cNvPr id="1356" name="Google Shape;1356;p25"/>
          <p:cNvSpPr/>
          <p:nvPr/>
        </p:nvSpPr>
        <p:spPr>
          <a:xfrm>
            <a:off x="3638900" y="6457413"/>
            <a:ext cx="408300" cy="408300"/>
          </a:xfrm>
          <a:prstGeom prst="ellipse">
            <a:avLst/>
          </a:prstGeom>
          <a:solidFill>
            <a:srgbClr val="E6F8F6"/>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lang="en-GB" sz="1700">
                <a:solidFill>
                  <a:srgbClr val="ABE5D9"/>
                </a:solidFill>
                <a:latin typeface="Fira Sans Extra Condensed Medium"/>
                <a:ea typeface="Fira Sans Extra Condensed Medium"/>
                <a:cs typeface="Fira Sans Extra Condensed Medium"/>
                <a:sym typeface="Fira Sans Extra Condensed Medium"/>
              </a:rPr>
              <a:t>02</a:t>
            </a:r>
            <a:endParaRPr>
              <a:solidFill>
                <a:srgbClr val="ABE5D9"/>
              </a:solidFill>
            </a:endParaRPr>
          </a:p>
        </p:txBody>
      </p:sp>
      <p:sp>
        <p:nvSpPr>
          <p:cNvPr id="1357" name="Google Shape;1357;p25"/>
          <p:cNvSpPr/>
          <p:nvPr/>
        </p:nvSpPr>
        <p:spPr>
          <a:xfrm>
            <a:off x="5990213" y="6457413"/>
            <a:ext cx="408300" cy="408300"/>
          </a:xfrm>
          <a:prstGeom prst="ellipse">
            <a:avLst/>
          </a:prstGeom>
          <a:solidFill>
            <a:srgbClr val="E6F8F6"/>
          </a:solidFill>
          <a:ln>
            <a:noFill/>
          </a:ln>
        </p:spPr>
        <p:txBody>
          <a:bodyPr anchorCtr="0" anchor="ctr" bIns="91425" lIns="0" spcFirstLastPara="1" rIns="0" wrap="square" tIns="91425">
            <a:noAutofit/>
          </a:bodyPr>
          <a:lstStyle/>
          <a:p>
            <a:pPr indent="0" lvl="0" marL="0" rtl="0" algn="ctr">
              <a:spcBef>
                <a:spcPts val="0"/>
              </a:spcBef>
              <a:spcAft>
                <a:spcPts val="0"/>
              </a:spcAft>
              <a:buClr>
                <a:srgbClr val="000000"/>
              </a:buClr>
              <a:buSzPts val="1100"/>
              <a:buFont typeface="Arial"/>
              <a:buNone/>
            </a:pPr>
            <a:r>
              <a:rPr lang="en-GB" sz="1700">
                <a:solidFill>
                  <a:srgbClr val="ABE5D9"/>
                </a:solidFill>
                <a:latin typeface="Fira Sans Extra Condensed Medium"/>
                <a:ea typeface="Fira Sans Extra Condensed Medium"/>
                <a:cs typeface="Fira Sans Extra Condensed Medium"/>
                <a:sym typeface="Fira Sans Extra Condensed Medium"/>
              </a:rPr>
              <a:t>03</a:t>
            </a:r>
            <a:endParaRPr>
              <a:solidFill>
                <a:srgbClr val="ABE5D9"/>
              </a:solidFill>
            </a:endParaRPr>
          </a:p>
        </p:txBody>
      </p:sp>
      <p:grpSp>
        <p:nvGrpSpPr>
          <p:cNvPr id="1358" name="Google Shape;1358;p25"/>
          <p:cNvGrpSpPr/>
          <p:nvPr/>
        </p:nvGrpSpPr>
        <p:grpSpPr>
          <a:xfrm>
            <a:off x="316763" y="6007754"/>
            <a:ext cx="467181" cy="476434"/>
            <a:chOff x="2410712" y="2415450"/>
            <a:chExt cx="312600" cy="312600"/>
          </a:xfrm>
        </p:grpSpPr>
        <p:sp>
          <p:nvSpPr>
            <p:cNvPr id="1359" name="Google Shape;1359;p2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2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4" name="Shape 1364"/>
        <p:cNvGrpSpPr/>
        <p:nvPr/>
      </p:nvGrpSpPr>
      <p:grpSpPr>
        <a:xfrm>
          <a:off x="0" y="0"/>
          <a:ext cx="0" cy="0"/>
          <a:chOff x="0" y="0"/>
          <a:chExt cx="0" cy="0"/>
        </a:xfrm>
      </p:grpSpPr>
      <p:sp>
        <p:nvSpPr>
          <p:cNvPr id="1365" name="Google Shape;1365;p26"/>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66" name="Google Shape;1366;p26"/>
          <p:cNvCxnSpPr/>
          <p:nvPr/>
        </p:nvCxnSpPr>
        <p:spPr>
          <a:xfrm>
            <a:off x="1586774" y="697903"/>
            <a:ext cx="4536000" cy="3600"/>
          </a:xfrm>
          <a:prstGeom prst="straightConnector1">
            <a:avLst/>
          </a:prstGeom>
          <a:noFill/>
          <a:ln cap="flat" cmpd="sng" w="19050">
            <a:solidFill>
              <a:srgbClr val="83C5BE"/>
            </a:solidFill>
            <a:prstDash val="solid"/>
            <a:round/>
            <a:headEnd len="med" w="med" type="oval"/>
            <a:tailEnd len="med" w="med" type="oval"/>
          </a:ln>
        </p:spPr>
      </p:cxnSp>
      <p:sp>
        <p:nvSpPr>
          <p:cNvPr id="1367" name="Google Shape;1367;p26"/>
          <p:cNvSpPr txBox="1"/>
          <p:nvPr/>
        </p:nvSpPr>
        <p:spPr>
          <a:xfrm>
            <a:off x="1031905" y="272797"/>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Obstructive jaundice </a:t>
            </a:r>
            <a:endParaRPr sz="2200"/>
          </a:p>
        </p:txBody>
      </p:sp>
      <p:grpSp>
        <p:nvGrpSpPr>
          <p:cNvPr id="1368" name="Google Shape;1368;p26"/>
          <p:cNvGrpSpPr/>
          <p:nvPr/>
        </p:nvGrpSpPr>
        <p:grpSpPr>
          <a:xfrm>
            <a:off x="150981" y="761790"/>
            <a:ext cx="467181" cy="476434"/>
            <a:chOff x="2410712" y="2415450"/>
            <a:chExt cx="312600" cy="312600"/>
          </a:xfrm>
        </p:grpSpPr>
        <p:sp>
          <p:nvSpPr>
            <p:cNvPr id="1369" name="Google Shape;1369;p26"/>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26"/>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1" name="Google Shape;1371;p26"/>
          <p:cNvSpPr txBox="1"/>
          <p:nvPr/>
        </p:nvSpPr>
        <p:spPr>
          <a:xfrm>
            <a:off x="608263" y="788425"/>
            <a:ext cx="48219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1C4588"/>
                </a:solidFill>
                <a:highlight>
                  <a:srgbClr val="EDF9F9"/>
                </a:highlight>
                <a:latin typeface="Lora"/>
                <a:ea typeface="Lora"/>
                <a:cs typeface="Lora"/>
                <a:sym typeface="Lora"/>
              </a:rPr>
              <a:t>Benign biliary strictures:</a:t>
            </a:r>
            <a:endParaRPr b="1" sz="1800">
              <a:solidFill>
                <a:srgbClr val="1C4588"/>
              </a:solidFill>
              <a:highlight>
                <a:srgbClr val="EDF9F9"/>
              </a:highlight>
              <a:latin typeface="Lora"/>
              <a:ea typeface="Lora"/>
              <a:cs typeface="Lora"/>
              <a:sym typeface="Lora"/>
            </a:endParaRPr>
          </a:p>
        </p:txBody>
      </p:sp>
      <p:sp>
        <p:nvSpPr>
          <p:cNvPr id="1372" name="Google Shape;1372;p26"/>
          <p:cNvSpPr txBox="1"/>
          <p:nvPr/>
        </p:nvSpPr>
        <p:spPr>
          <a:xfrm>
            <a:off x="954088" y="1435788"/>
            <a:ext cx="16863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C4588"/>
                </a:solidFill>
                <a:highlight>
                  <a:srgbClr val="EDF9F9"/>
                </a:highlight>
                <a:latin typeface="Lora"/>
                <a:ea typeface="Lora"/>
                <a:cs typeface="Lora"/>
                <a:sym typeface="Lora"/>
              </a:rPr>
              <a:t>Etiology </a:t>
            </a:r>
            <a:endParaRPr b="1">
              <a:solidFill>
                <a:srgbClr val="1C4588"/>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p:txBody>
      </p:sp>
      <p:sp>
        <p:nvSpPr>
          <p:cNvPr id="1373" name="Google Shape;1373;p26"/>
          <p:cNvSpPr txBox="1"/>
          <p:nvPr/>
        </p:nvSpPr>
        <p:spPr>
          <a:xfrm>
            <a:off x="466913" y="3634813"/>
            <a:ext cx="16863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C4588"/>
                </a:solidFill>
                <a:highlight>
                  <a:srgbClr val="EDF9F9"/>
                </a:highlight>
                <a:latin typeface="Lora"/>
                <a:ea typeface="Lora"/>
                <a:cs typeface="Lora"/>
                <a:sym typeface="Lora"/>
              </a:rPr>
              <a:t>Clinical features </a:t>
            </a:r>
            <a:endParaRPr b="1">
              <a:solidFill>
                <a:srgbClr val="1C4588"/>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p:txBody>
      </p:sp>
      <p:sp>
        <p:nvSpPr>
          <p:cNvPr id="1374" name="Google Shape;1374;p26"/>
          <p:cNvSpPr txBox="1"/>
          <p:nvPr/>
        </p:nvSpPr>
        <p:spPr>
          <a:xfrm>
            <a:off x="45150" y="2104100"/>
            <a:ext cx="7093500" cy="1327500"/>
          </a:xfrm>
          <a:prstGeom prst="rect">
            <a:avLst/>
          </a:prstGeom>
          <a:noFill/>
          <a:ln>
            <a:noFill/>
          </a:ln>
        </p:spPr>
        <p:txBody>
          <a:bodyPr anchorCtr="0" anchor="t" bIns="91425" lIns="91425" spcFirstLastPara="1" rIns="91425" wrap="square" tIns="91425">
            <a:spAutoFit/>
          </a:bodyPr>
          <a:lstStyle/>
          <a:p>
            <a:pPr indent="-174625" lvl="1" marL="269999"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90% of cases caused by damage during cholecystectomy.</a:t>
            </a:r>
            <a:endParaRPr sz="1100">
              <a:solidFill>
                <a:srgbClr val="1C4587"/>
              </a:solidFill>
              <a:latin typeface="Mada"/>
              <a:ea typeface="Mada"/>
              <a:cs typeface="Mada"/>
              <a:sym typeface="Mada"/>
            </a:endParaRPr>
          </a:p>
          <a:p>
            <a:pPr indent="-174625" lvl="1" marL="269999"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Devascularization of bile duct during cholecystectomy.</a:t>
            </a:r>
            <a:endParaRPr sz="1100">
              <a:solidFill>
                <a:srgbClr val="1C4587"/>
              </a:solidFill>
              <a:latin typeface="Mada"/>
              <a:ea typeface="Mada"/>
              <a:cs typeface="Mada"/>
              <a:sym typeface="Mada"/>
            </a:endParaRPr>
          </a:p>
          <a:p>
            <a:pPr indent="-174625" lvl="1" marL="269999"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Damage during distal gastrectomy or pancreatic surgery and erosion of duodenal ulcer in distal common bile duct.</a:t>
            </a:r>
            <a:endParaRPr sz="1100">
              <a:solidFill>
                <a:srgbClr val="1C4587"/>
              </a:solidFill>
              <a:latin typeface="Mada"/>
              <a:ea typeface="Mada"/>
              <a:cs typeface="Mada"/>
              <a:sym typeface="Mada"/>
            </a:endParaRPr>
          </a:p>
          <a:p>
            <a:pPr indent="-174625" lvl="1" marL="269999"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Abdominal trauma.</a:t>
            </a:r>
            <a:endParaRPr sz="1100">
              <a:solidFill>
                <a:srgbClr val="1C4587"/>
              </a:solidFill>
              <a:latin typeface="Mada"/>
              <a:ea typeface="Mada"/>
              <a:cs typeface="Mada"/>
              <a:sym typeface="Mada"/>
            </a:endParaRPr>
          </a:p>
          <a:p>
            <a:pPr indent="-174625" lvl="1" marL="269999"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Mirizzi’s syndrome.</a:t>
            </a:r>
            <a:endParaRPr sz="1100">
              <a:solidFill>
                <a:srgbClr val="1C4587"/>
              </a:solidFill>
              <a:latin typeface="Mada"/>
              <a:ea typeface="Mada"/>
              <a:cs typeface="Mada"/>
              <a:sym typeface="Mada"/>
            </a:endParaRPr>
          </a:p>
          <a:p>
            <a:pPr indent="-174625" lvl="1" marL="269999"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Primary and secondary sclerosing cholangitis.</a:t>
            </a:r>
            <a:endParaRPr sz="1100">
              <a:latin typeface="Mada"/>
              <a:ea typeface="Mada"/>
              <a:cs typeface="Mada"/>
              <a:sym typeface="Mada"/>
            </a:endParaRPr>
          </a:p>
        </p:txBody>
      </p:sp>
      <p:sp>
        <p:nvSpPr>
          <p:cNvPr id="1375" name="Google Shape;1375;p26"/>
          <p:cNvSpPr txBox="1"/>
          <p:nvPr/>
        </p:nvSpPr>
        <p:spPr>
          <a:xfrm>
            <a:off x="981863" y="6873825"/>
            <a:ext cx="16863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C4588"/>
                </a:solidFill>
                <a:highlight>
                  <a:srgbClr val="EDF9F9"/>
                </a:highlight>
                <a:latin typeface="Lora"/>
                <a:ea typeface="Lora"/>
                <a:cs typeface="Lora"/>
                <a:sym typeface="Lora"/>
              </a:rPr>
              <a:t>Diagnosis </a:t>
            </a:r>
            <a:endParaRPr b="1">
              <a:solidFill>
                <a:srgbClr val="1C4588"/>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p:txBody>
      </p:sp>
      <p:sp>
        <p:nvSpPr>
          <p:cNvPr id="1376" name="Google Shape;1376;p26"/>
          <p:cNvSpPr/>
          <p:nvPr/>
        </p:nvSpPr>
        <p:spPr>
          <a:xfrm>
            <a:off x="158575" y="6721425"/>
            <a:ext cx="835200" cy="761700"/>
          </a:xfrm>
          <a:prstGeom prst="roundRect">
            <a:avLst>
              <a:gd fmla="val 16667"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26"/>
          <p:cNvSpPr txBox="1"/>
          <p:nvPr/>
        </p:nvSpPr>
        <p:spPr>
          <a:xfrm>
            <a:off x="5144175" y="3634813"/>
            <a:ext cx="16863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C4588"/>
                </a:solidFill>
                <a:highlight>
                  <a:srgbClr val="EDF9F9"/>
                </a:highlight>
                <a:latin typeface="Lora"/>
                <a:ea typeface="Lora"/>
                <a:cs typeface="Lora"/>
                <a:sym typeface="Lora"/>
              </a:rPr>
              <a:t>Complications </a:t>
            </a:r>
            <a:endParaRPr b="1">
              <a:solidFill>
                <a:srgbClr val="1C4588"/>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p:txBody>
      </p:sp>
      <p:sp>
        <p:nvSpPr>
          <p:cNvPr id="1378" name="Google Shape;1378;p26"/>
          <p:cNvSpPr txBox="1"/>
          <p:nvPr/>
        </p:nvSpPr>
        <p:spPr>
          <a:xfrm>
            <a:off x="1020825" y="8910875"/>
            <a:ext cx="16863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C4588"/>
                </a:solidFill>
                <a:highlight>
                  <a:srgbClr val="EDF9F9"/>
                </a:highlight>
                <a:latin typeface="Lora"/>
                <a:ea typeface="Lora"/>
                <a:cs typeface="Lora"/>
                <a:sym typeface="Lora"/>
              </a:rPr>
              <a:t>Treatment </a:t>
            </a:r>
            <a:endParaRPr b="1">
              <a:solidFill>
                <a:srgbClr val="1C4588"/>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p:txBody>
      </p:sp>
      <p:sp>
        <p:nvSpPr>
          <p:cNvPr id="1379" name="Google Shape;1379;p26"/>
          <p:cNvSpPr/>
          <p:nvPr/>
        </p:nvSpPr>
        <p:spPr>
          <a:xfrm>
            <a:off x="197538" y="8758475"/>
            <a:ext cx="835200" cy="761700"/>
          </a:xfrm>
          <a:prstGeom prst="roundRect">
            <a:avLst>
              <a:gd fmla="val 16667"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26"/>
          <p:cNvSpPr txBox="1"/>
          <p:nvPr/>
        </p:nvSpPr>
        <p:spPr>
          <a:xfrm>
            <a:off x="93900" y="9628700"/>
            <a:ext cx="6934800" cy="1258800"/>
          </a:xfrm>
          <a:prstGeom prst="rect">
            <a:avLst/>
          </a:prstGeom>
          <a:noFill/>
          <a:ln>
            <a:noFill/>
          </a:ln>
        </p:spPr>
        <p:txBody>
          <a:bodyPr anchorCtr="0" anchor="t" bIns="91425" lIns="91425" spcFirstLastPara="1" rIns="91425" wrap="square" tIns="91425">
            <a:noAutofit/>
          </a:bodyPr>
          <a:lstStyle/>
          <a:p>
            <a:pPr indent="-260350" lvl="1" marL="360000"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Definitive treatment is done by reconstructive surgery (bilioenteric anastomosis).</a:t>
            </a:r>
            <a:endParaRPr sz="1100">
              <a:solidFill>
                <a:srgbClr val="1C4587"/>
              </a:solidFill>
              <a:latin typeface="Mada"/>
              <a:ea typeface="Mada"/>
              <a:cs typeface="Mada"/>
              <a:sym typeface="Mada"/>
            </a:endParaRPr>
          </a:p>
          <a:p>
            <a:pPr indent="-260350" lvl="1" marL="360000"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Temporary treatment is done by either:  endoscopic or percutaneous dilation  with high recurrence rate, or via endoscopic stenting or percutaneous catheter especially in the presence of cholangitis and it improves LFTs.</a:t>
            </a:r>
            <a:endParaRPr sz="1100"/>
          </a:p>
        </p:txBody>
      </p:sp>
      <p:sp>
        <p:nvSpPr>
          <p:cNvPr id="1381" name="Google Shape;1381;p26"/>
          <p:cNvSpPr txBox="1"/>
          <p:nvPr/>
        </p:nvSpPr>
        <p:spPr>
          <a:xfrm>
            <a:off x="224675" y="7544125"/>
            <a:ext cx="6758100" cy="1305300"/>
          </a:xfrm>
          <a:prstGeom prst="rect">
            <a:avLst/>
          </a:prstGeom>
          <a:noFill/>
          <a:ln>
            <a:noFill/>
          </a:ln>
        </p:spPr>
        <p:txBody>
          <a:bodyPr anchorCtr="0" anchor="t" bIns="91425" lIns="91425" spcFirstLastPara="1" rIns="91425" wrap="square" tIns="91425">
            <a:noAutofit/>
          </a:bodyPr>
          <a:lstStyle/>
          <a:p>
            <a:pPr indent="-165100" lvl="1" marL="89999"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Laboratory tests may show leukocytosis and positive blood culture in case of cholangitis, also shows elevated liver enzymes and raised CA 19-9 marker.</a:t>
            </a:r>
            <a:endParaRPr sz="1100">
              <a:solidFill>
                <a:srgbClr val="1C4587"/>
              </a:solidFill>
              <a:latin typeface="Mada"/>
              <a:ea typeface="Mada"/>
              <a:cs typeface="Mada"/>
              <a:sym typeface="Mada"/>
            </a:endParaRPr>
          </a:p>
          <a:p>
            <a:pPr indent="-165100" lvl="1" marL="89999"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Trans-abdominal ultrasound shows dilated proximal biliary tree, while MRCP/ERCP shows the site and extent of the stricture.</a:t>
            </a:r>
            <a:endParaRPr sz="1100"/>
          </a:p>
        </p:txBody>
      </p:sp>
      <p:pic>
        <p:nvPicPr>
          <p:cNvPr id="1382" name="Google Shape;1382;p26"/>
          <p:cNvPicPr preferRelativeResize="0"/>
          <p:nvPr/>
        </p:nvPicPr>
        <p:blipFill>
          <a:blip r:embed="rId3">
            <a:alphaModFix/>
          </a:blip>
          <a:stretch>
            <a:fillRect/>
          </a:stretch>
        </p:blipFill>
        <p:spPr>
          <a:xfrm>
            <a:off x="276728" y="6802828"/>
            <a:ext cx="598900" cy="598900"/>
          </a:xfrm>
          <a:prstGeom prst="rect">
            <a:avLst/>
          </a:prstGeom>
          <a:noFill/>
          <a:ln>
            <a:noFill/>
          </a:ln>
        </p:spPr>
      </p:pic>
      <p:pic>
        <p:nvPicPr>
          <p:cNvPr id="1383" name="Google Shape;1383;p26"/>
          <p:cNvPicPr preferRelativeResize="0"/>
          <p:nvPr/>
        </p:nvPicPr>
        <p:blipFill>
          <a:blip r:embed="rId4">
            <a:alphaModFix/>
          </a:blip>
          <a:stretch>
            <a:fillRect/>
          </a:stretch>
        </p:blipFill>
        <p:spPr>
          <a:xfrm>
            <a:off x="315687" y="8839200"/>
            <a:ext cx="598900" cy="598900"/>
          </a:xfrm>
          <a:prstGeom prst="rect">
            <a:avLst/>
          </a:prstGeom>
          <a:noFill/>
          <a:ln>
            <a:noFill/>
          </a:ln>
        </p:spPr>
      </p:pic>
      <p:sp>
        <p:nvSpPr>
          <p:cNvPr id="1384" name="Google Shape;1384;p26"/>
          <p:cNvSpPr/>
          <p:nvPr/>
        </p:nvSpPr>
        <p:spPr>
          <a:xfrm>
            <a:off x="156350" y="1349013"/>
            <a:ext cx="835200" cy="761700"/>
          </a:xfrm>
          <a:prstGeom prst="roundRect">
            <a:avLst>
              <a:gd fmla="val 16667"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85" name="Google Shape;1385;p26"/>
          <p:cNvPicPr preferRelativeResize="0"/>
          <p:nvPr/>
        </p:nvPicPr>
        <p:blipFill>
          <a:blip r:embed="rId5">
            <a:alphaModFix/>
          </a:blip>
          <a:stretch>
            <a:fillRect/>
          </a:stretch>
        </p:blipFill>
        <p:spPr>
          <a:xfrm>
            <a:off x="274497" y="1415559"/>
            <a:ext cx="598900" cy="598900"/>
          </a:xfrm>
          <a:prstGeom prst="rect">
            <a:avLst/>
          </a:prstGeom>
          <a:noFill/>
          <a:ln>
            <a:noFill/>
          </a:ln>
        </p:spPr>
      </p:pic>
      <p:grpSp>
        <p:nvGrpSpPr>
          <p:cNvPr id="1386" name="Google Shape;1386;p26"/>
          <p:cNvGrpSpPr/>
          <p:nvPr/>
        </p:nvGrpSpPr>
        <p:grpSpPr>
          <a:xfrm>
            <a:off x="3330865" y="3958174"/>
            <a:ext cx="835222" cy="2410297"/>
            <a:chOff x="730164" y="1077283"/>
            <a:chExt cx="1162290" cy="3634344"/>
          </a:xfrm>
        </p:grpSpPr>
        <p:sp>
          <p:nvSpPr>
            <p:cNvPr id="1387" name="Google Shape;1387;p26"/>
            <p:cNvSpPr/>
            <p:nvPr/>
          </p:nvSpPr>
          <p:spPr>
            <a:xfrm>
              <a:off x="730164" y="4402820"/>
              <a:ext cx="1162290" cy="308808"/>
            </a:xfrm>
            <a:custGeom>
              <a:rect b="b" l="l" r="r" t="t"/>
              <a:pathLst>
                <a:path extrusionOk="0" h="10072" w="37909">
                  <a:moveTo>
                    <a:pt x="18971" y="1"/>
                  </a:moveTo>
                  <a:cubicBezTo>
                    <a:pt x="8488" y="1"/>
                    <a:pt x="1" y="2249"/>
                    <a:pt x="1" y="5036"/>
                  </a:cubicBezTo>
                  <a:cubicBezTo>
                    <a:pt x="1" y="7823"/>
                    <a:pt x="8488" y="10072"/>
                    <a:pt x="18971" y="10072"/>
                  </a:cubicBezTo>
                  <a:cubicBezTo>
                    <a:pt x="29421" y="10072"/>
                    <a:pt x="37909" y="7823"/>
                    <a:pt x="37909" y="5036"/>
                  </a:cubicBezTo>
                  <a:cubicBezTo>
                    <a:pt x="37909" y="2249"/>
                    <a:pt x="29421" y="1"/>
                    <a:pt x="1897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26"/>
            <p:cNvSpPr/>
            <p:nvPr/>
          </p:nvSpPr>
          <p:spPr>
            <a:xfrm>
              <a:off x="1432186" y="4405610"/>
              <a:ext cx="292312" cy="152074"/>
            </a:xfrm>
            <a:custGeom>
              <a:rect b="b" l="l" r="r" t="t"/>
              <a:pathLst>
                <a:path extrusionOk="0" h="4960" w="9534">
                  <a:moveTo>
                    <a:pt x="1658" y="1"/>
                  </a:moveTo>
                  <a:cubicBezTo>
                    <a:pt x="1653" y="1"/>
                    <a:pt x="1649" y="2"/>
                    <a:pt x="1647" y="5"/>
                  </a:cubicBezTo>
                  <a:cubicBezTo>
                    <a:pt x="1616" y="100"/>
                    <a:pt x="951" y="1462"/>
                    <a:pt x="951" y="1462"/>
                  </a:cubicBezTo>
                  <a:cubicBezTo>
                    <a:pt x="951" y="1462"/>
                    <a:pt x="1" y="4027"/>
                    <a:pt x="761" y="4565"/>
                  </a:cubicBezTo>
                  <a:cubicBezTo>
                    <a:pt x="1246" y="4903"/>
                    <a:pt x="4857" y="4959"/>
                    <a:pt x="7209" y="4959"/>
                  </a:cubicBezTo>
                  <a:cubicBezTo>
                    <a:pt x="8386" y="4959"/>
                    <a:pt x="9248" y="4945"/>
                    <a:pt x="9248" y="4945"/>
                  </a:cubicBezTo>
                  <a:cubicBezTo>
                    <a:pt x="9248" y="4945"/>
                    <a:pt x="9533" y="3045"/>
                    <a:pt x="8108" y="2919"/>
                  </a:cubicBezTo>
                  <a:cubicBezTo>
                    <a:pt x="7475" y="2887"/>
                    <a:pt x="6524" y="2760"/>
                    <a:pt x="5638" y="2602"/>
                  </a:cubicBezTo>
                  <a:cubicBezTo>
                    <a:pt x="4656" y="2412"/>
                    <a:pt x="3769" y="2190"/>
                    <a:pt x="3674" y="1905"/>
                  </a:cubicBezTo>
                  <a:cubicBezTo>
                    <a:pt x="3459" y="1444"/>
                    <a:pt x="1814" y="1"/>
                    <a:pt x="1658"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26"/>
            <p:cNvSpPr/>
            <p:nvPr/>
          </p:nvSpPr>
          <p:spPr>
            <a:xfrm>
              <a:off x="918539" y="4405610"/>
              <a:ext cx="291331" cy="152074"/>
            </a:xfrm>
            <a:custGeom>
              <a:rect b="b" l="l" r="r" t="t"/>
              <a:pathLst>
                <a:path extrusionOk="0" h="4960" w="9502">
                  <a:moveTo>
                    <a:pt x="7847" y="1"/>
                  </a:moveTo>
                  <a:cubicBezTo>
                    <a:pt x="7717" y="1"/>
                    <a:pt x="6044" y="1444"/>
                    <a:pt x="5859" y="1905"/>
                  </a:cubicBezTo>
                  <a:cubicBezTo>
                    <a:pt x="5733" y="2190"/>
                    <a:pt x="4846" y="2412"/>
                    <a:pt x="3864" y="2602"/>
                  </a:cubicBezTo>
                  <a:cubicBezTo>
                    <a:pt x="3009" y="2760"/>
                    <a:pt x="2028" y="2887"/>
                    <a:pt x="1394" y="2919"/>
                  </a:cubicBezTo>
                  <a:cubicBezTo>
                    <a:pt x="1" y="3045"/>
                    <a:pt x="254" y="4945"/>
                    <a:pt x="254" y="4945"/>
                  </a:cubicBezTo>
                  <a:cubicBezTo>
                    <a:pt x="254" y="4945"/>
                    <a:pt x="1116" y="4959"/>
                    <a:pt x="2294" y="4959"/>
                  </a:cubicBezTo>
                  <a:cubicBezTo>
                    <a:pt x="4649" y="4959"/>
                    <a:pt x="8266" y="4903"/>
                    <a:pt x="8773" y="4565"/>
                  </a:cubicBezTo>
                  <a:cubicBezTo>
                    <a:pt x="9501" y="4027"/>
                    <a:pt x="8551" y="1462"/>
                    <a:pt x="8551" y="1462"/>
                  </a:cubicBezTo>
                  <a:cubicBezTo>
                    <a:pt x="8551" y="1462"/>
                    <a:pt x="7886" y="100"/>
                    <a:pt x="7855" y="5"/>
                  </a:cubicBezTo>
                  <a:cubicBezTo>
                    <a:pt x="7854" y="2"/>
                    <a:pt x="7851" y="1"/>
                    <a:pt x="7847"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26"/>
            <p:cNvSpPr/>
            <p:nvPr/>
          </p:nvSpPr>
          <p:spPr>
            <a:xfrm>
              <a:off x="965142" y="2584774"/>
              <a:ext cx="720510" cy="1877312"/>
            </a:xfrm>
            <a:custGeom>
              <a:rect b="b" l="l" r="r" t="t"/>
              <a:pathLst>
                <a:path extrusionOk="0" h="61230" w="23500">
                  <a:moveTo>
                    <a:pt x="15110" y="1"/>
                  </a:moveTo>
                  <a:cubicBezTo>
                    <a:pt x="8587" y="1"/>
                    <a:pt x="1" y="6823"/>
                    <a:pt x="1" y="6823"/>
                  </a:cubicBezTo>
                  <a:cubicBezTo>
                    <a:pt x="1" y="6823"/>
                    <a:pt x="413" y="44382"/>
                    <a:pt x="3484" y="61230"/>
                  </a:cubicBezTo>
                  <a:lnTo>
                    <a:pt x="7570" y="61230"/>
                  </a:lnTo>
                  <a:cubicBezTo>
                    <a:pt x="7570" y="61230"/>
                    <a:pt x="10768" y="34375"/>
                    <a:pt x="11528" y="21802"/>
                  </a:cubicBezTo>
                  <a:cubicBezTo>
                    <a:pt x="11528" y="21770"/>
                    <a:pt x="11528" y="21770"/>
                    <a:pt x="11528" y="21770"/>
                  </a:cubicBezTo>
                  <a:cubicBezTo>
                    <a:pt x="11528" y="21770"/>
                    <a:pt x="12415" y="34343"/>
                    <a:pt x="13777" y="46535"/>
                  </a:cubicBezTo>
                  <a:cubicBezTo>
                    <a:pt x="14379" y="51887"/>
                    <a:pt x="15075" y="57144"/>
                    <a:pt x="15835" y="61230"/>
                  </a:cubicBezTo>
                  <a:lnTo>
                    <a:pt x="19192" y="61230"/>
                  </a:lnTo>
                  <a:cubicBezTo>
                    <a:pt x="19192" y="61230"/>
                    <a:pt x="23499" y="28199"/>
                    <a:pt x="22296" y="9388"/>
                  </a:cubicBezTo>
                  <a:cubicBezTo>
                    <a:pt x="22296" y="9229"/>
                    <a:pt x="22264" y="9071"/>
                    <a:pt x="22264" y="8913"/>
                  </a:cubicBezTo>
                  <a:cubicBezTo>
                    <a:pt x="22169" y="7773"/>
                    <a:pt x="22042" y="6759"/>
                    <a:pt x="21821" y="5873"/>
                  </a:cubicBezTo>
                  <a:cubicBezTo>
                    <a:pt x="20761" y="1493"/>
                    <a:pt x="18161" y="1"/>
                    <a:pt x="15110" y="1"/>
                  </a:cubicBezTo>
                  <a:close/>
                </a:path>
              </a:pathLst>
            </a:custGeom>
            <a:solidFill>
              <a:srgbClr val="C3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26"/>
            <p:cNvSpPr/>
            <p:nvPr/>
          </p:nvSpPr>
          <p:spPr>
            <a:xfrm>
              <a:off x="1450643" y="2872579"/>
              <a:ext cx="235009" cy="1589506"/>
            </a:xfrm>
            <a:custGeom>
              <a:rect b="b" l="l" r="r" t="t"/>
              <a:pathLst>
                <a:path extrusionOk="0" h="51843" w="7665">
                  <a:moveTo>
                    <a:pt x="6461" y="1"/>
                  </a:moveTo>
                  <a:lnTo>
                    <a:pt x="4276" y="1679"/>
                  </a:lnTo>
                  <a:cubicBezTo>
                    <a:pt x="4276" y="1679"/>
                    <a:pt x="4276" y="1964"/>
                    <a:pt x="4307" y="2471"/>
                  </a:cubicBezTo>
                  <a:cubicBezTo>
                    <a:pt x="4497" y="7855"/>
                    <a:pt x="5352" y="39397"/>
                    <a:pt x="0" y="51843"/>
                  </a:cubicBezTo>
                  <a:lnTo>
                    <a:pt x="3357" y="51843"/>
                  </a:lnTo>
                  <a:cubicBezTo>
                    <a:pt x="3357" y="51843"/>
                    <a:pt x="7664" y="18812"/>
                    <a:pt x="6461"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26"/>
            <p:cNvSpPr/>
            <p:nvPr/>
          </p:nvSpPr>
          <p:spPr>
            <a:xfrm>
              <a:off x="1071962" y="3253192"/>
              <a:ext cx="246660" cy="1208893"/>
            </a:xfrm>
            <a:custGeom>
              <a:rect b="b" l="l" r="r" t="t"/>
              <a:pathLst>
                <a:path extrusionOk="0" h="39429" w="8045">
                  <a:moveTo>
                    <a:pt x="8044" y="1"/>
                  </a:moveTo>
                  <a:lnTo>
                    <a:pt x="8044" y="1"/>
                  </a:lnTo>
                  <a:cubicBezTo>
                    <a:pt x="7854" y="1584"/>
                    <a:pt x="4022" y="35217"/>
                    <a:pt x="0" y="39429"/>
                  </a:cubicBezTo>
                  <a:lnTo>
                    <a:pt x="4086" y="39429"/>
                  </a:lnTo>
                  <a:cubicBezTo>
                    <a:pt x="4086" y="39429"/>
                    <a:pt x="7284" y="12574"/>
                    <a:pt x="8044"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26"/>
            <p:cNvSpPr/>
            <p:nvPr/>
          </p:nvSpPr>
          <p:spPr>
            <a:xfrm>
              <a:off x="791361" y="2456400"/>
              <a:ext cx="185125" cy="708461"/>
            </a:xfrm>
            <a:custGeom>
              <a:rect b="b" l="l" r="r" t="t"/>
              <a:pathLst>
                <a:path extrusionOk="0" h="23107" w="6038">
                  <a:moveTo>
                    <a:pt x="4840" y="1"/>
                  </a:moveTo>
                  <a:cubicBezTo>
                    <a:pt x="3599" y="1"/>
                    <a:pt x="1425" y="939"/>
                    <a:pt x="1425" y="939"/>
                  </a:cubicBezTo>
                  <a:cubicBezTo>
                    <a:pt x="1425" y="939"/>
                    <a:pt x="0" y="8476"/>
                    <a:pt x="823" y="15570"/>
                  </a:cubicBezTo>
                  <a:cubicBezTo>
                    <a:pt x="728" y="17375"/>
                    <a:pt x="285" y="19085"/>
                    <a:pt x="570" y="20479"/>
                  </a:cubicBezTo>
                  <a:cubicBezTo>
                    <a:pt x="855" y="21872"/>
                    <a:pt x="2090" y="22822"/>
                    <a:pt x="2755" y="23044"/>
                  </a:cubicBezTo>
                  <a:cubicBezTo>
                    <a:pt x="2863" y="23087"/>
                    <a:pt x="2961" y="23106"/>
                    <a:pt x="3048" y="23106"/>
                  </a:cubicBezTo>
                  <a:cubicBezTo>
                    <a:pt x="3467" y="23106"/>
                    <a:pt x="3614" y="22651"/>
                    <a:pt x="3325" y="22284"/>
                  </a:cubicBezTo>
                  <a:cubicBezTo>
                    <a:pt x="3009" y="21840"/>
                    <a:pt x="2090" y="20669"/>
                    <a:pt x="2534" y="19212"/>
                  </a:cubicBezTo>
                  <a:lnTo>
                    <a:pt x="2534" y="19212"/>
                  </a:lnTo>
                  <a:cubicBezTo>
                    <a:pt x="2534" y="19212"/>
                    <a:pt x="2952" y="20221"/>
                    <a:pt x="3464" y="20221"/>
                  </a:cubicBezTo>
                  <a:cubicBezTo>
                    <a:pt x="3532" y="20221"/>
                    <a:pt x="3602" y="20203"/>
                    <a:pt x="3674" y="20162"/>
                  </a:cubicBezTo>
                  <a:cubicBezTo>
                    <a:pt x="4117" y="19877"/>
                    <a:pt x="3040" y="16805"/>
                    <a:pt x="2819" y="15982"/>
                  </a:cubicBezTo>
                  <a:cubicBezTo>
                    <a:pt x="2597" y="15158"/>
                    <a:pt x="3357" y="4803"/>
                    <a:pt x="5289" y="1604"/>
                  </a:cubicBezTo>
                  <a:cubicBezTo>
                    <a:pt x="6038" y="376"/>
                    <a:pt x="5625" y="1"/>
                    <a:pt x="4840"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26"/>
            <p:cNvSpPr/>
            <p:nvPr/>
          </p:nvSpPr>
          <p:spPr>
            <a:xfrm>
              <a:off x="1636443" y="2456400"/>
              <a:ext cx="185125" cy="708461"/>
            </a:xfrm>
            <a:custGeom>
              <a:rect b="b" l="l" r="r" t="t"/>
              <a:pathLst>
                <a:path extrusionOk="0" h="23107" w="6038">
                  <a:moveTo>
                    <a:pt x="1209" y="1"/>
                  </a:moveTo>
                  <a:cubicBezTo>
                    <a:pt x="417" y="1"/>
                    <a:pt x="0" y="376"/>
                    <a:pt x="749" y="1604"/>
                  </a:cubicBezTo>
                  <a:cubicBezTo>
                    <a:pt x="2713" y="4803"/>
                    <a:pt x="3441" y="15158"/>
                    <a:pt x="3219" y="15982"/>
                  </a:cubicBezTo>
                  <a:cubicBezTo>
                    <a:pt x="3029" y="16805"/>
                    <a:pt x="1921" y="19877"/>
                    <a:pt x="2396" y="20162"/>
                  </a:cubicBezTo>
                  <a:cubicBezTo>
                    <a:pt x="2463" y="20203"/>
                    <a:pt x="2530" y="20221"/>
                    <a:pt x="2596" y="20221"/>
                  </a:cubicBezTo>
                  <a:cubicBezTo>
                    <a:pt x="3086" y="20221"/>
                    <a:pt x="3504" y="19212"/>
                    <a:pt x="3504" y="19212"/>
                  </a:cubicBezTo>
                  <a:lnTo>
                    <a:pt x="3504" y="19212"/>
                  </a:lnTo>
                  <a:cubicBezTo>
                    <a:pt x="3979" y="20669"/>
                    <a:pt x="3029" y="21840"/>
                    <a:pt x="2713" y="22284"/>
                  </a:cubicBezTo>
                  <a:cubicBezTo>
                    <a:pt x="2450" y="22651"/>
                    <a:pt x="2601" y="23106"/>
                    <a:pt x="3022" y="23106"/>
                  </a:cubicBezTo>
                  <a:cubicBezTo>
                    <a:pt x="3108" y="23106"/>
                    <a:pt x="3206" y="23087"/>
                    <a:pt x="3314" y="23044"/>
                  </a:cubicBezTo>
                  <a:cubicBezTo>
                    <a:pt x="3948" y="22822"/>
                    <a:pt x="5183" y="21872"/>
                    <a:pt x="5500" y="20479"/>
                  </a:cubicBezTo>
                  <a:cubicBezTo>
                    <a:pt x="5785" y="19085"/>
                    <a:pt x="5310" y="17375"/>
                    <a:pt x="5246" y="15570"/>
                  </a:cubicBezTo>
                  <a:cubicBezTo>
                    <a:pt x="6038" y="8476"/>
                    <a:pt x="4644" y="939"/>
                    <a:pt x="4644" y="939"/>
                  </a:cubicBezTo>
                  <a:cubicBezTo>
                    <a:pt x="4644" y="939"/>
                    <a:pt x="2459" y="1"/>
                    <a:pt x="1209"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26"/>
            <p:cNvSpPr/>
            <p:nvPr/>
          </p:nvSpPr>
          <p:spPr>
            <a:xfrm>
              <a:off x="1183625" y="1803557"/>
              <a:ext cx="246660" cy="233108"/>
            </a:xfrm>
            <a:custGeom>
              <a:rect b="b" l="l" r="r" t="t"/>
              <a:pathLst>
                <a:path extrusionOk="0" h="7603" w="8045">
                  <a:moveTo>
                    <a:pt x="4022" y="0"/>
                  </a:moveTo>
                  <a:lnTo>
                    <a:pt x="919" y="824"/>
                  </a:lnTo>
                  <a:cubicBezTo>
                    <a:pt x="1964" y="2312"/>
                    <a:pt x="0" y="5669"/>
                    <a:pt x="0" y="5669"/>
                  </a:cubicBezTo>
                  <a:cubicBezTo>
                    <a:pt x="0" y="5669"/>
                    <a:pt x="1780" y="7602"/>
                    <a:pt x="3920" y="7602"/>
                  </a:cubicBezTo>
                  <a:cubicBezTo>
                    <a:pt x="3954" y="7602"/>
                    <a:pt x="3988" y="7602"/>
                    <a:pt x="4022" y="7601"/>
                  </a:cubicBezTo>
                  <a:cubicBezTo>
                    <a:pt x="4056" y="7602"/>
                    <a:pt x="4090" y="7602"/>
                    <a:pt x="4123" y="7602"/>
                  </a:cubicBezTo>
                  <a:cubicBezTo>
                    <a:pt x="6234" y="7602"/>
                    <a:pt x="8044" y="5669"/>
                    <a:pt x="8044" y="5669"/>
                  </a:cubicBezTo>
                  <a:cubicBezTo>
                    <a:pt x="8044" y="5669"/>
                    <a:pt x="6081" y="2312"/>
                    <a:pt x="7126" y="824"/>
                  </a:cubicBezTo>
                  <a:lnTo>
                    <a:pt x="4022" y="0"/>
                  </a:lnTo>
                  <a:close/>
                </a:path>
              </a:pathLst>
            </a:custGeom>
            <a:solidFill>
              <a:srgbClr val="EFC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26"/>
            <p:cNvSpPr/>
            <p:nvPr/>
          </p:nvSpPr>
          <p:spPr>
            <a:xfrm>
              <a:off x="997182" y="1275346"/>
              <a:ext cx="622429" cy="569019"/>
            </a:xfrm>
            <a:custGeom>
              <a:rect b="b" l="l" r="r" t="t"/>
              <a:pathLst>
                <a:path extrusionOk="0" h="18559" w="20301">
                  <a:moveTo>
                    <a:pt x="6715" y="0"/>
                  </a:moveTo>
                  <a:lnTo>
                    <a:pt x="1553" y="2851"/>
                  </a:lnTo>
                  <a:cubicBezTo>
                    <a:pt x="1553" y="2851"/>
                    <a:pt x="1" y="14251"/>
                    <a:pt x="6176" y="17608"/>
                  </a:cubicBezTo>
                  <a:lnTo>
                    <a:pt x="6208" y="17608"/>
                  </a:lnTo>
                  <a:cubicBezTo>
                    <a:pt x="7253" y="18210"/>
                    <a:pt x="8552" y="18558"/>
                    <a:pt x="10135" y="18558"/>
                  </a:cubicBezTo>
                  <a:cubicBezTo>
                    <a:pt x="20301" y="18558"/>
                    <a:pt x="18907" y="4371"/>
                    <a:pt x="18749" y="2977"/>
                  </a:cubicBezTo>
                  <a:cubicBezTo>
                    <a:pt x="18717" y="2882"/>
                    <a:pt x="18717" y="2851"/>
                    <a:pt x="18717" y="2851"/>
                  </a:cubicBezTo>
                  <a:lnTo>
                    <a:pt x="18654" y="2787"/>
                  </a:lnTo>
                  <a:lnTo>
                    <a:pt x="16374" y="1299"/>
                  </a:lnTo>
                  <a:lnTo>
                    <a:pt x="14379" y="0"/>
                  </a:ln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26"/>
            <p:cNvSpPr/>
            <p:nvPr/>
          </p:nvSpPr>
          <p:spPr>
            <a:xfrm>
              <a:off x="1187519" y="1315143"/>
              <a:ext cx="432091" cy="529222"/>
            </a:xfrm>
            <a:custGeom>
              <a:rect b="b" l="l" r="r" t="t"/>
              <a:pathLst>
                <a:path extrusionOk="0" h="17261" w="14093">
                  <a:moveTo>
                    <a:pt x="10166" y="1"/>
                  </a:moveTo>
                  <a:lnTo>
                    <a:pt x="9722" y="824"/>
                  </a:lnTo>
                  <a:cubicBezTo>
                    <a:pt x="9722" y="824"/>
                    <a:pt x="11401" y="11275"/>
                    <a:pt x="8234" y="14094"/>
                  </a:cubicBezTo>
                  <a:cubicBezTo>
                    <a:pt x="6093" y="16018"/>
                    <a:pt x="4189" y="16673"/>
                    <a:pt x="2410" y="16673"/>
                  </a:cubicBezTo>
                  <a:cubicBezTo>
                    <a:pt x="1583" y="16673"/>
                    <a:pt x="784" y="16531"/>
                    <a:pt x="0" y="16310"/>
                  </a:cubicBezTo>
                  <a:lnTo>
                    <a:pt x="0" y="16310"/>
                  </a:lnTo>
                  <a:cubicBezTo>
                    <a:pt x="1045" y="16912"/>
                    <a:pt x="2344" y="17260"/>
                    <a:pt x="3927" y="17260"/>
                  </a:cubicBezTo>
                  <a:cubicBezTo>
                    <a:pt x="14093" y="17260"/>
                    <a:pt x="12699" y="3073"/>
                    <a:pt x="12541" y="1648"/>
                  </a:cubicBezTo>
                  <a:lnTo>
                    <a:pt x="12446" y="1489"/>
                  </a:lnTo>
                  <a:lnTo>
                    <a:pt x="10166" y="1"/>
                  </a:lnTo>
                  <a:close/>
                </a:path>
              </a:pathLst>
            </a:custGeom>
            <a:solidFill>
              <a:srgbClr val="EFC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26"/>
            <p:cNvSpPr/>
            <p:nvPr/>
          </p:nvSpPr>
          <p:spPr>
            <a:xfrm>
              <a:off x="968055" y="1264677"/>
              <a:ext cx="151522" cy="288388"/>
            </a:xfrm>
            <a:custGeom>
              <a:rect b="b" l="l" r="r" t="t"/>
              <a:pathLst>
                <a:path extrusionOk="0" h="9406" w="4942">
                  <a:moveTo>
                    <a:pt x="3421" y="0"/>
                  </a:moveTo>
                  <a:lnTo>
                    <a:pt x="2059" y="507"/>
                  </a:lnTo>
                  <a:cubicBezTo>
                    <a:pt x="2059" y="507"/>
                    <a:pt x="1" y="2185"/>
                    <a:pt x="2503" y="9406"/>
                  </a:cubicBezTo>
                  <a:cubicBezTo>
                    <a:pt x="2503" y="9406"/>
                    <a:pt x="2756" y="6492"/>
                    <a:pt x="3199" y="5827"/>
                  </a:cubicBezTo>
                  <a:cubicBezTo>
                    <a:pt x="3674" y="5194"/>
                    <a:pt x="4941" y="3230"/>
                    <a:pt x="4941" y="3230"/>
                  </a:cubicBezTo>
                  <a:lnTo>
                    <a:pt x="3421" y="0"/>
                  </a:ln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26"/>
            <p:cNvSpPr/>
            <p:nvPr/>
          </p:nvSpPr>
          <p:spPr>
            <a:xfrm>
              <a:off x="1338980" y="1474360"/>
              <a:ext cx="164123" cy="154496"/>
            </a:xfrm>
            <a:custGeom>
              <a:rect b="b" l="l" r="r" t="t"/>
              <a:pathLst>
                <a:path extrusionOk="0" h="5039" w="5353">
                  <a:moveTo>
                    <a:pt x="2682" y="0"/>
                  </a:moveTo>
                  <a:cubicBezTo>
                    <a:pt x="1873" y="0"/>
                    <a:pt x="904" y="506"/>
                    <a:pt x="412" y="1458"/>
                  </a:cubicBezTo>
                  <a:cubicBezTo>
                    <a:pt x="254" y="1775"/>
                    <a:pt x="127" y="2187"/>
                    <a:pt x="95" y="2662"/>
                  </a:cubicBezTo>
                  <a:cubicBezTo>
                    <a:pt x="0" y="4404"/>
                    <a:pt x="1299" y="4974"/>
                    <a:pt x="2756" y="5037"/>
                  </a:cubicBezTo>
                  <a:cubicBezTo>
                    <a:pt x="2779" y="5038"/>
                    <a:pt x="2803" y="5038"/>
                    <a:pt x="2826" y="5038"/>
                  </a:cubicBezTo>
                  <a:cubicBezTo>
                    <a:pt x="3777" y="5038"/>
                    <a:pt x="4571" y="4415"/>
                    <a:pt x="5004" y="3612"/>
                  </a:cubicBezTo>
                  <a:cubicBezTo>
                    <a:pt x="5226" y="3168"/>
                    <a:pt x="5352" y="2725"/>
                    <a:pt x="5352" y="2250"/>
                  </a:cubicBezTo>
                  <a:cubicBezTo>
                    <a:pt x="5352" y="888"/>
                    <a:pt x="3832" y="65"/>
                    <a:pt x="2756" y="2"/>
                  </a:cubicBezTo>
                  <a:cubicBezTo>
                    <a:pt x="2731" y="1"/>
                    <a:pt x="2707" y="0"/>
                    <a:pt x="26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26"/>
            <p:cNvSpPr/>
            <p:nvPr/>
          </p:nvSpPr>
          <p:spPr>
            <a:xfrm>
              <a:off x="1351612" y="1474360"/>
              <a:ext cx="151491" cy="110744"/>
            </a:xfrm>
            <a:custGeom>
              <a:rect b="b" l="l" r="r" t="t"/>
              <a:pathLst>
                <a:path extrusionOk="0" h="3612" w="4941">
                  <a:moveTo>
                    <a:pt x="2266" y="0"/>
                  </a:moveTo>
                  <a:cubicBezTo>
                    <a:pt x="1457" y="0"/>
                    <a:pt x="491" y="477"/>
                    <a:pt x="0" y="1458"/>
                  </a:cubicBezTo>
                  <a:cubicBezTo>
                    <a:pt x="602" y="1490"/>
                    <a:pt x="3484" y="1838"/>
                    <a:pt x="4592" y="3612"/>
                  </a:cubicBezTo>
                  <a:cubicBezTo>
                    <a:pt x="4814" y="3168"/>
                    <a:pt x="4940" y="2693"/>
                    <a:pt x="4940" y="2250"/>
                  </a:cubicBezTo>
                  <a:cubicBezTo>
                    <a:pt x="4940" y="888"/>
                    <a:pt x="3420" y="65"/>
                    <a:pt x="2344" y="2"/>
                  </a:cubicBezTo>
                  <a:cubicBezTo>
                    <a:pt x="2318" y="1"/>
                    <a:pt x="2292" y="0"/>
                    <a:pt x="2266" y="0"/>
                  </a:cubicBezTo>
                  <a:close/>
                </a:path>
              </a:pathLst>
            </a:custGeom>
            <a:solidFill>
              <a:srgbClr val="F285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26"/>
            <p:cNvSpPr/>
            <p:nvPr/>
          </p:nvSpPr>
          <p:spPr>
            <a:xfrm>
              <a:off x="1396253" y="1569560"/>
              <a:ext cx="31120" cy="31089"/>
            </a:xfrm>
            <a:custGeom>
              <a:rect b="b" l="l" r="r" t="t"/>
              <a:pathLst>
                <a:path extrusionOk="0" h="1014" w="1015">
                  <a:moveTo>
                    <a:pt x="508" y="0"/>
                  </a:moveTo>
                  <a:cubicBezTo>
                    <a:pt x="223" y="0"/>
                    <a:pt x="1" y="222"/>
                    <a:pt x="1" y="507"/>
                  </a:cubicBezTo>
                  <a:cubicBezTo>
                    <a:pt x="1" y="760"/>
                    <a:pt x="223" y="1014"/>
                    <a:pt x="508" y="1014"/>
                  </a:cubicBezTo>
                  <a:cubicBezTo>
                    <a:pt x="793" y="1014"/>
                    <a:pt x="1014" y="760"/>
                    <a:pt x="1014" y="507"/>
                  </a:cubicBezTo>
                  <a:cubicBezTo>
                    <a:pt x="1014" y="222"/>
                    <a:pt x="793" y="0"/>
                    <a:pt x="508"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26"/>
            <p:cNvSpPr/>
            <p:nvPr/>
          </p:nvSpPr>
          <p:spPr>
            <a:xfrm>
              <a:off x="1348699" y="1591880"/>
              <a:ext cx="139840" cy="53440"/>
            </a:xfrm>
            <a:custGeom>
              <a:rect b="b" l="l" r="r" t="t"/>
              <a:pathLst>
                <a:path extrusionOk="0" h="1743" w="4561">
                  <a:moveTo>
                    <a:pt x="0" y="1"/>
                  </a:moveTo>
                  <a:lnTo>
                    <a:pt x="0" y="1"/>
                  </a:lnTo>
                  <a:cubicBezTo>
                    <a:pt x="0" y="1"/>
                    <a:pt x="405" y="1743"/>
                    <a:pt x="2138" y="1743"/>
                  </a:cubicBezTo>
                  <a:cubicBezTo>
                    <a:pt x="2154" y="1743"/>
                    <a:pt x="2170" y="1743"/>
                    <a:pt x="2185" y="1742"/>
                  </a:cubicBezTo>
                  <a:cubicBezTo>
                    <a:pt x="3959" y="1679"/>
                    <a:pt x="4560" y="1"/>
                    <a:pt x="4560" y="1"/>
                  </a:cubicBezTo>
                  <a:lnTo>
                    <a:pt x="4560" y="1"/>
                  </a:lnTo>
                  <a:cubicBezTo>
                    <a:pt x="4099" y="707"/>
                    <a:pt x="3370" y="1205"/>
                    <a:pt x="2517" y="1205"/>
                  </a:cubicBezTo>
                  <a:cubicBezTo>
                    <a:pt x="2491" y="1205"/>
                    <a:pt x="2465" y="1205"/>
                    <a:pt x="2439" y="1204"/>
                  </a:cubicBezTo>
                  <a:cubicBezTo>
                    <a:pt x="1362" y="1141"/>
                    <a:pt x="412" y="824"/>
                    <a:pt x="0" y="1"/>
                  </a:cubicBezTo>
                  <a:close/>
                </a:path>
              </a:pathLst>
            </a:custGeom>
            <a:solidFill>
              <a:srgbClr val="F285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26"/>
            <p:cNvSpPr/>
            <p:nvPr/>
          </p:nvSpPr>
          <p:spPr>
            <a:xfrm>
              <a:off x="1390213" y="1488679"/>
              <a:ext cx="73093" cy="35044"/>
            </a:xfrm>
            <a:custGeom>
              <a:rect b="b" l="l" r="r" t="t"/>
              <a:pathLst>
                <a:path extrusionOk="0" h="1143" w="2384">
                  <a:moveTo>
                    <a:pt x="983" y="0"/>
                  </a:moveTo>
                  <a:cubicBezTo>
                    <a:pt x="531" y="0"/>
                    <a:pt x="125" y="140"/>
                    <a:pt x="71" y="390"/>
                  </a:cubicBezTo>
                  <a:cubicBezTo>
                    <a:pt x="1" y="696"/>
                    <a:pt x="1122" y="1142"/>
                    <a:pt x="1779" y="1142"/>
                  </a:cubicBezTo>
                  <a:cubicBezTo>
                    <a:pt x="2005" y="1142"/>
                    <a:pt x="2176" y="1089"/>
                    <a:pt x="2225" y="960"/>
                  </a:cubicBezTo>
                  <a:cubicBezTo>
                    <a:pt x="2383" y="485"/>
                    <a:pt x="1971" y="263"/>
                    <a:pt x="1971" y="263"/>
                  </a:cubicBezTo>
                  <a:cubicBezTo>
                    <a:pt x="1709" y="83"/>
                    <a:pt x="1332" y="0"/>
                    <a:pt x="983" y="0"/>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26"/>
            <p:cNvSpPr/>
            <p:nvPr/>
          </p:nvSpPr>
          <p:spPr>
            <a:xfrm>
              <a:off x="1111758" y="1474330"/>
              <a:ext cx="163173" cy="154526"/>
            </a:xfrm>
            <a:custGeom>
              <a:rect b="b" l="l" r="r" t="t"/>
              <a:pathLst>
                <a:path extrusionOk="0" h="5040" w="5322">
                  <a:moveTo>
                    <a:pt x="2693" y="0"/>
                  </a:moveTo>
                  <a:cubicBezTo>
                    <a:pt x="2661" y="0"/>
                    <a:pt x="2629" y="1"/>
                    <a:pt x="2598" y="3"/>
                  </a:cubicBezTo>
                  <a:cubicBezTo>
                    <a:pt x="1521" y="66"/>
                    <a:pt x="1" y="889"/>
                    <a:pt x="1" y="2251"/>
                  </a:cubicBezTo>
                  <a:cubicBezTo>
                    <a:pt x="1" y="2694"/>
                    <a:pt x="128" y="3169"/>
                    <a:pt x="349" y="3581"/>
                  </a:cubicBezTo>
                  <a:cubicBezTo>
                    <a:pt x="782" y="4416"/>
                    <a:pt x="1577" y="5039"/>
                    <a:pt x="2527" y="5039"/>
                  </a:cubicBezTo>
                  <a:cubicBezTo>
                    <a:pt x="2551" y="5039"/>
                    <a:pt x="2574" y="5039"/>
                    <a:pt x="2598" y="5038"/>
                  </a:cubicBezTo>
                  <a:cubicBezTo>
                    <a:pt x="2914" y="5006"/>
                    <a:pt x="3263" y="4975"/>
                    <a:pt x="3548" y="4911"/>
                  </a:cubicBezTo>
                  <a:cubicBezTo>
                    <a:pt x="4561" y="4658"/>
                    <a:pt x="5321" y="3993"/>
                    <a:pt x="5258" y="2631"/>
                  </a:cubicBezTo>
                  <a:cubicBezTo>
                    <a:pt x="5226" y="2188"/>
                    <a:pt x="5100" y="1776"/>
                    <a:pt x="4941" y="1428"/>
                  </a:cubicBezTo>
                  <a:cubicBezTo>
                    <a:pt x="4846" y="1269"/>
                    <a:pt x="4751" y="1111"/>
                    <a:pt x="4625" y="984"/>
                  </a:cubicBezTo>
                  <a:cubicBezTo>
                    <a:pt x="4111" y="319"/>
                    <a:pt x="3366" y="0"/>
                    <a:pt x="26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26"/>
            <p:cNvSpPr/>
            <p:nvPr/>
          </p:nvSpPr>
          <p:spPr>
            <a:xfrm>
              <a:off x="1180713" y="1569560"/>
              <a:ext cx="31089" cy="31089"/>
            </a:xfrm>
            <a:custGeom>
              <a:rect b="b" l="l" r="r" t="t"/>
              <a:pathLst>
                <a:path extrusionOk="0" h="1014" w="1014">
                  <a:moveTo>
                    <a:pt x="507" y="0"/>
                  </a:moveTo>
                  <a:cubicBezTo>
                    <a:pt x="222" y="0"/>
                    <a:pt x="0" y="222"/>
                    <a:pt x="0" y="507"/>
                  </a:cubicBezTo>
                  <a:cubicBezTo>
                    <a:pt x="0" y="760"/>
                    <a:pt x="222" y="1014"/>
                    <a:pt x="507" y="1014"/>
                  </a:cubicBezTo>
                  <a:cubicBezTo>
                    <a:pt x="792" y="1014"/>
                    <a:pt x="1014" y="760"/>
                    <a:pt x="1014" y="507"/>
                  </a:cubicBezTo>
                  <a:cubicBezTo>
                    <a:pt x="1014" y="222"/>
                    <a:pt x="792" y="0"/>
                    <a:pt x="50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26"/>
            <p:cNvSpPr/>
            <p:nvPr/>
          </p:nvSpPr>
          <p:spPr>
            <a:xfrm>
              <a:off x="1126322" y="1591880"/>
              <a:ext cx="139871" cy="53440"/>
            </a:xfrm>
            <a:custGeom>
              <a:rect b="b" l="l" r="r" t="t"/>
              <a:pathLst>
                <a:path extrusionOk="0" h="1743" w="4562">
                  <a:moveTo>
                    <a:pt x="1" y="1"/>
                  </a:moveTo>
                  <a:cubicBezTo>
                    <a:pt x="1" y="1"/>
                    <a:pt x="603" y="1679"/>
                    <a:pt x="2376" y="1742"/>
                  </a:cubicBezTo>
                  <a:cubicBezTo>
                    <a:pt x="2391" y="1743"/>
                    <a:pt x="2407" y="1743"/>
                    <a:pt x="2422" y="1743"/>
                  </a:cubicBezTo>
                  <a:cubicBezTo>
                    <a:pt x="4126" y="1743"/>
                    <a:pt x="4561" y="1"/>
                    <a:pt x="4561" y="1"/>
                  </a:cubicBezTo>
                  <a:lnTo>
                    <a:pt x="4561" y="1"/>
                  </a:lnTo>
                  <a:cubicBezTo>
                    <a:pt x="4150" y="824"/>
                    <a:pt x="3168" y="1141"/>
                    <a:pt x="2123" y="1204"/>
                  </a:cubicBezTo>
                  <a:cubicBezTo>
                    <a:pt x="2096" y="1205"/>
                    <a:pt x="2070" y="1205"/>
                    <a:pt x="2044" y="1205"/>
                  </a:cubicBezTo>
                  <a:cubicBezTo>
                    <a:pt x="1191" y="1205"/>
                    <a:pt x="462" y="707"/>
                    <a:pt x="1" y="1"/>
                  </a:cubicBezTo>
                  <a:close/>
                </a:path>
              </a:pathLst>
            </a:custGeom>
            <a:solidFill>
              <a:srgbClr val="F285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26"/>
            <p:cNvSpPr/>
            <p:nvPr/>
          </p:nvSpPr>
          <p:spPr>
            <a:xfrm>
              <a:off x="1272938" y="1618094"/>
              <a:ext cx="63160" cy="68157"/>
            </a:xfrm>
            <a:custGeom>
              <a:rect b="b" l="l" r="r" t="t"/>
              <a:pathLst>
                <a:path extrusionOk="0" h="2223" w="2060">
                  <a:moveTo>
                    <a:pt x="1204" y="1"/>
                  </a:moveTo>
                  <a:cubicBezTo>
                    <a:pt x="1204" y="1"/>
                    <a:pt x="1" y="1742"/>
                    <a:pt x="919" y="2122"/>
                  </a:cubicBezTo>
                  <a:cubicBezTo>
                    <a:pt x="1086" y="2194"/>
                    <a:pt x="1224" y="2223"/>
                    <a:pt x="1339" y="2223"/>
                  </a:cubicBezTo>
                  <a:cubicBezTo>
                    <a:pt x="1838" y="2223"/>
                    <a:pt x="1901" y="1679"/>
                    <a:pt x="1901" y="1679"/>
                  </a:cubicBezTo>
                  <a:cubicBezTo>
                    <a:pt x="1901" y="1679"/>
                    <a:pt x="2059" y="1014"/>
                    <a:pt x="1204" y="1"/>
                  </a:cubicBezTo>
                  <a:close/>
                </a:path>
              </a:pathLst>
            </a:custGeom>
            <a:solidFill>
              <a:srgbClr val="EFC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26"/>
            <p:cNvSpPr/>
            <p:nvPr/>
          </p:nvSpPr>
          <p:spPr>
            <a:xfrm>
              <a:off x="1266162" y="1723994"/>
              <a:ext cx="91305" cy="34922"/>
            </a:xfrm>
            <a:custGeom>
              <a:rect b="b" l="l" r="r" t="t"/>
              <a:pathLst>
                <a:path extrusionOk="0" h="1139" w="2978">
                  <a:moveTo>
                    <a:pt x="2008" y="1"/>
                  </a:moveTo>
                  <a:cubicBezTo>
                    <a:pt x="1794" y="1"/>
                    <a:pt x="1580" y="63"/>
                    <a:pt x="1394" y="125"/>
                  </a:cubicBezTo>
                  <a:cubicBezTo>
                    <a:pt x="1109" y="220"/>
                    <a:pt x="855" y="347"/>
                    <a:pt x="602" y="505"/>
                  </a:cubicBezTo>
                  <a:cubicBezTo>
                    <a:pt x="380" y="695"/>
                    <a:pt x="159" y="854"/>
                    <a:pt x="0" y="1075"/>
                  </a:cubicBezTo>
                  <a:lnTo>
                    <a:pt x="32" y="1139"/>
                  </a:lnTo>
                  <a:cubicBezTo>
                    <a:pt x="285" y="1012"/>
                    <a:pt x="539" y="917"/>
                    <a:pt x="792" y="854"/>
                  </a:cubicBezTo>
                  <a:cubicBezTo>
                    <a:pt x="1045" y="790"/>
                    <a:pt x="1267" y="759"/>
                    <a:pt x="1520" y="727"/>
                  </a:cubicBezTo>
                  <a:cubicBezTo>
                    <a:pt x="1717" y="727"/>
                    <a:pt x="1914" y="827"/>
                    <a:pt x="2089" y="827"/>
                  </a:cubicBezTo>
                  <a:cubicBezTo>
                    <a:pt x="2111" y="827"/>
                    <a:pt x="2133" y="825"/>
                    <a:pt x="2154" y="822"/>
                  </a:cubicBezTo>
                  <a:cubicBezTo>
                    <a:pt x="2375" y="822"/>
                    <a:pt x="2597" y="854"/>
                    <a:pt x="2945" y="854"/>
                  </a:cubicBezTo>
                  <a:lnTo>
                    <a:pt x="2977" y="790"/>
                  </a:lnTo>
                  <a:cubicBezTo>
                    <a:pt x="2914" y="442"/>
                    <a:pt x="2660" y="189"/>
                    <a:pt x="2344" y="62"/>
                  </a:cubicBezTo>
                  <a:cubicBezTo>
                    <a:pt x="2234" y="18"/>
                    <a:pt x="2121" y="1"/>
                    <a:pt x="2008"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26"/>
            <p:cNvSpPr/>
            <p:nvPr/>
          </p:nvSpPr>
          <p:spPr>
            <a:xfrm>
              <a:off x="1433167" y="1430149"/>
              <a:ext cx="112645" cy="65643"/>
            </a:xfrm>
            <a:custGeom>
              <a:rect b="b" l="l" r="r" t="t"/>
              <a:pathLst>
                <a:path extrusionOk="0" h="2141" w="3674">
                  <a:moveTo>
                    <a:pt x="703" y="1"/>
                  </a:moveTo>
                  <a:cubicBezTo>
                    <a:pt x="597" y="1"/>
                    <a:pt x="467" y="63"/>
                    <a:pt x="285" y="208"/>
                  </a:cubicBezTo>
                  <a:cubicBezTo>
                    <a:pt x="0" y="462"/>
                    <a:pt x="792" y="1887"/>
                    <a:pt x="3041" y="2140"/>
                  </a:cubicBezTo>
                  <a:cubicBezTo>
                    <a:pt x="3674" y="2140"/>
                    <a:pt x="2027" y="1412"/>
                    <a:pt x="1489" y="810"/>
                  </a:cubicBezTo>
                  <a:cubicBezTo>
                    <a:pt x="1083" y="381"/>
                    <a:pt x="966" y="1"/>
                    <a:pt x="703" y="1"/>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26"/>
            <p:cNvSpPr/>
            <p:nvPr/>
          </p:nvSpPr>
          <p:spPr>
            <a:xfrm>
              <a:off x="1066136" y="1430149"/>
              <a:ext cx="111694" cy="65643"/>
            </a:xfrm>
            <a:custGeom>
              <a:rect b="b" l="l" r="r" t="t"/>
              <a:pathLst>
                <a:path extrusionOk="0" h="2141" w="3643">
                  <a:moveTo>
                    <a:pt x="2940" y="1"/>
                  </a:moveTo>
                  <a:cubicBezTo>
                    <a:pt x="2679" y="1"/>
                    <a:pt x="2569" y="381"/>
                    <a:pt x="2186" y="810"/>
                  </a:cubicBezTo>
                  <a:cubicBezTo>
                    <a:pt x="1647" y="1412"/>
                    <a:pt x="0" y="2140"/>
                    <a:pt x="634" y="2140"/>
                  </a:cubicBezTo>
                  <a:cubicBezTo>
                    <a:pt x="2851" y="1887"/>
                    <a:pt x="3642" y="462"/>
                    <a:pt x="3357" y="208"/>
                  </a:cubicBezTo>
                  <a:cubicBezTo>
                    <a:pt x="3175" y="63"/>
                    <a:pt x="3046" y="1"/>
                    <a:pt x="2940" y="1"/>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26"/>
            <p:cNvSpPr/>
            <p:nvPr/>
          </p:nvSpPr>
          <p:spPr>
            <a:xfrm>
              <a:off x="1119546" y="1492848"/>
              <a:ext cx="155385" cy="132083"/>
            </a:xfrm>
            <a:custGeom>
              <a:rect b="b" l="l" r="r" t="t"/>
              <a:pathLst>
                <a:path extrusionOk="0" h="4308" w="5068">
                  <a:moveTo>
                    <a:pt x="3262" y="0"/>
                  </a:moveTo>
                  <a:lnTo>
                    <a:pt x="0" y="2090"/>
                  </a:lnTo>
                  <a:lnTo>
                    <a:pt x="95" y="3009"/>
                  </a:lnTo>
                  <a:cubicBezTo>
                    <a:pt x="95" y="3009"/>
                    <a:pt x="2612" y="1626"/>
                    <a:pt x="4002" y="1626"/>
                  </a:cubicBezTo>
                  <a:cubicBezTo>
                    <a:pt x="4099" y="1626"/>
                    <a:pt x="4191" y="1633"/>
                    <a:pt x="4276" y="1647"/>
                  </a:cubicBezTo>
                  <a:cubicBezTo>
                    <a:pt x="4276" y="1647"/>
                    <a:pt x="4529" y="3579"/>
                    <a:pt x="3294" y="4307"/>
                  </a:cubicBezTo>
                  <a:cubicBezTo>
                    <a:pt x="4307" y="4054"/>
                    <a:pt x="5067" y="3389"/>
                    <a:pt x="5004" y="2059"/>
                  </a:cubicBezTo>
                  <a:cubicBezTo>
                    <a:pt x="4972" y="1584"/>
                    <a:pt x="4846" y="1172"/>
                    <a:pt x="4687" y="855"/>
                  </a:cubicBezTo>
                  <a:cubicBezTo>
                    <a:pt x="4592" y="665"/>
                    <a:pt x="4497" y="507"/>
                    <a:pt x="4371" y="380"/>
                  </a:cubicBezTo>
                  <a:cubicBezTo>
                    <a:pt x="3769" y="190"/>
                    <a:pt x="3262" y="0"/>
                    <a:pt x="3262"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2" name="Google Shape;1412;p26"/>
            <p:cNvSpPr/>
            <p:nvPr/>
          </p:nvSpPr>
          <p:spPr>
            <a:xfrm>
              <a:off x="1111758" y="1474360"/>
              <a:ext cx="151522" cy="110744"/>
            </a:xfrm>
            <a:custGeom>
              <a:rect b="b" l="l" r="r" t="t"/>
              <a:pathLst>
                <a:path extrusionOk="0" h="3612" w="4942">
                  <a:moveTo>
                    <a:pt x="2675" y="0"/>
                  </a:moveTo>
                  <a:cubicBezTo>
                    <a:pt x="2649" y="0"/>
                    <a:pt x="2623" y="1"/>
                    <a:pt x="2598" y="2"/>
                  </a:cubicBezTo>
                  <a:cubicBezTo>
                    <a:pt x="1521" y="65"/>
                    <a:pt x="1" y="888"/>
                    <a:pt x="1" y="2250"/>
                  </a:cubicBezTo>
                  <a:cubicBezTo>
                    <a:pt x="1" y="2693"/>
                    <a:pt x="96" y="3168"/>
                    <a:pt x="349" y="3612"/>
                  </a:cubicBezTo>
                  <a:cubicBezTo>
                    <a:pt x="1458" y="1838"/>
                    <a:pt x="4339" y="1490"/>
                    <a:pt x="4941" y="1458"/>
                  </a:cubicBezTo>
                  <a:cubicBezTo>
                    <a:pt x="4450" y="477"/>
                    <a:pt x="3484" y="0"/>
                    <a:pt x="2675" y="0"/>
                  </a:cubicBezTo>
                  <a:close/>
                </a:path>
              </a:pathLst>
            </a:custGeom>
            <a:solidFill>
              <a:srgbClr val="F285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26"/>
            <p:cNvSpPr/>
            <p:nvPr/>
          </p:nvSpPr>
          <p:spPr>
            <a:xfrm>
              <a:off x="1121478" y="1493002"/>
              <a:ext cx="66256" cy="54513"/>
            </a:xfrm>
            <a:custGeom>
              <a:rect b="b" l="l" r="r" t="t"/>
              <a:pathLst>
                <a:path extrusionOk="0" h="1778" w="2161">
                  <a:moveTo>
                    <a:pt x="1639" y="0"/>
                  </a:moveTo>
                  <a:cubicBezTo>
                    <a:pt x="1193" y="0"/>
                    <a:pt x="451" y="474"/>
                    <a:pt x="222" y="1009"/>
                  </a:cubicBezTo>
                  <a:cubicBezTo>
                    <a:pt x="222" y="1009"/>
                    <a:pt x="1" y="1452"/>
                    <a:pt x="381" y="1737"/>
                  </a:cubicBezTo>
                  <a:cubicBezTo>
                    <a:pt x="419" y="1765"/>
                    <a:pt x="465" y="1777"/>
                    <a:pt x="515" y="1777"/>
                  </a:cubicBezTo>
                  <a:cubicBezTo>
                    <a:pt x="1048" y="1777"/>
                    <a:pt x="2161" y="379"/>
                    <a:pt x="1901" y="90"/>
                  </a:cubicBezTo>
                  <a:cubicBezTo>
                    <a:pt x="1839" y="28"/>
                    <a:pt x="1748" y="0"/>
                    <a:pt x="1639" y="0"/>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26"/>
            <p:cNvSpPr/>
            <p:nvPr/>
          </p:nvSpPr>
          <p:spPr>
            <a:xfrm>
              <a:off x="989425" y="1077283"/>
              <a:ext cx="697178" cy="552493"/>
            </a:xfrm>
            <a:custGeom>
              <a:rect b="b" l="l" r="r" t="t"/>
              <a:pathLst>
                <a:path extrusionOk="0" h="18020" w="22739">
                  <a:moveTo>
                    <a:pt x="13365" y="0"/>
                  </a:moveTo>
                  <a:cubicBezTo>
                    <a:pt x="9769" y="0"/>
                    <a:pt x="5661" y="2166"/>
                    <a:pt x="2454" y="2166"/>
                  </a:cubicBezTo>
                  <a:cubicBezTo>
                    <a:pt x="1594" y="2166"/>
                    <a:pt x="799" y="2010"/>
                    <a:pt x="96" y="1615"/>
                  </a:cubicBezTo>
                  <a:lnTo>
                    <a:pt x="96" y="1615"/>
                  </a:lnTo>
                  <a:cubicBezTo>
                    <a:pt x="96" y="1615"/>
                    <a:pt x="1" y="2660"/>
                    <a:pt x="254" y="4085"/>
                  </a:cubicBezTo>
                  <a:lnTo>
                    <a:pt x="286" y="4085"/>
                  </a:lnTo>
                  <a:cubicBezTo>
                    <a:pt x="792" y="6904"/>
                    <a:pt x="2851" y="11274"/>
                    <a:pt x="10388" y="11749"/>
                  </a:cubicBezTo>
                  <a:cubicBezTo>
                    <a:pt x="14157" y="11749"/>
                    <a:pt x="16785" y="9817"/>
                    <a:pt x="16785" y="9817"/>
                  </a:cubicBezTo>
                  <a:cubicBezTo>
                    <a:pt x="16785" y="9817"/>
                    <a:pt x="17799" y="12826"/>
                    <a:pt x="18464" y="13966"/>
                  </a:cubicBezTo>
                  <a:cubicBezTo>
                    <a:pt x="19097" y="15106"/>
                    <a:pt x="18495" y="18020"/>
                    <a:pt x="18495" y="18020"/>
                  </a:cubicBezTo>
                  <a:cubicBezTo>
                    <a:pt x="18495" y="18020"/>
                    <a:pt x="22739" y="11686"/>
                    <a:pt x="21504" y="5510"/>
                  </a:cubicBezTo>
                  <a:cubicBezTo>
                    <a:pt x="21030" y="3290"/>
                    <a:pt x="19515" y="3055"/>
                    <a:pt x="18893" y="3055"/>
                  </a:cubicBezTo>
                  <a:cubicBezTo>
                    <a:pt x="18725" y="3055"/>
                    <a:pt x="18622" y="3072"/>
                    <a:pt x="18622" y="3072"/>
                  </a:cubicBezTo>
                  <a:cubicBezTo>
                    <a:pt x="18622" y="3072"/>
                    <a:pt x="18400" y="2122"/>
                    <a:pt x="17450" y="1298"/>
                  </a:cubicBezTo>
                  <a:cubicBezTo>
                    <a:pt x="16690" y="602"/>
                    <a:pt x="15423" y="0"/>
                    <a:pt x="13365"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26"/>
            <p:cNvSpPr/>
            <p:nvPr/>
          </p:nvSpPr>
          <p:spPr>
            <a:xfrm>
              <a:off x="998163" y="1117079"/>
              <a:ext cx="688440" cy="512697"/>
            </a:xfrm>
            <a:custGeom>
              <a:rect b="b" l="l" r="r" t="t"/>
              <a:pathLst>
                <a:path extrusionOk="0" h="16722" w="22454">
                  <a:moveTo>
                    <a:pt x="17165" y="0"/>
                  </a:moveTo>
                  <a:cubicBezTo>
                    <a:pt x="17577" y="1774"/>
                    <a:pt x="16785" y="5828"/>
                    <a:pt x="11211" y="6208"/>
                  </a:cubicBezTo>
                  <a:cubicBezTo>
                    <a:pt x="10944" y="6226"/>
                    <a:pt x="10677" y="6235"/>
                    <a:pt x="10410" y="6235"/>
                  </a:cubicBezTo>
                  <a:cubicBezTo>
                    <a:pt x="5202" y="6235"/>
                    <a:pt x="151" y="2878"/>
                    <a:pt x="1" y="2787"/>
                  </a:cubicBezTo>
                  <a:lnTo>
                    <a:pt x="1" y="2787"/>
                  </a:lnTo>
                  <a:cubicBezTo>
                    <a:pt x="507" y="5606"/>
                    <a:pt x="2566" y="9976"/>
                    <a:pt x="10103" y="10451"/>
                  </a:cubicBezTo>
                  <a:cubicBezTo>
                    <a:pt x="13872" y="10451"/>
                    <a:pt x="16500" y="8519"/>
                    <a:pt x="16500" y="8519"/>
                  </a:cubicBezTo>
                  <a:cubicBezTo>
                    <a:pt x="16500" y="8519"/>
                    <a:pt x="17514" y="11528"/>
                    <a:pt x="18179" y="12668"/>
                  </a:cubicBezTo>
                  <a:cubicBezTo>
                    <a:pt x="18812" y="13808"/>
                    <a:pt x="18210" y="16722"/>
                    <a:pt x="18210" y="16722"/>
                  </a:cubicBezTo>
                  <a:cubicBezTo>
                    <a:pt x="18210" y="16722"/>
                    <a:pt x="22454" y="10388"/>
                    <a:pt x="21219" y="4212"/>
                  </a:cubicBezTo>
                  <a:cubicBezTo>
                    <a:pt x="20745" y="1992"/>
                    <a:pt x="19230" y="1757"/>
                    <a:pt x="18608" y="1757"/>
                  </a:cubicBezTo>
                  <a:cubicBezTo>
                    <a:pt x="18440" y="1757"/>
                    <a:pt x="18337" y="1774"/>
                    <a:pt x="18337" y="1774"/>
                  </a:cubicBezTo>
                  <a:cubicBezTo>
                    <a:pt x="18337" y="1774"/>
                    <a:pt x="18115" y="824"/>
                    <a:pt x="17165" y="0"/>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26"/>
            <p:cNvSpPr/>
            <p:nvPr/>
          </p:nvSpPr>
          <p:spPr>
            <a:xfrm>
              <a:off x="792312" y="1902221"/>
              <a:ext cx="1031218" cy="1071598"/>
            </a:xfrm>
            <a:custGeom>
              <a:rect b="b" l="l" r="r" t="t"/>
              <a:pathLst>
                <a:path extrusionOk="0" h="34951" w="33634">
                  <a:moveTo>
                    <a:pt x="13156" y="1"/>
                  </a:moveTo>
                  <a:cubicBezTo>
                    <a:pt x="13045" y="1"/>
                    <a:pt x="12935" y="15"/>
                    <a:pt x="12827" y="44"/>
                  </a:cubicBezTo>
                  <a:cubicBezTo>
                    <a:pt x="12700" y="76"/>
                    <a:pt x="12605" y="108"/>
                    <a:pt x="12478" y="139"/>
                  </a:cubicBezTo>
                  <a:cubicBezTo>
                    <a:pt x="12288" y="203"/>
                    <a:pt x="12067" y="266"/>
                    <a:pt x="11813" y="361"/>
                  </a:cubicBezTo>
                  <a:cubicBezTo>
                    <a:pt x="8805" y="1501"/>
                    <a:pt x="2376" y="5428"/>
                    <a:pt x="1" y="18571"/>
                  </a:cubicBezTo>
                  <a:cubicBezTo>
                    <a:pt x="951" y="18919"/>
                    <a:pt x="2566" y="19426"/>
                    <a:pt x="4276" y="19616"/>
                  </a:cubicBezTo>
                  <a:cubicBezTo>
                    <a:pt x="4593" y="19647"/>
                    <a:pt x="4941" y="19679"/>
                    <a:pt x="5258" y="19679"/>
                  </a:cubicBezTo>
                  <a:cubicBezTo>
                    <a:pt x="5068" y="21927"/>
                    <a:pt x="4846" y="24493"/>
                    <a:pt x="4751" y="26424"/>
                  </a:cubicBezTo>
                  <a:cubicBezTo>
                    <a:pt x="4498" y="30795"/>
                    <a:pt x="4688" y="33455"/>
                    <a:pt x="4688" y="33455"/>
                  </a:cubicBezTo>
                  <a:cubicBezTo>
                    <a:pt x="4688" y="33455"/>
                    <a:pt x="7538" y="34373"/>
                    <a:pt x="12320" y="34785"/>
                  </a:cubicBezTo>
                  <a:cubicBezTo>
                    <a:pt x="13560" y="34887"/>
                    <a:pt x="14933" y="34951"/>
                    <a:pt x="16421" y="34951"/>
                  </a:cubicBezTo>
                  <a:cubicBezTo>
                    <a:pt x="20026" y="34951"/>
                    <a:pt x="24312" y="34576"/>
                    <a:pt x="29041" y="33455"/>
                  </a:cubicBezTo>
                  <a:cubicBezTo>
                    <a:pt x="29041" y="33455"/>
                    <a:pt x="29010" y="31491"/>
                    <a:pt x="28946" y="28420"/>
                  </a:cubicBezTo>
                  <a:cubicBezTo>
                    <a:pt x="28946" y="27786"/>
                    <a:pt x="28820" y="27343"/>
                    <a:pt x="28788" y="26646"/>
                  </a:cubicBezTo>
                  <a:cubicBezTo>
                    <a:pt x="28788" y="26361"/>
                    <a:pt x="28725" y="25696"/>
                    <a:pt x="28725" y="25696"/>
                  </a:cubicBezTo>
                  <a:cubicBezTo>
                    <a:pt x="28725" y="25696"/>
                    <a:pt x="28661" y="24778"/>
                    <a:pt x="28535" y="23574"/>
                  </a:cubicBezTo>
                  <a:cubicBezTo>
                    <a:pt x="28535" y="23511"/>
                    <a:pt x="28535" y="23448"/>
                    <a:pt x="28535" y="23353"/>
                  </a:cubicBezTo>
                  <a:cubicBezTo>
                    <a:pt x="28440" y="22212"/>
                    <a:pt x="28313" y="20851"/>
                    <a:pt x="28186" y="19742"/>
                  </a:cubicBezTo>
                  <a:lnTo>
                    <a:pt x="28186" y="19742"/>
                  </a:lnTo>
                  <a:cubicBezTo>
                    <a:pt x="28519" y="19774"/>
                    <a:pt x="28962" y="19798"/>
                    <a:pt x="29465" y="19798"/>
                  </a:cubicBezTo>
                  <a:cubicBezTo>
                    <a:pt x="29968" y="19798"/>
                    <a:pt x="30530" y="19774"/>
                    <a:pt x="31100" y="19711"/>
                  </a:cubicBezTo>
                  <a:cubicBezTo>
                    <a:pt x="31986" y="19616"/>
                    <a:pt x="32905" y="19426"/>
                    <a:pt x="33633" y="19046"/>
                  </a:cubicBezTo>
                  <a:cubicBezTo>
                    <a:pt x="31290" y="5301"/>
                    <a:pt x="24576" y="1374"/>
                    <a:pt x="21599" y="298"/>
                  </a:cubicBezTo>
                  <a:cubicBezTo>
                    <a:pt x="21377" y="234"/>
                    <a:pt x="21156" y="139"/>
                    <a:pt x="20966" y="108"/>
                  </a:cubicBezTo>
                  <a:cubicBezTo>
                    <a:pt x="20803" y="53"/>
                    <a:pt x="20637" y="29"/>
                    <a:pt x="20473" y="29"/>
                  </a:cubicBezTo>
                  <a:cubicBezTo>
                    <a:pt x="20155" y="29"/>
                    <a:pt x="19843" y="120"/>
                    <a:pt x="19572" y="266"/>
                  </a:cubicBezTo>
                  <a:cubicBezTo>
                    <a:pt x="19541" y="298"/>
                    <a:pt x="19477" y="329"/>
                    <a:pt x="19446" y="361"/>
                  </a:cubicBezTo>
                  <a:cubicBezTo>
                    <a:pt x="18685" y="773"/>
                    <a:pt x="17767" y="1121"/>
                    <a:pt x="16785" y="1121"/>
                  </a:cubicBezTo>
                  <a:cubicBezTo>
                    <a:pt x="15772" y="1121"/>
                    <a:pt x="14854" y="773"/>
                    <a:pt x="14093" y="361"/>
                  </a:cubicBezTo>
                  <a:cubicBezTo>
                    <a:pt x="14030" y="298"/>
                    <a:pt x="13935" y="266"/>
                    <a:pt x="13840" y="203"/>
                  </a:cubicBezTo>
                  <a:cubicBezTo>
                    <a:pt x="13643" y="71"/>
                    <a:pt x="13401" y="1"/>
                    <a:pt x="1315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26"/>
            <p:cNvSpPr/>
            <p:nvPr/>
          </p:nvSpPr>
          <p:spPr>
            <a:xfrm>
              <a:off x="1154498" y="1902221"/>
              <a:ext cx="300069" cy="73523"/>
            </a:xfrm>
            <a:custGeom>
              <a:rect b="b" l="l" r="r" t="t"/>
              <a:pathLst>
                <a:path extrusionOk="0" h="2398" w="9787">
                  <a:moveTo>
                    <a:pt x="1333" y="1"/>
                  </a:moveTo>
                  <a:cubicBezTo>
                    <a:pt x="1217" y="1"/>
                    <a:pt x="1100" y="15"/>
                    <a:pt x="982" y="44"/>
                  </a:cubicBezTo>
                  <a:cubicBezTo>
                    <a:pt x="729" y="108"/>
                    <a:pt x="380" y="203"/>
                    <a:pt x="0" y="361"/>
                  </a:cubicBezTo>
                  <a:cubicBezTo>
                    <a:pt x="0" y="361"/>
                    <a:pt x="2357" y="2397"/>
                    <a:pt x="5239" y="2397"/>
                  </a:cubicBezTo>
                  <a:cubicBezTo>
                    <a:pt x="6699" y="2397"/>
                    <a:pt x="8295" y="1874"/>
                    <a:pt x="9786" y="298"/>
                  </a:cubicBezTo>
                  <a:cubicBezTo>
                    <a:pt x="9564" y="234"/>
                    <a:pt x="9343" y="139"/>
                    <a:pt x="9153" y="108"/>
                  </a:cubicBezTo>
                  <a:cubicBezTo>
                    <a:pt x="8990" y="53"/>
                    <a:pt x="8824" y="29"/>
                    <a:pt x="8660" y="29"/>
                  </a:cubicBezTo>
                  <a:cubicBezTo>
                    <a:pt x="8342" y="29"/>
                    <a:pt x="8030" y="120"/>
                    <a:pt x="7759" y="266"/>
                  </a:cubicBezTo>
                  <a:cubicBezTo>
                    <a:pt x="6999" y="741"/>
                    <a:pt x="6017" y="1121"/>
                    <a:pt x="4972" y="1121"/>
                  </a:cubicBezTo>
                  <a:cubicBezTo>
                    <a:pt x="3864" y="1121"/>
                    <a:pt x="2850" y="678"/>
                    <a:pt x="2059" y="203"/>
                  </a:cubicBezTo>
                  <a:cubicBezTo>
                    <a:pt x="1840" y="71"/>
                    <a:pt x="1591" y="1"/>
                    <a:pt x="1333"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26"/>
            <p:cNvSpPr/>
            <p:nvPr/>
          </p:nvSpPr>
          <p:spPr>
            <a:xfrm>
              <a:off x="923414" y="2345350"/>
              <a:ext cx="44672" cy="160229"/>
            </a:xfrm>
            <a:custGeom>
              <a:rect b="b" l="l" r="r" t="t"/>
              <a:pathLst>
                <a:path extrusionOk="0" h="5226" w="1457">
                  <a:moveTo>
                    <a:pt x="1457" y="1"/>
                  </a:moveTo>
                  <a:cubicBezTo>
                    <a:pt x="1457" y="1"/>
                    <a:pt x="792" y="2249"/>
                    <a:pt x="32" y="4973"/>
                  </a:cubicBezTo>
                  <a:cubicBezTo>
                    <a:pt x="32" y="5036"/>
                    <a:pt x="0" y="5099"/>
                    <a:pt x="0" y="5163"/>
                  </a:cubicBezTo>
                  <a:cubicBezTo>
                    <a:pt x="317" y="5194"/>
                    <a:pt x="633" y="5226"/>
                    <a:pt x="982" y="5226"/>
                  </a:cubicBezTo>
                  <a:cubicBezTo>
                    <a:pt x="982" y="5226"/>
                    <a:pt x="982" y="5226"/>
                    <a:pt x="982" y="5194"/>
                  </a:cubicBezTo>
                  <a:cubicBezTo>
                    <a:pt x="1235" y="2376"/>
                    <a:pt x="1457" y="1"/>
                    <a:pt x="145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26"/>
            <p:cNvSpPr/>
            <p:nvPr/>
          </p:nvSpPr>
          <p:spPr>
            <a:xfrm>
              <a:off x="1454537" y="1911327"/>
              <a:ext cx="368993" cy="595233"/>
            </a:xfrm>
            <a:custGeom>
              <a:rect b="b" l="l" r="r" t="t"/>
              <a:pathLst>
                <a:path extrusionOk="0" h="19414" w="12035">
                  <a:moveTo>
                    <a:pt x="0" y="1"/>
                  </a:moveTo>
                  <a:cubicBezTo>
                    <a:pt x="0" y="1"/>
                    <a:pt x="7442" y="5543"/>
                    <a:pt x="9501" y="19414"/>
                  </a:cubicBezTo>
                  <a:cubicBezTo>
                    <a:pt x="10387" y="19319"/>
                    <a:pt x="11306" y="19129"/>
                    <a:pt x="12034" y="18749"/>
                  </a:cubicBezTo>
                  <a:cubicBezTo>
                    <a:pt x="9691" y="5004"/>
                    <a:pt x="2977" y="1077"/>
                    <a:pt x="0"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26"/>
            <p:cNvSpPr/>
            <p:nvPr/>
          </p:nvSpPr>
          <p:spPr>
            <a:xfrm>
              <a:off x="1170012" y="2289027"/>
              <a:ext cx="559330" cy="684791"/>
            </a:xfrm>
            <a:custGeom>
              <a:rect b="b" l="l" r="r" t="t"/>
              <a:pathLst>
                <a:path extrusionOk="0" h="22335" w="18243">
                  <a:moveTo>
                    <a:pt x="14315" y="1"/>
                  </a:moveTo>
                  <a:cubicBezTo>
                    <a:pt x="18242" y="16057"/>
                    <a:pt x="6620" y="20776"/>
                    <a:pt x="1" y="22169"/>
                  </a:cubicBezTo>
                  <a:cubicBezTo>
                    <a:pt x="1241" y="22271"/>
                    <a:pt x="2614" y="22335"/>
                    <a:pt x="4102" y="22335"/>
                  </a:cubicBezTo>
                  <a:cubicBezTo>
                    <a:pt x="7707" y="22335"/>
                    <a:pt x="11993" y="21960"/>
                    <a:pt x="16722" y="20839"/>
                  </a:cubicBezTo>
                  <a:cubicBezTo>
                    <a:pt x="16722" y="20839"/>
                    <a:pt x="16691" y="18875"/>
                    <a:pt x="16627" y="15804"/>
                  </a:cubicBezTo>
                  <a:cubicBezTo>
                    <a:pt x="16596" y="15170"/>
                    <a:pt x="16501" y="14727"/>
                    <a:pt x="16469" y="14030"/>
                  </a:cubicBezTo>
                  <a:cubicBezTo>
                    <a:pt x="16469" y="13745"/>
                    <a:pt x="16406" y="13080"/>
                    <a:pt x="16406" y="13080"/>
                  </a:cubicBezTo>
                  <a:cubicBezTo>
                    <a:pt x="16406" y="13080"/>
                    <a:pt x="16311" y="12162"/>
                    <a:pt x="16216" y="10958"/>
                  </a:cubicBezTo>
                  <a:cubicBezTo>
                    <a:pt x="16216" y="10895"/>
                    <a:pt x="16216" y="10832"/>
                    <a:pt x="16216" y="10737"/>
                  </a:cubicBezTo>
                  <a:cubicBezTo>
                    <a:pt x="16057" y="9090"/>
                    <a:pt x="15931" y="7728"/>
                    <a:pt x="15867" y="7126"/>
                  </a:cubicBezTo>
                  <a:cubicBezTo>
                    <a:pt x="15677" y="5416"/>
                    <a:pt x="14664" y="1331"/>
                    <a:pt x="14315"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21" name="Google Shape;1421;p26"/>
          <p:cNvSpPr/>
          <p:nvPr/>
        </p:nvSpPr>
        <p:spPr>
          <a:xfrm>
            <a:off x="2633007" y="4392276"/>
            <a:ext cx="329150" cy="1572558"/>
          </a:xfrm>
          <a:custGeom>
            <a:rect b="b" l="l" r="r" t="t"/>
            <a:pathLst>
              <a:path extrusionOk="0" fill="none" h="12741" w="2507">
                <a:moveTo>
                  <a:pt x="2506" y="12741"/>
                </a:moveTo>
                <a:cubicBezTo>
                  <a:pt x="951" y="11070"/>
                  <a:pt x="0" y="8828"/>
                  <a:pt x="0" y="6365"/>
                </a:cubicBezTo>
                <a:cubicBezTo>
                  <a:pt x="0" y="3908"/>
                  <a:pt x="947" y="1672"/>
                  <a:pt x="2495" y="1"/>
                </a:cubicBezTo>
              </a:path>
            </a:pathLst>
          </a:custGeom>
          <a:noFill/>
          <a:ln cap="rnd" cmpd="sng" w="19050">
            <a:solidFill>
              <a:srgbClr val="F7D0C3"/>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2" name="Google Shape;1422;p26"/>
          <p:cNvGrpSpPr/>
          <p:nvPr/>
        </p:nvGrpSpPr>
        <p:grpSpPr>
          <a:xfrm>
            <a:off x="2507036" y="4042789"/>
            <a:ext cx="626415" cy="588773"/>
            <a:chOff x="2572454" y="1099525"/>
            <a:chExt cx="923916" cy="923711"/>
          </a:xfrm>
        </p:grpSpPr>
        <p:sp>
          <p:nvSpPr>
            <p:cNvPr id="1423" name="Google Shape;1423;p26"/>
            <p:cNvSpPr/>
            <p:nvPr/>
          </p:nvSpPr>
          <p:spPr>
            <a:xfrm>
              <a:off x="2572454" y="1099525"/>
              <a:ext cx="923916" cy="923711"/>
            </a:xfrm>
            <a:custGeom>
              <a:rect b="b" l="l" r="r" t="t"/>
              <a:pathLst>
                <a:path extrusionOk="0" h="4770" w="4771">
                  <a:moveTo>
                    <a:pt x="2385" y="0"/>
                  </a:moveTo>
                  <a:cubicBezTo>
                    <a:pt x="1069" y="0"/>
                    <a:pt x="1" y="1068"/>
                    <a:pt x="1" y="2385"/>
                  </a:cubicBezTo>
                  <a:cubicBezTo>
                    <a:pt x="1" y="3702"/>
                    <a:pt x="1069" y="4769"/>
                    <a:pt x="2385" y="4769"/>
                  </a:cubicBezTo>
                  <a:cubicBezTo>
                    <a:pt x="3703" y="4769"/>
                    <a:pt x="4771" y="3702"/>
                    <a:pt x="4771" y="2385"/>
                  </a:cubicBezTo>
                  <a:cubicBezTo>
                    <a:pt x="4771" y="1068"/>
                    <a:pt x="3703" y="0"/>
                    <a:pt x="238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26"/>
            <p:cNvSpPr txBox="1"/>
            <p:nvPr/>
          </p:nvSpPr>
          <p:spPr>
            <a:xfrm>
              <a:off x="2598285" y="1334756"/>
              <a:ext cx="8832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1</a:t>
              </a:r>
              <a:endParaRPr sz="2600">
                <a:solidFill>
                  <a:srgbClr val="FFFFFF"/>
                </a:solidFill>
                <a:latin typeface="Fira Sans SemiBold"/>
                <a:ea typeface="Fira Sans SemiBold"/>
                <a:cs typeface="Fira Sans SemiBold"/>
                <a:sym typeface="Fira Sans SemiBold"/>
              </a:endParaRPr>
            </a:p>
          </p:txBody>
        </p:sp>
      </p:grpSp>
      <p:grpSp>
        <p:nvGrpSpPr>
          <p:cNvPr id="1425" name="Google Shape;1425;p26"/>
          <p:cNvGrpSpPr/>
          <p:nvPr/>
        </p:nvGrpSpPr>
        <p:grpSpPr>
          <a:xfrm>
            <a:off x="2496851" y="5723321"/>
            <a:ext cx="636600" cy="588897"/>
            <a:chOff x="2557431" y="3736068"/>
            <a:chExt cx="938939" cy="923904"/>
          </a:xfrm>
        </p:grpSpPr>
        <p:sp>
          <p:nvSpPr>
            <p:cNvPr id="1426" name="Google Shape;1426;p26"/>
            <p:cNvSpPr/>
            <p:nvPr/>
          </p:nvSpPr>
          <p:spPr>
            <a:xfrm>
              <a:off x="2572454" y="3736068"/>
              <a:ext cx="923916" cy="923904"/>
            </a:xfrm>
            <a:custGeom>
              <a:rect b="b" l="l" r="r" t="t"/>
              <a:pathLst>
                <a:path extrusionOk="0" h="4771" w="4771">
                  <a:moveTo>
                    <a:pt x="2385" y="1"/>
                  </a:moveTo>
                  <a:cubicBezTo>
                    <a:pt x="1069" y="1"/>
                    <a:pt x="1" y="1069"/>
                    <a:pt x="1" y="2386"/>
                  </a:cubicBezTo>
                  <a:cubicBezTo>
                    <a:pt x="1" y="3703"/>
                    <a:pt x="1069" y="4771"/>
                    <a:pt x="2385" y="4771"/>
                  </a:cubicBezTo>
                  <a:cubicBezTo>
                    <a:pt x="3703" y="4771"/>
                    <a:pt x="4771" y="3703"/>
                    <a:pt x="4771" y="2386"/>
                  </a:cubicBezTo>
                  <a:cubicBezTo>
                    <a:pt x="4771" y="1069"/>
                    <a:pt x="3703" y="1"/>
                    <a:pt x="238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26"/>
            <p:cNvSpPr txBox="1"/>
            <p:nvPr/>
          </p:nvSpPr>
          <p:spPr>
            <a:xfrm>
              <a:off x="2557431" y="3971679"/>
              <a:ext cx="9240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3</a:t>
              </a:r>
              <a:endParaRPr sz="2600">
                <a:solidFill>
                  <a:srgbClr val="FFFFFF"/>
                </a:solidFill>
                <a:latin typeface="Fira Sans SemiBold"/>
                <a:ea typeface="Fira Sans SemiBold"/>
                <a:cs typeface="Fira Sans SemiBold"/>
                <a:sym typeface="Fira Sans SemiBold"/>
              </a:endParaRPr>
            </a:p>
          </p:txBody>
        </p:sp>
      </p:grpSp>
      <p:sp>
        <p:nvSpPr>
          <p:cNvPr id="1428" name="Google Shape;1428;p26"/>
          <p:cNvSpPr/>
          <p:nvPr/>
        </p:nvSpPr>
        <p:spPr>
          <a:xfrm flipH="1">
            <a:off x="4449636" y="4392276"/>
            <a:ext cx="329150" cy="1572558"/>
          </a:xfrm>
          <a:custGeom>
            <a:rect b="b" l="l" r="r" t="t"/>
            <a:pathLst>
              <a:path extrusionOk="0" fill="none" h="12741" w="2507">
                <a:moveTo>
                  <a:pt x="2506" y="12741"/>
                </a:moveTo>
                <a:cubicBezTo>
                  <a:pt x="951" y="11070"/>
                  <a:pt x="0" y="8828"/>
                  <a:pt x="0" y="6365"/>
                </a:cubicBezTo>
                <a:cubicBezTo>
                  <a:pt x="0" y="3908"/>
                  <a:pt x="947" y="1672"/>
                  <a:pt x="2495" y="1"/>
                </a:cubicBezTo>
              </a:path>
            </a:pathLst>
          </a:custGeom>
          <a:noFill/>
          <a:ln cap="rnd" cmpd="sng" w="19050">
            <a:solidFill>
              <a:srgbClr val="F7D0C3"/>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9" name="Google Shape;1429;p26"/>
          <p:cNvGrpSpPr/>
          <p:nvPr/>
        </p:nvGrpSpPr>
        <p:grpSpPr>
          <a:xfrm flipH="1">
            <a:off x="4200293" y="4042789"/>
            <a:ext cx="763157" cy="588773"/>
            <a:chOff x="2485886" y="1099525"/>
            <a:chExt cx="1125600" cy="923711"/>
          </a:xfrm>
        </p:grpSpPr>
        <p:sp>
          <p:nvSpPr>
            <p:cNvPr id="1430" name="Google Shape;1430;p26"/>
            <p:cNvSpPr/>
            <p:nvPr/>
          </p:nvSpPr>
          <p:spPr>
            <a:xfrm>
              <a:off x="2572454" y="1099525"/>
              <a:ext cx="923916" cy="923711"/>
            </a:xfrm>
            <a:custGeom>
              <a:rect b="b" l="l" r="r" t="t"/>
              <a:pathLst>
                <a:path extrusionOk="0" h="4770" w="4771">
                  <a:moveTo>
                    <a:pt x="2385" y="0"/>
                  </a:moveTo>
                  <a:cubicBezTo>
                    <a:pt x="1069" y="0"/>
                    <a:pt x="1" y="1068"/>
                    <a:pt x="1" y="2385"/>
                  </a:cubicBezTo>
                  <a:cubicBezTo>
                    <a:pt x="1" y="3702"/>
                    <a:pt x="1069" y="4769"/>
                    <a:pt x="2385" y="4769"/>
                  </a:cubicBezTo>
                  <a:cubicBezTo>
                    <a:pt x="3703" y="4769"/>
                    <a:pt x="4771" y="3702"/>
                    <a:pt x="4771" y="2385"/>
                  </a:cubicBezTo>
                  <a:cubicBezTo>
                    <a:pt x="4771" y="1068"/>
                    <a:pt x="3703" y="0"/>
                    <a:pt x="238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26"/>
            <p:cNvSpPr txBox="1"/>
            <p:nvPr/>
          </p:nvSpPr>
          <p:spPr>
            <a:xfrm>
              <a:off x="2485886" y="1334756"/>
              <a:ext cx="11256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1</a:t>
              </a:r>
              <a:endParaRPr sz="2600">
                <a:solidFill>
                  <a:srgbClr val="FFFFFF"/>
                </a:solidFill>
                <a:latin typeface="Fira Sans SemiBold"/>
                <a:ea typeface="Fira Sans SemiBold"/>
                <a:cs typeface="Fira Sans SemiBold"/>
                <a:sym typeface="Fira Sans SemiBold"/>
              </a:endParaRPr>
            </a:p>
          </p:txBody>
        </p:sp>
      </p:grpSp>
      <p:grpSp>
        <p:nvGrpSpPr>
          <p:cNvPr id="1432" name="Google Shape;1432;p26"/>
          <p:cNvGrpSpPr/>
          <p:nvPr/>
        </p:nvGrpSpPr>
        <p:grpSpPr>
          <a:xfrm flipH="1">
            <a:off x="4207768" y="5723321"/>
            <a:ext cx="763157" cy="588897"/>
            <a:chOff x="2474861" y="3736068"/>
            <a:chExt cx="1125600" cy="923904"/>
          </a:xfrm>
        </p:grpSpPr>
        <p:sp>
          <p:nvSpPr>
            <p:cNvPr id="1433" name="Google Shape;1433;p26"/>
            <p:cNvSpPr/>
            <p:nvPr/>
          </p:nvSpPr>
          <p:spPr>
            <a:xfrm>
              <a:off x="2572454" y="3736068"/>
              <a:ext cx="923916" cy="923904"/>
            </a:xfrm>
            <a:custGeom>
              <a:rect b="b" l="l" r="r" t="t"/>
              <a:pathLst>
                <a:path extrusionOk="0" h="4771" w="4771">
                  <a:moveTo>
                    <a:pt x="2385" y="1"/>
                  </a:moveTo>
                  <a:cubicBezTo>
                    <a:pt x="1069" y="1"/>
                    <a:pt x="1" y="1069"/>
                    <a:pt x="1" y="2386"/>
                  </a:cubicBezTo>
                  <a:cubicBezTo>
                    <a:pt x="1" y="3703"/>
                    <a:pt x="1069" y="4771"/>
                    <a:pt x="2385" y="4771"/>
                  </a:cubicBezTo>
                  <a:cubicBezTo>
                    <a:pt x="3703" y="4771"/>
                    <a:pt x="4771" y="3703"/>
                    <a:pt x="4771" y="2386"/>
                  </a:cubicBezTo>
                  <a:cubicBezTo>
                    <a:pt x="4771" y="1069"/>
                    <a:pt x="3703" y="1"/>
                    <a:pt x="238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26"/>
            <p:cNvSpPr txBox="1"/>
            <p:nvPr/>
          </p:nvSpPr>
          <p:spPr>
            <a:xfrm>
              <a:off x="2474861" y="3971679"/>
              <a:ext cx="11256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3</a:t>
              </a:r>
              <a:endParaRPr sz="2600">
                <a:solidFill>
                  <a:srgbClr val="FFFFFF"/>
                </a:solidFill>
                <a:latin typeface="Fira Sans SemiBold"/>
                <a:ea typeface="Fira Sans SemiBold"/>
                <a:cs typeface="Fira Sans SemiBold"/>
                <a:sym typeface="Fira Sans SemiBold"/>
              </a:endParaRPr>
            </a:p>
          </p:txBody>
        </p:sp>
      </p:grpSp>
      <p:sp>
        <p:nvSpPr>
          <p:cNvPr id="1435" name="Google Shape;1435;p26"/>
          <p:cNvSpPr txBox="1"/>
          <p:nvPr/>
        </p:nvSpPr>
        <p:spPr>
          <a:xfrm>
            <a:off x="20775" y="4034375"/>
            <a:ext cx="2636700" cy="1075200"/>
          </a:xfrm>
          <a:prstGeom prst="rect">
            <a:avLst/>
          </a:prstGeom>
          <a:noFill/>
          <a:ln>
            <a:noFill/>
          </a:ln>
        </p:spPr>
        <p:txBody>
          <a:bodyPr anchorCtr="0" anchor="t" bIns="91425" lIns="91425" spcFirstLastPara="1" rIns="91425" wrap="square" tIns="91425">
            <a:noAutofit/>
          </a:bodyPr>
          <a:lstStyle/>
          <a:p>
            <a:pPr indent="-174625" lvl="1" marL="269999"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Signs of obstructive jaundice: Dark urine and pale stool and Right hypochondriac pain.</a:t>
            </a:r>
            <a:endParaRPr sz="1100"/>
          </a:p>
        </p:txBody>
      </p:sp>
      <p:sp>
        <p:nvSpPr>
          <p:cNvPr id="1436" name="Google Shape;1436;p26"/>
          <p:cNvSpPr txBox="1"/>
          <p:nvPr/>
        </p:nvSpPr>
        <p:spPr>
          <a:xfrm>
            <a:off x="20775" y="4948775"/>
            <a:ext cx="2263500" cy="1075200"/>
          </a:xfrm>
          <a:prstGeom prst="rect">
            <a:avLst/>
          </a:prstGeom>
          <a:noFill/>
          <a:ln>
            <a:noFill/>
          </a:ln>
        </p:spPr>
        <p:txBody>
          <a:bodyPr anchorCtr="0" anchor="t" bIns="91425" lIns="91425" spcFirstLastPara="1" rIns="91425" wrap="square" tIns="91425">
            <a:noAutofit/>
          </a:bodyPr>
          <a:lstStyle/>
          <a:p>
            <a:pPr indent="-174625" lvl="1" marL="269999"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Fever indicates development of cholangitis.</a:t>
            </a:r>
            <a:endParaRPr sz="1100">
              <a:solidFill>
                <a:srgbClr val="1C4587"/>
              </a:solidFill>
              <a:latin typeface="Mada"/>
              <a:ea typeface="Mada"/>
              <a:cs typeface="Mada"/>
              <a:sym typeface="Mada"/>
            </a:endParaRPr>
          </a:p>
        </p:txBody>
      </p:sp>
      <p:sp>
        <p:nvSpPr>
          <p:cNvPr id="1437" name="Google Shape;1437;p26"/>
          <p:cNvSpPr txBox="1"/>
          <p:nvPr/>
        </p:nvSpPr>
        <p:spPr>
          <a:xfrm>
            <a:off x="4821375" y="4034375"/>
            <a:ext cx="2636700" cy="588900"/>
          </a:xfrm>
          <a:prstGeom prst="rect">
            <a:avLst/>
          </a:prstGeom>
          <a:noFill/>
          <a:ln>
            <a:noFill/>
          </a:ln>
        </p:spPr>
        <p:txBody>
          <a:bodyPr anchorCtr="0" anchor="t" bIns="91425" lIns="91425" spcFirstLastPara="1" rIns="91425" wrap="square" tIns="91425">
            <a:noAutofit/>
          </a:bodyPr>
          <a:lstStyle/>
          <a:p>
            <a:pPr indent="-174625" lvl="1" marL="269999"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Recurrent cholangitis. </a:t>
            </a:r>
            <a:endParaRPr sz="1100">
              <a:solidFill>
                <a:srgbClr val="1C4587"/>
              </a:solidFill>
              <a:latin typeface="Mada"/>
              <a:ea typeface="Mada"/>
              <a:cs typeface="Mada"/>
              <a:sym typeface="Mada"/>
            </a:endParaRPr>
          </a:p>
        </p:txBody>
      </p:sp>
      <p:sp>
        <p:nvSpPr>
          <p:cNvPr id="1438" name="Google Shape;1438;p26"/>
          <p:cNvSpPr txBox="1"/>
          <p:nvPr/>
        </p:nvSpPr>
        <p:spPr>
          <a:xfrm>
            <a:off x="96975" y="5786975"/>
            <a:ext cx="2263500" cy="1075200"/>
          </a:xfrm>
          <a:prstGeom prst="rect">
            <a:avLst/>
          </a:prstGeom>
          <a:noFill/>
          <a:ln>
            <a:noFill/>
          </a:ln>
        </p:spPr>
        <p:txBody>
          <a:bodyPr anchorCtr="0" anchor="t" bIns="91425" lIns="91425" spcFirstLastPara="1" rIns="91425" wrap="square" tIns="91425">
            <a:noAutofit/>
          </a:bodyPr>
          <a:lstStyle/>
          <a:p>
            <a:pPr indent="-174625" lvl="1" marL="269999"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Prolonged obstruction may cause signs of liver cirrhosis.</a:t>
            </a:r>
            <a:endParaRPr sz="1100">
              <a:solidFill>
                <a:srgbClr val="1C4587"/>
              </a:solidFill>
              <a:latin typeface="Mada"/>
              <a:ea typeface="Mada"/>
              <a:cs typeface="Mada"/>
              <a:sym typeface="Mada"/>
            </a:endParaRPr>
          </a:p>
        </p:txBody>
      </p:sp>
      <p:grpSp>
        <p:nvGrpSpPr>
          <p:cNvPr id="1439" name="Google Shape;1439;p26"/>
          <p:cNvGrpSpPr/>
          <p:nvPr/>
        </p:nvGrpSpPr>
        <p:grpSpPr>
          <a:xfrm flipH="1">
            <a:off x="2284172" y="4883042"/>
            <a:ext cx="763157" cy="588773"/>
            <a:chOff x="2284369" y="2417893"/>
            <a:chExt cx="1125600" cy="923711"/>
          </a:xfrm>
        </p:grpSpPr>
        <p:sp>
          <p:nvSpPr>
            <p:cNvPr id="1440" name="Google Shape;1440;p26"/>
            <p:cNvSpPr/>
            <p:nvPr/>
          </p:nvSpPr>
          <p:spPr>
            <a:xfrm>
              <a:off x="2376092" y="2417893"/>
              <a:ext cx="923722" cy="923711"/>
            </a:xfrm>
            <a:custGeom>
              <a:rect b="b" l="l" r="r" t="t"/>
              <a:pathLst>
                <a:path extrusionOk="0" h="4770" w="4770">
                  <a:moveTo>
                    <a:pt x="2385" y="0"/>
                  </a:moveTo>
                  <a:cubicBezTo>
                    <a:pt x="1068" y="0"/>
                    <a:pt x="0" y="1068"/>
                    <a:pt x="0" y="2385"/>
                  </a:cubicBezTo>
                  <a:cubicBezTo>
                    <a:pt x="0" y="3702"/>
                    <a:pt x="1068" y="4769"/>
                    <a:pt x="2385" y="4769"/>
                  </a:cubicBezTo>
                  <a:cubicBezTo>
                    <a:pt x="3701" y="4769"/>
                    <a:pt x="4769" y="3702"/>
                    <a:pt x="4769" y="2385"/>
                  </a:cubicBezTo>
                  <a:cubicBezTo>
                    <a:pt x="4769" y="1068"/>
                    <a:pt x="3701" y="0"/>
                    <a:pt x="238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26"/>
            <p:cNvSpPr txBox="1"/>
            <p:nvPr/>
          </p:nvSpPr>
          <p:spPr>
            <a:xfrm>
              <a:off x="2284369" y="2653120"/>
              <a:ext cx="11256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2</a:t>
              </a:r>
              <a:endParaRPr sz="2600">
                <a:solidFill>
                  <a:srgbClr val="FFFFFF"/>
                </a:solidFill>
                <a:latin typeface="Fira Sans SemiBold"/>
                <a:ea typeface="Fira Sans SemiBold"/>
                <a:cs typeface="Fira Sans SemiBold"/>
                <a:sym typeface="Fira Sans SemiBold"/>
              </a:endParaRPr>
            </a:p>
          </p:txBody>
        </p:sp>
      </p:grpSp>
      <p:grpSp>
        <p:nvGrpSpPr>
          <p:cNvPr id="1442" name="Google Shape;1442;p26"/>
          <p:cNvGrpSpPr/>
          <p:nvPr/>
        </p:nvGrpSpPr>
        <p:grpSpPr>
          <a:xfrm flipH="1">
            <a:off x="4341572" y="4883042"/>
            <a:ext cx="763157" cy="588773"/>
            <a:chOff x="2284369" y="2417893"/>
            <a:chExt cx="1125600" cy="923711"/>
          </a:xfrm>
        </p:grpSpPr>
        <p:sp>
          <p:nvSpPr>
            <p:cNvPr id="1443" name="Google Shape;1443;p26"/>
            <p:cNvSpPr/>
            <p:nvPr/>
          </p:nvSpPr>
          <p:spPr>
            <a:xfrm>
              <a:off x="2376092" y="2417893"/>
              <a:ext cx="923722" cy="923711"/>
            </a:xfrm>
            <a:custGeom>
              <a:rect b="b" l="l" r="r" t="t"/>
              <a:pathLst>
                <a:path extrusionOk="0" h="4770" w="4770">
                  <a:moveTo>
                    <a:pt x="2385" y="0"/>
                  </a:moveTo>
                  <a:cubicBezTo>
                    <a:pt x="1068" y="0"/>
                    <a:pt x="0" y="1068"/>
                    <a:pt x="0" y="2385"/>
                  </a:cubicBezTo>
                  <a:cubicBezTo>
                    <a:pt x="0" y="3702"/>
                    <a:pt x="1068" y="4769"/>
                    <a:pt x="2385" y="4769"/>
                  </a:cubicBezTo>
                  <a:cubicBezTo>
                    <a:pt x="3701" y="4769"/>
                    <a:pt x="4769" y="3702"/>
                    <a:pt x="4769" y="2385"/>
                  </a:cubicBezTo>
                  <a:cubicBezTo>
                    <a:pt x="4769" y="1068"/>
                    <a:pt x="3701" y="0"/>
                    <a:pt x="238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26"/>
            <p:cNvSpPr txBox="1"/>
            <p:nvPr/>
          </p:nvSpPr>
          <p:spPr>
            <a:xfrm>
              <a:off x="2284369" y="2653120"/>
              <a:ext cx="11256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2</a:t>
              </a:r>
              <a:endParaRPr sz="2600">
                <a:solidFill>
                  <a:srgbClr val="FFFFFF"/>
                </a:solidFill>
                <a:latin typeface="Fira Sans SemiBold"/>
                <a:ea typeface="Fira Sans SemiBold"/>
                <a:cs typeface="Fira Sans SemiBold"/>
                <a:sym typeface="Fira Sans SemiBold"/>
              </a:endParaRPr>
            </a:p>
          </p:txBody>
        </p:sp>
      </p:grpSp>
      <p:sp>
        <p:nvSpPr>
          <p:cNvPr id="1445" name="Google Shape;1445;p26"/>
          <p:cNvSpPr txBox="1"/>
          <p:nvPr/>
        </p:nvSpPr>
        <p:spPr>
          <a:xfrm>
            <a:off x="4973775" y="4872575"/>
            <a:ext cx="2636700" cy="588900"/>
          </a:xfrm>
          <a:prstGeom prst="rect">
            <a:avLst/>
          </a:prstGeom>
          <a:noFill/>
          <a:ln>
            <a:noFill/>
          </a:ln>
        </p:spPr>
        <p:txBody>
          <a:bodyPr anchorCtr="0" anchor="t" bIns="91425" lIns="91425" spcFirstLastPara="1" rIns="91425" wrap="square" tIns="91425">
            <a:noAutofit/>
          </a:bodyPr>
          <a:lstStyle/>
          <a:p>
            <a:pPr indent="-174625" lvl="1" marL="269999"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Liver abscess and Liver failure. </a:t>
            </a:r>
            <a:endParaRPr sz="1100">
              <a:solidFill>
                <a:srgbClr val="1C4587"/>
              </a:solidFill>
              <a:latin typeface="Mada"/>
              <a:ea typeface="Mada"/>
              <a:cs typeface="Mada"/>
              <a:sym typeface="Mada"/>
            </a:endParaRPr>
          </a:p>
        </p:txBody>
      </p:sp>
      <p:sp>
        <p:nvSpPr>
          <p:cNvPr id="1446" name="Google Shape;1446;p26"/>
          <p:cNvSpPr txBox="1"/>
          <p:nvPr/>
        </p:nvSpPr>
        <p:spPr>
          <a:xfrm>
            <a:off x="4973775" y="5710775"/>
            <a:ext cx="2636700" cy="588900"/>
          </a:xfrm>
          <a:prstGeom prst="rect">
            <a:avLst/>
          </a:prstGeom>
          <a:noFill/>
          <a:ln>
            <a:noFill/>
          </a:ln>
        </p:spPr>
        <p:txBody>
          <a:bodyPr anchorCtr="0" anchor="t" bIns="91425" lIns="91425" spcFirstLastPara="1" rIns="91425" wrap="square" tIns="91425">
            <a:noAutofit/>
          </a:bodyPr>
          <a:lstStyle/>
          <a:p>
            <a:pPr indent="-174625" lvl="1" marL="269999"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Secondary biliary cirrhosis with sign of portal HTN.</a:t>
            </a:r>
            <a:endParaRPr sz="1100">
              <a:solidFill>
                <a:srgbClr val="1C4587"/>
              </a:solidFill>
              <a:latin typeface="Mada"/>
              <a:ea typeface="Mada"/>
              <a:cs typeface="Mada"/>
              <a:sym typeface="Mad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0" name="Shape 1450"/>
        <p:cNvGrpSpPr/>
        <p:nvPr/>
      </p:nvGrpSpPr>
      <p:grpSpPr>
        <a:xfrm>
          <a:off x="0" y="0"/>
          <a:ext cx="0" cy="0"/>
          <a:chOff x="0" y="0"/>
          <a:chExt cx="0" cy="0"/>
        </a:xfrm>
      </p:grpSpPr>
      <p:sp>
        <p:nvSpPr>
          <p:cNvPr id="1451" name="Google Shape;1451;p27"/>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52" name="Google Shape;1452;p27"/>
          <p:cNvCxnSpPr/>
          <p:nvPr/>
        </p:nvCxnSpPr>
        <p:spPr>
          <a:xfrm>
            <a:off x="1609524" y="583928"/>
            <a:ext cx="4536000" cy="3600"/>
          </a:xfrm>
          <a:prstGeom prst="straightConnector1">
            <a:avLst/>
          </a:prstGeom>
          <a:noFill/>
          <a:ln cap="flat" cmpd="sng" w="19050">
            <a:solidFill>
              <a:srgbClr val="83C5BE"/>
            </a:solidFill>
            <a:prstDash val="solid"/>
            <a:round/>
            <a:headEnd len="med" w="med" type="oval"/>
            <a:tailEnd len="med" w="med" type="oval"/>
          </a:ln>
        </p:spPr>
      </p:cxnSp>
      <p:sp>
        <p:nvSpPr>
          <p:cNvPr id="1453" name="Google Shape;1453;p27"/>
          <p:cNvSpPr txBox="1"/>
          <p:nvPr/>
        </p:nvSpPr>
        <p:spPr>
          <a:xfrm>
            <a:off x="1054655" y="158822"/>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Obstructive jaundice </a:t>
            </a:r>
            <a:endParaRPr sz="2200"/>
          </a:p>
        </p:txBody>
      </p:sp>
      <p:grpSp>
        <p:nvGrpSpPr>
          <p:cNvPr id="1454" name="Google Shape;1454;p27"/>
          <p:cNvGrpSpPr/>
          <p:nvPr/>
        </p:nvGrpSpPr>
        <p:grpSpPr>
          <a:xfrm>
            <a:off x="190331" y="630602"/>
            <a:ext cx="467181" cy="476434"/>
            <a:chOff x="2410712" y="2415450"/>
            <a:chExt cx="312600" cy="312600"/>
          </a:xfrm>
        </p:grpSpPr>
        <p:sp>
          <p:nvSpPr>
            <p:cNvPr id="1455" name="Google Shape;1455;p27"/>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27"/>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57" name="Google Shape;1457;p27"/>
          <p:cNvSpPr txBox="1"/>
          <p:nvPr/>
        </p:nvSpPr>
        <p:spPr>
          <a:xfrm>
            <a:off x="647613" y="657238"/>
            <a:ext cx="48219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1C4588"/>
                </a:solidFill>
                <a:highlight>
                  <a:srgbClr val="EDF9F9"/>
                </a:highlight>
                <a:latin typeface="Lora"/>
                <a:ea typeface="Lora"/>
                <a:cs typeface="Lora"/>
                <a:sym typeface="Lora"/>
              </a:rPr>
              <a:t>Chronic pancreatitis </a:t>
            </a:r>
            <a:endParaRPr b="1" sz="1800">
              <a:solidFill>
                <a:srgbClr val="1C4588"/>
              </a:solidFill>
              <a:highlight>
                <a:srgbClr val="EDF9F9"/>
              </a:highlight>
              <a:latin typeface="Lora"/>
              <a:ea typeface="Lora"/>
              <a:cs typeface="Lora"/>
              <a:sym typeface="Lora"/>
            </a:endParaRPr>
          </a:p>
        </p:txBody>
      </p:sp>
      <p:sp>
        <p:nvSpPr>
          <p:cNvPr id="1458" name="Google Shape;1458;p27"/>
          <p:cNvSpPr txBox="1"/>
          <p:nvPr/>
        </p:nvSpPr>
        <p:spPr>
          <a:xfrm>
            <a:off x="1208313" y="1342525"/>
            <a:ext cx="16863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C4588"/>
                </a:solidFill>
                <a:highlight>
                  <a:srgbClr val="EDF9F9"/>
                </a:highlight>
                <a:latin typeface="Lora"/>
                <a:ea typeface="Lora"/>
                <a:cs typeface="Lora"/>
                <a:sym typeface="Lora"/>
              </a:rPr>
              <a:t>Etiology </a:t>
            </a:r>
            <a:endParaRPr b="1">
              <a:solidFill>
                <a:srgbClr val="1C4588"/>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p:txBody>
      </p:sp>
      <p:sp>
        <p:nvSpPr>
          <p:cNvPr id="1459" name="Google Shape;1459;p27"/>
          <p:cNvSpPr/>
          <p:nvPr/>
        </p:nvSpPr>
        <p:spPr>
          <a:xfrm>
            <a:off x="385025" y="1190125"/>
            <a:ext cx="835200" cy="761700"/>
          </a:xfrm>
          <a:prstGeom prst="roundRect">
            <a:avLst>
              <a:gd fmla="val 16667"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27"/>
          <p:cNvSpPr txBox="1"/>
          <p:nvPr/>
        </p:nvSpPr>
        <p:spPr>
          <a:xfrm>
            <a:off x="1013600" y="5333225"/>
            <a:ext cx="16863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C4588"/>
                </a:solidFill>
                <a:highlight>
                  <a:srgbClr val="EDF9F9"/>
                </a:highlight>
                <a:latin typeface="Lora"/>
                <a:ea typeface="Lora"/>
                <a:cs typeface="Lora"/>
                <a:sym typeface="Lora"/>
              </a:rPr>
              <a:t>Diagnosis </a:t>
            </a:r>
            <a:endParaRPr b="1">
              <a:solidFill>
                <a:srgbClr val="1C4588"/>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p:txBody>
      </p:sp>
      <p:sp>
        <p:nvSpPr>
          <p:cNvPr id="1461" name="Google Shape;1461;p27"/>
          <p:cNvSpPr/>
          <p:nvPr/>
        </p:nvSpPr>
        <p:spPr>
          <a:xfrm>
            <a:off x="190313" y="5180825"/>
            <a:ext cx="835200" cy="761700"/>
          </a:xfrm>
          <a:prstGeom prst="roundRect">
            <a:avLst>
              <a:gd fmla="val 16667"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27"/>
          <p:cNvSpPr txBox="1"/>
          <p:nvPr/>
        </p:nvSpPr>
        <p:spPr>
          <a:xfrm>
            <a:off x="1073442" y="7227311"/>
            <a:ext cx="16863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C4588"/>
                </a:solidFill>
                <a:highlight>
                  <a:srgbClr val="EDF9F9"/>
                </a:highlight>
                <a:latin typeface="Lora"/>
                <a:ea typeface="Lora"/>
                <a:cs typeface="Lora"/>
                <a:sym typeface="Lora"/>
              </a:rPr>
              <a:t>Treatment </a:t>
            </a:r>
            <a:endParaRPr b="1">
              <a:solidFill>
                <a:srgbClr val="1C4588"/>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p:txBody>
      </p:sp>
      <p:sp>
        <p:nvSpPr>
          <p:cNvPr id="1463" name="Google Shape;1463;p27"/>
          <p:cNvSpPr/>
          <p:nvPr/>
        </p:nvSpPr>
        <p:spPr>
          <a:xfrm>
            <a:off x="250155" y="7074911"/>
            <a:ext cx="835200" cy="761700"/>
          </a:xfrm>
          <a:prstGeom prst="roundRect">
            <a:avLst>
              <a:gd fmla="val 16667"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27"/>
          <p:cNvSpPr txBox="1"/>
          <p:nvPr/>
        </p:nvSpPr>
        <p:spPr>
          <a:xfrm>
            <a:off x="146750" y="1982900"/>
            <a:ext cx="6158100" cy="681900"/>
          </a:xfrm>
          <a:prstGeom prst="rect">
            <a:avLst/>
          </a:prstGeom>
          <a:noFill/>
          <a:ln>
            <a:noFill/>
          </a:ln>
        </p:spPr>
        <p:txBody>
          <a:bodyPr anchorCtr="0" anchor="t" bIns="91425" lIns="91425" spcFirstLastPara="1" rIns="91425" wrap="square" tIns="91425">
            <a:noAutofit/>
          </a:bodyPr>
          <a:lstStyle/>
          <a:p>
            <a:pPr indent="-168275" lvl="1" marL="360000"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Alcohol (The most common cause)</a:t>
            </a:r>
            <a:endParaRPr sz="1000">
              <a:solidFill>
                <a:srgbClr val="1C4587"/>
              </a:solidFill>
              <a:latin typeface="Mada"/>
              <a:ea typeface="Mada"/>
              <a:cs typeface="Mada"/>
              <a:sym typeface="Mada"/>
            </a:endParaRPr>
          </a:p>
          <a:p>
            <a:pPr indent="-168275" lvl="1" marL="360000"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Obstruction of pancreatic duct by tumor or stricture or stones.</a:t>
            </a:r>
            <a:endParaRPr sz="1000">
              <a:solidFill>
                <a:srgbClr val="1C4587"/>
              </a:solidFill>
              <a:latin typeface="Mada"/>
              <a:ea typeface="Mada"/>
              <a:cs typeface="Mada"/>
              <a:sym typeface="Mada"/>
            </a:endParaRPr>
          </a:p>
          <a:p>
            <a:pPr indent="-168275" lvl="1" marL="360000"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others: Hereditary,Tropical and autoimmune pancreatitis and smoking.</a:t>
            </a:r>
            <a:endParaRPr sz="1000"/>
          </a:p>
        </p:txBody>
      </p:sp>
      <p:sp>
        <p:nvSpPr>
          <p:cNvPr id="1465" name="Google Shape;1465;p27"/>
          <p:cNvSpPr txBox="1"/>
          <p:nvPr/>
        </p:nvSpPr>
        <p:spPr>
          <a:xfrm>
            <a:off x="37935" y="5893400"/>
            <a:ext cx="6949500" cy="2033700"/>
          </a:xfrm>
          <a:prstGeom prst="rect">
            <a:avLst/>
          </a:prstGeom>
          <a:noFill/>
          <a:ln>
            <a:noFill/>
          </a:ln>
        </p:spPr>
        <p:txBody>
          <a:bodyPr anchorCtr="0" anchor="t" bIns="91425" lIns="91425" spcFirstLastPara="1" rIns="91425" wrap="square" tIns="91425">
            <a:noAutofit/>
          </a:bodyPr>
          <a:lstStyle/>
          <a:p>
            <a:pPr indent="-168275" lvl="1" marL="360000"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Labs shows elevated serum amylase in early disease and later shows minimally or normal levers.</a:t>
            </a:r>
            <a:endParaRPr sz="1000">
              <a:solidFill>
                <a:srgbClr val="1C4587"/>
              </a:solidFill>
              <a:latin typeface="Mada"/>
              <a:ea typeface="Mada"/>
              <a:cs typeface="Mada"/>
              <a:sym typeface="Mada"/>
            </a:endParaRPr>
          </a:p>
          <a:p>
            <a:pPr indent="-168275" lvl="1" marL="360000"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Plain x-ray shows diffuse pancreatic calcification.</a:t>
            </a:r>
            <a:endParaRPr sz="1000">
              <a:solidFill>
                <a:srgbClr val="1C4587"/>
              </a:solidFill>
              <a:latin typeface="Mada"/>
              <a:ea typeface="Mada"/>
              <a:cs typeface="Mada"/>
              <a:sym typeface="Mada"/>
            </a:endParaRPr>
          </a:p>
          <a:p>
            <a:pPr indent="-168275" lvl="1" marL="360000"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CT shows speckled pancreatic parenchymal calcification, ductal dilation, masses and pseudocyst.</a:t>
            </a:r>
            <a:endParaRPr sz="1000">
              <a:solidFill>
                <a:srgbClr val="1C4587"/>
              </a:solidFill>
              <a:latin typeface="Mada"/>
              <a:ea typeface="Mada"/>
              <a:cs typeface="Mada"/>
              <a:sym typeface="Mada"/>
            </a:endParaRPr>
          </a:p>
          <a:p>
            <a:pPr indent="-168275" lvl="1" marL="360000"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MRCP can show any associated biliary dilation.</a:t>
            </a:r>
            <a:endParaRPr sz="1000">
              <a:solidFill>
                <a:srgbClr val="1C4587"/>
              </a:solidFill>
              <a:latin typeface="Mada"/>
              <a:ea typeface="Mada"/>
              <a:cs typeface="Mada"/>
              <a:sym typeface="Mada"/>
            </a:endParaRPr>
          </a:p>
          <a:p>
            <a:pPr indent="-168275" lvl="1" marL="360000"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ERCP is the most accurate test, it shows details of pancreatic duct, dilation, stones and strictures. It helps in choosing the appropriate operation when surgery is indicated.</a:t>
            </a:r>
            <a:endParaRPr sz="1000"/>
          </a:p>
        </p:txBody>
      </p:sp>
      <p:sp>
        <p:nvSpPr>
          <p:cNvPr id="1466" name="Google Shape;1466;p27"/>
          <p:cNvSpPr txBox="1"/>
          <p:nvPr/>
        </p:nvSpPr>
        <p:spPr>
          <a:xfrm>
            <a:off x="217200" y="7863675"/>
            <a:ext cx="7200600" cy="3139500"/>
          </a:xfrm>
          <a:prstGeom prst="rect">
            <a:avLst/>
          </a:prstGeom>
          <a:noFill/>
          <a:ln>
            <a:noFill/>
          </a:ln>
        </p:spPr>
        <p:txBody>
          <a:bodyPr anchorCtr="0" anchor="t" bIns="91425" lIns="91425" spcFirstLastPara="1" rIns="91425" wrap="square" tIns="91425">
            <a:noAutofit/>
          </a:bodyPr>
          <a:lstStyle/>
          <a:p>
            <a:pPr indent="-168275" lvl="1" marL="17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Conservative management includes NSAIDs for pain relief, Abstinence of alcohol, treating DM, pancreatic enzymes supplements and nutritional support.</a:t>
            </a:r>
            <a:endParaRPr sz="1000">
              <a:solidFill>
                <a:srgbClr val="1C4587"/>
              </a:solidFill>
              <a:latin typeface="Mada"/>
              <a:ea typeface="Mada"/>
              <a:cs typeface="Mada"/>
              <a:sym typeface="Mada"/>
            </a:endParaRPr>
          </a:p>
          <a:p>
            <a:pPr indent="-168275" lvl="1" marL="17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Surgical management Indications:</a:t>
            </a:r>
            <a:endParaRPr sz="1000">
              <a:solidFill>
                <a:srgbClr val="1C4587"/>
              </a:solidFill>
              <a:latin typeface="Mada"/>
              <a:ea typeface="Mada"/>
              <a:cs typeface="Mada"/>
              <a:sym typeface="Mada"/>
            </a:endParaRPr>
          </a:p>
          <a:p>
            <a:pPr indent="-292100" lvl="0" marL="457200" rtl="0" algn="l">
              <a:lnSpc>
                <a:spcPct val="100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Intractable pain.</a:t>
            </a:r>
            <a:endParaRPr sz="1000">
              <a:solidFill>
                <a:srgbClr val="1C4587"/>
              </a:solidFill>
              <a:latin typeface="Mada"/>
              <a:ea typeface="Mada"/>
              <a:cs typeface="Mada"/>
              <a:sym typeface="Mada"/>
            </a:endParaRPr>
          </a:p>
          <a:p>
            <a:pPr indent="-292100" lvl="0" marL="457200" rtl="0" algn="l">
              <a:lnSpc>
                <a:spcPct val="100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Symptoms of obstruction of CBD, duodenum, portal or splenic veins.</a:t>
            </a:r>
            <a:endParaRPr sz="1000">
              <a:solidFill>
                <a:srgbClr val="1C4587"/>
              </a:solidFill>
              <a:latin typeface="Mada"/>
              <a:ea typeface="Mada"/>
              <a:cs typeface="Mada"/>
              <a:sym typeface="Mada"/>
            </a:endParaRPr>
          </a:p>
          <a:p>
            <a:pPr indent="-292100" lvl="0" marL="457200" rtl="0" algn="l">
              <a:lnSpc>
                <a:spcPct val="100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pseudocyst when endoscopic therapy fails. </a:t>
            </a:r>
            <a:endParaRPr sz="1000">
              <a:solidFill>
                <a:srgbClr val="1C4587"/>
              </a:solidFill>
              <a:latin typeface="Mada"/>
              <a:ea typeface="Mada"/>
              <a:cs typeface="Mada"/>
              <a:sym typeface="Mada"/>
            </a:endParaRPr>
          </a:p>
          <a:p>
            <a:pPr indent="-292100" lvl="0" marL="457200" rtl="0" algn="l">
              <a:lnSpc>
                <a:spcPct val="100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Abscess when percutaneous drainage fails or is impossible.  </a:t>
            </a:r>
            <a:endParaRPr sz="1000">
              <a:solidFill>
                <a:srgbClr val="1C4587"/>
              </a:solidFill>
              <a:latin typeface="Mada"/>
              <a:ea typeface="Mada"/>
              <a:cs typeface="Mada"/>
              <a:sym typeface="Mada"/>
            </a:endParaRPr>
          </a:p>
          <a:p>
            <a:pPr indent="-292100" lvl="0" marL="457200" rtl="0" algn="l">
              <a:lnSpc>
                <a:spcPct val="100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When Cancer can’t be excluded.</a:t>
            </a:r>
            <a:endParaRPr sz="1000">
              <a:solidFill>
                <a:srgbClr val="1C4587"/>
              </a:solidFill>
              <a:latin typeface="Mada"/>
              <a:ea typeface="Mada"/>
              <a:cs typeface="Mada"/>
              <a:sym typeface="Mada"/>
            </a:endParaRPr>
          </a:p>
          <a:p>
            <a:pPr indent="-177800" lvl="2" marL="450000"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Two types of procedures:</a:t>
            </a:r>
            <a:endParaRPr sz="1000">
              <a:solidFill>
                <a:srgbClr val="1C4587"/>
              </a:solidFill>
              <a:latin typeface="Mada"/>
              <a:ea typeface="Mada"/>
              <a:cs typeface="Mada"/>
              <a:sym typeface="Mada"/>
            </a:endParaRPr>
          </a:p>
          <a:p>
            <a:pPr indent="-187325" lvl="4" marL="71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Drainage procedures: when pancreatic duct is dilated (&gt;8 cm) and it includes: puestow procedure, Hamburg modification of puestow procedure, Frey procedure, Beger procedure and Bern procedure.</a:t>
            </a:r>
            <a:endParaRPr sz="1000">
              <a:solidFill>
                <a:srgbClr val="1C4587"/>
              </a:solidFill>
              <a:latin typeface="Mada"/>
              <a:ea typeface="Mada"/>
              <a:cs typeface="Mada"/>
              <a:sym typeface="Mada"/>
            </a:endParaRPr>
          </a:p>
          <a:p>
            <a:pPr indent="-187325" lvl="4" marL="71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Reactive procedures: when pancreatic duct is not dilated and includes:</a:t>
            </a:r>
            <a:endParaRPr sz="1000">
              <a:solidFill>
                <a:srgbClr val="1C4587"/>
              </a:solidFill>
              <a:latin typeface="Mada"/>
              <a:ea typeface="Mada"/>
              <a:cs typeface="Mada"/>
              <a:sym typeface="Mada"/>
            </a:endParaRPr>
          </a:p>
          <a:p>
            <a:pPr indent="-149225" lvl="5" marL="143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Whipple’s procedure: when focus of the disease or a mass located in pancreatic head.</a:t>
            </a:r>
            <a:endParaRPr sz="1000">
              <a:solidFill>
                <a:srgbClr val="1C4587"/>
              </a:solidFill>
              <a:latin typeface="Mada"/>
              <a:ea typeface="Mada"/>
              <a:cs typeface="Mada"/>
              <a:sym typeface="Mada"/>
            </a:endParaRPr>
          </a:p>
          <a:p>
            <a:pPr indent="-149225" lvl="5" marL="143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Distal pancreatectomy:when the disease is focused the body and the tail.</a:t>
            </a:r>
            <a:endParaRPr sz="1000">
              <a:solidFill>
                <a:srgbClr val="1C4587"/>
              </a:solidFill>
              <a:latin typeface="Mada"/>
              <a:ea typeface="Mada"/>
              <a:cs typeface="Mada"/>
              <a:sym typeface="Mada"/>
            </a:endParaRPr>
          </a:p>
          <a:p>
            <a:pPr indent="-149225" lvl="5" marL="143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Total pancreatectomy: when the disease is diffuse to involve the whole pancreas.it’s associated with high morbidity and even mortality.</a:t>
            </a:r>
            <a:endParaRPr sz="1000">
              <a:solidFill>
                <a:srgbClr val="1C4587"/>
              </a:solidFill>
              <a:latin typeface="Mada"/>
              <a:ea typeface="Mada"/>
              <a:cs typeface="Mada"/>
              <a:sym typeface="Mada"/>
            </a:endParaRPr>
          </a:p>
        </p:txBody>
      </p:sp>
      <p:pic>
        <p:nvPicPr>
          <p:cNvPr id="1467" name="Google Shape;1467;p27"/>
          <p:cNvPicPr preferRelativeResize="0"/>
          <p:nvPr/>
        </p:nvPicPr>
        <p:blipFill>
          <a:blip r:embed="rId3">
            <a:alphaModFix/>
          </a:blip>
          <a:stretch>
            <a:fillRect/>
          </a:stretch>
        </p:blipFill>
        <p:spPr>
          <a:xfrm>
            <a:off x="308465" y="5262228"/>
            <a:ext cx="598900" cy="598900"/>
          </a:xfrm>
          <a:prstGeom prst="rect">
            <a:avLst/>
          </a:prstGeom>
          <a:noFill/>
          <a:ln>
            <a:noFill/>
          </a:ln>
        </p:spPr>
      </p:pic>
      <p:pic>
        <p:nvPicPr>
          <p:cNvPr id="1468" name="Google Shape;1468;p27"/>
          <p:cNvPicPr preferRelativeResize="0"/>
          <p:nvPr/>
        </p:nvPicPr>
        <p:blipFill>
          <a:blip r:embed="rId4">
            <a:alphaModFix/>
          </a:blip>
          <a:stretch>
            <a:fillRect/>
          </a:stretch>
        </p:blipFill>
        <p:spPr>
          <a:xfrm>
            <a:off x="351712" y="7168512"/>
            <a:ext cx="598900" cy="598900"/>
          </a:xfrm>
          <a:prstGeom prst="rect">
            <a:avLst/>
          </a:prstGeom>
          <a:noFill/>
          <a:ln>
            <a:noFill/>
          </a:ln>
        </p:spPr>
      </p:pic>
      <p:pic>
        <p:nvPicPr>
          <p:cNvPr id="1469" name="Google Shape;1469;p27"/>
          <p:cNvPicPr preferRelativeResize="0"/>
          <p:nvPr/>
        </p:nvPicPr>
        <p:blipFill>
          <a:blip r:embed="rId5">
            <a:alphaModFix/>
          </a:blip>
          <a:stretch>
            <a:fillRect/>
          </a:stretch>
        </p:blipFill>
        <p:spPr>
          <a:xfrm>
            <a:off x="503175" y="1245512"/>
            <a:ext cx="598900" cy="598900"/>
          </a:xfrm>
          <a:prstGeom prst="rect">
            <a:avLst/>
          </a:prstGeom>
          <a:noFill/>
          <a:ln>
            <a:noFill/>
          </a:ln>
        </p:spPr>
      </p:pic>
      <p:sp>
        <p:nvSpPr>
          <p:cNvPr id="1470" name="Google Shape;1470;p27"/>
          <p:cNvSpPr txBox="1"/>
          <p:nvPr/>
        </p:nvSpPr>
        <p:spPr>
          <a:xfrm>
            <a:off x="728923" y="2720425"/>
            <a:ext cx="1756800" cy="2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C4588"/>
                </a:solidFill>
                <a:highlight>
                  <a:srgbClr val="EDF9F9"/>
                </a:highlight>
                <a:latin typeface="Lora"/>
                <a:ea typeface="Lora"/>
                <a:cs typeface="Lora"/>
                <a:sym typeface="Lora"/>
              </a:rPr>
              <a:t>Clinical features </a:t>
            </a:r>
            <a:endParaRPr b="1">
              <a:solidFill>
                <a:srgbClr val="1C4588"/>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p:txBody>
      </p:sp>
      <p:sp>
        <p:nvSpPr>
          <p:cNvPr id="1471" name="Google Shape;1471;p27"/>
          <p:cNvSpPr txBox="1"/>
          <p:nvPr/>
        </p:nvSpPr>
        <p:spPr>
          <a:xfrm>
            <a:off x="5442162" y="2721441"/>
            <a:ext cx="1459200" cy="2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C4588"/>
                </a:solidFill>
                <a:highlight>
                  <a:srgbClr val="EDF9F9"/>
                </a:highlight>
                <a:latin typeface="Lora"/>
                <a:ea typeface="Lora"/>
                <a:cs typeface="Lora"/>
                <a:sym typeface="Lora"/>
              </a:rPr>
              <a:t>Complications </a:t>
            </a:r>
            <a:endParaRPr b="1">
              <a:solidFill>
                <a:srgbClr val="1C4588"/>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p:txBody>
      </p:sp>
      <p:grpSp>
        <p:nvGrpSpPr>
          <p:cNvPr id="1472" name="Google Shape;1472;p27"/>
          <p:cNvGrpSpPr/>
          <p:nvPr/>
        </p:nvGrpSpPr>
        <p:grpSpPr>
          <a:xfrm>
            <a:off x="3512404" y="2936331"/>
            <a:ext cx="722944" cy="2177336"/>
            <a:chOff x="730164" y="1077283"/>
            <a:chExt cx="1162290" cy="3634344"/>
          </a:xfrm>
        </p:grpSpPr>
        <p:sp>
          <p:nvSpPr>
            <p:cNvPr id="1473" name="Google Shape;1473;p27"/>
            <p:cNvSpPr/>
            <p:nvPr/>
          </p:nvSpPr>
          <p:spPr>
            <a:xfrm>
              <a:off x="730164" y="4402820"/>
              <a:ext cx="1162290" cy="308808"/>
            </a:xfrm>
            <a:custGeom>
              <a:rect b="b" l="l" r="r" t="t"/>
              <a:pathLst>
                <a:path extrusionOk="0" h="10072" w="37909">
                  <a:moveTo>
                    <a:pt x="18971" y="1"/>
                  </a:moveTo>
                  <a:cubicBezTo>
                    <a:pt x="8488" y="1"/>
                    <a:pt x="1" y="2249"/>
                    <a:pt x="1" y="5036"/>
                  </a:cubicBezTo>
                  <a:cubicBezTo>
                    <a:pt x="1" y="7823"/>
                    <a:pt x="8488" y="10072"/>
                    <a:pt x="18971" y="10072"/>
                  </a:cubicBezTo>
                  <a:cubicBezTo>
                    <a:pt x="29421" y="10072"/>
                    <a:pt x="37909" y="7823"/>
                    <a:pt x="37909" y="5036"/>
                  </a:cubicBezTo>
                  <a:cubicBezTo>
                    <a:pt x="37909" y="2249"/>
                    <a:pt x="29421" y="1"/>
                    <a:pt x="1897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27"/>
            <p:cNvSpPr/>
            <p:nvPr/>
          </p:nvSpPr>
          <p:spPr>
            <a:xfrm>
              <a:off x="1432186" y="4405610"/>
              <a:ext cx="292312" cy="152074"/>
            </a:xfrm>
            <a:custGeom>
              <a:rect b="b" l="l" r="r" t="t"/>
              <a:pathLst>
                <a:path extrusionOk="0" h="4960" w="9534">
                  <a:moveTo>
                    <a:pt x="1658" y="1"/>
                  </a:moveTo>
                  <a:cubicBezTo>
                    <a:pt x="1653" y="1"/>
                    <a:pt x="1649" y="2"/>
                    <a:pt x="1647" y="5"/>
                  </a:cubicBezTo>
                  <a:cubicBezTo>
                    <a:pt x="1616" y="100"/>
                    <a:pt x="951" y="1462"/>
                    <a:pt x="951" y="1462"/>
                  </a:cubicBezTo>
                  <a:cubicBezTo>
                    <a:pt x="951" y="1462"/>
                    <a:pt x="1" y="4027"/>
                    <a:pt x="761" y="4565"/>
                  </a:cubicBezTo>
                  <a:cubicBezTo>
                    <a:pt x="1246" y="4903"/>
                    <a:pt x="4857" y="4959"/>
                    <a:pt x="7209" y="4959"/>
                  </a:cubicBezTo>
                  <a:cubicBezTo>
                    <a:pt x="8386" y="4959"/>
                    <a:pt x="9248" y="4945"/>
                    <a:pt x="9248" y="4945"/>
                  </a:cubicBezTo>
                  <a:cubicBezTo>
                    <a:pt x="9248" y="4945"/>
                    <a:pt x="9533" y="3045"/>
                    <a:pt x="8108" y="2919"/>
                  </a:cubicBezTo>
                  <a:cubicBezTo>
                    <a:pt x="7475" y="2887"/>
                    <a:pt x="6524" y="2760"/>
                    <a:pt x="5638" y="2602"/>
                  </a:cubicBezTo>
                  <a:cubicBezTo>
                    <a:pt x="4656" y="2412"/>
                    <a:pt x="3769" y="2190"/>
                    <a:pt x="3674" y="1905"/>
                  </a:cubicBezTo>
                  <a:cubicBezTo>
                    <a:pt x="3459" y="1444"/>
                    <a:pt x="1814" y="1"/>
                    <a:pt x="1658"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27"/>
            <p:cNvSpPr/>
            <p:nvPr/>
          </p:nvSpPr>
          <p:spPr>
            <a:xfrm>
              <a:off x="918539" y="4405610"/>
              <a:ext cx="291331" cy="152074"/>
            </a:xfrm>
            <a:custGeom>
              <a:rect b="b" l="l" r="r" t="t"/>
              <a:pathLst>
                <a:path extrusionOk="0" h="4960" w="9502">
                  <a:moveTo>
                    <a:pt x="7847" y="1"/>
                  </a:moveTo>
                  <a:cubicBezTo>
                    <a:pt x="7717" y="1"/>
                    <a:pt x="6044" y="1444"/>
                    <a:pt x="5859" y="1905"/>
                  </a:cubicBezTo>
                  <a:cubicBezTo>
                    <a:pt x="5733" y="2190"/>
                    <a:pt x="4846" y="2412"/>
                    <a:pt x="3864" y="2602"/>
                  </a:cubicBezTo>
                  <a:cubicBezTo>
                    <a:pt x="3009" y="2760"/>
                    <a:pt x="2028" y="2887"/>
                    <a:pt x="1394" y="2919"/>
                  </a:cubicBezTo>
                  <a:cubicBezTo>
                    <a:pt x="1" y="3045"/>
                    <a:pt x="254" y="4945"/>
                    <a:pt x="254" y="4945"/>
                  </a:cubicBezTo>
                  <a:cubicBezTo>
                    <a:pt x="254" y="4945"/>
                    <a:pt x="1116" y="4959"/>
                    <a:pt x="2294" y="4959"/>
                  </a:cubicBezTo>
                  <a:cubicBezTo>
                    <a:pt x="4649" y="4959"/>
                    <a:pt x="8266" y="4903"/>
                    <a:pt x="8773" y="4565"/>
                  </a:cubicBezTo>
                  <a:cubicBezTo>
                    <a:pt x="9501" y="4027"/>
                    <a:pt x="8551" y="1462"/>
                    <a:pt x="8551" y="1462"/>
                  </a:cubicBezTo>
                  <a:cubicBezTo>
                    <a:pt x="8551" y="1462"/>
                    <a:pt x="7886" y="100"/>
                    <a:pt x="7855" y="5"/>
                  </a:cubicBezTo>
                  <a:cubicBezTo>
                    <a:pt x="7854" y="2"/>
                    <a:pt x="7851" y="1"/>
                    <a:pt x="7847"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27"/>
            <p:cNvSpPr/>
            <p:nvPr/>
          </p:nvSpPr>
          <p:spPr>
            <a:xfrm>
              <a:off x="965142" y="2584774"/>
              <a:ext cx="720510" cy="1877312"/>
            </a:xfrm>
            <a:custGeom>
              <a:rect b="b" l="l" r="r" t="t"/>
              <a:pathLst>
                <a:path extrusionOk="0" h="61230" w="23500">
                  <a:moveTo>
                    <a:pt x="15110" y="1"/>
                  </a:moveTo>
                  <a:cubicBezTo>
                    <a:pt x="8587" y="1"/>
                    <a:pt x="1" y="6823"/>
                    <a:pt x="1" y="6823"/>
                  </a:cubicBezTo>
                  <a:cubicBezTo>
                    <a:pt x="1" y="6823"/>
                    <a:pt x="413" y="44382"/>
                    <a:pt x="3484" y="61230"/>
                  </a:cubicBezTo>
                  <a:lnTo>
                    <a:pt x="7570" y="61230"/>
                  </a:lnTo>
                  <a:cubicBezTo>
                    <a:pt x="7570" y="61230"/>
                    <a:pt x="10768" y="34375"/>
                    <a:pt x="11528" y="21802"/>
                  </a:cubicBezTo>
                  <a:cubicBezTo>
                    <a:pt x="11528" y="21770"/>
                    <a:pt x="11528" y="21770"/>
                    <a:pt x="11528" y="21770"/>
                  </a:cubicBezTo>
                  <a:cubicBezTo>
                    <a:pt x="11528" y="21770"/>
                    <a:pt x="12415" y="34343"/>
                    <a:pt x="13777" y="46535"/>
                  </a:cubicBezTo>
                  <a:cubicBezTo>
                    <a:pt x="14379" y="51887"/>
                    <a:pt x="15075" y="57144"/>
                    <a:pt x="15835" y="61230"/>
                  </a:cubicBezTo>
                  <a:lnTo>
                    <a:pt x="19192" y="61230"/>
                  </a:lnTo>
                  <a:cubicBezTo>
                    <a:pt x="19192" y="61230"/>
                    <a:pt x="23499" y="28199"/>
                    <a:pt x="22296" y="9388"/>
                  </a:cubicBezTo>
                  <a:cubicBezTo>
                    <a:pt x="22296" y="9229"/>
                    <a:pt x="22264" y="9071"/>
                    <a:pt x="22264" y="8913"/>
                  </a:cubicBezTo>
                  <a:cubicBezTo>
                    <a:pt x="22169" y="7773"/>
                    <a:pt x="22042" y="6759"/>
                    <a:pt x="21821" y="5873"/>
                  </a:cubicBezTo>
                  <a:cubicBezTo>
                    <a:pt x="20761" y="1493"/>
                    <a:pt x="18161" y="1"/>
                    <a:pt x="15110" y="1"/>
                  </a:cubicBezTo>
                  <a:close/>
                </a:path>
              </a:pathLst>
            </a:custGeom>
            <a:solidFill>
              <a:srgbClr val="C3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27"/>
            <p:cNvSpPr/>
            <p:nvPr/>
          </p:nvSpPr>
          <p:spPr>
            <a:xfrm>
              <a:off x="1450643" y="2872579"/>
              <a:ext cx="235009" cy="1589506"/>
            </a:xfrm>
            <a:custGeom>
              <a:rect b="b" l="l" r="r" t="t"/>
              <a:pathLst>
                <a:path extrusionOk="0" h="51843" w="7665">
                  <a:moveTo>
                    <a:pt x="6461" y="1"/>
                  </a:moveTo>
                  <a:lnTo>
                    <a:pt x="4276" y="1679"/>
                  </a:lnTo>
                  <a:cubicBezTo>
                    <a:pt x="4276" y="1679"/>
                    <a:pt x="4276" y="1964"/>
                    <a:pt x="4307" y="2471"/>
                  </a:cubicBezTo>
                  <a:cubicBezTo>
                    <a:pt x="4497" y="7855"/>
                    <a:pt x="5352" y="39397"/>
                    <a:pt x="0" y="51843"/>
                  </a:cubicBezTo>
                  <a:lnTo>
                    <a:pt x="3357" y="51843"/>
                  </a:lnTo>
                  <a:cubicBezTo>
                    <a:pt x="3357" y="51843"/>
                    <a:pt x="7664" y="18812"/>
                    <a:pt x="6461"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27"/>
            <p:cNvSpPr/>
            <p:nvPr/>
          </p:nvSpPr>
          <p:spPr>
            <a:xfrm>
              <a:off x="1071962" y="3253192"/>
              <a:ext cx="246660" cy="1208893"/>
            </a:xfrm>
            <a:custGeom>
              <a:rect b="b" l="l" r="r" t="t"/>
              <a:pathLst>
                <a:path extrusionOk="0" h="39429" w="8045">
                  <a:moveTo>
                    <a:pt x="8044" y="1"/>
                  </a:moveTo>
                  <a:lnTo>
                    <a:pt x="8044" y="1"/>
                  </a:lnTo>
                  <a:cubicBezTo>
                    <a:pt x="7854" y="1584"/>
                    <a:pt x="4022" y="35217"/>
                    <a:pt x="0" y="39429"/>
                  </a:cubicBezTo>
                  <a:lnTo>
                    <a:pt x="4086" y="39429"/>
                  </a:lnTo>
                  <a:cubicBezTo>
                    <a:pt x="4086" y="39429"/>
                    <a:pt x="7284" y="12574"/>
                    <a:pt x="8044"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27"/>
            <p:cNvSpPr/>
            <p:nvPr/>
          </p:nvSpPr>
          <p:spPr>
            <a:xfrm>
              <a:off x="791361" y="2456400"/>
              <a:ext cx="185125" cy="708461"/>
            </a:xfrm>
            <a:custGeom>
              <a:rect b="b" l="l" r="r" t="t"/>
              <a:pathLst>
                <a:path extrusionOk="0" h="23107" w="6038">
                  <a:moveTo>
                    <a:pt x="4840" y="1"/>
                  </a:moveTo>
                  <a:cubicBezTo>
                    <a:pt x="3599" y="1"/>
                    <a:pt x="1425" y="939"/>
                    <a:pt x="1425" y="939"/>
                  </a:cubicBezTo>
                  <a:cubicBezTo>
                    <a:pt x="1425" y="939"/>
                    <a:pt x="0" y="8476"/>
                    <a:pt x="823" y="15570"/>
                  </a:cubicBezTo>
                  <a:cubicBezTo>
                    <a:pt x="728" y="17375"/>
                    <a:pt x="285" y="19085"/>
                    <a:pt x="570" y="20479"/>
                  </a:cubicBezTo>
                  <a:cubicBezTo>
                    <a:pt x="855" y="21872"/>
                    <a:pt x="2090" y="22822"/>
                    <a:pt x="2755" y="23044"/>
                  </a:cubicBezTo>
                  <a:cubicBezTo>
                    <a:pt x="2863" y="23087"/>
                    <a:pt x="2961" y="23106"/>
                    <a:pt x="3048" y="23106"/>
                  </a:cubicBezTo>
                  <a:cubicBezTo>
                    <a:pt x="3467" y="23106"/>
                    <a:pt x="3614" y="22651"/>
                    <a:pt x="3325" y="22284"/>
                  </a:cubicBezTo>
                  <a:cubicBezTo>
                    <a:pt x="3009" y="21840"/>
                    <a:pt x="2090" y="20669"/>
                    <a:pt x="2534" y="19212"/>
                  </a:cubicBezTo>
                  <a:lnTo>
                    <a:pt x="2534" y="19212"/>
                  </a:lnTo>
                  <a:cubicBezTo>
                    <a:pt x="2534" y="19212"/>
                    <a:pt x="2952" y="20221"/>
                    <a:pt x="3464" y="20221"/>
                  </a:cubicBezTo>
                  <a:cubicBezTo>
                    <a:pt x="3532" y="20221"/>
                    <a:pt x="3602" y="20203"/>
                    <a:pt x="3674" y="20162"/>
                  </a:cubicBezTo>
                  <a:cubicBezTo>
                    <a:pt x="4117" y="19877"/>
                    <a:pt x="3040" y="16805"/>
                    <a:pt x="2819" y="15982"/>
                  </a:cubicBezTo>
                  <a:cubicBezTo>
                    <a:pt x="2597" y="15158"/>
                    <a:pt x="3357" y="4803"/>
                    <a:pt x="5289" y="1604"/>
                  </a:cubicBezTo>
                  <a:cubicBezTo>
                    <a:pt x="6038" y="376"/>
                    <a:pt x="5625" y="1"/>
                    <a:pt x="4840"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27"/>
            <p:cNvSpPr/>
            <p:nvPr/>
          </p:nvSpPr>
          <p:spPr>
            <a:xfrm>
              <a:off x="1636443" y="2456400"/>
              <a:ext cx="185125" cy="708461"/>
            </a:xfrm>
            <a:custGeom>
              <a:rect b="b" l="l" r="r" t="t"/>
              <a:pathLst>
                <a:path extrusionOk="0" h="23107" w="6038">
                  <a:moveTo>
                    <a:pt x="1209" y="1"/>
                  </a:moveTo>
                  <a:cubicBezTo>
                    <a:pt x="417" y="1"/>
                    <a:pt x="0" y="376"/>
                    <a:pt x="749" y="1604"/>
                  </a:cubicBezTo>
                  <a:cubicBezTo>
                    <a:pt x="2713" y="4803"/>
                    <a:pt x="3441" y="15158"/>
                    <a:pt x="3219" y="15982"/>
                  </a:cubicBezTo>
                  <a:cubicBezTo>
                    <a:pt x="3029" y="16805"/>
                    <a:pt x="1921" y="19877"/>
                    <a:pt x="2396" y="20162"/>
                  </a:cubicBezTo>
                  <a:cubicBezTo>
                    <a:pt x="2463" y="20203"/>
                    <a:pt x="2530" y="20221"/>
                    <a:pt x="2596" y="20221"/>
                  </a:cubicBezTo>
                  <a:cubicBezTo>
                    <a:pt x="3086" y="20221"/>
                    <a:pt x="3504" y="19212"/>
                    <a:pt x="3504" y="19212"/>
                  </a:cubicBezTo>
                  <a:lnTo>
                    <a:pt x="3504" y="19212"/>
                  </a:lnTo>
                  <a:cubicBezTo>
                    <a:pt x="3979" y="20669"/>
                    <a:pt x="3029" y="21840"/>
                    <a:pt x="2713" y="22284"/>
                  </a:cubicBezTo>
                  <a:cubicBezTo>
                    <a:pt x="2450" y="22651"/>
                    <a:pt x="2601" y="23106"/>
                    <a:pt x="3022" y="23106"/>
                  </a:cubicBezTo>
                  <a:cubicBezTo>
                    <a:pt x="3108" y="23106"/>
                    <a:pt x="3206" y="23087"/>
                    <a:pt x="3314" y="23044"/>
                  </a:cubicBezTo>
                  <a:cubicBezTo>
                    <a:pt x="3948" y="22822"/>
                    <a:pt x="5183" y="21872"/>
                    <a:pt x="5500" y="20479"/>
                  </a:cubicBezTo>
                  <a:cubicBezTo>
                    <a:pt x="5785" y="19085"/>
                    <a:pt x="5310" y="17375"/>
                    <a:pt x="5246" y="15570"/>
                  </a:cubicBezTo>
                  <a:cubicBezTo>
                    <a:pt x="6038" y="8476"/>
                    <a:pt x="4644" y="939"/>
                    <a:pt x="4644" y="939"/>
                  </a:cubicBezTo>
                  <a:cubicBezTo>
                    <a:pt x="4644" y="939"/>
                    <a:pt x="2459" y="1"/>
                    <a:pt x="1209"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27"/>
            <p:cNvSpPr/>
            <p:nvPr/>
          </p:nvSpPr>
          <p:spPr>
            <a:xfrm>
              <a:off x="1183625" y="1803557"/>
              <a:ext cx="246660" cy="233108"/>
            </a:xfrm>
            <a:custGeom>
              <a:rect b="b" l="l" r="r" t="t"/>
              <a:pathLst>
                <a:path extrusionOk="0" h="7603" w="8045">
                  <a:moveTo>
                    <a:pt x="4022" y="0"/>
                  </a:moveTo>
                  <a:lnTo>
                    <a:pt x="919" y="824"/>
                  </a:lnTo>
                  <a:cubicBezTo>
                    <a:pt x="1964" y="2312"/>
                    <a:pt x="0" y="5669"/>
                    <a:pt x="0" y="5669"/>
                  </a:cubicBezTo>
                  <a:cubicBezTo>
                    <a:pt x="0" y="5669"/>
                    <a:pt x="1780" y="7602"/>
                    <a:pt x="3920" y="7602"/>
                  </a:cubicBezTo>
                  <a:cubicBezTo>
                    <a:pt x="3954" y="7602"/>
                    <a:pt x="3988" y="7602"/>
                    <a:pt x="4022" y="7601"/>
                  </a:cubicBezTo>
                  <a:cubicBezTo>
                    <a:pt x="4056" y="7602"/>
                    <a:pt x="4090" y="7602"/>
                    <a:pt x="4123" y="7602"/>
                  </a:cubicBezTo>
                  <a:cubicBezTo>
                    <a:pt x="6234" y="7602"/>
                    <a:pt x="8044" y="5669"/>
                    <a:pt x="8044" y="5669"/>
                  </a:cubicBezTo>
                  <a:cubicBezTo>
                    <a:pt x="8044" y="5669"/>
                    <a:pt x="6081" y="2312"/>
                    <a:pt x="7126" y="824"/>
                  </a:cubicBezTo>
                  <a:lnTo>
                    <a:pt x="4022" y="0"/>
                  </a:lnTo>
                  <a:close/>
                </a:path>
              </a:pathLst>
            </a:custGeom>
            <a:solidFill>
              <a:srgbClr val="EFC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27"/>
            <p:cNvSpPr/>
            <p:nvPr/>
          </p:nvSpPr>
          <p:spPr>
            <a:xfrm>
              <a:off x="997182" y="1275346"/>
              <a:ext cx="622429" cy="569019"/>
            </a:xfrm>
            <a:custGeom>
              <a:rect b="b" l="l" r="r" t="t"/>
              <a:pathLst>
                <a:path extrusionOk="0" h="18559" w="20301">
                  <a:moveTo>
                    <a:pt x="6715" y="0"/>
                  </a:moveTo>
                  <a:lnTo>
                    <a:pt x="1553" y="2851"/>
                  </a:lnTo>
                  <a:cubicBezTo>
                    <a:pt x="1553" y="2851"/>
                    <a:pt x="1" y="14251"/>
                    <a:pt x="6176" y="17608"/>
                  </a:cubicBezTo>
                  <a:lnTo>
                    <a:pt x="6208" y="17608"/>
                  </a:lnTo>
                  <a:cubicBezTo>
                    <a:pt x="7253" y="18210"/>
                    <a:pt x="8552" y="18558"/>
                    <a:pt x="10135" y="18558"/>
                  </a:cubicBezTo>
                  <a:cubicBezTo>
                    <a:pt x="20301" y="18558"/>
                    <a:pt x="18907" y="4371"/>
                    <a:pt x="18749" y="2977"/>
                  </a:cubicBezTo>
                  <a:cubicBezTo>
                    <a:pt x="18717" y="2882"/>
                    <a:pt x="18717" y="2851"/>
                    <a:pt x="18717" y="2851"/>
                  </a:cubicBezTo>
                  <a:lnTo>
                    <a:pt x="18654" y="2787"/>
                  </a:lnTo>
                  <a:lnTo>
                    <a:pt x="16374" y="1299"/>
                  </a:lnTo>
                  <a:lnTo>
                    <a:pt x="14379" y="0"/>
                  </a:ln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27"/>
            <p:cNvSpPr/>
            <p:nvPr/>
          </p:nvSpPr>
          <p:spPr>
            <a:xfrm>
              <a:off x="1187519" y="1315143"/>
              <a:ext cx="432091" cy="529222"/>
            </a:xfrm>
            <a:custGeom>
              <a:rect b="b" l="l" r="r" t="t"/>
              <a:pathLst>
                <a:path extrusionOk="0" h="17261" w="14093">
                  <a:moveTo>
                    <a:pt x="10166" y="1"/>
                  </a:moveTo>
                  <a:lnTo>
                    <a:pt x="9722" y="824"/>
                  </a:lnTo>
                  <a:cubicBezTo>
                    <a:pt x="9722" y="824"/>
                    <a:pt x="11401" y="11275"/>
                    <a:pt x="8234" y="14094"/>
                  </a:cubicBezTo>
                  <a:cubicBezTo>
                    <a:pt x="6093" y="16018"/>
                    <a:pt x="4189" y="16673"/>
                    <a:pt x="2410" y="16673"/>
                  </a:cubicBezTo>
                  <a:cubicBezTo>
                    <a:pt x="1583" y="16673"/>
                    <a:pt x="784" y="16531"/>
                    <a:pt x="0" y="16310"/>
                  </a:cubicBezTo>
                  <a:lnTo>
                    <a:pt x="0" y="16310"/>
                  </a:lnTo>
                  <a:cubicBezTo>
                    <a:pt x="1045" y="16912"/>
                    <a:pt x="2344" y="17260"/>
                    <a:pt x="3927" y="17260"/>
                  </a:cubicBezTo>
                  <a:cubicBezTo>
                    <a:pt x="14093" y="17260"/>
                    <a:pt x="12699" y="3073"/>
                    <a:pt x="12541" y="1648"/>
                  </a:cubicBezTo>
                  <a:lnTo>
                    <a:pt x="12446" y="1489"/>
                  </a:lnTo>
                  <a:lnTo>
                    <a:pt x="10166" y="1"/>
                  </a:lnTo>
                  <a:close/>
                </a:path>
              </a:pathLst>
            </a:custGeom>
            <a:solidFill>
              <a:srgbClr val="EFC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27"/>
            <p:cNvSpPr/>
            <p:nvPr/>
          </p:nvSpPr>
          <p:spPr>
            <a:xfrm>
              <a:off x="968055" y="1264677"/>
              <a:ext cx="151522" cy="288388"/>
            </a:xfrm>
            <a:custGeom>
              <a:rect b="b" l="l" r="r" t="t"/>
              <a:pathLst>
                <a:path extrusionOk="0" h="9406" w="4942">
                  <a:moveTo>
                    <a:pt x="3421" y="0"/>
                  </a:moveTo>
                  <a:lnTo>
                    <a:pt x="2059" y="507"/>
                  </a:lnTo>
                  <a:cubicBezTo>
                    <a:pt x="2059" y="507"/>
                    <a:pt x="1" y="2185"/>
                    <a:pt x="2503" y="9406"/>
                  </a:cubicBezTo>
                  <a:cubicBezTo>
                    <a:pt x="2503" y="9406"/>
                    <a:pt x="2756" y="6492"/>
                    <a:pt x="3199" y="5827"/>
                  </a:cubicBezTo>
                  <a:cubicBezTo>
                    <a:pt x="3674" y="5194"/>
                    <a:pt x="4941" y="3230"/>
                    <a:pt x="4941" y="3230"/>
                  </a:cubicBezTo>
                  <a:lnTo>
                    <a:pt x="3421" y="0"/>
                  </a:ln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27"/>
            <p:cNvSpPr/>
            <p:nvPr/>
          </p:nvSpPr>
          <p:spPr>
            <a:xfrm>
              <a:off x="1338980" y="1474360"/>
              <a:ext cx="164123" cy="154496"/>
            </a:xfrm>
            <a:custGeom>
              <a:rect b="b" l="l" r="r" t="t"/>
              <a:pathLst>
                <a:path extrusionOk="0" h="5039" w="5353">
                  <a:moveTo>
                    <a:pt x="2682" y="0"/>
                  </a:moveTo>
                  <a:cubicBezTo>
                    <a:pt x="1873" y="0"/>
                    <a:pt x="904" y="506"/>
                    <a:pt x="412" y="1458"/>
                  </a:cubicBezTo>
                  <a:cubicBezTo>
                    <a:pt x="254" y="1775"/>
                    <a:pt x="127" y="2187"/>
                    <a:pt x="95" y="2662"/>
                  </a:cubicBezTo>
                  <a:cubicBezTo>
                    <a:pt x="0" y="4404"/>
                    <a:pt x="1299" y="4974"/>
                    <a:pt x="2756" y="5037"/>
                  </a:cubicBezTo>
                  <a:cubicBezTo>
                    <a:pt x="2779" y="5038"/>
                    <a:pt x="2803" y="5038"/>
                    <a:pt x="2826" y="5038"/>
                  </a:cubicBezTo>
                  <a:cubicBezTo>
                    <a:pt x="3777" y="5038"/>
                    <a:pt x="4571" y="4415"/>
                    <a:pt x="5004" y="3612"/>
                  </a:cubicBezTo>
                  <a:cubicBezTo>
                    <a:pt x="5226" y="3168"/>
                    <a:pt x="5352" y="2725"/>
                    <a:pt x="5352" y="2250"/>
                  </a:cubicBezTo>
                  <a:cubicBezTo>
                    <a:pt x="5352" y="888"/>
                    <a:pt x="3832" y="65"/>
                    <a:pt x="2756" y="2"/>
                  </a:cubicBezTo>
                  <a:cubicBezTo>
                    <a:pt x="2731" y="1"/>
                    <a:pt x="2707" y="0"/>
                    <a:pt x="26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27"/>
            <p:cNvSpPr/>
            <p:nvPr/>
          </p:nvSpPr>
          <p:spPr>
            <a:xfrm>
              <a:off x="1351612" y="1474360"/>
              <a:ext cx="151491" cy="110744"/>
            </a:xfrm>
            <a:custGeom>
              <a:rect b="b" l="l" r="r" t="t"/>
              <a:pathLst>
                <a:path extrusionOk="0" h="3612" w="4941">
                  <a:moveTo>
                    <a:pt x="2266" y="0"/>
                  </a:moveTo>
                  <a:cubicBezTo>
                    <a:pt x="1457" y="0"/>
                    <a:pt x="491" y="477"/>
                    <a:pt x="0" y="1458"/>
                  </a:cubicBezTo>
                  <a:cubicBezTo>
                    <a:pt x="602" y="1490"/>
                    <a:pt x="3484" y="1838"/>
                    <a:pt x="4592" y="3612"/>
                  </a:cubicBezTo>
                  <a:cubicBezTo>
                    <a:pt x="4814" y="3168"/>
                    <a:pt x="4940" y="2693"/>
                    <a:pt x="4940" y="2250"/>
                  </a:cubicBezTo>
                  <a:cubicBezTo>
                    <a:pt x="4940" y="888"/>
                    <a:pt x="3420" y="65"/>
                    <a:pt x="2344" y="2"/>
                  </a:cubicBezTo>
                  <a:cubicBezTo>
                    <a:pt x="2318" y="1"/>
                    <a:pt x="2292" y="0"/>
                    <a:pt x="2266" y="0"/>
                  </a:cubicBezTo>
                  <a:close/>
                </a:path>
              </a:pathLst>
            </a:custGeom>
            <a:solidFill>
              <a:srgbClr val="F285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27"/>
            <p:cNvSpPr/>
            <p:nvPr/>
          </p:nvSpPr>
          <p:spPr>
            <a:xfrm>
              <a:off x="1396253" y="1569560"/>
              <a:ext cx="31120" cy="31089"/>
            </a:xfrm>
            <a:custGeom>
              <a:rect b="b" l="l" r="r" t="t"/>
              <a:pathLst>
                <a:path extrusionOk="0" h="1014" w="1015">
                  <a:moveTo>
                    <a:pt x="508" y="0"/>
                  </a:moveTo>
                  <a:cubicBezTo>
                    <a:pt x="223" y="0"/>
                    <a:pt x="1" y="222"/>
                    <a:pt x="1" y="507"/>
                  </a:cubicBezTo>
                  <a:cubicBezTo>
                    <a:pt x="1" y="760"/>
                    <a:pt x="223" y="1014"/>
                    <a:pt x="508" y="1014"/>
                  </a:cubicBezTo>
                  <a:cubicBezTo>
                    <a:pt x="793" y="1014"/>
                    <a:pt x="1014" y="760"/>
                    <a:pt x="1014" y="507"/>
                  </a:cubicBezTo>
                  <a:cubicBezTo>
                    <a:pt x="1014" y="222"/>
                    <a:pt x="793" y="0"/>
                    <a:pt x="508"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27"/>
            <p:cNvSpPr/>
            <p:nvPr/>
          </p:nvSpPr>
          <p:spPr>
            <a:xfrm>
              <a:off x="1348699" y="1591880"/>
              <a:ext cx="139840" cy="53440"/>
            </a:xfrm>
            <a:custGeom>
              <a:rect b="b" l="l" r="r" t="t"/>
              <a:pathLst>
                <a:path extrusionOk="0" h="1743" w="4561">
                  <a:moveTo>
                    <a:pt x="0" y="1"/>
                  </a:moveTo>
                  <a:lnTo>
                    <a:pt x="0" y="1"/>
                  </a:lnTo>
                  <a:cubicBezTo>
                    <a:pt x="0" y="1"/>
                    <a:pt x="405" y="1743"/>
                    <a:pt x="2138" y="1743"/>
                  </a:cubicBezTo>
                  <a:cubicBezTo>
                    <a:pt x="2154" y="1743"/>
                    <a:pt x="2170" y="1743"/>
                    <a:pt x="2185" y="1742"/>
                  </a:cubicBezTo>
                  <a:cubicBezTo>
                    <a:pt x="3959" y="1679"/>
                    <a:pt x="4560" y="1"/>
                    <a:pt x="4560" y="1"/>
                  </a:cubicBezTo>
                  <a:lnTo>
                    <a:pt x="4560" y="1"/>
                  </a:lnTo>
                  <a:cubicBezTo>
                    <a:pt x="4099" y="707"/>
                    <a:pt x="3370" y="1205"/>
                    <a:pt x="2517" y="1205"/>
                  </a:cubicBezTo>
                  <a:cubicBezTo>
                    <a:pt x="2491" y="1205"/>
                    <a:pt x="2465" y="1205"/>
                    <a:pt x="2439" y="1204"/>
                  </a:cubicBezTo>
                  <a:cubicBezTo>
                    <a:pt x="1362" y="1141"/>
                    <a:pt x="412" y="824"/>
                    <a:pt x="0" y="1"/>
                  </a:cubicBezTo>
                  <a:close/>
                </a:path>
              </a:pathLst>
            </a:custGeom>
            <a:solidFill>
              <a:srgbClr val="F285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27"/>
            <p:cNvSpPr/>
            <p:nvPr/>
          </p:nvSpPr>
          <p:spPr>
            <a:xfrm>
              <a:off x="1390213" y="1488679"/>
              <a:ext cx="73093" cy="35044"/>
            </a:xfrm>
            <a:custGeom>
              <a:rect b="b" l="l" r="r" t="t"/>
              <a:pathLst>
                <a:path extrusionOk="0" h="1143" w="2384">
                  <a:moveTo>
                    <a:pt x="983" y="0"/>
                  </a:moveTo>
                  <a:cubicBezTo>
                    <a:pt x="531" y="0"/>
                    <a:pt x="125" y="140"/>
                    <a:pt x="71" y="390"/>
                  </a:cubicBezTo>
                  <a:cubicBezTo>
                    <a:pt x="1" y="696"/>
                    <a:pt x="1122" y="1142"/>
                    <a:pt x="1779" y="1142"/>
                  </a:cubicBezTo>
                  <a:cubicBezTo>
                    <a:pt x="2005" y="1142"/>
                    <a:pt x="2176" y="1089"/>
                    <a:pt x="2225" y="960"/>
                  </a:cubicBezTo>
                  <a:cubicBezTo>
                    <a:pt x="2383" y="485"/>
                    <a:pt x="1971" y="263"/>
                    <a:pt x="1971" y="263"/>
                  </a:cubicBezTo>
                  <a:cubicBezTo>
                    <a:pt x="1709" y="83"/>
                    <a:pt x="1332" y="0"/>
                    <a:pt x="983" y="0"/>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27"/>
            <p:cNvSpPr/>
            <p:nvPr/>
          </p:nvSpPr>
          <p:spPr>
            <a:xfrm>
              <a:off x="1111758" y="1474330"/>
              <a:ext cx="163173" cy="154526"/>
            </a:xfrm>
            <a:custGeom>
              <a:rect b="b" l="l" r="r" t="t"/>
              <a:pathLst>
                <a:path extrusionOk="0" h="5040" w="5322">
                  <a:moveTo>
                    <a:pt x="2693" y="0"/>
                  </a:moveTo>
                  <a:cubicBezTo>
                    <a:pt x="2661" y="0"/>
                    <a:pt x="2629" y="1"/>
                    <a:pt x="2598" y="3"/>
                  </a:cubicBezTo>
                  <a:cubicBezTo>
                    <a:pt x="1521" y="66"/>
                    <a:pt x="1" y="889"/>
                    <a:pt x="1" y="2251"/>
                  </a:cubicBezTo>
                  <a:cubicBezTo>
                    <a:pt x="1" y="2694"/>
                    <a:pt x="128" y="3169"/>
                    <a:pt x="349" y="3581"/>
                  </a:cubicBezTo>
                  <a:cubicBezTo>
                    <a:pt x="782" y="4416"/>
                    <a:pt x="1577" y="5039"/>
                    <a:pt x="2527" y="5039"/>
                  </a:cubicBezTo>
                  <a:cubicBezTo>
                    <a:pt x="2551" y="5039"/>
                    <a:pt x="2574" y="5039"/>
                    <a:pt x="2598" y="5038"/>
                  </a:cubicBezTo>
                  <a:cubicBezTo>
                    <a:pt x="2914" y="5006"/>
                    <a:pt x="3263" y="4975"/>
                    <a:pt x="3548" y="4911"/>
                  </a:cubicBezTo>
                  <a:cubicBezTo>
                    <a:pt x="4561" y="4658"/>
                    <a:pt x="5321" y="3993"/>
                    <a:pt x="5258" y="2631"/>
                  </a:cubicBezTo>
                  <a:cubicBezTo>
                    <a:pt x="5226" y="2188"/>
                    <a:pt x="5100" y="1776"/>
                    <a:pt x="4941" y="1428"/>
                  </a:cubicBezTo>
                  <a:cubicBezTo>
                    <a:pt x="4846" y="1269"/>
                    <a:pt x="4751" y="1111"/>
                    <a:pt x="4625" y="984"/>
                  </a:cubicBezTo>
                  <a:cubicBezTo>
                    <a:pt x="4111" y="319"/>
                    <a:pt x="3366" y="0"/>
                    <a:pt x="26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27"/>
            <p:cNvSpPr/>
            <p:nvPr/>
          </p:nvSpPr>
          <p:spPr>
            <a:xfrm>
              <a:off x="1180713" y="1569560"/>
              <a:ext cx="31089" cy="31089"/>
            </a:xfrm>
            <a:custGeom>
              <a:rect b="b" l="l" r="r" t="t"/>
              <a:pathLst>
                <a:path extrusionOk="0" h="1014" w="1014">
                  <a:moveTo>
                    <a:pt x="507" y="0"/>
                  </a:moveTo>
                  <a:cubicBezTo>
                    <a:pt x="222" y="0"/>
                    <a:pt x="0" y="222"/>
                    <a:pt x="0" y="507"/>
                  </a:cubicBezTo>
                  <a:cubicBezTo>
                    <a:pt x="0" y="760"/>
                    <a:pt x="222" y="1014"/>
                    <a:pt x="507" y="1014"/>
                  </a:cubicBezTo>
                  <a:cubicBezTo>
                    <a:pt x="792" y="1014"/>
                    <a:pt x="1014" y="760"/>
                    <a:pt x="1014" y="507"/>
                  </a:cubicBezTo>
                  <a:cubicBezTo>
                    <a:pt x="1014" y="222"/>
                    <a:pt x="792" y="0"/>
                    <a:pt x="50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27"/>
            <p:cNvSpPr/>
            <p:nvPr/>
          </p:nvSpPr>
          <p:spPr>
            <a:xfrm>
              <a:off x="1126322" y="1591880"/>
              <a:ext cx="139871" cy="53440"/>
            </a:xfrm>
            <a:custGeom>
              <a:rect b="b" l="l" r="r" t="t"/>
              <a:pathLst>
                <a:path extrusionOk="0" h="1743" w="4562">
                  <a:moveTo>
                    <a:pt x="1" y="1"/>
                  </a:moveTo>
                  <a:cubicBezTo>
                    <a:pt x="1" y="1"/>
                    <a:pt x="603" y="1679"/>
                    <a:pt x="2376" y="1742"/>
                  </a:cubicBezTo>
                  <a:cubicBezTo>
                    <a:pt x="2391" y="1743"/>
                    <a:pt x="2407" y="1743"/>
                    <a:pt x="2422" y="1743"/>
                  </a:cubicBezTo>
                  <a:cubicBezTo>
                    <a:pt x="4126" y="1743"/>
                    <a:pt x="4561" y="1"/>
                    <a:pt x="4561" y="1"/>
                  </a:cubicBezTo>
                  <a:lnTo>
                    <a:pt x="4561" y="1"/>
                  </a:lnTo>
                  <a:cubicBezTo>
                    <a:pt x="4150" y="824"/>
                    <a:pt x="3168" y="1141"/>
                    <a:pt x="2123" y="1204"/>
                  </a:cubicBezTo>
                  <a:cubicBezTo>
                    <a:pt x="2096" y="1205"/>
                    <a:pt x="2070" y="1205"/>
                    <a:pt x="2044" y="1205"/>
                  </a:cubicBezTo>
                  <a:cubicBezTo>
                    <a:pt x="1191" y="1205"/>
                    <a:pt x="462" y="707"/>
                    <a:pt x="1" y="1"/>
                  </a:cubicBezTo>
                  <a:close/>
                </a:path>
              </a:pathLst>
            </a:custGeom>
            <a:solidFill>
              <a:srgbClr val="F285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27"/>
            <p:cNvSpPr/>
            <p:nvPr/>
          </p:nvSpPr>
          <p:spPr>
            <a:xfrm>
              <a:off x="1272938" y="1618094"/>
              <a:ext cx="63160" cy="68157"/>
            </a:xfrm>
            <a:custGeom>
              <a:rect b="b" l="l" r="r" t="t"/>
              <a:pathLst>
                <a:path extrusionOk="0" h="2223" w="2060">
                  <a:moveTo>
                    <a:pt x="1204" y="1"/>
                  </a:moveTo>
                  <a:cubicBezTo>
                    <a:pt x="1204" y="1"/>
                    <a:pt x="1" y="1742"/>
                    <a:pt x="919" y="2122"/>
                  </a:cubicBezTo>
                  <a:cubicBezTo>
                    <a:pt x="1086" y="2194"/>
                    <a:pt x="1224" y="2223"/>
                    <a:pt x="1339" y="2223"/>
                  </a:cubicBezTo>
                  <a:cubicBezTo>
                    <a:pt x="1838" y="2223"/>
                    <a:pt x="1901" y="1679"/>
                    <a:pt x="1901" y="1679"/>
                  </a:cubicBezTo>
                  <a:cubicBezTo>
                    <a:pt x="1901" y="1679"/>
                    <a:pt x="2059" y="1014"/>
                    <a:pt x="1204" y="1"/>
                  </a:cubicBezTo>
                  <a:close/>
                </a:path>
              </a:pathLst>
            </a:custGeom>
            <a:solidFill>
              <a:srgbClr val="EFC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27"/>
            <p:cNvSpPr/>
            <p:nvPr/>
          </p:nvSpPr>
          <p:spPr>
            <a:xfrm>
              <a:off x="1266162" y="1723994"/>
              <a:ext cx="91305" cy="34922"/>
            </a:xfrm>
            <a:custGeom>
              <a:rect b="b" l="l" r="r" t="t"/>
              <a:pathLst>
                <a:path extrusionOk="0" h="1139" w="2978">
                  <a:moveTo>
                    <a:pt x="2008" y="1"/>
                  </a:moveTo>
                  <a:cubicBezTo>
                    <a:pt x="1794" y="1"/>
                    <a:pt x="1580" y="63"/>
                    <a:pt x="1394" y="125"/>
                  </a:cubicBezTo>
                  <a:cubicBezTo>
                    <a:pt x="1109" y="220"/>
                    <a:pt x="855" y="347"/>
                    <a:pt x="602" y="505"/>
                  </a:cubicBezTo>
                  <a:cubicBezTo>
                    <a:pt x="380" y="695"/>
                    <a:pt x="159" y="854"/>
                    <a:pt x="0" y="1075"/>
                  </a:cubicBezTo>
                  <a:lnTo>
                    <a:pt x="32" y="1139"/>
                  </a:lnTo>
                  <a:cubicBezTo>
                    <a:pt x="285" y="1012"/>
                    <a:pt x="539" y="917"/>
                    <a:pt x="792" y="854"/>
                  </a:cubicBezTo>
                  <a:cubicBezTo>
                    <a:pt x="1045" y="790"/>
                    <a:pt x="1267" y="759"/>
                    <a:pt x="1520" y="727"/>
                  </a:cubicBezTo>
                  <a:cubicBezTo>
                    <a:pt x="1717" y="727"/>
                    <a:pt x="1914" y="827"/>
                    <a:pt x="2089" y="827"/>
                  </a:cubicBezTo>
                  <a:cubicBezTo>
                    <a:pt x="2111" y="827"/>
                    <a:pt x="2133" y="825"/>
                    <a:pt x="2154" y="822"/>
                  </a:cubicBezTo>
                  <a:cubicBezTo>
                    <a:pt x="2375" y="822"/>
                    <a:pt x="2597" y="854"/>
                    <a:pt x="2945" y="854"/>
                  </a:cubicBezTo>
                  <a:lnTo>
                    <a:pt x="2977" y="790"/>
                  </a:lnTo>
                  <a:cubicBezTo>
                    <a:pt x="2914" y="442"/>
                    <a:pt x="2660" y="189"/>
                    <a:pt x="2344" y="62"/>
                  </a:cubicBezTo>
                  <a:cubicBezTo>
                    <a:pt x="2234" y="18"/>
                    <a:pt x="2121" y="1"/>
                    <a:pt x="2008"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27"/>
            <p:cNvSpPr/>
            <p:nvPr/>
          </p:nvSpPr>
          <p:spPr>
            <a:xfrm>
              <a:off x="1433167" y="1430149"/>
              <a:ext cx="112645" cy="65643"/>
            </a:xfrm>
            <a:custGeom>
              <a:rect b="b" l="l" r="r" t="t"/>
              <a:pathLst>
                <a:path extrusionOk="0" h="2141" w="3674">
                  <a:moveTo>
                    <a:pt x="703" y="1"/>
                  </a:moveTo>
                  <a:cubicBezTo>
                    <a:pt x="597" y="1"/>
                    <a:pt x="467" y="63"/>
                    <a:pt x="285" y="208"/>
                  </a:cubicBezTo>
                  <a:cubicBezTo>
                    <a:pt x="0" y="462"/>
                    <a:pt x="792" y="1887"/>
                    <a:pt x="3041" y="2140"/>
                  </a:cubicBezTo>
                  <a:cubicBezTo>
                    <a:pt x="3674" y="2140"/>
                    <a:pt x="2027" y="1412"/>
                    <a:pt x="1489" y="810"/>
                  </a:cubicBezTo>
                  <a:cubicBezTo>
                    <a:pt x="1083" y="381"/>
                    <a:pt x="966" y="1"/>
                    <a:pt x="703" y="1"/>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27"/>
            <p:cNvSpPr/>
            <p:nvPr/>
          </p:nvSpPr>
          <p:spPr>
            <a:xfrm>
              <a:off x="1066136" y="1430149"/>
              <a:ext cx="111694" cy="65643"/>
            </a:xfrm>
            <a:custGeom>
              <a:rect b="b" l="l" r="r" t="t"/>
              <a:pathLst>
                <a:path extrusionOk="0" h="2141" w="3643">
                  <a:moveTo>
                    <a:pt x="2940" y="1"/>
                  </a:moveTo>
                  <a:cubicBezTo>
                    <a:pt x="2679" y="1"/>
                    <a:pt x="2569" y="381"/>
                    <a:pt x="2186" y="810"/>
                  </a:cubicBezTo>
                  <a:cubicBezTo>
                    <a:pt x="1647" y="1412"/>
                    <a:pt x="0" y="2140"/>
                    <a:pt x="634" y="2140"/>
                  </a:cubicBezTo>
                  <a:cubicBezTo>
                    <a:pt x="2851" y="1887"/>
                    <a:pt x="3642" y="462"/>
                    <a:pt x="3357" y="208"/>
                  </a:cubicBezTo>
                  <a:cubicBezTo>
                    <a:pt x="3175" y="63"/>
                    <a:pt x="3046" y="1"/>
                    <a:pt x="2940" y="1"/>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27"/>
            <p:cNvSpPr/>
            <p:nvPr/>
          </p:nvSpPr>
          <p:spPr>
            <a:xfrm>
              <a:off x="1119546" y="1492848"/>
              <a:ext cx="155385" cy="132083"/>
            </a:xfrm>
            <a:custGeom>
              <a:rect b="b" l="l" r="r" t="t"/>
              <a:pathLst>
                <a:path extrusionOk="0" h="4308" w="5068">
                  <a:moveTo>
                    <a:pt x="3262" y="0"/>
                  </a:moveTo>
                  <a:lnTo>
                    <a:pt x="0" y="2090"/>
                  </a:lnTo>
                  <a:lnTo>
                    <a:pt x="95" y="3009"/>
                  </a:lnTo>
                  <a:cubicBezTo>
                    <a:pt x="95" y="3009"/>
                    <a:pt x="2612" y="1626"/>
                    <a:pt x="4002" y="1626"/>
                  </a:cubicBezTo>
                  <a:cubicBezTo>
                    <a:pt x="4099" y="1626"/>
                    <a:pt x="4191" y="1633"/>
                    <a:pt x="4276" y="1647"/>
                  </a:cubicBezTo>
                  <a:cubicBezTo>
                    <a:pt x="4276" y="1647"/>
                    <a:pt x="4529" y="3579"/>
                    <a:pt x="3294" y="4307"/>
                  </a:cubicBezTo>
                  <a:cubicBezTo>
                    <a:pt x="4307" y="4054"/>
                    <a:pt x="5067" y="3389"/>
                    <a:pt x="5004" y="2059"/>
                  </a:cubicBezTo>
                  <a:cubicBezTo>
                    <a:pt x="4972" y="1584"/>
                    <a:pt x="4846" y="1172"/>
                    <a:pt x="4687" y="855"/>
                  </a:cubicBezTo>
                  <a:cubicBezTo>
                    <a:pt x="4592" y="665"/>
                    <a:pt x="4497" y="507"/>
                    <a:pt x="4371" y="380"/>
                  </a:cubicBezTo>
                  <a:cubicBezTo>
                    <a:pt x="3769" y="190"/>
                    <a:pt x="3262" y="0"/>
                    <a:pt x="3262"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27"/>
            <p:cNvSpPr/>
            <p:nvPr/>
          </p:nvSpPr>
          <p:spPr>
            <a:xfrm>
              <a:off x="1111758" y="1474360"/>
              <a:ext cx="151522" cy="110744"/>
            </a:xfrm>
            <a:custGeom>
              <a:rect b="b" l="l" r="r" t="t"/>
              <a:pathLst>
                <a:path extrusionOk="0" h="3612" w="4942">
                  <a:moveTo>
                    <a:pt x="2675" y="0"/>
                  </a:moveTo>
                  <a:cubicBezTo>
                    <a:pt x="2649" y="0"/>
                    <a:pt x="2623" y="1"/>
                    <a:pt x="2598" y="2"/>
                  </a:cubicBezTo>
                  <a:cubicBezTo>
                    <a:pt x="1521" y="65"/>
                    <a:pt x="1" y="888"/>
                    <a:pt x="1" y="2250"/>
                  </a:cubicBezTo>
                  <a:cubicBezTo>
                    <a:pt x="1" y="2693"/>
                    <a:pt x="96" y="3168"/>
                    <a:pt x="349" y="3612"/>
                  </a:cubicBezTo>
                  <a:cubicBezTo>
                    <a:pt x="1458" y="1838"/>
                    <a:pt x="4339" y="1490"/>
                    <a:pt x="4941" y="1458"/>
                  </a:cubicBezTo>
                  <a:cubicBezTo>
                    <a:pt x="4450" y="477"/>
                    <a:pt x="3484" y="0"/>
                    <a:pt x="2675" y="0"/>
                  </a:cubicBezTo>
                  <a:close/>
                </a:path>
              </a:pathLst>
            </a:custGeom>
            <a:solidFill>
              <a:srgbClr val="F285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27"/>
            <p:cNvSpPr/>
            <p:nvPr/>
          </p:nvSpPr>
          <p:spPr>
            <a:xfrm>
              <a:off x="1121478" y="1493002"/>
              <a:ext cx="66256" cy="54513"/>
            </a:xfrm>
            <a:custGeom>
              <a:rect b="b" l="l" r="r" t="t"/>
              <a:pathLst>
                <a:path extrusionOk="0" h="1778" w="2161">
                  <a:moveTo>
                    <a:pt x="1639" y="0"/>
                  </a:moveTo>
                  <a:cubicBezTo>
                    <a:pt x="1193" y="0"/>
                    <a:pt x="451" y="474"/>
                    <a:pt x="222" y="1009"/>
                  </a:cubicBezTo>
                  <a:cubicBezTo>
                    <a:pt x="222" y="1009"/>
                    <a:pt x="1" y="1452"/>
                    <a:pt x="381" y="1737"/>
                  </a:cubicBezTo>
                  <a:cubicBezTo>
                    <a:pt x="419" y="1765"/>
                    <a:pt x="465" y="1777"/>
                    <a:pt x="515" y="1777"/>
                  </a:cubicBezTo>
                  <a:cubicBezTo>
                    <a:pt x="1048" y="1777"/>
                    <a:pt x="2161" y="379"/>
                    <a:pt x="1901" y="90"/>
                  </a:cubicBezTo>
                  <a:cubicBezTo>
                    <a:pt x="1839" y="28"/>
                    <a:pt x="1748" y="0"/>
                    <a:pt x="1639" y="0"/>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27"/>
            <p:cNvSpPr/>
            <p:nvPr/>
          </p:nvSpPr>
          <p:spPr>
            <a:xfrm>
              <a:off x="989425" y="1077283"/>
              <a:ext cx="697178" cy="552493"/>
            </a:xfrm>
            <a:custGeom>
              <a:rect b="b" l="l" r="r" t="t"/>
              <a:pathLst>
                <a:path extrusionOk="0" h="18020" w="22739">
                  <a:moveTo>
                    <a:pt x="13365" y="0"/>
                  </a:moveTo>
                  <a:cubicBezTo>
                    <a:pt x="9769" y="0"/>
                    <a:pt x="5661" y="2166"/>
                    <a:pt x="2454" y="2166"/>
                  </a:cubicBezTo>
                  <a:cubicBezTo>
                    <a:pt x="1594" y="2166"/>
                    <a:pt x="799" y="2010"/>
                    <a:pt x="96" y="1615"/>
                  </a:cubicBezTo>
                  <a:lnTo>
                    <a:pt x="96" y="1615"/>
                  </a:lnTo>
                  <a:cubicBezTo>
                    <a:pt x="96" y="1615"/>
                    <a:pt x="1" y="2660"/>
                    <a:pt x="254" y="4085"/>
                  </a:cubicBezTo>
                  <a:lnTo>
                    <a:pt x="286" y="4085"/>
                  </a:lnTo>
                  <a:cubicBezTo>
                    <a:pt x="792" y="6904"/>
                    <a:pt x="2851" y="11274"/>
                    <a:pt x="10388" y="11749"/>
                  </a:cubicBezTo>
                  <a:cubicBezTo>
                    <a:pt x="14157" y="11749"/>
                    <a:pt x="16785" y="9817"/>
                    <a:pt x="16785" y="9817"/>
                  </a:cubicBezTo>
                  <a:cubicBezTo>
                    <a:pt x="16785" y="9817"/>
                    <a:pt x="17799" y="12826"/>
                    <a:pt x="18464" y="13966"/>
                  </a:cubicBezTo>
                  <a:cubicBezTo>
                    <a:pt x="19097" y="15106"/>
                    <a:pt x="18495" y="18020"/>
                    <a:pt x="18495" y="18020"/>
                  </a:cubicBezTo>
                  <a:cubicBezTo>
                    <a:pt x="18495" y="18020"/>
                    <a:pt x="22739" y="11686"/>
                    <a:pt x="21504" y="5510"/>
                  </a:cubicBezTo>
                  <a:cubicBezTo>
                    <a:pt x="21030" y="3290"/>
                    <a:pt x="19515" y="3055"/>
                    <a:pt x="18893" y="3055"/>
                  </a:cubicBezTo>
                  <a:cubicBezTo>
                    <a:pt x="18725" y="3055"/>
                    <a:pt x="18622" y="3072"/>
                    <a:pt x="18622" y="3072"/>
                  </a:cubicBezTo>
                  <a:cubicBezTo>
                    <a:pt x="18622" y="3072"/>
                    <a:pt x="18400" y="2122"/>
                    <a:pt x="17450" y="1298"/>
                  </a:cubicBezTo>
                  <a:cubicBezTo>
                    <a:pt x="16690" y="602"/>
                    <a:pt x="15423" y="0"/>
                    <a:pt x="13365"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27"/>
            <p:cNvSpPr/>
            <p:nvPr/>
          </p:nvSpPr>
          <p:spPr>
            <a:xfrm>
              <a:off x="998163" y="1117079"/>
              <a:ext cx="688440" cy="512697"/>
            </a:xfrm>
            <a:custGeom>
              <a:rect b="b" l="l" r="r" t="t"/>
              <a:pathLst>
                <a:path extrusionOk="0" h="16722" w="22454">
                  <a:moveTo>
                    <a:pt x="17165" y="0"/>
                  </a:moveTo>
                  <a:cubicBezTo>
                    <a:pt x="17577" y="1774"/>
                    <a:pt x="16785" y="5828"/>
                    <a:pt x="11211" y="6208"/>
                  </a:cubicBezTo>
                  <a:cubicBezTo>
                    <a:pt x="10944" y="6226"/>
                    <a:pt x="10677" y="6235"/>
                    <a:pt x="10410" y="6235"/>
                  </a:cubicBezTo>
                  <a:cubicBezTo>
                    <a:pt x="5202" y="6235"/>
                    <a:pt x="151" y="2878"/>
                    <a:pt x="1" y="2787"/>
                  </a:cubicBezTo>
                  <a:lnTo>
                    <a:pt x="1" y="2787"/>
                  </a:lnTo>
                  <a:cubicBezTo>
                    <a:pt x="507" y="5606"/>
                    <a:pt x="2566" y="9976"/>
                    <a:pt x="10103" y="10451"/>
                  </a:cubicBezTo>
                  <a:cubicBezTo>
                    <a:pt x="13872" y="10451"/>
                    <a:pt x="16500" y="8519"/>
                    <a:pt x="16500" y="8519"/>
                  </a:cubicBezTo>
                  <a:cubicBezTo>
                    <a:pt x="16500" y="8519"/>
                    <a:pt x="17514" y="11528"/>
                    <a:pt x="18179" y="12668"/>
                  </a:cubicBezTo>
                  <a:cubicBezTo>
                    <a:pt x="18812" y="13808"/>
                    <a:pt x="18210" y="16722"/>
                    <a:pt x="18210" y="16722"/>
                  </a:cubicBezTo>
                  <a:cubicBezTo>
                    <a:pt x="18210" y="16722"/>
                    <a:pt x="22454" y="10388"/>
                    <a:pt x="21219" y="4212"/>
                  </a:cubicBezTo>
                  <a:cubicBezTo>
                    <a:pt x="20745" y="1992"/>
                    <a:pt x="19230" y="1757"/>
                    <a:pt x="18608" y="1757"/>
                  </a:cubicBezTo>
                  <a:cubicBezTo>
                    <a:pt x="18440" y="1757"/>
                    <a:pt x="18337" y="1774"/>
                    <a:pt x="18337" y="1774"/>
                  </a:cubicBezTo>
                  <a:cubicBezTo>
                    <a:pt x="18337" y="1774"/>
                    <a:pt x="18115" y="824"/>
                    <a:pt x="17165" y="0"/>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27"/>
            <p:cNvSpPr/>
            <p:nvPr/>
          </p:nvSpPr>
          <p:spPr>
            <a:xfrm>
              <a:off x="792312" y="1902221"/>
              <a:ext cx="1031218" cy="1071598"/>
            </a:xfrm>
            <a:custGeom>
              <a:rect b="b" l="l" r="r" t="t"/>
              <a:pathLst>
                <a:path extrusionOk="0" h="34951" w="33634">
                  <a:moveTo>
                    <a:pt x="13156" y="1"/>
                  </a:moveTo>
                  <a:cubicBezTo>
                    <a:pt x="13045" y="1"/>
                    <a:pt x="12935" y="15"/>
                    <a:pt x="12827" y="44"/>
                  </a:cubicBezTo>
                  <a:cubicBezTo>
                    <a:pt x="12700" y="76"/>
                    <a:pt x="12605" y="108"/>
                    <a:pt x="12478" y="139"/>
                  </a:cubicBezTo>
                  <a:cubicBezTo>
                    <a:pt x="12288" y="203"/>
                    <a:pt x="12067" y="266"/>
                    <a:pt x="11813" y="361"/>
                  </a:cubicBezTo>
                  <a:cubicBezTo>
                    <a:pt x="8805" y="1501"/>
                    <a:pt x="2376" y="5428"/>
                    <a:pt x="1" y="18571"/>
                  </a:cubicBezTo>
                  <a:cubicBezTo>
                    <a:pt x="951" y="18919"/>
                    <a:pt x="2566" y="19426"/>
                    <a:pt x="4276" y="19616"/>
                  </a:cubicBezTo>
                  <a:cubicBezTo>
                    <a:pt x="4593" y="19647"/>
                    <a:pt x="4941" y="19679"/>
                    <a:pt x="5258" y="19679"/>
                  </a:cubicBezTo>
                  <a:cubicBezTo>
                    <a:pt x="5068" y="21927"/>
                    <a:pt x="4846" y="24493"/>
                    <a:pt x="4751" y="26424"/>
                  </a:cubicBezTo>
                  <a:cubicBezTo>
                    <a:pt x="4498" y="30795"/>
                    <a:pt x="4688" y="33455"/>
                    <a:pt x="4688" y="33455"/>
                  </a:cubicBezTo>
                  <a:cubicBezTo>
                    <a:pt x="4688" y="33455"/>
                    <a:pt x="7538" y="34373"/>
                    <a:pt x="12320" y="34785"/>
                  </a:cubicBezTo>
                  <a:cubicBezTo>
                    <a:pt x="13560" y="34887"/>
                    <a:pt x="14933" y="34951"/>
                    <a:pt x="16421" y="34951"/>
                  </a:cubicBezTo>
                  <a:cubicBezTo>
                    <a:pt x="20026" y="34951"/>
                    <a:pt x="24312" y="34576"/>
                    <a:pt x="29041" y="33455"/>
                  </a:cubicBezTo>
                  <a:cubicBezTo>
                    <a:pt x="29041" y="33455"/>
                    <a:pt x="29010" y="31491"/>
                    <a:pt x="28946" y="28420"/>
                  </a:cubicBezTo>
                  <a:cubicBezTo>
                    <a:pt x="28946" y="27786"/>
                    <a:pt x="28820" y="27343"/>
                    <a:pt x="28788" y="26646"/>
                  </a:cubicBezTo>
                  <a:cubicBezTo>
                    <a:pt x="28788" y="26361"/>
                    <a:pt x="28725" y="25696"/>
                    <a:pt x="28725" y="25696"/>
                  </a:cubicBezTo>
                  <a:cubicBezTo>
                    <a:pt x="28725" y="25696"/>
                    <a:pt x="28661" y="24778"/>
                    <a:pt x="28535" y="23574"/>
                  </a:cubicBezTo>
                  <a:cubicBezTo>
                    <a:pt x="28535" y="23511"/>
                    <a:pt x="28535" y="23448"/>
                    <a:pt x="28535" y="23353"/>
                  </a:cubicBezTo>
                  <a:cubicBezTo>
                    <a:pt x="28440" y="22212"/>
                    <a:pt x="28313" y="20851"/>
                    <a:pt x="28186" y="19742"/>
                  </a:cubicBezTo>
                  <a:lnTo>
                    <a:pt x="28186" y="19742"/>
                  </a:lnTo>
                  <a:cubicBezTo>
                    <a:pt x="28519" y="19774"/>
                    <a:pt x="28962" y="19798"/>
                    <a:pt x="29465" y="19798"/>
                  </a:cubicBezTo>
                  <a:cubicBezTo>
                    <a:pt x="29968" y="19798"/>
                    <a:pt x="30530" y="19774"/>
                    <a:pt x="31100" y="19711"/>
                  </a:cubicBezTo>
                  <a:cubicBezTo>
                    <a:pt x="31986" y="19616"/>
                    <a:pt x="32905" y="19426"/>
                    <a:pt x="33633" y="19046"/>
                  </a:cubicBezTo>
                  <a:cubicBezTo>
                    <a:pt x="31290" y="5301"/>
                    <a:pt x="24576" y="1374"/>
                    <a:pt x="21599" y="298"/>
                  </a:cubicBezTo>
                  <a:cubicBezTo>
                    <a:pt x="21377" y="234"/>
                    <a:pt x="21156" y="139"/>
                    <a:pt x="20966" y="108"/>
                  </a:cubicBezTo>
                  <a:cubicBezTo>
                    <a:pt x="20803" y="53"/>
                    <a:pt x="20637" y="29"/>
                    <a:pt x="20473" y="29"/>
                  </a:cubicBezTo>
                  <a:cubicBezTo>
                    <a:pt x="20155" y="29"/>
                    <a:pt x="19843" y="120"/>
                    <a:pt x="19572" y="266"/>
                  </a:cubicBezTo>
                  <a:cubicBezTo>
                    <a:pt x="19541" y="298"/>
                    <a:pt x="19477" y="329"/>
                    <a:pt x="19446" y="361"/>
                  </a:cubicBezTo>
                  <a:cubicBezTo>
                    <a:pt x="18685" y="773"/>
                    <a:pt x="17767" y="1121"/>
                    <a:pt x="16785" y="1121"/>
                  </a:cubicBezTo>
                  <a:cubicBezTo>
                    <a:pt x="15772" y="1121"/>
                    <a:pt x="14854" y="773"/>
                    <a:pt x="14093" y="361"/>
                  </a:cubicBezTo>
                  <a:cubicBezTo>
                    <a:pt x="14030" y="298"/>
                    <a:pt x="13935" y="266"/>
                    <a:pt x="13840" y="203"/>
                  </a:cubicBezTo>
                  <a:cubicBezTo>
                    <a:pt x="13643" y="71"/>
                    <a:pt x="13401" y="1"/>
                    <a:pt x="1315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27"/>
            <p:cNvSpPr/>
            <p:nvPr/>
          </p:nvSpPr>
          <p:spPr>
            <a:xfrm>
              <a:off x="1154498" y="1902221"/>
              <a:ext cx="300069" cy="73523"/>
            </a:xfrm>
            <a:custGeom>
              <a:rect b="b" l="l" r="r" t="t"/>
              <a:pathLst>
                <a:path extrusionOk="0" h="2398" w="9787">
                  <a:moveTo>
                    <a:pt x="1333" y="1"/>
                  </a:moveTo>
                  <a:cubicBezTo>
                    <a:pt x="1217" y="1"/>
                    <a:pt x="1100" y="15"/>
                    <a:pt x="982" y="44"/>
                  </a:cubicBezTo>
                  <a:cubicBezTo>
                    <a:pt x="729" y="108"/>
                    <a:pt x="380" y="203"/>
                    <a:pt x="0" y="361"/>
                  </a:cubicBezTo>
                  <a:cubicBezTo>
                    <a:pt x="0" y="361"/>
                    <a:pt x="2357" y="2397"/>
                    <a:pt x="5239" y="2397"/>
                  </a:cubicBezTo>
                  <a:cubicBezTo>
                    <a:pt x="6699" y="2397"/>
                    <a:pt x="8295" y="1874"/>
                    <a:pt x="9786" y="298"/>
                  </a:cubicBezTo>
                  <a:cubicBezTo>
                    <a:pt x="9564" y="234"/>
                    <a:pt x="9343" y="139"/>
                    <a:pt x="9153" y="108"/>
                  </a:cubicBezTo>
                  <a:cubicBezTo>
                    <a:pt x="8990" y="53"/>
                    <a:pt x="8824" y="29"/>
                    <a:pt x="8660" y="29"/>
                  </a:cubicBezTo>
                  <a:cubicBezTo>
                    <a:pt x="8342" y="29"/>
                    <a:pt x="8030" y="120"/>
                    <a:pt x="7759" y="266"/>
                  </a:cubicBezTo>
                  <a:cubicBezTo>
                    <a:pt x="6999" y="741"/>
                    <a:pt x="6017" y="1121"/>
                    <a:pt x="4972" y="1121"/>
                  </a:cubicBezTo>
                  <a:cubicBezTo>
                    <a:pt x="3864" y="1121"/>
                    <a:pt x="2850" y="678"/>
                    <a:pt x="2059" y="203"/>
                  </a:cubicBezTo>
                  <a:cubicBezTo>
                    <a:pt x="1840" y="71"/>
                    <a:pt x="1591" y="1"/>
                    <a:pt x="1333"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27"/>
            <p:cNvSpPr/>
            <p:nvPr/>
          </p:nvSpPr>
          <p:spPr>
            <a:xfrm>
              <a:off x="923414" y="2345350"/>
              <a:ext cx="44672" cy="160229"/>
            </a:xfrm>
            <a:custGeom>
              <a:rect b="b" l="l" r="r" t="t"/>
              <a:pathLst>
                <a:path extrusionOk="0" h="5226" w="1457">
                  <a:moveTo>
                    <a:pt x="1457" y="1"/>
                  </a:moveTo>
                  <a:cubicBezTo>
                    <a:pt x="1457" y="1"/>
                    <a:pt x="792" y="2249"/>
                    <a:pt x="32" y="4973"/>
                  </a:cubicBezTo>
                  <a:cubicBezTo>
                    <a:pt x="32" y="5036"/>
                    <a:pt x="0" y="5099"/>
                    <a:pt x="0" y="5163"/>
                  </a:cubicBezTo>
                  <a:cubicBezTo>
                    <a:pt x="317" y="5194"/>
                    <a:pt x="633" y="5226"/>
                    <a:pt x="982" y="5226"/>
                  </a:cubicBezTo>
                  <a:cubicBezTo>
                    <a:pt x="982" y="5226"/>
                    <a:pt x="982" y="5226"/>
                    <a:pt x="982" y="5194"/>
                  </a:cubicBezTo>
                  <a:cubicBezTo>
                    <a:pt x="1235" y="2376"/>
                    <a:pt x="1457" y="1"/>
                    <a:pt x="145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27"/>
            <p:cNvSpPr/>
            <p:nvPr/>
          </p:nvSpPr>
          <p:spPr>
            <a:xfrm>
              <a:off x="1454537" y="1911327"/>
              <a:ext cx="368993" cy="595233"/>
            </a:xfrm>
            <a:custGeom>
              <a:rect b="b" l="l" r="r" t="t"/>
              <a:pathLst>
                <a:path extrusionOk="0" h="19414" w="12035">
                  <a:moveTo>
                    <a:pt x="0" y="1"/>
                  </a:moveTo>
                  <a:cubicBezTo>
                    <a:pt x="0" y="1"/>
                    <a:pt x="7442" y="5543"/>
                    <a:pt x="9501" y="19414"/>
                  </a:cubicBezTo>
                  <a:cubicBezTo>
                    <a:pt x="10387" y="19319"/>
                    <a:pt x="11306" y="19129"/>
                    <a:pt x="12034" y="18749"/>
                  </a:cubicBezTo>
                  <a:cubicBezTo>
                    <a:pt x="9691" y="5004"/>
                    <a:pt x="2977" y="1077"/>
                    <a:pt x="0"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27"/>
            <p:cNvSpPr/>
            <p:nvPr/>
          </p:nvSpPr>
          <p:spPr>
            <a:xfrm>
              <a:off x="1170012" y="2289027"/>
              <a:ext cx="559330" cy="684791"/>
            </a:xfrm>
            <a:custGeom>
              <a:rect b="b" l="l" r="r" t="t"/>
              <a:pathLst>
                <a:path extrusionOk="0" h="22335" w="18243">
                  <a:moveTo>
                    <a:pt x="14315" y="1"/>
                  </a:moveTo>
                  <a:cubicBezTo>
                    <a:pt x="18242" y="16057"/>
                    <a:pt x="6620" y="20776"/>
                    <a:pt x="1" y="22169"/>
                  </a:cubicBezTo>
                  <a:cubicBezTo>
                    <a:pt x="1241" y="22271"/>
                    <a:pt x="2614" y="22335"/>
                    <a:pt x="4102" y="22335"/>
                  </a:cubicBezTo>
                  <a:cubicBezTo>
                    <a:pt x="7707" y="22335"/>
                    <a:pt x="11993" y="21960"/>
                    <a:pt x="16722" y="20839"/>
                  </a:cubicBezTo>
                  <a:cubicBezTo>
                    <a:pt x="16722" y="20839"/>
                    <a:pt x="16691" y="18875"/>
                    <a:pt x="16627" y="15804"/>
                  </a:cubicBezTo>
                  <a:cubicBezTo>
                    <a:pt x="16596" y="15170"/>
                    <a:pt x="16501" y="14727"/>
                    <a:pt x="16469" y="14030"/>
                  </a:cubicBezTo>
                  <a:cubicBezTo>
                    <a:pt x="16469" y="13745"/>
                    <a:pt x="16406" y="13080"/>
                    <a:pt x="16406" y="13080"/>
                  </a:cubicBezTo>
                  <a:cubicBezTo>
                    <a:pt x="16406" y="13080"/>
                    <a:pt x="16311" y="12162"/>
                    <a:pt x="16216" y="10958"/>
                  </a:cubicBezTo>
                  <a:cubicBezTo>
                    <a:pt x="16216" y="10895"/>
                    <a:pt x="16216" y="10832"/>
                    <a:pt x="16216" y="10737"/>
                  </a:cubicBezTo>
                  <a:cubicBezTo>
                    <a:pt x="16057" y="9090"/>
                    <a:pt x="15931" y="7728"/>
                    <a:pt x="15867" y="7126"/>
                  </a:cubicBezTo>
                  <a:cubicBezTo>
                    <a:pt x="15677" y="5416"/>
                    <a:pt x="14664" y="1331"/>
                    <a:pt x="14315"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7" name="Google Shape;1507;p27"/>
          <p:cNvSpPr/>
          <p:nvPr/>
        </p:nvSpPr>
        <p:spPr>
          <a:xfrm>
            <a:off x="2908379" y="3328481"/>
            <a:ext cx="284864" cy="1420558"/>
          </a:xfrm>
          <a:custGeom>
            <a:rect b="b" l="l" r="r" t="t"/>
            <a:pathLst>
              <a:path extrusionOk="0" fill="none" h="12741" w="2507">
                <a:moveTo>
                  <a:pt x="2506" y="12741"/>
                </a:moveTo>
                <a:cubicBezTo>
                  <a:pt x="951" y="11070"/>
                  <a:pt x="0" y="8828"/>
                  <a:pt x="0" y="6365"/>
                </a:cubicBezTo>
                <a:cubicBezTo>
                  <a:pt x="0" y="3908"/>
                  <a:pt x="947" y="1672"/>
                  <a:pt x="2495" y="1"/>
                </a:cubicBezTo>
              </a:path>
            </a:pathLst>
          </a:custGeom>
          <a:noFill/>
          <a:ln cap="rnd" cmpd="sng" w="19050">
            <a:solidFill>
              <a:srgbClr val="F7D0C3"/>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08" name="Google Shape;1508;p27"/>
          <p:cNvGrpSpPr/>
          <p:nvPr/>
        </p:nvGrpSpPr>
        <p:grpSpPr>
          <a:xfrm>
            <a:off x="2799423" y="3012775"/>
            <a:ext cx="542154" cy="531873"/>
            <a:chOff x="2572454" y="1099525"/>
            <a:chExt cx="923916" cy="923711"/>
          </a:xfrm>
        </p:grpSpPr>
        <p:sp>
          <p:nvSpPr>
            <p:cNvPr id="1509" name="Google Shape;1509;p27"/>
            <p:cNvSpPr/>
            <p:nvPr/>
          </p:nvSpPr>
          <p:spPr>
            <a:xfrm>
              <a:off x="2572454" y="1099525"/>
              <a:ext cx="923916" cy="923711"/>
            </a:xfrm>
            <a:custGeom>
              <a:rect b="b" l="l" r="r" t="t"/>
              <a:pathLst>
                <a:path extrusionOk="0" h="4770" w="4771">
                  <a:moveTo>
                    <a:pt x="2385" y="0"/>
                  </a:moveTo>
                  <a:cubicBezTo>
                    <a:pt x="1069" y="0"/>
                    <a:pt x="1" y="1068"/>
                    <a:pt x="1" y="2385"/>
                  </a:cubicBezTo>
                  <a:cubicBezTo>
                    <a:pt x="1" y="3702"/>
                    <a:pt x="1069" y="4769"/>
                    <a:pt x="2385" y="4769"/>
                  </a:cubicBezTo>
                  <a:cubicBezTo>
                    <a:pt x="3703" y="4769"/>
                    <a:pt x="4771" y="3702"/>
                    <a:pt x="4771" y="2385"/>
                  </a:cubicBezTo>
                  <a:cubicBezTo>
                    <a:pt x="4771" y="1068"/>
                    <a:pt x="3703" y="0"/>
                    <a:pt x="238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27"/>
            <p:cNvSpPr txBox="1"/>
            <p:nvPr/>
          </p:nvSpPr>
          <p:spPr>
            <a:xfrm>
              <a:off x="2598285" y="1334756"/>
              <a:ext cx="8832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1</a:t>
              </a:r>
              <a:endParaRPr sz="2600">
                <a:solidFill>
                  <a:srgbClr val="FFFFFF"/>
                </a:solidFill>
                <a:latin typeface="Fira Sans SemiBold"/>
                <a:ea typeface="Fira Sans SemiBold"/>
                <a:cs typeface="Fira Sans SemiBold"/>
                <a:sym typeface="Fira Sans SemiBold"/>
              </a:endParaRPr>
            </a:p>
          </p:txBody>
        </p:sp>
      </p:grpSp>
      <p:grpSp>
        <p:nvGrpSpPr>
          <p:cNvPr id="1511" name="Google Shape;1511;p27"/>
          <p:cNvGrpSpPr/>
          <p:nvPr/>
        </p:nvGrpSpPr>
        <p:grpSpPr>
          <a:xfrm>
            <a:off x="2790608" y="4530896"/>
            <a:ext cx="550969" cy="531984"/>
            <a:chOff x="2557431" y="3736068"/>
            <a:chExt cx="938939" cy="923904"/>
          </a:xfrm>
        </p:grpSpPr>
        <p:sp>
          <p:nvSpPr>
            <p:cNvPr id="1512" name="Google Shape;1512;p27"/>
            <p:cNvSpPr/>
            <p:nvPr/>
          </p:nvSpPr>
          <p:spPr>
            <a:xfrm>
              <a:off x="2572454" y="3736068"/>
              <a:ext cx="923916" cy="923904"/>
            </a:xfrm>
            <a:custGeom>
              <a:rect b="b" l="l" r="r" t="t"/>
              <a:pathLst>
                <a:path extrusionOk="0" h="4771" w="4771">
                  <a:moveTo>
                    <a:pt x="2385" y="1"/>
                  </a:moveTo>
                  <a:cubicBezTo>
                    <a:pt x="1069" y="1"/>
                    <a:pt x="1" y="1069"/>
                    <a:pt x="1" y="2386"/>
                  </a:cubicBezTo>
                  <a:cubicBezTo>
                    <a:pt x="1" y="3703"/>
                    <a:pt x="1069" y="4771"/>
                    <a:pt x="2385" y="4771"/>
                  </a:cubicBezTo>
                  <a:cubicBezTo>
                    <a:pt x="3703" y="4771"/>
                    <a:pt x="4771" y="3703"/>
                    <a:pt x="4771" y="2386"/>
                  </a:cubicBezTo>
                  <a:cubicBezTo>
                    <a:pt x="4771" y="1069"/>
                    <a:pt x="3703" y="1"/>
                    <a:pt x="238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27"/>
            <p:cNvSpPr txBox="1"/>
            <p:nvPr/>
          </p:nvSpPr>
          <p:spPr>
            <a:xfrm>
              <a:off x="2557431" y="3971679"/>
              <a:ext cx="9240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3</a:t>
              </a:r>
              <a:endParaRPr sz="2600">
                <a:solidFill>
                  <a:srgbClr val="FFFFFF"/>
                </a:solidFill>
                <a:latin typeface="Fira Sans SemiBold"/>
                <a:ea typeface="Fira Sans SemiBold"/>
                <a:cs typeface="Fira Sans SemiBold"/>
                <a:sym typeface="Fira Sans SemiBold"/>
              </a:endParaRPr>
            </a:p>
          </p:txBody>
        </p:sp>
      </p:grpSp>
      <p:sp>
        <p:nvSpPr>
          <p:cNvPr id="1514" name="Google Shape;1514;p27"/>
          <p:cNvSpPr/>
          <p:nvPr/>
        </p:nvSpPr>
        <p:spPr>
          <a:xfrm flipH="1">
            <a:off x="4480578" y="3328481"/>
            <a:ext cx="284864" cy="1420558"/>
          </a:xfrm>
          <a:custGeom>
            <a:rect b="b" l="l" r="r" t="t"/>
            <a:pathLst>
              <a:path extrusionOk="0" fill="none" h="12741" w="2507">
                <a:moveTo>
                  <a:pt x="2506" y="12741"/>
                </a:moveTo>
                <a:cubicBezTo>
                  <a:pt x="951" y="11070"/>
                  <a:pt x="0" y="8828"/>
                  <a:pt x="0" y="6365"/>
                </a:cubicBezTo>
                <a:cubicBezTo>
                  <a:pt x="0" y="3908"/>
                  <a:pt x="947" y="1672"/>
                  <a:pt x="2495" y="1"/>
                </a:cubicBezTo>
              </a:path>
            </a:pathLst>
          </a:custGeom>
          <a:noFill/>
          <a:ln cap="rnd" cmpd="sng" w="19050">
            <a:solidFill>
              <a:srgbClr val="F7D0C3"/>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5" name="Google Shape;1515;p27"/>
          <p:cNvGrpSpPr/>
          <p:nvPr/>
        </p:nvGrpSpPr>
        <p:grpSpPr>
          <a:xfrm flipH="1">
            <a:off x="4264694" y="3012775"/>
            <a:ext cx="660502" cy="531873"/>
            <a:chOff x="2485886" y="1099525"/>
            <a:chExt cx="1125600" cy="923711"/>
          </a:xfrm>
        </p:grpSpPr>
        <p:sp>
          <p:nvSpPr>
            <p:cNvPr id="1516" name="Google Shape;1516;p27"/>
            <p:cNvSpPr/>
            <p:nvPr/>
          </p:nvSpPr>
          <p:spPr>
            <a:xfrm>
              <a:off x="2572454" y="1099525"/>
              <a:ext cx="923916" cy="923711"/>
            </a:xfrm>
            <a:custGeom>
              <a:rect b="b" l="l" r="r" t="t"/>
              <a:pathLst>
                <a:path extrusionOk="0" h="4770" w="4771">
                  <a:moveTo>
                    <a:pt x="2385" y="0"/>
                  </a:moveTo>
                  <a:cubicBezTo>
                    <a:pt x="1069" y="0"/>
                    <a:pt x="1" y="1068"/>
                    <a:pt x="1" y="2385"/>
                  </a:cubicBezTo>
                  <a:cubicBezTo>
                    <a:pt x="1" y="3702"/>
                    <a:pt x="1069" y="4769"/>
                    <a:pt x="2385" y="4769"/>
                  </a:cubicBezTo>
                  <a:cubicBezTo>
                    <a:pt x="3703" y="4769"/>
                    <a:pt x="4771" y="3702"/>
                    <a:pt x="4771" y="2385"/>
                  </a:cubicBezTo>
                  <a:cubicBezTo>
                    <a:pt x="4771" y="1068"/>
                    <a:pt x="3703" y="0"/>
                    <a:pt x="238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27"/>
            <p:cNvSpPr txBox="1"/>
            <p:nvPr/>
          </p:nvSpPr>
          <p:spPr>
            <a:xfrm>
              <a:off x="2485886" y="1334756"/>
              <a:ext cx="11256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1</a:t>
              </a:r>
              <a:endParaRPr sz="2600">
                <a:solidFill>
                  <a:srgbClr val="FFFFFF"/>
                </a:solidFill>
                <a:latin typeface="Fira Sans SemiBold"/>
                <a:ea typeface="Fira Sans SemiBold"/>
                <a:cs typeface="Fira Sans SemiBold"/>
                <a:sym typeface="Fira Sans SemiBold"/>
              </a:endParaRPr>
            </a:p>
          </p:txBody>
        </p:sp>
      </p:grpSp>
      <p:grpSp>
        <p:nvGrpSpPr>
          <p:cNvPr id="1518" name="Google Shape;1518;p27"/>
          <p:cNvGrpSpPr/>
          <p:nvPr/>
        </p:nvGrpSpPr>
        <p:grpSpPr>
          <a:xfrm flipH="1">
            <a:off x="4271164" y="4530896"/>
            <a:ext cx="660502" cy="531984"/>
            <a:chOff x="2474861" y="3736068"/>
            <a:chExt cx="1125600" cy="923904"/>
          </a:xfrm>
        </p:grpSpPr>
        <p:sp>
          <p:nvSpPr>
            <p:cNvPr id="1519" name="Google Shape;1519;p27"/>
            <p:cNvSpPr/>
            <p:nvPr/>
          </p:nvSpPr>
          <p:spPr>
            <a:xfrm>
              <a:off x="2572454" y="3736068"/>
              <a:ext cx="923916" cy="923904"/>
            </a:xfrm>
            <a:custGeom>
              <a:rect b="b" l="l" r="r" t="t"/>
              <a:pathLst>
                <a:path extrusionOk="0" h="4771" w="4771">
                  <a:moveTo>
                    <a:pt x="2385" y="1"/>
                  </a:moveTo>
                  <a:cubicBezTo>
                    <a:pt x="1069" y="1"/>
                    <a:pt x="1" y="1069"/>
                    <a:pt x="1" y="2386"/>
                  </a:cubicBezTo>
                  <a:cubicBezTo>
                    <a:pt x="1" y="3703"/>
                    <a:pt x="1069" y="4771"/>
                    <a:pt x="2385" y="4771"/>
                  </a:cubicBezTo>
                  <a:cubicBezTo>
                    <a:pt x="3703" y="4771"/>
                    <a:pt x="4771" y="3703"/>
                    <a:pt x="4771" y="2386"/>
                  </a:cubicBezTo>
                  <a:cubicBezTo>
                    <a:pt x="4771" y="1069"/>
                    <a:pt x="3703" y="1"/>
                    <a:pt x="238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27"/>
            <p:cNvSpPr txBox="1"/>
            <p:nvPr/>
          </p:nvSpPr>
          <p:spPr>
            <a:xfrm>
              <a:off x="2474861" y="3971679"/>
              <a:ext cx="11256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3</a:t>
              </a:r>
              <a:endParaRPr sz="2600">
                <a:solidFill>
                  <a:srgbClr val="FFFFFF"/>
                </a:solidFill>
                <a:latin typeface="Fira Sans SemiBold"/>
                <a:ea typeface="Fira Sans SemiBold"/>
                <a:cs typeface="Fira Sans SemiBold"/>
                <a:sym typeface="Fira Sans SemiBold"/>
              </a:endParaRPr>
            </a:p>
          </p:txBody>
        </p:sp>
      </p:grpSp>
      <p:sp>
        <p:nvSpPr>
          <p:cNvPr id="1521" name="Google Shape;1521;p27"/>
          <p:cNvSpPr txBox="1"/>
          <p:nvPr/>
        </p:nvSpPr>
        <p:spPr>
          <a:xfrm>
            <a:off x="76200" y="3074000"/>
            <a:ext cx="2728800" cy="971400"/>
          </a:xfrm>
          <a:prstGeom prst="rect">
            <a:avLst/>
          </a:prstGeom>
          <a:noFill/>
          <a:ln>
            <a:noFill/>
          </a:ln>
        </p:spPr>
        <p:txBody>
          <a:bodyPr anchorCtr="0" anchor="t" bIns="91425" lIns="91425" spcFirstLastPara="1" rIns="91425" wrap="square" tIns="91425">
            <a:noAutofit/>
          </a:bodyPr>
          <a:lstStyle/>
          <a:p>
            <a:pPr indent="-168275" lvl="1" marL="26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Abdominal pain, nausea and vomiting and weight loss. Signs of obstructive jaundice.</a:t>
            </a:r>
            <a:endParaRPr sz="1000">
              <a:solidFill>
                <a:srgbClr val="1C4587"/>
              </a:solidFill>
              <a:latin typeface="Mada"/>
              <a:ea typeface="Mada"/>
              <a:cs typeface="Mada"/>
              <a:sym typeface="Mada"/>
            </a:endParaRPr>
          </a:p>
        </p:txBody>
      </p:sp>
      <p:sp>
        <p:nvSpPr>
          <p:cNvPr id="1522" name="Google Shape;1522;p27"/>
          <p:cNvSpPr txBox="1"/>
          <p:nvPr/>
        </p:nvSpPr>
        <p:spPr>
          <a:xfrm>
            <a:off x="76200" y="3762360"/>
            <a:ext cx="2568300" cy="615900"/>
          </a:xfrm>
          <a:prstGeom prst="rect">
            <a:avLst/>
          </a:prstGeom>
          <a:noFill/>
          <a:ln>
            <a:noFill/>
          </a:ln>
        </p:spPr>
        <p:txBody>
          <a:bodyPr anchorCtr="0" anchor="t" bIns="91425" lIns="91425" spcFirstLastPara="1" rIns="91425" wrap="square" tIns="91425">
            <a:noAutofit/>
          </a:bodyPr>
          <a:lstStyle/>
          <a:p>
            <a:pPr indent="-168275" lvl="1" marL="26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Exocrine insufficiency: steatorrhea turning stool into pale and bulky.</a:t>
            </a:r>
            <a:endParaRPr sz="1000">
              <a:solidFill>
                <a:srgbClr val="1C4587"/>
              </a:solidFill>
              <a:latin typeface="Mada"/>
              <a:ea typeface="Mada"/>
              <a:cs typeface="Mada"/>
              <a:sym typeface="Mada"/>
            </a:endParaRPr>
          </a:p>
        </p:txBody>
      </p:sp>
      <p:sp>
        <p:nvSpPr>
          <p:cNvPr id="1523" name="Google Shape;1523;p27"/>
          <p:cNvSpPr txBox="1"/>
          <p:nvPr/>
        </p:nvSpPr>
        <p:spPr>
          <a:xfrm>
            <a:off x="4802300" y="3005175"/>
            <a:ext cx="2799300" cy="531900"/>
          </a:xfrm>
          <a:prstGeom prst="rect">
            <a:avLst/>
          </a:prstGeom>
          <a:noFill/>
          <a:ln>
            <a:noFill/>
          </a:ln>
        </p:spPr>
        <p:txBody>
          <a:bodyPr anchorCtr="0" anchor="t" bIns="91425" lIns="91425" spcFirstLastPara="1" rIns="91425" wrap="square" tIns="91425">
            <a:noAutofit/>
          </a:bodyPr>
          <a:lstStyle/>
          <a:p>
            <a:pPr indent="-168275" lvl="1" marL="26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Pancreatic abscess, pancreatic pseudocyst.</a:t>
            </a:r>
            <a:endParaRPr sz="1000">
              <a:solidFill>
                <a:srgbClr val="1C4587"/>
              </a:solidFill>
              <a:latin typeface="Mada"/>
              <a:ea typeface="Mada"/>
              <a:cs typeface="Mada"/>
              <a:sym typeface="Mada"/>
            </a:endParaRPr>
          </a:p>
        </p:txBody>
      </p:sp>
      <p:sp>
        <p:nvSpPr>
          <p:cNvPr id="1524" name="Google Shape;1524;p27"/>
          <p:cNvSpPr txBox="1"/>
          <p:nvPr/>
        </p:nvSpPr>
        <p:spPr>
          <a:xfrm>
            <a:off x="76200" y="4519550"/>
            <a:ext cx="2728800" cy="971400"/>
          </a:xfrm>
          <a:prstGeom prst="rect">
            <a:avLst/>
          </a:prstGeom>
          <a:noFill/>
          <a:ln>
            <a:noFill/>
          </a:ln>
        </p:spPr>
        <p:txBody>
          <a:bodyPr anchorCtr="0" anchor="t" bIns="91425" lIns="91425" spcFirstLastPara="1" rIns="91425" wrap="square" tIns="91425">
            <a:noAutofit/>
          </a:bodyPr>
          <a:lstStyle/>
          <a:p>
            <a:pPr indent="-168275" lvl="1" marL="26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Endocrine insufficiency: leads to diabetes mellitus several years later.</a:t>
            </a:r>
            <a:endParaRPr sz="1000">
              <a:solidFill>
                <a:srgbClr val="1C4587"/>
              </a:solidFill>
              <a:latin typeface="Mada"/>
              <a:ea typeface="Mada"/>
              <a:cs typeface="Mada"/>
              <a:sym typeface="Mada"/>
            </a:endParaRPr>
          </a:p>
          <a:p>
            <a:pPr indent="0" lvl="0" marL="269999" rtl="0" algn="l">
              <a:lnSpc>
                <a:spcPct val="115000"/>
              </a:lnSpc>
              <a:spcBef>
                <a:spcPts val="1600"/>
              </a:spcBef>
              <a:spcAft>
                <a:spcPts val="1600"/>
              </a:spcAft>
              <a:buNone/>
            </a:pPr>
            <a:r>
              <a:t/>
            </a:r>
            <a:endParaRPr sz="1000">
              <a:solidFill>
                <a:srgbClr val="1C4587"/>
              </a:solidFill>
              <a:latin typeface="Mada"/>
              <a:ea typeface="Mada"/>
              <a:cs typeface="Mada"/>
              <a:sym typeface="Mada"/>
            </a:endParaRPr>
          </a:p>
        </p:txBody>
      </p:sp>
      <p:grpSp>
        <p:nvGrpSpPr>
          <p:cNvPr id="1525" name="Google Shape;1525;p27"/>
          <p:cNvGrpSpPr/>
          <p:nvPr/>
        </p:nvGrpSpPr>
        <p:grpSpPr>
          <a:xfrm flipH="1">
            <a:off x="2606393" y="3771824"/>
            <a:ext cx="660502" cy="531873"/>
            <a:chOff x="2284369" y="2417893"/>
            <a:chExt cx="1125600" cy="923711"/>
          </a:xfrm>
        </p:grpSpPr>
        <p:sp>
          <p:nvSpPr>
            <p:cNvPr id="1526" name="Google Shape;1526;p27"/>
            <p:cNvSpPr/>
            <p:nvPr/>
          </p:nvSpPr>
          <p:spPr>
            <a:xfrm>
              <a:off x="2376092" y="2417893"/>
              <a:ext cx="923722" cy="923711"/>
            </a:xfrm>
            <a:custGeom>
              <a:rect b="b" l="l" r="r" t="t"/>
              <a:pathLst>
                <a:path extrusionOk="0" h="4770" w="4770">
                  <a:moveTo>
                    <a:pt x="2385" y="0"/>
                  </a:moveTo>
                  <a:cubicBezTo>
                    <a:pt x="1068" y="0"/>
                    <a:pt x="0" y="1068"/>
                    <a:pt x="0" y="2385"/>
                  </a:cubicBezTo>
                  <a:cubicBezTo>
                    <a:pt x="0" y="3702"/>
                    <a:pt x="1068" y="4769"/>
                    <a:pt x="2385" y="4769"/>
                  </a:cubicBezTo>
                  <a:cubicBezTo>
                    <a:pt x="3701" y="4769"/>
                    <a:pt x="4769" y="3702"/>
                    <a:pt x="4769" y="2385"/>
                  </a:cubicBezTo>
                  <a:cubicBezTo>
                    <a:pt x="4769" y="1068"/>
                    <a:pt x="3701" y="0"/>
                    <a:pt x="238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27"/>
            <p:cNvSpPr txBox="1"/>
            <p:nvPr/>
          </p:nvSpPr>
          <p:spPr>
            <a:xfrm>
              <a:off x="2284369" y="2653120"/>
              <a:ext cx="11256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2</a:t>
              </a:r>
              <a:endParaRPr sz="2600">
                <a:solidFill>
                  <a:srgbClr val="FFFFFF"/>
                </a:solidFill>
                <a:latin typeface="Fira Sans SemiBold"/>
                <a:ea typeface="Fira Sans SemiBold"/>
                <a:cs typeface="Fira Sans SemiBold"/>
                <a:sym typeface="Fira Sans SemiBold"/>
              </a:endParaRPr>
            </a:p>
          </p:txBody>
        </p:sp>
      </p:grpSp>
      <p:grpSp>
        <p:nvGrpSpPr>
          <p:cNvPr id="1528" name="Google Shape;1528;p27"/>
          <p:cNvGrpSpPr/>
          <p:nvPr/>
        </p:nvGrpSpPr>
        <p:grpSpPr>
          <a:xfrm flipH="1">
            <a:off x="4386969" y="3771824"/>
            <a:ext cx="660502" cy="531873"/>
            <a:chOff x="2284369" y="2417893"/>
            <a:chExt cx="1125600" cy="923711"/>
          </a:xfrm>
        </p:grpSpPr>
        <p:sp>
          <p:nvSpPr>
            <p:cNvPr id="1529" name="Google Shape;1529;p27"/>
            <p:cNvSpPr/>
            <p:nvPr/>
          </p:nvSpPr>
          <p:spPr>
            <a:xfrm>
              <a:off x="2376092" y="2417893"/>
              <a:ext cx="923722" cy="923711"/>
            </a:xfrm>
            <a:custGeom>
              <a:rect b="b" l="l" r="r" t="t"/>
              <a:pathLst>
                <a:path extrusionOk="0" h="4770" w="4770">
                  <a:moveTo>
                    <a:pt x="2385" y="0"/>
                  </a:moveTo>
                  <a:cubicBezTo>
                    <a:pt x="1068" y="0"/>
                    <a:pt x="0" y="1068"/>
                    <a:pt x="0" y="2385"/>
                  </a:cubicBezTo>
                  <a:cubicBezTo>
                    <a:pt x="0" y="3702"/>
                    <a:pt x="1068" y="4769"/>
                    <a:pt x="2385" y="4769"/>
                  </a:cubicBezTo>
                  <a:cubicBezTo>
                    <a:pt x="3701" y="4769"/>
                    <a:pt x="4769" y="3702"/>
                    <a:pt x="4769" y="2385"/>
                  </a:cubicBezTo>
                  <a:cubicBezTo>
                    <a:pt x="4769" y="1068"/>
                    <a:pt x="3701" y="0"/>
                    <a:pt x="238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27"/>
            <p:cNvSpPr txBox="1"/>
            <p:nvPr/>
          </p:nvSpPr>
          <p:spPr>
            <a:xfrm>
              <a:off x="2284369" y="2653120"/>
              <a:ext cx="11256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2</a:t>
              </a:r>
              <a:endParaRPr sz="2600">
                <a:solidFill>
                  <a:srgbClr val="FFFFFF"/>
                </a:solidFill>
                <a:latin typeface="Fira Sans SemiBold"/>
                <a:ea typeface="Fira Sans SemiBold"/>
                <a:cs typeface="Fira Sans SemiBold"/>
                <a:sym typeface="Fira Sans SemiBold"/>
              </a:endParaRPr>
            </a:p>
          </p:txBody>
        </p:sp>
      </p:grpSp>
      <p:sp>
        <p:nvSpPr>
          <p:cNvPr id="1531" name="Google Shape;1531;p27"/>
          <p:cNvSpPr txBox="1"/>
          <p:nvPr/>
        </p:nvSpPr>
        <p:spPr>
          <a:xfrm>
            <a:off x="4964106" y="3762363"/>
            <a:ext cx="2799300" cy="531900"/>
          </a:xfrm>
          <a:prstGeom prst="rect">
            <a:avLst/>
          </a:prstGeom>
          <a:noFill/>
          <a:ln>
            <a:noFill/>
          </a:ln>
        </p:spPr>
        <p:txBody>
          <a:bodyPr anchorCtr="0" anchor="t" bIns="91425" lIns="91425" spcFirstLastPara="1" rIns="91425" wrap="square" tIns="91425">
            <a:noAutofit/>
          </a:bodyPr>
          <a:lstStyle/>
          <a:p>
            <a:pPr indent="-168275" lvl="1" marL="26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Portal and splenic vein thrombosis.</a:t>
            </a:r>
            <a:endParaRPr sz="1000">
              <a:solidFill>
                <a:srgbClr val="1C4587"/>
              </a:solidFill>
              <a:latin typeface="Mada"/>
              <a:ea typeface="Mada"/>
              <a:cs typeface="Mada"/>
              <a:sym typeface="Mada"/>
            </a:endParaRPr>
          </a:p>
        </p:txBody>
      </p:sp>
      <p:sp>
        <p:nvSpPr>
          <p:cNvPr id="1532" name="Google Shape;1532;p27"/>
          <p:cNvSpPr txBox="1"/>
          <p:nvPr/>
        </p:nvSpPr>
        <p:spPr>
          <a:xfrm>
            <a:off x="4964106" y="4519551"/>
            <a:ext cx="2799300" cy="531900"/>
          </a:xfrm>
          <a:prstGeom prst="rect">
            <a:avLst/>
          </a:prstGeom>
          <a:noFill/>
          <a:ln>
            <a:noFill/>
          </a:ln>
        </p:spPr>
        <p:txBody>
          <a:bodyPr anchorCtr="0" anchor="t" bIns="91425" lIns="91425" spcFirstLastPara="1" rIns="91425" wrap="square" tIns="91425">
            <a:noAutofit/>
          </a:bodyPr>
          <a:lstStyle/>
          <a:p>
            <a:pPr indent="-168275" lvl="1" marL="26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Common bile duct obstruction.</a:t>
            </a:r>
            <a:endParaRPr sz="1000">
              <a:solidFill>
                <a:srgbClr val="1C4587"/>
              </a:solidFill>
              <a:latin typeface="Mada"/>
              <a:ea typeface="Mada"/>
              <a:cs typeface="Mada"/>
              <a:sym typeface="Mad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6" name="Shape 1536"/>
        <p:cNvGrpSpPr/>
        <p:nvPr/>
      </p:nvGrpSpPr>
      <p:grpSpPr>
        <a:xfrm>
          <a:off x="0" y="0"/>
          <a:ext cx="0" cy="0"/>
          <a:chOff x="0" y="0"/>
          <a:chExt cx="0" cy="0"/>
        </a:xfrm>
      </p:grpSpPr>
      <p:sp>
        <p:nvSpPr>
          <p:cNvPr id="1537" name="Google Shape;1537;p28"/>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8" name="Google Shape;1538;p28"/>
          <p:cNvCxnSpPr/>
          <p:nvPr/>
        </p:nvCxnSpPr>
        <p:spPr>
          <a:xfrm>
            <a:off x="1610611" y="607878"/>
            <a:ext cx="4536000" cy="3600"/>
          </a:xfrm>
          <a:prstGeom prst="straightConnector1">
            <a:avLst/>
          </a:prstGeom>
          <a:noFill/>
          <a:ln cap="flat" cmpd="sng" w="19050">
            <a:solidFill>
              <a:srgbClr val="83C5BE"/>
            </a:solidFill>
            <a:prstDash val="solid"/>
            <a:round/>
            <a:headEnd len="med" w="med" type="oval"/>
            <a:tailEnd len="med" w="med" type="oval"/>
          </a:ln>
        </p:spPr>
      </p:cxnSp>
      <p:sp>
        <p:nvSpPr>
          <p:cNvPr id="1539" name="Google Shape;1539;p28"/>
          <p:cNvSpPr txBox="1"/>
          <p:nvPr/>
        </p:nvSpPr>
        <p:spPr>
          <a:xfrm>
            <a:off x="1055742" y="182772"/>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Obstructive jaundice </a:t>
            </a:r>
            <a:endParaRPr sz="2200"/>
          </a:p>
        </p:txBody>
      </p:sp>
      <p:grpSp>
        <p:nvGrpSpPr>
          <p:cNvPr id="1540" name="Google Shape;1540;p28"/>
          <p:cNvGrpSpPr/>
          <p:nvPr/>
        </p:nvGrpSpPr>
        <p:grpSpPr>
          <a:xfrm>
            <a:off x="174819" y="824165"/>
            <a:ext cx="467181" cy="476434"/>
            <a:chOff x="2410712" y="2415450"/>
            <a:chExt cx="312600" cy="312600"/>
          </a:xfrm>
        </p:grpSpPr>
        <p:sp>
          <p:nvSpPr>
            <p:cNvPr id="1541" name="Google Shape;1541;p28"/>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28"/>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3" name="Google Shape;1543;p28"/>
          <p:cNvSpPr txBox="1"/>
          <p:nvPr/>
        </p:nvSpPr>
        <p:spPr>
          <a:xfrm>
            <a:off x="632100" y="850800"/>
            <a:ext cx="48219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1C4588"/>
                </a:solidFill>
                <a:highlight>
                  <a:srgbClr val="EDF9F9"/>
                </a:highlight>
                <a:latin typeface="Lora"/>
                <a:ea typeface="Lora"/>
                <a:cs typeface="Lora"/>
                <a:sym typeface="Lora"/>
              </a:rPr>
              <a:t>Carcinoma of the head of pancreas:</a:t>
            </a:r>
            <a:endParaRPr b="1" sz="1800">
              <a:solidFill>
                <a:srgbClr val="1C4588"/>
              </a:solidFill>
              <a:highlight>
                <a:srgbClr val="EDF9F9"/>
              </a:highlight>
              <a:latin typeface="Lora"/>
              <a:ea typeface="Lora"/>
              <a:cs typeface="Lora"/>
              <a:sym typeface="Lora"/>
            </a:endParaRPr>
          </a:p>
        </p:txBody>
      </p:sp>
      <p:sp>
        <p:nvSpPr>
          <p:cNvPr id="1544" name="Google Shape;1544;p28"/>
          <p:cNvSpPr txBox="1"/>
          <p:nvPr/>
        </p:nvSpPr>
        <p:spPr>
          <a:xfrm>
            <a:off x="-190901" y="1364900"/>
            <a:ext cx="7589400" cy="648000"/>
          </a:xfrm>
          <a:prstGeom prst="rect">
            <a:avLst/>
          </a:prstGeom>
          <a:noFill/>
          <a:ln>
            <a:noFill/>
          </a:ln>
        </p:spPr>
        <p:txBody>
          <a:bodyPr anchorCtr="0" anchor="t" bIns="91425" lIns="91425" spcFirstLastPara="1" rIns="91425" wrap="square" tIns="91425">
            <a:noAutofit/>
          </a:bodyPr>
          <a:lstStyle/>
          <a:p>
            <a:pPr indent="-180975" lvl="1" marL="540000" rtl="0" algn="l">
              <a:lnSpc>
                <a:spcPct val="115000"/>
              </a:lnSpc>
              <a:spcBef>
                <a:spcPts val="0"/>
              </a:spcBef>
              <a:spcAft>
                <a:spcPts val="1600"/>
              </a:spcAft>
              <a:buClr>
                <a:srgbClr val="1C4587"/>
              </a:buClr>
              <a:buSzPts val="1200"/>
              <a:buFont typeface="Mada"/>
              <a:buChar char="●"/>
            </a:pPr>
            <a:r>
              <a:rPr lang="en-GB" sz="1200">
                <a:solidFill>
                  <a:srgbClr val="1C4587"/>
                </a:solidFill>
                <a:latin typeface="Mada"/>
                <a:ea typeface="Mada"/>
                <a:cs typeface="Mada"/>
                <a:sym typeface="Mada"/>
              </a:rPr>
              <a:t>Associated with: Smoking, chronic pancreatitis, BRCA2, Lynch syndrome, Peutz-Jeghers syndrome, Diabetes mellitus, Race( more common in black race)</a:t>
            </a:r>
            <a:endParaRPr sz="1200">
              <a:solidFill>
                <a:srgbClr val="1C4587"/>
              </a:solidFill>
              <a:latin typeface="Mada"/>
              <a:ea typeface="Mada"/>
              <a:cs typeface="Mada"/>
              <a:sym typeface="Mada"/>
            </a:endParaRPr>
          </a:p>
        </p:txBody>
      </p:sp>
      <p:sp>
        <p:nvSpPr>
          <p:cNvPr id="1545" name="Google Shape;1545;p28"/>
          <p:cNvSpPr txBox="1"/>
          <p:nvPr/>
        </p:nvSpPr>
        <p:spPr>
          <a:xfrm>
            <a:off x="994863" y="4971963"/>
            <a:ext cx="16863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C4588"/>
                </a:solidFill>
                <a:highlight>
                  <a:srgbClr val="EDF9F9"/>
                </a:highlight>
                <a:latin typeface="Lora"/>
                <a:ea typeface="Lora"/>
                <a:cs typeface="Lora"/>
                <a:sym typeface="Lora"/>
              </a:rPr>
              <a:t>Diagnosis </a:t>
            </a:r>
            <a:endParaRPr b="1">
              <a:solidFill>
                <a:srgbClr val="1C4588"/>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p:txBody>
      </p:sp>
      <p:sp>
        <p:nvSpPr>
          <p:cNvPr id="1546" name="Google Shape;1546;p28"/>
          <p:cNvSpPr/>
          <p:nvPr/>
        </p:nvSpPr>
        <p:spPr>
          <a:xfrm>
            <a:off x="171575" y="4819563"/>
            <a:ext cx="835200" cy="761700"/>
          </a:xfrm>
          <a:prstGeom prst="roundRect">
            <a:avLst>
              <a:gd fmla="val 16667"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28"/>
          <p:cNvSpPr txBox="1"/>
          <p:nvPr/>
        </p:nvSpPr>
        <p:spPr>
          <a:xfrm>
            <a:off x="1129063" y="8384650"/>
            <a:ext cx="16863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C4588"/>
                </a:solidFill>
                <a:highlight>
                  <a:srgbClr val="EDF9F9"/>
                </a:highlight>
                <a:latin typeface="Lora"/>
                <a:ea typeface="Lora"/>
                <a:cs typeface="Lora"/>
                <a:sym typeface="Lora"/>
              </a:rPr>
              <a:t>Treatment </a:t>
            </a:r>
            <a:endParaRPr b="1">
              <a:solidFill>
                <a:srgbClr val="1C4588"/>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p:txBody>
      </p:sp>
      <p:sp>
        <p:nvSpPr>
          <p:cNvPr id="1548" name="Google Shape;1548;p28"/>
          <p:cNvSpPr/>
          <p:nvPr/>
        </p:nvSpPr>
        <p:spPr>
          <a:xfrm>
            <a:off x="305775" y="8232250"/>
            <a:ext cx="835200" cy="761700"/>
          </a:xfrm>
          <a:prstGeom prst="roundRect">
            <a:avLst>
              <a:gd fmla="val 16667"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28"/>
          <p:cNvSpPr txBox="1"/>
          <p:nvPr/>
        </p:nvSpPr>
        <p:spPr>
          <a:xfrm>
            <a:off x="171575" y="9070150"/>
            <a:ext cx="6381000" cy="1258800"/>
          </a:xfrm>
          <a:prstGeom prst="rect">
            <a:avLst/>
          </a:prstGeom>
          <a:noFill/>
          <a:ln>
            <a:noFill/>
          </a:ln>
        </p:spPr>
        <p:txBody>
          <a:bodyPr anchorCtr="0" anchor="t" bIns="91425" lIns="91425" spcFirstLastPara="1" rIns="91425" wrap="square" tIns="91425">
            <a:noAutofit/>
          </a:bodyPr>
          <a:lstStyle/>
          <a:p>
            <a:pPr indent="-260350" lvl="1" marL="360000"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Surgical resection is the only potential cure.</a:t>
            </a:r>
            <a:endParaRPr sz="1100">
              <a:solidFill>
                <a:srgbClr val="1C4587"/>
              </a:solidFill>
              <a:latin typeface="Mada"/>
              <a:ea typeface="Mada"/>
              <a:cs typeface="Mada"/>
              <a:sym typeface="Mada"/>
            </a:endParaRPr>
          </a:p>
          <a:p>
            <a:pPr indent="-260350" lvl="1" marL="360000"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Pancreatoduodenectomy (Whipple’s procedure) is the standard procedure.</a:t>
            </a:r>
            <a:endParaRPr sz="1100">
              <a:solidFill>
                <a:srgbClr val="1C4587"/>
              </a:solidFill>
              <a:latin typeface="Mada"/>
              <a:ea typeface="Mada"/>
              <a:cs typeface="Mada"/>
              <a:sym typeface="Mada"/>
            </a:endParaRPr>
          </a:p>
          <a:p>
            <a:pPr indent="-260350" lvl="1" marL="360000"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Other procedure is Pylorus preserving pancreatoduodenectomy which is reserved when the tumor doesn’t involve the stomach or duodenum and no indication for complete duodenal resection.</a:t>
            </a:r>
            <a:endParaRPr sz="1100">
              <a:solidFill>
                <a:srgbClr val="1C4587"/>
              </a:solidFill>
              <a:latin typeface="Mada"/>
              <a:ea typeface="Mada"/>
              <a:cs typeface="Mada"/>
              <a:sym typeface="Mada"/>
            </a:endParaRPr>
          </a:p>
        </p:txBody>
      </p:sp>
      <p:sp>
        <p:nvSpPr>
          <p:cNvPr id="1550" name="Google Shape;1550;p28"/>
          <p:cNvSpPr txBox="1"/>
          <p:nvPr/>
        </p:nvSpPr>
        <p:spPr>
          <a:xfrm>
            <a:off x="174475" y="5685600"/>
            <a:ext cx="7427100" cy="1305300"/>
          </a:xfrm>
          <a:prstGeom prst="rect">
            <a:avLst/>
          </a:prstGeom>
          <a:noFill/>
          <a:ln>
            <a:noFill/>
          </a:ln>
        </p:spPr>
        <p:txBody>
          <a:bodyPr anchorCtr="0" anchor="t" bIns="91425" lIns="91425" spcFirstLastPara="1" rIns="91425" wrap="square" tIns="91425">
            <a:noAutofit/>
          </a:bodyPr>
          <a:lstStyle/>
          <a:p>
            <a:pPr indent="-159849" lvl="1" marL="179999"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Labs show elevated liver enzymes, elevated CA 19-9 (but it lacks specificity and sensitivity but helpful for following-up)</a:t>
            </a:r>
            <a:endParaRPr sz="1100">
              <a:solidFill>
                <a:srgbClr val="1C4587"/>
              </a:solidFill>
              <a:latin typeface="Mada"/>
              <a:ea typeface="Mada"/>
              <a:cs typeface="Mada"/>
              <a:sym typeface="Mada"/>
            </a:endParaRPr>
          </a:p>
          <a:p>
            <a:pPr indent="-159849" lvl="1" marL="179999"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Imaging::</a:t>
            </a:r>
            <a:endParaRPr sz="1100">
              <a:solidFill>
                <a:srgbClr val="1C4587"/>
              </a:solidFill>
              <a:latin typeface="Mada"/>
              <a:ea typeface="Mada"/>
              <a:cs typeface="Mada"/>
              <a:sym typeface="Mada"/>
            </a:endParaRPr>
          </a:p>
          <a:p>
            <a:pPr indent="-250825" lvl="2" marL="540000"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US may reveal the pancreatic mass or liver metastasis.</a:t>
            </a:r>
            <a:endParaRPr sz="1100">
              <a:solidFill>
                <a:srgbClr val="1C4587"/>
              </a:solidFill>
              <a:latin typeface="Mada"/>
              <a:ea typeface="Mada"/>
              <a:cs typeface="Mada"/>
              <a:sym typeface="Mada"/>
            </a:endParaRPr>
          </a:p>
          <a:p>
            <a:pPr indent="-250825" lvl="2" marL="540000"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CT shows the tumor and gives evidence of irresistibility in case of encasement of major arteries (superior mesenteric, hepatic and celiac).</a:t>
            </a:r>
            <a:endParaRPr sz="1100">
              <a:solidFill>
                <a:srgbClr val="1C4587"/>
              </a:solidFill>
              <a:latin typeface="Mada"/>
              <a:ea typeface="Mada"/>
              <a:cs typeface="Mada"/>
              <a:sym typeface="Mada"/>
            </a:endParaRPr>
          </a:p>
          <a:p>
            <a:pPr indent="-250825" lvl="2" marL="540000"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MRI/MRCP: gives similar information as CT, but it gives more accurate picture of biliopancreatic ducts changes.</a:t>
            </a:r>
            <a:endParaRPr sz="1100">
              <a:solidFill>
                <a:srgbClr val="1C4587"/>
              </a:solidFill>
              <a:latin typeface="Mada"/>
              <a:ea typeface="Mada"/>
              <a:cs typeface="Mada"/>
              <a:sym typeface="Mada"/>
            </a:endParaRPr>
          </a:p>
          <a:p>
            <a:pPr indent="-250825" lvl="2" marL="540000"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ERCP/PTC: ERCP is indicated in case of acute cholangitis, doubtful diagnosis, sky high liver function tests, deep jaundice. PTC is one when ERCP fails. Early drainage should be avoided due to risk of introduction of infection.</a:t>
            </a:r>
            <a:endParaRPr sz="1100">
              <a:solidFill>
                <a:srgbClr val="1C4587"/>
              </a:solidFill>
              <a:latin typeface="Mada"/>
              <a:ea typeface="Mada"/>
              <a:cs typeface="Mada"/>
              <a:sym typeface="Mada"/>
            </a:endParaRPr>
          </a:p>
          <a:p>
            <a:pPr indent="-250825" lvl="2" marL="540000"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Endoscopic ultrasound: gives information about the site and staging which can’t be demonstrated by CT.</a:t>
            </a:r>
            <a:endParaRPr sz="1100">
              <a:solidFill>
                <a:srgbClr val="1C4587"/>
              </a:solidFill>
              <a:latin typeface="Mada"/>
              <a:ea typeface="Mada"/>
              <a:cs typeface="Mada"/>
              <a:sym typeface="Mada"/>
            </a:endParaRPr>
          </a:p>
          <a:p>
            <a:pPr indent="-250825" lvl="2" marL="540000" rtl="0" algn="l">
              <a:lnSpc>
                <a:spcPct val="115000"/>
              </a:lnSpc>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Diagnostic laparoscopy:it’s the initial step in the procedure of pancreatic tumor resection.it reveals small peritoneal and liver metastasis that couldn’t be seen by preoperative ultrasound. And can be combined with laparoscopic US for more accurate results.</a:t>
            </a:r>
            <a:endParaRPr sz="1100">
              <a:solidFill>
                <a:srgbClr val="1C4587"/>
              </a:solidFill>
              <a:latin typeface="Mada"/>
              <a:ea typeface="Mada"/>
              <a:cs typeface="Mada"/>
              <a:sym typeface="Mada"/>
            </a:endParaRPr>
          </a:p>
        </p:txBody>
      </p:sp>
      <p:pic>
        <p:nvPicPr>
          <p:cNvPr id="1551" name="Google Shape;1551;p28"/>
          <p:cNvPicPr preferRelativeResize="0"/>
          <p:nvPr/>
        </p:nvPicPr>
        <p:blipFill>
          <a:blip r:embed="rId3">
            <a:alphaModFix/>
          </a:blip>
          <a:stretch>
            <a:fillRect/>
          </a:stretch>
        </p:blipFill>
        <p:spPr>
          <a:xfrm>
            <a:off x="289728" y="4900965"/>
            <a:ext cx="598900" cy="598900"/>
          </a:xfrm>
          <a:prstGeom prst="rect">
            <a:avLst/>
          </a:prstGeom>
          <a:noFill/>
          <a:ln>
            <a:noFill/>
          </a:ln>
        </p:spPr>
      </p:pic>
      <p:pic>
        <p:nvPicPr>
          <p:cNvPr id="1552" name="Google Shape;1552;p28"/>
          <p:cNvPicPr preferRelativeResize="0"/>
          <p:nvPr/>
        </p:nvPicPr>
        <p:blipFill>
          <a:blip r:embed="rId4">
            <a:alphaModFix/>
          </a:blip>
          <a:stretch>
            <a:fillRect/>
          </a:stretch>
        </p:blipFill>
        <p:spPr>
          <a:xfrm>
            <a:off x="423925" y="8308450"/>
            <a:ext cx="598900" cy="598900"/>
          </a:xfrm>
          <a:prstGeom prst="rect">
            <a:avLst/>
          </a:prstGeom>
          <a:noFill/>
          <a:ln>
            <a:noFill/>
          </a:ln>
        </p:spPr>
      </p:pic>
      <p:sp>
        <p:nvSpPr>
          <p:cNvPr id="1553" name="Google Shape;1553;p28"/>
          <p:cNvSpPr txBox="1"/>
          <p:nvPr/>
        </p:nvSpPr>
        <p:spPr>
          <a:xfrm>
            <a:off x="3071673" y="2176713"/>
            <a:ext cx="1756800" cy="2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C4588"/>
                </a:solidFill>
                <a:highlight>
                  <a:srgbClr val="EDF9F9"/>
                </a:highlight>
                <a:latin typeface="Lora"/>
                <a:ea typeface="Lora"/>
                <a:cs typeface="Lora"/>
                <a:sym typeface="Lora"/>
              </a:rPr>
              <a:t>Clinical features </a:t>
            </a:r>
            <a:endParaRPr b="1">
              <a:solidFill>
                <a:srgbClr val="1C4588"/>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p:txBody>
      </p:sp>
      <p:grpSp>
        <p:nvGrpSpPr>
          <p:cNvPr id="1554" name="Google Shape;1554;p28"/>
          <p:cNvGrpSpPr/>
          <p:nvPr/>
        </p:nvGrpSpPr>
        <p:grpSpPr>
          <a:xfrm>
            <a:off x="3512404" y="2631531"/>
            <a:ext cx="722944" cy="2177336"/>
            <a:chOff x="730164" y="1077283"/>
            <a:chExt cx="1162290" cy="3634344"/>
          </a:xfrm>
        </p:grpSpPr>
        <p:sp>
          <p:nvSpPr>
            <p:cNvPr id="1555" name="Google Shape;1555;p28"/>
            <p:cNvSpPr/>
            <p:nvPr/>
          </p:nvSpPr>
          <p:spPr>
            <a:xfrm>
              <a:off x="730164" y="4402820"/>
              <a:ext cx="1162290" cy="308808"/>
            </a:xfrm>
            <a:custGeom>
              <a:rect b="b" l="l" r="r" t="t"/>
              <a:pathLst>
                <a:path extrusionOk="0" h="10072" w="37909">
                  <a:moveTo>
                    <a:pt x="18971" y="1"/>
                  </a:moveTo>
                  <a:cubicBezTo>
                    <a:pt x="8488" y="1"/>
                    <a:pt x="1" y="2249"/>
                    <a:pt x="1" y="5036"/>
                  </a:cubicBezTo>
                  <a:cubicBezTo>
                    <a:pt x="1" y="7823"/>
                    <a:pt x="8488" y="10072"/>
                    <a:pt x="18971" y="10072"/>
                  </a:cubicBezTo>
                  <a:cubicBezTo>
                    <a:pt x="29421" y="10072"/>
                    <a:pt x="37909" y="7823"/>
                    <a:pt x="37909" y="5036"/>
                  </a:cubicBezTo>
                  <a:cubicBezTo>
                    <a:pt x="37909" y="2249"/>
                    <a:pt x="29421" y="1"/>
                    <a:pt x="1897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28"/>
            <p:cNvSpPr/>
            <p:nvPr/>
          </p:nvSpPr>
          <p:spPr>
            <a:xfrm>
              <a:off x="1432186" y="4405610"/>
              <a:ext cx="292312" cy="152074"/>
            </a:xfrm>
            <a:custGeom>
              <a:rect b="b" l="l" r="r" t="t"/>
              <a:pathLst>
                <a:path extrusionOk="0" h="4960" w="9534">
                  <a:moveTo>
                    <a:pt x="1658" y="1"/>
                  </a:moveTo>
                  <a:cubicBezTo>
                    <a:pt x="1653" y="1"/>
                    <a:pt x="1649" y="2"/>
                    <a:pt x="1647" y="5"/>
                  </a:cubicBezTo>
                  <a:cubicBezTo>
                    <a:pt x="1616" y="100"/>
                    <a:pt x="951" y="1462"/>
                    <a:pt x="951" y="1462"/>
                  </a:cubicBezTo>
                  <a:cubicBezTo>
                    <a:pt x="951" y="1462"/>
                    <a:pt x="1" y="4027"/>
                    <a:pt x="761" y="4565"/>
                  </a:cubicBezTo>
                  <a:cubicBezTo>
                    <a:pt x="1246" y="4903"/>
                    <a:pt x="4857" y="4959"/>
                    <a:pt x="7209" y="4959"/>
                  </a:cubicBezTo>
                  <a:cubicBezTo>
                    <a:pt x="8386" y="4959"/>
                    <a:pt x="9248" y="4945"/>
                    <a:pt x="9248" y="4945"/>
                  </a:cubicBezTo>
                  <a:cubicBezTo>
                    <a:pt x="9248" y="4945"/>
                    <a:pt x="9533" y="3045"/>
                    <a:pt x="8108" y="2919"/>
                  </a:cubicBezTo>
                  <a:cubicBezTo>
                    <a:pt x="7475" y="2887"/>
                    <a:pt x="6524" y="2760"/>
                    <a:pt x="5638" y="2602"/>
                  </a:cubicBezTo>
                  <a:cubicBezTo>
                    <a:pt x="4656" y="2412"/>
                    <a:pt x="3769" y="2190"/>
                    <a:pt x="3674" y="1905"/>
                  </a:cubicBezTo>
                  <a:cubicBezTo>
                    <a:pt x="3459" y="1444"/>
                    <a:pt x="1814" y="1"/>
                    <a:pt x="1658"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28"/>
            <p:cNvSpPr/>
            <p:nvPr/>
          </p:nvSpPr>
          <p:spPr>
            <a:xfrm>
              <a:off x="918539" y="4405610"/>
              <a:ext cx="291331" cy="152074"/>
            </a:xfrm>
            <a:custGeom>
              <a:rect b="b" l="l" r="r" t="t"/>
              <a:pathLst>
                <a:path extrusionOk="0" h="4960" w="9502">
                  <a:moveTo>
                    <a:pt x="7847" y="1"/>
                  </a:moveTo>
                  <a:cubicBezTo>
                    <a:pt x="7717" y="1"/>
                    <a:pt x="6044" y="1444"/>
                    <a:pt x="5859" y="1905"/>
                  </a:cubicBezTo>
                  <a:cubicBezTo>
                    <a:pt x="5733" y="2190"/>
                    <a:pt x="4846" y="2412"/>
                    <a:pt x="3864" y="2602"/>
                  </a:cubicBezTo>
                  <a:cubicBezTo>
                    <a:pt x="3009" y="2760"/>
                    <a:pt x="2028" y="2887"/>
                    <a:pt x="1394" y="2919"/>
                  </a:cubicBezTo>
                  <a:cubicBezTo>
                    <a:pt x="1" y="3045"/>
                    <a:pt x="254" y="4945"/>
                    <a:pt x="254" y="4945"/>
                  </a:cubicBezTo>
                  <a:cubicBezTo>
                    <a:pt x="254" y="4945"/>
                    <a:pt x="1116" y="4959"/>
                    <a:pt x="2294" y="4959"/>
                  </a:cubicBezTo>
                  <a:cubicBezTo>
                    <a:pt x="4649" y="4959"/>
                    <a:pt x="8266" y="4903"/>
                    <a:pt x="8773" y="4565"/>
                  </a:cubicBezTo>
                  <a:cubicBezTo>
                    <a:pt x="9501" y="4027"/>
                    <a:pt x="8551" y="1462"/>
                    <a:pt x="8551" y="1462"/>
                  </a:cubicBezTo>
                  <a:cubicBezTo>
                    <a:pt x="8551" y="1462"/>
                    <a:pt x="7886" y="100"/>
                    <a:pt x="7855" y="5"/>
                  </a:cubicBezTo>
                  <a:cubicBezTo>
                    <a:pt x="7854" y="2"/>
                    <a:pt x="7851" y="1"/>
                    <a:pt x="7847"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28"/>
            <p:cNvSpPr/>
            <p:nvPr/>
          </p:nvSpPr>
          <p:spPr>
            <a:xfrm>
              <a:off x="965142" y="2584774"/>
              <a:ext cx="720510" cy="1877312"/>
            </a:xfrm>
            <a:custGeom>
              <a:rect b="b" l="l" r="r" t="t"/>
              <a:pathLst>
                <a:path extrusionOk="0" h="61230" w="23500">
                  <a:moveTo>
                    <a:pt x="15110" y="1"/>
                  </a:moveTo>
                  <a:cubicBezTo>
                    <a:pt x="8587" y="1"/>
                    <a:pt x="1" y="6823"/>
                    <a:pt x="1" y="6823"/>
                  </a:cubicBezTo>
                  <a:cubicBezTo>
                    <a:pt x="1" y="6823"/>
                    <a:pt x="413" y="44382"/>
                    <a:pt x="3484" y="61230"/>
                  </a:cubicBezTo>
                  <a:lnTo>
                    <a:pt x="7570" y="61230"/>
                  </a:lnTo>
                  <a:cubicBezTo>
                    <a:pt x="7570" y="61230"/>
                    <a:pt x="10768" y="34375"/>
                    <a:pt x="11528" y="21802"/>
                  </a:cubicBezTo>
                  <a:cubicBezTo>
                    <a:pt x="11528" y="21770"/>
                    <a:pt x="11528" y="21770"/>
                    <a:pt x="11528" y="21770"/>
                  </a:cubicBezTo>
                  <a:cubicBezTo>
                    <a:pt x="11528" y="21770"/>
                    <a:pt x="12415" y="34343"/>
                    <a:pt x="13777" y="46535"/>
                  </a:cubicBezTo>
                  <a:cubicBezTo>
                    <a:pt x="14379" y="51887"/>
                    <a:pt x="15075" y="57144"/>
                    <a:pt x="15835" y="61230"/>
                  </a:cubicBezTo>
                  <a:lnTo>
                    <a:pt x="19192" y="61230"/>
                  </a:lnTo>
                  <a:cubicBezTo>
                    <a:pt x="19192" y="61230"/>
                    <a:pt x="23499" y="28199"/>
                    <a:pt x="22296" y="9388"/>
                  </a:cubicBezTo>
                  <a:cubicBezTo>
                    <a:pt x="22296" y="9229"/>
                    <a:pt x="22264" y="9071"/>
                    <a:pt x="22264" y="8913"/>
                  </a:cubicBezTo>
                  <a:cubicBezTo>
                    <a:pt x="22169" y="7773"/>
                    <a:pt x="22042" y="6759"/>
                    <a:pt x="21821" y="5873"/>
                  </a:cubicBezTo>
                  <a:cubicBezTo>
                    <a:pt x="20761" y="1493"/>
                    <a:pt x="18161" y="1"/>
                    <a:pt x="15110" y="1"/>
                  </a:cubicBezTo>
                  <a:close/>
                </a:path>
              </a:pathLst>
            </a:custGeom>
            <a:solidFill>
              <a:srgbClr val="C3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28"/>
            <p:cNvSpPr/>
            <p:nvPr/>
          </p:nvSpPr>
          <p:spPr>
            <a:xfrm>
              <a:off x="1450643" y="2872579"/>
              <a:ext cx="235009" cy="1589506"/>
            </a:xfrm>
            <a:custGeom>
              <a:rect b="b" l="l" r="r" t="t"/>
              <a:pathLst>
                <a:path extrusionOk="0" h="51843" w="7665">
                  <a:moveTo>
                    <a:pt x="6461" y="1"/>
                  </a:moveTo>
                  <a:lnTo>
                    <a:pt x="4276" y="1679"/>
                  </a:lnTo>
                  <a:cubicBezTo>
                    <a:pt x="4276" y="1679"/>
                    <a:pt x="4276" y="1964"/>
                    <a:pt x="4307" y="2471"/>
                  </a:cubicBezTo>
                  <a:cubicBezTo>
                    <a:pt x="4497" y="7855"/>
                    <a:pt x="5352" y="39397"/>
                    <a:pt x="0" y="51843"/>
                  </a:cubicBezTo>
                  <a:lnTo>
                    <a:pt x="3357" y="51843"/>
                  </a:lnTo>
                  <a:cubicBezTo>
                    <a:pt x="3357" y="51843"/>
                    <a:pt x="7664" y="18812"/>
                    <a:pt x="6461"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28"/>
            <p:cNvSpPr/>
            <p:nvPr/>
          </p:nvSpPr>
          <p:spPr>
            <a:xfrm>
              <a:off x="1071962" y="3253192"/>
              <a:ext cx="246660" cy="1208893"/>
            </a:xfrm>
            <a:custGeom>
              <a:rect b="b" l="l" r="r" t="t"/>
              <a:pathLst>
                <a:path extrusionOk="0" h="39429" w="8045">
                  <a:moveTo>
                    <a:pt x="8044" y="1"/>
                  </a:moveTo>
                  <a:lnTo>
                    <a:pt x="8044" y="1"/>
                  </a:lnTo>
                  <a:cubicBezTo>
                    <a:pt x="7854" y="1584"/>
                    <a:pt x="4022" y="35217"/>
                    <a:pt x="0" y="39429"/>
                  </a:cubicBezTo>
                  <a:lnTo>
                    <a:pt x="4086" y="39429"/>
                  </a:lnTo>
                  <a:cubicBezTo>
                    <a:pt x="4086" y="39429"/>
                    <a:pt x="7284" y="12574"/>
                    <a:pt x="8044"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28"/>
            <p:cNvSpPr/>
            <p:nvPr/>
          </p:nvSpPr>
          <p:spPr>
            <a:xfrm>
              <a:off x="791361" y="2456400"/>
              <a:ext cx="185125" cy="708461"/>
            </a:xfrm>
            <a:custGeom>
              <a:rect b="b" l="l" r="r" t="t"/>
              <a:pathLst>
                <a:path extrusionOk="0" h="23107" w="6038">
                  <a:moveTo>
                    <a:pt x="4840" y="1"/>
                  </a:moveTo>
                  <a:cubicBezTo>
                    <a:pt x="3599" y="1"/>
                    <a:pt x="1425" y="939"/>
                    <a:pt x="1425" y="939"/>
                  </a:cubicBezTo>
                  <a:cubicBezTo>
                    <a:pt x="1425" y="939"/>
                    <a:pt x="0" y="8476"/>
                    <a:pt x="823" y="15570"/>
                  </a:cubicBezTo>
                  <a:cubicBezTo>
                    <a:pt x="728" y="17375"/>
                    <a:pt x="285" y="19085"/>
                    <a:pt x="570" y="20479"/>
                  </a:cubicBezTo>
                  <a:cubicBezTo>
                    <a:pt x="855" y="21872"/>
                    <a:pt x="2090" y="22822"/>
                    <a:pt x="2755" y="23044"/>
                  </a:cubicBezTo>
                  <a:cubicBezTo>
                    <a:pt x="2863" y="23087"/>
                    <a:pt x="2961" y="23106"/>
                    <a:pt x="3048" y="23106"/>
                  </a:cubicBezTo>
                  <a:cubicBezTo>
                    <a:pt x="3467" y="23106"/>
                    <a:pt x="3614" y="22651"/>
                    <a:pt x="3325" y="22284"/>
                  </a:cubicBezTo>
                  <a:cubicBezTo>
                    <a:pt x="3009" y="21840"/>
                    <a:pt x="2090" y="20669"/>
                    <a:pt x="2534" y="19212"/>
                  </a:cubicBezTo>
                  <a:lnTo>
                    <a:pt x="2534" y="19212"/>
                  </a:lnTo>
                  <a:cubicBezTo>
                    <a:pt x="2534" y="19212"/>
                    <a:pt x="2952" y="20221"/>
                    <a:pt x="3464" y="20221"/>
                  </a:cubicBezTo>
                  <a:cubicBezTo>
                    <a:pt x="3532" y="20221"/>
                    <a:pt x="3602" y="20203"/>
                    <a:pt x="3674" y="20162"/>
                  </a:cubicBezTo>
                  <a:cubicBezTo>
                    <a:pt x="4117" y="19877"/>
                    <a:pt x="3040" y="16805"/>
                    <a:pt x="2819" y="15982"/>
                  </a:cubicBezTo>
                  <a:cubicBezTo>
                    <a:pt x="2597" y="15158"/>
                    <a:pt x="3357" y="4803"/>
                    <a:pt x="5289" y="1604"/>
                  </a:cubicBezTo>
                  <a:cubicBezTo>
                    <a:pt x="6038" y="376"/>
                    <a:pt x="5625" y="1"/>
                    <a:pt x="4840"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28"/>
            <p:cNvSpPr/>
            <p:nvPr/>
          </p:nvSpPr>
          <p:spPr>
            <a:xfrm>
              <a:off x="1636443" y="2456400"/>
              <a:ext cx="185125" cy="708461"/>
            </a:xfrm>
            <a:custGeom>
              <a:rect b="b" l="l" r="r" t="t"/>
              <a:pathLst>
                <a:path extrusionOk="0" h="23107" w="6038">
                  <a:moveTo>
                    <a:pt x="1209" y="1"/>
                  </a:moveTo>
                  <a:cubicBezTo>
                    <a:pt x="417" y="1"/>
                    <a:pt x="0" y="376"/>
                    <a:pt x="749" y="1604"/>
                  </a:cubicBezTo>
                  <a:cubicBezTo>
                    <a:pt x="2713" y="4803"/>
                    <a:pt x="3441" y="15158"/>
                    <a:pt x="3219" y="15982"/>
                  </a:cubicBezTo>
                  <a:cubicBezTo>
                    <a:pt x="3029" y="16805"/>
                    <a:pt x="1921" y="19877"/>
                    <a:pt x="2396" y="20162"/>
                  </a:cubicBezTo>
                  <a:cubicBezTo>
                    <a:pt x="2463" y="20203"/>
                    <a:pt x="2530" y="20221"/>
                    <a:pt x="2596" y="20221"/>
                  </a:cubicBezTo>
                  <a:cubicBezTo>
                    <a:pt x="3086" y="20221"/>
                    <a:pt x="3504" y="19212"/>
                    <a:pt x="3504" y="19212"/>
                  </a:cubicBezTo>
                  <a:lnTo>
                    <a:pt x="3504" y="19212"/>
                  </a:lnTo>
                  <a:cubicBezTo>
                    <a:pt x="3979" y="20669"/>
                    <a:pt x="3029" y="21840"/>
                    <a:pt x="2713" y="22284"/>
                  </a:cubicBezTo>
                  <a:cubicBezTo>
                    <a:pt x="2450" y="22651"/>
                    <a:pt x="2601" y="23106"/>
                    <a:pt x="3022" y="23106"/>
                  </a:cubicBezTo>
                  <a:cubicBezTo>
                    <a:pt x="3108" y="23106"/>
                    <a:pt x="3206" y="23087"/>
                    <a:pt x="3314" y="23044"/>
                  </a:cubicBezTo>
                  <a:cubicBezTo>
                    <a:pt x="3948" y="22822"/>
                    <a:pt x="5183" y="21872"/>
                    <a:pt x="5500" y="20479"/>
                  </a:cubicBezTo>
                  <a:cubicBezTo>
                    <a:pt x="5785" y="19085"/>
                    <a:pt x="5310" y="17375"/>
                    <a:pt x="5246" y="15570"/>
                  </a:cubicBezTo>
                  <a:cubicBezTo>
                    <a:pt x="6038" y="8476"/>
                    <a:pt x="4644" y="939"/>
                    <a:pt x="4644" y="939"/>
                  </a:cubicBezTo>
                  <a:cubicBezTo>
                    <a:pt x="4644" y="939"/>
                    <a:pt x="2459" y="1"/>
                    <a:pt x="1209" y="1"/>
                  </a:cubicBez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28"/>
            <p:cNvSpPr/>
            <p:nvPr/>
          </p:nvSpPr>
          <p:spPr>
            <a:xfrm>
              <a:off x="1183625" y="1803557"/>
              <a:ext cx="246660" cy="233108"/>
            </a:xfrm>
            <a:custGeom>
              <a:rect b="b" l="l" r="r" t="t"/>
              <a:pathLst>
                <a:path extrusionOk="0" h="7603" w="8045">
                  <a:moveTo>
                    <a:pt x="4022" y="0"/>
                  </a:moveTo>
                  <a:lnTo>
                    <a:pt x="919" y="824"/>
                  </a:lnTo>
                  <a:cubicBezTo>
                    <a:pt x="1964" y="2312"/>
                    <a:pt x="0" y="5669"/>
                    <a:pt x="0" y="5669"/>
                  </a:cubicBezTo>
                  <a:cubicBezTo>
                    <a:pt x="0" y="5669"/>
                    <a:pt x="1780" y="7602"/>
                    <a:pt x="3920" y="7602"/>
                  </a:cubicBezTo>
                  <a:cubicBezTo>
                    <a:pt x="3954" y="7602"/>
                    <a:pt x="3988" y="7602"/>
                    <a:pt x="4022" y="7601"/>
                  </a:cubicBezTo>
                  <a:cubicBezTo>
                    <a:pt x="4056" y="7602"/>
                    <a:pt x="4090" y="7602"/>
                    <a:pt x="4123" y="7602"/>
                  </a:cubicBezTo>
                  <a:cubicBezTo>
                    <a:pt x="6234" y="7602"/>
                    <a:pt x="8044" y="5669"/>
                    <a:pt x="8044" y="5669"/>
                  </a:cubicBezTo>
                  <a:cubicBezTo>
                    <a:pt x="8044" y="5669"/>
                    <a:pt x="6081" y="2312"/>
                    <a:pt x="7126" y="824"/>
                  </a:cubicBezTo>
                  <a:lnTo>
                    <a:pt x="4022" y="0"/>
                  </a:lnTo>
                  <a:close/>
                </a:path>
              </a:pathLst>
            </a:custGeom>
            <a:solidFill>
              <a:srgbClr val="EFC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28"/>
            <p:cNvSpPr/>
            <p:nvPr/>
          </p:nvSpPr>
          <p:spPr>
            <a:xfrm>
              <a:off x="997182" y="1275346"/>
              <a:ext cx="622429" cy="569019"/>
            </a:xfrm>
            <a:custGeom>
              <a:rect b="b" l="l" r="r" t="t"/>
              <a:pathLst>
                <a:path extrusionOk="0" h="18559" w="20301">
                  <a:moveTo>
                    <a:pt x="6715" y="0"/>
                  </a:moveTo>
                  <a:lnTo>
                    <a:pt x="1553" y="2851"/>
                  </a:lnTo>
                  <a:cubicBezTo>
                    <a:pt x="1553" y="2851"/>
                    <a:pt x="1" y="14251"/>
                    <a:pt x="6176" y="17608"/>
                  </a:cubicBezTo>
                  <a:lnTo>
                    <a:pt x="6208" y="17608"/>
                  </a:lnTo>
                  <a:cubicBezTo>
                    <a:pt x="7253" y="18210"/>
                    <a:pt x="8552" y="18558"/>
                    <a:pt x="10135" y="18558"/>
                  </a:cubicBezTo>
                  <a:cubicBezTo>
                    <a:pt x="20301" y="18558"/>
                    <a:pt x="18907" y="4371"/>
                    <a:pt x="18749" y="2977"/>
                  </a:cubicBezTo>
                  <a:cubicBezTo>
                    <a:pt x="18717" y="2882"/>
                    <a:pt x="18717" y="2851"/>
                    <a:pt x="18717" y="2851"/>
                  </a:cubicBezTo>
                  <a:lnTo>
                    <a:pt x="18654" y="2787"/>
                  </a:lnTo>
                  <a:lnTo>
                    <a:pt x="16374" y="1299"/>
                  </a:lnTo>
                  <a:lnTo>
                    <a:pt x="14379" y="0"/>
                  </a:lnTo>
                  <a:close/>
                </a:path>
              </a:pathLst>
            </a:custGeom>
            <a:solidFill>
              <a:srgbClr val="FCE2C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28"/>
            <p:cNvSpPr/>
            <p:nvPr/>
          </p:nvSpPr>
          <p:spPr>
            <a:xfrm>
              <a:off x="1187519" y="1315143"/>
              <a:ext cx="432091" cy="529222"/>
            </a:xfrm>
            <a:custGeom>
              <a:rect b="b" l="l" r="r" t="t"/>
              <a:pathLst>
                <a:path extrusionOk="0" h="17261" w="14093">
                  <a:moveTo>
                    <a:pt x="10166" y="1"/>
                  </a:moveTo>
                  <a:lnTo>
                    <a:pt x="9722" y="824"/>
                  </a:lnTo>
                  <a:cubicBezTo>
                    <a:pt x="9722" y="824"/>
                    <a:pt x="11401" y="11275"/>
                    <a:pt x="8234" y="14094"/>
                  </a:cubicBezTo>
                  <a:cubicBezTo>
                    <a:pt x="6093" y="16018"/>
                    <a:pt x="4189" y="16673"/>
                    <a:pt x="2410" y="16673"/>
                  </a:cubicBezTo>
                  <a:cubicBezTo>
                    <a:pt x="1583" y="16673"/>
                    <a:pt x="784" y="16531"/>
                    <a:pt x="0" y="16310"/>
                  </a:cubicBezTo>
                  <a:lnTo>
                    <a:pt x="0" y="16310"/>
                  </a:lnTo>
                  <a:cubicBezTo>
                    <a:pt x="1045" y="16912"/>
                    <a:pt x="2344" y="17260"/>
                    <a:pt x="3927" y="17260"/>
                  </a:cubicBezTo>
                  <a:cubicBezTo>
                    <a:pt x="14093" y="17260"/>
                    <a:pt x="12699" y="3073"/>
                    <a:pt x="12541" y="1648"/>
                  </a:cubicBezTo>
                  <a:lnTo>
                    <a:pt x="12446" y="1489"/>
                  </a:lnTo>
                  <a:lnTo>
                    <a:pt x="10166" y="1"/>
                  </a:lnTo>
                  <a:close/>
                </a:path>
              </a:pathLst>
            </a:custGeom>
            <a:solidFill>
              <a:srgbClr val="EFC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28"/>
            <p:cNvSpPr/>
            <p:nvPr/>
          </p:nvSpPr>
          <p:spPr>
            <a:xfrm>
              <a:off x="968055" y="1264677"/>
              <a:ext cx="151522" cy="288388"/>
            </a:xfrm>
            <a:custGeom>
              <a:rect b="b" l="l" r="r" t="t"/>
              <a:pathLst>
                <a:path extrusionOk="0" h="9406" w="4942">
                  <a:moveTo>
                    <a:pt x="3421" y="0"/>
                  </a:moveTo>
                  <a:lnTo>
                    <a:pt x="2059" y="507"/>
                  </a:lnTo>
                  <a:cubicBezTo>
                    <a:pt x="2059" y="507"/>
                    <a:pt x="1" y="2185"/>
                    <a:pt x="2503" y="9406"/>
                  </a:cubicBezTo>
                  <a:cubicBezTo>
                    <a:pt x="2503" y="9406"/>
                    <a:pt x="2756" y="6492"/>
                    <a:pt x="3199" y="5827"/>
                  </a:cubicBezTo>
                  <a:cubicBezTo>
                    <a:pt x="3674" y="5194"/>
                    <a:pt x="4941" y="3230"/>
                    <a:pt x="4941" y="3230"/>
                  </a:cubicBezTo>
                  <a:lnTo>
                    <a:pt x="3421" y="0"/>
                  </a:ln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28"/>
            <p:cNvSpPr/>
            <p:nvPr/>
          </p:nvSpPr>
          <p:spPr>
            <a:xfrm>
              <a:off x="1338980" y="1474360"/>
              <a:ext cx="164123" cy="154496"/>
            </a:xfrm>
            <a:custGeom>
              <a:rect b="b" l="l" r="r" t="t"/>
              <a:pathLst>
                <a:path extrusionOk="0" h="5039" w="5353">
                  <a:moveTo>
                    <a:pt x="2682" y="0"/>
                  </a:moveTo>
                  <a:cubicBezTo>
                    <a:pt x="1873" y="0"/>
                    <a:pt x="904" y="506"/>
                    <a:pt x="412" y="1458"/>
                  </a:cubicBezTo>
                  <a:cubicBezTo>
                    <a:pt x="254" y="1775"/>
                    <a:pt x="127" y="2187"/>
                    <a:pt x="95" y="2662"/>
                  </a:cubicBezTo>
                  <a:cubicBezTo>
                    <a:pt x="0" y="4404"/>
                    <a:pt x="1299" y="4974"/>
                    <a:pt x="2756" y="5037"/>
                  </a:cubicBezTo>
                  <a:cubicBezTo>
                    <a:pt x="2779" y="5038"/>
                    <a:pt x="2803" y="5038"/>
                    <a:pt x="2826" y="5038"/>
                  </a:cubicBezTo>
                  <a:cubicBezTo>
                    <a:pt x="3777" y="5038"/>
                    <a:pt x="4571" y="4415"/>
                    <a:pt x="5004" y="3612"/>
                  </a:cubicBezTo>
                  <a:cubicBezTo>
                    <a:pt x="5226" y="3168"/>
                    <a:pt x="5352" y="2725"/>
                    <a:pt x="5352" y="2250"/>
                  </a:cubicBezTo>
                  <a:cubicBezTo>
                    <a:pt x="5352" y="888"/>
                    <a:pt x="3832" y="65"/>
                    <a:pt x="2756" y="2"/>
                  </a:cubicBezTo>
                  <a:cubicBezTo>
                    <a:pt x="2731" y="1"/>
                    <a:pt x="2707" y="0"/>
                    <a:pt x="268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28"/>
            <p:cNvSpPr/>
            <p:nvPr/>
          </p:nvSpPr>
          <p:spPr>
            <a:xfrm>
              <a:off x="1351612" y="1474360"/>
              <a:ext cx="151491" cy="110744"/>
            </a:xfrm>
            <a:custGeom>
              <a:rect b="b" l="l" r="r" t="t"/>
              <a:pathLst>
                <a:path extrusionOk="0" h="3612" w="4941">
                  <a:moveTo>
                    <a:pt x="2266" y="0"/>
                  </a:moveTo>
                  <a:cubicBezTo>
                    <a:pt x="1457" y="0"/>
                    <a:pt x="491" y="477"/>
                    <a:pt x="0" y="1458"/>
                  </a:cubicBezTo>
                  <a:cubicBezTo>
                    <a:pt x="602" y="1490"/>
                    <a:pt x="3484" y="1838"/>
                    <a:pt x="4592" y="3612"/>
                  </a:cubicBezTo>
                  <a:cubicBezTo>
                    <a:pt x="4814" y="3168"/>
                    <a:pt x="4940" y="2693"/>
                    <a:pt x="4940" y="2250"/>
                  </a:cubicBezTo>
                  <a:cubicBezTo>
                    <a:pt x="4940" y="888"/>
                    <a:pt x="3420" y="65"/>
                    <a:pt x="2344" y="2"/>
                  </a:cubicBezTo>
                  <a:cubicBezTo>
                    <a:pt x="2318" y="1"/>
                    <a:pt x="2292" y="0"/>
                    <a:pt x="2266" y="0"/>
                  </a:cubicBezTo>
                  <a:close/>
                </a:path>
              </a:pathLst>
            </a:custGeom>
            <a:solidFill>
              <a:srgbClr val="F285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28"/>
            <p:cNvSpPr/>
            <p:nvPr/>
          </p:nvSpPr>
          <p:spPr>
            <a:xfrm>
              <a:off x="1396253" y="1569560"/>
              <a:ext cx="31120" cy="31089"/>
            </a:xfrm>
            <a:custGeom>
              <a:rect b="b" l="l" r="r" t="t"/>
              <a:pathLst>
                <a:path extrusionOk="0" h="1014" w="1015">
                  <a:moveTo>
                    <a:pt x="508" y="0"/>
                  </a:moveTo>
                  <a:cubicBezTo>
                    <a:pt x="223" y="0"/>
                    <a:pt x="1" y="222"/>
                    <a:pt x="1" y="507"/>
                  </a:cubicBezTo>
                  <a:cubicBezTo>
                    <a:pt x="1" y="760"/>
                    <a:pt x="223" y="1014"/>
                    <a:pt x="508" y="1014"/>
                  </a:cubicBezTo>
                  <a:cubicBezTo>
                    <a:pt x="793" y="1014"/>
                    <a:pt x="1014" y="760"/>
                    <a:pt x="1014" y="507"/>
                  </a:cubicBezTo>
                  <a:cubicBezTo>
                    <a:pt x="1014" y="222"/>
                    <a:pt x="793" y="0"/>
                    <a:pt x="508"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28"/>
            <p:cNvSpPr/>
            <p:nvPr/>
          </p:nvSpPr>
          <p:spPr>
            <a:xfrm>
              <a:off x="1348699" y="1591880"/>
              <a:ext cx="139840" cy="53440"/>
            </a:xfrm>
            <a:custGeom>
              <a:rect b="b" l="l" r="r" t="t"/>
              <a:pathLst>
                <a:path extrusionOk="0" h="1743" w="4561">
                  <a:moveTo>
                    <a:pt x="0" y="1"/>
                  </a:moveTo>
                  <a:lnTo>
                    <a:pt x="0" y="1"/>
                  </a:lnTo>
                  <a:cubicBezTo>
                    <a:pt x="0" y="1"/>
                    <a:pt x="405" y="1743"/>
                    <a:pt x="2138" y="1743"/>
                  </a:cubicBezTo>
                  <a:cubicBezTo>
                    <a:pt x="2154" y="1743"/>
                    <a:pt x="2170" y="1743"/>
                    <a:pt x="2185" y="1742"/>
                  </a:cubicBezTo>
                  <a:cubicBezTo>
                    <a:pt x="3959" y="1679"/>
                    <a:pt x="4560" y="1"/>
                    <a:pt x="4560" y="1"/>
                  </a:cubicBezTo>
                  <a:lnTo>
                    <a:pt x="4560" y="1"/>
                  </a:lnTo>
                  <a:cubicBezTo>
                    <a:pt x="4099" y="707"/>
                    <a:pt x="3370" y="1205"/>
                    <a:pt x="2517" y="1205"/>
                  </a:cubicBezTo>
                  <a:cubicBezTo>
                    <a:pt x="2491" y="1205"/>
                    <a:pt x="2465" y="1205"/>
                    <a:pt x="2439" y="1204"/>
                  </a:cubicBezTo>
                  <a:cubicBezTo>
                    <a:pt x="1362" y="1141"/>
                    <a:pt x="412" y="824"/>
                    <a:pt x="0" y="1"/>
                  </a:cubicBezTo>
                  <a:close/>
                </a:path>
              </a:pathLst>
            </a:custGeom>
            <a:solidFill>
              <a:srgbClr val="F285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28"/>
            <p:cNvSpPr/>
            <p:nvPr/>
          </p:nvSpPr>
          <p:spPr>
            <a:xfrm>
              <a:off x="1390213" y="1488679"/>
              <a:ext cx="73093" cy="35044"/>
            </a:xfrm>
            <a:custGeom>
              <a:rect b="b" l="l" r="r" t="t"/>
              <a:pathLst>
                <a:path extrusionOk="0" h="1143" w="2384">
                  <a:moveTo>
                    <a:pt x="983" y="0"/>
                  </a:moveTo>
                  <a:cubicBezTo>
                    <a:pt x="531" y="0"/>
                    <a:pt x="125" y="140"/>
                    <a:pt x="71" y="390"/>
                  </a:cubicBezTo>
                  <a:cubicBezTo>
                    <a:pt x="1" y="696"/>
                    <a:pt x="1122" y="1142"/>
                    <a:pt x="1779" y="1142"/>
                  </a:cubicBezTo>
                  <a:cubicBezTo>
                    <a:pt x="2005" y="1142"/>
                    <a:pt x="2176" y="1089"/>
                    <a:pt x="2225" y="960"/>
                  </a:cubicBezTo>
                  <a:cubicBezTo>
                    <a:pt x="2383" y="485"/>
                    <a:pt x="1971" y="263"/>
                    <a:pt x="1971" y="263"/>
                  </a:cubicBezTo>
                  <a:cubicBezTo>
                    <a:pt x="1709" y="83"/>
                    <a:pt x="1332" y="0"/>
                    <a:pt x="983" y="0"/>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28"/>
            <p:cNvSpPr/>
            <p:nvPr/>
          </p:nvSpPr>
          <p:spPr>
            <a:xfrm>
              <a:off x="1111758" y="1474330"/>
              <a:ext cx="163173" cy="154526"/>
            </a:xfrm>
            <a:custGeom>
              <a:rect b="b" l="l" r="r" t="t"/>
              <a:pathLst>
                <a:path extrusionOk="0" h="5040" w="5322">
                  <a:moveTo>
                    <a:pt x="2693" y="0"/>
                  </a:moveTo>
                  <a:cubicBezTo>
                    <a:pt x="2661" y="0"/>
                    <a:pt x="2629" y="1"/>
                    <a:pt x="2598" y="3"/>
                  </a:cubicBezTo>
                  <a:cubicBezTo>
                    <a:pt x="1521" y="66"/>
                    <a:pt x="1" y="889"/>
                    <a:pt x="1" y="2251"/>
                  </a:cubicBezTo>
                  <a:cubicBezTo>
                    <a:pt x="1" y="2694"/>
                    <a:pt x="128" y="3169"/>
                    <a:pt x="349" y="3581"/>
                  </a:cubicBezTo>
                  <a:cubicBezTo>
                    <a:pt x="782" y="4416"/>
                    <a:pt x="1577" y="5039"/>
                    <a:pt x="2527" y="5039"/>
                  </a:cubicBezTo>
                  <a:cubicBezTo>
                    <a:pt x="2551" y="5039"/>
                    <a:pt x="2574" y="5039"/>
                    <a:pt x="2598" y="5038"/>
                  </a:cubicBezTo>
                  <a:cubicBezTo>
                    <a:pt x="2914" y="5006"/>
                    <a:pt x="3263" y="4975"/>
                    <a:pt x="3548" y="4911"/>
                  </a:cubicBezTo>
                  <a:cubicBezTo>
                    <a:pt x="4561" y="4658"/>
                    <a:pt x="5321" y="3993"/>
                    <a:pt x="5258" y="2631"/>
                  </a:cubicBezTo>
                  <a:cubicBezTo>
                    <a:pt x="5226" y="2188"/>
                    <a:pt x="5100" y="1776"/>
                    <a:pt x="4941" y="1428"/>
                  </a:cubicBezTo>
                  <a:cubicBezTo>
                    <a:pt x="4846" y="1269"/>
                    <a:pt x="4751" y="1111"/>
                    <a:pt x="4625" y="984"/>
                  </a:cubicBezTo>
                  <a:cubicBezTo>
                    <a:pt x="4111" y="319"/>
                    <a:pt x="3366" y="0"/>
                    <a:pt x="269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28"/>
            <p:cNvSpPr/>
            <p:nvPr/>
          </p:nvSpPr>
          <p:spPr>
            <a:xfrm>
              <a:off x="1180713" y="1569560"/>
              <a:ext cx="31089" cy="31089"/>
            </a:xfrm>
            <a:custGeom>
              <a:rect b="b" l="l" r="r" t="t"/>
              <a:pathLst>
                <a:path extrusionOk="0" h="1014" w="1014">
                  <a:moveTo>
                    <a:pt x="507" y="0"/>
                  </a:moveTo>
                  <a:cubicBezTo>
                    <a:pt x="222" y="0"/>
                    <a:pt x="0" y="222"/>
                    <a:pt x="0" y="507"/>
                  </a:cubicBezTo>
                  <a:cubicBezTo>
                    <a:pt x="0" y="760"/>
                    <a:pt x="222" y="1014"/>
                    <a:pt x="507" y="1014"/>
                  </a:cubicBezTo>
                  <a:cubicBezTo>
                    <a:pt x="792" y="1014"/>
                    <a:pt x="1014" y="760"/>
                    <a:pt x="1014" y="507"/>
                  </a:cubicBezTo>
                  <a:cubicBezTo>
                    <a:pt x="1014" y="222"/>
                    <a:pt x="792" y="0"/>
                    <a:pt x="507" y="0"/>
                  </a:cubicBezTo>
                  <a:close/>
                </a:path>
              </a:pathLst>
            </a:custGeom>
            <a:solidFill>
              <a:srgbClr val="231F2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28"/>
            <p:cNvSpPr/>
            <p:nvPr/>
          </p:nvSpPr>
          <p:spPr>
            <a:xfrm>
              <a:off x="1126322" y="1591880"/>
              <a:ext cx="139871" cy="53440"/>
            </a:xfrm>
            <a:custGeom>
              <a:rect b="b" l="l" r="r" t="t"/>
              <a:pathLst>
                <a:path extrusionOk="0" h="1743" w="4562">
                  <a:moveTo>
                    <a:pt x="1" y="1"/>
                  </a:moveTo>
                  <a:cubicBezTo>
                    <a:pt x="1" y="1"/>
                    <a:pt x="603" y="1679"/>
                    <a:pt x="2376" y="1742"/>
                  </a:cubicBezTo>
                  <a:cubicBezTo>
                    <a:pt x="2391" y="1743"/>
                    <a:pt x="2407" y="1743"/>
                    <a:pt x="2422" y="1743"/>
                  </a:cubicBezTo>
                  <a:cubicBezTo>
                    <a:pt x="4126" y="1743"/>
                    <a:pt x="4561" y="1"/>
                    <a:pt x="4561" y="1"/>
                  </a:cubicBezTo>
                  <a:lnTo>
                    <a:pt x="4561" y="1"/>
                  </a:lnTo>
                  <a:cubicBezTo>
                    <a:pt x="4150" y="824"/>
                    <a:pt x="3168" y="1141"/>
                    <a:pt x="2123" y="1204"/>
                  </a:cubicBezTo>
                  <a:cubicBezTo>
                    <a:pt x="2096" y="1205"/>
                    <a:pt x="2070" y="1205"/>
                    <a:pt x="2044" y="1205"/>
                  </a:cubicBezTo>
                  <a:cubicBezTo>
                    <a:pt x="1191" y="1205"/>
                    <a:pt x="462" y="707"/>
                    <a:pt x="1" y="1"/>
                  </a:cubicBezTo>
                  <a:close/>
                </a:path>
              </a:pathLst>
            </a:custGeom>
            <a:solidFill>
              <a:srgbClr val="F285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28"/>
            <p:cNvSpPr/>
            <p:nvPr/>
          </p:nvSpPr>
          <p:spPr>
            <a:xfrm>
              <a:off x="1272938" y="1618094"/>
              <a:ext cx="63160" cy="68157"/>
            </a:xfrm>
            <a:custGeom>
              <a:rect b="b" l="l" r="r" t="t"/>
              <a:pathLst>
                <a:path extrusionOk="0" h="2223" w="2060">
                  <a:moveTo>
                    <a:pt x="1204" y="1"/>
                  </a:moveTo>
                  <a:cubicBezTo>
                    <a:pt x="1204" y="1"/>
                    <a:pt x="1" y="1742"/>
                    <a:pt x="919" y="2122"/>
                  </a:cubicBezTo>
                  <a:cubicBezTo>
                    <a:pt x="1086" y="2194"/>
                    <a:pt x="1224" y="2223"/>
                    <a:pt x="1339" y="2223"/>
                  </a:cubicBezTo>
                  <a:cubicBezTo>
                    <a:pt x="1838" y="2223"/>
                    <a:pt x="1901" y="1679"/>
                    <a:pt x="1901" y="1679"/>
                  </a:cubicBezTo>
                  <a:cubicBezTo>
                    <a:pt x="1901" y="1679"/>
                    <a:pt x="2059" y="1014"/>
                    <a:pt x="1204" y="1"/>
                  </a:cubicBezTo>
                  <a:close/>
                </a:path>
              </a:pathLst>
            </a:custGeom>
            <a:solidFill>
              <a:srgbClr val="EFCA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28"/>
            <p:cNvSpPr/>
            <p:nvPr/>
          </p:nvSpPr>
          <p:spPr>
            <a:xfrm>
              <a:off x="1266162" y="1723994"/>
              <a:ext cx="91305" cy="34922"/>
            </a:xfrm>
            <a:custGeom>
              <a:rect b="b" l="l" r="r" t="t"/>
              <a:pathLst>
                <a:path extrusionOk="0" h="1139" w="2978">
                  <a:moveTo>
                    <a:pt x="2008" y="1"/>
                  </a:moveTo>
                  <a:cubicBezTo>
                    <a:pt x="1794" y="1"/>
                    <a:pt x="1580" y="63"/>
                    <a:pt x="1394" y="125"/>
                  </a:cubicBezTo>
                  <a:cubicBezTo>
                    <a:pt x="1109" y="220"/>
                    <a:pt x="855" y="347"/>
                    <a:pt x="602" y="505"/>
                  </a:cubicBezTo>
                  <a:cubicBezTo>
                    <a:pt x="380" y="695"/>
                    <a:pt x="159" y="854"/>
                    <a:pt x="0" y="1075"/>
                  </a:cubicBezTo>
                  <a:lnTo>
                    <a:pt x="32" y="1139"/>
                  </a:lnTo>
                  <a:cubicBezTo>
                    <a:pt x="285" y="1012"/>
                    <a:pt x="539" y="917"/>
                    <a:pt x="792" y="854"/>
                  </a:cubicBezTo>
                  <a:cubicBezTo>
                    <a:pt x="1045" y="790"/>
                    <a:pt x="1267" y="759"/>
                    <a:pt x="1520" y="727"/>
                  </a:cubicBezTo>
                  <a:cubicBezTo>
                    <a:pt x="1717" y="727"/>
                    <a:pt x="1914" y="827"/>
                    <a:pt x="2089" y="827"/>
                  </a:cubicBezTo>
                  <a:cubicBezTo>
                    <a:pt x="2111" y="827"/>
                    <a:pt x="2133" y="825"/>
                    <a:pt x="2154" y="822"/>
                  </a:cubicBezTo>
                  <a:cubicBezTo>
                    <a:pt x="2375" y="822"/>
                    <a:pt x="2597" y="854"/>
                    <a:pt x="2945" y="854"/>
                  </a:cubicBezTo>
                  <a:lnTo>
                    <a:pt x="2977" y="790"/>
                  </a:lnTo>
                  <a:cubicBezTo>
                    <a:pt x="2914" y="442"/>
                    <a:pt x="2660" y="189"/>
                    <a:pt x="2344" y="62"/>
                  </a:cubicBezTo>
                  <a:cubicBezTo>
                    <a:pt x="2234" y="18"/>
                    <a:pt x="2121" y="1"/>
                    <a:pt x="2008" y="1"/>
                  </a:cubicBezTo>
                  <a:close/>
                </a:path>
              </a:pathLst>
            </a:custGeom>
            <a:solidFill>
              <a:srgbClr val="F2B87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28"/>
            <p:cNvSpPr/>
            <p:nvPr/>
          </p:nvSpPr>
          <p:spPr>
            <a:xfrm>
              <a:off x="1433167" y="1430149"/>
              <a:ext cx="112645" cy="65643"/>
            </a:xfrm>
            <a:custGeom>
              <a:rect b="b" l="l" r="r" t="t"/>
              <a:pathLst>
                <a:path extrusionOk="0" h="2141" w="3674">
                  <a:moveTo>
                    <a:pt x="703" y="1"/>
                  </a:moveTo>
                  <a:cubicBezTo>
                    <a:pt x="597" y="1"/>
                    <a:pt x="467" y="63"/>
                    <a:pt x="285" y="208"/>
                  </a:cubicBezTo>
                  <a:cubicBezTo>
                    <a:pt x="0" y="462"/>
                    <a:pt x="792" y="1887"/>
                    <a:pt x="3041" y="2140"/>
                  </a:cubicBezTo>
                  <a:cubicBezTo>
                    <a:pt x="3674" y="2140"/>
                    <a:pt x="2027" y="1412"/>
                    <a:pt x="1489" y="810"/>
                  </a:cubicBezTo>
                  <a:cubicBezTo>
                    <a:pt x="1083" y="381"/>
                    <a:pt x="966" y="1"/>
                    <a:pt x="703" y="1"/>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28"/>
            <p:cNvSpPr/>
            <p:nvPr/>
          </p:nvSpPr>
          <p:spPr>
            <a:xfrm>
              <a:off x="1066136" y="1430149"/>
              <a:ext cx="111694" cy="65643"/>
            </a:xfrm>
            <a:custGeom>
              <a:rect b="b" l="l" r="r" t="t"/>
              <a:pathLst>
                <a:path extrusionOk="0" h="2141" w="3643">
                  <a:moveTo>
                    <a:pt x="2940" y="1"/>
                  </a:moveTo>
                  <a:cubicBezTo>
                    <a:pt x="2679" y="1"/>
                    <a:pt x="2569" y="381"/>
                    <a:pt x="2186" y="810"/>
                  </a:cubicBezTo>
                  <a:cubicBezTo>
                    <a:pt x="1647" y="1412"/>
                    <a:pt x="0" y="2140"/>
                    <a:pt x="634" y="2140"/>
                  </a:cubicBezTo>
                  <a:cubicBezTo>
                    <a:pt x="2851" y="1887"/>
                    <a:pt x="3642" y="462"/>
                    <a:pt x="3357" y="208"/>
                  </a:cubicBezTo>
                  <a:cubicBezTo>
                    <a:pt x="3175" y="63"/>
                    <a:pt x="3046" y="1"/>
                    <a:pt x="2940" y="1"/>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28"/>
            <p:cNvSpPr/>
            <p:nvPr/>
          </p:nvSpPr>
          <p:spPr>
            <a:xfrm>
              <a:off x="1119546" y="1492848"/>
              <a:ext cx="155385" cy="132083"/>
            </a:xfrm>
            <a:custGeom>
              <a:rect b="b" l="l" r="r" t="t"/>
              <a:pathLst>
                <a:path extrusionOk="0" h="4308" w="5068">
                  <a:moveTo>
                    <a:pt x="3262" y="0"/>
                  </a:moveTo>
                  <a:lnTo>
                    <a:pt x="0" y="2090"/>
                  </a:lnTo>
                  <a:lnTo>
                    <a:pt x="95" y="3009"/>
                  </a:lnTo>
                  <a:cubicBezTo>
                    <a:pt x="95" y="3009"/>
                    <a:pt x="2612" y="1626"/>
                    <a:pt x="4002" y="1626"/>
                  </a:cubicBezTo>
                  <a:cubicBezTo>
                    <a:pt x="4099" y="1626"/>
                    <a:pt x="4191" y="1633"/>
                    <a:pt x="4276" y="1647"/>
                  </a:cubicBezTo>
                  <a:cubicBezTo>
                    <a:pt x="4276" y="1647"/>
                    <a:pt x="4529" y="3579"/>
                    <a:pt x="3294" y="4307"/>
                  </a:cubicBezTo>
                  <a:cubicBezTo>
                    <a:pt x="4307" y="4054"/>
                    <a:pt x="5067" y="3389"/>
                    <a:pt x="5004" y="2059"/>
                  </a:cubicBezTo>
                  <a:cubicBezTo>
                    <a:pt x="4972" y="1584"/>
                    <a:pt x="4846" y="1172"/>
                    <a:pt x="4687" y="855"/>
                  </a:cubicBezTo>
                  <a:cubicBezTo>
                    <a:pt x="4592" y="665"/>
                    <a:pt x="4497" y="507"/>
                    <a:pt x="4371" y="380"/>
                  </a:cubicBezTo>
                  <a:cubicBezTo>
                    <a:pt x="3769" y="190"/>
                    <a:pt x="3262" y="0"/>
                    <a:pt x="3262"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28"/>
            <p:cNvSpPr/>
            <p:nvPr/>
          </p:nvSpPr>
          <p:spPr>
            <a:xfrm>
              <a:off x="1111758" y="1474360"/>
              <a:ext cx="151522" cy="110744"/>
            </a:xfrm>
            <a:custGeom>
              <a:rect b="b" l="l" r="r" t="t"/>
              <a:pathLst>
                <a:path extrusionOk="0" h="3612" w="4942">
                  <a:moveTo>
                    <a:pt x="2675" y="0"/>
                  </a:moveTo>
                  <a:cubicBezTo>
                    <a:pt x="2649" y="0"/>
                    <a:pt x="2623" y="1"/>
                    <a:pt x="2598" y="2"/>
                  </a:cubicBezTo>
                  <a:cubicBezTo>
                    <a:pt x="1521" y="65"/>
                    <a:pt x="1" y="888"/>
                    <a:pt x="1" y="2250"/>
                  </a:cubicBezTo>
                  <a:cubicBezTo>
                    <a:pt x="1" y="2693"/>
                    <a:pt x="96" y="3168"/>
                    <a:pt x="349" y="3612"/>
                  </a:cubicBezTo>
                  <a:cubicBezTo>
                    <a:pt x="1458" y="1838"/>
                    <a:pt x="4339" y="1490"/>
                    <a:pt x="4941" y="1458"/>
                  </a:cubicBezTo>
                  <a:cubicBezTo>
                    <a:pt x="4450" y="477"/>
                    <a:pt x="3484" y="0"/>
                    <a:pt x="2675" y="0"/>
                  </a:cubicBezTo>
                  <a:close/>
                </a:path>
              </a:pathLst>
            </a:custGeom>
            <a:solidFill>
              <a:srgbClr val="F2856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28"/>
            <p:cNvSpPr/>
            <p:nvPr/>
          </p:nvSpPr>
          <p:spPr>
            <a:xfrm>
              <a:off x="1121478" y="1493002"/>
              <a:ext cx="66256" cy="54513"/>
            </a:xfrm>
            <a:custGeom>
              <a:rect b="b" l="l" r="r" t="t"/>
              <a:pathLst>
                <a:path extrusionOk="0" h="1778" w="2161">
                  <a:moveTo>
                    <a:pt x="1639" y="0"/>
                  </a:moveTo>
                  <a:cubicBezTo>
                    <a:pt x="1193" y="0"/>
                    <a:pt x="451" y="474"/>
                    <a:pt x="222" y="1009"/>
                  </a:cubicBezTo>
                  <a:cubicBezTo>
                    <a:pt x="222" y="1009"/>
                    <a:pt x="1" y="1452"/>
                    <a:pt x="381" y="1737"/>
                  </a:cubicBezTo>
                  <a:cubicBezTo>
                    <a:pt x="419" y="1765"/>
                    <a:pt x="465" y="1777"/>
                    <a:pt x="515" y="1777"/>
                  </a:cubicBezTo>
                  <a:cubicBezTo>
                    <a:pt x="1048" y="1777"/>
                    <a:pt x="2161" y="379"/>
                    <a:pt x="1901" y="90"/>
                  </a:cubicBezTo>
                  <a:cubicBezTo>
                    <a:pt x="1839" y="28"/>
                    <a:pt x="1748" y="0"/>
                    <a:pt x="1639" y="0"/>
                  </a:cubicBezTo>
                  <a:close/>
                </a:path>
              </a:pathLst>
            </a:custGeom>
            <a:solidFill>
              <a:srgbClr val="E2AF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28"/>
            <p:cNvSpPr/>
            <p:nvPr/>
          </p:nvSpPr>
          <p:spPr>
            <a:xfrm>
              <a:off x="989425" y="1077283"/>
              <a:ext cx="697178" cy="552493"/>
            </a:xfrm>
            <a:custGeom>
              <a:rect b="b" l="l" r="r" t="t"/>
              <a:pathLst>
                <a:path extrusionOk="0" h="18020" w="22739">
                  <a:moveTo>
                    <a:pt x="13365" y="0"/>
                  </a:moveTo>
                  <a:cubicBezTo>
                    <a:pt x="9769" y="0"/>
                    <a:pt x="5661" y="2166"/>
                    <a:pt x="2454" y="2166"/>
                  </a:cubicBezTo>
                  <a:cubicBezTo>
                    <a:pt x="1594" y="2166"/>
                    <a:pt x="799" y="2010"/>
                    <a:pt x="96" y="1615"/>
                  </a:cubicBezTo>
                  <a:lnTo>
                    <a:pt x="96" y="1615"/>
                  </a:lnTo>
                  <a:cubicBezTo>
                    <a:pt x="96" y="1615"/>
                    <a:pt x="1" y="2660"/>
                    <a:pt x="254" y="4085"/>
                  </a:cubicBezTo>
                  <a:lnTo>
                    <a:pt x="286" y="4085"/>
                  </a:lnTo>
                  <a:cubicBezTo>
                    <a:pt x="792" y="6904"/>
                    <a:pt x="2851" y="11274"/>
                    <a:pt x="10388" y="11749"/>
                  </a:cubicBezTo>
                  <a:cubicBezTo>
                    <a:pt x="14157" y="11749"/>
                    <a:pt x="16785" y="9817"/>
                    <a:pt x="16785" y="9817"/>
                  </a:cubicBezTo>
                  <a:cubicBezTo>
                    <a:pt x="16785" y="9817"/>
                    <a:pt x="17799" y="12826"/>
                    <a:pt x="18464" y="13966"/>
                  </a:cubicBezTo>
                  <a:cubicBezTo>
                    <a:pt x="19097" y="15106"/>
                    <a:pt x="18495" y="18020"/>
                    <a:pt x="18495" y="18020"/>
                  </a:cubicBezTo>
                  <a:cubicBezTo>
                    <a:pt x="18495" y="18020"/>
                    <a:pt x="22739" y="11686"/>
                    <a:pt x="21504" y="5510"/>
                  </a:cubicBezTo>
                  <a:cubicBezTo>
                    <a:pt x="21030" y="3290"/>
                    <a:pt x="19515" y="3055"/>
                    <a:pt x="18893" y="3055"/>
                  </a:cubicBezTo>
                  <a:cubicBezTo>
                    <a:pt x="18725" y="3055"/>
                    <a:pt x="18622" y="3072"/>
                    <a:pt x="18622" y="3072"/>
                  </a:cubicBezTo>
                  <a:cubicBezTo>
                    <a:pt x="18622" y="3072"/>
                    <a:pt x="18400" y="2122"/>
                    <a:pt x="17450" y="1298"/>
                  </a:cubicBezTo>
                  <a:cubicBezTo>
                    <a:pt x="16690" y="602"/>
                    <a:pt x="15423" y="0"/>
                    <a:pt x="13365"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28"/>
            <p:cNvSpPr/>
            <p:nvPr/>
          </p:nvSpPr>
          <p:spPr>
            <a:xfrm>
              <a:off x="998163" y="1117079"/>
              <a:ext cx="688440" cy="512697"/>
            </a:xfrm>
            <a:custGeom>
              <a:rect b="b" l="l" r="r" t="t"/>
              <a:pathLst>
                <a:path extrusionOk="0" h="16722" w="22454">
                  <a:moveTo>
                    <a:pt x="17165" y="0"/>
                  </a:moveTo>
                  <a:cubicBezTo>
                    <a:pt x="17577" y="1774"/>
                    <a:pt x="16785" y="5828"/>
                    <a:pt x="11211" y="6208"/>
                  </a:cubicBezTo>
                  <a:cubicBezTo>
                    <a:pt x="10944" y="6226"/>
                    <a:pt x="10677" y="6235"/>
                    <a:pt x="10410" y="6235"/>
                  </a:cubicBezTo>
                  <a:cubicBezTo>
                    <a:pt x="5202" y="6235"/>
                    <a:pt x="151" y="2878"/>
                    <a:pt x="1" y="2787"/>
                  </a:cubicBezTo>
                  <a:lnTo>
                    <a:pt x="1" y="2787"/>
                  </a:lnTo>
                  <a:cubicBezTo>
                    <a:pt x="507" y="5606"/>
                    <a:pt x="2566" y="9976"/>
                    <a:pt x="10103" y="10451"/>
                  </a:cubicBezTo>
                  <a:cubicBezTo>
                    <a:pt x="13872" y="10451"/>
                    <a:pt x="16500" y="8519"/>
                    <a:pt x="16500" y="8519"/>
                  </a:cubicBezTo>
                  <a:cubicBezTo>
                    <a:pt x="16500" y="8519"/>
                    <a:pt x="17514" y="11528"/>
                    <a:pt x="18179" y="12668"/>
                  </a:cubicBezTo>
                  <a:cubicBezTo>
                    <a:pt x="18812" y="13808"/>
                    <a:pt x="18210" y="16722"/>
                    <a:pt x="18210" y="16722"/>
                  </a:cubicBezTo>
                  <a:cubicBezTo>
                    <a:pt x="18210" y="16722"/>
                    <a:pt x="22454" y="10388"/>
                    <a:pt x="21219" y="4212"/>
                  </a:cubicBezTo>
                  <a:cubicBezTo>
                    <a:pt x="20745" y="1992"/>
                    <a:pt x="19230" y="1757"/>
                    <a:pt x="18608" y="1757"/>
                  </a:cubicBezTo>
                  <a:cubicBezTo>
                    <a:pt x="18440" y="1757"/>
                    <a:pt x="18337" y="1774"/>
                    <a:pt x="18337" y="1774"/>
                  </a:cubicBezTo>
                  <a:cubicBezTo>
                    <a:pt x="18337" y="1774"/>
                    <a:pt x="18115" y="824"/>
                    <a:pt x="17165" y="0"/>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28"/>
            <p:cNvSpPr/>
            <p:nvPr/>
          </p:nvSpPr>
          <p:spPr>
            <a:xfrm>
              <a:off x="792312" y="1902221"/>
              <a:ext cx="1031218" cy="1071598"/>
            </a:xfrm>
            <a:custGeom>
              <a:rect b="b" l="l" r="r" t="t"/>
              <a:pathLst>
                <a:path extrusionOk="0" h="34951" w="33634">
                  <a:moveTo>
                    <a:pt x="13156" y="1"/>
                  </a:moveTo>
                  <a:cubicBezTo>
                    <a:pt x="13045" y="1"/>
                    <a:pt x="12935" y="15"/>
                    <a:pt x="12827" y="44"/>
                  </a:cubicBezTo>
                  <a:cubicBezTo>
                    <a:pt x="12700" y="76"/>
                    <a:pt x="12605" y="108"/>
                    <a:pt x="12478" y="139"/>
                  </a:cubicBezTo>
                  <a:cubicBezTo>
                    <a:pt x="12288" y="203"/>
                    <a:pt x="12067" y="266"/>
                    <a:pt x="11813" y="361"/>
                  </a:cubicBezTo>
                  <a:cubicBezTo>
                    <a:pt x="8805" y="1501"/>
                    <a:pt x="2376" y="5428"/>
                    <a:pt x="1" y="18571"/>
                  </a:cubicBezTo>
                  <a:cubicBezTo>
                    <a:pt x="951" y="18919"/>
                    <a:pt x="2566" y="19426"/>
                    <a:pt x="4276" y="19616"/>
                  </a:cubicBezTo>
                  <a:cubicBezTo>
                    <a:pt x="4593" y="19647"/>
                    <a:pt x="4941" y="19679"/>
                    <a:pt x="5258" y="19679"/>
                  </a:cubicBezTo>
                  <a:cubicBezTo>
                    <a:pt x="5068" y="21927"/>
                    <a:pt x="4846" y="24493"/>
                    <a:pt x="4751" y="26424"/>
                  </a:cubicBezTo>
                  <a:cubicBezTo>
                    <a:pt x="4498" y="30795"/>
                    <a:pt x="4688" y="33455"/>
                    <a:pt x="4688" y="33455"/>
                  </a:cubicBezTo>
                  <a:cubicBezTo>
                    <a:pt x="4688" y="33455"/>
                    <a:pt x="7538" y="34373"/>
                    <a:pt x="12320" y="34785"/>
                  </a:cubicBezTo>
                  <a:cubicBezTo>
                    <a:pt x="13560" y="34887"/>
                    <a:pt x="14933" y="34951"/>
                    <a:pt x="16421" y="34951"/>
                  </a:cubicBezTo>
                  <a:cubicBezTo>
                    <a:pt x="20026" y="34951"/>
                    <a:pt x="24312" y="34576"/>
                    <a:pt x="29041" y="33455"/>
                  </a:cubicBezTo>
                  <a:cubicBezTo>
                    <a:pt x="29041" y="33455"/>
                    <a:pt x="29010" y="31491"/>
                    <a:pt x="28946" y="28420"/>
                  </a:cubicBezTo>
                  <a:cubicBezTo>
                    <a:pt x="28946" y="27786"/>
                    <a:pt x="28820" y="27343"/>
                    <a:pt x="28788" y="26646"/>
                  </a:cubicBezTo>
                  <a:cubicBezTo>
                    <a:pt x="28788" y="26361"/>
                    <a:pt x="28725" y="25696"/>
                    <a:pt x="28725" y="25696"/>
                  </a:cubicBezTo>
                  <a:cubicBezTo>
                    <a:pt x="28725" y="25696"/>
                    <a:pt x="28661" y="24778"/>
                    <a:pt x="28535" y="23574"/>
                  </a:cubicBezTo>
                  <a:cubicBezTo>
                    <a:pt x="28535" y="23511"/>
                    <a:pt x="28535" y="23448"/>
                    <a:pt x="28535" y="23353"/>
                  </a:cubicBezTo>
                  <a:cubicBezTo>
                    <a:pt x="28440" y="22212"/>
                    <a:pt x="28313" y="20851"/>
                    <a:pt x="28186" y="19742"/>
                  </a:cubicBezTo>
                  <a:lnTo>
                    <a:pt x="28186" y="19742"/>
                  </a:lnTo>
                  <a:cubicBezTo>
                    <a:pt x="28519" y="19774"/>
                    <a:pt x="28962" y="19798"/>
                    <a:pt x="29465" y="19798"/>
                  </a:cubicBezTo>
                  <a:cubicBezTo>
                    <a:pt x="29968" y="19798"/>
                    <a:pt x="30530" y="19774"/>
                    <a:pt x="31100" y="19711"/>
                  </a:cubicBezTo>
                  <a:cubicBezTo>
                    <a:pt x="31986" y="19616"/>
                    <a:pt x="32905" y="19426"/>
                    <a:pt x="33633" y="19046"/>
                  </a:cubicBezTo>
                  <a:cubicBezTo>
                    <a:pt x="31290" y="5301"/>
                    <a:pt x="24576" y="1374"/>
                    <a:pt x="21599" y="298"/>
                  </a:cubicBezTo>
                  <a:cubicBezTo>
                    <a:pt x="21377" y="234"/>
                    <a:pt x="21156" y="139"/>
                    <a:pt x="20966" y="108"/>
                  </a:cubicBezTo>
                  <a:cubicBezTo>
                    <a:pt x="20803" y="53"/>
                    <a:pt x="20637" y="29"/>
                    <a:pt x="20473" y="29"/>
                  </a:cubicBezTo>
                  <a:cubicBezTo>
                    <a:pt x="20155" y="29"/>
                    <a:pt x="19843" y="120"/>
                    <a:pt x="19572" y="266"/>
                  </a:cubicBezTo>
                  <a:cubicBezTo>
                    <a:pt x="19541" y="298"/>
                    <a:pt x="19477" y="329"/>
                    <a:pt x="19446" y="361"/>
                  </a:cubicBezTo>
                  <a:cubicBezTo>
                    <a:pt x="18685" y="773"/>
                    <a:pt x="17767" y="1121"/>
                    <a:pt x="16785" y="1121"/>
                  </a:cubicBezTo>
                  <a:cubicBezTo>
                    <a:pt x="15772" y="1121"/>
                    <a:pt x="14854" y="773"/>
                    <a:pt x="14093" y="361"/>
                  </a:cubicBezTo>
                  <a:cubicBezTo>
                    <a:pt x="14030" y="298"/>
                    <a:pt x="13935" y="266"/>
                    <a:pt x="13840" y="203"/>
                  </a:cubicBezTo>
                  <a:cubicBezTo>
                    <a:pt x="13643" y="71"/>
                    <a:pt x="13401" y="1"/>
                    <a:pt x="1315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28"/>
            <p:cNvSpPr/>
            <p:nvPr/>
          </p:nvSpPr>
          <p:spPr>
            <a:xfrm>
              <a:off x="1154498" y="1902221"/>
              <a:ext cx="300069" cy="73523"/>
            </a:xfrm>
            <a:custGeom>
              <a:rect b="b" l="l" r="r" t="t"/>
              <a:pathLst>
                <a:path extrusionOk="0" h="2398" w="9787">
                  <a:moveTo>
                    <a:pt x="1333" y="1"/>
                  </a:moveTo>
                  <a:cubicBezTo>
                    <a:pt x="1217" y="1"/>
                    <a:pt x="1100" y="15"/>
                    <a:pt x="982" y="44"/>
                  </a:cubicBezTo>
                  <a:cubicBezTo>
                    <a:pt x="729" y="108"/>
                    <a:pt x="380" y="203"/>
                    <a:pt x="0" y="361"/>
                  </a:cubicBezTo>
                  <a:cubicBezTo>
                    <a:pt x="0" y="361"/>
                    <a:pt x="2357" y="2397"/>
                    <a:pt x="5239" y="2397"/>
                  </a:cubicBezTo>
                  <a:cubicBezTo>
                    <a:pt x="6699" y="2397"/>
                    <a:pt x="8295" y="1874"/>
                    <a:pt x="9786" y="298"/>
                  </a:cubicBezTo>
                  <a:cubicBezTo>
                    <a:pt x="9564" y="234"/>
                    <a:pt x="9343" y="139"/>
                    <a:pt x="9153" y="108"/>
                  </a:cubicBezTo>
                  <a:cubicBezTo>
                    <a:pt x="8990" y="53"/>
                    <a:pt x="8824" y="29"/>
                    <a:pt x="8660" y="29"/>
                  </a:cubicBezTo>
                  <a:cubicBezTo>
                    <a:pt x="8342" y="29"/>
                    <a:pt x="8030" y="120"/>
                    <a:pt x="7759" y="266"/>
                  </a:cubicBezTo>
                  <a:cubicBezTo>
                    <a:pt x="6999" y="741"/>
                    <a:pt x="6017" y="1121"/>
                    <a:pt x="4972" y="1121"/>
                  </a:cubicBezTo>
                  <a:cubicBezTo>
                    <a:pt x="3864" y="1121"/>
                    <a:pt x="2850" y="678"/>
                    <a:pt x="2059" y="203"/>
                  </a:cubicBezTo>
                  <a:cubicBezTo>
                    <a:pt x="1840" y="71"/>
                    <a:pt x="1591" y="1"/>
                    <a:pt x="1333"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28"/>
            <p:cNvSpPr/>
            <p:nvPr/>
          </p:nvSpPr>
          <p:spPr>
            <a:xfrm>
              <a:off x="923414" y="2345350"/>
              <a:ext cx="44672" cy="160229"/>
            </a:xfrm>
            <a:custGeom>
              <a:rect b="b" l="l" r="r" t="t"/>
              <a:pathLst>
                <a:path extrusionOk="0" h="5226" w="1457">
                  <a:moveTo>
                    <a:pt x="1457" y="1"/>
                  </a:moveTo>
                  <a:cubicBezTo>
                    <a:pt x="1457" y="1"/>
                    <a:pt x="792" y="2249"/>
                    <a:pt x="32" y="4973"/>
                  </a:cubicBezTo>
                  <a:cubicBezTo>
                    <a:pt x="32" y="5036"/>
                    <a:pt x="0" y="5099"/>
                    <a:pt x="0" y="5163"/>
                  </a:cubicBezTo>
                  <a:cubicBezTo>
                    <a:pt x="317" y="5194"/>
                    <a:pt x="633" y="5226"/>
                    <a:pt x="982" y="5226"/>
                  </a:cubicBezTo>
                  <a:cubicBezTo>
                    <a:pt x="982" y="5226"/>
                    <a:pt x="982" y="5226"/>
                    <a:pt x="982" y="5194"/>
                  </a:cubicBezTo>
                  <a:cubicBezTo>
                    <a:pt x="1235" y="2376"/>
                    <a:pt x="1457" y="1"/>
                    <a:pt x="145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28"/>
            <p:cNvSpPr/>
            <p:nvPr/>
          </p:nvSpPr>
          <p:spPr>
            <a:xfrm>
              <a:off x="1454537" y="1911327"/>
              <a:ext cx="368993" cy="595233"/>
            </a:xfrm>
            <a:custGeom>
              <a:rect b="b" l="l" r="r" t="t"/>
              <a:pathLst>
                <a:path extrusionOk="0" h="19414" w="12035">
                  <a:moveTo>
                    <a:pt x="0" y="1"/>
                  </a:moveTo>
                  <a:cubicBezTo>
                    <a:pt x="0" y="1"/>
                    <a:pt x="7442" y="5543"/>
                    <a:pt x="9501" y="19414"/>
                  </a:cubicBezTo>
                  <a:cubicBezTo>
                    <a:pt x="10387" y="19319"/>
                    <a:pt x="11306" y="19129"/>
                    <a:pt x="12034" y="18749"/>
                  </a:cubicBezTo>
                  <a:cubicBezTo>
                    <a:pt x="9691" y="5004"/>
                    <a:pt x="2977" y="1077"/>
                    <a:pt x="0"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28"/>
            <p:cNvSpPr/>
            <p:nvPr/>
          </p:nvSpPr>
          <p:spPr>
            <a:xfrm>
              <a:off x="1170012" y="2289027"/>
              <a:ext cx="559330" cy="684791"/>
            </a:xfrm>
            <a:custGeom>
              <a:rect b="b" l="l" r="r" t="t"/>
              <a:pathLst>
                <a:path extrusionOk="0" h="22335" w="18243">
                  <a:moveTo>
                    <a:pt x="14315" y="1"/>
                  </a:moveTo>
                  <a:cubicBezTo>
                    <a:pt x="18242" y="16057"/>
                    <a:pt x="6620" y="20776"/>
                    <a:pt x="1" y="22169"/>
                  </a:cubicBezTo>
                  <a:cubicBezTo>
                    <a:pt x="1241" y="22271"/>
                    <a:pt x="2614" y="22335"/>
                    <a:pt x="4102" y="22335"/>
                  </a:cubicBezTo>
                  <a:cubicBezTo>
                    <a:pt x="7707" y="22335"/>
                    <a:pt x="11993" y="21960"/>
                    <a:pt x="16722" y="20839"/>
                  </a:cubicBezTo>
                  <a:cubicBezTo>
                    <a:pt x="16722" y="20839"/>
                    <a:pt x="16691" y="18875"/>
                    <a:pt x="16627" y="15804"/>
                  </a:cubicBezTo>
                  <a:cubicBezTo>
                    <a:pt x="16596" y="15170"/>
                    <a:pt x="16501" y="14727"/>
                    <a:pt x="16469" y="14030"/>
                  </a:cubicBezTo>
                  <a:cubicBezTo>
                    <a:pt x="16469" y="13745"/>
                    <a:pt x="16406" y="13080"/>
                    <a:pt x="16406" y="13080"/>
                  </a:cubicBezTo>
                  <a:cubicBezTo>
                    <a:pt x="16406" y="13080"/>
                    <a:pt x="16311" y="12162"/>
                    <a:pt x="16216" y="10958"/>
                  </a:cubicBezTo>
                  <a:cubicBezTo>
                    <a:pt x="16216" y="10895"/>
                    <a:pt x="16216" y="10832"/>
                    <a:pt x="16216" y="10737"/>
                  </a:cubicBezTo>
                  <a:cubicBezTo>
                    <a:pt x="16057" y="9090"/>
                    <a:pt x="15931" y="7728"/>
                    <a:pt x="15867" y="7126"/>
                  </a:cubicBezTo>
                  <a:cubicBezTo>
                    <a:pt x="15677" y="5416"/>
                    <a:pt x="14664" y="1331"/>
                    <a:pt x="14315"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9" name="Google Shape;1589;p28"/>
          <p:cNvSpPr/>
          <p:nvPr/>
        </p:nvSpPr>
        <p:spPr>
          <a:xfrm>
            <a:off x="2908379" y="3023681"/>
            <a:ext cx="284864" cy="1420558"/>
          </a:xfrm>
          <a:custGeom>
            <a:rect b="b" l="l" r="r" t="t"/>
            <a:pathLst>
              <a:path extrusionOk="0" fill="none" h="12741" w="2507">
                <a:moveTo>
                  <a:pt x="2506" y="12741"/>
                </a:moveTo>
                <a:cubicBezTo>
                  <a:pt x="951" y="11070"/>
                  <a:pt x="0" y="8828"/>
                  <a:pt x="0" y="6365"/>
                </a:cubicBezTo>
                <a:cubicBezTo>
                  <a:pt x="0" y="3908"/>
                  <a:pt x="947" y="1672"/>
                  <a:pt x="2495" y="1"/>
                </a:cubicBezTo>
              </a:path>
            </a:pathLst>
          </a:custGeom>
          <a:noFill/>
          <a:ln cap="rnd" cmpd="sng" w="19050">
            <a:solidFill>
              <a:srgbClr val="F7D0C3"/>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0" name="Google Shape;1590;p28"/>
          <p:cNvGrpSpPr/>
          <p:nvPr/>
        </p:nvGrpSpPr>
        <p:grpSpPr>
          <a:xfrm>
            <a:off x="2799423" y="2707975"/>
            <a:ext cx="542154" cy="531873"/>
            <a:chOff x="2572454" y="1099525"/>
            <a:chExt cx="923916" cy="923711"/>
          </a:xfrm>
        </p:grpSpPr>
        <p:sp>
          <p:nvSpPr>
            <p:cNvPr id="1591" name="Google Shape;1591;p28"/>
            <p:cNvSpPr/>
            <p:nvPr/>
          </p:nvSpPr>
          <p:spPr>
            <a:xfrm>
              <a:off x="2572454" y="1099525"/>
              <a:ext cx="923916" cy="923711"/>
            </a:xfrm>
            <a:custGeom>
              <a:rect b="b" l="l" r="r" t="t"/>
              <a:pathLst>
                <a:path extrusionOk="0" h="4770" w="4771">
                  <a:moveTo>
                    <a:pt x="2385" y="0"/>
                  </a:moveTo>
                  <a:cubicBezTo>
                    <a:pt x="1069" y="0"/>
                    <a:pt x="1" y="1068"/>
                    <a:pt x="1" y="2385"/>
                  </a:cubicBezTo>
                  <a:cubicBezTo>
                    <a:pt x="1" y="3702"/>
                    <a:pt x="1069" y="4769"/>
                    <a:pt x="2385" y="4769"/>
                  </a:cubicBezTo>
                  <a:cubicBezTo>
                    <a:pt x="3703" y="4769"/>
                    <a:pt x="4771" y="3702"/>
                    <a:pt x="4771" y="2385"/>
                  </a:cubicBezTo>
                  <a:cubicBezTo>
                    <a:pt x="4771" y="1068"/>
                    <a:pt x="3703" y="0"/>
                    <a:pt x="238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28"/>
            <p:cNvSpPr txBox="1"/>
            <p:nvPr/>
          </p:nvSpPr>
          <p:spPr>
            <a:xfrm>
              <a:off x="2598285" y="1334756"/>
              <a:ext cx="8832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1</a:t>
              </a:r>
              <a:endParaRPr sz="2600">
                <a:solidFill>
                  <a:srgbClr val="FFFFFF"/>
                </a:solidFill>
                <a:latin typeface="Fira Sans SemiBold"/>
                <a:ea typeface="Fira Sans SemiBold"/>
                <a:cs typeface="Fira Sans SemiBold"/>
                <a:sym typeface="Fira Sans SemiBold"/>
              </a:endParaRPr>
            </a:p>
          </p:txBody>
        </p:sp>
      </p:grpSp>
      <p:grpSp>
        <p:nvGrpSpPr>
          <p:cNvPr id="1593" name="Google Shape;1593;p28"/>
          <p:cNvGrpSpPr/>
          <p:nvPr/>
        </p:nvGrpSpPr>
        <p:grpSpPr>
          <a:xfrm>
            <a:off x="2790608" y="4226096"/>
            <a:ext cx="550969" cy="531984"/>
            <a:chOff x="2557431" y="3736068"/>
            <a:chExt cx="938939" cy="923904"/>
          </a:xfrm>
        </p:grpSpPr>
        <p:sp>
          <p:nvSpPr>
            <p:cNvPr id="1594" name="Google Shape;1594;p28"/>
            <p:cNvSpPr/>
            <p:nvPr/>
          </p:nvSpPr>
          <p:spPr>
            <a:xfrm>
              <a:off x="2572454" y="3736068"/>
              <a:ext cx="923916" cy="923904"/>
            </a:xfrm>
            <a:custGeom>
              <a:rect b="b" l="l" r="r" t="t"/>
              <a:pathLst>
                <a:path extrusionOk="0" h="4771" w="4771">
                  <a:moveTo>
                    <a:pt x="2385" y="1"/>
                  </a:moveTo>
                  <a:cubicBezTo>
                    <a:pt x="1069" y="1"/>
                    <a:pt x="1" y="1069"/>
                    <a:pt x="1" y="2386"/>
                  </a:cubicBezTo>
                  <a:cubicBezTo>
                    <a:pt x="1" y="3703"/>
                    <a:pt x="1069" y="4771"/>
                    <a:pt x="2385" y="4771"/>
                  </a:cubicBezTo>
                  <a:cubicBezTo>
                    <a:pt x="3703" y="4771"/>
                    <a:pt x="4771" y="3703"/>
                    <a:pt x="4771" y="2386"/>
                  </a:cubicBezTo>
                  <a:cubicBezTo>
                    <a:pt x="4771" y="1069"/>
                    <a:pt x="3703" y="1"/>
                    <a:pt x="238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28"/>
            <p:cNvSpPr txBox="1"/>
            <p:nvPr/>
          </p:nvSpPr>
          <p:spPr>
            <a:xfrm>
              <a:off x="2557431" y="3971679"/>
              <a:ext cx="9240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3</a:t>
              </a:r>
              <a:endParaRPr sz="2600">
                <a:solidFill>
                  <a:srgbClr val="FFFFFF"/>
                </a:solidFill>
                <a:latin typeface="Fira Sans SemiBold"/>
                <a:ea typeface="Fira Sans SemiBold"/>
                <a:cs typeface="Fira Sans SemiBold"/>
                <a:sym typeface="Fira Sans SemiBold"/>
              </a:endParaRPr>
            </a:p>
          </p:txBody>
        </p:sp>
      </p:grpSp>
      <p:sp>
        <p:nvSpPr>
          <p:cNvPr id="1596" name="Google Shape;1596;p28"/>
          <p:cNvSpPr/>
          <p:nvPr/>
        </p:nvSpPr>
        <p:spPr>
          <a:xfrm flipH="1">
            <a:off x="4480578" y="3023681"/>
            <a:ext cx="284864" cy="1420558"/>
          </a:xfrm>
          <a:custGeom>
            <a:rect b="b" l="l" r="r" t="t"/>
            <a:pathLst>
              <a:path extrusionOk="0" fill="none" h="12741" w="2507">
                <a:moveTo>
                  <a:pt x="2506" y="12741"/>
                </a:moveTo>
                <a:cubicBezTo>
                  <a:pt x="951" y="11070"/>
                  <a:pt x="0" y="8828"/>
                  <a:pt x="0" y="6365"/>
                </a:cubicBezTo>
                <a:cubicBezTo>
                  <a:pt x="0" y="3908"/>
                  <a:pt x="947" y="1672"/>
                  <a:pt x="2495" y="1"/>
                </a:cubicBezTo>
              </a:path>
            </a:pathLst>
          </a:custGeom>
          <a:noFill/>
          <a:ln cap="rnd" cmpd="sng" w="19050">
            <a:solidFill>
              <a:srgbClr val="F7D0C3"/>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97" name="Google Shape;1597;p28"/>
          <p:cNvGrpSpPr/>
          <p:nvPr/>
        </p:nvGrpSpPr>
        <p:grpSpPr>
          <a:xfrm flipH="1">
            <a:off x="4264694" y="2707975"/>
            <a:ext cx="660502" cy="531873"/>
            <a:chOff x="2485886" y="1099525"/>
            <a:chExt cx="1125600" cy="923711"/>
          </a:xfrm>
        </p:grpSpPr>
        <p:sp>
          <p:nvSpPr>
            <p:cNvPr id="1598" name="Google Shape;1598;p28"/>
            <p:cNvSpPr/>
            <p:nvPr/>
          </p:nvSpPr>
          <p:spPr>
            <a:xfrm>
              <a:off x="2572454" y="1099525"/>
              <a:ext cx="923916" cy="923711"/>
            </a:xfrm>
            <a:custGeom>
              <a:rect b="b" l="l" r="r" t="t"/>
              <a:pathLst>
                <a:path extrusionOk="0" h="4770" w="4771">
                  <a:moveTo>
                    <a:pt x="2385" y="0"/>
                  </a:moveTo>
                  <a:cubicBezTo>
                    <a:pt x="1069" y="0"/>
                    <a:pt x="1" y="1068"/>
                    <a:pt x="1" y="2385"/>
                  </a:cubicBezTo>
                  <a:cubicBezTo>
                    <a:pt x="1" y="3702"/>
                    <a:pt x="1069" y="4769"/>
                    <a:pt x="2385" y="4769"/>
                  </a:cubicBezTo>
                  <a:cubicBezTo>
                    <a:pt x="3703" y="4769"/>
                    <a:pt x="4771" y="3702"/>
                    <a:pt x="4771" y="2385"/>
                  </a:cubicBezTo>
                  <a:cubicBezTo>
                    <a:pt x="4771" y="1068"/>
                    <a:pt x="3703" y="0"/>
                    <a:pt x="238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28"/>
            <p:cNvSpPr txBox="1"/>
            <p:nvPr/>
          </p:nvSpPr>
          <p:spPr>
            <a:xfrm>
              <a:off x="2485886" y="1334756"/>
              <a:ext cx="11256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4</a:t>
              </a:r>
              <a:endParaRPr sz="2600">
                <a:solidFill>
                  <a:srgbClr val="FFFFFF"/>
                </a:solidFill>
                <a:latin typeface="Fira Sans SemiBold"/>
                <a:ea typeface="Fira Sans SemiBold"/>
                <a:cs typeface="Fira Sans SemiBold"/>
                <a:sym typeface="Fira Sans SemiBold"/>
              </a:endParaRPr>
            </a:p>
          </p:txBody>
        </p:sp>
      </p:grpSp>
      <p:grpSp>
        <p:nvGrpSpPr>
          <p:cNvPr id="1600" name="Google Shape;1600;p28"/>
          <p:cNvGrpSpPr/>
          <p:nvPr/>
        </p:nvGrpSpPr>
        <p:grpSpPr>
          <a:xfrm flipH="1">
            <a:off x="4271164" y="4226096"/>
            <a:ext cx="660502" cy="531984"/>
            <a:chOff x="2474861" y="3736068"/>
            <a:chExt cx="1125600" cy="923904"/>
          </a:xfrm>
        </p:grpSpPr>
        <p:sp>
          <p:nvSpPr>
            <p:cNvPr id="1601" name="Google Shape;1601;p28"/>
            <p:cNvSpPr/>
            <p:nvPr/>
          </p:nvSpPr>
          <p:spPr>
            <a:xfrm>
              <a:off x="2572454" y="3736068"/>
              <a:ext cx="923916" cy="923904"/>
            </a:xfrm>
            <a:custGeom>
              <a:rect b="b" l="l" r="r" t="t"/>
              <a:pathLst>
                <a:path extrusionOk="0" h="4771" w="4771">
                  <a:moveTo>
                    <a:pt x="2385" y="1"/>
                  </a:moveTo>
                  <a:cubicBezTo>
                    <a:pt x="1069" y="1"/>
                    <a:pt x="1" y="1069"/>
                    <a:pt x="1" y="2386"/>
                  </a:cubicBezTo>
                  <a:cubicBezTo>
                    <a:pt x="1" y="3703"/>
                    <a:pt x="1069" y="4771"/>
                    <a:pt x="2385" y="4771"/>
                  </a:cubicBezTo>
                  <a:cubicBezTo>
                    <a:pt x="3703" y="4771"/>
                    <a:pt x="4771" y="3703"/>
                    <a:pt x="4771" y="2386"/>
                  </a:cubicBezTo>
                  <a:cubicBezTo>
                    <a:pt x="4771" y="1069"/>
                    <a:pt x="3703" y="1"/>
                    <a:pt x="238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28"/>
            <p:cNvSpPr txBox="1"/>
            <p:nvPr/>
          </p:nvSpPr>
          <p:spPr>
            <a:xfrm>
              <a:off x="2474861" y="3971679"/>
              <a:ext cx="11256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5</a:t>
              </a:r>
              <a:endParaRPr sz="2600">
                <a:solidFill>
                  <a:srgbClr val="FFFFFF"/>
                </a:solidFill>
                <a:latin typeface="Fira Sans SemiBold"/>
                <a:ea typeface="Fira Sans SemiBold"/>
                <a:cs typeface="Fira Sans SemiBold"/>
                <a:sym typeface="Fira Sans SemiBold"/>
              </a:endParaRPr>
            </a:p>
          </p:txBody>
        </p:sp>
      </p:grpSp>
      <p:sp>
        <p:nvSpPr>
          <p:cNvPr id="1603" name="Google Shape;1603;p28"/>
          <p:cNvSpPr txBox="1"/>
          <p:nvPr/>
        </p:nvSpPr>
        <p:spPr>
          <a:xfrm>
            <a:off x="76200" y="2769200"/>
            <a:ext cx="2728800" cy="389100"/>
          </a:xfrm>
          <a:prstGeom prst="rect">
            <a:avLst/>
          </a:prstGeom>
          <a:noFill/>
          <a:ln>
            <a:noFill/>
          </a:ln>
        </p:spPr>
        <p:txBody>
          <a:bodyPr anchorCtr="0" anchor="t" bIns="91425" lIns="91425" spcFirstLastPara="1" rIns="91425" wrap="square" tIns="91425">
            <a:noAutofit/>
          </a:bodyPr>
          <a:lstStyle/>
          <a:p>
            <a:pPr indent="-168275" lvl="1" marL="269999" rtl="0" algn="l">
              <a:lnSpc>
                <a:spcPct val="115000"/>
              </a:lnSpc>
              <a:spcBef>
                <a:spcPts val="0"/>
              </a:spcBef>
              <a:spcAft>
                <a:spcPts val="0"/>
              </a:spcAft>
              <a:buClr>
                <a:srgbClr val="1C4587"/>
              </a:buClr>
              <a:buSzPts val="1000"/>
              <a:buFont typeface="Mada"/>
              <a:buChar char="●"/>
            </a:pPr>
            <a:r>
              <a:rPr b="1" lang="en-GB" sz="1000">
                <a:solidFill>
                  <a:srgbClr val="1C4587"/>
                </a:solidFill>
                <a:latin typeface="Mada"/>
                <a:ea typeface="Mada"/>
                <a:cs typeface="Mada"/>
                <a:sym typeface="Mada"/>
              </a:rPr>
              <a:t>PAINLESS</a:t>
            </a:r>
            <a:r>
              <a:rPr lang="en-GB" sz="1000">
                <a:solidFill>
                  <a:srgbClr val="1C4587"/>
                </a:solidFill>
                <a:latin typeface="Mada"/>
                <a:ea typeface="Mada"/>
                <a:cs typeface="Mada"/>
                <a:sym typeface="Mada"/>
              </a:rPr>
              <a:t> jaundice (CBD obstruction): Dark urine and pale stool.</a:t>
            </a:r>
            <a:endParaRPr sz="1000">
              <a:solidFill>
                <a:srgbClr val="1C4587"/>
              </a:solidFill>
              <a:latin typeface="Mada"/>
              <a:ea typeface="Mada"/>
              <a:cs typeface="Mada"/>
              <a:sym typeface="Mada"/>
            </a:endParaRPr>
          </a:p>
        </p:txBody>
      </p:sp>
      <p:sp>
        <p:nvSpPr>
          <p:cNvPr id="1604" name="Google Shape;1604;p28"/>
          <p:cNvSpPr txBox="1"/>
          <p:nvPr/>
        </p:nvSpPr>
        <p:spPr>
          <a:xfrm>
            <a:off x="76200" y="3457560"/>
            <a:ext cx="2568300" cy="615900"/>
          </a:xfrm>
          <a:prstGeom prst="rect">
            <a:avLst/>
          </a:prstGeom>
          <a:noFill/>
          <a:ln>
            <a:noFill/>
          </a:ln>
        </p:spPr>
        <p:txBody>
          <a:bodyPr anchorCtr="0" anchor="t" bIns="91425" lIns="91425" spcFirstLastPara="1" rIns="91425" wrap="square" tIns="91425">
            <a:noAutofit/>
          </a:bodyPr>
          <a:lstStyle/>
          <a:p>
            <a:pPr indent="-168275" lvl="1" marL="26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Constitutional symptoms.</a:t>
            </a:r>
            <a:endParaRPr sz="1000">
              <a:solidFill>
                <a:srgbClr val="1C4587"/>
              </a:solidFill>
              <a:latin typeface="Mada"/>
              <a:ea typeface="Mada"/>
              <a:cs typeface="Mada"/>
              <a:sym typeface="Mada"/>
            </a:endParaRPr>
          </a:p>
          <a:p>
            <a:pPr indent="-168275" lvl="1" marL="26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Vague epigastric pain or discomfort.</a:t>
            </a:r>
            <a:endParaRPr sz="1000">
              <a:solidFill>
                <a:srgbClr val="1C4587"/>
              </a:solidFill>
              <a:latin typeface="Mada"/>
              <a:ea typeface="Mada"/>
              <a:cs typeface="Mada"/>
              <a:sym typeface="Mada"/>
            </a:endParaRPr>
          </a:p>
          <a:p>
            <a:pPr indent="-168275" lvl="1" marL="26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Itching.</a:t>
            </a:r>
            <a:endParaRPr sz="1000">
              <a:solidFill>
                <a:srgbClr val="1C4587"/>
              </a:solidFill>
              <a:latin typeface="Mada"/>
              <a:ea typeface="Mada"/>
              <a:cs typeface="Mada"/>
              <a:sym typeface="Mada"/>
            </a:endParaRPr>
          </a:p>
        </p:txBody>
      </p:sp>
      <p:sp>
        <p:nvSpPr>
          <p:cNvPr id="1605" name="Google Shape;1605;p28"/>
          <p:cNvSpPr txBox="1"/>
          <p:nvPr/>
        </p:nvSpPr>
        <p:spPr>
          <a:xfrm>
            <a:off x="4802300" y="2700375"/>
            <a:ext cx="2799300" cy="531900"/>
          </a:xfrm>
          <a:prstGeom prst="rect">
            <a:avLst/>
          </a:prstGeom>
          <a:noFill/>
          <a:ln>
            <a:noFill/>
          </a:ln>
        </p:spPr>
        <p:txBody>
          <a:bodyPr anchorCtr="0" anchor="t" bIns="91425" lIns="91425" spcFirstLastPara="1" rIns="91425" wrap="square" tIns="91425">
            <a:noAutofit/>
          </a:bodyPr>
          <a:lstStyle/>
          <a:p>
            <a:pPr indent="-168275" lvl="1" marL="26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Distended, palpable, non-tender gallbladder (Courvoisier’s law) </a:t>
            </a:r>
            <a:r>
              <a:rPr lang="en-GB" sz="900">
                <a:solidFill>
                  <a:srgbClr val="999999"/>
                </a:solidFill>
                <a:latin typeface="Mada"/>
                <a:ea typeface="Mada"/>
                <a:cs typeface="Mada"/>
                <a:sym typeface="Mada"/>
              </a:rPr>
              <a:t>Courvoisier’s law states that ‘a palpable non-tender gallbladder in the presence of jaundice is unlikely to be due to gallstones’. It usually indicates a neoplastic stricture obstructing the distal common bile duct. A palpable gallbladder due to stones is usually tender i.e. due to acute cholecystitis.</a:t>
            </a:r>
            <a:endParaRPr sz="1000">
              <a:solidFill>
                <a:srgbClr val="1C4587"/>
              </a:solidFill>
              <a:latin typeface="Mada"/>
              <a:ea typeface="Mada"/>
              <a:cs typeface="Mada"/>
              <a:sym typeface="Mada"/>
            </a:endParaRPr>
          </a:p>
        </p:txBody>
      </p:sp>
      <p:sp>
        <p:nvSpPr>
          <p:cNvPr id="1606" name="Google Shape;1606;p28"/>
          <p:cNvSpPr txBox="1"/>
          <p:nvPr/>
        </p:nvSpPr>
        <p:spPr>
          <a:xfrm>
            <a:off x="76200" y="4214750"/>
            <a:ext cx="2728800" cy="971400"/>
          </a:xfrm>
          <a:prstGeom prst="rect">
            <a:avLst/>
          </a:prstGeom>
          <a:noFill/>
          <a:ln>
            <a:noFill/>
          </a:ln>
        </p:spPr>
        <p:txBody>
          <a:bodyPr anchorCtr="0" anchor="t" bIns="91425" lIns="91425" spcFirstLastPara="1" rIns="91425" wrap="square" tIns="91425">
            <a:noAutofit/>
          </a:bodyPr>
          <a:lstStyle/>
          <a:p>
            <a:pPr indent="-168275" lvl="1" marL="26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Trousseau’s sign and hypercoagulable states.</a:t>
            </a:r>
            <a:endParaRPr sz="1000">
              <a:solidFill>
                <a:srgbClr val="1C4587"/>
              </a:solidFill>
              <a:latin typeface="Mada"/>
              <a:ea typeface="Mada"/>
              <a:cs typeface="Mada"/>
              <a:sym typeface="Mada"/>
            </a:endParaRPr>
          </a:p>
          <a:p>
            <a:pPr indent="0" lvl="0" marL="269999" rtl="0" algn="l">
              <a:lnSpc>
                <a:spcPct val="115000"/>
              </a:lnSpc>
              <a:spcBef>
                <a:spcPts val="1600"/>
              </a:spcBef>
              <a:spcAft>
                <a:spcPts val="1600"/>
              </a:spcAft>
              <a:buNone/>
            </a:pPr>
            <a:r>
              <a:t/>
            </a:r>
            <a:endParaRPr sz="1000">
              <a:solidFill>
                <a:srgbClr val="1C4587"/>
              </a:solidFill>
              <a:latin typeface="Mada"/>
              <a:ea typeface="Mada"/>
              <a:cs typeface="Mada"/>
              <a:sym typeface="Mada"/>
            </a:endParaRPr>
          </a:p>
        </p:txBody>
      </p:sp>
      <p:grpSp>
        <p:nvGrpSpPr>
          <p:cNvPr id="1607" name="Google Shape;1607;p28"/>
          <p:cNvGrpSpPr/>
          <p:nvPr/>
        </p:nvGrpSpPr>
        <p:grpSpPr>
          <a:xfrm flipH="1">
            <a:off x="2606393" y="3467024"/>
            <a:ext cx="660502" cy="531873"/>
            <a:chOff x="2284369" y="2417893"/>
            <a:chExt cx="1125600" cy="923711"/>
          </a:xfrm>
        </p:grpSpPr>
        <p:sp>
          <p:nvSpPr>
            <p:cNvPr id="1608" name="Google Shape;1608;p28"/>
            <p:cNvSpPr/>
            <p:nvPr/>
          </p:nvSpPr>
          <p:spPr>
            <a:xfrm>
              <a:off x="2376092" y="2417893"/>
              <a:ext cx="923722" cy="923711"/>
            </a:xfrm>
            <a:custGeom>
              <a:rect b="b" l="l" r="r" t="t"/>
              <a:pathLst>
                <a:path extrusionOk="0" h="4770" w="4770">
                  <a:moveTo>
                    <a:pt x="2385" y="0"/>
                  </a:moveTo>
                  <a:cubicBezTo>
                    <a:pt x="1068" y="0"/>
                    <a:pt x="0" y="1068"/>
                    <a:pt x="0" y="2385"/>
                  </a:cubicBezTo>
                  <a:cubicBezTo>
                    <a:pt x="0" y="3702"/>
                    <a:pt x="1068" y="4769"/>
                    <a:pt x="2385" y="4769"/>
                  </a:cubicBezTo>
                  <a:cubicBezTo>
                    <a:pt x="3701" y="4769"/>
                    <a:pt x="4769" y="3702"/>
                    <a:pt x="4769" y="2385"/>
                  </a:cubicBezTo>
                  <a:cubicBezTo>
                    <a:pt x="4769" y="1068"/>
                    <a:pt x="3701" y="0"/>
                    <a:pt x="238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28"/>
            <p:cNvSpPr txBox="1"/>
            <p:nvPr/>
          </p:nvSpPr>
          <p:spPr>
            <a:xfrm>
              <a:off x="2284369" y="2653120"/>
              <a:ext cx="11256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2</a:t>
              </a:r>
              <a:endParaRPr sz="2600">
                <a:solidFill>
                  <a:srgbClr val="FFFFFF"/>
                </a:solidFill>
                <a:latin typeface="Fira Sans SemiBold"/>
                <a:ea typeface="Fira Sans SemiBold"/>
                <a:cs typeface="Fira Sans SemiBold"/>
                <a:sym typeface="Fira Sans SemiBold"/>
              </a:endParaRPr>
            </a:p>
          </p:txBody>
        </p:sp>
      </p:grpSp>
      <p:sp>
        <p:nvSpPr>
          <p:cNvPr id="1610" name="Google Shape;1610;p28"/>
          <p:cNvSpPr txBox="1"/>
          <p:nvPr/>
        </p:nvSpPr>
        <p:spPr>
          <a:xfrm>
            <a:off x="4964106" y="4214751"/>
            <a:ext cx="2799300" cy="531900"/>
          </a:xfrm>
          <a:prstGeom prst="rect">
            <a:avLst/>
          </a:prstGeom>
          <a:noFill/>
          <a:ln>
            <a:noFill/>
          </a:ln>
        </p:spPr>
        <p:txBody>
          <a:bodyPr anchorCtr="0" anchor="t" bIns="91425" lIns="91425" spcFirstLastPara="1" rIns="91425" wrap="square" tIns="91425">
            <a:noAutofit/>
          </a:bodyPr>
          <a:lstStyle/>
          <a:p>
            <a:pPr indent="-168275" lvl="1" marL="269999" rtl="0" algn="l">
              <a:lnSpc>
                <a:spcPct val="115000"/>
              </a:lnSpc>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Enlarged supraclavicular lymph nodes (Virchow nodes) (Troisier sign).</a:t>
            </a:r>
            <a:endParaRPr sz="1000">
              <a:solidFill>
                <a:srgbClr val="1C4587"/>
              </a:solidFill>
              <a:latin typeface="Mada"/>
              <a:ea typeface="Mada"/>
              <a:cs typeface="Mada"/>
              <a:sym typeface="Mada"/>
            </a:endParaRPr>
          </a:p>
        </p:txBody>
      </p:sp>
      <p:sp>
        <p:nvSpPr>
          <p:cNvPr id="1611" name="Google Shape;1611;p28"/>
          <p:cNvSpPr/>
          <p:nvPr/>
        </p:nvSpPr>
        <p:spPr>
          <a:xfrm>
            <a:off x="4891400" y="276632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5" name="Shape 1615"/>
        <p:cNvGrpSpPr/>
        <p:nvPr/>
      </p:nvGrpSpPr>
      <p:grpSpPr>
        <a:xfrm>
          <a:off x="0" y="0"/>
          <a:ext cx="0" cy="0"/>
          <a:chOff x="0" y="0"/>
          <a:chExt cx="0" cy="0"/>
        </a:xfrm>
      </p:grpSpPr>
      <p:sp>
        <p:nvSpPr>
          <p:cNvPr id="1616" name="Google Shape;1616;p29"/>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17" name="Google Shape;1617;p29"/>
          <p:cNvCxnSpPr/>
          <p:nvPr/>
        </p:nvCxnSpPr>
        <p:spPr>
          <a:xfrm>
            <a:off x="1586549" y="607878"/>
            <a:ext cx="4536000" cy="3600"/>
          </a:xfrm>
          <a:prstGeom prst="straightConnector1">
            <a:avLst/>
          </a:prstGeom>
          <a:noFill/>
          <a:ln cap="flat" cmpd="sng" w="19050">
            <a:solidFill>
              <a:srgbClr val="83C5BE"/>
            </a:solidFill>
            <a:prstDash val="solid"/>
            <a:round/>
            <a:headEnd len="med" w="med" type="oval"/>
            <a:tailEnd len="med" w="med" type="oval"/>
          </a:ln>
        </p:spPr>
      </p:cxnSp>
      <p:sp>
        <p:nvSpPr>
          <p:cNvPr id="1618" name="Google Shape;1618;p29"/>
          <p:cNvSpPr txBox="1"/>
          <p:nvPr/>
        </p:nvSpPr>
        <p:spPr>
          <a:xfrm>
            <a:off x="1031680" y="182772"/>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Management </a:t>
            </a:r>
            <a:endParaRPr sz="2200"/>
          </a:p>
        </p:txBody>
      </p:sp>
      <p:pic>
        <p:nvPicPr>
          <p:cNvPr id="1619" name="Google Shape;1619;p29"/>
          <p:cNvPicPr preferRelativeResize="0"/>
          <p:nvPr/>
        </p:nvPicPr>
        <p:blipFill>
          <a:blip r:embed="rId3">
            <a:alphaModFix/>
          </a:blip>
          <a:stretch>
            <a:fillRect/>
          </a:stretch>
        </p:blipFill>
        <p:spPr>
          <a:xfrm>
            <a:off x="6237525" y="2941700"/>
            <a:ext cx="1182000" cy="1665046"/>
          </a:xfrm>
          <a:prstGeom prst="rect">
            <a:avLst/>
          </a:prstGeom>
          <a:noFill/>
          <a:ln cap="flat" cmpd="sng" w="19050">
            <a:solidFill>
              <a:srgbClr val="FFDDD2"/>
            </a:solidFill>
            <a:prstDash val="lgDash"/>
            <a:round/>
            <a:headEnd len="sm" w="sm" type="none"/>
            <a:tailEnd len="sm" w="sm" type="none"/>
          </a:ln>
        </p:spPr>
      </p:pic>
      <p:pic>
        <p:nvPicPr>
          <p:cNvPr id="1620" name="Google Shape;1620;p29"/>
          <p:cNvPicPr preferRelativeResize="0"/>
          <p:nvPr/>
        </p:nvPicPr>
        <p:blipFill>
          <a:blip r:embed="rId4">
            <a:alphaModFix/>
          </a:blip>
          <a:stretch>
            <a:fillRect/>
          </a:stretch>
        </p:blipFill>
        <p:spPr>
          <a:xfrm>
            <a:off x="6261975" y="936425"/>
            <a:ext cx="1133100" cy="1785287"/>
          </a:xfrm>
          <a:prstGeom prst="rect">
            <a:avLst/>
          </a:prstGeom>
          <a:noFill/>
          <a:ln cap="flat" cmpd="sng" w="19050">
            <a:solidFill>
              <a:srgbClr val="FFDDD2"/>
            </a:solidFill>
            <a:prstDash val="lgDash"/>
            <a:round/>
            <a:headEnd len="sm" w="sm" type="none"/>
            <a:tailEnd len="sm" w="sm" type="none"/>
          </a:ln>
        </p:spPr>
      </p:pic>
      <p:sp>
        <p:nvSpPr>
          <p:cNvPr id="1621" name="Google Shape;1621;p29"/>
          <p:cNvSpPr txBox="1"/>
          <p:nvPr/>
        </p:nvSpPr>
        <p:spPr>
          <a:xfrm>
            <a:off x="208600" y="2461100"/>
            <a:ext cx="5943000" cy="1293000"/>
          </a:xfrm>
          <a:prstGeom prst="rect">
            <a:avLst/>
          </a:prstGeom>
          <a:noFill/>
          <a:ln>
            <a:noFill/>
          </a:ln>
        </p:spPr>
        <p:txBody>
          <a:bodyPr anchorCtr="0" anchor="t" bIns="91425" lIns="91425" spcFirstLastPara="1" rIns="91425" wrap="square" tIns="91425">
            <a:spAutoFit/>
          </a:bodyPr>
          <a:lstStyle/>
          <a:p>
            <a:pPr indent="-171450" lvl="0" marL="179999" rtl="0" algn="l">
              <a:spcBef>
                <a:spcPts val="0"/>
              </a:spcBef>
              <a:spcAft>
                <a:spcPts val="0"/>
              </a:spcAft>
              <a:buClr>
                <a:srgbClr val="6AA84F"/>
              </a:buClr>
              <a:buSzPts val="1200"/>
              <a:buFont typeface="Mada"/>
              <a:buChar char="●"/>
            </a:pPr>
            <a:r>
              <a:rPr lang="en-GB" sz="1200">
                <a:solidFill>
                  <a:srgbClr val="6AA84F"/>
                </a:solidFill>
                <a:highlight>
                  <a:srgbClr val="FFF2CC"/>
                </a:highlight>
                <a:latin typeface="Mada"/>
                <a:ea typeface="Mada"/>
                <a:cs typeface="Mada"/>
                <a:sym typeface="Mada"/>
              </a:rPr>
              <a:t>Cholangitis is  an acute surgical emergency managed with ERCP to remove the stone</a:t>
            </a:r>
            <a:r>
              <a:rPr lang="en-GB" sz="1200">
                <a:solidFill>
                  <a:srgbClr val="073763"/>
                </a:solidFill>
                <a:highlight>
                  <a:srgbClr val="FFF2CC"/>
                </a:highlight>
                <a:latin typeface="Mada"/>
                <a:ea typeface="Mada"/>
                <a:cs typeface="Mada"/>
                <a:sym typeface="Mada"/>
              </a:rPr>
              <a:t>. </a:t>
            </a:r>
            <a:endParaRPr sz="1200">
              <a:solidFill>
                <a:srgbClr val="073763"/>
              </a:solidFill>
              <a:highlight>
                <a:srgbClr val="FFFFFF"/>
              </a:highlight>
              <a:latin typeface="Mada"/>
              <a:ea typeface="Mada"/>
              <a:cs typeface="Mada"/>
              <a:sym typeface="Mada"/>
            </a:endParaRPr>
          </a:p>
          <a:p>
            <a:pPr indent="-171450" lvl="0" marL="179999" rtl="0" algn="l">
              <a:spcBef>
                <a:spcPts val="0"/>
              </a:spcBef>
              <a:spcAft>
                <a:spcPts val="0"/>
              </a:spcAft>
              <a:buClr>
                <a:srgbClr val="073763"/>
              </a:buClr>
              <a:buSzPts val="1200"/>
              <a:buFont typeface="Mada"/>
              <a:buChar char="●"/>
            </a:pPr>
            <a:r>
              <a:rPr lang="en-GB" sz="1200">
                <a:solidFill>
                  <a:srgbClr val="073763"/>
                </a:solidFill>
                <a:highlight>
                  <a:srgbClr val="FFFFFF"/>
                </a:highlight>
                <a:latin typeface="Mada"/>
                <a:ea typeface="Mada"/>
                <a:cs typeface="Mada"/>
                <a:sym typeface="Mada"/>
              </a:rPr>
              <a:t>Clinical features:</a:t>
            </a:r>
            <a:endParaRPr sz="1200">
              <a:solidFill>
                <a:srgbClr val="073763"/>
              </a:solidFill>
              <a:highlight>
                <a:srgbClr val="FFFFFF"/>
              </a:highlight>
              <a:latin typeface="Mada"/>
              <a:ea typeface="Mada"/>
              <a:cs typeface="Mada"/>
              <a:sym typeface="Mada"/>
            </a:endParaRPr>
          </a:p>
          <a:p>
            <a:pPr indent="-180975" lvl="1" marL="630000" rtl="0" algn="l">
              <a:spcBef>
                <a:spcPts val="0"/>
              </a:spcBef>
              <a:spcAft>
                <a:spcPts val="0"/>
              </a:spcAft>
              <a:buClr>
                <a:srgbClr val="073763"/>
              </a:buClr>
              <a:buSzPts val="1200"/>
              <a:buFont typeface="Mada"/>
              <a:buChar char="○"/>
            </a:pPr>
            <a:r>
              <a:rPr lang="en-GB" sz="1200">
                <a:solidFill>
                  <a:srgbClr val="073763"/>
                </a:solidFill>
                <a:highlight>
                  <a:srgbClr val="FFFFFF"/>
                </a:highlight>
                <a:latin typeface="Mada"/>
                <a:ea typeface="Mada"/>
                <a:cs typeface="Mada"/>
                <a:sym typeface="Mada"/>
              </a:rPr>
              <a:t>Charcot triad (Fever, jaundice and RUQ pain) seen in less than 50% of the patients.</a:t>
            </a:r>
            <a:r>
              <a:rPr lang="en-GB" sz="1200">
                <a:solidFill>
                  <a:srgbClr val="6AA84F"/>
                </a:solidFill>
                <a:latin typeface="Mada"/>
                <a:ea typeface="Mada"/>
                <a:cs typeface="Mada"/>
                <a:sym typeface="Mada"/>
              </a:rPr>
              <a:t>(must give prophylaxis antibiotics)</a:t>
            </a:r>
            <a:endParaRPr sz="1200">
              <a:solidFill>
                <a:srgbClr val="6AA84F"/>
              </a:solidFill>
              <a:highlight>
                <a:srgbClr val="FFFFFF"/>
              </a:highlight>
              <a:latin typeface="Mada"/>
              <a:ea typeface="Mada"/>
              <a:cs typeface="Mada"/>
              <a:sym typeface="Mada"/>
            </a:endParaRPr>
          </a:p>
          <a:p>
            <a:pPr indent="-180975" lvl="1" marL="630000" rtl="0" algn="l">
              <a:spcBef>
                <a:spcPts val="0"/>
              </a:spcBef>
              <a:spcAft>
                <a:spcPts val="0"/>
              </a:spcAft>
              <a:buClr>
                <a:srgbClr val="073763"/>
              </a:buClr>
              <a:buSzPts val="1200"/>
              <a:buFont typeface="Mada"/>
              <a:buChar char="○"/>
            </a:pPr>
            <a:r>
              <a:rPr lang="en-GB" sz="1200">
                <a:solidFill>
                  <a:srgbClr val="073763"/>
                </a:solidFill>
                <a:highlight>
                  <a:srgbClr val="FFFFFF"/>
                </a:highlight>
                <a:latin typeface="Mada"/>
                <a:ea typeface="Mada"/>
                <a:cs typeface="Mada"/>
                <a:sym typeface="Mada"/>
              </a:rPr>
              <a:t>Reynolds Pentad (Fever, jaundice, RUQ pain, Hypotension and Altered mental status) seen in toxic cholangitis with septic shock.</a:t>
            </a:r>
            <a:endParaRPr sz="1200">
              <a:solidFill>
                <a:srgbClr val="073763"/>
              </a:solidFill>
              <a:highlight>
                <a:srgbClr val="FFFFFF"/>
              </a:highlight>
              <a:latin typeface="Mada"/>
              <a:ea typeface="Mada"/>
              <a:cs typeface="Mada"/>
              <a:sym typeface="Mada"/>
            </a:endParaRPr>
          </a:p>
        </p:txBody>
      </p:sp>
      <p:grpSp>
        <p:nvGrpSpPr>
          <p:cNvPr id="1622" name="Google Shape;1622;p29"/>
          <p:cNvGrpSpPr/>
          <p:nvPr/>
        </p:nvGrpSpPr>
        <p:grpSpPr>
          <a:xfrm>
            <a:off x="170756" y="2021707"/>
            <a:ext cx="467181" cy="476434"/>
            <a:chOff x="2410712" y="2415450"/>
            <a:chExt cx="312600" cy="312600"/>
          </a:xfrm>
        </p:grpSpPr>
        <p:sp>
          <p:nvSpPr>
            <p:cNvPr id="1623" name="Google Shape;1623;p29"/>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29"/>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25" name="Google Shape;1625;p29"/>
          <p:cNvSpPr txBox="1"/>
          <p:nvPr/>
        </p:nvSpPr>
        <p:spPr>
          <a:xfrm>
            <a:off x="628038" y="2048342"/>
            <a:ext cx="48219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38761D"/>
                </a:solidFill>
                <a:highlight>
                  <a:srgbClr val="EDF9F9"/>
                </a:highlight>
                <a:latin typeface="Lora"/>
                <a:ea typeface="Lora"/>
                <a:cs typeface="Lora"/>
                <a:sym typeface="Lora"/>
              </a:rPr>
              <a:t>Cholangitis </a:t>
            </a:r>
            <a:r>
              <a:rPr b="1" lang="en-GB" sz="1500">
                <a:solidFill>
                  <a:srgbClr val="38761D"/>
                </a:solidFill>
                <a:highlight>
                  <a:srgbClr val="EDF9F9"/>
                </a:highlight>
                <a:latin typeface="Lora"/>
                <a:ea typeface="Lora"/>
                <a:cs typeface="Lora"/>
                <a:sym typeface="Lora"/>
              </a:rPr>
              <a:t>(surgical management):</a:t>
            </a:r>
            <a:endParaRPr b="1" sz="1500">
              <a:solidFill>
                <a:srgbClr val="38761D"/>
              </a:solidFill>
              <a:highlight>
                <a:srgbClr val="EDF9F9"/>
              </a:highlight>
              <a:latin typeface="Lora"/>
              <a:ea typeface="Lora"/>
              <a:cs typeface="Lora"/>
              <a:sym typeface="Lora"/>
            </a:endParaRPr>
          </a:p>
        </p:txBody>
      </p:sp>
      <p:sp>
        <p:nvSpPr>
          <p:cNvPr id="1626" name="Google Shape;1626;p29"/>
          <p:cNvSpPr txBox="1"/>
          <p:nvPr/>
        </p:nvSpPr>
        <p:spPr>
          <a:xfrm>
            <a:off x="185025" y="6079288"/>
            <a:ext cx="2155500" cy="47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6AA84F"/>
                </a:solidFill>
                <a:latin typeface="Mada"/>
                <a:ea typeface="Mada"/>
                <a:cs typeface="Mada"/>
                <a:sym typeface="Mada"/>
              </a:rPr>
              <a:t>Less 2 invasive solutions</a:t>
            </a:r>
            <a:endParaRPr sz="1200">
              <a:solidFill>
                <a:srgbClr val="6AA84F"/>
              </a:solidFill>
              <a:latin typeface="Mada"/>
              <a:ea typeface="Mada"/>
              <a:cs typeface="Mada"/>
              <a:sym typeface="Mada"/>
            </a:endParaRPr>
          </a:p>
        </p:txBody>
      </p:sp>
      <p:pic>
        <p:nvPicPr>
          <p:cNvPr id="1627" name="Google Shape;1627;p29"/>
          <p:cNvPicPr preferRelativeResize="0"/>
          <p:nvPr/>
        </p:nvPicPr>
        <p:blipFill>
          <a:blip r:embed="rId5">
            <a:alphaModFix/>
          </a:blip>
          <a:stretch>
            <a:fillRect/>
          </a:stretch>
        </p:blipFill>
        <p:spPr>
          <a:xfrm>
            <a:off x="3937537" y="7906550"/>
            <a:ext cx="3241369" cy="1573572"/>
          </a:xfrm>
          <a:prstGeom prst="rect">
            <a:avLst/>
          </a:prstGeom>
          <a:noFill/>
          <a:ln>
            <a:noFill/>
          </a:ln>
        </p:spPr>
      </p:pic>
      <p:sp>
        <p:nvSpPr>
          <p:cNvPr id="1628" name="Google Shape;1628;p29"/>
          <p:cNvSpPr txBox="1"/>
          <p:nvPr/>
        </p:nvSpPr>
        <p:spPr>
          <a:xfrm>
            <a:off x="3937537" y="9523902"/>
            <a:ext cx="3241500" cy="1046700"/>
          </a:xfrm>
          <a:prstGeom prst="rect">
            <a:avLst/>
          </a:prstGeom>
          <a:noFill/>
          <a:ln cap="flat" cmpd="sng" w="19050">
            <a:solidFill>
              <a:srgbClr val="ABE5D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1000">
                <a:solidFill>
                  <a:srgbClr val="6AA84F"/>
                </a:solidFill>
                <a:latin typeface="Mada"/>
                <a:ea typeface="Mada"/>
                <a:cs typeface="Mada"/>
                <a:sym typeface="Mada"/>
              </a:rPr>
              <a:t>Once you drained the bile outside the body through PTC, it will stop the jaundice and the harmful effect of bilirubin and bile. However, your draining around 1-2L of bile thus dehydration, electrolyte imbalance, unable to absorb fat soluble vitamins.   Yellow box : metal stent </a:t>
            </a:r>
            <a:endParaRPr sz="1000">
              <a:solidFill>
                <a:srgbClr val="6AA84F"/>
              </a:solidFill>
              <a:latin typeface="Mada"/>
              <a:ea typeface="Mada"/>
              <a:cs typeface="Mada"/>
              <a:sym typeface="Mada"/>
            </a:endParaRPr>
          </a:p>
        </p:txBody>
      </p:sp>
      <p:sp>
        <p:nvSpPr>
          <p:cNvPr id="1629" name="Google Shape;1629;p29"/>
          <p:cNvSpPr/>
          <p:nvPr/>
        </p:nvSpPr>
        <p:spPr>
          <a:xfrm flipH="1" rot="10800000">
            <a:off x="5928945" y="8221787"/>
            <a:ext cx="580800" cy="1133100"/>
          </a:xfrm>
          <a:prstGeom prst="rect">
            <a:avLst/>
          </a:prstGeom>
          <a:noFill/>
          <a:ln cap="flat" cmpd="sng" w="1905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30" name="Google Shape;1630;p29"/>
          <p:cNvPicPr preferRelativeResize="0"/>
          <p:nvPr/>
        </p:nvPicPr>
        <p:blipFill>
          <a:blip r:embed="rId6">
            <a:alphaModFix/>
          </a:blip>
          <a:stretch>
            <a:fillRect/>
          </a:stretch>
        </p:blipFill>
        <p:spPr>
          <a:xfrm>
            <a:off x="448175" y="7624943"/>
            <a:ext cx="2996101" cy="1916207"/>
          </a:xfrm>
          <a:prstGeom prst="rect">
            <a:avLst/>
          </a:prstGeom>
          <a:noFill/>
          <a:ln>
            <a:noFill/>
          </a:ln>
        </p:spPr>
      </p:pic>
      <p:sp>
        <p:nvSpPr>
          <p:cNvPr id="1631" name="Google Shape;1631;p29"/>
          <p:cNvSpPr txBox="1"/>
          <p:nvPr/>
        </p:nvSpPr>
        <p:spPr>
          <a:xfrm>
            <a:off x="489825" y="9621475"/>
            <a:ext cx="2996100" cy="942900"/>
          </a:xfrm>
          <a:prstGeom prst="rect">
            <a:avLst/>
          </a:prstGeom>
          <a:noFill/>
          <a:ln cap="flat" cmpd="sng" w="19050">
            <a:solidFill>
              <a:srgbClr val="ABE5D9"/>
            </a:solidFill>
            <a:prstDash val="dash"/>
            <a:round/>
            <a:headEnd len="sm" w="sm" type="none"/>
            <a:tailEnd len="sm" w="sm" type="none"/>
          </a:ln>
        </p:spPr>
        <p:txBody>
          <a:bodyPr anchorCtr="0" anchor="ctr" bIns="91425" lIns="91425" spcFirstLastPara="1" rIns="91425" wrap="square" tIns="91425">
            <a:noAutofit/>
          </a:bodyPr>
          <a:lstStyle/>
          <a:p>
            <a:pPr indent="0" lvl="0" marL="0" rtl="0" algn="ctr">
              <a:lnSpc>
                <a:spcPct val="115000"/>
              </a:lnSpc>
              <a:spcBef>
                <a:spcPts val="1200"/>
              </a:spcBef>
              <a:spcAft>
                <a:spcPts val="1200"/>
              </a:spcAft>
              <a:buNone/>
            </a:pPr>
            <a:r>
              <a:rPr lang="en-GB" sz="1100">
                <a:solidFill>
                  <a:srgbClr val="6AA84F"/>
                </a:solidFill>
                <a:latin typeface="Mada"/>
                <a:ea typeface="Mada"/>
                <a:cs typeface="Mada"/>
                <a:sym typeface="Mada"/>
              </a:rPr>
              <a:t>Rendezvous procedure combining PTC and ERCP, if can't be reached due to structure </a:t>
            </a:r>
            <a:r>
              <a:rPr lang="en-GB" sz="1100">
                <a:solidFill>
                  <a:srgbClr val="6AA84F"/>
                </a:solidFill>
                <a:latin typeface="Mada"/>
                <a:ea typeface="Mada"/>
                <a:cs typeface="Mada"/>
                <a:sym typeface="Mada"/>
              </a:rPr>
              <a:t>There's a cancer somewhere in the GI tract involving the bile duct</a:t>
            </a:r>
            <a:endParaRPr sz="1100">
              <a:solidFill>
                <a:srgbClr val="6AA84F"/>
              </a:solidFill>
              <a:latin typeface="Mada"/>
              <a:ea typeface="Mada"/>
              <a:cs typeface="Mada"/>
              <a:sym typeface="Mada"/>
            </a:endParaRPr>
          </a:p>
        </p:txBody>
      </p:sp>
      <p:sp>
        <p:nvSpPr>
          <p:cNvPr id="1632" name="Google Shape;1632;p29"/>
          <p:cNvSpPr txBox="1"/>
          <p:nvPr/>
        </p:nvSpPr>
        <p:spPr>
          <a:xfrm>
            <a:off x="1399834" y="7630350"/>
            <a:ext cx="929400" cy="584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None/>
            </a:pPr>
            <a:r>
              <a:rPr lang="en-GB" sz="1200">
                <a:solidFill>
                  <a:srgbClr val="FFF2CC"/>
                </a:solidFill>
                <a:latin typeface="Mada"/>
                <a:ea typeface="Mada"/>
                <a:cs typeface="Mada"/>
                <a:sym typeface="Mada"/>
              </a:rPr>
              <a:t>PTC</a:t>
            </a:r>
            <a:endParaRPr>
              <a:solidFill>
                <a:srgbClr val="FFF2CC"/>
              </a:solidFill>
            </a:endParaRPr>
          </a:p>
        </p:txBody>
      </p:sp>
      <p:cxnSp>
        <p:nvCxnSpPr>
          <p:cNvPr id="1633" name="Google Shape;1633;p29"/>
          <p:cNvCxnSpPr>
            <a:stCxn id="1634" idx="1"/>
          </p:cNvCxnSpPr>
          <p:nvPr/>
        </p:nvCxnSpPr>
        <p:spPr>
          <a:xfrm rot="10800000">
            <a:off x="1377934" y="5783098"/>
            <a:ext cx="1121400" cy="608700"/>
          </a:xfrm>
          <a:prstGeom prst="curvedConnector3">
            <a:avLst>
              <a:gd fmla="val 50000" name="adj1"/>
            </a:avLst>
          </a:prstGeom>
          <a:noFill/>
          <a:ln cap="flat" cmpd="sng" w="19050">
            <a:solidFill>
              <a:srgbClr val="9DE2DE"/>
            </a:solidFill>
            <a:prstDash val="dash"/>
            <a:round/>
            <a:headEnd len="med" w="med" type="none"/>
            <a:tailEnd len="med" w="med" type="none"/>
          </a:ln>
        </p:spPr>
      </p:cxnSp>
      <p:sp>
        <p:nvSpPr>
          <p:cNvPr id="1634" name="Google Shape;1634;p29"/>
          <p:cNvSpPr/>
          <p:nvPr/>
        </p:nvSpPr>
        <p:spPr>
          <a:xfrm>
            <a:off x="2499334" y="6234898"/>
            <a:ext cx="613200" cy="3138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29"/>
          <p:cNvSpPr txBox="1"/>
          <p:nvPr/>
        </p:nvSpPr>
        <p:spPr>
          <a:xfrm flipH="1">
            <a:off x="2562552" y="6190788"/>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6D77"/>
                </a:solidFill>
                <a:latin typeface="Pathway Gothic One"/>
                <a:ea typeface="Pathway Gothic One"/>
                <a:cs typeface="Pathway Gothic One"/>
                <a:sym typeface="Pathway Gothic One"/>
              </a:rPr>
              <a:t>2</a:t>
            </a:r>
            <a:endParaRPr b="1" sz="2400">
              <a:solidFill>
                <a:srgbClr val="006D77"/>
              </a:solidFill>
              <a:latin typeface="Pathway Gothic One"/>
              <a:ea typeface="Pathway Gothic One"/>
              <a:cs typeface="Pathway Gothic One"/>
              <a:sym typeface="Pathway Gothic One"/>
            </a:endParaRPr>
          </a:p>
        </p:txBody>
      </p:sp>
      <p:sp>
        <p:nvSpPr>
          <p:cNvPr id="1636" name="Google Shape;1636;p29"/>
          <p:cNvSpPr/>
          <p:nvPr/>
        </p:nvSpPr>
        <p:spPr>
          <a:xfrm>
            <a:off x="2499439" y="4844823"/>
            <a:ext cx="613200" cy="313800"/>
          </a:xfrm>
          <a:prstGeom prst="roundRect">
            <a:avLst>
              <a:gd fmla="val 50000" name="adj"/>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37" name="Google Shape;1637;p29"/>
          <p:cNvCxnSpPr>
            <a:stCxn id="1636" idx="1"/>
            <a:endCxn id="1638" idx="3"/>
          </p:cNvCxnSpPr>
          <p:nvPr/>
        </p:nvCxnSpPr>
        <p:spPr>
          <a:xfrm flipH="1">
            <a:off x="1323439" y="5001723"/>
            <a:ext cx="1176000" cy="758700"/>
          </a:xfrm>
          <a:prstGeom prst="curvedConnector3">
            <a:avLst>
              <a:gd fmla="val 50000" name="adj1"/>
            </a:avLst>
          </a:prstGeom>
          <a:noFill/>
          <a:ln cap="flat" cmpd="sng" w="19050">
            <a:solidFill>
              <a:srgbClr val="9DE2DE"/>
            </a:solidFill>
            <a:prstDash val="dash"/>
            <a:round/>
            <a:headEnd len="med" w="med" type="none"/>
            <a:tailEnd len="med" w="med" type="none"/>
          </a:ln>
        </p:spPr>
      </p:cxnSp>
      <p:sp>
        <p:nvSpPr>
          <p:cNvPr id="1639" name="Google Shape;1639;p29"/>
          <p:cNvSpPr txBox="1"/>
          <p:nvPr/>
        </p:nvSpPr>
        <p:spPr>
          <a:xfrm flipH="1">
            <a:off x="2556482" y="4800663"/>
            <a:ext cx="498900" cy="402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2400">
                <a:solidFill>
                  <a:srgbClr val="006D77"/>
                </a:solidFill>
                <a:latin typeface="Pathway Gothic One"/>
                <a:ea typeface="Pathway Gothic One"/>
                <a:cs typeface="Pathway Gothic One"/>
                <a:sym typeface="Pathway Gothic One"/>
              </a:rPr>
              <a:t>1</a:t>
            </a:r>
            <a:endParaRPr b="1" sz="2400">
              <a:solidFill>
                <a:srgbClr val="006D77"/>
              </a:solidFill>
              <a:latin typeface="Pathway Gothic One"/>
              <a:ea typeface="Pathway Gothic One"/>
              <a:cs typeface="Pathway Gothic One"/>
              <a:sym typeface="Pathway Gothic One"/>
            </a:endParaRPr>
          </a:p>
        </p:txBody>
      </p:sp>
      <p:sp>
        <p:nvSpPr>
          <p:cNvPr id="1640" name="Google Shape;1640;p29"/>
          <p:cNvSpPr txBox="1"/>
          <p:nvPr/>
        </p:nvSpPr>
        <p:spPr>
          <a:xfrm>
            <a:off x="3112400" y="5760427"/>
            <a:ext cx="2862900" cy="94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rgbClr val="6AA84F"/>
                </a:solidFill>
                <a:latin typeface="Mada"/>
                <a:ea typeface="Mada"/>
                <a:cs typeface="Mada"/>
                <a:sym typeface="Mada"/>
              </a:rPr>
              <a:t> </a:t>
            </a:r>
            <a:r>
              <a:rPr b="1" lang="en-GB" sz="1100">
                <a:solidFill>
                  <a:srgbClr val="6AA84F"/>
                </a:solidFill>
                <a:latin typeface="Mada"/>
                <a:ea typeface="Mada"/>
                <a:cs typeface="Mada"/>
                <a:sym typeface="Mada"/>
              </a:rPr>
              <a:t>laparoscopic with gastroscope</a:t>
            </a:r>
            <a:r>
              <a:rPr lang="en-GB" sz="1100">
                <a:solidFill>
                  <a:srgbClr val="6AA84F"/>
                </a:solidFill>
                <a:latin typeface="Mada"/>
                <a:ea typeface="Mada"/>
                <a:cs typeface="Mada"/>
                <a:sym typeface="Mada"/>
              </a:rPr>
              <a:t>, make a hole in the stomach and perform ERCP through the stomach the original route is still there. Why? You are away from the inflammation are, and it's a big caliber less likely to leak and low pressure.</a:t>
            </a:r>
            <a:endParaRPr sz="1100">
              <a:solidFill>
                <a:srgbClr val="6AA84F"/>
              </a:solidFill>
              <a:latin typeface="Mada"/>
              <a:ea typeface="Mada"/>
              <a:cs typeface="Mada"/>
              <a:sym typeface="Mada"/>
            </a:endParaRPr>
          </a:p>
          <a:p>
            <a:pPr indent="0" lvl="0" marL="914400" rtl="0" algn="l">
              <a:spcBef>
                <a:spcPts val="0"/>
              </a:spcBef>
              <a:spcAft>
                <a:spcPts val="0"/>
              </a:spcAft>
              <a:buNone/>
            </a:pPr>
            <a:r>
              <a:t/>
            </a:r>
            <a:endParaRPr sz="1200">
              <a:latin typeface="Mada"/>
              <a:ea typeface="Mada"/>
              <a:cs typeface="Mada"/>
              <a:sym typeface="Mada"/>
            </a:endParaRPr>
          </a:p>
        </p:txBody>
      </p:sp>
      <p:sp>
        <p:nvSpPr>
          <p:cNvPr id="1641" name="Google Shape;1641;p29"/>
          <p:cNvSpPr txBox="1"/>
          <p:nvPr/>
        </p:nvSpPr>
        <p:spPr>
          <a:xfrm>
            <a:off x="3112405" y="4721900"/>
            <a:ext cx="2996100" cy="6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rgbClr val="6AA84F"/>
                </a:solidFill>
                <a:latin typeface="Mada"/>
                <a:ea typeface="Mada"/>
                <a:cs typeface="Mada"/>
                <a:sym typeface="Mada"/>
              </a:rPr>
              <a:t>The least invasive: T</a:t>
            </a:r>
            <a:r>
              <a:rPr lang="en-GB" sz="1100">
                <a:solidFill>
                  <a:srgbClr val="6AA84F"/>
                </a:solidFill>
                <a:latin typeface="Mada"/>
                <a:ea typeface="Mada"/>
                <a:cs typeface="Mada"/>
                <a:sym typeface="Mada"/>
              </a:rPr>
              <a:t>hrough the </a:t>
            </a:r>
            <a:r>
              <a:rPr b="1" lang="en-GB" sz="1100">
                <a:solidFill>
                  <a:srgbClr val="6AA84F"/>
                </a:solidFill>
                <a:latin typeface="Mada"/>
                <a:ea typeface="Mada"/>
                <a:cs typeface="Mada"/>
                <a:sym typeface="Mada"/>
              </a:rPr>
              <a:t>liver</a:t>
            </a:r>
            <a:r>
              <a:rPr lang="en-GB" sz="1100">
                <a:solidFill>
                  <a:srgbClr val="6AA84F"/>
                </a:solidFill>
                <a:latin typeface="Mada"/>
                <a:ea typeface="Mada"/>
                <a:cs typeface="Mada"/>
                <a:sym typeface="Mada"/>
              </a:rPr>
              <a:t>, by interventional radiology </a:t>
            </a:r>
            <a:r>
              <a:rPr b="1" lang="en-GB" sz="1100">
                <a:solidFill>
                  <a:srgbClr val="6AA84F"/>
                </a:solidFill>
                <a:latin typeface="Mada"/>
                <a:ea typeface="Mada"/>
                <a:cs typeface="Mada"/>
                <a:sym typeface="Mada"/>
              </a:rPr>
              <a:t>PTC</a:t>
            </a:r>
            <a:r>
              <a:rPr lang="en-GB" sz="1100">
                <a:solidFill>
                  <a:srgbClr val="6AA84F"/>
                </a:solidFill>
                <a:latin typeface="Mada"/>
                <a:ea typeface="Mada"/>
                <a:cs typeface="Mada"/>
                <a:sym typeface="Mada"/>
              </a:rPr>
              <a:t> antegrade approach</a:t>
            </a:r>
            <a:endParaRPr sz="1200">
              <a:latin typeface="Mada"/>
              <a:ea typeface="Mada"/>
              <a:cs typeface="Mada"/>
              <a:sym typeface="Mada"/>
            </a:endParaRPr>
          </a:p>
        </p:txBody>
      </p:sp>
      <p:sp>
        <p:nvSpPr>
          <p:cNvPr id="1642" name="Google Shape;1642;p29"/>
          <p:cNvSpPr txBox="1"/>
          <p:nvPr/>
        </p:nvSpPr>
        <p:spPr>
          <a:xfrm>
            <a:off x="56825" y="3786413"/>
            <a:ext cx="5779200" cy="738900"/>
          </a:xfrm>
          <a:prstGeom prst="rect">
            <a:avLst/>
          </a:prstGeom>
          <a:noFill/>
          <a:ln>
            <a:noFill/>
          </a:ln>
        </p:spPr>
        <p:txBody>
          <a:bodyPr anchorCtr="0" anchor="t" bIns="91425" lIns="91425" spcFirstLastPara="1" rIns="91425" wrap="square" tIns="91425">
            <a:noAutofit/>
          </a:bodyPr>
          <a:lstStyle/>
          <a:p>
            <a:pPr indent="-171450" lvl="0" marL="3600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What if the patient has had a gastric bypass or a total gastrectomy and they developed cholangitis?</a:t>
            </a:r>
            <a:endParaRPr sz="1200">
              <a:solidFill>
                <a:srgbClr val="6AA84F"/>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the last option is bile duct exploration (</a:t>
            </a:r>
            <a:r>
              <a:rPr b="1" lang="en-GB" sz="1200">
                <a:solidFill>
                  <a:srgbClr val="6AA84F"/>
                </a:solidFill>
                <a:latin typeface="Mada"/>
                <a:ea typeface="Mada"/>
                <a:cs typeface="Mada"/>
                <a:sym typeface="Mada"/>
              </a:rPr>
              <a:t>laparoscopic surgery</a:t>
            </a:r>
            <a:r>
              <a:rPr lang="en-GB" sz="1200">
                <a:solidFill>
                  <a:srgbClr val="6AA84F"/>
                </a:solidFill>
                <a:latin typeface="Mada"/>
                <a:ea typeface="Mada"/>
                <a:cs typeface="Mada"/>
                <a:sym typeface="Mada"/>
              </a:rPr>
              <a:t>)</a:t>
            </a:r>
            <a:endParaRPr/>
          </a:p>
        </p:txBody>
      </p:sp>
      <p:pic>
        <p:nvPicPr>
          <p:cNvPr id="1643" name="Google Shape;1643;p29"/>
          <p:cNvPicPr preferRelativeResize="0"/>
          <p:nvPr/>
        </p:nvPicPr>
        <p:blipFill>
          <a:blip r:embed="rId7">
            <a:alphaModFix/>
          </a:blip>
          <a:stretch>
            <a:fillRect/>
          </a:stretch>
        </p:blipFill>
        <p:spPr>
          <a:xfrm>
            <a:off x="303500" y="5024326"/>
            <a:ext cx="1133100" cy="1133100"/>
          </a:xfrm>
          <a:prstGeom prst="rect">
            <a:avLst/>
          </a:prstGeom>
          <a:noFill/>
          <a:ln>
            <a:noFill/>
          </a:ln>
        </p:spPr>
      </p:pic>
      <p:sp>
        <p:nvSpPr>
          <p:cNvPr id="1644" name="Google Shape;1644;p29"/>
          <p:cNvSpPr txBox="1"/>
          <p:nvPr/>
        </p:nvSpPr>
        <p:spPr>
          <a:xfrm>
            <a:off x="637925" y="908000"/>
            <a:ext cx="5367300" cy="70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solidFill>
                  <a:srgbClr val="1C4587"/>
                </a:solidFill>
                <a:highlight>
                  <a:srgbClr val="EDF9F9"/>
                </a:highlight>
                <a:latin typeface="Mada"/>
                <a:ea typeface="Mada"/>
                <a:cs typeface="Mada"/>
                <a:sym typeface="Mada"/>
              </a:rPr>
              <a:t>General management:</a:t>
            </a:r>
            <a:endParaRPr b="1" sz="1600">
              <a:solidFill>
                <a:srgbClr val="1C4587"/>
              </a:solidFill>
              <a:highlight>
                <a:srgbClr val="EDF9F9"/>
              </a:highlight>
              <a:latin typeface="Mada"/>
              <a:ea typeface="Mada"/>
              <a:cs typeface="Mada"/>
              <a:sym typeface="Mada"/>
            </a:endParaRPr>
          </a:p>
          <a:p>
            <a:pPr indent="-177800" lvl="0" marL="269999" rtl="0" algn="l">
              <a:spcBef>
                <a:spcPts val="0"/>
              </a:spcBef>
              <a:spcAft>
                <a:spcPts val="0"/>
              </a:spcAft>
              <a:buClr>
                <a:srgbClr val="1C4587"/>
              </a:buClr>
              <a:buSzPts val="1300"/>
              <a:buFont typeface="Mada"/>
              <a:buChar char="●"/>
            </a:pPr>
            <a:r>
              <a:rPr lang="en-GB" sz="1300">
                <a:solidFill>
                  <a:srgbClr val="1C4587"/>
                </a:solidFill>
                <a:latin typeface="Mada"/>
                <a:ea typeface="Mada"/>
                <a:cs typeface="Mada"/>
                <a:sym typeface="Mada"/>
              </a:rPr>
              <a:t>IV fluids, Oxygen mask and immediate IV Broad-Spectrum antibiotics.</a:t>
            </a:r>
            <a:endParaRPr sz="1300">
              <a:solidFill>
                <a:srgbClr val="1C4587"/>
              </a:solidFill>
              <a:latin typeface="Mada"/>
              <a:ea typeface="Mada"/>
              <a:cs typeface="Mada"/>
              <a:sym typeface="Mada"/>
            </a:endParaRPr>
          </a:p>
          <a:p>
            <a:pPr indent="-184150" lvl="0" marL="269999" rtl="0" algn="l">
              <a:spcBef>
                <a:spcPts val="0"/>
              </a:spcBef>
              <a:spcAft>
                <a:spcPts val="0"/>
              </a:spcAft>
              <a:buClr>
                <a:srgbClr val="1C4587"/>
              </a:buClr>
              <a:buSzPts val="1400"/>
              <a:buFont typeface="Mada"/>
              <a:buChar char="●"/>
            </a:pPr>
            <a:r>
              <a:rPr lang="en-GB" sz="1300">
                <a:solidFill>
                  <a:srgbClr val="1C4587"/>
                </a:solidFill>
                <a:latin typeface="Mada"/>
                <a:ea typeface="Mada"/>
                <a:cs typeface="Mada"/>
                <a:sym typeface="Mada"/>
              </a:rPr>
              <a:t>Emergent ERCP or PTC to decompress biliary tree for patients didn’t respond to medical therapy</a:t>
            </a:r>
            <a:r>
              <a:rPr b="1" lang="en-GB" sz="1200">
                <a:solidFill>
                  <a:srgbClr val="1C4587"/>
                </a:solidFill>
                <a:latin typeface="Mada"/>
                <a:ea typeface="Mada"/>
                <a:cs typeface="Mada"/>
                <a:sym typeface="Mada"/>
              </a:rPr>
              <a:t>.</a:t>
            </a:r>
            <a:endParaRPr b="1" sz="1200">
              <a:solidFill>
                <a:srgbClr val="1C4587"/>
              </a:solidFill>
              <a:latin typeface="Mada"/>
              <a:ea typeface="Mada"/>
              <a:cs typeface="Mada"/>
              <a:sym typeface="Mada"/>
            </a:endParaRPr>
          </a:p>
        </p:txBody>
      </p:sp>
      <p:grpSp>
        <p:nvGrpSpPr>
          <p:cNvPr id="1645" name="Google Shape;1645;p29"/>
          <p:cNvGrpSpPr/>
          <p:nvPr/>
        </p:nvGrpSpPr>
        <p:grpSpPr>
          <a:xfrm>
            <a:off x="170744" y="828757"/>
            <a:ext cx="467181" cy="476434"/>
            <a:chOff x="2410712" y="2415450"/>
            <a:chExt cx="312600" cy="312600"/>
          </a:xfrm>
        </p:grpSpPr>
        <p:sp>
          <p:nvSpPr>
            <p:cNvPr id="1646" name="Google Shape;1646;p29"/>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29"/>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8" name="Google Shape;1648;p29"/>
          <p:cNvSpPr/>
          <p:nvPr/>
        </p:nvSpPr>
        <p:spPr>
          <a:xfrm>
            <a:off x="637925" y="2906138"/>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2" name="Shape 1652"/>
        <p:cNvGrpSpPr/>
        <p:nvPr/>
      </p:nvGrpSpPr>
      <p:grpSpPr>
        <a:xfrm>
          <a:off x="0" y="0"/>
          <a:ext cx="0" cy="0"/>
          <a:chOff x="0" y="0"/>
          <a:chExt cx="0" cy="0"/>
        </a:xfrm>
      </p:grpSpPr>
      <p:sp>
        <p:nvSpPr>
          <p:cNvPr id="1653" name="Google Shape;1653;p30"/>
          <p:cNvSpPr/>
          <p:nvPr/>
        </p:nvSpPr>
        <p:spPr>
          <a:xfrm>
            <a:off x="227300" y="7075475"/>
            <a:ext cx="7247100" cy="3195600"/>
          </a:xfrm>
          <a:prstGeom prst="rect">
            <a:avLst/>
          </a:prstGeom>
          <a:noFill/>
          <a:ln cap="flat" cmpd="sng" w="28575">
            <a:solidFill>
              <a:srgbClr val="FFDDD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30"/>
          <p:cNvSpPr/>
          <p:nvPr/>
        </p:nvSpPr>
        <p:spPr>
          <a:xfrm>
            <a:off x="227300" y="3162750"/>
            <a:ext cx="7247100" cy="2991900"/>
          </a:xfrm>
          <a:prstGeom prst="rect">
            <a:avLst/>
          </a:prstGeom>
          <a:noFill/>
          <a:ln cap="flat" cmpd="sng" w="28575">
            <a:solidFill>
              <a:srgbClr val="FFDDD2"/>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30"/>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6" name="Google Shape;1656;p30"/>
          <p:cNvGrpSpPr/>
          <p:nvPr/>
        </p:nvGrpSpPr>
        <p:grpSpPr>
          <a:xfrm>
            <a:off x="81106" y="468420"/>
            <a:ext cx="467181" cy="476434"/>
            <a:chOff x="2410712" y="2415450"/>
            <a:chExt cx="312600" cy="312600"/>
          </a:xfrm>
        </p:grpSpPr>
        <p:sp>
          <p:nvSpPr>
            <p:cNvPr id="1657" name="Google Shape;1657;p30"/>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30"/>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59" name="Google Shape;1659;p30"/>
          <p:cNvSpPr txBox="1"/>
          <p:nvPr/>
        </p:nvSpPr>
        <p:spPr>
          <a:xfrm>
            <a:off x="538402" y="495050"/>
            <a:ext cx="54849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38761D"/>
                </a:solidFill>
                <a:highlight>
                  <a:srgbClr val="EDF9F9"/>
                </a:highlight>
                <a:latin typeface="Lora"/>
                <a:ea typeface="Lora"/>
                <a:cs typeface="Lora"/>
                <a:sym typeface="Lora"/>
              </a:rPr>
              <a:t>Cholangiocarcinoma </a:t>
            </a:r>
            <a:r>
              <a:rPr b="1" lang="en-GB" sz="1000">
                <a:solidFill>
                  <a:srgbClr val="38761D"/>
                </a:solidFill>
                <a:highlight>
                  <a:srgbClr val="EDF9F9"/>
                </a:highlight>
                <a:latin typeface="Lora"/>
                <a:ea typeface="Lora"/>
                <a:cs typeface="Lora"/>
                <a:sym typeface="Lora"/>
              </a:rPr>
              <a:t>(surgical management):</a:t>
            </a:r>
            <a:endParaRPr b="1" sz="1000">
              <a:solidFill>
                <a:srgbClr val="38761D"/>
              </a:solidFill>
              <a:highlight>
                <a:srgbClr val="EDF9F9"/>
              </a:highlight>
              <a:latin typeface="Lora"/>
              <a:ea typeface="Lora"/>
              <a:cs typeface="Lora"/>
              <a:sym typeface="Lora"/>
            </a:endParaRPr>
          </a:p>
        </p:txBody>
      </p:sp>
      <p:sp>
        <p:nvSpPr>
          <p:cNvPr id="1660" name="Google Shape;1660;p30"/>
          <p:cNvSpPr txBox="1"/>
          <p:nvPr/>
        </p:nvSpPr>
        <p:spPr>
          <a:xfrm>
            <a:off x="2344550" y="2982050"/>
            <a:ext cx="4334100" cy="4086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1200"/>
              </a:spcBef>
              <a:spcAft>
                <a:spcPts val="1200"/>
              </a:spcAft>
              <a:buNone/>
            </a:pPr>
            <a:r>
              <a:rPr b="1" lang="en-GB">
                <a:solidFill>
                  <a:srgbClr val="6AA84F"/>
                </a:solidFill>
                <a:latin typeface="Mada"/>
                <a:ea typeface="Mada"/>
                <a:cs typeface="Mada"/>
                <a:sym typeface="Mada"/>
              </a:rPr>
              <a:t>Middle</a:t>
            </a:r>
            <a:r>
              <a:rPr b="1" lang="en-GB">
                <a:solidFill>
                  <a:srgbClr val="6AA84F"/>
                </a:solidFill>
                <a:latin typeface="Mada"/>
                <a:ea typeface="Mada"/>
                <a:cs typeface="Mada"/>
                <a:sym typeface="Mada"/>
              </a:rPr>
              <a:t> to </a:t>
            </a:r>
            <a:r>
              <a:rPr b="1" lang="en-GB">
                <a:solidFill>
                  <a:srgbClr val="6AA84F"/>
                </a:solidFill>
                <a:latin typeface="Mada"/>
                <a:ea typeface="Mada"/>
                <a:cs typeface="Mada"/>
                <a:sym typeface="Mada"/>
              </a:rPr>
              <a:t>Distal bile duct cancer:</a:t>
            </a:r>
            <a:r>
              <a:rPr lang="en-GB" sz="1000">
                <a:solidFill>
                  <a:srgbClr val="6AA84F"/>
                </a:solidFill>
                <a:latin typeface="Mada"/>
                <a:ea typeface="Mada"/>
                <a:cs typeface="Mada"/>
                <a:sym typeface="Mada"/>
              </a:rPr>
              <a:t> -&gt; Whipple procedure</a:t>
            </a:r>
            <a:endParaRPr b="1" sz="1000">
              <a:solidFill>
                <a:srgbClr val="006D77"/>
              </a:solidFill>
              <a:latin typeface="Mada"/>
              <a:ea typeface="Mada"/>
              <a:cs typeface="Mada"/>
              <a:sym typeface="Mada"/>
            </a:endParaRPr>
          </a:p>
        </p:txBody>
      </p:sp>
      <p:sp>
        <p:nvSpPr>
          <p:cNvPr id="1661" name="Google Shape;1661;p30"/>
          <p:cNvSpPr txBox="1"/>
          <p:nvPr/>
        </p:nvSpPr>
        <p:spPr>
          <a:xfrm>
            <a:off x="944150" y="2676079"/>
            <a:ext cx="1400400" cy="668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4800">
                <a:solidFill>
                  <a:srgbClr val="FFDDD2"/>
                </a:solidFill>
                <a:latin typeface="Patrick Hand"/>
                <a:ea typeface="Patrick Hand"/>
                <a:cs typeface="Patrick Hand"/>
                <a:sym typeface="Patrick Hand"/>
              </a:rPr>
              <a:t>A</a:t>
            </a:r>
            <a:endParaRPr sz="4800">
              <a:solidFill>
                <a:srgbClr val="FFDDD2"/>
              </a:solidFill>
              <a:latin typeface="Patrick Hand"/>
              <a:ea typeface="Patrick Hand"/>
              <a:cs typeface="Patrick Hand"/>
              <a:sym typeface="Patrick Hand"/>
            </a:endParaRPr>
          </a:p>
        </p:txBody>
      </p:sp>
      <p:grpSp>
        <p:nvGrpSpPr>
          <p:cNvPr id="1662" name="Google Shape;1662;p30"/>
          <p:cNvGrpSpPr/>
          <p:nvPr/>
        </p:nvGrpSpPr>
        <p:grpSpPr>
          <a:xfrm>
            <a:off x="1069906" y="2391700"/>
            <a:ext cx="1148909" cy="590362"/>
            <a:chOff x="3969900" y="337650"/>
            <a:chExt cx="608500" cy="312675"/>
          </a:xfrm>
        </p:grpSpPr>
        <p:sp>
          <p:nvSpPr>
            <p:cNvPr id="1663" name="Google Shape;1663;p30"/>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30"/>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30"/>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30"/>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30"/>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68" name="Google Shape;1668;p30"/>
          <p:cNvSpPr txBox="1"/>
          <p:nvPr/>
        </p:nvSpPr>
        <p:spPr>
          <a:xfrm>
            <a:off x="174550" y="865413"/>
            <a:ext cx="7658400" cy="1762500"/>
          </a:xfrm>
          <a:prstGeom prst="rect">
            <a:avLst/>
          </a:prstGeom>
          <a:noFill/>
          <a:ln>
            <a:noFill/>
          </a:ln>
        </p:spPr>
        <p:txBody>
          <a:bodyPr anchorCtr="0" anchor="t" bIns="91425" lIns="91425" spcFirstLastPara="1" rIns="91425" wrap="square" tIns="91425">
            <a:spAutoFit/>
          </a:bodyPr>
          <a:lstStyle/>
          <a:p>
            <a:pPr indent="-171450" lvl="0" marL="179999" rtl="0" algn="l">
              <a:lnSpc>
                <a:spcPct val="115000"/>
              </a:lnSpc>
              <a:spcBef>
                <a:spcPts val="1200"/>
              </a:spcBef>
              <a:spcAft>
                <a:spcPts val="0"/>
              </a:spcAft>
              <a:buClr>
                <a:srgbClr val="1C4587"/>
              </a:buClr>
              <a:buSzPts val="1200"/>
              <a:buFont typeface="Mada"/>
              <a:buChar char="●"/>
            </a:pPr>
            <a:r>
              <a:rPr lang="en-GB" sz="1200">
                <a:solidFill>
                  <a:srgbClr val="1C4587"/>
                </a:solidFill>
                <a:latin typeface="Mada"/>
                <a:ea typeface="Mada"/>
                <a:cs typeface="Mada"/>
                <a:sym typeface="Mada"/>
              </a:rPr>
              <a:t>Adenocarcinoma of biliary tree , &amp; can be either intrahepatic or extrahepatic. </a:t>
            </a:r>
            <a:endParaRPr sz="1200">
              <a:solidFill>
                <a:srgbClr val="1C4587"/>
              </a:solidFill>
              <a:latin typeface="Mada"/>
              <a:ea typeface="Mada"/>
              <a:cs typeface="Mada"/>
              <a:sym typeface="Mada"/>
            </a:endParaRPr>
          </a:p>
          <a:p>
            <a:pPr indent="-171450" lvl="0" marL="179999" rtl="0" algn="l">
              <a:lnSpc>
                <a:spcPct val="115000"/>
              </a:lnSpc>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Risk factors include: Primary sclerosing cholangitis, Hepatitis C, Parasitic biliary infestation, and choledocal cyst.</a:t>
            </a:r>
            <a:endParaRPr sz="1200">
              <a:solidFill>
                <a:srgbClr val="1C4587"/>
              </a:solidFill>
              <a:latin typeface="Mada"/>
              <a:ea typeface="Mada"/>
              <a:cs typeface="Mada"/>
              <a:sym typeface="Mada"/>
            </a:endParaRPr>
          </a:p>
          <a:p>
            <a:pPr indent="-171450" lvl="0" marL="179999" rtl="0" algn="l">
              <a:lnSpc>
                <a:spcPct val="115000"/>
              </a:lnSpc>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Clinical features: Abdominal pain, Anorexia, weight loss, Jaundice ,dark urine and pale stool, pruritus, and in patients with distal mass it presents with palpable gallbladder (Courvoisier’s law)</a:t>
            </a:r>
            <a:endParaRPr sz="1200">
              <a:solidFill>
                <a:srgbClr val="1C4587"/>
              </a:solidFill>
              <a:latin typeface="Mada"/>
              <a:ea typeface="Mada"/>
              <a:cs typeface="Mada"/>
              <a:sym typeface="Mada"/>
            </a:endParaRPr>
          </a:p>
          <a:p>
            <a:pPr indent="-171450" lvl="0" marL="179999" rtl="0" algn="l">
              <a:lnSpc>
                <a:spcPct val="115000"/>
              </a:lnSpc>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Associated with elevated tumor marker CA 19-9.</a:t>
            </a:r>
            <a:endParaRPr sz="1200">
              <a:solidFill>
                <a:srgbClr val="1C4587"/>
              </a:solidFill>
              <a:latin typeface="Mada"/>
              <a:ea typeface="Mada"/>
              <a:cs typeface="Mada"/>
              <a:sym typeface="Mada"/>
            </a:endParaRPr>
          </a:p>
          <a:p>
            <a:pPr indent="-171450" lvl="0" marL="179999"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Cholangiocarcinoma don't respond to chemo and have poor prognosis the only option is surgery.</a:t>
            </a:r>
            <a:endParaRPr sz="1200">
              <a:solidFill>
                <a:srgbClr val="6AA84F"/>
              </a:solidFill>
              <a:latin typeface="Mada"/>
              <a:ea typeface="Mada"/>
              <a:cs typeface="Mada"/>
              <a:sym typeface="Mada"/>
            </a:endParaRPr>
          </a:p>
        </p:txBody>
      </p:sp>
      <p:sp>
        <p:nvSpPr>
          <p:cNvPr id="1669" name="Google Shape;1669;p30"/>
          <p:cNvSpPr txBox="1"/>
          <p:nvPr/>
        </p:nvSpPr>
        <p:spPr>
          <a:xfrm>
            <a:off x="314913" y="3232075"/>
            <a:ext cx="6959700" cy="794100"/>
          </a:xfrm>
          <a:prstGeom prst="rect">
            <a:avLst/>
          </a:prstGeom>
          <a:noFill/>
          <a:ln>
            <a:noFill/>
          </a:ln>
        </p:spPr>
        <p:txBody>
          <a:bodyPr anchorCtr="0" anchor="t" bIns="91425" lIns="91425" spcFirstLastPara="1" rIns="91425" wrap="square" tIns="91425">
            <a:noAutofit/>
          </a:bodyPr>
          <a:lstStyle/>
          <a:p>
            <a:pPr indent="-171450" lvl="0" marL="179999" rtl="0" algn="l">
              <a:lnSpc>
                <a:spcPct val="115000"/>
              </a:lnSpc>
              <a:spcBef>
                <a:spcPts val="1200"/>
              </a:spcBef>
              <a:spcAft>
                <a:spcPts val="0"/>
              </a:spcAft>
              <a:buClr>
                <a:srgbClr val="1C4588"/>
              </a:buClr>
              <a:buSzPts val="1200"/>
              <a:buFont typeface="Mada"/>
              <a:buChar char="●"/>
            </a:pPr>
            <a:r>
              <a:rPr lang="en-GB" sz="1200">
                <a:solidFill>
                  <a:srgbClr val="1C4588"/>
                </a:solidFill>
                <a:latin typeface="Mada"/>
                <a:ea typeface="Mada"/>
                <a:cs typeface="Mada"/>
                <a:sym typeface="Mada"/>
              </a:rPr>
              <a:t>Distal bile duct cancer may be indistinguishable clinically and radiologically from pancreatic head cancer. It’s associated with better prognosis due to the early obstruction with the early development of jaundice.</a:t>
            </a:r>
            <a:endParaRPr sz="1200">
              <a:solidFill>
                <a:srgbClr val="6AA84F"/>
              </a:solidFill>
              <a:latin typeface="Mada"/>
              <a:ea typeface="Mada"/>
              <a:cs typeface="Mada"/>
              <a:sym typeface="Mada"/>
            </a:endParaRPr>
          </a:p>
        </p:txBody>
      </p:sp>
      <p:pic>
        <p:nvPicPr>
          <p:cNvPr id="1670" name="Google Shape;1670;p30"/>
          <p:cNvPicPr preferRelativeResize="0"/>
          <p:nvPr/>
        </p:nvPicPr>
        <p:blipFill>
          <a:blip r:embed="rId3">
            <a:alphaModFix/>
          </a:blip>
          <a:stretch>
            <a:fillRect/>
          </a:stretch>
        </p:blipFill>
        <p:spPr>
          <a:xfrm>
            <a:off x="4358625" y="4138600"/>
            <a:ext cx="2906573" cy="1497509"/>
          </a:xfrm>
          <a:prstGeom prst="rect">
            <a:avLst/>
          </a:prstGeom>
          <a:noFill/>
          <a:ln cap="flat" cmpd="sng" w="9525">
            <a:solidFill>
              <a:srgbClr val="FFDDD2"/>
            </a:solidFill>
            <a:prstDash val="lgDash"/>
            <a:round/>
            <a:headEnd len="sm" w="sm" type="none"/>
            <a:tailEnd len="sm" w="sm" type="none"/>
          </a:ln>
        </p:spPr>
      </p:pic>
      <p:sp>
        <p:nvSpPr>
          <p:cNvPr id="1671" name="Google Shape;1671;p30"/>
          <p:cNvSpPr txBox="1"/>
          <p:nvPr/>
        </p:nvSpPr>
        <p:spPr>
          <a:xfrm>
            <a:off x="2193838" y="6652250"/>
            <a:ext cx="3619800" cy="568200"/>
          </a:xfrm>
          <a:prstGeom prst="rect">
            <a:avLst/>
          </a:prstGeom>
          <a:noFill/>
          <a:ln>
            <a:noFill/>
          </a:ln>
        </p:spPr>
        <p:txBody>
          <a:bodyPr anchorCtr="0" anchor="b" bIns="91425" lIns="91425" spcFirstLastPara="1" rIns="91425" wrap="square" tIns="91425">
            <a:noAutofit/>
          </a:bodyPr>
          <a:lstStyle/>
          <a:p>
            <a:pPr indent="0" lvl="0" marL="0" rtl="0" algn="l">
              <a:lnSpc>
                <a:spcPct val="115000"/>
              </a:lnSpc>
              <a:spcBef>
                <a:spcPts val="1200"/>
              </a:spcBef>
              <a:spcAft>
                <a:spcPts val="1200"/>
              </a:spcAft>
              <a:buNone/>
            </a:pPr>
            <a:r>
              <a:rPr b="1" lang="en-GB">
                <a:solidFill>
                  <a:srgbClr val="6AA84F"/>
                </a:solidFill>
                <a:latin typeface="Mada"/>
                <a:ea typeface="Mada"/>
                <a:cs typeface="Mada"/>
                <a:sym typeface="Mada"/>
              </a:rPr>
              <a:t>Middle - proximal bile duct cancer</a:t>
            </a:r>
            <a:endParaRPr b="1">
              <a:solidFill>
                <a:srgbClr val="006D77"/>
              </a:solidFill>
              <a:latin typeface="Mada"/>
              <a:ea typeface="Mada"/>
              <a:cs typeface="Mada"/>
              <a:sym typeface="Mada"/>
            </a:endParaRPr>
          </a:p>
        </p:txBody>
      </p:sp>
      <p:sp>
        <p:nvSpPr>
          <p:cNvPr id="1672" name="Google Shape;1672;p30"/>
          <p:cNvSpPr txBox="1"/>
          <p:nvPr/>
        </p:nvSpPr>
        <p:spPr>
          <a:xfrm>
            <a:off x="748038" y="6596829"/>
            <a:ext cx="1400400" cy="6684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GB" sz="4900">
                <a:solidFill>
                  <a:srgbClr val="FFDDD2"/>
                </a:solidFill>
                <a:latin typeface="Patrick Hand"/>
                <a:ea typeface="Patrick Hand"/>
                <a:cs typeface="Patrick Hand"/>
                <a:sym typeface="Patrick Hand"/>
              </a:rPr>
              <a:t>B</a:t>
            </a:r>
            <a:endParaRPr sz="4900">
              <a:solidFill>
                <a:srgbClr val="FFDDD2"/>
              </a:solidFill>
              <a:latin typeface="Patrick Hand"/>
              <a:ea typeface="Patrick Hand"/>
              <a:cs typeface="Patrick Hand"/>
              <a:sym typeface="Patrick Hand"/>
            </a:endParaRPr>
          </a:p>
        </p:txBody>
      </p:sp>
      <p:grpSp>
        <p:nvGrpSpPr>
          <p:cNvPr id="1673" name="Google Shape;1673;p30"/>
          <p:cNvGrpSpPr/>
          <p:nvPr/>
        </p:nvGrpSpPr>
        <p:grpSpPr>
          <a:xfrm>
            <a:off x="873793" y="6312450"/>
            <a:ext cx="1148909" cy="590362"/>
            <a:chOff x="3969900" y="337650"/>
            <a:chExt cx="608500" cy="312675"/>
          </a:xfrm>
        </p:grpSpPr>
        <p:sp>
          <p:nvSpPr>
            <p:cNvPr id="1674" name="Google Shape;1674;p30"/>
            <p:cNvSpPr/>
            <p:nvPr/>
          </p:nvSpPr>
          <p:spPr>
            <a:xfrm>
              <a:off x="4482575" y="562125"/>
              <a:ext cx="95825" cy="59975"/>
            </a:xfrm>
            <a:custGeom>
              <a:rect b="b" l="l" r="r" t="t"/>
              <a:pathLst>
                <a:path extrusionOk="0" h="2399" w="3833">
                  <a:moveTo>
                    <a:pt x="2390" y="1"/>
                  </a:moveTo>
                  <a:cubicBezTo>
                    <a:pt x="2306" y="1"/>
                    <a:pt x="2220" y="7"/>
                    <a:pt x="2134" y="20"/>
                  </a:cubicBezTo>
                  <a:cubicBezTo>
                    <a:pt x="1448" y="123"/>
                    <a:pt x="964" y="514"/>
                    <a:pt x="544" y="1017"/>
                  </a:cubicBezTo>
                  <a:cubicBezTo>
                    <a:pt x="1" y="1668"/>
                    <a:pt x="187" y="2164"/>
                    <a:pt x="1035" y="2332"/>
                  </a:cubicBezTo>
                  <a:cubicBezTo>
                    <a:pt x="1188" y="2362"/>
                    <a:pt x="1344" y="2373"/>
                    <a:pt x="1540" y="2398"/>
                  </a:cubicBezTo>
                  <a:cubicBezTo>
                    <a:pt x="1844" y="2346"/>
                    <a:pt x="2181" y="2289"/>
                    <a:pt x="2519" y="2228"/>
                  </a:cubicBezTo>
                  <a:cubicBezTo>
                    <a:pt x="2627" y="2209"/>
                    <a:pt x="2733" y="2182"/>
                    <a:pt x="2837" y="2145"/>
                  </a:cubicBezTo>
                  <a:cubicBezTo>
                    <a:pt x="3375" y="1948"/>
                    <a:pt x="3832" y="1172"/>
                    <a:pt x="3646" y="779"/>
                  </a:cubicBezTo>
                  <a:cubicBezTo>
                    <a:pt x="3405" y="271"/>
                    <a:pt x="2932" y="1"/>
                    <a:pt x="239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30"/>
            <p:cNvSpPr/>
            <p:nvPr/>
          </p:nvSpPr>
          <p:spPr>
            <a:xfrm>
              <a:off x="4211425" y="337650"/>
              <a:ext cx="46850" cy="99025"/>
            </a:xfrm>
            <a:custGeom>
              <a:rect b="b" l="l" r="r" t="t"/>
              <a:pathLst>
                <a:path extrusionOk="0" h="3961" w="1874">
                  <a:moveTo>
                    <a:pt x="1094" y="1"/>
                  </a:moveTo>
                  <a:cubicBezTo>
                    <a:pt x="922" y="1"/>
                    <a:pt x="585" y="243"/>
                    <a:pt x="474" y="436"/>
                  </a:cubicBezTo>
                  <a:cubicBezTo>
                    <a:pt x="249" y="826"/>
                    <a:pt x="142" y="1285"/>
                    <a:pt x="1" y="1677"/>
                  </a:cubicBezTo>
                  <a:cubicBezTo>
                    <a:pt x="143" y="2326"/>
                    <a:pt x="211" y="2905"/>
                    <a:pt x="412" y="3435"/>
                  </a:cubicBezTo>
                  <a:cubicBezTo>
                    <a:pt x="502" y="3674"/>
                    <a:pt x="843" y="3923"/>
                    <a:pt x="1098" y="3959"/>
                  </a:cubicBezTo>
                  <a:cubicBezTo>
                    <a:pt x="1103" y="3960"/>
                    <a:pt x="1109" y="3961"/>
                    <a:pt x="1115" y="3961"/>
                  </a:cubicBezTo>
                  <a:cubicBezTo>
                    <a:pt x="1288" y="3961"/>
                    <a:pt x="1625" y="3642"/>
                    <a:pt x="1654" y="3440"/>
                  </a:cubicBezTo>
                  <a:cubicBezTo>
                    <a:pt x="1781" y="2537"/>
                    <a:pt x="1873" y="1620"/>
                    <a:pt x="1852" y="712"/>
                  </a:cubicBezTo>
                  <a:cubicBezTo>
                    <a:pt x="1847" y="460"/>
                    <a:pt x="1438" y="132"/>
                    <a:pt x="1143" y="9"/>
                  </a:cubicBezTo>
                  <a:cubicBezTo>
                    <a:pt x="1129" y="3"/>
                    <a:pt x="1112" y="1"/>
                    <a:pt x="1094"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30"/>
            <p:cNvSpPr/>
            <p:nvPr/>
          </p:nvSpPr>
          <p:spPr>
            <a:xfrm>
              <a:off x="3969900" y="612400"/>
              <a:ext cx="77475" cy="37925"/>
            </a:xfrm>
            <a:custGeom>
              <a:rect b="b" l="l" r="r" t="t"/>
              <a:pathLst>
                <a:path extrusionOk="0" h="1517" w="3099">
                  <a:moveTo>
                    <a:pt x="993" y="0"/>
                  </a:moveTo>
                  <a:cubicBezTo>
                    <a:pt x="893" y="0"/>
                    <a:pt x="794" y="4"/>
                    <a:pt x="696" y="12"/>
                  </a:cubicBezTo>
                  <a:cubicBezTo>
                    <a:pt x="446" y="32"/>
                    <a:pt x="160" y="445"/>
                    <a:pt x="39" y="740"/>
                  </a:cubicBezTo>
                  <a:cubicBezTo>
                    <a:pt x="0" y="836"/>
                    <a:pt x="399" y="1230"/>
                    <a:pt x="651" y="1303"/>
                  </a:cubicBezTo>
                  <a:cubicBezTo>
                    <a:pt x="1140" y="1442"/>
                    <a:pt x="1666" y="1448"/>
                    <a:pt x="2178" y="1510"/>
                  </a:cubicBezTo>
                  <a:cubicBezTo>
                    <a:pt x="2215" y="1514"/>
                    <a:pt x="2250" y="1516"/>
                    <a:pt x="2285" y="1516"/>
                  </a:cubicBezTo>
                  <a:cubicBezTo>
                    <a:pt x="2656" y="1516"/>
                    <a:pt x="2885" y="1287"/>
                    <a:pt x="2985" y="944"/>
                  </a:cubicBezTo>
                  <a:cubicBezTo>
                    <a:pt x="3099" y="547"/>
                    <a:pt x="2791" y="278"/>
                    <a:pt x="2489" y="207"/>
                  </a:cubicBezTo>
                  <a:cubicBezTo>
                    <a:pt x="2003" y="92"/>
                    <a:pt x="1492" y="0"/>
                    <a:pt x="99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30"/>
            <p:cNvSpPr/>
            <p:nvPr/>
          </p:nvSpPr>
          <p:spPr>
            <a:xfrm>
              <a:off x="4029000" y="437175"/>
              <a:ext cx="56925" cy="56275"/>
            </a:xfrm>
            <a:custGeom>
              <a:rect b="b" l="l" r="r" t="t"/>
              <a:pathLst>
                <a:path extrusionOk="0" h="2251" w="2277">
                  <a:moveTo>
                    <a:pt x="680" y="1"/>
                  </a:moveTo>
                  <a:cubicBezTo>
                    <a:pt x="422" y="297"/>
                    <a:pt x="178" y="481"/>
                    <a:pt x="74" y="726"/>
                  </a:cubicBezTo>
                  <a:cubicBezTo>
                    <a:pt x="0" y="898"/>
                    <a:pt x="40" y="1226"/>
                    <a:pt x="164" y="1353"/>
                  </a:cubicBezTo>
                  <a:cubicBezTo>
                    <a:pt x="486" y="1683"/>
                    <a:pt x="862" y="1972"/>
                    <a:pt x="1257" y="2212"/>
                  </a:cubicBezTo>
                  <a:cubicBezTo>
                    <a:pt x="1301" y="2239"/>
                    <a:pt x="1363" y="2251"/>
                    <a:pt x="1432" y="2251"/>
                  </a:cubicBezTo>
                  <a:cubicBezTo>
                    <a:pt x="1571" y="2251"/>
                    <a:pt x="1737" y="2203"/>
                    <a:pt x="1825" y="2131"/>
                  </a:cubicBezTo>
                  <a:cubicBezTo>
                    <a:pt x="2264" y="1777"/>
                    <a:pt x="2277" y="1437"/>
                    <a:pt x="1870" y="1028"/>
                  </a:cubicBezTo>
                  <a:cubicBezTo>
                    <a:pt x="1528" y="684"/>
                    <a:pt x="1134" y="389"/>
                    <a:pt x="680"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30"/>
            <p:cNvSpPr/>
            <p:nvPr/>
          </p:nvSpPr>
          <p:spPr>
            <a:xfrm>
              <a:off x="4429175" y="403925"/>
              <a:ext cx="40700" cy="36700"/>
            </a:xfrm>
            <a:custGeom>
              <a:rect b="b" l="l" r="r" t="t"/>
              <a:pathLst>
                <a:path extrusionOk="0" h="1468" w="1628">
                  <a:moveTo>
                    <a:pt x="1096" y="1"/>
                  </a:moveTo>
                  <a:cubicBezTo>
                    <a:pt x="995" y="1"/>
                    <a:pt x="885" y="30"/>
                    <a:pt x="831" y="81"/>
                  </a:cubicBezTo>
                  <a:cubicBezTo>
                    <a:pt x="582" y="315"/>
                    <a:pt x="362" y="577"/>
                    <a:pt x="173" y="861"/>
                  </a:cubicBezTo>
                  <a:cubicBezTo>
                    <a:pt x="1" y="1121"/>
                    <a:pt x="149" y="1407"/>
                    <a:pt x="440" y="1462"/>
                  </a:cubicBezTo>
                  <a:cubicBezTo>
                    <a:pt x="456" y="1466"/>
                    <a:pt x="474" y="1467"/>
                    <a:pt x="493" y="1467"/>
                  </a:cubicBezTo>
                  <a:cubicBezTo>
                    <a:pt x="875" y="1467"/>
                    <a:pt x="1627" y="817"/>
                    <a:pt x="1613" y="382"/>
                  </a:cubicBezTo>
                  <a:cubicBezTo>
                    <a:pt x="1528" y="295"/>
                    <a:pt x="1413" y="118"/>
                    <a:pt x="1248" y="31"/>
                  </a:cubicBezTo>
                  <a:cubicBezTo>
                    <a:pt x="1209" y="11"/>
                    <a:pt x="1154" y="1"/>
                    <a:pt x="1096"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79" name="Google Shape;1679;p30"/>
          <p:cNvSpPr txBox="1"/>
          <p:nvPr/>
        </p:nvSpPr>
        <p:spPr>
          <a:xfrm>
            <a:off x="314925" y="7265225"/>
            <a:ext cx="6959700" cy="1006500"/>
          </a:xfrm>
          <a:prstGeom prst="rect">
            <a:avLst/>
          </a:prstGeom>
          <a:noFill/>
          <a:ln>
            <a:noFill/>
          </a:ln>
        </p:spPr>
        <p:txBody>
          <a:bodyPr anchorCtr="0" anchor="t" bIns="91425" lIns="91425" spcFirstLastPara="1" rIns="91425" wrap="square" tIns="91425">
            <a:noAutofit/>
          </a:bodyPr>
          <a:lstStyle/>
          <a:p>
            <a:pPr indent="-171450" lvl="0" marL="179999" rtl="0" algn="l">
              <a:lnSpc>
                <a:spcPct val="115000"/>
              </a:lnSpc>
              <a:spcBef>
                <a:spcPts val="1200"/>
              </a:spcBef>
              <a:spcAft>
                <a:spcPts val="0"/>
              </a:spcAft>
              <a:buClr>
                <a:srgbClr val="6AA84F"/>
              </a:buClr>
              <a:buSzPts val="1200"/>
              <a:buFont typeface="Mada"/>
              <a:buChar char="●"/>
            </a:pPr>
            <a:r>
              <a:rPr lang="en-GB" sz="1200">
                <a:solidFill>
                  <a:srgbClr val="6AA84F"/>
                </a:solidFill>
                <a:latin typeface="Mada"/>
                <a:ea typeface="Mada"/>
                <a:cs typeface="Mada"/>
                <a:sym typeface="Mada"/>
              </a:rPr>
              <a:t>Middle - proximal bile duct cancer will spread to the liver either to the left or right side thus hepatectomy of the side of the involved duct, and bile duct, gallbladder removal.</a:t>
            </a:r>
            <a:endParaRPr sz="1200">
              <a:solidFill>
                <a:srgbClr val="6AA84F"/>
              </a:solidFill>
              <a:latin typeface="Mada"/>
              <a:ea typeface="Mada"/>
              <a:cs typeface="Mada"/>
              <a:sym typeface="Mada"/>
            </a:endParaRPr>
          </a:p>
          <a:p>
            <a:pPr indent="0" lvl="0" marL="179999" rtl="0" algn="l">
              <a:lnSpc>
                <a:spcPct val="115000"/>
              </a:lnSpc>
              <a:spcBef>
                <a:spcPts val="1200"/>
              </a:spcBef>
              <a:spcAft>
                <a:spcPts val="1200"/>
              </a:spcAft>
              <a:buNone/>
            </a:pPr>
            <a:r>
              <a:t/>
            </a:r>
            <a:endParaRPr sz="1200">
              <a:solidFill>
                <a:srgbClr val="1C4587"/>
              </a:solidFill>
              <a:latin typeface="Mada"/>
              <a:ea typeface="Mada"/>
              <a:cs typeface="Mada"/>
              <a:sym typeface="Mada"/>
            </a:endParaRPr>
          </a:p>
        </p:txBody>
      </p:sp>
      <p:pic>
        <p:nvPicPr>
          <p:cNvPr id="1680" name="Google Shape;1680;p30"/>
          <p:cNvPicPr preferRelativeResize="0"/>
          <p:nvPr/>
        </p:nvPicPr>
        <p:blipFill>
          <a:blip r:embed="rId4">
            <a:alphaModFix/>
          </a:blip>
          <a:stretch>
            <a:fillRect/>
          </a:stretch>
        </p:blipFill>
        <p:spPr>
          <a:xfrm>
            <a:off x="3577368" y="8037314"/>
            <a:ext cx="3554139" cy="2033976"/>
          </a:xfrm>
          <a:prstGeom prst="rect">
            <a:avLst/>
          </a:prstGeom>
          <a:noFill/>
          <a:ln cap="flat" cmpd="sng" w="9525">
            <a:solidFill>
              <a:srgbClr val="FFDDD2"/>
            </a:solidFill>
            <a:prstDash val="lgDash"/>
            <a:round/>
            <a:headEnd len="sm" w="sm" type="none"/>
            <a:tailEnd len="sm" w="sm" type="none"/>
          </a:ln>
        </p:spPr>
      </p:pic>
      <p:sp>
        <p:nvSpPr>
          <p:cNvPr id="1681" name="Google Shape;1681;p30"/>
          <p:cNvSpPr/>
          <p:nvPr/>
        </p:nvSpPr>
        <p:spPr>
          <a:xfrm flipH="1" rot="10800000">
            <a:off x="5260825" y="9688776"/>
            <a:ext cx="831900" cy="208500"/>
          </a:xfrm>
          <a:prstGeom prst="rect">
            <a:avLst/>
          </a:prstGeom>
          <a:noFill/>
          <a:ln cap="flat" cmpd="sng" w="19050">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30"/>
          <p:cNvSpPr txBox="1"/>
          <p:nvPr/>
        </p:nvSpPr>
        <p:spPr>
          <a:xfrm>
            <a:off x="5033828" y="9699014"/>
            <a:ext cx="1992300" cy="498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None/>
            </a:pPr>
            <a:r>
              <a:rPr lang="en-GB" sz="1000">
                <a:solidFill>
                  <a:srgbClr val="6AA84F"/>
                </a:solidFill>
                <a:latin typeface="Mada"/>
                <a:ea typeface="Mada"/>
                <a:cs typeface="Mada"/>
                <a:sym typeface="Mada"/>
              </a:rPr>
              <a:t>To restore the biliary system </a:t>
            </a:r>
            <a:endParaRPr sz="1200"/>
          </a:p>
        </p:txBody>
      </p:sp>
      <p:sp>
        <p:nvSpPr>
          <p:cNvPr id="1683" name="Google Shape;1683;p30"/>
          <p:cNvSpPr txBox="1"/>
          <p:nvPr/>
        </p:nvSpPr>
        <p:spPr>
          <a:xfrm>
            <a:off x="314925" y="3979825"/>
            <a:ext cx="4043700" cy="1132800"/>
          </a:xfrm>
          <a:prstGeom prst="rect">
            <a:avLst/>
          </a:prstGeom>
          <a:noFill/>
          <a:ln>
            <a:noFill/>
          </a:ln>
        </p:spPr>
        <p:txBody>
          <a:bodyPr anchorCtr="0" anchor="t" bIns="91425" lIns="91425" spcFirstLastPara="1" rIns="91425" wrap="square" tIns="91425">
            <a:noAutofit/>
          </a:bodyPr>
          <a:lstStyle/>
          <a:p>
            <a:pPr indent="-171450" lvl="0" marL="179999" rtl="0" algn="l">
              <a:lnSpc>
                <a:spcPct val="115000"/>
              </a:lnSpc>
              <a:spcBef>
                <a:spcPts val="1200"/>
              </a:spcBef>
              <a:spcAft>
                <a:spcPts val="0"/>
              </a:spcAft>
              <a:buClr>
                <a:srgbClr val="6AA84F"/>
              </a:buClr>
              <a:buSzPts val="1200"/>
              <a:buFont typeface="Mada"/>
              <a:buChar char="●"/>
            </a:pPr>
            <a:r>
              <a:rPr lang="en-GB" sz="1200">
                <a:solidFill>
                  <a:srgbClr val="6AA84F"/>
                </a:solidFill>
                <a:latin typeface="Mada"/>
                <a:ea typeface="Mada"/>
                <a:cs typeface="Mada"/>
                <a:sym typeface="Mada"/>
              </a:rPr>
              <a:t>Whipple procedure is removal of distal stomach, head and half the body of the pancreas, duodenum, early jejunum, gallbladder, and bile duct. And perform anastomosis pancreaticojejunostomy, hepaticojejunostomy, gastrojejunostomy..</a:t>
            </a:r>
            <a:endParaRPr sz="1200">
              <a:solidFill>
                <a:srgbClr val="6AA84F"/>
              </a:solidFill>
              <a:latin typeface="Mada"/>
              <a:ea typeface="Mada"/>
              <a:cs typeface="Mada"/>
              <a:sym typeface="Mada"/>
            </a:endParaRPr>
          </a:p>
          <a:p>
            <a:pPr indent="-171450" lvl="0" marL="179999"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why remove all of this? because they share the same blood supply. And generally speaking: any abdominal cancer the cancer spread fast through the lymph node thus perform lymphectomy.</a:t>
            </a:r>
            <a:endParaRPr sz="1200">
              <a:latin typeface="Mada"/>
              <a:ea typeface="Mada"/>
              <a:cs typeface="Mada"/>
              <a:sym typeface="Mada"/>
            </a:endParaRPr>
          </a:p>
        </p:txBody>
      </p:sp>
      <p:sp>
        <p:nvSpPr>
          <p:cNvPr id="1684" name="Google Shape;1684;p30"/>
          <p:cNvSpPr txBox="1"/>
          <p:nvPr/>
        </p:nvSpPr>
        <p:spPr>
          <a:xfrm>
            <a:off x="314925" y="8102625"/>
            <a:ext cx="3156000" cy="581700"/>
          </a:xfrm>
          <a:prstGeom prst="rect">
            <a:avLst/>
          </a:prstGeom>
          <a:noFill/>
          <a:ln>
            <a:noFill/>
          </a:ln>
        </p:spPr>
        <p:txBody>
          <a:bodyPr anchorCtr="0" anchor="t" bIns="91425" lIns="91425" spcFirstLastPara="1" rIns="91425" wrap="square" tIns="91425">
            <a:noAutofit/>
          </a:bodyPr>
          <a:lstStyle/>
          <a:p>
            <a:pPr indent="-171450" lvl="0" marL="179999" rtl="0" algn="l">
              <a:lnSpc>
                <a:spcPct val="115000"/>
              </a:lnSpc>
              <a:spcBef>
                <a:spcPts val="1200"/>
              </a:spcBef>
              <a:spcAft>
                <a:spcPts val="0"/>
              </a:spcAft>
              <a:buClr>
                <a:srgbClr val="1C4587"/>
              </a:buClr>
              <a:buSzPts val="1200"/>
              <a:buFont typeface="Mada"/>
              <a:buChar char="●"/>
            </a:pPr>
            <a:r>
              <a:rPr lang="en-GB" sz="1200">
                <a:solidFill>
                  <a:srgbClr val="1C4587"/>
                </a:solidFill>
                <a:latin typeface="Mada"/>
                <a:ea typeface="Mada"/>
                <a:cs typeface="Mada"/>
                <a:sym typeface="Mada"/>
              </a:rPr>
              <a:t>Treated with radical resection of the extrahepatic biliary tree along with the tumor with bilio-enteric anastomosis.</a:t>
            </a:r>
            <a:endParaRPr/>
          </a:p>
        </p:txBody>
      </p:sp>
      <p:sp>
        <p:nvSpPr>
          <p:cNvPr id="1685" name="Google Shape;1685;p30"/>
          <p:cNvSpPr/>
          <p:nvPr/>
        </p:nvSpPr>
        <p:spPr>
          <a:xfrm>
            <a:off x="208038" y="1362800"/>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9" name="Shape 1689"/>
        <p:cNvGrpSpPr/>
        <p:nvPr/>
      </p:nvGrpSpPr>
      <p:grpSpPr>
        <a:xfrm>
          <a:off x="0" y="0"/>
          <a:ext cx="0" cy="0"/>
          <a:chOff x="0" y="0"/>
          <a:chExt cx="0" cy="0"/>
        </a:xfrm>
      </p:grpSpPr>
      <p:sp>
        <p:nvSpPr>
          <p:cNvPr id="1690" name="Google Shape;1690;p31"/>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31"/>
          <p:cNvSpPr txBox="1"/>
          <p:nvPr/>
        </p:nvSpPr>
        <p:spPr>
          <a:xfrm>
            <a:off x="1155475" y="487400"/>
            <a:ext cx="4059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rgbClr val="1C4587"/>
                </a:solidFill>
                <a:latin typeface="Mada"/>
                <a:ea typeface="Mada"/>
                <a:cs typeface="Mada"/>
                <a:sym typeface="Mada"/>
              </a:rPr>
              <a:t>History taking of a jaundiced patient:</a:t>
            </a:r>
            <a:endParaRPr b="1">
              <a:solidFill>
                <a:srgbClr val="1C4587"/>
              </a:solidFill>
              <a:latin typeface="Mada"/>
              <a:ea typeface="Mada"/>
              <a:cs typeface="Mada"/>
              <a:sym typeface="Mad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p:txBody>
      </p:sp>
      <p:sp>
        <p:nvSpPr>
          <p:cNvPr id="1692" name="Google Shape;1692;p31"/>
          <p:cNvSpPr/>
          <p:nvPr/>
        </p:nvSpPr>
        <p:spPr>
          <a:xfrm>
            <a:off x="332188" y="334988"/>
            <a:ext cx="835200" cy="761700"/>
          </a:xfrm>
          <a:prstGeom prst="roundRect">
            <a:avLst>
              <a:gd fmla="val 16667"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93" name="Google Shape;1693;p31"/>
          <p:cNvCxnSpPr/>
          <p:nvPr/>
        </p:nvCxnSpPr>
        <p:spPr>
          <a:xfrm flipH="1" rot="10800000">
            <a:off x="67093" y="2729237"/>
            <a:ext cx="7602300" cy="600"/>
          </a:xfrm>
          <a:prstGeom prst="straightConnector1">
            <a:avLst/>
          </a:prstGeom>
          <a:noFill/>
          <a:ln cap="flat" cmpd="sng" w="9525">
            <a:solidFill>
              <a:srgbClr val="A4E4E0"/>
            </a:solidFill>
            <a:prstDash val="solid"/>
            <a:round/>
            <a:headEnd len="med" w="med" type="none"/>
            <a:tailEnd len="med" w="med" type="none"/>
          </a:ln>
        </p:spPr>
      </p:cxnSp>
      <p:sp>
        <p:nvSpPr>
          <p:cNvPr id="1694" name="Google Shape;1694;p31"/>
          <p:cNvSpPr/>
          <p:nvPr/>
        </p:nvSpPr>
        <p:spPr>
          <a:xfrm>
            <a:off x="188391" y="1874625"/>
            <a:ext cx="720000" cy="6078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31"/>
          <p:cNvSpPr/>
          <p:nvPr/>
        </p:nvSpPr>
        <p:spPr>
          <a:xfrm>
            <a:off x="1597932" y="2977301"/>
            <a:ext cx="720000" cy="6078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31"/>
          <p:cNvSpPr/>
          <p:nvPr/>
        </p:nvSpPr>
        <p:spPr>
          <a:xfrm>
            <a:off x="2931606" y="1874625"/>
            <a:ext cx="720000" cy="6078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31"/>
          <p:cNvSpPr/>
          <p:nvPr/>
        </p:nvSpPr>
        <p:spPr>
          <a:xfrm>
            <a:off x="4198721" y="2977301"/>
            <a:ext cx="720000" cy="6078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98" name="Google Shape;1698;p31"/>
          <p:cNvCxnSpPr>
            <a:stCxn id="1694" idx="4"/>
          </p:cNvCxnSpPr>
          <p:nvPr/>
        </p:nvCxnSpPr>
        <p:spPr>
          <a:xfrm>
            <a:off x="548391" y="2482425"/>
            <a:ext cx="0" cy="247500"/>
          </a:xfrm>
          <a:prstGeom prst="straightConnector1">
            <a:avLst/>
          </a:prstGeom>
          <a:noFill/>
          <a:ln cap="flat" cmpd="sng" w="9525">
            <a:solidFill>
              <a:srgbClr val="A4E4E0"/>
            </a:solidFill>
            <a:prstDash val="solid"/>
            <a:round/>
            <a:headEnd len="med" w="med" type="none"/>
            <a:tailEnd len="med" w="med" type="none"/>
          </a:ln>
        </p:spPr>
      </p:cxnSp>
      <p:cxnSp>
        <p:nvCxnSpPr>
          <p:cNvPr id="1699" name="Google Shape;1699;p31"/>
          <p:cNvCxnSpPr/>
          <p:nvPr/>
        </p:nvCxnSpPr>
        <p:spPr>
          <a:xfrm>
            <a:off x="3291581" y="2482373"/>
            <a:ext cx="0" cy="247500"/>
          </a:xfrm>
          <a:prstGeom prst="straightConnector1">
            <a:avLst/>
          </a:prstGeom>
          <a:noFill/>
          <a:ln cap="flat" cmpd="sng" w="9525">
            <a:solidFill>
              <a:srgbClr val="A4E4E0"/>
            </a:solidFill>
            <a:prstDash val="solid"/>
            <a:round/>
            <a:headEnd len="med" w="med" type="none"/>
            <a:tailEnd len="med" w="med" type="none"/>
          </a:ln>
        </p:spPr>
      </p:cxnSp>
      <p:cxnSp>
        <p:nvCxnSpPr>
          <p:cNvPr id="1700" name="Google Shape;1700;p31"/>
          <p:cNvCxnSpPr/>
          <p:nvPr/>
        </p:nvCxnSpPr>
        <p:spPr>
          <a:xfrm>
            <a:off x="1955532" y="2729837"/>
            <a:ext cx="0" cy="247500"/>
          </a:xfrm>
          <a:prstGeom prst="straightConnector1">
            <a:avLst/>
          </a:prstGeom>
          <a:noFill/>
          <a:ln cap="flat" cmpd="sng" w="9525">
            <a:solidFill>
              <a:srgbClr val="A4E4E0"/>
            </a:solidFill>
            <a:prstDash val="solid"/>
            <a:round/>
            <a:headEnd len="med" w="med" type="none"/>
            <a:tailEnd len="med" w="med" type="none"/>
          </a:ln>
        </p:spPr>
      </p:cxnSp>
      <p:cxnSp>
        <p:nvCxnSpPr>
          <p:cNvPr id="1701" name="Google Shape;1701;p31"/>
          <p:cNvCxnSpPr/>
          <p:nvPr/>
        </p:nvCxnSpPr>
        <p:spPr>
          <a:xfrm>
            <a:off x="4558699" y="2729837"/>
            <a:ext cx="0" cy="247500"/>
          </a:xfrm>
          <a:prstGeom prst="straightConnector1">
            <a:avLst/>
          </a:prstGeom>
          <a:noFill/>
          <a:ln cap="flat" cmpd="sng" w="9525">
            <a:solidFill>
              <a:srgbClr val="A4E4E0"/>
            </a:solidFill>
            <a:prstDash val="solid"/>
            <a:round/>
            <a:headEnd len="med" w="med" type="none"/>
            <a:tailEnd len="med" w="med" type="none"/>
          </a:ln>
        </p:spPr>
      </p:cxnSp>
      <p:sp>
        <p:nvSpPr>
          <p:cNvPr id="1702" name="Google Shape;1702;p31"/>
          <p:cNvSpPr txBox="1"/>
          <p:nvPr/>
        </p:nvSpPr>
        <p:spPr>
          <a:xfrm>
            <a:off x="810575" y="1408800"/>
            <a:ext cx="2218800" cy="125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rgbClr val="1C4587"/>
                </a:solidFill>
                <a:latin typeface="Mada"/>
                <a:ea typeface="Mada"/>
                <a:cs typeface="Mada"/>
                <a:sym typeface="Mada"/>
              </a:rPr>
              <a:t>Dark urine, pale stool.</a:t>
            </a:r>
            <a:endParaRPr sz="1200">
              <a:solidFill>
                <a:srgbClr val="1C4587"/>
              </a:solidFill>
              <a:latin typeface="Mada"/>
              <a:ea typeface="Mada"/>
              <a:cs typeface="Mada"/>
              <a:sym typeface="Mada"/>
            </a:endParaRPr>
          </a:p>
          <a:p>
            <a:pPr indent="0" lvl="0" marL="0" rtl="0" algn="ctr">
              <a:lnSpc>
                <a:spcPct val="115000"/>
              </a:lnSpc>
              <a:spcBef>
                <a:spcPts val="0"/>
              </a:spcBef>
              <a:spcAft>
                <a:spcPts val="0"/>
              </a:spcAft>
              <a:buNone/>
            </a:pPr>
            <a:r>
              <a:rPr lang="en-GB" sz="1000">
                <a:solidFill>
                  <a:srgbClr val="6AA84F"/>
                </a:solidFill>
                <a:latin typeface="Mada"/>
                <a:ea typeface="Mada"/>
                <a:cs typeface="Mada"/>
                <a:sym typeface="Mada"/>
              </a:rPr>
              <a:t>-Urine color differentiates between mechanical obstruction (dark in color) and non mechanical obstruction (Normal)</a:t>
            </a:r>
            <a:endParaRPr sz="1000">
              <a:solidFill>
                <a:srgbClr val="6AA84F"/>
              </a:solidFill>
              <a:latin typeface="Mada"/>
              <a:ea typeface="Mada"/>
              <a:cs typeface="Mada"/>
              <a:sym typeface="Mada"/>
            </a:endParaRPr>
          </a:p>
          <a:p>
            <a:pPr indent="0" lvl="0" marL="0" rtl="0" algn="ctr">
              <a:lnSpc>
                <a:spcPct val="115000"/>
              </a:lnSpc>
              <a:spcBef>
                <a:spcPts val="0"/>
              </a:spcBef>
              <a:spcAft>
                <a:spcPts val="0"/>
              </a:spcAft>
              <a:buNone/>
            </a:pPr>
            <a:r>
              <a:rPr lang="en-GB" sz="1000">
                <a:solidFill>
                  <a:srgbClr val="6AA84F"/>
                </a:solidFill>
                <a:latin typeface="Mada"/>
                <a:ea typeface="Mada"/>
                <a:cs typeface="Mada"/>
                <a:sym typeface="Mada"/>
              </a:rPr>
              <a:t>-clay color stool is a very specific sign for obstructive jaundice </a:t>
            </a:r>
            <a:endParaRPr sz="1000">
              <a:solidFill>
                <a:srgbClr val="6AA84F"/>
              </a:solidFill>
              <a:latin typeface="Mada"/>
              <a:ea typeface="Mada"/>
              <a:cs typeface="Mada"/>
              <a:sym typeface="Mada"/>
            </a:endParaRPr>
          </a:p>
          <a:p>
            <a:pPr indent="0" lvl="0" marL="0" rtl="0" algn="ctr">
              <a:spcBef>
                <a:spcPts val="0"/>
              </a:spcBef>
              <a:spcAft>
                <a:spcPts val="0"/>
              </a:spcAft>
              <a:buNone/>
            </a:pPr>
            <a:r>
              <a:t/>
            </a:r>
            <a:endParaRPr sz="1100">
              <a:latin typeface="Mada"/>
              <a:ea typeface="Mada"/>
              <a:cs typeface="Mada"/>
              <a:sym typeface="Mada"/>
            </a:endParaRPr>
          </a:p>
        </p:txBody>
      </p:sp>
      <p:sp>
        <p:nvSpPr>
          <p:cNvPr id="1703" name="Google Shape;1703;p31"/>
          <p:cNvSpPr txBox="1"/>
          <p:nvPr/>
        </p:nvSpPr>
        <p:spPr>
          <a:xfrm>
            <a:off x="-86325" y="2729238"/>
            <a:ext cx="1534200" cy="5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rgbClr val="1C4587"/>
                </a:solidFill>
                <a:latin typeface="Mada"/>
                <a:ea typeface="Mada"/>
                <a:cs typeface="Mada"/>
                <a:sym typeface="Mada"/>
              </a:rPr>
              <a:t>Abdominal pain, fever, nausea and vomiting.</a:t>
            </a:r>
            <a:endParaRPr sz="1200">
              <a:solidFill>
                <a:srgbClr val="1C4587"/>
              </a:solidFill>
              <a:latin typeface="Mada"/>
              <a:ea typeface="Mada"/>
              <a:cs typeface="Mada"/>
              <a:sym typeface="Mada"/>
            </a:endParaRPr>
          </a:p>
          <a:p>
            <a:pPr indent="0" lvl="0" marL="0" rtl="0" algn="ctr">
              <a:spcBef>
                <a:spcPts val="0"/>
              </a:spcBef>
              <a:spcAft>
                <a:spcPts val="0"/>
              </a:spcAft>
              <a:buNone/>
            </a:pPr>
            <a:r>
              <a:t/>
            </a:r>
            <a:endParaRPr sz="1000">
              <a:latin typeface="Mada"/>
              <a:ea typeface="Mada"/>
              <a:cs typeface="Mada"/>
              <a:sym typeface="Mada"/>
            </a:endParaRPr>
          </a:p>
        </p:txBody>
      </p:sp>
      <p:sp>
        <p:nvSpPr>
          <p:cNvPr id="1704" name="Google Shape;1704;p31"/>
          <p:cNvSpPr txBox="1"/>
          <p:nvPr/>
        </p:nvSpPr>
        <p:spPr>
          <a:xfrm>
            <a:off x="2292350" y="2819338"/>
            <a:ext cx="2055300" cy="5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rgbClr val="1C4587"/>
                </a:solidFill>
                <a:latin typeface="Mada"/>
                <a:ea typeface="Mada"/>
                <a:cs typeface="Mada"/>
                <a:sym typeface="Mada"/>
              </a:rPr>
              <a:t>Itching.</a:t>
            </a:r>
            <a:endParaRPr sz="1200">
              <a:solidFill>
                <a:srgbClr val="1C4587"/>
              </a:solidFill>
              <a:latin typeface="Mada"/>
              <a:ea typeface="Mada"/>
              <a:cs typeface="Mada"/>
              <a:sym typeface="Mada"/>
            </a:endParaRPr>
          </a:p>
          <a:p>
            <a:pPr indent="0" lvl="0" marL="457200" rtl="0" algn="l">
              <a:lnSpc>
                <a:spcPct val="115000"/>
              </a:lnSpc>
              <a:spcBef>
                <a:spcPts val="0"/>
              </a:spcBef>
              <a:spcAft>
                <a:spcPts val="0"/>
              </a:spcAft>
              <a:buNone/>
            </a:pPr>
            <a:r>
              <a:rPr lang="en-GB" sz="1200">
                <a:solidFill>
                  <a:srgbClr val="6AA84F"/>
                </a:solidFill>
                <a:latin typeface="Mada"/>
                <a:ea typeface="Mada"/>
                <a:cs typeface="Mada"/>
                <a:sym typeface="Mada"/>
              </a:rPr>
              <a:t>very characteristic</a:t>
            </a:r>
            <a:endParaRPr sz="1200">
              <a:solidFill>
                <a:srgbClr val="6AA84F"/>
              </a:solidFill>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705" name="Google Shape;1705;p31"/>
          <p:cNvSpPr txBox="1"/>
          <p:nvPr/>
        </p:nvSpPr>
        <p:spPr>
          <a:xfrm>
            <a:off x="3584414" y="1867909"/>
            <a:ext cx="1951800" cy="357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rgbClr val="1C4587"/>
                </a:solidFill>
                <a:latin typeface="Mada"/>
                <a:ea typeface="Mada"/>
                <a:cs typeface="Mada"/>
                <a:sym typeface="Mada"/>
              </a:rPr>
              <a:t>Weight loss or Loss of appetite.</a:t>
            </a:r>
            <a:endParaRPr sz="1200">
              <a:solidFill>
                <a:srgbClr val="1C4587"/>
              </a:solidFill>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p:txBody>
      </p:sp>
      <p:sp>
        <p:nvSpPr>
          <p:cNvPr id="1706" name="Google Shape;1706;p31"/>
          <p:cNvSpPr/>
          <p:nvPr/>
        </p:nvSpPr>
        <p:spPr>
          <a:xfrm>
            <a:off x="5522391" y="1874625"/>
            <a:ext cx="720000" cy="6078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07" name="Google Shape;1707;p31"/>
          <p:cNvCxnSpPr>
            <a:stCxn id="1706" idx="4"/>
          </p:cNvCxnSpPr>
          <p:nvPr/>
        </p:nvCxnSpPr>
        <p:spPr>
          <a:xfrm>
            <a:off x="5882391" y="2482425"/>
            <a:ext cx="0" cy="247500"/>
          </a:xfrm>
          <a:prstGeom prst="straightConnector1">
            <a:avLst/>
          </a:prstGeom>
          <a:noFill/>
          <a:ln cap="flat" cmpd="sng" w="9525">
            <a:solidFill>
              <a:srgbClr val="A4E4E0"/>
            </a:solidFill>
            <a:prstDash val="solid"/>
            <a:round/>
            <a:headEnd len="med" w="med" type="none"/>
            <a:tailEnd len="med" w="med" type="none"/>
          </a:ln>
        </p:spPr>
      </p:cxnSp>
      <p:sp>
        <p:nvSpPr>
          <p:cNvPr id="1708" name="Google Shape;1708;p31"/>
          <p:cNvSpPr txBox="1"/>
          <p:nvPr/>
        </p:nvSpPr>
        <p:spPr>
          <a:xfrm>
            <a:off x="6253550" y="1868713"/>
            <a:ext cx="1422300" cy="5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200">
                <a:solidFill>
                  <a:srgbClr val="1C4587"/>
                </a:solidFill>
                <a:latin typeface="Mada"/>
                <a:ea typeface="Mada"/>
                <a:cs typeface="Mada"/>
                <a:sym typeface="Mada"/>
              </a:rPr>
              <a:t>Diarrhoea, steatorrhea.</a:t>
            </a:r>
            <a:endParaRPr sz="1200">
              <a:latin typeface="Mada"/>
              <a:ea typeface="Mada"/>
              <a:cs typeface="Mada"/>
              <a:sym typeface="Mada"/>
            </a:endParaRPr>
          </a:p>
        </p:txBody>
      </p:sp>
      <p:sp>
        <p:nvSpPr>
          <p:cNvPr id="1709" name="Google Shape;1709;p31"/>
          <p:cNvSpPr/>
          <p:nvPr/>
        </p:nvSpPr>
        <p:spPr>
          <a:xfrm>
            <a:off x="6713321" y="2977301"/>
            <a:ext cx="720000" cy="607800"/>
          </a:xfrm>
          <a:prstGeom prst="ellipse">
            <a:avLst/>
          </a:prstGeom>
          <a:solidFill>
            <a:srgbClr val="E6F8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10" name="Google Shape;1710;p31"/>
          <p:cNvCxnSpPr/>
          <p:nvPr/>
        </p:nvCxnSpPr>
        <p:spPr>
          <a:xfrm>
            <a:off x="7073299" y="2729837"/>
            <a:ext cx="0" cy="247500"/>
          </a:xfrm>
          <a:prstGeom prst="straightConnector1">
            <a:avLst/>
          </a:prstGeom>
          <a:noFill/>
          <a:ln cap="flat" cmpd="sng" w="9525">
            <a:solidFill>
              <a:srgbClr val="A4E4E0"/>
            </a:solidFill>
            <a:prstDash val="solid"/>
            <a:round/>
            <a:headEnd len="med" w="med" type="none"/>
            <a:tailEnd len="med" w="med" type="none"/>
          </a:ln>
        </p:spPr>
      </p:cxnSp>
      <p:sp>
        <p:nvSpPr>
          <p:cNvPr id="1711" name="Google Shape;1711;p31"/>
          <p:cNvSpPr txBox="1"/>
          <p:nvPr/>
        </p:nvSpPr>
        <p:spPr>
          <a:xfrm>
            <a:off x="4824588" y="2818913"/>
            <a:ext cx="2055300" cy="5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200">
                <a:solidFill>
                  <a:srgbClr val="1C4587"/>
                </a:solidFill>
                <a:latin typeface="Mada"/>
                <a:ea typeface="Mada"/>
                <a:cs typeface="Mada"/>
                <a:sym typeface="Mada"/>
              </a:rPr>
              <a:t>Blood transfusion, travelling abroad, Alcohol, IV drugs injection, and Tattooing.</a:t>
            </a:r>
            <a:r>
              <a:rPr lang="en-GB" sz="1200">
                <a:latin typeface="Mada"/>
                <a:ea typeface="Mada"/>
                <a:cs typeface="Mada"/>
                <a:sym typeface="Mada"/>
              </a:rPr>
              <a:t> </a:t>
            </a:r>
            <a:endParaRPr sz="1200">
              <a:latin typeface="Mada"/>
              <a:ea typeface="Mada"/>
              <a:cs typeface="Mada"/>
              <a:sym typeface="Mada"/>
            </a:endParaRPr>
          </a:p>
        </p:txBody>
      </p:sp>
      <p:sp>
        <p:nvSpPr>
          <p:cNvPr id="1712" name="Google Shape;1712;p31"/>
          <p:cNvSpPr txBox="1"/>
          <p:nvPr/>
        </p:nvSpPr>
        <p:spPr>
          <a:xfrm>
            <a:off x="985600" y="4182663"/>
            <a:ext cx="40590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1C4587"/>
                </a:solidFill>
                <a:latin typeface="Mada"/>
                <a:ea typeface="Mada"/>
                <a:cs typeface="Mada"/>
                <a:sym typeface="Mada"/>
              </a:rPr>
              <a:t>Physical examination may show:</a:t>
            </a:r>
            <a:endParaRPr b="1">
              <a:solidFill>
                <a:srgbClr val="1C4587"/>
              </a:solidFill>
              <a:latin typeface="Mada"/>
              <a:ea typeface="Mada"/>
              <a:cs typeface="Mada"/>
              <a:sym typeface="Mad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a:p>
            <a:pPr indent="0" lvl="0" marL="0" rtl="0" algn="l">
              <a:spcBef>
                <a:spcPts val="0"/>
              </a:spcBef>
              <a:spcAft>
                <a:spcPts val="0"/>
              </a:spcAft>
              <a:buNone/>
            </a:pPr>
            <a:r>
              <a:t/>
            </a:r>
            <a:endParaRPr b="1">
              <a:solidFill>
                <a:srgbClr val="006D77"/>
              </a:solidFill>
              <a:highlight>
                <a:srgbClr val="EDF9F9"/>
              </a:highlight>
              <a:latin typeface="Lora"/>
              <a:ea typeface="Lora"/>
              <a:cs typeface="Lora"/>
              <a:sym typeface="Lora"/>
            </a:endParaRPr>
          </a:p>
        </p:txBody>
      </p:sp>
      <p:sp>
        <p:nvSpPr>
          <p:cNvPr id="1713" name="Google Shape;1713;p31"/>
          <p:cNvSpPr/>
          <p:nvPr/>
        </p:nvSpPr>
        <p:spPr>
          <a:xfrm>
            <a:off x="162313" y="4030250"/>
            <a:ext cx="835200" cy="761700"/>
          </a:xfrm>
          <a:prstGeom prst="roundRect">
            <a:avLst>
              <a:gd fmla="val 16667" name="adj"/>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4" name="Google Shape;1714;p31"/>
          <p:cNvSpPr txBox="1"/>
          <p:nvPr/>
        </p:nvSpPr>
        <p:spPr>
          <a:xfrm>
            <a:off x="-18175" y="5557825"/>
            <a:ext cx="19518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1C4587"/>
                </a:solidFill>
                <a:latin typeface="Mada"/>
                <a:ea typeface="Mada"/>
                <a:cs typeface="Mada"/>
                <a:sym typeface="Mada"/>
              </a:rPr>
              <a:t>Yellow skin, sclera and mucosa under the tongue.</a:t>
            </a:r>
            <a:endParaRPr sz="1200">
              <a:solidFill>
                <a:srgbClr val="1C4587"/>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b="1" sz="1300">
              <a:solidFill>
                <a:srgbClr val="1C4588"/>
              </a:solidFill>
              <a:latin typeface="Mada"/>
              <a:ea typeface="Mada"/>
              <a:cs typeface="Mada"/>
              <a:sym typeface="Mada"/>
            </a:endParaRPr>
          </a:p>
        </p:txBody>
      </p:sp>
      <p:sp>
        <p:nvSpPr>
          <p:cNvPr id="1715" name="Google Shape;1715;p31"/>
          <p:cNvSpPr txBox="1"/>
          <p:nvPr/>
        </p:nvSpPr>
        <p:spPr>
          <a:xfrm>
            <a:off x="187000" y="6997950"/>
            <a:ext cx="12114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1C4587"/>
                </a:solidFill>
                <a:latin typeface="Mada"/>
                <a:ea typeface="Mada"/>
                <a:cs typeface="Mada"/>
                <a:sym typeface="Mada"/>
              </a:rPr>
              <a:t>Scratch marks</a:t>
            </a:r>
            <a:endParaRPr sz="1200">
              <a:solidFill>
                <a:srgbClr val="1C4587"/>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b="1" sz="1300">
              <a:solidFill>
                <a:srgbClr val="1C4588"/>
              </a:solidFill>
              <a:latin typeface="Mada"/>
              <a:ea typeface="Mada"/>
              <a:cs typeface="Mada"/>
              <a:sym typeface="Mada"/>
            </a:endParaRPr>
          </a:p>
        </p:txBody>
      </p:sp>
      <p:sp>
        <p:nvSpPr>
          <p:cNvPr id="1716" name="Google Shape;1716;p31"/>
          <p:cNvSpPr txBox="1"/>
          <p:nvPr/>
        </p:nvSpPr>
        <p:spPr>
          <a:xfrm>
            <a:off x="67100" y="8390000"/>
            <a:ext cx="18666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1C4587"/>
                </a:solidFill>
                <a:latin typeface="Mada"/>
                <a:ea typeface="Mada"/>
                <a:cs typeface="Mada"/>
                <a:sym typeface="Mada"/>
              </a:rPr>
              <a:t>Abdominal tenderness, Abdominal mass.</a:t>
            </a:r>
            <a:endParaRPr sz="1200">
              <a:solidFill>
                <a:srgbClr val="1C458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b="1" sz="1200">
              <a:solidFill>
                <a:srgbClr val="1C4587"/>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b="1" sz="1300">
              <a:solidFill>
                <a:srgbClr val="1C4588"/>
              </a:solidFill>
              <a:latin typeface="Mada"/>
              <a:ea typeface="Mada"/>
              <a:cs typeface="Mada"/>
              <a:sym typeface="Mada"/>
            </a:endParaRPr>
          </a:p>
        </p:txBody>
      </p:sp>
      <p:sp>
        <p:nvSpPr>
          <p:cNvPr id="1717" name="Google Shape;1717;p31"/>
          <p:cNvSpPr txBox="1"/>
          <p:nvPr/>
        </p:nvSpPr>
        <p:spPr>
          <a:xfrm>
            <a:off x="5833125" y="5527025"/>
            <a:ext cx="17157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1C4587"/>
                </a:solidFill>
                <a:latin typeface="Mada"/>
                <a:ea typeface="Mada"/>
                <a:cs typeface="Mada"/>
                <a:sym typeface="Mada"/>
              </a:rPr>
              <a:t>Palpable gallbladder.</a:t>
            </a:r>
            <a:endParaRPr sz="1100">
              <a:solidFill>
                <a:srgbClr val="1C458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100">
              <a:solidFill>
                <a:srgbClr val="1C4587"/>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1100">
              <a:solidFill>
                <a:srgbClr val="1C4588"/>
              </a:solidFill>
              <a:latin typeface="Mada"/>
              <a:ea typeface="Mada"/>
              <a:cs typeface="Mada"/>
              <a:sym typeface="Mada"/>
            </a:endParaRPr>
          </a:p>
        </p:txBody>
      </p:sp>
      <p:sp>
        <p:nvSpPr>
          <p:cNvPr id="1718" name="Google Shape;1718;p31"/>
          <p:cNvSpPr txBox="1"/>
          <p:nvPr/>
        </p:nvSpPr>
        <p:spPr>
          <a:xfrm>
            <a:off x="5820525" y="8140950"/>
            <a:ext cx="18666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1C4587"/>
                </a:solidFill>
                <a:latin typeface="Mada"/>
                <a:ea typeface="Mada"/>
                <a:cs typeface="Mada"/>
                <a:sym typeface="Mada"/>
              </a:rPr>
              <a:t>Signs of Chronic Liver Disease and Cirrhosis:</a:t>
            </a:r>
            <a:endParaRPr sz="1200">
              <a:solidFill>
                <a:srgbClr val="1C4587"/>
              </a:solidFill>
              <a:latin typeface="Mada"/>
              <a:ea typeface="Mada"/>
              <a:cs typeface="Mada"/>
              <a:sym typeface="Mada"/>
            </a:endParaRPr>
          </a:p>
          <a:p>
            <a:pPr indent="-165100" lvl="0" marL="269999" rtl="0" algn="l">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Altered mental status</a:t>
            </a:r>
            <a:endParaRPr sz="1100">
              <a:solidFill>
                <a:srgbClr val="1C4587"/>
              </a:solidFill>
              <a:latin typeface="Mada"/>
              <a:ea typeface="Mada"/>
              <a:cs typeface="Mada"/>
              <a:sym typeface="Mada"/>
            </a:endParaRPr>
          </a:p>
          <a:p>
            <a:pPr indent="-165100" lvl="0" marL="269999" rtl="0" algn="l">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Asterixis</a:t>
            </a:r>
            <a:endParaRPr sz="1100">
              <a:solidFill>
                <a:srgbClr val="1C4587"/>
              </a:solidFill>
              <a:latin typeface="Mada"/>
              <a:ea typeface="Mada"/>
              <a:cs typeface="Mada"/>
              <a:sym typeface="Mada"/>
            </a:endParaRPr>
          </a:p>
          <a:p>
            <a:pPr indent="-165100" lvl="0" marL="269999" rtl="0" algn="l">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Palmar erythema</a:t>
            </a:r>
            <a:endParaRPr sz="1100">
              <a:solidFill>
                <a:srgbClr val="1C4587"/>
              </a:solidFill>
              <a:latin typeface="Mada"/>
              <a:ea typeface="Mada"/>
              <a:cs typeface="Mada"/>
              <a:sym typeface="Mada"/>
            </a:endParaRPr>
          </a:p>
          <a:p>
            <a:pPr indent="-165100" lvl="0" marL="269999" rtl="0" algn="l">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Caput medusae </a:t>
            </a:r>
            <a:endParaRPr sz="1100">
              <a:solidFill>
                <a:srgbClr val="1C4587"/>
              </a:solidFill>
              <a:latin typeface="Mada"/>
              <a:ea typeface="Mada"/>
              <a:cs typeface="Mada"/>
              <a:sym typeface="Mada"/>
            </a:endParaRPr>
          </a:p>
          <a:p>
            <a:pPr indent="-165100" lvl="0" marL="269999" rtl="0" algn="l">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Spider angiomata</a:t>
            </a:r>
            <a:endParaRPr sz="1100">
              <a:solidFill>
                <a:srgbClr val="1C4587"/>
              </a:solidFill>
              <a:latin typeface="Mada"/>
              <a:ea typeface="Mada"/>
              <a:cs typeface="Mada"/>
              <a:sym typeface="Mada"/>
            </a:endParaRPr>
          </a:p>
          <a:p>
            <a:pPr indent="-165100" lvl="0" marL="269999" rtl="0" algn="l">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Ascites</a:t>
            </a:r>
            <a:endParaRPr sz="1100">
              <a:solidFill>
                <a:srgbClr val="1C4587"/>
              </a:solidFill>
              <a:latin typeface="Mada"/>
              <a:ea typeface="Mada"/>
              <a:cs typeface="Mada"/>
              <a:sym typeface="Mada"/>
            </a:endParaRPr>
          </a:p>
          <a:p>
            <a:pPr indent="-165100" lvl="0" marL="269999" rtl="0" algn="l">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Testicular atrophy</a:t>
            </a:r>
            <a:endParaRPr sz="1100">
              <a:solidFill>
                <a:srgbClr val="1C4587"/>
              </a:solidFill>
              <a:latin typeface="Mada"/>
              <a:ea typeface="Mada"/>
              <a:cs typeface="Mada"/>
              <a:sym typeface="Mada"/>
            </a:endParaRPr>
          </a:p>
          <a:p>
            <a:pPr indent="-165100" lvl="0" marL="269999" rtl="0" algn="l">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Gynecomastia</a:t>
            </a:r>
            <a:endParaRPr sz="1100">
              <a:solidFill>
                <a:srgbClr val="1C4587"/>
              </a:solidFill>
              <a:latin typeface="Mada"/>
              <a:ea typeface="Mada"/>
              <a:cs typeface="Mada"/>
              <a:sym typeface="Mada"/>
            </a:endParaRPr>
          </a:p>
          <a:p>
            <a:pPr indent="-165100" lvl="0" marL="269999" rtl="0" algn="l">
              <a:spcBef>
                <a:spcPts val="0"/>
              </a:spcBef>
              <a:spcAft>
                <a:spcPts val="0"/>
              </a:spcAft>
              <a:buClr>
                <a:srgbClr val="1C4587"/>
              </a:buClr>
              <a:buSzPts val="1100"/>
              <a:buFont typeface="Mada"/>
              <a:buChar char="●"/>
            </a:pPr>
            <a:r>
              <a:rPr lang="en-GB" sz="1100">
                <a:solidFill>
                  <a:srgbClr val="1C4587"/>
                </a:solidFill>
                <a:latin typeface="Mada"/>
                <a:ea typeface="Mada"/>
                <a:cs typeface="Mada"/>
                <a:sym typeface="Mada"/>
              </a:rPr>
              <a:t>Fetor hepaticus</a:t>
            </a:r>
            <a:endParaRPr sz="1100">
              <a:solidFill>
                <a:srgbClr val="1C4587"/>
              </a:solidFill>
              <a:latin typeface="Mada"/>
              <a:ea typeface="Mada"/>
              <a:cs typeface="Mada"/>
              <a:sym typeface="Mada"/>
            </a:endParaRPr>
          </a:p>
        </p:txBody>
      </p:sp>
      <p:grpSp>
        <p:nvGrpSpPr>
          <p:cNvPr id="1719" name="Google Shape;1719;p31"/>
          <p:cNvGrpSpPr/>
          <p:nvPr/>
        </p:nvGrpSpPr>
        <p:grpSpPr>
          <a:xfrm>
            <a:off x="409449" y="453220"/>
            <a:ext cx="614112" cy="566091"/>
            <a:chOff x="1086250" y="2163525"/>
            <a:chExt cx="341800" cy="341925"/>
          </a:xfrm>
        </p:grpSpPr>
        <p:sp>
          <p:nvSpPr>
            <p:cNvPr id="1720" name="Google Shape;1720;p31"/>
            <p:cNvSpPr/>
            <p:nvPr/>
          </p:nvSpPr>
          <p:spPr>
            <a:xfrm>
              <a:off x="1086250" y="2163525"/>
              <a:ext cx="341800" cy="341925"/>
            </a:xfrm>
            <a:custGeom>
              <a:rect b="b" l="l" r="r" t="t"/>
              <a:pathLst>
                <a:path extrusionOk="0" h="13677" w="13672">
                  <a:moveTo>
                    <a:pt x="6839" y="0"/>
                  </a:moveTo>
                  <a:cubicBezTo>
                    <a:pt x="3060" y="0"/>
                    <a:pt x="1" y="3059"/>
                    <a:pt x="1" y="6838"/>
                  </a:cubicBezTo>
                  <a:cubicBezTo>
                    <a:pt x="1" y="10613"/>
                    <a:pt x="3060" y="13676"/>
                    <a:pt x="6839" y="13676"/>
                  </a:cubicBezTo>
                  <a:cubicBezTo>
                    <a:pt x="10613" y="13676"/>
                    <a:pt x="13672" y="10613"/>
                    <a:pt x="13672" y="6838"/>
                  </a:cubicBezTo>
                  <a:cubicBezTo>
                    <a:pt x="13672" y="3059"/>
                    <a:pt x="10613" y="0"/>
                    <a:pt x="6839" y="0"/>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31"/>
            <p:cNvSpPr/>
            <p:nvPr/>
          </p:nvSpPr>
          <p:spPr>
            <a:xfrm>
              <a:off x="1117625" y="2175225"/>
              <a:ext cx="243400" cy="327175"/>
            </a:xfrm>
            <a:custGeom>
              <a:rect b="b" l="l" r="r" t="t"/>
              <a:pathLst>
                <a:path extrusionOk="0" h="13087" w="9736">
                  <a:moveTo>
                    <a:pt x="3087" y="0"/>
                  </a:moveTo>
                  <a:cubicBezTo>
                    <a:pt x="2286" y="315"/>
                    <a:pt x="1553" y="778"/>
                    <a:pt x="928" y="1363"/>
                  </a:cubicBezTo>
                  <a:lnTo>
                    <a:pt x="19" y="11548"/>
                  </a:lnTo>
                  <a:cubicBezTo>
                    <a:pt x="1" y="11755"/>
                    <a:pt x="145" y="11939"/>
                    <a:pt x="347" y="11975"/>
                  </a:cubicBezTo>
                  <a:lnTo>
                    <a:pt x="6857" y="13087"/>
                  </a:lnTo>
                  <a:cubicBezTo>
                    <a:pt x="7504" y="12965"/>
                    <a:pt x="8130" y="12749"/>
                    <a:pt x="8715" y="12448"/>
                  </a:cubicBezTo>
                  <a:lnTo>
                    <a:pt x="9736" y="940"/>
                  </a:lnTo>
                  <a:cubicBezTo>
                    <a:pt x="9259" y="576"/>
                    <a:pt x="8737" y="275"/>
                    <a:pt x="8184" y="45"/>
                  </a:cubicBezTo>
                  <a:lnTo>
                    <a:pt x="3087"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31"/>
            <p:cNvSpPr/>
            <p:nvPr/>
          </p:nvSpPr>
          <p:spPr>
            <a:xfrm>
              <a:off x="1128875" y="2199050"/>
              <a:ext cx="219325" cy="299200"/>
            </a:xfrm>
            <a:custGeom>
              <a:rect b="b" l="l" r="r" t="t"/>
              <a:pathLst>
                <a:path extrusionOk="0" h="11968" w="8773">
                  <a:moveTo>
                    <a:pt x="950" y="1"/>
                  </a:moveTo>
                  <a:lnTo>
                    <a:pt x="1" y="10649"/>
                  </a:lnTo>
                  <a:lnTo>
                    <a:pt x="7716" y="11967"/>
                  </a:lnTo>
                  <a:lnTo>
                    <a:pt x="8773" y="68"/>
                  </a:lnTo>
                  <a:lnTo>
                    <a:pt x="95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31"/>
            <p:cNvSpPr/>
            <p:nvPr/>
          </p:nvSpPr>
          <p:spPr>
            <a:xfrm>
              <a:off x="1128875" y="2199050"/>
              <a:ext cx="219325" cy="299200"/>
            </a:xfrm>
            <a:custGeom>
              <a:rect b="b" l="l" r="r" t="t"/>
              <a:pathLst>
                <a:path extrusionOk="0" h="11968" w="8773">
                  <a:moveTo>
                    <a:pt x="950" y="1"/>
                  </a:moveTo>
                  <a:lnTo>
                    <a:pt x="1" y="10649"/>
                  </a:lnTo>
                  <a:lnTo>
                    <a:pt x="7716" y="11967"/>
                  </a:lnTo>
                  <a:lnTo>
                    <a:pt x="8773" y="68"/>
                  </a:lnTo>
                  <a:lnTo>
                    <a:pt x="950" y="1"/>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31"/>
            <p:cNvSpPr/>
            <p:nvPr/>
          </p:nvSpPr>
          <p:spPr>
            <a:xfrm>
              <a:off x="1109975" y="2199050"/>
              <a:ext cx="238225" cy="275900"/>
            </a:xfrm>
            <a:custGeom>
              <a:rect b="b" l="l" r="r" t="t"/>
              <a:pathLst>
                <a:path extrusionOk="0" h="11036" w="9529">
                  <a:moveTo>
                    <a:pt x="1706" y="1"/>
                  </a:moveTo>
                  <a:cubicBezTo>
                    <a:pt x="1706" y="1"/>
                    <a:pt x="667" y="8769"/>
                    <a:pt x="1" y="9331"/>
                  </a:cubicBezTo>
                  <a:lnTo>
                    <a:pt x="7819" y="11036"/>
                  </a:lnTo>
                  <a:lnTo>
                    <a:pt x="9529" y="68"/>
                  </a:lnTo>
                  <a:lnTo>
                    <a:pt x="1706"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31"/>
            <p:cNvSpPr/>
            <p:nvPr/>
          </p:nvSpPr>
          <p:spPr>
            <a:xfrm>
              <a:off x="1088500" y="2392500"/>
              <a:ext cx="219775" cy="82450"/>
            </a:xfrm>
            <a:custGeom>
              <a:rect b="b" l="l" r="r" t="t"/>
              <a:pathLst>
                <a:path extrusionOk="0" h="3298" w="8791">
                  <a:moveTo>
                    <a:pt x="8791" y="2578"/>
                  </a:moveTo>
                  <a:lnTo>
                    <a:pt x="8791" y="2579"/>
                  </a:lnTo>
                  <a:lnTo>
                    <a:pt x="8791" y="2579"/>
                  </a:lnTo>
                  <a:cubicBezTo>
                    <a:pt x="8791" y="2579"/>
                    <a:pt x="8791" y="2579"/>
                    <a:pt x="8791" y="2578"/>
                  </a:cubicBezTo>
                  <a:close/>
                  <a:moveTo>
                    <a:pt x="77" y="0"/>
                  </a:moveTo>
                  <a:cubicBezTo>
                    <a:pt x="1" y="1179"/>
                    <a:pt x="860" y="1593"/>
                    <a:pt x="860" y="1593"/>
                  </a:cubicBezTo>
                  <a:lnTo>
                    <a:pt x="8274" y="3210"/>
                  </a:lnTo>
                  <a:lnTo>
                    <a:pt x="8274" y="3210"/>
                  </a:lnTo>
                  <a:cubicBezTo>
                    <a:pt x="7749" y="3012"/>
                    <a:pt x="7050" y="1633"/>
                    <a:pt x="7050" y="1633"/>
                  </a:cubicBezTo>
                  <a:lnTo>
                    <a:pt x="77" y="0"/>
                  </a:lnTo>
                  <a:close/>
                  <a:moveTo>
                    <a:pt x="8274" y="3210"/>
                  </a:moveTo>
                  <a:lnTo>
                    <a:pt x="8274" y="3210"/>
                  </a:lnTo>
                  <a:cubicBezTo>
                    <a:pt x="8311" y="3224"/>
                    <a:pt x="8347" y="3232"/>
                    <a:pt x="8381" y="3233"/>
                  </a:cubicBezTo>
                  <a:lnTo>
                    <a:pt x="8381" y="3233"/>
                  </a:lnTo>
                  <a:lnTo>
                    <a:pt x="8274" y="3210"/>
                  </a:lnTo>
                  <a:close/>
                  <a:moveTo>
                    <a:pt x="8791" y="2579"/>
                  </a:moveTo>
                  <a:cubicBezTo>
                    <a:pt x="8716" y="3055"/>
                    <a:pt x="8570" y="3233"/>
                    <a:pt x="8393" y="3233"/>
                  </a:cubicBezTo>
                  <a:cubicBezTo>
                    <a:pt x="8389" y="3233"/>
                    <a:pt x="8385" y="3233"/>
                    <a:pt x="8381" y="3233"/>
                  </a:cubicBezTo>
                  <a:lnTo>
                    <a:pt x="8381" y="3233"/>
                  </a:lnTo>
                  <a:lnTo>
                    <a:pt x="8678" y="3298"/>
                  </a:lnTo>
                  <a:lnTo>
                    <a:pt x="8791" y="2579"/>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31"/>
            <p:cNvSpPr/>
            <p:nvPr/>
          </p:nvSpPr>
          <p:spPr>
            <a:xfrm>
              <a:off x="1211775" y="2184100"/>
              <a:ext cx="10700" cy="9800"/>
            </a:xfrm>
            <a:custGeom>
              <a:rect b="b" l="l" r="r" t="t"/>
              <a:pathLst>
                <a:path extrusionOk="0" h="392" w="428">
                  <a:moveTo>
                    <a:pt x="216" y="1"/>
                  </a:moveTo>
                  <a:cubicBezTo>
                    <a:pt x="202" y="1"/>
                    <a:pt x="189" y="2"/>
                    <a:pt x="176" y="5"/>
                  </a:cubicBezTo>
                  <a:cubicBezTo>
                    <a:pt x="68" y="28"/>
                    <a:pt x="0" y="131"/>
                    <a:pt x="23" y="234"/>
                  </a:cubicBezTo>
                  <a:cubicBezTo>
                    <a:pt x="42" y="328"/>
                    <a:pt x="123" y="392"/>
                    <a:pt x="212" y="392"/>
                  </a:cubicBezTo>
                  <a:cubicBezTo>
                    <a:pt x="225" y="392"/>
                    <a:pt x="239" y="390"/>
                    <a:pt x="252" y="387"/>
                  </a:cubicBezTo>
                  <a:cubicBezTo>
                    <a:pt x="360" y="365"/>
                    <a:pt x="428" y="261"/>
                    <a:pt x="405" y="158"/>
                  </a:cubicBezTo>
                  <a:cubicBezTo>
                    <a:pt x="389" y="64"/>
                    <a:pt x="306" y="1"/>
                    <a:pt x="216"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31"/>
            <p:cNvSpPr/>
            <p:nvPr/>
          </p:nvSpPr>
          <p:spPr>
            <a:xfrm>
              <a:off x="1281950" y="2183950"/>
              <a:ext cx="10700" cy="9850"/>
            </a:xfrm>
            <a:custGeom>
              <a:rect b="b" l="l" r="r" t="t"/>
              <a:pathLst>
                <a:path extrusionOk="0" h="394" w="428">
                  <a:moveTo>
                    <a:pt x="218" y="1"/>
                  </a:moveTo>
                  <a:cubicBezTo>
                    <a:pt x="202" y="1"/>
                    <a:pt x="187" y="3"/>
                    <a:pt x="171" y="7"/>
                  </a:cubicBezTo>
                  <a:cubicBezTo>
                    <a:pt x="63" y="29"/>
                    <a:pt x="0" y="133"/>
                    <a:pt x="23" y="240"/>
                  </a:cubicBezTo>
                  <a:cubicBezTo>
                    <a:pt x="42" y="330"/>
                    <a:pt x="123" y="393"/>
                    <a:pt x="215" y="393"/>
                  </a:cubicBezTo>
                  <a:cubicBezTo>
                    <a:pt x="229" y="393"/>
                    <a:pt x="243" y="392"/>
                    <a:pt x="257" y="389"/>
                  </a:cubicBezTo>
                  <a:cubicBezTo>
                    <a:pt x="360" y="362"/>
                    <a:pt x="428" y="258"/>
                    <a:pt x="405" y="155"/>
                  </a:cubicBezTo>
                  <a:cubicBezTo>
                    <a:pt x="386" y="63"/>
                    <a:pt x="305" y="1"/>
                    <a:pt x="218"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31"/>
            <p:cNvSpPr/>
            <p:nvPr/>
          </p:nvSpPr>
          <p:spPr>
            <a:xfrm>
              <a:off x="1215475" y="2188925"/>
              <a:ext cx="71900" cy="22650"/>
            </a:xfrm>
            <a:custGeom>
              <a:rect b="b" l="l" r="r" t="t"/>
              <a:pathLst>
                <a:path extrusionOk="0" fill="none" h="906" w="2876">
                  <a:moveTo>
                    <a:pt x="68" y="1"/>
                  </a:moveTo>
                  <a:lnTo>
                    <a:pt x="10" y="698"/>
                  </a:lnTo>
                  <a:cubicBezTo>
                    <a:pt x="1" y="811"/>
                    <a:pt x="86" y="905"/>
                    <a:pt x="199" y="905"/>
                  </a:cubicBezTo>
                  <a:lnTo>
                    <a:pt x="1130" y="905"/>
                  </a:lnTo>
                  <a:lnTo>
                    <a:pt x="1134" y="874"/>
                  </a:lnTo>
                  <a:cubicBezTo>
                    <a:pt x="1143" y="770"/>
                    <a:pt x="1229" y="689"/>
                    <a:pt x="1332" y="689"/>
                  </a:cubicBezTo>
                  <a:lnTo>
                    <a:pt x="1422" y="689"/>
                  </a:lnTo>
                  <a:cubicBezTo>
                    <a:pt x="1539" y="689"/>
                    <a:pt x="1634" y="788"/>
                    <a:pt x="1620" y="905"/>
                  </a:cubicBezTo>
                  <a:lnTo>
                    <a:pt x="1620" y="905"/>
                  </a:lnTo>
                  <a:lnTo>
                    <a:pt x="2619" y="905"/>
                  </a:lnTo>
                  <a:cubicBezTo>
                    <a:pt x="2718" y="905"/>
                    <a:pt x="2799" y="833"/>
                    <a:pt x="2808" y="734"/>
                  </a:cubicBezTo>
                  <a:lnTo>
                    <a:pt x="2875" y="1"/>
                  </a:lnTo>
                </a:path>
              </a:pathLst>
            </a:custGeom>
            <a:noFill/>
            <a:ln cap="flat" cmpd="sng" w="4275">
              <a:solidFill>
                <a:srgbClr val="F9BDA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31"/>
            <p:cNvSpPr/>
            <p:nvPr/>
          </p:nvSpPr>
          <p:spPr>
            <a:xfrm>
              <a:off x="1178600" y="2242925"/>
              <a:ext cx="123950" cy="3275"/>
            </a:xfrm>
            <a:custGeom>
              <a:rect b="b" l="l" r="r" t="t"/>
              <a:pathLst>
                <a:path extrusionOk="0" fill="none" h="131" w="4958">
                  <a:moveTo>
                    <a:pt x="0" y="0"/>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31"/>
            <p:cNvSpPr/>
            <p:nvPr/>
          </p:nvSpPr>
          <p:spPr>
            <a:xfrm>
              <a:off x="1176900" y="2261475"/>
              <a:ext cx="123975" cy="3300"/>
            </a:xfrm>
            <a:custGeom>
              <a:rect b="b" l="l" r="r" t="t"/>
              <a:pathLst>
                <a:path extrusionOk="0" fill="none" h="132" w="4959">
                  <a:moveTo>
                    <a:pt x="1" y="1"/>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31"/>
            <p:cNvSpPr/>
            <p:nvPr/>
          </p:nvSpPr>
          <p:spPr>
            <a:xfrm>
              <a:off x="1173875" y="2279925"/>
              <a:ext cx="123950" cy="3400"/>
            </a:xfrm>
            <a:custGeom>
              <a:rect b="b" l="l" r="r" t="t"/>
              <a:pathLst>
                <a:path extrusionOk="0" fill="none" h="136" w="4958">
                  <a:moveTo>
                    <a:pt x="0" y="0"/>
                  </a:moveTo>
                  <a:lnTo>
                    <a:pt x="4958" y="135"/>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31"/>
            <p:cNvSpPr/>
            <p:nvPr/>
          </p:nvSpPr>
          <p:spPr>
            <a:xfrm>
              <a:off x="1170825" y="2298475"/>
              <a:ext cx="123975" cy="3300"/>
            </a:xfrm>
            <a:custGeom>
              <a:rect b="b" l="l" r="r" t="t"/>
              <a:pathLst>
                <a:path extrusionOk="0" fill="none" h="132" w="4959">
                  <a:moveTo>
                    <a:pt x="1" y="1"/>
                  </a:moveTo>
                  <a:lnTo>
                    <a:pt x="4958"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3" name="Google Shape;1733;p31"/>
            <p:cNvSpPr/>
            <p:nvPr/>
          </p:nvSpPr>
          <p:spPr>
            <a:xfrm>
              <a:off x="1167800" y="2316925"/>
              <a:ext cx="123850" cy="3275"/>
            </a:xfrm>
            <a:custGeom>
              <a:rect b="b" l="l" r="r" t="t"/>
              <a:pathLst>
                <a:path extrusionOk="0" fill="none" h="131" w="4954">
                  <a:moveTo>
                    <a:pt x="0" y="0"/>
                  </a:moveTo>
                  <a:lnTo>
                    <a:pt x="4953" y="131"/>
                  </a:lnTo>
                </a:path>
              </a:pathLst>
            </a:custGeom>
            <a:noFill/>
            <a:ln cap="rnd" cmpd="sng" w="4275">
              <a:solidFill>
                <a:srgbClr val="434343"/>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4" name="Google Shape;1734;p31"/>
            <p:cNvSpPr/>
            <p:nvPr/>
          </p:nvSpPr>
          <p:spPr>
            <a:xfrm>
              <a:off x="1182375" y="2341925"/>
              <a:ext cx="46275" cy="39200"/>
            </a:xfrm>
            <a:custGeom>
              <a:rect b="b" l="l" r="r" t="t"/>
              <a:pathLst>
                <a:path extrusionOk="0" h="1568" w="1851">
                  <a:moveTo>
                    <a:pt x="1028" y="0"/>
                  </a:moveTo>
                  <a:cubicBezTo>
                    <a:pt x="377" y="0"/>
                    <a:pt x="1" y="770"/>
                    <a:pt x="434" y="1286"/>
                  </a:cubicBezTo>
                  <a:cubicBezTo>
                    <a:pt x="595" y="1480"/>
                    <a:pt x="813" y="1567"/>
                    <a:pt x="1027" y="1567"/>
                  </a:cubicBezTo>
                  <a:cubicBezTo>
                    <a:pt x="1405" y="1567"/>
                    <a:pt x="1775" y="1296"/>
                    <a:pt x="1815" y="854"/>
                  </a:cubicBezTo>
                  <a:cubicBezTo>
                    <a:pt x="1851" y="422"/>
                    <a:pt x="1536" y="44"/>
                    <a:pt x="1104" y="4"/>
                  </a:cubicBezTo>
                  <a:cubicBezTo>
                    <a:pt x="1078" y="1"/>
                    <a:pt x="1053" y="0"/>
                    <a:pt x="1028"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31"/>
            <p:cNvSpPr/>
            <p:nvPr/>
          </p:nvSpPr>
          <p:spPr>
            <a:xfrm>
              <a:off x="1164075" y="2343800"/>
              <a:ext cx="53225" cy="30050"/>
            </a:xfrm>
            <a:custGeom>
              <a:rect b="b" l="l" r="r" t="t"/>
              <a:pathLst>
                <a:path extrusionOk="0" fill="none" h="1202" w="2129">
                  <a:moveTo>
                    <a:pt x="320" y="1202"/>
                  </a:moveTo>
                  <a:cubicBezTo>
                    <a:pt x="100" y="932"/>
                    <a:pt x="1" y="581"/>
                    <a:pt x="50" y="235"/>
                  </a:cubicBezTo>
                  <a:cubicBezTo>
                    <a:pt x="64" y="149"/>
                    <a:pt x="100" y="55"/>
                    <a:pt x="181" y="32"/>
                  </a:cubicBezTo>
                  <a:cubicBezTo>
                    <a:pt x="298" y="1"/>
                    <a:pt x="383" y="145"/>
                    <a:pt x="419" y="261"/>
                  </a:cubicBezTo>
                  <a:cubicBezTo>
                    <a:pt x="469" y="410"/>
                    <a:pt x="518" y="563"/>
                    <a:pt x="568" y="716"/>
                  </a:cubicBezTo>
                  <a:cubicBezTo>
                    <a:pt x="572" y="743"/>
                    <a:pt x="590" y="770"/>
                    <a:pt x="613" y="792"/>
                  </a:cubicBezTo>
                  <a:cubicBezTo>
                    <a:pt x="734" y="864"/>
                    <a:pt x="792" y="522"/>
                    <a:pt x="923" y="572"/>
                  </a:cubicBezTo>
                  <a:cubicBezTo>
                    <a:pt x="995" y="599"/>
                    <a:pt x="972" y="711"/>
                    <a:pt x="1013" y="774"/>
                  </a:cubicBezTo>
                  <a:cubicBezTo>
                    <a:pt x="1062" y="846"/>
                    <a:pt x="1175" y="837"/>
                    <a:pt x="1251" y="792"/>
                  </a:cubicBezTo>
                  <a:cubicBezTo>
                    <a:pt x="1328" y="752"/>
                    <a:pt x="1395" y="689"/>
                    <a:pt x="1481" y="680"/>
                  </a:cubicBezTo>
                  <a:cubicBezTo>
                    <a:pt x="1566" y="675"/>
                    <a:pt x="1647" y="716"/>
                    <a:pt x="1728" y="707"/>
                  </a:cubicBezTo>
                  <a:cubicBezTo>
                    <a:pt x="1872" y="693"/>
                    <a:pt x="1989" y="518"/>
                    <a:pt x="2129" y="558"/>
                  </a:cubicBezTo>
                </a:path>
              </a:pathLst>
            </a:custGeom>
            <a:noFill/>
            <a:ln cap="rnd" cmpd="sng" w="4275">
              <a:solidFill>
                <a:srgbClr val="96D6E0"/>
              </a:solidFill>
              <a:prstDash val="solid"/>
              <a:miter lim="449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6" name="Google Shape;1736;p31"/>
          <p:cNvGrpSpPr/>
          <p:nvPr/>
        </p:nvGrpSpPr>
        <p:grpSpPr>
          <a:xfrm>
            <a:off x="222619" y="4193233"/>
            <a:ext cx="614117" cy="596416"/>
            <a:chOff x="1186450" y="2531950"/>
            <a:chExt cx="399400" cy="341825"/>
          </a:xfrm>
        </p:grpSpPr>
        <p:sp>
          <p:nvSpPr>
            <p:cNvPr id="1737" name="Google Shape;1737;p31"/>
            <p:cNvSpPr/>
            <p:nvPr/>
          </p:nvSpPr>
          <p:spPr>
            <a:xfrm>
              <a:off x="1243925" y="2531950"/>
              <a:ext cx="341925" cy="341825"/>
            </a:xfrm>
            <a:custGeom>
              <a:rect b="b" l="l" r="r" t="t"/>
              <a:pathLst>
                <a:path extrusionOk="0" h="13673" w="13677">
                  <a:moveTo>
                    <a:pt x="6839" y="1"/>
                  </a:moveTo>
                  <a:cubicBezTo>
                    <a:pt x="3064" y="1"/>
                    <a:pt x="1" y="3060"/>
                    <a:pt x="1" y="6834"/>
                  </a:cubicBezTo>
                  <a:cubicBezTo>
                    <a:pt x="1" y="10613"/>
                    <a:pt x="3064" y="13672"/>
                    <a:pt x="6839" y="13672"/>
                  </a:cubicBezTo>
                  <a:cubicBezTo>
                    <a:pt x="10617" y="13672"/>
                    <a:pt x="13676" y="10613"/>
                    <a:pt x="13676" y="6834"/>
                  </a:cubicBezTo>
                  <a:cubicBezTo>
                    <a:pt x="13676" y="3060"/>
                    <a:pt x="10617" y="1"/>
                    <a:pt x="6839"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31"/>
            <p:cNvSpPr/>
            <p:nvPr/>
          </p:nvSpPr>
          <p:spPr>
            <a:xfrm>
              <a:off x="1186450" y="2575700"/>
              <a:ext cx="61900" cy="134100"/>
            </a:xfrm>
            <a:custGeom>
              <a:rect b="b" l="l" r="r" t="t"/>
              <a:pathLst>
                <a:path extrusionOk="0" h="5364" w="2476">
                  <a:moveTo>
                    <a:pt x="1027" y="1"/>
                  </a:moveTo>
                  <a:lnTo>
                    <a:pt x="446" y="424"/>
                  </a:lnTo>
                  <a:lnTo>
                    <a:pt x="433" y="433"/>
                  </a:lnTo>
                  <a:cubicBezTo>
                    <a:pt x="248" y="604"/>
                    <a:pt x="1" y="1107"/>
                    <a:pt x="410" y="1755"/>
                  </a:cubicBezTo>
                  <a:cubicBezTo>
                    <a:pt x="716" y="2246"/>
                    <a:pt x="1679" y="4225"/>
                    <a:pt x="2228" y="5363"/>
                  </a:cubicBezTo>
                  <a:lnTo>
                    <a:pt x="2475" y="5242"/>
                  </a:lnTo>
                  <a:cubicBezTo>
                    <a:pt x="1805" y="3847"/>
                    <a:pt x="941" y="2084"/>
                    <a:pt x="644" y="1611"/>
                  </a:cubicBezTo>
                  <a:cubicBezTo>
                    <a:pt x="275" y="1026"/>
                    <a:pt x="577" y="685"/>
                    <a:pt x="617" y="640"/>
                  </a:cubicBezTo>
                  <a:lnTo>
                    <a:pt x="1189" y="226"/>
                  </a:lnTo>
                  <a:lnTo>
                    <a:pt x="1027" y="1"/>
                  </a:ln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31"/>
            <p:cNvSpPr/>
            <p:nvPr/>
          </p:nvSpPr>
          <p:spPr>
            <a:xfrm>
              <a:off x="1268325" y="2533200"/>
              <a:ext cx="107550" cy="115625"/>
            </a:xfrm>
            <a:custGeom>
              <a:rect b="b" l="l" r="r" t="t"/>
              <a:pathLst>
                <a:path extrusionOk="0" h="4625" w="4302">
                  <a:moveTo>
                    <a:pt x="856" y="0"/>
                  </a:moveTo>
                  <a:cubicBezTo>
                    <a:pt x="787" y="0"/>
                    <a:pt x="725" y="9"/>
                    <a:pt x="676" y="23"/>
                  </a:cubicBezTo>
                  <a:lnTo>
                    <a:pt x="1" y="306"/>
                  </a:lnTo>
                  <a:lnTo>
                    <a:pt x="109" y="558"/>
                  </a:lnTo>
                  <a:lnTo>
                    <a:pt x="757" y="288"/>
                  </a:lnTo>
                  <a:cubicBezTo>
                    <a:pt x="771" y="285"/>
                    <a:pt x="807" y="279"/>
                    <a:pt x="858" y="279"/>
                  </a:cubicBezTo>
                  <a:cubicBezTo>
                    <a:pt x="1022" y="279"/>
                    <a:pt x="1341" y="347"/>
                    <a:pt x="1575" y="819"/>
                  </a:cubicBezTo>
                  <a:cubicBezTo>
                    <a:pt x="1854" y="1386"/>
                    <a:pt x="3262" y="3442"/>
                    <a:pt x="4077" y="4625"/>
                  </a:cubicBezTo>
                  <a:lnTo>
                    <a:pt x="4302" y="4467"/>
                  </a:lnTo>
                  <a:cubicBezTo>
                    <a:pt x="3649" y="3523"/>
                    <a:pt x="2102" y="1264"/>
                    <a:pt x="1818" y="693"/>
                  </a:cubicBezTo>
                  <a:cubicBezTo>
                    <a:pt x="1545" y="142"/>
                    <a:pt x="1136" y="0"/>
                    <a:pt x="856"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31"/>
            <p:cNvSpPr/>
            <p:nvPr/>
          </p:nvSpPr>
          <p:spPr>
            <a:xfrm>
              <a:off x="1358650" y="2627675"/>
              <a:ext cx="17225" cy="21050"/>
            </a:xfrm>
            <a:custGeom>
              <a:rect b="b" l="l" r="r" t="t"/>
              <a:pathLst>
                <a:path extrusionOk="0" h="842" w="689">
                  <a:moveTo>
                    <a:pt x="216" y="0"/>
                  </a:moveTo>
                  <a:lnTo>
                    <a:pt x="0" y="171"/>
                  </a:lnTo>
                  <a:cubicBezTo>
                    <a:pt x="167" y="414"/>
                    <a:pt x="324" y="643"/>
                    <a:pt x="464" y="841"/>
                  </a:cubicBezTo>
                  <a:lnTo>
                    <a:pt x="689" y="688"/>
                  </a:lnTo>
                  <a:cubicBezTo>
                    <a:pt x="558" y="499"/>
                    <a:pt x="396" y="266"/>
                    <a:pt x="216" y="0"/>
                  </a:cubicBez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31"/>
            <p:cNvSpPr/>
            <p:nvPr/>
          </p:nvSpPr>
          <p:spPr>
            <a:xfrm>
              <a:off x="1236175" y="2694025"/>
              <a:ext cx="12175" cy="15650"/>
            </a:xfrm>
            <a:custGeom>
              <a:rect b="b" l="l" r="r" t="t"/>
              <a:pathLst>
                <a:path extrusionOk="0" h="626" w="487">
                  <a:moveTo>
                    <a:pt x="239" y="0"/>
                  </a:moveTo>
                  <a:lnTo>
                    <a:pt x="0" y="140"/>
                  </a:lnTo>
                  <a:cubicBezTo>
                    <a:pt x="86" y="311"/>
                    <a:pt x="167" y="477"/>
                    <a:pt x="239" y="626"/>
                  </a:cubicBezTo>
                  <a:lnTo>
                    <a:pt x="486" y="509"/>
                  </a:lnTo>
                  <a:lnTo>
                    <a:pt x="239" y="0"/>
                  </a:lnTo>
                  <a:close/>
                </a:path>
              </a:pathLst>
            </a:custGeom>
            <a:solidFill>
              <a:srgbClr val="4343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31"/>
            <p:cNvSpPr/>
            <p:nvPr/>
          </p:nvSpPr>
          <p:spPr>
            <a:xfrm>
              <a:off x="1203000" y="2571475"/>
              <a:ext cx="23300" cy="20200"/>
            </a:xfrm>
            <a:custGeom>
              <a:rect b="b" l="l" r="r" t="t"/>
              <a:pathLst>
                <a:path extrusionOk="0" h="808" w="932">
                  <a:moveTo>
                    <a:pt x="540" y="0"/>
                  </a:moveTo>
                  <a:cubicBezTo>
                    <a:pt x="481" y="0"/>
                    <a:pt x="422" y="17"/>
                    <a:pt x="369" y="53"/>
                  </a:cubicBezTo>
                  <a:lnTo>
                    <a:pt x="176" y="183"/>
                  </a:lnTo>
                  <a:cubicBezTo>
                    <a:pt x="36" y="278"/>
                    <a:pt x="0" y="467"/>
                    <a:pt x="95" y="602"/>
                  </a:cubicBezTo>
                  <a:lnTo>
                    <a:pt x="144" y="674"/>
                  </a:lnTo>
                  <a:cubicBezTo>
                    <a:pt x="200" y="760"/>
                    <a:pt x="295" y="807"/>
                    <a:pt x="392" y="807"/>
                  </a:cubicBezTo>
                  <a:cubicBezTo>
                    <a:pt x="450" y="807"/>
                    <a:pt x="510" y="790"/>
                    <a:pt x="563" y="755"/>
                  </a:cubicBezTo>
                  <a:lnTo>
                    <a:pt x="756" y="629"/>
                  </a:lnTo>
                  <a:cubicBezTo>
                    <a:pt x="895" y="534"/>
                    <a:pt x="931" y="345"/>
                    <a:pt x="837" y="206"/>
                  </a:cubicBezTo>
                  <a:lnTo>
                    <a:pt x="788" y="134"/>
                  </a:lnTo>
                  <a:cubicBezTo>
                    <a:pt x="731" y="47"/>
                    <a:pt x="637" y="0"/>
                    <a:pt x="540"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31"/>
            <p:cNvSpPr/>
            <p:nvPr/>
          </p:nvSpPr>
          <p:spPr>
            <a:xfrm>
              <a:off x="1256525" y="2533925"/>
              <a:ext cx="23425" cy="19525"/>
            </a:xfrm>
            <a:custGeom>
              <a:rect b="b" l="l" r="r" t="t"/>
              <a:pathLst>
                <a:path extrusionOk="0" h="781" w="937">
                  <a:moveTo>
                    <a:pt x="558" y="1"/>
                  </a:moveTo>
                  <a:cubicBezTo>
                    <a:pt x="516" y="1"/>
                    <a:pt x="473" y="10"/>
                    <a:pt x="432" y="30"/>
                  </a:cubicBezTo>
                  <a:lnTo>
                    <a:pt x="221" y="124"/>
                  </a:lnTo>
                  <a:cubicBezTo>
                    <a:pt x="68" y="192"/>
                    <a:pt x="1" y="372"/>
                    <a:pt x="73" y="525"/>
                  </a:cubicBezTo>
                  <a:lnTo>
                    <a:pt x="104" y="601"/>
                  </a:lnTo>
                  <a:cubicBezTo>
                    <a:pt x="157" y="714"/>
                    <a:pt x="266" y="780"/>
                    <a:pt x="382" y="780"/>
                  </a:cubicBezTo>
                  <a:cubicBezTo>
                    <a:pt x="423" y="780"/>
                    <a:pt x="464" y="772"/>
                    <a:pt x="504" y="754"/>
                  </a:cubicBezTo>
                  <a:lnTo>
                    <a:pt x="716" y="655"/>
                  </a:lnTo>
                  <a:cubicBezTo>
                    <a:pt x="869" y="588"/>
                    <a:pt x="936" y="408"/>
                    <a:pt x="864" y="255"/>
                  </a:cubicBezTo>
                  <a:lnTo>
                    <a:pt x="833" y="178"/>
                  </a:lnTo>
                  <a:cubicBezTo>
                    <a:pt x="780" y="67"/>
                    <a:pt x="671" y="1"/>
                    <a:pt x="558"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31"/>
            <p:cNvSpPr/>
            <p:nvPr/>
          </p:nvSpPr>
          <p:spPr>
            <a:xfrm>
              <a:off x="1237400" y="2632850"/>
              <a:ext cx="149950" cy="116325"/>
            </a:xfrm>
            <a:custGeom>
              <a:rect b="b" l="l" r="r" t="t"/>
              <a:pathLst>
                <a:path extrusionOk="0" h="4653" w="5998">
                  <a:moveTo>
                    <a:pt x="5314" y="0"/>
                  </a:moveTo>
                  <a:lnTo>
                    <a:pt x="4900" y="229"/>
                  </a:lnTo>
                  <a:cubicBezTo>
                    <a:pt x="4909" y="243"/>
                    <a:pt x="5489" y="1291"/>
                    <a:pt x="5197" y="2344"/>
                  </a:cubicBezTo>
                  <a:cubicBezTo>
                    <a:pt x="5030" y="2938"/>
                    <a:pt x="4612" y="3428"/>
                    <a:pt x="3951" y="3797"/>
                  </a:cubicBezTo>
                  <a:cubicBezTo>
                    <a:pt x="3497" y="4052"/>
                    <a:pt x="3056" y="4179"/>
                    <a:pt x="2632" y="4179"/>
                  </a:cubicBezTo>
                  <a:cubicBezTo>
                    <a:pt x="2190" y="4179"/>
                    <a:pt x="1766" y="4041"/>
                    <a:pt x="1364" y="3765"/>
                  </a:cubicBezTo>
                  <a:cubicBezTo>
                    <a:pt x="982" y="3491"/>
                    <a:pt x="658" y="3145"/>
                    <a:pt x="415" y="2744"/>
                  </a:cubicBezTo>
                  <a:lnTo>
                    <a:pt x="1" y="2974"/>
                  </a:lnTo>
                  <a:cubicBezTo>
                    <a:pt x="28" y="3023"/>
                    <a:pt x="694" y="4202"/>
                    <a:pt x="1935" y="4553"/>
                  </a:cubicBezTo>
                  <a:cubicBezTo>
                    <a:pt x="2166" y="4619"/>
                    <a:pt x="2401" y="4652"/>
                    <a:pt x="2639" y="4652"/>
                  </a:cubicBezTo>
                  <a:cubicBezTo>
                    <a:pt x="3142" y="4652"/>
                    <a:pt x="3659" y="4504"/>
                    <a:pt x="4185" y="4211"/>
                  </a:cubicBezTo>
                  <a:cubicBezTo>
                    <a:pt x="4517" y="4026"/>
                    <a:pt x="4814" y="3797"/>
                    <a:pt x="5071" y="3518"/>
                  </a:cubicBezTo>
                  <a:cubicBezTo>
                    <a:pt x="5345" y="3221"/>
                    <a:pt x="5543" y="2861"/>
                    <a:pt x="5651" y="2474"/>
                  </a:cubicBezTo>
                  <a:cubicBezTo>
                    <a:pt x="5997" y="1233"/>
                    <a:pt x="5341" y="50"/>
                    <a:pt x="5314"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31"/>
            <p:cNvSpPr/>
            <p:nvPr/>
          </p:nvSpPr>
          <p:spPr>
            <a:xfrm>
              <a:off x="1244375" y="2636325"/>
              <a:ext cx="133300" cy="103375"/>
            </a:xfrm>
            <a:custGeom>
              <a:rect b="b" l="l" r="r" t="t"/>
              <a:pathLst>
                <a:path extrusionOk="0" h="4135" w="5332">
                  <a:moveTo>
                    <a:pt x="4783" y="0"/>
                  </a:moveTo>
                  <a:lnTo>
                    <a:pt x="4625" y="90"/>
                  </a:lnTo>
                  <a:cubicBezTo>
                    <a:pt x="4630" y="99"/>
                    <a:pt x="5215" y="1148"/>
                    <a:pt x="4918" y="2205"/>
                  </a:cubicBezTo>
                  <a:cubicBezTo>
                    <a:pt x="4751" y="2799"/>
                    <a:pt x="4333" y="3289"/>
                    <a:pt x="3676" y="3658"/>
                  </a:cubicBezTo>
                  <a:cubicBezTo>
                    <a:pt x="3220" y="3911"/>
                    <a:pt x="2780" y="4038"/>
                    <a:pt x="2356" y="4038"/>
                  </a:cubicBezTo>
                  <a:cubicBezTo>
                    <a:pt x="1913" y="4038"/>
                    <a:pt x="1489" y="3900"/>
                    <a:pt x="1085" y="3622"/>
                  </a:cubicBezTo>
                  <a:cubicBezTo>
                    <a:pt x="703" y="3352"/>
                    <a:pt x="379" y="3006"/>
                    <a:pt x="136" y="2605"/>
                  </a:cubicBezTo>
                  <a:lnTo>
                    <a:pt x="1" y="2682"/>
                  </a:lnTo>
                  <a:cubicBezTo>
                    <a:pt x="140" y="2907"/>
                    <a:pt x="725" y="3766"/>
                    <a:pt x="1710" y="4049"/>
                  </a:cubicBezTo>
                  <a:cubicBezTo>
                    <a:pt x="1916" y="4106"/>
                    <a:pt x="2125" y="4135"/>
                    <a:pt x="2336" y="4135"/>
                  </a:cubicBezTo>
                  <a:cubicBezTo>
                    <a:pt x="2791" y="4135"/>
                    <a:pt x="3259" y="4003"/>
                    <a:pt x="3735" y="3739"/>
                  </a:cubicBezTo>
                  <a:cubicBezTo>
                    <a:pt x="4031" y="3572"/>
                    <a:pt x="4301" y="3365"/>
                    <a:pt x="4531" y="3114"/>
                  </a:cubicBezTo>
                  <a:cubicBezTo>
                    <a:pt x="4778" y="2844"/>
                    <a:pt x="4958" y="2524"/>
                    <a:pt x="5053" y="2173"/>
                  </a:cubicBezTo>
                  <a:cubicBezTo>
                    <a:pt x="5332" y="1188"/>
                    <a:pt x="4904" y="239"/>
                    <a:pt x="4783" y="0"/>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6" name="Google Shape;1746;p31"/>
            <p:cNvSpPr/>
            <p:nvPr/>
          </p:nvSpPr>
          <p:spPr>
            <a:xfrm>
              <a:off x="1528250" y="2699875"/>
              <a:ext cx="34550" cy="92025"/>
            </a:xfrm>
            <a:custGeom>
              <a:rect b="b" l="l" r="r" t="t"/>
              <a:pathLst>
                <a:path extrusionOk="0" h="3681" w="1382">
                  <a:moveTo>
                    <a:pt x="805" y="0"/>
                  </a:moveTo>
                  <a:cubicBezTo>
                    <a:pt x="805" y="0"/>
                    <a:pt x="0" y="2767"/>
                    <a:pt x="1318" y="3680"/>
                  </a:cubicBezTo>
                  <a:lnTo>
                    <a:pt x="1381" y="3545"/>
                  </a:lnTo>
                  <a:cubicBezTo>
                    <a:pt x="1381" y="3545"/>
                    <a:pt x="288" y="2780"/>
                    <a:pt x="891" y="212"/>
                  </a:cubicBezTo>
                  <a:cubicBezTo>
                    <a:pt x="895" y="198"/>
                    <a:pt x="904" y="176"/>
                    <a:pt x="909" y="158"/>
                  </a:cubicBezTo>
                  <a:lnTo>
                    <a:pt x="805" y="0"/>
                  </a:ln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7" name="Google Shape;1747;p31"/>
            <p:cNvSpPr/>
            <p:nvPr/>
          </p:nvSpPr>
          <p:spPr>
            <a:xfrm>
              <a:off x="1531050" y="2662150"/>
              <a:ext cx="47600" cy="42275"/>
            </a:xfrm>
            <a:custGeom>
              <a:rect b="b" l="l" r="r" t="t"/>
              <a:pathLst>
                <a:path extrusionOk="0" h="1691" w="1904">
                  <a:moveTo>
                    <a:pt x="952" y="0"/>
                  </a:moveTo>
                  <a:cubicBezTo>
                    <a:pt x="860" y="0"/>
                    <a:pt x="767" y="15"/>
                    <a:pt x="675" y="47"/>
                  </a:cubicBezTo>
                  <a:cubicBezTo>
                    <a:pt x="235" y="200"/>
                    <a:pt x="1" y="681"/>
                    <a:pt x="154" y="1122"/>
                  </a:cubicBezTo>
                  <a:cubicBezTo>
                    <a:pt x="271" y="1472"/>
                    <a:pt x="598" y="1691"/>
                    <a:pt x="948" y="1691"/>
                  </a:cubicBezTo>
                  <a:cubicBezTo>
                    <a:pt x="1039" y="1691"/>
                    <a:pt x="1133" y="1676"/>
                    <a:pt x="1224" y="1644"/>
                  </a:cubicBezTo>
                  <a:cubicBezTo>
                    <a:pt x="1665" y="1491"/>
                    <a:pt x="1904" y="1010"/>
                    <a:pt x="1751" y="569"/>
                  </a:cubicBezTo>
                  <a:cubicBezTo>
                    <a:pt x="1629" y="220"/>
                    <a:pt x="1302" y="0"/>
                    <a:pt x="952" y="0"/>
                  </a:cubicBezTo>
                  <a:close/>
                </a:path>
              </a:pathLst>
            </a:custGeom>
            <a:solidFill>
              <a:srgbClr val="DF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31"/>
            <p:cNvSpPr/>
            <p:nvPr/>
          </p:nvSpPr>
          <p:spPr>
            <a:xfrm>
              <a:off x="1543550" y="2672875"/>
              <a:ext cx="22950" cy="20375"/>
            </a:xfrm>
            <a:custGeom>
              <a:rect b="b" l="l" r="r" t="t"/>
              <a:pathLst>
                <a:path extrusionOk="0" h="815" w="918">
                  <a:moveTo>
                    <a:pt x="460" y="0"/>
                  </a:moveTo>
                  <a:cubicBezTo>
                    <a:pt x="338" y="0"/>
                    <a:pt x="217" y="55"/>
                    <a:pt x="135" y="158"/>
                  </a:cubicBezTo>
                  <a:cubicBezTo>
                    <a:pt x="0" y="338"/>
                    <a:pt x="31" y="594"/>
                    <a:pt x="211" y="729"/>
                  </a:cubicBezTo>
                  <a:cubicBezTo>
                    <a:pt x="284" y="787"/>
                    <a:pt x="371" y="815"/>
                    <a:pt x="458" y="815"/>
                  </a:cubicBezTo>
                  <a:cubicBezTo>
                    <a:pt x="580" y="815"/>
                    <a:pt x="701" y="760"/>
                    <a:pt x="783" y="657"/>
                  </a:cubicBezTo>
                  <a:cubicBezTo>
                    <a:pt x="918" y="477"/>
                    <a:pt x="886" y="221"/>
                    <a:pt x="706" y="86"/>
                  </a:cubicBezTo>
                  <a:cubicBezTo>
                    <a:pt x="633" y="28"/>
                    <a:pt x="547" y="0"/>
                    <a:pt x="460" y="0"/>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31"/>
            <p:cNvSpPr/>
            <p:nvPr/>
          </p:nvSpPr>
          <p:spPr>
            <a:xfrm>
              <a:off x="1550950" y="2664325"/>
              <a:ext cx="28150" cy="39950"/>
            </a:xfrm>
            <a:custGeom>
              <a:rect b="b" l="l" r="r" t="t"/>
              <a:pathLst>
                <a:path extrusionOk="0" h="1598" w="1126">
                  <a:moveTo>
                    <a:pt x="545" y="1"/>
                  </a:moveTo>
                  <a:lnTo>
                    <a:pt x="545" y="1"/>
                  </a:lnTo>
                  <a:cubicBezTo>
                    <a:pt x="1126" y="545"/>
                    <a:pt x="788" y="1512"/>
                    <a:pt x="1" y="1580"/>
                  </a:cubicBezTo>
                  <a:cubicBezTo>
                    <a:pt x="58" y="1591"/>
                    <a:pt x="115" y="1597"/>
                    <a:pt x="172" y="1597"/>
                  </a:cubicBezTo>
                  <a:cubicBezTo>
                    <a:pt x="524" y="1597"/>
                    <a:pt x="848" y="1376"/>
                    <a:pt x="968" y="1031"/>
                  </a:cubicBezTo>
                  <a:cubicBezTo>
                    <a:pt x="1103" y="630"/>
                    <a:pt x="923" y="190"/>
                    <a:pt x="545" y="1"/>
                  </a:cubicBezTo>
                  <a:close/>
                </a:path>
              </a:pathLst>
            </a:custGeom>
            <a:solidFill>
              <a:srgbClr val="006D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31"/>
            <p:cNvSpPr/>
            <p:nvPr/>
          </p:nvSpPr>
          <p:spPr>
            <a:xfrm>
              <a:off x="1333800" y="2730450"/>
              <a:ext cx="108425" cy="142875"/>
            </a:xfrm>
            <a:custGeom>
              <a:rect b="b" l="l" r="r" t="t"/>
              <a:pathLst>
                <a:path extrusionOk="0" h="5715" w="4337">
                  <a:moveTo>
                    <a:pt x="427" y="1"/>
                  </a:moveTo>
                  <a:lnTo>
                    <a:pt x="0" y="194"/>
                  </a:lnTo>
                  <a:cubicBezTo>
                    <a:pt x="553" y="1409"/>
                    <a:pt x="1215" y="2570"/>
                    <a:pt x="1980" y="3667"/>
                  </a:cubicBezTo>
                  <a:cubicBezTo>
                    <a:pt x="2470" y="4378"/>
                    <a:pt x="3023" y="5125"/>
                    <a:pt x="3680" y="5714"/>
                  </a:cubicBezTo>
                  <a:cubicBezTo>
                    <a:pt x="3905" y="5701"/>
                    <a:pt x="4121" y="5678"/>
                    <a:pt x="4337" y="5642"/>
                  </a:cubicBezTo>
                  <a:cubicBezTo>
                    <a:pt x="3563" y="5062"/>
                    <a:pt x="2924" y="4203"/>
                    <a:pt x="2366" y="3397"/>
                  </a:cubicBezTo>
                  <a:cubicBezTo>
                    <a:pt x="1620" y="2327"/>
                    <a:pt x="972" y="1188"/>
                    <a:pt x="427" y="1"/>
                  </a:cubicBez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31"/>
            <p:cNvSpPr/>
            <p:nvPr/>
          </p:nvSpPr>
          <p:spPr>
            <a:xfrm>
              <a:off x="1531725" y="2703925"/>
              <a:ext cx="34775" cy="84600"/>
            </a:xfrm>
            <a:custGeom>
              <a:rect b="b" l="l" r="r" t="t"/>
              <a:pathLst>
                <a:path extrusionOk="0" h="3384" w="1391">
                  <a:moveTo>
                    <a:pt x="770" y="0"/>
                  </a:moveTo>
                  <a:cubicBezTo>
                    <a:pt x="770" y="0"/>
                    <a:pt x="1" y="2227"/>
                    <a:pt x="1242" y="3383"/>
                  </a:cubicBezTo>
                  <a:cubicBezTo>
                    <a:pt x="1296" y="3293"/>
                    <a:pt x="1346" y="3203"/>
                    <a:pt x="1391" y="3113"/>
                  </a:cubicBezTo>
                  <a:cubicBezTo>
                    <a:pt x="1161" y="2884"/>
                    <a:pt x="716" y="2330"/>
                    <a:pt x="1031" y="9"/>
                  </a:cubicBezTo>
                  <a:lnTo>
                    <a:pt x="770" y="0"/>
                  </a:lnTo>
                  <a:close/>
                </a:path>
              </a:pathLst>
            </a:custGeom>
            <a:solidFill>
              <a:srgbClr val="83C5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52" name="Google Shape;1752;p31"/>
          <p:cNvPicPr preferRelativeResize="0"/>
          <p:nvPr/>
        </p:nvPicPr>
        <p:blipFill>
          <a:blip r:embed="rId3">
            <a:alphaModFix/>
          </a:blip>
          <a:stretch>
            <a:fillRect/>
          </a:stretch>
        </p:blipFill>
        <p:spPr>
          <a:xfrm>
            <a:off x="302669" y="1960994"/>
            <a:ext cx="453999" cy="453999"/>
          </a:xfrm>
          <a:prstGeom prst="rect">
            <a:avLst/>
          </a:prstGeom>
          <a:noFill/>
          <a:ln>
            <a:noFill/>
          </a:ln>
        </p:spPr>
      </p:pic>
      <p:pic>
        <p:nvPicPr>
          <p:cNvPr id="1753" name="Google Shape;1753;p31"/>
          <p:cNvPicPr preferRelativeResize="0"/>
          <p:nvPr/>
        </p:nvPicPr>
        <p:blipFill>
          <a:blip r:embed="rId4">
            <a:alphaModFix/>
          </a:blip>
          <a:stretch>
            <a:fillRect/>
          </a:stretch>
        </p:blipFill>
        <p:spPr>
          <a:xfrm>
            <a:off x="1779113" y="3143112"/>
            <a:ext cx="357619" cy="357600"/>
          </a:xfrm>
          <a:prstGeom prst="rect">
            <a:avLst/>
          </a:prstGeom>
          <a:noFill/>
          <a:ln>
            <a:noFill/>
          </a:ln>
        </p:spPr>
      </p:pic>
      <p:pic>
        <p:nvPicPr>
          <p:cNvPr id="1754" name="Google Shape;1754;p31"/>
          <p:cNvPicPr preferRelativeResize="0"/>
          <p:nvPr/>
        </p:nvPicPr>
        <p:blipFill>
          <a:blip r:embed="rId5">
            <a:alphaModFix/>
          </a:blip>
          <a:stretch>
            <a:fillRect/>
          </a:stretch>
        </p:blipFill>
        <p:spPr>
          <a:xfrm>
            <a:off x="3079899" y="1955734"/>
            <a:ext cx="454001" cy="453980"/>
          </a:xfrm>
          <a:prstGeom prst="rect">
            <a:avLst/>
          </a:prstGeom>
          <a:noFill/>
          <a:ln>
            <a:noFill/>
          </a:ln>
        </p:spPr>
      </p:pic>
      <p:pic>
        <p:nvPicPr>
          <p:cNvPr id="1755" name="Google Shape;1755;p31"/>
          <p:cNvPicPr preferRelativeResize="0"/>
          <p:nvPr/>
        </p:nvPicPr>
        <p:blipFill>
          <a:blip r:embed="rId6">
            <a:alphaModFix/>
          </a:blip>
          <a:stretch>
            <a:fillRect/>
          </a:stretch>
        </p:blipFill>
        <p:spPr>
          <a:xfrm>
            <a:off x="4359123" y="3053288"/>
            <a:ext cx="454001" cy="454001"/>
          </a:xfrm>
          <a:prstGeom prst="rect">
            <a:avLst/>
          </a:prstGeom>
          <a:noFill/>
          <a:ln>
            <a:noFill/>
          </a:ln>
        </p:spPr>
      </p:pic>
      <p:pic>
        <p:nvPicPr>
          <p:cNvPr id="1756" name="Google Shape;1756;p31"/>
          <p:cNvPicPr preferRelativeResize="0"/>
          <p:nvPr/>
        </p:nvPicPr>
        <p:blipFill>
          <a:blip r:embed="rId7">
            <a:alphaModFix/>
          </a:blip>
          <a:stretch>
            <a:fillRect/>
          </a:stretch>
        </p:blipFill>
        <p:spPr>
          <a:xfrm>
            <a:off x="5667889" y="1939425"/>
            <a:ext cx="454001" cy="454001"/>
          </a:xfrm>
          <a:prstGeom prst="rect">
            <a:avLst/>
          </a:prstGeom>
          <a:noFill/>
          <a:ln>
            <a:noFill/>
          </a:ln>
        </p:spPr>
      </p:pic>
      <p:pic>
        <p:nvPicPr>
          <p:cNvPr id="1757" name="Google Shape;1757;p31"/>
          <p:cNvPicPr preferRelativeResize="0"/>
          <p:nvPr/>
        </p:nvPicPr>
        <p:blipFill>
          <a:blip r:embed="rId8">
            <a:alphaModFix/>
          </a:blip>
          <a:stretch>
            <a:fillRect/>
          </a:stretch>
        </p:blipFill>
        <p:spPr>
          <a:xfrm>
            <a:off x="6891364" y="3024214"/>
            <a:ext cx="453999" cy="453999"/>
          </a:xfrm>
          <a:prstGeom prst="rect">
            <a:avLst/>
          </a:prstGeom>
          <a:noFill/>
          <a:ln>
            <a:noFill/>
          </a:ln>
        </p:spPr>
      </p:pic>
      <p:sp>
        <p:nvSpPr>
          <p:cNvPr id="1758" name="Google Shape;1758;p31"/>
          <p:cNvSpPr/>
          <p:nvPr/>
        </p:nvSpPr>
        <p:spPr>
          <a:xfrm>
            <a:off x="5076006" y="5969471"/>
            <a:ext cx="513760" cy="2418495"/>
          </a:xfrm>
          <a:custGeom>
            <a:rect b="b" l="l" r="r" t="t"/>
            <a:pathLst>
              <a:path extrusionOk="0" fill="none" h="12489" w="2653">
                <a:moveTo>
                  <a:pt x="0" y="1"/>
                </a:moveTo>
                <a:cubicBezTo>
                  <a:pt x="1642" y="1688"/>
                  <a:pt x="2653" y="3991"/>
                  <a:pt x="2653" y="6531"/>
                </a:cubicBezTo>
                <a:cubicBezTo>
                  <a:pt x="2653" y="8794"/>
                  <a:pt x="1850" y="10870"/>
                  <a:pt x="514" y="12488"/>
                </a:cubicBezTo>
              </a:path>
            </a:pathLst>
          </a:custGeom>
          <a:noFill/>
          <a:ln cap="rnd" cmpd="sng" w="19050">
            <a:solidFill>
              <a:srgbClr val="FFDDD2"/>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31"/>
          <p:cNvSpPr/>
          <p:nvPr/>
        </p:nvSpPr>
        <p:spPr>
          <a:xfrm>
            <a:off x="1962484" y="6001616"/>
            <a:ext cx="485487" cy="2467295"/>
          </a:xfrm>
          <a:custGeom>
            <a:rect b="b" l="l" r="r" t="t"/>
            <a:pathLst>
              <a:path extrusionOk="0" fill="none" h="12741" w="2507">
                <a:moveTo>
                  <a:pt x="2506" y="12741"/>
                </a:moveTo>
                <a:cubicBezTo>
                  <a:pt x="951" y="11070"/>
                  <a:pt x="0" y="8828"/>
                  <a:pt x="0" y="6365"/>
                </a:cubicBezTo>
                <a:cubicBezTo>
                  <a:pt x="0" y="3908"/>
                  <a:pt x="947" y="1672"/>
                  <a:pt x="2495" y="1"/>
                </a:cubicBezTo>
              </a:path>
            </a:pathLst>
          </a:custGeom>
          <a:noFill/>
          <a:ln cap="rnd" cmpd="sng" w="19050">
            <a:solidFill>
              <a:srgbClr val="F7D0C3"/>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31"/>
          <p:cNvSpPr/>
          <p:nvPr/>
        </p:nvSpPr>
        <p:spPr>
          <a:xfrm>
            <a:off x="2940616" y="6398599"/>
            <a:ext cx="1671027" cy="1671393"/>
          </a:xfrm>
          <a:custGeom>
            <a:rect b="b" l="l" r="r" t="t"/>
            <a:pathLst>
              <a:path extrusionOk="0" h="8631" w="8629">
                <a:moveTo>
                  <a:pt x="4315" y="1"/>
                </a:moveTo>
                <a:cubicBezTo>
                  <a:pt x="1932" y="1"/>
                  <a:pt x="0" y="1932"/>
                  <a:pt x="0" y="4315"/>
                </a:cubicBezTo>
                <a:cubicBezTo>
                  <a:pt x="0" y="6698"/>
                  <a:pt x="1932" y="8630"/>
                  <a:pt x="4315" y="8630"/>
                </a:cubicBezTo>
                <a:cubicBezTo>
                  <a:pt x="6697" y="8630"/>
                  <a:pt x="8629" y="6698"/>
                  <a:pt x="8629" y="4315"/>
                </a:cubicBezTo>
                <a:cubicBezTo>
                  <a:pt x="8629" y="1932"/>
                  <a:pt x="6697" y="1"/>
                  <a:pt x="4315"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1" name="Google Shape;1761;p31"/>
          <p:cNvGrpSpPr/>
          <p:nvPr/>
        </p:nvGrpSpPr>
        <p:grpSpPr>
          <a:xfrm>
            <a:off x="1776579" y="5453200"/>
            <a:ext cx="923916" cy="923711"/>
            <a:chOff x="2572454" y="1099525"/>
            <a:chExt cx="923916" cy="923711"/>
          </a:xfrm>
        </p:grpSpPr>
        <p:sp>
          <p:nvSpPr>
            <p:cNvPr id="1762" name="Google Shape;1762;p31"/>
            <p:cNvSpPr/>
            <p:nvPr/>
          </p:nvSpPr>
          <p:spPr>
            <a:xfrm>
              <a:off x="2572454" y="1099525"/>
              <a:ext cx="923916" cy="923711"/>
            </a:xfrm>
            <a:custGeom>
              <a:rect b="b" l="l" r="r" t="t"/>
              <a:pathLst>
                <a:path extrusionOk="0" h="4770" w="4771">
                  <a:moveTo>
                    <a:pt x="2385" y="0"/>
                  </a:moveTo>
                  <a:cubicBezTo>
                    <a:pt x="1069" y="0"/>
                    <a:pt x="1" y="1068"/>
                    <a:pt x="1" y="2385"/>
                  </a:cubicBezTo>
                  <a:cubicBezTo>
                    <a:pt x="1" y="3702"/>
                    <a:pt x="1069" y="4769"/>
                    <a:pt x="2385" y="4769"/>
                  </a:cubicBezTo>
                  <a:cubicBezTo>
                    <a:pt x="3703" y="4769"/>
                    <a:pt x="4771" y="3702"/>
                    <a:pt x="4771" y="2385"/>
                  </a:cubicBezTo>
                  <a:cubicBezTo>
                    <a:pt x="4771" y="1068"/>
                    <a:pt x="3703" y="0"/>
                    <a:pt x="238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31"/>
            <p:cNvSpPr txBox="1"/>
            <p:nvPr/>
          </p:nvSpPr>
          <p:spPr>
            <a:xfrm>
              <a:off x="2699633" y="1334758"/>
              <a:ext cx="6696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1</a:t>
              </a:r>
              <a:endParaRPr sz="2600">
                <a:solidFill>
                  <a:srgbClr val="FFFFFF"/>
                </a:solidFill>
                <a:latin typeface="Fira Sans SemiBold"/>
                <a:ea typeface="Fira Sans SemiBold"/>
                <a:cs typeface="Fira Sans SemiBold"/>
                <a:sym typeface="Fira Sans SemiBold"/>
              </a:endParaRPr>
            </a:p>
          </p:txBody>
        </p:sp>
      </p:grpSp>
      <p:grpSp>
        <p:nvGrpSpPr>
          <p:cNvPr id="1764" name="Google Shape;1764;p31"/>
          <p:cNvGrpSpPr/>
          <p:nvPr/>
        </p:nvGrpSpPr>
        <p:grpSpPr>
          <a:xfrm>
            <a:off x="1580217" y="6771568"/>
            <a:ext cx="1231841" cy="923711"/>
            <a:chOff x="2376092" y="2417893"/>
            <a:chExt cx="1231841" cy="923711"/>
          </a:xfrm>
        </p:grpSpPr>
        <p:sp>
          <p:nvSpPr>
            <p:cNvPr id="1765" name="Google Shape;1765;p31"/>
            <p:cNvSpPr/>
            <p:nvPr/>
          </p:nvSpPr>
          <p:spPr>
            <a:xfrm>
              <a:off x="3231864" y="2879555"/>
              <a:ext cx="240904" cy="194"/>
            </a:xfrm>
            <a:custGeom>
              <a:rect b="b" l="l" r="r" t="t"/>
              <a:pathLst>
                <a:path extrusionOk="0" fill="none" h="1" w="1244">
                  <a:moveTo>
                    <a:pt x="0" y="1"/>
                  </a:moveTo>
                  <a:lnTo>
                    <a:pt x="1244" y="1"/>
                  </a:lnTo>
                </a:path>
              </a:pathLst>
            </a:custGeom>
            <a:noFill/>
            <a:ln cap="rnd" cmpd="sng" w="19050">
              <a:solidFill>
                <a:srgbClr val="A4E4E0"/>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31"/>
            <p:cNvSpPr/>
            <p:nvPr/>
          </p:nvSpPr>
          <p:spPr>
            <a:xfrm>
              <a:off x="3472763" y="2812063"/>
              <a:ext cx="135169" cy="135168"/>
            </a:xfrm>
            <a:custGeom>
              <a:rect b="b" l="l" r="r" t="t"/>
              <a:pathLst>
                <a:path extrusionOk="0" fill="none" h="698" w="698">
                  <a:moveTo>
                    <a:pt x="698" y="349"/>
                  </a:moveTo>
                  <a:cubicBezTo>
                    <a:pt x="698" y="542"/>
                    <a:pt x="542" y="698"/>
                    <a:pt x="350" y="698"/>
                  </a:cubicBezTo>
                  <a:cubicBezTo>
                    <a:pt x="157" y="698"/>
                    <a:pt x="0" y="542"/>
                    <a:pt x="0" y="349"/>
                  </a:cubicBezTo>
                  <a:cubicBezTo>
                    <a:pt x="0" y="156"/>
                    <a:pt x="157" y="1"/>
                    <a:pt x="350" y="1"/>
                  </a:cubicBezTo>
                  <a:cubicBezTo>
                    <a:pt x="542" y="1"/>
                    <a:pt x="698" y="156"/>
                    <a:pt x="698" y="349"/>
                  </a:cubicBezTo>
                  <a:close/>
                </a:path>
              </a:pathLst>
            </a:custGeom>
            <a:noFill/>
            <a:ln cap="rnd" cmpd="sng" w="19050">
              <a:solidFill>
                <a:srgbClr val="83C5BE"/>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31"/>
            <p:cNvSpPr/>
            <p:nvPr/>
          </p:nvSpPr>
          <p:spPr>
            <a:xfrm>
              <a:off x="3501011" y="2842374"/>
              <a:ext cx="78623" cy="78622"/>
            </a:xfrm>
            <a:custGeom>
              <a:rect b="b" l="l" r="r" t="t"/>
              <a:pathLst>
                <a:path extrusionOk="0" h="406" w="406">
                  <a:moveTo>
                    <a:pt x="204" y="1"/>
                  </a:moveTo>
                  <a:cubicBezTo>
                    <a:pt x="92" y="1"/>
                    <a:pt x="1" y="91"/>
                    <a:pt x="1" y="203"/>
                  </a:cubicBezTo>
                  <a:cubicBezTo>
                    <a:pt x="1" y="315"/>
                    <a:pt x="92" y="406"/>
                    <a:pt x="204" y="406"/>
                  </a:cubicBezTo>
                  <a:cubicBezTo>
                    <a:pt x="315" y="406"/>
                    <a:pt x="405" y="315"/>
                    <a:pt x="405" y="203"/>
                  </a:cubicBezTo>
                  <a:cubicBezTo>
                    <a:pt x="405" y="91"/>
                    <a:pt x="315" y="1"/>
                    <a:pt x="204" y="1"/>
                  </a:cubicBezTo>
                  <a:close/>
                </a:path>
              </a:pathLst>
            </a:custGeom>
            <a:solidFill>
              <a:srgbClr val="C3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8" name="Google Shape;1768;p31"/>
            <p:cNvGrpSpPr/>
            <p:nvPr/>
          </p:nvGrpSpPr>
          <p:grpSpPr>
            <a:xfrm>
              <a:off x="2376092" y="2417893"/>
              <a:ext cx="923722" cy="923711"/>
              <a:chOff x="2376092" y="2417893"/>
              <a:chExt cx="923722" cy="923711"/>
            </a:xfrm>
          </p:grpSpPr>
          <p:sp>
            <p:nvSpPr>
              <p:cNvPr id="1769" name="Google Shape;1769;p31"/>
              <p:cNvSpPr/>
              <p:nvPr/>
            </p:nvSpPr>
            <p:spPr>
              <a:xfrm>
                <a:off x="2376092" y="2417893"/>
                <a:ext cx="923722" cy="923711"/>
              </a:xfrm>
              <a:custGeom>
                <a:rect b="b" l="l" r="r" t="t"/>
                <a:pathLst>
                  <a:path extrusionOk="0" h="4770" w="4770">
                    <a:moveTo>
                      <a:pt x="2385" y="0"/>
                    </a:moveTo>
                    <a:cubicBezTo>
                      <a:pt x="1068" y="0"/>
                      <a:pt x="0" y="1068"/>
                      <a:pt x="0" y="2385"/>
                    </a:cubicBezTo>
                    <a:cubicBezTo>
                      <a:pt x="0" y="3702"/>
                      <a:pt x="1068" y="4769"/>
                      <a:pt x="2385" y="4769"/>
                    </a:cubicBezTo>
                    <a:cubicBezTo>
                      <a:pt x="3701" y="4769"/>
                      <a:pt x="4769" y="3702"/>
                      <a:pt x="4769" y="2385"/>
                    </a:cubicBezTo>
                    <a:cubicBezTo>
                      <a:pt x="4769" y="1068"/>
                      <a:pt x="3701" y="0"/>
                      <a:pt x="238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31"/>
              <p:cNvSpPr txBox="1"/>
              <p:nvPr/>
            </p:nvSpPr>
            <p:spPr>
              <a:xfrm>
                <a:off x="2509161" y="2653106"/>
                <a:ext cx="6696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2</a:t>
                </a:r>
                <a:endParaRPr sz="2600">
                  <a:solidFill>
                    <a:srgbClr val="FFFFFF"/>
                  </a:solidFill>
                  <a:latin typeface="Fira Sans SemiBold"/>
                  <a:ea typeface="Fira Sans SemiBold"/>
                  <a:cs typeface="Fira Sans SemiBold"/>
                  <a:sym typeface="Fira Sans SemiBold"/>
                </a:endParaRPr>
              </a:p>
            </p:txBody>
          </p:sp>
        </p:grpSp>
      </p:grpSp>
      <p:grpSp>
        <p:nvGrpSpPr>
          <p:cNvPr id="1771" name="Google Shape;1771;p31"/>
          <p:cNvGrpSpPr/>
          <p:nvPr/>
        </p:nvGrpSpPr>
        <p:grpSpPr>
          <a:xfrm>
            <a:off x="1776579" y="8089743"/>
            <a:ext cx="923916" cy="923904"/>
            <a:chOff x="2572454" y="3736068"/>
            <a:chExt cx="923916" cy="923904"/>
          </a:xfrm>
        </p:grpSpPr>
        <p:sp>
          <p:nvSpPr>
            <p:cNvPr id="1772" name="Google Shape;1772;p31"/>
            <p:cNvSpPr/>
            <p:nvPr/>
          </p:nvSpPr>
          <p:spPr>
            <a:xfrm>
              <a:off x="2572454" y="3736068"/>
              <a:ext cx="923916" cy="923904"/>
            </a:xfrm>
            <a:custGeom>
              <a:rect b="b" l="l" r="r" t="t"/>
              <a:pathLst>
                <a:path extrusionOk="0" h="4771" w="4771">
                  <a:moveTo>
                    <a:pt x="2385" y="1"/>
                  </a:moveTo>
                  <a:cubicBezTo>
                    <a:pt x="1069" y="1"/>
                    <a:pt x="1" y="1069"/>
                    <a:pt x="1" y="2386"/>
                  </a:cubicBezTo>
                  <a:cubicBezTo>
                    <a:pt x="1" y="3703"/>
                    <a:pt x="1069" y="4771"/>
                    <a:pt x="2385" y="4771"/>
                  </a:cubicBezTo>
                  <a:cubicBezTo>
                    <a:pt x="3703" y="4771"/>
                    <a:pt x="4771" y="3703"/>
                    <a:pt x="4771" y="2386"/>
                  </a:cubicBezTo>
                  <a:cubicBezTo>
                    <a:pt x="4771" y="1069"/>
                    <a:pt x="3703" y="1"/>
                    <a:pt x="238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31"/>
            <p:cNvSpPr txBox="1"/>
            <p:nvPr/>
          </p:nvSpPr>
          <p:spPr>
            <a:xfrm>
              <a:off x="2699633" y="3971674"/>
              <a:ext cx="6696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3</a:t>
              </a:r>
              <a:endParaRPr sz="2600">
                <a:solidFill>
                  <a:srgbClr val="FFFFFF"/>
                </a:solidFill>
                <a:latin typeface="Fira Sans SemiBold"/>
                <a:ea typeface="Fira Sans SemiBold"/>
                <a:cs typeface="Fira Sans SemiBold"/>
                <a:sym typeface="Fira Sans SemiBold"/>
              </a:endParaRPr>
            </a:p>
          </p:txBody>
        </p:sp>
      </p:grpSp>
      <p:grpSp>
        <p:nvGrpSpPr>
          <p:cNvPr id="1774" name="Google Shape;1774;p31"/>
          <p:cNvGrpSpPr/>
          <p:nvPr/>
        </p:nvGrpSpPr>
        <p:grpSpPr>
          <a:xfrm>
            <a:off x="4851952" y="5453200"/>
            <a:ext cx="923722" cy="923711"/>
            <a:chOff x="5647827" y="1099525"/>
            <a:chExt cx="923722" cy="923711"/>
          </a:xfrm>
        </p:grpSpPr>
        <p:sp>
          <p:nvSpPr>
            <p:cNvPr id="1775" name="Google Shape;1775;p31"/>
            <p:cNvSpPr/>
            <p:nvPr/>
          </p:nvSpPr>
          <p:spPr>
            <a:xfrm>
              <a:off x="5647827" y="1099525"/>
              <a:ext cx="923722" cy="923711"/>
            </a:xfrm>
            <a:custGeom>
              <a:rect b="b" l="l" r="r" t="t"/>
              <a:pathLst>
                <a:path extrusionOk="0" h="4770" w="4770">
                  <a:moveTo>
                    <a:pt x="2385" y="0"/>
                  </a:moveTo>
                  <a:cubicBezTo>
                    <a:pt x="1067" y="0"/>
                    <a:pt x="0" y="1068"/>
                    <a:pt x="0" y="2385"/>
                  </a:cubicBezTo>
                  <a:cubicBezTo>
                    <a:pt x="0" y="3702"/>
                    <a:pt x="1067" y="4769"/>
                    <a:pt x="2385" y="4769"/>
                  </a:cubicBezTo>
                  <a:cubicBezTo>
                    <a:pt x="3701" y="4769"/>
                    <a:pt x="4769" y="3702"/>
                    <a:pt x="4769" y="2385"/>
                  </a:cubicBezTo>
                  <a:cubicBezTo>
                    <a:pt x="4769" y="1068"/>
                    <a:pt x="3701" y="0"/>
                    <a:pt x="238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31"/>
            <p:cNvSpPr txBox="1"/>
            <p:nvPr/>
          </p:nvSpPr>
          <p:spPr>
            <a:xfrm>
              <a:off x="5774896" y="1334758"/>
              <a:ext cx="6696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4</a:t>
              </a:r>
              <a:endParaRPr sz="2600">
                <a:solidFill>
                  <a:srgbClr val="FFFFFF"/>
                </a:solidFill>
                <a:latin typeface="Fira Sans SemiBold"/>
                <a:ea typeface="Fira Sans SemiBold"/>
                <a:cs typeface="Fira Sans SemiBold"/>
                <a:sym typeface="Fira Sans SemiBold"/>
              </a:endParaRPr>
            </a:p>
          </p:txBody>
        </p:sp>
      </p:grpSp>
      <p:grpSp>
        <p:nvGrpSpPr>
          <p:cNvPr id="1777" name="Google Shape;1777;p31"/>
          <p:cNvGrpSpPr/>
          <p:nvPr/>
        </p:nvGrpSpPr>
        <p:grpSpPr>
          <a:xfrm>
            <a:off x="4740215" y="6771568"/>
            <a:ext cx="1231821" cy="923711"/>
            <a:chOff x="5536090" y="2417893"/>
            <a:chExt cx="1231821" cy="923711"/>
          </a:xfrm>
        </p:grpSpPr>
        <p:sp>
          <p:nvSpPr>
            <p:cNvPr id="1778" name="Google Shape;1778;p31"/>
            <p:cNvSpPr/>
            <p:nvPr/>
          </p:nvSpPr>
          <p:spPr>
            <a:xfrm>
              <a:off x="5673981" y="2880523"/>
              <a:ext cx="240904" cy="194"/>
            </a:xfrm>
            <a:custGeom>
              <a:rect b="b" l="l" r="r" t="t"/>
              <a:pathLst>
                <a:path extrusionOk="0" fill="none" h="1" w="1244">
                  <a:moveTo>
                    <a:pt x="1" y="0"/>
                  </a:moveTo>
                  <a:lnTo>
                    <a:pt x="1244" y="0"/>
                  </a:lnTo>
                </a:path>
              </a:pathLst>
            </a:custGeom>
            <a:noFill/>
            <a:ln cap="rnd" cmpd="sng" w="19050">
              <a:solidFill>
                <a:srgbClr val="A4E4E0"/>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31"/>
            <p:cNvSpPr/>
            <p:nvPr/>
          </p:nvSpPr>
          <p:spPr>
            <a:xfrm>
              <a:off x="5844189" y="2417893"/>
              <a:ext cx="923722" cy="923711"/>
            </a:xfrm>
            <a:custGeom>
              <a:rect b="b" l="l" r="r" t="t"/>
              <a:pathLst>
                <a:path extrusionOk="0" h="4770" w="4770">
                  <a:moveTo>
                    <a:pt x="2385" y="0"/>
                  </a:moveTo>
                  <a:cubicBezTo>
                    <a:pt x="1069" y="0"/>
                    <a:pt x="1" y="1068"/>
                    <a:pt x="1" y="2385"/>
                  </a:cubicBezTo>
                  <a:cubicBezTo>
                    <a:pt x="1" y="3702"/>
                    <a:pt x="1069" y="4769"/>
                    <a:pt x="2385" y="4769"/>
                  </a:cubicBezTo>
                  <a:cubicBezTo>
                    <a:pt x="3702" y="4769"/>
                    <a:pt x="4770" y="3702"/>
                    <a:pt x="4770" y="2385"/>
                  </a:cubicBezTo>
                  <a:cubicBezTo>
                    <a:pt x="4770" y="1068"/>
                    <a:pt x="3702" y="0"/>
                    <a:pt x="2385"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0" name="Google Shape;1780;p31"/>
            <p:cNvSpPr/>
            <p:nvPr/>
          </p:nvSpPr>
          <p:spPr>
            <a:xfrm>
              <a:off x="5536090" y="2814189"/>
              <a:ext cx="135169" cy="135168"/>
            </a:xfrm>
            <a:custGeom>
              <a:rect b="b" l="l" r="r" t="t"/>
              <a:pathLst>
                <a:path extrusionOk="0" fill="none" h="698" w="698">
                  <a:moveTo>
                    <a:pt x="698" y="349"/>
                  </a:moveTo>
                  <a:cubicBezTo>
                    <a:pt x="698" y="542"/>
                    <a:pt x="541" y="698"/>
                    <a:pt x="349" y="698"/>
                  </a:cubicBezTo>
                  <a:cubicBezTo>
                    <a:pt x="156" y="698"/>
                    <a:pt x="0" y="542"/>
                    <a:pt x="0" y="349"/>
                  </a:cubicBezTo>
                  <a:cubicBezTo>
                    <a:pt x="0" y="157"/>
                    <a:pt x="156" y="0"/>
                    <a:pt x="349" y="0"/>
                  </a:cubicBezTo>
                  <a:cubicBezTo>
                    <a:pt x="541" y="0"/>
                    <a:pt x="698" y="157"/>
                    <a:pt x="698" y="349"/>
                  </a:cubicBezTo>
                  <a:close/>
                </a:path>
              </a:pathLst>
            </a:custGeom>
            <a:noFill/>
            <a:ln cap="rnd" cmpd="sng" w="19050">
              <a:solidFill>
                <a:srgbClr val="70C2DF"/>
              </a:solidFill>
              <a:prstDash val="solid"/>
              <a:miter lim="873"/>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31"/>
            <p:cNvSpPr/>
            <p:nvPr/>
          </p:nvSpPr>
          <p:spPr>
            <a:xfrm>
              <a:off x="5564363" y="2842374"/>
              <a:ext cx="78623" cy="78622"/>
            </a:xfrm>
            <a:custGeom>
              <a:rect b="b" l="l" r="r" t="t"/>
              <a:pathLst>
                <a:path extrusionOk="0" h="406" w="406">
                  <a:moveTo>
                    <a:pt x="203" y="1"/>
                  </a:moveTo>
                  <a:cubicBezTo>
                    <a:pt x="92" y="1"/>
                    <a:pt x="1" y="91"/>
                    <a:pt x="1" y="203"/>
                  </a:cubicBezTo>
                  <a:cubicBezTo>
                    <a:pt x="1" y="315"/>
                    <a:pt x="92" y="406"/>
                    <a:pt x="203" y="406"/>
                  </a:cubicBezTo>
                  <a:cubicBezTo>
                    <a:pt x="314" y="406"/>
                    <a:pt x="405" y="315"/>
                    <a:pt x="405" y="203"/>
                  </a:cubicBezTo>
                  <a:cubicBezTo>
                    <a:pt x="405" y="91"/>
                    <a:pt x="314" y="1"/>
                    <a:pt x="203" y="1"/>
                  </a:cubicBezTo>
                  <a:close/>
                </a:path>
              </a:pathLst>
            </a:custGeom>
            <a:solidFill>
              <a:srgbClr val="C3EB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31"/>
            <p:cNvSpPr txBox="1"/>
            <p:nvPr/>
          </p:nvSpPr>
          <p:spPr>
            <a:xfrm>
              <a:off x="5965259" y="2653106"/>
              <a:ext cx="6696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5</a:t>
              </a:r>
              <a:endParaRPr sz="2600">
                <a:solidFill>
                  <a:srgbClr val="FFFFFF"/>
                </a:solidFill>
                <a:latin typeface="Fira Sans SemiBold"/>
                <a:ea typeface="Fira Sans SemiBold"/>
                <a:cs typeface="Fira Sans SemiBold"/>
                <a:sym typeface="Fira Sans SemiBold"/>
              </a:endParaRPr>
            </a:p>
          </p:txBody>
        </p:sp>
      </p:grpSp>
      <p:grpSp>
        <p:nvGrpSpPr>
          <p:cNvPr id="1783" name="Google Shape;1783;p31"/>
          <p:cNvGrpSpPr/>
          <p:nvPr/>
        </p:nvGrpSpPr>
        <p:grpSpPr>
          <a:xfrm>
            <a:off x="4851952" y="8089743"/>
            <a:ext cx="923722" cy="923904"/>
            <a:chOff x="5647827" y="3736068"/>
            <a:chExt cx="923722" cy="923904"/>
          </a:xfrm>
        </p:grpSpPr>
        <p:sp>
          <p:nvSpPr>
            <p:cNvPr id="1784" name="Google Shape;1784;p31"/>
            <p:cNvSpPr/>
            <p:nvPr/>
          </p:nvSpPr>
          <p:spPr>
            <a:xfrm>
              <a:off x="5647827" y="3736068"/>
              <a:ext cx="923722" cy="923904"/>
            </a:xfrm>
            <a:custGeom>
              <a:rect b="b" l="l" r="r" t="t"/>
              <a:pathLst>
                <a:path extrusionOk="0" h="4771" w="4770">
                  <a:moveTo>
                    <a:pt x="2385" y="1"/>
                  </a:moveTo>
                  <a:cubicBezTo>
                    <a:pt x="1067" y="1"/>
                    <a:pt x="0" y="1069"/>
                    <a:pt x="0" y="2386"/>
                  </a:cubicBezTo>
                  <a:cubicBezTo>
                    <a:pt x="0" y="3703"/>
                    <a:pt x="1067" y="4771"/>
                    <a:pt x="2385" y="4771"/>
                  </a:cubicBezTo>
                  <a:cubicBezTo>
                    <a:pt x="3701" y="4771"/>
                    <a:pt x="4769" y="3703"/>
                    <a:pt x="4769" y="2386"/>
                  </a:cubicBezTo>
                  <a:cubicBezTo>
                    <a:pt x="4769" y="1069"/>
                    <a:pt x="3701" y="1"/>
                    <a:pt x="2385"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31"/>
            <p:cNvSpPr txBox="1"/>
            <p:nvPr/>
          </p:nvSpPr>
          <p:spPr>
            <a:xfrm>
              <a:off x="5774896" y="3971674"/>
              <a:ext cx="669600" cy="4530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600">
                  <a:solidFill>
                    <a:srgbClr val="FFFFFF"/>
                  </a:solidFill>
                  <a:latin typeface="Fira Sans SemiBold"/>
                  <a:ea typeface="Fira Sans SemiBold"/>
                  <a:cs typeface="Fira Sans SemiBold"/>
                  <a:sym typeface="Fira Sans SemiBold"/>
                </a:rPr>
                <a:t>6</a:t>
              </a:r>
              <a:endParaRPr sz="2600">
                <a:solidFill>
                  <a:srgbClr val="FFFFFF"/>
                </a:solidFill>
                <a:latin typeface="Fira Sans SemiBold"/>
                <a:ea typeface="Fira Sans SemiBold"/>
                <a:cs typeface="Fira Sans SemiBold"/>
                <a:sym typeface="Fira Sans SemiBold"/>
              </a:endParaRPr>
            </a:p>
          </p:txBody>
        </p:sp>
      </p:grpSp>
      <p:sp>
        <p:nvSpPr>
          <p:cNvPr id="1786" name="Google Shape;1786;p31"/>
          <p:cNvSpPr txBox="1"/>
          <p:nvPr/>
        </p:nvSpPr>
        <p:spPr>
          <a:xfrm>
            <a:off x="6061725" y="6974825"/>
            <a:ext cx="17157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200">
                <a:solidFill>
                  <a:srgbClr val="1C4587"/>
                </a:solidFill>
                <a:latin typeface="Mada"/>
                <a:ea typeface="Mada"/>
                <a:cs typeface="Mada"/>
                <a:sym typeface="Mada"/>
              </a:rPr>
              <a:t>Palpable liver.</a:t>
            </a:r>
            <a:endParaRPr sz="1200">
              <a:solidFill>
                <a:srgbClr val="1C458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100">
              <a:solidFill>
                <a:srgbClr val="1C4587"/>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100">
              <a:solidFill>
                <a:srgbClr val="1C4587"/>
              </a:solidFill>
              <a:latin typeface="Mada"/>
              <a:ea typeface="Mada"/>
              <a:cs typeface="Mada"/>
              <a:sym typeface="Mada"/>
            </a:endParaRPr>
          </a:p>
          <a:p>
            <a:pPr indent="0" lvl="0" marL="0" rtl="0" algn="l">
              <a:spcBef>
                <a:spcPts val="0"/>
              </a:spcBef>
              <a:spcAft>
                <a:spcPts val="0"/>
              </a:spcAft>
              <a:buClr>
                <a:srgbClr val="000000"/>
              </a:buClr>
              <a:buSzPts val="1100"/>
              <a:buFont typeface="Arial"/>
              <a:buNone/>
            </a:pPr>
            <a:r>
              <a:t/>
            </a:r>
            <a:endParaRPr sz="1100">
              <a:solidFill>
                <a:srgbClr val="1C4588"/>
              </a:solidFill>
              <a:latin typeface="Mada"/>
              <a:ea typeface="Mada"/>
              <a:cs typeface="Mada"/>
              <a:sym typeface="Mada"/>
            </a:endParaRPr>
          </a:p>
        </p:txBody>
      </p:sp>
      <p:grpSp>
        <p:nvGrpSpPr>
          <p:cNvPr id="1787" name="Google Shape;1787;p31"/>
          <p:cNvGrpSpPr/>
          <p:nvPr/>
        </p:nvGrpSpPr>
        <p:grpSpPr>
          <a:xfrm>
            <a:off x="3204307" y="6538059"/>
            <a:ext cx="1231765" cy="1408688"/>
            <a:chOff x="7800400" y="1212345"/>
            <a:chExt cx="784065" cy="914614"/>
          </a:xfrm>
        </p:grpSpPr>
        <p:sp>
          <p:nvSpPr>
            <p:cNvPr id="1788" name="Google Shape;1788;p31"/>
            <p:cNvSpPr/>
            <p:nvPr/>
          </p:nvSpPr>
          <p:spPr>
            <a:xfrm>
              <a:off x="7915887" y="1494939"/>
              <a:ext cx="451688" cy="632019"/>
            </a:xfrm>
            <a:custGeom>
              <a:rect b="b" l="l" r="r" t="t"/>
              <a:pathLst>
                <a:path extrusionOk="0" h="21316" w="15234">
                  <a:moveTo>
                    <a:pt x="5769" y="0"/>
                  </a:moveTo>
                  <a:cubicBezTo>
                    <a:pt x="4187" y="0"/>
                    <a:pt x="2743" y="1018"/>
                    <a:pt x="2217" y="2567"/>
                  </a:cubicBezTo>
                  <a:cubicBezTo>
                    <a:pt x="159" y="8806"/>
                    <a:pt x="0" y="13683"/>
                    <a:pt x="1109" y="19352"/>
                  </a:cubicBezTo>
                  <a:cubicBezTo>
                    <a:pt x="3357" y="20587"/>
                    <a:pt x="5922" y="21315"/>
                    <a:pt x="8678" y="21315"/>
                  </a:cubicBezTo>
                  <a:cubicBezTo>
                    <a:pt x="10863" y="21315"/>
                    <a:pt x="12921" y="20872"/>
                    <a:pt x="14821" y="20048"/>
                  </a:cubicBezTo>
                  <a:cubicBezTo>
                    <a:pt x="12826" y="15773"/>
                    <a:pt x="13333" y="10358"/>
                    <a:pt x="14631" y="6019"/>
                  </a:cubicBezTo>
                  <a:cubicBezTo>
                    <a:pt x="15233" y="3992"/>
                    <a:pt x="14030" y="1870"/>
                    <a:pt x="12003" y="1332"/>
                  </a:cubicBezTo>
                  <a:cubicBezTo>
                    <a:pt x="10166" y="825"/>
                    <a:pt x="8329" y="414"/>
                    <a:pt x="6461" y="65"/>
                  </a:cubicBezTo>
                  <a:cubicBezTo>
                    <a:pt x="6229" y="21"/>
                    <a:pt x="5997" y="0"/>
                    <a:pt x="576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31"/>
            <p:cNvSpPr/>
            <p:nvPr/>
          </p:nvSpPr>
          <p:spPr>
            <a:xfrm>
              <a:off x="8092423" y="1374797"/>
              <a:ext cx="157768" cy="208143"/>
            </a:xfrm>
            <a:custGeom>
              <a:rect b="b" l="l" r="r" t="t"/>
              <a:pathLst>
                <a:path extrusionOk="0" h="7020" w="5321">
                  <a:moveTo>
                    <a:pt x="1235" y="0"/>
                  </a:moveTo>
                  <a:lnTo>
                    <a:pt x="222" y="4466"/>
                  </a:lnTo>
                  <a:cubicBezTo>
                    <a:pt x="0" y="5606"/>
                    <a:pt x="697" y="6714"/>
                    <a:pt x="1837" y="6968"/>
                  </a:cubicBezTo>
                  <a:cubicBezTo>
                    <a:pt x="1995" y="7003"/>
                    <a:pt x="2152" y="7020"/>
                    <a:pt x="2306" y="7020"/>
                  </a:cubicBezTo>
                  <a:cubicBezTo>
                    <a:pt x="3268" y="7020"/>
                    <a:pt x="4121" y="6366"/>
                    <a:pt x="4339" y="5384"/>
                  </a:cubicBezTo>
                  <a:lnTo>
                    <a:pt x="5321" y="919"/>
                  </a:lnTo>
                  <a:lnTo>
                    <a:pt x="1235" y="0"/>
                  </a:lnTo>
                  <a:close/>
                </a:path>
              </a:pathLst>
            </a:custGeom>
            <a:solidFill>
              <a:srgbClr val="F7B7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31"/>
            <p:cNvSpPr/>
            <p:nvPr/>
          </p:nvSpPr>
          <p:spPr>
            <a:xfrm>
              <a:off x="8068940" y="1491914"/>
              <a:ext cx="190649" cy="118600"/>
            </a:xfrm>
            <a:custGeom>
              <a:rect b="b" l="l" r="r" t="t"/>
              <a:pathLst>
                <a:path extrusionOk="0" h="4000" w="6430">
                  <a:moveTo>
                    <a:pt x="311" y="1"/>
                  </a:moveTo>
                  <a:cubicBezTo>
                    <a:pt x="254" y="1"/>
                    <a:pt x="190" y="52"/>
                    <a:pt x="190" y="104"/>
                  </a:cubicBezTo>
                  <a:cubicBezTo>
                    <a:pt x="0" y="959"/>
                    <a:pt x="159" y="1814"/>
                    <a:pt x="602" y="2511"/>
                  </a:cubicBezTo>
                  <a:cubicBezTo>
                    <a:pt x="1077" y="3239"/>
                    <a:pt x="1774" y="3746"/>
                    <a:pt x="2597" y="3904"/>
                  </a:cubicBezTo>
                  <a:cubicBezTo>
                    <a:pt x="2851" y="3968"/>
                    <a:pt x="3072" y="3999"/>
                    <a:pt x="3294" y="3999"/>
                  </a:cubicBezTo>
                  <a:cubicBezTo>
                    <a:pt x="4751" y="3999"/>
                    <a:pt x="6081" y="2986"/>
                    <a:pt x="6429" y="1497"/>
                  </a:cubicBezTo>
                  <a:cubicBezTo>
                    <a:pt x="6429" y="1402"/>
                    <a:pt x="6398" y="1339"/>
                    <a:pt x="6303" y="1307"/>
                  </a:cubicBezTo>
                  <a:cubicBezTo>
                    <a:pt x="6208" y="1307"/>
                    <a:pt x="6144" y="1339"/>
                    <a:pt x="6113" y="1434"/>
                  </a:cubicBezTo>
                  <a:cubicBezTo>
                    <a:pt x="5839" y="2774"/>
                    <a:pt x="4644" y="3690"/>
                    <a:pt x="3323" y="3690"/>
                  </a:cubicBezTo>
                  <a:cubicBezTo>
                    <a:pt x="3115" y="3690"/>
                    <a:pt x="2904" y="3667"/>
                    <a:pt x="2692" y="3619"/>
                  </a:cubicBezTo>
                  <a:cubicBezTo>
                    <a:pt x="1932" y="3461"/>
                    <a:pt x="1267" y="3018"/>
                    <a:pt x="855" y="2353"/>
                  </a:cubicBezTo>
                  <a:cubicBezTo>
                    <a:pt x="444" y="1719"/>
                    <a:pt x="317" y="927"/>
                    <a:pt x="475" y="167"/>
                  </a:cubicBezTo>
                  <a:cubicBezTo>
                    <a:pt x="507" y="104"/>
                    <a:pt x="444" y="9"/>
                    <a:pt x="349" y="9"/>
                  </a:cubicBezTo>
                  <a:cubicBezTo>
                    <a:pt x="337" y="3"/>
                    <a:pt x="324" y="1"/>
                    <a:pt x="311" y="1"/>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31"/>
            <p:cNvSpPr/>
            <p:nvPr/>
          </p:nvSpPr>
          <p:spPr>
            <a:xfrm>
              <a:off x="8056724" y="1212345"/>
              <a:ext cx="308034" cy="307797"/>
            </a:xfrm>
            <a:custGeom>
              <a:rect b="b" l="l" r="r" t="t"/>
              <a:pathLst>
                <a:path extrusionOk="0" h="10381" w="10389">
                  <a:moveTo>
                    <a:pt x="3928" y="1"/>
                  </a:moveTo>
                  <a:cubicBezTo>
                    <a:pt x="3326" y="1"/>
                    <a:pt x="2756" y="32"/>
                    <a:pt x="2218" y="96"/>
                  </a:cubicBezTo>
                  <a:lnTo>
                    <a:pt x="666" y="5068"/>
                  </a:lnTo>
                  <a:cubicBezTo>
                    <a:pt x="1" y="7221"/>
                    <a:pt x="1236" y="9533"/>
                    <a:pt x="3389" y="10198"/>
                  </a:cubicBezTo>
                  <a:cubicBezTo>
                    <a:pt x="3796" y="10322"/>
                    <a:pt x="4206" y="10381"/>
                    <a:pt x="4609" y="10381"/>
                  </a:cubicBezTo>
                  <a:cubicBezTo>
                    <a:pt x="6368" y="10381"/>
                    <a:pt x="7978" y="9253"/>
                    <a:pt x="8520" y="7475"/>
                  </a:cubicBezTo>
                  <a:lnTo>
                    <a:pt x="10388" y="1426"/>
                  </a:lnTo>
                  <a:cubicBezTo>
                    <a:pt x="8425" y="507"/>
                    <a:pt x="6240" y="1"/>
                    <a:pt x="3928"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31"/>
            <p:cNvSpPr/>
            <p:nvPr/>
          </p:nvSpPr>
          <p:spPr>
            <a:xfrm>
              <a:off x="8037956" y="1279709"/>
              <a:ext cx="101433" cy="90581"/>
            </a:xfrm>
            <a:custGeom>
              <a:rect b="b" l="l" r="r" t="t"/>
              <a:pathLst>
                <a:path extrusionOk="0" h="3055" w="3421">
                  <a:moveTo>
                    <a:pt x="1715" y="1"/>
                  </a:moveTo>
                  <a:cubicBezTo>
                    <a:pt x="1058" y="1"/>
                    <a:pt x="459" y="413"/>
                    <a:pt x="254" y="1054"/>
                  </a:cubicBezTo>
                  <a:cubicBezTo>
                    <a:pt x="0" y="1877"/>
                    <a:pt x="475" y="2732"/>
                    <a:pt x="1267" y="2986"/>
                  </a:cubicBezTo>
                  <a:cubicBezTo>
                    <a:pt x="1418" y="3032"/>
                    <a:pt x="1570" y="3054"/>
                    <a:pt x="1719" y="3054"/>
                  </a:cubicBezTo>
                  <a:cubicBezTo>
                    <a:pt x="2384" y="3054"/>
                    <a:pt x="2992" y="2619"/>
                    <a:pt x="3199" y="1972"/>
                  </a:cubicBezTo>
                  <a:cubicBezTo>
                    <a:pt x="3421" y="1181"/>
                    <a:pt x="2977" y="294"/>
                    <a:pt x="2186" y="72"/>
                  </a:cubicBezTo>
                  <a:cubicBezTo>
                    <a:pt x="2028" y="24"/>
                    <a:pt x="1870" y="1"/>
                    <a:pt x="1715"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31"/>
            <p:cNvSpPr/>
            <p:nvPr/>
          </p:nvSpPr>
          <p:spPr>
            <a:xfrm>
              <a:off x="8053908" y="1293348"/>
              <a:ext cx="47914" cy="61761"/>
            </a:xfrm>
            <a:custGeom>
              <a:rect b="b" l="l" r="r" t="t"/>
              <a:pathLst>
                <a:path extrusionOk="0" h="2083" w="1616">
                  <a:moveTo>
                    <a:pt x="1167" y="0"/>
                  </a:moveTo>
                  <a:cubicBezTo>
                    <a:pt x="731" y="0"/>
                    <a:pt x="318" y="295"/>
                    <a:pt x="191" y="752"/>
                  </a:cubicBezTo>
                  <a:cubicBezTo>
                    <a:pt x="1" y="1291"/>
                    <a:pt x="317" y="1892"/>
                    <a:pt x="887" y="2082"/>
                  </a:cubicBezTo>
                  <a:lnTo>
                    <a:pt x="919" y="2082"/>
                  </a:lnTo>
                  <a:cubicBezTo>
                    <a:pt x="982" y="2082"/>
                    <a:pt x="1046" y="2051"/>
                    <a:pt x="1077" y="1987"/>
                  </a:cubicBezTo>
                  <a:cubicBezTo>
                    <a:pt x="1077" y="1892"/>
                    <a:pt x="1046" y="1797"/>
                    <a:pt x="951" y="1797"/>
                  </a:cubicBezTo>
                  <a:cubicBezTo>
                    <a:pt x="571" y="1671"/>
                    <a:pt x="349" y="1227"/>
                    <a:pt x="476" y="847"/>
                  </a:cubicBezTo>
                  <a:cubicBezTo>
                    <a:pt x="553" y="514"/>
                    <a:pt x="858" y="305"/>
                    <a:pt x="1190" y="305"/>
                  </a:cubicBezTo>
                  <a:cubicBezTo>
                    <a:pt x="1268" y="305"/>
                    <a:pt x="1348" y="317"/>
                    <a:pt x="1426" y="341"/>
                  </a:cubicBezTo>
                  <a:cubicBezTo>
                    <a:pt x="1489" y="341"/>
                    <a:pt x="1584" y="309"/>
                    <a:pt x="1584" y="246"/>
                  </a:cubicBezTo>
                  <a:cubicBezTo>
                    <a:pt x="1616" y="151"/>
                    <a:pt x="1584" y="87"/>
                    <a:pt x="1489" y="56"/>
                  </a:cubicBezTo>
                  <a:cubicBezTo>
                    <a:pt x="1383" y="18"/>
                    <a:pt x="1274" y="0"/>
                    <a:pt x="1167" y="0"/>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31"/>
            <p:cNvSpPr/>
            <p:nvPr/>
          </p:nvSpPr>
          <p:spPr>
            <a:xfrm>
              <a:off x="8176925" y="1336104"/>
              <a:ext cx="20696" cy="19154"/>
            </a:xfrm>
            <a:custGeom>
              <a:rect b="b" l="l" r="r" t="t"/>
              <a:pathLst>
                <a:path extrusionOk="0" h="646" w="698">
                  <a:moveTo>
                    <a:pt x="340" y="1"/>
                  </a:moveTo>
                  <a:cubicBezTo>
                    <a:pt x="183" y="1"/>
                    <a:pt x="60" y="91"/>
                    <a:pt x="32" y="229"/>
                  </a:cubicBezTo>
                  <a:cubicBezTo>
                    <a:pt x="0" y="419"/>
                    <a:pt x="95" y="577"/>
                    <a:pt x="254" y="640"/>
                  </a:cubicBezTo>
                  <a:cubicBezTo>
                    <a:pt x="274" y="644"/>
                    <a:pt x="293" y="645"/>
                    <a:pt x="312" y="645"/>
                  </a:cubicBezTo>
                  <a:cubicBezTo>
                    <a:pt x="476" y="645"/>
                    <a:pt x="609" y="529"/>
                    <a:pt x="665" y="387"/>
                  </a:cubicBezTo>
                  <a:cubicBezTo>
                    <a:pt x="697" y="197"/>
                    <a:pt x="570" y="39"/>
                    <a:pt x="412" y="7"/>
                  </a:cubicBezTo>
                  <a:cubicBezTo>
                    <a:pt x="388" y="3"/>
                    <a:pt x="364" y="1"/>
                    <a:pt x="340" y="1"/>
                  </a:cubicBezTo>
                  <a:close/>
                </a:path>
              </a:pathLst>
            </a:custGeom>
            <a:solidFill>
              <a:srgbClr val="2A1C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31"/>
            <p:cNvSpPr/>
            <p:nvPr/>
          </p:nvSpPr>
          <p:spPr>
            <a:xfrm>
              <a:off x="8264245" y="1353953"/>
              <a:ext cx="20696" cy="19184"/>
            </a:xfrm>
            <a:custGeom>
              <a:rect b="b" l="l" r="r" t="t"/>
              <a:pathLst>
                <a:path extrusionOk="0" h="647" w="698">
                  <a:moveTo>
                    <a:pt x="342" y="1"/>
                  </a:moveTo>
                  <a:cubicBezTo>
                    <a:pt x="184" y="1"/>
                    <a:pt x="60" y="94"/>
                    <a:pt x="32" y="260"/>
                  </a:cubicBezTo>
                  <a:cubicBezTo>
                    <a:pt x="1" y="418"/>
                    <a:pt x="96" y="608"/>
                    <a:pt x="254" y="640"/>
                  </a:cubicBezTo>
                  <a:cubicBezTo>
                    <a:pt x="278" y="644"/>
                    <a:pt x="302" y="646"/>
                    <a:pt x="325" y="646"/>
                  </a:cubicBezTo>
                  <a:cubicBezTo>
                    <a:pt x="483" y="646"/>
                    <a:pt x="610" y="553"/>
                    <a:pt x="666" y="387"/>
                  </a:cubicBezTo>
                  <a:cubicBezTo>
                    <a:pt x="697" y="228"/>
                    <a:pt x="571" y="70"/>
                    <a:pt x="412" y="7"/>
                  </a:cubicBezTo>
                  <a:cubicBezTo>
                    <a:pt x="388" y="3"/>
                    <a:pt x="365" y="1"/>
                    <a:pt x="342" y="1"/>
                  </a:cubicBezTo>
                  <a:close/>
                </a:path>
              </a:pathLst>
            </a:custGeom>
            <a:solidFill>
              <a:srgbClr val="2A1C2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31"/>
            <p:cNvSpPr/>
            <p:nvPr/>
          </p:nvSpPr>
          <p:spPr>
            <a:xfrm>
              <a:off x="8148758" y="1293408"/>
              <a:ext cx="74214" cy="32585"/>
            </a:xfrm>
            <a:custGeom>
              <a:rect b="b" l="l" r="r" t="t"/>
              <a:pathLst>
                <a:path extrusionOk="0" h="1099" w="2503">
                  <a:moveTo>
                    <a:pt x="2089" y="0"/>
                  </a:moveTo>
                  <a:cubicBezTo>
                    <a:pt x="2016" y="0"/>
                    <a:pt x="1940" y="18"/>
                    <a:pt x="1869" y="54"/>
                  </a:cubicBezTo>
                  <a:cubicBezTo>
                    <a:pt x="1543" y="204"/>
                    <a:pt x="1178" y="295"/>
                    <a:pt x="804" y="295"/>
                  </a:cubicBezTo>
                  <a:cubicBezTo>
                    <a:pt x="705" y="295"/>
                    <a:pt x="606" y="288"/>
                    <a:pt x="507" y="275"/>
                  </a:cubicBezTo>
                  <a:cubicBezTo>
                    <a:pt x="254" y="275"/>
                    <a:pt x="64" y="402"/>
                    <a:pt x="32" y="624"/>
                  </a:cubicBezTo>
                  <a:cubicBezTo>
                    <a:pt x="0" y="719"/>
                    <a:pt x="32" y="845"/>
                    <a:pt x="95" y="909"/>
                  </a:cubicBezTo>
                  <a:cubicBezTo>
                    <a:pt x="190" y="1004"/>
                    <a:pt x="317" y="1067"/>
                    <a:pt x="444" y="1099"/>
                  </a:cubicBezTo>
                  <a:cubicBezTo>
                    <a:pt x="697" y="1099"/>
                    <a:pt x="950" y="1099"/>
                    <a:pt x="1172" y="1067"/>
                  </a:cubicBezTo>
                  <a:cubicBezTo>
                    <a:pt x="1552" y="1004"/>
                    <a:pt x="1932" y="909"/>
                    <a:pt x="2280" y="719"/>
                  </a:cubicBezTo>
                  <a:cubicBezTo>
                    <a:pt x="2375" y="655"/>
                    <a:pt x="2470" y="560"/>
                    <a:pt x="2470" y="434"/>
                  </a:cubicBezTo>
                  <a:cubicBezTo>
                    <a:pt x="2502" y="339"/>
                    <a:pt x="2470" y="244"/>
                    <a:pt x="2407" y="149"/>
                  </a:cubicBezTo>
                  <a:cubicBezTo>
                    <a:pt x="2328" y="50"/>
                    <a:pt x="2212" y="0"/>
                    <a:pt x="2089"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31"/>
            <p:cNvSpPr/>
            <p:nvPr/>
          </p:nvSpPr>
          <p:spPr>
            <a:xfrm>
              <a:off x="8262377" y="1304941"/>
              <a:ext cx="67632" cy="52985"/>
            </a:xfrm>
            <a:custGeom>
              <a:rect b="b" l="l" r="r" t="t"/>
              <a:pathLst>
                <a:path extrusionOk="0" h="1787" w="2281">
                  <a:moveTo>
                    <a:pt x="449" y="1"/>
                  </a:moveTo>
                  <a:cubicBezTo>
                    <a:pt x="388" y="1"/>
                    <a:pt x="322" y="15"/>
                    <a:pt x="254" y="45"/>
                  </a:cubicBezTo>
                  <a:cubicBezTo>
                    <a:pt x="159" y="76"/>
                    <a:pt x="64" y="171"/>
                    <a:pt x="32" y="266"/>
                  </a:cubicBezTo>
                  <a:cubicBezTo>
                    <a:pt x="0" y="393"/>
                    <a:pt x="32" y="488"/>
                    <a:pt x="64" y="583"/>
                  </a:cubicBezTo>
                  <a:cubicBezTo>
                    <a:pt x="380" y="1121"/>
                    <a:pt x="887" y="1533"/>
                    <a:pt x="1552" y="1755"/>
                  </a:cubicBezTo>
                  <a:cubicBezTo>
                    <a:pt x="1647" y="1786"/>
                    <a:pt x="1742" y="1786"/>
                    <a:pt x="1837" y="1786"/>
                  </a:cubicBezTo>
                  <a:cubicBezTo>
                    <a:pt x="1964" y="1755"/>
                    <a:pt x="2122" y="1691"/>
                    <a:pt x="2185" y="1596"/>
                  </a:cubicBezTo>
                  <a:cubicBezTo>
                    <a:pt x="2280" y="1501"/>
                    <a:pt x="2280" y="1375"/>
                    <a:pt x="2249" y="1280"/>
                  </a:cubicBezTo>
                  <a:cubicBezTo>
                    <a:pt x="2217" y="1185"/>
                    <a:pt x="2090" y="1090"/>
                    <a:pt x="1964" y="1058"/>
                  </a:cubicBezTo>
                  <a:cubicBezTo>
                    <a:pt x="1457" y="900"/>
                    <a:pt x="1014" y="583"/>
                    <a:pt x="792" y="203"/>
                  </a:cubicBezTo>
                  <a:cubicBezTo>
                    <a:pt x="705" y="72"/>
                    <a:pt x="587" y="1"/>
                    <a:pt x="449"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31"/>
            <p:cNvSpPr/>
            <p:nvPr/>
          </p:nvSpPr>
          <p:spPr>
            <a:xfrm>
              <a:off x="8207910" y="1334414"/>
              <a:ext cx="33831" cy="92063"/>
            </a:xfrm>
            <a:custGeom>
              <a:rect b="b" l="l" r="r" t="t"/>
              <a:pathLst>
                <a:path extrusionOk="0" h="3105" w="1141">
                  <a:moveTo>
                    <a:pt x="982" y="1"/>
                  </a:moveTo>
                  <a:cubicBezTo>
                    <a:pt x="919" y="1"/>
                    <a:pt x="856" y="64"/>
                    <a:pt x="856" y="127"/>
                  </a:cubicBezTo>
                  <a:lnTo>
                    <a:pt x="824" y="2661"/>
                  </a:lnTo>
                  <a:lnTo>
                    <a:pt x="159" y="2819"/>
                  </a:lnTo>
                  <a:cubicBezTo>
                    <a:pt x="64" y="2819"/>
                    <a:pt x="0" y="2914"/>
                    <a:pt x="32" y="2978"/>
                  </a:cubicBezTo>
                  <a:cubicBezTo>
                    <a:pt x="32" y="3073"/>
                    <a:pt x="95" y="3104"/>
                    <a:pt x="190" y="3104"/>
                  </a:cubicBezTo>
                  <a:lnTo>
                    <a:pt x="222" y="3104"/>
                  </a:lnTo>
                  <a:lnTo>
                    <a:pt x="1014" y="2914"/>
                  </a:lnTo>
                  <a:cubicBezTo>
                    <a:pt x="1077" y="2914"/>
                    <a:pt x="1141" y="2851"/>
                    <a:pt x="1141" y="2788"/>
                  </a:cubicBezTo>
                  <a:lnTo>
                    <a:pt x="1141" y="127"/>
                  </a:lnTo>
                  <a:cubicBezTo>
                    <a:pt x="1141" y="64"/>
                    <a:pt x="1077" y="1"/>
                    <a:pt x="982" y="1"/>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31"/>
            <p:cNvSpPr/>
            <p:nvPr/>
          </p:nvSpPr>
          <p:spPr>
            <a:xfrm>
              <a:off x="8068940" y="1884836"/>
              <a:ext cx="164350" cy="43052"/>
            </a:xfrm>
            <a:custGeom>
              <a:rect b="b" l="l" r="r" t="t"/>
              <a:pathLst>
                <a:path extrusionOk="0" h="1452" w="5543">
                  <a:moveTo>
                    <a:pt x="3783" y="0"/>
                  </a:moveTo>
                  <a:cubicBezTo>
                    <a:pt x="1804" y="0"/>
                    <a:pt x="164" y="1116"/>
                    <a:pt x="64" y="1166"/>
                  </a:cubicBezTo>
                  <a:cubicBezTo>
                    <a:pt x="0" y="1230"/>
                    <a:pt x="0" y="1325"/>
                    <a:pt x="32" y="1388"/>
                  </a:cubicBezTo>
                  <a:cubicBezTo>
                    <a:pt x="64" y="1420"/>
                    <a:pt x="95" y="1451"/>
                    <a:pt x="159" y="1451"/>
                  </a:cubicBezTo>
                  <a:cubicBezTo>
                    <a:pt x="190" y="1451"/>
                    <a:pt x="222" y="1420"/>
                    <a:pt x="254" y="1420"/>
                  </a:cubicBezTo>
                  <a:cubicBezTo>
                    <a:pt x="254" y="1394"/>
                    <a:pt x="1885" y="282"/>
                    <a:pt x="3815" y="282"/>
                  </a:cubicBezTo>
                  <a:cubicBezTo>
                    <a:pt x="4305" y="282"/>
                    <a:pt x="4814" y="353"/>
                    <a:pt x="5321" y="533"/>
                  </a:cubicBezTo>
                  <a:cubicBezTo>
                    <a:pt x="5346" y="541"/>
                    <a:pt x="5369" y="545"/>
                    <a:pt x="5390" y="545"/>
                  </a:cubicBezTo>
                  <a:cubicBezTo>
                    <a:pt x="5448" y="545"/>
                    <a:pt x="5488" y="516"/>
                    <a:pt x="5511" y="470"/>
                  </a:cubicBezTo>
                  <a:cubicBezTo>
                    <a:pt x="5543" y="375"/>
                    <a:pt x="5511" y="280"/>
                    <a:pt x="5416" y="280"/>
                  </a:cubicBezTo>
                  <a:cubicBezTo>
                    <a:pt x="4863" y="80"/>
                    <a:pt x="4311" y="0"/>
                    <a:pt x="3783" y="0"/>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31"/>
            <p:cNvSpPr/>
            <p:nvPr/>
          </p:nvSpPr>
          <p:spPr>
            <a:xfrm>
              <a:off x="8130909" y="1925575"/>
              <a:ext cx="62947" cy="27663"/>
            </a:xfrm>
            <a:custGeom>
              <a:rect b="b" l="l" r="r" t="t"/>
              <a:pathLst>
                <a:path extrusionOk="0" h="933" w="2123">
                  <a:moveTo>
                    <a:pt x="1706" y="0"/>
                  </a:moveTo>
                  <a:cubicBezTo>
                    <a:pt x="666" y="0"/>
                    <a:pt x="93" y="681"/>
                    <a:pt x="64" y="711"/>
                  </a:cubicBezTo>
                  <a:cubicBezTo>
                    <a:pt x="1" y="774"/>
                    <a:pt x="32" y="869"/>
                    <a:pt x="96" y="901"/>
                  </a:cubicBezTo>
                  <a:cubicBezTo>
                    <a:pt x="96" y="932"/>
                    <a:pt x="127" y="932"/>
                    <a:pt x="191" y="932"/>
                  </a:cubicBezTo>
                  <a:cubicBezTo>
                    <a:pt x="222" y="932"/>
                    <a:pt x="254" y="932"/>
                    <a:pt x="286" y="901"/>
                  </a:cubicBezTo>
                  <a:cubicBezTo>
                    <a:pt x="286" y="872"/>
                    <a:pt x="771" y="307"/>
                    <a:pt x="1627" y="307"/>
                  </a:cubicBezTo>
                  <a:cubicBezTo>
                    <a:pt x="1724" y="307"/>
                    <a:pt x="1826" y="315"/>
                    <a:pt x="1932" y="331"/>
                  </a:cubicBezTo>
                  <a:cubicBezTo>
                    <a:pt x="2027" y="331"/>
                    <a:pt x="2091" y="267"/>
                    <a:pt x="2091" y="204"/>
                  </a:cubicBezTo>
                  <a:cubicBezTo>
                    <a:pt x="2122" y="109"/>
                    <a:pt x="2059" y="46"/>
                    <a:pt x="1964" y="14"/>
                  </a:cubicBezTo>
                  <a:cubicBezTo>
                    <a:pt x="1875" y="5"/>
                    <a:pt x="1789" y="0"/>
                    <a:pt x="1706" y="0"/>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31"/>
            <p:cNvSpPr/>
            <p:nvPr/>
          </p:nvSpPr>
          <p:spPr>
            <a:xfrm>
              <a:off x="8207910" y="1455860"/>
              <a:ext cx="33831" cy="15685"/>
            </a:xfrm>
            <a:custGeom>
              <a:rect b="b" l="l" r="r" t="t"/>
              <a:pathLst>
                <a:path extrusionOk="0" h="529" w="1141">
                  <a:moveTo>
                    <a:pt x="764" y="0"/>
                  </a:moveTo>
                  <a:cubicBezTo>
                    <a:pt x="399" y="0"/>
                    <a:pt x="95" y="243"/>
                    <a:pt x="95" y="243"/>
                  </a:cubicBezTo>
                  <a:cubicBezTo>
                    <a:pt x="32" y="307"/>
                    <a:pt x="0" y="402"/>
                    <a:pt x="64" y="465"/>
                  </a:cubicBezTo>
                  <a:cubicBezTo>
                    <a:pt x="95" y="497"/>
                    <a:pt x="127" y="528"/>
                    <a:pt x="190" y="528"/>
                  </a:cubicBezTo>
                  <a:cubicBezTo>
                    <a:pt x="222" y="528"/>
                    <a:pt x="254" y="497"/>
                    <a:pt x="285" y="497"/>
                  </a:cubicBezTo>
                  <a:cubicBezTo>
                    <a:pt x="285" y="471"/>
                    <a:pt x="510" y="303"/>
                    <a:pt x="762" y="303"/>
                  </a:cubicBezTo>
                  <a:cubicBezTo>
                    <a:pt x="824" y="303"/>
                    <a:pt x="888" y="313"/>
                    <a:pt x="951" y="338"/>
                  </a:cubicBezTo>
                  <a:cubicBezTo>
                    <a:pt x="1014" y="338"/>
                    <a:pt x="1109" y="307"/>
                    <a:pt x="1141" y="243"/>
                  </a:cubicBezTo>
                  <a:cubicBezTo>
                    <a:pt x="1141" y="148"/>
                    <a:pt x="1109" y="85"/>
                    <a:pt x="1046" y="53"/>
                  </a:cubicBezTo>
                  <a:cubicBezTo>
                    <a:pt x="951" y="15"/>
                    <a:pt x="856" y="0"/>
                    <a:pt x="764" y="0"/>
                  </a:cubicBezTo>
                  <a:close/>
                </a:path>
              </a:pathLst>
            </a:custGeom>
            <a:solidFill>
              <a:srgbClr val="3063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31"/>
            <p:cNvSpPr/>
            <p:nvPr/>
          </p:nvSpPr>
          <p:spPr>
            <a:xfrm>
              <a:off x="8046406" y="1956233"/>
              <a:ext cx="190649" cy="124145"/>
            </a:xfrm>
            <a:custGeom>
              <a:rect b="b" l="l" r="r" t="t"/>
              <a:pathLst>
                <a:path extrusionOk="0" h="4187" w="6430">
                  <a:moveTo>
                    <a:pt x="3510" y="1"/>
                  </a:moveTo>
                  <a:cubicBezTo>
                    <a:pt x="3471" y="1"/>
                    <a:pt x="3430" y="9"/>
                    <a:pt x="3389" y="25"/>
                  </a:cubicBezTo>
                  <a:lnTo>
                    <a:pt x="1077" y="912"/>
                  </a:lnTo>
                  <a:lnTo>
                    <a:pt x="1045" y="912"/>
                  </a:lnTo>
                  <a:lnTo>
                    <a:pt x="0" y="1102"/>
                  </a:lnTo>
                  <a:lnTo>
                    <a:pt x="444" y="3287"/>
                  </a:lnTo>
                  <a:cubicBezTo>
                    <a:pt x="444" y="3287"/>
                    <a:pt x="1457" y="4015"/>
                    <a:pt x="2281" y="4142"/>
                  </a:cubicBezTo>
                  <a:cubicBezTo>
                    <a:pt x="2608" y="4171"/>
                    <a:pt x="2935" y="4186"/>
                    <a:pt x="3263" y="4186"/>
                  </a:cubicBezTo>
                  <a:cubicBezTo>
                    <a:pt x="3664" y="4186"/>
                    <a:pt x="4065" y="4163"/>
                    <a:pt x="4466" y="4110"/>
                  </a:cubicBezTo>
                  <a:cubicBezTo>
                    <a:pt x="4814" y="4079"/>
                    <a:pt x="5162" y="3984"/>
                    <a:pt x="5511" y="3920"/>
                  </a:cubicBezTo>
                  <a:cubicBezTo>
                    <a:pt x="5701" y="3857"/>
                    <a:pt x="5827" y="3699"/>
                    <a:pt x="5796" y="3572"/>
                  </a:cubicBezTo>
                  <a:cubicBezTo>
                    <a:pt x="5771" y="3449"/>
                    <a:pt x="5652" y="3403"/>
                    <a:pt x="5496" y="3403"/>
                  </a:cubicBezTo>
                  <a:cubicBezTo>
                    <a:pt x="5450" y="3403"/>
                    <a:pt x="5402" y="3407"/>
                    <a:pt x="5352" y="3414"/>
                  </a:cubicBezTo>
                  <a:cubicBezTo>
                    <a:pt x="5067" y="3509"/>
                    <a:pt x="4719" y="3572"/>
                    <a:pt x="4402" y="3635"/>
                  </a:cubicBezTo>
                  <a:lnTo>
                    <a:pt x="4371" y="3445"/>
                  </a:lnTo>
                  <a:cubicBezTo>
                    <a:pt x="4972" y="3350"/>
                    <a:pt x="5542" y="3224"/>
                    <a:pt x="6081" y="3002"/>
                  </a:cubicBezTo>
                  <a:cubicBezTo>
                    <a:pt x="6303" y="2907"/>
                    <a:pt x="6429" y="2717"/>
                    <a:pt x="6366" y="2559"/>
                  </a:cubicBezTo>
                  <a:cubicBezTo>
                    <a:pt x="6319" y="2466"/>
                    <a:pt x="6188" y="2407"/>
                    <a:pt x="6034" y="2407"/>
                  </a:cubicBezTo>
                  <a:cubicBezTo>
                    <a:pt x="5978" y="2407"/>
                    <a:pt x="5919" y="2415"/>
                    <a:pt x="5859" y="2432"/>
                  </a:cubicBezTo>
                  <a:cubicBezTo>
                    <a:pt x="5352" y="2654"/>
                    <a:pt x="4846" y="2780"/>
                    <a:pt x="4307" y="2844"/>
                  </a:cubicBezTo>
                  <a:lnTo>
                    <a:pt x="4276" y="2685"/>
                  </a:lnTo>
                  <a:cubicBezTo>
                    <a:pt x="4782" y="2590"/>
                    <a:pt x="5321" y="2464"/>
                    <a:pt x="5796" y="2274"/>
                  </a:cubicBezTo>
                  <a:cubicBezTo>
                    <a:pt x="5986" y="2210"/>
                    <a:pt x="6113" y="2020"/>
                    <a:pt x="6049" y="1862"/>
                  </a:cubicBezTo>
                  <a:cubicBezTo>
                    <a:pt x="6006" y="1754"/>
                    <a:pt x="5889" y="1705"/>
                    <a:pt x="5768" y="1705"/>
                  </a:cubicBezTo>
                  <a:cubicBezTo>
                    <a:pt x="5712" y="1705"/>
                    <a:pt x="5656" y="1715"/>
                    <a:pt x="5606" y="1735"/>
                  </a:cubicBezTo>
                  <a:cubicBezTo>
                    <a:pt x="5131" y="1894"/>
                    <a:pt x="4656" y="2020"/>
                    <a:pt x="4212" y="2084"/>
                  </a:cubicBezTo>
                  <a:lnTo>
                    <a:pt x="4181" y="1925"/>
                  </a:lnTo>
                  <a:cubicBezTo>
                    <a:pt x="4624" y="1862"/>
                    <a:pt x="5099" y="1735"/>
                    <a:pt x="5542" y="1577"/>
                  </a:cubicBezTo>
                  <a:cubicBezTo>
                    <a:pt x="5701" y="1482"/>
                    <a:pt x="5796" y="1324"/>
                    <a:pt x="5732" y="1165"/>
                  </a:cubicBezTo>
                  <a:cubicBezTo>
                    <a:pt x="5685" y="1048"/>
                    <a:pt x="5569" y="983"/>
                    <a:pt x="5447" y="983"/>
                  </a:cubicBezTo>
                  <a:cubicBezTo>
                    <a:pt x="5405" y="983"/>
                    <a:pt x="5362" y="990"/>
                    <a:pt x="5321" y="1007"/>
                  </a:cubicBezTo>
                  <a:cubicBezTo>
                    <a:pt x="4909" y="1165"/>
                    <a:pt x="4497" y="1260"/>
                    <a:pt x="4086" y="1324"/>
                  </a:cubicBezTo>
                  <a:cubicBezTo>
                    <a:pt x="3845" y="1361"/>
                    <a:pt x="3592" y="1376"/>
                    <a:pt x="3336" y="1376"/>
                  </a:cubicBezTo>
                  <a:cubicBezTo>
                    <a:pt x="3155" y="1376"/>
                    <a:pt x="2971" y="1368"/>
                    <a:pt x="2787" y="1355"/>
                  </a:cubicBezTo>
                  <a:cubicBezTo>
                    <a:pt x="2502" y="1324"/>
                    <a:pt x="2217" y="1292"/>
                    <a:pt x="1932" y="1197"/>
                  </a:cubicBezTo>
                  <a:lnTo>
                    <a:pt x="3611" y="563"/>
                  </a:lnTo>
                  <a:cubicBezTo>
                    <a:pt x="3737" y="500"/>
                    <a:pt x="3832" y="342"/>
                    <a:pt x="3769" y="183"/>
                  </a:cubicBezTo>
                  <a:cubicBezTo>
                    <a:pt x="3722" y="66"/>
                    <a:pt x="3623" y="1"/>
                    <a:pt x="3510"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31"/>
            <p:cNvSpPr/>
            <p:nvPr/>
          </p:nvSpPr>
          <p:spPr>
            <a:xfrm>
              <a:off x="8156259" y="1896281"/>
              <a:ext cx="189701" cy="124797"/>
            </a:xfrm>
            <a:custGeom>
              <a:rect b="b" l="l" r="r" t="t"/>
              <a:pathLst>
                <a:path extrusionOk="0" h="4209" w="6398">
                  <a:moveTo>
                    <a:pt x="2937" y="0"/>
                  </a:moveTo>
                  <a:cubicBezTo>
                    <a:pt x="2809" y="0"/>
                    <a:pt x="2686" y="86"/>
                    <a:pt x="2661" y="210"/>
                  </a:cubicBezTo>
                  <a:cubicBezTo>
                    <a:pt x="2598" y="337"/>
                    <a:pt x="2661" y="527"/>
                    <a:pt x="2819" y="590"/>
                  </a:cubicBezTo>
                  <a:lnTo>
                    <a:pt x="4498" y="1224"/>
                  </a:lnTo>
                  <a:cubicBezTo>
                    <a:pt x="4181" y="1287"/>
                    <a:pt x="3896" y="1350"/>
                    <a:pt x="3611" y="1382"/>
                  </a:cubicBezTo>
                  <a:cubicBezTo>
                    <a:pt x="3427" y="1395"/>
                    <a:pt x="3249" y="1403"/>
                    <a:pt x="3072" y="1403"/>
                  </a:cubicBezTo>
                  <a:cubicBezTo>
                    <a:pt x="2821" y="1403"/>
                    <a:pt x="2572" y="1388"/>
                    <a:pt x="2312" y="1350"/>
                  </a:cubicBezTo>
                  <a:cubicBezTo>
                    <a:pt x="1901" y="1287"/>
                    <a:pt x="1489" y="1192"/>
                    <a:pt x="1109" y="1034"/>
                  </a:cubicBezTo>
                  <a:cubicBezTo>
                    <a:pt x="1068" y="1017"/>
                    <a:pt x="1025" y="1009"/>
                    <a:pt x="983" y="1009"/>
                  </a:cubicBezTo>
                  <a:cubicBezTo>
                    <a:pt x="861" y="1009"/>
                    <a:pt x="744" y="1075"/>
                    <a:pt x="697" y="1192"/>
                  </a:cubicBezTo>
                  <a:cubicBezTo>
                    <a:pt x="634" y="1319"/>
                    <a:pt x="697" y="1509"/>
                    <a:pt x="887" y="1572"/>
                  </a:cubicBezTo>
                  <a:cubicBezTo>
                    <a:pt x="1331" y="1730"/>
                    <a:pt x="1774" y="1857"/>
                    <a:pt x="2249" y="1920"/>
                  </a:cubicBezTo>
                  <a:lnTo>
                    <a:pt x="2217" y="2110"/>
                  </a:lnTo>
                  <a:cubicBezTo>
                    <a:pt x="1742" y="2047"/>
                    <a:pt x="1267" y="1920"/>
                    <a:pt x="824" y="1730"/>
                  </a:cubicBezTo>
                  <a:cubicBezTo>
                    <a:pt x="775" y="1714"/>
                    <a:pt x="726" y="1706"/>
                    <a:pt x="679" y="1706"/>
                  </a:cubicBezTo>
                  <a:cubicBezTo>
                    <a:pt x="544" y="1706"/>
                    <a:pt x="428" y="1771"/>
                    <a:pt x="381" y="1889"/>
                  </a:cubicBezTo>
                  <a:cubicBezTo>
                    <a:pt x="317" y="2015"/>
                    <a:pt x="412" y="2205"/>
                    <a:pt x="602" y="2300"/>
                  </a:cubicBezTo>
                  <a:cubicBezTo>
                    <a:pt x="1109" y="2490"/>
                    <a:pt x="1616" y="2617"/>
                    <a:pt x="2122" y="2680"/>
                  </a:cubicBezTo>
                  <a:lnTo>
                    <a:pt x="2122" y="2871"/>
                  </a:lnTo>
                  <a:cubicBezTo>
                    <a:pt x="1584" y="2807"/>
                    <a:pt x="1046" y="2649"/>
                    <a:pt x="539" y="2459"/>
                  </a:cubicBezTo>
                  <a:cubicBezTo>
                    <a:pt x="479" y="2439"/>
                    <a:pt x="416" y="2428"/>
                    <a:pt x="355" y="2428"/>
                  </a:cubicBezTo>
                  <a:cubicBezTo>
                    <a:pt x="225" y="2428"/>
                    <a:pt x="107" y="2477"/>
                    <a:pt x="64" y="2585"/>
                  </a:cubicBezTo>
                  <a:cubicBezTo>
                    <a:pt x="1" y="2744"/>
                    <a:pt x="127" y="2934"/>
                    <a:pt x="349" y="3029"/>
                  </a:cubicBezTo>
                  <a:cubicBezTo>
                    <a:pt x="887" y="3219"/>
                    <a:pt x="1457" y="3377"/>
                    <a:pt x="2027" y="3472"/>
                  </a:cubicBezTo>
                  <a:lnTo>
                    <a:pt x="1996" y="3631"/>
                  </a:lnTo>
                  <a:cubicBezTo>
                    <a:pt x="1679" y="3599"/>
                    <a:pt x="1362" y="3536"/>
                    <a:pt x="1046" y="3441"/>
                  </a:cubicBezTo>
                  <a:cubicBezTo>
                    <a:pt x="995" y="3424"/>
                    <a:pt x="944" y="3416"/>
                    <a:pt x="895" y="3416"/>
                  </a:cubicBezTo>
                  <a:cubicBezTo>
                    <a:pt x="763" y="3416"/>
                    <a:pt x="649" y="3474"/>
                    <a:pt x="602" y="3567"/>
                  </a:cubicBezTo>
                  <a:cubicBezTo>
                    <a:pt x="571" y="3694"/>
                    <a:pt x="697" y="3852"/>
                    <a:pt x="919" y="3916"/>
                  </a:cubicBezTo>
                  <a:cubicBezTo>
                    <a:pt x="1267" y="4011"/>
                    <a:pt x="1584" y="4074"/>
                    <a:pt x="1932" y="4137"/>
                  </a:cubicBezTo>
                  <a:cubicBezTo>
                    <a:pt x="2297" y="4185"/>
                    <a:pt x="2661" y="4209"/>
                    <a:pt x="3025" y="4209"/>
                  </a:cubicBezTo>
                  <a:cubicBezTo>
                    <a:pt x="3389" y="4209"/>
                    <a:pt x="3753" y="4185"/>
                    <a:pt x="4118" y="4137"/>
                  </a:cubicBezTo>
                  <a:cubicBezTo>
                    <a:pt x="4941" y="4042"/>
                    <a:pt x="5986" y="3282"/>
                    <a:pt x="5986" y="3282"/>
                  </a:cubicBezTo>
                  <a:lnTo>
                    <a:pt x="6398" y="1129"/>
                  </a:lnTo>
                  <a:lnTo>
                    <a:pt x="5353" y="907"/>
                  </a:lnTo>
                  <a:lnTo>
                    <a:pt x="3041" y="20"/>
                  </a:lnTo>
                  <a:cubicBezTo>
                    <a:pt x="3007" y="7"/>
                    <a:pt x="2972" y="0"/>
                    <a:pt x="2937" y="0"/>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31"/>
            <p:cNvSpPr/>
            <p:nvPr/>
          </p:nvSpPr>
          <p:spPr>
            <a:xfrm>
              <a:off x="8058622" y="1212345"/>
              <a:ext cx="105169" cy="119282"/>
            </a:xfrm>
            <a:custGeom>
              <a:rect b="b" l="l" r="r" t="t"/>
              <a:pathLst>
                <a:path extrusionOk="0" h="4023" w="3547">
                  <a:moveTo>
                    <a:pt x="3390" y="471"/>
                  </a:moveTo>
                  <a:lnTo>
                    <a:pt x="3389" y="476"/>
                  </a:lnTo>
                  <a:lnTo>
                    <a:pt x="3420" y="476"/>
                  </a:lnTo>
                  <a:cubicBezTo>
                    <a:pt x="3410" y="474"/>
                    <a:pt x="3400" y="472"/>
                    <a:pt x="3390" y="471"/>
                  </a:cubicBezTo>
                  <a:close/>
                  <a:moveTo>
                    <a:pt x="3547" y="1"/>
                  </a:moveTo>
                  <a:cubicBezTo>
                    <a:pt x="2692" y="1"/>
                    <a:pt x="1837" y="96"/>
                    <a:pt x="1013" y="254"/>
                  </a:cubicBezTo>
                  <a:lnTo>
                    <a:pt x="0" y="3611"/>
                  </a:lnTo>
                  <a:lnTo>
                    <a:pt x="1330" y="4023"/>
                  </a:lnTo>
                  <a:lnTo>
                    <a:pt x="2185" y="1236"/>
                  </a:lnTo>
                  <a:cubicBezTo>
                    <a:pt x="2325" y="761"/>
                    <a:pt x="2760" y="459"/>
                    <a:pt x="3229" y="459"/>
                  </a:cubicBezTo>
                  <a:cubicBezTo>
                    <a:pt x="3283" y="459"/>
                    <a:pt x="3336" y="463"/>
                    <a:pt x="3390" y="471"/>
                  </a:cubicBezTo>
                  <a:lnTo>
                    <a:pt x="3390" y="471"/>
                  </a:lnTo>
                  <a:lnTo>
                    <a:pt x="3547" y="1"/>
                  </a:ln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31"/>
            <p:cNvSpPr/>
            <p:nvPr/>
          </p:nvSpPr>
          <p:spPr>
            <a:xfrm>
              <a:off x="8333744" y="1250860"/>
              <a:ext cx="68551" cy="32437"/>
            </a:xfrm>
            <a:custGeom>
              <a:rect b="b" l="l" r="r" t="t"/>
              <a:pathLst>
                <a:path extrusionOk="0" h="1094" w="2312">
                  <a:moveTo>
                    <a:pt x="0" y="950"/>
                  </a:moveTo>
                  <a:lnTo>
                    <a:pt x="0" y="950"/>
                  </a:lnTo>
                  <a:cubicBezTo>
                    <a:pt x="19" y="957"/>
                    <a:pt x="38" y="963"/>
                    <a:pt x="56" y="968"/>
                  </a:cubicBezTo>
                  <a:lnTo>
                    <a:pt x="56" y="968"/>
                  </a:lnTo>
                  <a:cubicBezTo>
                    <a:pt x="38" y="962"/>
                    <a:pt x="19" y="956"/>
                    <a:pt x="0" y="950"/>
                  </a:cubicBezTo>
                  <a:close/>
                  <a:moveTo>
                    <a:pt x="760" y="0"/>
                  </a:moveTo>
                  <a:lnTo>
                    <a:pt x="760" y="0"/>
                  </a:lnTo>
                  <a:cubicBezTo>
                    <a:pt x="855" y="127"/>
                    <a:pt x="887" y="317"/>
                    <a:pt x="824" y="475"/>
                  </a:cubicBezTo>
                  <a:cubicBezTo>
                    <a:pt x="747" y="782"/>
                    <a:pt x="484" y="986"/>
                    <a:pt x="202" y="986"/>
                  </a:cubicBezTo>
                  <a:cubicBezTo>
                    <a:pt x="154" y="986"/>
                    <a:pt x="105" y="980"/>
                    <a:pt x="56" y="968"/>
                  </a:cubicBezTo>
                  <a:lnTo>
                    <a:pt x="56" y="968"/>
                  </a:lnTo>
                  <a:cubicBezTo>
                    <a:pt x="342" y="1053"/>
                    <a:pt x="631" y="1093"/>
                    <a:pt x="917" y="1093"/>
                  </a:cubicBezTo>
                  <a:cubicBezTo>
                    <a:pt x="1405" y="1093"/>
                    <a:pt x="1883" y="975"/>
                    <a:pt x="2312" y="760"/>
                  </a:cubicBezTo>
                  <a:cubicBezTo>
                    <a:pt x="1805" y="475"/>
                    <a:pt x="1299" y="222"/>
                    <a:pt x="760" y="0"/>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31"/>
            <p:cNvSpPr/>
            <p:nvPr/>
          </p:nvSpPr>
          <p:spPr>
            <a:xfrm>
              <a:off x="8160025" y="1226428"/>
              <a:ext cx="173749" cy="52629"/>
            </a:xfrm>
            <a:custGeom>
              <a:rect b="b" l="l" r="r" t="t"/>
              <a:pathLst>
                <a:path extrusionOk="0" h="1775" w="5860">
                  <a:moveTo>
                    <a:pt x="0" y="1"/>
                  </a:moveTo>
                  <a:lnTo>
                    <a:pt x="5859" y="1774"/>
                  </a:lnTo>
                  <a:lnTo>
                    <a:pt x="159" y="32"/>
                  </a:lnTo>
                  <a:cubicBezTo>
                    <a:pt x="127" y="32"/>
                    <a:pt x="64" y="1"/>
                    <a:pt x="0"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31"/>
            <p:cNvSpPr/>
            <p:nvPr/>
          </p:nvSpPr>
          <p:spPr>
            <a:xfrm>
              <a:off x="8159076" y="1212345"/>
              <a:ext cx="200968" cy="67750"/>
            </a:xfrm>
            <a:custGeom>
              <a:rect b="b" l="l" r="r" t="t"/>
              <a:pathLst>
                <a:path extrusionOk="0" h="2285" w="6778">
                  <a:moveTo>
                    <a:pt x="159" y="1"/>
                  </a:moveTo>
                  <a:lnTo>
                    <a:pt x="1" y="476"/>
                  </a:lnTo>
                  <a:lnTo>
                    <a:pt x="32" y="476"/>
                  </a:lnTo>
                  <a:cubicBezTo>
                    <a:pt x="96" y="476"/>
                    <a:pt x="159" y="507"/>
                    <a:pt x="191" y="507"/>
                  </a:cubicBezTo>
                  <a:lnTo>
                    <a:pt x="5891" y="2249"/>
                  </a:lnTo>
                  <a:cubicBezTo>
                    <a:pt x="5958" y="2273"/>
                    <a:pt x="6026" y="2285"/>
                    <a:pt x="6093" y="2285"/>
                  </a:cubicBezTo>
                  <a:cubicBezTo>
                    <a:pt x="6375" y="2285"/>
                    <a:pt x="6638" y="2081"/>
                    <a:pt x="6715" y="1774"/>
                  </a:cubicBezTo>
                  <a:cubicBezTo>
                    <a:pt x="6778" y="1616"/>
                    <a:pt x="6746" y="1426"/>
                    <a:pt x="6651" y="1299"/>
                  </a:cubicBezTo>
                  <a:cubicBezTo>
                    <a:pt x="4783" y="444"/>
                    <a:pt x="2661" y="1"/>
                    <a:pt x="476" y="1"/>
                  </a:cubicBezTo>
                  <a:close/>
                </a:path>
              </a:pathLst>
            </a:custGeom>
            <a:solidFill>
              <a:srgbClr val="376B8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31"/>
            <p:cNvSpPr/>
            <p:nvPr/>
          </p:nvSpPr>
          <p:spPr>
            <a:xfrm>
              <a:off x="8312129" y="1609536"/>
              <a:ext cx="272335" cy="389482"/>
            </a:xfrm>
            <a:custGeom>
              <a:rect b="b" l="l" r="r" t="t"/>
              <a:pathLst>
                <a:path extrusionOk="0" h="13136" w="9185">
                  <a:moveTo>
                    <a:pt x="3326" y="1"/>
                  </a:moveTo>
                  <a:lnTo>
                    <a:pt x="1933" y="3263"/>
                  </a:lnTo>
                  <a:cubicBezTo>
                    <a:pt x="1964" y="3294"/>
                    <a:pt x="5638" y="4909"/>
                    <a:pt x="5638" y="7918"/>
                  </a:cubicBezTo>
                  <a:cubicBezTo>
                    <a:pt x="5638" y="9976"/>
                    <a:pt x="1172" y="10515"/>
                    <a:pt x="1" y="10546"/>
                  </a:cubicBezTo>
                  <a:lnTo>
                    <a:pt x="729" y="12953"/>
                  </a:lnTo>
                  <a:cubicBezTo>
                    <a:pt x="771" y="12952"/>
                    <a:pt x="812" y="12952"/>
                    <a:pt x="854" y="12952"/>
                  </a:cubicBezTo>
                  <a:cubicBezTo>
                    <a:pt x="1815" y="12952"/>
                    <a:pt x="2784" y="13135"/>
                    <a:pt x="3767" y="13135"/>
                  </a:cubicBezTo>
                  <a:cubicBezTo>
                    <a:pt x="4622" y="13135"/>
                    <a:pt x="5488" y="12997"/>
                    <a:pt x="6366" y="12478"/>
                  </a:cubicBezTo>
                  <a:cubicBezTo>
                    <a:pt x="7538" y="11211"/>
                    <a:pt x="8488" y="9723"/>
                    <a:pt x="9185" y="8108"/>
                  </a:cubicBezTo>
                  <a:cubicBezTo>
                    <a:pt x="9185" y="8045"/>
                    <a:pt x="9185" y="7981"/>
                    <a:pt x="9185" y="7918"/>
                  </a:cubicBezTo>
                  <a:cubicBezTo>
                    <a:pt x="9185" y="2566"/>
                    <a:pt x="3548" y="96"/>
                    <a:pt x="3326" y="1"/>
                  </a:cubicBez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31"/>
            <p:cNvSpPr/>
            <p:nvPr/>
          </p:nvSpPr>
          <p:spPr>
            <a:xfrm>
              <a:off x="7800400" y="1625517"/>
              <a:ext cx="259171" cy="429065"/>
            </a:xfrm>
            <a:custGeom>
              <a:rect b="b" l="l" r="r" t="t"/>
              <a:pathLst>
                <a:path extrusionOk="0" h="14471" w="8741">
                  <a:moveTo>
                    <a:pt x="1869" y="0"/>
                  </a:moveTo>
                  <a:cubicBezTo>
                    <a:pt x="1774" y="158"/>
                    <a:pt x="0" y="4370"/>
                    <a:pt x="0" y="8994"/>
                  </a:cubicBezTo>
                  <a:cubicBezTo>
                    <a:pt x="0" y="9849"/>
                    <a:pt x="190" y="10577"/>
                    <a:pt x="507" y="11211"/>
                  </a:cubicBezTo>
                  <a:cubicBezTo>
                    <a:pt x="1235" y="12129"/>
                    <a:pt x="2059" y="12953"/>
                    <a:pt x="2977" y="13681"/>
                  </a:cubicBezTo>
                  <a:cubicBezTo>
                    <a:pt x="4166" y="14355"/>
                    <a:pt x="5430" y="14471"/>
                    <a:pt x="6644" y="14471"/>
                  </a:cubicBezTo>
                  <a:cubicBezTo>
                    <a:pt x="7278" y="14471"/>
                    <a:pt x="7899" y="14439"/>
                    <a:pt x="8489" y="14439"/>
                  </a:cubicBezTo>
                  <a:cubicBezTo>
                    <a:pt x="8574" y="14439"/>
                    <a:pt x="8658" y="14440"/>
                    <a:pt x="8741" y="14441"/>
                  </a:cubicBezTo>
                  <a:lnTo>
                    <a:pt x="8456" y="12224"/>
                  </a:lnTo>
                  <a:cubicBezTo>
                    <a:pt x="7252" y="12193"/>
                    <a:pt x="3547" y="11084"/>
                    <a:pt x="3547" y="8994"/>
                  </a:cubicBezTo>
                  <a:cubicBezTo>
                    <a:pt x="3547" y="5289"/>
                    <a:pt x="4972" y="1710"/>
                    <a:pt x="5004" y="1678"/>
                  </a:cubicBezTo>
                  <a:lnTo>
                    <a:pt x="1869" y="0"/>
                  </a:lnTo>
                  <a:close/>
                </a:path>
              </a:pathLst>
            </a:custGeom>
            <a:solidFill>
              <a:srgbClr val="F9BD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31"/>
            <p:cNvSpPr/>
            <p:nvPr/>
          </p:nvSpPr>
          <p:spPr>
            <a:xfrm>
              <a:off x="8250161" y="1529718"/>
              <a:ext cx="267651" cy="242300"/>
            </a:xfrm>
            <a:custGeom>
              <a:rect b="b" l="l" r="r" t="t"/>
              <a:pathLst>
                <a:path extrusionOk="0" h="8172" w="9027">
                  <a:moveTo>
                    <a:pt x="1" y="1"/>
                  </a:moveTo>
                  <a:lnTo>
                    <a:pt x="1837" y="5638"/>
                  </a:lnTo>
                  <a:cubicBezTo>
                    <a:pt x="3959" y="6683"/>
                    <a:pt x="4656" y="6968"/>
                    <a:pt x="5638" y="8171"/>
                  </a:cubicBezTo>
                  <a:lnTo>
                    <a:pt x="9026" y="5258"/>
                  </a:lnTo>
                  <a:cubicBezTo>
                    <a:pt x="7759" y="3674"/>
                    <a:pt x="4941" y="412"/>
                    <a:pt x="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31"/>
            <p:cNvSpPr/>
            <p:nvPr/>
          </p:nvSpPr>
          <p:spPr>
            <a:xfrm>
              <a:off x="7805085" y="1495917"/>
              <a:ext cx="268570" cy="243219"/>
            </a:xfrm>
            <a:custGeom>
              <a:rect b="b" l="l" r="r" t="t"/>
              <a:pathLst>
                <a:path extrusionOk="0" h="8203" w="9058">
                  <a:moveTo>
                    <a:pt x="9058" y="1"/>
                  </a:moveTo>
                  <a:lnTo>
                    <a:pt x="9058" y="1"/>
                  </a:lnTo>
                  <a:cubicBezTo>
                    <a:pt x="3262" y="222"/>
                    <a:pt x="1109" y="2028"/>
                    <a:pt x="0" y="6841"/>
                  </a:cubicBezTo>
                  <a:lnTo>
                    <a:pt x="4244" y="8203"/>
                  </a:lnTo>
                  <a:cubicBezTo>
                    <a:pt x="4751" y="6018"/>
                    <a:pt x="6081" y="5384"/>
                    <a:pt x="8393" y="5036"/>
                  </a:cubicBezTo>
                  <a:lnTo>
                    <a:pt x="905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31"/>
            <p:cNvSpPr/>
            <p:nvPr/>
          </p:nvSpPr>
          <p:spPr>
            <a:xfrm>
              <a:off x="8189141" y="1904376"/>
              <a:ext cx="207520" cy="79847"/>
            </a:xfrm>
            <a:custGeom>
              <a:rect b="b" l="l" r="r" t="t"/>
              <a:pathLst>
                <a:path extrusionOk="0" h="2693" w="6999">
                  <a:moveTo>
                    <a:pt x="1552" y="1"/>
                  </a:moveTo>
                  <a:lnTo>
                    <a:pt x="1330" y="127"/>
                  </a:lnTo>
                  <a:cubicBezTo>
                    <a:pt x="1108" y="286"/>
                    <a:pt x="855" y="444"/>
                    <a:pt x="633" y="571"/>
                  </a:cubicBezTo>
                  <a:cubicBezTo>
                    <a:pt x="443" y="729"/>
                    <a:pt x="190" y="887"/>
                    <a:pt x="0" y="1077"/>
                  </a:cubicBezTo>
                  <a:cubicBezTo>
                    <a:pt x="253" y="982"/>
                    <a:pt x="507" y="887"/>
                    <a:pt x="760" y="792"/>
                  </a:cubicBezTo>
                  <a:cubicBezTo>
                    <a:pt x="918" y="733"/>
                    <a:pt x="1077" y="674"/>
                    <a:pt x="1235" y="614"/>
                  </a:cubicBezTo>
                  <a:lnTo>
                    <a:pt x="1235" y="614"/>
                  </a:lnTo>
                  <a:lnTo>
                    <a:pt x="1235" y="634"/>
                  </a:lnTo>
                  <a:cubicBezTo>
                    <a:pt x="1235" y="761"/>
                    <a:pt x="1235" y="856"/>
                    <a:pt x="1235" y="951"/>
                  </a:cubicBezTo>
                  <a:cubicBezTo>
                    <a:pt x="1267" y="1141"/>
                    <a:pt x="1267" y="1331"/>
                    <a:pt x="1299" y="1552"/>
                  </a:cubicBezTo>
                  <a:lnTo>
                    <a:pt x="1299" y="1837"/>
                  </a:lnTo>
                  <a:lnTo>
                    <a:pt x="1647" y="1806"/>
                  </a:lnTo>
                  <a:cubicBezTo>
                    <a:pt x="1837" y="1774"/>
                    <a:pt x="1995" y="1742"/>
                    <a:pt x="2154" y="1711"/>
                  </a:cubicBezTo>
                  <a:cubicBezTo>
                    <a:pt x="2344" y="1679"/>
                    <a:pt x="2502" y="1647"/>
                    <a:pt x="2692" y="1616"/>
                  </a:cubicBezTo>
                  <a:cubicBezTo>
                    <a:pt x="2850" y="1584"/>
                    <a:pt x="3040" y="1521"/>
                    <a:pt x="3199" y="1489"/>
                  </a:cubicBezTo>
                  <a:cubicBezTo>
                    <a:pt x="3244" y="1480"/>
                    <a:pt x="3293" y="1471"/>
                    <a:pt x="3342" y="1462"/>
                  </a:cubicBezTo>
                  <a:lnTo>
                    <a:pt x="3342" y="1462"/>
                  </a:lnTo>
                  <a:cubicBezTo>
                    <a:pt x="3360" y="1534"/>
                    <a:pt x="3377" y="1607"/>
                    <a:pt x="3389" y="1679"/>
                  </a:cubicBezTo>
                  <a:cubicBezTo>
                    <a:pt x="3420" y="1869"/>
                    <a:pt x="3484" y="2059"/>
                    <a:pt x="3515" y="2217"/>
                  </a:cubicBezTo>
                  <a:lnTo>
                    <a:pt x="3642" y="2693"/>
                  </a:lnTo>
                  <a:lnTo>
                    <a:pt x="4022" y="2471"/>
                  </a:lnTo>
                  <a:cubicBezTo>
                    <a:pt x="4180" y="2407"/>
                    <a:pt x="4307" y="2312"/>
                    <a:pt x="4465" y="2249"/>
                  </a:cubicBezTo>
                  <a:cubicBezTo>
                    <a:pt x="4592" y="2154"/>
                    <a:pt x="4750" y="2091"/>
                    <a:pt x="4877" y="1996"/>
                  </a:cubicBezTo>
                  <a:cubicBezTo>
                    <a:pt x="5059" y="1895"/>
                    <a:pt x="5241" y="1793"/>
                    <a:pt x="5424" y="1692"/>
                  </a:cubicBezTo>
                  <a:lnTo>
                    <a:pt x="5424" y="1692"/>
                  </a:lnTo>
                  <a:cubicBezTo>
                    <a:pt x="5463" y="1910"/>
                    <a:pt x="5503" y="2127"/>
                    <a:pt x="5542" y="2344"/>
                  </a:cubicBezTo>
                  <a:lnTo>
                    <a:pt x="5574" y="2566"/>
                  </a:lnTo>
                  <a:lnTo>
                    <a:pt x="5764" y="2503"/>
                  </a:lnTo>
                  <a:cubicBezTo>
                    <a:pt x="5954" y="2407"/>
                    <a:pt x="6176" y="2344"/>
                    <a:pt x="6366" y="2249"/>
                  </a:cubicBezTo>
                  <a:lnTo>
                    <a:pt x="6682" y="2122"/>
                  </a:lnTo>
                  <a:cubicBezTo>
                    <a:pt x="6809" y="2091"/>
                    <a:pt x="6904" y="2027"/>
                    <a:pt x="6999" y="1996"/>
                  </a:cubicBezTo>
                  <a:cubicBezTo>
                    <a:pt x="6872" y="1996"/>
                    <a:pt x="6777" y="1996"/>
                    <a:pt x="6651" y="2027"/>
                  </a:cubicBezTo>
                  <a:lnTo>
                    <a:pt x="6334" y="2059"/>
                  </a:lnTo>
                  <a:cubicBezTo>
                    <a:pt x="6186" y="2080"/>
                    <a:pt x="6038" y="2101"/>
                    <a:pt x="5891" y="2113"/>
                  </a:cubicBezTo>
                  <a:lnTo>
                    <a:pt x="5891" y="2113"/>
                  </a:lnTo>
                  <a:cubicBezTo>
                    <a:pt x="5891" y="1822"/>
                    <a:pt x="5891" y="1519"/>
                    <a:pt x="5891" y="1236"/>
                  </a:cubicBezTo>
                  <a:lnTo>
                    <a:pt x="5891" y="856"/>
                  </a:lnTo>
                  <a:lnTo>
                    <a:pt x="5510" y="1046"/>
                  </a:lnTo>
                  <a:cubicBezTo>
                    <a:pt x="5194" y="1172"/>
                    <a:pt x="4909" y="1299"/>
                    <a:pt x="4592" y="1426"/>
                  </a:cubicBezTo>
                  <a:cubicBezTo>
                    <a:pt x="4434" y="1489"/>
                    <a:pt x="4307" y="1552"/>
                    <a:pt x="4149" y="1616"/>
                  </a:cubicBezTo>
                  <a:cubicBezTo>
                    <a:pt x="4139" y="1622"/>
                    <a:pt x="4129" y="1628"/>
                    <a:pt x="4119" y="1633"/>
                  </a:cubicBezTo>
                  <a:lnTo>
                    <a:pt x="4119" y="1633"/>
                  </a:lnTo>
                  <a:cubicBezTo>
                    <a:pt x="4109" y="1596"/>
                    <a:pt x="4098" y="1558"/>
                    <a:pt x="4085" y="1521"/>
                  </a:cubicBezTo>
                  <a:cubicBezTo>
                    <a:pt x="4054" y="1331"/>
                    <a:pt x="4022" y="1141"/>
                    <a:pt x="3990" y="951"/>
                  </a:cubicBezTo>
                  <a:lnTo>
                    <a:pt x="3895" y="602"/>
                  </a:lnTo>
                  <a:lnTo>
                    <a:pt x="3547" y="697"/>
                  </a:lnTo>
                  <a:cubicBezTo>
                    <a:pt x="3389" y="729"/>
                    <a:pt x="3199" y="761"/>
                    <a:pt x="3040" y="824"/>
                  </a:cubicBezTo>
                  <a:cubicBezTo>
                    <a:pt x="2882" y="856"/>
                    <a:pt x="2692" y="887"/>
                    <a:pt x="2534" y="951"/>
                  </a:cubicBezTo>
                  <a:cubicBezTo>
                    <a:pt x="2375" y="982"/>
                    <a:pt x="2185" y="1014"/>
                    <a:pt x="2027" y="1077"/>
                  </a:cubicBezTo>
                  <a:cubicBezTo>
                    <a:pt x="1960" y="1091"/>
                    <a:pt x="1887" y="1110"/>
                    <a:pt x="1814" y="1130"/>
                  </a:cubicBezTo>
                  <a:lnTo>
                    <a:pt x="1814" y="1130"/>
                  </a:lnTo>
                  <a:cubicBezTo>
                    <a:pt x="1800" y="1049"/>
                    <a:pt x="1787" y="968"/>
                    <a:pt x="1774" y="887"/>
                  </a:cubicBezTo>
                  <a:cubicBezTo>
                    <a:pt x="1742" y="792"/>
                    <a:pt x="1710" y="697"/>
                    <a:pt x="1710" y="602"/>
                  </a:cubicBezTo>
                  <a:lnTo>
                    <a:pt x="1647" y="286"/>
                  </a:lnTo>
                  <a:lnTo>
                    <a:pt x="1552" y="1"/>
                  </a:lnTo>
                  <a:close/>
                </a:path>
              </a:pathLst>
            </a:custGeom>
            <a:solidFill>
              <a:srgbClr val="E276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31"/>
            <p:cNvSpPr/>
            <p:nvPr/>
          </p:nvSpPr>
          <p:spPr>
            <a:xfrm>
              <a:off x="8165658" y="1765406"/>
              <a:ext cx="155900" cy="135234"/>
            </a:xfrm>
            <a:custGeom>
              <a:rect b="b" l="l" r="r" t="t"/>
              <a:pathLst>
                <a:path extrusionOk="0" h="4561" w="5258">
                  <a:moveTo>
                    <a:pt x="3706" y="1"/>
                  </a:moveTo>
                  <a:lnTo>
                    <a:pt x="3611" y="127"/>
                  </a:lnTo>
                  <a:cubicBezTo>
                    <a:pt x="3294" y="539"/>
                    <a:pt x="2977" y="951"/>
                    <a:pt x="2692" y="1362"/>
                  </a:cubicBezTo>
                  <a:cubicBezTo>
                    <a:pt x="2534" y="1584"/>
                    <a:pt x="2407" y="1774"/>
                    <a:pt x="2249" y="1996"/>
                  </a:cubicBezTo>
                  <a:cubicBezTo>
                    <a:pt x="2162" y="2147"/>
                    <a:pt x="2076" y="2299"/>
                    <a:pt x="1979" y="2450"/>
                  </a:cubicBezTo>
                  <a:lnTo>
                    <a:pt x="1979" y="2450"/>
                  </a:lnTo>
                  <a:cubicBezTo>
                    <a:pt x="1817" y="2419"/>
                    <a:pt x="1660" y="2397"/>
                    <a:pt x="1489" y="2376"/>
                  </a:cubicBezTo>
                  <a:cubicBezTo>
                    <a:pt x="1362" y="2376"/>
                    <a:pt x="1235" y="2376"/>
                    <a:pt x="1109" y="2344"/>
                  </a:cubicBezTo>
                  <a:cubicBezTo>
                    <a:pt x="982" y="2344"/>
                    <a:pt x="887" y="2312"/>
                    <a:pt x="760" y="2312"/>
                  </a:cubicBezTo>
                  <a:lnTo>
                    <a:pt x="475" y="2281"/>
                  </a:lnTo>
                  <a:lnTo>
                    <a:pt x="444" y="2503"/>
                  </a:lnTo>
                  <a:cubicBezTo>
                    <a:pt x="380" y="2661"/>
                    <a:pt x="349" y="2819"/>
                    <a:pt x="285" y="3009"/>
                  </a:cubicBezTo>
                  <a:cubicBezTo>
                    <a:pt x="254" y="3168"/>
                    <a:pt x="222" y="3358"/>
                    <a:pt x="190" y="3516"/>
                  </a:cubicBezTo>
                  <a:cubicBezTo>
                    <a:pt x="159" y="3706"/>
                    <a:pt x="95" y="3864"/>
                    <a:pt x="95" y="4054"/>
                  </a:cubicBezTo>
                  <a:lnTo>
                    <a:pt x="32" y="4308"/>
                  </a:lnTo>
                  <a:cubicBezTo>
                    <a:pt x="32" y="4403"/>
                    <a:pt x="0" y="4466"/>
                    <a:pt x="0" y="4561"/>
                  </a:cubicBezTo>
                  <a:cubicBezTo>
                    <a:pt x="64" y="4498"/>
                    <a:pt x="95" y="4403"/>
                    <a:pt x="127" y="4339"/>
                  </a:cubicBezTo>
                  <a:lnTo>
                    <a:pt x="254" y="4118"/>
                  </a:lnTo>
                  <a:cubicBezTo>
                    <a:pt x="349" y="3959"/>
                    <a:pt x="444" y="3801"/>
                    <a:pt x="507" y="3643"/>
                  </a:cubicBezTo>
                  <a:cubicBezTo>
                    <a:pt x="602" y="3484"/>
                    <a:pt x="665" y="3326"/>
                    <a:pt x="760" y="3168"/>
                  </a:cubicBezTo>
                  <a:cubicBezTo>
                    <a:pt x="791" y="3091"/>
                    <a:pt x="822" y="3014"/>
                    <a:pt x="853" y="2937"/>
                  </a:cubicBezTo>
                  <a:lnTo>
                    <a:pt x="853" y="2937"/>
                  </a:lnTo>
                  <a:cubicBezTo>
                    <a:pt x="906" y="2951"/>
                    <a:pt x="960" y="2964"/>
                    <a:pt x="1014" y="2978"/>
                  </a:cubicBezTo>
                  <a:cubicBezTo>
                    <a:pt x="1109" y="3009"/>
                    <a:pt x="1235" y="3041"/>
                    <a:pt x="1362" y="3041"/>
                  </a:cubicBezTo>
                  <a:cubicBezTo>
                    <a:pt x="1615" y="3104"/>
                    <a:pt x="1837" y="3168"/>
                    <a:pt x="2091" y="3199"/>
                  </a:cubicBezTo>
                  <a:lnTo>
                    <a:pt x="2312" y="3263"/>
                  </a:lnTo>
                  <a:lnTo>
                    <a:pt x="2439" y="3041"/>
                  </a:lnTo>
                  <a:cubicBezTo>
                    <a:pt x="2597" y="2819"/>
                    <a:pt x="2724" y="2598"/>
                    <a:pt x="2851" y="2376"/>
                  </a:cubicBezTo>
                  <a:cubicBezTo>
                    <a:pt x="3009" y="2186"/>
                    <a:pt x="3136" y="1964"/>
                    <a:pt x="3262" y="1742"/>
                  </a:cubicBezTo>
                  <a:cubicBezTo>
                    <a:pt x="3499" y="1329"/>
                    <a:pt x="3735" y="915"/>
                    <a:pt x="3946" y="475"/>
                  </a:cubicBezTo>
                  <a:lnTo>
                    <a:pt x="3946" y="475"/>
                  </a:lnTo>
                  <a:cubicBezTo>
                    <a:pt x="4140" y="474"/>
                    <a:pt x="4335" y="468"/>
                    <a:pt x="4529" y="444"/>
                  </a:cubicBezTo>
                  <a:lnTo>
                    <a:pt x="4909" y="444"/>
                  </a:lnTo>
                  <a:cubicBezTo>
                    <a:pt x="5036" y="412"/>
                    <a:pt x="5131" y="412"/>
                    <a:pt x="5257" y="381"/>
                  </a:cubicBezTo>
                  <a:cubicBezTo>
                    <a:pt x="5162" y="349"/>
                    <a:pt x="5036" y="317"/>
                    <a:pt x="4909" y="286"/>
                  </a:cubicBezTo>
                  <a:cubicBezTo>
                    <a:pt x="4782" y="254"/>
                    <a:pt x="4656" y="222"/>
                    <a:pt x="4561" y="191"/>
                  </a:cubicBezTo>
                  <a:cubicBezTo>
                    <a:pt x="4307" y="127"/>
                    <a:pt x="4054" y="64"/>
                    <a:pt x="3832" y="32"/>
                  </a:cubicBezTo>
                  <a:lnTo>
                    <a:pt x="3706" y="1"/>
                  </a:lnTo>
                  <a:close/>
                </a:path>
              </a:pathLst>
            </a:custGeom>
            <a:solidFill>
              <a:srgbClr val="E276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31"/>
            <p:cNvSpPr/>
            <p:nvPr/>
          </p:nvSpPr>
          <p:spPr>
            <a:xfrm>
              <a:off x="7956270" y="1796627"/>
              <a:ext cx="140867" cy="79610"/>
            </a:xfrm>
            <a:custGeom>
              <a:rect b="b" l="l" r="r" t="t"/>
              <a:pathLst>
                <a:path extrusionOk="0" h="2685" w="4751">
                  <a:moveTo>
                    <a:pt x="550" y="1"/>
                  </a:moveTo>
                  <a:cubicBezTo>
                    <a:pt x="372" y="1"/>
                    <a:pt x="190" y="9"/>
                    <a:pt x="0" y="24"/>
                  </a:cubicBezTo>
                  <a:cubicBezTo>
                    <a:pt x="317" y="151"/>
                    <a:pt x="665" y="278"/>
                    <a:pt x="982" y="404"/>
                  </a:cubicBezTo>
                  <a:cubicBezTo>
                    <a:pt x="1172" y="468"/>
                    <a:pt x="1330" y="531"/>
                    <a:pt x="1489" y="563"/>
                  </a:cubicBezTo>
                  <a:cubicBezTo>
                    <a:pt x="1556" y="585"/>
                    <a:pt x="1619" y="604"/>
                    <a:pt x="1680" y="621"/>
                  </a:cubicBezTo>
                  <a:lnTo>
                    <a:pt x="1680" y="621"/>
                  </a:lnTo>
                  <a:cubicBezTo>
                    <a:pt x="1680" y="623"/>
                    <a:pt x="1679" y="624"/>
                    <a:pt x="1679" y="626"/>
                  </a:cubicBezTo>
                  <a:cubicBezTo>
                    <a:pt x="1647" y="721"/>
                    <a:pt x="1647" y="816"/>
                    <a:pt x="1615" y="911"/>
                  </a:cubicBezTo>
                  <a:cubicBezTo>
                    <a:pt x="1552" y="1101"/>
                    <a:pt x="1520" y="1291"/>
                    <a:pt x="1457" y="1481"/>
                  </a:cubicBezTo>
                  <a:lnTo>
                    <a:pt x="1362" y="1925"/>
                  </a:lnTo>
                  <a:lnTo>
                    <a:pt x="1362" y="1925"/>
                  </a:lnTo>
                  <a:lnTo>
                    <a:pt x="1837" y="1893"/>
                  </a:lnTo>
                  <a:lnTo>
                    <a:pt x="2344" y="1893"/>
                  </a:lnTo>
                  <a:lnTo>
                    <a:pt x="2819" y="1861"/>
                  </a:lnTo>
                  <a:cubicBezTo>
                    <a:pt x="3009" y="1844"/>
                    <a:pt x="3189" y="1827"/>
                    <a:pt x="3366" y="1809"/>
                  </a:cubicBezTo>
                  <a:lnTo>
                    <a:pt x="3366" y="1809"/>
                  </a:lnTo>
                  <a:cubicBezTo>
                    <a:pt x="3363" y="1826"/>
                    <a:pt x="3360" y="1844"/>
                    <a:pt x="3357" y="1861"/>
                  </a:cubicBezTo>
                  <a:cubicBezTo>
                    <a:pt x="3294" y="2020"/>
                    <a:pt x="3262" y="2178"/>
                    <a:pt x="3230" y="2368"/>
                  </a:cubicBezTo>
                  <a:lnTo>
                    <a:pt x="3167" y="2653"/>
                  </a:lnTo>
                  <a:lnTo>
                    <a:pt x="3420" y="2653"/>
                  </a:lnTo>
                  <a:cubicBezTo>
                    <a:pt x="3642" y="2685"/>
                    <a:pt x="3864" y="2685"/>
                    <a:pt x="4085" y="2685"/>
                  </a:cubicBezTo>
                  <a:lnTo>
                    <a:pt x="4402" y="2685"/>
                  </a:lnTo>
                  <a:cubicBezTo>
                    <a:pt x="4529" y="2685"/>
                    <a:pt x="4624" y="2685"/>
                    <a:pt x="4750" y="2653"/>
                  </a:cubicBezTo>
                  <a:cubicBezTo>
                    <a:pt x="4655" y="2621"/>
                    <a:pt x="4560" y="2590"/>
                    <a:pt x="4434" y="2526"/>
                  </a:cubicBezTo>
                  <a:cubicBezTo>
                    <a:pt x="4339" y="2495"/>
                    <a:pt x="4244" y="2463"/>
                    <a:pt x="4117" y="2431"/>
                  </a:cubicBezTo>
                  <a:cubicBezTo>
                    <a:pt x="4006" y="2376"/>
                    <a:pt x="3884" y="2331"/>
                    <a:pt x="3758" y="2291"/>
                  </a:cubicBezTo>
                  <a:lnTo>
                    <a:pt x="3758" y="2291"/>
                  </a:lnTo>
                  <a:cubicBezTo>
                    <a:pt x="3797" y="2200"/>
                    <a:pt x="3841" y="2110"/>
                    <a:pt x="3895" y="2020"/>
                  </a:cubicBezTo>
                  <a:cubicBezTo>
                    <a:pt x="3959" y="1861"/>
                    <a:pt x="4022" y="1703"/>
                    <a:pt x="4085" y="1545"/>
                  </a:cubicBezTo>
                  <a:lnTo>
                    <a:pt x="4275" y="1133"/>
                  </a:lnTo>
                  <a:lnTo>
                    <a:pt x="3769" y="1133"/>
                  </a:lnTo>
                  <a:cubicBezTo>
                    <a:pt x="3663" y="1122"/>
                    <a:pt x="3554" y="1119"/>
                    <a:pt x="3444" y="1119"/>
                  </a:cubicBezTo>
                  <a:cubicBezTo>
                    <a:pt x="3223" y="1119"/>
                    <a:pt x="2998" y="1133"/>
                    <a:pt x="2787" y="1133"/>
                  </a:cubicBezTo>
                  <a:lnTo>
                    <a:pt x="2312" y="1133"/>
                  </a:lnTo>
                  <a:cubicBezTo>
                    <a:pt x="2295" y="1136"/>
                    <a:pt x="2279" y="1138"/>
                    <a:pt x="2263" y="1140"/>
                  </a:cubicBezTo>
                  <a:lnTo>
                    <a:pt x="2263" y="1140"/>
                  </a:lnTo>
                  <a:cubicBezTo>
                    <a:pt x="2269" y="1106"/>
                    <a:pt x="2275" y="1072"/>
                    <a:pt x="2280" y="1038"/>
                  </a:cubicBezTo>
                  <a:cubicBezTo>
                    <a:pt x="2280" y="943"/>
                    <a:pt x="2312" y="848"/>
                    <a:pt x="2312" y="753"/>
                  </a:cubicBezTo>
                  <a:cubicBezTo>
                    <a:pt x="2344" y="658"/>
                    <a:pt x="2344" y="563"/>
                    <a:pt x="2344" y="468"/>
                  </a:cubicBezTo>
                  <a:lnTo>
                    <a:pt x="2407" y="151"/>
                  </a:lnTo>
                  <a:lnTo>
                    <a:pt x="2122" y="119"/>
                  </a:lnTo>
                  <a:cubicBezTo>
                    <a:pt x="1932" y="88"/>
                    <a:pt x="1774" y="88"/>
                    <a:pt x="1584" y="56"/>
                  </a:cubicBezTo>
                  <a:cubicBezTo>
                    <a:pt x="1425" y="56"/>
                    <a:pt x="1235" y="24"/>
                    <a:pt x="1077" y="24"/>
                  </a:cubicBezTo>
                  <a:cubicBezTo>
                    <a:pt x="903" y="9"/>
                    <a:pt x="729" y="1"/>
                    <a:pt x="550" y="1"/>
                  </a:cubicBezTo>
                  <a:close/>
                </a:path>
              </a:pathLst>
            </a:custGeom>
            <a:solidFill>
              <a:srgbClr val="E276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31"/>
            <p:cNvSpPr/>
            <p:nvPr/>
          </p:nvSpPr>
          <p:spPr>
            <a:xfrm>
              <a:off x="8007891" y="1887475"/>
              <a:ext cx="110832" cy="117414"/>
            </a:xfrm>
            <a:custGeom>
              <a:rect b="b" l="l" r="r" t="t"/>
              <a:pathLst>
                <a:path extrusionOk="0" h="3960" w="3738">
                  <a:moveTo>
                    <a:pt x="3738" y="1"/>
                  </a:moveTo>
                  <a:lnTo>
                    <a:pt x="3738" y="1"/>
                  </a:lnTo>
                  <a:cubicBezTo>
                    <a:pt x="3643" y="96"/>
                    <a:pt x="3580" y="159"/>
                    <a:pt x="3516" y="254"/>
                  </a:cubicBezTo>
                  <a:cubicBezTo>
                    <a:pt x="3453" y="349"/>
                    <a:pt x="3390" y="444"/>
                    <a:pt x="3326" y="539"/>
                  </a:cubicBezTo>
                  <a:cubicBezTo>
                    <a:pt x="3254" y="647"/>
                    <a:pt x="3192" y="756"/>
                    <a:pt x="3129" y="864"/>
                  </a:cubicBezTo>
                  <a:lnTo>
                    <a:pt x="3129" y="864"/>
                  </a:lnTo>
                  <a:cubicBezTo>
                    <a:pt x="3057" y="804"/>
                    <a:pt x="2986" y="751"/>
                    <a:pt x="2914" y="697"/>
                  </a:cubicBezTo>
                  <a:cubicBezTo>
                    <a:pt x="2756" y="571"/>
                    <a:pt x="2629" y="476"/>
                    <a:pt x="2471" y="349"/>
                  </a:cubicBezTo>
                  <a:lnTo>
                    <a:pt x="2123" y="96"/>
                  </a:lnTo>
                  <a:lnTo>
                    <a:pt x="1996" y="571"/>
                  </a:lnTo>
                  <a:cubicBezTo>
                    <a:pt x="1901" y="887"/>
                    <a:pt x="1838" y="1204"/>
                    <a:pt x="1774" y="1521"/>
                  </a:cubicBezTo>
                  <a:lnTo>
                    <a:pt x="1679" y="1996"/>
                  </a:lnTo>
                  <a:cubicBezTo>
                    <a:pt x="1676" y="2014"/>
                    <a:pt x="1672" y="2033"/>
                    <a:pt x="1668" y="2052"/>
                  </a:cubicBezTo>
                  <a:lnTo>
                    <a:pt x="1668" y="2052"/>
                  </a:lnTo>
                  <a:cubicBezTo>
                    <a:pt x="1631" y="2034"/>
                    <a:pt x="1592" y="2016"/>
                    <a:pt x="1553" y="1996"/>
                  </a:cubicBezTo>
                  <a:cubicBezTo>
                    <a:pt x="1458" y="1964"/>
                    <a:pt x="1394" y="1932"/>
                    <a:pt x="1299" y="1901"/>
                  </a:cubicBezTo>
                  <a:cubicBezTo>
                    <a:pt x="1204" y="1869"/>
                    <a:pt x="1109" y="1837"/>
                    <a:pt x="1014" y="1774"/>
                  </a:cubicBezTo>
                  <a:lnTo>
                    <a:pt x="729" y="1679"/>
                  </a:lnTo>
                  <a:lnTo>
                    <a:pt x="634" y="1932"/>
                  </a:lnTo>
                  <a:cubicBezTo>
                    <a:pt x="571" y="2091"/>
                    <a:pt x="508" y="2281"/>
                    <a:pt x="444" y="2439"/>
                  </a:cubicBezTo>
                  <a:cubicBezTo>
                    <a:pt x="381" y="2597"/>
                    <a:pt x="318" y="2756"/>
                    <a:pt x="286" y="2946"/>
                  </a:cubicBezTo>
                  <a:cubicBezTo>
                    <a:pt x="191" y="3263"/>
                    <a:pt x="64" y="3611"/>
                    <a:pt x="1" y="3959"/>
                  </a:cubicBezTo>
                  <a:cubicBezTo>
                    <a:pt x="254" y="3674"/>
                    <a:pt x="444" y="3389"/>
                    <a:pt x="634" y="3104"/>
                  </a:cubicBezTo>
                  <a:cubicBezTo>
                    <a:pt x="729" y="2946"/>
                    <a:pt x="824" y="2787"/>
                    <a:pt x="919" y="2629"/>
                  </a:cubicBezTo>
                  <a:cubicBezTo>
                    <a:pt x="955" y="2581"/>
                    <a:pt x="987" y="2528"/>
                    <a:pt x="1017" y="2473"/>
                  </a:cubicBezTo>
                  <a:lnTo>
                    <a:pt x="1017" y="2473"/>
                  </a:lnTo>
                  <a:cubicBezTo>
                    <a:pt x="1111" y="2535"/>
                    <a:pt x="1205" y="2566"/>
                    <a:pt x="1268" y="2629"/>
                  </a:cubicBezTo>
                  <a:cubicBezTo>
                    <a:pt x="1458" y="2692"/>
                    <a:pt x="1616" y="2787"/>
                    <a:pt x="1774" y="2882"/>
                  </a:cubicBezTo>
                  <a:lnTo>
                    <a:pt x="2186" y="3073"/>
                  </a:lnTo>
                  <a:lnTo>
                    <a:pt x="2281" y="2629"/>
                  </a:lnTo>
                  <a:cubicBezTo>
                    <a:pt x="2313" y="2471"/>
                    <a:pt x="2344" y="2312"/>
                    <a:pt x="2376" y="2154"/>
                  </a:cubicBezTo>
                  <a:lnTo>
                    <a:pt x="2471" y="1679"/>
                  </a:lnTo>
                  <a:cubicBezTo>
                    <a:pt x="2504" y="1497"/>
                    <a:pt x="2537" y="1323"/>
                    <a:pt x="2566" y="1153"/>
                  </a:cubicBezTo>
                  <a:lnTo>
                    <a:pt x="2566" y="1153"/>
                  </a:lnTo>
                  <a:cubicBezTo>
                    <a:pt x="2577" y="1160"/>
                    <a:pt x="2587" y="1166"/>
                    <a:pt x="2598" y="1172"/>
                  </a:cubicBezTo>
                  <a:cubicBezTo>
                    <a:pt x="2756" y="1236"/>
                    <a:pt x="2914" y="1331"/>
                    <a:pt x="3073" y="1394"/>
                  </a:cubicBezTo>
                  <a:lnTo>
                    <a:pt x="3326" y="1521"/>
                  </a:lnTo>
                  <a:lnTo>
                    <a:pt x="3390" y="1299"/>
                  </a:lnTo>
                  <a:cubicBezTo>
                    <a:pt x="3453" y="1077"/>
                    <a:pt x="3516" y="856"/>
                    <a:pt x="3580" y="666"/>
                  </a:cubicBezTo>
                  <a:cubicBezTo>
                    <a:pt x="3611" y="539"/>
                    <a:pt x="3643" y="444"/>
                    <a:pt x="3643" y="317"/>
                  </a:cubicBezTo>
                  <a:cubicBezTo>
                    <a:pt x="3675" y="222"/>
                    <a:pt x="3706" y="96"/>
                    <a:pt x="3738" y="1"/>
                  </a:cubicBezTo>
                  <a:close/>
                </a:path>
              </a:pathLst>
            </a:custGeom>
            <a:solidFill>
              <a:srgbClr val="E2766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4"/>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 name="Google Shape;80;p14"/>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81" name="Google Shape;81;p14"/>
          <p:cNvSpPr txBox="1"/>
          <p:nvPr/>
        </p:nvSpPr>
        <p:spPr>
          <a:xfrm>
            <a:off x="1106448" y="272807"/>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Jaundice </a:t>
            </a:r>
            <a:endParaRPr sz="2200"/>
          </a:p>
        </p:txBody>
      </p:sp>
      <p:sp>
        <p:nvSpPr>
          <p:cNvPr id="82" name="Google Shape;82;p14"/>
          <p:cNvSpPr/>
          <p:nvPr/>
        </p:nvSpPr>
        <p:spPr>
          <a:xfrm>
            <a:off x="362700" y="1166925"/>
            <a:ext cx="6864000" cy="37647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flipH="1">
            <a:off x="874669" y="751920"/>
            <a:ext cx="1546935" cy="718275"/>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4"/>
          <p:cNvSpPr txBox="1"/>
          <p:nvPr/>
        </p:nvSpPr>
        <p:spPr>
          <a:xfrm>
            <a:off x="969550" y="869714"/>
            <a:ext cx="1365000" cy="4827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600">
                <a:solidFill>
                  <a:srgbClr val="E29578"/>
                </a:solidFill>
                <a:latin typeface="Mada"/>
                <a:ea typeface="Mada"/>
                <a:cs typeface="Mada"/>
                <a:sym typeface="Mada"/>
              </a:rPr>
              <a:t>Introduction </a:t>
            </a:r>
            <a:endParaRPr sz="1800">
              <a:solidFill>
                <a:srgbClr val="E29578"/>
              </a:solidFill>
              <a:latin typeface="Playfair Display"/>
              <a:ea typeface="Playfair Display"/>
              <a:cs typeface="Playfair Display"/>
              <a:sym typeface="Playfair Display"/>
            </a:endParaRPr>
          </a:p>
        </p:txBody>
      </p:sp>
      <p:sp>
        <p:nvSpPr>
          <p:cNvPr id="85" name="Google Shape;85;p14"/>
          <p:cNvSpPr txBox="1"/>
          <p:nvPr/>
        </p:nvSpPr>
        <p:spPr>
          <a:xfrm>
            <a:off x="486850" y="1437600"/>
            <a:ext cx="5077500" cy="1395000"/>
          </a:xfrm>
          <a:prstGeom prst="rect">
            <a:avLst/>
          </a:prstGeom>
          <a:noFill/>
          <a:ln>
            <a:noFill/>
          </a:ln>
        </p:spPr>
        <p:txBody>
          <a:bodyPr anchorCtr="0" anchor="t" bIns="0" lIns="0" spcFirstLastPara="1" rIns="0" wrap="square" tIns="6025">
            <a:noAutofit/>
          </a:bodyPr>
          <a:lstStyle/>
          <a:p>
            <a:pPr indent="-311150" lvl="0" marL="457200" rtl="0" algn="l">
              <a:spcBef>
                <a:spcPts val="0"/>
              </a:spcBef>
              <a:spcAft>
                <a:spcPts val="0"/>
              </a:spcAft>
              <a:buClr>
                <a:srgbClr val="000000"/>
              </a:buClr>
              <a:buSzPts val="1300"/>
              <a:buFont typeface="Mada"/>
              <a:buChar char="●"/>
            </a:pPr>
            <a:r>
              <a:rPr b="1" lang="en-GB" sz="1300">
                <a:latin typeface="Mada"/>
                <a:ea typeface="Mada"/>
                <a:cs typeface="Mada"/>
                <a:sym typeface="Mada"/>
              </a:rPr>
              <a:t>Definition:</a:t>
            </a:r>
            <a:r>
              <a:rPr lang="en-GB" sz="1300">
                <a:latin typeface="Mada"/>
                <a:ea typeface="Mada"/>
                <a:cs typeface="Mada"/>
                <a:sym typeface="Mada"/>
              </a:rPr>
              <a:t> It is  the Yellowish discoloration of skin, mucous membranes, sclera </a:t>
            </a:r>
            <a:r>
              <a:rPr lang="en-GB" sz="1300">
                <a:solidFill>
                  <a:srgbClr val="6AA84F"/>
                </a:solidFill>
                <a:latin typeface="Mada"/>
                <a:ea typeface="Mada"/>
                <a:cs typeface="Mada"/>
                <a:sym typeface="Mada"/>
              </a:rPr>
              <a:t>first to be seen in the sclera,because it’s white thus any change can be seen early </a:t>
            </a:r>
            <a:r>
              <a:rPr lang="en-GB" sz="1300">
                <a:latin typeface="Mada"/>
                <a:ea typeface="Mada"/>
                <a:cs typeface="Mada"/>
                <a:sym typeface="Mada"/>
              </a:rPr>
              <a:t>and body fluids due to hyperbilirubinemia. </a:t>
            </a:r>
            <a:r>
              <a:rPr lang="en-GB" sz="1300">
                <a:solidFill>
                  <a:srgbClr val="6AA84F"/>
                </a:solidFill>
                <a:latin typeface="Mada"/>
                <a:ea typeface="Mada"/>
                <a:cs typeface="Mada"/>
                <a:sym typeface="Mada"/>
              </a:rPr>
              <a:t>In advance cases yellow discoloration is seen in the saliva, urine, sweat and even fat.</a:t>
            </a:r>
            <a:endParaRPr sz="1300">
              <a:solidFill>
                <a:srgbClr val="6AA84F"/>
              </a:solidFill>
              <a:latin typeface="Mada"/>
              <a:ea typeface="Mada"/>
              <a:cs typeface="Mada"/>
              <a:sym typeface="Mada"/>
            </a:endParaRPr>
          </a:p>
          <a:p>
            <a:pPr indent="-311150" lvl="0" marL="457200" rtl="0" algn="l">
              <a:spcBef>
                <a:spcPts val="0"/>
              </a:spcBef>
              <a:spcAft>
                <a:spcPts val="0"/>
              </a:spcAft>
              <a:buClr>
                <a:srgbClr val="6AA84F"/>
              </a:buClr>
              <a:buSzPts val="1300"/>
              <a:buFont typeface="Mada"/>
              <a:buChar char="●"/>
            </a:pPr>
            <a:r>
              <a:rPr lang="en-GB" sz="1300">
                <a:solidFill>
                  <a:srgbClr val="6AA84F"/>
                </a:solidFill>
                <a:latin typeface="Mada"/>
                <a:ea typeface="Mada"/>
                <a:cs typeface="Mada"/>
                <a:sym typeface="Mada"/>
              </a:rPr>
              <a:t>Clinical diagnosis made by inspection </a:t>
            </a:r>
            <a:endParaRPr sz="1300">
              <a:solidFill>
                <a:srgbClr val="6AA84F"/>
              </a:solidFill>
              <a:latin typeface="Mada"/>
              <a:ea typeface="Mada"/>
              <a:cs typeface="Mada"/>
              <a:sym typeface="Mada"/>
            </a:endParaRPr>
          </a:p>
          <a:p>
            <a:pPr indent="-311150" lvl="0" marL="457200" rtl="0" algn="l">
              <a:spcBef>
                <a:spcPts val="0"/>
              </a:spcBef>
              <a:spcAft>
                <a:spcPts val="0"/>
              </a:spcAft>
              <a:buClr>
                <a:srgbClr val="000000"/>
              </a:buClr>
              <a:buSzPts val="1300"/>
              <a:buFont typeface="Mada"/>
              <a:buChar char="●"/>
            </a:pPr>
            <a:r>
              <a:rPr lang="en-GB" sz="1300">
                <a:latin typeface="Mada"/>
                <a:ea typeface="Mada"/>
                <a:cs typeface="Mada"/>
                <a:sym typeface="Mada"/>
              </a:rPr>
              <a:t>Usually clinically apparent when serum level of  bilirubin </a:t>
            </a:r>
            <a:r>
              <a:rPr b="1" lang="en-GB" sz="1300">
                <a:latin typeface="Mada"/>
                <a:ea typeface="Mada"/>
                <a:cs typeface="Mada"/>
                <a:sym typeface="Mada"/>
              </a:rPr>
              <a:t>&gt; 50 mmol/l </a:t>
            </a:r>
            <a:r>
              <a:rPr b="1" lang="en-GB" sz="1300">
                <a:solidFill>
                  <a:srgbClr val="1C4587"/>
                </a:solidFill>
                <a:latin typeface="Mada"/>
                <a:ea typeface="Mada"/>
                <a:cs typeface="Mada"/>
                <a:sym typeface="Mada"/>
              </a:rPr>
              <a:t>(3 mg/dl)</a:t>
            </a:r>
            <a:endParaRPr b="1" sz="1300">
              <a:solidFill>
                <a:srgbClr val="1C4587"/>
              </a:solidFill>
              <a:latin typeface="Mada"/>
              <a:ea typeface="Mada"/>
              <a:cs typeface="Mada"/>
              <a:sym typeface="Mada"/>
            </a:endParaRPr>
          </a:p>
          <a:p>
            <a:pPr indent="-311150" lvl="0" marL="457200" rtl="0" algn="l">
              <a:spcBef>
                <a:spcPts val="0"/>
              </a:spcBef>
              <a:spcAft>
                <a:spcPts val="0"/>
              </a:spcAft>
              <a:buClr>
                <a:schemeClr val="dk1"/>
              </a:buClr>
              <a:buSzPts val="1300"/>
              <a:buFont typeface="Mada"/>
              <a:buChar char="●"/>
            </a:pPr>
            <a:r>
              <a:rPr lang="en-GB" sz="1300">
                <a:solidFill>
                  <a:schemeClr val="dk1"/>
                </a:solidFill>
                <a:latin typeface="Mada"/>
                <a:ea typeface="Mada"/>
                <a:cs typeface="Mada"/>
                <a:sym typeface="Mada"/>
              </a:rPr>
              <a:t>Could be: </a:t>
            </a:r>
            <a:r>
              <a:rPr lang="en-GB" sz="1300">
                <a:solidFill>
                  <a:srgbClr val="6AA84F"/>
                </a:solidFill>
                <a:latin typeface="Mada"/>
                <a:ea typeface="Mada"/>
                <a:cs typeface="Mada"/>
                <a:sym typeface="Mada"/>
              </a:rPr>
              <a:t>based on the pathology site</a:t>
            </a:r>
            <a:endParaRPr sz="1300">
              <a:solidFill>
                <a:srgbClr val="6AA84F"/>
              </a:solidFill>
              <a:latin typeface="Mada"/>
              <a:ea typeface="Mada"/>
              <a:cs typeface="Mada"/>
              <a:sym typeface="Mada"/>
            </a:endParaRPr>
          </a:p>
          <a:p>
            <a:pPr indent="0" lvl="0" marL="457200" rtl="0" algn="l">
              <a:spcBef>
                <a:spcPts val="0"/>
              </a:spcBef>
              <a:spcAft>
                <a:spcPts val="0"/>
              </a:spcAft>
              <a:buNone/>
            </a:pPr>
            <a:r>
              <a:rPr lang="en-GB" sz="1300">
                <a:solidFill>
                  <a:schemeClr val="dk1"/>
                </a:solidFill>
                <a:latin typeface="Mada"/>
                <a:ea typeface="Mada"/>
                <a:cs typeface="Mada"/>
                <a:sym typeface="Mada"/>
              </a:rPr>
              <a:t>                 A. Pre-Hepatic</a:t>
            </a:r>
            <a:endParaRPr sz="1300">
              <a:solidFill>
                <a:schemeClr val="dk1"/>
              </a:solidFill>
              <a:latin typeface="Mada"/>
              <a:ea typeface="Mada"/>
              <a:cs typeface="Mada"/>
              <a:sym typeface="Mada"/>
            </a:endParaRPr>
          </a:p>
          <a:p>
            <a:pPr indent="0" lvl="0" marL="457200" rtl="0" algn="l">
              <a:spcBef>
                <a:spcPts val="0"/>
              </a:spcBef>
              <a:spcAft>
                <a:spcPts val="0"/>
              </a:spcAft>
              <a:buNone/>
            </a:pPr>
            <a:r>
              <a:rPr lang="en-GB" sz="1300">
                <a:solidFill>
                  <a:schemeClr val="dk1"/>
                </a:solidFill>
                <a:latin typeface="Mada"/>
                <a:ea typeface="Mada"/>
                <a:cs typeface="Mada"/>
                <a:sym typeface="Mada"/>
              </a:rPr>
              <a:t>                 B. Hepatic</a:t>
            </a:r>
            <a:endParaRPr sz="1300">
              <a:solidFill>
                <a:schemeClr val="dk1"/>
              </a:solidFill>
              <a:latin typeface="Mada"/>
              <a:ea typeface="Mada"/>
              <a:cs typeface="Mada"/>
              <a:sym typeface="Mada"/>
            </a:endParaRPr>
          </a:p>
          <a:p>
            <a:pPr indent="0" lvl="0" marL="457200" rtl="0" algn="l">
              <a:spcBef>
                <a:spcPts val="0"/>
              </a:spcBef>
              <a:spcAft>
                <a:spcPts val="0"/>
              </a:spcAft>
              <a:buNone/>
            </a:pPr>
            <a:r>
              <a:rPr lang="en-GB" sz="1300">
                <a:solidFill>
                  <a:schemeClr val="dk1"/>
                </a:solidFill>
                <a:latin typeface="Mada"/>
                <a:ea typeface="Mada"/>
                <a:cs typeface="Mada"/>
                <a:sym typeface="Mada"/>
              </a:rPr>
              <a:t>                 C. Post-Hepatic</a:t>
            </a:r>
            <a:endParaRPr b="1" sz="1300">
              <a:latin typeface="Mada"/>
              <a:ea typeface="Mada"/>
              <a:cs typeface="Mada"/>
              <a:sym typeface="Mada"/>
            </a:endParaRPr>
          </a:p>
          <a:p>
            <a:pPr indent="0" lvl="0" marL="0" rtl="0" algn="l">
              <a:spcBef>
                <a:spcPts val="0"/>
              </a:spcBef>
              <a:spcAft>
                <a:spcPts val="0"/>
              </a:spcAft>
              <a:buNone/>
            </a:pPr>
            <a:r>
              <a:t/>
            </a:r>
            <a:endParaRPr b="1" sz="1300">
              <a:solidFill>
                <a:srgbClr val="6AA84F"/>
              </a:solidFill>
              <a:highlight>
                <a:srgbClr val="FFF2CC"/>
              </a:highlight>
              <a:latin typeface="Mada"/>
              <a:ea typeface="Mada"/>
              <a:cs typeface="Mada"/>
              <a:sym typeface="Mada"/>
            </a:endParaRPr>
          </a:p>
          <a:p>
            <a:pPr indent="0" lvl="0" marL="457200" rtl="0" algn="l">
              <a:spcBef>
                <a:spcPts val="0"/>
              </a:spcBef>
              <a:spcAft>
                <a:spcPts val="0"/>
              </a:spcAft>
              <a:buNone/>
            </a:pPr>
            <a:r>
              <a:t/>
            </a:r>
            <a:endParaRPr sz="1300">
              <a:latin typeface="Mada"/>
              <a:ea typeface="Mada"/>
              <a:cs typeface="Mada"/>
              <a:sym typeface="Mada"/>
            </a:endParaRPr>
          </a:p>
          <a:p>
            <a:pPr indent="0" lvl="0" marL="457200" rtl="0" algn="l">
              <a:spcBef>
                <a:spcPts val="0"/>
              </a:spcBef>
              <a:spcAft>
                <a:spcPts val="0"/>
              </a:spcAft>
              <a:buNone/>
            </a:pPr>
            <a:r>
              <a:t/>
            </a:r>
            <a:endParaRPr sz="1300">
              <a:latin typeface="Mada"/>
              <a:ea typeface="Mada"/>
              <a:cs typeface="Mada"/>
              <a:sym typeface="Mada"/>
            </a:endParaRPr>
          </a:p>
          <a:p>
            <a:pPr indent="0" lvl="0" marL="0" rtl="0" algn="l">
              <a:spcBef>
                <a:spcPts val="0"/>
              </a:spcBef>
              <a:spcAft>
                <a:spcPts val="0"/>
              </a:spcAft>
              <a:buNone/>
            </a:pPr>
            <a:r>
              <a:t/>
            </a:r>
            <a:endParaRPr sz="1300">
              <a:latin typeface="Mada"/>
              <a:ea typeface="Mada"/>
              <a:cs typeface="Mada"/>
              <a:sym typeface="Mada"/>
            </a:endParaRPr>
          </a:p>
        </p:txBody>
      </p:sp>
      <p:pic>
        <p:nvPicPr>
          <p:cNvPr id="86" name="Google Shape;86;p14"/>
          <p:cNvPicPr preferRelativeResize="0"/>
          <p:nvPr/>
        </p:nvPicPr>
        <p:blipFill>
          <a:blip r:embed="rId3">
            <a:alphaModFix/>
          </a:blip>
          <a:stretch>
            <a:fillRect/>
          </a:stretch>
        </p:blipFill>
        <p:spPr>
          <a:xfrm>
            <a:off x="5665551" y="1607696"/>
            <a:ext cx="1211549" cy="1597476"/>
          </a:xfrm>
          <a:prstGeom prst="rect">
            <a:avLst/>
          </a:prstGeom>
          <a:noFill/>
          <a:ln cap="flat" cmpd="sng" w="9525">
            <a:solidFill>
              <a:srgbClr val="F7D0C3"/>
            </a:solidFill>
            <a:prstDash val="dash"/>
            <a:round/>
            <a:headEnd len="sm" w="sm" type="none"/>
            <a:tailEnd len="sm" w="sm" type="none"/>
          </a:ln>
        </p:spPr>
      </p:pic>
      <p:pic>
        <p:nvPicPr>
          <p:cNvPr id="87" name="Google Shape;87;p14"/>
          <p:cNvPicPr preferRelativeResize="0"/>
          <p:nvPr/>
        </p:nvPicPr>
        <p:blipFill rotWithShape="1">
          <a:blip r:embed="rId4">
            <a:alphaModFix/>
          </a:blip>
          <a:srcRect b="2629" l="0" r="0" t="0"/>
          <a:stretch/>
        </p:blipFill>
        <p:spPr>
          <a:xfrm>
            <a:off x="763425" y="5133350"/>
            <a:ext cx="6257149" cy="4646000"/>
          </a:xfrm>
          <a:prstGeom prst="rect">
            <a:avLst/>
          </a:prstGeom>
          <a:noFill/>
          <a:ln>
            <a:noFill/>
          </a:ln>
        </p:spPr>
      </p:pic>
      <p:sp>
        <p:nvSpPr>
          <p:cNvPr id="88" name="Google Shape;88;p14"/>
          <p:cNvSpPr txBox="1"/>
          <p:nvPr/>
        </p:nvSpPr>
        <p:spPr>
          <a:xfrm>
            <a:off x="2483725" y="5527500"/>
            <a:ext cx="13650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6AA84F"/>
                </a:solidFill>
                <a:latin typeface="Mada"/>
                <a:ea typeface="Mada"/>
                <a:cs typeface="Mada"/>
                <a:sym typeface="Mada"/>
              </a:rPr>
              <a:t>RBC breakdown</a:t>
            </a:r>
            <a:endParaRPr b="1" sz="1200">
              <a:solidFill>
                <a:srgbClr val="6AA84F"/>
              </a:solidFill>
              <a:latin typeface="Mada"/>
              <a:ea typeface="Mada"/>
              <a:cs typeface="Mada"/>
              <a:sym typeface="Mada"/>
            </a:endParaRPr>
          </a:p>
        </p:txBody>
      </p:sp>
      <p:sp>
        <p:nvSpPr>
          <p:cNvPr id="89" name="Google Shape;89;p14"/>
          <p:cNvSpPr txBox="1"/>
          <p:nvPr/>
        </p:nvSpPr>
        <p:spPr>
          <a:xfrm>
            <a:off x="3131150" y="5896800"/>
            <a:ext cx="29769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100">
                <a:solidFill>
                  <a:srgbClr val="38761D"/>
                </a:solidFill>
                <a:latin typeface="Mada"/>
                <a:ea typeface="Mada"/>
                <a:cs typeface="Mada"/>
                <a:sym typeface="Mada"/>
              </a:rPr>
              <a:t>Water insoluble, thus combined w/ albumin</a:t>
            </a:r>
            <a:endParaRPr b="1" sz="1100">
              <a:solidFill>
                <a:srgbClr val="38761D"/>
              </a:solidFill>
              <a:latin typeface="Mada"/>
              <a:ea typeface="Mada"/>
              <a:cs typeface="Mada"/>
              <a:sym typeface="Mada"/>
            </a:endParaRPr>
          </a:p>
        </p:txBody>
      </p:sp>
      <p:sp>
        <p:nvSpPr>
          <p:cNvPr id="90" name="Google Shape;90;p14"/>
          <p:cNvSpPr txBox="1"/>
          <p:nvPr/>
        </p:nvSpPr>
        <p:spPr>
          <a:xfrm>
            <a:off x="4593200" y="6406625"/>
            <a:ext cx="10431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6AA84F"/>
                </a:solidFill>
                <a:latin typeface="Mada"/>
                <a:ea typeface="Mada"/>
                <a:cs typeface="Mada"/>
                <a:sym typeface="Mada"/>
              </a:rPr>
              <a:t>through IVC</a:t>
            </a:r>
            <a:endParaRPr b="1" sz="1200">
              <a:solidFill>
                <a:srgbClr val="6AA84F"/>
              </a:solidFill>
              <a:latin typeface="Mada"/>
              <a:ea typeface="Mada"/>
              <a:cs typeface="Mada"/>
              <a:sym typeface="Mada"/>
            </a:endParaRPr>
          </a:p>
        </p:txBody>
      </p:sp>
      <p:sp>
        <p:nvSpPr>
          <p:cNvPr id="91" name="Google Shape;91;p14"/>
          <p:cNvSpPr txBox="1"/>
          <p:nvPr/>
        </p:nvSpPr>
        <p:spPr>
          <a:xfrm>
            <a:off x="3706250" y="7607625"/>
            <a:ext cx="1211700" cy="369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200">
                <a:solidFill>
                  <a:srgbClr val="6AA84F"/>
                </a:solidFill>
                <a:latin typeface="Mada"/>
                <a:ea typeface="Mada"/>
                <a:cs typeface="Mada"/>
                <a:sym typeface="Mada"/>
              </a:rPr>
              <a:t>Water soluble</a:t>
            </a:r>
            <a:endParaRPr b="1" sz="1200">
              <a:solidFill>
                <a:srgbClr val="6AA84F"/>
              </a:solidFill>
              <a:latin typeface="Mada"/>
              <a:ea typeface="Mada"/>
              <a:cs typeface="Mada"/>
              <a:sym typeface="Mada"/>
            </a:endParaRPr>
          </a:p>
        </p:txBody>
      </p:sp>
      <p:sp>
        <p:nvSpPr>
          <p:cNvPr id="92" name="Google Shape;92;p14"/>
          <p:cNvSpPr txBox="1"/>
          <p:nvPr/>
        </p:nvSpPr>
        <p:spPr>
          <a:xfrm>
            <a:off x="4593200" y="8381975"/>
            <a:ext cx="1287900" cy="48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solidFill>
                  <a:srgbClr val="6AA84F"/>
                </a:solidFill>
                <a:latin typeface="Mada"/>
                <a:ea typeface="Mada"/>
                <a:cs typeface="Mada"/>
                <a:sym typeface="Mada"/>
              </a:rPr>
              <a:t>Reabsorbed</a:t>
            </a:r>
            <a:endParaRPr b="1" sz="900">
              <a:solidFill>
                <a:srgbClr val="6AA84F"/>
              </a:solidFill>
              <a:latin typeface="Mada"/>
              <a:ea typeface="Mada"/>
              <a:cs typeface="Mada"/>
              <a:sym typeface="Mada"/>
            </a:endParaRPr>
          </a:p>
          <a:p>
            <a:pPr indent="0" lvl="0" marL="0" rtl="0" algn="l">
              <a:spcBef>
                <a:spcPts val="0"/>
              </a:spcBef>
              <a:spcAft>
                <a:spcPts val="0"/>
              </a:spcAft>
              <a:buNone/>
            </a:pPr>
            <a:r>
              <a:rPr b="1" lang="en-GB" sz="900">
                <a:solidFill>
                  <a:srgbClr val="6AA84F"/>
                </a:solidFill>
                <a:latin typeface="Mada"/>
                <a:ea typeface="Mada"/>
                <a:cs typeface="Mada"/>
                <a:sym typeface="Mada"/>
              </a:rPr>
              <a:t> Back  to the liver </a:t>
            </a:r>
            <a:r>
              <a:rPr b="1" lang="en-GB" sz="900">
                <a:solidFill>
                  <a:srgbClr val="6AA84F"/>
                </a:solidFill>
                <a:latin typeface="Mada"/>
                <a:ea typeface="Mada"/>
                <a:cs typeface="Mada"/>
                <a:sym typeface="Mada"/>
              </a:rPr>
              <a:t>forming circle </a:t>
            </a:r>
            <a:endParaRPr b="1" sz="900">
              <a:solidFill>
                <a:srgbClr val="6AA84F"/>
              </a:solidFill>
              <a:latin typeface="Mada"/>
              <a:ea typeface="Mada"/>
              <a:cs typeface="Mada"/>
              <a:sym typeface="Mada"/>
            </a:endParaRPr>
          </a:p>
        </p:txBody>
      </p:sp>
      <p:sp>
        <p:nvSpPr>
          <p:cNvPr id="93" name="Google Shape;93;p14"/>
          <p:cNvSpPr txBox="1"/>
          <p:nvPr/>
        </p:nvSpPr>
        <p:spPr>
          <a:xfrm>
            <a:off x="5293775" y="9223223"/>
            <a:ext cx="19551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900">
                <a:solidFill>
                  <a:srgbClr val="6AA84F"/>
                </a:solidFill>
                <a:latin typeface="Mada"/>
                <a:ea typeface="Mada"/>
                <a:cs typeface="Mada"/>
                <a:sym typeface="Mada"/>
              </a:rPr>
              <a:t>Give it the dark brown color</a:t>
            </a:r>
            <a:endParaRPr b="1" sz="900">
              <a:solidFill>
                <a:srgbClr val="6AA84F"/>
              </a:solidFill>
              <a:latin typeface="Mada"/>
              <a:ea typeface="Mada"/>
              <a:cs typeface="Mada"/>
              <a:sym typeface="Mada"/>
            </a:endParaRPr>
          </a:p>
        </p:txBody>
      </p:sp>
      <p:sp>
        <p:nvSpPr>
          <p:cNvPr id="94" name="Google Shape;94;p14"/>
          <p:cNvSpPr txBox="1"/>
          <p:nvPr/>
        </p:nvSpPr>
        <p:spPr>
          <a:xfrm>
            <a:off x="3376725" y="5300300"/>
            <a:ext cx="4183500" cy="35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6AA84F"/>
                </a:solidFill>
                <a:latin typeface="Mada"/>
                <a:ea typeface="Mada"/>
                <a:cs typeface="Mada"/>
                <a:sym typeface="Mada"/>
              </a:rPr>
              <a:t>Any problem in this process will result in hyperbilirubinemia</a:t>
            </a:r>
            <a:endParaRPr sz="1100">
              <a:solidFill>
                <a:srgbClr val="6AA84F"/>
              </a:solidFill>
              <a:latin typeface="Mada"/>
              <a:ea typeface="Mada"/>
              <a:cs typeface="Mada"/>
              <a:sym typeface="Mada"/>
            </a:endParaRPr>
          </a:p>
        </p:txBody>
      </p:sp>
      <p:pic>
        <p:nvPicPr>
          <p:cNvPr id="95" name="Google Shape;95;p14">
            <a:hlinkClick r:id="rId5"/>
          </p:cNvPr>
          <p:cNvPicPr preferRelativeResize="0"/>
          <p:nvPr/>
        </p:nvPicPr>
        <p:blipFill>
          <a:blip r:embed="rId6">
            <a:alphaModFix/>
          </a:blip>
          <a:stretch>
            <a:fillRect/>
          </a:stretch>
        </p:blipFill>
        <p:spPr>
          <a:xfrm>
            <a:off x="178373" y="4931627"/>
            <a:ext cx="585050" cy="585050"/>
          </a:xfrm>
          <a:prstGeom prst="rect">
            <a:avLst/>
          </a:prstGeom>
          <a:noFill/>
          <a:ln>
            <a:noFill/>
          </a:ln>
        </p:spPr>
      </p:pic>
      <p:sp>
        <p:nvSpPr>
          <p:cNvPr id="96" name="Google Shape;96;p14"/>
          <p:cNvSpPr txBox="1"/>
          <p:nvPr/>
        </p:nvSpPr>
        <p:spPr>
          <a:xfrm>
            <a:off x="362700" y="3775900"/>
            <a:ext cx="6533700" cy="7956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6AA84F"/>
              </a:buClr>
              <a:buSzPts val="1300"/>
              <a:buFont typeface="Mada"/>
              <a:buChar char="●"/>
            </a:pPr>
            <a:r>
              <a:rPr lang="en-GB" sz="1300">
                <a:solidFill>
                  <a:srgbClr val="6AA84F"/>
                </a:solidFill>
                <a:highlight>
                  <a:srgbClr val="FFF2CC"/>
                </a:highlight>
                <a:latin typeface="Mada"/>
                <a:ea typeface="Mada"/>
                <a:cs typeface="Mada"/>
                <a:sym typeface="Mada"/>
              </a:rPr>
              <a:t>Cholangitis cause RUQ pain, fever, jaundice </a:t>
            </a:r>
            <a:r>
              <a:rPr lang="en-GB" sz="1300">
                <a:solidFill>
                  <a:srgbClr val="1C4587"/>
                </a:solidFill>
                <a:highlight>
                  <a:srgbClr val="FFF2CC"/>
                </a:highlight>
                <a:latin typeface="Mada"/>
                <a:ea typeface="Mada"/>
                <a:cs typeface="Mada"/>
                <a:sym typeface="Mada"/>
              </a:rPr>
              <a:t>(Charcot’s Triad)</a:t>
            </a:r>
            <a:r>
              <a:rPr lang="en-GB" sz="1300">
                <a:solidFill>
                  <a:srgbClr val="6AA84F"/>
                </a:solidFill>
                <a:highlight>
                  <a:srgbClr val="FFF2CC"/>
                </a:highlight>
                <a:latin typeface="Mada"/>
                <a:ea typeface="Mada"/>
                <a:cs typeface="Mada"/>
                <a:sym typeface="Mada"/>
              </a:rPr>
              <a:t>, and leukocytosis,Surgical emergency that need ERCP.</a:t>
            </a:r>
            <a:endParaRPr sz="1300">
              <a:solidFill>
                <a:srgbClr val="6AA84F"/>
              </a:solidFill>
              <a:highlight>
                <a:srgbClr val="FFF2CC"/>
              </a:highlight>
              <a:latin typeface="Mada"/>
              <a:ea typeface="Mada"/>
              <a:cs typeface="Mada"/>
              <a:sym typeface="Mada"/>
            </a:endParaRPr>
          </a:p>
          <a:p>
            <a:pPr indent="-311150" lvl="0" marL="457200" rtl="0" algn="l">
              <a:spcBef>
                <a:spcPts val="0"/>
              </a:spcBef>
              <a:spcAft>
                <a:spcPts val="0"/>
              </a:spcAft>
              <a:buClr>
                <a:srgbClr val="F1C232"/>
              </a:buClr>
              <a:buSzPts val="1300"/>
              <a:buFont typeface="Mada"/>
              <a:buChar char="●"/>
            </a:pPr>
            <a:r>
              <a:rPr lang="en-GB" sz="1300">
                <a:solidFill>
                  <a:srgbClr val="F1C232"/>
                </a:solidFill>
                <a:latin typeface="Mada"/>
                <a:ea typeface="Mada"/>
                <a:cs typeface="Mada"/>
                <a:sym typeface="Mada"/>
              </a:rPr>
              <a:t>500-1000 ml of bile is produced daily </a:t>
            </a:r>
            <a:endParaRPr sz="1300">
              <a:solidFill>
                <a:srgbClr val="F1C232"/>
              </a:solidFill>
              <a:latin typeface="Mada"/>
              <a:ea typeface="Mada"/>
              <a:cs typeface="Mada"/>
              <a:sym typeface="Mada"/>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9" name="Shape 1819"/>
        <p:cNvGrpSpPr/>
        <p:nvPr/>
      </p:nvGrpSpPr>
      <p:grpSpPr>
        <a:xfrm>
          <a:off x="0" y="0"/>
          <a:ext cx="0" cy="0"/>
          <a:chOff x="0" y="0"/>
          <a:chExt cx="0" cy="0"/>
        </a:xfrm>
      </p:grpSpPr>
      <p:sp>
        <p:nvSpPr>
          <p:cNvPr id="1820" name="Google Shape;1820;p32"/>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32"/>
          <p:cNvSpPr txBox="1"/>
          <p:nvPr/>
        </p:nvSpPr>
        <p:spPr>
          <a:xfrm>
            <a:off x="1061300" y="160600"/>
            <a:ext cx="5525700" cy="614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Summary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b="1" sz="2200">
              <a:solidFill>
                <a:srgbClr val="006D77"/>
              </a:solidFill>
              <a:latin typeface="Lora"/>
              <a:ea typeface="Lora"/>
              <a:cs typeface="Lora"/>
              <a:sym typeface="Lora"/>
            </a:endParaRPr>
          </a:p>
          <a:p>
            <a:pPr indent="0" lvl="0" marL="0" rtl="0" algn="ctr">
              <a:spcBef>
                <a:spcPts val="0"/>
              </a:spcBef>
              <a:spcAft>
                <a:spcPts val="0"/>
              </a:spcAft>
              <a:buNone/>
            </a:pPr>
            <a:r>
              <a:t/>
            </a:r>
            <a:endParaRPr sz="2200"/>
          </a:p>
        </p:txBody>
      </p:sp>
      <p:cxnSp>
        <p:nvCxnSpPr>
          <p:cNvPr id="1822" name="Google Shape;1822;p32"/>
          <p:cNvCxnSpPr/>
          <p:nvPr/>
        </p:nvCxnSpPr>
        <p:spPr>
          <a:xfrm>
            <a:off x="2458075" y="677550"/>
            <a:ext cx="2880000" cy="3900"/>
          </a:xfrm>
          <a:prstGeom prst="straightConnector1">
            <a:avLst/>
          </a:prstGeom>
          <a:noFill/>
          <a:ln cap="flat" cmpd="sng" w="19050">
            <a:solidFill>
              <a:srgbClr val="83C5BE"/>
            </a:solidFill>
            <a:prstDash val="solid"/>
            <a:round/>
            <a:headEnd len="med" w="med" type="oval"/>
            <a:tailEnd len="med" w="med" type="oval"/>
          </a:ln>
        </p:spPr>
      </p:cxnSp>
      <p:sp>
        <p:nvSpPr>
          <p:cNvPr id="1823" name="Google Shape;1823;p32"/>
          <p:cNvSpPr/>
          <p:nvPr/>
        </p:nvSpPr>
        <p:spPr>
          <a:xfrm>
            <a:off x="74463" y="2863050"/>
            <a:ext cx="7440600" cy="77565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32"/>
          <p:cNvSpPr txBox="1"/>
          <p:nvPr/>
        </p:nvSpPr>
        <p:spPr>
          <a:xfrm>
            <a:off x="621939" y="2547425"/>
            <a:ext cx="1682400" cy="30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Recall</a:t>
            </a:r>
            <a:endParaRPr sz="2400">
              <a:solidFill>
                <a:srgbClr val="E29578"/>
              </a:solidFill>
              <a:latin typeface="Lora"/>
              <a:ea typeface="Lora"/>
              <a:cs typeface="Lora"/>
              <a:sym typeface="Lora"/>
            </a:endParaRPr>
          </a:p>
        </p:txBody>
      </p:sp>
      <p:sp>
        <p:nvSpPr>
          <p:cNvPr id="1825" name="Google Shape;1825;p32"/>
          <p:cNvSpPr txBox="1"/>
          <p:nvPr/>
        </p:nvSpPr>
        <p:spPr>
          <a:xfrm>
            <a:off x="414413" y="3146075"/>
            <a:ext cx="6885300" cy="725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006D77"/>
                </a:solidFill>
                <a:latin typeface="Lora"/>
                <a:ea typeface="Lora"/>
                <a:cs typeface="Lora"/>
                <a:sym typeface="Lora"/>
              </a:rPr>
              <a:t>Q1:Which artery is susceptible to injury during cholecystectomy?</a:t>
            </a:r>
            <a:endParaRPr sz="1200">
              <a:solidFill>
                <a:srgbClr val="006D77"/>
              </a:solidFill>
              <a:latin typeface="Lora"/>
              <a:ea typeface="Lora"/>
              <a:cs typeface="Lora"/>
              <a:sym typeface="Lora"/>
            </a:endParaRPr>
          </a:p>
          <a:p>
            <a:pPr indent="0" lvl="0" marL="0" rtl="0" algn="l">
              <a:spcBef>
                <a:spcPts val="0"/>
              </a:spcBef>
              <a:spcAft>
                <a:spcPts val="0"/>
              </a:spcAft>
              <a:buNone/>
            </a:pPr>
            <a:r>
              <a:rPr lang="en-GB" sz="1200">
                <a:solidFill>
                  <a:srgbClr val="83C5BE"/>
                </a:solidFill>
                <a:latin typeface="Mada"/>
                <a:ea typeface="Mada"/>
                <a:cs typeface="Mada"/>
                <a:sym typeface="Mada"/>
              </a:rPr>
              <a:t>Right hepatic artery, because of its proximity to the cystic artery and Calot’s triangle</a:t>
            </a:r>
            <a:endParaRPr sz="12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006D77"/>
                </a:solidFill>
                <a:latin typeface="Lora"/>
                <a:ea typeface="Lora"/>
                <a:cs typeface="Lora"/>
                <a:sym typeface="Lora"/>
              </a:rPr>
              <a:t>Q2:At what level of serum total bilirubin does one start to get jaundiced?</a:t>
            </a:r>
            <a:endParaRPr sz="1200">
              <a:solidFill>
                <a:srgbClr val="006D77"/>
              </a:solidFill>
              <a:latin typeface="Lora"/>
              <a:ea typeface="Lora"/>
              <a:cs typeface="Lora"/>
              <a:sym typeface="Lora"/>
            </a:endParaRPr>
          </a:p>
          <a:p>
            <a:pPr indent="0" lvl="0" marL="0" rtl="0" algn="l">
              <a:spcBef>
                <a:spcPts val="0"/>
              </a:spcBef>
              <a:spcAft>
                <a:spcPts val="0"/>
              </a:spcAft>
              <a:buNone/>
            </a:pPr>
            <a:r>
              <a:rPr lang="en-GB" sz="1200">
                <a:solidFill>
                  <a:srgbClr val="83C5BE"/>
                </a:solidFill>
                <a:latin typeface="Lora"/>
                <a:ea typeface="Lora"/>
                <a:cs typeface="Lora"/>
                <a:sym typeface="Lora"/>
              </a:rPr>
              <a:t>2.5</a:t>
            </a:r>
            <a:endParaRPr sz="1200">
              <a:solidFill>
                <a:srgbClr val="006D77"/>
              </a:solidFill>
              <a:latin typeface="Lora"/>
              <a:ea typeface="Lora"/>
              <a:cs typeface="Lora"/>
              <a:sym typeface="Lora"/>
            </a:endParaRPr>
          </a:p>
          <a:p>
            <a:pPr indent="0" lvl="0" marL="0" rtl="0" algn="l">
              <a:spcBef>
                <a:spcPts val="0"/>
              </a:spcBef>
              <a:spcAft>
                <a:spcPts val="0"/>
              </a:spcAft>
              <a:buNone/>
            </a:pPr>
            <a:r>
              <a:rPr lang="en-GB" sz="1200">
                <a:solidFill>
                  <a:srgbClr val="006D77"/>
                </a:solidFill>
                <a:latin typeface="Lora"/>
                <a:ea typeface="Lora"/>
                <a:cs typeface="Lora"/>
                <a:sym typeface="Lora"/>
              </a:rPr>
              <a:t>Q3: What are the signs and symptoms of obstructive jaundice?</a:t>
            </a:r>
            <a:endParaRPr sz="1200">
              <a:solidFill>
                <a:srgbClr val="006D77"/>
              </a:solidFill>
              <a:latin typeface="Lora"/>
              <a:ea typeface="Lora"/>
              <a:cs typeface="Lora"/>
              <a:sym typeface="Lora"/>
            </a:endParaRPr>
          </a:p>
          <a:p>
            <a:pPr indent="0" lvl="0" marL="0" rtl="0" algn="l">
              <a:spcBef>
                <a:spcPts val="0"/>
              </a:spcBef>
              <a:spcAft>
                <a:spcPts val="0"/>
              </a:spcAft>
              <a:buNone/>
            </a:pPr>
            <a:r>
              <a:rPr lang="en-GB" sz="1200">
                <a:solidFill>
                  <a:srgbClr val="83C5BE"/>
                </a:solidFill>
                <a:latin typeface="Mada"/>
                <a:ea typeface="Mada"/>
                <a:cs typeface="Mada"/>
                <a:sym typeface="Mada"/>
              </a:rPr>
              <a:t>Jaundice-Dark urine-Clay-colored stools (acholic stools)-Pruritus (itching)-Loss of appetite-Nausea</a:t>
            </a:r>
            <a:endParaRPr sz="1200">
              <a:solidFill>
                <a:srgbClr val="83C5BE"/>
              </a:solidFill>
              <a:latin typeface="Mada"/>
              <a:ea typeface="Mada"/>
              <a:cs typeface="Mada"/>
              <a:sym typeface="Mada"/>
            </a:endParaRPr>
          </a:p>
          <a:p>
            <a:pPr indent="0" lvl="0" marL="0" rtl="0" algn="l">
              <a:spcBef>
                <a:spcPts val="0"/>
              </a:spcBef>
              <a:spcAft>
                <a:spcPts val="0"/>
              </a:spcAft>
              <a:buNone/>
            </a:pPr>
            <a:r>
              <a:rPr lang="en-GB" sz="1200">
                <a:solidFill>
                  <a:srgbClr val="006D77"/>
                </a:solidFill>
                <a:latin typeface="Lora"/>
                <a:ea typeface="Lora"/>
                <a:cs typeface="Lora"/>
                <a:sym typeface="Lora"/>
              </a:rPr>
              <a:t>Q4:What causes the itching in obstructive jaundice?</a:t>
            </a:r>
            <a:endParaRPr sz="1200">
              <a:solidFill>
                <a:srgbClr val="006D77"/>
              </a:solidFill>
              <a:latin typeface="Lora"/>
              <a:ea typeface="Lora"/>
              <a:cs typeface="Lora"/>
              <a:sym typeface="Lora"/>
            </a:endParaRPr>
          </a:p>
          <a:p>
            <a:pPr indent="0" lvl="0" marL="0" rtl="0" algn="l">
              <a:spcBef>
                <a:spcPts val="0"/>
              </a:spcBef>
              <a:spcAft>
                <a:spcPts val="0"/>
              </a:spcAft>
              <a:buNone/>
            </a:pPr>
            <a:r>
              <a:rPr lang="en-GB" sz="1200">
                <a:solidFill>
                  <a:srgbClr val="83C5BE"/>
                </a:solidFill>
                <a:latin typeface="Mada"/>
                <a:ea typeface="Mada"/>
                <a:cs typeface="Mada"/>
                <a:sym typeface="Mada"/>
              </a:rPr>
              <a:t>Bile salts in the dermis (not bilirubin!)</a:t>
            </a:r>
            <a:endParaRPr sz="12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006D77"/>
                </a:solidFill>
                <a:latin typeface="Lora"/>
                <a:ea typeface="Lora"/>
                <a:cs typeface="Lora"/>
                <a:sym typeface="Lora"/>
              </a:rPr>
              <a:t>Q5:What is the histology of Cholangiocarcinoma?</a:t>
            </a:r>
            <a:endParaRPr sz="12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200">
                <a:solidFill>
                  <a:srgbClr val="83C5BE"/>
                </a:solidFill>
                <a:latin typeface="Mada"/>
                <a:ea typeface="Mada"/>
                <a:cs typeface="Mada"/>
                <a:sym typeface="Mada"/>
              </a:rPr>
              <a:t>Almost all are adenocarcinomas</a:t>
            </a:r>
            <a:endParaRPr sz="1200">
              <a:solidFill>
                <a:srgbClr val="83C5BE"/>
              </a:solidFill>
              <a:latin typeface="Lora"/>
              <a:ea typeface="Lora"/>
              <a:cs typeface="Lora"/>
              <a:sym typeface="Lora"/>
            </a:endParaRPr>
          </a:p>
          <a:p>
            <a:pPr indent="0" lvl="0" marL="0" rtl="0" algn="l">
              <a:spcBef>
                <a:spcPts val="0"/>
              </a:spcBef>
              <a:spcAft>
                <a:spcPts val="0"/>
              </a:spcAft>
              <a:buNone/>
            </a:pPr>
            <a:r>
              <a:rPr lang="en-GB" sz="1200">
                <a:solidFill>
                  <a:srgbClr val="006D77"/>
                </a:solidFill>
                <a:latin typeface="Lora"/>
                <a:ea typeface="Lora"/>
                <a:cs typeface="Lora"/>
                <a:sym typeface="Lora"/>
              </a:rPr>
              <a:t>Q6:What is the differential diagnosis of proximal bile duct obstruction?</a:t>
            </a:r>
            <a:endParaRPr sz="1200">
              <a:solidFill>
                <a:srgbClr val="006D77"/>
              </a:solidFill>
              <a:latin typeface="Lora"/>
              <a:ea typeface="Lora"/>
              <a:cs typeface="Lora"/>
              <a:sym typeface="Lora"/>
            </a:endParaRPr>
          </a:p>
          <a:p>
            <a:pPr indent="0" lvl="0" marL="0" rtl="0" algn="l">
              <a:spcBef>
                <a:spcPts val="0"/>
              </a:spcBef>
              <a:spcAft>
                <a:spcPts val="0"/>
              </a:spcAft>
              <a:buNone/>
            </a:pPr>
            <a:r>
              <a:rPr lang="en-GB" sz="1200">
                <a:solidFill>
                  <a:srgbClr val="83C5BE"/>
                </a:solidFill>
                <a:latin typeface="Mada"/>
                <a:ea typeface="Mada"/>
                <a:cs typeface="Mada"/>
                <a:sym typeface="Mada"/>
              </a:rPr>
              <a:t>Cholangiocarcinoma-Lymphadenopathy-Metastatic tumor-Gallbladder carcinoma-Sclerosing cholangitis-Gallstones-Tumor embolus-Parasites-Postsurgical stricture-Hepatoma-Benign bile duct tumor</a:t>
            </a:r>
            <a:endParaRPr sz="1200">
              <a:solidFill>
                <a:srgbClr val="83C5BE"/>
              </a:solidFill>
              <a:latin typeface="Mada"/>
              <a:ea typeface="Mada"/>
              <a:cs typeface="Mada"/>
              <a:sym typeface="Mada"/>
            </a:endParaRPr>
          </a:p>
          <a:p>
            <a:pPr indent="0" lvl="0" marL="0" rtl="0" algn="l">
              <a:spcBef>
                <a:spcPts val="0"/>
              </a:spcBef>
              <a:spcAft>
                <a:spcPts val="0"/>
              </a:spcAft>
              <a:buNone/>
            </a:pPr>
            <a:r>
              <a:rPr lang="en-GB" sz="1200">
                <a:solidFill>
                  <a:srgbClr val="006D77"/>
                </a:solidFill>
                <a:latin typeface="Lora"/>
                <a:ea typeface="Lora"/>
                <a:cs typeface="Lora"/>
                <a:sym typeface="Lora"/>
              </a:rPr>
              <a:t>Q7:What is the differential diagnosis of distal bile duct obstruction?</a:t>
            </a:r>
            <a:endParaRPr sz="1200">
              <a:solidFill>
                <a:srgbClr val="006D77"/>
              </a:solidFill>
              <a:latin typeface="Lora"/>
              <a:ea typeface="Lora"/>
              <a:cs typeface="Lora"/>
              <a:sym typeface="Lora"/>
            </a:endParaRPr>
          </a:p>
          <a:p>
            <a:pPr indent="0" lvl="0" marL="0" rtl="0" algn="l">
              <a:spcBef>
                <a:spcPts val="0"/>
              </a:spcBef>
              <a:spcAft>
                <a:spcPts val="0"/>
              </a:spcAft>
              <a:buNone/>
            </a:pPr>
            <a:r>
              <a:rPr lang="en-GB" sz="1200">
                <a:solidFill>
                  <a:srgbClr val="83C5BE"/>
                </a:solidFill>
                <a:latin typeface="Mada"/>
                <a:ea typeface="Mada"/>
                <a:cs typeface="Mada"/>
                <a:sym typeface="Mada"/>
              </a:rPr>
              <a:t>Choledocholithiasis (gallstones)-Pancreatic carcinoma-Pancreatitis-Ampullary carcinoma-Lymphadenopathy-Pseudocyst-Post Surgical stricture-Ampulla of Vater dysfunction/stricture-Lymphoma-Benign bile duct tumor-Parasites</a:t>
            </a:r>
            <a:endParaRPr sz="1200">
              <a:solidFill>
                <a:srgbClr val="83C5BE"/>
              </a:solidFill>
              <a:latin typeface="Mada"/>
              <a:ea typeface="Mada"/>
              <a:cs typeface="Mada"/>
              <a:sym typeface="Mada"/>
            </a:endParaRPr>
          </a:p>
          <a:p>
            <a:pPr indent="0" lvl="0" marL="0" rtl="0" algn="l">
              <a:spcBef>
                <a:spcPts val="0"/>
              </a:spcBef>
              <a:spcAft>
                <a:spcPts val="0"/>
              </a:spcAft>
              <a:buNone/>
            </a:pPr>
            <a:r>
              <a:rPr lang="en-GB" sz="1200">
                <a:solidFill>
                  <a:srgbClr val="006D77"/>
                </a:solidFill>
                <a:latin typeface="Lora"/>
                <a:ea typeface="Lora"/>
                <a:cs typeface="Lora"/>
                <a:sym typeface="Lora"/>
              </a:rPr>
              <a:t>Q8:What is the initial study of choice for obstructive jaundice?</a:t>
            </a:r>
            <a:endParaRPr sz="1200">
              <a:solidFill>
                <a:srgbClr val="006D77"/>
              </a:solidFill>
              <a:latin typeface="Lora"/>
              <a:ea typeface="Lora"/>
              <a:cs typeface="Lora"/>
              <a:sym typeface="Lora"/>
            </a:endParaRPr>
          </a:p>
          <a:p>
            <a:pPr indent="0" lvl="0" marL="0" rtl="0" algn="l">
              <a:spcBef>
                <a:spcPts val="0"/>
              </a:spcBef>
              <a:spcAft>
                <a:spcPts val="0"/>
              </a:spcAft>
              <a:buNone/>
            </a:pPr>
            <a:r>
              <a:rPr lang="en-GB" sz="1200">
                <a:solidFill>
                  <a:srgbClr val="83C5BE"/>
                </a:solidFill>
                <a:latin typeface="Mada"/>
                <a:ea typeface="Mada"/>
                <a:cs typeface="Mada"/>
                <a:sym typeface="Mada"/>
              </a:rPr>
              <a:t>Ultrasound</a:t>
            </a:r>
            <a:endParaRPr sz="1200">
              <a:solidFill>
                <a:srgbClr val="83C5BE"/>
              </a:solidFill>
              <a:latin typeface="Mada"/>
              <a:ea typeface="Mada"/>
              <a:cs typeface="Mada"/>
              <a:sym typeface="Mada"/>
            </a:endParaRPr>
          </a:p>
          <a:p>
            <a:pPr indent="0" lvl="0" marL="0" rtl="0" algn="l">
              <a:spcBef>
                <a:spcPts val="0"/>
              </a:spcBef>
              <a:spcAft>
                <a:spcPts val="0"/>
              </a:spcAft>
              <a:buNone/>
            </a:pPr>
            <a:r>
              <a:rPr lang="en-GB" sz="1200">
                <a:solidFill>
                  <a:srgbClr val="006D77"/>
                </a:solidFill>
                <a:latin typeface="Lora"/>
                <a:ea typeface="Lora"/>
                <a:cs typeface="Lora"/>
                <a:sym typeface="Lora"/>
              </a:rPr>
              <a:t>Q9:What lab results are associated with obstructive jaundice?</a:t>
            </a:r>
            <a:endParaRPr sz="1200">
              <a:solidFill>
                <a:srgbClr val="006D77"/>
              </a:solidFill>
              <a:latin typeface="Lora"/>
              <a:ea typeface="Lora"/>
              <a:cs typeface="Lora"/>
              <a:sym typeface="Lora"/>
            </a:endParaRPr>
          </a:p>
          <a:p>
            <a:pPr indent="0" lvl="0" marL="0" rtl="0" algn="l">
              <a:spcBef>
                <a:spcPts val="0"/>
              </a:spcBef>
              <a:spcAft>
                <a:spcPts val="0"/>
              </a:spcAft>
              <a:buNone/>
            </a:pPr>
            <a:r>
              <a:rPr lang="en-GB" sz="1200">
                <a:solidFill>
                  <a:srgbClr val="83C5BE"/>
                </a:solidFill>
                <a:latin typeface="Mada"/>
                <a:ea typeface="Mada"/>
                <a:cs typeface="Mada"/>
                <a:sym typeface="Mada"/>
              </a:rPr>
              <a:t>Elevated alkaline phosphatase, elevated bilirubin with or without elevated LFTs</a:t>
            </a:r>
            <a:endParaRPr sz="1200">
              <a:solidFill>
                <a:srgbClr val="83C5BE"/>
              </a:solidFill>
              <a:latin typeface="Mada"/>
              <a:ea typeface="Mada"/>
              <a:cs typeface="Mada"/>
              <a:sym typeface="Mada"/>
            </a:endParaRPr>
          </a:p>
          <a:p>
            <a:pPr indent="0" lvl="0" marL="0" rtl="0" algn="l">
              <a:spcBef>
                <a:spcPts val="0"/>
              </a:spcBef>
              <a:spcAft>
                <a:spcPts val="0"/>
              </a:spcAft>
              <a:buNone/>
            </a:pPr>
            <a:r>
              <a:rPr lang="en-GB" sz="1200">
                <a:solidFill>
                  <a:srgbClr val="006D77"/>
                </a:solidFill>
                <a:latin typeface="Lora"/>
                <a:ea typeface="Lora"/>
                <a:cs typeface="Lora"/>
                <a:sym typeface="Lora"/>
              </a:rPr>
              <a:t>Q10:What are the “Big 4” risk factors of cholelithiasis?</a:t>
            </a:r>
            <a:endParaRPr sz="1200">
              <a:solidFill>
                <a:srgbClr val="006D77"/>
              </a:solidFill>
              <a:latin typeface="Lora"/>
              <a:ea typeface="Lora"/>
              <a:cs typeface="Lora"/>
              <a:sym typeface="Lora"/>
            </a:endParaRPr>
          </a:p>
          <a:p>
            <a:pPr indent="0" lvl="0" marL="0" rtl="0" algn="l">
              <a:spcBef>
                <a:spcPts val="0"/>
              </a:spcBef>
              <a:spcAft>
                <a:spcPts val="0"/>
              </a:spcAft>
              <a:buNone/>
            </a:pPr>
            <a:r>
              <a:rPr lang="en-GB" sz="1200">
                <a:solidFill>
                  <a:srgbClr val="83C5BE"/>
                </a:solidFill>
                <a:latin typeface="Mada"/>
                <a:ea typeface="Mada"/>
                <a:cs typeface="Mada"/>
                <a:sym typeface="Mada"/>
              </a:rPr>
              <a:t>“Four Fs”: Female-Fat-Forty-Fertile (multiparity)</a:t>
            </a:r>
            <a:endParaRPr sz="1200">
              <a:solidFill>
                <a:srgbClr val="83C5BE"/>
              </a:solidFill>
              <a:latin typeface="Mada"/>
              <a:ea typeface="Mada"/>
              <a:cs typeface="Mada"/>
              <a:sym typeface="Mada"/>
            </a:endParaRPr>
          </a:p>
          <a:p>
            <a:pPr indent="0" lvl="0" marL="0" rtl="0" algn="l">
              <a:spcBef>
                <a:spcPts val="0"/>
              </a:spcBef>
              <a:spcAft>
                <a:spcPts val="0"/>
              </a:spcAft>
              <a:buNone/>
            </a:pPr>
            <a:r>
              <a:rPr lang="en-GB" sz="1200">
                <a:solidFill>
                  <a:srgbClr val="006D77"/>
                </a:solidFill>
                <a:latin typeface="Lora"/>
                <a:ea typeface="Lora"/>
                <a:cs typeface="Lora"/>
                <a:sym typeface="Lora"/>
              </a:rPr>
              <a:t>Q11:What are the causes of black-pigmented stones?</a:t>
            </a:r>
            <a:endParaRPr sz="1200">
              <a:solidFill>
                <a:srgbClr val="006D77"/>
              </a:solidFill>
              <a:latin typeface="Lora"/>
              <a:ea typeface="Lora"/>
              <a:cs typeface="Lora"/>
              <a:sym typeface="Lora"/>
            </a:endParaRPr>
          </a:p>
          <a:p>
            <a:pPr indent="0" lvl="0" marL="0" rtl="0" algn="l">
              <a:spcBef>
                <a:spcPts val="0"/>
              </a:spcBef>
              <a:spcAft>
                <a:spcPts val="0"/>
              </a:spcAft>
              <a:buNone/>
            </a:pPr>
            <a:r>
              <a:rPr lang="en-GB" sz="1200">
                <a:solidFill>
                  <a:srgbClr val="83C5BE"/>
                </a:solidFill>
                <a:latin typeface="Mada"/>
                <a:ea typeface="Mada"/>
                <a:cs typeface="Mada"/>
                <a:sym typeface="Mada"/>
              </a:rPr>
              <a:t>Cirrhosis, hemolysis</a:t>
            </a:r>
            <a:endParaRPr sz="1200">
              <a:solidFill>
                <a:srgbClr val="83C5BE"/>
              </a:solidFill>
              <a:latin typeface="Mada"/>
              <a:ea typeface="Mada"/>
              <a:cs typeface="Mada"/>
              <a:sym typeface="Mada"/>
            </a:endParaRPr>
          </a:p>
          <a:p>
            <a:pPr indent="0" lvl="0" marL="0" rtl="0" algn="l">
              <a:spcBef>
                <a:spcPts val="0"/>
              </a:spcBef>
              <a:spcAft>
                <a:spcPts val="0"/>
              </a:spcAft>
              <a:buNone/>
            </a:pPr>
            <a:r>
              <a:rPr lang="en-GB" sz="1200">
                <a:solidFill>
                  <a:srgbClr val="006D77"/>
                </a:solidFill>
                <a:latin typeface="Lora"/>
                <a:ea typeface="Lora"/>
                <a:cs typeface="Lora"/>
                <a:sym typeface="Lora"/>
              </a:rPr>
              <a:t>Q12:What are the five major complications of gallstones?</a:t>
            </a:r>
            <a:endParaRPr sz="1200">
              <a:solidFill>
                <a:srgbClr val="006D77"/>
              </a:solidFill>
              <a:latin typeface="Lora"/>
              <a:ea typeface="Lora"/>
              <a:cs typeface="Lora"/>
              <a:sym typeface="Lora"/>
            </a:endParaRPr>
          </a:p>
          <a:p>
            <a:pPr indent="0" lvl="0" marL="0" rtl="0" algn="l">
              <a:spcBef>
                <a:spcPts val="0"/>
              </a:spcBef>
              <a:spcAft>
                <a:spcPts val="0"/>
              </a:spcAft>
              <a:buNone/>
            </a:pPr>
            <a:r>
              <a:rPr lang="en-GB" sz="1200">
                <a:solidFill>
                  <a:srgbClr val="83C5BE"/>
                </a:solidFill>
                <a:latin typeface="Mada"/>
                <a:ea typeface="Mada"/>
                <a:cs typeface="Mada"/>
                <a:sym typeface="Mada"/>
              </a:rPr>
              <a:t> Acute cholecystitis-Choledocholithiasis-Gallstone pancreatitis-Gallstone ileus-Cholangitis</a:t>
            </a:r>
            <a:endParaRPr sz="1200">
              <a:solidFill>
                <a:srgbClr val="83C5BE"/>
              </a:solidFill>
              <a:latin typeface="Mada"/>
              <a:ea typeface="Mada"/>
              <a:cs typeface="Mada"/>
              <a:sym typeface="Mada"/>
            </a:endParaRPr>
          </a:p>
          <a:p>
            <a:pPr indent="0" lvl="0" marL="0" rtl="0" algn="l">
              <a:spcBef>
                <a:spcPts val="0"/>
              </a:spcBef>
              <a:spcAft>
                <a:spcPts val="0"/>
              </a:spcAft>
              <a:buNone/>
            </a:pPr>
            <a:r>
              <a:rPr lang="en-GB" sz="1200">
                <a:solidFill>
                  <a:srgbClr val="006D77"/>
                </a:solidFill>
                <a:latin typeface="Lora"/>
                <a:ea typeface="Lora"/>
                <a:cs typeface="Lora"/>
                <a:sym typeface="Lora"/>
              </a:rPr>
              <a:t>Q13:What are the indications for cholecystectomy in the asymptomatic patient?</a:t>
            </a:r>
            <a:endParaRPr sz="1200">
              <a:solidFill>
                <a:srgbClr val="006D77"/>
              </a:solidFill>
              <a:latin typeface="Lora"/>
              <a:ea typeface="Lora"/>
              <a:cs typeface="Lora"/>
              <a:sym typeface="Lora"/>
            </a:endParaRPr>
          </a:p>
          <a:p>
            <a:pPr indent="0" lvl="0" marL="0" rtl="0" algn="l">
              <a:spcBef>
                <a:spcPts val="0"/>
              </a:spcBef>
              <a:spcAft>
                <a:spcPts val="0"/>
              </a:spcAft>
              <a:buNone/>
            </a:pPr>
            <a:r>
              <a:rPr lang="en-GB" sz="1200">
                <a:solidFill>
                  <a:srgbClr val="83C5BE"/>
                </a:solidFill>
                <a:latin typeface="Mada"/>
                <a:ea typeface="Mada"/>
                <a:cs typeface="Mada"/>
                <a:sym typeface="Mada"/>
              </a:rPr>
              <a:t>Sickle-cell disease-Calcified gallbladder (porcelain gallbladder)-Patient is a child</a:t>
            </a:r>
            <a:endParaRPr sz="1200">
              <a:solidFill>
                <a:srgbClr val="83C5BE"/>
              </a:solidFill>
              <a:latin typeface="Mada"/>
              <a:ea typeface="Mada"/>
              <a:cs typeface="Mada"/>
              <a:sym typeface="Mada"/>
            </a:endParaRPr>
          </a:p>
          <a:p>
            <a:pPr indent="0" lvl="0" marL="0" rtl="0" algn="l">
              <a:spcBef>
                <a:spcPts val="0"/>
              </a:spcBef>
              <a:spcAft>
                <a:spcPts val="0"/>
              </a:spcAft>
              <a:buNone/>
            </a:pPr>
            <a:r>
              <a:rPr lang="en-GB" sz="1200">
                <a:solidFill>
                  <a:srgbClr val="006D77"/>
                </a:solidFill>
                <a:latin typeface="Lora"/>
                <a:ea typeface="Lora"/>
                <a:cs typeface="Lora"/>
                <a:sym typeface="Lora"/>
              </a:rPr>
              <a:t>Q14:What is the major feared complication of ERCP?</a:t>
            </a:r>
            <a:endParaRPr sz="1200">
              <a:solidFill>
                <a:srgbClr val="006D77"/>
              </a:solidFill>
              <a:latin typeface="Lora"/>
              <a:ea typeface="Lora"/>
              <a:cs typeface="Lora"/>
              <a:sym typeface="Lora"/>
            </a:endParaRPr>
          </a:p>
          <a:p>
            <a:pPr indent="0" lvl="0" marL="0" rtl="0" algn="l">
              <a:spcBef>
                <a:spcPts val="0"/>
              </a:spcBef>
              <a:spcAft>
                <a:spcPts val="0"/>
              </a:spcAft>
              <a:buNone/>
            </a:pPr>
            <a:r>
              <a:rPr lang="en-GB" sz="1200">
                <a:solidFill>
                  <a:srgbClr val="83C5BE"/>
                </a:solidFill>
                <a:latin typeface="Mada"/>
                <a:ea typeface="Mada"/>
                <a:cs typeface="Mada"/>
                <a:sym typeface="Mada"/>
              </a:rPr>
              <a:t>Pancreatitis</a:t>
            </a:r>
            <a:endParaRPr sz="1200">
              <a:solidFill>
                <a:srgbClr val="83C5BE"/>
              </a:solidFill>
              <a:latin typeface="Mada"/>
              <a:ea typeface="Mada"/>
              <a:cs typeface="Mada"/>
              <a:sym typeface="Mada"/>
            </a:endParaRPr>
          </a:p>
          <a:p>
            <a:pPr indent="0" lvl="0" marL="0" rtl="0" algn="l">
              <a:spcBef>
                <a:spcPts val="0"/>
              </a:spcBef>
              <a:spcAft>
                <a:spcPts val="0"/>
              </a:spcAft>
              <a:buNone/>
            </a:pPr>
            <a:r>
              <a:rPr lang="en-GB" sz="1200">
                <a:solidFill>
                  <a:srgbClr val="006D77"/>
                </a:solidFill>
                <a:latin typeface="Lora"/>
                <a:ea typeface="Lora"/>
                <a:cs typeface="Lora"/>
                <a:sym typeface="Lora"/>
              </a:rPr>
              <a:t>Q15:What are the complications of acute cholecystitis?</a:t>
            </a:r>
            <a:endParaRPr sz="1200">
              <a:solidFill>
                <a:srgbClr val="006D77"/>
              </a:solidFill>
              <a:latin typeface="Lora"/>
              <a:ea typeface="Lora"/>
              <a:cs typeface="Lora"/>
              <a:sym typeface="Lora"/>
            </a:endParaRPr>
          </a:p>
          <a:p>
            <a:pPr indent="0" lvl="0" marL="0" rtl="0" algn="l">
              <a:spcBef>
                <a:spcPts val="0"/>
              </a:spcBef>
              <a:spcAft>
                <a:spcPts val="0"/>
              </a:spcAft>
              <a:buNone/>
            </a:pPr>
            <a:r>
              <a:rPr lang="en-GB" sz="1200">
                <a:solidFill>
                  <a:srgbClr val="83C5BE"/>
                </a:solidFill>
                <a:latin typeface="Mada"/>
                <a:ea typeface="Mada"/>
                <a:cs typeface="Mada"/>
                <a:sym typeface="Mada"/>
              </a:rPr>
              <a:t>Abscess-Perforation-Choledocholithiasis-Cholecystenteric fistula formation-Gallstone ileus</a:t>
            </a:r>
            <a:endParaRPr sz="1200">
              <a:solidFill>
                <a:srgbClr val="83C5BE"/>
              </a:solidFill>
              <a:latin typeface="Mada"/>
              <a:ea typeface="Mada"/>
              <a:cs typeface="Mada"/>
              <a:sym typeface="Mada"/>
            </a:endParaRPr>
          </a:p>
          <a:p>
            <a:pPr indent="0" lvl="0" marL="0" rtl="0" algn="l">
              <a:spcBef>
                <a:spcPts val="0"/>
              </a:spcBef>
              <a:spcAft>
                <a:spcPts val="0"/>
              </a:spcAft>
              <a:buNone/>
            </a:pPr>
            <a:r>
              <a:rPr lang="en-GB" sz="1200">
                <a:solidFill>
                  <a:srgbClr val="006D77"/>
                </a:solidFill>
                <a:latin typeface="Lora"/>
                <a:ea typeface="Lora"/>
                <a:cs typeface="Lora"/>
                <a:sym typeface="Lora"/>
              </a:rPr>
              <a:t>Q16:What lab results are associated with acute cholecystitis?</a:t>
            </a:r>
            <a:endParaRPr sz="1200">
              <a:solidFill>
                <a:srgbClr val="006D77"/>
              </a:solidFill>
              <a:latin typeface="Lora"/>
              <a:ea typeface="Lora"/>
              <a:cs typeface="Lora"/>
              <a:sym typeface="Lora"/>
            </a:endParaRPr>
          </a:p>
          <a:p>
            <a:pPr indent="0" lvl="0" marL="0" rtl="0" algn="l">
              <a:spcBef>
                <a:spcPts val="0"/>
              </a:spcBef>
              <a:spcAft>
                <a:spcPts val="0"/>
              </a:spcAft>
              <a:buNone/>
            </a:pPr>
            <a:r>
              <a:rPr lang="en-GB" sz="1200">
                <a:solidFill>
                  <a:srgbClr val="83C5BE"/>
                </a:solidFill>
                <a:latin typeface="Mada"/>
                <a:ea typeface="Mada"/>
                <a:cs typeface="Mada"/>
                <a:sym typeface="Mada"/>
              </a:rPr>
              <a:t>Increased WBC; may have: Slight elevation in alkaline phosphatase, LFTs-Slight elevation in amylase, total bilirubin</a:t>
            </a:r>
            <a:endParaRPr sz="12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en-GB" sz="1200">
                <a:solidFill>
                  <a:srgbClr val="006D77"/>
                </a:solidFill>
                <a:latin typeface="Lora"/>
                <a:ea typeface="Lora"/>
                <a:cs typeface="Lora"/>
                <a:sym typeface="Lora"/>
              </a:rPr>
              <a:t>Q17:What is Cholangiocarcinoma?</a:t>
            </a:r>
            <a:endParaRPr sz="1200">
              <a:solidFill>
                <a:srgbClr val="006D77"/>
              </a:solidFill>
              <a:latin typeface="Lora"/>
              <a:ea typeface="Lora"/>
              <a:cs typeface="Lora"/>
              <a:sym typeface="Lora"/>
            </a:endParaRPr>
          </a:p>
          <a:p>
            <a:pPr indent="0" lvl="0" marL="0" rtl="0" algn="l">
              <a:spcBef>
                <a:spcPts val="0"/>
              </a:spcBef>
              <a:spcAft>
                <a:spcPts val="0"/>
              </a:spcAft>
              <a:buNone/>
            </a:pPr>
            <a:r>
              <a:rPr lang="en-GB" sz="1200">
                <a:solidFill>
                  <a:srgbClr val="83C5BE"/>
                </a:solidFill>
                <a:latin typeface="Mada"/>
                <a:ea typeface="Mada"/>
                <a:cs typeface="Mada"/>
                <a:sym typeface="Mada"/>
              </a:rPr>
              <a:t>Malignancy of the extrahepatic or intrahepatic ducts—primary bile duct cancer</a:t>
            </a:r>
            <a:endParaRPr sz="1200">
              <a:solidFill>
                <a:srgbClr val="83C5BE"/>
              </a:solidFill>
              <a:latin typeface="Mada"/>
              <a:ea typeface="Mada"/>
              <a:cs typeface="Mada"/>
              <a:sym typeface="Mada"/>
            </a:endParaRPr>
          </a:p>
          <a:p>
            <a:pPr indent="0" lvl="0" marL="0" rtl="0" algn="l">
              <a:spcBef>
                <a:spcPts val="0"/>
              </a:spcBef>
              <a:spcAft>
                <a:spcPts val="0"/>
              </a:spcAft>
              <a:buNone/>
            </a:pPr>
            <a:r>
              <a:t/>
            </a:r>
            <a:endParaRPr sz="1200">
              <a:solidFill>
                <a:srgbClr val="83C5BE"/>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rgbClr val="83C5BE"/>
              </a:solidFill>
              <a:latin typeface="Mada"/>
              <a:ea typeface="Mada"/>
              <a:cs typeface="Mada"/>
              <a:sym typeface="Mada"/>
            </a:endParaRPr>
          </a:p>
          <a:p>
            <a:pPr indent="0" lvl="0" marL="0" rtl="0" algn="l">
              <a:spcBef>
                <a:spcPts val="0"/>
              </a:spcBef>
              <a:spcAft>
                <a:spcPts val="0"/>
              </a:spcAft>
              <a:buNone/>
            </a:pPr>
            <a:r>
              <a:t/>
            </a:r>
            <a:endParaRPr sz="1200">
              <a:solidFill>
                <a:srgbClr val="83C5BE"/>
              </a:solidFill>
              <a:latin typeface="Mada"/>
              <a:ea typeface="Mada"/>
              <a:cs typeface="Mada"/>
              <a:sym typeface="Mada"/>
            </a:endParaRPr>
          </a:p>
          <a:p>
            <a:pPr indent="0" lvl="0" marL="0" rtl="0" algn="l">
              <a:spcBef>
                <a:spcPts val="0"/>
              </a:spcBef>
              <a:spcAft>
                <a:spcPts val="0"/>
              </a:spcAft>
              <a:buNone/>
            </a:pPr>
            <a:r>
              <a:t/>
            </a:r>
            <a:endParaRPr sz="1200">
              <a:solidFill>
                <a:srgbClr val="83C5BE"/>
              </a:solidFill>
              <a:latin typeface="Mada"/>
              <a:ea typeface="Mada"/>
              <a:cs typeface="Mada"/>
              <a:sym typeface="Mada"/>
            </a:endParaRPr>
          </a:p>
          <a:p>
            <a:pPr indent="0" lvl="0" marL="0" rtl="0" algn="l">
              <a:spcBef>
                <a:spcPts val="0"/>
              </a:spcBef>
              <a:spcAft>
                <a:spcPts val="0"/>
              </a:spcAft>
              <a:buNone/>
            </a:pPr>
            <a:r>
              <a:t/>
            </a:r>
            <a:endParaRPr sz="1200">
              <a:solidFill>
                <a:srgbClr val="83C5BE"/>
              </a:solidFill>
              <a:latin typeface="Mada"/>
              <a:ea typeface="Mada"/>
              <a:cs typeface="Mada"/>
              <a:sym typeface="Mada"/>
            </a:endParaRPr>
          </a:p>
          <a:p>
            <a:pPr indent="0" lvl="0" marL="0" rtl="0" algn="l">
              <a:spcBef>
                <a:spcPts val="0"/>
              </a:spcBef>
              <a:spcAft>
                <a:spcPts val="0"/>
              </a:spcAft>
              <a:buNone/>
            </a:pPr>
            <a:r>
              <a:t/>
            </a:r>
            <a:endParaRPr sz="1200">
              <a:solidFill>
                <a:srgbClr val="83C5BE"/>
              </a:solidFill>
              <a:latin typeface="Mada"/>
              <a:ea typeface="Mada"/>
              <a:cs typeface="Mada"/>
              <a:sym typeface="Mada"/>
            </a:endParaRPr>
          </a:p>
          <a:p>
            <a:pPr indent="0" lvl="0" marL="0" rtl="0" algn="l">
              <a:spcBef>
                <a:spcPts val="0"/>
              </a:spcBef>
              <a:spcAft>
                <a:spcPts val="0"/>
              </a:spcAft>
              <a:buNone/>
            </a:pPr>
            <a:r>
              <a:t/>
            </a:r>
            <a:endParaRPr sz="1200">
              <a:solidFill>
                <a:srgbClr val="83C5BE"/>
              </a:solidFill>
              <a:latin typeface="Mada"/>
              <a:ea typeface="Mada"/>
              <a:cs typeface="Mada"/>
              <a:sym typeface="Mada"/>
            </a:endParaRPr>
          </a:p>
          <a:p>
            <a:pPr indent="0" lvl="0" marL="0" rtl="0" algn="l">
              <a:spcBef>
                <a:spcPts val="0"/>
              </a:spcBef>
              <a:spcAft>
                <a:spcPts val="0"/>
              </a:spcAft>
              <a:buNone/>
            </a:pPr>
            <a:r>
              <a:t/>
            </a:r>
            <a:endParaRPr sz="1200">
              <a:solidFill>
                <a:srgbClr val="006D77"/>
              </a:solidFill>
              <a:latin typeface="Lora"/>
              <a:ea typeface="Lora"/>
              <a:cs typeface="Lora"/>
              <a:sym typeface="Lora"/>
            </a:endParaRPr>
          </a:p>
          <a:p>
            <a:pPr indent="0" lvl="0" marL="0" rtl="0" algn="l">
              <a:spcBef>
                <a:spcPts val="0"/>
              </a:spcBef>
              <a:spcAft>
                <a:spcPts val="0"/>
              </a:spcAft>
              <a:buNone/>
            </a:pPr>
            <a:r>
              <a:t/>
            </a:r>
            <a:endParaRPr sz="1200">
              <a:solidFill>
                <a:srgbClr val="83C5BE"/>
              </a:solidFill>
              <a:latin typeface="Mada"/>
              <a:ea typeface="Mada"/>
              <a:cs typeface="Mada"/>
              <a:sym typeface="Mada"/>
            </a:endParaRPr>
          </a:p>
          <a:p>
            <a:pPr indent="0" lvl="0" marL="0" rtl="0" algn="l">
              <a:spcBef>
                <a:spcPts val="0"/>
              </a:spcBef>
              <a:spcAft>
                <a:spcPts val="0"/>
              </a:spcAft>
              <a:buNone/>
            </a:pPr>
            <a:r>
              <a:t/>
            </a:r>
            <a:endParaRPr sz="1200">
              <a:solidFill>
                <a:srgbClr val="83C5BE"/>
              </a:solidFill>
              <a:latin typeface="Mada"/>
              <a:ea typeface="Mada"/>
              <a:cs typeface="Mada"/>
              <a:sym typeface="Mada"/>
            </a:endParaRPr>
          </a:p>
          <a:p>
            <a:pPr indent="0" lvl="0" marL="0" rtl="0" algn="l">
              <a:spcBef>
                <a:spcPts val="0"/>
              </a:spcBef>
              <a:spcAft>
                <a:spcPts val="0"/>
              </a:spcAft>
              <a:buNone/>
            </a:pPr>
            <a:r>
              <a:t/>
            </a:r>
            <a:endParaRPr sz="1200">
              <a:solidFill>
                <a:srgbClr val="83C5BE"/>
              </a:solidFill>
              <a:latin typeface="Lora"/>
              <a:ea typeface="Lora"/>
              <a:cs typeface="Lora"/>
              <a:sym typeface="Lora"/>
            </a:endParaRPr>
          </a:p>
          <a:p>
            <a:pPr indent="0" lvl="0" marL="0" rtl="0" algn="l">
              <a:spcBef>
                <a:spcPts val="0"/>
              </a:spcBef>
              <a:spcAft>
                <a:spcPts val="0"/>
              </a:spcAft>
              <a:buNone/>
            </a:pPr>
            <a:r>
              <a:t/>
            </a:r>
            <a:endParaRPr sz="1200">
              <a:solidFill>
                <a:srgbClr val="83C5BE"/>
              </a:solidFill>
              <a:latin typeface="Lora"/>
              <a:ea typeface="Lora"/>
              <a:cs typeface="Lora"/>
              <a:sym typeface="Lora"/>
            </a:endParaRPr>
          </a:p>
          <a:p>
            <a:pPr indent="0" lvl="0" marL="0" rtl="0" algn="l">
              <a:spcBef>
                <a:spcPts val="0"/>
              </a:spcBef>
              <a:spcAft>
                <a:spcPts val="0"/>
              </a:spcAft>
              <a:buNone/>
            </a:pPr>
            <a:r>
              <a:t/>
            </a:r>
            <a:endParaRPr sz="1200">
              <a:solidFill>
                <a:srgbClr val="83C5BE"/>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t/>
            </a:r>
            <a:endParaRPr sz="1200">
              <a:solidFill>
                <a:srgbClr val="83C5BE"/>
              </a:solidFill>
              <a:latin typeface="Lora"/>
              <a:ea typeface="Lora"/>
              <a:cs typeface="Lora"/>
              <a:sym typeface="Lora"/>
            </a:endParaRPr>
          </a:p>
          <a:p>
            <a:pPr indent="0" lvl="0" marL="0" rtl="0" algn="l">
              <a:spcBef>
                <a:spcPts val="0"/>
              </a:spcBef>
              <a:spcAft>
                <a:spcPts val="0"/>
              </a:spcAft>
              <a:buNone/>
            </a:pPr>
            <a:r>
              <a:t/>
            </a:r>
            <a:endParaRPr sz="1200">
              <a:solidFill>
                <a:srgbClr val="006D77"/>
              </a:solidFill>
              <a:latin typeface="Lora"/>
              <a:ea typeface="Lora"/>
              <a:cs typeface="Lora"/>
              <a:sym typeface="Lora"/>
            </a:endParaRPr>
          </a:p>
          <a:p>
            <a:pPr indent="0" lvl="0" marL="0" rtl="0" algn="l">
              <a:spcBef>
                <a:spcPts val="0"/>
              </a:spcBef>
              <a:spcAft>
                <a:spcPts val="0"/>
              </a:spcAft>
              <a:buClr>
                <a:srgbClr val="000000"/>
              </a:buClr>
              <a:buSzPts val="1100"/>
              <a:buFont typeface="Arial"/>
              <a:buNone/>
            </a:pPr>
            <a:r>
              <a:t/>
            </a:r>
            <a:endParaRPr sz="1200">
              <a:solidFill>
                <a:srgbClr val="83C5BE"/>
              </a:solidFill>
              <a:latin typeface="Mada"/>
              <a:ea typeface="Mada"/>
              <a:cs typeface="Mada"/>
              <a:sym typeface="Mada"/>
            </a:endParaRPr>
          </a:p>
        </p:txBody>
      </p:sp>
      <p:sp>
        <p:nvSpPr>
          <p:cNvPr id="1826" name="Google Shape;1826;p32"/>
          <p:cNvSpPr/>
          <p:nvPr/>
        </p:nvSpPr>
        <p:spPr>
          <a:xfrm>
            <a:off x="177775" y="1358650"/>
            <a:ext cx="7271400" cy="9054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32"/>
          <p:cNvSpPr txBox="1"/>
          <p:nvPr/>
        </p:nvSpPr>
        <p:spPr>
          <a:xfrm>
            <a:off x="316050" y="1058050"/>
            <a:ext cx="2244000" cy="300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000">
                <a:solidFill>
                  <a:srgbClr val="E29578"/>
                </a:solidFill>
                <a:latin typeface="Lora"/>
                <a:ea typeface="Lora"/>
                <a:cs typeface="Lora"/>
                <a:sym typeface="Lora"/>
              </a:rPr>
              <a:t>D</a:t>
            </a:r>
            <a:r>
              <a:rPr lang="en-GB" sz="2000">
                <a:solidFill>
                  <a:srgbClr val="E29578"/>
                </a:solidFill>
                <a:latin typeface="Lora"/>
                <a:ea typeface="Lora"/>
                <a:cs typeface="Lora"/>
                <a:sym typeface="Lora"/>
              </a:rPr>
              <a:t>octor</a:t>
            </a:r>
            <a:r>
              <a:rPr lang="en-GB" sz="2000">
                <a:solidFill>
                  <a:srgbClr val="E29578"/>
                </a:solidFill>
                <a:latin typeface="Lora"/>
                <a:ea typeface="Lora"/>
                <a:cs typeface="Lora"/>
                <a:sym typeface="Lora"/>
              </a:rPr>
              <a:t>’s Qs</a:t>
            </a:r>
            <a:endParaRPr sz="2000">
              <a:solidFill>
                <a:srgbClr val="E29578"/>
              </a:solidFill>
              <a:latin typeface="Lora"/>
              <a:ea typeface="Lora"/>
              <a:cs typeface="Lora"/>
              <a:sym typeface="Lora"/>
            </a:endParaRPr>
          </a:p>
        </p:txBody>
      </p:sp>
      <p:sp>
        <p:nvSpPr>
          <p:cNvPr id="1828" name="Google Shape;1828;p32"/>
          <p:cNvSpPr txBox="1"/>
          <p:nvPr/>
        </p:nvSpPr>
        <p:spPr>
          <a:xfrm>
            <a:off x="316050" y="1468925"/>
            <a:ext cx="6885300" cy="7110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Mada"/>
              <a:buChar char="●"/>
            </a:pPr>
            <a:r>
              <a:rPr lang="en-GB" sz="1100">
                <a:latin typeface="Mada"/>
                <a:ea typeface="Mada"/>
                <a:cs typeface="Mada"/>
                <a:sym typeface="Mada"/>
              </a:rPr>
              <a:t>When will jaundice appear? X3 normal (at least again it depends on the race)</a:t>
            </a:r>
            <a:endParaRPr sz="1100">
              <a:latin typeface="Mada"/>
              <a:ea typeface="Mada"/>
              <a:cs typeface="Mada"/>
              <a:sym typeface="Mada"/>
            </a:endParaRPr>
          </a:p>
          <a:p>
            <a:pPr indent="-298450" lvl="0" marL="457200" rtl="0" algn="l">
              <a:lnSpc>
                <a:spcPct val="115000"/>
              </a:lnSpc>
              <a:spcBef>
                <a:spcPts val="0"/>
              </a:spcBef>
              <a:spcAft>
                <a:spcPts val="0"/>
              </a:spcAft>
              <a:buSzPts val="1100"/>
              <a:buFont typeface="Mada"/>
              <a:buChar char="●"/>
            </a:pPr>
            <a:r>
              <a:rPr lang="en-GB" sz="1100">
                <a:latin typeface="Mada"/>
                <a:ea typeface="Mada"/>
                <a:cs typeface="Mada"/>
                <a:sym typeface="Mada"/>
              </a:rPr>
              <a:t>What is the best test for stones in the gallbladder ? US</a:t>
            </a:r>
            <a:endParaRPr sz="1100">
              <a:latin typeface="Mada"/>
              <a:ea typeface="Mada"/>
              <a:cs typeface="Mada"/>
              <a:sym typeface="Mada"/>
            </a:endParaRPr>
          </a:p>
          <a:p>
            <a:pPr indent="-298450" lvl="1" marL="914400" rtl="0" algn="l">
              <a:lnSpc>
                <a:spcPct val="115000"/>
              </a:lnSpc>
              <a:spcBef>
                <a:spcPts val="0"/>
              </a:spcBef>
              <a:spcAft>
                <a:spcPts val="0"/>
              </a:spcAft>
              <a:buSzPts val="1100"/>
              <a:buFont typeface="Mada"/>
              <a:buChar char="○"/>
            </a:pPr>
            <a:r>
              <a:rPr lang="en-GB" sz="1100">
                <a:latin typeface="Mada"/>
                <a:ea typeface="Mada"/>
                <a:cs typeface="Mada"/>
                <a:sym typeface="Mada"/>
              </a:rPr>
              <a:t>What about CBD? Distal CBD will pass behind the duodenum and cant be seen on US </a:t>
            </a:r>
            <a:endParaRPr sz="1100">
              <a:latin typeface="Mada"/>
              <a:ea typeface="Mada"/>
              <a:cs typeface="Mada"/>
              <a:sym typeface="Mada"/>
            </a:endParaRPr>
          </a:p>
          <a:p>
            <a:pPr indent="0" lvl="0" marL="0" rtl="0" algn="l">
              <a:lnSpc>
                <a:spcPct val="115000"/>
              </a:lnSpc>
              <a:spcBef>
                <a:spcPts val="0"/>
              </a:spcBef>
              <a:spcAft>
                <a:spcPts val="0"/>
              </a:spcAft>
              <a:buNone/>
            </a:pPr>
            <a:r>
              <a:t/>
            </a:r>
            <a:endParaRPr sz="1100">
              <a:latin typeface="Mada"/>
              <a:ea typeface="Mada"/>
              <a:cs typeface="Mada"/>
              <a:sym typeface="Mada"/>
            </a:endParaRPr>
          </a:p>
          <a:p>
            <a:pPr indent="0" lvl="0" marL="0" rtl="0" algn="l">
              <a:spcBef>
                <a:spcPts val="0"/>
              </a:spcBef>
              <a:spcAft>
                <a:spcPts val="0"/>
              </a:spcAft>
              <a:buNone/>
            </a:pPr>
            <a:r>
              <a:t/>
            </a:r>
            <a:endParaRPr sz="1100">
              <a:latin typeface="Mada"/>
              <a:ea typeface="Mada"/>
              <a:cs typeface="Mada"/>
              <a:sym typeface="Mad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2" name="Shape 1832"/>
        <p:cNvGrpSpPr/>
        <p:nvPr/>
      </p:nvGrpSpPr>
      <p:grpSpPr>
        <a:xfrm>
          <a:off x="0" y="0"/>
          <a:ext cx="0" cy="0"/>
          <a:chOff x="0" y="0"/>
          <a:chExt cx="0" cy="0"/>
        </a:xfrm>
      </p:grpSpPr>
      <p:sp>
        <p:nvSpPr>
          <p:cNvPr id="1833" name="Google Shape;1833;p33"/>
          <p:cNvSpPr/>
          <p:nvPr/>
        </p:nvSpPr>
        <p:spPr>
          <a:xfrm rot="5400000">
            <a:off x="1839075" y="-1618561"/>
            <a:ext cx="1030500" cy="48354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33"/>
          <p:cNvSpPr/>
          <p:nvPr/>
        </p:nvSpPr>
        <p:spPr>
          <a:xfrm rot="5400000">
            <a:off x="1630943" y="-1630950"/>
            <a:ext cx="1005300" cy="4419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33"/>
          <p:cNvSpPr txBox="1"/>
          <p:nvPr/>
        </p:nvSpPr>
        <p:spPr>
          <a:xfrm>
            <a:off x="-28575" y="77823"/>
            <a:ext cx="38385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6000">
                <a:solidFill>
                  <a:srgbClr val="006D77"/>
                </a:solidFill>
                <a:latin typeface="Lora"/>
                <a:ea typeface="Lora"/>
                <a:cs typeface="Lora"/>
                <a:sym typeface="Lora"/>
              </a:rPr>
              <a:t>Quiz</a:t>
            </a:r>
            <a:endParaRPr sz="6000">
              <a:solidFill>
                <a:srgbClr val="006D77"/>
              </a:solidFill>
              <a:latin typeface="Lora"/>
              <a:ea typeface="Lora"/>
              <a:cs typeface="Lora"/>
              <a:sym typeface="Lora"/>
            </a:endParaRPr>
          </a:p>
        </p:txBody>
      </p:sp>
      <p:graphicFrame>
        <p:nvGraphicFramePr>
          <p:cNvPr id="1836" name="Google Shape;1836;p33"/>
          <p:cNvGraphicFramePr/>
          <p:nvPr/>
        </p:nvGraphicFramePr>
        <p:xfrm>
          <a:off x="1477951" y="9473188"/>
          <a:ext cx="3000000" cy="3000000"/>
        </p:xfrm>
        <a:graphic>
          <a:graphicData uri="http://schemas.openxmlformats.org/drawingml/2006/table">
            <a:tbl>
              <a:tblPr>
                <a:noFill/>
                <a:tableStyleId>{219D0885-CA79-4F51-919F-D1BAF646D607}</a:tableStyleId>
              </a:tblPr>
              <a:tblGrid>
                <a:gridCol w="382350"/>
                <a:gridCol w="382350"/>
                <a:gridCol w="382350"/>
                <a:gridCol w="384575"/>
              </a:tblGrid>
              <a:tr h="123800">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Q1</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 C</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Q4</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Q2</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rPr lang="en-GB" sz="800">
                          <a:solidFill>
                            <a:srgbClr val="D9D9D9"/>
                          </a:solidFill>
                          <a:latin typeface="Mada"/>
                          <a:ea typeface="Mada"/>
                          <a:cs typeface="Mada"/>
                          <a:sym typeface="Mada"/>
                        </a:rPr>
                        <a:t>A</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Q5</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r h="273825">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Q3</a:t>
                      </a:r>
                      <a:endParaRPr sz="800">
                        <a:solidFill>
                          <a:srgbClr val="006D77"/>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c>
                  <a:txBody>
                    <a:bodyPr/>
                    <a:lstStyle/>
                    <a:p>
                      <a:pPr indent="0" lvl="0" marL="0" rtl="0" algn="ctr">
                        <a:spcBef>
                          <a:spcPts val="0"/>
                        </a:spcBef>
                        <a:spcAft>
                          <a:spcPts val="0"/>
                        </a:spcAft>
                        <a:buNone/>
                      </a:pPr>
                      <a:r>
                        <a:rPr lang="en-GB" sz="800">
                          <a:solidFill>
                            <a:srgbClr val="006D77"/>
                          </a:solidFill>
                          <a:latin typeface="Mada"/>
                          <a:ea typeface="Mada"/>
                          <a:cs typeface="Mada"/>
                          <a:sym typeface="Mada"/>
                        </a:rPr>
                        <a:t>Q6</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solidFill>
                      <a:srgbClr val="F3F3F3"/>
                    </a:solidFill>
                  </a:tcPr>
                </a:tc>
                <a:tc>
                  <a:txBody>
                    <a:bodyPr/>
                    <a:lstStyle/>
                    <a:p>
                      <a:pPr indent="0" lvl="0" marL="0" rtl="0" algn="ctr">
                        <a:spcBef>
                          <a:spcPts val="0"/>
                        </a:spcBef>
                        <a:spcAft>
                          <a:spcPts val="0"/>
                        </a:spcAft>
                        <a:buNone/>
                      </a:pPr>
                      <a:r>
                        <a:t/>
                      </a:r>
                      <a:endParaRPr sz="800">
                        <a:solidFill>
                          <a:srgbClr val="D9D9D9"/>
                        </a:solidFill>
                        <a:latin typeface="Mada"/>
                        <a:ea typeface="Mada"/>
                        <a:cs typeface="Mada"/>
                        <a:sym typeface="Mada"/>
                      </a:endParaRPr>
                    </a:p>
                  </a:txBody>
                  <a:tcPr marT="91425" marB="91425" marR="91175" marL="91175" anchor="ctr">
                    <a:lnL cap="flat" cmpd="sng" w="9525">
                      <a:solidFill>
                        <a:srgbClr val="D9D9D9"/>
                      </a:solidFill>
                      <a:prstDash val="solid"/>
                      <a:round/>
                      <a:headEnd len="sm" w="sm" type="none"/>
                      <a:tailEnd len="sm" w="sm" type="none"/>
                    </a:lnL>
                    <a:lnR cap="flat" cmpd="sng" w="9525">
                      <a:solidFill>
                        <a:srgbClr val="D9D9D9"/>
                      </a:solidFill>
                      <a:prstDash val="solid"/>
                      <a:round/>
                      <a:headEnd len="sm" w="sm" type="none"/>
                      <a:tailEnd len="sm" w="sm" type="none"/>
                    </a:lnR>
                    <a:lnT cap="flat" cmpd="sng" w="9525">
                      <a:solidFill>
                        <a:srgbClr val="D9D9D9"/>
                      </a:solidFill>
                      <a:prstDash val="solid"/>
                      <a:round/>
                      <a:headEnd len="sm" w="sm" type="none"/>
                      <a:tailEnd len="sm" w="sm" type="none"/>
                    </a:lnT>
                    <a:lnB cap="flat" cmpd="sng" w="9525">
                      <a:solidFill>
                        <a:srgbClr val="D9D9D9"/>
                      </a:solidFill>
                      <a:prstDash val="solid"/>
                      <a:round/>
                      <a:headEnd len="sm" w="sm" type="none"/>
                      <a:tailEnd len="sm" w="sm" type="none"/>
                    </a:lnB>
                  </a:tcPr>
                </a:tc>
              </a:tr>
            </a:tbl>
          </a:graphicData>
        </a:graphic>
      </p:graphicFrame>
      <p:sp>
        <p:nvSpPr>
          <p:cNvPr id="1837" name="Google Shape;1837;p33"/>
          <p:cNvSpPr/>
          <p:nvPr/>
        </p:nvSpPr>
        <p:spPr>
          <a:xfrm>
            <a:off x="114300" y="1914525"/>
            <a:ext cx="7381800" cy="7193700"/>
          </a:xfrm>
          <a:prstGeom prst="roundRect">
            <a:avLst>
              <a:gd fmla="val 16667" name="adj"/>
            </a:avLst>
          </a:prstGeom>
          <a:noFill/>
          <a:ln cap="flat" cmpd="sng" w="1905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33"/>
          <p:cNvSpPr txBox="1"/>
          <p:nvPr/>
        </p:nvSpPr>
        <p:spPr>
          <a:xfrm>
            <a:off x="676275" y="1455375"/>
            <a:ext cx="1669200" cy="576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400">
                <a:solidFill>
                  <a:srgbClr val="E29578"/>
                </a:solidFill>
                <a:latin typeface="Lora"/>
                <a:ea typeface="Lora"/>
                <a:cs typeface="Lora"/>
                <a:sym typeface="Lora"/>
              </a:rPr>
              <a:t>MCQ</a:t>
            </a:r>
            <a:endParaRPr sz="2400">
              <a:solidFill>
                <a:srgbClr val="E29578"/>
              </a:solidFill>
              <a:latin typeface="Lora"/>
              <a:ea typeface="Lora"/>
              <a:cs typeface="Lora"/>
              <a:sym typeface="Lora"/>
            </a:endParaRPr>
          </a:p>
        </p:txBody>
      </p:sp>
      <p:sp>
        <p:nvSpPr>
          <p:cNvPr id="1839" name="Google Shape;1839;p33"/>
          <p:cNvSpPr/>
          <p:nvPr/>
        </p:nvSpPr>
        <p:spPr>
          <a:xfrm flipH="1" rot="-5400000">
            <a:off x="6799187"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33"/>
          <p:cNvSpPr/>
          <p:nvPr/>
        </p:nvSpPr>
        <p:spPr>
          <a:xfrm flipH="1" rot="-5400000">
            <a:off x="6900600"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33"/>
          <p:cNvSpPr txBox="1"/>
          <p:nvPr/>
        </p:nvSpPr>
        <p:spPr>
          <a:xfrm>
            <a:off x="6572200" y="9674913"/>
            <a:ext cx="1495200" cy="32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3">
                  <a:extLst>
                    <a:ext uri="{A12FA001-AC4F-418D-AE19-62706E023703}">
                      <ahyp:hlinkClr val="tx"/>
                    </a:ext>
                  </a:extLst>
                </a:hlinkClick>
              </a:rPr>
              <a:t>Extra Questions</a:t>
            </a:r>
            <a:endParaRPr b="1" u="sng">
              <a:solidFill>
                <a:srgbClr val="E29578"/>
              </a:solidFill>
              <a:latin typeface="Lora"/>
              <a:ea typeface="Lora"/>
              <a:cs typeface="Lora"/>
              <a:sym typeface="Lora"/>
            </a:endParaRPr>
          </a:p>
        </p:txBody>
      </p:sp>
      <p:sp>
        <p:nvSpPr>
          <p:cNvPr id="1842" name="Google Shape;1842;p33"/>
          <p:cNvSpPr txBox="1"/>
          <p:nvPr/>
        </p:nvSpPr>
        <p:spPr>
          <a:xfrm>
            <a:off x="342525" y="2228200"/>
            <a:ext cx="6904500" cy="700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rgbClr val="006D77"/>
                </a:solidFill>
                <a:latin typeface="Lora"/>
                <a:ea typeface="Lora"/>
                <a:cs typeface="Lora"/>
                <a:sym typeface="Lora"/>
              </a:rPr>
              <a:t>Q1: 10 days after a motor vehicle collision, a 28M develops jaundiced skin. Upon initial presentation for his injuries, the patient was taken for an emergency laparotomy, which revealed significant internal hemorrhage from blunt abdominal trauma to the spleen. He required rapid transfusion with a total of 7 units of packed red blood cells. He has recovered well from the procedure until this morning, when he began to develop jaundiced skin and sclerae. He does not have pruritus. He has had no prior surgeries and takes no other medications. He is sexually active with one female partner. Prior to the accident, he drank 4 beers per day. His vital signs are within normal limits. Abdominal examination is limited due to pain. There are no palpable abdominal masses. There is a midline surgical scar with no erythema, purulence, or drainage. He has healing abrasions on the upper left side of his face and bruises over the anterior abdomen. CT scans show a resolving hematoma in the peritoneal cavity. Laboratory studies show:</a:t>
            </a:r>
            <a:endParaRPr sz="11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100">
                <a:solidFill>
                  <a:srgbClr val="006D77"/>
                </a:solidFill>
                <a:latin typeface="Lora"/>
                <a:ea typeface="Lora"/>
                <a:cs typeface="Lora"/>
                <a:sym typeface="Lora"/>
              </a:rPr>
              <a:t>Hemoglobin 9.7 g/dL, Hematocrit 30%, Leukocyte count 7,000/mm3, Platelet count 135,000/mm3</a:t>
            </a:r>
            <a:endParaRPr sz="11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100">
                <a:solidFill>
                  <a:srgbClr val="006D77"/>
                </a:solidFill>
                <a:latin typeface="Lora"/>
                <a:ea typeface="Lora"/>
                <a:cs typeface="Lora"/>
                <a:sym typeface="Lora"/>
              </a:rPr>
              <a:t>Serum: Total bilirubin 3.9 mg/dL, Indirect bilirubin 3.7 mg/dL, Direct bilirubin 0.2 mg/dL, Aspartate aminotransferase (AST) 60 U/L, Alanine aminotransferase (ALT) 92 U/L</a:t>
            </a:r>
            <a:endParaRPr sz="1100">
              <a:solidFill>
                <a:srgbClr val="006D77"/>
              </a:solidFill>
              <a:latin typeface="Lora"/>
              <a:ea typeface="Lora"/>
              <a:cs typeface="Lora"/>
              <a:sym typeface="Lor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Biliary obstruction </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Hepatocellular injury </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Increased formation of bilirubin </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Intrahepatic cholestasis </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Impaired conjugation of bilirubin </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Decreased hepatic uptake of unconjugated bilirubin </a:t>
            </a:r>
            <a:endParaRPr sz="1100">
              <a:solidFill>
                <a:srgbClr val="83C5BE"/>
              </a:solidFill>
              <a:latin typeface="Mada"/>
              <a:ea typeface="Mada"/>
              <a:cs typeface="Mada"/>
              <a:sym typeface="Mada"/>
            </a:endParaRPr>
          </a:p>
          <a:p>
            <a:pPr indent="0" lvl="0" marL="0" rtl="0" algn="l">
              <a:spcBef>
                <a:spcPts val="0"/>
              </a:spcBef>
              <a:spcAft>
                <a:spcPts val="0"/>
              </a:spcAft>
              <a:buNone/>
            </a:pPr>
            <a:r>
              <a:rPr lang="en-GB" sz="1100">
                <a:solidFill>
                  <a:srgbClr val="006D77"/>
                </a:solidFill>
                <a:latin typeface="Lora"/>
                <a:ea typeface="Lora"/>
                <a:cs typeface="Lora"/>
                <a:sym typeface="Lora"/>
              </a:rPr>
              <a:t>Q2: A previously healthy 2-year-old girl is brought to the physician because of a 1-week history of yellow discoloration of her skin, loss of appetite, and 3 episodes of vomiting. Her parents also report darkening of her urine and light stools. During the last 2 days, the girl has been scratching her abdomen and arms and has been crying excessively. She was born at 38 weeks’ gestation after an uncomplicated pregnancy and delivery. Her family emigrated from Japan 8 years ago. Immunizations are up-to-date. Her vital signs are within normal limits. Examination shows jaundice of her skin and sclerae. Abdominal examination shows a mass in the right upper abdomen. Serum studies show:</a:t>
            </a:r>
            <a:endParaRPr sz="11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100">
                <a:solidFill>
                  <a:srgbClr val="006D77"/>
                </a:solidFill>
                <a:latin typeface="Lora"/>
                <a:ea typeface="Lora"/>
                <a:cs typeface="Lora"/>
                <a:sym typeface="Lora"/>
              </a:rPr>
              <a:t>Bilirubin (total) 5 mg/dL, Direct 4.2 mg/dL, Aspartate aminotransferase (AST) 40 U/L, Alanine aminotransferase (ALT) 60 U/L, γ-Glutamyltransferase (GGT) 110 U/L (N = 5–50)</a:t>
            </a:r>
            <a:endParaRPr sz="1100">
              <a:solidFill>
                <a:srgbClr val="006D77"/>
              </a:solidFill>
              <a:latin typeface="Lora"/>
              <a:ea typeface="Lora"/>
              <a:cs typeface="Lora"/>
              <a:sym typeface="Lora"/>
            </a:endParaRPr>
          </a:p>
          <a:p>
            <a:pPr indent="0" lvl="0" marL="0" rtl="0" algn="l">
              <a:spcBef>
                <a:spcPts val="0"/>
              </a:spcBef>
              <a:spcAft>
                <a:spcPts val="0"/>
              </a:spcAft>
              <a:buClr>
                <a:schemeClr val="dk1"/>
              </a:buClr>
              <a:buSzPts val="1100"/>
              <a:buFont typeface="Arial"/>
              <a:buNone/>
            </a:pPr>
            <a:r>
              <a:rPr lang="en-GB" sz="1100">
                <a:solidFill>
                  <a:srgbClr val="006D77"/>
                </a:solidFill>
                <a:latin typeface="Lora"/>
                <a:ea typeface="Lora"/>
                <a:cs typeface="Lora"/>
                <a:sym typeface="Lora"/>
              </a:rPr>
              <a:t>Abdominal ultrasonography shows dilation of the gallbladder and a fusiform dilation of the extrahepatic bile duct. Which of the following is the most likely diagnosis?</a:t>
            </a:r>
            <a:endParaRPr sz="1100">
              <a:solidFill>
                <a:srgbClr val="006D77"/>
              </a:solidFill>
              <a:latin typeface="Lora"/>
              <a:ea typeface="Lora"/>
              <a:cs typeface="Lora"/>
              <a:sym typeface="Lor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Biliary cyst</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Mirizzi syndrome </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Biliary atresia </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Caroli disease </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Hepatic abscess </a:t>
            </a:r>
            <a:endParaRPr sz="1100">
              <a:solidFill>
                <a:srgbClr val="83C5BE"/>
              </a:solidFill>
              <a:latin typeface="Mada"/>
              <a:ea typeface="Mada"/>
              <a:cs typeface="Mada"/>
              <a:sym typeface="Mada"/>
            </a:endParaRPr>
          </a:p>
          <a:p>
            <a:pPr indent="-298450" lvl="0" marL="457200" rtl="0" algn="l">
              <a:spcBef>
                <a:spcPts val="0"/>
              </a:spcBef>
              <a:spcAft>
                <a:spcPts val="0"/>
              </a:spcAft>
              <a:buClr>
                <a:srgbClr val="83C5BE"/>
              </a:buClr>
              <a:buSzPts val="1100"/>
              <a:buFont typeface="Mada"/>
              <a:buAutoNum type="alphaUcParenR"/>
            </a:pPr>
            <a:r>
              <a:rPr lang="en-GB" sz="1100">
                <a:solidFill>
                  <a:srgbClr val="83C5BE"/>
                </a:solidFill>
                <a:latin typeface="Mada"/>
                <a:ea typeface="Mada"/>
                <a:cs typeface="Mada"/>
                <a:sym typeface="Mada"/>
              </a:rPr>
              <a:t>Pancreatic pseudocyst </a:t>
            </a:r>
            <a:endParaRPr sz="1100">
              <a:solidFill>
                <a:srgbClr val="83C5BE"/>
              </a:solidFill>
              <a:latin typeface="Mada"/>
              <a:ea typeface="Mada"/>
              <a:cs typeface="Mada"/>
              <a:sym typeface="Mada"/>
            </a:endParaRPr>
          </a:p>
        </p:txBody>
      </p:sp>
      <p:sp>
        <p:nvSpPr>
          <p:cNvPr id="1843" name="Google Shape;1843;p33"/>
          <p:cNvSpPr/>
          <p:nvPr/>
        </p:nvSpPr>
        <p:spPr>
          <a:xfrm rot="5400000">
            <a:off x="352300" y="9204792"/>
            <a:ext cx="460500" cy="14568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33"/>
          <p:cNvSpPr/>
          <p:nvPr/>
        </p:nvSpPr>
        <p:spPr>
          <a:xfrm rot="5400000">
            <a:off x="262287" y="9183927"/>
            <a:ext cx="449100" cy="13548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33"/>
          <p:cNvSpPr txBox="1"/>
          <p:nvPr/>
        </p:nvSpPr>
        <p:spPr>
          <a:xfrm>
            <a:off x="-285750" y="9522522"/>
            <a:ext cx="1382700" cy="640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u="sng">
                <a:solidFill>
                  <a:srgbClr val="E29578"/>
                </a:solidFill>
                <a:latin typeface="Lora"/>
                <a:ea typeface="Lora"/>
                <a:cs typeface="Lora"/>
                <a:sym typeface="Lora"/>
              </a:rPr>
              <a:t>Answers</a:t>
            </a:r>
            <a:endParaRPr b="1" u="sng">
              <a:solidFill>
                <a:srgbClr val="E29578"/>
              </a:solidFill>
              <a:latin typeface="Lora"/>
              <a:ea typeface="Lora"/>
              <a:cs typeface="Lora"/>
              <a:sym typeface="Lora"/>
            </a:endParaRPr>
          </a:p>
          <a:p>
            <a:pPr indent="0" lvl="0" marL="0" rtl="0" algn="ctr">
              <a:spcBef>
                <a:spcPts val="0"/>
              </a:spcBef>
              <a:spcAft>
                <a:spcPts val="0"/>
              </a:spcAft>
              <a:buNone/>
            </a:pPr>
            <a:r>
              <a:rPr b="1" lang="en-GB" sz="800" u="sng">
                <a:solidFill>
                  <a:srgbClr val="006D77"/>
                </a:solidFill>
                <a:latin typeface="Lora"/>
                <a:ea typeface="Lora"/>
                <a:cs typeface="Lora"/>
                <a:sym typeface="Lora"/>
                <a:hlinkClick r:id="rId4">
                  <a:extLst>
                    <a:ext uri="{A12FA001-AC4F-418D-AE19-62706E023703}">
                      <ahyp:hlinkClr val="tx"/>
                    </a:ext>
                  </a:extLst>
                </a:hlinkClick>
              </a:rPr>
              <a:t>Click here for explanation</a:t>
            </a:r>
            <a:endParaRPr b="1" sz="800" u="sng">
              <a:solidFill>
                <a:srgbClr val="006D77"/>
              </a:solidFill>
              <a:latin typeface="Lora"/>
              <a:ea typeface="Lora"/>
              <a:cs typeface="Lora"/>
              <a:sym typeface="Lora"/>
            </a:endParaRPr>
          </a:p>
          <a:p>
            <a:pPr indent="0" lvl="0" marL="0" rtl="0" algn="ctr">
              <a:spcBef>
                <a:spcPts val="0"/>
              </a:spcBef>
              <a:spcAft>
                <a:spcPts val="0"/>
              </a:spcAft>
              <a:buNone/>
            </a:pPr>
            <a:r>
              <a:t/>
            </a:r>
            <a:endParaRPr b="1" u="sng">
              <a:solidFill>
                <a:srgbClr val="E29578"/>
              </a:solidFill>
              <a:latin typeface="Lora"/>
              <a:ea typeface="Lora"/>
              <a:cs typeface="Lora"/>
              <a:sym typeface="Lor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9" name="Shape 1849"/>
        <p:cNvGrpSpPr/>
        <p:nvPr/>
      </p:nvGrpSpPr>
      <p:grpSpPr>
        <a:xfrm>
          <a:off x="0" y="0"/>
          <a:ext cx="0" cy="0"/>
          <a:chOff x="0" y="0"/>
          <a:chExt cx="0" cy="0"/>
        </a:xfrm>
      </p:grpSpPr>
      <p:sp>
        <p:nvSpPr>
          <p:cNvPr id="1850" name="Google Shape;1850;p34"/>
          <p:cNvSpPr/>
          <p:nvPr/>
        </p:nvSpPr>
        <p:spPr>
          <a:xfrm rot="5400000">
            <a:off x="2749050" y="-1810343"/>
            <a:ext cx="1959300" cy="7569900"/>
          </a:xfrm>
          <a:prstGeom prst="round2SameRect">
            <a:avLst>
              <a:gd fmla="val 50000" name="adj1"/>
              <a:gd fmla="val 0" name="adj2"/>
            </a:avLst>
          </a:prstGeom>
          <a:noFill/>
          <a:ln cap="flat" cmpd="sng" w="38100">
            <a:solidFill>
              <a:srgbClr val="FFDDD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34"/>
          <p:cNvSpPr/>
          <p:nvPr/>
        </p:nvSpPr>
        <p:spPr>
          <a:xfrm rot="5400000">
            <a:off x="2427672" y="-1903575"/>
            <a:ext cx="1911300" cy="6918600"/>
          </a:xfrm>
          <a:prstGeom prst="round2SameRect">
            <a:avLst>
              <a:gd fmla="val 50000" name="adj1"/>
              <a:gd fmla="val 0" name="adj2"/>
            </a:avLst>
          </a:pr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34"/>
          <p:cNvSpPr txBox="1"/>
          <p:nvPr/>
        </p:nvSpPr>
        <p:spPr>
          <a:xfrm>
            <a:off x="-28575" y="992225"/>
            <a:ext cx="4810200" cy="998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4000">
                <a:solidFill>
                  <a:srgbClr val="006D77"/>
                </a:solidFill>
                <a:latin typeface="Lora"/>
                <a:ea typeface="Lora"/>
                <a:cs typeface="Lora"/>
                <a:sym typeface="Lora"/>
              </a:rPr>
              <a:t>Good Luck!</a:t>
            </a:r>
            <a:endParaRPr sz="4000">
              <a:solidFill>
                <a:srgbClr val="006D77"/>
              </a:solidFill>
              <a:latin typeface="Lora"/>
              <a:ea typeface="Lora"/>
              <a:cs typeface="Lora"/>
              <a:sym typeface="Lora"/>
            </a:endParaRPr>
          </a:p>
        </p:txBody>
      </p:sp>
      <p:cxnSp>
        <p:nvCxnSpPr>
          <p:cNvPr id="1853" name="Google Shape;1853;p34"/>
          <p:cNvCxnSpPr/>
          <p:nvPr/>
        </p:nvCxnSpPr>
        <p:spPr>
          <a:xfrm>
            <a:off x="1323975" y="5981700"/>
            <a:ext cx="0" cy="3695700"/>
          </a:xfrm>
          <a:prstGeom prst="straightConnector1">
            <a:avLst/>
          </a:prstGeom>
          <a:noFill/>
          <a:ln cap="flat" cmpd="sng" w="19050">
            <a:solidFill>
              <a:srgbClr val="FFDDD2"/>
            </a:solidFill>
            <a:prstDash val="solid"/>
            <a:round/>
            <a:headEnd len="med" w="med" type="oval"/>
            <a:tailEnd len="med" w="med" type="none"/>
          </a:ln>
        </p:spPr>
      </p:cxnSp>
      <p:cxnSp>
        <p:nvCxnSpPr>
          <p:cNvPr id="1854" name="Google Shape;1854;p34"/>
          <p:cNvCxnSpPr/>
          <p:nvPr/>
        </p:nvCxnSpPr>
        <p:spPr>
          <a:xfrm rot="10800000">
            <a:off x="1019175" y="6457950"/>
            <a:ext cx="5305500" cy="0"/>
          </a:xfrm>
          <a:prstGeom prst="straightConnector1">
            <a:avLst/>
          </a:prstGeom>
          <a:noFill/>
          <a:ln cap="flat" cmpd="sng" w="19050">
            <a:solidFill>
              <a:srgbClr val="FFDDD2"/>
            </a:solidFill>
            <a:prstDash val="solid"/>
            <a:round/>
            <a:headEnd len="med" w="med" type="none"/>
            <a:tailEnd len="med" w="med" type="oval"/>
          </a:ln>
        </p:spPr>
      </p:cxnSp>
      <p:sp>
        <p:nvSpPr>
          <p:cNvPr id="1855" name="Google Shape;1855;p34"/>
          <p:cNvSpPr txBox="1"/>
          <p:nvPr/>
        </p:nvSpPr>
        <p:spPr>
          <a:xfrm>
            <a:off x="1457325" y="6124575"/>
            <a:ext cx="44568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GB" sz="2400">
                <a:solidFill>
                  <a:srgbClr val="E29578"/>
                </a:solidFill>
                <a:latin typeface="Lora"/>
                <a:ea typeface="Lora"/>
                <a:cs typeface="Lora"/>
                <a:sym typeface="Lora"/>
              </a:rPr>
              <a:t>This lecture was done by:</a:t>
            </a:r>
            <a:endParaRPr sz="2400">
              <a:solidFill>
                <a:srgbClr val="E29578"/>
              </a:solidFill>
              <a:latin typeface="Lora"/>
              <a:ea typeface="Lora"/>
              <a:cs typeface="Lora"/>
              <a:sym typeface="Lora"/>
            </a:endParaRPr>
          </a:p>
        </p:txBody>
      </p:sp>
      <p:sp>
        <p:nvSpPr>
          <p:cNvPr id="1856" name="Google Shape;1856;p34"/>
          <p:cNvSpPr txBox="1"/>
          <p:nvPr/>
        </p:nvSpPr>
        <p:spPr>
          <a:xfrm>
            <a:off x="723900" y="3457575"/>
            <a:ext cx="5695800" cy="49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3000">
                <a:solidFill>
                  <a:srgbClr val="006D77"/>
                </a:solidFill>
                <a:latin typeface="Lora"/>
                <a:ea typeface="Lora"/>
                <a:cs typeface="Lora"/>
                <a:sym typeface="Lora"/>
              </a:rPr>
              <a:t>Team leaders:</a:t>
            </a:r>
            <a:endParaRPr sz="2400">
              <a:solidFill>
                <a:srgbClr val="83C5BE"/>
              </a:solidFill>
              <a:latin typeface="Lora"/>
              <a:ea typeface="Lora"/>
              <a:cs typeface="Lora"/>
              <a:sym typeface="Lora"/>
            </a:endParaRPr>
          </a:p>
        </p:txBody>
      </p:sp>
      <p:pic>
        <p:nvPicPr>
          <p:cNvPr id="1857" name="Google Shape;1857;p34"/>
          <p:cNvPicPr preferRelativeResize="0"/>
          <p:nvPr/>
        </p:nvPicPr>
        <p:blipFill rotWithShape="1">
          <a:blip r:embed="rId3">
            <a:alphaModFix/>
          </a:blip>
          <a:srcRect b="0" l="0" r="0" t="0"/>
          <a:stretch/>
        </p:blipFill>
        <p:spPr>
          <a:xfrm>
            <a:off x="4655575" y="410926"/>
            <a:ext cx="2029774" cy="2029800"/>
          </a:xfrm>
          <a:prstGeom prst="rect">
            <a:avLst/>
          </a:prstGeom>
          <a:noFill/>
          <a:ln>
            <a:noFill/>
          </a:ln>
        </p:spPr>
      </p:pic>
      <p:sp>
        <p:nvSpPr>
          <p:cNvPr id="1858" name="Google Shape;1858;p34"/>
          <p:cNvSpPr/>
          <p:nvPr/>
        </p:nvSpPr>
        <p:spPr>
          <a:xfrm rot="-5400000">
            <a:off x="6531450" y="9261025"/>
            <a:ext cx="508200" cy="1607700"/>
          </a:xfrm>
          <a:prstGeom prst="round2SameRect">
            <a:avLst>
              <a:gd fmla="val 50000" name="adj1"/>
              <a:gd fmla="val 0" name="adj2"/>
            </a:avLst>
          </a:prstGeom>
          <a:noFill/>
          <a:ln cap="flat" cmpd="sng" w="38100">
            <a:solidFill>
              <a:srgbClr val="83C5B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34"/>
          <p:cNvSpPr/>
          <p:nvPr/>
        </p:nvSpPr>
        <p:spPr>
          <a:xfrm rot="-5400000">
            <a:off x="6643425" y="9396600"/>
            <a:ext cx="495600" cy="14952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34"/>
          <p:cNvSpPr txBox="1"/>
          <p:nvPr/>
        </p:nvSpPr>
        <p:spPr>
          <a:xfrm>
            <a:off x="6290250" y="10050625"/>
            <a:ext cx="1417200" cy="17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GB" u="sng">
                <a:solidFill>
                  <a:srgbClr val="E29578"/>
                </a:solidFill>
                <a:latin typeface="Lora"/>
                <a:ea typeface="Lora"/>
                <a:cs typeface="Lora"/>
                <a:sym typeface="Lora"/>
                <a:hlinkClick r:id="rId4">
                  <a:extLst>
                    <a:ext uri="{A12FA001-AC4F-418D-AE19-62706E023703}">
                      <ahyp:hlinkClr val="tx"/>
                    </a:ext>
                  </a:extLst>
                </a:hlinkClick>
              </a:rPr>
              <a:t>Feedback</a:t>
            </a:r>
            <a:endParaRPr b="1" u="sng">
              <a:solidFill>
                <a:srgbClr val="E29578"/>
              </a:solidFill>
              <a:latin typeface="Lora"/>
              <a:ea typeface="Lora"/>
              <a:cs typeface="Lora"/>
              <a:sym typeface="Lora"/>
            </a:endParaRPr>
          </a:p>
        </p:txBody>
      </p:sp>
      <p:pic>
        <p:nvPicPr>
          <p:cNvPr id="1861" name="Google Shape;1861;p34"/>
          <p:cNvPicPr preferRelativeResize="0"/>
          <p:nvPr/>
        </p:nvPicPr>
        <p:blipFill>
          <a:blip r:embed="rId5">
            <a:alphaModFix/>
          </a:blip>
          <a:stretch>
            <a:fillRect/>
          </a:stretch>
        </p:blipFill>
        <p:spPr>
          <a:xfrm>
            <a:off x="104150" y="9976075"/>
            <a:ext cx="495300" cy="495300"/>
          </a:xfrm>
          <a:prstGeom prst="rect">
            <a:avLst/>
          </a:prstGeom>
          <a:noFill/>
          <a:ln>
            <a:noFill/>
          </a:ln>
        </p:spPr>
      </p:pic>
      <p:sp>
        <p:nvSpPr>
          <p:cNvPr id="1862" name="Google Shape;1862;p34"/>
          <p:cNvSpPr txBox="1"/>
          <p:nvPr/>
        </p:nvSpPr>
        <p:spPr>
          <a:xfrm>
            <a:off x="0" y="10420375"/>
            <a:ext cx="11049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83C5BE"/>
                </a:solidFill>
                <a:latin typeface="Mada"/>
                <a:ea typeface="Mada"/>
                <a:cs typeface="Mada"/>
                <a:sym typeface="Mada"/>
              </a:rPr>
              <a:t>Note taker</a:t>
            </a:r>
            <a:endParaRPr b="1" sz="1000">
              <a:solidFill>
                <a:srgbClr val="83C5BE"/>
              </a:solidFill>
              <a:latin typeface="Mada"/>
              <a:ea typeface="Mada"/>
              <a:cs typeface="Mada"/>
              <a:sym typeface="Mada"/>
            </a:endParaRPr>
          </a:p>
        </p:txBody>
      </p:sp>
      <p:sp>
        <p:nvSpPr>
          <p:cNvPr id="1863" name="Google Shape;1863;p34"/>
          <p:cNvSpPr txBox="1"/>
          <p:nvPr/>
        </p:nvSpPr>
        <p:spPr>
          <a:xfrm>
            <a:off x="762000" y="10420375"/>
            <a:ext cx="1104900" cy="17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00">
                <a:solidFill>
                  <a:srgbClr val="83C5BE"/>
                </a:solidFill>
                <a:latin typeface="Mada"/>
                <a:ea typeface="Mada"/>
                <a:cs typeface="Mada"/>
                <a:sym typeface="Mada"/>
              </a:rPr>
              <a:t>Reviewer</a:t>
            </a:r>
            <a:endParaRPr b="1" sz="1000">
              <a:solidFill>
                <a:srgbClr val="83C5BE"/>
              </a:solidFill>
              <a:latin typeface="Mada"/>
              <a:ea typeface="Mada"/>
              <a:cs typeface="Mada"/>
              <a:sym typeface="Mada"/>
            </a:endParaRPr>
          </a:p>
        </p:txBody>
      </p:sp>
      <p:pic>
        <p:nvPicPr>
          <p:cNvPr id="1864" name="Google Shape;1864;p34"/>
          <p:cNvPicPr preferRelativeResize="0"/>
          <p:nvPr/>
        </p:nvPicPr>
        <p:blipFill>
          <a:blip r:embed="rId6">
            <a:alphaModFix/>
          </a:blip>
          <a:stretch>
            <a:fillRect/>
          </a:stretch>
        </p:blipFill>
        <p:spPr>
          <a:xfrm>
            <a:off x="872800" y="9961650"/>
            <a:ext cx="508200" cy="508200"/>
          </a:xfrm>
          <a:prstGeom prst="rect">
            <a:avLst/>
          </a:prstGeom>
          <a:noFill/>
          <a:ln>
            <a:noFill/>
          </a:ln>
        </p:spPr>
      </p:pic>
      <p:sp>
        <p:nvSpPr>
          <p:cNvPr id="1865" name="Google Shape;1865;p34"/>
          <p:cNvSpPr txBox="1"/>
          <p:nvPr/>
        </p:nvSpPr>
        <p:spPr>
          <a:xfrm>
            <a:off x="1488875" y="6569500"/>
            <a:ext cx="4492800" cy="2542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Ghalia Alnufaei</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Ateen Almutairi </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Razan Alrabah</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Lama AlAssiri</a:t>
            </a:r>
            <a:endParaRPr sz="2400">
              <a:solidFill>
                <a:srgbClr val="E29578"/>
              </a:solidFill>
              <a:latin typeface="Mada"/>
              <a:ea typeface="Mada"/>
              <a:cs typeface="Mada"/>
              <a:sym typeface="Mada"/>
            </a:endParaRPr>
          </a:p>
          <a:p>
            <a:pPr indent="-381000" lvl="0" marL="457200" rtl="0" algn="l">
              <a:spcBef>
                <a:spcPts val="0"/>
              </a:spcBef>
              <a:spcAft>
                <a:spcPts val="0"/>
              </a:spcAft>
              <a:buClr>
                <a:srgbClr val="E29578"/>
              </a:buClr>
              <a:buSzPts val="2400"/>
              <a:buFont typeface="Mada"/>
              <a:buChar char="●"/>
            </a:pPr>
            <a:r>
              <a:rPr lang="en-GB" sz="2400">
                <a:solidFill>
                  <a:srgbClr val="E29578"/>
                </a:solidFill>
                <a:latin typeface="Mada"/>
                <a:ea typeface="Mada"/>
                <a:cs typeface="Mada"/>
                <a:sym typeface="Mada"/>
              </a:rPr>
              <a:t>Abdulaziz AlGhamdi </a:t>
            </a:r>
            <a:endParaRPr sz="2400">
              <a:solidFill>
                <a:srgbClr val="E29578"/>
              </a:solidFill>
              <a:latin typeface="Mada"/>
              <a:ea typeface="Mada"/>
              <a:cs typeface="Mada"/>
              <a:sym typeface="Mada"/>
            </a:endParaRPr>
          </a:p>
          <a:p>
            <a:pPr indent="0" lvl="0" marL="457200" rtl="0" algn="l">
              <a:spcBef>
                <a:spcPts val="0"/>
              </a:spcBef>
              <a:spcAft>
                <a:spcPts val="0"/>
              </a:spcAft>
              <a:buNone/>
            </a:pPr>
            <a:r>
              <a:t/>
            </a:r>
            <a:endParaRPr sz="2400">
              <a:solidFill>
                <a:srgbClr val="E29578"/>
              </a:solidFill>
              <a:latin typeface="Mada"/>
              <a:ea typeface="Mada"/>
              <a:cs typeface="Mada"/>
              <a:sym typeface="Mada"/>
            </a:endParaRPr>
          </a:p>
        </p:txBody>
      </p:sp>
      <p:sp>
        <p:nvSpPr>
          <p:cNvPr id="1866" name="Google Shape;1866;p34"/>
          <p:cNvSpPr txBox="1"/>
          <p:nvPr/>
        </p:nvSpPr>
        <p:spPr>
          <a:xfrm>
            <a:off x="499700" y="4105950"/>
            <a:ext cx="34884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rgbClr val="000000"/>
              </a:buClr>
              <a:buSzPts val="2300"/>
              <a:buFont typeface="Arial"/>
              <a:buNone/>
            </a:pPr>
            <a:r>
              <a:rPr lang="en-GB" sz="2300">
                <a:solidFill>
                  <a:srgbClr val="83C5BE"/>
                </a:solidFill>
                <a:latin typeface="Lora"/>
                <a:ea typeface="Lora"/>
                <a:cs typeface="Lora"/>
                <a:sym typeface="Lora"/>
              </a:rPr>
              <a:t>Nouf Alshammari</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Clr>
                <a:srgbClr val="000000"/>
              </a:buClr>
              <a:buSzPts val="2300"/>
              <a:buFont typeface="Arial"/>
              <a:buNone/>
            </a:pPr>
            <a:r>
              <a:rPr lang="en-GB" sz="2300">
                <a:solidFill>
                  <a:srgbClr val="83C5BE"/>
                </a:solidFill>
                <a:latin typeface="Lora"/>
                <a:ea typeface="Lora"/>
                <a:cs typeface="Lora"/>
                <a:sym typeface="Lora"/>
              </a:rPr>
              <a:t>Haneen Somily</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None/>
            </a:pPr>
            <a:r>
              <a:t/>
            </a:r>
            <a:endParaRPr sz="2400">
              <a:solidFill>
                <a:srgbClr val="83C5BE"/>
              </a:solidFill>
              <a:latin typeface="Lora"/>
              <a:ea typeface="Lora"/>
              <a:cs typeface="Lora"/>
              <a:sym typeface="Lora"/>
            </a:endParaRPr>
          </a:p>
        </p:txBody>
      </p:sp>
      <p:sp>
        <p:nvSpPr>
          <p:cNvPr id="1867" name="Google Shape;1867;p34"/>
          <p:cNvSpPr txBox="1"/>
          <p:nvPr/>
        </p:nvSpPr>
        <p:spPr>
          <a:xfrm>
            <a:off x="4251748" y="4105950"/>
            <a:ext cx="3261900" cy="12003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rgbClr val="000000"/>
              </a:buClr>
              <a:buSzPts val="2300"/>
              <a:buFont typeface="Arial"/>
              <a:buNone/>
            </a:pPr>
            <a:r>
              <a:rPr lang="en-GB" sz="2300">
                <a:solidFill>
                  <a:srgbClr val="83C5BE"/>
                </a:solidFill>
                <a:latin typeface="Lora"/>
                <a:ea typeface="Lora"/>
                <a:cs typeface="Lora"/>
                <a:sym typeface="Lora"/>
              </a:rPr>
              <a:t>Naif Alsulais</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Clr>
                <a:srgbClr val="000000"/>
              </a:buClr>
              <a:buSzPts val="2300"/>
              <a:buFont typeface="Arial"/>
              <a:buNone/>
            </a:pPr>
            <a:r>
              <a:rPr lang="en-GB" sz="2300">
                <a:solidFill>
                  <a:srgbClr val="83C5BE"/>
                </a:solidFill>
                <a:latin typeface="Lora"/>
                <a:ea typeface="Lora"/>
                <a:cs typeface="Lora"/>
                <a:sym typeface="Lora"/>
              </a:rPr>
              <a:t>Mohammed Alshoieer</a:t>
            </a:r>
            <a:endParaRPr sz="2300">
              <a:solidFill>
                <a:srgbClr val="83C5BE"/>
              </a:solidFill>
              <a:latin typeface="Lora"/>
              <a:ea typeface="Lora"/>
              <a:cs typeface="Lora"/>
              <a:sym typeface="Lora"/>
            </a:endParaRPr>
          </a:p>
          <a:p>
            <a:pPr indent="0" lvl="0" marL="0" rtl="0" algn="l">
              <a:lnSpc>
                <a:spcPct val="150000"/>
              </a:lnSpc>
              <a:spcBef>
                <a:spcPts val="0"/>
              </a:spcBef>
              <a:spcAft>
                <a:spcPts val="0"/>
              </a:spcAft>
              <a:buNone/>
            </a:pPr>
            <a:r>
              <a:t/>
            </a:r>
            <a:endParaRPr sz="2400">
              <a:solidFill>
                <a:srgbClr val="83C5BE"/>
              </a:solidFill>
              <a:latin typeface="Lora"/>
              <a:ea typeface="Lora"/>
              <a:cs typeface="Lora"/>
              <a:sym typeface="Lora"/>
            </a:endParaRPr>
          </a:p>
        </p:txBody>
      </p:sp>
      <p:pic>
        <p:nvPicPr>
          <p:cNvPr id="1868" name="Google Shape;1868;p34"/>
          <p:cNvPicPr preferRelativeResize="0"/>
          <p:nvPr/>
        </p:nvPicPr>
        <p:blipFill>
          <a:blip r:embed="rId5">
            <a:alphaModFix/>
          </a:blip>
          <a:stretch>
            <a:fillRect/>
          </a:stretch>
        </p:blipFill>
        <p:spPr>
          <a:xfrm>
            <a:off x="1531675" y="7421575"/>
            <a:ext cx="335226" cy="335226"/>
          </a:xfrm>
          <a:prstGeom prst="rect">
            <a:avLst/>
          </a:prstGeom>
          <a:noFill/>
          <a:ln>
            <a:noFill/>
          </a:ln>
        </p:spPr>
      </p:pic>
      <p:pic>
        <p:nvPicPr>
          <p:cNvPr id="1869" name="Google Shape;1869;p34"/>
          <p:cNvPicPr preferRelativeResize="0"/>
          <p:nvPr/>
        </p:nvPicPr>
        <p:blipFill>
          <a:blip r:embed="rId6">
            <a:alphaModFix/>
          </a:blip>
          <a:stretch>
            <a:fillRect/>
          </a:stretch>
        </p:blipFill>
        <p:spPr>
          <a:xfrm>
            <a:off x="1531675" y="8190512"/>
            <a:ext cx="335226" cy="335226"/>
          </a:xfrm>
          <a:prstGeom prst="rect">
            <a:avLst/>
          </a:prstGeom>
          <a:noFill/>
          <a:ln>
            <a:noFill/>
          </a:ln>
        </p:spPr>
      </p:pic>
      <p:pic>
        <p:nvPicPr>
          <p:cNvPr id="1870" name="Google Shape;1870;p34"/>
          <p:cNvPicPr preferRelativeResize="0"/>
          <p:nvPr/>
        </p:nvPicPr>
        <p:blipFill>
          <a:blip r:embed="rId5">
            <a:alphaModFix/>
          </a:blip>
          <a:stretch>
            <a:fillRect/>
          </a:stretch>
        </p:blipFill>
        <p:spPr>
          <a:xfrm>
            <a:off x="1531675" y="7806037"/>
            <a:ext cx="335226" cy="3352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2" name="Google Shape;102;p15"/>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103" name="Google Shape;103;p15"/>
          <p:cNvSpPr txBox="1"/>
          <p:nvPr/>
        </p:nvSpPr>
        <p:spPr>
          <a:xfrm>
            <a:off x="1106448" y="272807"/>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Jaundice </a:t>
            </a:r>
            <a:endParaRPr sz="2200"/>
          </a:p>
        </p:txBody>
      </p:sp>
      <p:pic>
        <p:nvPicPr>
          <p:cNvPr id="104" name="Google Shape;104;p15"/>
          <p:cNvPicPr preferRelativeResize="0"/>
          <p:nvPr/>
        </p:nvPicPr>
        <p:blipFill>
          <a:blip r:embed="rId3">
            <a:alphaModFix/>
          </a:blip>
          <a:stretch>
            <a:fillRect/>
          </a:stretch>
        </p:blipFill>
        <p:spPr>
          <a:xfrm>
            <a:off x="4378201" y="7710025"/>
            <a:ext cx="2833198" cy="2582650"/>
          </a:xfrm>
          <a:prstGeom prst="rect">
            <a:avLst/>
          </a:prstGeom>
          <a:noFill/>
          <a:ln cap="flat" cmpd="sng" w="19050">
            <a:solidFill>
              <a:srgbClr val="FFDDD2"/>
            </a:solidFill>
            <a:prstDash val="lgDash"/>
            <a:round/>
            <a:headEnd len="sm" w="sm" type="none"/>
            <a:tailEnd len="sm" w="sm" type="none"/>
          </a:ln>
        </p:spPr>
      </p:pic>
      <p:sp>
        <p:nvSpPr>
          <p:cNvPr id="105" name="Google Shape;105;p15"/>
          <p:cNvSpPr txBox="1"/>
          <p:nvPr/>
        </p:nvSpPr>
        <p:spPr>
          <a:xfrm>
            <a:off x="6132980" y="8793543"/>
            <a:ext cx="11475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38761D"/>
                </a:solidFill>
                <a:latin typeface="Mada"/>
                <a:ea typeface="Mada"/>
                <a:cs typeface="Mada"/>
                <a:sym typeface="Mada"/>
              </a:rPr>
              <a:t>Drains 40% of the liver</a:t>
            </a:r>
            <a:endParaRPr sz="1000">
              <a:solidFill>
                <a:srgbClr val="38761D"/>
              </a:solidFill>
              <a:latin typeface="Mada"/>
              <a:ea typeface="Mada"/>
              <a:cs typeface="Mada"/>
              <a:sym typeface="Mada"/>
            </a:endParaRPr>
          </a:p>
        </p:txBody>
      </p:sp>
      <p:sp>
        <p:nvSpPr>
          <p:cNvPr id="106" name="Google Shape;106;p15"/>
          <p:cNvSpPr txBox="1"/>
          <p:nvPr/>
        </p:nvSpPr>
        <p:spPr>
          <a:xfrm>
            <a:off x="4535825" y="8714538"/>
            <a:ext cx="1147500" cy="180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38761D"/>
                </a:solidFill>
                <a:latin typeface="Mada"/>
                <a:ea typeface="Mada"/>
                <a:cs typeface="Mada"/>
                <a:sym typeface="Mada"/>
              </a:rPr>
              <a:t>Drains 60% of the liver</a:t>
            </a:r>
            <a:endParaRPr sz="1000">
              <a:solidFill>
                <a:srgbClr val="38761D"/>
              </a:solidFill>
              <a:latin typeface="Mada"/>
              <a:ea typeface="Mada"/>
              <a:cs typeface="Mada"/>
              <a:sym typeface="Mada"/>
            </a:endParaRPr>
          </a:p>
        </p:txBody>
      </p:sp>
      <p:sp>
        <p:nvSpPr>
          <p:cNvPr id="107" name="Google Shape;107;p15"/>
          <p:cNvSpPr txBox="1"/>
          <p:nvPr/>
        </p:nvSpPr>
        <p:spPr>
          <a:xfrm>
            <a:off x="4964400" y="10298188"/>
            <a:ext cx="2041800" cy="26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900">
                <a:solidFill>
                  <a:srgbClr val="38761D"/>
                </a:solidFill>
                <a:latin typeface="Mada"/>
                <a:ea typeface="Mada"/>
                <a:cs typeface="Mada"/>
                <a:sym typeface="Mada"/>
              </a:rPr>
              <a:t>CBD:Divided to proximal, middle,distal</a:t>
            </a:r>
            <a:endParaRPr sz="900">
              <a:solidFill>
                <a:srgbClr val="38761D"/>
              </a:solidFill>
              <a:latin typeface="Mada"/>
              <a:ea typeface="Mada"/>
              <a:cs typeface="Mada"/>
              <a:sym typeface="Mada"/>
            </a:endParaRPr>
          </a:p>
          <a:p>
            <a:pPr indent="0" lvl="0" marL="0" rtl="0" algn="l">
              <a:spcBef>
                <a:spcPts val="0"/>
              </a:spcBef>
              <a:spcAft>
                <a:spcPts val="0"/>
              </a:spcAft>
              <a:buNone/>
            </a:pPr>
            <a:r>
              <a:t/>
            </a:r>
            <a:endParaRPr sz="1000">
              <a:solidFill>
                <a:srgbClr val="38761D"/>
              </a:solidFill>
              <a:latin typeface="Mada"/>
              <a:ea typeface="Mada"/>
              <a:cs typeface="Mada"/>
              <a:sym typeface="Mada"/>
            </a:endParaRPr>
          </a:p>
        </p:txBody>
      </p:sp>
      <p:grpSp>
        <p:nvGrpSpPr>
          <p:cNvPr id="108" name="Google Shape;108;p15"/>
          <p:cNvGrpSpPr/>
          <p:nvPr/>
        </p:nvGrpSpPr>
        <p:grpSpPr>
          <a:xfrm>
            <a:off x="211781" y="751927"/>
            <a:ext cx="467181" cy="476434"/>
            <a:chOff x="2410712" y="2415450"/>
            <a:chExt cx="312600" cy="312600"/>
          </a:xfrm>
        </p:grpSpPr>
        <p:sp>
          <p:nvSpPr>
            <p:cNvPr id="109" name="Google Shape;109;p15"/>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5"/>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 name="Google Shape;111;p15"/>
          <p:cNvSpPr txBox="1"/>
          <p:nvPr/>
        </p:nvSpPr>
        <p:spPr>
          <a:xfrm>
            <a:off x="669080" y="778575"/>
            <a:ext cx="44505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73763"/>
                </a:solidFill>
                <a:highlight>
                  <a:srgbClr val="EDF9F9"/>
                </a:highlight>
                <a:latin typeface="Lora"/>
                <a:ea typeface="Lora"/>
                <a:cs typeface="Lora"/>
                <a:sym typeface="Lora"/>
              </a:rPr>
              <a:t>Surgical anatomy of the </a:t>
            </a:r>
            <a:r>
              <a:rPr b="1" lang="en-GB" sz="1800">
                <a:solidFill>
                  <a:srgbClr val="073763"/>
                </a:solidFill>
                <a:highlight>
                  <a:srgbClr val="EDF9F9"/>
                </a:highlight>
                <a:latin typeface="Lora"/>
                <a:ea typeface="Lora"/>
                <a:cs typeface="Lora"/>
                <a:sym typeface="Lora"/>
              </a:rPr>
              <a:t>biliary</a:t>
            </a:r>
            <a:r>
              <a:rPr b="1" lang="en-GB" sz="1800">
                <a:solidFill>
                  <a:srgbClr val="073763"/>
                </a:solidFill>
                <a:highlight>
                  <a:srgbClr val="EDF9F9"/>
                </a:highlight>
                <a:latin typeface="Lora"/>
                <a:ea typeface="Lora"/>
                <a:cs typeface="Lora"/>
                <a:sym typeface="Lora"/>
              </a:rPr>
              <a:t> system </a:t>
            </a:r>
            <a:endParaRPr b="1" sz="1800">
              <a:solidFill>
                <a:srgbClr val="073763"/>
              </a:solidFill>
              <a:highlight>
                <a:srgbClr val="EDF9F9"/>
              </a:highlight>
              <a:latin typeface="Lora"/>
              <a:ea typeface="Lora"/>
              <a:cs typeface="Lora"/>
              <a:sym typeface="Lora"/>
            </a:endParaRPr>
          </a:p>
        </p:txBody>
      </p:sp>
      <p:pic>
        <p:nvPicPr>
          <p:cNvPr id="112" name="Google Shape;112;p15"/>
          <p:cNvPicPr preferRelativeResize="0"/>
          <p:nvPr/>
        </p:nvPicPr>
        <p:blipFill rotWithShape="1">
          <a:blip r:embed="rId4">
            <a:alphaModFix/>
          </a:blip>
          <a:srcRect b="4030" l="0" r="0" t="0"/>
          <a:stretch/>
        </p:blipFill>
        <p:spPr>
          <a:xfrm>
            <a:off x="309075" y="7710025"/>
            <a:ext cx="3953225" cy="2848600"/>
          </a:xfrm>
          <a:prstGeom prst="rect">
            <a:avLst/>
          </a:prstGeom>
          <a:noFill/>
          <a:ln cap="flat" cmpd="sng" w="19050">
            <a:solidFill>
              <a:srgbClr val="FFDDD2"/>
            </a:solidFill>
            <a:prstDash val="lgDash"/>
            <a:round/>
            <a:headEnd len="sm" w="sm" type="none"/>
            <a:tailEnd len="sm" w="sm" type="none"/>
          </a:ln>
        </p:spPr>
      </p:pic>
      <p:pic>
        <p:nvPicPr>
          <p:cNvPr id="113" name="Google Shape;113;p15"/>
          <p:cNvPicPr preferRelativeResize="0"/>
          <p:nvPr/>
        </p:nvPicPr>
        <p:blipFill>
          <a:blip r:embed="rId5">
            <a:alphaModFix/>
          </a:blip>
          <a:stretch>
            <a:fillRect/>
          </a:stretch>
        </p:blipFill>
        <p:spPr>
          <a:xfrm>
            <a:off x="2480762" y="5724537"/>
            <a:ext cx="2628000" cy="1738543"/>
          </a:xfrm>
          <a:prstGeom prst="rect">
            <a:avLst/>
          </a:prstGeom>
          <a:noFill/>
          <a:ln cap="flat" cmpd="sng" w="19050">
            <a:solidFill>
              <a:srgbClr val="FFDDD2"/>
            </a:solidFill>
            <a:prstDash val="lgDash"/>
            <a:round/>
            <a:headEnd len="sm" w="sm" type="none"/>
            <a:tailEnd len="sm" w="sm" type="none"/>
          </a:ln>
        </p:spPr>
      </p:pic>
      <p:grpSp>
        <p:nvGrpSpPr>
          <p:cNvPr id="114" name="Google Shape;114;p15"/>
          <p:cNvGrpSpPr/>
          <p:nvPr/>
        </p:nvGrpSpPr>
        <p:grpSpPr>
          <a:xfrm>
            <a:off x="2891630" y="2208113"/>
            <a:ext cx="1416926" cy="2976446"/>
            <a:chOff x="3574141" y="1193800"/>
            <a:chExt cx="676886" cy="1554199"/>
          </a:xfrm>
        </p:grpSpPr>
        <p:sp>
          <p:nvSpPr>
            <p:cNvPr id="115" name="Google Shape;115;p15"/>
            <p:cNvSpPr/>
            <p:nvPr/>
          </p:nvSpPr>
          <p:spPr>
            <a:xfrm>
              <a:off x="3686983" y="1354231"/>
              <a:ext cx="446476" cy="416100"/>
            </a:xfrm>
            <a:custGeom>
              <a:rect b="b" l="l" r="r" t="t"/>
              <a:pathLst>
                <a:path extrusionOk="0" h="7397" w="7937">
                  <a:moveTo>
                    <a:pt x="1182" y="0"/>
                  </a:moveTo>
                  <a:cubicBezTo>
                    <a:pt x="535" y="0"/>
                    <a:pt x="0" y="535"/>
                    <a:pt x="0" y="1182"/>
                  </a:cubicBezTo>
                  <a:lnTo>
                    <a:pt x="0" y="6220"/>
                  </a:lnTo>
                  <a:cubicBezTo>
                    <a:pt x="0" y="6861"/>
                    <a:pt x="535" y="7396"/>
                    <a:pt x="1182" y="7396"/>
                  </a:cubicBezTo>
                  <a:lnTo>
                    <a:pt x="6754" y="7396"/>
                  </a:lnTo>
                  <a:cubicBezTo>
                    <a:pt x="7401" y="7396"/>
                    <a:pt x="7936" y="6861"/>
                    <a:pt x="7936" y="6220"/>
                  </a:cubicBezTo>
                  <a:lnTo>
                    <a:pt x="7936" y="1182"/>
                  </a:lnTo>
                  <a:cubicBezTo>
                    <a:pt x="7936" y="535"/>
                    <a:pt x="7401" y="0"/>
                    <a:pt x="6754" y="0"/>
                  </a:cubicBezTo>
                  <a:close/>
                </a:path>
              </a:pathLst>
            </a:custGeom>
            <a:solidFill>
              <a:srgbClr val="8CB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5"/>
            <p:cNvSpPr/>
            <p:nvPr/>
          </p:nvSpPr>
          <p:spPr>
            <a:xfrm>
              <a:off x="3574141" y="1609898"/>
              <a:ext cx="676886" cy="1138101"/>
            </a:xfrm>
            <a:custGeom>
              <a:rect b="b" l="l" r="r" t="t"/>
              <a:pathLst>
                <a:path extrusionOk="0" h="20232" w="12033">
                  <a:moveTo>
                    <a:pt x="4947" y="1"/>
                  </a:moveTo>
                  <a:lnTo>
                    <a:pt x="4947" y="1514"/>
                  </a:lnTo>
                  <a:lnTo>
                    <a:pt x="3744" y="1514"/>
                  </a:lnTo>
                  <a:cubicBezTo>
                    <a:pt x="3744" y="1514"/>
                    <a:pt x="3744" y="1541"/>
                    <a:pt x="3723" y="1541"/>
                  </a:cubicBezTo>
                  <a:cubicBezTo>
                    <a:pt x="3434" y="1541"/>
                    <a:pt x="3145" y="1739"/>
                    <a:pt x="3033" y="2049"/>
                  </a:cubicBezTo>
                  <a:lnTo>
                    <a:pt x="113" y="10653"/>
                  </a:lnTo>
                  <a:cubicBezTo>
                    <a:pt x="1" y="11033"/>
                    <a:pt x="204" y="11456"/>
                    <a:pt x="584" y="11568"/>
                  </a:cubicBezTo>
                  <a:cubicBezTo>
                    <a:pt x="662" y="11596"/>
                    <a:pt x="742" y="11609"/>
                    <a:pt x="822" y="11609"/>
                  </a:cubicBezTo>
                  <a:cubicBezTo>
                    <a:pt x="1123" y="11609"/>
                    <a:pt x="1408" y="11419"/>
                    <a:pt x="1493" y="11119"/>
                  </a:cubicBezTo>
                  <a:lnTo>
                    <a:pt x="1584" y="10830"/>
                  </a:lnTo>
                  <a:lnTo>
                    <a:pt x="1920" y="10964"/>
                  </a:lnTo>
                  <a:cubicBezTo>
                    <a:pt x="1920" y="10964"/>
                    <a:pt x="2188" y="10407"/>
                    <a:pt x="1894" y="9964"/>
                  </a:cubicBezTo>
                  <a:lnTo>
                    <a:pt x="3680" y="4680"/>
                  </a:lnTo>
                  <a:lnTo>
                    <a:pt x="3680" y="4680"/>
                  </a:lnTo>
                  <a:cubicBezTo>
                    <a:pt x="3680" y="7846"/>
                    <a:pt x="3257" y="8648"/>
                    <a:pt x="3257" y="10386"/>
                  </a:cubicBezTo>
                  <a:cubicBezTo>
                    <a:pt x="3257" y="12124"/>
                    <a:pt x="4279" y="19188"/>
                    <a:pt x="4279" y="19188"/>
                  </a:cubicBezTo>
                  <a:lnTo>
                    <a:pt x="3033" y="20231"/>
                  </a:lnTo>
                  <a:lnTo>
                    <a:pt x="5461" y="20231"/>
                  </a:lnTo>
                  <a:lnTo>
                    <a:pt x="5862" y="9985"/>
                  </a:lnTo>
                  <a:lnTo>
                    <a:pt x="6086" y="9985"/>
                  </a:lnTo>
                  <a:lnTo>
                    <a:pt x="6487" y="20231"/>
                  </a:lnTo>
                  <a:lnTo>
                    <a:pt x="8915" y="20231"/>
                  </a:lnTo>
                  <a:lnTo>
                    <a:pt x="7669" y="19188"/>
                  </a:lnTo>
                  <a:cubicBezTo>
                    <a:pt x="7669" y="19188"/>
                    <a:pt x="8712" y="11365"/>
                    <a:pt x="8712" y="9964"/>
                  </a:cubicBezTo>
                  <a:cubicBezTo>
                    <a:pt x="8712" y="8557"/>
                    <a:pt x="8338" y="7824"/>
                    <a:pt x="8338" y="4637"/>
                  </a:cubicBezTo>
                  <a:lnTo>
                    <a:pt x="8338" y="4637"/>
                  </a:lnTo>
                  <a:lnTo>
                    <a:pt x="10140" y="9964"/>
                  </a:lnTo>
                  <a:cubicBezTo>
                    <a:pt x="9851" y="10407"/>
                    <a:pt x="10119" y="10964"/>
                    <a:pt x="10119" y="10964"/>
                  </a:cubicBezTo>
                  <a:lnTo>
                    <a:pt x="10450" y="10830"/>
                  </a:lnTo>
                  <a:lnTo>
                    <a:pt x="10541" y="11119"/>
                  </a:lnTo>
                  <a:cubicBezTo>
                    <a:pt x="10630" y="11419"/>
                    <a:pt x="10913" y="11609"/>
                    <a:pt x="11215" y="11609"/>
                  </a:cubicBezTo>
                  <a:cubicBezTo>
                    <a:pt x="11295" y="11609"/>
                    <a:pt x="11376" y="11596"/>
                    <a:pt x="11455" y="11568"/>
                  </a:cubicBezTo>
                  <a:cubicBezTo>
                    <a:pt x="11835" y="11456"/>
                    <a:pt x="12033" y="11033"/>
                    <a:pt x="11921" y="10653"/>
                  </a:cubicBezTo>
                  <a:lnTo>
                    <a:pt x="9006" y="2076"/>
                  </a:lnTo>
                  <a:cubicBezTo>
                    <a:pt x="8915" y="1782"/>
                    <a:pt x="8648" y="1562"/>
                    <a:pt x="8359" y="1541"/>
                  </a:cubicBezTo>
                  <a:lnTo>
                    <a:pt x="8359" y="1514"/>
                  </a:lnTo>
                  <a:lnTo>
                    <a:pt x="7001" y="1514"/>
                  </a:lnTo>
                  <a:lnTo>
                    <a:pt x="7001" y="1"/>
                  </a:lnTo>
                  <a:close/>
                </a:path>
              </a:pathLst>
            </a:custGeom>
            <a:solidFill>
              <a:srgbClr val="F7EF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5"/>
            <p:cNvSpPr/>
            <p:nvPr/>
          </p:nvSpPr>
          <p:spPr>
            <a:xfrm>
              <a:off x="4098187" y="1420722"/>
              <a:ext cx="65309" cy="65309"/>
            </a:xfrm>
            <a:custGeom>
              <a:rect b="b" l="l" r="r" t="t"/>
              <a:pathLst>
                <a:path extrusionOk="0" h="1161" w="1161">
                  <a:moveTo>
                    <a:pt x="578" y="0"/>
                  </a:moveTo>
                  <a:cubicBezTo>
                    <a:pt x="268" y="0"/>
                    <a:pt x="0" y="267"/>
                    <a:pt x="0" y="578"/>
                  </a:cubicBezTo>
                  <a:cubicBezTo>
                    <a:pt x="0" y="915"/>
                    <a:pt x="268" y="1161"/>
                    <a:pt x="578" y="1161"/>
                  </a:cubicBezTo>
                  <a:cubicBezTo>
                    <a:pt x="893" y="1161"/>
                    <a:pt x="1161" y="915"/>
                    <a:pt x="1161" y="578"/>
                  </a:cubicBezTo>
                  <a:cubicBezTo>
                    <a:pt x="1161" y="267"/>
                    <a:pt x="893" y="0"/>
                    <a:pt x="578" y="0"/>
                  </a:cubicBezTo>
                  <a:close/>
                </a:path>
              </a:pathLst>
            </a:custGeom>
            <a:solidFill>
              <a:srgbClr val="F7EF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3656888" y="1420722"/>
              <a:ext cx="65309" cy="65309"/>
            </a:xfrm>
            <a:custGeom>
              <a:rect b="b" l="l" r="r" t="t"/>
              <a:pathLst>
                <a:path extrusionOk="0" h="1161" w="1161">
                  <a:moveTo>
                    <a:pt x="583" y="0"/>
                  </a:moveTo>
                  <a:cubicBezTo>
                    <a:pt x="268" y="0"/>
                    <a:pt x="0" y="267"/>
                    <a:pt x="0" y="578"/>
                  </a:cubicBezTo>
                  <a:cubicBezTo>
                    <a:pt x="0" y="915"/>
                    <a:pt x="268" y="1161"/>
                    <a:pt x="583" y="1161"/>
                  </a:cubicBezTo>
                  <a:cubicBezTo>
                    <a:pt x="893" y="1161"/>
                    <a:pt x="1161" y="915"/>
                    <a:pt x="1161" y="578"/>
                  </a:cubicBezTo>
                  <a:cubicBezTo>
                    <a:pt x="1161" y="267"/>
                    <a:pt x="893" y="0"/>
                    <a:pt x="583" y="0"/>
                  </a:cubicBezTo>
                  <a:close/>
                </a:path>
              </a:pathLst>
            </a:custGeom>
            <a:solidFill>
              <a:srgbClr val="F7EF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5"/>
            <p:cNvSpPr/>
            <p:nvPr/>
          </p:nvSpPr>
          <p:spPr>
            <a:xfrm>
              <a:off x="3935112" y="1779611"/>
              <a:ext cx="250942" cy="400743"/>
            </a:xfrm>
            <a:custGeom>
              <a:rect b="b" l="l" r="r" t="t"/>
              <a:pathLst>
                <a:path extrusionOk="0" h="7124" w="4461">
                  <a:moveTo>
                    <a:pt x="1282" y="1"/>
                  </a:moveTo>
                  <a:cubicBezTo>
                    <a:pt x="1235" y="1"/>
                    <a:pt x="1187" y="6"/>
                    <a:pt x="1140" y="16"/>
                  </a:cubicBezTo>
                  <a:cubicBezTo>
                    <a:pt x="669" y="128"/>
                    <a:pt x="268" y="572"/>
                    <a:pt x="22" y="952"/>
                  </a:cubicBezTo>
                  <a:cubicBezTo>
                    <a:pt x="1" y="995"/>
                    <a:pt x="22" y="1037"/>
                    <a:pt x="70" y="1064"/>
                  </a:cubicBezTo>
                  <a:cubicBezTo>
                    <a:pt x="86" y="1080"/>
                    <a:pt x="102" y="1087"/>
                    <a:pt x="118" y="1087"/>
                  </a:cubicBezTo>
                  <a:cubicBezTo>
                    <a:pt x="143" y="1087"/>
                    <a:pt x="166" y="1067"/>
                    <a:pt x="183" y="1037"/>
                  </a:cubicBezTo>
                  <a:cubicBezTo>
                    <a:pt x="381" y="706"/>
                    <a:pt x="760" y="283"/>
                    <a:pt x="1161" y="192"/>
                  </a:cubicBezTo>
                  <a:cubicBezTo>
                    <a:pt x="1204" y="188"/>
                    <a:pt x="1245" y="185"/>
                    <a:pt x="1286" y="185"/>
                  </a:cubicBezTo>
                  <a:cubicBezTo>
                    <a:pt x="1436" y="185"/>
                    <a:pt x="1574" y="221"/>
                    <a:pt x="1696" y="326"/>
                  </a:cubicBezTo>
                  <a:cubicBezTo>
                    <a:pt x="2477" y="904"/>
                    <a:pt x="2830" y="1930"/>
                    <a:pt x="3145" y="2866"/>
                  </a:cubicBezTo>
                  <a:lnTo>
                    <a:pt x="3188" y="2979"/>
                  </a:lnTo>
                  <a:cubicBezTo>
                    <a:pt x="3611" y="4273"/>
                    <a:pt x="3926" y="5583"/>
                    <a:pt x="4258" y="7054"/>
                  </a:cubicBezTo>
                  <a:cubicBezTo>
                    <a:pt x="4279" y="7080"/>
                    <a:pt x="4327" y="7123"/>
                    <a:pt x="4349" y="7123"/>
                  </a:cubicBezTo>
                  <a:lnTo>
                    <a:pt x="4370" y="7123"/>
                  </a:lnTo>
                  <a:cubicBezTo>
                    <a:pt x="4413" y="7102"/>
                    <a:pt x="4461" y="7054"/>
                    <a:pt x="4434" y="7011"/>
                  </a:cubicBezTo>
                  <a:cubicBezTo>
                    <a:pt x="4103" y="5540"/>
                    <a:pt x="3792" y="4225"/>
                    <a:pt x="3343" y="2936"/>
                  </a:cubicBezTo>
                  <a:lnTo>
                    <a:pt x="3300" y="2802"/>
                  </a:lnTo>
                  <a:cubicBezTo>
                    <a:pt x="2990" y="1866"/>
                    <a:pt x="2632" y="797"/>
                    <a:pt x="1787" y="171"/>
                  </a:cubicBezTo>
                  <a:cubicBezTo>
                    <a:pt x="1628" y="66"/>
                    <a:pt x="1455" y="1"/>
                    <a:pt x="1282"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5"/>
            <p:cNvSpPr/>
            <p:nvPr/>
          </p:nvSpPr>
          <p:spPr>
            <a:xfrm>
              <a:off x="4119563" y="1987126"/>
              <a:ext cx="17495" cy="114080"/>
            </a:xfrm>
            <a:custGeom>
              <a:rect b="b" l="l" r="r" t="t"/>
              <a:pathLst>
                <a:path extrusionOk="0" h="2028" w="311">
                  <a:moveTo>
                    <a:pt x="198" y="1"/>
                  </a:moveTo>
                  <a:cubicBezTo>
                    <a:pt x="155" y="1"/>
                    <a:pt x="134" y="49"/>
                    <a:pt x="134" y="113"/>
                  </a:cubicBezTo>
                  <a:cubicBezTo>
                    <a:pt x="134" y="316"/>
                    <a:pt x="112" y="536"/>
                    <a:pt x="86" y="782"/>
                  </a:cubicBezTo>
                  <a:cubicBezTo>
                    <a:pt x="43" y="1161"/>
                    <a:pt x="0" y="1562"/>
                    <a:pt x="134" y="1963"/>
                  </a:cubicBezTo>
                  <a:cubicBezTo>
                    <a:pt x="134" y="2006"/>
                    <a:pt x="177" y="2028"/>
                    <a:pt x="219" y="2028"/>
                  </a:cubicBezTo>
                  <a:lnTo>
                    <a:pt x="246" y="2028"/>
                  </a:lnTo>
                  <a:cubicBezTo>
                    <a:pt x="289" y="2006"/>
                    <a:pt x="310" y="1963"/>
                    <a:pt x="289" y="1921"/>
                  </a:cubicBezTo>
                  <a:cubicBezTo>
                    <a:pt x="177" y="1541"/>
                    <a:pt x="219" y="1161"/>
                    <a:pt x="267" y="803"/>
                  </a:cubicBezTo>
                  <a:cubicBezTo>
                    <a:pt x="289" y="557"/>
                    <a:pt x="310" y="338"/>
                    <a:pt x="310" y="92"/>
                  </a:cubicBezTo>
                  <a:cubicBezTo>
                    <a:pt x="310" y="49"/>
                    <a:pt x="267" y="1"/>
                    <a:pt x="198"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5"/>
            <p:cNvSpPr/>
            <p:nvPr/>
          </p:nvSpPr>
          <p:spPr>
            <a:xfrm>
              <a:off x="4153202" y="2074654"/>
              <a:ext cx="41571" cy="46690"/>
            </a:xfrm>
            <a:custGeom>
              <a:rect b="b" l="l" r="r" t="t"/>
              <a:pathLst>
                <a:path extrusionOk="0" h="830" w="739">
                  <a:moveTo>
                    <a:pt x="88" y="1"/>
                  </a:moveTo>
                  <a:cubicBezTo>
                    <a:pt x="47" y="1"/>
                    <a:pt x="1" y="36"/>
                    <a:pt x="1" y="71"/>
                  </a:cubicBezTo>
                  <a:cubicBezTo>
                    <a:pt x="1" y="119"/>
                    <a:pt x="22" y="161"/>
                    <a:pt x="71" y="161"/>
                  </a:cubicBezTo>
                  <a:cubicBezTo>
                    <a:pt x="381" y="231"/>
                    <a:pt x="557" y="450"/>
                    <a:pt x="536" y="739"/>
                  </a:cubicBezTo>
                  <a:cubicBezTo>
                    <a:pt x="536" y="808"/>
                    <a:pt x="584" y="830"/>
                    <a:pt x="627" y="830"/>
                  </a:cubicBezTo>
                  <a:cubicBezTo>
                    <a:pt x="669" y="830"/>
                    <a:pt x="718" y="808"/>
                    <a:pt x="718" y="766"/>
                  </a:cubicBezTo>
                  <a:cubicBezTo>
                    <a:pt x="739" y="365"/>
                    <a:pt x="493" y="71"/>
                    <a:pt x="113" y="6"/>
                  </a:cubicBezTo>
                  <a:cubicBezTo>
                    <a:pt x="105" y="2"/>
                    <a:pt x="97" y="1"/>
                    <a:pt x="88"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p:nvPr/>
          </p:nvSpPr>
          <p:spPr>
            <a:xfrm>
              <a:off x="4085530" y="1887391"/>
              <a:ext cx="20251" cy="54677"/>
            </a:xfrm>
            <a:custGeom>
              <a:rect b="b" l="l" r="r" t="t"/>
              <a:pathLst>
                <a:path extrusionOk="0" h="972" w="360">
                  <a:moveTo>
                    <a:pt x="247" y="0"/>
                  </a:moveTo>
                  <a:cubicBezTo>
                    <a:pt x="222" y="0"/>
                    <a:pt x="195" y="11"/>
                    <a:pt x="183" y="36"/>
                  </a:cubicBezTo>
                  <a:cubicBezTo>
                    <a:pt x="1" y="325"/>
                    <a:pt x="1" y="661"/>
                    <a:pt x="22" y="907"/>
                  </a:cubicBezTo>
                  <a:cubicBezTo>
                    <a:pt x="22" y="950"/>
                    <a:pt x="70" y="972"/>
                    <a:pt x="113" y="972"/>
                  </a:cubicBezTo>
                  <a:cubicBezTo>
                    <a:pt x="156" y="972"/>
                    <a:pt x="204" y="929"/>
                    <a:pt x="204" y="886"/>
                  </a:cubicBezTo>
                  <a:cubicBezTo>
                    <a:pt x="183" y="549"/>
                    <a:pt x="204" y="325"/>
                    <a:pt x="338" y="127"/>
                  </a:cubicBezTo>
                  <a:cubicBezTo>
                    <a:pt x="359" y="105"/>
                    <a:pt x="338" y="36"/>
                    <a:pt x="290" y="14"/>
                  </a:cubicBezTo>
                  <a:cubicBezTo>
                    <a:pt x="281" y="6"/>
                    <a:pt x="264" y="0"/>
                    <a:pt x="247"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5"/>
            <p:cNvSpPr/>
            <p:nvPr/>
          </p:nvSpPr>
          <p:spPr>
            <a:xfrm>
              <a:off x="3916492" y="1932111"/>
              <a:ext cx="70147" cy="500028"/>
            </a:xfrm>
            <a:custGeom>
              <a:rect b="b" l="l" r="r" t="t"/>
              <a:pathLst>
                <a:path extrusionOk="0" h="8889" w="1247">
                  <a:moveTo>
                    <a:pt x="113" y="0"/>
                  </a:moveTo>
                  <a:cubicBezTo>
                    <a:pt x="65" y="0"/>
                    <a:pt x="22" y="43"/>
                    <a:pt x="22" y="91"/>
                  </a:cubicBezTo>
                  <a:lnTo>
                    <a:pt x="22" y="177"/>
                  </a:lnTo>
                  <a:cubicBezTo>
                    <a:pt x="22" y="1337"/>
                    <a:pt x="0" y="2230"/>
                    <a:pt x="423" y="3300"/>
                  </a:cubicBezTo>
                  <a:cubicBezTo>
                    <a:pt x="712" y="4032"/>
                    <a:pt x="867" y="4877"/>
                    <a:pt x="1000" y="5904"/>
                  </a:cubicBezTo>
                  <a:cubicBezTo>
                    <a:pt x="1048" y="6305"/>
                    <a:pt x="915" y="6706"/>
                    <a:pt x="781" y="7107"/>
                  </a:cubicBezTo>
                  <a:cubicBezTo>
                    <a:pt x="578" y="7642"/>
                    <a:pt x="401" y="8198"/>
                    <a:pt x="621" y="8824"/>
                  </a:cubicBezTo>
                  <a:cubicBezTo>
                    <a:pt x="621" y="8867"/>
                    <a:pt x="669" y="8888"/>
                    <a:pt x="712" y="8888"/>
                  </a:cubicBezTo>
                  <a:lnTo>
                    <a:pt x="733" y="8888"/>
                  </a:lnTo>
                  <a:cubicBezTo>
                    <a:pt x="781" y="8867"/>
                    <a:pt x="802" y="8824"/>
                    <a:pt x="802" y="8781"/>
                  </a:cubicBezTo>
                  <a:cubicBezTo>
                    <a:pt x="578" y="8198"/>
                    <a:pt x="754" y="7685"/>
                    <a:pt x="958" y="7177"/>
                  </a:cubicBezTo>
                  <a:cubicBezTo>
                    <a:pt x="1091" y="6749"/>
                    <a:pt x="1246" y="6327"/>
                    <a:pt x="1182" y="5883"/>
                  </a:cubicBezTo>
                  <a:cubicBezTo>
                    <a:pt x="1070" y="4835"/>
                    <a:pt x="867" y="3990"/>
                    <a:pt x="578" y="3230"/>
                  </a:cubicBezTo>
                  <a:cubicBezTo>
                    <a:pt x="177" y="2203"/>
                    <a:pt x="198" y="1316"/>
                    <a:pt x="198" y="177"/>
                  </a:cubicBezTo>
                  <a:lnTo>
                    <a:pt x="198" y="91"/>
                  </a:lnTo>
                  <a:cubicBezTo>
                    <a:pt x="198" y="43"/>
                    <a:pt x="155" y="0"/>
                    <a:pt x="113"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
            <p:cNvSpPr/>
            <p:nvPr/>
          </p:nvSpPr>
          <p:spPr>
            <a:xfrm>
              <a:off x="3961606" y="2290044"/>
              <a:ext cx="48771" cy="369185"/>
            </a:xfrm>
            <a:custGeom>
              <a:rect b="b" l="l" r="r" t="t"/>
              <a:pathLst>
                <a:path extrusionOk="0" h="6563" w="867">
                  <a:moveTo>
                    <a:pt x="295" y="1"/>
                  </a:moveTo>
                  <a:cubicBezTo>
                    <a:pt x="280" y="1"/>
                    <a:pt x="264" y="4"/>
                    <a:pt x="246" y="12"/>
                  </a:cubicBezTo>
                  <a:cubicBezTo>
                    <a:pt x="198" y="33"/>
                    <a:pt x="177" y="76"/>
                    <a:pt x="198" y="119"/>
                  </a:cubicBezTo>
                  <a:cubicBezTo>
                    <a:pt x="690" y="1279"/>
                    <a:pt x="487" y="2418"/>
                    <a:pt x="332" y="3509"/>
                  </a:cubicBezTo>
                  <a:cubicBezTo>
                    <a:pt x="177" y="4488"/>
                    <a:pt x="0" y="5493"/>
                    <a:pt x="289" y="6493"/>
                  </a:cubicBezTo>
                  <a:cubicBezTo>
                    <a:pt x="311" y="6536"/>
                    <a:pt x="332" y="6563"/>
                    <a:pt x="380" y="6563"/>
                  </a:cubicBezTo>
                  <a:lnTo>
                    <a:pt x="402" y="6563"/>
                  </a:lnTo>
                  <a:cubicBezTo>
                    <a:pt x="444" y="6563"/>
                    <a:pt x="466" y="6493"/>
                    <a:pt x="466" y="6450"/>
                  </a:cubicBezTo>
                  <a:cubicBezTo>
                    <a:pt x="198" y="5493"/>
                    <a:pt x="332" y="4530"/>
                    <a:pt x="487" y="3552"/>
                  </a:cubicBezTo>
                  <a:cubicBezTo>
                    <a:pt x="690" y="2418"/>
                    <a:pt x="867" y="1258"/>
                    <a:pt x="380" y="54"/>
                  </a:cubicBezTo>
                  <a:cubicBezTo>
                    <a:pt x="361" y="23"/>
                    <a:pt x="333" y="1"/>
                    <a:pt x="295"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p:nvPr/>
          </p:nvSpPr>
          <p:spPr>
            <a:xfrm>
              <a:off x="3933930" y="2104299"/>
              <a:ext cx="83985" cy="187658"/>
            </a:xfrm>
            <a:custGeom>
              <a:rect b="b" l="l" r="r" t="t"/>
              <a:pathLst>
                <a:path extrusionOk="0" h="3336" w="1493">
                  <a:moveTo>
                    <a:pt x="94" y="0"/>
                  </a:moveTo>
                  <a:cubicBezTo>
                    <a:pt x="63" y="0"/>
                    <a:pt x="34" y="10"/>
                    <a:pt x="22" y="35"/>
                  </a:cubicBezTo>
                  <a:cubicBezTo>
                    <a:pt x="1" y="78"/>
                    <a:pt x="1" y="126"/>
                    <a:pt x="43" y="169"/>
                  </a:cubicBezTo>
                  <a:cubicBezTo>
                    <a:pt x="1006" y="838"/>
                    <a:pt x="1316" y="2196"/>
                    <a:pt x="1295" y="3266"/>
                  </a:cubicBezTo>
                  <a:cubicBezTo>
                    <a:pt x="1295" y="3314"/>
                    <a:pt x="1316" y="3335"/>
                    <a:pt x="1380" y="3335"/>
                  </a:cubicBezTo>
                  <a:cubicBezTo>
                    <a:pt x="1428" y="3335"/>
                    <a:pt x="1471" y="3314"/>
                    <a:pt x="1471" y="3266"/>
                  </a:cubicBezTo>
                  <a:cubicBezTo>
                    <a:pt x="1493" y="2153"/>
                    <a:pt x="1161" y="747"/>
                    <a:pt x="156" y="14"/>
                  </a:cubicBezTo>
                  <a:cubicBezTo>
                    <a:pt x="138" y="5"/>
                    <a:pt x="116" y="0"/>
                    <a:pt x="94"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5"/>
            <p:cNvSpPr/>
            <p:nvPr/>
          </p:nvSpPr>
          <p:spPr>
            <a:xfrm>
              <a:off x="3903835" y="1621767"/>
              <a:ext cx="43989" cy="198796"/>
            </a:xfrm>
            <a:custGeom>
              <a:rect b="b" l="l" r="r" t="t"/>
              <a:pathLst>
                <a:path extrusionOk="0" h="3534" w="782">
                  <a:moveTo>
                    <a:pt x="295" y="0"/>
                  </a:moveTo>
                  <a:cubicBezTo>
                    <a:pt x="265" y="0"/>
                    <a:pt x="238" y="11"/>
                    <a:pt x="225" y="36"/>
                  </a:cubicBezTo>
                  <a:cubicBezTo>
                    <a:pt x="1" y="437"/>
                    <a:pt x="134" y="1036"/>
                    <a:pt x="268" y="1661"/>
                  </a:cubicBezTo>
                  <a:cubicBezTo>
                    <a:pt x="423" y="2351"/>
                    <a:pt x="578" y="3068"/>
                    <a:pt x="225" y="3378"/>
                  </a:cubicBezTo>
                  <a:cubicBezTo>
                    <a:pt x="177" y="3399"/>
                    <a:pt x="177" y="3469"/>
                    <a:pt x="204" y="3512"/>
                  </a:cubicBezTo>
                  <a:cubicBezTo>
                    <a:pt x="225" y="3533"/>
                    <a:pt x="247" y="3533"/>
                    <a:pt x="268" y="3533"/>
                  </a:cubicBezTo>
                  <a:cubicBezTo>
                    <a:pt x="290" y="3533"/>
                    <a:pt x="311" y="3533"/>
                    <a:pt x="338" y="3512"/>
                  </a:cubicBezTo>
                  <a:cubicBezTo>
                    <a:pt x="782" y="3111"/>
                    <a:pt x="605" y="2351"/>
                    <a:pt x="445" y="1619"/>
                  </a:cubicBezTo>
                  <a:cubicBezTo>
                    <a:pt x="338" y="1063"/>
                    <a:pt x="204" y="458"/>
                    <a:pt x="380" y="127"/>
                  </a:cubicBezTo>
                  <a:cubicBezTo>
                    <a:pt x="402" y="79"/>
                    <a:pt x="402" y="36"/>
                    <a:pt x="359" y="14"/>
                  </a:cubicBezTo>
                  <a:cubicBezTo>
                    <a:pt x="339" y="6"/>
                    <a:pt x="316" y="0"/>
                    <a:pt x="295"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15"/>
            <p:cNvSpPr/>
            <p:nvPr/>
          </p:nvSpPr>
          <p:spPr>
            <a:xfrm>
              <a:off x="3930330" y="1735341"/>
              <a:ext cx="51190" cy="114080"/>
            </a:xfrm>
            <a:custGeom>
              <a:rect b="b" l="l" r="r" t="t"/>
              <a:pathLst>
                <a:path extrusionOk="0" h="2028" w="910">
                  <a:moveTo>
                    <a:pt x="824" y="1"/>
                  </a:moveTo>
                  <a:cubicBezTo>
                    <a:pt x="754" y="1"/>
                    <a:pt x="733" y="44"/>
                    <a:pt x="733" y="86"/>
                  </a:cubicBezTo>
                  <a:cubicBezTo>
                    <a:pt x="733" y="423"/>
                    <a:pt x="578" y="648"/>
                    <a:pt x="401" y="888"/>
                  </a:cubicBezTo>
                  <a:cubicBezTo>
                    <a:pt x="198" y="1183"/>
                    <a:pt x="0" y="1471"/>
                    <a:pt x="43" y="1937"/>
                  </a:cubicBezTo>
                  <a:cubicBezTo>
                    <a:pt x="43" y="1985"/>
                    <a:pt x="86" y="2028"/>
                    <a:pt x="134" y="2028"/>
                  </a:cubicBezTo>
                  <a:cubicBezTo>
                    <a:pt x="198" y="2006"/>
                    <a:pt x="220" y="1958"/>
                    <a:pt x="220" y="1915"/>
                  </a:cubicBezTo>
                  <a:cubicBezTo>
                    <a:pt x="177" y="1514"/>
                    <a:pt x="353" y="1268"/>
                    <a:pt x="556" y="1001"/>
                  </a:cubicBezTo>
                  <a:cubicBezTo>
                    <a:pt x="733" y="733"/>
                    <a:pt x="909" y="487"/>
                    <a:pt x="909" y="86"/>
                  </a:cubicBezTo>
                  <a:cubicBezTo>
                    <a:pt x="909" y="44"/>
                    <a:pt x="867" y="1"/>
                    <a:pt x="824"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5"/>
            <p:cNvSpPr/>
            <p:nvPr/>
          </p:nvSpPr>
          <p:spPr>
            <a:xfrm>
              <a:off x="4010321" y="1742428"/>
              <a:ext cx="38870" cy="48040"/>
            </a:xfrm>
            <a:custGeom>
              <a:rect b="b" l="l" r="r" t="t"/>
              <a:pathLst>
                <a:path extrusionOk="0" h="854" w="691">
                  <a:moveTo>
                    <a:pt x="594" y="0"/>
                  </a:moveTo>
                  <a:cubicBezTo>
                    <a:pt x="582" y="0"/>
                    <a:pt x="570" y="3"/>
                    <a:pt x="557" y="8"/>
                  </a:cubicBezTo>
                  <a:cubicBezTo>
                    <a:pt x="204" y="121"/>
                    <a:pt x="1" y="431"/>
                    <a:pt x="22" y="762"/>
                  </a:cubicBezTo>
                  <a:cubicBezTo>
                    <a:pt x="22" y="811"/>
                    <a:pt x="70" y="853"/>
                    <a:pt x="113" y="853"/>
                  </a:cubicBezTo>
                  <a:cubicBezTo>
                    <a:pt x="156" y="853"/>
                    <a:pt x="204" y="811"/>
                    <a:pt x="204" y="762"/>
                  </a:cubicBezTo>
                  <a:cubicBezTo>
                    <a:pt x="183" y="495"/>
                    <a:pt x="338" y="276"/>
                    <a:pt x="605" y="164"/>
                  </a:cubicBezTo>
                  <a:cubicBezTo>
                    <a:pt x="648" y="142"/>
                    <a:pt x="691" y="94"/>
                    <a:pt x="669" y="51"/>
                  </a:cubicBezTo>
                  <a:cubicBezTo>
                    <a:pt x="654" y="20"/>
                    <a:pt x="627" y="0"/>
                    <a:pt x="594"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5"/>
            <p:cNvSpPr/>
            <p:nvPr/>
          </p:nvSpPr>
          <p:spPr>
            <a:xfrm>
              <a:off x="3915255" y="1989263"/>
              <a:ext cx="73803" cy="105923"/>
            </a:xfrm>
            <a:custGeom>
              <a:rect b="b" l="l" r="r" t="t"/>
              <a:pathLst>
                <a:path extrusionOk="0" h="1883" w="1312">
                  <a:moveTo>
                    <a:pt x="101" y="0"/>
                  </a:moveTo>
                  <a:cubicBezTo>
                    <a:pt x="89" y="0"/>
                    <a:pt x="77" y="4"/>
                    <a:pt x="65" y="11"/>
                  </a:cubicBezTo>
                  <a:cubicBezTo>
                    <a:pt x="22" y="32"/>
                    <a:pt x="1" y="96"/>
                    <a:pt x="22" y="145"/>
                  </a:cubicBezTo>
                  <a:cubicBezTo>
                    <a:pt x="108" y="300"/>
                    <a:pt x="268" y="476"/>
                    <a:pt x="423" y="679"/>
                  </a:cubicBezTo>
                  <a:cubicBezTo>
                    <a:pt x="755" y="1032"/>
                    <a:pt x="1113" y="1455"/>
                    <a:pt x="1001" y="1749"/>
                  </a:cubicBezTo>
                  <a:cubicBezTo>
                    <a:pt x="980" y="1792"/>
                    <a:pt x="1001" y="1856"/>
                    <a:pt x="1044" y="1856"/>
                  </a:cubicBezTo>
                  <a:cubicBezTo>
                    <a:pt x="1070" y="1883"/>
                    <a:pt x="1070" y="1883"/>
                    <a:pt x="1092" y="1883"/>
                  </a:cubicBezTo>
                  <a:cubicBezTo>
                    <a:pt x="1113" y="1883"/>
                    <a:pt x="1156" y="1856"/>
                    <a:pt x="1156" y="1813"/>
                  </a:cubicBezTo>
                  <a:cubicBezTo>
                    <a:pt x="1311" y="1433"/>
                    <a:pt x="910" y="968"/>
                    <a:pt x="557" y="546"/>
                  </a:cubicBezTo>
                  <a:cubicBezTo>
                    <a:pt x="402" y="364"/>
                    <a:pt x="268" y="187"/>
                    <a:pt x="177" y="54"/>
                  </a:cubicBezTo>
                  <a:cubicBezTo>
                    <a:pt x="162" y="23"/>
                    <a:pt x="133" y="0"/>
                    <a:pt x="101"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p:nvPr/>
          </p:nvSpPr>
          <p:spPr>
            <a:xfrm>
              <a:off x="3940231" y="2042928"/>
              <a:ext cx="23851" cy="32120"/>
            </a:xfrm>
            <a:custGeom>
              <a:rect b="b" l="l" r="r" t="t"/>
              <a:pathLst>
                <a:path extrusionOk="0" h="571" w="424">
                  <a:moveTo>
                    <a:pt x="313" y="0"/>
                  </a:moveTo>
                  <a:cubicBezTo>
                    <a:pt x="294" y="0"/>
                    <a:pt x="277" y="5"/>
                    <a:pt x="268" y="14"/>
                  </a:cubicBezTo>
                  <a:cubicBezTo>
                    <a:pt x="135" y="126"/>
                    <a:pt x="22" y="282"/>
                    <a:pt x="22" y="458"/>
                  </a:cubicBezTo>
                  <a:cubicBezTo>
                    <a:pt x="1" y="501"/>
                    <a:pt x="44" y="549"/>
                    <a:pt x="92" y="570"/>
                  </a:cubicBezTo>
                  <a:lnTo>
                    <a:pt x="113" y="570"/>
                  </a:lnTo>
                  <a:cubicBezTo>
                    <a:pt x="156" y="570"/>
                    <a:pt x="177" y="528"/>
                    <a:pt x="199" y="479"/>
                  </a:cubicBezTo>
                  <a:cubicBezTo>
                    <a:pt x="199" y="346"/>
                    <a:pt x="268" y="233"/>
                    <a:pt x="359" y="169"/>
                  </a:cubicBezTo>
                  <a:cubicBezTo>
                    <a:pt x="402" y="126"/>
                    <a:pt x="423" y="78"/>
                    <a:pt x="380" y="36"/>
                  </a:cubicBezTo>
                  <a:cubicBezTo>
                    <a:pt x="368" y="11"/>
                    <a:pt x="339" y="0"/>
                    <a:pt x="313"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p:nvPr/>
          </p:nvSpPr>
          <p:spPr>
            <a:xfrm>
              <a:off x="3926392" y="2206341"/>
              <a:ext cx="43989" cy="60303"/>
            </a:xfrm>
            <a:custGeom>
              <a:rect b="b" l="l" r="r" t="t"/>
              <a:pathLst>
                <a:path extrusionOk="0" h="1072" w="782">
                  <a:moveTo>
                    <a:pt x="668" y="0"/>
                  </a:moveTo>
                  <a:cubicBezTo>
                    <a:pt x="646" y="0"/>
                    <a:pt x="624" y="8"/>
                    <a:pt x="605" y="29"/>
                  </a:cubicBezTo>
                  <a:cubicBezTo>
                    <a:pt x="578" y="72"/>
                    <a:pt x="536" y="93"/>
                    <a:pt x="493" y="136"/>
                  </a:cubicBezTo>
                  <a:cubicBezTo>
                    <a:pt x="247" y="382"/>
                    <a:pt x="1" y="607"/>
                    <a:pt x="22" y="1008"/>
                  </a:cubicBezTo>
                  <a:cubicBezTo>
                    <a:pt x="22" y="1050"/>
                    <a:pt x="70" y="1072"/>
                    <a:pt x="113" y="1072"/>
                  </a:cubicBezTo>
                  <a:cubicBezTo>
                    <a:pt x="156" y="1072"/>
                    <a:pt x="204" y="1050"/>
                    <a:pt x="204" y="1008"/>
                  </a:cubicBezTo>
                  <a:cubicBezTo>
                    <a:pt x="177" y="697"/>
                    <a:pt x="402" y="494"/>
                    <a:pt x="626" y="270"/>
                  </a:cubicBezTo>
                  <a:lnTo>
                    <a:pt x="739" y="163"/>
                  </a:lnTo>
                  <a:cubicBezTo>
                    <a:pt x="782" y="115"/>
                    <a:pt x="782" y="72"/>
                    <a:pt x="739" y="29"/>
                  </a:cubicBezTo>
                  <a:cubicBezTo>
                    <a:pt x="724" y="14"/>
                    <a:pt x="696" y="0"/>
                    <a:pt x="668"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p:nvPr/>
          </p:nvSpPr>
          <p:spPr>
            <a:xfrm>
              <a:off x="3937868" y="2502734"/>
              <a:ext cx="45171" cy="63565"/>
            </a:xfrm>
            <a:custGeom>
              <a:rect b="b" l="l" r="r" t="t"/>
              <a:pathLst>
                <a:path extrusionOk="0" h="1130" w="803">
                  <a:moveTo>
                    <a:pt x="711" y="1"/>
                  </a:moveTo>
                  <a:cubicBezTo>
                    <a:pt x="689" y="1"/>
                    <a:pt x="666" y="6"/>
                    <a:pt x="642" y="17"/>
                  </a:cubicBezTo>
                  <a:cubicBezTo>
                    <a:pt x="620" y="38"/>
                    <a:pt x="578" y="81"/>
                    <a:pt x="556" y="108"/>
                  </a:cubicBezTo>
                  <a:cubicBezTo>
                    <a:pt x="289" y="348"/>
                    <a:pt x="0" y="594"/>
                    <a:pt x="155" y="1065"/>
                  </a:cubicBezTo>
                  <a:cubicBezTo>
                    <a:pt x="155" y="1108"/>
                    <a:pt x="198" y="1129"/>
                    <a:pt x="241" y="1129"/>
                  </a:cubicBezTo>
                  <a:cubicBezTo>
                    <a:pt x="241" y="1129"/>
                    <a:pt x="267" y="1129"/>
                    <a:pt x="267" y="1108"/>
                  </a:cubicBezTo>
                  <a:cubicBezTo>
                    <a:pt x="310" y="1108"/>
                    <a:pt x="332" y="1044"/>
                    <a:pt x="310" y="995"/>
                  </a:cubicBezTo>
                  <a:cubicBezTo>
                    <a:pt x="198" y="664"/>
                    <a:pt x="422" y="461"/>
                    <a:pt x="668" y="241"/>
                  </a:cubicBezTo>
                  <a:cubicBezTo>
                    <a:pt x="711" y="215"/>
                    <a:pt x="733" y="172"/>
                    <a:pt x="775" y="151"/>
                  </a:cubicBezTo>
                  <a:cubicBezTo>
                    <a:pt x="802" y="108"/>
                    <a:pt x="802" y="60"/>
                    <a:pt x="775" y="17"/>
                  </a:cubicBezTo>
                  <a:cubicBezTo>
                    <a:pt x="754" y="6"/>
                    <a:pt x="733" y="1"/>
                    <a:pt x="711"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p:nvPr/>
          </p:nvSpPr>
          <p:spPr>
            <a:xfrm>
              <a:off x="3930330" y="1809144"/>
              <a:ext cx="268099" cy="346234"/>
            </a:xfrm>
            <a:custGeom>
              <a:rect b="b" l="l" r="r" t="t"/>
              <a:pathLst>
                <a:path extrusionOk="0" h="6155" w="4766">
                  <a:moveTo>
                    <a:pt x="1852" y="0"/>
                  </a:moveTo>
                  <a:cubicBezTo>
                    <a:pt x="1757" y="0"/>
                    <a:pt x="1659" y="9"/>
                    <a:pt x="1557" y="26"/>
                  </a:cubicBezTo>
                  <a:cubicBezTo>
                    <a:pt x="1289" y="68"/>
                    <a:pt x="1113" y="224"/>
                    <a:pt x="936" y="357"/>
                  </a:cubicBezTo>
                  <a:cubicBezTo>
                    <a:pt x="736" y="505"/>
                    <a:pt x="565" y="649"/>
                    <a:pt x="318" y="649"/>
                  </a:cubicBezTo>
                  <a:cubicBezTo>
                    <a:pt x="261" y="649"/>
                    <a:pt x="200" y="642"/>
                    <a:pt x="134" y="625"/>
                  </a:cubicBezTo>
                  <a:cubicBezTo>
                    <a:pt x="121" y="621"/>
                    <a:pt x="110" y="619"/>
                    <a:pt x="99" y="619"/>
                  </a:cubicBezTo>
                  <a:cubicBezTo>
                    <a:pt x="50" y="619"/>
                    <a:pt x="22" y="655"/>
                    <a:pt x="22" y="694"/>
                  </a:cubicBezTo>
                  <a:cubicBezTo>
                    <a:pt x="0" y="737"/>
                    <a:pt x="43" y="780"/>
                    <a:pt x="86" y="806"/>
                  </a:cubicBezTo>
                  <a:cubicBezTo>
                    <a:pt x="160" y="821"/>
                    <a:pt x="228" y="827"/>
                    <a:pt x="291" y="827"/>
                  </a:cubicBezTo>
                  <a:cubicBezTo>
                    <a:pt x="615" y="827"/>
                    <a:pt x="820" y="661"/>
                    <a:pt x="1043" y="491"/>
                  </a:cubicBezTo>
                  <a:cubicBezTo>
                    <a:pt x="1204" y="357"/>
                    <a:pt x="1380" y="245"/>
                    <a:pt x="1605" y="202"/>
                  </a:cubicBezTo>
                  <a:cubicBezTo>
                    <a:pt x="1692" y="186"/>
                    <a:pt x="1777" y="178"/>
                    <a:pt x="1859" y="178"/>
                  </a:cubicBezTo>
                  <a:cubicBezTo>
                    <a:pt x="2109" y="178"/>
                    <a:pt x="2333" y="252"/>
                    <a:pt x="2514" y="405"/>
                  </a:cubicBezTo>
                  <a:cubicBezTo>
                    <a:pt x="3097" y="871"/>
                    <a:pt x="3316" y="1897"/>
                    <a:pt x="3364" y="2721"/>
                  </a:cubicBezTo>
                  <a:cubicBezTo>
                    <a:pt x="3407" y="4015"/>
                    <a:pt x="3631" y="5085"/>
                    <a:pt x="4610" y="6106"/>
                  </a:cubicBezTo>
                  <a:cubicBezTo>
                    <a:pt x="4631" y="6127"/>
                    <a:pt x="4653" y="6154"/>
                    <a:pt x="4680" y="6154"/>
                  </a:cubicBezTo>
                  <a:cubicBezTo>
                    <a:pt x="4701" y="6154"/>
                    <a:pt x="4722" y="6127"/>
                    <a:pt x="4744" y="6127"/>
                  </a:cubicBezTo>
                  <a:cubicBezTo>
                    <a:pt x="4765" y="6085"/>
                    <a:pt x="4765" y="6042"/>
                    <a:pt x="4744" y="5994"/>
                  </a:cubicBezTo>
                  <a:cubicBezTo>
                    <a:pt x="3808" y="4994"/>
                    <a:pt x="3583" y="3967"/>
                    <a:pt x="3541" y="2721"/>
                  </a:cubicBezTo>
                  <a:cubicBezTo>
                    <a:pt x="3498" y="1849"/>
                    <a:pt x="3252" y="758"/>
                    <a:pt x="2626" y="272"/>
                  </a:cubicBezTo>
                  <a:cubicBezTo>
                    <a:pt x="2407" y="85"/>
                    <a:pt x="2148" y="0"/>
                    <a:pt x="1852" y="0"/>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p:nvPr/>
          </p:nvSpPr>
          <p:spPr>
            <a:xfrm>
              <a:off x="3922792" y="1939311"/>
              <a:ext cx="92704" cy="541824"/>
            </a:xfrm>
            <a:custGeom>
              <a:rect b="b" l="l" r="r" t="t"/>
              <a:pathLst>
                <a:path extrusionOk="0" h="9632" w="1648">
                  <a:moveTo>
                    <a:pt x="222" y="0"/>
                  </a:moveTo>
                  <a:cubicBezTo>
                    <a:pt x="214" y="0"/>
                    <a:pt x="206" y="2"/>
                    <a:pt x="199" y="6"/>
                  </a:cubicBezTo>
                  <a:cubicBezTo>
                    <a:pt x="156" y="6"/>
                    <a:pt x="108" y="49"/>
                    <a:pt x="108" y="97"/>
                  </a:cubicBezTo>
                  <a:cubicBezTo>
                    <a:pt x="199" y="674"/>
                    <a:pt x="177" y="1300"/>
                    <a:pt x="134" y="1942"/>
                  </a:cubicBezTo>
                  <a:cubicBezTo>
                    <a:pt x="65" y="2947"/>
                    <a:pt x="1" y="3995"/>
                    <a:pt x="423" y="4840"/>
                  </a:cubicBezTo>
                  <a:lnTo>
                    <a:pt x="445" y="4862"/>
                  </a:lnTo>
                  <a:cubicBezTo>
                    <a:pt x="958" y="5888"/>
                    <a:pt x="1445" y="6867"/>
                    <a:pt x="1247" y="8027"/>
                  </a:cubicBezTo>
                  <a:cubicBezTo>
                    <a:pt x="1204" y="8225"/>
                    <a:pt x="1070" y="8450"/>
                    <a:pt x="936" y="8653"/>
                  </a:cubicBezTo>
                  <a:cubicBezTo>
                    <a:pt x="733" y="8942"/>
                    <a:pt x="557" y="9231"/>
                    <a:pt x="600" y="9541"/>
                  </a:cubicBezTo>
                  <a:cubicBezTo>
                    <a:pt x="600" y="9589"/>
                    <a:pt x="642" y="9632"/>
                    <a:pt x="690" y="9632"/>
                  </a:cubicBezTo>
                  <a:cubicBezTo>
                    <a:pt x="733" y="9610"/>
                    <a:pt x="776" y="9562"/>
                    <a:pt x="776" y="9519"/>
                  </a:cubicBezTo>
                  <a:cubicBezTo>
                    <a:pt x="733" y="9273"/>
                    <a:pt x="910" y="9006"/>
                    <a:pt x="1070" y="8739"/>
                  </a:cubicBezTo>
                  <a:cubicBezTo>
                    <a:pt x="1225" y="8541"/>
                    <a:pt x="1359" y="8295"/>
                    <a:pt x="1402" y="8049"/>
                  </a:cubicBezTo>
                  <a:cubicBezTo>
                    <a:pt x="1648" y="6824"/>
                    <a:pt x="1113" y="5797"/>
                    <a:pt x="600" y="4776"/>
                  </a:cubicBezTo>
                  <a:lnTo>
                    <a:pt x="578" y="4749"/>
                  </a:lnTo>
                  <a:cubicBezTo>
                    <a:pt x="177" y="3947"/>
                    <a:pt x="241" y="2947"/>
                    <a:pt x="311" y="1968"/>
                  </a:cubicBezTo>
                  <a:cubicBezTo>
                    <a:pt x="354" y="1321"/>
                    <a:pt x="375" y="674"/>
                    <a:pt x="289" y="70"/>
                  </a:cubicBezTo>
                  <a:cubicBezTo>
                    <a:pt x="289" y="35"/>
                    <a:pt x="257" y="0"/>
                    <a:pt x="222" y="0"/>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p:nvPr/>
          </p:nvSpPr>
          <p:spPr>
            <a:xfrm>
              <a:off x="3905073" y="2114369"/>
              <a:ext cx="27732" cy="41008"/>
            </a:xfrm>
            <a:custGeom>
              <a:rect b="b" l="l" r="r" t="t"/>
              <a:pathLst>
                <a:path extrusionOk="0" h="729" w="493">
                  <a:moveTo>
                    <a:pt x="412" y="1"/>
                  </a:moveTo>
                  <a:cubicBezTo>
                    <a:pt x="387" y="1"/>
                    <a:pt x="358" y="12"/>
                    <a:pt x="337" y="33"/>
                  </a:cubicBezTo>
                  <a:cubicBezTo>
                    <a:pt x="155" y="193"/>
                    <a:pt x="48" y="391"/>
                    <a:pt x="22" y="616"/>
                  </a:cubicBezTo>
                  <a:cubicBezTo>
                    <a:pt x="0" y="659"/>
                    <a:pt x="48" y="701"/>
                    <a:pt x="91" y="728"/>
                  </a:cubicBezTo>
                  <a:lnTo>
                    <a:pt x="112" y="728"/>
                  </a:lnTo>
                  <a:cubicBezTo>
                    <a:pt x="155" y="728"/>
                    <a:pt x="182" y="680"/>
                    <a:pt x="203" y="637"/>
                  </a:cubicBezTo>
                  <a:cubicBezTo>
                    <a:pt x="225" y="461"/>
                    <a:pt x="316" y="300"/>
                    <a:pt x="471" y="167"/>
                  </a:cubicBezTo>
                  <a:cubicBezTo>
                    <a:pt x="492" y="124"/>
                    <a:pt x="492" y="81"/>
                    <a:pt x="471" y="33"/>
                  </a:cubicBezTo>
                  <a:cubicBezTo>
                    <a:pt x="460" y="12"/>
                    <a:pt x="437" y="1"/>
                    <a:pt x="412" y="1"/>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p:nvPr/>
          </p:nvSpPr>
          <p:spPr>
            <a:xfrm>
              <a:off x="3995302" y="2375323"/>
              <a:ext cx="28914" cy="91973"/>
            </a:xfrm>
            <a:custGeom>
              <a:rect b="b" l="l" r="r" t="t"/>
              <a:pathLst>
                <a:path extrusionOk="0" h="1635" w="514">
                  <a:moveTo>
                    <a:pt x="104" y="1"/>
                  </a:moveTo>
                  <a:cubicBezTo>
                    <a:pt x="93" y="1"/>
                    <a:pt x="81" y="3"/>
                    <a:pt x="70" y="9"/>
                  </a:cubicBezTo>
                  <a:cubicBezTo>
                    <a:pt x="22" y="30"/>
                    <a:pt x="0" y="73"/>
                    <a:pt x="22" y="121"/>
                  </a:cubicBezTo>
                  <a:cubicBezTo>
                    <a:pt x="225" y="501"/>
                    <a:pt x="337" y="988"/>
                    <a:pt x="316" y="1571"/>
                  </a:cubicBezTo>
                  <a:cubicBezTo>
                    <a:pt x="316" y="1613"/>
                    <a:pt x="359" y="1635"/>
                    <a:pt x="402" y="1635"/>
                  </a:cubicBezTo>
                  <a:cubicBezTo>
                    <a:pt x="450" y="1635"/>
                    <a:pt x="492" y="1613"/>
                    <a:pt x="492" y="1571"/>
                  </a:cubicBezTo>
                  <a:cubicBezTo>
                    <a:pt x="514" y="966"/>
                    <a:pt x="402" y="453"/>
                    <a:pt x="182" y="52"/>
                  </a:cubicBezTo>
                  <a:cubicBezTo>
                    <a:pt x="163" y="21"/>
                    <a:pt x="135" y="1"/>
                    <a:pt x="104" y="1"/>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5"/>
            <p:cNvSpPr/>
            <p:nvPr/>
          </p:nvSpPr>
          <p:spPr>
            <a:xfrm>
              <a:off x="3937868" y="2253818"/>
              <a:ext cx="37633" cy="53159"/>
            </a:xfrm>
            <a:custGeom>
              <a:rect b="b" l="l" r="r" t="t"/>
              <a:pathLst>
                <a:path extrusionOk="0" h="945" w="669">
                  <a:moveTo>
                    <a:pt x="569" y="0"/>
                  </a:moveTo>
                  <a:cubicBezTo>
                    <a:pt x="558" y="0"/>
                    <a:pt x="546" y="3"/>
                    <a:pt x="535" y="9"/>
                  </a:cubicBezTo>
                  <a:cubicBezTo>
                    <a:pt x="219" y="142"/>
                    <a:pt x="0" y="474"/>
                    <a:pt x="0" y="854"/>
                  </a:cubicBezTo>
                  <a:cubicBezTo>
                    <a:pt x="0" y="896"/>
                    <a:pt x="43" y="944"/>
                    <a:pt x="86" y="944"/>
                  </a:cubicBezTo>
                  <a:cubicBezTo>
                    <a:pt x="134" y="944"/>
                    <a:pt x="177" y="896"/>
                    <a:pt x="177" y="854"/>
                  </a:cubicBezTo>
                  <a:cubicBezTo>
                    <a:pt x="177" y="565"/>
                    <a:pt x="353" y="276"/>
                    <a:pt x="599" y="164"/>
                  </a:cubicBezTo>
                  <a:cubicBezTo>
                    <a:pt x="642" y="142"/>
                    <a:pt x="668" y="94"/>
                    <a:pt x="642" y="51"/>
                  </a:cubicBezTo>
                  <a:cubicBezTo>
                    <a:pt x="626" y="20"/>
                    <a:pt x="599" y="0"/>
                    <a:pt x="569" y="0"/>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5"/>
            <p:cNvSpPr/>
            <p:nvPr/>
          </p:nvSpPr>
          <p:spPr>
            <a:xfrm>
              <a:off x="3639450" y="1779611"/>
              <a:ext cx="250605" cy="400743"/>
            </a:xfrm>
            <a:custGeom>
              <a:rect b="b" l="l" r="r" t="t"/>
              <a:pathLst>
                <a:path extrusionOk="0" h="7124" w="4455">
                  <a:moveTo>
                    <a:pt x="3176" y="1"/>
                  </a:moveTo>
                  <a:cubicBezTo>
                    <a:pt x="3001" y="1"/>
                    <a:pt x="2829" y="66"/>
                    <a:pt x="2674" y="171"/>
                  </a:cubicBezTo>
                  <a:cubicBezTo>
                    <a:pt x="1829" y="797"/>
                    <a:pt x="1471" y="1866"/>
                    <a:pt x="1161" y="2802"/>
                  </a:cubicBezTo>
                  <a:lnTo>
                    <a:pt x="1112" y="2936"/>
                  </a:lnTo>
                  <a:cubicBezTo>
                    <a:pt x="669" y="4225"/>
                    <a:pt x="358" y="5540"/>
                    <a:pt x="21" y="7011"/>
                  </a:cubicBezTo>
                  <a:cubicBezTo>
                    <a:pt x="0" y="7054"/>
                    <a:pt x="43" y="7102"/>
                    <a:pt x="91" y="7123"/>
                  </a:cubicBezTo>
                  <a:lnTo>
                    <a:pt x="112" y="7123"/>
                  </a:lnTo>
                  <a:cubicBezTo>
                    <a:pt x="134" y="7123"/>
                    <a:pt x="177" y="7080"/>
                    <a:pt x="198" y="7054"/>
                  </a:cubicBezTo>
                  <a:cubicBezTo>
                    <a:pt x="535" y="5583"/>
                    <a:pt x="845" y="4273"/>
                    <a:pt x="1268" y="2979"/>
                  </a:cubicBezTo>
                  <a:lnTo>
                    <a:pt x="1316" y="2866"/>
                  </a:lnTo>
                  <a:cubicBezTo>
                    <a:pt x="1626" y="1930"/>
                    <a:pt x="1984" y="904"/>
                    <a:pt x="2765" y="326"/>
                  </a:cubicBezTo>
                  <a:cubicBezTo>
                    <a:pt x="2887" y="221"/>
                    <a:pt x="3022" y="185"/>
                    <a:pt x="3173" y="185"/>
                  </a:cubicBezTo>
                  <a:cubicBezTo>
                    <a:pt x="3214" y="185"/>
                    <a:pt x="3256" y="188"/>
                    <a:pt x="3300" y="192"/>
                  </a:cubicBezTo>
                  <a:cubicBezTo>
                    <a:pt x="3701" y="283"/>
                    <a:pt x="4075" y="706"/>
                    <a:pt x="4278" y="1037"/>
                  </a:cubicBezTo>
                  <a:cubicBezTo>
                    <a:pt x="4292" y="1067"/>
                    <a:pt x="4313" y="1087"/>
                    <a:pt x="4340" y="1087"/>
                  </a:cubicBezTo>
                  <a:cubicBezTo>
                    <a:pt x="4355" y="1087"/>
                    <a:pt x="4373" y="1080"/>
                    <a:pt x="4391" y="1064"/>
                  </a:cubicBezTo>
                  <a:cubicBezTo>
                    <a:pt x="4433" y="1037"/>
                    <a:pt x="4455" y="995"/>
                    <a:pt x="4433" y="952"/>
                  </a:cubicBezTo>
                  <a:cubicBezTo>
                    <a:pt x="4187" y="572"/>
                    <a:pt x="3786" y="128"/>
                    <a:pt x="3321" y="16"/>
                  </a:cubicBezTo>
                  <a:cubicBezTo>
                    <a:pt x="3273" y="6"/>
                    <a:pt x="3224" y="1"/>
                    <a:pt x="3176"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p:nvPr/>
          </p:nvSpPr>
          <p:spPr>
            <a:xfrm>
              <a:off x="3688164" y="1987126"/>
              <a:ext cx="17776" cy="114080"/>
            </a:xfrm>
            <a:custGeom>
              <a:rect b="b" l="l" r="r" t="t"/>
              <a:pathLst>
                <a:path extrusionOk="0" h="2028" w="316">
                  <a:moveTo>
                    <a:pt x="113" y="1"/>
                  </a:moveTo>
                  <a:cubicBezTo>
                    <a:pt x="49" y="1"/>
                    <a:pt x="0" y="49"/>
                    <a:pt x="0" y="92"/>
                  </a:cubicBezTo>
                  <a:cubicBezTo>
                    <a:pt x="0" y="338"/>
                    <a:pt x="27" y="557"/>
                    <a:pt x="49" y="803"/>
                  </a:cubicBezTo>
                  <a:cubicBezTo>
                    <a:pt x="91" y="1161"/>
                    <a:pt x="134" y="1541"/>
                    <a:pt x="27" y="1921"/>
                  </a:cubicBezTo>
                  <a:cubicBezTo>
                    <a:pt x="0" y="1963"/>
                    <a:pt x="27" y="2006"/>
                    <a:pt x="70" y="2028"/>
                  </a:cubicBezTo>
                  <a:lnTo>
                    <a:pt x="91" y="2028"/>
                  </a:lnTo>
                  <a:cubicBezTo>
                    <a:pt x="134" y="2028"/>
                    <a:pt x="182" y="2006"/>
                    <a:pt x="182" y="1963"/>
                  </a:cubicBezTo>
                  <a:cubicBezTo>
                    <a:pt x="316" y="1562"/>
                    <a:pt x="268" y="1161"/>
                    <a:pt x="225" y="782"/>
                  </a:cubicBezTo>
                  <a:cubicBezTo>
                    <a:pt x="204" y="536"/>
                    <a:pt x="182" y="316"/>
                    <a:pt x="182" y="113"/>
                  </a:cubicBezTo>
                  <a:cubicBezTo>
                    <a:pt x="182" y="49"/>
                    <a:pt x="161" y="1"/>
                    <a:pt x="113"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5"/>
            <p:cNvSpPr/>
            <p:nvPr/>
          </p:nvSpPr>
          <p:spPr>
            <a:xfrm>
              <a:off x="3630731" y="2073754"/>
              <a:ext cx="41233" cy="47590"/>
            </a:xfrm>
            <a:custGeom>
              <a:rect b="b" l="l" r="r" t="t"/>
              <a:pathLst>
                <a:path extrusionOk="0" h="846" w="733">
                  <a:moveTo>
                    <a:pt x="620" y="1"/>
                  </a:moveTo>
                  <a:cubicBezTo>
                    <a:pt x="246" y="87"/>
                    <a:pt x="0" y="381"/>
                    <a:pt x="21" y="782"/>
                  </a:cubicBezTo>
                  <a:cubicBezTo>
                    <a:pt x="21" y="824"/>
                    <a:pt x="64" y="846"/>
                    <a:pt x="112" y="846"/>
                  </a:cubicBezTo>
                  <a:cubicBezTo>
                    <a:pt x="155" y="846"/>
                    <a:pt x="198" y="824"/>
                    <a:pt x="198" y="755"/>
                  </a:cubicBezTo>
                  <a:cubicBezTo>
                    <a:pt x="176" y="466"/>
                    <a:pt x="353" y="247"/>
                    <a:pt x="668" y="199"/>
                  </a:cubicBezTo>
                  <a:cubicBezTo>
                    <a:pt x="711" y="177"/>
                    <a:pt x="733" y="135"/>
                    <a:pt x="733" y="87"/>
                  </a:cubicBezTo>
                  <a:cubicBezTo>
                    <a:pt x="733" y="44"/>
                    <a:pt x="668" y="1"/>
                    <a:pt x="620"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5"/>
            <p:cNvSpPr/>
            <p:nvPr/>
          </p:nvSpPr>
          <p:spPr>
            <a:xfrm>
              <a:off x="3719722" y="1887391"/>
              <a:ext cx="19913" cy="54677"/>
            </a:xfrm>
            <a:custGeom>
              <a:rect b="b" l="l" r="r" t="t"/>
              <a:pathLst>
                <a:path extrusionOk="0" h="972" w="354">
                  <a:moveTo>
                    <a:pt x="110" y="0"/>
                  </a:moveTo>
                  <a:cubicBezTo>
                    <a:pt x="91" y="0"/>
                    <a:pt x="74" y="6"/>
                    <a:pt x="65" y="14"/>
                  </a:cubicBezTo>
                  <a:cubicBezTo>
                    <a:pt x="22" y="36"/>
                    <a:pt x="1" y="105"/>
                    <a:pt x="22" y="127"/>
                  </a:cubicBezTo>
                  <a:cubicBezTo>
                    <a:pt x="156" y="325"/>
                    <a:pt x="177" y="549"/>
                    <a:pt x="156" y="886"/>
                  </a:cubicBezTo>
                  <a:cubicBezTo>
                    <a:pt x="156" y="929"/>
                    <a:pt x="199" y="972"/>
                    <a:pt x="242" y="972"/>
                  </a:cubicBezTo>
                  <a:cubicBezTo>
                    <a:pt x="290" y="972"/>
                    <a:pt x="332" y="950"/>
                    <a:pt x="332" y="907"/>
                  </a:cubicBezTo>
                  <a:cubicBezTo>
                    <a:pt x="354" y="661"/>
                    <a:pt x="354" y="325"/>
                    <a:pt x="177" y="36"/>
                  </a:cubicBezTo>
                  <a:cubicBezTo>
                    <a:pt x="165" y="11"/>
                    <a:pt x="136" y="0"/>
                    <a:pt x="110"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5"/>
            <p:cNvSpPr/>
            <p:nvPr/>
          </p:nvSpPr>
          <p:spPr>
            <a:xfrm>
              <a:off x="3840101" y="1932111"/>
              <a:ext cx="68909" cy="500028"/>
            </a:xfrm>
            <a:custGeom>
              <a:rect b="b" l="l" r="r" t="t"/>
              <a:pathLst>
                <a:path extrusionOk="0" h="8889" w="1225">
                  <a:moveTo>
                    <a:pt x="1112" y="0"/>
                  </a:moveTo>
                  <a:cubicBezTo>
                    <a:pt x="1070" y="0"/>
                    <a:pt x="1021" y="43"/>
                    <a:pt x="1021" y="91"/>
                  </a:cubicBezTo>
                  <a:lnTo>
                    <a:pt x="1021" y="177"/>
                  </a:lnTo>
                  <a:cubicBezTo>
                    <a:pt x="1021" y="1316"/>
                    <a:pt x="1043" y="2203"/>
                    <a:pt x="642" y="3230"/>
                  </a:cubicBezTo>
                  <a:cubicBezTo>
                    <a:pt x="353" y="3990"/>
                    <a:pt x="176" y="4835"/>
                    <a:pt x="43" y="5883"/>
                  </a:cubicBezTo>
                  <a:cubicBezTo>
                    <a:pt x="0" y="6327"/>
                    <a:pt x="134" y="6749"/>
                    <a:pt x="289" y="7177"/>
                  </a:cubicBezTo>
                  <a:cubicBezTo>
                    <a:pt x="465" y="7685"/>
                    <a:pt x="642" y="8198"/>
                    <a:pt x="444" y="8781"/>
                  </a:cubicBezTo>
                  <a:cubicBezTo>
                    <a:pt x="422" y="8824"/>
                    <a:pt x="444" y="8867"/>
                    <a:pt x="487" y="8888"/>
                  </a:cubicBezTo>
                  <a:lnTo>
                    <a:pt x="508" y="8888"/>
                  </a:lnTo>
                  <a:cubicBezTo>
                    <a:pt x="556" y="8888"/>
                    <a:pt x="578" y="8867"/>
                    <a:pt x="599" y="8824"/>
                  </a:cubicBezTo>
                  <a:cubicBezTo>
                    <a:pt x="824" y="8198"/>
                    <a:pt x="620" y="7642"/>
                    <a:pt x="444" y="7107"/>
                  </a:cubicBezTo>
                  <a:cubicBezTo>
                    <a:pt x="310" y="6706"/>
                    <a:pt x="176" y="6305"/>
                    <a:pt x="219" y="5904"/>
                  </a:cubicBezTo>
                  <a:cubicBezTo>
                    <a:pt x="332" y="4877"/>
                    <a:pt x="508" y="4032"/>
                    <a:pt x="802" y="3300"/>
                  </a:cubicBezTo>
                  <a:cubicBezTo>
                    <a:pt x="1225" y="2230"/>
                    <a:pt x="1203" y="1337"/>
                    <a:pt x="1203" y="177"/>
                  </a:cubicBezTo>
                  <a:lnTo>
                    <a:pt x="1203" y="91"/>
                  </a:lnTo>
                  <a:cubicBezTo>
                    <a:pt x="1203" y="43"/>
                    <a:pt x="1155" y="0"/>
                    <a:pt x="1112"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p:nvPr/>
          </p:nvSpPr>
          <p:spPr>
            <a:xfrm>
              <a:off x="3814788" y="2290044"/>
              <a:ext cx="49108" cy="369185"/>
            </a:xfrm>
            <a:custGeom>
              <a:rect b="b" l="l" r="r" t="t"/>
              <a:pathLst>
                <a:path extrusionOk="0" h="6563" w="873">
                  <a:moveTo>
                    <a:pt x="586" y="1"/>
                  </a:moveTo>
                  <a:cubicBezTo>
                    <a:pt x="549" y="1"/>
                    <a:pt x="508" y="23"/>
                    <a:pt x="493" y="54"/>
                  </a:cubicBezTo>
                  <a:cubicBezTo>
                    <a:pt x="1" y="1258"/>
                    <a:pt x="183" y="2418"/>
                    <a:pt x="381" y="3552"/>
                  </a:cubicBezTo>
                  <a:cubicBezTo>
                    <a:pt x="536" y="4530"/>
                    <a:pt x="669" y="5493"/>
                    <a:pt x="402" y="6450"/>
                  </a:cubicBezTo>
                  <a:cubicBezTo>
                    <a:pt x="402" y="6493"/>
                    <a:pt x="423" y="6563"/>
                    <a:pt x="471" y="6563"/>
                  </a:cubicBezTo>
                  <a:lnTo>
                    <a:pt x="493" y="6563"/>
                  </a:lnTo>
                  <a:cubicBezTo>
                    <a:pt x="536" y="6563"/>
                    <a:pt x="557" y="6536"/>
                    <a:pt x="584" y="6493"/>
                  </a:cubicBezTo>
                  <a:cubicBezTo>
                    <a:pt x="872" y="5493"/>
                    <a:pt x="691" y="4488"/>
                    <a:pt x="536" y="3509"/>
                  </a:cubicBezTo>
                  <a:cubicBezTo>
                    <a:pt x="381" y="2418"/>
                    <a:pt x="183" y="1279"/>
                    <a:pt x="669" y="119"/>
                  </a:cubicBezTo>
                  <a:cubicBezTo>
                    <a:pt x="691" y="76"/>
                    <a:pt x="669" y="33"/>
                    <a:pt x="626" y="12"/>
                  </a:cubicBezTo>
                  <a:cubicBezTo>
                    <a:pt x="615" y="4"/>
                    <a:pt x="601" y="1"/>
                    <a:pt x="586"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5"/>
            <p:cNvSpPr/>
            <p:nvPr/>
          </p:nvSpPr>
          <p:spPr>
            <a:xfrm>
              <a:off x="3807306" y="2104299"/>
              <a:ext cx="83985" cy="187658"/>
            </a:xfrm>
            <a:custGeom>
              <a:rect b="b" l="l" r="r" t="t"/>
              <a:pathLst>
                <a:path extrusionOk="0" h="3336" w="1493">
                  <a:moveTo>
                    <a:pt x="1401" y="0"/>
                  </a:moveTo>
                  <a:cubicBezTo>
                    <a:pt x="1380" y="0"/>
                    <a:pt x="1357" y="5"/>
                    <a:pt x="1337" y="14"/>
                  </a:cubicBezTo>
                  <a:cubicBezTo>
                    <a:pt x="337" y="725"/>
                    <a:pt x="0" y="2153"/>
                    <a:pt x="22" y="3266"/>
                  </a:cubicBezTo>
                  <a:cubicBezTo>
                    <a:pt x="22" y="3314"/>
                    <a:pt x="70" y="3335"/>
                    <a:pt x="112" y="3335"/>
                  </a:cubicBezTo>
                  <a:cubicBezTo>
                    <a:pt x="182" y="3335"/>
                    <a:pt x="203" y="3314"/>
                    <a:pt x="203" y="3266"/>
                  </a:cubicBezTo>
                  <a:cubicBezTo>
                    <a:pt x="182" y="2196"/>
                    <a:pt x="492" y="838"/>
                    <a:pt x="1449" y="169"/>
                  </a:cubicBezTo>
                  <a:cubicBezTo>
                    <a:pt x="1492" y="148"/>
                    <a:pt x="1492" y="78"/>
                    <a:pt x="1471" y="35"/>
                  </a:cubicBezTo>
                  <a:cubicBezTo>
                    <a:pt x="1458" y="10"/>
                    <a:pt x="1431" y="0"/>
                    <a:pt x="1401"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5"/>
            <p:cNvSpPr/>
            <p:nvPr/>
          </p:nvSpPr>
          <p:spPr>
            <a:xfrm>
              <a:off x="3843702" y="1735341"/>
              <a:ext cx="51471" cy="114080"/>
            </a:xfrm>
            <a:custGeom>
              <a:rect b="b" l="l" r="r" t="t"/>
              <a:pathLst>
                <a:path extrusionOk="0" h="2028" w="915">
                  <a:moveTo>
                    <a:pt x="91" y="1"/>
                  </a:moveTo>
                  <a:cubicBezTo>
                    <a:pt x="43" y="1"/>
                    <a:pt x="0" y="44"/>
                    <a:pt x="0" y="86"/>
                  </a:cubicBezTo>
                  <a:cubicBezTo>
                    <a:pt x="0" y="487"/>
                    <a:pt x="177" y="733"/>
                    <a:pt x="358" y="1001"/>
                  </a:cubicBezTo>
                  <a:cubicBezTo>
                    <a:pt x="556" y="1268"/>
                    <a:pt x="738" y="1514"/>
                    <a:pt x="690" y="1915"/>
                  </a:cubicBezTo>
                  <a:cubicBezTo>
                    <a:pt x="690" y="1958"/>
                    <a:pt x="711" y="2006"/>
                    <a:pt x="781" y="2028"/>
                  </a:cubicBezTo>
                  <a:cubicBezTo>
                    <a:pt x="824" y="2028"/>
                    <a:pt x="872" y="1985"/>
                    <a:pt x="872" y="1937"/>
                  </a:cubicBezTo>
                  <a:cubicBezTo>
                    <a:pt x="915" y="1471"/>
                    <a:pt x="711" y="1183"/>
                    <a:pt x="514" y="888"/>
                  </a:cubicBezTo>
                  <a:cubicBezTo>
                    <a:pt x="337" y="648"/>
                    <a:pt x="177" y="423"/>
                    <a:pt x="177" y="86"/>
                  </a:cubicBezTo>
                  <a:cubicBezTo>
                    <a:pt x="177" y="44"/>
                    <a:pt x="155" y="1"/>
                    <a:pt x="91"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5"/>
            <p:cNvSpPr/>
            <p:nvPr/>
          </p:nvSpPr>
          <p:spPr>
            <a:xfrm>
              <a:off x="3775974" y="1742428"/>
              <a:ext cx="38870" cy="48040"/>
            </a:xfrm>
            <a:custGeom>
              <a:rect b="b" l="l" r="r" t="t"/>
              <a:pathLst>
                <a:path extrusionOk="0" h="854" w="691">
                  <a:moveTo>
                    <a:pt x="100" y="0"/>
                  </a:moveTo>
                  <a:cubicBezTo>
                    <a:pt x="68" y="0"/>
                    <a:pt x="38" y="20"/>
                    <a:pt x="22" y="51"/>
                  </a:cubicBezTo>
                  <a:cubicBezTo>
                    <a:pt x="1" y="94"/>
                    <a:pt x="44" y="142"/>
                    <a:pt x="92" y="164"/>
                  </a:cubicBezTo>
                  <a:cubicBezTo>
                    <a:pt x="359" y="276"/>
                    <a:pt x="514" y="495"/>
                    <a:pt x="493" y="762"/>
                  </a:cubicBezTo>
                  <a:cubicBezTo>
                    <a:pt x="493" y="811"/>
                    <a:pt x="536" y="853"/>
                    <a:pt x="579" y="853"/>
                  </a:cubicBezTo>
                  <a:cubicBezTo>
                    <a:pt x="627" y="853"/>
                    <a:pt x="669" y="811"/>
                    <a:pt x="669" y="762"/>
                  </a:cubicBezTo>
                  <a:cubicBezTo>
                    <a:pt x="691" y="431"/>
                    <a:pt x="493" y="121"/>
                    <a:pt x="135" y="8"/>
                  </a:cubicBezTo>
                  <a:cubicBezTo>
                    <a:pt x="123" y="3"/>
                    <a:pt x="111" y="0"/>
                    <a:pt x="100"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5"/>
            <p:cNvSpPr/>
            <p:nvPr/>
          </p:nvSpPr>
          <p:spPr>
            <a:xfrm>
              <a:off x="3836164" y="1989263"/>
              <a:ext cx="74085" cy="105923"/>
            </a:xfrm>
            <a:custGeom>
              <a:rect b="b" l="l" r="r" t="t"/>
              <a:pathLst>
                <a:path extrusionOk="0" h="1883" w="1317">
                  <a:moveTo>
                    <a:pt x="1211" y="0"/>
                  </a:moveTo>
                  <a:cubicBezTo>
                    <a:pt x="1182" y="0"/>
                    <a:pt x="1155" y="23"/>
                    <a:pt x="1140" y="54"/>
                  </a:cubicBezTo>
                  <a:cubicBezTo>
                    <a:pt x="1049" y="187"/>
                    <a:pt x="915" y="364"/>
                    <a:pt x="760" y="546"/>
                  </a:cubicBezTo>
                  <a:cubicBezTo>
                    <a:pt x="402" y="968"/>
                    <a:pt x="1" y="1433"/>
                    <a:pt x="156" y="1813"/>
                  </a:cubicBezTo>
                  <a:cubicBezTo>
                    <a:pt x="156" y="1856"/>
                    <a:pt x="204" y="1883"/>
                    <a:pt x="225" y="1883"/>
                  </a:cubicBezTo>
                  <a:cubicBezTo>
                    <a:pt x="246" y="1883"/>
                    <a:pt x="246" y="1883"/>
                    <a:pt x="268" y="1856"/>
                  </a:cubicBezTo>
                  <a:cubicBezTo>
                    <a:pt x="311" y="1856"/>
                    <a:pt x="337" y="1792"/>
                    <a:pt x="311" y="1749"/>
                  </a:cubicBezTo>
                  <a:cubicBezTo>
                    <a:pt x="204" y="1455"/>
                    <a:pt x="557" y="1032"/>
                    <a:pt x="894" y="679"/>
                  </a:cubicBezTo>
                  <a:cubicBezTo>
                    <a:pt x="1049" y="476"/>
                    <a:pt x="1204" y="300"/>
                    <a:pt x="1295" y="145"/>
                  </a:cubicBezTo>
                  <a:cubicBezTo>
                    <a:pt x="1316" y="96"/>
                    <a:pt x="1295" y="32"/>
                    <a:pt x="1247" y="11"/>
                  </a:cubicBezTo>
                  <a:cubicBezTo>
                    <a:pt x="1235" y="4"/>
                    <a:pt x="1223" y="0"/>
                    <a:pt x="1211"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5"/>
            <p:cNvSpPr/>
            <p:nvPr/>
          </p:nvSpPr>
          <p:spPr>
            <a:xfrm>
              <a:off x="3861140" y="2042928"/>
              <a:ext cx="24132" cy="32120"/>
            </a:xfrm>
            <a:custGeom>
              <a:rect b="b" l="l" r="r" t="t"/>
              <a:pathLst>
                <a:path extrusionOk="0" h="571" w="429">
                  <a:moveTo>
                    <a:pt x="114" y="0"/>
                  </a:moveTo>
                  <a:cubicBezTo>
                    <a:pt x="88" y="0"/>
                    <a:pt x="61" y="11"/>
                    <a:pt x="48" y="36"/>
                  </a:cubicBezTo>
                  <a:cubicBezTo>
                    <a:pt x="0" y="78"/>
                    <a:pt x="27" y="126"/>
                    <a:pt x="70" y="169"/>
                  </a:cubicBezTo>
                  <a:cubicBezTo>
                    <a:pt x="161" y="233"/>
                    <a:pt x="225" y="346"/>
                    <a:pt x="225" y="479"/>
                  </a:cubicBezTo>
                  <a:cubicBezTo>
                    <a:pt x="246" y="528"/>
                    <a:pt x="268" y="570"/>
                    <a:pt x="316" y="570"/>
                  </a:cubicBezTo>
                  <a:lnTo>
                    <a:pt x="337" y="570"/>
                  </a:lnTo>
                  <a:cubicBezTo>
                    <a:pt x="380" y="549"/>
                    <a:pt x="428" y="501"/>
                    <a:pt x="401" y="458"/>
                  </a:cubicBezTo>
                  <a:cubicBezTo>
                    <a:pt x="401" y="282"/>
                    <a:pt x="294" y="126"/>
                    <a:pt x="161" y="14"/>
                  </a:cubicBezTo>
                  <a:cubicBezTo>
                    <a:pt x="150" y="5"/>
                    <a:pt x="132" y="0"/>
                    <a:pt x="114"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5"/>
            <p:cNvSpPr/>
            <p:nvPr/>
          </p:nvSpPr>
          <p:spPr>
            <a:xfrm>
              <a:off x="3855121" y="2206791"/>
              <a:ext cx="43652" cy="59853"/>
            </a:xfrm>
            <a:custGeom>
              <a:rect b="b" l="l" r="r" t="t"/>
              <a:pathLst>
                <a:path extrusionOk="0" h="1064" w="776">
                  <a:moveTo>
                    <a:pt x="102" y="1"/>
                  </a:moveTo>
                  <a:cubicBezTo>
                    <a:pt x="77" y="1"/>
                    <a:pt x="54" y="8"/>
                    <a:pt x="43" y="21"/>
                  </a:cubicBezTo>
                  <a:cubicBezTo>
                    <a:pt x="0" y="64"/>
                    <a:pt x="0" y="107"/>
                    <a:pt x="43" y="155"/>
                  </a:cubicBezTo>
                  <a:cubicBezTo>
                    <a:pt x="86" y="176"/>
                    <a:pt x="107" y="219"/>
                    <a:pt x="155" y="262"/>
                  </a:cubicBezTo>
                  <a:cubicBezTo>
                    <a:pt x="375" y="486"/>
                    <a:pt x="599" y="689"/>
                    <a:pt x="578" y="1000"/>
                  </a:cubicBezTo>
                  <a:cubicBezTo>
                    <a:pt x="578" y="1042"/>
                    <a:pt x="621" y="1064"/>
                    <a:pt x="669" y="1064"/>
                  </a:cubicBezTo>
                  <a:cubicBezTo>
                    <a:pt x="712" y="1064"/>
                    <a:pt x="754" y="1042"/>
                    <a:pt x="754" y="1000"/>
                  </a:cubicBezTo>
                  <a:cubicBezTo>
                    <a:pt x="776" y="599"/>
                    <a:pt x="535" y="374"/>
                    <a:pt x="289" y="128"/>
                  </a:cubicBezTo>
                  <a:cubicBezTo>
                    <a:pt x="241" y="107"/>
                    <a:pt x="198" y="64"/>
                    <a:pt x="177" y="21"/>
                  </a:cubicBezTo>
                  <a:cubicBezTo>
                    <a:pt x="155" y="8"/>
                    <a:pt x="127" y="1"/>
                    <a:pt x="102"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5"/>
            <p:cNvSpPr/>
            <p:nvPr/>
          </p:nvSpPr>
          <p:spPr>
            <a:xfrm>
              <a:off x="3842464" y="2502734"/>
              <a:ext cx="45171" cy="63565"/>
            </a:xfrm>
            <a:custGeom>
              <a:rect b="b" l="l" r="r" t="t"/>
              <a:pathLst>
                <a:path extrusionOk="0" h="1130" w="803">
                  <a:moveTo>
                    <a:pt x="89" y="1"/>
                  </a:moveTo>
                  <a:cubicBezTo>
                    <a:pt x="66" y="1"/>
                    <a:pt x="44" y="6"/>
                    <a:pt x="22" y="17"/>
                  </a:cubicBezTo>
                  <a:cubicBezTo>
                    <a:pt x="1" y="60"/>
                    <a:pt x="1" y="108"/>
                    <a:pt x="22" y="151"/>
                  </a:cubicBezTo>
                  <a:cubicBezTo>
                    <a:pt x="65" y="172"/>
                    <a:pt x="92" y="215"/>
                    <a:pt x="134" y="241"/>
                  </a:cubicBezTo>
                  <a:cubicBezTo>
                    <a:pt x="380" y="461"/>
                    <a:pt x="600" y="664"/>
                    <a:pt x="493" y="995"/>
                  </a:cubicBezTo>
                  <a:cubicBezTo>
                    <a:pt x="466" y="1044"/>
                    <a:pt x="493" y="1108"/>
                    <a:pt x="536" y="1108"/>
                  </a:cubicBezTo>
                  <a:cubicBezTo>
                    <a:pt x="536" y="1129"/>
                    <a:pt x="557" y="1129"/>
                    <a:pt x="557" y="1129"/>
                  </a:cubicBezTo>
                  <a:cubicBezTo>
                    <a:pt x="600" y="1129"/>
                    <a:pt x="648" y="1108"/>
                    <a:pt x="648" y="1065"/>
                  </a:cubicBezTo>
                  <a:cubicBezTo>
                    <a:pt x="803" y="594"/>
                    <a:pt x="514" y="348"/>
                    <a:pt x="247" y="108"/>
                  </a:cubicBezTo>
                  <a:lnTo>
                    <a:pt x="156" y="17"/>
                  </a:lnTo>
                  <a:cubicBezTo>
                    <a:pt x="134" y="6"/>
                    <a:pt x="112" y="1"/>
                    <a:pt x="89"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5"/>
            <p:cNvSpPr/>
            <p:nvPr/>
          </p:nvSpPr>
          <p:spPr>
            <a:xfrm>
              <a:off x="3626793" y="1809144"/>
              <a:ext cx="268381" cy="346234"/>
            </a:xfrm>
            <a:custGeom>
              <a:rect b="b" l="l" r="r" t="t"/>
              <a:pathLst>
                <a:path extrusionOk="0" h="6155" w="4771">
                  <a:moveTo>
                    <a:pt x="2914" y="0"/>
                  </a:moveTo>
                  <a:cubicBezTo>
                    <a:pt x="2617" y="0"/>
                    <a:pt x="2358" y="85"/>
                    <a:pt x="2140" y="272"/>
                  </a:cubicBezTo>
                  <a:cubicBezTo>
                    <a:pt x="1519" y="758"/>
                    <a:pt x="1273" y="1849"/>
                    <a:pt x="1225" y="2721"/>
                  </a:cubicBezTo>
                  <a:cubicBezTo>
                    <a:pt x="1182" y="3967"/>
                    <a:pt x="958" y="4994"/>
                    <a:pt x="22" y="5994"/>
                  </a:cubicBezTo>
                  <a:cubicBezTo>
                    <a:pt x="0" y="6042"/>
                    <a:pt x="0" y="6085"/>
                    <a:pt x="22" y="6127"/>
                  </a:cubicBezTo>
                  <a:cubicBezTo>
                    <a:pt x="49" y="6127"/>
                    <a:pt x="70" y="6154"/>
                    <a:pt x="91" y="6154"/>
                  </a:cubicBezTo>
                  <a:cubicBezTo>
                    <a:pt x="113" y="6154"/>
                    <a:pt x="134" y="6127"/>
                    <a:pt x="156" y="6106"/>
                  </a:cubicBezTo>
                  <a:cubicBezTo>
                    <a:pt x="1140" y="5085"/>
                    <a:pt x="1359" y="4015"/>
                    <a:pt x="1407" y="2721"/>
                  </a:cubicBezTo>
                  <a:cubicBezTo>
                    <a:pt x="1450" y="1897"/>
                    <a:pt x="1674" y="871"/>
                    <a:pt x="2252" y="405"/>
                  </a:cubicBezTo>
                  <a:cubicBezTo>
                    <a:pt x="2437" y="252"/>
                    <a:pt x="2658" y="178"/>
                    <a:pt x="2909" y="178"/>
                  </a:cubicBezTo>
                  <a:cubicBezTo>
                    <a:pt x="2992" y="178"/>
                    <a:pt x="3078" y="186"/>
                    <a:pt x="3166" y="202"/>
                  </a:cubicBezTo>
                  <a:cubicBezTo>
                    <a:pt x="3391" y="245"/>
                    <a:pt x="3567" y="357"/>
                    <a:pt x="3723" y="491"/>
                  </a:cubicBezTo>
                  <a:cubicBezTo>
                    <a:pt x="3946" y="661"/>
                    <a:pt x="4155" y="827"/>
                    <a:pt x="4476" y="827"/>
                  </a:cubicBezTo>
                  <a:cubicBezTo>
                    <a:pt x="4539" y="827"/>
                    <a:pt x="4607" y="821"/>
                    <a:pt x="4680" y="806"/>
                  </a:cubicBezTo>
                  <a:cubicBezTo>
                    <a:pt x="4728" y="780"/>
                    <a:pt x="4771" y="737"/>
                    <a:pt x="4749" y="694"/>
                  </a:cubicBezTo>
                  <a:cubicBezTo>
                    <a:pt x="4749" y="655"/>
                    <a:pt x="4717" y="619"/>
                    <a:pt x="4670" y="619"/>
                  </a:cubicBezTo>
                  <a:cubicBezTo>
                    <a:pt x="4660" y="619"/>
                    <a:pt x="4649" y="621"/>
                    <a:pt x="4637" y="625"/>
                  </a:cubicBezTo>
                  <a:cubicBezTo>
                    <a:pt x="4570" y="642"/>
                    <a:pt x="4508" y="649"/>
                    <a:pt x="4451" y="649"/>
                  </a:cubicBezTo>
                  <a:cubicBezTo>
                    <a:pt x="4203" y="649"/>
                    <a:pt x="4035" y="505"/>
                    <a:pt x="3835" y="357"/>
                  </a:cubicBezTo>
                  <a:cubicBezTo>
                    <a:pt x="3658" y="224"/>
                    <a:pt x="3477" y="68"/>
                    <a:pt x="3209" y="26"/>
                  </a:cubicBezTo>
                  <a:cubicBezTo>
                    <a:pt x="3107" y="9"/>
                    <a:pt x="3008" y="0"/>
                    <a:pt x="2914" y="0"/>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5"/>
            <p:cNvSpPr/>
            <p:nvPr/>
          </p:nvSpPr>
          <p:spPr>
            <a:xfrm>
              <a:off x="3810007" y="1939311"/>
              <a:ext cx="92704" cy="541824"/>
            </a:xfrm>
            <a:custGeom>
              <a:rect b="b" l="l" r="r" t="t"/>
              <a:pathLst>
                <a:path extrusionOk="0" h="9632" w="1648">
                  <a:moveTo>
                    <a:pt x="1421" y="0"/>
                  </a:moveTo>
                  <a:cubicBezTo>
                    <a:pt x="1387" y="0"/>
                    <a:pt x="1359" y="35"/>
                    <a:pt x="1359" y="70"/>
                  </a:cubicBezTo>
                  <a:cubicBezTo>
                    <a:pt x="1268" y="674"/>
                    <a:pt x="1289" y="1321"/>
                    <a:pt x="1337" y="1968"/>
                  </a:cubicBezTo>
                  <a:cubicBezTo>
                    <a:pt x="1401" y="2947"/>
                    <a:pt x="1471" y="3947"/>
                    <a:pt x="1070" y="4749"/>
                  </a:cubicBezTo>
                  <a:lnTo>
                    <a:pt x="1043" y="4776"/>
                  </a:lnTo>
                  <a:cubicBezTo>
                    <a:pt x="535" y="5797"/>
                    <a:pt x="0" y="6824"/>
                    <a:pt x="241" y="8049"/>
                  </a:cubicBezTo>
                  <a:cubicBezTo>
                    <a:pt x="289" y="8295"/>
                    <a:pt x="423" y="8541"/>
                    <a:pt x="578" y="8739"/>
                  </a:cubicBezTo>
                  <a:cubicBezTo>
                    <a:pt x="733" y="9006"/>
                    <a:pt x="909" y="9273"/>
                    <a:pt x="867" y="9519"/>
                  </a:cubicBezTo>
                  <a:cubicBezTo>
                    <a:pt x="867" y="9562"/>
                    <a:pt x="909" y="9610"/>
                    <a:pt x="957" y="9632"/>
                  </a:cubicBezTo>
                  <a:cubicBezTo>
                    <a:pt x="1000" y="9632"/>
                    <a:pt x="1043" y="9589"/>
                    <a:pt x="1043" y="9541"/>
                  </a:cubicBezTo>
                  <a:cubicBezTo>
                    <a:pt x="1091" y="9231"/>
                    <a:pt x="909" y="8942"/>
                    <a:pt x="711" y="8653"/>
                  </a:cubicBezTo>
                  <a:cubicBezTo>
                    <a:pt x="578" y="8450"/>
                    <a:pt x="444" y="8225"/>
                    <a:pt x="401" y="8027"/>
                  </a:cubicBezTo>
                  <a:cubicBezTo>
                    <a:pt x="198" y="6867"/>
                    <a:pt x="690" y="5888"/>
                    <a:pt x="1203" y="4862"/>
                  </a:cubicBezTo>
                  <a:lnTo>
                    <a:pt x="1225" y="4840"/>
                  </a:lnTo>
                  <a:cubicBezTo>
                    <a:pt x="1647" y="3995"/>
                    <a:pt x="1578" y="2947"/>
                    <a:pt x="1514" y="1942"/>
                  </a:cubicBezTo>
                  <a:cubicBezTo>
                    <a:pt x="1471" y="1300"/>
                    <a:pt x="1444" y="674"/>
                    <a:pt x="1535" y="97"/>
                  </a:cubicBezTo>
                  <a:cubicBezTo>
                    <a:pt x="1535" y="49"/>
                    <a:pt x="1492" y="6"/>
                    <a:pt x="1444" y="6"/>
                  </a:cubicBezTo>
                  <a:cubicBezTo>
                    <a:pt x="1436" y="2"/>
                    <a:pt x="1428" y="0"/>
                    <a:pt x="1421" y="0"/>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5"/>
            <p:cNvSpPr/>
            <p:nvPr/>
          </p:nvSpPr>
          <p:spPr>
            <a:xfrm>
              <a:off x="3892697" y="2114369"/>
              <a:ext cx="27451" cy="41008"/>
            </a:xfrm>
            <a:custGeom>
              <a:rect b="b" l="l" r="r" t="t"/>
              <a:pathLst>
                <a:path extrusionOk="0" h="729" w="488">
                  <a:moveTo>
                    <a:pt x="79" y="1"/>
                  </a:moveTo>
                  <a:cubicBezTo>
                    <a:pt x="54" y="1"/>
                    <a:pt x="33" y="12"/>
                    <a:pt x="22" y="33"/>
                  </a:cubicBezTo>
                  <a:cubicBezTo>
                    <a:pt x="1" y="81"/>
                    <a:pt x="1" y="124"/>
                    <a:pt x="22" y="167"/>
                  </a:cubicBezTo>
                  <a:cubicBezTo>
                    <a:pt x="177" y="300"/>
                    <a:pt x="268" y="461"/>
                    <a:pt x="290" y="637"/>
                  </a:cubicBezTo>
                  <a:cubicBezTo>
                    <a:pt x="311" y="680"/>
                    <a:pt x="332" y="728"/>
                    <a:pt x="375" y="728"/>
                  </a:cubicBezTo>
                  <a:lnTo>
                    <a:pt x="402" y="728"/>
                  </a:lnTo>
                  <a:cubicBezTo>
                    <a:pt x="445" y="701"/>
                    <a:pt x="488" y="659"/>
                    <a:pt x="466" y="616"/>
                  </a:cubicBezTo>
                  <a:cubicBezTo>
                    <a:pt x="445" y="391"/>
                    <a:pt x="332" y="193"/>
                    <a:pt x="156" y="33"/>
                  </a:cubicBezTo>
                  <a:cubicBezTo>
                    <a:pt x="132" y="12"/>
                    <a:pt x="104" y="1"/>
                    <a:pt x="79" y="1"/>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5"/>
            <p:cNvSpPr/>
            <p:nvPr/>
          </p:nvSpPr>
          <p:spPr>
            <a:xfrm>
              <a:off x="3800950" y="2375323"/>
              <a:ext cx="28970" cy="91973"/>
            </a:xfrm>
            <a:custGeom>
              <a:rect b="b" l="l" r="r" t="t"/>
              <a:pathLst>
                <a:path extrusionOk="0" h="1635" w="515">
                  <a:moveTo>
                    <a:pt x="410" y="0"/>
                  </a:moveTo>
                  <a:cubicBezTo>
                    <a:pt x="379" y="0"/>
                    <a:pt x="353" y="15"/>
                    <a:pt x="338" y="30"/>
                  </a:cubicBezTo>
                  <a:cubicBezTo>
                    <a:pt x="113" y="453"/>
                    <a:pt x="1" y="966"/>
                    <a:pt x="28" y="1571"/>
                  </a:cubicBezTo>
                  <a:cubicBezTo>
                    <a:pt x="28" y="1613"/>
                    <a:pt x="70" y="1635"/>
                    <a:pt x="113" y="1635"/>
                  </a:cubicBezTo>
                  <a:cubicBezTo>
                    <a:pt x="161" y="1635"/>
                    <a:pt x="204" y="1613"/>
                    <a:pt x="204" y="1571"/>
                  </a:cubicBezTo>
                  <a:cubicBezTo>
                    <a:pt x="183" y="988"/>
                    <a:pt x="295" y="522"/>
                    <a:pt x="493" y="121"/>
                  </a:cubicBezTo>
                  <a:cubicBezTo>
                    <a:pt x="514" y="100"/>
                    <a:pt x="493" y="30"/>
                    <a:pt x="450" y="9"/>
                  </a:cubicBezTo>
                  <a:cubicBezTo>
                    <a:pt x="436" y="3"/>
                    <a:pt x="422" y="0"/>
                    <a:pt x="410" y="0"/>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5"/>
            <p:cNvSpPr/>
            <p:nvPr/>
          </p:nvSpPr>
          <p:spPr>
            <a:xfrm>
              <a:off x="3850002" y="2253818"/>
              <a:ext cx="37633" cy="53159"/>
            </a:xfrm>
            <a:custGeom>
              <a:rect b="b" l="l" r="r" t="t"/>
              <a:pathLst>
                <a:path extrusionOk="0" h="945" w="669">
                  <a:moveTo>
                    <a:pt x="99" y="0"/>
                  </a:moveTo>
                  <a:cubicBezTo>
                    <a:pt x="68" y="0"/>
                    <a:pt x="38" y="20"/>
                    <a:pt x="22" y="51"/>
                  </a:cubicBezTo>
                  <a:cubicBezTo>
                    <a:pt x="0" y="94"/>
                    <a:pt x="22" y="142"/>
                    <a:pt x="65" y="164"/>
                  </a:cubicBezTo>
                  <a:cubicBezTo>
                    <a:pt x="311" y="276"/>
                    <a:pt x="492" y="565"/>
                    <a:pt x="492" y="854"/>
                  </a:cubicBezTo>
                  <a:cubicBezTo>
                    <a:pt x="492" y="896"/>
                    <a:pt x="535" y="944"/>
                    <a:pt x="578" y="944"/>
                  </a:cubicBezTo>
                  <a:cubicBezTo>
                    <a:pt x="626" y="944"/>
                    <a:pt x="669" y="896"/>
                    <a:pt x="669" y="854"/>
                  </a:cubicBezTo>
                  <a:cubicBezTo>
                    <a:pt x="669" y="474"/>
                    <a:pt x="444" y="142"/>
                    <a:pt x="134" y="9"/>
                  </a:cubicBezTo>
                  <a:cubicBezTo>
                    <a:pt x="123" y="3"/>
                    <a:pt x="111" y="0"/>
                    <a:pt x="99" y="0"/>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5"/>
            <p:cNvSpPr/>
            <p:nvPr/>
          </p:nvSpPr>
          <p:spPr>
            <a:xfrm>
              <a:off x="3874978" y="1626155"/>
              <a:ext cx="41571" cy="214547"/>
            </a:xfrm>
            <a:custGeom>
              <a:rect b="b" l="l" r="r" t="t"/>
              <a:pathLst>
                <a:path extrusionOk="0" h="3814" w="739">
                  <a:moveTo>
                    <a:pt x="471" y="1"/>
                  </a:moveTo>
                  <a:cubicBezTo>
                    <a:pt x="423" y="1"/>
                    <a:pt x="380" y="22"/>
                    <a:pt x="359" y="70"/>
                  </a:cubicBezTo>
                  <a:cubicBezTo>
                    <a:pt x="246" y="514"/>
                    <a:pt x="337" y="985"/>
                    <a:pt x="423" y="1428"/>
                  </a:cubicBezTo>
                  <a:cubicBezTo>
                    <a:pt x="492" y="1808"/>
                    <a:pt x="557" y="2140"/>
                    <a:pt x="514" y="2428"/>
                  </a:cubicBezTo>
                  <a:cubicBezTo>
                    <a:pt x="514" y="2541"/>
                    <a:pt x="450" y="2674"/>
                    <a:pt x="380" y="2829"/>
                  </a:cubicBezTo>
                  <a:cubicBezTo>
                    <a:pt x="225" y="3145"/>
                    <a:pt x="0" y="3567"/>
                    <a:pt x="423" y="3792"/>
                  </a:cubicBezTo>
                  <a:cubicBezTo>
                    <a:pt x="423" y="3813"/>
                    <a:pt x="450" y="3813"/>
                    <a:pt x="471" y="3813"/>
                  </a:cubicBezTo>
                  <a:cubicBezTo>
                    <a:pt x="492" y="3813"/>
                    <a:pt x="514" y="3792"/>
                    <a:pt x="535" y="3765"/>
                  </a:cubicBezTo>
                  <a:cubicBezTo>
                    <a:pt x="557" y="3723"/>
                    <a:pt x="557" y="3680"/>
                    <a:pt x="514" y="3658"/>
                  </a:cubicBezTo>
                  <a:cubicBezTo>
                    <a:pt x="246" y="3498"/>
                    <a:pt x="337" y="3279"/>
                    <a:pt x="535" y="2899"/>
                  </a:cubicBezTo>
                  <a:cubicBezTo>
                    <a:pt x="605" y="2744"/>
                    <a:pt x="690" y="2610"/>
                    <a:pt x="690" y="2455"/>
                  </a:cubicBezTo>
                  <a:cubicBezTo>
                    <a:pt x="738" y="2140"/>
                    <a:pt x="669" y="1787"/>
                    <a:pt x="605" y="1407"/>
                  </a:cubicBezTo>
                  <a:cubicBezTo>
                    <a:pt x="514" y="958"/>
                    <a:pt x="423" y="514"/>
                    <a:pt x="535" y="113"/>
                  </a:cubicBezTo>
                  <a:cubicBezTo>
                    <a:pt x="535" y="70"/>
                    <a:pt x="514" y="22"/>
                    <a:pt x="471" y="1"/>
                  </a:cubicBezTo>
                  <a:close/>
                </a:path>
              </a:pathLst>
            </a:custGeom>
            <a:solidFill>
              <a:srgbClr val="88BEA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5"/>
            <p:cNvSpPr/>
            <p:nvPr/>
          </p:nvSpPr>
          <p:spPr>
            <a:xfrm>
              <a:off x="3862659" y="1800312"/>
              <a:ext cx="48771" cy="46690"/>
            </a:xfrm>
            <a:custGeom>
              <a:rect b="b" l="l" r="r" t="t"/>
              <a:pathLst>
                <a:path extrusionOk="0" h="830" w="867">
                  <a:moveTo>
                    <a:pt x="444" y="1"/>
                  </a:moveTo>
                  <a:cubicBezTo>
                    <a:pt x="374" y="1"/>
                    <a:pt x="134" y="204"/>
                    <a:pt x="134" y="204"/>
                  </a:cubicBezTo>
                  <a:cubicBezTo>
                    <a:pt x="64" y="247"/>
                    <a:pt x="43" y="316"/>
                    <a:pt x="0" y="402"/>
                  </a:cubicBezTo>
                  <a:lnTo>
                    <a:pt x="0" y="429"/>
                  </a:lnTo>
                  <a:lnTo>
                    <a:pt x="0" y="450"/>
                  </a:lnTo>
                  <a:cubicBezTo>
                    <a:pt x="21" y="562"/>
                    <a:pt x="43" y="669"/>
                    <a:pt x="86" y="760"/>
                  </a:cubicBezTo>
                  <a:lnTo>
                    <a:pt x="107" y="803"/>
                  </a:lnTo>
                  <a:lnTo>
                    <a:pt x="155" y="830"/>
                  </a:lnTo>
                  <a:lnTo>
                    <a:pt x="241" y="830"/>
                  </a:lnTo>
                  <a:lnTo>
                    <a:pt x="267" y="803"/>
                  </a:lnTo>
                  <a:lnTo>
                    <a:pt x="310" y="782"/>
                  </a:lnTo>
                  <a:lnTo>
                    <a:pt x="310" y="739"/>
                  </a:lnTo>
                  <a:cubicBezTo>
                    <a:pt x="310" y="493"/>
                    <a:pt x="444" y="316"/>
                    <a:pt x="690" y="204"/>
                  </a:cubicBezTo>
                  <a:lnTo>
                    <a:pt x="866" y="113"/>
                  </a:lnTo>
                  <a:lnTo>
                    <a:pt x="690" y="49"/>
                  </a:lnTo>
                  <a:cubicBezTo>
                    <a:pt x="642" y="28"/>
                    <a:pt x="578" y="1"/>
                    <a:pt x="535"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5"/>
            <p:cNvSpPr/>
            <p:nvPr/>
          </p:nvSpPr>
          <p:spPr>
            <a:xfrm>
              <a:off x="3857540" y="1795531"/>
              <a:ext cx="65309" cy="56309"/>
            </a:xfrm>
            <a:custGeom>
              <a:rect b="b" l="l" r="r" t="t"/>
              <a:pathLst>
                <a:path extrusionOk="0" h="1001" w="1161">
                  <a:moveTo>
                    <a:pt x="626" y="177"/>
                  </a:moveTo>
                  <a:cubicBezTo>
                    <a:pt x="647" y="177"/>
                    <a:pt x="690" y="177"/>
                    <a:pt x="733" y="198"/>
                  </a:cubicBezTo>
                  <a:cubicBezTo>
                    <a:pt x="401" y="380"/>
                    <a:pt x="310" y="621"/>
                    <a:pt x="310" y="824"/>
                  </a:cubicBezTo>
                  <a:lnTo>
                    <a:pt x="268" y="824"/>
                  </a:lnTo>
                  <a:cubicBezTo>
                    <a:pt x="225" y="712"/>
                    <a:pt x="198" y="599"/>
                    <a:pt x="177" y="514"/>
                  </a:cubicBezTo>
                  <a:cubicBezTo>
                    <a:pt x="198" y="466"/>
                    <a:pt x="225" y="401"/>
                    <a:pt x="289" y="353"/>
                  </a:cubicBezTo>
                  <a:cubicBezTo>
                    <a:pt x="289" y="332"/>
                    <a:pt x="514" y="177"/>
                    <a:pt x="535" y="177"/>
                  </a:cubicBezTo>
                  <a:lnTo>
                    <a:pt x="535" y="198"/>
                  </a:lnTo>
                  <a:lnTo>
                    <a:pt x="556" y="177"/>
                  </a:lnTo>
                  <a:close/>
                  <a:moveTo>
                    <a:pt x="535" y="0"/>
                  </a:moveTo>
                  <a:cubicBezTo>
                    <a:pt x="401" y="0"/>
                    <a:pt x="155" y="220"/>
                    <a:pt x="155" y="220"/>
                  </a:cubicBezTo>
                  <a:cubicBezTo>
                    <a:pt x="91" y="289"/>
                    <a:pt x="43" y="353"/>
                    <a:pt x="0" y="444"/>
                  </a:cubicBezTo>
                  <a:lnTo>
                    <a:pt x="0" y="514"/>
                  </a:lnTo>
                  <a:lnTo>
                    <a:pt x="0" y="556"/>
                  </a:lnTo>
                  <a:cubicBezTo>
                    <a:pt x="22" y="669"/>
                    <a:pt x="64" y="781"/>
                    <a:pt x="91" y="867"/>
                  </a:cubicBezTo>
                  <a:lnTo>
                    <a:pt x="134" y="979"/>
                  </a:lnTo>
                  <a:lnTo>
                    <a:pt x="225" y="1000"/>
                  </a:lnTo>
                  <a:lnTo>
                    <a:pt x="332" y="1000"/>
                  </a:lnTo>
                  <a:lnTo>
                    <a:pt x="401" y="958"/>
                  </a:lnTo>
                  <a:lnTo>
                    <a:pt x="465" y="915"/>
                  </a:lnTo>
                  <a:lnTo>
                    <a:pt x="492" y="824"/>
                  </a:lnTo>
                  <a:cubicBezTo>
                    <a:pt x="492" y="621"/>
                    <a:pt x="599" y="466"/>
                    <a:pt x="824" y="380"/>
                  </a:cubicBezTo>
                  <a:lnTo>
                    <a:pt x="1161" y="198"/>
                  </a:lnTo>
                  <a:lnTo>
                    <a:pt x="824" y="43"/>
                  </a:lnTo>
                  <a:cubicBezTo>
                    <a:pt x="760" y="22"/>
                    <a:pt x="690" y="0"/>
                    <a:pt x="626" y="0"/>
                  </a:cubicBezTo>
                  <a:close/>
                </a:path>
              </a:pathLst>
            </a:custGeom>
            <a:solidFill>
              <a:srgbClr val="FFDB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5"/>
            <p:cNvSpPr/>
            <p:nvPr/>
          </p:nvSpPr>
          <p:spPr>
            <a:xfrm>
              <a:off x="3916492" y="1809369"/>
              <a:ext cx="40052" cy="38870"/>
            </a:xfrm>
            <a:custGeom>
              <a:rect b="b" l="l" r="r" t="t"/>
              <a:pathLst>
                <a:path extrusionOk="0" h="691" w="712">
                  <a:moveTo>
                    <a:pt x="401" y="0"/>
                  </a:moveTo>
                  <a:lnTo>
                    <a:pt x="198" y="134"/>
                  </a:lnTo>
                  <a:lnTo>
                    <a:pt x="220" y="177"/>
                  </a:lnTo>
                  <a:cubicBezTo>
                    <a:pt x="134" y="220"/>
                    <a:pt x="22" y="289"/>
                    <a:pt x="22" y="401"/>
                  </a:cubicBezTo>
                  <a:cubicBezTo>
                    <a:pt x="0" y="556"/>
                    <a:pt x="134" y="621"/>
                    <a:pt x="246" y="642"/>
                  </a:cubicBezTo>
                  <a:lnTo>
                    <a:pt x="332" y="642"/>
                  </a:lnTo>
                  <a:cubicBezTo>
                    <a:pt x="380" y="642"/>
                    <a:pt x="444" y="642"/>
                    <a:pt x="487" y="669"/>
                  </a:cubicBezTo>
                  <a:lnTo>
                    <a:pt x="599" y="690"/>
                  </a:lnTo>
                  <a:lnTo>
                    <a:pt x="599" y="578"/>
                  </a:lnTo>
                  <a:cubicBezTo>
                    <a:pt x="599" y="466"/>
                    <a:pt x="599" y="401"/>
                    <a:pt x="647" y="375"/>
                  </a:cubicBezTo>
                  <a:lnTo>
                    <a:pt x="712" y="310"/>
                  </a:lnTo>
                  <a:lnTo>
                    <a:pt x="557" y="155"/>
                  </a:lnTo>
                  <a:lnTo>
                    <a:pt x="514" y="177"/>
                  </a:lnTo>
                  <a:lnTo>
                    <a:pt x="514" y="177"/>
                  </a:lnTo>
                  <a:lnTo>
                    <a:pt x="535" y="155"/>
                  </a:lnTo>
                  <a:lnTo>
                    <a:pt x="401" y="0"/>
                  </a:ln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5"/>
            <p:cNvSpPr/>
            <p:nvPr/>
          </p:nvSpPr>
          <p:spPr>
            <a:xfrm>
              <a:off x="3911373" y="1803068"/>
              <a:ext cx="51471" cy="51471"/>
            </a:xfrm>
            <a:custGeom>
              <a:rect b="b" l="l" r="r" t="t"/>
              <a:pathLst>
                <a:path extrusionOk="0" h="915" w="915">
                  <a:moveTo>
                    <a:pt x="471" y="219"/>
                  </a:moveTo>
                  <a:lnTo>
                    <a:pt x="514" y="267"/>
                  </a:lnTo>
                  <a:cubicBezTo>
                    <a:pt x="471" y="332"/>
                    <a:pt x="471" y="422"/>
                    <a:pt x="471" y="422"/>
                  </a:cubicBezTo>
                  <a:cubicBezTo>
                    <a:pt x="471" y="444"/>
                    <a:pt x="471" y="444"/>
                    <a:pt x="492" y="465"/>
                  </a:cubicBezTo>
                  <a:cubicBezTo>
                    <a:pt x="514" y="465"/>
                    <a:pt x="514" y="444"/>
                    <a:pt x="535" y="444"/>
                  </a:cubicBezTo>
                  <a:cubicBezTo>
                    <a:pt x="535" y="422"/>
                    <a:pt x="605" y="401"/>
                    <a:pt x="626" y="380"/>
                  </a:cubicBezTo>
                  <a:lnTo>
                    <a:pt x="669" y="422"/>
                  </a:lnTo>
                  <a:cubicBezTo>
                    <a:pt x="605" y="465"/>
                    <a:pt x="605" y="599"/>
                    <a:pt x="605" y="690"/>
                  </a:cubicBezTo>
                  <a:cubicBezTo>
                    <a:pt x="535" y="668"/>
                    <a:pt x="492" y="668"/>
                    <a:pt x="423" y="668"/>
                  </a:cubicBezTo>
                  <a:lnTo>
                    <a:pt x="337" y="668"/>
                  </a:lnTo>
                  <a:cubicBezTo>
                    <a:pt x="311" y="668"/>
                    <a:pt x="177" y="647"/>
                    <a:pt x="204" y="535"/>
                  </a:cubicBezTo>
                  <a:cubicBezTo>
                    <a:pt x="204" y="422"/>
                    <a:pt x="359" y="353"/>
                    <a:pt x="402" y="332"/>
                  </a:cubicBezTo>
                  <a:cubicBezTo>
                    <a:pt x="423" y="332"/>
                    <a:pt x="423" y="332"/>
                    <a:pt x="423" y="310"/>
                  </a:cubicBezTo>
                  <a:lnTo>
                    <a:pt x="423" y="289"/>
                  </a:lnTo>
                  <a:lnTo>
                    <a:pt x="402" y="267"/>
                  </a:lnTo>
                  <a:lnTo>
                    <a:pt x="471" y="219"/>
                  </a:lnTo>
                  <a:close/>
                  <a:moveTo>
                    <a:pt x="492" y="0"/>
                  </a:moveTo>
                  <a:lnTo>
                    <a:pt x="380" y="86"/>
                  </a:lnTo>
                  <a:lnTo>
                    <a:pt x="311" y="112"/>
                  </a:lnTo>
                  <a:lnTo>
                    <a:pt x="156" y="219"/>
                  </a:lnTo>
                  <a:lnTo>
                    <a:pt x="177" y="267"/>
                  </a:lnTo>
                  <a:cubicBezTo>
                    <a:pt x="113" y="310"/>
                    <a:pt x="22" y="401"/>
                    <a:pt x="22" y="513"/>
                  </a:cubicBezTo>
                  <a:cubicBezTo>
                    <a:pt x="0" y="668"/>
                    <a:pt x="113" y="802"/>
                    <a:pt x="311" y="845"/>
                  </a:cubicBezTo>
                  <a:lnTo>
                    <a:pt x="557" y="845"/>
                  </a:lnTo>
                  <a:lnTo>
                    <a:pt x="781" y="914"/>
                  </a:lnTo>
                  <a:lnTo>
                    <a:pt x="781" y="668"/>
                  </a:lnTo>
                  <a:lnTo>
                    <a:pt x="781" y="556"/>
                  </a:lnTo>
                  <a:lnTo>
                    <a:pt x="915" y="444"/>
                  </a:lnTo>
                  <a:lnTo>
                    <a:pt x="803" y="310"/>
                  </a:lnTo>
                  <a:lnTo>
                    <a:pt x="781" y="267"/>
                  </a:lnTo>
                  <a:lnTo>
                    <a:pt x="690" y="134"/>
                  </a:lnTo>
                  <a:lnTo>
                    <a:pt x="648" y="155"/>
                  </a:lnTo>
                  <a:lnTo>
                    <a:pt x="605" y="112"/>
                  </a:lnTo>
                  <a:lnTo>
                    <a:pt x="492" y="0"/>
                  </a:lnTo>
                  <a:close/>
                </a:path>
              </a:pathLst>
            </a:custGeom>
            <a:solidFill>
              <a:srgbClr val="FFDB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5"/>
            <p:cNvSpPr/>
            <p:nvPr/>
          </p:nvSpPr>
          <p:spPr>
            <a:xfrm>
              <a:off x="3834983" y="1840645"/>
              <a:ext cx="45171" cy="78866"/>
            </a:xfrm>
            <a:custGeom>
              <a:rect b="b" l="l" r="r" t="t"/>
              <a:pathLst>
                <a:path extrusionOk="0" h="1402" w="803">
                  <a:moveTo>
                    <a:pt x="578" y="0"/>
                  </a:moveTo>
                  <a:cubicBezTo>
                    <a:pt x="513" y="0"/>
                    <a:pt x="444" y="22"/>
                    <a:pt x="380" y="22"/>
                  </a:cubicBezTo>
                  <a:cubicBezTo>
                    <a:pt x="267" y="65"/>
                    <a:pt x="155" y="156"/>
                    <a:pt x="112" y="268"/>
                  </a:cubicBezTo>
                  <a:cubicBezTo>
                    <a:pt x="0" y="487"/>
                    <a:pt x="155" y="845"/>
                    <a:pt x="267" y="1022"/>
                  </a:cubicBezTo>
                  <a:lnTo>
                    <a:pt x="465" y="1402"/>
                  </a:lnTo>
                  <a:lnTo>
                    <a:pt x="423" y="979"/>
                  </a:lnTo>
                  <a:lnTo>
                    <a:pt x="423" y="824"/>
                  </a:lnTo>
                  <a:cubicBezTo>
                    <a:pt x="423" y="487"/>
                    <a:pt x="556" y="268"/>
                    <a:pt x="669" y="156"/>
                  </a:cubicBezTo>
                  <a:lnTo>
                    <a:pt x="802" y="22"/>
                  </a:lnTo>
                  <a:lnTo>
                    <a:pt x="626" y="0"/>
                  </a:lnTo>
                  <a:close/>
                  <a:moveTo>
                    <a:pt x="465" y="1402"/>
                  </a:moveTo>
                  <a:lnTo>
                    <a:pt x="465" y="1402"/>
                  </a:lnTo>
                  <a:lnTo>
                    <a:pt x="465" y="1402"/>
                  </a:ln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5"/>
            <p:cNvSpPr/>
            <p:nvPr/>
          </p:nvSpPr>
          <p:spPr>
            <a:xfrm>
              <a:off x="3829864" y="1835526"/>
              <a:ext cx="61428" cy="107780"/>
            </a:xfrm>
            <a:custGeom>
              <a:rect b="b" l="l" r="r" t="t"/>
              <a:pathLst>
                <a:path extrusionOk="0" h="1916" w="1092">
                  <a:moveTo>
                    <a:pt x="717" y="177"/>
                  </a:moveTo>
                  <a:cubicBezTo>
                    <a:pt x="583" y="289"/>
                    <a:pt x="423" y="535"/>
                    <a:pt x="423" y="915"/>
                  </a:cubicBezTo>
                  <a:lnTo>
                    <a:pt x="423" y="1091"/>
                  </a:lnTo>
                  <a:cubicBezTo>
                    <a:pt x="337" y="894"/>
                    <a:pt x="203" y="578"/>
                    <a:pt x="268" y="402"/>
                  </a:cubicBezTo>
                  <a:cubicBezTo>
                    <a:pt x="337" y="311"/>
                    <a:pt x="401" y="247"/>
                    <a:pt x="514" y="204"/>
                  </a:cubicBezTo>
                  <a:cubicBezTo>
                    <a:pt x="556" y="177"/>
                    <a:pt x="604" y="177"/>
                    <a:pt x="669" y="177"/>
                  </a:cubicBezTo>
                  <a:close/>
                  <a:moveTo>
                    <a:pt x="669" y="1"/>
                  </a:moveTo>
                  <a:cubicBezTo>
                    <a:pt x="583" y="1"/>
                    <a:pt x="514" y="22"/>
                    <a:pt x="449" y="43"/>
                  </a:cubicBezTo>
                  <a:cubicBezTo>
                    <a:pt x="316" y="91"/>
                    <a:pt x="182" y="177"/>
                    <a:pt x="113" y="337"/>
                  </a:cubicBezTo>
                  <a:cubicBezTo>
                    <a:pt x="0" y="557"/>
                    <a:pt x="134" y="915"/>
                    <a:pt x="268" y="1161"/>
                  </a:cubicBezTo>
                  <a:lnTo>
                    <a:pt x="669" y="1915"/>
                  </a:lnTo>
                  <a:lnTo>
                    <a:pt x="604" y="1070"/>
                  </a:lnTo>
                  <a:lnTo>
                    <a:pt x="604" y="915"/>
                  </a:lnTo>
                  <a:cubicBezTo>
                    <a:pt x="604" y="605"/>
                    <a:pt x="738" y="402"/>
                    <a:pt x="824" y="311"/>
                  </a:cubicBezTo>
                  <a:lnTo>
                    <a:pt x="1091" y="43"/>
                  </a:lnTo>
                  <a:lnTo>
                    <a:pt x="717" y="1"/>
                  </a:lnTo>
                  <a:close/>
                </a:path>
              </a:pathLst>
            </a:custGeom>
            <a:solidFill>
              <a:srgbClr val="FFDB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15"/>
            <p:cNvSpPr/>
            <p:nvPr/>
          </p:nvSpPr>
          <p:spPr>
            <a:xfrm>
              <a:off x="3858721" y="1800312"/>
              <a:ext cx="125499" cy="165551"/>
            </a:xfrm>
            <a:custGeom>
              <a:rect b="b" l="l" r="r" t="t"/>
              <a:pathLst>
                <a:path extrusionOk="0" h="2943" w="2231">
                  <a:moveTo>
                    <a:pt x="1182" y="1"/>
                  </a:moveTo>
                  <a:lnTo>
                    <a:pt x="1113" y="28"/>
                  </a:lnTo>
                  <a:cubicBezTo>
                    <a:pt x="1070" y="28"/>
                    <a:pt x="1027" y="49"/>
                    <a:pt x="958" y="70"/>
                  </a:cubicBezTo>
                  <a:cubicBezTo>
                    <a:pt x="605" y="183"/>
                    <a:pt x="402" y="429"/>
                    <a:pt x="380" y="739"/>
                  </a:cubicBezTo>
                  <a:cubicBezTo>
                    <a:pt x="289" y="782"/>
                    <a:pt x="1" y="1028"/>
                    <a:pt x="1" y="1541"/>
                  </a:cubicBezTo>
                  <a:cubicBezTo>
                    <a:pt x="1" y="1808"/>
                    <a:pt x="1" y="2520"/>
                    <a:pt x="979" y="2835"/>
                  </a:cubicBezTo>
                  <a:cubicBezTo>
                    <a:pt x="1092" y="2878"/>
                    <a:pt x="1407" y="2942"/>
                    <a:pt x="1541" y="2942"/>
                  </a:cubicBezTo>
                  <a:lnTo>
                    <a:pt x="1584" y="2942"/>
                  </a:lnTo>
                  <a:cubicBezTo>
                    <a:pt x="1648" y="2942"/>
                    <a:pt x="1739" y="2942"/>
                    <a:pt x="1829" y="2899"/>
                  </a:cubicBezTo>
                  <a:cubicBezTo>
                    <a:pt x="2006" y="2857"/>
                    <a:pt x="2209" y="2701"/>
                    <a:pt x="2231" y="2300"/>
                  </a:cubicBezTo>
                  <a:lnTo>
                    <a:pt x="2231" y="1851"/>
                  </a:lnTo>
                  <a:cubicBezTo>
                    <a:pt x="2231" y="1696"/>
                    <a:pt x="2161" y="1338"/>
                    <a:pt x="2118" y="1252"/>
                  </a:cubicBezTo>
                  <a:cubicBezTo>
                    <a:pt x="2075" y="1161"/>
                    <a:pt x="2006" y="1049"/>
                    <a:pt x="1942" y="985"/>
                  </a:cubicBezTo>
                  <a:cubicBezTo>
                    <a:pt x="1781" y="851"/>
                    <a:pt x="1605" y="803"/>
                    <a:pt x="1359" y="803"/>
                  </a:cubicBezTo>
                  <a:lnTo>
                    <a:pt x="1295" y="803"/>
                  </a:lnTo>
                  <a:cubicBezTo>
                    <a:pt x="1273" y="803"/>
                    <a:pt x="1273" y="782"/>
                    <a:pt x="1247" y="782"/>
                  </a:cubicBezTo>
                  <a:lnTo>
                    <a:pt x="1204" y="782"/>
                  </a:lnTo>
                  <a:cubicBezTo>
                    <a:pt x="1161" y="782"/>
                    <a:pt x="1027" y="739"/>
                    <a:pt x="1027" y="605"/>
                  </a:cubicBezTo>
                  <a:cubicBezTo>
                    <a:pt x="1049" y="471"/>
                    <a:pt x="1225" y="381"/>
                    <a:pt x="1295" y="359"/>
                  </a:cubicBezTo>
                  <a:lnTo>
                    <a:pt x="1380" y="316"/>
                  </a:lnTo>
                  <a:lnTo>
                    <a:pt x="1182" y="1"/>
                  </a:ln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5"/>
            <p:cNvSpPr/>
            <p:nvPr/>
          </p:nvSpPr>
          <p:spPr>
            <a:xfrm>
              <a:off x="3853602" y="1795531"/>
              <a:ext cx="135456" cy="175452"/>
            </a:xfrm>
            <a:custGeom>
              <a:rect b="b" l="l" r="r" t="t"/>
              <a:pathLst>
                <a:path extrusionOk="0" h="3119" w="2408">
                  <a:moveTo>
                    <a:pt x="1231" y="198"/>
                  </a:moveTo>
                  <a:lnTo>
                    <a:pt x="1338" y="353"/>
                  </a:lnTo>
                  <a:cubicBezTo>
                    <a:pt x="1252" y="401"/>
                    <a:pt x="1049" y="514"/>
                    <a:pt x="1027" y="690"/>
                  </a:cubicBezTo>
                  <a:cubicBezTo>
                    <a:pt x="1006" y="867"/>
                    <a:pt x="1183" y="936"/>
                    <a:pt x="1295" y="979"/>
                  </a:cubicBezTo>
                  <a:cubicBezTo>
                    <a:pt x="1316" y="958"/>
                    <a:pt x="1316" y="958"/>
                    <a:pt x="1338" y="958"/>
                  </a:cubicBezTo>
                  <a:cubicBezTo>
                    <a:pt x="1338" y="958"/>
                    <a:pt x="1364" y="979"/>
                    <a:pt x="1386" y="979"/>
                  </a:cubicBezTo>
                  <a:lnTo>
                    <a:pt x="1450" y="979"/>
                  </a:lnTo>
                  <a:cubicBezTo>
                    <a:pt x="1675" y="979"/>
                    <a:pt x="1830" y="1022"/>
                    <a:pt x="1963" y="1134"/>
                  </a:cubicBezTo>
                  <a:cubicBezTo>
                    <a:pt x="2033" y="1204"/>
                    <a:pt x="2076" y="1289"/>
                    <a:pt x="2118" y="1380"/>
                  </a:cubicBezTo>
                  <a:cubicBezTo>
                    <a:pt x="2140" y="1401"/>
                    <a:pt x="2231" y="1760"/>
                    <a:pt x="2231" y="1936"/>
                  </a:cubicBezTo>
                  <a:lnTo>
                    <a:pt x="2231" y="2385"/>
                  </a:lnTo>
                  <a:cubicBezTo>
                    <a:pt x="2209" y="2653"/>
                    <a:pt x="2097" y="2851"/>
                    <a:pt x="1899" y="2893"/>
                  </a:cubicBezTo>
                  <a:cubicBezTo>
                    <a:pt x="1830" y="2942"/>
                    <a:pt x="1739" y="2942"/>
                    <a:pt x="1653" y="2942"/>
                  </a:cubicBezTo>
                  <a:lnTo>
                    <a:pt x="1632" y="2942"/>
                  </a:lnTo>
                  <a:cubicBezTo>
                    <a:pt x="1519" y="2942"/>
                    <a:pt x="1204" y="2872"/>
                    <a:pt x="1097" y="2829"/>
                  </a:cubicBezTo>
                  <a:cubicBezTo>
                    <a:pt x="182" y="2540"/>
                    <a:pt x="182" y="1893"/>
                    <a:pt x="182" y="1626"/>
                  </a:cubicBezTo>
                  <a:cubicBezTo>
                    <a:pt x="182" y="1091"/>
                    <a:pt x="514" y="888"/>
                    <a:pt x="535" y="867"/>
                  </a:cubicBezTo>
                  <a:lnTo>
                    <a:pt x="562" y="845"/>
                  </a:lnTo>
                  <a:cubicBezTo>
                    <a:pt x="562" y="487"/>
                    <a:pt x="851" y="310"/>
                    <a:pt x="1097" y="220"/>
                  </a:cubicBezTo>
                  <a:cubicBezTo>
                    <a:pt x="1140" y="220"/>
                    <a:pt x="1183" y="198"/>
                    <a:pt x="1231" y="198"/>
                  </a:cubicBezTo>
                  <a:close/>
                  <a:moveTo>
                    <a:pt x="1295" y="0"/>
                  </a:moveTo>
                  <a:lnTo>
                    <a:pt x="1183" y="22"/>
                  </a:lnTo>
                  <a:cubicBezTo>
                    <a:pt x="1140" y="22"/>
                    <a:pt x="1070" y="43"/>
                    <a:pt x="1027" y="64"/>
                  </a:cubicBezTo>
                  <a:cubicBezTo>
                    <a:pt x="648" y="198"/>
                    <a:pt x="402" y="444"/>
                    <a:pt x="380" y="781"/>
                  </a:cubicBezTo>
                  <a:cubicBezTo>
                    <a:pt x="268" y="867"/>
                    <a:pt x="1" y="1134"/>
                    <a:pt x="1" y="1626"/>
                  </a:cubicBezTo>
                  <a:cubicBezTo>
                    <a:pt x="1" y="1915"/>
                    <a:pt x="1" y="2653"/>
                    <a:pt x="1049" y="3006"/>
                  </a:cubicBezTo>
                  <a:cubicBezTo>
                    <a:pt x="1140" y="3054"/>
                    <a:pt x="1471" y="3118"/>
                    <a:pt x="1632" y="3118"/>
                  </a:cubicBezTo>
                  <a:lnTo>
                    <a:pt x="1675" y="3118"/>
                  </a:lnTo>
                  <a:cubicBezTo>
                    <a:pt x="1765" y="3118"/>
                    <a:pt x="1851" y="3118"/>
                    <a:pt x="1942" y="3075"/>
                  </a:cubicBezTo>
                  <a:cubicBezTo>
                    <a:pt x="2118" y="3027"/>
                    <a:pt x="2386" y="2872"/>
                    <a:pt x="2407" y="2385"/>
                  </a:cubicBezTo>
                  <a:lnTo>
                    <a:pt x="2407" y="1936"/>
                  </a:lnTo>
                  <a:cubicBezTo>
                    <a:pt x="2407" y="1760"/>
                    <a:pt x="2343" y="1423"/>
                    <a:pt x="2273" y="1289"/>
                  </a:cubicBezTo>
                  <a:cubicBezTo>
                    <a:pt x="2231" y="1182"/>
                    <a:pt x="2166" y="1091"/>
                    <a:pt x="2076" y="1000"/>
                  </a:cubicBezTo>
                  <a:cubicBezTo>
                    <a:pt x="1920" y="867"/>
                    <a:pt x="1717" y="802"/>
                    <a:pt x="1450" y="802"/>
                  </a:cubicBezTo>
                  <a:lnTo>
                    <a:pt x="1386" y="802"/>
                  </a:lnTo>
                  <a:cubicBezTo>
                    <a:pt x="1364" y="802"/>
                    <a:pt x="1338" y="781"/>
                    <a:pt x="1338" y="781"/>
                  </a:cubicBezTo>
                  <a:lnTo>
                    <a:pt x="1316" y="781"/>
                  </a:lnTo>
                  <a:cubicBezTo>
                    <a:pt x="1273" y="781"/>
                    <a:pt x="1204" y="754"/>
                    <a:pt x="1204" y="690"/>
                  </a:cubicBezTo>
                  <a:cubicBezTo>
                    <a:pt x="1204" y="647"/>
                    <a:pt x="1295" y="578"/>
                    <a:pt x="1429" y="535"/>
                  </a:cubicBezTo>
                  <a:lnTo>
                    <a:pt x="1605" y="444"/>
                  </a:lnTo>
                  <a:lnTo>
                    <a:pt x="1498" y="268"/>
                  </a:lnTo>
                  <a:lnTo>
                    <a:pt x="1386" y="86"/>
                  </a:lnTo>
                  <a:lnTo>
                    <a:pt x="1295" y="0"/>
                  </a:lnTo>
                  <a:close/>
                </a:path>
              </a:pathLst>
            </a:custGeom>
            <a:solidFill>
              <a:srgbClr val="FFDB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5"/>
            <p:cNvSpPr/>
            <p:nvPr/>
          </p:nvSpPr>
          <p:spPr>
            <a:xfrm>
              <a:off x="3692045" y="1200213"/>
              <a:ext cx="441413" cy="442257"/>
            </a:xfrm>
            <a:custGeom>
              <a:rect b="b" l="l" r="r" t="t"/>
              <a:pathLst>
                <a:path extrusionOk="0" h="7862" w="7847">
                  <a:moveTo>
                    <a:pt x="3921" y="0"/>
                  </a:moveTo>
                  <a:cubicBezTo>
                    <a:pt x="1760" y="0"/>
                    <a:pt x="1" y="1760"/>
                    <a:pt x="1" y="3920"/>
                  </a:cubicBezTo>
                  <a:cubicBezTo>
                    <a:pt x="1" y="6102"/>
                    <a:pt x="2028" y="7861"/>
                    <a:pt x="3921" y="7861"/>
                  </a:cubicBezTo>
                  <a:cubicBezTo>
                    <a:pt x="5814" y="7861"/>
                    <a:pt x="7846" y="6102"/>
                    <a:pt x="7846" y="3920"/>
                  </a:cubicBezTo>
                  <a:cubicBezTo>
                    <a:pt x="7846" y="1760"/>
                    <a:pt x="6081" y="0"/>
                    <a:pt x="3921" y="0"/>
                  </a:cubicBezTo>
                  <a:close/>
                </a:path>
              </a:pathLst>
            </a:custGeom>
            <a:solidFill>
              <a:srgbClr val="F7EF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5"/>
            <p:cNvSpPr/>
            <p:nvPr/>
          </p:nvSpPr>
          <p:spPr>
            <a:xfrm>
              <a:off x="3777211" y="1592460"/>
              <a:ext cx="75266" cy="40052"/>
            </a:xfrm>
            <a:custGeom>
              <a:rect b="b" l="l" r="r" t="t"/>
              <a:pathLst>
                <a:path extrusionOk="0" h="712" w="1338">
                  <a:moveTo>
                    <a:pt x="0" y="1"/>
                  </a:moveTo>
                  <a:cubicBezTo>
                    <a:pt x="401" y="311"/>
                    <a:pt x="872" y="578"/>
                    <a:pt x="1337" y="712"/>
                  </a:cubicBezTo>
                  <a:cubicBezTo>
                    <a:pt x="893" y="557"/>
                    <a:pt x="471" y="332"/>
                    <a:pt x="70" y="22"/>
                  </a:cubicBezTo>
                  <a:cubicBezTo>
                    <a:pt x="48" y="22"/>
                    <a:pt x="22" y="1"/>
                    <a:pt x="0" y="1"/>
                  </a:cubicBezTo>
                  <a:close/>
                </a:path>
              </a:pathLst>
            </a:custGeom>
            <a:solidFill>
              <a:srgbClr val="6F8F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5"/>
            <p:cNvSpPr/>
            <p:nvPr/>
          </p:nvSpPr>
          <p:spPr>
            <a:xfrm>
              <a:off x="3852421" y="1632455"/>
              <a:ext cx="40333" cy="8775"/>
            </a:xfrm>
            <a:custGeom>
              <a:rect b="b" l="l" r="r" t="t"/>
              <a:pathLst>
                <a:path extrusionOk="0" h="156" w="717">
                  <a:moveTo>
                    <a:pt x="0" y="1"/>
                  </a:moveTo>
                  <a:lnTo>
                    <a:pt x="0" y="1"/>
                  </a:lnTo>
                  <a:cubicBezTo>
                    <a:pt x="246" y="92"/>
                    <a:pt x="471" y="135"/>
                    <a:pt x="717" y="156"/>
                  </a:cubicBezTo>
                  <a:cubicBezTo>
                    <a:pt x="471" y="135"/>
                    <a:pt x="246" y="70"/>
                    <a:pt x="0" y="1"/>
                  </a:cubicBezTo>
                  <a:close/>
                </a:path>
              </a:pathLst>
            </a:custGeom>
            <a:solidFill>
              <a:srgbClr val="F3E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5"/>
            <p:cNvSpPr/>
            <p:nvPr/>
          </p:nvSpPr>
          <p:spPr>
            <a:xfrm>
              <a:off x="3911373" y="1642412"/>
              <a:ext cx="56" cy="56"/>
            </a:xfrm>
            <a:custGeom>
              <a:rect b="b" l="l" r="r" t="t"/>
              <a:pathLst>
                <a:path extrusionOk="0" h="1" w="1">
                  <a:moveTo>
                    <a:pt x="0" y="0"/>
                  </a:moveTo>
                  <a:lnTo>
                    <a:pt x="0" y="0"/>
                  </a:lnTo>
                  <a:lnTo>
                    <a:pt x="0" y="0"/>
                  </a:lnTo>
                  <a:close/>
                </a:path>
              </a:pathLst>
            </a:custGeom>
            <a:solidFill>
              <a:srgbClr val="EA4F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5"/>
            <p:cNvSpPr/>
            <p:nvPr/>
          </p:nvSpPr>
          <p:spPr>
            <a:xfrm>
              <a:off x="3892697" y="1641174"/>
              <a:ext cx="10013" cy="1294"/>
            </a:xfrm>
            <a:custGeom>
              <a:rect b="b" l="l" r="r" t="t"/>
              <a:pathLst>
                <a:path extrusionOk="0" h="23" w="178">
                  <a:moveTo>
                    <a:pt x="1" y="1"/>
                  </a:moveTo>
                  <a:cubicBezTo>
                    <a:pt x="65" y="1"/>
                    <a:pt x="135" y="22"/>
                    <a:pt x="177" y="22"/>
                  </a:cubicBezTo>
                  <a:cubicBezTo>
                    <a:pt x="135" y="1"/>
                    <a:pt x="65" y="1"/>
                    <a:pt x="1" y="1"/>
                  </a:cubicBezTo>
                  <a:close/>
                </a:path>
              </a:pathLst>
            </a:custGeom>
            <a:solidFill>
              <a:srgbClr val="6AA1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5"/>
            <p:cNvSpPr/>
            <p:nvPr/>
          </p:nvSpPr>
          <p:spPr>
            <a:xfrm>
              <a:off x="3781093" y="1593697"/>
              <a:ext cx="229285" cy="48771"/>
            </a:xfrm>
            <a:custGeom>
              <a:rect b="b" l="l" r="r" t="t"/>
              <a:pathLst>
                <a:path extrusionOk="0" h="867" w="4076">
                  <a:moveTo>
                    <a:pt x="1" y="0"/>
                  </a:moveTo>
                  <a:cubicBezTo>
                    <a:pt x="402" y="310"/>
                    <a:pt x="824" y="535"/>
                    <a:pt x="1268" y="690"/>
                  </a:cubicBezTo>
                  <a:cubicBezTo>
                    <a:pt x="1514" y="759"/>
                    <a:pt x="1739" y="824"/>
                    <a:pt x="1985" y="845"/>
                  </a:cubicBezTo>
                  <a:cubicBezTo>
                    <a:pt x="2049" y="845"/>
                    <a:pt x="2119" y="845"/>
                    <a:pt x="2161" y="866"/>
                  </a:cubicBezTo>
                  <a:lnTo>
                    <a:pt x="2316" y="866"/>
                  </a:lnTo>
                  <a:cubicBezTo>
                    <a:pt x="2921" y="866"/>
                    <a:pt x="3520" y="690"/>
                    <a:pt x="4076" y="380"/>
                  </a:cubicBezTo>
                  <a:lnTo>
                    <a:pt x="4076" y="380"/>
                  </a:lnTo>
                  <a:cubicBezTo>
                    <a:pt x="3611" y="465"/>
                    <a:pt x="3119" y="535"/>
                    <a:pt x="2653" y="535"/>
                  </a:cubicBezTo>
                  <a:cubicBezTo>
                    <a:pt x="1717" y="535"/>
                    <a:pt x="824" y="332"/>
                    <a:pt x="1" y="0"/>
                  </a:cubicBezTo>
                  <a:close/>
                </a:path>
              </a:pathLst>
            </a:custGeom>
            <a:solidFill>
              <a:srgbClr val="F3E6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5"/>
            <p:cNvSpPr/>
            <p:nvPr/>
          </p:nvSpPr>
          <p:spPr>
            <a:xfrm>
              <a:off x="3817488" y="1433322"/>
              <a:ext cx="30151" cy="31333"/>
            </a:xfrm>
            <a:custGeom>
              <a:rect b="b" l="l" r="r" t="t"/>
              <a:pathLst>
                <a:path extrusionOk="0" h="557" w="536">
                  <a:moveTo>
                    <a:pt x="268" y="1"/>
                  </a:moveTo>
                  <a:cubicBezTo>
                    <a:pt x="108" y="1"/>
                    <a:pt x="1" y="108"/>
                    <a:pt x="1" y="268"/>
                  </a:cubicBezTo>
                  <a:cubicBezTo>
                    <a:pt x="1" y="423"/>
                    <a:pt x="108" y="557"/>
                    <a:pt x="268" y="557"/>
                  </a:cubicBezTo>
                  <a:cubicBezTo>
                    <a:pt x="423" y="557"/>
                    <a:pt x="536" y="423"/>
                    <a:pt x="536" y="268"/>
                  </a:cubicBezTo>
                  <a:cubicBezTo>
                    <a:pt x="536" y="108"/>
                    <a:pt x="423" y="1"/>
                    <a:pt x="268" y="1"/>
                  </a:cubicBezTo>
                  <a:close/>
                </a:path>
              </a:pathLst>
            </a:custGeom>
            <a:solidFill>
              <a:srgbClr val="4534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5"/>
            <p:cNvSpPr/>
            <p:nvPr/>
          </p:nvSpPr>
          <p:spPr>
            <a:xfrm>
              <a:off x="3977863" y="1433322"/>
              <a:ext cx="30151" cy="31333"/>
            </a:xfrm>
            <a:custGeom>
              <a:rect b="b" l="l" r="r" t="t"/>
              <a:pathLst>
                <a:path extrusionOk="0" h="557" w="536">
                  <a:moveTo>
                    <a:pt x="268" y="1"/>
                  </a:moveTo>
                  <a:cubicBezTo>
                    <a:pt x="113" y="1"/>
                    <a:pt x="0" y="108"/>
                    <a:pt x="0" y="268"/>
                  </a:cubicBezTo>
                  <a:cubicBezTo>
                    <a:pt x="0" y="423"/>
                    <a:pt x="113" y="557"/>
                    <a:pt x="268" y="557"/>
                  </a:cubicBezTo>
                  <a:cubicBezTo>
                    <a:pt x="423" y="557"/>
                    <a:pt x="535" y="423"/>
                    <a:pt x="535" y="268"/>
                  </a:cubicBezTo>
                  <a:cubicBezTo>
                    <a:pt x="535" y="108"/>
                    <a:pt x="423" y="1"/>
                    <a:pt x="268" y="1"/>
                  </a:cubicBezTo>
                  <a:close/>
                </a:path>
              </a:pathLst>
            </a:custGeom>
            <a:solidFill>
              <a:srgbClr val="45343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5"/>
            <p:cNvSpPr/>
            <p:nvPr/>
          </p:nvSpPr>
          <p:spPr>
            <a:xfrm>
              <a:off x="3803650" y="1480855"/>
              <a:ext cx="61428" cy="38870"/>
            </a:xfrm>
            <a:custGeom>
              <a:rect b="b" l="l" r="r" t="t"/>
              <a:pathLst>
                <a:path extrusionOk="0" h="691" w="1092">
                  <a:moveTo>
                    <a:pt x="536" y="1"/>
                  </a:moveTo>
                  <a:cubicBezTo>
                    <a:pt x="247" y="1"/>
                    <a:pt x="1" y="156"/>
                    <a:pt x="1" y="359"/>
                  </a:cubicBezTo>
                  <a:cubicBezTo>
                    <a:pt x="1" y="535"/>
                    <a:pt x="247" y="690"/>
                    <a:pt x="536" y="690"/>
                  </a:cubicBezTo>
                  <a:cubicBezTo>
                    <a:pt x="846" y="690"/>
                    <a:pt x="1092" y="535"/>
                    <a:pt x="1092" y="359"/>
                  </a:cubicBezTo>
                  <a:cubicBezTo>
                    <a:pt x="1092" y="156"/>
                    <a:pt x="846" y="1"/>
                    <a:pt x="536" y="1"/>
                  </a:cubicBezTo>
                  <a:close/>
                </a:path>
              </a:pathLst>
            </a:custGeom>
            <a:solidFill>
              <a:srgbClr val="FFB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
            <p:cNvSpPr/>
            <p:nvPr/>
          </p:nvSpPr>
          <p:spPr>
            <a:xfrm>
              <a:off x="3960425" y="1480855"/>
              <a:ext cx="61428" cy="38870"/>
            </a:xfrm>
            <a:custGeom>
              <a:rect b="b" l="l" r="r" t="t"/>
              <a:pathLst>
                <a:path extrusionOk="0" h="691" w="1092">
                  <a:moveTo>
                    <a:pt x="556" y="1"/>
                  </a:moveTo>
                  <a:cubicBezTo>
                    <a:pt x="241" y="1"/>
                    <a:pt x="0" y="156"/>
                    <a:pt x="0" y="359"/>
                  </a:cubicBezTo>
                  <a:cubicBezTo>
                    <a:pt x="0" y="535"/>
                    <a:pt x="241" y="690"/>
                    <a:pt x="556" y="690"/>
                  </a:cubicBezTo>
                  <a:cubicBezTo>
                    <a:pt x="845" y="690"/>
                    <a:pt x="1091" y="535"/>
                    <a:pt x="1091" y="359"/>
                  </a:cubicBezTo>
                  <a:cubicBezTo>
                    <a:pt x="1091" y="156"/>
                    <a:pt x="845" y="1"/>
                    <a:pt x="556" y="1"/>
                  </a:cubicBezTo>
                  <a:close/>
                </a:path>
              </a:pathLst>
            </a:custGeom>
            <a:solidFill>
              <a:srgbClr val="FFB0B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5"/>
            <p:cNvSpPr/>
            <p:nvPr/>
          </p:nvSpPr>
          <p:spPr>
            <a:xfrm>
              <a:off x="3660769" y="1193800"/>
              <a:ext cx="495247" cy="396018"/>
            </a:xfrm>
            <a:custGeom>
              <a:rect b="b" l="l" r="r" t="t"/>
              <a:pathLst>
                <a:path extrusionOk="0" h="7040" w="8804">
                  <a:moveTo>
                    <a:pt x="557" y="4767"/>
                  </a:moveTo>
                  <a:cubicBezTo>
                    <a:pt x="557" y="4827"/>
                    <a:pt x="571" y="4921"/>
                    <a:pt x="594" y="5036"/>
                  </a:cubicBezTo>
                  <a:lnTo>
                    <a:pt x="594" y="5036"/>
                  </a:lnTo>
                  <a:cubicBezTo>
                    <a:pt x="575" y="4934"/>
                    <a:pt x="562" y="4843"/>
                    <a:pt x="557" y="4767"/>
                  </a:cubicBezTo>
                  <a:close/>
                  <a:moveTo>
                    <a:pt x="4640" y="0"/>
                  </a:moveTo>
                  <a:cubicBezTo>
                    <a:pt x="4014" y="0"/>
                    <a:pt x="3319" y="147"/>
                    <a:pt x="2562" y="489"/>
                  </a:cubicBezTo>
                  <a:cubicBezTo>
                    <a:pt x="1" y="1670"/>
                    <a:pt x="557" y="4767"/>
                    <a:pt x="557" y="4767"/>
                  </a:cubicBezTo>
                  <a:cubicBezTo>
                    <a:pt x="514" y="3344"/>
                    <a:pt x="2204" y="1895"/>
                    <a:pt x="2204" y="1895"/>
                  </a:cubicBezTo>
                  <a:cubicBezTo>
                    <a:pt x="3407" y="2628"/>
                    <a:pt x="7397" y="3563"/>
                    <a:pt x="7755" y="3676"/>
                  </a:cubicBezTo>
                  <a:cubicBezTo>
                    <a:pt x="7936" y="3739"/>
                    <a:pt x="8064" y="6491"/>
                    <a:pt x="8051" y="6887"/>
                  </a:cubicBezTo>
                  <a:lnTo>
                    <a:pt x="8051" y="6887"/>
                  </a:lnTo>
                  <a:lnTo>
                    <a:pt x="8311" y="5216"/>
                  </a:lnTo>
                  <a:cubicBezTo>
                    <a:pt x="8311" y="5216"/>
                    <a:pt x="8803" y="3366"/>
                    <a:pt x="7889" y="1874"/>
                  </a:cubicBezTo>
                  <a:cubicBezTo>
                    <a:pt x="7244" y="837"/>
                    <a:pt x="6135" y="0"/>
                    <a:pt x="4640" y="0"/>
                  </a:cubicBezTo>
                  <a:close/>
                  <a:moveTo>
                    <a:pt x="8051" y="6887"/>
                  </a:moveTo>
                  <a:lnTo>
                    <a:pt x="8044" y="6933"/>
                  </a:lnTo>
                  <a:cubicBezTo>
                    <a:pt x="8044" y="6934"/>
                    <a:pt x="8045" y="6934"/>
                    <a:pt x="8045" y="6934"/>
                  </a:cubicBezTo>
                  <a:cubicBezTo>
                    <a:pt x="8048" y="6934"/>
                    <a:pt x="8050" y="6918"/>
                    <a:pt x="8051" y="6887"/>
                  </a:cubicBezTo>
                  <a:close/>
                  <a:moveTo>
                    <a:pt x="594" y="5036"/>
                  </a:moveTo>
                  <a:lnTo>
                    <a:pt x="594" y="5036"/>
                  </a:lnTo>
                  <a:cubicBezTo>
                    <a:pt x="727" y="5770"/>
                    <a:pt x="1156" y="7039"/>
                    <a:pt x="1156" y="7039"/>
                  </a:cubicBezTo>
                  <a:cubicBezTo>
                    <a:pt x="1156" y="7039"/>
                    <a:pt x="724" y="5689"/>
                    <a:pt x="594" y="5036"/>
                  </a:cubicBezTo>
                  <a:close/>
                </a:path>
              </a:pathLst>
            </a:custGeom>
            <a:solidFill>
              <a:srgbClr val="8CB0B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15"/>
          <p:cNvSpPr/>
          <p:nvPr/>
        </p:nvSpPr>
        <p:spPr>
          <a:xfrm flipH="1" rot="-1544759">
            <a:off x="4027247" y="1864421"/>
            <a:ext cx="861614" cy="413152"/>
          </a:xfrm>
          <a:custGeom>
            <a:rect b="b" l="l" r="r" t="t"/>
            <a:pathLst>
              <a:path extrusionOk="0" h="3990" w="8403">
                <a:moveTo>
                  <a:pt x="3667" y="0"/>
                </a:moveTo>
                <a:cubicBezTo>
                  <a:pt x="3572" y="0"/>
                  <a:pt x="3477" y="11"/>
                  <a:pt x="3391" y="31"/>
                </a:cubicBezTo>
                <a:cubicBezTo>
                  <a:pt x="3259" y="31"/>
                  <a:pt x="3119" y="64"/>
                  <a:pt x="2979" y="97"/>
                </a:cubicBezTo>
                <a:cubicBezTo>
                  <a:pt x="2815" y="130"/>
                  <a:pt x="2642" y="130"/>
                  <a:pt x="2469" y="196"/>
                </a:cubicBezTo>
                <a:cubicBezTo>
                  <a:pt x="2329" y="270"/>
                  <a:pt x="2198" y="336"/>
                  <a:pt x="2058" y="369"/>
                </a:cubicBezTo>
                <a:cubicBezTo>
                  <a:pt x="1819" y="443"/>
                  <a:pt x="1613" y="574"/>
                  <a:pt x="1408" y="714"/>
                </a:cubicBezTo>
                <a:cubicBezTo>
                  <a:pt x="1062" y="953"/>
                  <a:pt x="757" y="1266"/>
                  <a:pt x="511" y="1570"/>
                </a:cubicBezTo>
                <a:cubicBezTo>
                  <a:pt x="478" y="1636"/>
                  <a:pt x="478" y="1743"/>
                  <a:pt x="379" y="1743"/>
                </a:cubicBezTo>
                <a:lnTo>
                  <a:pt x="379" y="1677"/>
                </a:lnTo>
                <a:cubicBezTo>
                  <a:pt x="412" y="1397"/>
                  <a:pt x="478" y="1159"/>
                  <a:pt x="478" y="887"/>
                </a:cubicBezTo>
                <a:cubicBezTo>
                  <a:pt x="478" y="780"/>
                  <a:pt x="478" y="681"/>
                  <a:pt x="379" y="681"/>
                </a:cubicBezTo>
                <a:cubicBezTo>
                  <a:pt x="346" y="681"/>
                  <a:pt x="239" y="747"/>
                  <a:pt x="239" y="854"/>
                </a:cubicBezTo>
                <a:cubicBezTo>
                  <a:pt x="239" y="1019"/>
                  <a:pt x="206" y="1192"/>
                  <a:pt x="173" y="1365"/>
                </a:cubicBezTo>
                <a:cubicBezTo>
                  <a:pt x="66" y="1636"/>
                  <a:pt x="33" y="1916"/>
                  <a:pt x="0" y="2187"/>
                </a:cubicBezTo>
                <a:cubicBezTo>
                  <a:pt x="0" y="2253"/>
                  <a:pt x="0" y="2294"/>
                  <a:pt x="66" y="2294"/>
                </a:cubicBezTo>
                <a:cubicBezTo>
                  <a:pt x="153" y="2311"/>
                  <a:pt x="231" y="2319"/>
                  <a:pt x="309" y="2319"/>
                </a:cubicBezTo>
                <a:cubicBezTo>
                  <a:pt x="387" y="2319"/>
                  <a:pt x="465" y="2311"/>
                  <a:pt x="552" y="2294"/>
                </a:cubicBezTo>
                <a:cubicBezTo>
                  <a:pt x="716" y="2253"/>
                  <a:pt x="889" y="2220"/>
                  <a:pt x="1062" y="2187"/>
                </a:cubicBezTo>
                <a:cubicBezTo>
                  <a:pt x="1202" y="2155"/>
                  <a:pt x="1333" y="2122"/>
                  <a:pt x="1473" y="2089"/>
                </a:cubicBezTo>
                <a:cubicBezTo>
                  <a:pt x="1506" y="2048"/>
                  <a:pt x="1539" y="2015"/>
                  <a:pt x="1539" y="1949"/>
                </a:cubicBezTo>
                <a:cubicBezTo>
                  <a:pt x="1539" y="1916"/>
                  <a:pt x="1473" y="1916"/>
                  <a:pt x="1440" y="1916"/>
                </a:cubicBezTo>
                <a:cubicBezTo>
                  <a:pt x="1405" y="1905"/>
                  <a:pt x="1370" y="1901"/>
                  <a:pt x="1336" y="1901"/>
                </a:cubicBezTo>
                <a:cubicBezTo>
                  <a:pt x="1267" y="1901"/>
                  <a:pt x="1199" y="1916"/>
                  <a:pt x="1128" y="1916"/>
                </a:cubicBezTo>
                <a:cubicBezTo>
                  <a:pt x="963" y="1949"/>
                  <a:pt x="757" y="1982"/>
                  <a:pt x="552" y="2015"/>
                </a:cubicBezTo>
                <a:cubicBezTo>
                  <a:pt x="552" y="1949"/>
                  <a:pt x="552" y="1883"/>
                  <a:pt x="585" y="1883"/>
                </a:cubicBezTo>
                <a:cubicBezTo>
                  <a:pt x="757" y="1776"/>
                  <a:pt x="823" y="1636"/>
                  <a:pt x="922" y="1504"/>
                </a:cubicBezTo>
                <a:cubicBezTo>
                  <a:pt x="1029" y="1332"/>
                  <a:pt x="1202" y="1225"/>
                  <a:pt x="1375" y="1126"/>
                </a:cubicBezTo>
                <a:cubicBezTo>
                  <a:pt x="1506" y="1019"/>
                  <a:pt x="1679" y="920"/>
                  <a:pt x="1852" y="813"/>
                </a:cubicBezTo>
                <a:cubicBezTo>
                  <a:pt x="2091" y="714"/>
                  <a:pt x="2329" y="607"/>
                  <a:pt x="2568" y="509"/>
                </a:cubicBezTo>
                <a:cubicBezTo>
                  <a:pt x="2881" y="369"/>
                  <a:pt x="3226" y="443"/>
                  <a:pt x="3531" y="336"/>
                </a:cubicBezTo>
                <a:cubicBezTo>
                  <a:pt x="3640" y="305"/>
                  <a:pt x="3753" y="293"/>
                  <a:pt x="3866" y="293"/>
                </a:cubicBezTo>
                <a:cubicBezTo>
                  <a:pt x="4109" y="293"/>
                  <a:pt x="4351" y="346"/>
                  <a:pt x="4559" y="369"/>
                </a:cubicBezTo>
                <a:cubicBezTo>
                  <a:pt x="4938" y="443"/>
                  <a:pt x="5284" y="607"/>
                  <a:pt x="5588" y="780"/>
                </a:cubicBezTo>
                <a:cubicBezTo>
                  <a:pt x="5901" y="920"/>
                  <a:pt x="6140" y="1126"/>
                  <a:pt x="6378" y="1299"/>
                </a:cubicBezTo>
                <a:cubicBezTo>
                  <a:pt x="6477" y="1365"/>
                  <a:pt x="6584" y="1430"/>
                  <a:pt x="6650" y="1570"/>
                </a:cubicBezTo>
                <a:cubicBezTo>
                  <a:pt x="6683" y="1636"/>
                  <a:pt x="6790" y="1710"/>
                  <a:pt x="6888" y="1743"/>
                </a:cubicBezTo>
                <a:cubicBezTo>
                  <a:pt x="7028" y="1842"/>
                  <a:pt x="7028" y="2015"/>
                  <a:pt x="7168" y="2122"/>
                </a:cubicBezTo>
                <a:cubicBezTo>
                  <a:pt x="7267" y="2187"/>
                  <a:pt x="7374" y="2360"/>
                  <a:pt x="7407" y="2500"/>
                </a:cubicBezTo>
                <a:cubicBezTo>
                  <a:pt x="7473" y="2632"/>
                  <a:pt x="7547" y="2739"/>
                  <a:pt x="7613" y="2838"/>
                </a:cubicBezTo>
                <a:cubicBezTo>
                  <a:pt x="7646" y="2912"/>
                  <a:pt x="7613" y="3010"/>
                  <a:pt x="7711" y="3043"/>
                </a:cubicBezTo>
                <a:cubicBezTo>
                  <a:pt x="7678" y="3150"/>
                  <a:pt x="7711" y="3249"/>
                  <a:pt x="7646" y="3323"/>
                </a:cubicBezTo>
                <a:cubicBezTo>
                  <a:pt x="7506" y="3488"/>
                  <a:pt x="7547" y="3768"/>
                  <a:pt x="7678" y="3866"/>
                </a:cubicBezTo>
                <a:cubicBezTo>
                  <a:pt x="7775" y="3944"/>
                  <a:pt x="7902" y="3989"/>
                  <a:pt x="8020" y="3989"/>
                </a:cubicBezTo>
                <a:cubicBezTo>
                  <a:pt x="8113" y="3989"/>
                  <a:pt x="8201" y="3961"/>
                  <a:pt x="8263" y="3899"/>
                </a:cubicBezTo>
                <a:cubicBezTo>
                  <a:pt x="8370" y="3833"/>
                  <a:pt x="8370" y="3735"/>
                  <a:pt x="8370" y="3628"/>
                </a:cubicBezTo>
                <a:cubicBezTo>
                  <a:pt x="8403" y="3389"/>
                  <a:pt x="8329" y="3249"/>
                  <a:pt x="8123" y="3150"/>
                </a:cubicBezTo>
                <a:cubicBezTo>
                  <a:pt x="8090" y="3117"/>
                  <a:pt x="8057" y="3117"/>
                  <a:pt x="8024" y="3076"/>
                </a:cubicBezTo>
                <a:cubicBezTo>
                  <a:pt x="7917" y="2871"/>
                  <a:pt x="7884" y="2599"/>
                  <a:pt x="7711" y="2426"/>
                </a:cubicBezTo>
                <a:cubicBezTo>
                  <a:pt x="7646" y="2327"/>
                  <a:pt x="7613" y="2220"/>
                  <a:pt x="7547" y="2122"/>
                </a:cubicBezTo>
                <a:cubicBezTo>
                  <a:pt x="7407" y="1916"/>
                  <a:pt x="7201" y="1710"/>
                  <a:pt x="7028" y="1537"/>
                </a:cubicBezTo>
                <a:cubicBezTo>
                  <a:pt x="6823" y="1266"/>
                  <a:pt x="6584" y="1060"/>
                  <a:pt x="6312" y="854"/>
                </a:cubicBezTo>
                <a:lnTo>
                  <a:pt x="5695" y="542"/>
                </a:lnTo>
                <a:cubicBezTo>
                  <a:pt x="5382" y="369"/>
                  <a:pt x="5078" y="270"/>
                  <a:pt x="4732" y="163"/>
                </a:cubicBezTo>
                <a:cubicBezTo>
                  <a:pt x="4494" y="97"/>
                  <a:pt x="4214" y="64"/>
                  <a:pt x="3942" y="31"/>
                </a:cubicBezTo>
                <a:cubicBezTo>
                  <a:pt x="3856" y="11"/>
                  <a:pt x="3761" y="0"/>
                  <a:pt x="3667"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5"/>
          <p:cNvSpPr/>
          <p:nvPr/>
        </p:nvSpPr>
        <p:spPr>
          <a:xfrm rot="1544759">
            <a:off x="2274647" y="1864421"/>
            <a:ext cx="861614" cy="413152"/>
          </a:xfrm>
          <a:custGeom>
            <a:rect b="b" l="l" r="r" t="t"/>
            <a:pathLst>
              <a:path extrusionOk="0" h="3990" w="8403">
                <a:moveTo>
                  <a:pt x="3667" y="0"/>
                </a:moveTo>
                <a:cubicBezTo>
                  <a:pt x="3572" y="0"/>
                  <a:pt x="3477" y="11"/>
                  <a:pt x="3391" y="31"/>
                </a:cubicBezTo>
                <a:cubicBezTo>
                  <a:pt x="3259" y="31"/>
                  <a:pt x="3119" y="64"/>
                  <a:pt x="2979" y="97"/>
                </a:cubicBezTo>
                <a:cubicBezTo>
                  <a:pt x="2815" y="130"/>
                  <a:pt x="2642" y="130"/>
                  <a:pt x="2469" y="196"/>
                </a:cubicBezTo>
                <a:cubicBezTo>
                  <a:pt x="2329" y="270"/>
                  <a:pt x="2198" y="336"/>
                  <a:pt x="2058" y="369"/>
                </a:cubicBezTo>
                <a:cubicBezTo>
                  <a:pt x="1819" y="443"/>
                  <a:pt x="1613" y="574"/>
                  <a:pt x="1408" y="714"/>
                </a:cubicBezTo>
                <a:cubicBezTo>
                  <a:pt x="1062" y="953"/>
                  <a:pt x="757" y="1266"/>
                  <a:pt x="511" y="1570"/>
                </a:cubicBezTo>
                <a:cubicBezTo>
                  <a:pt x="478" y="1636"/>
                  <a:pt x="478" y="1743"/>
                  <a:pt x="379" y="1743"/>
                </a:cubicBezTo>
                <a:lnTo>
                  <a:pt x="379" y="1677"/>
                </a:lnTo>
                <a:cubicBezTo>
                  <a:pt x="412" y="1397"/>
                  <a:pt x="478" y="1159"/>
                  <a:pt x="478" y="887"/>
                </a:cubicBezTo>
                <a:cubicBezTo>
                  <a:pt x="478" y="780"/>
                  <a:pt x="478" y="681"/>
                  <a:pt x="379" y="681"/>
                </a:cubicBezTo>
                <a:cubicBezTo>
                  <a:pt x="346" y="681"/>
                  <a:pt x="239" y="747"/>
                  <a:pt x="239" y="854"/>
                </a:cubicBezTo>
                <a:cubicBezTo>
                  <a:pt x="239" y="1019"/>
                  <a:pt x="206" y="1192"/>
                  <a:pt x="173" y="1365"/>
                </a:cubicBezTo>
                <a:cubicBezTo>
                  <a:pt x="66" y="1636"/>
                  <a:pt x="33" y="1916"/>
                  <a:pt x="0" y="2187"/>
                </a:cubicBezTo>
                <a:cubicBezTo>
                  <a:pt x="0" y="2253"/>
                  <a:pt x="0" y="2294"/>
                  <a:pt x="66" y="2294"/>
                </a:cubicBezTo>
                <a:cubicBezTo>
                  <a:pt x="153" y="2311"/>
                  <a:pt x="231" y="2319"/>
                  <a:pt x="309" y="2319"/>
                </a:cubicBezTo>
                <a:cubicBezTo>
                  <a:pt x="387" y="2319"/>
                  <a:pt x="465" y="2311"/>
                  <a:pt x="552" y="2294"/>
                </a:cubicBezTo>
                <a:cubicBezTo>
                  <a:pt x="716" y="2253"/>
                  <a:pt x="889" y="2220"/>
                  <a:pt x="1062" y="2187"/>
                </a:cubicBezTo>
                <a:cubicBezTo>
                  <a:pt x="1202" y="2155"/>
                  <a:pt x="1333" y="2122"/>
                  <a:pt x="1473" y="2089"/>
                </a:cubicBezTo>
                <a:cubicBezTo>
                  <a:pt x="1506" y="2048"/>
                  <a:pt x="1539" y="2015"/>
                  <a:pt x="1539" y="1949"/>
                </a:cubicBezTo>
                <a:cubicBezTo>
                  <a:pt x="1539" y="1916"/>
                  <a:pt x="1473" y="1916"/>
                  <a:pt x="1440" y="1916"/>
                </a:cubicBezTo>
                <a:cubicBezTo>
                  <a:pt x="1405" y="1905"/>
                  <a:pt x="1370" y="1901"/>
                  <a:pt x="1336" y="1901"/>
                </a:cubicBezTo>
                <a:cubicBezTo>
                  <a:pt x="1267" y="1901"/>
                  <a:pt x="1199" y="1916"/>
                  <a:pt x="1128" y="1916"/>
                </a:cubicBezTo>
                <a:cubicBezTo>
                  <a:pt x="963" y="1949"/>
                  <a:pt x="757" y="1982"/>
                  <a:pt x="552" y="2015"/>
                </a:cubicBezTo>
                <a:cubicBezTo>
                  <a:pt x="552" y="1949"/>
                  <a:pt x="552" y="1883"/>
                  <a:pt x="585" y="1883"/>
                </a:cubicBezTo>
                <a:cubicBezTo>
                  <a:pt x="757" y="1776"/>
                  <a:pt x="823" y="1636"/>
                  <a:pt x="922" y="1504"/>
                </a:cubicBezTo>
                <a:cubicBezTo>
                  <a:pt x="1029" y="1332"/>
                  <a:pt x="1202" y="1225"/>
                  <a:pt x="1375" y="1126"/>
                </a:cubicBezTo>
                <a:cubicBezTo>
                  <a:pt x="1506" y="1019"/>
                  <a:pt x="1679" y="920"/>
                  <a:pt x="1852" y="813"/>
                </a:cubicBezTo>
                <a:cubicBezTo>
                  <a:pt x="2091" y="714"/>
                  <a:pt x="2329" y="607"/>
                  <a:pt x="2568" y="509"/>
                </a:cubicBezTo>
                <a:cubicBezTo>
                  <a:pt x="2881" y="369"/>
                  <a:pt x="3226" y="443"/>
                  <a:pt x="3531" y="336"/>
                </a:cubicBezTo>
                <a:cubicBezTo>
                  <a:pt x="3640" y="305"/>
                  <a:pt x="3753" y="293"/>
                  <a:pt x="3866" y="293"/>
                </a:cubicBezTo>
                <a:cubicBezTo>
                  <a:pt x="4109" y="293"/>
                  <a:pt x="4351" y="346"/>
                  <a:pt x="4559" y="369"/>
                </a:cubicBezTo>
                <a:cubicBezTo>
                  <a:pt x="4938" y="443"/>
                  <a:pt x="5284" y="607"/>
                  <a:pt x="5588" y="780"/>
                </a:cubicBezTo>
                <a:cubicBezTo>
                  <a:pt x="5901" y="920"/>
                  <a:pt x="6140" y="1126"/>
                  <a:pt x="6378" y="1299"/>
                </a:cubicBezTo>
                <a:cubicBezTo>
                  <a:pt x="6477" y="1365"/>
                  <a:pt x="6584" y="1430"/>
                  <a:pt x="6650" y="1570"/>
                </a:cubicBezTo>
                <a:cubicBezTo>
                  <a:pt x="6683" y="1636"/>
                  <a:pt x="6790" y="1710"/>
                  <a:pt x="6888" y="1743"/>
                </a:cubicBezTo>
                <a:cubicBezTo>
                  <a:pt x="7028" y="1842"/>
                  <a:pt x="7028" y="2015"/>
                  <a:pt x="7168" y="2122"/>
                </a:cubicBezTo>
                <a:cubicBezTo>
                  <a:pt x="7267" y="2187"/>
                  <a:pt x="7374" y="2360"/>
                  <a:pt x="7407" y="2500"/>
                </a:cubicBezTo>
                <a:cubicBezTo>
                  <a:pt x="7473" y="2632"/>
                  <a:pt x="7547" y="2739"/>
                  <a:pt x="7613" y="2838"/>
                </a:cubicBezTo>
                <a:cubicBezTo>
                  <a:pt x="7646" y="2912"/>
                  <a:pt x="7613" y="3010"/>
                  <a:pt x="7711" y="3043"/>
                </a:cubicBezTo>
                <a:cubicBezTo>
                  <a:pt x="7678" y="3150"/>
                  <a:pt x="7711" y="3249"/>
                  <a:pt x="7646" y="3323"/>
                </a:cubicBezTo>
                <a:cubicBezTo>
                  <a:pt x="7506" y="3488"/>
                  <a:pt x="7547" y="3768"/>
                  <a:pt x="7678" y="3866"/>
                </a:cubicBezTo>
                <a:cubicBezTo>
                  <a:pt x="7775" y="3944"/>
                  <a:pt x="7902" y="3989"/>
                  <a:pt x="8020" y="3989"/>
                </a:cubicBezTo>
                <a:cubicBezTo>
                  <a:pt x="8113" y="3989"/>
                  <a:pt x="8201" y="3961"/>
                  <a:pt x="8263" y="3899"/>
                </a:cubicBezTo>
                <a:cubicBezTo>
                  <a:pt x="8370" y="3833"/>
                  <a:pt x="8370" y="3735"/>
                  <a:pt x="8370" y="3628"/>
                </a:cubicBezTo>
                <a:cubicBezTo>
                  <a:pt x="8403" y="3389"/>
                  <a:pt x="8329" y="3249"/>
                  <a:pt x="8123" y="3150"/>
                </a:cubicBezTo>
                <a:cubicBezTo>
                  <a:pt x="8090" y="3117"/>
                  <a:pt x="8057" y="3117"/>
                  <a:pt x="8024" y="3076"/>
                </a:cubicBezTo>
                <a:cubicBezTo>
                  <a:pt x="7917" y="2871"/>
                  <a:pt x="7884" y="2599"/>
                  <a:pt x="7711" y="2426"/>
                </a:cubicBezTo>
                <a:cubicBezTo>
                  <a:pt x="7646" y="2327"/>
                  <a:pt x="7613" y="2220"/>
                  <a:pt x="7547" y="2122"/>
                </a:cubicBezTo>
                <a:cubicBezTo>
                  <a:pt x="7407" y="1916"/>
                  <a:pt x="7201" y="1710"/>
                  <a:pt x="7028" y="1537"/>
                </a:cubicBezTo>
                <a:cubicBezTo>
                  <a:pt x="6823" y="1266"/>
                  <a:pt x="6584" y="1060"/>
                  <a:pt x="6312" y="854"/>
                </a:cubicBezTo>
                <a:lnTo>
                  <a:pt x="5695" y="542"/>
                </a:lnTo>
                <a:cubicBezTo>
                  <a:pt x="5382" y="369"/>
                  <a:pt x="5078" y="270"/>
                  <a:pt x="4732" y="163"/>
                </a:cubicBezTo>
                <a:cubicBezTo>
                  <a:pt x="4494" y="97"/>
                  <a:pt x="4214" y="64"/>
                  <a:pt x="3942" y="31"/>
                </a:cubicBezTo>
                <a:cubicBezTo>
                  <a:pt x="3856" y="11"/>
                  <a:pt x="3761" y="0"/>
                  <a:pt x="3667" y="0"/>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15"/>
          <p:cNvSpPr/>
          <p:nvPr/>
        </p:nvSpPr>
        <p:spPr>
          <a:xfrm>
            <a:off x="2347821" y="3546432"/>
            <a:ext cx="1093010" cy="450570"/>
          </a:xfrm>
          <a:custGeom>
            <a:rect b="b" l="l" r="r" t="t"/>
            <a:pathLst>
              <a:path extrusionOk="0" h="5442" w="13201">
                <a:moveTo>
                  <a:pt x="8946" y="1"/>
                </a:moveTo>
                <a:cubicBezTo>
                  <a:pt x="8888" y="1"/>
                  <a:pt x="8831" y="8"/>
                  <a:pt x="8773" y="30"/>
                </a:cubicBezTo>
                <a:cubicBezTo>
                  <a:pt x="8716" y="44"/>
                  <a:pt x="8654" y="48"/>
                  <a:pt x="8592" y="48"/>
                </a:cubicBezTo>
                <a:cubicBezTo>
                  <a:pt x="8468" y="48"/>
                  <a:pt x="8340" y="30"/>
                  <a:pt x="8230" y="30"/>
                </a:cubicBezTo>
                <a:cubicBezTo>
                  <a:pt x="8206" y="39"/>
                  <a:pt x="8179" y="43"/>
                  <a:pt x="8153" y="43"/>
                </a:cubicBezTo>
                <a:cubicBezTo>
                  <a:pt x="8087" y="43"/>
                  <a:pt x="8020" y="21"/>
                  <a:pt x="7980" y="21"/>
                </a:cubicBezTo>
                <a:cubicBezTo>
                  <a:pt x="7967" y="21"/>
                  <a:pt x="7957" y="24"/>
                  <a:pt x="7950" y="30"/>
                </a:cubicBezTo>
                <a:cubicBezTo>
                  <a:pt x="7906" y="78"/>
                  <a:pt x="7867" y="91"/>
                  <a:pt x="7831" y="91"/>
                </a:cubicBezTo>
                <a:cubicBezTo>
                  <a:pt x="7787" y="91"/>
                  <a:pt x="7748" y="71"/>
                  <a:pt x="7712" y="71"/>
                </a:cubicBezTo>
                <a:lnTo>
                  <a:pt x="7572" y="71"/>
                </a:lnTo>
                <a:cubicBezTo>
                  <a:pt x="7440" y="137"/>
                  <a:pt x="7300" y="170"/>
                  <a:pt x="7201" y="170"/>
                </a:cubicBezTo>
                <a:cubicBezTo>
                  <a:pt x="7029" y="170"/>
                  <a:pt x="6889" y="203"/>
                  <a:pt x="6716" y="203"/>
                </a:cubicBezTo>
                <a:cubicBezTo>
                  <a:pt x="6617" y="203"/>
                  <a:pt x="6543" y="277"/>
                  <a:pt x="6444" y="310"/>
                </a:cubicBezTo>
                <a:cubicBezTo>
                  <a:pt x="6271" y="343"/>
                  <a:pt x="6099" y="376"/>
                  <a:pt x="5926" y="409"/>
                </a:cubicBezTo>
                <a:cubicBezTo>
                  <a:pt x="5794" y="442"/>
                  <a:pt x="5687" y="516"/>
                  <a:pt x="5556" y="516"/>
                </a:cubicBezTo>
                <a:cubicBezTo>
                  <a:pt x="5541" y="590"/>
                  <a:pt x="5495" y="606"/>
                  <a:pt x="5442" y="606"/>
                </a:cubicBezTo>
                <a:cubicBezTo>
                  <a:pt x="5402" y="606"/>
                  <a:pt x="5357" y="598"/>
                  <a:pt x="5318" y="598"/>
                </a:cubicBezTo>
                <a:cubicBezTo>
                  <a:pt x="5265" y="598"/>
                  <a:pt x="5222" y="614"/>
                  <a:pt x="5210" y="688"/>
                </a:cubicBezTo>
                <a:cubicBezTo>
                  <a:pt x="5181" y="683"/>
                  <a:pt x="5151" y="681"/>
                  <a:pt x="5122" y="681"/>
                </a:cubicBezTo>
                <a:cubicBezTo>
                  <a:pt x="4913" y="681"/>
                  <a:pt x="4707" y="800"/>
                  <a:pt x="4527" y="894"/>
                </a:cubicBezTo>
                <a:cubicBezTo>
                  <a:pt x="4321" y="993"/>
                  <a:pt x="4115" y="1059"/>
                  <a:pt x="3943" y="1232"/>
                </a:cubicBezTo>
                <a:cubicBezTo>
                  <a:pt x="3803" y="1306"/>
                  <a:pt x="3630" y="1339"/>
                  <a:pt x="3531" y="1437"/>
                </a:cubicBezTo>
                <a:cubicBezTo>
                  <a:pt x="3358" y="1544"/>
                  <a:pt x="3185" y="1643"/>
                  <a:pt x="3046" y="1783"/>
                </a:cubicBezTo>
                <a:cubicBezTo>
                  <a:pt x="2947" y="1882"/>
                  <a:pt x="2807" y="1956"/>
                  <a:pt x="2708" y="2022"/>
                </a:cubicBezTo>
                <a:cubicBezTo>
                  <a:pt x="2502" y="2194"/>
                  <a:pt x="2297" y="2367"/>
                  <a:pt x="2091" y="2540"/>
                </a:cubicBezTo>
                <a:cubicBezTo>
                  <a:pt x="1852" y="2746"/>
                  <a:pt x="1646" y="2984"/>
                  <a:pt x="1441" y="3223"/>
                </a:cubicBezTo>
                <a:cubicBezTo>
                  <a:pt x="1301" y="3396"/>
                  <a:pt x="1161" y="3569"/>
                  <a:pt x="1029" y="3733"/>
                </a:cubicBezTo>
                <a:cubicBezTo>
                  <a:pt x="889" y="3906"/>
                  <a:pt x="782" y="4112"/>
                  <a:pt x="651" y="4318"/>
                </a:cubicBezTo>
                <a:cubicBezTo>
                  <a:pt x="626" y="4372"/>
                  <a:pt x="580" y="4404"/>
                  <a:pt x="531" y="4404"/>
                </a:cubicBezTo>
                <a:cubicBezTo>
                  <a:pt x="513" y="4404"/>
                  <a:pt x="495" y="4400"/>
                  <a:pt x="478" y="4392"/>
                </a:cubicBezTo>
                <a:cubicBezTo>
                  <a:pt x="412" y="4318"/>
                  <a:pt x="445" y="4252"/>
                  <a:pt x="478" y="4186"/>
                </a:cubicBezTo>
                <a:cubicBezTo>
                  <a:pt x="371" y="4186"/>
                  <a:pt x="412" y="4112"/>
                  <a:pt x="445" y="4046"/>
                </a:cubicBezTo>
                <a:cubicBezTo>
                  <a:pt x="478" y="4046"/>
                  <a:pt x="478" y="4013"/>
                  <a:pt x="478" y="4013"/>
                </a:cubicBezTo>
                <a:cubicBezTo>
                  <a:pt x="445" y="3774"/>
                  <a:pt x="511" y="3495"/>
                  <a:pt x="305" y="3289"/>
                </a:cubicBezTo>
                <a:cubicBezTo>
                  <a:pt x="272" y="3363"/>
                  <a:pt x="165" y="3396"/>
                  <a:pt x="165" y="3495"/>
                </a:cubicBezTo>
                <a:cubicBezTo>
                  <a:pt x="132" y="3700"/>
                  <a:pt x="66" y="3873"/>
                  <a:pt x="66" y="4079"/>
                </a:cubicBezTo>
                <a:cubicBezTo>
                  <a:pt x="66" y="4285"/>
                  <a:pt x="1" y="4523"/>
                  <a:pt x="66" y="4762"/>
                </a:cubicBezTo>
                <a:cubicBezTo>
                  <a:pt x="66" y="4836"/>
                  <a:pt x="99" y="4935"/>
                  <a:pt x="33" y="5042"/>
                </a:cubicBezTo>
                <a:cubicBezTo>
                  <a:pt x="1" y="5108"/>
                  <a:pt x="132" y="5379"/>
                  <a:pt x="206" y="5420"/>
                </a:cubicBezTo>
                <a:cubicBezTo>
                  <a:pt x="246" y="5434"/>
                  <a:pt x="287" y="5441"/>
                  <a:pt x="326" y="5441"/>
                </a:cubicBezTo>
                <a:cubicBezTo>
                  <a:pt x="384" y="5441"/>
                  <a:pt x="438" y="5424"/>
                  <a:pt x="478" y="5379"/>
                </a:cubicBezTo>
                <a:cubicBezTo>
                  <a:pt x="782" y="5215"/>
                  <a:pt x="1128" y="5108"/>
                  <a:pt x="1441" y="4935"/>
                </a:cubicBezTo>
                <a:cubicBezTo>
                  <a:pt x="1507" y="4902"/>
                  <a:pt x="1605" y="4869"/>
                  <a:pt x="1679" y="4836"/>
                </a:cubicBezTo>
                <a:cubicBezTo>
                  <a:pt x="1951" y="4762"/>
                  <a:pt x="2157" y="4597"/>
                  <a:pt x="2362" y="4392"/>
                </a:cubicBezTo>
                <a:cubicBezTo>
                  <a:pt x="2310" y="4353"/>
                  <a:pt x="2256" y="4343"/>
                  <a:pt x="2206" y="4343"/>
                </a:cubicBezTo>
                <a:cubicBezTo>
                  <a:pt x="2162" y="4343"/>
                  <a:pt x="2122" y="4351"/>
                  <a:pt x="2091" y="4351"/>
                </a:cubicBezTo>
                <a:cubicBezTo>
                  <a:pt x="1885" y="4392"/>
                  <a:pt x="1712" y="4458"/>
                  <a:pt x="1539" y="4556"/>
                </a:cubicBezTo>
                <a:cubicBezTo>
                  <a:pt x="1441" y="4630"/>
                  <a:pt x="1334" y="4597"/>
                  <a:pt x="1268" y="4663"/>
                </a:cubicBezTo>
                <a:cubicBezTo>
                  <a:pt x="1128" y="4762"/>
                  <a:pt x="988" y="4836"/>
                  <a:pt x="824" y="4869"/>
                </a:cubicBezTo>
                <a:cubicBezTo>
                  <a:pt x="782" y="4869"/>
                  <a:pt x="782" y="4869"/>
                  <a:pt x="749" y="4836"/>
                </a:cubicBezTo>
                <a:cubicBezTo>
                  <a:pt x="717" y="4762"/>
                  <a:pt x="749" y="4762"/>
                  <a:pt x="749" y="4729"/>
                </a:cubicBezTo>
                <a:cubicBezTo>
                  <a:pt x="856" y="4663"/>
                  <a:pt x="922" y="4556"/>
                  <a:pt x="955" y="4458"/>
                </a:cubicBezTo>
                <a:cubicBezTo>
                  <a:pt x="955" y="4392"/>
                  <a:pt x="988" y="4285"/>
                  <a:pt x="1029" y="4285"/>
                </a:cubicBezTo>
                <a:cubicBezTo>
                  <a:pt x="1194" y="4186"/>
                  <a:pt x="1235" y="4013"/>
                  <a:pt x="1367" y="3873"/>
                </a:cubicBezTo>
                <a:cubicBezTo>
                  <a:pt x="1441" y="3774"/>
                  <a:pt x="1507" y="3602"/>
                  <a:pt x="1646" y="3495"/>
                </a:cubicBezTo>
                <a:lnTo>
                  <a:pt x="1984" y="3157"/>
                </a:lnTo>
                <a:cubicBezTo>
                  <a:pt x="2124" y="2984"/>
                  <a:pt x="2264" y="2845"/>
                  <a:pt x="2428" y="2705"/>
                </a:cubicBezTo>
                <a:cubicBezTo>
                  <a:pt x="2558" y="2644"/>
                  <a:pt x="2567" y="2462"/>
                  <a:pt x="2706" y="2462"/>
                </a:cubicBezTo>
                <a:cubicBezTo>
                  <a:pt x="2717" y="2462"/>
                  <a:pt x="2728" y="2464"/>
                  <a:pt x="2741" y="2466"/>
                </a:cubicBezTo>
                <a:cubicBezTo>
                  <a:pt x="2741" y="2367"/>
                  <a:pt x="2840" y="2367"/>
                  <a:pt x="2914" y="2293"/>
                </a:cubicBezTo>
                <a:cubicBezTo>
                  <a:pt x="3046" y="2161"/>
                  <a:pt x="3292" y="2087"/>
                  <a:pt x="3424" y="1923"/>
                </a:cubicBezTo>
                <a:cubicBezTo>
                  <a:pt x="3424" y="1882"/>
                  <a:pt x="3457" y="1882"/>
                  <a:pt x="3498" y="1882"/>
                </a:cubicBezTo>
                <a:cubicBezTo>
                  <a:pt x="3737" y="1816"/>
                  <a:pt x="3910" y="1643"/>
                  <a:pt x="4115" y="1544"/>
                </a:cubicBezTo>
                <a:cubicBezTo>
                  <a:pt x="4280" y="1437"/>
                  <a:pt x="4486" y="1306"/>
                  <a:pt x="4658" y="1232"/>
                </a:cubicBezTo>
                <a:cubicBezTo>
                  <a:pt x="4971" y="1100"/>
                  <a:pt x="5243" y="960"/>
                  <a:pt x="5556" y="894"/>
                </a:cubicBezTo>
                <a:cubicBezTo>
                  <a:pt x="5654" y="853"/>
                  <a:pt x="5761" y="820"/>
                  <a:pt x="5860" y="787"/>
                </a:cubicBezTo>
                <a:cubicBezTo>
                  <a:pt x="6099" y="688"/>
                  <a:pt x="6378" y="614"/>
                  <a:pt x="6650" y="548"/>
                </a:cubicBezTo>
                <a:cubicBezTo>
                  <a:pt x="6790" y="516"/>
                  <a:pt x="6955" y="483"/>
                  <a:pt x="7094" y="483"/>
                </a:cubicBezTo>
                <a:cubicBezTo>
                  <a:pt x="7300" y="483"/>
                  <a:pt x="7473" y="442"/>
                  <a:pt x="7679" y="409"/>
                </a:cubicBezTo>
                <a:cubicBezTo>
                  <a:pt x="7852" y="376"/>
                  <a:pt x="8024" y="376"/>
                  <a:pt x="8189" y="376"/>
                </a:cubicBezTo>
                <a:cubicBezTo>
                  <a:pt x="8258" y="365"/>
                  <a:pt x="8326" y="361"/>
                  <a:pt x="8395" y="361"/>
                </a:cubicBezTo>
                <a:cubicBezTo>
                  <a:pt x="8532" y="361"/>
                  <a:pt x="8669" y="376"/>
                  <a:pt x="8806" y="376"/>
                </a:cubicBezTo>
                <a:cubicBezTo>
                  <a:pt x="8888" y="366"/>
                  <a:pt x="8969" y="362"/>
                  <a:pt x="9050" y="362"/>
                </a:cubicBezTo>
                <a:cubicBezTo>
                  <a:pt x="9245" y="362"/>
                  <a:pt x="9437" y="385"/>
                  <a:pt x="9629" y="409"/>
                </a:cubicBezTo>
                <a:cubicBezTo>
                  <a:pt x="9704" y="432"/>
                  <a:pt x="9759" y="459"/>
                  <a:pt x="9810" y="459"/>
                </a:cubicBezTo>
                <a:cubicBezTo>
                  <a:pt x="9832" y="459"/>
                  <a:pt x="9854" y="454"/>
                  <a:pt x="9876" y="442"/>
                </a:cubicBezTo>
                <a:cubicBezTo>
                  <a:pt x="9904" y="438"/>
                  <a:pt x="9932" y="437"/>
                  <a:pt x="9959" y="437"/>
                </a:cubicBezTo>
                <a:cubicBezTo>
                  <a:pt x="10197" y="437"/>
                  <a:pt x="10411" y="555"/>
                  <a:pt x="10625" y="614"/>
                </a:cubicBezTo>
                <a:cubicBezTo>
                  <a:pt x="10798" y="688"/>
                  <a:pt x="10971" y="754"/>
                  <a:pt x="11143" y="820"/>
                </a:cubicBezTo>
                <a:cubicBezTo>
                  <a:pt x="11275" y="853"/>
                  <a:pt x="11448" y="927"/>
                  <a:pt x="11555" y="1026"/>
                </a:cubicBezTo>
                <a:cubicBezTo>
                  <a:pt x="11687" y="1133"/>
                  <a:pt x="11826" y="1199"/>
                  <a:pt x="11966" y="1264"/>
                </a:cubicBezTo>
                <a:cubicBezTo>
                  <a:pt x="12032" y="1306"/>
                  <a:pt x="12098" y="1339"/>
                  <a:pt x="12098" y="1404"/>
                </a:cubicBezTo>
                <a:cubicBezTo>
                  <a:pt x="12065" y="1610"/>
                  <a:pt x="12098" y="1750"/>
                  <a:pt x="12238" y="1923"/>
                </a:cubicBezTo>
                <a:cubicBezTo>
                  <a:pt x="12321" y="2025"/>
                  <a:pt x="12462" y="2112"/>
                  <a:pt x="12568" y="2112"/>
                </a:cubicBezTo>
                <a:cubicBezTo>
                  <a:pt x="12599" y="2112"/>
                  <a:pt x="12627" y="2104"/>
                  <a:pt x="12649" y="2087"/>
                </a:cubicBezTo>
                <a:cubicBezTo>
                  <a:pt x="12756" y="2022"/>
                  <a:pt x="12888" y="1989"/>
                  <a:pt x="12962" y="1882"/>
                </a:cubicBezTo>
                <a:cubicBezTo>
                  <a:pt x="13127" y="1750"/>
                  <a:pt x="13201" y="1610"/>
                  <a:pt x="13127" y="1437"/>
                </a:cubicBezTo>
                <a:cubicBezTo>
                  <a:pt x="13094" y="1232"/>
                  <a:pt x="12995" y="1026"/>
                  <a:pt x="12715" y="993"/>
                </a:cubicBezTo>
                <a:cubicBezTo>
                  <a:pt x="12672" y="982"/>
                  <a:pt x="12625" y="975"/>
                  <a:pt x="12576" y="975"/>
                </a:cubicBezTo>
                <a:cubicBezTo>
                  <a:pt x="12474" y="975"/>
                  <a:pt x="12365" y="1006"/>
                  <a:pt x="12271" y="1100"/>
                </a:cubicBezTo>
                <a:cubicBezTo>
                  <a:pt x="12271" y="1133"/>
                  <a:pt x="12238" y="1133"/>
                  <a:pt x="12238" y="1133"/>
                </a:cubicBezTo>
                <a:cubicBezTo>
                  <a:pt x="12205" y="1059"/>
                  <a:pt x="12098" y="1059"/>
                  <a:pt x="12065" y="993"/>
                </a:cubicBezTo>
                <a:cubicBezTo>
                  <a:pt x="11892" y="853"/>
                  <a:pt x="11687" y="721"/>
                  <a:pt x="11481" y="647"/>
                </a:cubicBezTo>
                <a:cubicBezTo>
                  <a:pt x="11036" y="409"/>
                  <a:pt x="10559" y="277"/>
                  <a:pt x="10082" y="170"/>
                </a:cubicBezTo>
                <a:cubicBezTo>
                  <a:pt x="9835" y="104"/>
                  <a:pt x="9563" y="71"/>
                  <a:pt x="9292" y="30"/>
                </a:cubicBezTo>
                <a:cubicBezTo>
                  <a:pt x="9177" y="30"/>
                  <a:pt x="9061" y="1"/>
                  <a:pt x="8946"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15"/>
          <p:cNvSpPr/>
          <p:nvPr/>
        </p:nvSpPr>
        <p:spPr>
          <a:xfrm flipH="1">
            <a:off x="3795621" y="3546432"/>
            <a:ext cx="1093010" cy="450570"/>
          </a:xfrm>
          <a:custGeom>
            <a:rect b="b" l="l" r="r" t="t"/>
            <a:pathLst>
              <a:path extrusionOk="0" h="5442" w="13201">
                <a:moveTo>
                  <a:pt x="8946" y="1"/>
                </a:moveTo>
                <a:cubicBezTo>
                  <a:pt x="8888" y="1"/>
                  <a:pt x="8831" y="8"/>
                  <a:pt x="8773" y="30"/>
                </a:cubicBezTo>
                <a:cubicBezTo>
                  <a:pt x="8716" y="44"/>
                  <a:pt x="8654" y="48"/>
                  <a:pt x="8592" y="48"/>
                </a:cubicBezTo>
                <a:cubicBezTo>
                  <a:pt x="8468" y="48"/>
                  <a:pt x="8340" y="30"/>
                  <a:pt x="8230" y="30"/>
                </a:cubicBezTo>
                <a:cubicBezTo>
                  <a:pt x="8206" y="39"/>
                  <a:pt x="8179" y="43"/>
                  <a:pt x="8153" y="43"/>
                </a:cubicBezTo>
                <a:cubicBezTo>
                  <a:pt x="8087" y="43"/>
                  <a:pt x="8020" y="21"/>
                  <a:pt x="7980" y="21"/>
                </a:cubicBezTo>
                <a:cubicBezTo>
                  <a:pt x="7967" y="21"/>
                  <a:pt x="7957" y="24"/>
                  <a:pt x="7950" y="30"/>
                </a:cubicBezTo>
                <a:cubicBezTo>
                  <a:pt x="7906" y="78"/>
                  <a:pt x="7867" y="91"/>
                  <a:pt x="7831" y="91"/>
                </a:cubicBezTo>
                <a:cubicBezTo>
                  <a:pt x="7787" y="91"/>
                  <a:pt x="7748" y="71"/>
                  <a:pt x="7712" y="71"/>
                </a:cubicBezTo>
                <a:lnTo>
                  <a:pt x="7572" y="71"/>
                </a:lnTo>
                <a:cubicBezTo>
                  <a:pt x="7440" y="137"/>
                  <a:pt x="7300" y="170"/>
                  <a:pt x="7201" y="170"/>
                </a:cubicBezTo>
                <a:cubicBezTo>
                  <a:pt x="7029" y="170"/>
                  <a:pt x="6889" y="203"/>
                  <a:pt x="6716" y="203"/>
                </a:cubicBezTo>
                <a:cubicBezTo>
                  <a:pt x="6617" y="203"/>
                  <a:pt x="6543" y="277"/>
                  <a:pt x="6444" y="310"/>
                </a:cubicBezTo>
                <a:cubicBezTo>
                  <a:pt x="6271" y="343"/>
                  <a:pt x="6099" y="376"/>
                  <a:pt x="5926" y="409"/>
                </a:cubicBezTo>
                <a:cubicBezTo>
                  <a:pt x="5794" y="442"/>
                  <a:pt x="5687" y="516"/>
                  <a:pt x="5556" y="516"/>
                </a:cubicBezTo>
                <a:cubicBezTo>
                  <a:pt x="5541" y="590"/>
                  <a:pt x="5495" y="606"/>
                  <a:pt x="5442" y="606"/>
                </a:cubicBezTo>
                <a:cubicBezTo>
                  <a:pt x="5402" y="606"/>
                  <a:pt x="5357" y="598"/>
                  <a:pt x="5318" y="598"/>
                </a:cubicBezTo>
                <a:cubicBezTo>
                  <a:pt x="5265" y="598"/>
                  <a:pt x="5222" y="614"/>
                  <a:pt x="5210" y="688"/>
                </a:cubicBezTo>
                <a:cubicBezTo>
                  <a:pt x="5181" y="683"/>
                  <a:pt x="5151" y="681"/>
                  <a:pt x="5122" y="681"/>
                </a:cubicBezTo>
                <a:cubicBezTo>
                  <a:pt x="4913" y="681"/>
                  <a:pt x="4707" y="800"/>
                  <a:pt x="4527" y="894"/>
                </a:cubicBezTo>
                <a:cubicBezTo>
                  <a:pt x="4321" y="993"/>
                  <a:pt x="4115" y="1059"/>
                  <a:pt x="3943" y="1232"/>
                </a:cubicBezTo>
                <a:cubicBezTo>
                  <a:pt x="3803" y="1306"/>
                  <a:pt x="3630" y="1339"/>
                  <a:pt x="3531" y="1437"/>
                </a:cubicBezTo>
                <a:cubicBezTo>
                  <a:pt x="3358" y="1544"/>
                  <a:pt x="3185" y="1643"/>
                  <a:pt x="3046" y="1783"/>
                </a:cubicBezTo>
                <a:cubicBezTo>
                  <a:pt x="2947" y="1882"/>
                  <a:pt x="2807" y="1956"/>
                  <a:pt x="2708" y="2022"/>
                </a:cubicBezTo>
                <a:cubicBezTo>
                  <a:pt x="2502" y="2194"/>
                  <a:pt x="2297" y="2367"/>
                  <a:pt x="2091" y="2540"/>
                </a:cubicBezTo>
                <a:cubicBezTo>
                  <a:pt x="1852" y="2746"/>
                  <a:pt x="1646" y="2984"/>
                  <a:pt x="1441" y="3223"/>
                </a:cubicBezTo>
                <a:cubicBezTo>
                  <a:pt x="1301" y="3396"/>
                  <a:pt x="1161" y="3569"/>
                  <a:pt x="1029" y="3733"/>
                </a:cubicBezTo>
                <a:cubicBezTo>
                  <a:pt x="889" y="3906"/>
                  <a:pt x="782" y="4112"/>
                  <a:pt x="651" y="4318"/>
                </a:cubicBezTo>
                <a:cubicBezTo>
                  <a:pt x="626" y="4372"/>
                  <a:pt x="580" y="4404"/>
                  <a:pt x="531" y="4404"/>
                </a:cubicBezTo>
                <a:cubicBezTo>
                  <a:pt x="513" y="4404"/>
                  <a:pt x="495" y="4400"/>
                  <a:pt x="478" y="4392"/>
                </a:cubicBezTo>
                <a:cubicBezTo>
                  <a:pt x="412" y="4318"/>
                  <a:pt x="445" y="4252"/>
                  <a:pt x="478" y="4186"/>
                </a:cubicBezTo>
                <a:cubicBezTo>
                  <a:pt x="371" y="4186"/>
                  <a:pt x="412" y="4112"/>
                  <a:pt x="445" y="4046"/>
                </a:cubicBezTo>
                <a:cubicBezTo>
                  <a:pt x="478" y="4046"/>
                  <a:pt x="478" y="4013"/>
                  <a:pt x="478" y="4013"/>
                </a:cubicBezTo>
                <a:cubicBezTo>
                  <a:pt x="445" y="3774"/>
                  <a:pt x="511" y="3495"/>
                  <a:pt x="305" y="3289"/>
                </a:cubicBezTo>
                <a:cubicBezTo>
                  <a:pt x="272" y="3363"/>
                  <a:pt x="165" y="3396"/>
                  <a:pt x="165" y="3495"/>
                </a:cubicBezTo>
                <a:cubicBezTo>
                  <a:pt x="132" y="3700"/>
                  <a:pt x="66" y="3873"/>
                  <a:pt x="66" y="4079"/>
                </a:cubicBezTo>
                <a:cubicBezTo>
                  <a:pt x="66" y="4285"/>
                  <a:pt x="1" y="4523"/>
                  <a:pt x="66" y="4762"/>
                </a:cubicBezTo>
                <a:cubicBezTo>
                  <a:pt x="66" y="4836"/>
                  <a:pt x="99" y="4935"/>
                  <a:pt x="33" y="5042"/>
                </a:cubicBezTo>
                <a:cubicBezTo>
                  <a:pt x="1" y="5108"/>
                  <a:pt x="132" y="5379"/>
                  <a:pt x="206" y="5420"/>
                </a:cubicBezTo>
                <a:cubicBezTo>
                  <a:pt x="246" y="5434"/>
                  <a:pt x="287" y="5441"/>
                  <a:pt x="326" y="5441"/>
                </a:cubicBezTo>
                <a:cubicBezTo>
                  <a:pt x="384" y="5441"/>
                  <a:pt x="438" y="5424"/>
                  <a:pt x="478" y="5379"/>
                </a:cubicBezTo>
                <a:cubicBezTo>
                  <a:pt x="782" y="5215"/>
                  <a:pt x="1128" y="5108"/>
                  <a:pt x="1441" y="4935"/>
                </a:cubicBezTo>
                <a:cubicBezTo>
                  <a:pt x="1507" y="4902"/>
                  <a:pt x="1605" y="4869"/>
                  <a:pt x="1679" y="4836"/>
                </a:cubicBezTo>
                <a:cubicBezTo>
                  <a:pt x="1951" y="4762"/>
                  <a:pt x="2157" y="4597"/>
                  <a:pt x="2362" y="4392"/>
                </a:cubicBezTo>
                <a:cubicBezTo>
                  <a:pt x="2310" y="4353"/>
                  <a:pt x="2256" y="4343"/>
                  <a:pt x="2206" y="4343"/>
                </a:cubicBezTo>
                <a:cubicBezTo>
                  <a:pt x="2162" y="4343"/>
                  <a:pt x="2122" y="4351"/>
                  <a:pt x="2091" y="4351"/>
                </a:cubicBezTo>
                <a:cubicBezTo>
                  <a:pt x="1885" y="4392"/>
                  <a:pt x="1712" y="4458"/>
                  <a:pt x="1539" y="4556"/>
                </a:cubicBezTo>
                <a:cubicBezTo>
                  <a:pt x="1441" y="4630"/>
                  <a:pt x="1334" y="4597"/>
                  <a:pt x="1268" y="4663"/>
                </a:cubicBezTo>
                <a:cubicBezTo>
                  <a:pt x="1128" y="4762"/>
                  <a:pt x="988" y="4836"/>
                  <a:pt x="824" y="4869"/>
                </a:cubicBezTo>
                <a:cubicBezTo>
                  <a:pt x="782" y="4869"/>
                  <a:pt x="782" y="4869"/>
                  <a:pt x="749" y="4836"/>
                </a:cubicBezTo>
                <a:cubicBezTo>
                  <a:pt x="717" y="4762"/>
                  <a:pt x="749" y="4762"/>
                  <a:pt x="749" y="4729"/>
                </a:cubicBezTo>
                <a:cubicBezTo>
                  <a:pt x="856" y="4663"/>
                  <a:pt x="922" y="4556"/>
                  <a:pt x="955" y="4458"/>
                </a:cubicBezTo>
                <a:cubicBezTo>
                  <a:pt x="955" y="4392"/>
                  <a:pt x="988" y="4285"/>
                  <a:pt x="1029" y="4285"/>
                </a:cubicBezTo>
                <a:cubicBezTo>
                  <a:pt x="1194" y="4186"/>
                  <a:pt x="1235" y="4013"/>
                  <a:pt x="1367" y="3873"/>
                </a:cubicBezTo>
                <a:cubicBezTo>
                  <a:pt x="1441" y="3774"/>
                  <a:pt x="1507" y="3602"/>
                  <a:pt x="1646" y="3495"/>
                </a:cubicBezTo>
                <a:lnTo>
                  <a:pt x="1984" y="3157"/>
                </a:lnTo>
                <a:cubicBezTo>
                  <a:pt x="2124" y="2984"/>
                  <a:pt x="2264" y="2845"/>
                  <a:pt x="2428" y="2705"/>
                </a:cubicBezTo>
                <a:cubicBezTo>
                  <a:pt x="2558" y="2644"/>
                  <a:pt x="2567" y="2462"/>
                  <a:pt x="2706" y="2462"/>
                </a:cubicBezTo>
                <a:cubicBezTo>
                  <a:pt x="2717" y="2462"/>
                  <a:pt x="2728" y="2464"/>
                  <a:pt x="2741" y="2466"/>
                </a:cubicBezTo>
                <a:cubicBezTo>
                  <a:pt x="2741" y="2367"/>
                  <a:pt x="2840" y="2367"/>
                  <a:pt x="2914" y="2293"/>
                </a:cubicBezTo>
                <a:cubicBezTo>
                  <a:pt x="3046" y="2161"/>
                  <a:pt x="3292" y="2087"/>
                  <a:pt x="3424" y="1923"/>
                </a:cubicBezTo>
                <a:cubicBezTo>
                  <a:pt x="3424" y="1882"/>
                  <a:pt x="3457" y="1882"/>
                  <a:pt x="3498" y="1882"/>
                </a:cubicBezTo>
                <a:cubicBezTo>
                  <a:pt x="3737" y="1816"/>
                  <a:pt x="3910" y="1643"/>
                  <a:pt x="4115" y="1544"/>
                </a:cubicBezTo>
                <a:cubicBezTo>
                  <a:pt x="4280" y="1437"/>
                  <a:pt x="4486" y="1306"/>
                  <a:pt x="4658" y="1232"/>
                </a:cubicBezTo>
                <a:cubicBezTo>
                  <a:pt x="4971" y="1100"/>
                  <a:pt x="5243" y="960"/>
                  <a:pt x="5556" y="894"/>
                </a:cubicBezTo>
                <a:cubicBezTo>
                  <a:pt x="5654" y="853"/>
                  <a:pt x="5761" y="820"/>
                  <a:pt x="5860" y="787"/>
                </a:cubicBezTo>
                <a:cubicBezTo>
                  <a:pt x="6099" y="688"/>
                  <a:pt x="6378" y="614"/>
                  <a:pt x="6650" y="548"/>
                </a:cubicBezTo>
                <a:cubicBezTo>
                  <a:pt x="6790" y="516"/>
                  <a:pt x="6955" y="483"/>
                  <a:pt x="7094" y="483"/>
                </a:cubicBezTo>
                <a:cubicBezTo>
                  <a:pt x="7300" y="483"/>
                  <a:pt x="7473" y="442"/>
                  <a:pt x="7679" y="409"/>
                </a:cubicBezTo>
                <a:cubicBezTo>
                  <a:pt x="7852" y="376"/>
                  <a:pt x="8024" y="376"/>
                  <a:pt x="8189" y="376"/>
                </a:cubicBezTo>
                <a:cubicBezTo>
                  <a:pt x="8258" y="365"/>
                  <a:pt x="8326" y="361"/>
                  <a:pt x="8395" y="361"/>
                </a:cubicBezTo>
                <a:cubicBezTo>
                  <a:pt x="8532" y="361"/>
                  <a:pt x="8669" y="376"/>
                  <a:pt x="8806" y="376"/>
                </a:cubicBezTo>
                <a:cubicBezTo>
                  <a:pt x="8888" y="366"/>
                  <a:pt x="8969" y="362"/>
                  <a:pt x="9050" y="362"/>
                </a:cubicBezTo>
                <a:cubicBezTo>
                  <a:pt x="9245" y="362"/>
                  <a:pt x="9437" y="385"/>
                  <a:pt x="9629" y="409"/>
                </a:cubicBezTo>
                <a:cubicBezTo>
                  <a:pt x="9704" y="432"/>
                  <a:pt x="9759" y="459"/>
                  <a:pt x="9810" y="459"/>
                </a:cubicBezTo>
                <a:cubicBezTo>
                  <a:pt x="9832" y="459"/>
                  <a:pt x="9854" y="454"/>
                  <a:pt x="9876" y="442"/>
                </a:cubicBezTo>
                <a:cubicBezTo>
                  <a:pt x="9904" y="438"/>
                  <a:pt x="9932" y="437"/>
                  <a:pt x="9959" y="437"/>
                </a:cubicBezTo>
                <a:cubicBezTo>
                  <a:pt x="10197" y="437"/>
                  <a:pt x="10411" y="555"/>
                  <a:pt x="10625" y="614"/>
                </a:cubicBezTo>
                <a:cubicBezTo>
                  <a:pt x="10798" y="688"/>
                  <a:pt x="10971" y="754"/>
                  <a:pt x="11143" y="820"/>
                </a:cubicBezTo>
                <a:cubicBezTo>
                  <a:pt x="11275" y="853"/>
                  <a:pt x="11448" y="927"/>
                  <a:pt x="11555" y="1026"/>
                </a:cubicBezTo>
                <a:cubicBezTo>
                  <a:pt x="11687" y="1133"/>
                  <a:pt x="11826" y="1199"/>
                  <a:pt x="11966" y="1264"/>
                </a:cubicBezTo>
                <a:cubicBezTo>
                  <a:pt x="12032" y="1306"/>
                  <a:pt x="12098" y="1339"/>
                  <a:pt x="12098" y="1404"/>
                </a:cubicBezTo>
                <a:cubicBezTo>
                  <a:pt x="12065" y="1610"/>
                  <a:pt x="12098" y="1750"/>
                  <a:pt x="12238" y="1923"/>
                </a:cubicBezTo>
                <a:cubicBezTo>
                  <a:pt x="12321" y="2025"/>
                  <a:pt x="12462" y="2112"/>
                  <a:pt x="12568" y="2112"/>
                </a:cubicBezTo>
                <a:cubicBezTo>
                  <a:pt x="12599" y="2112"/>
                  <a:pt x="12627" y="2104"/>
                  <a:pt x="12649" y="2087"/>
                </a:cubicBezTo>
                <a:cubicBezTo>
                  <a:pt x="12756" y="2022"/>
                  <a:pt x="12888" y="1989"/>
                  <a:pt x="12962" y="1882"/>
                </a:cubicBezTo>
                <a:cubicBezTo>
                  <a:pt x="13127" y="1750"/>
                  <a:pt x="13201" y="1610"/>
                  <a:pt x="13127" y="1437"/>
                </a:cubicBezTo>
                <a:cubicBezTo>
                  <a:pt x="13094" y="1232"/>
                  <a:pt x="12995" y="1026"/>
                  <a:pt x="12715" y="993"/>
                </a:cubicBezTo>
                <a:cubicBezTo>
                  <a:pt x="12672" y="982"/>
                  <a:pt x="12625" y="975"/>
                  <a:pt x="12576" y="975"/>
                </a:cubicBezTo>
                <a:cubicBezTo>
                  <a:pt x="12474" y="975"/>
                  <a:pt x="12365" y="1006"/>
                  <a:pt x="12271" y="1100"/>
                </a:cubicBezTo>
                <a:cubicBezTo>
                  <a:pt x="12271" y="1133"/>
                  <a:pt x="12238" y="1133"/>
                  <a:pt x="12238" y="1133"/>
                </a:cubicBezTo>
                <a:cubicBezTo>
                  <a:pt x="12205" y="1059"/>
                  <a:pt x="12098" y="1059"/>
                  <a:pt x="12065" y="993"/>
                </a:cubicBezTo>
                <a:cubicBezTo>
                  <a:pt x="11892" y="853"/>
                  <a:pt x="11687" y="721"/>
                  <a:pt x="11481" y="647"/>
                </a:cubicBezTo>
                <a:cubicBezTo>
                  <a:pt x="11036" y="409"/>
                  <a:pt x="10559" y="277"/>
                  <a:pt x="10082" y="170"/>
                </a:cubicBezTo>
                <a:cubicBezTo>
                  <a:pt x="9835" y="104"/>
                  <a:pt x="9563" y="71"/>
                  <a:pt x="9292" y="30"/>
                </a:cubicBezTo>
                <a:cubicBezTo>
                  <a:pt x="9177" y="30"/>
                  <a:pt x="9061" y="1"/>
                  <a:pt x="8946" y="1"/>
                </a:cubicBezTo>
                <a:close/>
              </a:path>
            </a:pathLst>
          </a:custGeom>
          <a:solidFill>
            <a:srgbClr val="F175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5"/>
          <p:cNvSpPr txBox="1"/>
          <p:nvPr/>
        </p:nvSpPr>
        <p:spPr>
          <a:xfrm>
            <a:off x="75" y="1577400"/>
            <a:ext cx="2347800" cy="1162800"/>
          </a:xfrm>
          <a:prstGeom prst="rect">
            <a:avLst/>
          </a:prstGeom>
          <a:noFill/>
          <a:ln>
            <a:noFill/>
          </a:ln>
        </p:spPr>
        <p:txBody>
          <a:bodyPr anchorCtr="0" anchor="t" bIns="91425" lIns="91425" spcFirstLastPara="1" rIns="91425" wrap="square" tIns="91425">
            <a:noAutofit/>
          </a:bodyPr>
          <a:lstStyle/>
          <a:p>
            <a:pPr indent="-158750" lvl="0" marL="269999" rtl="0" algn="l">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Gallbladder lies beneath segments IV and V of the liver.</a:t>
            </a:r>
            <a:endParaRPr sz="1000">
              <a:solidFill>
                <a:srgbClr val="1C4587"/>
              </a:solidFill>
              <a:latin typeface="Mada"/>
              <a:ea typeface="Mada"/>
              <a:cs typeface="Mada"/>
              <a:sym typeface="Mada"/>
            </a:endParaRPr>
          </a:p>
          <a:p>
            <a:pPr indent="-158750" lvl="0" marL="269999" rtl="0" algn="l">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Normal </a:t>
            </a:r>
            <a:r>
              <a:rPr lang="en-GB" sz="1000">
                <a:solidFill>
                  <a:srgbClr val="1C4587"/>
                </a:solidFill>
                <a:latin typeface="Mada"/>
                <a:ea typeface="Mada"/>
                <a:cs typeface="Mada"/>
                <a:sym typeface="Mada"/>
              </a:rPr>
              <a:t>sizes</a:t>
            </a:r>
            <a:r>
              <a:rPr lang="en-GB" sz="1000">
                <a:solidFill>
                  <a:srgbClr val="1C4587"/>
                </a:solidFill>
                <a:latin typeface="Mada"/>
                <a:ea typeface="Mada"/>
                <a:cs typeface="Mada"/>
                <a:sym typeface="Mada"/>
              </a:rPr>
              <a:t> (diameter): </a:t>
            </a:r>
            <a:endParaRPr sz="1000">
              <a:solidFill>
                <a:srgbClr val="1C4587"/>
              </a:solidFill>
              <a:latin typeface="Mada"/>
              <a:ea typeface="Mada"/>
              <a:cs typeface="Mada"/>
              <a:sym typeface="Mada"/>
            </a:endParaRPr>
          </a:p>
          <a:p>
            <a:pPr indent="-168275" lvl="1" marL="630000" rtl="0" algn="l">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common bile duct (CBD) &lt; 8 mm &lt; 10 mm after cholecystectomy)</a:t>
            </a:r>
            <a:endParaRPr sz="1000">
              <a:solidFill>
                <a:srgbClr val="1C4587"/>
              </a:solidFill>
              <a:latin typeface="Mada"/>
              <a:ea typeface="Mada"/>
              <a:cs typeface="Mada"/>
              <a:sym typeface="Mada"/>
            </a:endParaRPr>
          </a:p>
          <a:p>
            <a:pPr indent="-168275" lvl="1" marL="630000" rtl="0" algn="l">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gallbladder wall &lt; 4 mm, </a:t>
            </a:r>
            <a:endParaRPr sz="1000">
              <a:solidFill>
                <a:srgbClr val="1C4587"/>
              </a:solidFill>
              <a:latin typeface="Mada"/>
              <a:ea typeface="Mada"/>
              <a:cs typeface="Mada"/>
              <a:sym typeface="Mada"/>
            </a:endParaRPr>
          </a:p>
          <a:p>
            <a:pPr indent="-168275" lvl="1" marL="630000" rtl="0" algn="l">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pancreatic duct &lt; 4 mm.</a:t>
            </a:r>
            <a:endParaRPr sz="1000">
              <a:solidFill>
                <a:srgbClr val="1C4587"/>
              </a:solidFill>
              <a:latin typeface="Mada"/>
              <a:ea typeface="Mada"/>
              <a:cs typeface="Mada"/>
              <a:sym typeface="Mada"/>
            </a:endParaRPr>
          </a:p>
        </p:txBody>
      </p:sp>
      <p:sp>
        <p:nvSpPr>
          <p:cNvPr id="181" name="Google Shape;181;p15"/>
          <p:cNvSpPr txBox="1"/>
          <p:nvPr/>
        </p:nvSpPr>
        <p:spPr>
          <a:xfrm>
            <a:off x="4814150" y="1532475"/>
            <a:ext cx="2775300" cy="1723800"/>
          </a:xfrm>
          <a:prstGeom prst="rect">
            <a:avLst/>
          </a:prstGeom>
          <a:noFill/>
          <a:ln>
            <a:noFill/>
          </a:ln>
        </p:spPr>
        <p:txBody>
          <a:bodyPr anchorCtr="0" anchor="t" bIns="91425" lIns="91425" spcFirstLastPara="1" rIns="91425" wrap="square" tIns="91425">
            <a:spAutoFit/>
          </a:bodyPr>
          <a:lstStyle/>
          <a:p>
            <a:pPr indent="-158750" lvl="0" marL="269999" rtl="0" algn="l">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Right hepatic (lateral) and retroduodenal branches of the gastroduodenal artery (medial) supply the hepatic and common bile duct (9- and 3-o’clock positions when performing endoscopic retrograde cholangiopancreatography [ERCP]); considered longitudinal blood supply</a:t>
            </a:r>
            <a:endParaRPr sz="1000">
              <a:solidFill>
                <a:srgbClr val="1C4587"/>
              </a:solidFill>
              <a:latin typeface="Mada"/>
              <a:ea typeface="Mada"/>
              <a:cs typeface="Mada"/>
              <a:sym typeface="Mada"/>
            </a:endParaRPr>
          </a:p>
          <a:p>
            <a:pPr indent="-158750" lvl="0" marL="269999" rtl="0" algn="l">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Cystic veins drain into the right branch of the portal vein.</a:t>
            </a:r>
            <a:endParaRPr sz="1000">
              <a:solidFill>
                <a:srgbClr val="1C4587"/>
              </a:solidFill>
              <a:latin typeface="Mada"/>
              <a:ea typeface="Mada"/>
              <a:cs typeface="Mada"/>
              <a:sym typeface="Mada"/>
            </a:endParaRPr>
          </a:p>
          <a:p>
            <a:pPr indent="0" lvl="0" marL="0" rtl="0" algn="l">
              <a:spcBef>
                <a:spcPts val="0"/>
              </a:spcBef>
              <a:spcAft>
                <a:spcPts val="0"/>
              </a:spcAft>
              <a:buNone/>
            </a:pPr>
            <a:r>
              <a:t/>
            </a:r>
            <a:endParaRPr sz="1000">
              <a:solidFill>
                <a:srgbClr val="1C4588"/>
              </a:solidFill>
              <a:latin typeface="Mada"/>
              <a:ea typeface="Mada"/>
              <a:cs typeface="Mada"/>
              <a:sym typeface="Mada"/>
            </a:endParaRPr>
          </a:p>
        </p:txBody>
      </p:sp>
      <p:sp>
        <p:nvSpPr>
          <p:cNvPr id="182" name="Google Shape;182;p15"/>
          <p:cNvSpPr txBox="1"/>
          <p:nvPr/>
        </p:nvSpPr>
        <p:spPr>
          <a:xfrm>
            <a:off x="4890350" y="3666075"/>
            <a:ext cx="2775300" cy="1262100"/>
          </a:xfrm>
          <a:prstGeom prst="rect">
            <a:avLst/>
          </a:prstGeom>
          <a:noFill/>
          <a:ln>
            <a:noFill/>
          </a:ln>
        </p:spPr>
        <p:txBody>
          <a:bodyPr anchorCtr="0" anchor="t" bIns="91425" lIns="91425" spcFirstLastPara="1" rIns="91425" wrap="square" tIns="91425">
            <a:spAutoFit/>
          </a:bodyPr>
          <a:lstStyle/>
          <a:p>
            <a:pPr indent="-158750" lvl="0" marL="269999" rtl="0" algn="l">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Lymphatics are on the right side of the common bile duct.</a:t>
            </a:r>
            <a:endParaRPr sz="1000">
              <a:solidFill>
                <a:srgbClr val="1C4587"/>
              </a:solidFill>
              <a:latin typeface="Mada"/>
              <a:ea typeface="Mada"/>
              <a:cs typeface="Mada"/>
              <a:sym typeface="Mada"/>
            </a:endParaRPr>
          </a:p>
          <a:p>
            <a:pPr indent="-158750" lvl="0" marL="269999" rtl="0" algn="l">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Parasympathetic fibers come from left (anterior) trunk of the vagus.</a:t>
            </a:r>
            <a:endParaRPr sz="1000">
              <a:solidFill>
                <a:srgbClr val="1C4587"/>
              </a:solidFill>
              <a:latin typeface="Mada"/>
              <a:ea typeface="Mada"/>
              <a:cs typeface="Mada"/>
              <a:sym typeface="Mada"/>
            </a:endParaRPr>
          </a:p>
          <a:p>
            <a:pPr indent="-158750" lvl="0" marL="269999" rtl="0" algn="l">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Sympathetic fibers from T7–10 (splanchnic and celiac ganglions).</a:t>
            </a:r>
            <a:endParaRPr sz="1000">
              <a:solidFill>
                <a:srgbClr val="1C4587"/>
              </a:solidFill>
              <a:latin typeface="Mada"/>
              <a:ea typeface="Mada"/>
              <a:cs typeface="Mada"/>
              <a:sym typeface="Mada"/>
            </a:endParaRPr>
          </a:p>
          <a:p>
            <a:pPr indent="0" lvl="0" marL="0" rtl="0" algn="l">
              <a:spcBef>
                <a:spcPts val="0"/>
              </a:spcBef>
              <a:spcAft>
                <a:spcPts val="0"/>
              </a:spcAft>
              <a:buNone/>
            </a:pPr>
            <a:r>
              <a:t/>
            </a:r>
            <a:endParaRPr sz="1000">
              <a:solidFill>
                <a:srgbClr val="1C4588"/>
              </a:solidFill>
              <a:latin typeface="Mada"/>
              <a:ea typeface="Mada"/>
              <a:cs typeface="Mada"/>
              <a:sym typeface="Mada"/>
            </a:endParaRPr>
          </a:p>
        </p:txBody>
      </p:sp>
      <p:sp>
        <p:nvSpPr>
          <p:cNvPr id="183" name="Google Shape;183;p15"/>
          <p:cNvSpPr txBox="1"/>
          <p:nvPr/>
        </p:nvSpPr>
        <p:spPr>
          <a:xfrm>
            <a:off x="-62650" y="3666075"/>
            <a:ext cx="2775300" cy="1416000"/>
          </a:xfrm>
          <a:prstGeom prst="rect">
            <a:avLst/>
          </a:prstGeom>
          <a:noFill/>
          <a:ln>
            <a:noFill/>
          </a:ln>
        </p:spPr>
        <p:txBody>
          <a:bodyPr anchorCtr="0" anchor="t" bIns="91425" lIns="91425" spcFirstLastPara="1" rIns="91425" wrap="square" tIns="91425">
            <a:spAutoFit/>
          </a:bodyPr>
          <a:lstStyle/>
          <a:p>
            <a:pPr indent="-158750" lvl="0" marL="269999" rtl="0" algn="l">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Cystic artery branches off right hepatic artery </a:t>
            </a:r>
            <a:endParaRPr sz="1000">
              <a:solidFill>
                <a:srgbClr val="1C4587"/>
              </a:solidFill>
              <a:latin typeface="Mada"/>
              <a:ea typeface="Mada"/>
              <a:cs typeface="Mada"/>
              <a:sym typeface="Mada"/>
            </a:endParaRPr>
          </a:p>
          <a:p>
            <a:pPr indent="0" lvl="0" marL="269999" rtl="0" algn="l">
              <a:spcBef>
                <a:spcPts val="0"/>
              </a:spcBef>
              <a:spcAft>
                <a:spcPts val="0"/>
              </a:spcAft>
              <a:buNone/>
            </a:pPr>
            <a:r>
              <a:rPr lang="en-GB" sz="1000">
                <a:solidFill>
                  <a:srgbClr val="1C4587"/>
                </a:solidFill>
                <a:latin typeface="Mada"/>
                <a:ea typeface="Mada"/>
                <a:cs typeface="Mada"/>
                <a:sym typeface="Mada"/>
              </a:rPr>
              <a:t>(Is found in the triangle of Calot)</a:t>
            </a:r>
            <a:endParaRPr sz="1000">
              <a:solidFill>
                <a:srgbClr val="1C4587"/>
              </a:solidFill>
              <a:latin typeface="Mada"/>
              <a:ea typeface="Mada"/>
              <a:cs typeface="Mada"/>
              <a:sym typeface="Mada"/>
            </a:endParaRPr>
          </a:p>
          <a:p>
            <a:pPr indent="-158750" lvl="0" marL="269999" rtl="0" algn="l">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Triangle of Calot boundaries: </a:t>
            </a:r>
            <a:endParaRPr sz="1000">
              <a:solidFill>
                <a:srgbClr val="1C4587"/>
              </a:solidFill>
              <a:latin typeface="Mada"/>
              <a:ea typeface="Mada"/>
              <a:cs typeface="Mada"/>
              <a:sym typeface="Mada"/>
            </a:endParaRPr>
          </a:p>
          <a:p>
            <a:pPr indent="-168275" lvl="1" marL="630000" rtl="0" algn="l">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cystic duct [lateral, </a:t>
            </a:r>
            <a:endParaRPr sz="1000">
              <a:solidFill>
                <a:srgbClr val="1C4587"/>
              </a:solidFill>
              <a:latin typeface="Mada"/>
              <a:ea typeface="Mada"/>
              <a:cs typeface="Mada"/>
              <a:sym typeface="Mada"/>
            </a:endParaRPr>
          </a:p>
          <a:p>
            <a:pPr indent="-168275" lvl="1" marL="630000" rtl="0" algn="l">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common hepatic duct [medial]</a:t>
            </a:r>
            <a:endParaRPr sz="1000">
              <a:solidFill>
                <a:srgbClr val="1C4587"/>
              </a:solidFill>
              <a:latin typeface="Mada"/>
              <a:ea typeface="Mada"/>
              <a:cs typeface="Mada"/>
              <a:sym typeface="Mada"/>
            </a:endParaRPr>
          </a:p>
          <a:p>
            <a:pPr indent="-168275" lvl="1" marL="630000" rtl="0" algn="l">
              <a:spcBef>
                <a:spcPts val="0"/>
              </a:spcBef>
              <a:spcAft>
                <a:spcPts val="0"/>
              </a:spcAft>
              <a:buClr>
                <a:srgbClr val="1C4587"/>
              </a:buClr>
              <a:buSzPts val="1000"/>
              <a:buFont typeface="Mada"/>
              <a:buChar char="○"/>
            </a:pPr>
            <a:r>
              <a:rPr lang="en-GB" sz="1000">
                <a:solidFill>
                  <a:srgbClr val="1C4587"/>
                </a:solidFill>
                <a:latin typeface="Mada"/>
                <a:ea typeface="Mada"/>
                <a:cs typeface="Mada"/>
                <a:sym typeface="Mada"/>
              </a:rPr>
              <a:t>liver [superior]</a:t>
            </a:r>
            <a:endParaRPr sz="1000">
              <a:solidFill>
                <a:srgbClr val="1C4587"/>
              </a:solidFill>
              <a:latin typeface="Mada"/>
              <a:ea typeface="Mada"/>
              <a:cs typeface="Mada"/>
              <a:sym typeface="Mada"/>
            </a:endParaRPr>
          </a:p>
          <a:p>
            <a:pPr indent="0" lvl="0" marL="0" rtl="0" algn="l">
              <a:spcBef>
                <a:spcPts val="0"/>
              </a:spcBef>
              <a:spcAft>
                <a:spcPts val="0"/>
              </a:spcAft>
              <a:buNone/>
            </a:pPr>
            <a:r>
              <a:t/>
            </a:r>
            <a:endParaRPr sz="1000">
              <a:solidFill>
                <a:srgbClr val="1C4588"/>
              </a:solidFill>
              <a:latin typeface="Mada"/>
              <a:ea typeface="Mada"/>
              <a:cs typeface="Mada"/>
              <a:sym typeface="Mada"/>
            </a:endParaRPr>
          </a:p>
        </p:txBody>
      </p:sp>
      <p:sp>
        <p:nvSpPr>
          <p:cNvPr id="184" name="Google Shape;184;p15"/>
          <p:cNvSpPr/>
          <p:nvPr/>
        </p:nvSpPr>
        <p:spPr>
          <a:xfrm>
            <a:off x="36763" y="4200975"/>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6"/>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0" name="Google Shape;190;p16"/>
          <p:cNvCxnSpPr/>
          <p:nvPr/>
        </p:nvCxnSpPr>
        <p:spPr>
          <a:xfrm>
            <a:off x="1586774" y="697903"/>
            <a:ext cx="4536000" cy="3600"/>
          </a:xfrm>
          <a:prstGeom prst="straightConnector1">
            <a:avLst/>
          </a:prstGeom>
          <a:noFill/>
          <a:ln cap="flat" cmpd="sng" w="19050">
            <a:solidFill>
              <a:srgbClr val="83C5BE"/>
            </a:solidFill>
            <a:prstDash val="solid"/>
            <a:round/>
            <a:headEnd len="med" w="med" type="oval"/>
            <a:tailEnd len="med" w="med" type="oval"/>
          </a:ln>
        </p:spPr>
      </p:cxnSp>
      <p:sp>
        <p:nvSpPr>
          <p:cNvPr id="191" name="Google Shape;191;p16"/>
          <p:cNvSpPr txBox="1"/>
          <p:nvPr/>
        </p:nvSpPr>
        <p:spPr>
          <a:xfrm>
            <a:off x="1031905" y="272797"/>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Classification </a:t>
            </a:r>
            <a:r>
              <a:rPr b="1" lang="en-GB" sz="2200">
                <a:solidFill>
                  <a:srgbClr val="006D77"/>
                </a:solidFill>
                <a:latin typeface="Lora"/>
                <a:ea typeface="Lora"/>
                <a:cs typeface="Lora"/>
                <a:sym typeface="Lora"/>
              </a:rPr>
              <a:t>of Jaundice </a:t>
            </a:r>
            <a:endParaRPr sz="2200"/>
          </a:p>
        </p:txBody>
      </p:sp>
      <p:sp>
        <p:nvSpPr>
          <p:cNvPr id="192" name="Google Shape;192;p16"/>
          <p:cNvSpPr/>
          <p:nvPr/>
        </p:nvSpPr>
        <p:spPr>
          <a:xfrm>
            <a:off x="362750" y="1179963"/>
            <a:ext cx="6864000" cy="21000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6"/>
          <p:cNvSpPr/>
          <p:nvPr/>
        </p:nvSpPr>
        <p:spPr>
          <a:xfrm flipH="1">
            <a:off x="1095668" y="855250"/>
            <a:ext cx="2527782" cy="447489"/>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
          <p:cNvSpPr txBox="1"/>
          <p:nvPr/>
        </p:nvSpPr>
        <p:spPr>
          <a:xfrm>
            <a:off x="1186250" y="913648"/>
            <a:ext cx="2437200" cy="3891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600">
                <a:solidFill>
                  <a:srgbClr val="E29578"/>
                </a:solidFill>
                <a:latin typeface="Mada"/>
                <a:ea typeface="Mada"/>
                <a:cs typeface="Mada"/>
                <a:sym typeface="Mada"/>
              </a:rPr>
              <a:t>Pre-hepatic jaundice :</a:t>
            </a:r>
            <a:endParaRPr sz="1800">
              <a:solidFill>
                <a:srgbClr val="E29578"/>
              </a:solidFill>
              <a:latin typeface="Playfair Display"/>
              <a:ea typeface="Playfair Display"/>
              <a:cs typeface="Playfair Display"/>
              <a:sym typeface="Playfair Display"/>
            </a:endParaRPr>
          </a:p>
        </p:txBody>
      </p:sp>
      <p:sp>
        <p:nvSpPr>
          <p:cNvPr id="195" name="Google Shape;195;p16"/>
          <p:cNvSpPr txBox="1"/>
          <p:nvPr/>
        </p:nvSpPr>
        <p:spPr>
          <a:xfrm>
            <a:off x="444150" y="1547213"/>
            <a:ext cx="6507300" cy="1379100"/>
          </a:xfrm>
          <a:prstGeom prst="rect">
            <a:avLst/>
          </a:prstGeom>
          <a:noFill/>
          <a:ln>
            <a:noFill/>
          </a:ln>
        </p:spPr>
        <p:txBody>
          <a:bodyPr anchorCtr="0" anchor="ctr" bIns="0" lIns="0" spcFirstLastPara="1" rIns="0" wrap="square" tIns="6025">
            <a:noAutofit/>
          </a:bodyPr>
          <a:lstStyle/>
          <a:p>
            <a:pPr indent="-304800" lvl="0" marL="457200" rtl="0" algn="l">
              <a:spcBef>
                <a:spcPts val="0"/>
              </a:spcBef>
              <a:spcAft>
                <a:spcPts val="0"/>
              </a:spcAft>
              <a:buClr>
                <a:srgbClr val="000000"/>
              </a:buClr>
              <a:buSzPts val="1200"/>
              <a:buFont typeface="Mada"/>
              <a:buChar char="●"/>
            </a:pPr>
            <a:r>
              <a:rPr lang="en-GB" sz="1200">
                <a:solidFill>
                  <a:srgbClr val="000000"/>
                </a:solidFill>
                <a:latin typeface="Mada"/>
                <a:ea typeface="Mada"/>
                <a:cs typeface="Mada"/>
                <a:sym typeface="Mada"/>
              </a:rPr>
              <a:t>The liver conjugation is NOT compromised </a:t>
            </a:r>
            <a:endParaRPr sz="1200">
              <a:solidFill>
                <a:srgbClr val="000000"/>
              </a:solidFill>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solidFill>
                  <a:srgbClr val="000000"/>
                </a:solidFill>
                <a:latin typeface="Mada"/>
                <a:ea typeface="Mada"/>
                <a:cs typeface="Mada"/>
                <a:sym typeface="Mada"/>
              </a:rPr>
              <a:t>The liver excretion is not affected</a:t>
            </a:r>
            <a:endParaRPr sz="1200">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The capacity of the liver is overwhelmed </a:t>
            </a:r>
            <a:r>
              <a:rPr lang="en-GB" sz="1200">
                <a:solidFill>
                  <a:srgbClr val="6AA84F"/>
                </a:solidFill>
                <a:latin typeface="Mada"/>
                <a:ea typeface="Mada"/>
                <a:cs typeface="Mada"/>
                <a:sym typeface="Mada"/>
              </a:rPr>
              <a:t>The liver has a limited number of receptors when they are all occupied the rest will circulate freely</a:t>
            </a:r>
            <a:endParaRPr sz="1200">
              <a:solidFill>
                <a:srgbClr val="6AA84F"/>
              </a:solidFill>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Total bilirubin increased and </a:t>
            </a:r>
            <a:r>
              <a:rPr lang="en-GB" sz="1200">
                <a:solidFill>
                  <a:srgbClr val="CC0000"/>
                </a:solidFill>
                <a:latin typeface="Mada"/>
                <a:ea typeface="Mada"/>
                <a:cs typeface="Mada"/>
                <a:sym typeface="Mada"/>
              </a:rPr>
              <a:t>UNCONJUGATED ( Indirect) </a:t>
            </a:r>
            <a:r>
              <a:rPr lang="en-GB" sz="1200">
                <a:solidFill>
                  <a:srgbClr val="1C4587"/>
                </a:solidFill>
                <a:latin typeface="Mada"/>
                <a:ea typeface="Mada"/>
                <a:cs typeface="Mada"/>
                <a:sym typeface="Mada"/>
              </a:rPr>
              <a:t>(Fat soluble)</a:t>
            </a:r>
            <a:endParaRPr sz="1200">
              <a:solidFill>
                <a:srgbClr val="1C4587"/>
              </a:solidFill>
              <a:latin typeface="Mada"/>
              <a:ea typeface="Mada"/>
              <a:cs typeface="Mada"/>
              <a:sym typeface="Mada"/>
            </a:endParaRPr>
          </a:p>
          <a:p>
            <a:pPr indent="-304800" lvl="1" marL="914400" rtl="0" algn="l">
              <a:spcBef>
                <a:spcPts val="0"/>
              </a:spcBef>
              <a:spcAft>
                <a:spcPts val="0"/>
              </a:spcAft>
              <a:buClr>
                <a:srgbClr val="000000"/>
              </a:buClr>
              <a:buSzPts val="1200"/>
              <a:buFont typeface="Mada"/>
              <a:buChar char="○"/>
            </a:pPr>
            <a:r>
              <a:rPr lang="en-GB" sz="1200">
                <a:solidFill>
                  <a:srgbClr val="CC0000"/>
                </a:solidFill>
                <a:latin typeface="Mada"/>
                <a:ea typeface="Mada"/>
                <a:cs typeface="Mada"/>
                <a:sym typeface="Mada"/>
              </a:rPr>
              <a:t>also increased </a:t>
            </a:r>
            <a:r>
              <a:rPr lang="en-GB" sz="1200">
                <a:latin typeface="Mada"/>
                <a:ea typeface="Mada"/>
                <a:cs typeface="Mada"/>
                <a:sym typeface="Mada"/>
              </a:rPr>
              <a:t>in:</a:t>
            </a:r>
            <a:endParaRPr sz="1200">
              <a:latin typeface="Mada"/>
              <a:ea typeface="Mada"/>
              <a:cs typeface="Mada"/>
              <a:sym typeface="Mada"/>
            </a:endParaRPr>
          </a:p>
          <a:p>
            <a:pPr indent="-304800" lvl="2" marL="1371600" rtl="0" algn="l">
              <a:spcBef>
                <a:spcPts val="0"/>
              </a:spcBef>
              <a:spcAft>
                <a:spcPts val="0"/>
              </a:spcAft>
              <a:buClr>
                <a:srgbClr val="000000"/>
              </a:buClr>
              <a:buSzPts val="1200"/>
              <a:buFont typeface="Mada"/>
              <a:buChar char="■"/>
            </a:pPr>
            <a:r>
              <a:rPr lang="en-GB" sz="1200">
                <a:latin typeface="Mada"/>
                <a:ea typeface="Mada"/>
                <a:cs typeface="Mada"/>
                <a:sym typeface="Mada"/>
              </a:rPr>
              <a:t>Hemolytic Anemia </a:t>
            </a:r>
            <a:r>
              <a:rPr lang="en-GB" sz="1200">
                <a:solidFill>
                  <a:srgbClr val="6AA84F"/>
                </a:solidFill>
                <a:latin typeface="Mada"/>
                <a:ea typeface="Mada"/>
                <a:cs typeface="Mada"/>
                <a:sym typeface="Mada"/>
              </a:rPr>
              <a:t>E.g. sickle cell anemia, spherocytosis</a:t>
            </a:r>
            <a:r>
              <a:rPr lang="en-GB" sz="1200">
                <a:solidFill>
                  <a:srgbClr val="1C4587"/>
                </a:solidFill>
                <a:latin typeface="Mada"/>
                <a:ea typeface="Mada"/>
                <a:cs typeface="Mada"/>
                <a:sym typeface="Mada"/>
              </a:rPr>
              <a:t>, drugs or sepsis.</a:t>
            </a:r>
            <a:endParaRPr sz="1200">
              <a:solidFill>
                <a:srgbClr val="1C4587"/>
              </a:solidFill>
              <a:latin typeface="Mada"/>
              <a:ea typeface="Mada"/>
              <a:cs typeface="Mada"/>
              <a:sym typeface="Mada"/>
            </a:endParaRPr>
          </a:p>
          <a:p>
            <a:pPr indent="-304800" lvl="2" marL="1371600" rtl="0" algn="l">
              <a:spcBef>
                <a:spcPts val="0"/>
              </a:spcBef>
              <a:spcAft>
                <a:spcPts val="0"/>
              </a:spcAft>
              <a:buClr>
                <a:srgbClr val="000000"/>
              </a:buClr>
              <a:buSzPts val="1200"/>
              <a:buFont typeface="Mada"/>
              <a:buChar char="■"/>
            </a:pPr>
            <a:r>
              <a:rPr lang="en-GB" sz="1200">
                <a:latin typeface="Mada"/>
                <a:ea typeface="Mada"/>
                <a:cs typeface="Mada"/>
                <a:sym typeface="Mada"/>
              </a:rPr>
              <a:t>Transfusion reaction. </a:t>
            </a:r>
            <a:r>
              <a:rPr lang="en-GB" sz="1200">
                <a:solidFill>
                  <a:srgbClr val="6AA84F"/>
                </a:solidFill>
                <a:latin typeface="Mada"/>
                <a:ea typeface="Mada"/>
                <a:cs typeface="Mada"/>
                <a:sym typeface="Mada"/>
              </a:rPr>
              <a:t>specifically Hemolytic reaction </a:t>
            </a:r>
            <a:endParaRPr sz="1200">
              <a:solidFill>
                <a:srgbClr val="1C4587"/>
              </a:solidFill>
              <a:latin typeface="Mada"/>
              <a:ea typeface="Mada"/>
              <a:cs typeface="Mada"/>
              <a:sym typeface="Mada"/>
            </a:endParaRPr>
          </a:p>
          <a:p>
            <a:pPr indent="-304800" lvl="2" marL="1371600" rtl="0" algn="l">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Hematoma </a:t>
            </a:r>
            <a:r>
              <a:rPr lang="en-GB" sz="1200">
                <a:solidFill>
                  <a:srgbClr val="1C4587"/>
                </a:solidFill>
                <a:latin typeface="Mada"/>
                <a:ea typeface="Mada"/>
                <a:cs typeface="Mada"/>
                <a:sym typeface="Mada"/>
              </a:rPr>
              <a:t>secondary to trauma or surgery.</a:t>
            </a:r>
            <a:endParaRPr sz="1200">
              <a:solidFill>
                <a:srgbClr val="1C4587"/>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Total bilirubin (&gt;50%unconjugated) --&gt; prehepatic cause</a:t>
            </a:r>
            <a:endParaRPr sz="1200">
              <a:solidFill>
                <a:srgbClr val="6AA84F"/>
              </a:solidFill>
              <a:latin typeface="Mada"/>
              <a:ea typeface="Mada"/>
              <a:cs typeface="Mada"/>
              <a:sym typeface="Mada"/>
            </a:endParaRPr>
          </a:p>
        </p:txBody>
      </p:sp>
      <p:sp>
        <p:nvSpPr>
          <p:cNvPr id="196" name="Google Shape;196;p16"/>
          <p:cNvSpPr/>
          <p:nvPr/>
        </p:nvSpPr>
        <p:spPr>
          <a:xfrm>
            <a:off x="265800" y="3513638"/>
            <a:ext cx="6864000" cy="29847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6"/>
          <p:cNvSpPr/>
          <p:nvPr/>
        </p:nvSpPr>
        <p:spPr>
          <a:xfrm flipH="1">
            <a:off x="1095679" y="3358500"/>
            <a:ext cx="2248595" cy="599412"/>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6"/>
          <p:cNvSpPr txBox="1"/>
          <p:nvPr/>
        </p:nvSpPr>
        <p:spPr>
          <a:xfrm>
            <a:off x="1030445" y="3372097"/>
            <a:ext cx="2437200" cy="6426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600">
                <a:solidFill>
                  <a:srgbClr val="E29578"/>
                </a:solidFill>
                <a:latin typeface="Mada"/>
                <a:ea typeface="Mada"/>
                <a:cs typeface="Mada"/>
                <a:sym typeface="Mada"/>
              </a:rPr>
              <a:t>Hepatic jaundice:</a:t>
            </a:r>
            <a:endParaRPr b="1" sz="1600">
              <a:solidFill>
                <a:srgbClr val="E29578"/>
              </a:solidFill>
              <a:latin typeface="Mada"/>
              <a:ea typeface="Mada"/>
              <a:cs typeface="Mada"/>
              <a:sym typeface="Mada"/>
            </a:endParaRPr>
          </a:p>
        </p:txBody>
      </p:sp>
      <p:sp>
        <p:nvSpPr>
          <p:cNvPr id="199" name="Google Shape;199;p16"/>
          <p:cNvSpPr txBox="1"/>
          <p:nvPr/>
        </p:nvSpPr>
        <p:spPr>
          <a:xfrm>
            <a:off x="500850" y="3927050"/>
            <a:ext cx="6393900" cy="2457900"/>
          </a:xfrm>
          <a:prstGeom prst="rect">
            <a:avLst/>
          </a:prstGeom>
          <a:noFill/>
          <a:ln>
            <a:noFill/>
          </a:ln>
        </p:spPr>
        <p:txBody>
          <a:bodyPr anchorCtr="0" anchor="t" bIns="0" lIns="0" spcFirstLastPara="1" rIns="0" wrap="square" tIns="6025">
            <a:noAutofit/>
          </a:bodyPr>
          <a:lstStyle/>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Liver dysfunctional metabolism leads to increased bilirubin level and </a:t>
            </a:r>
            <a:r>
              <a:rPr lang="en-GB" sz="1200">
                <a:solidFill>
                  <a:srgbClr val="073763"/>
                </a:solidFill>
                <a:latin typeface="Mada"/>
                <a:ea typeface="Mada"/>
                <a:cs typeface="Mada"/>
                <a:sym typeface="Mada"/>
              </a:rPr>
              <a:t>failure to remove bilirubin</a:t>
            </a:r>
            <a:r>
              <a:rPr lang="en-GB" sz="1200">
                <a:latin typeface="Mada"/>
                <a:ea typeface="Mada"/>
                <a:cs typeface="Mada"/>
                <a:sym typeface="Mada"/>
              </a:rPr>
              <a:t> , may be due to storage problems, intrahepatic obstruction, or extrinsic insults.</a:t>
            </a:r>
            <a:endParaRPr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Results in Mixture of conjugated and unconjugated bilirubin.</a:t>
            </a:r>
            <a:endParaRPr sz="1200">
              <a:solidFill>
                <a:srgbClr val="1C4587"/>
              </a:solidFill>
              <a:latin typeface="Mada"/>
              <a:ea typeface="Mada"/>
              <a:cs typeface="Mada"/>
              <a:sym typeface="Mada"/>
            </a:endParaRPr>
          </a:p>
          <a:p>
            <a:pPr indent="-304800" lvl="1" marL="914400" rtl="0" algn="l">
              <a:spcBef>
                <a:spcPts val="0"/>
              </a:spcBef>
              <a:spcAft>
                <a:spcPts val="0"/>
              </a:spcAft>
              <a:buClr>
                <a:srgbClr val="000000"/>
              </a:buClr>
              <a:buSzPts val="1200"/>
              <a:buFont typeface="Mada"/>
              <a:buChar char="○"/>
            </a:pPr>
            <a:r>
              <a:rPr b="1" lang="en-GB" sz="1200">
                <a:latin typeface="Mada"/>
                <a:ea typeface="Mada"/>
                <a:cs typeface="Mada"/>
                <a:sym typeface="Mada"/>
              </a:rPr>
              <a:t>Infectious hepatitis</a:t>
            </a:r>
            <a:endParaRPr b="1" sz="1200">
              <a:latin typeface="Mada"/>
              <a:ea typeface="Mada"/>
              <a:cs typeface="Mada"/>
              <a:sym typeface="Mada"/>
            </a:endParaRPr>
          </a:p>
          <a:p>
            <a:pPr indent="-304800" lvl="2" marL="1371600" rtl="0" algn="l">
              <a:spcBef>
                <a:spcPts val="0"/>
              </a:spcBef>
              <a:spcAft>
                <a:spcPts val="0"/>
              </a:spcAft>
              <a:buClr>
                <a:srgbClr val="000000"/>
              </a:buClr>
              <a:buSzPts val="1200"/>
              <a:buFont typeface="Mada"/>
              <a:buChar char="■"/>
            </a:pPr>
            <a:r>
              <a:rPr lang="en-GB" sz="1200">
                <a:latin typeface="Mada"/>
                <a:ea typeface="Mada"/>
                <a:cs typeface="Mada"/>
                <a:sym typeface="Mada"/>
              </a:rPr>
              <a:t>Viral hepatitis (A-B-C) </a:t>
            </a:r>
            <a:r>
              <a:rPr lang="en-GB" sz="1200">
                <a:solidFill>
                  <a:srgbClr val="6AA84F"/>
                </a:solidFill>
                <a:latin typeface="Mada"/>
                <a:ea typeface="Mada"/>
                <a:cs typeface="Mada"/>
                <a:sym typeface="Mada"/>
              </a:rPr>
              <a:t>increase </a:t>
            </a:r>
            <a:r>
              <a:rPr lang="en-GB" sz="1200" u="sng">
                <a:solidFill>
                  <a:srgbClr val="6AA84F"/>
                </a:solidFill>
                <a:latin typeface="Mada"/>
                <a:ea typeface="Mada"/>
                <a:cs typeface="Mada"/>
                <a:sym typeface="Mada"/>
              </a:rPr>
              <a:t>un</a:t>
            </a:r>
            <a:r>
              <a:rPr lang="en-GB" sz="1200">
                <a:solidFill>
                  <a:srgbClr val="6AA84F"/>
                </a:solidFill>
                <a:latin typeface="Mada"/>
                <a:ea typeface="Mada"/>
                <a:cs typeface="Mada"/>
                <a:sym typeface="Mada"/>
              </a:rPr>
              <a:t>conjugated mostly</a:t>
            </a:r>
            <a:endParaRPr sz="1200">
              <a:solidFill>
                <a:srgbClr val="6AA84F"/>
              </a:solidFill>
              <a:latin typeface="Mada"/>
              <a:ea typeface="Mada"/>
              <a:cs typeface="Mada"/>
              <a:sym typeface="Mada"/>
            </a:endParaRPr>
          </a:p>
          <a:p>
            <a:pPr indent="-304800" lvl="1" marL="914400" rtl="0" algn="l">
              <a:spcBef>
                <a:spcPts val="0"/>
              </a:spcBef>
              <a:spcAft>
                <a:spcPts val="0"/>
              </a:spcAft>
              <a:buClr>
                <a:srgbClr val="000000"/>
              </a:buClr>
              <a:buSzPts val="1200"/>
              <a:buFont typeface="Mada"/>
              <a:buChar char="○"/>
            </a:pPr>
            <a:r>
              <a:rPr b="1" lang="en-GB" sz="1200">
                <a:highlight>
                  <a:srgbClr val="FFF2CC"/>
                </a:highlight>
                <a:latin typeface="Mada"/>
                <a:ea typeface="Mada"/>
                <a:cs typeface="Mada"/>
                <a:sym typeface="Mada"/>
              </a:rPr>
              <a:t>Cirrhosis: </a:t>
            </a:r>
            <a:r>
              <a:rPr lang="en-GB" sz="1200">
                <a:solidFill>
                  <a:srgbClr val="6AA84F"/>
                </a:solidFill>
                <a:highlight>
                  <a:srgbClr val="FFF2CC"/>
                </a:highlight>
                <a:latin typeface="Mada"/>
                <a:ea typeface="Mada"/>
                <a:cs typeface="Mada"/>
                <a:sym typeface="Mada"/>
              </a:rPr>
              <a:t>the</a:t>
            </a:r>
            <a:r>
              <a:rPr b="1" lang="en-GB" sz="1200">
                <a:solidFill>
                  <a:srgbClr val="6AA84F"/>
                </a:solidFill>
                <a:highlight>
                  <a:srgbClr val="FFF2CC"/>
                </a:highlight>
                <a:latin typeface="Mada"/>
                <a:ea typeface="Mada"/>
                <a:cs typeface="Mada"/>
                <a:sym typeface="Mada"/>
              </a:rPr>
              <a:t> </a:t>
            </a:r>
            <a:r>
              <a:rPr lang="en-GB" sz="1200">
                <a:solidFill>
                  <a:srgbClr val="6AA84F"/>
                </a:solidFill>
                <a:highlight>
                  <a:srgbClr val="FFF2CC"/>
                </a:highlight>
                <a:latin typeface="Mada"/>
                <a:ea typeface="Mada"/>
                <a:cs typeface="Mada"/>
                <a:sym typeface="Mada"/>
              </a:rPr>
              <a:t>most </a:t>
            </a:r>
            <a:r>
              <a:rPr lang="en-GB" sz="1200">
                <a:solidFill>
                  <a:srgbClr val="6AA84F"/>
                </a:solidFill>
                <a:highlight>
                  <a:srgbClr val="FFF2CC"/>
                </a:highlight>
                <a:latin typeface="Mada"/>
                <a:ea typeface="Mada"/>
                <a:cs typeface="Mada"/>
                <a:sym typeface="Mada"/>
              </a:rPr>
              <a:t>common cause of hepatic jaundice.</a:t>
            </a:r>
            <a:endParaRPr sz="1200">
              <a:solidFill>
                <a:srgbClr val="6AA84F"/>
              </a:solidFill>
              <a:highlight>
                <a:srgbClr val="FFF2CC"/>
              </a:highlight>
              <a:latin typeface="Mada"/>
              <a:ea typeface="Mada"/>
              <a:cs typeface="Mada"/>
              <a:sym typeface="Mada"/>
            </a:endParaRPr>
          </a:p>
          <a:p>
            <a:pPr indent="-304800" lvl="2" marL="13716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End stage liver disease that obstructed the intrahepatic biliary duct causing conjugated hyperbilirubinemia </a:t>
            </a:r>
            <a:endParaRPr sz="1200">
              <a:solidFill>
                <a:srgbClr val="6AA84F"/>
              </a:solidFill>
              <a:latin typeface="Mada"/>
              <a:ea typeface="Mada"/>
              <a:cs typeface="Mada"/>
              <a:sym typeface="Mada"/>
            </a:endParaRPr>
          </a:p>
          <a:p>
            <a:pPr indent="-304800" lvl="2" marL="1371600" rtl="0" algn="l">
              <a:spcBef>
                <a:spcPts val="0"/>
              </a:spcBef>
              <a:spcAft>
                <a:spcPts val="0"/>
              </a:spcAft>
              <a:buClr>
                <a:srgbClr val="000000"/>
              </a:buClr>
              <a:buSzPts val="1200"/>
              <a:buFont typeface="Mada"/>
              <a:buChar char="■"/>
            </a:pPr>
            <a:r>
              <a:rPr lang="en-GB" sz="1200">
                <a:latin typeface="Mada"/>
                <a:ea typeface="Mada"/>
                <a:cs typeface="Mada"/>
                <a:sym typeface="Mada"/>
              </a:rPr>
              <a:t>Decompensated ones regardless of etiology</a:t>
            </a:r>
            <a:endParaRPr sz="1200">
              <a:latin typeface="Mada"/>
              <a:ea typeface="Mada"/>
              <a:cs typeface="Mada"/>
              <a:sym typeface="Mada"/>
            </a:endParaRPr>
          </a:p>
          <a:p>
            <a:pPr indent="-304800" lvl="1" marL="914400" rtl="0" algn="l">
              <a:spcBef>
                <a:spcPts val="0"/>
              </a:spcBef>
              <a:spcAft>
                <a:spcPts val="0"/>
              </a:spcAft>
              <a:buClr>
                <a:srgbClr val="000000"/>
              </a:buClr>
              <a:buSzPts val="1200"/>
              <a:buFont typeface="Mada"/>
              <a:buChar char="○"/>
            </a:pPr>
            <a:r>
              <a:rPr b="1" lang="en-GB" sz="1200">
                <a:latin typeface="Mada"/>
                <a:ea typeface="Mada"/>
                <a:cs typeface="Mada"/>
                <a:sym typeface="Mada"/>
              </a:rPr>
              <a:t>Alcohol </a:t>
            </a:r>
            <a:endParaRPr b="1" sz="1200">
              <a:latin typeface="Mada"/>
              <a:ea typeface="Mada"/>
              <a:cs typeface="Mada"/>
              <a:sym typeface="Mada"/>
            </a:endParaRPr>
          </a:p>
          <a:p>
            <a:pPr indent="-304800" lvl="1" marL="914400" rtl="0" algn="l">
              <a:spcBef>
                <a:spcPts val="0"/>
              </a:spcBef>
              <a:spcAft>
                <a:spcPts val="0"/>
              </a:spcAft>
              <a:buClr>
                <a:srgbClr val="000000"/>
              </a:buClr>
              <a:buSzPts val="1200"/>
              <a:buFont typeface="Mada"/>
              <a:buChar char="○"/>
            </a:pPr>
            <a:r>
              <a:rPr b="1" lang="en-GB" sz="1200">
                <a:latin typeface="Mada"/>
                <a:ea typeface="Mada"/>
                <a:cs typeface="Mada"/>
                <a:sym typeface="Mada"/>
              </a:rPr>
              <a:t>Drugs : </a:t>
            </a:r>
            <a:r>
              <a:rPr lang="en-GB" sz="1200">
                <a:solidFill>
                  <a:srgbClr val="6AA84F"/>
                </a:solidFill>
                <a:latin typeface="Mada"/>
                <a:ea typeface="Mada"/>
                <a:cs typeface="Mada"/>
                <a:sym typeface="Mada"/>
              </a:rPr>
              <a:t>paracetamol toxicity </a:t>
            </a:r>
            <a:endParaRPr sz="1200">
              <a:solidFill>
                <a:srgbClr val="1C4587"/>
              </a:solidFill>
              <a:latin typeface="Mada"/>
              <a:ea typeface="Mada"/>
              <a:cs typeface="Mada"/>
              <a:sym typeface="Mada"/>
            </a:endParaRPr>
          </a:p>
          <a:p>
            <a:pPr indent="-304800" lvl="1" marL="914400" rtl="0" algn="l">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Other causes: liver cysts, Crigler-Najjar syndrome and Gilbert syndrome (Mostly Unconjugated) and liver abscess.</a:t>
            </a:r>
            <a:endParaRPr sz="1200">
              <a:solidFill>
                <a:srgbClr val="1C4587"/>
              </a:solidFill>
              <a:latin typeface="Mada"/>
              <a:ea typeface="Mada"/>
              <a:cs typeface="Mada"/>
              <a:sym typeface="Mada"/>
            </a:endParaRPr>
          </a:p>
        </p:txBody>
      </p:sp>
      <p:pic>
        <p:nvPicPr>
          <p:cNvPr id="200" name="Google Shape;200;p16">
            <a:hlinkClick r:id="rId3"/>
          </p:cNvPr>
          <p:cNvPicPr preferRelativeResize="0"/>
          <p:nvPr/>
        </p:nvPicPr>
        <p:blipFill>
          <a:blip r:embed="rId4">
            <a:alphaModFix/>
          </a:blip>
          <a:stretch>
            <a:fillRect/>
          </a:stretch>
        </p:blipFill>
        <p:spPr>
          <a:xfrm>
            <a:off x="6557625" y="356074"/>
            <a:ext cx="745350" cy="745350"/>
          </a:xfrm>
          <a:prstGeom prst="rect">
            <a:avLst/>
          </a:prstGeom>
          <a:noFill/>
          <a:ln>
            <a:noFill/>
          </a:ln>
        </p:spPr>
      </p:pic>
      <p:sp>
        <p:nvSpPr>
          <p:cNvPr id="201" name="Google Shape;201;p16"/>
          <p:cNvSpPr/>
          <p:nvPr/>
        </p:nvSpPr>
        <p:spPr>
          <a:xfrm>
            <a:off x="303200" y="6759725"/>
            <a:ext cx="6983100" cy="3483300"/>
          </a:xfrm>
          <a:prstGeom prst="roundRect">
            <a:avLst>
              <a:gd fmla="val 22613" name="adj"/>
            </a:avLst>
          </a:prstGeom>
          <a:noFill/>
          <a:ln cap="flat" cmpd="sng" w="19050">
            <a:solidFill>
              <a:srgbClr val="FFDDD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6"/>
          <p:cNvSpPr/>
          <p:nvPr/>
        </p:nvSpPr>
        <p:spPr>
          <a:xfrm flipH="1">
            <a:off x="1042479" y="6498350"/>
            <a:ext cx="2437208" cy="599412"/>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6"/>
          <p:cNvSpPr txBox="1"/>
          <p:nvPr/>
        </p:nvSpPr>
        <p:spPr>
          <a:xfrm>
            <a:off x="1063796" y="6504193"/>
            <a:ext cx="2437200" cy="671100"/>
          </a:xfrm>
          <a:prstGeom prst="rect">
            <a:avLst/>
          </a:prstGeom>
          <a:noFill/>
          <a:ln>
            <a:noFill/>
          </a:ln>
        </p:spPr>
        <p:txBody>
          <a:bodyPr anchorCtr="0" anchor="ctr" bIns="72000" lIns="91425" spcFirstLastPara="1" rIns="91425" wrap="square" tIns="0">
            <a:noAutofit/>
          </a:bodyPr>
          <a:lstStyle/>
          <a:p>
            <a:pPr indent="0" lvl="0" marL="0" rtl="0" algn="ctr">
              <a:spcBef>
                <a:spcPts val="0"/>
              </a:spcBef>
              <a:spcAft>
                <a:spcPts val="0"/>
              </a:spcAft>
              <a:buNone/>
            </a:pPr>
            <a:r>
              <a:rPr b="1" lang="en-GB" sz="1600">
                <a:solidFill>
                  <a:srgbClr val="E29578"/>
                </a:solidFill>
                <a:latin typeface="Mada"/>
                <a:ea typeface="Mada"/>
                <a:cs typeface="Mada"/>
                <a:sym typeface="Mada"/>
              </a:rPr>
              <a:t>Post-hepatic jaundice:</a:t>
            </a:r>
            <a:endParaRPr b="1" sz="1600">
              <a:solidFill>
                <a:srgbClr val="E29578"/>
              </a:solidFill>
              <a:latin typeface="Mada"/>
              <a:ea typeface="Mada"/>
              <a:cs typeface="Mada"/>
              <a:sym typeface="Mada"/>
            </a:endParaRPr>
          </a:p>
        </p:txBody>
      </p:sp>
      <p:sp>
        <p:nvSpPr>
          <p:cNvPr id="204" name="Google Shape;204;p16"/>
          <p:cNvSpPr txBox="1"/>
          <p:nvPr/>
        </p:nvSpPr>
        <p:spPr>
          <a:xfrm>
            <a:off x="535100" y="7087475"/>
            <a:ext cx="6768000" cy="2457900"/>
          </a:xfrm>
          <a:prstGeom prst="rect">
            <a:avLst/>
          </a:prstGeom>
          <a:noFill/>
          <a:ln>
            <a:noFill/>
          </a:ln>
        </p:spPr>
        <p:txBody>
          <a:bodyPr anchorCtr="0" anchor="t" bIns="0" lIns="0" spcFirstLastPara="1" rIns="0" wrap="square" tIns="6025">
            <a:noAutofit/>
          </a:bodyPr>
          <a:lstStyle/>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It is due to obstruction of the bile duct </a:t>
            </a:r>
            <a:r>
              <a:rPr lang="en-GB" sz="1200">
                <a:solidFill>
                  <a:srgbClr val="6AA84F"/>
                </a:solidFill>
                <a:latin typeface="Mada"/>
                <a:ea typeface="Mada"/>
                <a:cs typeface="Mada"/>
                <a:sym typeface="Mada"/>
              </a:rPr>
              <a:t>(extrahepatic ducts )</a:t>
            </a:r>
            <a:r>
              <a:rPr lang="en-GB" sz="1200">
                <a:latin typeface="Mada"/>
                <a:ea typeface="Mada"/>
                <a:cs typeface="Mada"/>
                <a:sym typeface="Mada"/>
              </a:rPr>
              <a:t> after liver secretion.</a:t>
            </a:r>
            <a:r>
              <a:rPr lang="en-GB" sz="1200">
                <a:solidFill>
                  <a:srgbClr val="6AA84F"/>
                </a:solidFill>
                <a:latin typeface="Mada"/>
                <a:ea typeface="Mada"/>
                <a:cs typeface="Mada"/>
                <a:sym typeface="Mada"/>
              </a:rPr>
              <a:t>Direct hyperbilirubinemia. </a:t>
            </a:r>
            <a:r>
              <a:rPr lang="en-GB" sz="1200">
                <a:solidFill>
                  <a:srgbClr val="1C4587"/>
                </a:solidFill>
                <a:latin typeface="Mada"/>
                <a:ea typeface="Mada"/>
                <a:cs typeface="Mada"/>
                <a:sym typeface="Mada"/>
              </a:rPr>
              <a:t>(Water soluble).</a:t>
            </a:r>
            <a:endParaRPr sz="1200">
              <a:solidFill>
                <a:srgbClr val="1C4587"/>
              </a:solidFill>
              <a:latin typeface="Mada"/>
              <a:ea typeface="Mada"/>
              <a:cs typeface="Mada"/>
              <a:sym typeface="Mada"/>
            </a:endParaRPr>
          </a:p>
          <a:p>
            <a:pPr indent="-304800" lvl="0" marL="457200" rtl="0" algn="l">
              <a:spcBef>
                <a:spcPts val="0"/>
              </a:spcBef>
              <a:spcAft>
                <a:spcPts val="0"/>
              </a:spcAft>
              <a:buClr>
                <a:srgbClr val="000000"/>
              </a:buClr>
              <a:buSzPts val="1200"/>
              <a:buFont typeface="Mada"/>
              <a:buChar char="●"/>
            </a:pPr>
            <a:r>
              <a:rPr lang="en-GB" sz="1200">
                <a:latin typeface="Mada"/>
                <a:ea typeface="Mada"/>
                <a:cs typeface="Mada"/>
                <a:sym typeface="Mada"/>
              </a:rPr>
              <a:t>Depending on the location of the duct obstruction  can be classified into:</a:t>
            </a:r>
            <a:endParaRPr sz="1200">
              <a:latin typeface="Mada"/>
              <a:ea typeface="Mada"/>
              <a:cs typeface="Mada"/>
              <a:sym typeface="Mada"/>
            </a:endParaRPr>
          </a:p>
          <a:p>
            <a:pPr indent="-180975" lvl="1" marL="719999" rtl="0" algn="l">
              <a:spcBef>
                <a:spcPts val="0"/>
              </a:spcBef>
              <a:spcAft>
                <a:spcPts val="0"/>
              </a:spcAft>
              <a:buClr>
                <a:srgbClr val="000000"/>
              </a:buClr>
              <a:buSzPts val="1200"/>
              <a:buFont typeface="Mada"/>
              <a:buChar char="○"/>
            </a:pPr>
            <a:r>
              <a:rPr b="1" lang="en-GB" sz="1200">
                <a:latin typeface="Mada"/>
                <a:ea typeface="Mada"/>
                <a:cs typeface="Mada"/>
                <a:sym typeface="Mada"/>
              </a:rPr>
              <a:t>Intraluminal : </a:t>
            </a:r>
            <a:r>
              <a:rPr lang="en-GB" sz="1200">
                <a:solidFill>
                  <a:srgbClr val="6AA84F"/>
                </a:solidFill>
                <a:latin typeface="Mada"/>
                <a:ea typeface="Mada"/>
                <a:cs typeface="Mada"/>
                <a:sym typeface="Mada"/>
              </a:rPr>
              <a:t>inside the lumen of the duct. Caused by bilirubin stones and sludge (pre-stones stage, more friable) </a:t>
            </a:r>
            <a:r>
              <a:rPr lang="en-GB" sz="1200">
                <a:solidFill>
                  <a:srgbClr val="1C4587"/>
                </a:solidFill>
                <a:latin typeface="Mada"/>
                <a:ea typeface="Mada"/>
                <a:cs typeface="Mada"/>
                <a:sym typeface="Mada"/>
              </a:rPr>
              <a:t>and polyps (Gallbladder polyps – if &gt; 1 cm, need to worry about malignancy).Polyps in patients &gt; 60 years more likely malignant. Tx: cholecystectomy.</a:t>
            </a:r>
            <a:endParaRPr sz="1200">
              <a:solidFill>
                <a:srgbClr val="1C4587"/>
              </a:solidFill>
              <a:latin typeface="Mada"/>
              <a:ea typeface="Mada"/>
              <a:cs typeface="Mada"/>
              <a:sym typeface="Mada"/>
            </a:endParaRPr>
          </a:p>
          <a:p>
            <a:pPr indent="-180975" lvl="1" marL="719999" rtl="0" algn="l">
              <a:spcBef>
                <a:spcPts val="0"/>
              </a:spcBef>
              <a:spcAft>
                <a:spcPts val="0"/>
              </a:spcAft>
              <a:buClr>
                <a:srgbClr val="000000"/>
              </a:buClr>
              <a:buSzPts val="1200"/>
              <a:buFont typeface="Mada"/>
              <a:buChar char="○"/>
            </a:pPr>
            <a:r>
              <a:rPr b="1" lang="en-GB" sz="1200">
                <a:latin typeface="Mada"/>
                <a:ea typeface="Mada"/>
                <a:cs typeface="Mada"/>
                <a:sym typeface="Mada"/>
              </a:rPr>
              <a:t>Intramural :</a:t>
            </a:r>
            <a:r>
              <a:rPr lang="en-GB" sz="1200">
                <a:latin typeface="Mada"/>
                <a:ea typeface="Mada"/>
                <a:cs typeface="Mada"/>
                <a:sym typeface="Mada"/>
              </a:rPr>
              <a:t> </a:t>
            </a:r>
            <a:r>
              <a:rPr lang="en-GB" sz="1200">
                <a:solidFill>
                  <a:srgbClr val="6AA84F"/>
                </a:solidFill>
                <a:latin typeface="Mada"/>
                <a:ea typeface="Mada"/>
                <a:cs typeface="Mada"/>
                <a:sym typeface="Mada"/>
              </a:rPr>
              <a:t>Inside the wall of the duct, Mass (cholangiocarcinoma), Fibrosis from pancreatitis leading to strictures,</a:t>
            </a:r>
            <a:r>
              <a:rPr lang="en-GB" sz="1200">
                <a:solidFill>
                  <a:srgbClr val="6AA84F"/>
                </a:solidFill>
                <a:latin typeface="Mada"/>
                <a:ea typeface="Mada"/>
                <a:cs typeface="Mada"/>
                <a:sym typeface="Mada"/>
              </a:rPr>
              <a:t> </a:t>
            </a:r>
            <a:r>
              <a:rPr lang="en-GB" sz="1200">
                <a:solidFill>
                  <a:srgbClr val="1C4587"/>
                </a:solidFill>
                <a:latin typeface="Mada"/>
                <a:ea typeface="Mada"/>
                <a:cs typeface="Mada"/>
                <a:sym typeface="Mada"/>
              </a:rPr>
              <a:t>Ampullary carcinoma.</a:t>
            </a:r>
            <a:endParaRPr sz="1200">
              <a:solidFill>
                <a:srgbClr val="1C4587"/>
              </a:solidFill>
              <a:latin typeface="Mada"/>
              <a:ea typeface="Mada"/>
              <a:cs typeface="Mada"/>
              <a:sym typeface="Mada"/>
            </a:endParaRPr>
          </a:p>
          <a:p>
            <a:pPr indent="-180975" lvl="1" marL="719999" rtl="0" algn="l">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Benign Biliary Strictures can be classified into: Traumatic, Ischemic, Primary sclerosing cholangitis and choledcocal cyst.</a:t>
            </a:r>
            <a:endParaRPr sz="1200">
              <a:solidFill>
                <a:srgbClr val="1C4587"/>
              </a:solidFill>
              <a:latin typeface="Mada"/>
              <a:ea typeface="Mada"/>
              <a:cs typeface="Mada"/>
              <a:sym typeface="Mada"/>
            </a:endParaRPr>
          </a:p>
          <a:p>
            <a:pPr indent="-180975" lvl="1" marL="719999" rtl="0" algn="l">
              <a:spcBef>
                <a:spcPts val="0"/>
              </a:spcBef>
              <a:spcAft>
                <a:spcPts val="0"/>
              </a:spcAft>
              <a:buClr>
                <a:srgbClr val="000000"/>
              </a:buClr>
              <a:buSzPts val="1200"/>
              <a:buFont typeface="Mada"/>
              <a:buChar char="○"/>
            </a:pPr>
            <a:r>
              <a:rPr b="1" lang="en-GB" sz="1200">
                <a:latin typeface="Mada"/>
                <a:ea typeface="Mada"/>
                <a:cs typeface="Mada"/>
                <a:sym typeface="Mada"/>
              </a:rPr>
              <a:t>Extramural :</a:t>
            </a:r>
            <a:r>
              <a:rPr lang="en-GB" sz="1200">
                <a:latin typeface="Mada"/>
                <a:ea typeface="Mada"/>
                <a:cs typeface="Mada"/>
                <a:sym typeface="Mada"/>
              </a:rPr>
              <a:t> </a:t>
            </a:r>
            <a:r>
              <a:rPr lang="en-GB" sz="1200">
                <a:solidFill>
                  <a:srgbClr val="6AA84F"/>
                </a:solidFill>
                <a:latin typeface="Mada"/>
                <a:ea typeface="Mada"/>
                <a:cs typeface="Mada"/>
                <a:sym typeface="Mada"/>
              </a:rPr>
              <a:t>Outside the duct (extrinsic). Caused by lymph node metastasis, gastric, duodenal, hepatic, and pancreatic cancer. Investigated by MRI and CT </a:t>
            </a:r>
            <a:endParaRPr sz="1200">
              <a:latin typeface="Mada"/>
              <a:ea typeface="Mada"/>
              <a:cs typeface="Mada"/>
              <a:sym typeface="Mada"/>
            </a:endParaRPr>
          </a:p>
          <a:p>
            <a:pPr indent="-180975" lvl="1" marL="719999" rtl="0" algn="l">
              <a:spcBef>
                <a:spcPts val="0"/>
              </a:spcBef>
              <a:spcAft>
                <a:spcPts val="0"/>
              </a:spcAft>
              <a:buClr>
                <a:srgbClr val="000000"/>
              </a:buClr>
              <a:buSzPts val="1200"/>
              <a:buFont typeface="Mada"/>
              <a:buChar char="○"/>
            </a:pPr>
            <a:r>
              <a:rPr lang="en-GB" sz="1200">
                <a:solidFill>
                  <a:srgbClr val="CC0000"/>
                </a:solidFill>
                <a:latin typeface="Mada"/>
                <a:ea typeface="Mada"/>
                <a:cs typeface="Mada"/>
                <a:sym typeface="Mada"/>
              </a:rPr>
              <a:t>Painless jaundice is cancer until proven otherwise.</a:t>
            </a:r>
            <a:endParaRPr sz="1200">
              <a:solidFill>
                <a:srgbClr val="CC0000"/>
              </a:solidFill>
              <a:latin typeface="Mada"/>
              <a:ea typeface="Mada"/>
              <a:cs typeface="Mada"/>
              <a:sym typeface="Mada"/>
            </a:endParaRPr>
          </a:p>
          <a:p>
            <a:pPr indent="-180975" lvl="1" marL="719999" rtl="0" algn="l">
              <a:spcBef>
                <a:spcPts val="0"/>
              </a:spcBef>
              <a:spcAft>
                <a:spcPts val="0"/>
              </a:spcAft>
              <a:buClr>
                <a:srgbClr val="6AA84F"/>
              </a:buClr>
              <a:buSzPts val="1200"/>
              <a:buFont typeface="Mada"/>
              <a:buChar char="○"/>
            </a:pPr>
            <a:r>
              <a:rPr lang="en-GB" sz="1200">
                <a:solidFill>
                  <a:srgbClr val="6AA84F"/>
                </a:solidFill>
                <a:highlight>
                  <a:srgbClr val="FFF2CC"/>
                </a:highlight>
                <a:latin typeface="Mada"/>
                <a:ea typeface="Mada"/>
                <a:cs typeface="Mada"/>
                <a:sym typeface="Mada"/>
              </a:rPr>
              <a:t> </a:t>
            </a:r>
            <a:r>
              <a:rPr lang="en-GB" sz="1200">
                <a:solidFill>
                  <a:srgbClr val="CC0000"/>
                </a:solidFill>
                <a:highlight>
                  <a:srgbClr val="FFF2CC"/>
                </a:highlight>
                <a:latin typeface="Mada"/>
                <a:ea typeface="Mada"/>
                <a:cs typeface="Mada"/>
                <a:sym typeface="Mada"/>
              </a:rPr>
              <a:t>Mirizzi syndrome: is defined as common hepatic duct obstruction caused by extrinsic compression from an impacted stone in the cystic duct. The bile duct is normal won't be dilated distally.</a:t>
            </a:r>
            <a:endParaRPr sz="1200">
              <a:solidFill>
                <a:srgbClr val="CC0000"/>
              </a:solidFill>
              <a:highlight>
                <a:srgbClr val="FFF2CC"/>
              </a:highlight>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7"/>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0" name="Google Shape;210;p17"/>
          <p:cNvCxnSpPr/>
          <p:nvPr/>
        </p:nvCxnSpPr>
        <p:spPr>
          <a:xfrm>
            <a:off x="1586774" y="697903"/>
            <a:ext cx="4536000" cy="3600"/>
          </a:xfrm>
          <a:prstGeom prst="straightConnector1">
            <a:avLst/>
          </a:prstGeom>
          <a:noFill/>
          <a:ln cap="flat" cmpd="sng" w="19050">
            <a:solidFill>
              <a:srgbClr val="83C5BE"/>
            </a:solidFill>
            <a:prstDash val="solid"/>
            <a:round/>
            <a:headEnd len="med" w="med" type="oval"/>
            <a:tailEnd len="med" w="med" type="oval"/>
          </a:ln>
        </p:spPr>
      </p:cxnSp>
      <p:sp>
        <p:nvSpPr>
          <p:cNvPr id="211" name="Google Shape;211;p17"/>
          <p:cNvSpPr txBox="1"/>
          <p:nvPr/>
        </p:nvSpPr>
        <p:spPr>
          <a:xfrm>
            <a:off x="1031905" y="272797"/>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Classification of Jaundice </a:t>
            </a:r>
            <a:endParaRPr sz="2200"/>
          </a:p>
        </p:txBody>
      </p:sp>
      <p:graphicFrame>
        <p:nvGraphicFramePr>
          <p:cNvPr id="212" name="Google Shape;212;p17"/>
          <p:cNvGraphicFramePr/>
          <p:nvPr/>
        </p:nvGraphicFramePr>
        <p:xfrm>
          <a:off x="138175" y="1772867"/>
          <a:ext cx="3000000" cy="3000000"/>
        </p:xfrm>
        <a:graphic>
          <a:graphicData uri="http://schemas.openxmlformats.org/drawingml/2006/table">
            <a:tbl>
              <a:tblPr>
                <a:noFill/>
                <a:tableStyleId>{219D0885-CA79-4F51-919F-D1BAF646D607}</a:tableStyleId>
              </a:tblPr>
              <a:tblGrid>
                <a:gridCol w="2067100"/>
                <a:gridCol w="1605300"/>
                <a:gridCol w="1718225"/>
                <a:gridCol w="1922500"/>
              </a:tblGrid>
              <a:tr h="360850">
                <a:tc>
                  <a:txBody>
                    <a:bodyPr/>
                    <a:lstStyle/>
                    <a:p>
                      <a:pPr indent="0" lvl="0" marL="0" rtl="0" algn="ctr">
                        <a:spcBef>
                          <a:spcPts val="0"/>
                        </a:spcBef>
                        <a:spcAft>
                          <a:spcPts val="0"/>
                        </a:spcAft>
                        <a:buNone/>
                      </a:pPr>
                      <a:r>
                        <a:t/>
                      </a:r>
                      <a:endParaRPr sz="2000">
                        <a:solidFill>
                          <a:srgbClr val="006D77"/>
                        </a:solidFill>
                        <a:latin typeface="Mada"/>
                        <a:ea typeface="Mada"/>
                        <a:cs typeface="Mada"/>
                        <a:sym typeface="Mada"/>
                      </a:endParaRPr>
                    </a:p>
                  </a:txBody>
                  <a:tcPr marT="91425" marB="91425" marR="91425" marL="91425" anchor="ctr">
                    <a:lnL cap="flat" cmpd="sng" w="9525">
                      <a:solidFill>
                        <a:srgbClr val="FFFFFF"/>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ctr">
                        <a:spcBef>
                          <a:spcPts val="0"/>
                        </a:spcBef>
                        <a:spcAft>
                          <a:spcPts val="0"/>
                        </a:spcAft>
                        <a:buNone/>
                      </a:pPr>
                      <a:r>
                        <a:rPr b="1" lang="en-GB" sz="1600">
                          <a:solidFill>
                            <a:srgbClr val="E29578"/>
                          </a:solidFill>
                          <a:latin typeface="Lora"/>
                          <a:ea typeface="Lora"/>
                          <a:cs typeface="Lora"/>
                          <a:sym typeface="Lora"/>
                        </a:rPr>
                        <a:t>Hemolytic </a:t>
                      </a:r>
                      <a:endParaRPr b="1" sz="16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600">
                          <a:solidFill>
                            <a:srgbClr val="E29578"/>
                          </a:solidFill>
                          <a:latin typeface="Lora"/>
                          <a:ea typeface="Lora"/>
                          <a:cs typeface="Lora"/>
                          <a:sym typeface="Lora"/>
                        </a:rPr>
                        <a:t>Hepatic </a:t>
                      </a:r>
                      <a:endParaRPr b="1" sz="16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c>
                  <a:txBody>
                    <a:bodyPr/>
                    <a:lstStyle/>
                    <a:p>
                      <a:pPr indent="0" lvl="0" marL="0" rtl="0" algn="ctr">
                        <a:spcBef>
                          <a:spcPts val="0"/>
                        </a:spcBef>
                        <a:spcAft>
                          <a:spcPts val="0"/>
                        </a:spcAft>
                        <a:buNone/>
                      </a:pPr>
                      <a:r>
                        <a:rPr b="1" lang="en-GB" sz="1600">
                          <a:solidFill>
                            <a:srgbClr val="E29578"/>
                          </a:solidFill>
                          <a:latin typeface="Lora"/>
                          <a:ea typeface="Lora"/>
                          <a:cs typeface="Lora"/>
                          <a:sym typeface="Lora"/>
                        </a:rPr>
                        <a:t>Obstructive </a:t>
                      </a:r>
                      <a:endParaRPr b="1" sz="1600">
                        <a:solidFill>
                          <a:srgbClr val="E29578"/>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FFDDD2"/>
                    </a:solidFill>
                  </a:tcPr>
                </a:tc>
              </a:tr>
              <a:tr h="396200">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Age </a:t>
                      </a:r>
                      <a:endParaRPr b="1" sz="12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a:latin typeface="Mada"/>
                          <a:ea typeface="Mada"/>
                          <a:cs typeface="Mada"/>
                          <a:sym typeface="Mada"/>
                        </a:rPr>
                        <a:t>Young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Young  /middle age</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Older age group</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6200">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Abdominal pain</a:t>
                      </a:r>
                      <a:endParaRPr b="1" sz="12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a:latin typeface="Mada"/>
                          <a:ea typeface="Mada"/>
                          <a:cs typeface="Mada"/>
                          <a:sym typeface="Mada"/>
                        </a:rPr>
                        <a:t>No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6200">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Color of urine </a:t>
                      </a:r>
                      <a:endParaRPr b="1" sz="12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a:latin typeface="Mada"/>
                          <a:ea typeface="Mada"/>
                          <a:cs typeface="Mada"/>
                          <a:sym typeface="Mada"/>
                        </a:rPr>
                        <a:t>Normal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Yellow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Dark yellow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6200">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Color of stool </a:t>
                      </a:r>
                      <a:endParaRPr b="1" sz="12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a:latin typeface="Mada"/>
                          <a:ea typeface="Mada"/>
                          <a:cs typeface="Mada"/>
                          <a:sym typeface="Mada"/>
                        </a:rPr>
                        <a:t>Normal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Normal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Clay colour </a:t>
                      </a:r>
                      <a:r>
                        <a:rPr lang="en-GB" sz="1100">
                          <a:solidFill>
                            <a:srgbClr val="6AA84F"/>
                          </a:solidFill>
                          <a:latin typeface="Mada"/>
                          <a:ea typeface="Mada"/>
                          <a:cs typeface="Mada"/>
                          <a:sym typeface="Mada"/>
                        </a:rPr>
                        <a:t>Very specific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6200">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Pruritus</a:t>
                      </a:r>
                      <a:r>
                        <a:rPr b="1" lang="en-GB" sz="1200">
                          <a:solidFill>
                            <a:srgbClr val="006D77"/>
                          </a:solidFill>
                          <a:latin typeface="Lora"/>
                          <a:ea typeface="Lora"/>
                          <a:cs typeface="Lora"/>
                          <a:sym typeface="Lora"/>
                        </a:rPr>
                        <a:t> </a:t>
                      </a:r>
                      <a:endParaRPr b="1" sz="12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a:latin typeface="Mada"/>
                          <a:ea typeface="Mada"/>
                          <a:cs typeface="Mada"/>
                          <a:sym typeface="Mada"/>
                        </a:rPr>
                        <a:t>--</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317500" lvl="0" marL="457200" rtl="0" algn="l">
                        <a:spcBef>
                          <a:spcPts val="0"/>
                        </a:spcBef>
                        <a:spcAft>
                          <a:spcPts val="0"/>
                        </a:spcAft>
                        <a:buSzPts val="1400"/>
                        <a:buFont typeface="Mada"/>
                        <a:buChar char="+"/>
                      </a:pPr>
                      <a:r>
                        <a:rPr lang="en-GB" sz="1200">
                          <a:solidFill>
                            <a:srgbClr val="6AA84F"/>
                          </a:solidFill>
                          <a:latin typeface="Mada"/>
                          <a:ea typeface="Mada"/>
                          <a:cs typeface="Mada"/>
                          <a:sym typeface="Mada"/>
                        </a:rPr>
                        <a:t>Characteristic</a:t>
                      </a:r>
                      <a:r>
                        <a:rPr lang="en-GB">
                          <a:latin typeface="Mada"/>
                          <a:ea typeface="Mada"/>
                          <a:cs typeface="Mada"/>
                          <a:sym typeface="Mada"/>
                        </a:rPr>
                        <a:t>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6200">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Icterus </a:t>
                      </a:r>
                      <a:endParaRPr b="1" sz="12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a:latin typeface="Mada"/>
                          <a:ea typeface="Mada"/>
                          <a:cs typeface="Mada"/>
                          <a:sym typeface="Mada"/>
                        </a:rPr>
                        <a:t>Lemon yellow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Yellow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Greenish / dark yellow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6200">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Liver </a:t>
                      </a:r>
                      <a:endParaRPr b="1" sz="12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a:latin typeface="Mada"/>
                          <a:ea typeface="Mada"/>
                          <a:cs typeface="Mada"/>
                          <a:sym typeface="Mada"/>
                        </a:rPr>
                        <a:t>--</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6200">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Gallbladder</a:t>
                      </a:r>
                      <a:r>
                        <a:rPr b="1" lang="en-GB" sz="1200">
                          <a:solidFill>
                            <a:srgbClr val="006D77"/>
                          </a:solidFill>
                          <a:latin typeface="Lora"/>
                          <a:ea typeface="Lora"/>
                          <a:cs typeface="Lora"/>
                          <a:sym typeface="Lora"/>
                        </a:rPr>
                        <a:t> </a:t>
                      </a:r>
                      <a:endParaRPr b="1" sz="12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a:latin typeface="Mada"/>
                          <a:ea typeface="Mada"/>
                          <a:cs typeface="Mada"/>
                          <a:sym typeface="Mada"/>
                        </a:rPr>
                        <a:t>--</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6200">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Serum bilirubin </a:t>
                      </a:r>
                      <a:endParaRPr b="1" sz="12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a:latin typeface="Mada"/>
                          <a:ea typeface="Mada"/>
                          <a:cs typeface="Mada"/>
                          <a:sym typeface="Mada"/>
                        </a:rPr>
                        <a:t>4-5 mg/dl (indirect)</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Up to 10-12 mg/dl (indirect/direct)</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15-20 mg/dl (direct)</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6200">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SGOT/SGPT</a:t>
                      </a:r>
                      <a:endParaRPr b="1" sz="12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a:latin typeface="Mada"/>
                          <a:ea typeface="Mada"/>
                          <a:cs typeface="Mada"/>
                          <a:sym typeface="Mada"/>
                        </a:rPr>
                        <a:t>Elevated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Markedly elevated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solidFill>
                            <a:schemeClr val="dk1"/>
                          </a:solidFill>
                          <a:latin typeface="Mada"/>
                          <a:ea typeface="Mada"/>
                          <a:cs typeface="Mada"/>
                          <a:sym typeface="Mada"/>
                        </a:rPr>
                        <a:t>Normal / elevated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6200">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Alkaline phosphatase </a:t>
                      </a:r>
                      <a:endParaRPr b="1" sz="12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a:latin typeface="Mada"/>
                          <a:ea typeface="Mada"/>
                          <a:cs typeface="Mada"/>
                          <a:sym typeface="Mada"/>
                        </a:rPr>
                        <a:t>Normal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Normal / elevated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Elevated  </a:t>
                      </a:r>
                      <a:r>
                        <a:rPr lang="en-GB" sz="1100">
                          <a:solidFill>
                            <a:srgbClr val="6AA84F"/>
                          </a:solidFill>
                          <a:latin typeface="Mada"/>
                          <a:ea typeface="Mada"/>
                          <a:cs typeface="Mada"/>
                          <a:sym typeface="Mada"/>
                        </a:rPr>
                        <a:t>Very specific </a:t>
                      </a:r>
                      <a:endParaRPr sz="1100">
                        <a:solidFill>
                          <a:srgbClr val="6AA84F"/>
                        </a:solidFill>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r h="396200">
                <a:tc>
                  <a:txBody>
                    <a:bodyPr/>
                    <a:lstStyle/>
                    <a:p>
                      <a:pPr indent="0" lvl="0" marL="0" rtl="0" algn="ctr">
                        <a:spcBef>
                          <a:spcPts val="0"/>
                        </a:spcBef>
                        <a:spcAft>
                          <a:spcPts val="0"/>
                        </a:spcAft>
                        <a:buNone/>
                      </a:pPr>
                      <a:r>
                        <a:rPr b="1" lang="en-GB" sz="1200">
                          <a:solidFill>
                            <a:srgbClr val="006D77"/>
                          </a:solidFill>
                          <a:latin typeface="Lora"/>
                          <a:ea typeface="Lora"/>
                          <a:cs typeface="Lora"/>
                          <a:sym typeface="Lora"/>
                        </a:rPr>
                        <a:t>Serum proteins </a:t>
                      </a:r>
                      <a:endParaRPr b="1" sz="1200">
                        <a:solidFill>
                          <a:srgbClr val="006D77"/>
                        </a:solidFill>
                        <a:latin typeface="Lora"/>
                        <a:ea typeface="Lora"/>
                        <a:cs typeface="Lora"/>
                        <a:sym typeface="Lor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solidFill>
                      <a:srgbClr val="EDF6F9"/>
                    </a:solidFill>
                  </a:tcPr>
                </a:tc>
                <a:tc>
                  <a:txBody>
                    <a:bodyPr/>
                    <a:lstStyle/>
                    <a:p>
                      <a:pPr indent="0" lvl="0" marL="0" rtl="0" algn="ctr">
                        <a:spcBef>
                          <a:spcPts val="0"/>
                        </a:spcBef>
                        <a:spcAft>
                          <a:spcPts val="0"/>
                        </a:spcAft>
                        <a:buNone/>
                      </a:pPr>
                      <a:r>
                        <a:rPr lang="en-GB">
                          <a:latin typeface="Mada"/>
                          <a:ea typeface="Mada"/>
                          <a:cs typeface="Mada"/>
                          <a:sym typeface="Mada"/>
                        </a:rPr>
                        <a:t>Normal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Decrease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c>
                  <a:txBody>
                    <a:bodyPr/>
                    <a:lstStyle/>
                    <a:p>
                      <a:pPr indent="0" lvl="0" marL="0" rtl="0" algn="l">
                        <a:spcBef>
                          <a:spcPts val="0"/>
                        </a:spcBef>
                        <a:spcAft>
                          <a:spcPts val="0"/>
                        </a:spcAft>
                        <a:buNone/>
                      </a:pPr>
                      <a:r>
                        <a:rPr lang="en-GB">
                          <a:latin typeface="Mada"/>
                          <a:ea typeface="Mada"/>
                          <a:cs typeface="Mada"/>
                          <a:sym typeface="Mada"/>
                        </a:rPr>
                        <a:t>Normal </a:t>
                      </a:r>
                      <a:endParaRPr>
                        <a:latin typeface="Mada"/>
                        <a:ea typeface="Mada"/>
                        <a:cs typeface="Mada"/>
                        <a:sym typeface="Mada"/>
                      </a:endParaRPr>
                    </a:p>
                  </a:txBody>
                  <a:tcPr marT="91425" marB="91425" marR="91425" marL="91425">
                    <a:lnL cap="flat" cmpd="sng" w="9525">
                      <a:solidFill>
                        <a:srgbClr val="B7B7B7"/>
                      </a:solidFill>
                      <a:prstDash val="solid"/>
                      <a:round/>
                      <a:headEnd len="sm" w="sm" type="none"/>
                      <a:tailEnd len="sm" w="sm" type="none"/>
                    </a:lnL>
                    <a:lnR cap="flat" cmpd="sng" w="9525">
                      <a:solidFill>
                        <a:srgbClr val="B7B7B7"/>
                      </a:solidFill>
                      <a:prstDash val="solid"/>
                      <a:round/>
                      <a:headEnd len="sm" w="sm" type="none"/>
                      <a:tailEnd len="sm" w="sm" type="none"/>
                    </a:lnR>
                    <a:lnT cap="flat" cmpd="sng" w="9525">
                      <a:solidFill>
                        <a:srgbClr val="B7B7B7"/>
                      </a:solidFill>
                      <a:prstDash val="solid"/>
                      <a:round/>
                      <a:headEnd len="sm" w="sm" type="none"/>
                      <a:tailEnd len="sm" w="sm" type="none"/>
                    </a:lnT>
                    <a:lnB cap="flat" cmpd="sng" w="9525">
                      <a:solidFill>
                        <a:srgbClr val="B7B7B7"/>
                      </a:solidFill>
                      <a:prstDash val="solid"/>
                      <a:round/>
                      <a:headEnd len="sm" w="sm" type="none"/>
                      <a:tailEnd len="sm" w="sm" type="none"/>
                    </a:lnB>
                  </a:tcPr>
                </a:tc>
              </a:tr>
            </a:tbl>
          </a:graphicData>
        </a:graphic>
      </p:graphicFrame>
      <p:sp>
        <p:nvSpPr>
          <p:cNvPr id="213" name="Google Shape;213;p17"/>
          <p:cNvSpPr txBox="1"/>
          <p:nvPr/>
        </p:nvSpPr>
        <p:spPr>
          <a:xfrm>
            <a:off x="789555" y="1139375"/>
            <a:ext cx="55257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1A6369"/>
                </a:solidFill>
                <a:highlight>
                  <a:srgbClr val="EDF9F9"/>
                </a:highlight>
                <a:latin typeface="Lora"/>
                <a:ea typeface="Lora"/>
                <a:cs typeface="Lora"/>
                <a:sym typeface="Lora"/>
              </a:rPr>
              <a:t>Difference </a:t>
            </a:r>
            <a:r>
              <a:rPr b="1" lang="en-GB" sz="1800">
                <a:solidFill>
                  <a:srgbClr val="1A6369"/>
                </a:solidFill>
                <a:highlight>
                  <a:srgbClr val="EDF9F9"/>
                </a:highlight>
                <a:latin typeface="Lora"/>
                <a:ea typeface="Lora"/>
                <a:cs typeface="Lora"/>
                <a:sym typeface="Lora"/>
              </a:rPr>
              <a:t>between</a:t>
            </a:r>
            <a:r>
              <a:rPr b="1" lang="en-GB" sz="1800">
                <a:solidFill>
                  <a:srgbClr val="1A6369"/>
                </a:solidFill>
                <a:highlight>
                  <a:srgbClr val="EDF9F9"/>
                </a:highlight>
                <a:latin typeface="Lora"/>
                <a:ea typeface="Lora"/>
                <a:cs typeface="Lora"/>
                <a:sym typeface="Lora"/>
              </a:rPr>
              <a:t> the types of </a:t>
            </a:r>
            <a:r>
              <a:rPr b="1" lang="en-GB" sz="1800">
                <a:solidFill>
                  <a:srgbClr val="1A6369"/>
                </a:solidFill>
                <a:highlight>
                  <a:srgbClr val="EDF9F9"/>
                </a:highlight>
                <a:latin typeface="Lora"/>
                <a:ea typeface="Lora"/>
                <a:cs typeface="Lora"/>
                <a:sym typeface="Lora"/>
              </a:rPr>
              <a:t>jaundice</a:t>
            </a:r>
            <a:r>
              <a:rPr b="1" lang="en-GB" sz="1800">
                <a:solidFill>
                  <a:srgbClr val="1A6369"/>
                </a:solidFill>
                <a:highlight>
                  <a:srgbClr val="EDF9F9"/>
                </a:highlight>
                <a:latin typeface="Lora"/>
                <a:ea typeface="Lora"/>
                <a:cs typeface="Lora"/>
                <a:sym typeface="Lora"/>
              </a:rPr>
              <a:t> </a:t>
            </a:r>
            <a:endParaRPr b="1" sz="1800">
              <a:solidFill>
                <a:srgbClr val="1A6369"/>
              </a:solidFill>
              <a:highlight>
                <a:srgbClr val="EDF9F9"/>
              </a:highlight>
              <a:latin typeface="Lora"/>
              <a:ea typeface="Lora"/>
              <a:cs typeface="Lora"/>
              <a:sym typeface="Lora"/>
            </a:endParaRPr>
          </a:p>
        </p:txBody>
      </p:sp>
      <p:grpSp>
        <p:nvGrpSpPr>
          <p:cNvPr id="214" name="Google Shape;214;p17"/>
          <p:cNvGrpSpPr/>
          <p:nvPr/>
        </p:nvGrpSpPr>
        <p:grpSpPr>
          <a:xfrm>
            <a:off x="195919" y="1062265"/>
            <a:ext cx="467181" cy="476434"/>
            <a:chOff x="2410712" y="2415450"/>
            <a:chExt cx="312600" cy="312600"/>
          </a:xfrm>
        </p:grpSpPr>
        <p:sp>
          <p:nvSpPr>
            <p:cNvPr id="215" name="Google Shape;215;p17"/>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7"/>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7" name="Google Shape;217;p17"/>
          <p:cNvSpPr txBox="1"/>
          <p:nvPr/>
        </p:nvSpPr>
        <p:spPr>
          <a:xfrm>
            <a:off x="195925" y="7639500"/>
            <a:ext cx="6762000" cy="1031400"/>
          </a:xfrm>
          <a:prstGeom prst="rect">
            <a:avLst/>
          </a:prstGeom>
          <a:noFill/>
          <a:ln cap="flat" cmpd="sng" w="19050">
            <a:solidFill>
              <a:srgbClr val="FFDDD2"/>
            </a:solidFill>
            <a:prstDash val="lgDash"/>
            <a:round/>
            <a:headEnd len="sm" w="sm" type="none"/>
            <a:tailEnd len="sm" w="sm" type="none"/>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 Surgical Jaundice (obstructive jaundice) must meet the following:</a:t>
            </a:r>
            <a:endParaRPr sz="1200">
              <a:solidFill>
                <a:srgbClr val="6AA84F"/>
              </a:solidFill>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 Elevated ALP</a:t>
            </a:r>
            <a:endParaRPr sz="1200">
              <a:solidFill>
                <a:srgbClr val="6AA84F"/>
              </a:solidFill>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Elevated GGT</a:t>
            </a:r>
            <a:endParaRPr sz="1200">
              <a:solidFill>
                <a:srgbClr val="6AA84F"/>
              </a:solidFill>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Elevated Total bilirubin (direct)</a:t>
            </a:r>
            <a:endParaRPr sz="1200">
              <a:solidFill>
                <a:srgbClr val="6AA84F"/>
              </a:solidFill>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18"/>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8"/>
          <p:cNvSpPr/>
          <p:nvPr/>
        </p:nvSpPr>
        <p:spPr>
          <a:xfrm>
            <a:off x="245063" y="1270763"/>
            <a:ext cx="7051200" cy="1341300"/>
          </a:xfrm>
          <a:prstGeom prst="roundRect">
            <a:avLst>
              <a:gd fmla="val 22613" name="adj"/>
            </a:avLst>
          </a:prstGeom>
          <a:noFill/>
          <a:ln cap="flat" cmpd="sng" w="19050">
            <a:solidFill>
              <a:srgbClr val="A4E4E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8"/>
          <p:cNvSpPr/>
          <p:nvPr/>
        </p:nvSpPr>
        <p:spPr>
          <a:xfrm>
            <a:off x="202300" y="3153448"/>
            <a:ext cx="7136700" cy="1152900"/>
          </a:xfrm>
          <a:prstGeom prst="roundRect">
            <a:avLst>
              <a:gd fmla="val 22613" name="adj"/>
            </a:avLst>
          </a:prstGeom>
          <a:noFill/>
          <a:ln cap="flat" cmpd="sng" w="19050">
            <a:solidFill>
              <a:srgbClr val="A4E4E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8"/>
          <p:cNvSpPr/>
          <p:nvPr/>
        </p:nvSpPr>
        <p:spPr>
          <a:xfrm flipH="1">
            <a:off x="729481" y="802622"/>
            <a:ext cx="977094" cy="598896"/>
          </a:xfrm>
          <a:custGeom>
            <a:rect b="b" l="l" r="r" t="t"/>
            <a:pathLst>
              <a:path extrusionOk="0" h="12132" w="16498">
                <a:moveTo>
                  <a:pt x="7973" y="1"/>
                </a:moveTo>
                <a:cubicBezTo>
                  <a:pt x="7489" y="1"/>
                  <a:pt x="7030" y="47"/>
                  <a:pt x="6606" y="126"/>
                </a:cubicBezTo>
                <a:cubicBezTo>
                  <a:pt x="3445" y="716"/>
                  <a:pt x="576" y="3394"/>
                  <a:pt x="100" y="6519"/>
                </a:cubicBezTo>
                <a:cubicBezTo>
                  <a:pt x="26" y="7013"/>
                  <a:pt x="1" y="7501"/>
                  <a:pt x="23" y="7969"/>
                </a:cubicBezTo>
                <a:cubicBezTo>
                  <a:pt x="112" y="9903"/>
                  <a:pt x="1424" y="12132"/>
                  <a:pt x="4189" y="12132"/>
                </a:cubicBezTo>
                <a:cubicBezTo>
                  <a:pt x="4828" y="12132"/>
                  <a:pt x="5545" y="12012"/>
                  <a:pt x="6342" y="11743"/>
                </a:cubicBezTo>
                <a:cubicBezTo>
                  <a:pt x="9464" y="10688"/>
                  <a:pt x="14252" y="11303"/>
                  <a:pt x="15724" y="7969"/>
                </a:cubicBezTo>
                <a:cubicBezTo>
                  <a:pt x="16497" y="6214"/>
                  <a:pt x="15097" y="3742"/>
                  <a:pt x="13112" y="1998"/>
                </a:cubicBezTo>
                <a:cubicBezTo>
                  <a:pt x="11406" y="499"/>
                  <a:pt x="9558" y="1"/>
                  <a:pt x="7973"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8"/>
          <p:cNvSpPr txBox="1"/>
          <p:nvPr/>
        </p:nvSpPr>
        <p:spPr>
          <a:xfrm>
            <a:off x="321600" y="3331650"/>
            <a:ext cx="6844800" cy="1061400"/>
          </a:xfrm>
          <a:prstGeom prst="rect">
            <a:avLst/>
          </a:prstGeom>
          <a:noFill/>
          <a:ln>
            <a:noFill/>
          </a:ln>
        </p:spPr>
        <p:txBody>
          <a:bodyPr anchorCtr="0" anchor="t" bIns="0" lIns="0" spcFirstLastPara="1" rIns="0" wrap="square" tIns="6025">
            <a:noAutofit/>
          </a:bodyPr>
          <a:lstStyle/>
          <a:p>
            <a:pPr indent="-161925" lvl="0" marL="269999"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Liver biopsy is indicated in patients with unexplained jaundice, provided that the obstructing lesion as been ruled out by imaging.</a:t>
            </a:r>
            <a:endParaRPr sz="1200">
              <a:solidFill>
                <a:srgbClr val="1C4588"/>
              </a:solidFill>
              <a:latin typeface="Mada"/>
              <a:ea typeface="Mada"/>
              <a:cs typeface="Mada"/>
              <a:sym typeface="Mada"/>
            </a:endParaRPr>
          </a:p>
          <a:p>
            <a:pPr indent="-161925" lvl="0" marL="269999"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 biopsy of the liver lesion can be performed under ultrasound or CT guidance </a:t>
            </a:r>
            <a:endParaRPr sz="1200">
              <a:solidFill>
                <a:srgbClr val="1C4588"/>
              </a:solidFill>
              <a:latin typeface="Mada"/>
              <a:ea typeface="Mada"/>
              <a:cs typeface="Mada"/>
              <a:sym typeface="Mada"/>
            </a:endParaRPr>
          </a:p>
          <a:p>
            <a:pPr indent="-161925" lvl="0" marL="269999"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coagulation profile platelets can count must always be determined,  and any clotting abnormalities Must be corrected  before the procedure of liver biopsy</a:t>
            </a:r>
            <a:endParaRPr>
              <a:solidFill>
                <a:srgbClr val="1C4588"/>
              </a:solidFill>
              <a:latin typeface="Mada"/>
              <a:ea typeface="Mada"/>
              <a:cs typeface="Mada"/>
              <a:sym typeface="Mada"/>
            </a:endParaRPr>
          </a:p>
        </p:txBody>
      </p:sp>
      <p:sp>
        <p:nvSpPr>
          <p:cNvPr id="227" name="Google Shape;227;p18"/>
          <p:cNvSpPr/>
          <p:nvPr/>
        </p:nvSpPr>
        <p:spPr>
          <a:xfrm flipH="1">
            <a:off x="846334" y="2683800"/>
            <a:ext cx="977091" cy="706062"/>
          </a:xfrm>
          <a:custGeom>
            <a:rect b="b" l="l" r="r" t="t"/>
            <a:pathLst>
              <a:path extrusionOk="0" h="12087" w="16893">
                <a:moveTo>
                  <a:pt x="9066" y="1"/>
                </a:moveTo>
                <a:cubicBezTo>
                  <a:pt x="7695" y="1"/>
                  <a:pt x="6073" y="215"/>
                  <a:pt x="4159" y="725"/>
                </a:cubicBezTo>
                <a:cubicBezTo>
                  <a:pt x="1862" y="1337"/>
                  <a:pt x="375" y="2074"/>
                  <a:pt x="177" y="4210"/>
                </a:cubicBezTo>
                <a:cubicBezTo>
                  <a:pt x="1" y="6115"/>
                  <a:pt x="800" y="8433"/>
                  <a:pt x="2785" y="10177"/>
                </a:cubicBezTo>
                <a:cubicBezTo>
                  <a:pt x="4602" y="11773"/>
                  <a:pt x="6115" y="12087"/>
                  <a:pt x="7966" y="12087"/>
                </a:cubicBezTo>
                <a:cubicBezTo>
                  <a:pt x="8388" y="12087"/>
                  <a:pt x="8827" y="12070"/>
                  <a:pt x="9291" y="12049"/>
                </a:cubicBezTo>
                <a:cubicBezTo>
                  <a:pt x="12991" y="11881"/>
                  <a:pt x="16893" y="8342"/>
                  <a:pt x="15878" y="4210"/>
                </a:cubicBezTo>
                <a:cubicBezTo>
                  <a:pt x="15438" y="2422"/>
                  <a:pt x="13671" y="1"/>
                  <a:pt x="9066"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8"/>
          <p:cNvSpPr txBox="1"/>
          <p:nvPr/>
        </p:nvSpPr>
        <p:spPr>
          <a:xfrm>
            <a:off x="321575" y="1357523"/>
            <a:ext cx="7051200" cy="1061400"/>
          </a:xfrm>
          <a:prstGeom prst="rect">
            <a:avLst/>
          </a:prstGeom>
          <a:noFill/>
          <a:ln>
            <a:noFill/>
          </a:ln>
        </p:spPr>
        <p:txBody>
          <a:bodyPr anchorCtr="0" anchor="t" bIns="0" lIns="0" spcFirstLastPara="1" rIns="0" wrap="square" tIns="6025">
            <a:noAutofit/>
          </a:bodyPr>
          <a:lstStyle/>
          <a:p>
            <a:pPr indent="-168275" lvl="0" marL="179999" rtl="0" algn="l">
              <a:spcBef>
                <a:spcPts val="0"/>
              </a:spcBef>
              <a:spcAft>
                <a:spcPts val="0"/>
              </a:spcAft>
              <a:buClr>
                <a:srgbClr val="1C4588"/>
              </a:buClr>
              <a:buSzPts val="1300"/>
              <a:buFont typeface="Mada"/>
              <a:buChar char="●"/>
            </a:pPr>
            <a:r>
              <a:rPr lang="en-GB" sz="1200">
                <a:solidFill>
                  <a:srgbClr val="1C4588"/>
                </a:solidFill>
                <a:latin typeface="Mada"/>
                <a:ea typeface="Mada"/>
                <a:cs typeface="Mada"/>
                <a:sym typeface="Mada"/>
              </a:rPr>
              <a:t>Contrast enhanced CT is used Most commonly when malignant obstructive jaundice is suspected .</a:t>
            </a:r>
            <a:endParaRPr sz="1200">
              <a:solidFill>
                <a:srgbClr val="1C4588"/>
              </a:solidFill>
              <a:latin typeface="Mada"/>
              <a:ea typeface="Mada"/>
              <a:cs typeface="Mada"/>
              <a:sym typeface="Mada"/>
            </a:endParaRPr>
          </a:p>
          <a:p>
            <a:pPr indent="-168275" lvl="0" marL="179999" rtl="0" algn="l">
              <a:spcBef>
                <a:spcPts val="0"/>
              </a:spcBef>
              <a:spcAft>
                <a:spcPts val="0"/>
              </a:spcAft>
              <a:buClr>
                <a:srgbClr val="1C4588"/>
              </a:buClr>
              <a:buSzPts val="1300"/>
              <a:buFont typeface="Mada"/>
              <a:buChar char="●"/>
            </a:pPr>
            <a:r>
              <a:rPr lang="en-GB" sz="1200">
                <a:solidFill>
                  <a:srgbClr val="1C4588"/>
                </a:solidFill>
                <a:latin typeface="Mada"/>
                <a:ea typeface="Mada"/>
                <a:cs typeface="Mada"/>
                <a:sym typeface="Mada"/>
              </a:rPr>
              <a:t>It can show you hepatic , bile duct and pancreatic tumors.</a:t>
            </a:r>
            <a:endParaRPr sz="1200">
              <a:solidFill>
                <a:srgbClr val="1C4588"/>
              </a:solidFill>
              <a:latin typeface="Mada"/>
              <a:ea typeface="Mada"/>
              <a:cs typeface="Mada"/>
              <a:sym typeface="Mada"/>
            </a:endParaRPr>
          </a:p>
          <a:p>
            <a:pPr indent="-161925" lvl="0" marL="179999"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It demonstrates the biliary tree dilatation to the  level of the obstruction.</a:t>
            </a:r>
            <a:endParaRPr sz="1200">
              <a:solidFill>
                <a:srgbClr val="1C4588"/>
              </a:solidFill>
              <a:latin typeface="Mada"/>
              <a:ea typeface="Mada"/>
              <a:cs typeface="Mada"/>
              <a:sym typeface="Mada"/>
            </a:endParaRPr>
          </a:p>
          <a:p>
            <a:pPr indent="-161925" lvl="0" marL="179999"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It also identifies vascular abnormality or invasion and any metastases to adjacent lymph nodes or to the liver .</a:t>
            </a:r>
            <a:endParaRPr sz="1200">
              <a:solidFill>
                <a:srgbClr val="1C4588"/>
              </a:solidFill>
              <a:latin typeface="Mada"/>
              <a:ea typeface="Mada"/>
              <a:cs typeface="Mada"/>
              <a:sym typeface="Mada"/>
            </a:endParaRPr>
          </a:p>
        </p:txBody>
      </p:sp>
      <p:pic>
        <p:nvPicPr>
          <p:cNvPr id="229" name="Google Shape;229;p18"/>
          <p:cNvPicPr preferRelativeResize="0"/>
          <p:nvPr/>
        </p:nvPicPr>
        <p:blipFill>
          <a:blip r:embed="rId3">
            <a:alphaModFix/>
          </a:blip>
          <a:stretch>
            <a:fillRect/>
          </a:stretch>
        </p:blipFill>
        <p:spPr>
          <a:xfrm>
            <a:off x="1078598" y="2757286"/>
            <a:ext cx="533975" cy="564266"/>
          </a:xfrm>
          <a:prstGeom prst="rect">
            <a:avLst/>
          </a:prstGeom>
          <a:noFill/>
          <a:ln>
            <a:noFill/>
          </a:ln>
        </p:spPr>
      </p:pic>
      <p:sp>
        <p:nvSpPr>
          <p:cNvPr id="230" name="Google Shape;230;p18"/>
          <p:cNvSpPr txBox="1"/>
          <p:nvPr/>
        </p:nvSpPr>
        <p:spPr>
          <a:xfrm>
            <a:off x="1706563" y="830438"/>
            <a:ext cx="3713100" cy="47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600">
                <a:solidFill>
                  <a:srgbClr val="1C4588"/>
                </a:solidFill>
                <a:latin typeface="Lora"/>
                <a:ea typeface="Lora"/>
                <a:cs typeface="Lora"/>
                <a:sym typeface="Lora"/>
              </a:rPr>
              <a:t>Computed Tomography CT </a:t>
            </a:r>
            <a:endParaRPr b="1" sz="1600">
              <a:solidFill>
                <a:srgbClr val="1C4588"/>
              </a:solidFill>
              <a:latin typeface="Lora"/>
              <a:ea typeface="Lora"/>
              <a:cs typeface="Lora"/>
              <a:sym typeface="Lora"/>
            </a:endParaRPr>
          </a:p>
        </p:txBody>
      </p:sp>
      <p:sp>
        <p:nvSpPr>
          <p:cNvPr id="231" name="Google Shape;231;p18"/>
          <p:cNvSpPr txBox="1"/>
          <p:nvPr/>
        </p:nvSpPr>
        <p:spPr>
          <a:xfrm>
            <a:off x="1749775" y="2756515"/>
            <a:ext cx="1593300" cy="4002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lang="en-GB" sz="1600">
                <a:solidFill>
                  <a:srgbClr val="1C4588"/>
                </a:solidFill>
                <a:latin typeface="Lora"/>
                <a:ea typeface="Lora"/>
                <a:cs typeface="Lora"/>
                <a:sym typeface="Lora"/>
              </a:rPr>
              <a:t>Liver Biopsy </a:t>
            </a:r>
            <a:endParaRPr b="1" sz="1600">
              <a:solidFill>
                <a:srgbClr val="1C4588"/>
              </a:solidFill>
              <a:latin typeface="Lora"/>
              <a:ea typeface="Lora"/>
              <a:cs typeface="Lora"/>
              <a:sym typeface="Lora"/>
            </a:endParaRPr>
          </a:p>
        </p:txBody>
      </p:sp>
      <p:grpSp>
        <p:nvGrpSpPr>
          <p:cNvPr id="232" name="Google Shape;232;p18"/>
          <p:cNvGrpSpPr/>
          <p:nvPr/>
        </p:nvGrpSpPr>
        <p:grpSpPr>
          <a:xfrm>
            <a:off x="951034" y="872036"/>
            <a:ext cx="533974" cy="389115"/>
            <a:chOff x="-23229150" y="2710600"/>
            <a:chExt cx="296175" cy="296175"/>
          </a:xfrm>
        </p:grpSpPr>
        <p:sp>
          <p:nvSpPr>
            <p:cNvPr id="233" name="Google Shape;233;p18"/>
            <p:cNvSpPr/>
            <p:nvPr/>
          </p:nvSpPr>
          <p:spPr>
            <a:xfrm>
              <a:off x="-23177150" y="2727925"/>
              <a:ext cx="191400" cy="258375"/>
            </a:xfrm>
            <a:custGeom>
              <a:rect b="b" l="l" r="r" t="t"/>
              <a:pathLst>
                <a:path extrusionOk="0" h="10335" w="7656">
                  <a:moveTo>
                    <a:pt x="3812" y="725"/>
                  </a:moveTo>
                  <a:cubicBezTo>
                    <a:pt x="4033" y="725"/>
                    <a:pt x="4190" y="883"/>
                    <a:pt x="4190" y="1072"/>
                  </a:cubicBezTo>
                  <a:lnTo>
                    <a:pt x="4190" y="1418"/>
                  </a:lnTo>
                  <a:lnTo>
                    <a:pt x="3466" y="1418"/>
                  </a:lnTo>
                  <a:lnTo>
                    <a:pt x="3466" y="1072"/>
                  </a:lnTo>
                  <a:cubicBezTo>
                    <a:pt x="3466" y="883"/>
                    <a:pt x="3623" y="725"/>
                    <a:pt x="3812" y="725"/>
                  </a:cubicBezTo>
                  <a:close/>
                  <a:moveTo>
                    <a:pt x="6238" y="1387"/>
                  </a:moveTo>
                  <a:cubicBezTo>
                    <a:pt x="6648" y="1418"/>
                    <a:pt x="6931" y="1702"/>
                    <a:pt x="6931" y="2111"/>
                  </a:cubicBezTo>
                  <a:cubicBezTo>
                    <a:pt x="6931" y="2206"/>
                    <a:pt x="6900" y="2363"/>
                    <a:pt x="6805" y="2458"/>
                  </a:cubicBezTo>
                  <a:cubicBezTo>
                    <a:pt x="6585" y="2206"/>
                    <a:pt x="6238" y="2111"/>
                    <a:pt x="5860" y="2111"/>
                  </a:cubicBezTo>
                  <a:lnTo>
                    <a:pt x="4852" y="2111"/>
                  </a:lnTo>
                  <a:lnTo>
                    <a:pt x="4852" y="1387"/>
                  </a:lnTo>
                  <a:close/>
                  <a:moveTo>
                    <a:pt x="2804" y="1418"/>
                  </a:moveTo>
                  <a:lnTo>
                    <a:pt x="2804" y="2143"/>
                  </a:lnTo>
                  <a:lnTo>
                    <a:pt x="1796" y="2143"/>
                  </a:lnTo>
                  <a:cubicBezTo>
                    <a:pt x="1418" y="2143"/>
                    <a:pt x="1071" y="2300"/>
                    <a:pt x="851" y="2489"/>
                  </a:cubicBezTo>
                  <a:cubicBezTo>
                    <a:pt x="756" y="2363"/>
                    <a:pt x="725" y="2269"/>
                    <a:pt x="725" y="2143"/>
                  </a:cubicBezTo>
                  <a:cubicBezTo>
                    <a:pt x="725" y="1702"/>
                    <a:pt x="1040" y="1418"/>
                    <a:pt x="1418" y="1418"/>
                  </a:cubicBezTo>
                  <a:close/>
                  <a:moveTo>
                    <a:pt x="4190" y="2111"/>
                  </a:moveTo>
                  <a:lnTo>
                    <a:pt x="4190" y="2804"/>
                  </a:lnTo>
                  <a:lnTo>
                    <a:pt x="3466" y="2804"/>
                  </a:lnTo>
                  <a:lnTo>
                    <a:pt x="3466" y="2111"/>
                  </a:lnTo>
                  <a:close/>
                  <a:moveTo>
                    <a:pt x="2772" y="2773"/>
                  </a:moveTo>
                  <a:lnTo>
                    <a:pt x="2772" y="3466"/>
                  </a:lnTo>
                  <a:lnTo>
                    <a:pt x="2079" y="3466"/>
                  </a:lnTo>
                  <a:cubicBezTo>
                    <a:pt x="1733" y="3466"/>
                    <a:pt x="1386" y="3624"/>
                    <a:pt x="1134" y="3844"/>
                  </a:cubicBezTo>
                  <a:cubicBezTo>
                    <a:pt x="1071" y="3718"/>
                    <a:pt x="1040" y="3592"/>
                    <a:pt x="1040" y="3466"/>
                  </a:cubicBezTo>
                  <a:cubicBezTo>
                    <a:pt x="1040" y="3088"/>
                    <a:pt x="1355" y="2773"/>
                    <a:pt x="1733" y="2773"/>
                  </a:cubicBezTo>
                  <a:close/>
                  <a:moveTo>
                    <a:pt x="5860" y="2804"/>
                  </a:moveTo>
                  <a:cubicBezTo>
                    <a:pt x="6270" y="2804"/>
                    <a:pt x="6585" y="3119"/>
                    <a:pt x="6585" y="3529"/>
                  </a:cubicBezTo>
                  <a:cubicBezTo>
                    <a:pt x="6585" y="3624"/>
                    <a:pt x="6553" y="3781"/>
                    <a:pt x="6459" y="3876"/>
                  </a:cubicBezTo>
                  <a:cubicBezTo>
                    <a:pt x="6270" y="3624"/>
                    <a:pt x="5923" y="3466"/>
                    <a:pt x="5576" y="3466"/>
                  </a:cubicBezTo>
                  <a:lnTo>
                    <a:pt x="4852" y="3466"/>
                  </a:lnTo>
                  <a:lnTo>
                    <a:pt x="4852" y="2804"/>
                  </a:lnTo>
                  <a:close/>
                  <a:moveTo>
                    <a:pt x="4190" y="3466"/>
                  </a:moveTo>
                  <a:lnTo>
                    <a:pt x="4190" y="4191"/>
                  </a:lnTo>
                  <a:lnTo>
                    <a:pt x="3466" y="4191"/>
                  </a:lnTo>
                  <a:lnTo>
                    <a:pt x="3466" y="3466"/>
                  </a:lnTo>
                  <a:close/>
                  <a:moveTo>
                    <a:pt x="4190" y="4884"/>
                  </a:moveTo>
                  <a:lnTo>
                    <a:pt x="4190" y="5608"/>
                  </a:lnTo>
                  <a:lnTo>
                    <a:pt x="3466" y="5608"/>
                  </a:lnTo>
                  <a:lnTo>
                    <a:pt x="3466" y="4884"/>
                  </a:lnTo>
                  <a:close/>
                  <a:moveTo>
                    <a:pt x="4190" y="6270"/>
                  </a:moveTo>
                  <a:lnTo>
                    <a:pt x="4190" y="7152"/>
                  </a:lnTo>
                  <a:lnTo>
                    <a:pt x="4190" y="7310"/>
                  </a:lnTo>
                  <a:cubicBezTo>
                    <a:pt x="4190" y="7499"/>
                    <a:pt x="4033" y="7656"/>
                    <a:pt x="3812" y="7656"/>
                  </a:cubicBezTo>
                  <a:cubicBezTo>
                    <a:pt x="3623" y="7656"/>
                    <a:pt x="3466" y="7499"/>
                    <a:pt x="3466" y="7310"/>
                  </a:cubicBezTo>
                  <a:lnTo>
                    <a:pt x="3466" y="7152"/>
                  </a:lnTo>
                  <a:lnTo>
                    <a:pt x="3466" y="6270"/>
                  </a:lnTo>
                  <a:close/>
                  <a:moveTo>
                    <a:pt x="5923" y="7656"/>
                  </a:moveTo>
                  <a:cubicBezTo>
                    <a:pt x="6112" y="7656"/>
                    <a:pt x="6270" y="7814"/>
                    <a:pt x="6270" y="8003"/>
                  </a:cubicBezTo>
                  <a:cubicBezTo>
                    <a:pt x="6270" y="8192"/>
                    <a:pt x="6144" y="8286"/>
                    <a:pt x="5986" y="8318"/>
                  </a:cubicBezTo>
                  <a:cubicBezTo>
                    <a:pt x="5734" y="8412"/>
                    <a:pt x="5450" y="8475"/>
                    <a:pt x="5198" y="8633"/>
                  </a:cubicBezTo>
                  <a:cubicBezTo>
                    <a:pt x="4789" y="8885"/>
                    <a:pt x="4411" y="9200"/>
                    <a:pt x="4096" y="9578"/>
                  </a:cubicBezTo>
                  <a:cubicBezTo>
                    <a:pt x="4064" y="9609"/>
                    <a:pt x="3938" y="9735"/>
                    <a:pt x="3812" y="9735"/>
                  </a:cubicBezTo>
                  <a:cubicBezTo>
                    <a:pt x="3655" y="9735"/>
                    <a:pt x="3592" y="9672"/>
                    <a:pt x="3560" y="9578"/>
                  </a:cubicBezTo>
                  <a:cubicBezTo>
                    <a:pt x="3088" y="8948"/>
                    <a:pt x="2426" y="8507"/>
                    <a:pt x="1670" y="8349"/>
                  </a:cubicBezTo>
                  <a:cubicBezTo>
                    <a:pt x="1544" y="8318"/>
                    <a:pt x="1386" y="8192"/>
                    <a:pt x="1386" y="8003"/>
                  </a:cubicBezTo>
                  <a:cubicBezTo>
                    <a:pt x="1386" y="7814"/>
                    <a:pt x="1544" y="7656"/>
                    <a:pt x="1733" y="7656"/>
                  </a:cubicBezTo>
                  <a:lnTo>
                    <a:pt x="2835" y="7656"/>
                  </a:lnTo>
                  <a:cubicBezTo>
                    <a:pt x="2993" y="8034"/>
                    <a:pt x="3371" y="8349"/>
                    <a:pt x="3844" y="8349"/>
                  </a:cubicBezTo>
                  <a:cubicBezTo>
                    <a:pt x="4316" y="8349"/>
                    <a:pt x="4663" y="8097"/>
                    <a:pt x="4820" y="7656"/>
                  </a:cubicBezTo>
                  <a:close/>
                  <a:moveTo>
                    <a:pt x="3812" y="0"/>
                  </a:moveTo>
                  <a:cubicBezTo>
                    <a:pt x="3371" y="0"/>
                    <a:pt x="2993" y="284"/>
                    <a:pt x="2835" y="725"/>
                  </a:cubicBezTo>
                  <a:lnTo>
                    <a:pt x="1386" y="725"/>
                  </a:lnTo>
                  <a:cubicBezTo>
                    <a:pt x="630" y="725"/>
                    <a:pt x="0" y="1355"/>
                    <a:pt x="0" y="2111"/>
                  </a:cubicBezTo>
                  <a:cubicBezTo>
                    <a:pt x="0" y="2489"/>
                    <a:pt x="158" y="2804"/>
                    <a:pt x="410" y="3088"/>
                  </a:cubicBezTo>
                  <a:cubicBezTo>
                    <a:pt x="378" y="3214"/>
                    <a:pt x="315" y="3340"/>
                    <a:pt x="315" y="3466"/>
                  </a:cubicBezTo>
                  <a:cubicBezTo>
                    <a:pt x="315" y="3876"/>
                    <a:pt x="473" y="4191"/>
                    <a:pt x="725" y="4474"/>
                  </a:cubicBezTo>
                  <a:cubicBezTo>
                    <a:pt x="693" y="4569"/>
                    <a:pt x="630" y="4726"/>
                    <a:pt x="630" y="4852"/>
                  </a:cubicBezTo>
                  <a:cubicBezTo>
                    <a:pt x="630" y="5608"/>
                    <a:pt x="1260" y="6238"/>
                    <a:pt x="2016" y="6238"/>
                  </a:cubicBezTo>
                  <a:cubicBezTo>
                    <a:pt x="2205" y="6238"/>
                    <a:pt x="2363" y="6081"/>
                    <a:pt x="2363" y="5892"/>
                  </a:cubicBezTo>
                  <a:cubicBezTo>
                    <a:pt x="2363" y="5671"/>
                    <a:pt x="2205" y="5514"/>
                    <a:pt x="2016" y="5514"/>
                  </a:cubicBezTo>
                  <a:cubicBezTo>
                    <a:pt x="1638" y="5514"/>
                    <a:pt x="1323" y="5199"/>
                    <a:pt x="1323" y="4821"/>
                  </a:cubicBezTo>
                  <a:cubicBezTo>
                    <a:pt x="1323" y="4411"/>
                    <a:pt x="1638" y="4096"/>
                    <a:pt x="2016" y="4096"/>
                  </a:cubicBezTo>
                  <a:lnTo>
                    <a:pt x="2741" y="4096"/>
                  </a:lnTo>
                  <a:lnTo>
                    <a:pt x="2741" y="6869"/>
                  </a:lnTo>
                  <a:lnTo>
                    <a:pt x="1701" y="6869"/>
                  </a:lnTo>
                  <a:cubicBezTo>
                    <a:pt x="1103" y="6869"/>
                    <a:pt x="693" y="7341"/>
                    <a:pt x="693" y="7877"/>
                  </a:cubicBezTo>
                  <a:cubicBezTo>
                    <a:pt x="693" y="8349"/>
                    <a:pt x="1008" y="8759"/>
                    <a:pt x="1481" y="8916"/>
                  </a:cubicBezTo>
                  <a:cubicBezTo>
                    <a:pt x="2048" y="9074"/>
                    <a:pt x="2615" y="9420"/>
                    <a:pt x="2961" y="9893"/>
                  </a:cubicBezTo>
                  <a:cubicBezTo>
                    <a:pt x="3151" y="10177"/>
                    <a:pt x="3466" y="10334"/>
                    <a:pt x="3781" y="10334"/>
                  </a:cubicBezTo>
                  <a:cubicBezTo>
                    <a:pt x="4096" y="10334"/>
                    <a:pt x="4411" y="10177"/>
                    <a:pt x="4631" y="9924"/>
                  </a:cubicBezTo>
                  <a:cubicBezTo>
                    <a:pt x="4852" y="9609"/>
                    <a:pt x="5135" y="9389"/>
                    <a:pt x="5482" y="9168"/>
                  </a:cubicBezTo>
                  <a:cubicBezTo>
                    <a:pt x="5671" y="9074"/>
                    <a:pt x="5891" y="8979"/>
                    <a:pt x="6112" y="8948"/>
                  </a:cubicBezTo>
                  <a:cubicBezTo>
                    <a:pt x="6585" y="8822"/>
                    <a:pt x="6900" y="8444"/>
                    <a:pt x="6900" y="7971"/>
                  </a:cubicBezTo>
                  <a:cubicBezTo>
                    <a:pt x="6900" y="7373"/>
                    <a:pt x="6427" y="6932"/>
                    <a:pt x="5891" y="6932"/>
                  </a:cubicBezTo>
                  <a:lnTo>
                    <a:pt x="4852" y="6932"/>
                  </a:lnTo>
                  <a:lnTo>
                    <a:pt x="4852" y="4191"/>
                  </a:lnTo>
                  <a:lnTo>
                    <a:pt x="5576" y="4191"/>
                  </a:lnTo>
                  <a:cubicBezTo>
                    <a:pt x="5954" y="4191"/>
                    <a:pt x="6270" y="4506"/>
                    <a:pt x="6270" y="4884"/>
                  </a:cubicBezTo>
                  <a:cubicBezTo>
                    <a:pt x="6270" y="5293"/>
                    <a:pt x="5954" y="5608"/>
                    <a:pt x="5576" y="5608"/>
                  </a:cubicBezTo>
                  <a:cubicBezTo>
                    <a:pt x="5356" y="5608"/>
                    <a:pt x="5198" y="5766"/>
                    <a:pt x="5198" y="5955"/>
                  </a:cubicBezTo>
                  <a:cubicBezTo>
                    <a:pt x="5198" y="6144"/>
                    <a:pt x="5356" y="6301"/>
                    <a:pt x="5576" y="6301"/>
                  </a:cubicBezTo>
                  <a:cubicBezTo>
                    <a:pt x="6301" y="6301"/>
                    <a:pt x="6931" y="5671"/>
                    <a:pt x="6931" y="4915"/>
                  </a:cubicBezTo>
                  <a:cubicBezTo>
                    <a:pt x="6931" y="4758"/>
                    <a:pt x="6900" y="4663"/>
                    <a:pt x="6868" y="4537"/>
                  </a:cubicBezTo>
                  <a:cubicBezTo>
                    <a:pt x="7152" y="4254"/>
                    <a:pt x="7246" y="3939"/>
                    <a:pt x="7246" y="3561"/>
                  </a:cubicBezTo>
                  <a:cubicBezTo>
                    <a:pt x="7246" y="3403"/>
                    <a:pt x="7215" y="3277"/>
                    <a:pt x="7183" y="3151"/>
                  </a:cubicBezTo>
                  <a:cubicBezTo>
                    <a:pt x="7498" y="2836"/>
                    <a:pt x="7656" y="2489"/>
                    <a:pt x="7656" y="2111"/>
                  </a:cubicBezTo>
                  <a:cubicBezTo>
                    <a:pt x="7656" y="1355"/>
                    <a:pt x="7026" y="725"/>
                    <a:pt x="6270" y="725"/>
                  </a:cubicBezTo>
                  <a:lnTo>
                    <a:pt x="4820" y="725"/>
                  </a:lnTo>
                  <a:cubicBezTo>
                    <a:pt x="4663" y="316"/>
                    <a:pt x="4285" y="0"/>
                    <a:pt x="3812"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18"/>
            <p:cNvSpPr/>
            <p:nvPr/>
          </p:nvSpPr>
          <p:spPr>
            <a:xfrm>
              <a:off x="-23229150" y="2710600"/>
              <a:ext cx="296175" cy="296175"/>
            </a:xfrm>
            <a:custGeom>
              <a:rect b="b" l="l" r="r" t="t"/>
              <a:pathLst>
                <a:path extrusionOk="0" h="11847" w="11847">
                  <a:moveTo>
                    <a:pt x="10775" y="693"/>
                  </a:moveTo>
                  <a:cubicBezTo>
                    <a:pt x="10996" y="693"/>
                    <a:pt x="11153" y="851"/>
                    <a:pt x="11153" y="1072"/>
                  </a:cubicBezTo>
                  <a:lnTo>
                    <a:pt x="11153" y="10775"/>
                  </a:lnTo>
                  <a:cubicBezTo>
                    <a:pt x="11153" y="10996"/>
                    <a:pt x="10996" y="11153"/>
                    <a:pt x="10775" y="11153"/>
                  </a:cubicBezTo>
                  <a:lnTo>
                    <a:pt x="1072" y="11153"/>
                  </a:lnTo>
                  <a:cubicBezTo>
                    <a:pt x="851" y="11153"/>
                    <a:pt x="694" y="10996"/>
                    <a:pt x="694" y="10775"/>
                  </a:cubicBezTo>
                  <a:lnTo>
                    <a:pt x="694" y="1072"/>
                  </a:lnTo>
                  <a:cubicBezTo>
                    <a:pt x="694" y="851"/>
                    <a:pt x="851" y="693"/>
                    <a:pt x="1072" y="693"/>
                  </a:cubicBezTo>
                  <a:close/>
                  <a:moveTo>
                    <a:pt x="1072" y="0"/>
                  </a:moveTo>
                  <a:cubicBezTo>
                    <a:pt x="473" y="0"/>
                    <a:pt x="1" y="473"/>
                    <a:pt x="1" y="1072"/>
                  </a:cubicBezTo>
                  <a:lnTo>
                    <a:pt x="1" y="10775"/>
                  </a:lnTo>
                  <a:cubicBezTo>
                    <a:pt x="1" y="11374"/>
                    <a:pt x="473" y="11846"/>
                    <a:pt x="1072" y="11846"/>
                  </a:cubicBezTo>
                  <a:lnTo>
                    <a:pt x="10807" y="11846"/>
                  </a:lnTo>
                  <a:cubicBezTo>
                    <a:pt x="11374" y="11846"/>
                    <a:pt x="11847" y="11374"/>
                    <a:pt x="11847" y="10775"/>
                  </a:cubicBezTo>
                  <a:lnTo>
                    <a:pt x="11847" y="1072"/>
                  </a:lnTo>
                  <a:cubicBezTo>
                    <a:pt x="11847" y="473"/>
                    <a:pt x="11342" y="0"/>
                    <a:pt x="1080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5" name="Google Shape;235;p18"/>
          <p:cNvSpPr/>
          <p:nvPr/>
        </p:nvSpPr>
        <p:spPr>
          <a:xfrm>
            <a:off x="202300" y="4858450"/>
            <a:ext cx="7136700" cy="1278600"/>
          </a:xfrm>
          <a:prstGeom prst="roundRect">
            <a:avLst>
              <a:gd fmla="val 22613" name="adj"/>
            </a:avLst>
          </a:prstGeom>
          <a:noFill/>
          <a:ln cap="flat" cmpd="sng" w="19050">
            <a:solidFill>
              <a:srgbClr val="A4E4E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8"/>
          <p:cNvSpPr/>
          <p:nvPr/>
        </p:nvSpPr>
        <p:spPr>
          <a:xfrm flipH="1">
            <a:off x="848036" y="4494475"/>
            <a:ext cx="901739" cy="566716"/>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8"/>
          <p:cNvSpPr txBox="1"/>
          <p:nvPr/>
        </p:nvSpPr>
        <p:spPr>
          <a:xfrm>
            <a:off x="308250" y="5054900"/>
            <a:ext cx="6871500" cy="1061400"/>
          </a:xfrm>
          <a:prstGeom prst="rect">
            <a:avLst/>
          </a:prstGeom>
          <a:noFill/>
          <a:ln>
            <a:noFill/>
          </a:ln>
        </p:spPr>
        <p:txBody>
          <a:bodyPr anchorCtr="0" anchor="t" bIns="0" lIns="0" spcFirstLastPara="1" rIns="0" wrap="square" tIns="6025">
            <a:noAutofit/>
          </a:bodyPr>
          <a:lstStyle/>
          <a:p>
            <a:pPr indent="-76200" lvl="0" marL="179999"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Laparoscopic Examination  under general anesthesia can be used to assess the liver disease</a:t>
            </a:r>
            <a:endParaRPr sz="1200">
              <a:solidFill>
                <a:srgbClr val="1C4588"/>
              </a:solidFill>
              <a:latin typeface="Mada"/>
              <a:ea typeface="Mada"/>
              <a:cs typeface="Mada"/>
              <a:sym typeface="Mada"/>
            </a:endParaRPr>
          </a:p>
          <a:p>
            <a:pPr indent="-76200" lvl="0" marL="179999"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 it is used also in the staging of the malignancy of the liver, biliary tree, and pancreas in selected patients</a:t>
            </a:r>
            <a:endParaRPr sz="1200">
              <a:solidFill>
                <a:srgbClr val="1C4588"/>
              </a:solidFill>
              <a:latin typeface="Mada"/>
              <a:ea typeface="Mada"/>
              <a:cs typeface="Mada"/>
              <a:sym typeface="Mada"/>
            </a:endParaRPr>
          </a:p>
          <a:p>
            <a:pPr indent="-76200" lvl="0" marL="179999"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It can detect hepatic, peritoneal and omental metastases .</a:t>
            </a:r>
            <a:endParaRPr sz="1200">
              <a:solidFill>
                <a:srgbClr val="1C4588"/>
              </a:solidFill>
              <a:latin typeface="Mada"/>
              <a:ea typeface="Mada"/>
              <a:cs typeface="Mada"/>
              <a:sym typeface="Mada"/>
            </a:endParaRPr>
          </a:p>
          <a:p>
            <a:pPr indent="-76200" lvl="0" marL="179999"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When disseminated malignancy is discovered  during laparoscopy,it safe that patient unnecessary laparotomy </a:t>
            </a:r>
            <a:endParaRPr sz="1200">
              <a:solidFill>
                <a:srgbClr val="1C4588"/>
              </a:solidFill>
              <a:latin typeface="Mada"/>
              <a:ea typeface="Mada"/>
              <a:cs typeface="Mada"/>
              <a:sym typeface="Mada"/>
            </a:endParaRPr>
          </a:p>
        </p:txBody>
      </p:sp>
      <p:sp>
        <p:nvSpPr>
          <p:cNvPr id="238" name="Google Shape;238;p18"/>
          <p:cNvSpPr txBox="1"/>
          <p:nvPr/>
        </p:nvSpPr>
        <p:spPr>
          <a:xfrm>
            <a:off x="1853337" y="4390308"/>
            <a:ext cx="15933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600">
                <a:solidFill>
                  <a:srgbClr val="1C4588"/>
                </a:solidFill>
                <a:latin typeface="Lora"/>
                <a:ea typeface="Lora"/>
                <a:cs typeface="Lora"/>
                <a:sym typeface="Lora"/>
              </a:rPr>
              <a:t>Laparoscopy </a:t>
            </a:r>
            <a:endParaRPr b="1" i="0" sz="1600" u="none" cap="none" strike="noStrike">
              <a:solidFill>
                <a:srgbClr val="1C4588"/>
              </a:solidFill>
              <a:latin typeface="Lora"/>
              <a:ea typeface="Lora"/>
              <a:cs typeface="Lora"/>
              <a:sym typeface="Lora"/>
            </a:endParaRPr>
          </a:p>
        </p:txBody>
      </p:sp>
      <p:grpSp>
        <p:nvGrpSpPr>
          <p:cNvPr id="239" name="Google Shape;239;p18"/>
          <p:cNvGrpSpPr/>
          <p:nvPr/>
        </p:nvGrpSpPr>
        <p:grpSpPr>
          <a:xfrm>
            <a:off x="1062214" y="4509047"/>
            <a:ext cx="566736" cy="432646"/>
            <a:chOff x="-25104475" y="2340425"/>
            <a:chExt cx="295375" cy="296150"/>
          </a:xfrm>
        </p:grpSpPr>
        <p:sp>
          <p:nvSpPr>
            <p:cNvPr id="240" name="Google Shape;240;p18"/>
            <p:cNvSpPr/>
            <p:nvPr/>
          </p:nvSpPr>
          <p:spPr>
            <a:xfrm>
              <a:off x="-25104475" y="2340425"/>
              <a:ext cx="225275" cy="296150"/>
            </a:xfrm>
            <a:custGeom>
              <a:rect b="b" l="l" r="r" t="t"/>
              <a:pathLst>
                <a:path extrusionOk="0" h="11846" w="9011">
                  <a:moveTo>
                    <a:pt x="4474" y="693"/>
                  </a:moveTo>
                  <a:cubicBezTo>
                    <a:pt x="5041" y="693"/>
                    <a:pt x="5514" y="1166"/>
                    <a:pt x="5514" y="1733"/>
                  </a:cubicBezTo>
                  <a:cubicBezTo>
                    <a:pt x="5514" y="1922"/>
                    <a:pt x="5671" y="2079"/>
                    <a:pt x="5860" y="2079"/>
                  </a:cubicBezTo>
                  <a:lnTo>
                    <a:pt x="6585" y="2079"/>
                  </a:lnTo>
                  <a:cubicBezTo>
                    <a:pt x="6774" y="2079"/>
                    <a:pt x="6931" y="2237"/>
                    <a:pt x="6931" y="2426"/>
                  </a:cubicBezTo>
                  <a:lnTo>
                    <a:pt x="6931" y="2804"/>
                  </a:lnTo>
                  <a:lnTo>
                    <a:pt x="2080" y="2804"/>
                  </a:lnTo>
                  <a:lnTo>
                    <a:pt x="2080" y="2426"/>
                  </a:lnTo>
                  <a:cubicBezTo>
                    <a:pt x="2048" y="2237"/>
                    <a:pt x="2206" y="2079"/>
                    <a:pt x="2395" y="2079"/>
                  </a:cubicBezTo>
                  <a:lnTo>
                    <a:pt x="3119" y="2079"/>
                  </a:lnTo>
                  <a:cubicBezTo>
                    <a:pt x="3308" y="2079"/>
                    <a:pt x="3466" y="1922"/>
                    <a:pt x="3466" y="1733"/>
                  </a:cubicBezTo>
                  <a:cubicBezTo>
                    <a:pt x="3466" y="1134"/>
                    <a:pt x="3939" y="693"/>
                    <a:pt x="4474" y="693"/>
                  </a:cubicBezTo>
                  <a:close/>
                  <a:moveTo>
                    <a:pt x="8003" y="2804"/>
                  </a:moveTo>
                  <a:cubicBezTo>
                    <a:pt x="8192" y="2804"/>
                    <a:pt x="8349" y="2962"/>
                    <a:pt x="8349" y="3151"/>
                  </a:cubicBezTo>
                  <a:lnTo>
                    <a:pt x="8349" y="10838"/>
                  </a:lnTo>
                  <a:lnTo>
                    <a:pt x="8286" y="10838"/>
                  </a:lnTo>
                  <a:cubicBezTo>
                    <a:pt x="8286" y="11027"/>
                    <a:pt x="8129" y="11184"/>
                    <a:pt x="7940" y="11184"/>
                  </a:cubicBezTo>
                  <a:lnTo>
                    <a:pt x="1009" y="11184"/>
                  </a:lnTo>
                  <a:cubicBezTo>
                    <a:pt x="820" y="11184"/>
                    <a:pt x="662" y="11027"/>
                    <a:pt x="662" y="10838"/>
                  </a:cubicBezTo>
                  <a:lnTo>
                    <a:pt x="662" y="3151"/>
                  </a:lnTo>
                  <a:cubicBezTo>
                    <a:pt x="662" y="2962"/>
                    <a:pt x="820" y="2804"/>
                    <a:pt x="1009" y="2804"/>
                  </a:cubicBezTo>
                  <a:lnTo>
                    <a:pt x="1355" y="2804"/>
                  </a:lnTo>
                  <a:lnTo>
                    <a:pt x="1355" y="3151"/>
                  </a:lnTo>
                  <a:cubicBezTo>
                    <a:pt x="1355" y="3340"/>
                    <a:pt x="1544" y="3497"/>
                    <a:pt x="1733" y="3497"/>
                  </a:cubicBezTo>
                  <a:lnTo>
                    <a:pt x="7278" y="3497"/>
                  </a:lnTo>
                  <a:cubicBezTo>
                    <a:pt x="7467" y="3497"/>
                    <a:pt x="7625" y="3340"/>
                    <a:pt x="7625" y="3151"/>
                  </a:cubicBezTo>
                  <a:lnTo>
                    <a:pt x="7625" y="2804"/>
                  </a:lnTo>
                  <a:close/>
                  <a:moveTo>
                    <a:pt x="4474" y="0"/>
                  </a:moveTo>
                  <a:cubicBezTo>
                    <a:pt x="3655" y="0"/>
                    <a:pt x="2930" y="599"/>
                    <a:pt x="2773" y="1386"/>
                  </a:cubicBezTo>
                  <a:lnTo>
                    <a:pt x="2395" y="1386"/>
                  </a:lnTo>
                  <a:cubicBezTo>
                    <a:pt x="1954" y="1386"/>
                    <a:pt x="1576" y="1638"/>
                    <a:pt x="1418" y="2079"/>
                  </a:cubicBezTo>
                  <a:lnTo>
                    <a:pt x="1009" y="2079"/>
                  </a:lnTo>
                  <a:cubicBezTo>
                    <a:pt x="410" y="2079"/>
                    <a:pt x="0" y="2552"/>
                    <a:pt x="0" y="3119"/>
                  </a:cubicBezTo>
                  <a:lnTo>
                    <a:pt x="0" y="10838"/>
                  </a:lnTo>
                  <a:cubicBezTo>
                    <a:pt x="0" y="11405"/>
                    <a:pt x="473" y="11846"/>
                    <a:pt x="1009" y="11846"/>
                  </a:cubicBezTo>
                  <a:lnTo>
                    <a:pt x="7940" y="11846"/>
                  </a:lnTo>
                  <a:cubicBezTo>
                    <a:pt x="8538" y="11846"/>
                    <a:pt x="8979" y="11373"/>
                    <a:pt x="8979" y="10838"/>
                  </a:cubicBezTo>
                  <a:lnTo>
                    <a:pt x="8979" y="3151"/>
                  </a:lnTo>
                  <a:cubicBezTo>
                    <a:pt x="9011" y="2552"/>
                    <a:pt x="8538" y="2079"/>
                    <a:pt x="7940" y="2079"/>
                  </a:cubicBezTo>
                  <a:lnTo>
                    <a:pt x="7562" y="2079"/>
                  </a:lnTo>
                  <a:cubicBezTo>
                    <a:pt x="7404" y="1701"/>
                    <a:pt x="7026" y="1386"/>
                    <a:pt x="6553" y="1386"/>
                  </a:cubicBezTo>
                  <a:lnTo>
                    <a:pt x="6175" y="1386"/>
                  </a:lnTo>
                  <a:cubicBezTo>
                    <a:pt x="6018" y="599"/>
                    <a:pt x="5293" y="0"/>
                    <a:pt x="447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8"/>
            <p:cNvSpPr/>
            <p:nvPr/>
          </p:nvSpPr>
          <p:spPr>
            <a:xfrm>
              <a:off x="-25001300" y="2375075"/>
              <a:ext cx="18150" cy="17350"/>
            </a:xfrm>
            <a:custGeom>
              <a:rect b="b" l="l" r="r" t="t"/>
              <a:pathLst>
                <a:path extrusionOk="0" h="694" w="726">
                  <a:moveTo>
                    <a:pt x="347" y="0"/>
                  </a:moveTo>
                  <a:cubicBezTo>
                    <a:pt x="158" y="0"/>
                    <a:pt x="1" y="158"/>
                    <a:pt x="1" y="347"/>
                  </a:cubicBezTo>
                  <a:cubicBezTo>
                    <a:pt x="1" y="536"/>
                    <a:pt x="158" y="693"/>
                    <a:pt x="347" y="693"/>
                  </a:cubicBezTo>
                  <a:cubicBezTo>
                    <a:pt x="568" y="693"/>
                    <a:pt x="725" y="536"/>
                    <a:pt x="725" y="347"/>
                  </a:cubicBezTo>
                  <a:cubicBezTo>
                    <a:pt x="725" y="158"/>
                    <a:pt x="568" y="0"/>
                    <a:pt x="347"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8"/>
            <p:cNvSpPr/>
            <p:nvPr/>
          </p:nvSpPr>
          <p:spPr>
            <a:xfrm>
              <a:off x="-25070600" y="2444375"/>
              <a:ext cx="87450" cy="86675"/>
            </a:xfrm>
            <a:custGeom>
              <a:rect b="b" l="l" r="r" t="t"/>
              <a:pathLst>
                <a:path extrusionOk="0" h="3467" w="3498">
                  <a:moveTo>
                    <a:pt x="2773" y="725"/>
                  </a:moveTo>
                  <a:lnTo>
                    <a:pt x="2773" y="2805"/>
                  </a:lnTo>
                  <a:lnTo>
                    <a:pt x="693" y="2805"/>
                  </a:lnTo>
                  <a:lnTo>
                    <a:pt x="693" y="725"/>
                  </a:lnTo>
                  <a:close/>
                  <a:moveTo>
                    <a:pt x="378" y="1"/>
                  </a:moveTo>
                  <a:cubicBezTo>
                    <a:pt x="189" y="1"/>
                    <a:pt x="0" y="158"/>
                    <a:pt x="0" y="379"/>
                  </a:cubicBezTo>
                  <a:lnTo>
                    <a:pt x="0" y="3120"/>
                  </a:lnTo>
                  <a:cubicBezTo>
                    <a:pt x="0" y="3309"/>
                    <a:pt x="189" y="3466"/>
                    <a:pt x="378" y="3466"/>
                  </a:cubicBezTo>
                  <a:lnTo>
                    <a:pt x="3119" y="3466"/>
                  </a:lnTo>
                  <a:cubicBezTo>
                    <a:pt x="3340" y="3466"/>
                    <a:pt x="3497" y="3309"/>
                    <a:pt x="3497" y="3120"/>
                  </a:cubicBezTo>
                  <a:lnTo>
                    <a:pt x="3497" y="379"/>
                  </a:lnTo>
                  <a:cubicBezTo>
                    <a:pt x="3497" y="158"/>
                    <a:pt x="3340" y="1"/>
                    <a:pt x="3119"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8"/>
            <p:cNvSpPr/>
            <p:nvPr/>
          </p:nvSpPr>
          <p:spPr>
            <a:xfrm>
              <a:off x="-24966650" y="2479025"/>
              <a:ext cx="52025" cy="18150"/>
            </a:xfrm>
            <a:custGeom>
              <a:rect b="b" l="l" r="r" t="t"/>
              <a:pathLst>
                <a:path extrusionOk="0" h="726" w="2081">
                  <a:moveTo>
                    <a:pt x="347" y="1"/>
                  </a:moveTo>
                  <a:cubicBezTo>
                    <a:pt x="158" y="1"/>
                    <a:pt x="1" y="158"/>
                    <a:pt x="1" y="347"/>
                  </a:cubicBezTo>
                  <a:cubicBezTo>
                    <a:pt x="1" y="568"/>
                    <a:pt x="158" y="726"/>
                    <a:pt x="347" y="726"/>
                  </a:cubicBezTo>
                  <a:lnTo>
                    <a:pt x="1734" y="726"/>
                  </a:lnTo>
                  <a:cubicBezTo>
                    <a:pt x="1923" y="726"/>
                    <a:pt x="2080" y="568"/>
                    <a:pt x="2080" y="347"/>
                  </a:cubicBezTo>
                  <a:cubicBezTo>
                    <a:pt x="2080" y="158"/>
                    <a:pt x="1923" y="1"/>
                    <a:pt x="173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8"/>
            <p:cNvSpPr/>
            <p:nvPr/>
          </p:nvSpPr>
          <p:spPr>
            <a:xfrm>
              <a:off x="-24966650" y="2444375"/>
              <a:ext cx="52025" cy="18150"/>
            </a:xfrm>
            <a:custGeom>
              <a:rect b="b" l="l" r="r" t="t"/>
              <a:pathLst>
                <a:path extrusionOk="0" h="726" w="2081">
                  <a:moveTo>
                    <a:pt x="347" y="1"/>
                  </a:moveTo>
                  <a:cubicBezTo>
                    <a:pt x="158" y="1"/>
                    <a:pt x="1" y="158"/>
                    <a:pt x="1" y="379"/>
                  </a:cubicBezTo>
                  <a:cubicBezTo>
                    <a:pt x="1" y="568"/>
                    <a:pt x="158" y="725"/>
                    <a:pt x="347" y="725"/>
                  </a:cubicBezTo>
                  <a:lnTo>
                    <a:pt x="1734" y="725"/>
                  </a:lnTo>
                  <a:cubicBezTo>
                    <a:pt x="1923" y="725"/>
                    <a:pt x="2080" y="568"/>
                    <a:pt x="2080" y="379"/>
                  </a:cubicBezTo>
                  <a:cubicBezTo>
                    <a:pt x="2080" y="158"/>
                    <a:pt x="1923" y="1"/>
                    <a:pt x="173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8"/>
            <p:cNvSpPr/>
            <p:nvPr/>
          </p:nvSpPr>
          <p:spPr>
            <a:xfrm>
              <a:off x="-24966650" y="2513700"/>
              <a:ext cx="52025" cy="17350"/>
            </a:xfrm>
            <a:custGeom>
              <a:rect b="b" l="l" r="r" t="t"/>
              <a:pathLst>
                <a:path extrusionOk="0" h="694" w="2081">
                  <a:moveTo>
                    <a:pt x="347" y="0"/>
                  </a:moveTo>
                  <a:cubicBezTo>
                    <a:pt x="158" y="0"/>
                    <a:pt x="1" y="158"/>
                    <a:pt x="1" y="347"/>
                  </a:cubicBezTo>
                  <a:cubicBezTo>
                    <a:pt x="1" y="536"/>
                    <a:pt x="158" y="693"/>
                    <a:pt x="347" y="693"/>
                  </a:cubicBezTo>
                  <a:lnTo>
                    <a:pt x="1734" y="693"/>
                  </a:lnTo>
                  <a:cubicBezTo>
                    <a:pt x="1923" y="693"/>
                    <a:pt x="2080" y="536"/>
                    <a:pt x="2080" y="347"/>
                  </a:cubicBezTo>
                  <a:cubicBezTo>
                    <a:pt x="2080" y="158"/>
                    <a:pt x="1923" y="0"/>
                    <a:pt x="173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8"/>
            <p:cNvSpPr/>
            <p:nvPr/>
          </p:nvSpPr>
          <p:spPr>
            <a:xfrm>
              <a:off x="-25071400" y="2549125"/>
              <a:ext cx="156775" cy="17350"/>
            </a:xfrm>
            <a:custGeom>
              <a:rect b="b" l="l" r="r" t="t"/>
              <a:pathLst>
                <a:path extrusionOk="0" h="694" w="6271">
                  <a:moveTo>
                    <a:pt x="379" y="1"/>
                  </a:moveTo>
                  <a:cubicBezTo>
                    <a:pt x="158" y="1"/>
                    <a:pt x="1" y="158"/>
                    <a:pt x="1" y="347"/>
                  </a:cubicBezTo>
                  <a:cubicBezTo>
                    <a:pt x="1" y="536"/>
                    <a:pt x="158" y="694"/>
                    <a:pt x="379" y="694"/>
                  </a:cubicBezTo>
                  <a:lnTo>
                    <a:pt x="5924" y="694"/>
                  </a:lnTo>
                  <a:cubicBezTo>
                    <a:pt x="6113" y="694"/>
                    <a:pt x="6270" y="536"/>
                    <a:pt x="6270" y="347"/>
                  </a:cubicBezTo>
                  <a:cubicBezTo>
                    <a:pt x="6270" y="158"/>
                    <a:pt x="6113" y="1"/>
                    <a:pt x="5924"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8"/>
            <p:cNvSpPr/>
            <p:nvPr/>
          </p:nvSpPr>
          <p:spPr>
            <a:xfrm>
              <a:off x="-25071400" y="2583800"/>
              <a:ext cx="156775" cy="17350"/>
            </a:xfrm>
            <a:custGeom>
              <a:rect b="b" l="l" r="r" t="t"/>
              <a:pathLst>
                <a:path extrusionOk="0" h="694" w="6271">
                  <a:moveTo>
                    <a:pt x="379" y="0"/>
                  </a:moveTo>
                  <a:cubicBezTo>
                    <a:pt x="158" y="0"/>
                    <a:pt x="1" y="158"/>
                    <a:pt x="1" y="347"/>
                  </a:cubicBezTo>
                  <a:cubicBezTo>
                    <a:pt x="1" y="536"/>
                    <a:pt x="158" y="693"/>
                    <a:pt x="379" y="693"/>
                  </a:cubicBezTo>
                  <a:lnTo>
                    <a:pt x="5924" y="693"/>
                  </a:lnTo>
                  <a:cubicBezTo>
                    <a:pt x="6113" y="693"/>
                    <a:pt x="6270" y="536"/>
                    <a:pt x="6270" y="347"/>
                  </a:cubicBezTo>
                  <a:cubicBezTo>
                    <a:pt x="6270" y="158"/>
                    <a:pt x="6113" y="0"/>
                    <a:pt x="5924" y="0"/>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8"/>
            <p:cNvSpPr/>
            <p:nvPr/>
          </p:nvSpPr>
          <p:spPr>
            <a:xfrm>
              <a:off x="-24862675" y="2375850"/>
              <a:ext cx="53575" cy="260725"/>
            </a:xfrm>
            <a:custGeom>
              <a:rect b="b" l="l" r="r" t="t"/>
              <a:pathLst>
                <a:path extrusionOk="0" h="10429" w="2143">
                  <a:moveTo>
                    <a:pt x="1103" y="1103"/>
                  </a:moveTo>
                  <a:lnTo>
                    <a:pt x="1481" y="1797"/>
                  </a:lnTo>
                  <a:lnTo>
                    <a:pt x="1481" y="7625"/>
                  </a:lnTo>
                  <a:lnTo>
                    <a:pt x="757" y="7625"/>
                  </a:lnTo>
                  <a:lnTo>
                    <a:pt x="757" y="1797"/>
                  </a:lnTo>
                  <a:lnTo>
                    <a:pt x="1103" y="1103"/>
                  </a:lnTo>
                  <a:close/>
                  <a:moveTo>
                    <a:pt x="1481" y="8255"/>
                  </a:moveTo>
                  <a:lnTo>
                    <a:pt x="1481" y="9358"/>
                  </a:lnTo>
                  <a:cubicBezTo>
                    <a:pt x="1450" y="9578"/>
                    <a:pt x="1324" y="9736"/>
                    <a:pt x="1103" y="9736"/>
                  </a:cubicBezTo>
                  <a:cubicBezTo>
                    <a:pt x="914" y="9736"/>
                    <a:pt x="757" y="9578"/>
                    <a:pt x="757" y="9358"/>
                  </a:cubicBezTo>
                  <a:lnTo>
                    <a:pt x="757" y="8255"/>
                  </a:lnTo>
                  <a:close/>
                  <a:moveTo>
                    <a:pt x="1072" y="1"/>
                  </a:moveTo>
                  <a:cubicBezTo>
                    <a:pt x="946" y="1"/>
                    <a:pt x="820" y="64"/>
                    <a:pt x="757" y="190"/>
                  </a:cubicBezTo>
                  <a:lnTo>
                    <a:pt x="32" y="1576"/>
                  </a:lnTo>
                  <a:cubicBezTo>
                    <a:pt x="0" y="1608"/>
                    <a:pt x="0" y="1702"/>
                    <a:pt x="0" y="1734"/>
                  </a:cubicBezTo>
                  <a:lnTo>
                    <a:pt x="0" y="9421"/>
                  </a:lnTo>
                  <a:cubicBezTo>
                    <a:pt x="0" y="9988"/>
                    <a:pt x="473" y="10429"/>
                    <a:pt x="1040" y="10429"/>
                  </a:cubicBezTo>
                  <a:cubicBezTo>
                    <a:pt x="1607" y="10429"/>
                    <a:pt x="2048" y="9956"/>
                    <a:pt x="2048" y="9421"/>
                  </a:cubicBezTo>
                  <a:lnTo>
                    <a:pt x="2048" y="1734"/>
                  </a:lnTo>
                  <a:cubicBezTo>
                    <a:pt x="2143" y="1639"/>
                    <a:pt x="2143" y="1608"/>
                    <a:pt x="2111" y="1576"/>
                  </a:cubicBezTo>
                  <a:lnTo>
                    <a:pt x="1387" y="190"/>
                  </a:lnTo>
                  <a:cubicBezTo>
                    <a:pt x="1355" y="64"/>
                    <a:pt x="1198" y="1"/>
                    <a:pt x="1072" y="1"/>
                  </a:cubicBezTo>
                  <a:close/>
                </a:path>
              </a:pathLst>
            </a:custGeom>
            <a:solidFill>
              <a:srgbClr val="5F7D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9" name="Google Shape;249;p18"/>
          <p:cNvSpPr/>
          <p:nvPr/>
        </p:nvSpPr>
        <p:spPr>
          <a:xfrm>
            <a:off x="175650" y="6697650"/>
            <a:ext cx="7136700" cy="1341300"/>
          </a:xfrm>
          <a:prstGeom prst="roundRect">
            <a:avLst>
              <a:gd fmla="val 22613" name="adj"/>
            </a:avLst>
          </a:prstGeom>
          <a:noFill/>
          <a:ln cap="flat" cmpd="sng" w="19050">
            <a:solidFill>
              <a:srgbClr val="A4E4E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8"/>
          <p:cNvSpPr/>
          <p:nvPr/>
        </p:nvSpPr>
        <p:spPr>
          <a:xfrm flipH="1">
            <a:off x="821406" y="6229500"/>
            <a:ext cx="977094" cy="706052"/>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8"/>
          <p:cNvSpPr txBox="1"/>
          <p:nvPr/>
        </p:nvSpPr>
        <p:spPr>
          <a:xfrm>
            <a:off x="308250" y="6897650"/>
            <a:ext cx="6871500" cy="1061400"/>
          </a:xfrm>
          <a:prstGeom prst="rect">
            <a:avLst/>
          </a:prstGeom>
          <a:noFill/>
          <a:ln>
            <a:noFill/>
          </a:ln>
        </p:spPr>
        <p:txBody>
          <a:bodyPr anchorCtr="0" anchor="t" bIns="0" lIns="0" spcFirstLastPara="1" rIns="0" wrap="square" tIns="6025">
            <a:noAutofit/>
          </a:bodyPr>
          <a:lstStyle/>
          <a:p>
            <a:pPr indent="-76200" lvl="0" marL="179999" rtl="0" algn="l">
              <a:spcBef>
                <a:spcPts val="0"/>
              </a:spcBef>
              <a:spcAft>
                <a:spcPts val="0"/>
              </a:spcAft>
              <a:buClr>
                <a:srgbClr val="1C4588"/>
              </a:buClr>
              <a:buSzPts val="1200"/>
              <a:buFont typeface="Mada"/>
              <a:buChar char="●"/>
            </a:pPr>
            <a:r>
              <a:rPr lang="en-GB" sz="1200">
                <a:solidFill>
                  <a:srgbClr val="1C4587"/>
                </a:solidFill>
                <a:latin typeface="Mada"/>
                <a:ea typeface="Mada"/>
                <a:cs typeface="Mada"/>
                <a:sym typeface="Mada"/>
              </a:rPr>
              <a:t>The best initial imaging test when evaluating any jaundiced patient.</a:t>
            </a:r>
            <a:endParaRPr sz="1200">
              <a:solidFill>
                <a:srgbClr val="1C4587"/>
              </a:solidFill>
              <a:latin typeface="Mada"/>
              <a:ea typeface="Mada"/>
              <a:cs typeface="Mada"/>
              <a:sym typeface="Mada"/>
            </a:endParaRPr>
          </a:p>
          <a:p>
            <a:pPr indent="-76200" lvl="0" marL="179999" rtl="0" algn="l">
              <a:spcBef>
                <a:spcPts val="0"/>
              </a:spcBef>
              <a:spcAft>
                <a:spcPts val="0"/>
              </a:spcAft>
              <a:buClr>
                <a:srgbClr val="1C4588"/>
              </a:buClr>
              <a:buSzPts val="1200"/>
              <a:buFont typeface="Mada"/>
              <a:buChar char="●"/>
            </a:pPr>
            <a:r>
              <a:rPr lang="en-GB" sz="1200">
                <a:solidFill>
                  <a:srgbClr val="1C4587"/>
                </a:solidFill>
                <a:latin typeface="Mada"/>
                <a:ea typeface="Mada"/>
                <a:cs typeface="Mada"/>
                <a:sym typeface="Mada"/>
              </a:rPr>
              <a:t>It can show:</a:t>
            </a:r>
            <a:endParaRPr sz="1200">
              <a:solidFill>
                <a:srgbClr val="1C4587"/>
              </a:solidFill>
              <a:latin typeface="Mada"/>
              <a:ea typeface="Mada"/>
              <a:cs typeface="Mada"/>
              <a:sym typeface="Mada"/>
            </a:endParaRPr>
          </a:p>
          <a:p>
            <a:pPr indent="277200" lvl="0" marL="179999" rtl="0" algn="l">
              <a:spcBef>
                <a:spcPts val="0"/>
              </a:spcBef>
              <a:spcAft>
                <a:spcPts val="0"/>
              </a:spcAft>
              <a:buNone/>
            </a:pPr>
            <a:r>
              <a:rPr lang="en-GB" sz="1200">
                <a:solidFill>
                  <a:srgbClr val="1C4587"/>
                </a:solidFill>
                <a:latin typeface="Mada"/>
                <a:ea typeface="Mada"/>
                <a:cs typeface="Mada"/>
                <a:sym typeface="Mada"/>
              </a:rPr>
              <a:t>1)Gallstones and intraductal stones.</a:t>
            </a:r>
            <a:endParaRPr sz="1200">
              <a:solidFill>
                <a:srgbClr val="1C4587"/>
              </a:solidFill>
              <a:latin typeface="Mada"/>
              <a:ea typeface="Mada"/>
              <a:cs typeface="Mada"/>
              <a:sym typeface="Mada"/>
            </a:endParaRPr>
          </a:p>
          <a:p>
            <a:pPr indent="277200" lvl="0" marL="179999" rtl="0" algn="l">
              <a:spcBef>
                <a:spcPts val="0"/>
              </a:spcBef>
              <a:spcAft>
                <a:spcPts val="0"/>
              </a:spcAft>
              <a:buNone/>
            </a:pPr>
            <a:r>
              <a:rPr lang="en-GB" sz="1200">
                <a:solidFill>
                  <a:srgbClr val="1C4587"/>
                </a:solidFill>
                <a:latin typeface="Mada"/>
                <a:ea typeface="Mada"/>
                <a:cs typeface="Mada"/>
                <a:sym typeface="Mada"/>
              </a:rPr>
              <a:t>2)Gallbladder distension due to obstruction.</a:t>
            </a:r>
            <a:endParaRPr sz="1200">
              <a:solidFill>
                <a:srgbClr val="1C4587"/>
              </a:solidFill>
              <a:latin typeface="Mada"/>
              <a:ea typeface="Mada"/>
              <a:cs typeface="Mada"/>
              <a:sym typeface="Mada"/>
            </a:endParaRPr>
          </a:p>
          <a:p>
            <a:pPr indent="277200" lvl="0" marL="179999" rtl="0" algn="l">
              <a:spcBef>
                <a:spcPts val="0"/>
              </a:spcBef>
              <a:spcAft>
                <a:spcPts val="0"/>
              </a:spcAft>
              <a:buNone/>
            </a:pPr>
            <a:r>
              <a:rPr lang="en-GB" sz="1200">
                <a:solidFill>
                  <a:srgbClr val="1C4587"/>
                </a:solidFill>
                <a:latin typeface="Mada"/>
                <a:ea typeface="Mada"/>
                <a:cs typeface="Mada"/>
                <a:sym typeface="Mada"/>
              </a:rPr>
              <a:t>3)Dilation of intrahepatic and extrahepatic biliary tree.</a:t>
            </a:r>
            <a:endParaRPr sz="1200">
              <a:solidFill>
                <a:srgbClr val="1C4587"/>
              </a:solidFill>
              <a:latin typeface="Mada"/>
              <a:ea typeface="Mada"/>
              <a:cs typeface="Mada"/>
              <a:sym typeface="Mada"/>
            </a:endParaRPr>
          </a:p>
          <a:p>
            <a:pPr indent="277200" lvl="0" marL="179999" rtl="0" algn="l">
              <a:spcBef>
                <a:spcPts val="0"/>
              </a:spcBef>
              <a:spcAft>
                <a:spcPts val="0"/>
              </a:spcAft>
              <a:buNone/>
            </a:pPr>
            <a:r>
              <a:t/>
            </a:r>
            <a:endParaRPr sz="1200">
              <a:solidFill>
                <a:srgbClr val="1C4588"/>
              </a:solidFill>
              <a:latin typeface="Mada"/>
              <a:ea typeface="Mada"/>
              <a:cs typeface="Mada"/>
              <a:sym typeface="Mada"/>
            </a:endParaRPr>
          </a:p>
        </p:txBody>
      </p:sp>
      <p:sp>
        <p:nvSpPr>
          <p:cNvPr id="252" name="Google Shape;252;p18"/>
          <p:cNvSpPr txBox="1"/>
          <p:nvPr/>
        </p:nvSpPr>
        <p:spPr>
          <a:xfrm>
            <a:off x="1826675" y="6229500"/>
            <a:ext cx="19695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600">
                <a:solidFill>
                  <a:srgbClr val="1C4588"/>
                </a:solidFill>
                <a:latin typeface="Lora"/>
                <a:ea typeface="Lora"/>
                <a:cs typeface="Lora"/>
                <a:sym typeface="Lora"/>
              </a:rPr>
              <a:t>Ultrasonography </a:t>
            </a:r>
            <a:endParaRPr b="1" i="0" sz="1600" u="none" cap="none" strike="noStrike">
              <a:solidFill>
                <a:srgbClr val="1C4588"/>
              </a:solidFill>
              <a:latin typeface="Lora"/>
              <a:ea typeface="Lora"/>
              <a:cs typeface="Lora"/>
              <a:sym typeface="Lora"/>
            </a:endParaRPr>
          </a:p>
        </p:txBody>
      </p:sp>
      <p:pic>
        <p:nvPicPr>
          <p:cNvPr id="253" name="Google Shape;253;p18"/>
          <p:cNvPicPr preferRelativeResize="0"/>
          <p:nvPr/>
        </p:nvPicPr>
        <p:blipFill>
          <a:blip r:embed="rId4">
            <a:alphaModFix/>
          </a:blip>
          <a:stretch>
            <a:fillRect/>
          </a:stretch>
        </p:blipFill>
        <p:spPr>
          <a:xfrm>
            <a:off x="1043575" y="6340850"/>
            <a:ext cx="566725" cy="566725"/>
          </a:xfrm>
          <a:prstGeom prst="rect">
            <a:avLst/>
          </a:prstGeom>
          <a:noFill/>
          <a:ln>
            <a:noFill/>
          </a:ln>
        </p:spPr>
      </p:pic>
      <p:sp>
        <p:nvSpPr>
          <p:cNvPr id="254" name="Google Shape;254;p18"/>
          <p:cNvSpPr/>
          <p:nvPr/>
        </p:nvSpPr>
        <p:spPr>
          <a:xfrm>
            <a:off x="202325" y="8653050"/>
            <a:ext cx="7136700" cy="1760100"/>
          </a:xfrm>
          <a:prstGeom prst="roundRect">
            <a:avLst>
              <a:gd fmla="val 22613" name="adj"/>
            </a:avLst>
          </a:prstGeom>
          <a:noFill/>
          <a:ln cap="flat" cmpd="sng" w="19050">
            <a:solidFill>
              <a:srgbClr val="A4E4E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8"/>
          <p:cNvSpPr/>
          <p:nvPr/>
        </p:nvSpPr>
        <p:spPr>
          <a:xfrm flipH="1">
            <a:off x="782456" y="8184900"/>
            <a:ext cx="977094" cy="706052"/>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8"/>
          <p:cNvSpPr txBox="1"/>
          <p:nvPr/>
        </p:nvSpPr>
        <p:spPr>
          <a:xfrm>
            <a:off x="342863" y="8875025"/>
            <a:ext cx="6855600" cy="1061400"/>
          </a:xfrm>
          <a:prstGeom prst="rect">
            <a:avLst/>
          </a:prstGeom>
          <a:noFill/>
          <a:ln>
            <a:noFill/>
          </a:ln>
        </p:spPr>
        <p:txBody>
          <a:bodyPr anchorCtr="0" anchor="t" bIns="0" lIns="0" spcFirstLastPara="1" rIns="0" wrap="square" tIns="6025">
            <a:noAutofit/>
          </a:bodyPr>
          <a:lstStyle/>
          <a:p>
            <a:pPr indent="-171450" lvl="0" marL="269999"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intraoperative ultrasound may be used to assess the liver and pancreatic tumours,  Vascular invasion by tumours, metastases n the lymph nodes.</a:t>
            </a:r>
            <a:endParaRPr sz="1200">
              <a:solidFill>
                <a:srgbClr val="1C4588"/>
              </a:solidFill>
              <a:latin typeface="Mada"/>
              <a:ea typeface="Mada"/>
              <a:cs typeface="Mada"/>
              <a:sym typeface="Mada"/>
            </a:endParaRPr>
          </a:p>
          <a:p>
            <a:pPr indent="-171450" lvl="0" marL="269999"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it commonly used in the liver surgery to evaluate the relation of the tumors to the vascular structures and to help in planning and performing a safe and curative liver resection intraoperative cholangiography may be used to assess any clear biliary anatomy to assess for any iatrogenic biliary injury, and to assess for any intraductal stones  or lesions.</a:t>
            </a:r>
            <a:endParaRPr sz="1200">
              <a:solidFill>
                <a:srgbClr val="1C4588"/>
              </a:solidFill>
              <a:latin typeface="Mada"/>
              <a:ea typeface="Mada"/>
              <a:cs typeface="Mada"/>
              <a:sym typeface="Mada"/>
            </a:endParaRPr>
          </a:p>
          <a:p>
            <a:pPr indent="-171450" lvl="0" marL="269999" rtl="0" algn="l">
              <a:spcBef>
                <a:spcPts val="0"/>
              </a:spcBef>
              <a:spcAft>
                <a:spcPts val="0"/>
              </a:spcAft>
              <a:buClr>
                <a:srgbClr val="1C4588"/>
              </a:buClr>
              <a:buSzPts val="1200"/>
              <a:buFont typeface="Mada"/>
              <a:buChar char="●"/>
            </a:pPr>
            <a:r>
              <a:rPr lang="en-GB" sz="1200">
                <a:solidFill>
                  <a:srgbClr val="1C4588"/>
                </a:solidFill>
                <a:latin typeface="Mada"/>
                <a:ea typeface="Mada"/>
                <a:cs typeface="Mada"/>
                <a:sym typeface="Mada"/>
              </a:rPr>
              <a:t>Intraoperative choledochoscopy is used to inspect the biliary tree for any pathology, biopsy taken, and to extract any intraductal stones.</a:t>
            </a:r>
            <a:endParaRPr sz="1200">
              <a:solidFill>
                <a:srgbClr val="1C4588"/>
              </a:solidFill>
              <a:latin typeface="Mada"/>
              <a:ea typeface="Mada"/>
              <a:cs typeface="Mada"/>
              <a:sym typeface="Mada"/>
            </a:endParaRPr>
          </a:p>
          <a:p>
            <a:pPr indent="277200" lvl="0" marL="179999" rtl="0" algn="l">
              <a:spcBef>
                <a:spcPts val="0"/>
              </a:spcBef>
              <a:spcAft>
                <a:spcPts val="0"/>
              </a:spcAft>
              <a:buNone/>
            </a:pPr>
            <a:r>
              <a:t/>
            </a:r>
            <a:endParaRPr sz="1200">
              <a:solidFill>
                <a:srgbClr val="1C4587"/>
              </a:solidFill>
              <a:latin typeface="Mada"/>
              <a:ea typeface="Mada"/>
              <a:cs typeface="Mada"/>
              <a:sym typeface="Mada"/>
            </a:endParaRPr>
          </a:p>
        </p:txBody>
      </p:sp>
      <p:sp>
        <p:nvSpPr>
          <p:cNvPr id="257" name="Google Shape;257;p18"/>
          <p:cNvSpPr txBox="1"/>
          <p:nvPr/>
        </p:nvSpPr>
        <p:spPr>
          <a:xfrm>
            <a:off x="1853338" y="8184900"/>
            <a:ext cx="19695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600">
                <a:solidFill>
                  <a:srgbClr val="1C4588"/>
                </a:solidFill>
                <a:latin typeface="Lora"/>
                <a:ea typeface="Lora"/>
                <a:cs typeface="Lora"/>
                <a:sym typeface="Lora"/>
              </a:rPr>
              <a:t>Laparotomy </a:t>
            </a:r>
            <a:endParaRPr b="1" i="0" sz="1600" u="none" cap="none" strike="noStrike">
              <a:solidFill>
                <a:srgbClr val="1C4588"/>
              </a:solidFill>
              <a:latin typeface="Lora"/>
              <a:ea typeface="Lora"/>
              <a:cs typeface="Lora"/>
              <a:sym typeface="Lora"/>
            </a:endParaRPr>
          </a:p>
        </p:txBody>
      </p:sp>
      <p:pic>
        <p:nvPicPr>
          <p:cNvPr id="258" name="Google Shape;258;p18"/>
          <p:cNvPicPr preferRelativeResize="0"/>
          <p:nvPr/>
        </p:nvPicPr>
        <p:blipFill>
          <a:blip r:embed="rId5">
            <a:alphaModFix/>
          </a:blip>
          <a:stretch>
            <a:fillRect/>
          </a:stretch>
        </p:blipFill>
        <p:spPr>
          <a:xfrm>
            <a:off x="1054673" y="8240662"/>
            <a:ext cx="432650" cy="432650"/>
          </a:xfrm>
          <a:prstGeom prst="rect">
            <a:avLst/>
          </a:prstGeom>
          <a:noFill/>
          <a:ln>
            <a:noFill/>
          </a:ln>
        </p:spPr>
      </p:pic>
      <p:sp>
        <p:nvSpPr>
          <p:cNvPr id="259" name="Google Shape;259;p18"/>
          <p:cNvSpPr txBox="1"/>
          <p:nvPr/>
        </p:nvSpPr>
        <p:spPr>
          <a:xfrm>
            <a:off x="4107575" y="7105125"/>
            <a:ext cx="2993100" cy="554100"/>
          </a:xfrm>
          <a:prstGeom prst="rect">
            <a:avLst/>
          </a:prstGeom>
          <a:noFill/>
          <a:ln>
            <a:noFill/>
          </a:ln>
        </p:spPr>
        <p:txBody>
          <a:bodyPr anchorCtr="0" anchor="t" bIns="91425" lIns="91425" spcFirstLastPara="1" rIns="91425" wrap="square" tIns="91425">
            <a:noAutofit/>
          </a:bodyPr>
          <a:lstStyle/>
          <a:p>
            <a:pPr indent="0" lvl="0" marL="179999" rtl="0" algn="l">
              <a:spcBef>
                <a:spcPts val="0"/>
              </a:spcBef>
              <a:spcAft>
                <a:spcPts val="0"/>
              </a:spcAft>
              <a:buNone/>
            </a:pPr>
            <a:r>
              <a:rPr lang="en-GB" sz="1200">
                <a:solidFill>
                  <a:srgbClr val="1C4587"/>
                </a:solidFill>
                <a:latin typeface="Mada"/>
                <a:ea typeface="Mada"/>
                <a:cs typeface="Mada"/>
                <a:sym typeface="Mada"/>
              </a:rPr>
              <a:t>4)Space-occupying lesion in the liver or the pancreas.</a:t>
            </a:r>
            <a:endParaRPr sz="1200">
              <a:solidFill>
                <a:srgbClr val="1C4587"/>
              </a:solidFill>
              <a:latin typeface="Mada"/>
              <a:ea typeface="Mada"/>
              <a:cs typeface="Mada"/>
              <a:sym typeface="Mada"/>
            </a:endParaRPr>
          </a:p>
          <a:p>
            <a:pPr indent="0" lvl="0" marL="179999" rtl="0" algn="l">
              <a:spcBef>
                <a:spcPts val="0"/>
              </a:spcBef>
              <a:spcAft>
                <a:spcPts val="0"/>
              </a:spcAft>
              <a:buNone/>
            </a:pPr>
            <a:r>
              <a:rPr lang="en-GB" sz="1200">
                <a:solidFill>
                  <a:srgbClr val="1C4587"/>
                </a:solidFill>
                <a:latin typeface="Mada"/>
                <a:ea typeface="Mada"/>
                <a:cs typeface="Mada"/>
                <a:sym typeface="Mada"/>
              </a:rPr>
              <a:t>5)Metastatic lesions in the liver due to malignant obstructive jaundice</a:t>
            </a:r>
            <a:endParaRPr/>
          </a:p>
        </p:txBody>
      </p:sp>
      <p:cxnSp>
        <p:nvCxnSpPr>
          <p:cNvPr id="260" name="Google Shape;260;p18"/>
          <p:cNvCxnSpPr/>
          <p:nvPr/>
        </p:nvCxnSpPr>
        <p:spPr>
          <a:xfrm>
            <a:off x="1601311" y="660107"/>
            <a:ext cx="4536000" cy="3600"/>
          </a:xfrm>
          <a:prstGeom prst="straightConnector1">
            <a:avLst/>
          </a:prstGeom>
          <a:noFill/>
          <a:ln cap="flat" cmpd="sng" w="19050">
            <a:solidFill>
              <a:srgbClr val="83C5BE"/>
            </a:solidFill>
            <a:prstDash val="solid"/>
            <a:round/>
            <a:headEnd len="med" w="med" type="oval"/>
            <a:tailEnd len="med" w="med" type="oval"/>
          </a:ln>
        </p:spPr>
      </p:cxnSp>
      <p:sp>
        <p:nvSpPr>
          <p:cNvPr id="261" name="Google Shape;261;p18"/>
          <p:cNvSpPr txBox="1"/>
          <p:nvPr/>
        </p:nvSpPr>
        <p:spPr>
          <a:xfrm>
            <a:off x="1106448" y="226895"/>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Investigations </a:t>
            </a:r>
            <a:endParaRPr sz="2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9"/>
          <p:cNvSpPr txBox="1"/>
          <p:nvPr/>
        </p:nvSpPr>
        <p:spPr>
          <a:xfrm>
            <a:off x="228175" y="3352713"/>
            <a:ext cx="5100900" cy="1659900"/>
          </a:xfrm>
          <a:prstGeom prst="rect">
            <a:avLst/>
          </a:prstGeom>
          <a:noFill/>
          <a:ln>
            <a:noFill/>
          </a:ln>
        </p:spPr>
        <p:txBody>
          <a:bodyPr anchorCtr="0" anchor="t" bIns="91425" lIns="180000" spcFirstLastPara="1" rIns="91425" wrap="square" tIns="91425">
            <a:noAutofit/>
          </a:bodyPr>
          <a:lstStyle/>
          <a:p>
            <a:pPr indent="-177800" lvl="0" marL="179999" rtl="0" algn="l">
              <a:lnSpc>
                <a:spcPct val="115000"/>
              </a:lnSpc>
              <a:spcBef>
                <a:spcPts val="1200"/>
              </a:spcBef>
              <a:spcAft>
                <a:spcPts val="0"/>
              </a:spcAft>
              <a:buClr>
                <a:srgbClr val="6AA84F"/>
              </a:buClr>
              <a:buSzPts val="1300"/>
              <a:buFont typeface="Mada"/>
              <a:buChar char="●"/>
            </a:pPr>
            <a:r>
              <a:rPr lang="en-GB" sz="1300">
                <a:solidFill>
                  <a:srgbClr val="6AA84F"/>
                </a:solidFill>
                <a:highlight>
                  <a:srgbClr val="FFFFFF"/>
                </a:highlight>
                <a:latin typeface="Mada"/>
                <a:ea typeface="Mada"/>
                <a:cs typeface="Mada"/>
                <a:sym typeface="Mada"/>
              </a:rPr>
              <a:t>ERCP (</a:t>
            </a:r>
            <a:r>
              <a:rPr lang="en-GB" sz="1300">
                <a:solidFill>
                  <a:srgbClr val="6AA84F"/>
                </a:solidFill>
                <a:latin typeface="Mada"/>
                <a:ea typeface="Mada"/>
                <a:cs typeface="Mada"/>
                <a:sym typeface="Mada"/>
              </a:rPr>
              <a:t>endoscopic retrograde cholangiopancreatography)</a:t>
            </a:r>
            <a:r>
              <a:rPr lang="en-GB" sz="1300">
                <a:solidFill>
                  <a:srgbClr val="6AA84F"/>
                </a:solidFill>
                <a:highlight>
                  <a:srgbClr val="FFFFFF"/>
                </a:highlight>
                <a:latin typeface="Mada"/>
                <a:ea typeface="Mada"/>
                <a:cs typeface="Mada"/>
                <a:sym typeface="Mada"/>
              </a:rPr>
              <a:t>: gastroscope with side camera (to see the ampulla of vater), it's retrograde because it goes against the flow of the bile and X-ray is involved too where contrast is injected showing us filling defect (most likely stones). It's Diagnostic and therapeutic.</a:t>
            </a:r>
            <a:endParaRPr sz="1300">
              <a:solidFill>
                <a:srgbClr val="6AA84F"/>
              </a:solidFill>
              <a:highlight>
                <a:srgbClr val="FFFFFF"/>
              </a:highlight>
              <a:latin typeface="Mada"/>
              <a:ea typeface="Mada"/>
              <a:cs typeface="Mada"/>
              <a:sym typeface="Mada"/>
            </a:endParaRPr>
          </a:p>
          <a:p>
            <a:pPr indent="-177800" lvl="0" marL="179999" rtl="0" algn="l">
              <a:spcBef>
                <a:spcPts val="0"/>
              </a:spcBef>
              <a:spcAft>
                <a:spcPts val="0"/>
              </a:spcAft>
              <a:buClr>
                <a:srgbClr val="6AA84F"/>
              </a:buClr>
              <a:buSzPts val="1300"/>
              <a:buFont typeface="Mada"/>
              <a:buChar char="●"/>
            </a:pPr>
            <a:r>
              <a:rPr lang="en-GB" sz="1300">
                <a:solidFill>
                  <a:srgbClr val="6AA84F"/>
                </a:solidFill>
                <a:latin typeface="Mada"/>
                <a:ea typeface="Mada"/>
                <a:cs typeface="Mada"/>
                <a:sym typeface="Mada"/>
              </a:rPr>
              <a:t>ERCP can be used to insert stent when there is thickening , brushing for cytology, removal of stone.</a:t>
            </a:r>
            <a:endParaRPr sz="1300">
              <a:solidFill>
                <a:srgbClr val="6AA84F"/>
              </a:solidFill>
              <a:latin typeface="Mada"/>
              <a:ea typeface="Mada"/>
              <a:cs typeface="Mada"/>
              <a:sym typeface="Mada"/>
            </a:endParaRPr>
          </a:p>
          <a:p>
            <a:pPr indent="-177800" lvl="0" marL="179999" rtl="0" algn="l">
              <a:spcBef>
                <a:spcPts val="0"/>
              </a:spcBef>
              <a:spcAft>
                <a:spcPts val="0"/>
              </a:spcAft>
              <a:buClr>
                <a:srgbClr val="6AA84F"/>
              </a:buClr>
              <a:buSzPts val="1300"/>
              <a:buFont typeface="Mada"/>
              <a:buChar char="●"/>
            </a:pPr>
            <a:r>
              <a:rPr lang="en-GB" sz="1300">
                <a:solidFill>
                  <a:srgbClr val="6AA84F"/>
                </a:solidFill>
                <a:latin typeface="Mada"/>
                <a:ea typeface="Mada"/>
                <a:cs typeface="Mada"/>
                <a:sym typeface="Mada"/>
              </a:rPr>
              <a:t>Stent:</a:t>
            </a:r>
            <a:endParaRPr sz="1300">
              <a:solidFill>
                <a:srgbClr val="6AA84F"/>
              </a:solidFill>
              <a:latin typeface="Mada"/>
              <a:ea typeface="Mada"/>
              <a:cs typeface="Mada"/>
              <a:sym typeface="Mada"/>
            </a:endParaRPr>
          </a:p>
          <a:p>
            <a:pPr indent="0" lvl="0" marL="179999" rtl="0" algn="l">
              <a:spcBef>
                <a:spcPts val="0"/>
              </a:spcBef>
              <a:spcAft>
                <a:spcPts val="0"/>
              </a:spcAft>
              <a:buNone/>
            </a:pPr>
            <a:r>
              <a:t/>
            </a:r>
            <a:endParaRPr sz="1300">
              <a:solidFill>
                <a:srgbClr val="6AA84F"/>
              </a:solidFill>
              <a:latin typeface="Mada"/>
              <a:ea typeface="Mada"/>
              <a:cs typeface="Mada"/>
              <a:sym typeface="Mada"/>
            </a:endParaRPr>
          </a:p>
          <a:p>
            <a:pPr indent="0" lvl="0" marL="179999" rtl="0" algn="l">
              <a:spcBef>
                <a:spcPts val="0"/>
              </a:spcBef>
              <a:spcAft>
                <a:spcPts val="0"/>
              </a:spcAft>
              <a:buNone/>
            </a:pPr>
            <a:r>
              <a:t/>
            </a:r>
            <a:endParaRPr sz="1300">
              <a:solidFill>
                <a:srgbClr val="6AA84F"/>
              </a:solidFill>
              <a:latin typeface="Mada"/>
              <a:ea typeface="Mada"/>
              <a:cs typeface="Mada"/>
              <a:sym typeface="Mada"/>
            </a:endParaRPr>
          </a:p>
          <a:p>
            <a:pPr indent="0" lvl="0" marL="179999" rtl="0" algn="l">
              <a:spcBef>
                <a:spcPts val="0"/>
              </a:spcBef>
              <a:spcAft>
                <a:spcPts val="0"/>
              </a:spcAft>
              <a:buNone/>
            </a:pPr>
            <a:r>
              <a:t/>
            </a:r>
            <a:endParaRPr sz="1300">
              <a:solidFill>
                <a:srgbClr val="6AA84F"/>
              </a:solidFill>
              <a:latin typeface="Mada"/>
              <a:ea typeface="Mada"/>
              <a:cs typeface="Mada"/>
              <a:sym typeface="Mada"/>
            </a:endParaRPr>
          </a:p>
          <a:p>
            <a:pPr indent="0" lvl="0" marL="179999" rtl="0" algn="l">
              <a:spcBef>
                <a:spcPts val="0"/>
              </a:spcBef>
              <a:spcAft>
                <a:spcPts val="0"/>
              </a:spcAft>
              <a:buNone/>
            </a:pPr>
            <a:r>
              <a:t/>
            </a:r>
            <a:endParaRPr sz="1300">
              <a:solidFill>
                <a:srgbClr val="6AA84F"/>
              </a:solidFill>
              <a:latin typeface="Mada"/>
              <a:ea typeface="Mada"/>
              <a:cs typeface="Mada"/>
              <a:sym typeface="Mada"/>
            </a:endParaRPr>
          </a:p>
          <a:p>
            <a:pPr indent="0" lvl="0" marL="179999" rtl="0" algn="l">
              <a:spcBef>
                <a:spcPts val="0"/>
              </a:spcBef>
              <a:spcAft>
                <a:spcPts val="0"/>
              </a:spcAft>
              <a:buNone/>
            </a:pPr>
            <a:r>
              <a:t/>
            </a:r>
            <a:endParaRPr sz="1300">
              <a:solidFill>
                <a:srgbClr val="6AA84F"/>
              </a:solidFill>
              <a:latin typeface="Mada"/>
              <a:ea typeface="Mada"/>
              <a:cs typeface="Mada"/>
              <a:sym typeface="Mada"/>
            </a:endParaRPr>
          </a:p>
          <a:p>
            <a:pPr indent="0" lvl="0" marL="179999" rtl="0" algn="l">
              <a:spcBef>
                <a:spcPts val="0"/>
              </a:spcBef>
              <a:spcAft>
                <a:spcPts val="0"/>
              </a:spcAft>
              <a:buNone/>
            </a:pPr>
            <a:r>
              <a:t/>
            </a:r>
            <a:endParaRPr sz="1300">
              <a:solidFill>
                <a:srgbClr val="6AA84F"/>
              </a:solidFill>
              <a:latin typeface="Mada"/>
              <a:ea typeface="Mada"/>
              <a:cs typeface="Mada"/>
              <a:sym typeface="Mada"/>
            </a:endParaRPr>
          </a:p>
          <a:p>
            <a:pPr indent="0" lvl="0" marL="179999" rtl="0" algn="l">
              <a:spcBef>
                <a:spcPts val="0"/>
              </a:spcBef>
              <a:spcAft>
                <a:spcPts val="0"/>
              </a:spcAft>
              <a:buNone/>
            </a:pPr>
            <a:r>
              <a:t/>
            </a:r>
            <a:endParaRPr sz="1300">
              <a:solidFill>
                <a:srgbClr val="6AA84F"/>
              </a:solidFill>
              <a:latin typeface="Mada"/>
              <a:ea typeface="Mada"/>
              <a:cs typeface="Mada"/>
              <a:sym typeface="Mada"/>
            </a:endParaRPr>
          </a:p>
          <a:p>
            <a:pPr indent="0" lvl="0" marL="0" rtl="0" algn="l">
              <a:spcBef>
                <a:spcPts val="0"/>
              </a:spcBef>
              <a:spcAft>
                <a:spcPts val="0"/>
              </a:spcAft>
              <a:buNone/>
            </a:pPr>
            <a:r>
              <a:t/>
            </a:r>
            <a:endParaRPr sz="1300">
              <a:solidFill>
                <a:srgbClr val="6AA84F"/>
              </a:solidFill>
              <a:latin typeface="Mada"/>
              <a:ea typeface="Mada"/>
              <a:cs typeface="Mada"/>
              <a:sym typeface="Mada"/>
            </a:endParaRPr>
          </a:p>
          <a:p>
            <a:pPr indent="-177800" lvl="0" marL="179999" rtl="0" algn="l">
              <a:spcBef>
                <a:spcPts val="0"/>
              </a:spcBef>
              <a:spcAft>
                <a:spcPts val="0"/>
              </a:spcAft>
              <a:buClr>
                <a:srgbClr val="6AA84F"/>
              </a:buClr>
              <a:buSzPts val="1300"/>
              <a:buFont typeface="Mada"/>
              <a:buChar char="●"/>
            </a:pPr>
            <a:r>
              <a:rPr lang="en-GB" sz="1300">
                <a:solidFill>
                  <a:srgbClr val="6AA84F"/>
                </a:solidFill>
                <a:latin typeface="Mada"/>
                <a:ea typeface="Mada"/>
                <a:cs typeface="Mada"/>
                <a:sym typeface="Mada"/>
              </a:rPr>
              <a:t>ERCP complications</a:t>
            </a:r>
            <a:endParaRPr sz="1300">
              <a:solidFill>
                <a:srgbClr val="6AA84F"/>
              </a:solidFill>
              <a:latin typeface="Mada"/>
              <a:ea typeface="Mada"/>
              <a:cs typeface="Mada"/>
              <a:sym typeface="Mada"/>
            </a:endParaRPr>
          </a:p>
        </p:txBody>
      </p:sp>
      <p:sp>
        <p:nvSpPr>
          <p:cNvPr id="267" name="Google Shape;267;p19"/>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9"/>
          <p:cNvSpPr/>
          <p:nvPr/>
        </p:nvSpPr>
        <p:spPr>
          <a:xfrm>
            <a:off x="226425" y="811625"/>
            <a:ext cx="7136700" cy="1849800"/>
          </a:xfrm>
          <a:prstGeom prst="roundRect">
            <a:avLst>
              <a:gd fmla="val 22613" name="adj"/>
            </a:avLst>
          </a:prstGeom>
          <a:noFill/>
          <a:ln cap="flat" cmpd="sng" w="19050">
            <a:solidFill>
              <a:srgbClr val="A4E4E0"/>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19"/>
          <p:cNvSpPr/>
          <p:nvPr/>
        </p:nvSpPr>
        <p:spPr>
          <a:xfrm flipH="1">
            <a:off x="806557" y="343474"/>
            <a:ext cx="955193" cy="704991"/>
          </a:xfrm>
          <a:custGeom>
            <a:rect b="b" l="l" r="r" t="t"/>
            <a:pathLst>
              <a:path extrusionOk="0" h="12132" w="16498">
                <a:moveTo>
                  <a:pt x="7974" y="1"/>
                </a:moveTo>
                <a:cubicBezTo>
                  <a:pt x="7490" y="1"/>
                  <a:pt x="7030" y="47"/>
                  <a:pt x="6606" y="126"/>
                </a:cubicBezTo>
                <a:cubicBezTo>
                  <a:pt x="3445" y="715"/>
                  <a:pt x="576" y="3394"/>
                  <a:pt x="100" y="6518"/>
                </a:cubicBezTo>
                <a:cubicBezTo>
                  <a:pt x="26" y="7013"/>
                  <a:pt x="1" y="7504"/>
                  <a:pt x="23" y="7969"/>
                </a:cubicBezTo>
                <a:cubicBezTo>
                  <a:pt x="112" y="9903"/>
                  <a:pt x="1424" y="12131"/>
                  <a:pt x="4188" y="12131"/>
                </a:cubicBezTo>
                <a:cubicBezTo>
                  <a:pt x="4828" y="12131"/>
                  <a:pt x="5545" y="12012"/>
                  <a:pt x="6342" y="11742"/>
                </a:cubicBezTo>
                <a:cubicBezTo>
                  <a:pt x="9464" y="10687"/>
                  <a:pt x="14252" y="11303"/>
                  <a:pt x="15724" y="7969"/>
                </a:cubicBezTo>
                <a:cubicBezTo>
                  <a:pt x="16497" y="6215"/>
                  <a:pt x="15097" y="3742"/>
                  <a:pt x="13112" y="1998"/>
                </a:cubicBezTo>
                <a:cubicBezTo>
                  <a:pt x="11406" y="500"/>
                  <a:pt x="9558" y="1"/>
                  <a:pt x="7974" y="1"/>
                </a:cubicBezTo>
                <a:close/>
              </a:path>
            </a:pathLst>
          </a:custGeom>
          <a:solidFill>
            <a:srgbClr val="EDF9F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19"/>
          <p:cNvSpPr txBox="1"/>
          <p:nvPr/>
        </p:nvSpPr>
        <p:spPr>
          <a:xfrm>
            <a:off x="371150" y="1024188"/>
            <a:ext cx="6996300" cy="1061400"/>
          </a:xfrm>
          <a:prstGeom prst="rect">
            <a:avLst/>
          </a:prstGeom>
          <a:noFill/>
          <a:ln>
            <a:noFill/>
          </a:ln>
        </p:spPr>
        <p:txBody>
          <a:bodyPr anchorCtr="0" anchor="t" bIns="0" lIns="0" spcFirstLastPara="1" rIns="0" wrap="square" tIns="6025">
            <a:noAutofit/>
          </a:bodyPr>
          <a:lstStyle/>
          <a:p>
            <a:pPr indent="-304800" lvl="0" marL="457200" rtl="0" algn="l">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CBC, LFTs, coagulation profile, hepatitis panel, serum protein and creatinine.</a:t>
            </a:r>
            <a:endParaRPr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Prehepatic Jaundice: High unconjugated bilirubin, normal liver enzymes and pale urine and dark stool.</a:t>
            </a:r>
            <a:endParaRPr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Intrahepatic jaundice: High liver enzymes and mainly high conjugated bilirubin , prolonged coagulation profile.</a:t>
            </a:r>
            <a:endParaRPr sz="1200">
              <a:solidFill>
                <a:srgbClr val="1C4587"/>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Obstructive jaundice: High serum conjugated bilirubin hence dark urine, and urine doesn’t contain urobilinogen therefore a pale stool is present. High alkaline phosphatase and maybe high liver enzymes and serum lactic dehydrogenase. Other haematological findings include: prolonged coagulation profile, prolonged prothrombin time.</a:t>
            </a:r>
            <a:endParaRPr sz="1200">
              <a:solidFill>
                <a:srgbClr val="1C4588"/>
              </a:solidFill>
              <a:latin typeface="Mada"/>
              <a:ea typeface="Mada"/>
              <a:cs typeface="Mada"/>
              <a:sym typeface="Mada"/>
            </a:endParaRPr>
          </a:p>
        </p:txBody>
      </p:sp>
      <p:sp>
        <p:nvSpPr>
          <p:cNvPr id="271" name="Google Shape;271;p19"/>
          <p:cNvSpPr txBox="1"/>
          <p:nvPr/>
        </p:nvSpPr>
        <p:spPr>
          <a:xfrm>
            <a:off x="1877438" y="343463"/>
            <a:ext cx="19695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600">
                <a:solidFill>
                  <a:srgbClr val="1C4588"/>
                </a:solidFill>
                <a:latin typeface="Lora"/>
                <a:ea typeface="Lora"/>
                <a:cs typeface="Lora"/>
                <a:sym typeface="Lora"/>
              </a:rPr>
              <a:t>Laboratory tests</a:t>
            </a:r>
            <a:endParaRPr b="1" i="0" sz="1600" u="none" cap="none" strike="noStrike">
              <a:solidFill>
                <a:srgbClr val="1C4588"/>
              </a:solidFill>
              <a:latin typeface="Lora"/>
              <a:ea typeface="Lora"/>
              <a:cs typeface="Lora"/>
              <a:sym typeface="Lora"/>
            </a:endParaRPr>
          </a:p>
        </p:txBody>
      </p:sp>
      <p:pic>
        <p:nvPicPr>
          <p:cNvPr id="272" name="Google Shape;272;p19"/>
          <p:cNvPicPr preferRelativeResize="0"/>
          <p:nvPr/>
        </p:nvPicPr>
        <p:blipFill>
          <a:blip r:embed="rId3">
            <a:alphaModFix/>
          </a:blip>
          <a:stretch>
            <a:fillRect/>
          </a:stretch>
        </p:blipFill>
        <p:spPr>
          <a:xfrm>
            <a:off x="1017165" y="389265"/>
            <a:ext cx="533975" cy="533975"/>
          </a:xfrm>
          <a:prstGeom prst="rect">
            <a:avLst/>
          </a:prstGeom>
          <a:noFill/>
          <a:ln>
            <a:noFill/>
          </a:ln>
        </p:spPr>
      </p:pic>
      <p:grpSp>
        <p:nvGrpSpPr>
          <p:cNvPr id="273" name="Google Shape;273;p19"/>
          <p:cNvGrpSpPr/>
          <p:nvPr/>
        </p:nvGrpSpPr>
        <p:grpSpPr>
          <a:xfrm>
            <a:off x="317681" y="2831307"/>
            <a:ext cx="467181" cy="476434"/>
            <a:chOff x="2410712" y="2415450"/>
            <a:chExt cx="312600" cy="312600"/>
          </a:xfrm>
        </p:grpSpPr>
        <p:sp>
          <p:nvSpPr>
            <p:cNvPr id="274" name="Google Shape;274;p19"/>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9"/>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6" name="Google Shape;276;p19"/>
          <p:cNvSpPr txBox="1"/>
          <p:nvPr/>
        </p:nvSpPr>
        <p:spPr>
          <a:xfrm>
            <a:off x="774963" y="2857942"/>
            <a:ext cx="48219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38761D"/>
                </a:solidFill>
                <a:highlight>
                  <a:srgbClr val="EDF9F9"/>
                </a:highlight>
                <a:latin typeface="Lora"/>
                <a:ea typeface="Lora"/>
                <a:cs typeface="Lora"/>
                <a:sym typeface="Lora"/>
              </a:rPr>
              <a:t>ERCP:</a:t>
            </a:r>
            <a:endParaRPr b="1" sz="1800">
              <a:solidFill>
                <a:srgbClr val="38761D"/>
              </a:solidFill>
              <a:highlight>
                <a:srgbClr val="EDF9F9"/>
              </a:highlight>
              <a:latin typeface="Lora"/>
              <a:ea typeface="Lora"/>
              <a:cs typeface="Lora"/>
              <a:sym typeface="Lora"/>
            </a:endParaRPr>
          </a:p>
        </p:txBody>
      </p:sp>
      <p:pic>
        <p:nvPicPr>
          <p:cNvPr id="277" name="Google Shape;277;p19"/>
          <p:cNvPicPr preferRelativeResize="0"/>
          <p:nvPr/>
        </p:nvPicPr>
        <p:blipFill>
          <a:blip r:embed="rId4">
            <a:alphaModFix/>
          </a:blip>
          <a:stretch>
            <a:fillRect/>
          </a:stretch>
        </p:blipFill>
        <p:spPr>
          <a:xfrm>
            <a:off x="5540926" y="3390415"/>
            <a:ext cx="1969500" cy="1575533"/>
          </a:xfrm>
          <a:prstGeom prst="rect">
            <a:avLst/>
          </a:prstGeom>
          <a:noFill/>
          <a:ln cap="flat" cmpd="sng" w="19050">
            <a:solidFill>
              <a:srgbClr val="FFDDD2"/>
            </a:solidFill>
            <a:prstDash val="dash"/>
            <a:round/>
            <a:headEnd len="sm" w="sm" type="none"/>
            <a:tailEnd len="sm" w="sm" type="none"/>
          </a:ln>
        </p:spPr>
      </p:pic>
      <p:sp>
        <p:nvSpPr>
          <p:cNvPr id="278" name="Google Shape;278;p19"/>
          <p:cNvSpPr txBox="1"/>
          <p:nvPr/>
        </p:nvSpPr>
        <p:spPr>
          <a:xfrm>
            <a:off x="4487750" y="5901038"/>
            <a:ext cx="2365800" cy="11853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6AA84F"/>
              </a:buClr>
              <a:buSzPts val="1300"/>
              <a:buFont typeface="Mada"/>
              <a:buChar char="○"/>
            </a:pPr>
            <a:r>
              <a:rPr lang="en-GB" sz="1300">
                <a:solidFill>
                  <a:srgbClr val="6AA84F"/>
                </a:solidFill>
                <a:latin typeface="Mada"/>
                <a:ea typeface="Mada"/>
                <a:cs typeface="Mada"/>
                <a:sym typeface="Mada"/>
              </a:rPr>
              <a:t>B</a:t>
            </a:r>
            <a:r>
              <a:rPr lang="en-GB" sz="1300">
                <a:solidFill>
                  <a:srgbClr val="6AA84F"/>
                </a:solidFill>
                <a:latin typeface="Mada"/>
                <a:ea typeface="Mada"/>
                <a:cs typeface="Mada"/>
                <a:sym typeface="Mada"/>
              </a:rPr>
              <a:t>etter patency</a:t>
            </a:r>
            <a:endParaRPr sz="1300">
              <a:solidFill>
                <a:srgbClr val="6AA84F"/>
              </a:solidFill>
              <a:latin typeface="Mada"/>
              <a:ea typeface="Mada"/>
              <a:cs typeface="Mada"/>
              <a:sym typeface="Mada"/>
            </a:endParaRPr>
          </a:p>
          <a:p>
            <a:pPr indent="-311150" lvl="0" marL="457200" rtl="0" algn="l">
              <a:spcBef>
                <a:spcPts val="0"/>
              </a:spcBef>
              <a:spcAft>
                <a:spcPts val="0"/>
              </a:spcAft>
              <a:buClr>
                <a:srgbClr val="6AA84F"/>
              </a:buClr>
              <a:buSzPts val="1300"/>
              <a:buFont typeface="Mada"/>
              <a:buChar char="○"/>
            </a:pPr>
            <a:r>
              <a:rPr lang="en-GB" sz="1300">
                <a:solidFill>
                  <a:srgbClr val="6AA84F"/>
                </a:solidFill>
                <a:latin typeface="Mada"/>
                <a:ea typeface="Mada"/>
                <a:cs typeface="Mada"/>
                <a:sym typeface="Mada"/>
              </a:rPr>
              <a:t>Once placed can't be removed. </a:t>
            </a:r>
            <a:endParaRPr sz="1300">
              <a:solidFill>
                <a:srgbClr val="6AA84F"/>
              </a:solidFill>
              <a:latin typeface="Mada"/>
              <a:ea typeface="Mada"/>
              <a:cs typeface="Mada"/>
              <a:sym typeface="Mada"/>
            </a:endParaRPr>
          </a:p>
          <a:p>
            <a:pPr indent="-311150" lvl="0" marL="457200" rtl="0" algn="l">
              <a:spcBef>
                <a:spcPts val="0"/>
              </a:spcBef>
              <a:spcAft>
                <a:spcPts val="0"/>
              </a:spcAft>
              <a:buClr>
                <a:srgbClr val="6AA84F"/>
              </a:buClr>
              <a:buSzPts val="1300"/>
              <a:buFont typeface="Mada"/>
              <a:buChar char="○"/>
            </a:pPr>
            <a:r>
              <a:rPr lang="en-GB" sz="1300">
                <a:solidFill>
                  <a:srgbClr val="6AA84F"/>
                </a:solidFill>
                <a:latin typeface="Mada"/>
                <a:ea typeface="Mada"/>
                <a:cs typeface="Mada"/>
                <a:sym typeface="Mada"/>
              </a:rPr>
              <a:t>For  palliative care</a:t>
            </a:r>
            <a:endParaRPr/>
          </a:p>
        </p:txBody>
      </p:sp>
      <p:sp>
        <p:nvSpPr>
          <p:cNvPr id="279" name="Google Shape;279;p19"/>
          <p:cNvSpPr/>
          <p:nvPr/>
        </p:nvSpPr>
        <p:spPr>
          <a:xfrm>
            <a:off x="738350" y="5448175"/>
            <a:ext cx="2180024" cy="472116"/>
          </a:xfrm>
          <a:custGeom>
            <a:rect b="b" l="l" r="r" t="t"/>
            <a:pathLst>
              <a:path extrusionOk="0" h="17958" w="77210">
                <a:moveTo>
                  <a:pt x="8329" y="1"/>
                </a:moveTo>
                <a:cubicBezTo>
                  <a:pt x="3737" y="1"/>
                  <a:pt x="0" y="3295"/>
                  <a:pt x="0" y="7380"/>
                </a:cubicBezTo>
                <a:lnTo>
                  <a:pt x="0" y="10578"/>
                </a:lnTo>
                <a:cubicBezTo>
                  <a:pt x="0" y="14664"/>
                  <a:pt x="3737" y="17957"/>
                  <a:pt x="8329" y="17957"/>
                </a:cubicBezTo>
                <a:lnTo>
                  <a:pt x="68880" y="17957"/>
                </a:lnTo>
                <a:cubicBezTo>
                  <a:pt x="73472" y="17957"/>
                  <a:pt x="77209" y="14664"/>
                  <a:pt x="77209" y="10578"/>
                </a:cubicBezTo>
                <a:lnTo>
                  <a:pt x="77209" y="7380"/>
                </a:lnTo>
                <a:cubicBezTo>
                  <a:pt x="77209" y="3295"/>
                  <a:pt x="73472" y="1"/>
                  <a:pt x="6888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19"/>
          <p:cNvSpPr/>
          <p:nvPr/>
        </p:nvSpPr>
        <p:spPr>
          <a:xfrm>
            <a:off x="752637" y="5408213"/>
            <a:ext cx="2180053" cy="472116"/>
          </a:xfrm>
          <a:custGeom>
            <a:rect b="b" l="l" r="r" t="t"/>
            <a:pathLst>
              <a:path extrusionOk="0" h="17958" w="77211">
                <a:moveTo>
                  <a:pt x="8330" y="1"/>
                </a:moveTo>
                <a:cubicBezTo>
                  <a:pt x="3738" y="1"/>
                  <a:pt x="1" y="3294"/>
                  <a:pt x="1" y="7411"/>
                </a:cubicBezTo>
                <a:lnTo>
                  <a:pt x="1" y="10578"/>
                </a:lnTo>
                <a:cubicBezTo>
                  <a:pt x="1" y="14664"/>
                  <a:pt x="3738" y="17957"/>
                  <a:pt x="8330" y="17957"/>
                </a:cubicBezTo>
                <a:lnTo>
                  <a:pt x="68881" y="17957"/>
                </a:lnTo>
                <a:cubicBezTo>
                  <a:pt x="73473" y="17957"/>
                  <a:pt x="77210" y="14664"/>
                  <a:pt x="77210" y="10578"/>
                </a:cubicBezTo>
                <a:lnTo>
                  <a:pt x="77210" y="7411"/>
                </a:lnTo>
                <a:cubicBezTo>
                  <a:pt x="77210" y="3294"/>
                  <a:pt x="73473" y="1"/>
                  <a:pt x="6888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100">
                <a:solidFill>
                  <a:srgbClr val="FFFFFF"/>
                </a:solidFill>
                <a:latin typeface="Fira Sans"/>
                <a:ea typeface="Fira Sans"/>
                <a:cs typeface="Fira Sans"/>
                <a:sym typeface="Fira Sans"/>
              </a:rPr>
              <a:t>Plastic</a:t>
            </a:r>
            <a:endParaRPr sz="2100">
              <a:solidFill>
                <a:srgbClr val="FFFFFF"/>
              </a:solidFill>
              <a:latin typeface="Fira Sans"/>
              <a:ea typeface="Fira Sans"/>
              <a:cs typeface="Fira Sans"/>
              <a:sym typeface="Fira Sans"/>
            </a:endParaRPr>
          </a:p>
        </p:txBody>
      </p:sp>
      <p:sp>
        <p:nvSpPr>
          <p:cNvPr id="281" name="Google Shape;281;p19"/>
          <p:cNvSpPr/>
          <p:nvPr/>
        </p:nvSpPr>
        <p:spPr>
          <a:xfrm>
            <a:off x="752637" y="5408213"/>
            <a:ext cx="2077221" cy="417143"/>
          </a:xfrm>
          <a:custGeom>
            <a:rect b="b" l="l" r="r" t="t"/>
            <a:pathLst>
              <a:path extrusionOk="0" h="15867" w="73569">
                <a:moveTo>
                  <a:pt x="8330" y="1"/>
                </a:moveTo>
                <a:cubicBezTo>
                  <a:pt x="3738" y="1"/>
                  <a:pt x="1" y="3294"/>
                  <a:pt x="1" y="7411"/>
                </a:cubicBezTo>
                <a:lnTo>
                  <a:pt x="1" y="10578"/>
                </a:lnTo>
                <a:cubicBezTo>
                  <a:pt x="1" y="12637"/>
                  <a:pt x="983" y="14537"/>
                  <a:pt x="2534" y="15867"/>
                </a:cubicBezTo>
                <a:cubicBezTo>
                  <a:pt x="1236" y="11307"/>
                  <a:pt x="2376" y="3579"/>
                  <a:pt x="6398" y="2629"/>
                </a:cubicBezTo>
                <a:cubicBezTo>
                  <a:pt x="11482" y="1408"/>
                  <a:pt x="28997" y="1167"/>
                  <a:pt x="46015" y="1167"/>
                </a:cubicBezTo>
                <a:cubicBezTo>
                  <a:pt x="56348" y="1167"/>
                  <a:pt x="66497" y="1256"/>
                  <a:pt x="73568" y="1268"/>
                </a:cubicBezTo>
                <a:cubicBezTo>
                  <a:pt x="72238" y="476"/>
                  <a:pt x="70623" y="1"/>
                  <a:pt x="68881" y="1"/>
                </a:cubicBezTo>
                <a:close/>
              </a:path>
            </a:pathLst>
          </a:custGeom>
          <a:solidFill>
            <a:srgbClr val="F7D0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19"/>
          <p:cNvSpPr/>
          <p:nvPr/>
        </p:nvSpPr>
        <p:spPr>
          <a:xfrm>
            <a:off x="4441196" y="5448175"/>
            <a:ext cx="2179149" cy="472116"/>
          </a:xfrm>
          <a:custGeom>
            <a:rect b="b" l="l" r="r" t="t"/>
            <a:pathLst>
              <a:path extrusionOk="0" h="17958" w="77179">
                <a:moveTo>
                  <a:pt x="8298" y="1"/>
                </a:moveTo>
                <a:cubicBezTo>
                  <a:pt x="3706" y="1"/>
                  <a:pt x="1" y="3295"/>
                  <a:pt x="1" y="7380"/>
                </a:cubicBezTo>
                <a:lnTo>
                  <a:pt x="1" y="10578"/>
                </a:lnTo>
                <a:cubicBezTo>
                  <a:pt x="1" y="14664"/>
                  <a:pt x="3706" y="17957"/>
                  <a:pt x="8298" y="17957"/>
                </a:cubicBezTo>
                <a:lnTo>
                  <a:pt x="68881" y="17957"/>
                </a:lnTo>
                <a:cubicBezTo>
                  <a:pt x="73473" y="17957"/>
                  <a:pt x="77178" y="14664"/>
                  <a:pt x="77178" y="10578"/>
                </a:cubicBezTo>
                <a:lnTo>
                  <a:pt x="77178" y="7380"/>
                </a:lnTo>
                <a:cubicBezTo>
                  <a:pt x="77178" y="3295"/>
                  <a:pt x="73473" y="1"/>
                  <a:pt x="6888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9"/>
          <p:cNvSpPr/>
          <p:nvPr/>
        </p:nvSpPr>
        <p:spPr>
          <a:xfrm>
            <a:off x="4426006" y="5408213"/>
            <a:ext cx="2179121" cy="472116"/>
          </a:xfrm>
          <a:custGeom>
            <a:rect b="b" l="l" r="r" t="t"/>
            <a:pathLst>
              <a:path extrusionOk="0" h="17958" w="77178">
                <a:moveTo>
                  <a:pt x="8298" y="1"/>
                </a:moveTo>
                <a:cubicBezTo>
                  <a:pt x="3706" y="1"/>
                  <a:pt x="0" y="3294"/>
                  <a:pt x="0" y="7411"/>
                </a:cubicBezTo>
                <a:lnTo>
                  <a:pt x="0" y="10578"/>
                </a:lnTo>
                <a:cubicBezTo>
                  <a:pt x="0" y="14664"/>
                  <a:pt x="3737" y="17957"/>
                  <a:pt x="8329" y="17957"/>
                </a:cubicBezTo>
                <a:lnTo>
                  <a:pt x="68881" y="17957"/>
                </a:lnTo>
                <a:cubicBezTo>
                  <a:pt x="73473" y="17957"/>
                  <a:pt x="77178" y="14664"/>
                  <a:pt x="77178" y="10578"/>
                </a:cubicBezTo>
                <a:lnTo>
                  <a:pt x="77178" y="7411"/>
                </a:lnTo>
                <a:cubicBezTo>
                  <a:pt x="77178" y="3294"/>
                  <a:pt x="73473" y="1"/>
                  <a:pt x="68881" y="1"/>
                </a:cubicBezTo>
                <a:close/>
              </a:path>
            </a:pathLst>
          </a:custGeom>
          <a:solidFill>
            <a:srgbClr val="FFDDD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2100">
                <a:solidFill>
                  <a:srgbClr val="FFFFFF"/>
                </a:solidFill>
                <a:latin typeface="Fira Sans"/>
                <a:ea typeface="Fira Sans"/>
                <a:cs typeface="Fira Sans"/>
                <a:sym typeface="Fira Sans"/>
              </a:rPr>
              <a:t>Metal</a:t>
            </a:r>
            <a:endParaRPr sz="2100">
              <a:solidFill>
                <a:srgbClr val="FFFFFF"/>
              </a:solidFill>
              <a:latin typeface="Fira Sans"/>
              <a:ea typeface="Fira Sans"/>
              <a:cs typeface="Fira Sans"/>
              <a:sym typeface="Fira Sans"/>
            </a:endParaRPr>
          </a:p>
        </p:txBody>
      </p:sp>
      <p:sp>
        <p:nvSpPr>
          <p:cNvPr id="284" name="Google Shape;284;p19"/>
          <p:cNvSpPr/>
          <p:nvPr/>
        </p:nvSpPr>
        <p:spPr>
          <a:xfrm>
            <a:off x="4426006" y="5408213"/>
            <a:ext cx="2077192" cy="417143"/>
          </a:xfrm>
          <a:custGeom>
            <a:rect b="b" l="l" r="r" t="t"/>
            <a:pathLst>
              <a:path extrusionOk="0" h="15867" w="73568">
                <a:moveTo>
                  <a:pt x="8298" y="1"/>
                </a:moveTo>
                <a:cubicBezTo>
                  <a:pt x="3706" y="1"/>
                  <a:pt x="0" y="3326"/>
                  <a:pt x="0" y="7411"/>
                </a:cubicBezTo>
                <a:lnTo>
                  <a:pt x="0" y="10578"/>
                </a:lnTo>
                <a:cubicBezTo>
                  <a:pt x="0" y="12668"/>
                  <a:pt x="982" y="14537"/>
                  <a:pt x="2534" y="15867"/>
                </a:cubicBezTo>
                <a:cubicBezTo>
                  <a:pt x="1236" y="11307"/>
                  <a:pt x="2344" y="3579"/>
                  <a:pt x="6366" y="2629"/>
                </a:cubicBezTo>
                <a:cubicBezTo>
                  <a:pt x="11393" y="1426"/>
                  <a:pt x="28469" y="1174"/>
                  <a:pt x="45245" y="1174"/>
                </a:cubicBezTo>
                <a:cubicBezTo>
                  <a:pt x="55843" y="1174"/>
                  <a:pt x="66322" y="1275"/>
                  <a:pt x="73568" y="1299"/>
                </a:cubicBezTo>
                <a:cubicBezTo>
                  <a:pt x="72238" y="476"/>
                  <a:pt x="70623" y="1"/>
                  <a:pt x="68881" y="1"/>
                </a:cubicBezTo>
                <a:close/>
              </a:path>
            </a:pathLst>
          </a:custGeom>
          <a:solidFill>
            <a:srgbClr val="F7D0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19"/>
          <p:cNvSpPr/>
          <p:nvPr/>
        </p:nvSpPr>
        <p:spPr>
          <a:xfrm>
            <a:off x="2925537" y="5658004"/>
            <a:ext cx="1507608" cy="32494"/>
          </a:xfrm>
          <a:custGeom>
            <a:rect b="b" l="l" r="r" t="t"/>
            <a:pathLst>
              <a:path extrusionOk="0" h="1236" w="53395">
                <a:moveTo>
                  <a:pt x="1" y="1"/>
                </a:moveTo>
                <a:lnTo>
                  <a:pt x="1" y="1236"/>
                </a:lnTo>
                <a:lnTo>
                  <a:pt x="53395" y="1236"/>
                </a:lnTo>
                <a:lnTo>
                  <a:pt x="53395" y="1"/>
                </a:lnTo>
                <a:close/>
              </a:path>
            </a:pathLst>
          </a:custGeom>
          <a:solidFill>
            <a:srgbClr val="F7D0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9"/>
          <p:cNvSpPr/>
          <p:nvPr/>
        </p:nvSpPr>
        <p:spPr>
          <a:xfrm>
            <a:off x="3612283" y="5621380"/>
            <a:ext cx="134144" cy="124063"/>
          </a:xfrm>
          <a:custGeom>
            <a:rect b="b" l="l" r="r" t="t"/>
            <a:pathLst>
              <a:path extrusionOk="0" h="4719" w="4751">
                <a:moveTo>
                  <a:pt x="2376" y="0"/>
                </a:moveTo>
                <a:cubicBezTo>
                  <a:pt x="1077" y="0"/>
                  <a:pt x="1" y="1045"/>
                  <a:pt x="1" y="2344"/>
                </a:cubicBezTo>
                <a:cubicBezTo>
                  <a:pt x="1" y="3642"/>
                  <a:pt x="1077" y="4719"/>
                  <a:pt x="2376" y="4719"/>
                </a:cubicBezTo>
                <a:cubicBezTo>
                  <a:pt x="3674" y="4719"/>
                  <a:pt x="4751" y="3642"/>
                  <a:pt x="4751" y="2344"/>
                </a:cubicBezTo>
                <a:cubicBezTo>
                  <a:pt x="4751" y="1045"/>
                  <a:pt x="3674" y="0"/>
                  <a:pt x="2376" y="0"/>
                </a:cubicBezTo>
                <a:close/>
              </a:path>
            </a:pathLst>
          </a:custGeom>
          <a:solidFill>
            <a:srgbClr val="F7D0C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19"/>
          <p:cNvSpPr txBox="1"/>
          <p:nvPr/>
        </p:nvSpPr>
        <p:spPr>
          <a:xfrm>
            <a:off x="684875" y="5961713"/>
            <a:ext cx="3086100" cy="1185300"/>
          </a:xfrm>
          <a:prstGeom prst="rect">
            <a:avLst/>
          </a:prstGeom>
          <a:noFill/>
          <a:ln>
            <a:noFill/>
          </a:ln>
        </p:spPr>
        <p:txBody>
          <a:bodyPr anchorCtr="0" anchor="t" bIns="91425" lIns="91425" spcFirstLastPara="1" rIns="91425" wrap="square" tIns="91425">
            <a:noAutofit/>
          </a:bodyPr>
          <a:lstStyle/>
          <a:p>
            <a:pPr indent="-311150" lvl="0" marL="457200" rtl="0" algn="l">
              <a:spcBef>
                <a:spcPts val="0"/>
              </a:spcBef>
              <a:spcAft>
                <a:spcPts val="0"/>
              </a:spcAft>
              <a:buClr>
                <a:srgbClr val="6AA84F"/>
              </a:buClr>
              <a:buSzPts val="1300"/>
              <a:buFont typeface="Mada"/>
              <a:buChar char="○"/>
            </a:pPr>
            <a:r>
              <a:rPr lang="en-GB" sz="1300">
                <a:solidFill>
                  <a:srgbClr val="6AA84F"/>
                </a:solidFill>
                <a:latin typeface="Mada"/>
                <a:ea typeface="Mada"/>
                <a:cs typeface="Mada"/>
                <a:sym typeface="Mada"/>
              </a:rPr>
              <a:t>R</a:t>
            </a:r>
            <a:r>
              <a:rPr lang="en-GB" sz="1300">
                <a:solidFill>
                  <a:srgbClr val="6AA84F"/>
                </a:solidFill>
                <a:latin typeface="Mada"/>
                <a:ea typeface="Mada"/>
                <a:cs typeface="Mada"/>
                <a:sym typeface="Mada"/>
              </a:rPr>
              <a:t>emovable 6-10 weeks. </a:t>
            </a:r>
            <a:endParaRPr sz="1300">
              <a:solidFill>
                <a:srgbClr val="6AA84F"/>
              </a:solidFill>
              <a:latin typeface="Mada"/>
              <a:ea typeface="Mada"/>
              <a:cs typeface="Mada"/>
              <a:sym typeface="Mada"/>
            </a:endParaRPr>
          </a:p>
          <a:p>
            <a:pPr indent="-311150" lvl="0" marL="457200" rtl="0" algn="l">
              <a:spcBef>
                <a:spcPts val="0"/>
              </a:spcBef>
              <a:spcAft>
                <a:spcPts val="0"/>
              </a:spcAft>
              <a:buClr>
                <a:srgbClr val="6AA84F"/>
              </a:buClr>
              <a:buSzPts val="1300"/>
              <a:buFont typeface="Mada"/>
              <a:buChar char="○"/>
            </a:pPr>
            <a:r>
              <a:rPr lang="en-GB" sz="1300">
                <a:solidFill>
                  <a:srgbClr val="6AA84F"/>
                </a:solidFill>
                <a:latin typeface="Mada"/>
                <a:ea typeface="Mada"/>
                <a:cs typeface="Mada"/>
                <a:sym typeface="Mada"/>
              </a:rPr>
              <a:t>High risk of obstruction.</a:t>
            </a:r>
            <a:endParaRPr/>
          </a:p>
        </p:txBody>
      </p:sp>
      <p:sp>
        <p:nvSpPr>
          <p:cNvPr id="288" name="Google Shape;288;p19"/>
          <p:cNvSpPr/>
          <p:nvPr/>
        </p:nvSpPr>
        <p:spPr>
          <a:xfrm>
            <a:off x="820571" y="7835416"/>
            <a:ext cx="991910" cy="1000491"/>
          </a:xfrm>
          <a:custGeom>
            <a:rect b="b" l="l" r="r" t="t"/>
            <a:pathLst>
              <a:path extrusionOk="0" h="40379" w="40379">
                <a:moveTo>
                  <a:pt x="20179" y="0"/>
                </a:moveTo>
                <a:cubicBezTo>
                  <a:pt x="9040" y="0"/>
                  <a:pt x="1" y="9039"/>
                  <a:pt x="1" y="20178"/>
                </a:cubicBezTo>
                <a:cubicBezTo>
                  <a:pt x="1" y="31339"/>
                  <a:pt x="9040" y="40378"/>
                  <a:pt x="20179" y="40378"/>
                </a:cubicBezTo>
                <a:cubicBezTo>
                  <a:pt x="31340" y="40378"/>
                  <a:pt x="40379" y="31339"/>
                  <a:pt x="40379" y="20178"/>
                </a:cubicBezTo>
                <a:cubicBezTo>
                  <a:pt x="40379" y="9039"/>
                  <a:pt x="31340" y="0"/>
                  <a:pt x="20179" y="0"/>
                </a:cubicBezTo>
                <a:close/>
              </a:path>
            </a:pathLst>
          </a:custGeom>
          <a:solidFill>
            <a:srgbClr val="FFDDD2">
              <a:alpha val="391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solidFill>
                  <a:srgbClr val="F7B79E"/>
                </a:solidFill>
                <a:latin typeface="Mada"/>
                <a:ea typeface="Mada"/>
                <a:cs typeface="Mada"/>
                <a:sym typeface="Mada"/>
              </a:rPr>
              <a:t>Bleeding</a:t>
            </a:r>
            <a:endParaRPr sz="1600">
              <a:solidFill>
                <a:srgbClr val="F7B79E"/>
              </a:solidFill>
            </a:endParaRPr>
          </a:p>
        </p:txBody>
      </p:sp>
      <p:sp>
        <p:nvSpPr>
          <p:cNvPr id="289" name="Google Shape;289;p19"/>
          <p:cNvSpPr txBox="1"/>
          <p:nvPr/>
        </p:nvSpPr>
        <p:spPr>
          <a:xfrm>
            <a:off x="3298510" y="9697593"/>
            <a:ext cx="1031700" cy="30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000">
                <a:solidFill>
                  <a:srgbClr val="6AA84F"/>
                </a:solidFill>
                <a:latin typeface="Mada"/>
                <a:ea typeface="Mada"/>
                <a:cs typeface="Mada"/>
                <a:sym typeface="Mada"/>
              </a:rPr>
              <a:t>cannula is a sharp object the can perforate the duodenum</a:t>
            </a:r>
            <a:endParaRPr sz="1000">
              <a:solidFill>
                <a:srgbClr val="6AA84F"/>
              </a:solidFill>
              <a:latin typeface="Mada"/>
              <a:ea typeface="Mada"/>
              <a:cs typeface="Mada"/>
              <a:sym typeface="Mada"/>
            </a:endParaRPr>
          </a:p>
          <a:p>
            <a:pPr indent="0" lvl="0" marL="0" rtl="0" algn="ctr">
              <a:spcBef>
                <a:spcPts val="0"/>
              </a:spcBef>
              <a:spcAft>
                <a:spcPts val="0"/>
              </a:spcAft>
              <a:buNone/>
            </a:pPr>
            <a:r>
              <a:t/>
            </a:r>
            <a:endParaRPr sz="1200">
              <a:latin typeface="Fira Sans"/>
              <a:ea typeface="Fira Sans"/>
              <a:cs typeface="Fira Sans"/>
              <a:sym typeface="Fira Sans"/>
            </a:endParaRPr>
          </a:p>
        </p:txBody>
      </p:sp>
      <p:sp>
        <p:nvSpPr>
          <p:cNvPr id="290" name="Google Shape;290;p19"/>
          <p:cNvSpPr txBox="1"/>
          <p:nvPr/>
        </p:nvSpPr>
        <p:spPr>
          <a:xfrm>
            <a:off x="4528452" y="9849993"/>
            <a:ext cx="1031700" cy="30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000">
                <a:solidFill>
                  <a:srgbClr val="1C4587"/>
                </a:solidFill>
                <a:latin typeface="Mada"/>
                <a:ea typeface="Mada"/>
                <a:cs typeface="Mada"/>
                <a:sym typeface="Mada"/>
              </a:rPr>
              <a:t>Introduction  of infections into an obstructive biliary system or pancreatic duct.</a:t>
            </a:r>
            <a:endParaRPr sz="1000">
              <a:solidFill>
                <a:srgbClr val="1C4587"/>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000">
              <a:solidFill>
                <a:schemeClr val="dk1"/>
              </a:solidFill>
              <a:latin typeface="Mada"/>
              <a:ea typeface="Mada"/>
              <a:cs typeface="Mada"/>
              <a:sym typeface="Mada"/>
            </a:endParaRPr>
          </a:p>
          <a:p>
            <a:pPr indent="0" lvl="0" marL="0" rtl="0" algn="ctr">
              <a:spcBef>
                <a:spcPts val="0"/>
              </a:spcBef>
              <a:spcAft>
                <a:spcPts val="0"/>
              </a:spcAft>
              <a:buNone/>
            </a:pPr>
            <a:r>
              <a:t/>
            </a:r>
            <a:endParaRPr sz="1200">
              <a:latin typeface="Fira Sans"/>
              <a:ea typeface="Fira Sans"/>
              <a:cs typeface="Fira Sans"/>
              <a:sym typeface="Fira Sans"/>
            </a:endParaRPr>
          </a:p>
        </p:txBody>
      </p:sp>
      <p:sp>
        <p:nvSpPr>
          <p:cNvPr id="291" name="Google Shape;291;p19"/>
          <p:cNvSpPr txBox="1"/>
          <p:nvPr/>
        </p:nvSpPr>
        <p:spPr>
          <a:xfrm>
            <a:off x="87" y="9850000"/>
            <a:ext cx="2144100" cy="305700"/>
          </a:xfrm>
          <a:prstGeom prst="rect">
            <a:avLst/>
          </a:prstGeom>
          <a:noFill/>
          <a:ln>
            <a:noFill/>
          </a:ln>
        </p:spPr>
        <p:txBody>
          <a:bodyPr anchorCtr="0" anchor="ctr" bIns="91425" lIns="91425" spcFirstLastPara="1" rIns="91425" wrap="square" tIns="91425">
            <a:noAutofit/>
          </a:bodyPr>
          <a:lstStyle/>
          <a:p>
            <a:pPr indent="0" lvl="0" marL="457200" rtl="0" algn="ctr">
              <a:spcBef>
                <a:spcPts val="0"/>
              </a:spcBef>
              <a:spcAft>
                <a:spcPts val="0"/>
              </a:spcAft>
              <a:buClr>
                <a:schemeClr val="dk1"/>
              </a:buClr>
              <a:buSzPts val="1100"/>
              <a:buFont typeface="Arial"/>
              <a:buNone/>
            </a:pPr>
            <a:r>
              <a:rPr lang="en-GB" sz="1000">
                <a:solidFill>
                  <a:srgbClr val="6AA84F"/>
                </a:solidFill>
                <a:latin typeface="Mada"/>
                <a:ea typeface="Mada"/>
                <a:cs typeface="Mada"/>
                <a:sym typeface="Mada"/>
              </a:rPr>
              <a:t>while inserting the catheter inside the ampulla of vater sometime the sphincter won't open thus the preform sphincterotomy to get access in addition to easily remove the stone out.</a:t>
            </a:r>
            <a:endParaRPr sz="1000">
              <a:solidFill>
                <a:srgbClr val="6AA84F"/>
              </a:solidFill>
              <a:latin typeface="Mada"/>
              <a:ea typeface="Mada"/>
              <a:cs typeface="Mada"/>
              <a:sym typeface="Mada"/>
            </a:endParaRPr>
          </a:p>
          <a:p>
            <a:pPr indent="0" lvl="0" marL="0" rtl="0" algn="ctr">
              <a:spcBef>
                <a:spcPts val="0"/>
              </a:spcBef>
              <a:spcAft>
                <a:spcPts val="0"/>
              </a:spcAft>
              <a:buNone/>
            </a:pPr>
            <a:r>
              <a:t/>
            </a:r>
            <a:endParaRPr sz="1200">
              <a:latin typeface="Fira Sans"/>
              <a:ea typeface="Fira Sans"/>
              <a:cs typeface="Fira Sans"/>
              <a:sym typeface="Fira Sans"/>
            </a:endParaRPr>
          </a:p>
        </p:txBody>
      </p:sp>
      <p:sp>
        <p:nvSpPr>
          <p:cNvPr id="292" name="Google Shape;292;p19"/>
          <p:cNvSpPr txBox="1"/>
          <p:nvPr/>
        </p:nvSpPr>
        <p:spPr>
          <a:xfrm>
            <a:off x="1989064" y="9697600"/>
            <a:ext cx="1182600" cy="30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000">
                <a:solidFill>
                  <a:srgbClr val="6AA84F"/>
                </a:solidFill>
                <a:latin typeface="Mada"/>
                <a:ea typeface="Mada"/>
                <a:cs typeface="Mada"/>
                <a:sym typeface="Mada"/>
              </a:rPr>
              <a:t>(most common)  either because of entering  the wrong duct or manipulation</a:t>
            </a:r>
            <a:endParaRPr sz="1000">
              <a:solidFill>
                <a:schemeClr val="dk1"/>
              </a:solidFill>
              <a:latin typeface="Mada"/>
              <a:ea typeface="Mada"/>
              <a:cs typeface="Mada"/>
              <a:sym typeface="Mada"/>
            </a:endParaRPr>
          </a:p>
          <a:p>
            <a:pPr indent="0" lvl="0" marL="0" rtl="0" algn="ctr">
              <a:spcBef>
                <a:spcPts val="0"/>
              </a:spcBef>
              <a:spcAft>
                <a:spcPts val="0"/>
              </a:spcAft>
              <a:buNone/>
            </a:pPr>
            <a:r>
              <a:t/>
            </a:r>
            <a:endParaRPr sz="1200">
              <a:latin typeface="Fira Sans"/>
              <a:ea typeface="Fira Sans"/>
              <a:cs typeface="Fira Sans"/>
              <a:sym typeface="Fira Sans"/>
            </a:endParaRPr>
          </a:p>
        </p:txBody>
      </p:sp>
      <p:sp>
        <p:nvSpPr>
          <p:cNvPr id="293" name="Google Shape;293;p19"/>
          <p:cNvSpPr/>
          <p:nvPr/>
        </p:nvSpPr>
        <p:spPr>
          <a:xfrm>
            <a:off x="4548208" y="7188457"/>
            <a:ext cx="991910" cy="1000491"/>
          </a:xfrm>
          <a:custGeom>
            <a:rect b="b" l="l" r="r" t="t"/>
            <a:pathLst>
              <a:path extrusionOk="0" h="40379" w="40379">
                <a:moveTo>
                  <a:pt x="20178" y="0"/>
                </a:moveTo>
                <a:cubicBezTo>
                  <a:pt x="9039" y="0"/>
                  <a:pt x="1" y="9039"/>
                  <a:pt x="1" y="20178"/>
                </a:cubicBezTo>
                <a:cubicBezTo>
                  <a:pt x="1" y="31339"/>
                  <a:pt x="9039" y="40378"/>
                  <a:pt x="20178" y="40378"/>
                </a:cubicBezTo>
                <a:cubicBezTo>
                  <a:pt x="31340" y="40378"/>
                  <a:pt x="40379" y="31339"/>
                  <a:pt x="40379" y="20178"/>
                </a:cubicBezTo>
                <a:cubicBezTo>
                  <a:pt x="40379" y="9039"/>
                  <a:pt x="31340" y="0"/>
                  <a:pt x="20178" y="0"/>
                </a:cubicBezTo>
                <a:close/>
              </a:path>
            </a:pathLst>
          </a:custGeom>
          <a:solidFill>
            <a:srgbClr val="FFDDD2">
              <a:alpha val="391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solidFill>
                  <a:srgbClr val="F7B79E"/>
                </a:solidFill>
                <a:latin typeface="Mada"/>
                <a:ea typeface="Mada"/>
                <a:cs typeface="Mada"/>
                <a:sym typeface="Mada"/>
              </a:rPr>
              <a:t>Infection</a:t>
            </a:r>
            <a:endParaRPr/>
          </a:p>
        </p:txBody>
      </p:sp>
      <p:sp>
        <p:nvSpPr>
          <p:cNvPr id="294" name="Google Shape;294;p19"/>
          <p:cNvSpPr/>
          <p:nvPr/>
        </p:nvSpPr>
        <p:spPr>
          <a:xfrm>
            <a:off x="4460900" y="7313637"/>
            <a:ext cx="310705" cy="285036"/>
          </a:xfrm>
          <a:custGeom>
            <a:rect b="b" l="l" r="r" t="t"/>
            <a:pathLst>
              <a:path extrusionOk="0" h="11505" w="12647">
                <a:moveTo>
                  <a:pt x="6323" y="1"/>
                </a:moveTo>
                <a:cubicBezTo>
                  <a:pt x="4851" y="1"/>
                  <a:pt x="3379" y="560"/>
                  <a:pt x="2261" y="1679"/>
                </a:cubicBezTo>
                <a:cubicBezTo>
                  <a:pt x="1" y="3938"/>
                  <a:pt x="1" y="7567"/>
                  <a:pt x="2261" y="9827"/>
                </a:cubicBezTo>
                <a:cubicBezTo>
                  <a:pt x="3379" y="10946"/>
                  <a:pt x="4851" y="11505"/>
                  <a:pt x="6323" y="11505"/>
                </a:cubicBezTo>
                <a:cubicBezTo>
                  <a:pt x="7796" y="11505"/>
                  <a:pt x="9268" y="10946"/>
                  <a:pt x="10386" y="9827"/>
                </a:cubicBezTo>
                <a:cubicBezTo>
                  <a:pt x="12646" y="7567"/>
                  <a:pt x="12646" y="3938"/>
                  <a:pt x="10386" y="1679"/>
                </a:cubicBezTo>
                <a:cubicBezTo>
                  <a:pt x="9268" y="560"/>
                  <a:pt x="7796" y="1"/>
                  <a:pt x="6323" y="1"/>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9"/>
          <p:cNvSpPr txBox="1"/>
          <p:nvPr/>
        </p:nvSpPr>
        <p:spPr>
          <a:xfrm>
            <a:off x="5772460" y="9850003"/>
            <a:ext cx="1031700" cy="305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1000">
                <a:solidFill>
                  <a:srgbClr val="1C4587"/>
                </a:solidFill>
                <a:latin typeface="Mada"/>
                <a:ea typeface="Mada"/>
                <a:cs typeface="Mada"/>
                <a:sym typeface="Mada"/>
              </a:rPr>
              <a:t>Acute cholangitis, acute cholecystitis and rarely gallstones.</a:t>
            </a:r>
            <a:endParaRPr sz="1000">
              <a:solidFill>
                <a:srgbClr val="1C4587"/>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000">
              <a:solidFill>
                <a:schemeClr val="dk1"/>
              </a:solidFill>
              <a:latin typeface="Mada"/>
              <a:ea typeface="Mada"/>
              <a:cs typeface="Mada"/>
              <a:sym typeface="Mada"/>
            </a:endParaRPr>
          </a:p>
          <a:p>
            <a:pPr indent="0" lvl="0" marL="0" rtl="0" algn="ctr">
              <a:spcBef>
                <a:spcPts val="0"/>
              </a:spcBef>
              <a:spcAft>
                <a:spcPts val="0"/>
              </a:spcAft>
              <a:buNone/>
            </a:pPr>
            <a:r>
              <a:t/>
            </a:r>
            <a:endParaRPr sz="1200">
              <a:latin typeface="Fira Sans"/>
              <a:ea typeface="Fira Sans"/>
              <a:cs typeface="Fira Sans"/>
              <a:sym typeface="Fira Sans"/>
            </a:endParaRPr>
          </a:p>
        </p:txBody>
      </p:sp>
      <p:sp>
        <p:nvSpPr>
          <p:cNvPr id="296" name="Google Shape;296;p19"/>
          <p:cNvSpPr/>
          <p:nvPr/>
        </p:nvSpPr>
        <p:spPr>
          <a:xfrm>
            <a:off x="4451934" y="7304172"/>
            <a:ext cx="310140" cy="285309"/>
          </a:xfrm>
          <a:custGeom>
            <a:rect b="b" l="l" r="r" t="t"/>
            <a:pathLst>
              <a:path extrusionOk="0" h="11516" w="12624">
                <a:moveTo>
                  <a:pt x="6312" y="1"/>
                </a:moveTo>
                <a:cubicBezTo>
                  <a:pt x="4840" y="1"/>
                  <a:pt x="3367" y="566"/>
                  <a:pt x="2238" y="1695"/>
                </a:cubicBezTo>
                <a:cubicBezTo>
                  <a:pt x="1" y="3932"/>
                  <a:pt x="1" y="7584"/>
                  <a:pt x="2238" y="9821"/>
                </a:cubicBezTo>
                <a:cubicBezTo>
                  <a:pt x="3367" y="10951"/>
                  <a:pt x="4840" y="11516"/>
                  <a:pt x="6312" y="11516"/>
                </a:cubicBezTo>
                <a:cubicBezTo>
                  <a:pt x="7784" y="11516"/>
                  <a:pt x="9256" y="10951"/>
                  <a:pt x="10386" y="9821"/>
                </a:cubicBezTo>
                <a:cubicBezTo>
                  <a:pt x="12623" y="7584"/>
                  <a:pt x="12623" y="3932"/>
                  <a:pt x="10386" y="1695"/>
                </a:cubicBezTo>
                <a:cubicBezTo>
                  <a:pt x="9256" y="566"/>
                  <a:pt x="7784" y="1"/>
                  <a:pt x="6312"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GB" sz="1900">
                <a:solidFill>
                  <a:srgbClr val="ABE5D9"/>
                </a:solidFill>
                <a:latin typeface="Fira Sans Extra Condensed SemiBold"/>
                <a:ea typeface="Fira Sans Extra Condensed SemiBold"/>
                <a:cs typeface="Fira Sans Extra Condensed SemiBold"/>
                <a:sym typeface="Fira Sans Extra Condensed SemiBold"/>
              </a:rPr>
              <a:t>4</a:t>
            </a:r>
            <a:endParaRPr>
              <a:solidFill>
                <a:srgbClr val="ABE5D9"/>
              </a:solidFill>
            </a:endParaRPr>
          </a:p>
        </p:txBody>
      </p:sp>
      <p:sp>
        <p:nvSpPr>
          <p:cNvPr id="297" name="Google Shape;297;p19"/>
          <p:cNvSpPr/>
          <p:nvPr/>
        </p:nvSpPr>
        <p:spPr>
          <a:xfrm>
            <a:off x="723604" y="7951098"/>
            <a:ext cx="310681" cy="285334"/>
          </a:xfrm>
          <a:custGeom>
            <a:rect b="b" l="l" r="r" t="t"/>
            <a:pathLst>
              <a:path extrusionOk="0" h="11517" w="12646">
                <a:moveTo>
                  <a:pt x="6323" y="1"/>
                </a:moveTo>
                <a:cubicBezTo>
                  <a:pt x="4851" y="1"/>
                  <a:pt x="3378" y="566"/>
                  <a:pt x="2260" y="1695"/>
                </a:cubicBezTo>
                <a:cubicBezTo>
                  <a:pt x="0" y="3932"/>
                  <a:pt x="0" y="7584"/>
                  <a:pt x="2260" y="9821"/>
                </a:cubicBezTo>
                <a:cubicBezTo>
                  <a:pt x="3378" y="10951"/>
                  <a:pt x="4851" y="11516"/>
                  <a:pt x="6323" y="11516"/>
                </a:cubicBezTo>
                <a:cubicBezTo>
                  <a:pt x="7795" y="11516"/>
                  <a:pt x="9267" y="10951"/>
                  <a:pt x="10386" y="9821"/>
                </a:cubicBezTo>
                <a:cubicBezTo>
                  <a:pt x="12645" y="7584"/>
                  <a:pt x="12645" y="3932"/>
                  <a:pt x="10386" y="1695"/>
                </a:cubicBezTo>
                <a:cubicBezTo>
                  <a:pt x="9267" y="566"/>
                  <a:pt x="7795" y="1"/>
                  <a:pt x="6323" y="1"/>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9"/>
          <p:cNvSpPr/>
          <p:nvPr/>
        </p:nvSpPr>
        <p:spPr>
          <a:xfrm>
            <a:off x="714613" y="7941486"/>
            <a:ext cx="310140" cy="285334"/>
          </a:xfrm>
          <a:custGeom>
            <a:rect b="b" l="l" r="r" t="t"/>
            <a:pathLst>
              <a:path extrusionOk="0" h="11517" w="12624">
                <a:moveTo>
                  <a:pt x="6312" y="1"/>
                </a:moveTo>
                <a:cubicBezTo>
                  <a:pt x="4840" y="1"/>
                  <a:pt x="3368" y="566"/>
                  <a:pt x="2238" y="1695"/>
                </a:cubicBezTo>
                <a:cubicBezTo>
                  <a:pt x="1" y="3932"/>
                  <a:pt x="1" y="7584"/>
                  <a:pt x="2238" y="9821"/>
                </a:cubicBezTo>
                <a:cubicBezTo>
                  <a:pt x="3368" y="10951"/>
                  <a:pt x="4840" y="11516"/>
                  <a:pt x="6312" y="11516"/>
                </a:cubicBezTo>
                <a:cubicBezTo>
                  <a:pt x="7784" y="11516"/>
                  <a:pt x="9257" y="10951"/>
                  <a:pt x="10386" y="9821"/>
                </a:cubicBezTo>
                <a:cubicBezTo>
                  <a:pt x="12623" y="7584"/>
                  <a:pt x="12623" y="3932"/>
                  <a:pt x="10386" y="1695"/>
                </a:cubicBezTo>
                <a:cubicBezTo>
                  <a:pt x="9257" y="566"/>
                  <a:pt x="7784" y="1"/>
                  <a:pt x="6312"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sz="1900">
                <a:solidFill>
                  <a:srgbClr val="ABE5D9"/>
                </a:solidFill>
                <a:latin typeface="Fira Sans Extra Condensed SemiBold"/>
                <a:ea typeface="Fira Sans Extra Condensed SemiBold"/>
                <a:cs typeface="Fira Sans Extra Condensed SemiBold"/>
                <a:sym typeface="Fira Sans Extra Condensed SemiBold"/>
              </a:rPr>
              <a:t>1</a:t>
            </a:r>
            <a:endParaRPr sz="1900">
              <a:solidFill>
                <a:srgbClr val="ABE5D9"/>
              </a:solidFill>
              <a:latin typeface="Fira Sans Extra Condensed SemiBold"/>
              <a:ea typeface="Fira Sans Extra Condensed SemiBold"/>
              <a:cs typeface="Fira Sans Extra Condensed SemiBold"/>
              <a:sym typeface="Fira Sans Extra Condensed SemiBold"/>
            </a:endParaRPr>
          </a:p>
        </p:txBody>
      </p:sp>
      <p:sp>
        <p:nvSpPr>
          <p:cNvPr id="299" name="Google Shape;299;p19"/>
          <p:cNvSpPr/>
          <p:nvPr/>
        </p:nvSpPr>
        <p:spPr>
          <a:xfrm>
            <a:off x="2087805" y="7197500"/>
            <a:ext cx="992451" cy="1000491"/>
          </a:xfrm>
          <a:custGeom>
            <a:rect b="b" l="l" r="r" t="t"/>
            <a:pathLst>
              <a:path extrusionOk="0" h="40379" w="40401">
                <a:moveTo>
                  <a:pt x="20201" y="0"/>
                </a:moveTo>
                <a:cubicBezTo>
                  <a:pt x="9039" y="0"/>
                  <a:pt x="0" y="9039"/>
                  <a:pt x="0" y="20201"/>
                </a:cubicBezTo>
                <a:cubicBezTo>
                  <a:pt x="0" y="31339"/>
                  <a:pt x="9039" y="40378"/>
                  <a:pt x="20201" y="40378"/>
                </a:cubicBezTo>
                <a:cubicBezTo>
                  <a:pt x="31362" y="40378"/>
                  <a:pt x="40401" y="31339"/>
                  <a:pt x="40401" y="20201"/>
                </a:cubicBezTo>
                <a:cubicBezTo>
                  <a:pt x="40401" y="9039"/>
                  <a:pt x="31362" y="0"/>
                  <a:pt x="20201" y="0"/>
                </a:cubicBezTo>
                <a:close/>
              </a:path>
            </a:pathLst>
          </a:custGeom>
          <a:solidFill>
            <a:srgbClr val="FFDDD2">
              <a:alpha val="391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100">
                <a:solidFill>
                  <a:srgbClr val="F7B79E"/>
                </a:solidFill>
                <a:latin typeface="Mada"/>
                <a:ea typeface="Mada"/>
                <a:cs typeface="Mada"/>
                <a:sym typeface="Mada"/>
              </a:rPr>
              <a:t>Pancreatitis</a:t>
            </a:r>
            <a:endParaRPr sz="1300"/>
          </a:p>
        </p:txBody>
      </p:sp>
      <p:sp>
        <p:nvSpPr>
          <p:cNvPr id="300" name="Google Shape;300;p19"/>
          <p:cNvSpPr/>
          <p:nvPr/>
        </p:nvSpPr>
        <p:spPr>
          <a:xfrm>
            <a:off x="1991430" y="7313637"/>
            <a:ext cx="310681" cy="285036"/>
          </a:xfrm>
          <a:custGeom>
            <a:rect b="b" l="l" r="r" t="t"/>
            <a:pathLst>
              <a:path extrusionOk="0" h="11505" w="12646">
                <a:moveTo>
                  <a:pt x="6323" y="1"/>
                </a:moveTo>
                <a:cubicBezTo>
                  <a:pt x="4851" y="1"/>
                  <a:pt x="3378" y="560"/>
                  <a:pt x="2260" y="1679"/>
                </a:cubicBezTo>
                <a:cubicBezTo>
                  <a:pt x="0" y="3938"/>
                  <a:pt x="0" y="7567"/>
                  <a:pt x="2260" y="9827"/>
                </a:cubicBezTo>
                <a:cubicBezTo>
                  <a:pt x="3378" y="10946"/>
                  <a:pt x="4851" y="11505"/>
                  <a:pt x="6323" y="11505"/>
                </a:cubicBezTo>
                <a:cubicBezTo>
                  <a:pt x="7795" y="11505"/>
                  <a:pt x="9267" y="10946"/>
                  <a:pt x="10386" y="9827"/>
                </a:cubicBezTo>
                <a:cubicBezTo>
                  <a:pt x="12645" y="7567"/>
                  <a:pt x="12645" y="3938"/>
                  <a:pt x="10386" y="1679"/>
                </a:cubicBezTo>
                <a:cubicBezTo>
                  <a:pt x="9267" y="560"/>
                  <a:pt x="7795" y="1"/>
                  <a:pt x="6323" y="1"/>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9"/>
          <p:cNvSpPr/>
          <p:nvPr/>
        </p:nvSpPr>
        <p:spPr>
          <a:xfrm>
            <a:off x="1982439" y="7304172"/>
            <a:ext cx="310140" cy="285309"/>
          </a:xfrm>
          <a:custGeom>
            <a:rect b="b" l="l" r="r" t="t"/>
            <a:pathLst>
              <a:path extrusionOk="0" h="11516" w="12624">
                <a:moveTo>
                  <a:pt x="6312" y="1"/>
                </a:moveTo>
                <a:cubicBezTo>
                  <a:pt x="4840" y="1"/>
                  <a:pt x="3368" y="566"/>
                  <a:pt x="2238" y="1695"/>
                </a:cubicBezTo>
                <a:cubicBezTo>
                  <a:pt x="1" y="3932"/>
                  <a:pt x="1" y="7584"/>
                  <a:pt x="2238" y="9821"/>
                </a:cubicBezTo>
                <a:cubicBezTo>
                  <a:pt x="3368" y="10951"/>
                  <a:pt x="4840" y="11516"/>
                  <a:pt x="6312" y="11516"/>
                </a:cubicBezTo>
                <a:cubicBezTo>
                  <a:pt x="7784" y="11516"/>
                  <a:pt x="9257" y="10951"/>
                  <a:pt x="10387" y="9821"/>
                </a:cubicBezTo>
                <a:cubicBezTo>
                  <a:pt x="12623" y="7584"/>
                  <a:pt x="12623" y="3932"/>
                  <a:pt x="10387" y="1695"/>
                </a:cubicBezTo>
                <a:cubicBezTo>
                  <a:pt x="9257" y="566"/>
                  <a:pt x="7784" y="1"/>
                  <a:pt x="6312"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GB" sz="1900">
                <a:solidFill>
                  <a:srgbClr val="ABE5D9"/>
                </a:solidFill>
                <a:latin typeface="Fira Sans Extra Condensed SemiBold"/>
                <a:ea typeface="Fira Sans Extra Condensed SemiBold"/>
                <a:cs typeface="Fira Sans Extra Condensed SemiBold"/>
                <a:sym typeface="Fira Sans Extra Condensed SemiBold"/>
              </a:rPr>
              <a:t>2</a:t>
            </a:r>
            <a:endParaRPr>
              <a:solidFill>
                <a:srgbClr val="ABE5D9"/>
              </a:solidFill>
            </a:endParaRPr>
          </a:p>
        </p:txBody>
      </p:sp>
      <p:sp>
        <p:nvSpPr>
          <p:cNvPr id="302" name="Google Shape;302;p19"/>
          <p:cNvSpPr/>
          <p:nvPr/>
        </p:nvSpPr>
        <p:spPr>
          <a:xfrm>
            <a:off x="3313523" y="7825803"/>
            <a:ext cx="991910" cy="1000491"/>
          </a:xfrm>
          <a:custGeom>
            <a:rect b="b" l="l" r="r" t="t"/>
            <a:pathLst>
              <a:path extrusionOk="0" h="40379" w="40379">
                <a:moveTo>
                  <a:pt x="20178" y="0"/>
                </a:moveTo>
                <a:cubicBezTo>
                  <a:pt x="9039" y="0"/>
                  <a:pt x="0" y="9039"/>
                  <a:pt x="0" y="20178"/>
                </a:cubicBezTo>
                <a:cubicBezTo>
                  <a:pt x="0" y="31339"/>
                  <a:pt x="9039" y="40378"/>
                  <a:pt x="20178" y="40378"/>
                </a:cubicBezTo>
                <a:cubicBezTo>
                  <a:pt x="31339" y="40378"/>
                  <a:pt x="40378" y="31339"/>
                  <a:pt x="40378" y="20178"/>
                </a:cubicBezTo>
                <a:cubicBezTo>
                  <a:pt x="40378" y="9039"/>
                  <a:pt x="31339" y="0"/>
                  <a:pt x="20178" y="0"/>
                </a:cubicBezTo>
                <a:close/>
              </a:path>
            </a:pathLst>
          </a:custGeom>
          <a:solidFill>
            <a:srgbClr val="FFDDD2">
              <a:alpha val="391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200">
                <a:solidFill>
                  <a:srgbClr val="F7B79E"/>
                </a:solidFill>
                <a:latin typeface="Mada"/>
                <a:ea typeface="Mada"/>
                <a:cs typeface="Mada"/>
                <a:sym typeface="Mada"/>
              </a:rPr>
              <a:t>Perforation</a:t>
            </a:r>
            <a:endParaRPr/>
          </a:p>
        </p:txBody>
      </p:sp>
      <p:sp>
        <p:nvSpPr>
          <p:cNvPr id="303" name="Google Shape;303;p19"/>
          <p:cNvSpPr/>
          <p:nvPr/>
        </p:nvSpPr>
        <p:spPr>
          <a:xfrm>
            <a:off x="3226165" y="7951098"/>
            <a:ext cx="310681" cy="285334"/>
          </a:xfrm>
          <a:custGeom>
            <a:rect b="b" l="l" r="r" t="t"/>
            <a:pathLst>
              <a:path extrusionOk="0" h="11517" w="12646">
                <a:moveTo>
                  <a:pt x="6323" y="1"/>
                </a:moveTo>
                <a:cubicBezTo>
                  <a:pt x="4851" y="1"/>
                  <a:pt x="3379" y="566"/>
                  <a:pt x="2260" y="1695"/>
                </a:cubicBezTo>
                <a:cubicBezTo>
                  <a:pt x="1" y="3932"/>
                  <a:pt x="1" y="7584"/>
                  <a:pt x="2260" y="9821"/>
                </a:cubicBezTo>
                <a:cubicBezTo>
                  <a:pt x="3379" y="10951"/>
                  <a:pt x="4851" y="11516"/>
                  <a:pt x="6323" y="11516"/>
                </a:cubicBezTo>
                <a:cubicBezTo>
                  <a:pt x="7795" y="11516"/>
                  <a:pt x="9268" y="10951"/>
                  <a:pt x="10386" y="9821"/>
                </a:cubicBezTo>
                <a:cubicBezTo>
                  <a:pt x="12646" y="7584"/>
                  <a:pt x="12646" y="3932"/>
                  <a:pt x="10386" y="1695"/>
                </a:cubicBezTo>
                <a:cubicBezTo>
                  <a:pt x="9268" y="566"/>
                  <a:pt x="7795" y="1"/>
                  <a:pt x="6323" y="1"/>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9"/>
          <p:cNvSpPr/>
          <p:nvPr/>
        </p:nvSpPr>
        <p:spPr>
          <a:xfrm>
            <a:off x="3217199" y="7941486"/>
            <a:ext cx="310116" cy="285334"/>
          </a:xfrm>
          <a:custGeom>
            <a:rect b="b" l="l" r="r" t="t"/>
            <a:pathLst>
              <a:path extrusionOk="0" h="11517" w="12623">
                <a:moveTo>
                  <a:pt x="6312" y="1"/>
                </a:moveTo>
                <a:cubicBezTo>
                  <a:pt x="4839" y="1"/>
                  <a:pt x="3367" y="566"/>
                  <a:pt x="2237" y="1695"/>
                </a:cubicBezTo>
                <a:cubicBezTo>
                  <a:pt x="0" y="3932"/>
                  <a:pt x="0" y="7584"/>
                  <a:pt x="2237" y="9821"/>
                </a:cubicBezTo>
                <a:cubicBezTo>
                  <a:pt x="3367" y="10951"/>
                  <a:pt x="4839" y="11516"/>
                  <a:pt x="6312" y="11516"/>
                </a:cubicBezTo>
                <a:cubicBezTo>
                  <a:pt x="7784" y="11516"/>
                  <a:pt x="9256" y="10951"/>
                  <a:pt x="10386" y="9821"/>
                </a:cubicBezTo>
                <a:cubicBezTo>
                  <a:pt x="12623" y="7584"/>
                  <a:pt x="12623" y="3932"/>
                  <a:pt x="10386" y="1695"/>
                </a:cubicBezTo>
                <a:cubicBezTo>
                  <a:pt x="9256" y="566"/>
                  <a:pt x="7784" y="1"/>
                  <a:pt x="6312"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GB" sz="1900">
                <a:solidFill>
                  <a:srgbClr val="ABE5D9"/>
                </a:solidFill>
                <a:latin typeface="Fira Sans Extra Condensed SemiBold"/>
                <a:ea typeface="Fira Sans Extra Condensed SemiBold"/>
                <a:cs typeface="Fira Sans Extra Condensed SemiBold"/>
                <a:sym typeface="Fira Sans Extra Condensed SemiBold"/>
              </a:rPr>
              <a:t>3</a:t>
            </a:r>
            <a:endParaRPr>
              <a:solidFill>
                <a:srgbClr val="ABE5D9"/>
              </a:solidFill>
            </a:endParaRPr>
          </a:p>
        </p:txBody>
      </p:sp>
      <p:sp>
        <p:nvSpPr>
          <p:cNvPr id="305" name="Google Shape;305;p19"/>
          <p:cNvSpPr/>
          <p:nvPr/>
        </p:nvSpPr>
        <p:spPr>
          <a:xfrm>
            <a:off x="1620772" y="7598376"/>
            <a:ext cx="200225" cy="205310"/>
          </a:xfrm>
          <a:custGeom>
            <a:rect b="b" l="l" r="r" t="t"/>
            <a:pathLst>
              <a:path extrusionOk="0" h="8287" w="8150">
                <a:moveTo>
                  <a:pt x="5821" y="0"/>
                </a:moveTo>
                <a:cubicBezTo>
                  <a:pt x="5935" y="206"/>
                  <a:pt x="6027" y="434"/>
                  <a:pt x="6141" y="640"/>
                </a:cubicBezTo>
                <a:cubicBezTo>
                  <a:pt x="3379" y="2055"/>
                  <a:pt x="1165" y="4497"/>
                  <a:pt x="1" y="7373"/>
                </a:cubicBezTo>
                <a:cubicBezTo>
                  <a:pt x="754" y="7624"/>
                  <a:pt x="1484" y="7921"/>
                  <a:pt x="2169" y="8286"/>
                </a:cubicBezTo>
                <a:cubicBezTo>
                  <a:pt x="2763" y="5593"/>
                  <a:pt x="4406" y="3173"/>
                  <a:pt x="6711" y="1644"/>
                </a:cubicBezTo>
                <a:cubicBezTo>
                  <a:pt x="6780" y="1735"/>
                  <a:pt x="6825" y="1849"/>
                  <a:pt x="6894" y="1941"/>
                </a:cubicBezTo>
                <a:cubicBezTo>
                  <a:pt x="7259" y="1370"/>
                  <a:pt x="7670" y="799"/>
                  <a:pt x="8149" y="297"/>
                </a:cubicBezTo>
                <a:cubicBezTo>
                  <a:pt x="7373" y="115"/>
                  <a:pt x="6597" y="0"/>
                  <a:pt x="582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9"/>
          <p:cNvSpPr/>
          <p:nvPr/>
        </p:nvSpPr>
        <p:spPr>
          <a:xfrm>
            <a:off x="3262622" y="7598376"/>
            <a:ext cx="204131" cy="201346"/>
          </a:xfrm>
          <a:custGeom>
            <a:rect b="b" l="l" r="r" t="t"/>
            <a:pathLst>
              <a:path extrusionOk="0" h="8127" w="8309">
                <a:moveTo>
                  <a:pt x="913" y="0"/>
                </a:moveTo>
                <a:cubicBezTo>
                  <a:pt x="685" y="754"/>
                  <a:pt x="365" y="1484"/>
                  <a:pt x="0" y="2169"/>
                </a:cubicBezTo>
                <a:cubicBezTo>
                  <a:pt x="2694" y="2739"/>
                  <a:pt x="5136" y="4406"/>
                  <a:pt x="6642" y="6688"/>
                </a:cubicBezTo>
                <a:cubicBezTo>
                  <a:pt x="6551" y="6757"/>
                  <a:pt x="6437" y="6825"/>
                  <a:pt x="6346" y="6894"/>
                </a:cubicBezTo>
                <a:cubicBezTo>
                  <a:pt x="6939" y="7259"/>
                  <a:pt x="7487" y="7670"/>
                  <a:pt x="8012" y="8126"/>
                </a:cubicBezTo>
                <a:cubicBezTo>
                  <a:pt x="8194" y="7373"/>
                  <a:pt x="8286" y="6597"/>
                  <a:pt x="8309" y="5821"/>
                </a:cubicBezTo>
                <a:lnTo>
                  <a:pt x="8309" y="5821"/>
                </a:lnTo>
                <a:cubicBezTo>
                  <a:pt x="8080" y="5912"/>
                  <a:pt x="7875" y="6026"/>
                  <a:pt x="7647" y="6118"/>
                </a:cubicBezTo>
                <a:cubicBezTo>
                  <a:pt x="6231" y="3379"/>
                  <a:pt x="3789" y="1165"/>
                  <a:pt x="91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19"/>
          <p:cNvSpPr/>
          <p:nvPr/>
        </p:nvSpPr>
        <p:spPr>
          <a:xfrm>
            <a:off x="5782892" y="7825803"/>
            <a:ext cx="991910" cy="1000491"/>
          </a:xfrm>
          <a:custGeom>
            <a:rect b="b" l="l" r="r" t="t"/>
            <a:pathLst>
              <a:path extrusionOk="0" h="40379" w="40379">
                <a:moveTo>
                  <a:pt x="20178" y="0"/>
                </a:moveTo>
                <a:cubicBezTo>
                  <a:pt x="9040" y="0"/>
                  <a:pt x="1" y="9039"/>
                  <a:pt x="1" y="20178"/>
                </a:cubicBezTo>
                <a:cubicBezTo>
                  <a:pt x="1" y="31339"/>
                  <a:pt x="9040" y="40378"/>
                  <a:pt x="20178" y="40378"/>
                </a:cubicBezTo>
                <a:cubicBezTo>
                  <a:pt x="31340" y="40378"/>
                  <a:pt x="40379" y="31339"/>
                  <a:pt x="40379" y="20178"/>
                </a:cubicBezTo>
                <a:cubicBezTo>
                  <a:pt x="40379" y="9039"/>
                  <a:pt x="31340" y="0"/>
                  <a:pt x="20178" y="0"/>
                </a:cubicBezTo>
                <a:close/>
              </a:path>
            </a:pathLst>
          </a:custGeom>
          <a:solidFill>
            <a:srgbClr val="FFDDD2">
              <a:alpha val="39110"/>
            </a:srgbClr>
          </a:solidFill>
          <a:ln>
            <a:noFill/>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000">
                <a:solidFill>
                  <a:srgbClr val="F7B79E"/>
                </a:solidFill>
                <a:latin typeface="Mada"/>
                <a:ea typeface="Mada"/>
                <a:cs typeface="Mada"/>
                <a:sym typeface="Mada"/>
              </a:rPr>
              <a:t>Inflammation</a:t>
            </a:r>
            <a:endParaRPr sz="1200"/>
          </a:p>
        </p:txBody>
      </p:sp>
      <p:sp>
        <p:nvSpPr>
          <p:cNvPr id="308" name="Google Shape;308;p19"/>
          <p:cNvSpPr/>
          <p:nvPr/>
        </p:nvSpPr>
        <p:spPr>
          <a:xfrm>
            <a:off x="5695660" y="7951098"/>
            <a:ext cx="310681" cy="285334"/>
          </a:xfrm>
          <a:custGeom>
            <a:rect b="b" l="l" r="r" t="t"/>
            <a:pathLst>
              <a:path extrusionOk="0" h="11517" w="12646">
                <a:moveTo>
                  <a:pt x="6323" y="1"/>
                </a:moveTo>
                <a:cubicBezTo>
                  <a:pt x="4851" y="1"/>
                  <a:pt x="3378" y="566"/>
                  <a:pt x="2260" y="1695"/>
                </a:cubicBezTo>
                <a:cubicBezTo>
                  <a:pt x="0" y="3932"/>
                  <a:pt x="0" y="7584"/>
                  <a:pt x="2260" y="9821"/>
                </a:cubicBezTo>
                <a:cubicBezTo>
                  <a:pt x="3378" y="10951"/>
                  <a:pt x="4851" y="11516"/>
                  <a:pt x="6323" y="11516"/>
                </a:cubicBezTo>
                <a:cubicBezTo>
                  <a:pt x="7795" y="11516"/>
                  <a:pt x="9267" y="10951"/>
                  <a:pt x="10386" y="9821"/>
                </a:cubicBezTo>
                <a:cubicBezTo>
                  <a:pt x="12645" y="7584"/>
                  <a:pt x="12645" y="3932"/>
                  <a:pt x="10386" y="1695"/>
                </a:cubicBezTo>
                <a:cubicBezTo>
                  <a:pt x="9267" y="566"/>
                  <a:pt x="7795" y="1"/>
                  <a:pt x="6323" y="1"/>
                </a:cubicBezTo>
                <a:close/>
              </a:path>
            </a:pathLst>
          </a:custGeom>
          <a:solidFill>
            <a:srgbClr val="CFCF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19"/>
          <p:cNvSpPr/>
          <p:nvPr/>
        </p:nvSpPr>
        <p:spPr>
          <a:xfrm>
            <a:off x="5686668" y="7941486"/>
            <a:ext cx="310140" cy="285334"/>
          </a:xfrm>
          <a:custGeom>
            <a:rect b="b" l="l" r="r" t="t"/>
            <a:pathLst>
              <a:path extrusionOk="0" h="11517" w="12624">
                <a:moveTo>
                  <a:pt x="6312" y="1"/>
                </a:moveTo>
                <a:cubicBezTo>
                  <a:pt x="4840" y="1"/>
                  <a:pt x="3368" y="566"/>
                  <a:pt x="2238" y="1695"/>
                </a:cubicBezTo>
                <a:cubicBezTo>
                  <a:pt x="1" y="3932"/>
                  <a:pt x="1" y="7584"/>
                  <a:pt x="2238" y="9821"/>
                </a:cubicBezTo>
                <a:cubicBezTo>
                  <a:pt x="3368" y="10951"/>
                  <a:pt x="4840" y="11516"/>
                  <a:pt x="6312" y="11516"/>
                </a:cubicBezTo>
                <a:cubicBezTo>
                  <a:pt x="7784" y="11516"/>
                  <a:pt x="9257" y="10951"/>
                  <a:pt x="10386" y="9821"/>
                </a:cubicBezTo>
                <a:cubicBezTo>
                  <a:pt x="12623" y="7584"/>
                  <a:pt x="12623" y="3932"/>
                  <a:pt x="10386" y="1695"/>
                </a:cubicBezTo>
                <a:cubicBezTo>
                  <a:pt x="9257" y="566"/>
                  <a:pt x="7784" y="1"/>
                  <a:pt x="6312" y="1"/>
                </a:cubicBezTo>
                <a:close/>
              </a:path>
            </a:pathLst>
          </a:custGeom>
          <a:solidFill>
            <a:srgbClr val="E6F8F6"/>
          </a:solid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GB" sz="1900">
                <a:solidFill>
                  <a:srgbClr val="ABE5D9"/>
                </a:solidFill>
                <a:latin typeface="Fira Sans Extra Condensed SemiBold"/>
                <a:ea typeface="Fira Sans Extra Condensed SemiBold"/>
                <a:cs typeface="Fira Sans Extra Condensed SemiBold"/>
                <a:sym typeface="Fira Sans Extra Condensed SemiBold"/>
              </a:rPr>
              <a:t>5</a:t>
            </a:r>
            <a:endParaRPr>
              <a:solidFill>
                <a:srgbClr val="ABE5D9"/>
              </a:solidFill>
            </a:endParaRPr>
          </a:p>
        </p:txBody>
      </p:sp>
      <p:sp>
        <p:nvSpPr>
          <p:cNvPr id="310" name="Google Shape;310;p19"/>
          <p:cNvSpPr/>
          <p:nvPr/>
        </p:nvSpPr>
        <p:spPr>
          <a:xfrm>
            <a:off x="4156424" y="7598376"/>
            <a:ext cx="199660" cy="205310"/>
          </a:xfrm>
          <a:custGeom>
            <a:rect b="b" l="l" r="r" t="t"/>
            <a:pathLst>
              <a:path extrusionOk="0" h="8287" w="8127">
                <a:moveTo>
                  <a:pt x="5821" y="0"/>
                </a:moveTo>
                <a:cubicBezTo>
                  <a:pt x="5912" y="206"/>
                  <a:pt x="6004" y="434"/>
                  <a:pt x="6118" y="640"/>
                </a:cubicBezTo>
                <a:cubicBezTo>
                  <a:pt x="3356" y="2055"/>
                  <a:pt x="1142" y="4497"/>
                  <a:pt x="1" y="7373"/>
                </a:cubicBezTo>
                <a:cubicBezTo>
                  <a:pt x="731" y="7624"/>
                  <a:pt x="1462" y="7921"/>
                  <a:pt x="2169" y="8286"/>
                </a:cubicBezTo>
                <a:cubicBezTo>
                  <a:pt x="2740" y="5593"/>
                  <a:pt x="4406" y="3173"/>
                  <a:pt x="6689" y="1644"/>
                </a:cubicBezTo>
                <a:cubicBezTo>
                  <a:pt x="6757" y="1735"/>
                  <a:pt x="6825" y="1849"/>
                  <a:pt x="6894" y="1941"/>
                </a:cubicBezTo>
                <a:cubicBezTo>
                  <a:pt x="7259" y="1370"/>
                  <a:pt x="7670" y="799"/>
                  <a:pt x="8127" y="297"/>
                </a:cubicBezTo>
                <a:cubicBezTo>
                  <a:pt x="7373" y="115"/>
                  <a:pt x="6597" y="0"/>
                  <a:pt x="5821"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1" name="Google Shape;311;p19"/>
          <p:cNvCxnSpPr/>
          <p:nvPr/>
        </p:nvCxnSpPr>
        <p:spPr>
          <a:xfrm rot="10800000">
            <a:off x="1308734" y="8830569"/>
            <a:ext cx="0" cy="433500"/>
          </a:xfrm>
          <a:prstGeom prst="straightConnector1">
            <a:avLst/>
          </a:prstGeom>
          <a:noFill/>
          <a:ln cap="flat" cmpd="sng" w="19050">
            <a:solidFill>
              <a:srgbClr val="FFDDD2"/>
            </a:solidFill>
            <a:prstDash val="solid"/>
            <a:round/>
            <a:headEnd len="med" w="med" type="oval"/>
            <a:tailEnd len="med" w="med" type="none"/>
          </a:ln>
        </p:spPr>
      </p:cxnSp>
      <p:cxnSp>
        <p:nvCxnSpPr>
          <p:cNvPr id="312" name="Google Shape;312;p19"/>
          <p:cNvCxnSpPr/>
          <p:nvPr/>
        </p:nvCxnSpPr>
        <p:spPr>
          <a:xfrm rot="10800000">
            <a:off x="3802617" y="8830569"/>
            <a:ext cx="0" cy="433500"/>
          </a:xfrm>
          <a:prstGeom prst="straightConnector1">
            <a:avLst/>
          </a:prstGeom>
          <a:noFill/>
          <a:ln cap="flat" cmpd="sng" w="19050">
            <a:solidFill>
              <a:srgbClr val="FFDDD2"/>
            </a:solidFill>
            <a:prstDash val="solid"/>
            <a:round/>
            <a:headEnd len="med" w="med" type="oval"/>
            <a:tailEnd len="med" w="med" type="none"/>
          </a:ln>
        </p:spPr>
      </p:cxnSp>
      <p:sp>
        <p:nvSpPr>
          <p:cNvPr id="313" name="Google Shape;313;p19"/>
          <p:cNvSpPr/>
          <p:nvPr/>
        </p:nvSpPr>
        <p:spPr>
          <a:xfrm>
            <a:off x="5798274" y="7598376"/>
            <a:ext cx="203566" cy="201346"/>
          </a:xfrm>
          <a:custGeom>
            <a:rect b="b" l="l" r="r" t="t"/>
            <a:pathLst>
              <a:path extrusionOk="0" h="8127" w="8286">
                <a:moveTo>
                  <a:pt x="913" y="0"/>
                </a:moveTo>
                <a:cubicBezTo>
                  <a:pt x="662" y="754"/>
                  <a:pt x="365" y="1484"/>
                  <a:pt x="0" y="2169"/>
                </a:cubicBezTo>
                <a:cubicBezTo>
                  <a:pt x="2671" y="2739"/>
                  <a:pt x="5113" y="4406"/>
                  <a:pt x="6642" y="6688"/>
                </a:cubicBezTo>
                <a:cubicBezTo>
                  <a:pt x="6528" y="6757"/>
                  <a:pt x="6437" y="6825"/>
                  <a:pt x="6323" y="6894"/>
                </a:cubicBezTo>
                <a:cubicBezTo>
                  <a:pt x="6916" y="7259"/>
                  <a:pt x="7487" y="7670"/>
                  <a:pt x="7989" y="8126"/>
                </a:cubicBezTo>
                <a:cubicBezTo>
                  <a:pt x="8172" y="7373"/>
                  <a:pt x="8263" y="6597"/>
                  <a:pt x="8286" y="5821"/>
                </a:cubicBezTo>
                <a:lnTo>
                  <a:pt x="8286" y="5821"/>
                </a:lnTo>
                <a:cubicBezTo>
                  <a:pt x="8058" y="5912"/>
                  <a:pt x="7852" y="6026"/>
                  <a:pt x="7647" y="6118"/>
                </a:cubicBezTo>
                <a:cubicBezTo>
                  <a:pt x="6209" y="3379"/>
                  <a:pt x="3766" y="1165"/>
                  <a:pt x="913"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14" name="Google Shape;314;p19"/>
          <p:cNvCxnSpPr/>
          <p:nvPr/>
        </p:nvCxnSpPr>
        <p:spPr>
          <a:xfrm rot="10800000">
            <a:off x="2579653" y="8196669"/>
            <a:ext cx="0" cy="1067400"/>
          </a:xfrm>
          <a:prstGeom prst="straightConnector1">
            <a:avLst/>
          </a:prstGeom>
          <a:noFill/>
          <a:ln cap="flat" cmpd="sng" w="19050">
            <a:solidFill>
              <a:srgbClr val="FFDDD2"/>
            </a:solidFill>
            <a:prstDash val="solid"/>
            <a:round/>
            <a:headEnd len="med" w="med" type="oval"/>
            <a:tailEnd len="med" w="med" type="none"/>
          </a:ln>
        </p:spPr>
      </p:cxnSp>
      <p:cxnSp>
        <p:nvCxnSpPr>
          <p:cNvPr id="315" name="Google Shape;315;p19"/>
          <p:cNvCxnSpPr/>
          <p:nvPr/>
        </p:nvCxnSpPr>
        <p:spPr>
          <a:xfrm rot="10800000">
            <a:off x="5046370" y="8196669"/>
            <a:ext cx="0" cy="1067400"/>
          </a:xfrm>
          <a:prstGeom prst="straightConnector1">
            <a:avLst/>
          </a:prstGeom>
          <a:noFill/>
          <a:ln cap="flat" cmpd="sng" w="19050">
            <a:solidFill>
              <a:srgbClr val="FFDDD2"/>
            </a:solidFill>
            <a:prstDash val="solid"/>
            <a:round/>
            <a:headEnd len="med" w="med" type="oval"/>
            <a:tailEnd len="med" w="med" type="none"/>
          </a:ln>
        </p:spPr>
      </p:cxnSp>
      <p:cxnSp>
        <p:nvCxnSpPr>
          <p:cNvPr id="316" name="Google Shape;316;p19"/>
          <p:cNvCxnSpPr/>
          <p:nvPr/>
        </p:nvCxnSpPr>
        <p:spPr>
          <a:xfrm rot="10800000">
            <a:off x="6283863" y="8830569"/>
            <a:ext cx="0" cy="433500"/>
          </a:xfrm>
          <a:prstGeom prst="straightConnector1">
            <a:avLst/>
          </a:prstGeom>
          <a:noFill/>
          <a:ln cap="flat" cmpd="sng" w="19050">
            <a:solidFill>
              <a:srgbClr val="FFDDD2"/>
            </a:solidFill>
            <a:prstDash val="solid"/>
            <a:round/>
            <a:headEnd len="med" w="med" type="oval"/>
            <a:tailEnd len="med" w="med" type="none"/>
          </a:ln>
        </p:spPr>
      </p:cxnSp>
      <p:sp>
        <p:nvSpPr>
          <p:cNvPr id="317" name="Google Shape;317;p19"/>
          <p:cNvSpPr/>
          <p:nvPr/>
        </p:nvSpPr>
        <p:spPr>
          <a:xfrm>
            <a:off x="2473013" y="7360000"/>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20"/>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23" name="Google Shape;323;p20"/>
          <p:cNvCxnSpPr/>
          <p:nvPr/>
        </p:nvCxnSpPr>
        <p:spPr>
          <a:xfrm>
            <a:off x="1586774" y="697903"/>
            <a:ext cx="4536000" cy="3600"/>
          </a:xfrm>
          <a:prstGeom prst="straightConnector1">
            <a:avLst/>
          </a:prstGeom>
          <a:noFill/>
          <a:ln cap="flat" cmpd="sng" w="19050">
            <a:solidFill>
              <a:srgbClr val="83C5BE"/>
            </a:solidFill>
            <a:prstDash val="solid"/>
            <a:round/>
            <a:headEnd len="med" w="med" type="oval"/>
            <a:tailEnd len="med" w="med" type="oval"/>
          </a:ln>
        </p:spPr>
      </p:cxnSp>
      <p:sp>
        <p:nvSpPr>
          <p:cNvPr id="324" name="Google Shape;324;p20"/>
          <p:cNvSpPr txBox="1"/>
          <p:nvPr/>
        </p:nvSpPr>
        <p:spPr>
          <a:xfrm>
            <a:off x="1031905" y="272797"/>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Investigations </a:t>
            </a:r>
            <a:endParaRPr sz="2200"/>
          </a:p>
        </p:txBody>
      </p:sp>
      <p:grpSp>
        <p:nvGrpSpPr>
          <p:cNvPr id="325" name="Google Shape;325;p20"/>
          <p:cNvGrpSpPr/>
          <p:nvPr/>
        </p:nvGrpSpPr>
        <p:grpSpPr>
          <a:xfrm>
            <a:off x="287094" y="4700145"/>
            <a:ext cx="467181" cy="476434"/>
            <a:chOff x="2410712" y="2415450"/>
            <a:chExt cx="312600" cy="312600"/>
          </a:xfrm>
        </p:grpSpPr>
        <p:sp>
          <p:nvSpPr>
            <p:cNvPr id="326" name="Google Shape;326;p20"/>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0"/>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8" name="Google Shape;328;p20"/>
          <p:cNvSpPr txBox="1"/>
          <p:nvPr/>
        </p:nvSpPr>
        <p:spPr>
          <a:xfrm>
            <a:off x="744375" y="4726780"/>
            <a:ext cx="48219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38761D"/>
                </a:solidFill>
                <a:highlight>
                  <a:srgbClr val="EDF9F9"/>
                </a:highlight>
                <a:latin typeface="Lora"/>
                <a:ea typeface="Lora"/>
                <a:cs typeface="Lora"/>
                <a:sym typeface="Lora"/>
              </a:rPr>
              <a:t>MRCP:</a:t>
            </a:r>
            <a:endParaRPr b="1" sz="1800">
              <a:solidFill>
                <a:srgbClr val="38761D"/>
              </a:solidFill>
              <a:highlight>
                <a:srgbClr val="EDF9F9"/>
              </a:highlight>
              <a:latin typeface="Lora"/>
              <a:ea typeface="Lora"/>
              <a:cs typeface="Lora"/>
              <a:sym typeface="Lora"/>
            </a:endParaRPr>
          </a:p>
        </p:txBody>
      </p:sp>
      <p:pic>
        <p:nvPicPr>
          <p:cNvPr id="329" name="Google Shape;329;p20"/>
          <p:cNvPicPr preferRelativeResize="0"/>
          <p:nvPr/>
        </p:nvPicPr>
        <p:blipFill>
          <a:blip r:embed="rId3">
            <a:alphaModFix/>
          </a:blip>
          <a:stretch>
            <a:fillRect/>
          </a:stretch>
        </p:blipFill>
        <p:spPr>
          <a:xfrm>
            <a:off x="4658062" y="4928477"/>
            <a:ext cx="2644351" cy="1628077"/>
          </a:xfrm>
          <a:prstGeom prst="rect">
            <a:avLst/>
          </a:prstGeom>
          <a:noFill/>
          <a:ln cap="flat" cmpd="sng" w="19050">
            <a:solidFill>
              <a:srgbClr val="FFDDD2"/>
            </a:solidFill>
            <a:prstDash val="lgDash"/>
            <a:round/>
            <a:headEnd len="sm" w="sm" type="none"/>
            <a:tailEnd len="sm" w="sm" type="none"/>
          </a:ln>
        </p:spPr>
      </p:pic>
      <p:sp>
        <p:nvSpPr>
          <p:cNvPr id="330" name="Google Shape;330;p20"/>
          <p:cNvSpPr txBox="1"/>
          <p:nvPr/>
        </p:nvSpPr>
        <p:spPr>
          <a:xfrm>
            <a:off x="631513" y="5244550"/>
            <a:ext cx="4141200" cy="1871400"/>
          </a:xfrm>
          <a:prstGeom prst="rect">
            <a:avLst/>
          </a:prstGeom>
          <a:noFill/>
          <a:ln>
            <a:noFill/>
          </a:ln>
        </p:spPr>
        <p:txBody>
          <a:bodyPr anchorCtr="0" anchor="t" bIns="91425" lIns="91425" spcFirstLastPara="1" rIns="91425" wrap="square" tIns="91425">
            <a:noAutofit/>
          </a:bodyPr>
          <a:lstStyle/>
          <a:p>
            <a:pPr indent="-171450" lvl="0" marL="179999" rtl="0" algn="l">
              <a:lnSpc>
                <a:spcPct val="115000"/>
              </a:lnSpc>
              <a:spcBef>
                <a:spcPts val="1200"/>
              </a:spcBef>
              <a:spcAft>
                <a:spcPts val="0"/>
              </a:spcAft>
              <a:buClr>
                <a:srgbClr val="6AA84F"/>
              </a:buClr>
              <a:buSzPts val="1200"/>
              <a:buFont typeface="Mada"/>
              <a:buChar char="●"/>
            </a:pPr>
            <a:r>
              <a:rPr lang="en-GB" sz="1200">
                <a:solidFill>
                  <a:srgbClr val="6AA84F"/>
                </a:solidFill>
                <a:highlight>
                  <a:srgbClr val="FFFFFF"/>
                </a:highlight>
                <a:latin typeface="Mada"/>
                <a:ea typeface="Mada"/>
                <a:cs typeface="Mada"/>
                <a:sym typeface="Mada"/>
              </a:rPr>
              <a:t>MRCP (</a:t>
            </a:r>
            <a:r>
              <a:rPr lang="en-GB" sz="1200">
                <a:solidFill>
                  <a:srgbClr val="6AA84F"/>
                </a:solidFill>
                <a:latin typeface="Mada"/>
                <a:ea typeface="Mada"/>
                <a:cs typeface="Mada"/>
                <a:sym typeface="Mada"/>
              </a:rPr>
              <a:t>Magnetic Resonance Cholangiopancreatography)</a:t>
            </a:r>
            <a:r>
              <a:rPr lang="en-GB" sz="1200">
                <a:solidFill>
                  <a:srgbClr val="6AA84F"/>
                </a:solidFill>
                <a:highlight>
                  <a:srgbClr val="FFFFFF"/>
                </a:highlight>
                <a:latin typeface="Mada"/>
                <a:ea typeface="Mada"/>
                <a:cs typeface="Mada"/>
                <a:sym typeface="Mada"/>
              </a:rPr>
              <a:t>: Not therapeutic, only diagnostic and non invasive, time consuming</a:t>
            </a:r>
            <a:endParaRPr sz="1200">
              <a:solidFill>
                <a:srgbClr val="6AA84F"/>
              </a:solidFill>
              <a:highlight>
                <a:srgbClr val="FFFFFF"/>
              </a:highlight>
              <a:latin typeface="Mada"/>
              <a:ea typeface="Mada"/>
              <a:cs typeface="Mada"/>
              <a:sym typeface="Mada"/>
            </a:endParaRPr>
          </a:p>
          <a:p>
            <a:pPr indent="-171450" lvl="0" marL="179999" rtl="0" algn="l">
              <a:lnSpc>
                <a:spcPct val="115000"/>
              </a:lnSpc>
              <a:spcBef>
                <a:spcPts val="0"/>
              </a:spcBef>
              <a:spcAft>
                <a:spcPts val="0"/>
              </a:spcAft>
              <a:buClr>
                <a:srgbClr val="F1C232"/>
              </a:buClr>
              <a:buSzPts val="1200"/>
              <a:buFont typeface="Mada"/>
              <a:buChar char="●"/>
            </a:pPr>
            <a:r>
              <a:rPr lang="en-GB" sz="1200">
                <a:solidFill>
                  <a:srgbClr val="F1C232"/>
                </a:solidFill>
                <a:highlight>
                  <a:srgbClr val="FFFFFF"/>
                </a:highlight>
                <a:latin typeface="Mada"/>
                <a:ea typeface="Mada"/>
                <a:cs typeface="Mada"/>
                <a:sym typeface="Mada"/>
              </a:rPr>
              <a:t>Most accurate investigation</a:t>
            </a:r>
            <a:endParaRPr sz="1200">
              <a:solidFill>
                <a:srgbClr val="F1C232"/>
              </a:solidFill>
              <a:highlight>
                <a:srgbClr val="FFFFFF"/>
              </a:highlight>
              <a:latin typeface="Mada"/>
              <a:ea typeface="Mada"/>
              <a:cs typeface="Mada"/>
              <a:sym typeface="Mada"/>
            </a:endParaRPr>
          </a:p>
          <a:p>
            <a:pPr indent="0" lvl="0" marL="0" rtl="0" algn="l">
              <a:lnSpc>
                <a:spcPct val="115000"/>
              </a:lnSpc>
              <a:spcBef>
                <a:spcPts val="1200"/>
              </a:spcBef>
              <a:spcAft>
                <a:spcPts val="1200"/>
              </a:spcAft>
              <a:buNone/>
            </a:pPr>
            <a:r>
              <a:t/>
            </a:r>
            <a:endParaRPr sz="1200">
              <a:solidFill>
                <a:srgbClr val="6AA84F"/>
              </a:solidFill>
              <a:highlight>
                <a:srgbClr val="FFFFFF"/>
              </a:highlight>
              <a:latin typeface="Mada"/>
              <a:ea typeface="Mada"/>
              <a:cs typeface="Mada"/>
              <a:sym typeface="Mada"/>
            </a:endParaRPr>
          </a:p>
        </p:txBody>
      </p:sp>
      <p:pic>
        <p:nvPicPr>
          <p:cNvPr id="331" name="Google Shape;331;p20"/>
          <p:cNvPicPr preferRelativeResize="0"/>
          <p:nvPr/>
        </p:nvPicPr>
        <p:blipFill>
          <a:blip r:embed="rId4">
            <a:alphaModFix/>
          </a:blip>
          <a:stretch>
            <a:fillRect/>
          </a:stretch>
        </p:blipFill>
        <p:spPr>
          <a:xfrm>
            <a:off x="141502" y="1600400"/>
            <a:ext cx="1870591" cy="1849901"/>
          </a:xfrm>
          <a:prstGeom prst="rect">
            <a:avLst/>
          </a:prstGeom>
          <a:noFill/>
          <a:ln cap="flat" cmpd="sng" w="19050">
            <a:solidFill>
              <a:srgbClr val="ABE5D9"/>
            </a:solidFill>
            <a:prstDash val="dash"/>
            <a:round/>
            <a:headEnd len="sm" w="sm" type="none"/>
            <a:tailEnd len="sm" w="sm" type="none"/>
          </a:ln>
        </p:spPr>
      </p:pic>
      <p:pic>
        <p:nvPicPr>
          <p:cNvPr id="332" name="Google Shape;332;p20"/>
          <p:cNvPicPr preferRelativeResize="0"/>
          <p:nvPr/>
        </p:nvPicPr>
        <p:blipFill>
          <a:blip r:embed="rId5">
            <a:alphaModFix/>
          </a:blip>
          <a:stretch>
            <a:fillRect/>
          </a:stretch>
        </p:blipFill>
        <p:spPr>
          <a:xfrm>
            <a:off x="2359528" y="2338338"/>
            <a:ext cx="2187637" cy="1430850"/>
          </a:xfrm>
          <a:prstGeom prst="rect">
            <a:avLst/>
          </a:prstGeom>
          <a:noFill/>
          <a:ln cap="flat" cmpd="sng" w="19050">
            <a:solidFill>
              <a:srgbClr val="ABE5D9"/>
            </a:solidFill>
            <a:prstDash val="dash"/>
            <a:round/>
            <a:headEnd len="sm" w="sm" type="none"/>
            <a:tailEnd len="sm" w="sm" type="none"/>
          </a:ln>
        </p:spPr>
      </p:pic>
      <p:pic>
        <p:nvPicPr>
          <p:cNvPr id="333" name="Google Shape;333;p20"/>
          <p:cNvPicPr preferRelativeResize="0"/>
          <p:nvPr/>
        </p:nvPicPr>
        <p:blipFill>
          <a:blip r:embed="rId6">
            <a:alphaModFix/>
          </a:blip>
          <a:stretch>
            <a:fillRect/>
          </a:stretch>
        </p:blipFill>
        <p:spPr>
          <a:xfrm>
            <a:off x="4742075" y="1309832"/>
            <a:ext cx="2627675" cy="2554611"/>
          </a:xfrm>
          <a:prstGeom prst="rect">
            <a:avLst/>
          </a:prstGeom>
          <a:noFill/>
          <a:ln cap="flat" cmpd="sng" w="19050">
            <a:solidFill>
              <a:srgbClr val="ABE5D9"/>
            </a:solidFill>
            <a:prstDash val="dash"/>
            <a:round/>
            <a:headEnd len="sm" w="sm" type="none"/>
            <a:tailEnd len="sm" w="sm" type="none"/>
          </a:ln>
        </p:spPr>
      </p:pic>
      <p:sp>
        <p:nvSpPr>
          <p:cNvPr id="334" name="Google Shape;334;p20"/>
          <p:cNvSpPr txBox="1"/>
          <p:nvPr/>
        </p:nvSpPr>
        <p:spPr>
          <a:xfrm>
            <a:off x="93725" y="3486463"/>
            <a:ext cx="1966200" cy="705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6AA84F"/>
                </a:solidFill>
                <a:latin typeface="Mada"/>
                <a:ea typeface="Mada"/>
                <a:cs typeface="Mada"/>
                <a:sym typeface="Mada"/>
              </a:rPr>
              <a:t>Contrast fill the duct in a uniform way , smooth, </a:t>
            </a:r>
            <a:r>
              <a:rPr lang="en-GB" sz="1000">
                <a:solidFill>
                  <a:srgbClr val="6AA84F"/>
                </a:solidFill>
                <a:latin typeface="Mada"/>
                <a:ea typeface="Mada"/>
                <a:cs typeface="Mada"/>
                <a:sym typeface="Mada"/>
              </a:rPr>
              <a:t>no abrupt change in diameter</a:t>
            </a:r>
            <a:r>
              <a:rPr lang="en-GB" sz="1000">
                <a:solidFill>
                  <a:srgbClr val="6AA84F"/>
                </a:solidFill>
                <a:latin typeface="Mada"/>
                <a:ea typeface="Mada"/>
                <a:cs typeface="Mada"/>
                <a:sym typeface="Mada"/>
              </a:rPr>
              <a:t>, no filling defect (normal)</a:t>
            </a:r>
            <a:endParaRPr sz="1000">
              <a:solidFill>
                <a:srgbClr val="6AA84F"/>
              </a:solidFill>
              <a:latin typeface="Mada"/>
              <a:ea typeface="Mada"/>
              <a:cs typeface="Mada"/>
              <a:sym typeface="Mada"/>
            </a:endParaRPr>
          </a:p>
          <a:p>
            <a:pPr indent="0" lvl="0" marL="0" rtl="0" algn="ctr">
              <a:spcBef>
                <a:spcPts val="0"/>
              </a:spcBef>
              <a:spcAft>
                <a:spcPts val="0"/>
              </a:spcAft>
              <a:buNone/>
            </a:pPr>
            <a:r>
              <a:t/>
            </a:r>
            <a:endParaRPr/>
          </a:p>
        </p:txBody>
      </p:sp>
      <p:sp>
        <p:nvSpPr>
          <p:cNvPr id="335" name="Google Shape;335;p20"/>
          <p:cNvSpPr txBox="1"/>
          <p:nvPr/>
        </p:nvSpPr>
        <p:spPr>
          <a:xfrm>
            <a:off x="2173750" y="3769188"/>
            <a:ext cx="2627700" cy="41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000">
                <a:solidFill>
                  <a:srgbClr val="6AA84F"/>
                </a:solidFill>
                <a:latin typeface="Mada"/>
                <a:ea typeface="Mada"/>
                <a:cs typeface="Mada"/>
                <a:sym typeface="Mada"/>
              </a:rPr>
              <a:t>Arrow: narrowing (distal bile duct stricture)</a:t>
            </a:r>
            <a:endParaRPr sz="1000"/>
          </a:p>
        </p:txBody>
      </p:sp>
      <p:sp>
        <p:nvSpPr>
          <p:cNvPr id="336" name="Google Shape;336;p20"/>
          <p:cNvSpPr txBox="1"/>
          <p:nvPr/>
        </p:nvSpPr>
        <p:spPr>
          <a:xfrm>
            <a:off x="5043000" y="2376794"/>
            <a:ext cx="955200" cy="2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rgbClr val="38761D"/>
                </a:solidFill>
                <a:latin typeface="Mada"/>
                <a:ea typeface="Mada"/>
                <a:cs typeface="Mada"/>
                <a:sym typeface="Mada"/>
              </a:rPr>
              <a:t>Stricture </a:t>
            </a:r>
            <a:endParaRPr sz="1200">
              <a:solidFill>
                <a:srgbClr val="38761D"/>
              </a:solidFill>
              <a:latin typeface="Mada"/>
              <a:ea typeface="Mada"/>
              <a:cs typeface="Mada"/>
              <a:sym typeface="Mada"/>
            </a:endParaRPr>
          </a:p>
          <a:p>
            <a:pPr indent="0" lvl="0" marL="0" rtl="0" algn="ctr">
              <a:spcBef>
                <a:spcPts val="0"/>
              </a:spcBef>
              <a:spcAft>
                <a:spcPts val="0"/>
              </a:spcAft>
              <a:buNone/>
            </a:pPr>
            <a:r>
              <a:t/>
            </a:r>
            <a:endParaRPr/>
          </a:p>
        </p:txBody>
      </p:sp>
      <p:sp>
        <p:nvSpPr>
          <p:cNvPr id="337" name="Google Shape;337;p20"/>
          <p:cNvSpPr/>
          <p:nvPr/>
        </p:nvSpPr>
        <p:spPr>
          <a:xfrm>
            <a:off x="5520828" y="2598679"/>
            <a:ext cx="477300" cy="164700"/>
          </a:xfrm>
          <a:prstGeom prst="rightArrow">
            <a:avLst>
              <a:gd fmla="val 50000" name="adj1"/>
              <a:gd fmla="val 50000" name="adj2"/>
            </a:avLst>
          </a:prstGeom>
          <a:solidFill>
            <a:srgbClr val="980000"/>
          </a:solidFill>
          <a:ln cap="flat" cmpd="sng" w="9525">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0"/>
          <p:cNvSpPr/>
          <p:nvPr/>
        </p:nvSpPr>
        <p:spPr>
          <a:xfrm rot="-7988638">
            <a:off x="6457519" y="3540754"/>
            <a:ext cx="465025" cy="169402"/>
          </a:xfrm>
          <a:prstGeom prst="rightArrow">
            <a:avLst>
              <a:gd fmla="val 50000" name="adj1"/>
              <a:gd fmla="val 50000" name="adj2"/>
            </a:avLst>
          </a:prstGeom>
          <a:solidFill>
            <a:srgbClr val="980000"/>
          </a:solidFill>
          <a:ln cap="flat" cmpd="sng" w="9525">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0"/>
          <p:cNvSpPr txBox="1"/>
          <p:nvPr/>
        </p:nvSpPr>
        <p:spPr>
          <a:xfrm>
            <a:off x="4742075" y="3836938"/>
            <a:ext cx="2753700" cy="276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000">
                <a:solidFill>
                  <a:srgbClr val="6AA84F"/>
                </a:solidFill>
                <a:latin typeface="Mada"/>
                <a:ea typeface="Mada"/>
                <a:cs typeface="Mada"/>
                <a:sym typeface="Mada"/>
              </a:rPr>
              <a:t>Obstruction (filling defect) most likely a sludge</a:t>
            </a:r>
            <a:endParaRPr sz="1000">
              <a:solidFill>
                <a:srgbClr val="6AA84F"/>
              </a:solidFill>
              <a:latin typeface="Mada"/>
              <a:ea typeface="Mada"/>
              <a:cs typeface="Mada"/>
              <a:sym typeface="Mada"/>
            </a:endParaRPr>
          </a:p>
          <a:p>
            <a:pPr indent="0" lvl="0" marL="0" rtl="0" algn="ctr">
              <a:spcBef>
                <a:spcPts val="0"/>
              </a:spcBef>
              <a:spcAft>
                <a:spcPts val="0"/>
              </a:spcAft>
              <a:buNone/>
            </a:pPr>
            <a:r>
              <a:t/>
            </a:r>
            <a:endParaRPr sz="1000">
              <a:solidFill>
                <a:srgbClr val="6AA84F"/>
              </a:solidFill>
              <a:latin typeface="Mada"/>
              <a:ea typeface="Mada"/>
              <a:cs typeface="Mada"/>
              <a:sym typeface="Mada"/>
            </a:endParaRPr>
          </a:p>
        </p:txBody>
      </p:sp>
      <p:sp>
        <p:nvSpPr>
          <p:cNvPr id="340" name="Google Shape;340;p20"/>
          <p:cNvSpPr txBox="1"/>
          <p:nvPr/>
        </p:nvSpPr>
        <p:spPr>
          <a:xfrm>
            <a:off x="4615988" y="928150"/>
            <a:ext cx="2879700" cy="51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900">
                <a:solidFill>
                  <a:srgbClr val="6AA84F"/>
                </a:solidFill>
                <a:latin typeface="Mada"/>
                <a:ea typeface="Mada"/>
                <a:cs typeface="Mada"/>
                <a:sym typeface="Mada"/>
              </a:rPr>
              <a:t>Proximal to the obstruction if it was dilated it indicate chronic condition ,Not dilated here </a:t>
            </a:r>
            <a:endParaRPr sz="900">
              <a:solidFill>
                <a:srgbClr val="6AA84F"/>
              </a:solidFill>
              <a:latin typeface="Mada"/>
              <a:ea typeface="Mada"/>
              <a:cs typeface="Mada"/>
              <a:sym typeface="Mada"/>
            </a:endParaRPr>
          </a:p>
          <a:p>
            <a:pPr indent="0" lvl="0" marL="0" rtl="0" algn="ctr">
              <a:spcBef>
                <a:spcPts val="0"/>
              </a:spcBef>
              <a:spcAft>
                <a:spcPts val="0"/>
              </a:spcAft>
              <a:buNone/>
            </a:pPr>
            <a:r>
              <a:rPr lang="en-GB" sz="900">
                <a:solidFill>
                  <a:srgbClr val="6AA84F"/>
                </a:solidFill>
                <a:latin typeface="Mada"/>
                <a:ea typeface="Mada"/>
                <a:cs typeface="Mada"/>
                <a:sym typeface="Mada"/>
              </a:rPr>
              <a:t> </a:t>
            </a:r>
            <a:endParaRPr sz="900">
              <a:solidFill>
                <a:srgbClr val="6AA84F"/>
              </a:solidFill>
              <a:latin typeface="Mada"/>
              <a:ea typeface="Mada"/>
              <a:cs typeface="Mada"/>
              <a:sym typeface="Mada"/>
            </a:endParaRPr>
          </a:p>
          <a:p>
            <a:pPr indent="0" lvl="0" marL="0" rtl="0" algn="ctr">
              <a:spcBef>
                <a:spcPts val="0"/>
              </a:spcBef>
              <a:spcAft>
                <a:spcPts val="0"/>
              </a:spcAft>
              <a:buNone/>
            </a:pPr>
            <a:r>
              <a:t/>
            </a:r>
            <a:endParaRPr sz="900">
              <a:solidFill>
                <a:srgbClr val="6AA84F"/>
              </a:solidFill>
              <a:latin typeface="Mada"/>
              <a:ea typeface="Mada"/>
              <a:cs typeface="Mada"/>
              <a:sym typeface="Mada"/>
            </a:endParaRPr>
          </a:p>
        </p:txBody>
      </p:sp>
      <p:sp>
        <p:nvSpPr>
          <p:cNvPr id="341" name="Google Shape;341;p20"/>
          <p:cNvSpPr/>
          <p:nvPr/>
        </p:nvSpPr>
        <p:spPr>
          <a:xfrm rot="4596241">
            <a:off x="5827938" y="1656258"/>
            <a:ext cx="455801" cy="172463"/>
          </a:xfrm>
          <a:prstGeom prst="rightArrow">
            <a:avLst>
              <a:gd fmla="val 50000" name="adj1"/>
              <a:gd fmla="val 50000" name="adj2"/>
            </a:avLst>
          </a:prstGeom>
          <a:solidFill>
            <a:srgbClr val="980000"/>
          </a:solidFill>
          <a:ln cap="flat" cmpd="sng" w="9525">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42" name="Google Shape;342;p20"/>
          <p:cNvPicPr preferRelativeResize="0"/>
          <p:nvPr/>
        </p:nvPicPr>
        <p:blipFill>
          <a:blip r:embed="rId7">
            <a:alphaModFix/>
          </a:blip>
          <a:stretch>
            <a:fillRect/>
          </a:stretch>
        </p:blipFill>
        <p:spPr>
          <a:xfrm>
            <a:off x="4315533" y="7865275"/>
            <a:ext cx="2916668" cy="1674600"/>
          </a:xfrm>
          <a:prstGeom prst="rect">
            <a:avLst/>
          </a:prstGeom>
          <a:noFill/>
          <a:ln cap="flat" cmpd="sng" w="19050">
            <a:solidFill>
              <a:srgbClr val="FFDDD2"/>
            </a:solidFill>
            <a:prstDash val="lgDash"/>
            <a:round/>
            <a:headEnd len="sm" w="sm" type="none"/>
            <a:tailEnd len="sm" w="sm" type="none"/>
          </a:ln>
        </p:spPr>
      </p:pic>
      <p:sp>
        <p:nvSpPr>
          <p:cNvPr id="343" name="Google Shape;343;p20"/>
          <p:cNvSpPr txBox="1"/>
          <p:nvPr/>
        </p:nvSpPr>
        <p:spPr>
          <a:xfrm>
            <a:off x="735162" y="7448151"/>
            <a:ext cx="2041800" cy="32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38761D"/>
                </a:solidFill>
                <a:highlight>
                  <a:srgbClr val="EDF9F9"/>
                </a:highlight>
                <a:latin typeface="Lora"/>
                <a:ea typeface="Lora"/>
                <a:cs typeface="Lora"/>
                <a:sym typeface="Lora"/>
              </a:rPr>
              <a:t>Gallstones :</a:t>
            </a:r>
            <a:endParaRPr b="1" sz="1800">
              <a:solidFill>
                <a:srgbClr val="38761D"/>
              </a:solidFill>
              <a:highlight>
                <a:srgbClr val="EDF9F9"/>
              </a:highlight>
              <a:latin typeface="Lora"/>
              <a:ea typeface="Lora"/>
              <a:cs typeface="Lora"/>
              <a:sym typeface="Lora"/>
            </a:endParaRPr>
          </a:p>
        </p:txBody>
      </p:sp>
      <p:grpSp>
        <p:nvGrpSpPr>
          <p:cNvPr id="344" name="Google Shape;344;p20"/>
          <p:cNvGrpSpPr/>
          <p:nvPr/>
        </p:nvGrpSpPr>
        <p:grpSpPr>
          <a:xfrm>
            <a:off x="141494" y="7371040"/>
            <a:ext cx="467181" cy="476434"/>
            <a:chOff x="2410712" y="2415450"/>
            <a:chExt cx="312600" cy="312600"/>
          </a:xfrm>
        </p:grpSpPr>
        <p:sp>
          <p:nvSpPr>
            <p:cNvPr id="345" name="Google Shape;345;p20"/>
            <p:cNvSpPr/>
            <p:nvPr/>
          </p:nvSpPr>
          <p:spPr>
            <a:xfrm>
              <a:off x="2410712" y="2415450"/>
              <a:ext cx="312600" cy="312600"/>
            </a:xfrm>
            <a:prstGeom prst="ellipse">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0"/>
            <p:cNvSpPr/>
            <p:nvPr/>
          </p:nvSpPr>
          <p:spPr>
            <a:xfrm>
              <a:off x="2516612" y="2509951"/>
              <a:ext cx="100800" cy="123600"/>
            </a:xfrm>
            <a:prstGeom prst="chevron">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347" name="Google Shape;347;p20"/>
          <p:cNvCxnSpPr/>
          <p:nvPr/>
        </p:nvCxnSpPr>
        <p:spPr>
          <a:xfrm>
            <a:off x="1500649" y="7212103"/>
            <a:ext cx="4536000" cy="3600"/>
          </a:xfrm>
          <a:prstGeom prst="straightConnector1">
            <a:avLst/>
          </a:prstGeom>
          <a:noFill/>
          <a:ln cap="flat" cmpd="sng" w="19050">
            <a:solidFill>
              <a:srgbClr val="83C5BE"/>
            </a:solidFill>
            <a:prstDash val="solid"/>
            <a:round/>
            <a:headEnd len="med" w="med" type="oval"/>
            <a:tailEnd len="med" w="med" type="oval"/>
          </a:ln>
        </p:spPr>
      </p:cxnSp>
      <p:sp>
        <p:nvSpPr>
          <p:cNvPr id="348" name="Google Shape;348;p20"/>
          <p:cNvSpPr txBox="1"/>
          <p:nvPr/>
        </p:nvSpPr>
        <p:spPr>
          <a:xfrm>
            <a:off x="945805" y="6696972"/>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Obstructive jaundice </a:t>
            </a:r>
            <a:endParaRPr sz="2200"/>
          </a:p>
        </p:txBody>
      </p:sp>
      <p:sp>
        <p:nvSpPr>
          <p:cNvPr id="349" name="Google Shape;349;p20"/>
          <p:cNvSpPr txBox="1"/>
          <p:nvPr/>
        </p:nvSpPr>
        <p:spPr>
          <a:xfrm>
            <a:off x="377200" y="7710025"/>
            <a:ext cx="3894600" cy="167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solidFill>
                <a:srgbClr val="F1C232"/>
              </a:solidFill>
              <a:latin typeface="Mada"/>
              <a:ea typeface="Mada"/>
              <a:cs typeface="Mada"/>
              <a:sym typeface="Mada"/>
            </a:endParaRPr>
          </a:p>
          <a:p>
            <a:pPr indent="-171450" lvl="0" marL="360000"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Age is important. 4 F’s  </a:t>
            </a:r>
            <a:endParaRPr sz="1200">
              <a:solidFill>
                <a:srgbClr val="6AA84F"/>
              </a:solidFill>
              <a:latin typeface="Mada"/>
              <a:ea typeface="Mada"/>
              <a:cs typeface="Mada"/>
              <a:sym typeface="Mada"/>
            </a:endParaRPr>
          </a:p>
          <a:p>
            <a:pPr indent="0" lvl="0" marL="360000" rtl="0" algn="l">
              <a:lnSpc>
                <a:spcPct val="115000"/>
              </a:lnSpc>
              <a:spcBef>
                <a:spcPts val="0"/>
              </a:spcBef>
              <a:spcAft>
                <a:spcPts val="0"/>
              </a:spcAft>
              <a:buNone/>
            </a:pPr>
            <a:r>
              <a:rPr lang="en-GB" sz="1200">
                <a:solidFill>
                  <a:srgbClr val="6AA84F"/>
                </a:solidFill>
                <a:latin typeface="Mada"/>
                <a:ea typeface="Mada"/>
                <a:cs typeface="Mada"/>
                <a:sym typeface="Mada"/>
              </a:rPr>
              <a:t>(all increase the risk of gallstones)</a:t>
            </a:r>
            <a:endParaRPr sz="1200">
              <a:solidFill>
                <a:srgbClr val="6AA84F"/>
              </a:solidFill>
              <a:latin typeface="Mada"/>
              <a:ea typeface="Mada"/>
              <a:cs typeface="Mada"/>
              <a:sym typeface="Mada"/>
            </a:endParaRPr>
          </a:p>
          <a:p>
            <a:pPr indent="-180975" lvl="1" marL="540000"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40’S </a:t>
            </a:r>
            <a:endParaRPr sz="1200">
              <a:solidFill>
                <a:srgbClr val="6AA84F"/>
              </a:solidFill>
              <a:latin typeface="Mada"/>
              <a:ea typeface="Mada"/>
              <a:cs typeface="Mada"/>
              <a:sym typeface="Mada"/>
            </a:endParaRPr>
          </a:p>
          <a:p>
            <a:pPr indent="-180975" lvl="1" marL="540000"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Female</a:t>
            </a:r>
            <a:endParaRPr sz="1200">
              <a:solidFill>
                <a:srgbClr val="6AA84F"/>
              </a:solidFill>
              <a:latin typeface="Mada"/>
              <a:ea typeface="Mada"/>
              <a:cs typeface="Mada"/>
              <a:sym typeface="Mada"/>
            </a:endParaRPr>
          </a:p>
          <a:p>
            <a:pPr indent="-180975" lvl="1" marL="540000"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Fat </a:t>
            </a:r>
            <a:endParaRPr sz="1200">
              <a:solidFill>
                <a:srgbClr val="6AA84F"/>
              </a:solidFill>
              <a:latin typeface="Mada"/>
              <a:ea typeface="Mada"/>
              <a:cs typeface="Mada"/>
              <a:sym typeface="Mada"/>
            </a:endParaRPr>
          </a:p>
          <a:p>
            <a:pPr indent="-180975" lvl="1" marL="540000"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Fertile </a:t>
            </a:r>
            <a:endParaRPr sz="1200">
              <a:solidFill>
                <a:srgbClr val="1C4587"/>
              </a:solidFill>
              <a:latin typeface="Mada"/>
              <a:ea typeface="Mada"/>
              <a:cs typeface="Mada"/>
              <a:sym typeface="Mada"/>
            </a:endParaRPr>
          </a:p>
          <a:p>
            <a:pPr indent="0" lvl="0" marL="540000" rtl="0" algn="l">
              <a:lnSpc>
                <a:spcPct val="115000"/>
              </a:lnSpc>
              <a:spcBef>
                <a:spcPts val="0"/>
              </a:spcBef>
              <a:spcAft>
                <a:spcPts val="0"/>
              </a:spcAft>
              <a:buNone/>
            </a:pPr>
            <a:r>
              <a:rPr lang="en-GB" sz="1200">
                <a:solidFill>
                  <a:srgbClr val="6AA84F"/>
                </a:solidFill>
                <a:latin typeface="Mada"/>
                <a:ea typeface="Mada"/>
                <a:cs typeface="Mada"/>
                <a:sym typeface="Mada"/>
              </a:rPr>
              <a:t>Meanwhile if the patient is 75 with obstructive jaundice then most likely it’s cancer </a:t>
            </a:r>
            <a:endParaRPr sz="1200">
              <a:solidFill>
                <a:srgbClr val="6AA84F"/>
              </a:solidFill>
              <a:latin typeface="Mada"/>
              <a:ea typeface="Mada"/>
              <a:cs typeface="Mada"/>
              <a:sym typeface="Mada"/>
            </a:endParaRPr>
          </a:p>
          <a:p>
            <a:pPr indent="0" lvl="0" marL="540000" rtl="0" algn="l">
              <a:lnSpc>
                <a:spcPct val="115000"/>
              </a:lnSpc>
              <a:spcBef>
                <a:spcPts val="0"/>
              </a:spcBef>
              <a:spcAft>
                <a:spcPts val="0"/>
              </a:spcAft>
              <a:buNone/>
            </a:pPr>
            <a:r>
              <a:t/>
            </a:r>
            <a:endParaRPr sz="1200">
              <a:solidFill>
                <a:srgbClr val="6AA84F"/>
              </a:solidFill>
              <a:latin typeface="Mada"/>
              <a:ea typeface="Mada"/>
              <a:cs typeface="Mada"/>
              <a:sym typeface="Mada"/>
            </a:endParaRPr>
          </a:p>
          <a:p>
            <a:pPr indent="0" lvl="0" marL="540000" rtl="0" algn="l">
              <a:lnSpc>
                <a:spcPct val="115000"/>
              </a:lnSpc>
              <a:spcBef>
                <a:spcPts val="0"/>
              </a:spcBef>
              <a:spcAft>
                <a:spcPts val="0"/>
              </a:spcAft>
              <a:buClr>
                <a:schemeClr val="dk1"/>
              </a:buClr>
              <a:buSzPts val="1100"/>
              <a:buFont typeface="Arial"/>
              <a:buNone/>
            </a:pPr>
            <a:r>
              <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21"/>
          <p:cNvSpPr txBox="1"/>
          <p:nvPr/>
        </p:nvSpPr>
        <p:spPr>
          <a:xfrm>
            <a:off x="591950" y="1417613"/>
            <a:ext cx="6971400" cy="15885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Cholelithiasis:  A stone in the gallbladder.</a:t>
            </a:r>
            <a:endParaRPr sz="1200">
              <a:solidFill>
                <a:srgbClr val="6AA84F"/>
              </a:solidFill>
              <a:latin typeface="Mada"/>
              <a:ea typeface="Mada"/>
              <a:cs typeface="Mada"/>
              <a:sym typeface="Mada"/>
            </a:endParaRPr>
          </a:p>
          <a:p>
            <a:pPr indent="-304800" lvl="0" marL="457200" rtl="0" algn="l">
              <a:spcBef>
                <a:spcPts val="0"/>
              </a:spcBef>
              <a:spcAft>
                <a:spcPts val="0"/>
              </a:spcAft>
              <a:buClr>
                <a:srgbClr val="1C4587"/>
              </a:buClr>
              <a:buSzPts val="1200"/>
              <a:buFont typeface="Mada"/>
              <a:buChar char="●"/>
            </a:pPr>
            <a:r>
              <a:rPr lang="en-GB" sz="1200">
                <a:solidFill>
                  <a:srgbClr val="1C4587"/>
                </a:solidFill>
                <a:latin typeface="Mada"/>
                <a:ea typeface="Mada"/>
                <a:cs typeface="Mada"/>
                <a:sym typeface="Mada"/>
              </a:rPr>
              <a:t>Presented as RUQ pain radiating to right shoulder.</a:t>
            </a:r>
            <a:endParaRPr sz="1200">
              <a:solidFill>
                <a:srgbClr val="1C4587"/>
              </a:solidFill>
              <a:latin typeface="Mada"/>
              <a:ea typeface="Mada"/>
              <a:cs typeface="Mada"/>
              <a:sym typeface="Mada"/>
            </a:endParaRPr>
          </a:p>
          <a:p>
            <a:pPr indent="-304800" lvl="0" marL="457200"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Stones found in the gallbladder never causes obstructive jaundice unless</a:t>
            </a:r>
            <a:endParaRPr sz="1200">
              <a:solidFill>
                <a:srgbClr val="6AA84F"/>
              </a:solidFill>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Stones pass through the common bile duct </a:t>
            </a:r>
            <a:endParaRPr sz="1200">
              <a:solidFill>
                <a:srgbClr val="6AA84F"/>
              </a:solidFill>
              <a:latin typeface="Mada"/>
              <a:ea typeface="Mada"/>
              <a:cs typeface="Mada"/>
              <a:sym typeface="Mada"/>
            </a:endParaRPr>
          </a:p>
          <a:p>
            <a:pPr indent="-304800" lvl="1" marL="914400" rtl="0" algn="l">
              <a:lnSpc>
                <a:spcPct val="115000"/>
              </a:lnSpc>
              <a:spcBef>
                <a:spcPts val="0"/>
              </a:spcBef>
              <a:spcAft>
                <a:spcPts val="0"/>
              </a:spcAft>
              <a:buClr>
                <a:srgbClr val="6AA84F"/>
              </a:buClr>
              <a:buSzPts val="1200"/>
              <a:buFont typeface="Mada"/>
              <a:buChar char="○"/>
            </a:pPr>
            <a:r>
              <a:rPr lang="en-GB" sz="1200">
                <a:solidFill>
                  <a:srgbClr val="6AA84F"/>
                </a:solidFill>
                <a:latin typeface="Mada"/>
                <a:ea typeface="Mada"/>
                <a:cs typeface="Mada"/>
                <a:sym typeface="Mada"/>
              </a:rPr>
              <a:t>At the level of the ampulla of vater → pancreatitis along with obstructive jaundice. 80% of pancreatitis is caused by biliary stone</a:t>
            </a:r>
            <a:endParaRPr sz="1200">
              <a:solidFill>
                <a:srgbClr val="6AA84F"/>
              </a:solidFill>
              <a:latin typeface="Mada"/>
              <a:ea typeface="Mada"/>
              <a:cs typeface="Mada"/>
              <a:sym typeface="Mada"/>
            </a:endParaRPr>
          </a:p>
          <a:p>
            <a:pPr indent="-304800" lvl="1" marL="914400" rtl="0" algn="l">
              <a:lnSpc>
                <a:spcPct val="115000"/>
              </a:lnSpc>
              <a:spcBef>
                <a:spcPts val="0"/>
              </a:spcBef>
              <a:spcAft>
                <a:spcPts val="0"/>
              </a:spcAft>
              <a:buClr>
                <a:srgbClr val="BF9000"/>
              </a:buClr>
              <a:buSzPts val="1200"/>
              <a:buFont typeface="Mada"/>
              <a:buChar char="○"/>
            </a:pPr>
            <a:r>
              <a:rPr lang="en-GB" sz="1200">
                <a:solidFill>
                  <a:srgbClr val="BF9000"/>
                </a:solidFill>
                <a:latin typeface="Mada"/>
                <a:ea typeface="Mada"/>
                <a:cs typeface="Mada"/>
                <a:sym typeface="Mada"/>
              </a:rPr>
              <a:t>Gallstones is the most common cause of acute pancreatitis </a:t>
            </a:r>
            <a:endParaRPr>
              <a:solidFill>
                <a:srgbClr val="BF9000"/>
              </a:solidFill>
            </a:endParaRPr>
          </a:p>
        </p:txBody>
      </p:sp>
      <p:sp>
        <p:nvSpPr>
          <p:cNvPr id="355" name="Google Shape;355;p21"/>
          <p:cNvSpPr/>
          <p:nvPr/>
        </p:nvSpPr>
        <p:spPr>
          <a:xfrm rot="10800000">
            <a:off x="75" y="-9525"/>
            <a:ext cx="7589400" cy="192300"/>
          </a:xfrm>
          <a:prstGeom prst="round2SameRect">
            <a:avLst>
              <a:gd fmla="val 50000" name="adj1"/>
              <a:gd fmla="val 0" name="adj2"/>
            </a:avLst>
          </a:pr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6" name="Google Shape;356;p21"/>
          <p:cNvCxnSpPr/>
          <p:nvPr/>
        </p:nvCxnSpPr>
        <p:spPr>
          <a:xfrm flipH="1" rot="10800000">
            <a:off x="1018563" y="9769238"/>
            <a:ext cx="5552400" cy="1200"/>
          </a:xfrm>
          <a:prstGeom prst="straightConnector1">
            <a:avLst/>
          </a:prstGeom>
          <a:noFill/>
          <a:ln cap="flat" cmpd="sng" w="19050">
            <a:solidFill>
              <a:srgbClr val="7ECCC6"/>
            </a:solidFill>
            <a:prstDash val="dash"/>
            <a:round/>
            <a:headEnd len="med" w="med" type="none"/>
            <a:tailEnd len="med" w="med" type="none"/>
          </a:ln>
        </p:spPr>
      </p:cxnSp>
      <p:sp>
        <p:nvSpPr>
          <p:cNvPr id="357" name="Google Shape;357;p21"/>
          <p:cNvSpPr/>
          <p:nvPr/>
        </p:nvSpPr>
        <p:spPr>
          <a:xfrm>
            <a:off x="1202100" y="2280013"/>
            <a:ext cx="213300" cy="192300"/>
          </a:xfrm>
          <a:prstGeom prst="star5">
            <a:avLst>
              <a:gd fmla="val 19098" name="adj"/>
              <a:gd fmla="val 105146" name="hf"/>
              <a:gd fmla="val 110557" name="vf"/>
            </a:avLst>
          </a:prstGeom>
          <a:solidFill>
            <a:srgbClr val="F1C232"/>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58" name="Google Shape;358;p21"/>
          <p:cNvCxnSpPr/>
          <p:nvPr/>
        </p:nvCxnSpPr>
        <p:spPr>
          <a:xfrm>
            <a:off x="1586774" y="697903"/>
            <a:ext cx="4536000" cy="3600"/>
          </a:xfrm>
          <a:prstGeom prst="straightConnector1">
            <a:avLst/>
          </a:prstGeom>
          <a:noFill/>
          <a:ln cap="flat" cmpd="sng" w="19050">
            <a:solidFill>
              <a:srgbClr val="83C5BE"/>
            </a:solidFill>
            <a:prstDash val="solid"/>
            <a:round/>
            <a:headEnd len="med" w="med" type="oval"/>
            <a:tailEnd len="med" w="med" type="oval"/>
          </a:ln>
        </p:spPr>
      </p:cxnSp>
      <p:sp>
        <p:nvSpPr>
          <p:cNvPr id="359" name="Google Shape;359;p21"/>
          <p:cNvSpPr txBox="1"/>
          <p:nvPr/>
        </p:nvSpPr>
        <p:spPr>
          <a:xfrm>
            <a:off x="1031930" y="182772"/>
            <a:ext cx="5525700" cy="38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200">
                <a:solidFill>
                  <a:srgbClr val="006D77"/>
                </a:solidFill>
                <a:latin typeface="Lora"/>
                <a:ea typeface="Lora"/>
                <a:cs typeface="Lora"/>
                <a:sym typeface="Lora"/>
              </a:rPr>
              <a:t>Obstructive jaundice </a:t>
            </a:r>
            <a:endParaRPr sz="2200"/>
          </a:p>
        </p:txBody>
      </p:sp>
      <p:sp>
        <p:nvSpPr>
          <p:cNvPr id="360" name="Google Shape;360;p21"/>
          <p:cNvSpPr txBox="1"/>
          <p:nvPr/>
        </p:nvSpPr>
        <p:spPr>
          <a:xfrm>
            <a:off x="951550" y="827514"/>
            <a:ext cx="2455500" cy="60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sz="1600">
                <a:solidFill>
                  <a:srgbClr val="1C4587"/>
                </a:solidFill>
                <a:highlight>
                  <a:srgbClr val="EDF9F9"/>
                </a:highlight>
                <a:latin typeface="Lora"/>
                <a:ea typeface="Lora"/>
                <a:cs typeface="Lora"/>
                <a:sym typeface="Lora"/>
              </a:rPr>
              <a:t>Cholelithiasis</a:t>
            </a:r>
            <a:endParaRPr sz="1600">
              <a:solidFill>
                <a:schemeClr val="dk1"/>
              </a:solidFill>
              <a:highlight>
                <a:srgbClr val="EDF9F9"/>
              </a:highlight>
              <a:latin typeface="Lora"/>
              <a:ea typeface="Lora"/>
              <a:cs typeface="Lora"/>
              <a:sym typeface="Lora"/>
            </a:endParaRPr>
          </a:p>
          <a:p>
            <a:pPr indent="0" lvl="0" marL="0" rtl="0" algn="l">
              <a:spcBef>
                <a:spcPts val="0"/>
              </a:spcBef>
              <a:spcAft>
                <a:spcPts val="1600"/>
              </a:spcAft>
              <a:buNone/>
            </a:pPr>
            <a:r>
              <a:t/>
            </a:r>
            <a:endParaRPr>
              <a:latin typeface="Mada"/>
              <a:ea typeface="Mada"/>
              <a:cs typeface="Mada"/>
              <a:sym typeface="Mada"/>
            </a:endParaRPr>
          </a:p>
        </p:txBody>
      </p:sp>
      <p:sp>
        <p:nvSpPr>
          <p:cNvPr id="361" name="Google Shape;361;p21"/>
          <p:cNvSpPr/>
          <p:nvPr/>
        </p:nvSpPr>
        <p:spPr>
          <a:xfrm>
            <a:off x="330261" y="844938"/>
            <a:ext cx="621281" cy="572680"/>
          </a:xfrm>
          <a:custGeom>
            <a:rect b="b" l="l" r="r" t="t"/>
            <a:pathLst>
              <a:path extrusionOk="0" h="33017" w="35819">
                <a:moveTo>
                  <a:pt x="25292" y="0"/>
                </a:moveTo>
                <a:cubicBezTo>
                  <a:pt x="23536" y="0"/>
                  <a:pt x="21852" y="689"/>
                  <a:pt x="20801" y="2287"/>
                </a:cubicBezTo>
                <a:lnTo>
                  <a:pt x="20874" y="2424"/>
                </a:lnTo>
                <a:cubicBezTo>
                  <a:pt x="20021" y="1374"/>
                  <a:pt x="18570" y="842"/>
                  <a:pt x="17137" y="842"/>
                </a:cubicBezTo>
                <a:cubicBezTo>
                  <a:pt x="15035" y="842"/>
                  <a:pt x="12972" y="1985"/>
                  <a:pt x="12885" y="4316"/>
                </a:cubicBezTo>
                <a:cubicBezTo>
                  <a:pt x="11534" y="3564"/>
                  <a:pt x="10172" y="3227"/>
                  <a:pt x="8901" y="3227"/>
                </a:cubicBezTo>
                <a:cubicBezTo>
                  <a:pt x="3775" y="3227"/>
                  <a:pt x="116" y="8697"/>
                  <a:pt x="4546" y="14473"/>
                </a:cubicBezTo>
                <a:cubicBezTo>
                  <a:pt x="698" y="18330"/>
                  <a:pt x="0" y="25549"/>
                  <a:pt x="6373" y="27229"/>
                </a:cubicBezTo>
                <a:cubicBezTo>
                  <a:pt x="6675" y="27313"/>
                  <a:pt x="7005" y="27348"/>
                  <a:pt x="7349" y="27348"/>
                </a:cubicBezTo>
                <a:cubicBezTo>
                  <a:pt x="8440" y="27348"/>
                  <a:pt x="9672" y="26990"/>
                  <a:pt x="10580" y="26669"/>
                </a:cubicBezTo>
                <a:cubicBezTo>
                  <a:pt x="11693" y="30240"/>
                  <a:pt x="15756" y="33017"/>
                  <a:pt x="19594" y="33017"/>
                </a:cubicBezTo>
                <a:cubicBezTo>
                  <a:pt x="21551" y="33017"/>
                  <a:pt x="23449" y="32295"/>
                  <a:pt x="24869" y="30590"/>
                </a:cubicBezTo>
                <a:cubicBezTo>
                  <a:pt x="25640" y="29681"/>
                  <a:pt x="26063" y="28487"/>
                  <a:pt x="26136" y="27303"/>
                </a:cubicBezTo>
                <a:lnTo>
                  <a:pt x="26063" y="27156"/>
                </a:lnTo>
                <a:lnTo>
                  <a:pt x="26063" y="27156"/>
                </a:lnTo>
                <a:cubicBezTo>
                  <a:pt x="26856" y="27469"/>
                  <a:pt x="27620" y="27612"/>
                  <a:pt x="28336" y="27612"/>
                </a:cubicBezTo>
                <a:cubicBezTo>
                  <a:pt x="32416" y="27612"/>
                  <a:pt x="34925" y="22988"/>
                  <a:pt x="32363" y="19175"/>
                </a:cubicBezTo>
                <a:cubicBezTo>
                  <a:pt x="31803" y="18257"/>
                  <a:pt x="31242" y="17697"/>
                  <a:pt x="30398" y="17072"/>
                </a:cubicBezTo>
                <a:lnTo>
                  <a:pt x="30398" y="17072"/>
                </a:lnTo>
                <a:cubicBezTo>
                  <a:pt x="30602" y="17152"/>
                  <a:pt x="30888" y="17191"/>
                  <a:pt x="31206" y="17191"/>
                </a:cubicBezTo>
                <a:cubicBezTo>
                  <a:pt x="31988" y="17191"/>
                  <a:pt x="32963" y="16956"/>
                  <a:pt x="33401" y="16512"/>
                </a:cubicBezTo>
                <a:cubicBezTo>
                  <a:pt x="35818" y="14035"/>
                  <a:pt x="34200" y="10336"/>
                  <a:pt x="30900" y="10336"/>
                </a:cubicBezTo>
                <a:cubicBezTo>
                  <a:pt x="30627" y="10336"/>
                  <a:pt x="30343" y="10361"/>
                  <a:pt x="30049" y="10414"/>
                </a:cubicBezTo>
                <a:cubicBezTo>
                  <a:pt x="30967" y="9294"/>
                  <a:pt x="32225" y="7613"/>
                  <a:pt x="32225" y="6144"/>
                </a:cubicBezTo>
                <a:cubicBezTo>
                  <a:pt x="32364" y="2583"/>
                  <a:pt x="28693" y="0"/>
                  <a:pt x="25292" y="0"/>
                </a:cubicBezTo>
                <a:close/>
              </a:path>
            </a:pathLst>
          </a:custGeom>
          <a:solidFill>
            <a:srgbClr val="FFDDD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1"/>
          <p:cNvSpPr txBox="1"/>
          <p:nvPr/>
        </p:nvSpPr>
        <p:spPr>
          <a:xfrm>
            <a:off x="404350" y="906160"/>
            <a:ext cx="473100" cy="35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000">
                <a:solidFill>
                  <a:srgbClr val="1D2542"/>
                </a:solidFill>
                <a:latin typeface="Life Savers"/>
                <a:ea typeface="Life Savers"/>
                <a:cs typeface="Life Savers"/>
                <a:sym typeface="Life Savers"/>
              </a:rPr>
              <a:t>1</a:t>
            </a:r>
            <a:endParaRPr b="1" sz="2000">
              <a:solidFill>
                <a:srgbClr val="1D2542"/>
              </a:solidFill>
              <a:latin typeface="Life Savers"/>
              <a:ea typeface="Life Savers"/>
              <a:cs typeface="Life Savers"/>
              <a:sym typeface="Life Savers"/>
            </a:endParaRPr>
          </a:p>
        </p:txBody>
      </p:sp>
      <p:sp>
        <p:nvSpPr>
          <p:cNvPr id="363" name="Google Shape;363;p21"/>
          <p:cNvSpPr txBox="1"/>
          <p:nvPr/>
        </p:nvSpPr>
        <p:spPr>
          <a:xfrm>
            <a:off x="1783475" y="3933975"/>
            <a:ext cx="2455500" cy="419400"/>
          </a:xfrm>
          <a:prstGeom prst="rect">
            <a:avLst/>
          </a:prstGeom>
          <a:noFill/>
          <a:ln>
            <a:noFill/>
          </a:ln>
        </p:spPr>
        <p:txBody>
          <a:bodyPr anchorCtr="0" anchor="t" bIns="0" lIns="0" spcFirstLastPara="1" rIns="0" wrap="square" tIns="6025">
            <a:noAutofit/>
          </a:bodyPr>
          <a:lstStyle/>
          <a:p>
            <a:pPr indent="-160699" lvl="0" marL="457200" rtl="0" algn="l">
              <a:lnSpc>
                <a:spcPct val="115000"/>
              </a:lnSpc>
              <a:spcBef>
                <a:spcPts val="0"/>
              </a:spcBef>
              <a:spcAft>
                <a:spcPts val="0"/>
              </a:spcAft>
              <a:buClr>
                <a:srgbClr val="1C4588"/>
              </a:buClr>
              <a:buSzPts val="1000"/>
              <a:buFont typeface="Mada"/>
              <a:buChar char="●"/>
            </a:pPr>
            <a:r>
              <a:rPr b="1" lang="en-GB" sz="1000">
                <a:solidFill>
                  <a:srgbClr val="1C4588"/>
                </a:solidFill>
                <a:latin typeface="Mada"/>
                <a:ea typeface="Mada"/>
                <a:cs typeface="Mada"/>
                <a:sym typeface="Mada"/>
              </a:rPr>
              <a:t>Laboratory tests</a:t>
            </a:r>
            <a:r>
              <a:rPr b="1" lang="en-GB" sz="1000">
                <a:solidFill>
                  <a:srgbClr val="1C4588"/>
                </a:solidFill>
                <a:latin typeface="Mada"/>
                <a:ea typeface="Mada"/>
                <a:cs typeface="Mada"/>
                <a:sym typeface="Mada"/>
              </a:rPr>
              <a:t>:</a:t>
            </a:r>
            <a:r>
              <a:rPr lang="en-GB" sz="1000">
                <a:solidFill>
                  <a:srgbClr val="1C4588"/>
                </a:solidFill>
                <a:latin typeface="Mada"/>
                <a:ea typeface="Mada"/>
                <a:cs typeface="Mada"/>
                <a:sym typeface="Mada"/>
              </a:rPr>
              <a:t> </a:t>
            </a:r>
            <a:r>
              <a:rPr lang="en-GB" sz="1000">
                <a:solidFill>
                  <a:srgbClr val="1C4588"/>
                </a:solidFill>
                <a:latin typeface="Mada"/>
                <a:ea typeface="Mada"/>
                <a:cs typeface="Mada"/>
                <a:sym typeface="Mada"/>
              </a:rPr>
              <a:t>CBC and LFTs are normal, elevated serum conjugated bilirubin.</a:t>
            </a:r>
            <a:endParaRPr sz="1000">
              <a:solidFill>
                <a:srgbClr val="1C4588"/>
              </a:solidFill>
              <a:latin typeface="Mada"/>
              <a:ea typeface="Mada"/>
              <a:cs typeface="Mada"/>
              <a:sym typeface="Mada"/>
            </a:endParaRPr>
          </a:p>
        </p:txBody>
      </p:sp>
      <p:grpSp>
        <p:nvGrpSpPr>
          <p:cNvPr id="364" name="Google Shape;364;p21"/>
          <p:cNvGrpSpPr/>
          <p:nvPr/>
        </p:nvGrpSpPr>
        <p:grpSpPr>
          <a:xfrm>
            <a:off x="216377" y="4092463"/>
            <a:ext cx="1399614" cy="1435039"/>
            <a:chOff x="2715450" y="2528575"/>
            <a:chExt cx="582275" cy="578225"/>
          </a:xfrm>
        </p:grpSpPr>
        <p:sp>
          <p:nvSpPr>
            <p:cNvPr id="365" name="Google Shape;365;p21"/>
            <p:cNvSpPr/>
            <p:nvPr/>
          </p:nvSpPr>
          <p:spPr>
            <a:xfrm>
              <a:off x="2839500" y="2576675"/>
              <a:ext cx="198625" cy="220800"/>
            </a:xfrm>
            <a:custGeom>
              <a:rect b="b" l="l" r="r" t="t"/>
              <a:pathLst>
                <a:path extrusionOk="0" h="8832" w="7945">
                  <a:moveTo>
                    <a:pt x="3984" y="0"/>
                  </a:moveTo>
                  <a:cubicBezTo>
                    <a:pt x="1803" y="0"/>
                    <a:pt x="45" y="1737"/>
                    <a:pt x="30" y="3918"/>
                  </a:cubicBezTo>
                  <a:lnTo>
                    <a:pt x="16" y="5832"/>
                  </a:lnTo>
                  <a:cubicBezTo>
                    <a:pt x="1" y="7463"/>
                    <a:pt x="1321" y="8798"/>
                    <a:pt x="2952" y="8817"/>
                  </a:cubicBezTo>
                  <a:lnTo>
                    <a:pt x="5254" y="8832"/>
                  </a:lnTo>
                  <a:cubicBezTo>
                    <a:pt x="6717" y="8832"/>
                    <a:pt x="7896" y="7664"/>
                    <a:pt x="7911" y="6205"/>
                  </a:cubicBezTo>
                  <a:lnTo>
                    <a:pt x="7929" y="3981"/>
                  </a:lnTo>
                  <a:cubicBezTo>
                    <a:pt x="7944" y="1788"/>
                    <a:pt x="6187" y="15"/>
                    <a:pt x="4012" y="0"/>
                  </a:cubicBezTo>
                  <a:cubicBezTo>
                    <a:pt x="4002" y="0"/>
                    <a:pt x="3993" y="0"/>
                    <a:pt x="398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21"/>
            <p:cNvSpPr/>
            <p:nvPr/>
          </p:nvSpPr>
          <p:spPr>
            <a:xfrm>
              <a:off x="2859275" y="2637675"/>
              <a:ext cx="158600" cy="150475"/>
            </a:xfrm>
            <a:custGeom>
              <a:rect b="b" l="l" r="r" t="t"/>
              <a:pathLst>
                <a:path extrusionOk="0" h="6019" w="6344">
                  <a:moveTo>
                    <a:pt x="3160" y="0"/>
                  </a:moveTo>
                  <a:cubicBezTo>
                    <a:pt x="1433" y="0"/>
                    <a:pt x="16" y="1409"/>
                    <a:pt x="16" y="3142"/>
                  </a:cubicBezTo>
                  <a:lnTo>
                    <a:pt x="1" y="3810"/>
                  </a:lnTo>
                  <a:cubicBezTo>
                    <a:pt x="1" y="5008"/>
                    <a:pt x="963" y="5985"/>
                    <a:pt x="2161" y="6004"/>
                  </a:cubicBezTo>
                  <a:lnTo>
                    <a:pt x="4463" y="6019"/>
                  </a:lnTo>
                  <a:cubicBezTo>
                    <a:pt x="5489" y="6019"/>
                    <a:pt x="6314" y="5194"/>
                    <a:pt x="6329" y="4183"/>
                  </a:cubicBezTo>
                  <a:lnTo>
                    <a:pt x="6329" y="3187"/>
                  </a:lnTo>
                  <a:cubicBezTo>
                    <a:pt x="6344" y="1448"/>
                    <a:pt x="4944" y="15"/>
                    <a:pt x="3187" y="1"/>
                  </a:cubicBezTo>
                  <a:cubicBezTo>
                    <a:pt x="3178" y="0"/>
                    <a:pt x="3169" y="0"/>
                    <a:pt x="3160" y="0"/>
                  </a:cubicBezTo>
                  <a:close/>
                </a:path>
              </a:pathLst>
            </a:custGeom>
            <a:solidFill>
              <a:srgbClr val="067E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1"/>
            <p:cNvSpPr/>
            <p:nvPr/>
          </p:nvSpPr>
          <p:spPr>
            <a:xfrm>
              <a:off x="2940900" y="2585625"/>
              <a:ext cx="1600" cy="9350"/>
            </a:xfrm>
            <a:custGeom>
              <a:rect b="b" l="l" r="r" t="t"/>
              <a:pathLst>
                <a:path extrusionOk="0" h="374" w="64">
                  <a:moveTo>
                    <a:pt x="30" y="1"/>
                  </a:moveTo>
                  <a:cubicBezTo>
                    <a:pt x="15" y="1"/>
                    <a:pt x="0" y="15"/>
                    <a:pt x="0" y="30"/>
                  </a:cubicBezTo>
                  <a:lnTo>
                    <a:pt x="0" y="344"/>
                  </a:lnTo>
                  <a:cubicBezTo>
                    <a:pt x="0" y="359"/>
                    <a:pt x="15" y="374"/>
                    <a:pt x="30" y="374"/>
                  </a:cubicBezTo>
                  <a:cubicBezTo>
                    <a:pt x="49" y="374"/>
                    <a:pt x="64" y="359"/>
                    <a:pt x="64" y="344"/>
                  </a:cubicBezTo>
                  <a:lnTo>
                    <a:pt x="64" y="30"/>
                  </a:lnTo>
                  <a:cubicBezTo>
                    <a:pt x="64" y="15"/>
                    <a:pt x="49" y="1"/>
                    <a:pt x="30" y="1"/>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1"/>
            <p:cNvSpPr/>
            <p:nvPr/>
          </p:nvSpPr>
          <p:spPr>
            <a:xfrm>
              <a:off x="2940900" y="2599250"/>
              <a:ext cx="1600" cy="10100"/>
            </a:xfrm>
            <a:custGeom>
              <a:rect b="b" l="l" r="r" t="t"/>
              <a:pathLst>
                <a:path extrusionOk="0" h="404" w="64">
                  <a:moveTo>
                    <a:pt x="30" y="0"/>
                  </a:moveTo>
                  <a:cubicBezTo>
                    <a:pt x="15" y="0"/>
                    <a:pt x="0" y="15"/>
                    <a:pt x="0" y="30"/>
                  </a:cubicBezTo>
                  <a:lnTo>
                    <a:pt x="0" y="373"/>
                  </a:lnTo>
                  <a:cubicBezTo>
                    <a:pt x="0" y="403"/>
                    <a:pt x="15" y="403"/>
                    <a:pt x="30" y="403"/>
                  </a:cubicBezTo>
                  <a:cubicBezTo>
                    <a:pt x="49" y="403"/>
                    <a:pt x="64" y="403"/>
                    <a:pt x="64" y="373"/>
                  </a:cubicBezTo>
                  <a:lnTo>
                    <a:pt x="64" y="30"/>
                  </a:lnTo>
                  <a:cubicBezTo>
                    <a:pt x="64" y="15"/>
                    <a:pt x="49" y="0"/>
                    <a:pt x="30"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1"/>
            <p:cNvSpPr/>
            <p:nvPr/>
          </p:nvSpPr>
          <p:spPr>
            <a:xfrm>
              <a:off x="2989500" y="2590300"/>
              <a:ext cx="400" cy="375"/>
            </a:xfrm>
            <a:custGeom>
              <a:rect b="b" l="l" r="r" t="t"/>
              <a:pathLst>
                <a:path extrusionOk="0" h="15" w="16">
                  <a:moveTo>
                    <a:pt x="0" y="0"/>
                  </a:moveTo>
                  <a:lnTo>
                    <a:pt x="15" y="15"/>
                  </a:lnTo>
                  <a:cubicBezTo>
                    <a:pt x="15" y="0"/>
                    <a:pt x="0" y="0"/>
                    <a:pt x="0" y="0"/>
                  </a:cubicBez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1"/>
            <p:cNvSpPr/>
            <p:nvPr/>
          </p:nvSpPr>
          <p:spPr>
            <a:xfrm>
              <a:off x="2971225" y="2590300"/>
              <a:ext cx="19050" cy="24925"/>
            </a:xfrm>
            <a:custGeom>
              <a:rect b="b" l="l" r="r" t="t"/>
              <a:pathLst>
                <a:path extrusionOk="0" h="997" w="762">
                  <a:moveTo>
                    <a:pt x="716" y="0"/>
                  </a:moveTo>
                  <a:cubicBezTo>
                    <a:pt x="310" y="216"/>
                    <a:pt x="187" y="511"/>
                    <a:pt x="30" y="884"/>
                  </a:cubicBezTo>
                  <a:lnTo>
                    <a:pt x="0" y="948"/>
                  </a:lnTo>
                  <a:cubicBezTo>
                    <a:pt x="0" y="963"/>
                    <a:pt x="0" y="978"/>
                    <a:pt x="15" y="996"/>
                  </a:cubicBezTo>
                  <a:lnTo>
                    <a:pt x="30" y="996"/>
                  </a:lnTo>
                  <a:cubicBezTo>
                    <a:pt x="49" y="996"/>
                    <a:pt x="64" y="978"/>
                    <a:pt x="64" y="978"/>
                  </a:cubicBezTo>
                  <a:lnTo>
                    <a:pt x="93" y="918"/>
                  </a:lnTo>
                  <a:cubicBezTo>
                    <a:pt x="250" y="530"/>
                    <a:pt x="358" y="250"/>
                    <a:pt x="731" y="63"/>
                  </a:cubicBezTo>
                  <a:cubicBezTo>
                    <a:pt x="746" y="45"/>
                    <a:pt x="761" y="30"/>
                    <a:pt x="746" y="15"/>
                  </a:cubicBezTo>
                  <a:lnTo>
                    <a:pt x="731" y="0"/>
                  </a:ln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1"/>
            <p:cNvSpPr/>
            <p:nvPr/>
          </p:nvSpPr>
          <p:spPr>
            <a:xfrm>
              <a:off x="3018600" y="2616675"/>
              <a:ext cx="875" cy="1250"/>
            </a:xfrm>
            <a:custGeom>
              <a:rect b="b" l="l" r="r" t="t"/>
              <a:pathLst>
                <a:path extrusionOk="0" h="50" w="35">
                  <a:moveTo>
                    <a:pt x="1" y="1"/>
                  </a:moveTo>
                  <a:cubicBezTo>
                    <a:pt x="1" y="16"/>
                    <a:pt x="19" y="35"/>
                    <a:pt x="34" y="49"/>
                  </a:cubicBezTo>
                  <a:cubicBezTo>
                    <a:pt x="34" y="35"/>
                    <a:pt x="34" y="16"/>
                    <a:pt x="19" y="1"/>
                  </a:cubicBez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1"/>
            <p:cNvSpPr/>
            <p:nvPr/>
          </p:nvSpPr>
          <p:spPr>
            <a:xfrm>
              <a:off x="2997250" y="2615950"/>
              <a:ext cx="22225" cy="12050"/>
            </a:xfrm>
            <a:custGeom>
              <a:rect b="b" l="l" r="r" t="t"/>
              <a:pathLst>
                <a:path extrusionOk="0" h="482" w="889">
                  <a:moveTo>
                    <a:pt x="687" y="0"/>
                  </a:moveTo>
                  <a:cubicBezTo>
                    <a:pt x="575" y="0"/>
                    <a:pt x="481" y="30"/>
                    <a:pt x="373" y="93"/>
                  </a:cubicBezTo>
                  <a:cubicBezTo>
                    <a:pt x="235" y="172"/>
                    <a:pt x="108" y="310"/>
                    <a:pt x="15" y="418"/>
                  </a:cubicBezTo>
                  <a:cubicBezTo>
                    <a:pt x="0" y="437"/>
                    <a:pt x="0" y="452"/>
                    <a:pt x="15" y="467"/>
                  </a:cubicBezTo>
                  <a:lnTo>
                    <a:pt x="34" y="481"/>
                  </a:lnTo>
                  <a:cubicBezTo>
                    <a:pt x="49" y="481"/>
                    <a:pt x="64" y="467"/>
                    <a:pt x="64" y="467"/>
                  </a:cubicBezTo>
                  <a:cubicBezTo>
                    <a:pt x="157" y="358"/>
                    <a:pt x="265" y="217"/>
                    <a:pt x="407" y="138"/>
                  </a:cubicBezTo>
                  <a:cubicBezTo>
                    <a:pt x="500" y="93"/>
                    <a:pt x="593" y="64"/>
                    <a:pt x="687" y="64"/>
                  </a:cubicBezTo>
                  <a:cubicBezTo>
                    <a:pt x="746" y="64"/>
                    <a:pt x="795" y="78"/>
                    <a:pt x="840" y="93"/>
                  </a:cubicBezTo>
                  <a:lnTo>
                    <a:pt x="855" y="93"/>
                  </a:lnTo>
                  <a:cubicBezTo>
                    <a:pt x="873" y="93"/>
                    <a:pt x="873" y="93"/>
                    <a:pt x="888" y="78"/>
                  </a:cubicBezTo>
                  <a:cubicBezTo>
                    <a:pt x="873" y="64"/>
                    <a:pt x="855" y="45"/>
                    <a:pt x="855" y="30"/>
                  </a:cubicBezTo>
                  <a:cubicBezTo>
                    <a:pt x="795" y="15"/>
                    <a:pt x="746" y="0"/>
                    <a:pt x="687"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1"/>
            <p:cNvSpPr/>
            <p:nvPr/>
          </p:nvSpPr>
          <p:spPr>
            <a:xfrm>
              <a:off x="3014400" y="2645050"/>
              <a:ext cx="8900" cy="4675"/>
            </a:xfrm>
            <a:custGeom>
              <a:rect b="b" l="l" r="r" t="t"/>
              <a:pathLst>
                <a:path extrusionOk="0" h="187" w="356">
                  <a:moveTo>
                    <a:pt x="310" y="0"/>
                  </a:moveTo>
                  <a:cubicBezTo>
                    <a:pt x="202" y="19"/>
                    <a:pt x="109" y="64"/>
                    <a:pt x="16" y="127"/>
                  </a:cubicBezTo>
                  <a:cubicBezTo>
                    <a:pt x="1" y="142"/>
                    <a:pt x="1" y="157"/>
                    <a:pt x="16" y="172"/>
                  </a:cubicBezTo>
                  <a:cubicBezTo>
                    <a:pt x="16" y="187"/>
                    <a:pt x="30" y="187"/>
                    <a:pt x="30" y="187"/>
                  </a:cubicBezTo>
                  <a:lnTo>
                    <a:pt x="60" y="187"/>
                  </a:lnTo>
                  <a:cubicBezTo>
                    <a:pt x="139" y="127"/>
                    <a:pt x="232" y="79"/>
                    <a:pt x="325" y="64"/>
                  </a:cubicBezTo>
                  <a:cubicBezTo>
                    <a:pt x="340" y="49"/>
                    <a:pt x="355" y="34"/>
                    <a:pt x="355" y="19"/>
                  </a:cubicBezTo>
                  <a:cubicBezTo>
                    <a:pt x="340" y="0"/>
                    <a:pt x="325" y="0"/>
                    <a:pt x="325"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1"/>
            <p:cNvSpPr/>
            <p:nvPr/>
          </p:nvSpPr>
          <p:spPr>
            <a:xfrm>
              <a:off x="2888475" y="2590300"/>
              <a:ext cx="19050" cy="24925"/>
            </a:xfrm>
            <a:custGeom>
              <a:rect b="b" l="l" r="r" t="t"/>
              <a:pathLst>
                <a:path extrusionOk="0" h="997" w="762">
                  <a:moveTo>
                    <a:pt x="30" y="0"/>
                  </a:moveTo>
                  <a:cubicBezTo>
                    <a:pt x="15" y="0"/>
                    <a:pt x="1" y="0"/>
                    <a:pt x="1" y="15"/>
                  </a:cubicBezTo>
                  <a:cubicBezTo>
                    <a:pt x="1" y="30"/>
                    <a:pt x="1" y="45"/>
                    <a:pt x="15" y="63"/>
                  </a:cubicBezTo>
                  <a:cubicBezTo>
                    <a:pt x="168" y="138"/>
                    <a:pt x="355" y="250"/>
                    <a:pt x="482" y="437"/>
                  </a:cubicBezTo>
                  <a:cubicBezTo>
                    <a:pt x="542" y="545"/>
                    <a:pt x="575" y="653"/>
                    <a:pt x="620" y="776"/>
                  </a:cubicBezTo>
                  <a:cubicBezTo>
                    <a:pt x="635" y="840"/>
                    <a:pt x="668" y="903"/>
                    <a:pt x="683" y="978"/>
                  </a:cubicBezTo>
                  <a:cubicBezTo>
                    <a:pt x="698" y="978"/>
                    <a:pt x="698" y="996"/>
                    <a:pt x="713" y="996"/>
                  </a:cubicBezTo>
                  <a:lnTo>
                    <a:pt x="728" y="996"/>
                  </a:lnTo>
                  <a:cubicBezTo>
                    <a:pt x="747" y="978"/>
                    <a:pt x="762" y="963"/>
                    <a:pt x="747" y="948"/>
                  </a:cubicBezTo>
                  <a:cubicBezTo>
                    <a:pt x="713" y="884"/>
                    <a:pt x="698" y="825"/>
                    <a:pt x="683" y="761"/>
                  </a:cubicBezTo>
                  <a:cubicBezTo>
                    <a:pt x="635" y="638"/>
                    <a:pt x="605" y="511"/>
                    <a:pt x="527" y="403"/>
                  </a:cubicBezTo>
                  <a:cubicBezTo>
                    <a:pt x="403" y="202"/>
                    <a:pt x="217" y="93"/>
                    <a:pt x="45"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1"/>
            <p:cNvSpPr/>
            <p:nvPr/>
          </p:nvSpPr>
          <p:spPr>
            <a:xfrm>
              <a:off x="2858900" y="2615950"/>
              <a:ext cx="22150" cy="12050"/>
            </a:xfrm>
            <a:custGeom>
              <a:rect b="b" l="l" r="r" t="t"/>
              <a:pathLst>
                <a:path extrusionOk="0" h="482" w="886">
                  <a:moveTo>
                    <a:pt x="202" y="0"/>
                  </a:moveTo>
                  <a:cubicBezTo>
                    <a:pt x="139" y="0"/>
                    <a:pt x="79" y="15"/>
                    <a:pt x="31" y="45"/>
                  </a:cubicBezTo>
                  <a:cubicBezTo>
                    <a:pt x="16" y="45"/>
                    <a:pt x="1" y="64"/>
                    <a:pt x="16" y="78"/>
                  </a:cubicBezTo>
                  <a:cubicBezTo>
                    <a:pt x="16" y="93"/>
                    <a:pt x="31" y="93"/>
                    <a:pt x="45" y="93"/>
                  </a:cubicBezTo>
                  <a:cubicBezTo>
                    <a:pt x="94" y="78"/>
                    <a:pt x="157" y="64"/>
                    <a:pt x="202" y="64"/>
                  </a:cubicBezTo>
                  <a:cubicBezTo>
                    <a:pt x="310" y="64"/>
                    <a:pt x="437" y="108"/>
                    <a:pt x="512" y="172"/>
                  </a:cubicBezTo>
                  <a:cubicBezTo>
                    <a:pt x="639" y="250"/>
                    <a:pt x="732" y="358"/>
                    <a:pt x="825" y="467"/>
                  </a:cubicBezTo>
                  <a:cubicBezTo>
                    <a:pt x="840" y="481"/>
                    <a:pt x="840" y="481"/>
                    <a:pt x="855" y="481"/>
                  </a:cubicBezTo>
                  <a:cubicBezTo>
                    <a:pt x="855" y="481"/>
                    <a:pt x="870" y="481"/>
                    <a:pt x="870" y="467"/>
                  </a:cubicBezTo>
                  <a:cubicBezTo>
                    <a:pt x="885" y="467"/>
                    <a:pt x="885" y="437"/>
                    <a:pt x="870" y="418"/>
                  </a:cubicBezTo>
                  <a:cubicBezTo>
                    <a:pt x="777" y="310"/>
                    <a:pt x="684" y="202"/>
                    <a:pt x="560" y="123"/>
                  </a:cubicBezTo>
                  <a:cubicBezTo>
                    <a:pt x="437" y="45"/>
                    <a:pt x="310" y="0"/>
                    <a:pt x="202"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1"/>
            <p:cNvSpPr/>
            <p:nvPr/>
          </p:nvSpPr>
          <p:spPr>
            <a:xfrm>
              <a:off x="2855350" y="2645050"/>
              <a:ext cx="8625" cy="4675"/>
            </a:xfrm>
            <a:custGeom>
              <a:rect b="b" l="l" r="r" t="t"/>
              <a:pathLst>
                <a:path extrusionOk="0" h="187" w="345">
                  <a:moveTo>
                    <a:pt x="35" y="0"/>
                  </a:moveTo>
                  <a:cubicBezTo>
                    <a:pt x="20" y="0"/>
                    <a:pt x="1" y="0"/>
                    <a:pt x="1" y="19"/>
                  </a:cubicBezTo>
                  <a:cubicBezTo>
                    <a:pt x="1" y="34"/>
                    <a:pt x="1" y="49"/>
                    <a:pt x="20" y="64"/>
                  </a:cubicBezTo>
                  <a:cubicBezTo>
                    <a:pt x="128" y="79"/>
                    <a:pt x="221" y="127"/>
                    <a:pt x="299" y="187"/>
                  </a:cubicBezTo>
                  <a:lnTo>
                    <a:pt x="314" y="187"/>
                  </a:lnTo>
                  <a:cubicBezTo>
                    <a:pt x="329" y="187"/>
                    <a:pt x="329" y="187"/>
                    <a:pt x="344" y="172"/>
                  </a:cubicBezTo>
                  <a:cubicBezTo>
                    <a:pt x="344" y="157"/>
                    <a:pt x="344" y="142"/>
                    <a:pt x="329" y="127"/>
                  </a:cubicBezTo>
                  <a:cubicBezTo>
                    <a:pt x="251" y="64"/>
                    <a:pt x="143" y="19"/>
                    <a:pt x="35"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1"/>
            <p:cNvSpPr/>
            <p:nvPr/>
          </p:nvSpPr>
          <p:spPr>
            <a:xfrm>
              <a:off x="2849575" y="2655200"/>
              <a:ext cx="181550" cy="239400"/>
            </a:xfrm>
            <a:custGeom>
              <a:rect b="b" l="l" r="r" t="t"/>
              <a:pathLst>
                <a:path extrusionOk="0" h="9576" w="7262">
                  <a:moveTo>
                    <a:pt x="2254" y="1"/>
                  </a:moveTo>
                  <a:cubicBezTo>
                    <a:pt x="2209" y="919"/>
                    <a:pt x="1478" y="1087"/>
                    <a:pt x="978" y="1087"/>
                  </a:cubicBezTo>
                  <a:lnTo>
                    <a:pt x="978" y="1199"/>
                  </a:lnTo>
                  <a:lnTo>
                    <a:pt x="963" y="1479"/>
                  </a:lnTo>
                  <a:lnTo>
                    <a:pt x="963" y="2333"/>
                  </a:lnTo>
                  <a:lnTo>
                    <a:pt x="885" y="2333"/>
                  </a:lnTo>
                  <a:cubicBezTo>
                    <a:pt x="404" y="2333"/>
                    <a:pt x="16" y="2706"/>
                    <a:pt x="16" y="3187"/>
                  </a:cubicBezTo>
                  <a:cubicBezTo>
                    <a:pt x="1" y="3669"/>
                    <a:pt x="389" y="4057"/>
                    <a:pt x="870" y="4057"/>
                  </a:cubicBezTo>
                  <a:lnTo>
                    <a:pt x="948" y="4057"/>
                  </a:lnTo>
                  <a:lnTo>
                    <a:pt x="948" y="4307"/>
                  </a:lnTo>
                  <a:cubicBezTo>
                    <a:pt x="948" y="5083"/>
                    <a:pt x="1321" y="5799"/>
                    <a:pt x="1896" y="6266"/>
                  </a:cubicBezTo>
                  <a:lnTo>
                    <a:pt x="1896" y="7945"/>
                  </a:lnTo>
                  <a:cubicBezTo>
                    <a:pt x="1881" y="8848"/>
                    <a:pt x="2612" y="9575"/>
                    <a:pt x="3497" y="9575"/>
                  </a:cubicBezTo>
                  <a:cubicBezTo>
                    <a:pt x="3508" y="9575"/>
                    <a:pt x="3519" y="9575"/>
                    <a:pt x="3531" y="9575"/>
                  </a:cubicBezTo>
                  <a:cubicBezTo>
                    <a:pt x="4418" y="9575"/>
                    <a:pt x="5131" y="8851"/>
                    <a:pt x="5146" y="7974"/>
                  </a:cubicBezTo>
                  <a:lnTo>
                    <a:pt x="5146" y="6310"/>
                  </a:lnTo>
                  <a:cubicBezTo>
                    <a:pt x="5769" y="5844"/>
                    <a:pt x="6157" y="5146"/>
                    <a:pt x="6157" y="4337"/>
                  </a:cubicBezTo>
                  <a:lnTo>
                    <a:pt x="6157" y="4105"/>
                  </a:lnTo>
                  <a:lnTo>
                    <a:pt x="6373" y="4105"/>
                  </a:lnTo>
                  <a:cubicBezTo>
                    <a:pt x="6855" y="4105"/>
                    <a:pt x="7247" y="3717"/>
                    <a:pt x="7247" y="3232"/>
                  </a:cubicBezTo>
                  <a:cubicBezTo>
                    <a:pt x="7262" y="2766"/>
                    <a:pt x="6873" y="2378"/>
                    <a:pt x="6388" y="2363"/>
                  </a:cubicBezTo>
                  <a:lnTo>
                    <a:pt x="6172" y="2363"/>
                  </a:lnTo>
                  <a:lnTo>
                    <a:pt x="6187" y="1523"/>
                  </a:lnTo>
                  <a:cubicBezTo>
                    <a:pt x="5945" y="1388"/>
                    <a:pt x="5368" y="978"/>
                    <a:pt x="5291" y="978"/>
                  </a:cubicBezTo>
                  <a:cubicBezTo>
                    <a:pt x="5290" y="978"/>
                    <a:pt x="5289" y="978"/>
                    <a:pt x="5288" y="979"/>
                  </a:cubicBezTo>
                  <a:cubicBezTo>
                    <a:pt x="4970" y="1021"/>
                    <a:pt x="4684" y="1040"/>
                    <a:pt x="4429" y="1040"/>
                  </a:cubicBezTo>
                  <a:cubicBezTo>
                    <a:pt x="2521" y="1040"/>
                    <a:pt x="2254" y="1"/>
                    <a:pt x="2254" y="1"/>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1"/>
            <p:cNvSpPr/>
            <p:nvPr/>
          </p:nvSpPr>
          <p:spPr>
            <a:xfrm>
              <a:off x="2913300" y="2825450"/>
              <a:ext cx="54500" cy="17475"/>
            </a:xfrm>
            <a:custGeom>
              <a:rect b="b" l="l" r="r" t="t"/>
              <a:pathLst>
                <a:path extrusionOk="0" h="699" w="2180">
                  <a:moveTo>
                    <a:pt x="2179" y="0"/>
                  </a:moveTo>
                  <a:lnTo>
                    <a:pt x="2179" y="0"/>
                  </a:lnTo>
                  <a:cubicBezTo>
                    <a:pt x="1866" y="138"/>
                    <a:pt x="1492" y="217"/>
                    <a:pt x="1026" y="217"/>
                  </a:cubicBezTo>
                  <a:lnTo>
                    <a:pt x="981" y="217"/>
                  </a:lnTo>
                  <a:cubicBezTo>
                    <a:pt x="608" y="217"/>
                    <a:pt x="280" y="153"/>
                    <a:pt x="0" y="60"/>
                  </a:cubicBezTo>
                  <a:lnTo>
                    <a:pt x="0" y="60"/>
                  </a:lnTo>
                  <a:cubicBezTo>
                    <a:pt x="172" y="373"/>
                    <a:pt x="466" y="605"/>
                    <a:pt x="854" y="683"/>
                  </a:cubicBezTo>
                  <a:cubicBezTo>
                    <a:pt x="918" y="698"/>
                    <a:pt x="996" y="698"/>
                    <a:pt x="1075" y="698"/>
                  </a:cubicBezTo>
                  <a:cubicBezTo>
                    <a:pt x="1556" y="698"/>
                    <a:pt x="1974" y="418"/>
                    <a:pt x="2179" y="0"/>
                  </a:cubicBezTo>
                  <a:close/>
                </a:path>
              </a:pathLst>
            </a:custGeom>
            <a:solidFill>
              <a:srgbClr val="F2916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1"/>
            <p:cNvSpPr/>
            <p:nvPr/>
          </p:nvSpPr>
          <p:spPr>
            <a:xfrm>
              <a:off x="2907500" y="2629925"/>
              <a:ext cx="1150" cy="775"/>
            </a:xfrm>
            <a:custGeom>
              <a:rect b="b" l="l" r="r" t="t"/>
              <a:pathLst>
                <a:path extrusionOk="0" h="31" w="46">
                  <a:moveTo>
                    <a:pt x="1" y="31"/>
                  </a:moveTo>
                  <a:cubicBezTo>
                    <a:pt x="16" y="31"/>
                    <a:pt x="31" y="16"/>
                    <a:pt x="45" y="1"/>
                  </a:cubicBezTo>
                  <a:cubicBezTo>
                    <a:pt x="31" y="16"/>
                    <a:pt x="16" y="31"/>
                    <a:pt x="1" y="31"/>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1"/>
            <p:cNvSpPr/>
            <p:nvPr/>
          </p:nvSpPr>
          <p:spPr>
            <a:xfrm>
              <a:off x="2912925" y="2627600"/>
              <a:ext cx="1600" cy="775"/>
            </a:xfrm>
            <a:custGeom>
              <a:rect b="b" l="l" r="r" t="t"/>
              <a:pathLst>
                <a:path extrusionOk="0" h="31" w="64">
                  <a:moveTo>
                    <a:pt x="0" y="30"/>
                  </a:moveTo>
                  <a:cubicBezTo>
                    <a:pt x="15" y="15"/>
                    <a:pt x="49" y="1"/>
                    <a:pt x="64" y="1"/>
                  </a:cubicBezTo>
                  <a:cubicBezTo>
                    <a:pt x="49" y="1"/>
                    <a:pt x="15" y="15"/>
                    <a:pt x="0" y="3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1"/>
            <p:cNvSpPr/>
            <p:nvPr/>
          </p:nvSpPr>
          <p:spPr>
            <a:xfrm>
              <a:off x="2910200" y="2628725"/>
              <a:ext cx="1625" cy="850"/>
            </a:xfrm>
            <a:custGeom>
              <a:rect b="b" l="l" r="r" t="t"/>
              <a:pathLst>
                <a:path extrusionOk="0" h="34" w="65">
                  <a:moveTo>
                    <a:pt x="1" y="34"/>
                  </a:moveTo>
                  <a:cubicBezTo>
                    <a:pt x="16" y="19"/>
                    <a:pt x="31" y="19"/>
                    <a:pt x="64" y="0"/>
                  </a:cubicBezTo>
                  <a:cubicBezTo>
                    <a:pt x="31" y="19"/>
                    <a:pt x="16" y="19"/>
                    <a:pt x="1" y="34"/>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1"/>
            <p:cNvSpPr/>
            <p:nvPr/>
          </p:nvSpPr>
          <p:spPr>
            <a:xfrm>
              <a:off x="2902000" y="2633000"/>
              <a:ext cx="1600" cy="1250"/>
            </a:xfrm>
            <a:custGeom>
              <a:rect b="b" l="l" r="r" t="t"/>
              <a:pathLst>
                <a:path extrusionOk="0" h="50" w="64">
                  <a:moveTo>
                    <a:pt x="1" y="49"/>
                  </a:moveTo>
                  <a:cubicBezTo>
                    <a:pt x="19" y="35"/>
                    <a:pt x="34" y="16"/>
                    <a:pt x="64" y="1"/>
                  </a:cubicBezTo>
                  <a:cubicBezTo>
                    <a:pt x="34" y="16"/>
                    <a:pt x="19" y="35"/>
                    <a:pt x="1" y="4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1"/>
            <p:cNvSpPr/>
            <p:nvPr/>
          </p:nvSpPr>
          <p:spPr>
            <a:xfrm>
              <a:off x="2904800" y="2631525"/>
              <a:ext cx="1150" cy="775"/>
            </a:xfrm>
            <a:custGeom>
              <a:rect b="b" l="l" r="r" t="t"/>
              <a:pathLst>
                <a:path extrusionOk="0" h="31" w="46">
                  <a:moveTo>
                    <a:pt x="0" y="30"/>
                  </a:moveTo>
                  <a:cubicBezTo>
                    <a:pt x="15" y="30"/>
                    <a:pt x="30" y="15"/>
                    <a:pt x="45" y="0"/>
                  </a:cubicBezTo>
                  <a:cubicBezTo>
                    <a:pt x="30" y="15"/>
                    <a:pt x="15" y="30"/>
                    <a:pt x="0" y="3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1"/>
            <p:cNvSpPr/>
            <p:nvPr/>
          </p:nvSpPr>
          <p:spPr>
            <a:xfrm>
              <a:off x="2892675" y="2640375"/>
              <a:ext cx="1225" cy="1250"/>
            </a:xfrm>
            <a:custGeom>
              <a:rect b="b" l="l" r="r" t="t"/>
              <a:pathLst>
                <a:path extrusionOk="0" h="50" w="49">
                  <a:moveTo>
                    <a:pt x="0" y="49"/>
                  </a:moveTo>
                  <a:cubicBezTo>
                    <a:pt x="19" y="34"/>
                    <a:pt x="34" y="19"/>
                    <a:pt x="49" y="1"/>
                  </a:cubicBezTo>
                  <a:cubicBezTo>
                    <a:pt x="34" y="19"/>
                    <a:pt x="19" y="34"/>
                    <a:pt x="0" y="4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1"/>
            <p:cNvSpPr/>
            <p:nvPr/>
          </p:nvSpPr>
          <p:spPr>
            <a:xfrm>
              <a:off x="2899675" y="2634975"/>
              <a:ext cx="1225" cy="775"/>
            </a:xfrm>
            <a:custGeom>
              <a:rect b="b" l="l" r="r" t="t"/>
              <a:pathLst>
                <a:path extrusionOk="0" h="31" w="49">
                  <a:moveTo>
                    <a:pt x="0" y="30"/>
                  </a:moveTo>
                  <a:cubicBezTo>
                    <a:pt x="19" y="15"/>
                    <a:pt x="34" y="0"/>
                    <a:pt x="49" y="0"/>
                  </a:cubicBezTo>
                  <a:cubicBezTo>
                    <a:pt x="34" y="0"/>
                    <a:pt x="19" y="15"/>
                    <a:pt x="0" y="3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1"/>
            <p:cNvSpPr/>
            <p:nvPr/>
          </p:nvSpPr>
          <p:spPr>
            <a:xfrm>
              <a:off x="2894625" y="2638525"/>
              <a:ext cx="1625" cy="1125"/>
            </a:xfrm>
            <a:custGeom>
              <a:rect b="b" l="l" r="r" t="t"/>
              <a:pathLst>
                <a:path extrusionOk="0" h="45" w="65">
                  <a:moveTo>
                    <a:pt x="1" y="45"/>
                  </a:moveTo>
                  <a:cubicBezTo>
                    <a:pt x="16" y="30"/>
                    <a:pt x="49" y="15"/>
                    <a:pt x="64" y="0"/>
                  </a:cubicBezTo>
                  <a:cubicBezTo>
                    <a:pt x="49" y="15"/>
                    <a:pt x="16" y="30"/>
                    <a:pt x="1" y="45"/>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1"/>
            <p:cNvSpPr/>
            <p:nvPr/>
          </p:nvSpPr>
          <p:spPr>
            <a:xfrm>
              <a:off x="2896975" y="2636550"/>
              <a:ext cx="1600" cy="1150"/>
            </a:xfrm>
            <a:custGeom>
              <a:rect b="b" l="l" r="r" t="t"/>
              <a:pathLst>
                <a:path extrusionOk="0" h="46" w="64">
                  <a:moveTo>
                    <a:pt x="0" y="46"/>
                  </a:moveTo>
                  <a:cubicBezTo>
                    <a:pt x="15" y="31"/>
                    <a:pt x="49" y="16"/>
                    <a:pt x="63" y="1"/>
                  </a:cubicBezTo>
                  <a:cubicBezTo>
                    <a:pt x="49" y="16"/>
                    <a:pt x="15" y="31"/>
                    <a:pt x="0" y="46"/>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21"/>
            <p:cNvSpPr/>
            <p:nvPr/>
          </p:nvSpPr>
          <p:spPr>
            <a:xfrm>
              <a:off x="2931575" y="2623300"/>
              <a:ext cx="1225" cy="25"/>
            </a:xfrm>
            <a:custGeom>
              <a:rect b="b" l="l" r="r" t="t"/>
              <a:pathLst>
                <a:path extrusionOk="0" h="1" w="49">
                  <a:moveTo>
                    <a:pt x="0" y="1"/>
                  </a:moveTo>
                  <a:lnTo>
                    <a:pt x="49"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1"/>
            <p:cNvSpPr/>
            <p:nvPr/>
          </p:nvSpPr>
          <p:spPr>
            <a:xfrm>
              <a:off x="2935125" y="2622925"/>
              <a:ext cx="1125" cy="25"/>
            </a:xfrm>
            <a:custGeom>
              <a:rect b="b" l="l" r="r" t="t"/>
              <a:pathLst>
                <a:path extrusionOk="0" h="1" w="45">
                  <a:moveTo>
                    <a:pt x="0" y="1"/>
                  </a:moveTo>
                  <a:lnTo>
                    <a:pt x="45"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1"/>
            <p:cNvSpPr/>
            <p:nvPr/>
          </p:nvSpPr>
          <p:spPr>
            <a:xfrm>
              <a:off x="2890350" y="2642350"/>
              <a:ext cx="1600" cy="1600"/>
            </a:xfrm>
            <a:custGeom>
              <a:rect b="b" l="l" r="r" t="t"/>
              <a:pathLst>
                <a:path extrusionOk="0" h="64" w="64">
                  <a:moveTo>
                    <a:pt x="0" y="63"/>
                  </a:moveTo>
                  <a:cubicBezTo>
                    <a:pt x="19" y="49"/>
                    <a:pt x="34" y="34"/>
                    <a:pt x="64" y="0"/>
                  </a:cubicBezTo>
                  <a:cubicBezTo>
                    <a:pt x="34" y="34"/>
                    <a:pt x="19" y="49"/>
                    <a:pt x="0" y="63"/>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1"/>
            <p:cNvSpPr/>
            <p:nvPr/>
          </p:nvSpPr>
          <p:spPr>
            <a:xfrm>
              <a:off x="2865900" y="2741125"/>
              <a:ext cx="142975" cy="89750"/>
            </a:xfrm>
            <a:custGeom>
              <a:rect b="b" l="l" r="r" t="t"/>
              <a:pathLst>
                <a:path extrusionOk="0" h="3590" w="5719">
                  <a:moveTo>
                    <a:pt x="3025" y="0"/>
                  </a:moveTo>
                  <a:cubicBezTo>
                    <a:pt x="2777" y="0"/>
                    <a:pt x="2531" y="63"/>
                    <a:pt x="2303" y="187"/>
                  </a:cubicBezTo>
                  <a:cubicBezTo>
                    <a:pt x="1893" y="421"/>
                    <a:pt x="1278" y="675"/>
                    <a:pt x="700" y="675"/>
                  </a:cubicBezTo>
                  <a:cubicBezTo>
                    <a:pt x="552" y="675"/>
                    <a:pt x="405" y="658"/>
                    <a:pt x="265" y="620"/>
                  </a:cubicBezTo>
                  <a:lnTo>
                    <a:pt x="265" y="620"/>
                  </a:lnTo>
                  <a:cubicBezTo>
                    <a:pt x="265" y="620"/>
                    <a:pt x="1" y="3560"/>
                    <a:pt x="2877" y="3590"/>
                  </a:cubicBezTo>
                  <a:cubicBezTo>
                    <a:pt x="2891" y="3590"/>
                    <a:pt x="2906" y="3590"/>
                    <a:pt x="2920" y="3590"/>
                  </a:cubicBezTo>
                  <a:cubicBezTo>
                    <a:pt x="5718" y="3590"/>
                    <a:pt x="5504" y="635"/>
                    <a:pt x="5504" y="635"/>
                  </a:cubicBezTo>
                  <a:cubicBezTo>
                    <a:pt x="5504" y="635"/>
                    <a:pt x="4616" y="590"/>
                    <a:pt x="3683" y="153"/>
                  </a:cubicBezTo>
                  <a:cubicBezTo>
                    <a:pt x="3471" y="51"/>
                    <a:pt x="3248" y="0"/>
                    <a:pt x="3025"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1"/>
            <p:cNvSpPr/>
            <p:nvPr/>
          </p:nvSpPr>
          <p:spPr>
            <a:xfrm>
              <a:off x="2915625" y="2748050"/>
              <a:ext cx="51700" cy="10175"/>
            </a:xfrm>
            <a:custGeom>
              <a:rect b="b" l="l" r="r" t="t"/>
              <a:pathLst>
                <a:path extrusionOk="0" h="407" w="2068">
                  <a:moveTo>
                    <a:pt x="1015" y="1"/>
                  </a:moveTo>
                  <a:cubicBezTo>
                    <a:pt x="587" y="1"/>
                    <a:pt x="47" y="328"/>
                    <a:pt x="15" y="343"/>
                  </a:cubicBezTo>
                  <a:cubicBezTo>
                    <a:pt x="0" y="358"/>
                    <a:pt x="0" y="376"/>
                    <a:pt x="15" y="391"/>
                  </a:cubicBezTo>
                  <a:lnTo>
                    <a:pt x="34" y="406"/>
                  </a:lnTo>
                  <a:lnTo>
                    <a:pt x="49" y="391"/>
                  </a:lnTo>
                  <a:cubicBezTo>
                    <a:pt x="63" y="391"/>
                    <a:pt x="607" y="61"/>
                    <a:pt x="1024" y="61"/>
                  </a:cubicBezTo>
                  <a:cubicBezTo>
                    <a:pt x="1041" y="61"/>
                    <a:pt x="1058" y="62"/>
                    <a:pt x="1075" y="63"/>
                  </a:cubicBezTo>
                  <a:cubicBezTo>
                    <a:pt x="1493" y="78"/>
                    <a:pt x="2023" y="391"/>
                    <a:pt x="2023" y="391"/>
                  </a:cubicBezTo>
                  <a:cubicBezTo>
                    <a:pt x="2030" y="399"/>
                    <a:pt x="2038" y="402"/>
                    <a:pt x="2045" y="402"/>
                  </a:cubicBezTo>
                  <a:cubicBezTo>
                    <a:pt x="2052" y="402"/>
                    <a:pt x="2060" y="399"/>
                    <a:pt x="2067" y="391"/>
                  </a:cubicBezTo>
                  <a:cubicBezTo>
                    <a:pt x="2067" y="376"/>
                    <a:pt x="2067" y="358"/>
                    <a:pt x="2052" y="343"/>
                  </a:cubicBezTo>
                  <a:cubicBezTo>
                    <a:pt x="2038" y="328"/>
                    <a:pt x="1508" y="33"/>
                    <a:pt x="1075" y="3"/>
                  </a:cubicBezTo>
                  <a:cubicBezTo>
                    <a:pt x="1055" y="2"/>
                    <a:pt x="1036" y="1"/>
                    <a:pt x="1015" y="1"/>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1"/>
            <p:cNvSpPr/>
            <p:nvPr/>
          </p:nvSpPr>
          <p:spPr>
            <a:xfrm>
              <a:off x="2941275" y="2748875"/>
              <a:ext cx="1600" cy="26400"/>
            </a:xfrm>
            <a:custGeom>
              <a:rect b="b" l="l" r="r" t="t"/>
              <a:pathLst>
                <a:path extrusionOk="0" h="1056" w="64">
                  <a:moveTo>
                    <a:pt x="34" y="0"/>
                  </a:moveTo>
                  <a:cubicBezTo>
                    <a:pt x="15" y="0"/>
                    <a:pt x="0" y="15"/>
                    <a:pt x="0" y="30"/>
                  </a:cubicBezTo>
                  <a:lnTo>
                    <a:pt x="0" y="1026"/>
                  </a:lnTo>
                  <a:cubicBezTo>
                    <a:pt x="0" y="1041"/>
                    <a:pt x="15" y="1056"/>
                    <a:pt x="34" y="1056"/>
                  </a:cubicBezTo>
                  <a:cubicBezTo>
                    <a:pt x="64" y="1056"/>
                    <a:pt x="64" y="1041"/>
                    <a:pt x="64" y="1026"/>
                  </a:cubicBezTo>
                  <a:lnTo>
                    <a:pt x="64" y="30"/>
                  </a:lnTo>
                  <a:cubicBezTo>
                    <a:pt x="64" y="15"/>
                    <a:pt x="64" y="0"/>
                    <a:pt x="34" y="0"/>
                  </a:cubicBezTo>
                  <a:close/>
                </a:path>
              </a:pathLst>
            </a:custGeom>
            <a:solidFill>
              <a:srgbClr val="B3CB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1"/>
            <p:cNvSpPr/>
            <p:nvPr/>
          </p:nvSpPr>
          <p:spPr>
            <a:xfrm>
              <a:off x="2921125" y="2783475"/>
              <a:ext cx="40775" cy="3475"/>
            </a:xfrm>
            <a:custGeom>
              <a:rect b="b" l="l" r="r" t="t"/>
              <a:pathLst>
                <a:path extrusionOk="0" h="139" w="1631">
                  <a:moveTo>
                    <a:pt x="30" y="0"/>
                  </a:moveTo>
                  <a:cubicBezTo>
                    <a:pt x="15" y="0"/>
                    <a:pt x="0" y="15"/>
                    <a:pt x="0" y="30"/>
                  </a:cubicBezTo>
                  <a:cubicBezTo>
                    <a:pt x="0" y="45"/>
                    <a:pt x="0" y="60"/>
                    <a:pt x="30" y="60"/>
                  </a:cubicBezTo>
                  <a:lnTo>
                    <a:pt x="1601" y="138"/>
                  </a:lnTo>
                  <a:cubicBezTo>
                    <a:pt x="1616" y="138"/>
                    <a:pt x="1631" y="123"/>
                    <a:pt x="1631" y="109"/>
                  </a:cubicBezTo>
                  <a:cubicBezTo>
                    <a:pt x="1631" y="94"/>
                    <a:pt x="1616" y="79"/>
                    <a:pt x="1601" y="79"/>
                  </a:cubicBezTo>
                  <a:lnTo>
                    <a:pt x="30" y="0"/>
                  </a:lnTo>
                  <a:close/>
                </a:path>
              </a:pathLst>
            </a:custGeom>
            <a:solidFill>
              <a:srgbClr val="E6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21"/>
            <p:cNvSpPr/>
            <p:nvPr/>
          </p:nvSpPr>
          <p:spPr>
            <a:xfrm>
              <a:off x="2919525" y="2795875"/>
              <a:ext cx="40800" cy="3100"/>
            </a:xfrm>
            <a:custGeom>
              <a:rect b="b" l="l" r="r" t="t"/>
              <a:pathLst>
                <a:path extrusionOk="0" h="124" w="1632">
                  <a:moveTo>
                    <a:pt x="31" y="1"/>
                  </a:moveTo>
                  <a:cubicBezTo>
                    <a:pt x="16" y="1"/>
                    <a:pt x="1" y="1"/>
                    <a:pt x="1" y="30"/>
                  </a:cubicBezTo>
                  <a:cubicBezTo>
                    <a:pt x="1" y="49"/>
                    <a:pt x="1" y="64"/>
                    <a:pt x="31" y="64"/>
                  </a:cubicBezTo>
                  <a:lnTo>
                    <a:pt x="1602" y="124"/>
                  </a:lnTo>
                  <a:cubicBezTo>
                    <a:pt x="1617" y="124"/>
                    <a:pt x="1632" y="109"/>
                    <a:pt x="1632" y="94"/>
                  </a:cubicBezTo>
                  <a:cubicBezTo>
                    <a:pt x="1632" y="79"/>
                    <a:pt x="1617" y="64"/>
                    <a:pt x="1602" y="64"/>
                  </a:cubicBezTo>
                  <a:lnTo>
                    <a:pt x="31" y="1"/>
                  </a:lnTo>
                  <a:close/>
                </a:path>
              </a:pathLst>
            </a:custGeom>
            <a:solidFill>
              <a:srgbClr val="E6E9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21"/>
            <p:cNvSpPr/>
            <p:nvPr/>
          </p:nvSpPr>
          <p:spPr>
            <a:xfrm>
              <a:off x="2928500" y="2623675"/>
              <a:ext cx="1125" cy="25"/>
            </a:xfrm>
            <a:custGeom>
              <a:rect b="b" l="l" r="r" t="t"/>
              <a:pathLst>
                <a:path extrusionOk="0" h="1" w="45">
                  <a:moveTo>
                    <a:pt x="0" y="1"/>
                  </a:moveTo>
                  <a:lnTo>
                    <a:pt x="45" y="1"/>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1"/>
            <p:cNvSpPr/>
            <p:nvPr/>
          </p:nvSpPr>
          <p:spPr>
            <a:xfrm>
              <a:off x="2924950" y="2624050"/>
              <a:ext cx="1600" cy="500"/>
            </a:xfrm>
            <a:custGeom>
              <a:rect b="b" l="l" r="r" t="t"/>
              <a:pathLst>
                <a:path extrusionOk="0" h="20" w="64">
                  <a:moveTo>
                    <a:pt x="0" y="19"/>
                  </a:moveTo>
                  <a:cubicBezTo>
                    <a:pt x="34" y="1"/>
                    <a:pt x="49" y="1"/>
                    <a:pt x="64" y="1"/>
                  </a:cubicBezTo>
                  <a:cubicBezTo>
                    <a:pt x="49" y="1"/>
                    <a:pt x="34" y="1"/>
                    <a:pt x="0" y="1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1"/>
            <p:cNvSpPr/>
            <p:nvPr/>
          </p:nvSpPr>
          <p:spPr>
            <a:xfrm>
              <a:off x="2916000" y="2626400"/>
              <a:ext cx="1225" cy="850"/>
            </a:xfrm>
            <a:custGeom>
              <a:rect b="b" l="l" r="r" t="t"/>
              <a:pathLst>
                <a:path extrusionOk="0" h="34" w="49">
                  <a:moveTo>
                    <a:pt x="0" y="34"/>
                  </a:moveTo>
                  <a:cubicBezTo>
                    <a:pt x="19" y="19"/>
                    <a:pt x="34" y="19"/>
                    <a:pt x="49" y="0"/>
                  </a:cubicBezTo>
                  <a:cubicBezTo>
                    <a:pt x="34" y="19"/>
                    <a:pt x="19" y="19"/>
                    <a:pt x="0" y="34"/>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1"/>
            <p:cNvSpPr/>
            <p:nvPr/>
          </p:nvSpPr>
          <p:spPr>
            <a:xfrm>
              <a:off x="2918800" y="2625650"/>
              <a:ext cx="1500" cy="400"/>
            </a:xfrm>
            <a:custGeom>
              <a:rect b="b" l="l" r="r" t="t"/>
              <a:pathLst>
                <a:path extrusionOk="0" h="16" w="60">
                  <a:moveTo>
                    <a:pt x="0" y="15"/>
                  </a:moveTo>
                  <a:cubicBezTo>
                    <a:pt x="30" y="15"/>
                    <a:pt x="45" y="0"/>
                    <a:pt x="60" y="0"/>
                  </a:cubicBezTo>
                  <a:cubicBezTo>
                    <a:pt x="45" y="0"/>
                    <a:pt x="30" y="15"/>
                    <a:pt x="0" y="15"/>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1"/>
            <p:cNvSpPr/>
            <p:nvPr/>
          </p:nvSpPr>
          <p:spPr>
            <a:xfrm>
              <a:off x="2921875" y="2624900"/>
              <a:ext cx="1600" cy="400"/>
            </a:xfrm>
            <a:custGeom>
              <a:rect b="b" l="l" r="r" t="t"/>
              <a:pathLst>
                <a:path extrusionOk="0" h="16" w="64">
                  <a:moveTo>
                    <a:pt x="0" y="15"/>
                  </a:moveTo>
                  <a:cubicBezTo>
                    <a:pt x="15" y="0"/>
                    <a:pt x="45" y="0"/>
                    <a:pt x="64" y="0"/>
                  </a:cubicBezTo>
                  <a:cubicBezTo>
                    <a:pt x="45" y="0"/>
                    <a:pt x="15" y="0"/>
                    <a:pt x="0" y="15"/>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1"/>
            <p:cNvSpPr/>
            <p:nvPr/>
          </p:nvSpPr>
          <p:spPr>
            <a:xfrm>
              <a:off x="2874475" y="2673875"/>
              <a:ext cx="775" cy="2350"/>
            </a:xfrm>
            <a:custGeom>
              <a:rect b="b" l="l" r="r" t="t"/>
              <a:pathLst>
                <a:path extrusionOk="0" h="94" w="31">
                  <a:moveTo>
                    <a:pt x="1" y="93"/>
                  </a:moveTo>
                  <a:cubicBezTo>
                    <a:pt x="16" y="60"/>
                    <a:pt x="16" y="30"/>
                    <a:pt x="31" y="0"/>
                  </a:cubicBezTo>
                  <a:cubicBezTo>
                    <a:pt x="16" y="30"/>
                    <a:pt x="16" y="60"/>
                    <a:pt x="1" y="93"/>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1"/>
            <p:cNvSpPr/>
            <p:nvPr/>
          </p:nvSpPr>
          <p:spPr>
            <a:xfrm>
              <a:off x="2874025" y="2676575"/>
              <a:ext cx="475" cy="2725"/>
            </a:xfrm>
            <a:custGeom>
              <a:rect b="b" l="l" r="r" t="t"/>
              <a:pathLst>
                <a:path extrusionOk="0" h="109" w="19">
                  <a:moveTo>
                    <a:pt x="0" y="109"/>
                  </a:moveTo>
                  <a:cubicBezTo>
                    <a:pt x="19" y="79"/>
                    <a:pt x="19" y="45"/>
                    <a:pt x="19" y="0"/>
                  </a:cubicBezTo>
                  <a:cubicBezTo>
                    <a:pt x="19" y="45"/>
                    <a:pt x="19" y="79"/>
                    <a:pt x="0" y="109"/>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1"/>
            <p:cNvSpPr/>
            <p:nvPr/>
          </p:nvSpPr>
          <p:spPr>
            <a:xfrm>
              <a:off x="2875975" y="2668000"/>
              <a:ext cx="875" cy="2350"/>
            </a:xfrm>
            <a:custGeom>
              <a:rect b="b" l="l" r="r" t="t"/>
              <a:pathLst>
                <a:path extrusionOk="0" h="94" w="35">
                  <a:moveTo>
                    <a:pt x="1" y="93"/>
                  </a:moveTo>
                  <a:cubicBezTo>
                    <a:pt x="1" y="64"/>
                    <a:pt x="15" y="34"/>
                    <a:pt x="34" y="0"/>
                  </a:cubicBezTo>
                  <a:cubicBezTo>
                    <a:pt x="15" y="34"/>
                    <a:pt x="1" y="64"/>
                    <a:pt x="1" y="93"/>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1"/>
            <p:cNvSpPr/>
            <p:nvPr/>
          </p:nvSpPr>
          <p:spPr>
            <a:xfrm>
              <a:off x="2875225" y="2670700"/>
              <a:ext cx="400" cy="2350"/>
            </a:xfrm>
            <a:custGeom>
              <a:rect b="b" l="l" r="r" t="t"/>
              <a:pathLst>
                <a:path extrusionOk="0" h="94" w="16">
                  <a:moveTo>
                    <a:pt x="1" y="94"/>
                  </a:moveTo>
                  <a:cubicBezTo>
                    <a:pt x="1" y="64"/>
                    <a:pt x="16" y="34"/>
                    <a:pt x="16" y="0"/>
                  </a:cubicBezTo>
                  <a:cubicBezTo>
                    <a:pt x="16" y="34"/>
                    <a:pt x="1" y="64"/>
                    <a:pt x="1" y="94"/>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1"/>
            <p:cNvSpPr/>
            <p:nvPr/>
          </p:nvSpPr>
          <p:spPr>
            <a:xfrm>
              <a:off x="2874025" y="2622925"/>
              <a:ext cx="130225" cy="70375"/>
            </a:xfrm>
            <a:custGeom>
              <a:rect b="b" l="l" r="r" t="t"/>
              <a:pathLst>
                <a:path extrusionOk="0" h="2815" w="5209">
                  <a:moveTo>
                    <a:pt x="2444" y="1"/>
                  </a:moveTo>
                  <a:cubicBezTo>
                    <a:pt x="2411" y="1"/>
                    <a:pt x="2381" y="16"/>
                    <a:pt x="2351" y="16"/>
                  </a:cubicBezTo>
                  <a:lnTo>
                    <a:pt x="2302" y="16"/>
                  </a:lnTo>
                  <a:cubicBezTo>
                    <a:pt x="2272" y="16"/>
                    <a:pt x="2258" y="16"/>
                    <a:pt x="2224" y="31"/>
                  </a:cubicBezTo>
                  <a:lnTo>
                    <a:pt x="2179" y="31"/>
                  </a:lnTo>
                  <a:cubicBezTo>
                    <a:pt x="2146" y="31"/>
                    <a:pt x="2131" y="46"/>
                    <a:pt x="2101" y="46"/>
                  </a:cubicBezTo>
                  <a:cubicBezTo>
                    <a:pt x="2086" y="46"/>
                    <a:pt x="2071" y="46"/>
                    <a:pt x="2037" y="64"/>
                  </a:cubicBezTo>
                  <a:cubicBezTo>
                    <a:pt x="2022" y="64"/>
                    <a:pt x="1993" y="64"/>
                    <a:pt x="1978" y="79"/>
                  </a:cubicBezTo>
                  <a:cubicBezTo>
                    <a:pt x="1959" y="79"/>
                    <a:pt x="1929" y="79"/>
                    <a:pt x="1914" y="94"/>
                  </a:cubicBezTo>
                  <a:cubicBezTo>
                    <a:pt x="1899" y="94"/>
                    <a:pt x="1866" y="94"/>
                    <a:pt x="1851" y="109"/>
                  </a:cubicBezTo>
                  <a:cubicBezTo>
                    <a:pt x="1836" y="109"/>
                    <a:pt x="1821" y="124"/>
                    <a:pt x="1791" y="124"/>
                  </a:cubicBezTo>
                  <a:cubicBezTo>
                    <a:pt x="1772" y="124"/>
                    <a:pt x="1758" y="139"/>
                    <a:pt x="1728" y="139"/>
                  </a:cubicBezTo>
                  <a:cubicBezTo>
                    <a:pt x="1713" y="158"/>
                    <a:pt x="1698" y="158"/>
                    <a:pt x="1679" y="173"/>
                  </a:cubicBezTo>
                  <a:cubicBezTo>
                    <a:pt x="1649" y="173"/>
                    <a:pt x="1634" y="173"/>
                    <a:pt x="1620" y="188"/>
                  </a:cubicBezTo>
                  <a:cubicBezTo>
                    <a:pt x="1605" y="188"/>
                    <a:pt x="1571" y="202"/>
                    <a:pt x="1556" y="217"/>
                  </a:cubicBezTo>
                  <a:cubicBezTo>
                    <a:pt x="1541" y="217"/>
                    <a:pt x="1526" y="217"/>
                    <a:pt x="1511" y="232"/>
                  </a:cubicBezTo>
                  <a:cubicBezTo>
                    <a:pt x="1478" y="251"/>
                    <a:pt x="1463" y="251"/>
                    <a:pt x="1448" y="266"/>
                  </a:cubicBezTo>
                  <a:cubicBezTo>
                    <a:pt x="1433" y="266"/>
                    <a:pt x="1418" y="281"/>
                    <a:pt x="1384" y="281"/>
                  </a:cubicBezTo>
                  <a:cubicBezTo>
                    <a:pt x="1370" y="296"/>
                    <a:pt x="1355" y="311"/>
                    <a:pt x="1340" y="311"/>
                  </a:cubicBezTo>
                  <a:cubicBezTo>
                    <a:pt x="1325" y="326"/>
                    <a:pt x="1291" y="344"/>
                    <a:pt x="1276" y="344"/>
                  </a:cubicBezTo>
                  <a:cubicBezTo>
                    <a:pt x="1261" y="359"/>
                    <a:pt x="1246" y="374"/>
                    <a:pt x="1231" y="374"/>
                  </a:cubicBezTo>
                  <a:cubicBezTo>
                    <a:pt x="1213" y="389"/>
                    <a:pt x="1198" y="404"/>
                    <a:pt x="1183" y="404"/>
                  </a:cubicBezTo>
                  <a:cubicBezTo>
                    <a:pt x="1153" y="419"/>
                    <a:pt x="1138" y="438"/>
                    <a:pt x="1120" y="452"/>
                  </a:cubicBezTo>
                  <a:cubicBezTo>
                    <a:pt x="1105" y="452"/>
                    <a:pt x="1090" y="467"/>
                    <a:pt x="1075" y="482"/>
                  </a:cubicBezTo>
                  <a:cubicBezTo>
                    <a:pt x="1060" y="482"/>
                    <a:pt x="1045" y="497"/>
                    <a:pt x="1026" y="512"/>
                  </a:cubicBezTo>
                  <a:cubicBezTo>
                    <a:pt x="1011" y="531"/>
                    <a:pt x="996" y="531"/>
                    <a:pt x="981" y="546"/>
                  </a:cubicBezTo>
                  <a:cubicBezTo>
                    <a:pt x="967" y="561"/>
                    <a:pt x="933" y="576"/>
                    <a:pt x="918" y="591"/>
                  </a:cubicBezTo>
                  <a:cubicBezTo>
                    <a:pt x="903" y="605"/>
                    <a:pt x="903" y="605"/>
                    <a:pt x="888" y="624"/>
                  </a:cubicBezTo>
                  <a:cubicBezTo>
                    <a:pt x="873" y="639"/>
                    <a:pt x="840" y="654"/>
                    <a:pt x="825" y="669"/>
                  </a:cubicBezTo>
                  <a:cubicBezTo>
                    <a:pt x="825" y="684"/>
                    <a:pt x="810" y="684"/>
                    <a:pt x="795" y="699"/>
                  </a:cubicBezTo>
                  <a:cubicBezTo>
                    <a:pt x="780" y="717"/>
                    <a:pt x="765" y="732"/>
                    <a:pt x="746" y="747"/>
                  </a:cubicBezTo>
                  <a:cubicBezTo>
                    <a:pt x="731" y="762"/>
                    <a:pt x="717" y="777"/>
                    <a:pt x="717" y="777"/>
                  </a:cubicBezTo>
                  <a:cubicBezTo>
                    <a:pt x="687" y="811"/>
                    <a:pt x="672" y="826"/>
                    <a:pt x="653" y="840"/>
                  </a:cubicBezTo>
                  <a:cubicBezTo>
                    <a:pt x="653" y="855"/>
                    <a:pt x="638" y="855"/>
                    <a:pt x="623" y="870"/>
                  </a:cubicBezTo>
                  <a:cubicBezTo>
                    <a:pt x="608" y="885"/>
                    <a:pt x="593" y="919"/>
                    <a:pt x="579" y="934"/>
                  </a:cubicBezTo>
                  <a:cubicBezTo>
                    <a:pt x="560" y="949"/>
                    <a:pt x="560" y="949"/>
                    <a:pt x="545" y="964"/>
                  </a:cubicBezTo>
                  <a:cubicBezTo>
                    <a:pt x="530" y="979"/>
                    <a:pt x="515" y="1012"/>
                    <a:pt x="500" y="1027"/>
                  </a:cubicBezTo>
                  <a:cubicBezTo>
                    <a:pt x="500" y="1042"/>
                    <a:pt x="485" y="1042"/>
                    <a:pt x="485" y="1057"/>
                  </a:cubicBezTo>
                  <a:cubicBezTo>
                    <a:pt x="467" y="1072"/>
                    <a:pt x="452" y="1105"/>
                    <a:pt x="437" y="1120"/>
                  </a:cubicBezTo>
                  <a:cubicBezTo>
                    <a:pt x="422" y="1135"/>
                    <a:pt x="422" y="1150"/>
                    <a:pt x="407" y="1150"/>
                  </a:cubicBezTo>
                  <a:cubicBezTo>
                    <a:pt x="392" y="1184"/>
                    <a:pt x="373" y="1199"/>
                    <a:pt x="358" y="1229"/>
                  </a:cubicBezTo>
                  <a:cubicBezTo>
                    <a:pt x="358" y="1229"/>
                    <a:pt x="343" y="1243"/>
                    <a:pt x="343" y="1258"/>
                  </a:cubicBezTo>
                  <a:cubicBezTo>
                    <a:pt x="329" y="1277"/>
                    <a:pt x="314" y="1307"/>
                    <a:pt x="299" y="1337"/>
                  </a:cubicBezTo>
                  <a:cubicBezTo>
                    <a:pt x="299" y="1337"/>
                    <a:pt x="299" y="1352"/>
                    <a:pt x="280" y="1352"/>
                  </a:cubicBezTo>
                  <a:cubicBezTo>
                    <a:pt x="265" y="1385"/>
                    <a:pt x="265" y="1415"/>
                    <a:pt x="250" y="1430"/>
                  </a:cubicBezTo>
                  <a:cubicBezTo>
                    <a:pt x="235" y="1445"/>
                    <a:pt x="235" y="1464"/>
                    <a:pt x="235" y="1464"/>
                  </a:cubicBezTo>
                  <a:cubicBezTo>
                    <a:pt x="220" y="1493"/>
                    <a:pt x="205" y="1523"/>
                    <a:pt x="187" y="1538"/>
                  </a:cubicBezTo>
                  <a:lnTo>
                    <a:pt x="187" y="1572"/>
                  </a:lnTo>
                  <a:cubicBezTo>
                    <a:pt x="172" y="1602"/>
                    <a:pt x="157" y="1631"/>
                    <a:pt x="157" y="1665"/>
                  </a:cubicBezTo>
                  <a:cubicBezTo>
                    <a:pt x="142" y="1665"/>
                    <a:pt x="142" y="1680"/>
                    <a:pt x="142" y="1680"/>
                  </a:cubicBezTo>
                  <a:cubicBezTo>
                    <a:pt x="127" y="1710"/>
                    <a:pt x="127" y="1743"/>
                    <a:pt x="112" y="1773"/>
                  </a:cubicBezTo>
                  <a:lnTo>
                    <a:pt x="112" y="1803"/>
                  </a:lnTo>
                  <a:cubicBezTo>
                    <a:pt x="93" y="1837"/>
                    <a:pt x="79" y="1867"/>
                    <a:pt x="79" y="1896"/>
                  </a:cubicBezTo>
                  <a:cubicBezTo>
                    <a:pt x="79" y="1896"/>
                    <a:pt x="79" y="1911"/>
                    <a:pt x="64" y="1911"/>
                  </a:cubicBezTo>
                  <a:cubicBezTo>
                    <a:pt x="64" y="1945"/>
                    <a:pt x="49" y="1975"/>
                    <a:pt x="49" y="2005"/>
                  </a:cubicBezTo>
                  <a:lnTo>
                    <a:pt x="49" y="2038"/>
                  </a:lnTo>
                  <a:cubicBezTo>
                    <a:pt x="34" y="2068"/>
                    <a:pt x="34" y="2098"/>
                    <a:pt x="19" y="2131"/>
                  </a:cubicBezTo>
                  <a:lnTo>
                    <a:pt x="19" y="2146"/>
                  </a:lnTo>
                  <a:cubicBezTo>
                    <a:pt x="19" y="2191"/>
                    <a:pt x="19" y="2225"/>
                    <a:pt x="0" y="2255"/>
                  </a:cubicBezTo>
                  <a:lnTo>
                    <a:pt x="0" y="2270"/>
                  </a:lnTo>
                  <a:lnTo>
                    <a:pt x="0" y="2378"/>
                  </a:lnTo>
                  <a:cubicBezTo>
                    <a:pt x="500" y="2378"/>
                    <a:pt x="1231" y="2210"/>
                    <a:pt x="1276" y="1292"/>
                  </a:cubicBezTo>
                  <a:cubicBezTo>
                    <a:pt x="1276" y="1292"/>
                    <a:pt x="1543" y="2331"/>
                    <a:pt x="3451" y="2331"/>
                  </a:cubicBezTo>
                  <a:cubicBezTo>
                    <a:pt x="3706" y="2331"/>
                    <a:pt x="3992" y="2312"/>
                    <a:pt x="4310" y="2270"/>
                  </a:cubicBezTo>
                  <a:cubicBezTo>
                    <a:pt x="4311" y="2269"/>
                    <a:pt x="4312" y="2269"/>
                    <a:pt x="4313" y="2269"/>
                  </a:cubicBezTo>
                  <a:cubicBezTo>
                    <a:pt x="4390" y="2269"/>
                    <a:pt x="4967" y="2679"/>
                    <a:pt x="5209" y="2814"/>
                  </a:cubicBezTo>
                  <a:lnTo>
                    <a:pt x="5209" y="2534"/>
                  </a:lnTo>
                  <a:cubicBezTo>
                    <a:pt x="5209" y="1150"/>
                    <a:pt x="4060" y="16"/>
                    <a:pt x="2612" y="1"/>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1"/>
            <p:cNvSpPr/>
            <p:nvPr/>
          </p:nvSpPr>
          <p:spPr>
            <a:xfrm>
              <a:off x="3006575" y="2728375"/>
              <a:ext cx="11300" cy="15850"/>
            </a:xfrm>
            <a:custGeom>
              <a:rect b="b" l="l" r="r" t="t"/>
              <a:pathLst>
                <a:path extrusionOk="0" h="634" w="452">
                  <a:moveTo>
                    <a:pt x="391" y="1"/>
                  </a:moveTo>
                  <a:cubicBezTo>
                    <a:pt x="372" y="1"/>
                    <a:pt x="352" y="8"/>
                    <a:pt x="343" y="25"/>
                  </a:cubicBezTo>
                  <a:lnTo>
                    <a:pt x="0" y="398"/>
                  </a:lnTo>
                  <a:lnTo>
                    <a:pt x="250" y="619"/>
                  </a:lnTo>
                  <a:cubicBezTo>
                    <a:pt x="265" y="633"/>
                    <a:pt x="280" y="633"/>
                    <a:pt x="295" y="633"/>
                  </a:cubicBezTo>
                  <a:cubicBezTo>
                    <a:pt x="314" y="633"/>
                    <a:pt x="329" y="633"/>
                    <a:pt x="343" y="619"/>
                  </a:cubicBezTo>
                  <a:cubicBezTo>
                    <a:pt x="358" y="585"/>
                    <a:pt x="358" y="555"/>
                    <a:pt x="343" y="525"/>
                  </a:cubicBezTo>
                  <a:lnTo>
                    <a:pt x="172" y="384"/>
                  </a:lnTo>
                  <a:lnTo>
                    <a:pt x="437" y="104"/>
                  </a:lnTo>
                  <a:cubicBezTo>
                    <a:pt x="452" y="74"/>
                    <a:pt x="452" y="44"/>
                    <a:pt x="422" y="10"/>
                  </a:cubicBezTo>
                  <a:cubicBezTo>
                    <a:pt x="416" y="4"/>
                    <a:pt x="404" y="1"/>
                    <a:pt x="391"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1"/>
            <p:cNvSpPr/>
            <p:nvPr/>
          </p:nvSpPr>
          <p:spPr>
            <a:xfrm>
              <a:off x="2860500" y="2727625"/>
              <a:ext cx="10825" cy="16225"/>
            </a:xfrm>
            <a:custGeom>
              <a:rect b="b" l="l" r="r" t="t"/>
              <a:pathLst>
                <a:path extrusionOk="0" h="649" w="433">
                  <a:moveTo>
                    <a:pt x="58" y="1"/>
                  </a:moveTo>
                  <a:cubicBezTo>
                    <a:pt x="43" y="1"/>
                    <a:pt x="27" y="4"/>
                    <a:pt x="15" y="11"/>
                  </a:cubicBezTo>
                  <a:cubicBezTo>
                    <a:pt x="0" y="40"/>
                    <a:pt x="0" y="74"/>
                    <a:pt x="15" y="104"/>
                  </a:cubicBezTo>
                  <a:lnTo>
                    <a:pt x="261" y="399"/>
                  </a:lnTo>
                  <a:lnTo>
                    <a:pt x="108" y="540"/>
                  </a:lnTo>
                  <a:cubicBezTo>
                    <a:pt x="75" y="555"/>
                    <a:pt x="75" y="600"/>
                    <a:pt x="93" y="615"/>
                  </a:cubicBezTo>
                  <a:cubicBezTo>
                    <a:pt x="108" y="634"/>
                    <a:pt x="123" y="649"/>
                    <a:pt x="138" y="649"/>
                  </a:cubicBezTo>
                  <a:cubicBezTo>
                    <a:pt x="153" y="649"/>
                    <a:pt x="168" y="634"/>
                    <a:pt x="187" y="634"/>
                  </a:cubicBezTo>
                  <a:lnTo>
                    <a:pt x="433" y="399"/>
                  </a:lnTo>
                  <a:lnTo>
                    <a:pt x="108" y="25"/>
                  </a:lnTo>
                  <a:cubicBezTo>
                    <a:pt x="100" y="8"/>
                    <a:pt x="79" y="1"/>
                    <a:pt x="58"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1"/>
            <p:cNvSpPr/>
            <p:nvPr/>
          </p:nvSpPr>
          <p:spPr>
            <a:xfrm>
              <a:off x="2891550" y="2690825"/>
              <a:ext cx="32675" cy="16175"/>
            </a:xfrm>
            <a:custGeom>
              <a:rect b="b" l="l" r="r" t="t"/>
              <a:pathLst>
                <a:path extrusionOk="0" h="647" w="1307">
                  <a:moveTo>
                    <a:pt x="829" y="1"/>
                  </a:moveTo>
                  <a:cubicBezTo>
                    <a:pt x="751" y="1"/>
                    <a:pt x="666" y="11"/>
                    <a:pt x="575" y="35"/>
                  </a:cubicBezTo>
                  <a:cubicBezTo>
                    <a:pt x="295" y="113"/>
                    <a:pt x="109" y="285"/>
                    <a:pt x="64" y="427"/>
                  </a:cubicBezTo>
                  <a:cubicBezTo>
                    <a:pt x="1" y="550"/>
                    <a:pt x="64" y="643"/>
                    <a:pt x="139" y="643"/>
                  </a:cubicBezTo>
                  <a:cubicBezTo>
                    <a:pt x="156" y="646"/>
                    <a:pt x="173" y="647"/>
                    <a:pt x="190" y="647"/>
                  </a:cubicBezTo>
                  <a:cubicBezTo>
                    <a:pt x="266" y="647"/>
                    <a:pt x="342" y="622"/>
                    <a:pt x="419" y="595"/>
                  </a:cubicBezTo>
                  <a:cubicBezTo>
                    <a:pt x="512" y="565"/>
                    <a:pt x="605" y="535"/>
                    <a:pt x="698" y="501"/>
                  </a:cubicBezTo>
                  <a:cubicBezTo>
                    <a:pt x="777" y="486"/>
                    <a:pt x="870" y="456"/>
                    <a:pt x="978" y="442"/>
                  </a:cubicBezTo>
                  <a:cubicBezTo>
                    <a:pt x="1071" y="408"/>
                    <a:pt x="1165" y="393"/>
                    <a:pt x="1243" y="348"/>
                  </a:cubicBezTo>
                  <a:cubicBezTo>
                    <a:pt x="1307" y="285"/>
                    <a:pt x="1307" y="192"/>
                    <a:pt x="1198" y="98"/>
                  </a:cubicBezTo>
                  <a:cubicBezTo>
                    <a:pt x="1125" y="45"/>
                    <a:pt x="994" y="1"/>
                    <a:pt x="829" y="1"/>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1"/>
            <p:cNvSpPr/>
            <p:nvPr/>
          </p:nvSpPr>
          <p:spPr>
            <a:xfrm>
              <a:off x="2891175" y="2716225"/>
              <a:ext cx="40050" cy="23325"/>
            </a:xfrm>
            <a:custGeom>
              <a:rect b="b" l="l" r="r" t="t"/>
              <a:pathLst>
                <a:path extrusionOk="0" h="933" w="1602">
                  <a:moveTo>
                    <a:pt x="639" y="0"/>
                  </a:moveTo>
                  <a:cubicBezTo>
                    <a:pt x="172" y="79"/>
                    <a:pt x="45" y="437"/>
                    <a:pt x="16" y="668"/>
                  </a:cubicBezTo>
                  <a:cubicBezTo>
                    <a:pt x="16" y="683"/>
                    <a:pt x="1" y="717"/>
                    <a:pt x="1" y="731"/>
                  </a:cubicBezTo>
                  <a:cubicBezTo>
                    <a:pt x="1" y="825"/>
                    <a:pt x="60" y="903"/>
                    <a:pt x="154" y="903"/>
                  </a:cubicBezTo>
                  <a:cubicBezTo>
                    <a:pt x="266" y="918"/>
                    <a:pt x="434" y="933"/>
                    <a:pt x="620" y="933"/>
                  </a:cubicBezTo>
                  <a:cubicBezTo>
                    <a:pt x="512" y="855"/>
                    <a:pt x="452" y="731"/>
                    <a:pt x="452" y="590"/>
                  </a:cubicBezTo>
                  <a:cubicBezTo>
                    <a:pt x="452" y="351"/>
                    <a:pt x="669" y="137"/>
                    <a:pt x="936" y="137"/>
                  </a:cubicBezTo>
                  <a:cubicBezTo>
                    <a:pt x="945" y="137"/>
                    <a:pt x="954" y="138"/>
                    <a:pt x="963" y="138"/>
                  </a:cubicBezTo>
                  <a:cubicBezTo>
                    <a:pt x="1228" y="138"/>
                    <a:pt x="1460" y="343"/>
                    <a:pt x="1460" y="590"/>
                  </a:cubicBezTo>
                  <a:cubicBezTo>
                    <a:pt x="1460" y="698"/>
                    <a:pt x="1415" y="810"/>
                    <a:pt x="1351" y="884"/>
                  </a:cubicBezTo>
                  <a:cubicBezTo>
                    <a:pt x="1523" y="840"/>
                    <a:pt x="1601" y="638"/>
                    <a:pt x="1508" y="496"/>
                  </a:cubicBezTo>
                  <a:cubicBezTo>
                    <a:pt x="1385" y="295"/>
                    <a:pt x="1165" y="45"/>
                    <a:pt x="855"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1"/>
            <p:cNvSpPr/>
            <p:nvPr/>
          </p:nvSpPr>
          <p:spPr>
            <a:xfrm>
              <a:off x="2902475" y="2719650"/>
              <a:ext cx="25200" cy="20050"/>
            </a:xfrm>
            <a:custGeom>
              <a:rect b="b" l="l" r="r" t="t"/>
              <a:pathLst>
                <a:path extrusionOk="0" h="802" w="1008">
                  <a:moveTo>
                    <a:pt x="484" y="0"/>
                  </a:moveTo>
                  <a:cubicBezTo>
                    <a:pt x="217" y="0"/>
                    <a:pt x="0" y="214"/>
                    <a:pt x="0" y="453"/>
                  </a:cubicBezTo>
                  <a:cubicBezTo>
                    <a:pt x="0" y="594"/>
                    <a:pt x="60" y="718"/>
                    <a:pt x="168" y="796"/>
                  </a:cubicBezTo>
                  <a:cubicBezTo>
                    <a:pt x="222" y="800"/>
                    <a:pt x="278" y="801"/>
                    <a:pt x="335" y="801"/>
                  </a:cubicBezTo>
                  <a:cubicBezTo>
                    <a:pt x="510" y="801"/>
                    <a:pt x="696" y="784"/>
                    <a:pt x="884" y="747"/>
                  </a:cubicBezTo>
                  <a:lnTo>
                    <a:pt x="899" y="747"/>
                  </a:lnTo>
                  <a:cubicBezTo>
                    <a:pt x="963" y="673"/>
                    <a:pt x="1008" y="561"/>
                    <a:pt x="1008" y="453"/>
                  </a:cubicBezTo>
                  <a:cubicBezTo>
                    <a:pt x="1008" y="206"/>
                    <a:pt x="776" y="1"/>
                    <a:pt x="511" y="1"/>
                  </a:cubicBezTo>
                  <a:cubicBezTo>
                    <a:pt x="502" y="1"/>
                    <a:pt x="493" y="0"/>
                    <a:pt x="484" y="0"/>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1"/>
            <p:cNvSpPr/>
            <p:nvPr/>
          </p:nvSpPr>
          <p:spPr>
            <a:xfrm>
              <a:off x="2948650" y="2716425"/>
              <a:ext cx="40125" cy="23500"/>
            </a:xfrm>
            <a:custGeom>
              <a:rect b="b" l="l" r="r" t="t"/>
              <a:pathLst>
                <a:path extrusionOk="0" h="940" w="1605">
                  <a:moveTo>
                    <a:pt x="889" y="0"/>
                  </a:moveTo>
                  <a:cubicBezTo>
                    <a:pt x="838" y="0"/>
                    <a:pt x="789" y="7"/>
                    <a:pt x="746" y="7"/>
                  </a:cubicBezTo>
                  <a:cubicBezTo>
                    <a:pt x="437" y="56"/>
                    <a:pt x="220" y="287"/>
                    <a:pt x="93" y="503"/>
                  </a:cubicBezTo>
                  <a:cubicBezTo>
                    <a:pt x="0" y="645"/>
                    <a:pt x="93" y="847"/>
                    <a:pt x="265" y="876"/>
                  </a:cubicBezTo>
                  <a:cubicBezTo>
                    <a:pt x="392" y="910"/>
                    <a:pt x="515" y="925"/>
                    <a:pt x="638" y="940"/>
                  </a:cubicBezTo>
                  <a:cubicBezTo>
                    <a:pt x="545" y="847"/>
                    <a:pt x="485" y="738"/>
                    <a:pt x="485" y="597"/>
                  </a:cubicBezTo>
                  <a:cubicBezTo>
                    <a:pt x="485" y="350"/>
                    <a:pt x="702" y="130"/>
                    <a:pt x="981" y="130"/>
                  </a:cubicBezTo>
                  <a:cubicBezTo>
                    <a:pt x="1261" y="130"/>
                    <a:pt x="1493" y="335"/>
                    <a:pt x="1493" y="597"/>
                  </a:cubicBezTo>
                  <a:cubicBezTo>
                    <a:pt x="1493" y="723"/>
                    <a:pt x="1433" y="832"/>
                    <a:pt x="1340" y="925"/>
                  </a:cubicBezTo>
                  <a:cubicBezTo>
                    <a:pt x="1384" y="925"/>
                    <a:pt x="1418" y="910"/>
                    <a:pt x="1448" y="910"/>
                  </a:cubicBezTo>
                  <a:cubicBezTo>
                    <a:pt x="1541" y="895"/>
                    <a:pt x="1605" y="817"/>
                    <a:pt x="1605" y="738"/>
                  </a:cubicBezTo>
                  <a:cubicBezTo>
                    <a:pt x="1605" y="709"/>
                    <a:pt x="1605" y="690"/>
                    <a:pt x="1586" y="660"/>
                  </a:cubicBezTo>
                  <a:cubicBezTo>
                    <a:pt x="1556" y="429"/>
                    <a:pt x="1433" y="85"/>
                    <a:pt x="967" y="7"/>
                  </a:cubicBezTo>
                  <a:cubicBezTo>
                    <a:pt x="940" y="2"/>
                    <a:pt x="914" y="0"/>
                    <a:pt x="889"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1"/>
            <p:cNvSpPr/>
            <p:nvPr/>
          </p:nvSpPr>
          <p:spPr>
            <a:xfrm>
              <a:off x="2960775" y="2719675"/>
              <a:ext cx="25200" cy="20425"/>
            </a:xfrm>
            <a:custGeom>
              <a:rect b="b" l="l" r="r" t="t"/>
              <a:pathLst>
                <a:path extrusionOk="0" h="817" w="1008">
                  <a:moveTo>
                    <a:pt x="496" y="0"/>
                  </a:moveTo>
                  <a:cubicBezTo>
                    <a:pt x="217" y="0"/>
                    <a:pt x="0" y="220"/>
                    <a:pt x="0" y="467"/>
                  </a:cubicBezTo>
                  <a:cubicBezTo>
                    <a:pt x="0" y="608"/>
                    <a:pt x="60" y="717"/>
                    <a:pt x="153" y="810"/>
                  </a:cubicBezTo>
                  <a:cubicBezTo>
                    <a:pt x="235" y="814"/>
                    <a:pt x="315" y="816"/>
                    <a:pt x="390" y="816"/>
                  </a:cubicBezTo>
                  <a:cubicBezTo>
                    <a:pt x="573" y="816"/>
                    <a:pt x="733" y="805"/>
                    <a:pt x="855" y="795"/>
                  </a:cubicBezTo>
                  <a:cubicBezTo>
                    <a:pt x="948" y="702"/>
                    <a:pt x="1008" y="593"/>
                    <a:pt x="1008" y="467"/>
                  </a:cubicBezTo>
                  <a:cubicBezTo>
                    <a:pt x="1008" y="205"/>
                    <a:pt x="776" y="0"/>
                    <a:pt x="496" y="0"/>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1"/>
            <p:cNvSpPr/>
            <p:nvPr/>
          </p:nvSpPr>
          <p:spPr>
            <a:xfrm>
              <a:off x="2940150" y="2703800"/>
              <a:ext cx="3100" cy="38475"/>
            </a:xfrm>
            <a:custGeom>
              <a:rect b="b" l="l" r="r" t="t"/>
              <a:pathLst>
                <a:path extrusionOk="0" h="1539" w="124">
                  <a:moveTo>
                    <a:pt x="60" y="1"/>
                  </a:moveTo>
                  <a:cubicBezTo>
                    <a:pt x="16" y="1"/>
                    <a:pt x="1" y="31"/>
                    <a:pt x="1" y="61"/>
                  </a:cubicBezTo>
                  <a:lnTo>
                    <a:pt x="1" y="1475"/>
                  </a:lnTo>
                  <a:cubicBezTo>
                    <a:pt x="1" y="1508"/>
                    <a:pt x="16" y="1538"/>
                    <a:pt x="60" y="1538"/>
                  </a:cubicBezTo>
                  <a:cubicBezTo>
                    <a:pt x="94" y="1538"/>
                    <a:pt x="124" y="1508"/>
                    <a:pt x="124" y="1475"/>
                  </a:cubicBezTo>
                  <a:lnTo>
                    <a:pt x="124" y="61"/>
                  </a:lnTo>
                  <a:cubicBezTo>
                    <a:pt x="124" y="31"/>
                    <a:pt x="94" y="1"/>
                    <a:pt x="60"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1"/>
            <p:cNvSpPr/>
            <p:nvPr/>
          </p:nvSpPr>
          <p:spPr>
            <a:xfrm>
              <a:off x="2953775" y="2704175"/>
              <a:ext cx="33425" cy="12500"/>
            </a:xfrm>
            <a:custGeom>
              <a:rect b="b" l="l" r="r" t="t"/>
              <a:pathLst>
                <a:path extrusionOk="0" h="500" w="1337">
                  <a:moveTo>
                    <a:pt x="653" y="1"/>
                  </a:moveTo>
                  <a:cubicBezTo>
                    <a:pt x="373" y="1"/>
                    <a:pt x="153" y="124"/>
                    <a:pt x="94" y="232"/>
                  </a:cubicBezTo>
                  <a:cubicBezTo>
                    <a:pt x="0" y="359"/>
                    <a:pt x="30" y="452"/>
                    <a:pt x="109" y="482"/>
                  </a:cubicBezTo>
                  <a:cubicBezTo>
                    <a:pt x="142" y="495"/>
                    <a:pt x="180" y="499"/>
                    <a:pt x="221" y="499"/>
                  </a:cubicBezTo>
                  <a:cubicBezTo>
                    <a:pt x="276" y="499"/>
                    <a:pt x="335" y="491"/>
                    <a:pt x="388" y="482"/>
                  </a:cubicBezTo>
                  <a:lnTo>
                    <a:pt x="668" y="482"/>
                  </a:lnTo>
                  <a:cubicBezTo>
                    <a:pt x="715" y="475"/>
                    <a:pt x="762" y="471"/>
                    <a:pt x="810" y="471"/>
                  </a:cubicBezTo>
                  <a:cubicBezTo>
                    <a:pt x="859" y="471"/>
                    <a:pt x="909" y="475"/>
                    <a:pt x="963" y="482"/>
                  </a:cubicBezTo>
                  <a:cubicBezTo>
                    <a:pt x="1056" y="482"/>
                    <a:pt x="1164" y="482"/>
                    <a:pt x="1228" y="452"/>
                  </a:cubicBezTo>
                  <a:cubicBezTo>
                    <a:pt x="1306" y="419"/>
                    <a:pt x="1336" y="325"/>
                    <a:pt x="1243" y="217"/>
                  </a:cubicBezTo>
                  <a:cubicBezTo>
                    <a:pt x="1164" y="109"/>
                    <a:pt x="948" y="1"/>
                    <a:pt x="653" y="1"/>
                  </a:cubicBezTo>
                  <a:close/>
                </a:path>
              </a:pathLst>
            </a:custGeom>
            <a:solidFill>
              <a:srgbClr val="022C2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1"/>
            <p:cNvSpPr/>
            <p:nvPr/>
          </p:nvSpPr>
          <p:spPr>
            <a:xfrm>
              <a:off x="2861600" y="2695600"/>
              <a:ext cx="151250" cy="20275"/>
            </a:xfrm>
            <a:custGeom>
              <a:rect b="b" l="l" r="r" t="t"/>
              <a:pathLst>
                <a:path extrusionOk="0" h="811" w="6050">
                  <a:moveTo>
                    <a:pt x="1" y="1"/>
                  </a:moveTo>
                  <a:lnTo>
                    <a:pt x="1" y="810"/>
                  </a:lnTo>
                  <a:lnTo>
                    <a:pt x="6049" y="810"/>
                  </a:lnTo>
                  <a:lnTo>
                    <a:pt x="6049" y="1"/>
                  </a:lnTo>
                  <a:close/>
                </a:path>
              </a:pathLst>
            </a:custGeom>
            <a:solidFill>
              <a:srgbClr val="70AE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1"/>
            <p:cNvSpPr/>
            <p:nvPr/>
          </p:nvSpPr>
          <p:spPr>
            <a:xfrm>
              <a:off x="2861600" y="2695600"/>
              <a:ext cx="150875" cy="53300"/>
            </a:xfrm>
            <a:custGeom>
              <a:rect b="b" l="l" r="r" t="t"/>
              <a:pathLst>
                <a:path extrusionOk="0" h="2132" w="6035">
                  <a:moveTo>
                    <a:pt x="4370" y="344"/>
                  </a:moveTo>
                  <a:cubicBezTo>
                    <a:pt x="4635" y="344"/>
                    <a:pt x="4851" y="452"/>
                    <a:pt x="4930" y="560"/>
                  </a:cubicBezTo>
                  <a:cubicBezTo>
                    <a:pt x="5023" y="668"/>
                    <a:pt x="4993" y="762"/>
                    <a:pt x="4915" y="795"/>
                  </a:cubicBezTo>
                  <a:cubicBezTo>
                    <a:pt x="4866" y="825"/>
                    <a:pt x="4807" y="825"/>
                    <a:pt x="4743" y="825"/>
                  </a:cubicBezTo>
                  <a:lnTo>
                    <a:pt x="4650" y="825"/>
                  </a:lnTo>
                  <a:cubicBezTo>
                    <a:pt x="4572" y="825"/>
                    <a:pt x="4508" y="810"/>
                    <a:pt x="4434" y="810"/>
                  </a:cubicBezTo>
                  <a:cubicBezTo>
                    <a:pt x="4415" y="810"/>
                    <a:pt x="4385" y="810"/>
                    <a:pt x="4355" y="825"/>
                  </a:cubicBezTo>
                  <a:lnTo>
                    <a:pt x="4075" y="825"/>
                  </a:lnTo>
                  <a:cubicBezTo>
                    <a:pt x="4027" y="840"/>
                    <a:pt x="3982" y="840"/>
                    <a:pt x="3934" y="840"/>
                  </a:cubicBezTo>
                  <a:cubicBezTo>
                    <a:pt x="3889" y="840"/>
                    <a:pt x="3840" y="840"/>
                    <a:pt x="3796" y="825"/>
                  </a:cubicBezTo>
                  <a:cubicBezTo>
                    <a:pt x="3717" y="795"/>
                    <a:pt x="3687" y="702"/>
                    <a:pt x="3781" y="575"/>
                  </a:cubicBezTo>
                  <a:cubicBezTo>
                    <a:pt x="3840" y="467"/>
                    <a:pt x="4060" y="344"/>
                    <a:pt x="4340" y="344"/>
                  </a:cubicBezTo>
                  <a:close/>
                  <a:moveTo>
                    <a:pt x="2038" y="825"/>
                  </a:moveTo>
                  <a:cubicBezTo>
                    <a:pt x="2348" y="870"/>
                    <a:pt x="2568" y="1120"/>
                    <a:pt x="2691" y="1321"/>
                  </a:cubicBezTo>
                  <a:cubicBezTo>
                    <a:pt x="2784" y="1463"/>
                    <a:pt x="2706" y="1665"/>
                    <a:pt x="2534" y="1709"/>
                  </a:cubicBezTo>
                  <a:lnTo>
                    <a:pt x="2519" y="1709"/>
                  </a:lnTo>
                  <a:cubicBezTo>
                    <a:pt x="2303" y="1743"/>
                    <a:pt x="2068" y="1758"/>
                    <a:pt x="1867" y="1758"/>
                  </a:cubicBezTo>
                  <a:lnTo>
                    <a:pt x="1803" y="1758"/>
                  </a:lnTo>
                  <a:cubicBezTo>
                    <a:pt x="1617" y="1758"/>
                    <a:pt x="1449" y="1743"/>
                    <a:pt x="1337" y="1728"/>
                  </a:cubicBezTo>
                  <a:cubicBezTo>
                    <a:pt x="1243" y="1728"/>
                    <a:pt x="1184" y="1650"/>
                    <a:pt x="1184" y="1556"/>
                  </a:cubicBezTo>
                  <a:cubicBezTo>
                    <a:pt x="1184" y="1542"/>
                    <a:pt x="1199" y="1508"/>
                    <a:pt x="1199" y="1493"/>
                  </a:cubicBezTo>
                  <a:cubicBezTo>
                    <a:pt x="1228" y="1262"/>
                    <a:pt x="1355" y="904"/>
                    <a:pt x="1822" y="825"/>
                  </a:cubicBezTo>
                  <a:close/>
                  <a:moveTo>
                    <a:pt x="4449" y="840"/>
                  </a:moveTo>
                  <a:cubicBezTo>
                    <a:pt x="4915" y="918"/>
                    <a:pt x="5038" y="1262"/>
                    <a:pt x="5068" y="1493"/>
                  </a:cubicBezTo>
                  <a:cubicBezTo>
                    <a:pt x="5087" y="1523"/>
                    <a:pt x="5087" y="1542"/>
                    <a:pt x="5087" y="1571"/>
                  </a:cubicBezTo>
                  <a:cubicBezTo>
                    <a:pt x="5087" y="1650"/>
                    <a:pt x="5023" y="1728"/>
                    <a:pt x="4930" y="1743"/>
                  </a:cubicBezTo>
                  <a:cubicBezTo>
                    <a:pt x="4900" y="1743"/>
                    <a:pt x="4866" y="1758"/>
                    <a:pt x="4822" y="1758"/>
                  </a:cubicBezTo>
                  <a:cubicBezTo>
                    <a:pt x="4713" y="1773"/>
                    <a:pt x="4572" y="1773"/>
                    <a:pt x="4400" y="1773"/>
                  </a:cubicBezTo>
                  <a:lnTo>
                    <a:pt x="4120" y="1773"/>
                  </a:lnTo>
                  <a:cubicBezTo>
                    <a:pt x="3997" y="1758"/>
                    <a:pt x="3874" y="1743"/>
                    <a:pt x="3747" y="1709"/>
                  </a:cubicBezTo>
                  <a:cubicBezTo>
                    <a:pt x="3575" y="1680"/>
                    <a:pt x="3482" y="1478"/>
                    <a:pt x="3575" y="1336"/>
                  </a:cubicBezTo>
                  <a:cubicBezTo>
                    <a:pt x="3702" y="1120"/>
                    <a:pt x="3919" y="889"/>
                    <a:pt x="4228" y="840"/>
                  </a:cubicBezTo>
                  <a:close/>
                  <a:moveTo>
                    <a:pt x="1" y="1415"/>
                  </a:moveTo>
                  <a:lnTo>
                    <a:pt x="1" y="1616"/>
                  </a:lnTo>
                  <a:cubicBezTo>
                    <a:pt x="1" y="1695"/>
                    <a:pt x="16" y="1758"/>
                    <a:pt x="49" y="1821"/>
                  </a:cubicBezTo>
                  <a:lnTo>
                    <a:pt x="64" y="1821"/>
                  </a:lnTo>
                  <a:lnTo>
                    <a:pt x="217" y="1680"/>
                  </a:lnTo>
                  <a:lnTo>
                    <a:pt x="1" y="1415"/>
                  </a:lnTo>
                  <a:close/>
                  <a:moveTo>
                    <a:pt x="482" y="1"/>
                  </a:moveTo>
                  <a:lnTo>
                    <a:pt x="482" y="717"/>
                  </a:lnTo>
                  <a:lnTo>
                    <a:pt x="389" y="717"/>
                  </a:lnTo>
                  <a:cubicBezTo>
                    <a:pt x="251" y="717"/>
                    <a:pt x="124" y="747"/>
                    <a:pt x="1" y="810"/>
                  </a:cubicBezTo>
                  <a:lnTo>
                    <a:pt x="1" y="1277"/>
                  </a:lnTo>
                  <a:lnTo>
                    <a:pt x="16" y="1277"/>
                  </a:lnTo>
                  <a:cubicBezTo>
                    <a:pt x="31" y="1277"/>
                    <a:pt x="49" y="1292"/>
                    <a:pt x="64" y="1306"/>
                  </a:cubicBezTo>
                  <a:lnTo>
                    <a:pt x="389" y="1680"/>
                  </a:lnTo>
                  <a:lnTo>
                    <a:pt x="143" y="1915"/>
                  </a:lnTo>
                  <a:lnTo>
                    <a:pt x="124" y="1915"/>
                  </a:lnTo>
                  <a:cubicBezTo>
                    <a:pt x="236" y="2038"/>
                    <a:pt x="389" y="2116"/>
                    <a:pt x="576" y="2116"/>
                  </a:cubicBezTo>
                  <a:lnTo>
                    <a:pt x="2023" y="2116"/>
                  </a:lnTo>
                  <a:cubicBezTo>
                    <a:pt x="2475" y="2116"/>
                    <a:pt x="2848" y="1803"/>
                    <a:pt x="2848" y="1415"/>
                  </a:cubicBezTo>
                  <a:cubicBezTo>
                    <a:pt x="2848" y="1336"/>
                    <a:pt x="2908" y="1277"/>
                    <a:pt x="3001" y="1277"/>
                  </a:cubicBezTo>
                  <a:lnTo>
                    <a:pt x="3143" y="1277"/>
                  </a:lnTo>
                  <a:lnTo>
                    <a:pt x="3143" y="389"/>
                  </a:lnTo>
                  <a:cubicBezTo>
                    <a:pt x="3143" y="359"/>
                    <a:pt x="3158" y="329"/>
                    <a:pt x="3202" y="329"/>
                  </a:cubicBezTo>
                  <a:cubicBezTo>
                    <a:pt x="3236" y="329"/>
                    <a:pt x="3266" y="359"/>
                    <a:pt x="3266" y="389"/>
                  </a:cubicBezTo>
                  <a:lnTo>
                    <a:pt x="3266" y="1292"/>
                  </a:lnTo>
                  <a:cubicBezTo>
                    <a:pt x="3329" y="1306"/>
                    <a:pt x="3374" y="1355"/>
                    <a:pt x="3374" y="1415"/>
                  </a:cubicBezTo>
                  <a:cubicBezTo>
                    <a:pt x="3374" y="1586"/>
                    <a:pt x="3437" y="1743"/>
                    <a:pt x="3560" y="1866"/>
                  </a:cubicBezTo>
                  <a:cubicBezTo>
                    <a:pt x="3654" y="1896"/>
                    <a:pt x="3762" y="1930"/>
                    <a:pt x="3855" y="1974"/>
                  </a:cubicBezTo>
                  <a:cubicBezTo>
                    <a:pt x="3982" y="2038"/>
                    <a:pt x="4105" y="2083"/>
                    <a:pt x="4247" y="2131"/>
                  </a:cubicBezTo>
                  <a:lnTo>
                    <a:pt x="5240" y="2131"/>
                  </a:lnTo>
                  <a:cubicBezTo>
                    <a:pt x="5519" y="2131"/>
                    <a:pt x="5769" y="2008"/>
                    <a:pt x="5907" y="1803"/>
                  </a:cubicBezTo>
                  <a:lnTo>
                    <a:pt x="5799" y="1709"/>
                  </a:lnTo>
                  <a:lnTo>
                    <a:pt x="6019" y="1478"/>
                  </a:lnTo>
                  <a:lnTo>
                    <a:pt x="6034" y="762"/>
                  </a:lnTo>
                  <a:cubicBezTo>
                    <a:pt x="5986" y="762"/>
                    <a:pt x="5956" y="747"/>
                    <a:pt x="5907" y="747"/>
                  </a:cubicBezTo>
                  <a:lnTo>
                    <a:pt x="5691" y="747"/>
                  </a:lnTo>
                  <a:lnTo>
                    <a:pt x="5706" y="1"/>
                  </a:lnTo>
                  <a:lnTo>
                    <a:pt x="2475" y="1"/>
                  </a:lnTo>
                  <a:cubicBezTo>
                    <a:pt x="2505" y="64"/>
                    <a:pt x="2475" y="109"/>
                    <a:pt x="2441" y="157"/>
                  </a:cubicBezTo>
                  <a:cubicBezTo>
                    <a:pt x="2363" y="202"/>
                    <a:pt x="2269" y="217"/>
                    <a:pt x="2176" y="251"/>
                  </a:cubicBezTo>
                  <a:cubicBezTo>
                    <a:pt x="2068" y="265"/>
                    <a:pt x="1975" y="295"/>
                    <a:pt x="1896" y="310"/>
                  </a:cubicBezTo>
                  <a:cubicBezTo>
                    <a:pt x="1803" y="344"/>
                    <a:pt x="1710" y="374"/>
                    <a:pt x="1617" y="404"/>
                  </a:cubicBezTo>
                  <a:cubicBezTo>
                    <a:pt x="1542" y="422"/>
                    <a:pt x="1449" y="452"/>
                    <a:pt x="1370" y="452"/>
                  </a:cubicBezTo>
                  <a:lnTo>
                    <a:pt x="1337" y="452"/>
                  </a:lnTo>
                  <a:cubicBezTo>
                    <a:pt x="1262" y="452"/>
                    <a:pt x="1199" y="359"/>
                    <a:pt x="1262" y="236"/>
                  </a:cubicBezTo>
                  <a:cubicBezTo>
                    <a:pt x="1292" y="157"/>
                    <a:pt x="1355" y="79"/>
                    <a:pt x="1449" y="1"/>
                  </a:cubicBezTo>
                  <a:close/>
                </a:path>
              </a:pathLst>
            </a:custGeom>
            <a:solidFill>
              <a:srgbClr val="D2CE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21"/>
            <p:cNvSpPr/>
            <p:nvPr/>
          </p:nvSpPr>
          <p:spPr>
            <a:xfrm>
              <a:off x="2950600" y="2742250"/>
              <a:ext cx="17200" cy="6650"/>
            </a:xfrm>
            <a:custGeom>
              <a:rect b="b" l="l" r="r" t="t"/>
              <a:pathLst>
                <a:path extrusionOk="0" h="266" w="688">
                  <a:moveTo>
                    <a:pt x="0" y="0"/>
                  </a:moveTo>
                  <a:cubicBezTo>
                    <a:pt x="157" y="172"/>
                    <a:pt x="389" y="265"/>
                    <a:pt x="639" y="265"/>
                  </a:cubicBezTo>
                  <a:lnTo>
                    <a:pt x="687" y="265"/>
                  </a:lnTo>
                  <a:cubicBezTo>
                    <a:pt x="545" y="217"/>
                    <a:pt x="422" y="172"/>
                    <a:pt x="295" y="108"/>
                  </a:cubicBezTo>
                  <a:cubicBezTo>
                    <a:pt x="202" y="64"/>
                    <a:pt x="94" y="30"/>
                    <a:pt x="0" y="0"/>
                  </a:cubicBezTo>
                  <a:close/>
                </a:path>
              </a:pathLst>
            </a:custGeom>
            <a:solidFill>
              <a:srgbClr val="CAE5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1"/>
            <p:cNvSpPr/>
            <p:nvPr/>
          </p:nvSpPr>
          <p:spPr>
            <a:xfrm>
              <a:off x="3006575" y="2732550"/>
              <a:ext cx="5525" cy="8125"/>
            </a:xfrm>
            <a:custGeom>
              <a:rect b="b" l="l" r="r" t="t"/>
              <a:pathLst>
                <a:path extrusionOk="0" h="325" w="221">
                  <a:moveTo>
                    <a:pt x="220" y="0"/>
                  </a:moveTo>
                  <a:lnTo>
                    <a:pt x="0" y="231"/>
                  </a:lnTo>
                  <a:lnTo>
                    <a:pt x="108" y="325"/>
                  </a:lnTo>
                  <a:cubicBezTo>
                    <a:pt x="172" y="231"/>
                    <a:pt x="202" y="123"/>
                    <a:pt x="220" y="15"/>
                  </a:cubicBezTo>
                  <a:lnTo>
                    <a:pt x="220" y="0"/>
                  </a:lnTo>
                  <a:close/>
                </a:path>
              </a:pathLst>
            </a:custGeom>
            <a:solidFill>
              <a:srgbClr val="D1BA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1"/>
            <p:cNvSpPr/>
            <p:nvPr/>
          </p:nvSpPr>
          <p:spPr>
            <a:xfrm>
              <a:off x="2861600" y="2727500"/>
              <a:ext cx="9725" cy="15975"/>
            </a:xfrm>
            <a:custGeom>
              <a:rect b="b" l="l" r="r" t="t"/>
              <a:pathLst>
                <a:path extrusionOk="0" h="639" w="389">
                  <a:moveTo>
                    <a:pt x="1" y="1"/>
                  </a:moveTo>
                  <a:lnTo>
                    <a:pt x="1" y="139"/>
                  </a:lnTo>
                  <a:lnTo>
                    <a:pt x="217" y="404"/>
                  </a:lnTo>
                  <a:lnTo>
                    <a:pt x="64" y="545"/>
                  </a:lnTo>
                  <a:lnTo>
                    <a:pt x="49" y="545"/>
                  </a:lnTo>
                  <a:cubicBezTo>
                    <a:pt x="64" y="575"/>
                    <a:pt x="94" y="605"/>
                    <a:pt x="124" y="639"/>
                  </a:cubicBezTo>
                  <a:lnTo>
                    <a:pt x="143" y="639"/>
                  </a:lnTo>
                  <a:lnTo>
                    <a:pt x="389" y="404"/>
                  </a:lnTo>
                  <a:lnTo>
                    <a:pt x="64" y="30"/>
                  </a:lnTo>
                  <a:cubicBezTo>
                    <a:pt x="49" y="16"/>
                    <a:pt x="31" y="1"/>
                    <a:pt x="16" y="1"/>
                  </a:cubicBezTo>
                  <a:close/>
                </a:path>
              </a:pathLst>
            </a:custGeom>
            <a:solidFill>
              <a:srgbClr val="D1BA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1"/>
            <p:cNvSpPr/>
            <p:nvPr/>
          </p:nvSpPr>
          <p:spPr>
            <a:xfrm>
              <a:off x="2891550" y="2695600"/>
              <a:ext cx="32675" cy="11325"/>
            </a:xfrm>
            <a:custGeom>
              <a:rect b="b" l="l" r="r" t="t"/>
              <a:pathLst>
                <a:path extrusionOk="0" h="453" w="1307">
                  <a:moveTo>
                    <a:pt x="251" y="1"/>
                  </a:moveTo>
                  <a:cubicBezTo>
                    <a:pt x="157" y="79"/>
                    <a:pt x="94" y="157"/>
                    <a:pt x="64" y="236"/>
                  </a:cubicBezTo>
                  <a:cubicBezTo>
                    <a:pt x="1" y="359"/>
                    <a:pt x="64" y="452"/>
                    <a:pt x="139" y="452"/>
                  </a:cubicBezTo>
                  <a:lnTo>
                    <a:pt x="172" y="452"/>
                  </a:lnTo>
                  <a:cubicBezTo>
                    <a:pt x="251" y="452"/>
                    <a:pt x="344" y="422"/>
                    <a:pt x="419" y="404"/>
                  </a:cubicBezTo>
                  <a:cubicBezTo>
                    <a:pt x="512" y="374"/>
                    <a:pt x="605" y="344"/>
                    <a:pt x="698" y="310"/>
                  </a:cubicBezTo>
                  <a:cubicBezTo>
                    <a:pt x="777" y="295"/>
                    <a:pt x="870" y="265"/>
                    <a:pt x="978" y="251"/>
                  </a:cubicBezTo>
                  <a:cubicBezTo>
                    <a:pt x="1071" y="217"/>
                    <a:pt x="1165" y="202"/>
                    <a:pt x="1243" y="157"/>
                  </a:cubicBezTo>
                  <a:cubicBezTo>
                    <a:pt x="1277" y="109"/>
                    <a:pt x="1307" y="64"/>
                    <a:pt x="1277" y="1"/>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1"/>
            <p:cNvSpPr/>
            <p:nvPr/>
          </p:nvSpPr>
          <p:spPr>
            <a:xfrm>
              <a:off x="2891175" y="2716225"/>
              <a:ext cx="40050" cy="23325"/>
            </a:xfrm>
            <a:custGeom>
              <a:rect b="b" l="l" r="r" t="t"/>
              <a:pathLst>
                <a:path extrusionOk="0" h="933" w="1602">
                  <a:moveTo>
                    <a:pt x="639" y="0"/>
                  </a:moveTo>
                  <a:cubicBezTo>
                    <a:pt x="172" y="79"/>
                    <a:pt x="45" y="437"/>
                    <a:pt x="16" y="668"/>
                  </a:cubicBezTo>
                  <a:cubicBezTo>
                    <a:pt x="16" y="683"/>
                    <a:pt x="1" y="717"/>
                    <a:pt x="1" y="731"/>
                  </a:cubicBezTo>
                  <a:cubicBezTo>
                    <a:pt x="1" y="825"/>
                    <a:pt x="60" y="903"/>
                    <a:pt x="154" y="903"/>
                  </a:cubicBezTo>
                  <a:cubicBezTo>
                    <a:pt x="266" y="918"/>
                    <a:pt x="434" y="933"/>
                    <a:pt x="620" y="933"/>
                  </a:cubicBezTo>
                  <a:cubicBezTo>
                    <a:pt x="512" y="855"/>
                    <a:pt x="452" y="731"/>
                    <a:pt x="452" y="590"/>
                  </a:cubicBezTo>
                  <a:cubicBezTo>
                    <a:pt x="452" y="343"/>
                    <a:pt x="669" y="138"/>
                    <a:pt x="948" y="138"/>
                  </a:cubicBezTo>
                  <a:lnTo>
                    <a:pt x="963" y="138"/>
                  </a:lnTo>
                  <a:cubicBezTo>
                    <a:pt x="1228" y="138"/>
                    <a:pt x="1460" y="343"/>
                    <a:pt x="1460" y="590"/>
                  </a:cubicBezTo>
                  <a:cubicBezTo>
                    <a:pt x="1460" y="698"/>
                    <a:pt x="1415" y="810"/>
                    <a:pt x="1351" y="884"/>
                  </a:cubicBezTo>
                  <a:cubicBezTo>
                    <a:pt x="1523" y="840"/>
                    <a:pt x="1601" y="638"/>
                    <a:pt x="1508" y="496"/>
                  </a:cubicBezTo>
                  <a:cubicBezTo>
                    <a:pt x="1385" y="295"/>
                    <a:pt x="1165" y="45"/>
                    <a:pt x="855" y="0"/>
                  </a:cubicBezTo>
                  <a:close/>
                </a:path>
              </a:pathLst>
            </a:custGeom>
            <a:solidFill>
              <a:srgbClr val="CAE5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21"/>
            <p:cNvSpPr/>
            <p:nvPr/>
          </p:nvSpPr>
          <p:spPr>
            <a:xfrm>
              <a:off x="2902475" y="2719675"/>
              <a:ext cx="25200" cy="19875"/>
            </a:xfrm>
            <a:custGeom>
              <a:rect b="b" l="l" r="r" t="t"/>
              <a:pathLst>
                <a:path extrusionOk="0" h="795" w="1008">
                  <a:moveTo>
                    <a:pt x="496" y="0"/>
                  </a:moveTo>
                  <a:cubicBezTo>
                    <a:pt x="217" y="0"/>
                    <a:pt x="0" y="205"/>
                    <a:pt x="0" y="452"/>
                  </a:cubicBezTo>
                  <a:cubicBezTo>
                    <a:pt x="0" y="593"/>
                    <a:pt x="60" y="717"/>
                    <a:pt x="168" y="795"/>
                  </a:cubicBezTo>
                  <a:lnTo>
                    <a:pt x="232" y="795"/>
                  </a:lnTo>
                  <a:cubicBezTo>
                    <a:pt x="433" y="795"/>
                    <a:pt x="668" y="780"/>
                    <a:pt x="884" y="746"/>
                  </a:cubicBezTo>
                  <a:lnTo>
                    <a:pt x="899" y="746"/>
                  </a:lnTo>
                  <a:cubicBezTo>
                    <a:pt x="963" y="672"/>
                    <a:pt x="1008" y="560"/>
                    <a:pt x="1008" y="452"/>
                  </a:cubicBezTo>
                  <a:cubicBezTo>
                    <a:pt x="1008" y="205"/>
                    <a:pt x="776" y="0"/>
                    <a:pt x="511" y="0"/>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21"/>
            <p:cNvSpPr/>
            <p:nvPr/>
          </p:nvSpPr>
          <p:spPr>
            <a:xfrm>
              <a:off x="2948650" y="2716600"/>
              <a:ext cx="40125" cy="23325"/>
            </a:xfrm>
            <a:custGeom>
              <a:rect b="b" l="l" r="r" t="t"/>
              <a:pathLst>
                <a:path extrusionOk="0" h="933" w="1605">
                  <a:moveTo>
                    <a:pt x="746" y="0"/>
                  </a:moveTo>
                  <a:cubicBezTo>
                    <a:pt x="437" y="49"/>
                    <a:pt x="220" y="280"/>
                    <a:pt x="93" y="496"/>
                  </a:cubicBezTo>
                  <a:cubicBezTo>
                    <a:pt x="0" y="638"/>
                    <a:pt x="93" y="840"/>
                    <a:pt x="265" y="869"/>
                  </a:cubicBezTo>
                  <a:cubicBezTo>
                    <a:pt x="392" y="903"/>
                    <a:pt x="515" y="918"/>
                    <a:pt x="638" y="933"/>
                  </a:cubicBezTo>
                  <a:cubicBezTo>
                    <a:pt x="545" y="840"/>
                    <a:pt x="485" y="731"/>
                    <a:pt x="485" y="590"/>
                  </a:cubicBezTo>
                  <a:cubicBezTo>
                    <a:pt x="485" y="343"/>
                    <a:pt x="702" y="123"/>
                    <a:pt x="981" y="123"/>
                  </a:cubicBezTo>
                  <a:cubicBezTo>
                    <a:pt x="1261" y="123"/>
                    <a:pt x="1493" y="343"/>
                    <a:pt x="1493" y="590"/>
                  </a:cubicBezTo>
                  <a:cubicBezTo>
                    <a:pt x="1493" y="716"/>
                    <a:pt x="1433" y="840"/>
                    <a:pt x="1340" y="918"/>
                  </a:cubicBezTo>
                  <a:cubicBezTo>
                    <a:pt x="1384" y="918"/>
                    <a:pt x="1418" y="903"/>
                    <a:pt x="1448" y="903"/>
                  </a:cubicBezTo>
                  <a:cubicBezTo>
                    <a:pt x="1541" y="888"/>
                    <a:pt x="1605" y="810"/>
                    <a:pt x="1605" y="731"/>
                  </a:cubicBezTo>
                  <a:cubicBezTo>
                    <a:pt x="1605" y="702"/>
                    <a:pt x="1605" y="683"/>
                    <a:pt x="1586" y="653"/>
                  </a:cubicBezTo>
                  <a:cubicBezTo>
                    <a:pt x="1556" y="422"/>
                    <a:pt x="1433" y="78"/>
                    <a:pt x="967" y="0"/>
                  </a:cubicBezTo>
                  <a:close/>
                </a:path>
              </a:pathLst>
            </a:custGeom>
            <a:solidFill>
              <a:srgbClr val="CAE5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21"/>
            <p:cNvSpPr/>
            <p:nvPr/>
          </p:nvSpPr>
          <p:spPr>
            <a:xfrm>
              <a:off x="2960775" y="2719675"/>
              <a:ext cx="25200" cy="20250"/>
            </a:xfrm>
            <a:custGeom>
              <a:rect b="b" l="l" r="r" t="t"/>
              <a:pathLst>
                <a:path extrusionOk="0" h="810" w="1008">
                  <a:moveTo>
                    <a:pt x="496" y="0"/>
                  </a:moveTo>
                  <a:cubicBezTo>
                    <a:pt x="217" y="0"/>
                    <a:pt x="0" y="220"/>
                    <a:pt x="0" y="467"/>
                  </a:cubicBezTo>
                  <a:cubicBezTo>
                    <a:pt x="0" y="608"/>
                    <a:pt x="60" y="717"/>
                    <a:pt x="153" y="810"/>
                  </a:cubicBezTo>
                  <a:lnTo>
                    <a:pt x="433" y="810"/>
                  </a:lnTo>
                  <a:cubicBezTo>
                    <a:pt x="605" y="810"/>
                    <a:pt x="746" y="810"/>
                    <a:pt x="855" y="795"/>
                  </a:cubicBezTo>
                  <a:cubicBezTo>
                    <a:pt x="948" y="717"/>
                    <a:pt x="1008" y="593"/>
                    <a:pt x="1008" y="467"/>
                  </a:cubicBezTo>
                  <a:cubicBezTo>
                    <a:pt x="1008" y="220"/>
                    <a:pt x="776" y="0"/>
                    <a:pt x="496" y="0"/>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21"/>
            <p:cNvSpPr/>
            <p:nvPr/>
          </p:nvSpPr>
          <p:spPr>
            <a:xfrm>
              <a:off x="2940150" y="2703800"/>
              <a:ext cx="3100" cy="24100"/>
            </a:xfrm>
            <a:custGeom>
              <a:rect b="b" l="l" r="r" t="t"/>
              <a:pathLst>
                <a:path extrusionOk="0" h="964" w="124">
                  <a:moveTo>
                    <a:pt x="60" y="1"/>
                  </a:moveTo>
                  <a:cubicBezTo>
                    <a:pt x="16" y="1"/>
                    <a:pt x="1" y="31"/>
                    <a:pt x="1" y="61"/>
                  </a:cubicBezTo>
                  <a:lnTo>
                    <a:pt x="1" y="949"/>
                  </a:lnTo>
                  <a:lnTo>
                    <a:pt x="79" y="949"/>
                  </a:lnTo>
                  <a:cubicBezTo>
                    <a:pt x="94" y="949"/>
                    <a:pt x="109" y="949"/>
                    <a:pt x="124" y="964"/>
                  </a:cubicBezTo>
                  <a:lnTo>
                    <a:pt x="124" y="61"/>
                  </a:lnTo>
                  <a:cubicBezTo>
                    <a:pt x="124" y="31"/>
                    <a:pt x="94" y="1"/>
                    <a:pt x="60" y="1"/>
                  </a:cubicBezTo>
                  <a:close/>
                </a:path>
              </a:pathLst>
            </a:custGeom>
            <a:solidFill>
              <a:srgbClr val="D1BA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21"/>
            <p:cNvSpPr/>
            <p:nvPr/>
          </p:nvSpPr>
          <p:spPr>
            <a:xfrm>
              <a:off x="2953775" y="2704175"/>
              <a:ext cx="33425" cy="12450"/>
            </a:xfrm>
            <a:custGeom>
              <a:rect b="b" l="l" r="r" t="t"/>
              <a:pathLst>
                <a:path extrusionOk="0" h="498" w="1337">
                  <a:moveTo>
                    <a:pt x="653" y="1"/>
                  </a:moveTo>
                  <a:cubicBezTo>
                    <a:pt x="373" y="1"/>
                    <a:pt x="153" y="124"/>
                    <a:pt x="94" y="232"/>
                  </a:cubicBezTo>
                  <a:cubicBezTo>
                    <a:pt x="0" y="359"/>
                    <a:pt x="30" y="452"/>
                    <a:pt x="109" y="482"/>
                  </a:cubicBezTo>
                  <a:cubicBezTo>
                    <a:pt x="153" y="497"/>
                    <a:pt x="202" y="497"/>
                    <a:pt x="247" y="497"/>
                  </a:cubicBezTo>
                  <a:cubicBezTo>
                    <a:pt x="295" y="497"/>
                    <a:pt x="340" y="497"/>
                    <a:pt x="388" y="482"/>
                  </a:cubicBezTo>
                  <a:lnTo>
                    <a:pt x="668" y="482"/>
                  </a:lnTo>
                  <a:cubicBezTo>
                    <a:pt x="698" y="467"/>
                    <a:pt x="728" y="467"/>
                    <a:pt x="747" y="467"/>
                  </a:cubicBezTo>
                  <a:cubicBezTo>
                    <a:pt x="821" y="467"/>
                    <a:pt x="885" y="482"/>
                    <a:pt x="963" y="482"/>
                  </a:cubicBezTo>
                  <a:lnTo>
                    <a:pt x="1056" y="482"/>
                  </a:lnTo>
                  <a:cubicBezTo>
                    <a:pt x="1120" y="482"/>
                    <a:pt x="1179" y="482"/>
                    <a:pt x="1228" y="452"/>
                  </a:cubicBezTo>
                  <a:cubicBezTo>
                    <a:pt x="1306" y="419"/>
                    <a:pt x="1336" y="325"/>
                    <a:pt x="1243" y="217"/>
                  </a:cubicBezTo>
                  <a:cubicBezTo>
                    <a:pt x="1164" y="109"/>
                    <a:pt x="948" y="1"/>
                    <a:pt x="683" y="1"/>
                  </a:cubicBezTo>
                  <a:close/>
                </a:path>
              </a:pathLst>
            </a:custGeom>
            <a:solidFill>
              <a:srgbClr val="55808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21"/>
            <p:cNvSpPr/>
            <p:nvPr/>
          </p:nvSpPr>
          <p:spPr>
            <a:xfrm>
              <a:off x="2879150" y="2694600"/>
              <a:ext cx="35375" cy="53550"/>
            </a:xfrm>
            <a:custGeom>
              <a:rect b="b" l="l" r="r" t="t"/>
              <a:pathLst>
                <a:path extrusionOk="0" h="2142" w="1415">
                  <a:moveTo>
                    <a:pt x="1344" y="1"/>
                  </a:moveTo>
                  <a:cubicBezTo>
                    <a:pt x="1326" y="1"/>
                    <a:pt x="1307" y="8"/>
                    <a:pt x="1288" y="26"/>
                  </a:cubicBezTo>
                  <a:lnTo>
                    <a:pt x="15" y="2048"/>
                  </a:lnTo>
                  <a:cubicBezTo>
                    <a:pt x="0" y="2078"/>
                    <a:pt x="0" y="2108"/>
                    <a:pt x="30" y="2123"/>
                  </a:cubicBezTo>
                  <a:cubicBezTo>
                    <a:pt x="45" y="2141"/>
                    <a:pt x="45" y="2141"/>
                    <a:pt x="60" y="2141"/>
                  </a:cubicBezTo>
                  <a:cubicBezTo>
                    <a:pt x="75" y="2141"/>
                    <a:pt x="109" y="2123"/>
                    <a:pt x="109" y="2108"/>
                  </a:cubicBezTo>
                  <a:lnTo>
                    <a:pt x="1400" y="89"/>
                  </a:lnTo>
                  <a:cubicBezTo>
                    <a:pt x="1415" y="55"/>
                    <a:pt x="1415" y="26"/>
                    <a:pt x="1381" y="11"/>
                  </a:cubicBezTo>
                  <a:cubicBezTo>
                    <a:pt x="1369" y="5"/>
                    <a:pt x="1356" y="1"/>
                    <a:pt x="1344"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21"/>
            <p:cNvSpPr/>
            <p:nvPr/>
          </p:nvSpPr>
          <p:spPr>
            <a:xfrm>
              <a:off x="2867475" y="2694600"/>
              <a:ext cx="35400" cy="53550"/>
            </a:xfrm>
            <a:custGeom>
              <a:rect b="b" l="l" r="r" t="t"/>
              <a:pathLst>
                <a:path extrusionOk="0" h="2142" w="1416">
                  <a:moveTo>
                    <a:pt x="1344" y="1"/>
                  </a:moveTo>
                  <a:cubicBezTo>
                    <a:pt x="1326" y="1"/>
                    <a:pt x="1308" y="8"/>
                    <a:pt x="1288" y="26"/>
                  </a:cubicBezTo>
                  <a:lnTo>
                    <a:pt x="16" y="2048"/>
                  </a:lnTo>
                  <a:cubicBezTo>
                    <a:pt x="1" y="2078"/>
                    <a:pt x="1" y="2108"/>
                    <a:pt x="31" y="2123"/>
                  </a:cubicBezTo>
                  <a:cubicBezTo>
                    <a:pt x="46" y="2141"/>
                    <a:pt x="46" y="2141"/>
                    <a:pt x="61" y="2141"/>
                  </a:cubicBezTo>
                  <a:cubicBezTo>
                    <a:pt x="76" y="2141"/>
                    <a:pt x="109" y="2123"/>
                    <a:pt x="109" y="2108"/>
                  </a:cubicBezTo>
                  <a:lnTo>
                    <a:pt x="1400" y="89"/>
                  </a:lnTo>
                  <a:cubicBezTo>
                    <a:pt x="1415" y="55"/>
                    <a:pt x="1415" y="26"/>
                    <a:pt x="1382" y="11"/>
                  </a:cubicBezTo>
                  <a:cubicBezTo>
                    <a:pt x="1369" y="5"/>
                    <a:pt x="1357" y="1"/>
                    <a:pt x="1344"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1"/>
            <p:cNvSpPr/>
            <p:nvPr/>
          </p:nvSpPr>
          <p:spPr>
            <a:xfrm>
              <a:off x="2982875" y="2703950"/>
              <a:ext cx="29975" cy="44200"/>
            </a:xfrm>
            <a:custGeom>
              <a:rect b="b" l="l" r="r" t="t"/>
              <a:pathLst>
                <a:path extrusionOk="0" h="1768" w="1199">
                  <a:moveTo>
                    <a:pt x="1114" y="0"/>
                  </a:moveTo>
                  <a:cubicBezTo>
                    <a:pt x="1098" y="0"/>
                    <a:pt x="1084" y="7"/>
                    <a:pt x="1075" y="25"/>
                  </a:cubicBezTo>
                  <a:lnTo>
                    <a:pt x="30" y="1674"/>
                  </a:lnTo>
                  <a:cubicBezTo>
                    <a:pt x="0" y="1704"/>
                    <a:pt x="15" y="1734"/>
                    <a:pt x="49" y="1749"/>
                  </a:cubicBezTo>
                  <a:cubicBezTo>
                    <a:pt x="49" y="1767"/>
                    <a:pt x="64" y="1767"/>
                    <a:pt x="79" y="1767"/>
                  </a:cubicBezTo>
                  <a:cubicBezTo>
                    <a:pt x="94" y="1767"/>
                    <a:pt x="124" y="1749"/>
                    <a:pt x="124" y="1734"/>
                  </a:cubicBezTo>
                  <a:lnTo>
                    <a:pt x="1183" y="103"/>
                  </a:lnTo>
                  <a:cubicBezTo>
                    <a:pt x="1198" y="70"/>
                    <a:pt x="1183" y="25"/>
                    <a:pt x="1150" y="10"/>
                  </a:cubicBezTo>
                  <a:cubicBezTo>
                    <a:pt x="1137" y="4"/>
                    <a:pt x="1125" y="0"/>
                    <a:pt x="1114"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1"/>
            <p:cNvSpPr/>
            <p:nvPr/>
          </p:nvSpPr>
          <p:spPr>
            <a:xfrm>
              <a:off x="2964225" y="2694700"/>
              <a:ext cx="35375" cy="53450"/>
            </a:xfrm>
            <a:custGeom>
              <a:rect b="b" l="l" r="r" t="t"/>
              <a:pathLst>
                <a:path extrusionOk="0" h="2138" w="1415">
                  <a:moveTo>
                    <a:pt x="1360" y="1"/>
                  </a:moveTo>
                  <a:cubicBezTo>
                    <a:pt x="1337" y="1"/>
                    <a:pt x="1313" y="15"/>
                    <a:pt x="1291" y="37"/>
                  </a:cubicBezTo>
                  <a:lnTo>
                    <a:pt x="15" y="2044"/>
                  </a:lnTo>
                  <a:cubicBezTo>
                    <a:pt x="0" y="2074"/>
                    <a:pt x="15" y="2104"/>
                    <a:pt x="30" y="2119"/>
                  </a:cubicBezTo>
                  <a:cubicBezTo>
                    <a:pt x="49" y="2137"/>
                    <a:pt x="64" y="2137"/>
                    <a:pt x="79" y="2137"/>
                  </a:cubicBezTo>
                  <a:cubicBezTo>
                    <a:pt x="94" y="2137"/>
                    <a:pt x="108" y="2119"/>
                    <a:pt x="123" y="2104"/>
                  </a:cubicBezTo>
                  <a:lnTo>
                    <a:pt x="1399" y="100"/>
                  </a:lnTo>
                  <a:cubicBezTo>
                    <a:pt x="1414" y="66"/>
                    <a:pt x="1414" y="37"/>
                    <a:pt x="1385" y="7"/>
                  </a:cubicBezTo>
                  <a:cubicBezTo>
                    <a:pt x="1377" y="3"/>
                    <a:pt x="1368" y="1"/>
                    <a:pt x="136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1"/>
            <p:cNvSpPr/>
            <p:nvPr/>
          </p:nvSpPr>
          <p:spPr>
            <a:xfrm>
              <a:off x="2859275" y="2693275"/>
              <a:ext cx="155900" cy="57950"/>
            </a:xfrm>
            <a:custGeom>
              <a:rect b="b" l="l" r="r" t="t"/>
              <a:pathLst>
                <a:path extrusionOk="0" h="2318" w="6236">
                  <a:moveTo>
                    <a:pt x="5877" y="187"/>
                  </a:moveTo>
                  <a:cubicBezTo>
                    <a:pt x="5926" y="187"/>
                    <a:pt x="5985" y="202"/>
                    <a:pt x="6019" y="250"/>
                  </a:cubicBezTo>
                  <a:cubicBezTo>
                    <a:pt x="6034" y="265"/>
                    <a:pt x="6049" y="295"/>
                    <a:pt x="6049" y="329"/>
                  </a:cubicBezTo>
                  <a:lnTo>
                    <a:pt x="6019" y="1571"/>
                  </a:lnTo>
                  <a:cubicBezTo>
                    <a:pt x="6000" y="1881"/>
                    <a:pt x="5706" y="2131"/>
                    <a:pt x="5333" y="2131"/>
                  </a:cubicBezTo>
                  <a:lnTo>
                    <a:pt x="4292" y="2131"/>
                  </a:lnTo>
                  <a:cubicBezTo>
                    <a:pt x="3889" y="2131"/>
                    <a:pt x="3560" y="1851"/>
                    <a:pt x="3560" y="1508"/>
                  </a:cubicBezTo>
                  <a:cubicBezTo>
                    <a:pt x="3560" y="1385"/>
                    <a:pt x="3452" y="1276"/>
                    <a:pt x="3314" y="1276"/>
                  </a:cubicBezTo>
                  <a:lnTo>
                    <a:pt x="3094" y="1276"/>
                  </a:lnTo>
                  <a:cubicBezTo>
                    <a:pt x="2956" y="1276"/>
                    <a:pt x="2848" y="1385"/>
                    <a:pt x="2848" y="1508"/>
                  </a:cubicBezTo>
                  <a:cubicBezTo>
                    <a:pt x="2848" y="1851"/>
                    <a:pt x="2519" y="2116"/>
                    <a:pt x="2116" y="2116"/>
                  </a:cubicBezTo>
                  <a:lnTo>
                    <a:pt x="669" y="2116"/>
                  </a:lnTo>
                  <a:cubicBezTo>
                    <a:pt x="404" y="2116"/>
                    <a:pt x="187" y="1929"/>
                    <a:pt x="187" y="1709"/>
                  </a:cubicBezTo>
                  <a:lnTo>
                    <a:pt x="187" y="280"/>
                  </a:lnTo>
                  <a:cubicBezTo>
                    <a:pt x="187" y="235"/>
                    <a:pt x="251" y="187"/>
                    <a:pt x="310" y="187"/>
                  </a:cubicBezTo>
                  <a:close/>
                  <a:moveTo>
                    <a:pt x="310" y="0"/>
                  </a:moveTo>
                  <a:cubicBezTo>
                    <a:pt x="142" y="0"/>
                    <a:pt x="1" y="123"/>
                    <a:pt x="1" y="280"/>
                  </a:cubicBezTo>
                  <a:lnTo>
                    <a:pt x="1" y="1709"/>
                  </a:lnTo>
                  <a:cubicBezTo>
                    <a:pt x="1" y="2037"/>
                    <a:pt x="310" y="2302"/>
                    <a:pt x="669" y="2302"/>
                  </a:cubicBezTo>
                  <a:lnTo>
                    <a:pt x="2116" y="2302"/>
                  </a:lnTo>
                  <a:cubicBezTo>
                    <a:pt x="2627" y="2302"/>
                    <a:pt x="3034" y="1944"/>
                    <a:pt x="3034" y="1508"/>
                  </a:cubicBezTo>
                  <a:cubicBezTo>
                    <a:pt x="3034" y="1493"/>
                    <a:pt x="3064" y="1463"/>
                    <a:pt x="3094" y="1463"/>
                  </a:cubicBezTo>
                  <a:lnTo>
                    <a:pt x="3314" y="1463"/>
                  </a:lnTo>
                  <a:cubicBezTo>
                    <a:pt x="3344" y="1463"/>
                    <a:pt x="3374" y="1493"/>
                    <a:pt x="3374" y="1508"/>
                  </a:cubicBezTo>
                  <a:cubicBezTo>
                    <a:pt x="3374" y="1959"/>
                    <a:pt x="3795" y="2317"/>
                    <a:pt x="4292" y="2317"/>
                  </a:cubicBezTo>
                  <a:lnTo>
                    <a:pt x="5333" y="2317"/>
                  </a:lnTo>
                  <a:cubicBezTo>
                    <a:pt x="5799" y="2317"/>
                    <a:pt x="6187" y="1989"/>
                    <a:pt x="6206" y="1586"/>
                  </a:cubicBezTo>
                  <a:lnTo>
                    <a:pt x="6235" y="329"/>
                  </a:lnTo>
                  <a:cubicBezTo>
                    <a:pt x="6235" y="250"/>
                    <a:pt x="6206" y="172"/>
                    <a:pt x="6142" y="108"/>
                  </a:cubicBezTo>
                  <a:cubicBezTo>
                    <a:pt x="6079" y="49"/>
                    <a:pt x="5985" y="0"/>
                    <a:pt x="587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1"/>
            <p:cNvSpPr/>
            <p:nvPr/>
          </p:nvSpPr>
          <p:spPr>
            <a:xfrm>
              <a:off x="3003850" y="2706150"/>
              <a:ext cx="400" cy="1125"/>
            </a:xfrm>
            <a:custGeom>
              <a:rect b="b" l="l" r="r" t="t"/>
              <a:pathLst>
                <a:path extrusionOk="0" h="45" w="16">
                  <a:moveTo>
                    <a:pt x="1" y="0"/>
                  </a:moveTo>
                  <a:lnTo>
                    <a:pt x="1" y="45"/>
                  </a:lnTo>
                  <a:lnTo>
                    <a:pt x="16" y="30"/>
                  </a:lnTo>
                  <a:lnTo>
                    <a:pt x="1" y="0"/>
                  </a:lnTo>
                  <a:close/>
                </a:path>
              </a:pathLst>
            </a:custGeom>
            <a:solidFill>
              <a:srgbClr val="B1464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1"/>
            <p:cNvSpPr/>
            <p:nvPr/>
          </p:nvSpPr>
          <p:spPr>
            <a:xfrm>
              <a:off x="2863200" y="2844850"/>
              <a:ext cx="151600" cy="178475"/>
            </a:xfrm>
            <a:custGeom>
              <a:rect b="b" l="l" r="r" t="t"/>
              <a:pathLst>
                <a:path extrusionOk="0" h="7139" w="6064">
                  <a:moveTo>
                    <a:pt x="0" y="0"/>
                  </a:moveTo>
                  <a:lnTo>
                    <a:pt x="1150" y="2877"/>
                  </a:lnTo>
                  <a:lnTo>
                    <a:pt x="2907" y="7138"/>
                  </a:lnTo>
                  <a:lnTo>
                    <a:pt x="3172" y="7138"/>
                  </a:lnTo>
                  <a:lnTo>
                    <a:pt x="4929" y="2877"/>
                  </a:lnTo>
                  <a:lnTo>
                    <a:pt x="6064" y="0"/>
                  </a:lnTo>
                  <a:lnTo>
                    <a:pt x="4631" y="0"/>
                  </a:lnTo>
                  <a:lnTo>
                    <a:pt x="3030" y="1743"/>
                  </a:lnTo>
                  <a:lnTo>
                    <a:pt x="1321"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21"/>
            <p:cNvSpPr/>
            <p:nvPr/>
          </p:nvSpPr>
          <p:spPr>
            <a:xfrm>
              <a:off x="2863200" y="2844850"/>
              <a:ext cx="7775" cy="25"/>
            </a:xfrm>
            <a:custGeom>
              <a:rect b="b" l="l" r="r" t="t"/>
              <a:pathLst>
                <a:path extrusionOk="0" h="1" w="311">
                  <a:moveTo>
                    <a:pt x="0" y="0"/>
                  </a:moveTo>
                  <a:lnTo>
                    <a:pt x="0" y="0"/>
                  </a:lnTo>
                  <a:lnTo>
                    <a:pt x="310" y="0"/>
                  </a:lnTo>
                  <a:lnTo>
                    <a:pt x="310" y="0"/>
                  </a:lnTo>
                  <a:close/>
                </a:path>
              </a:pathLst>
            </a:custGeom>
            <a:solidFill>
              <a:srgbClr val="E0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21"/>
            <p:cNvSpPr/>
            <p:nvPr/>
          </p:nvSpPr>
          <p:spPr>
            <a:xfrm>
              <a:off x="2863200" y="2844850"/>
              <a:ext cx="151600" cy="178475"/>
            </a:xfrm>
            <a:custGeom>
              <a:rect b="b" l="l" r="r" t="t"/>
              <a:pathLst>
                <a:path extrusionOk="0" h="7139" w="6064">
                  <a:moveTo>
                    <a:pt x="0" y="0"/>
                  </a:moveTo>
                  <a:lnTo>
                    <a:pt x="1150" y="2877"/>
                  </a:lnTo>
                  <a:lnTo>
                    <a:pt x="2907" y="7138"/>
                  </a:lnTo>
                  <a:lnTo>
                    <a:pt x="3172" y="7138"/>
                  </a:lnTo>
                  <a:lnTo>
                    <a:pt x="4929" y="2877"/>
                  </a:lnTo>
                  <a:lnTo>
                    <a:pt x="6064" y="0"/>
                  </a:lnTo>
                  <a:lnTo>
                    <a:pt x="5750" y="0"/>
                  </a:lnTo>
                  <a:lnTo>
                    <a:pt x="4929" y="2082"/>
                  </a:lnTo>
                  <a:lnTo>
                    <a:pt x="3172" y="6343"/>
                  </a:lnTo>
                  <a:lnTo>
                    <a:pt x="2907" y="6343"/>
                  </a:lnTo>
                  <a:lnTo>
                    <a:pt x="1150" y="2082"/>
                  </a:lnTo>
                  <a:lnTo>
                    <a:pt x="310" y="0"/>
                  </a:ln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1"/>
            <p:cNvSpPr/>
            <p:nvPr/>
          </p:nvSpPr>
          <p:spPr>
            <a:xfrm>
              <a:off x="2881850" y="2850825"/>
              <a:ext cx="113925" cy="60925"/>
            </a:xfrm>
            <a:custGeom>
              <a:rect b="b" l="l" r="r" t="t"/>
              <a:pathLst>
                <a:path extrusionOk="0" h="2437" w="4557">
                  <a:moveTo>
                    <a:pt x="4521" y="0"/>
                  </a:moveTo>
                  <a:cubicBezTo>
                    <a:pt x="4512" y="0"/>
                    <a:pt x="4500" y="4"/>
                    <a:pt x="4493" y="11"/>
                  </a:cubicBezTo>
                  <a:lnTo>
                    <a:pt x="2254" y="2373"/>
                  </a:lnTo>
                  <a:lnTo>
                    <a:pt x="60" y="120"/>
                  </a:lnTo>
                  <a:cubicBezTo>
                    <a:pt x="53" y="112"/>
                    <a:pt x="45" y="108"/>
                    <a:pt x="38" y="108"/>
                  </a:cubicBezTo>
                  <a:cubicBezTo>
                    <a:pt x="30" y="108"/>
                    <a:pt x="23" y="112"/>
                    <a:pt x="16" y="120"/>
                  </a:cubicBezTo>
                  <a:cubicBezTo>
                    <a:pt x="1" y="135"/>
                    <a:pt x="1" y="149"/>
                    <a:pt x="16" y="164"/>
                  </a:cubicBezTo>
                  <a:lnTo>
                    <a:pt x="2224" y="2437"/>
                  </a:lnTo>
                  <a:lnTo>
                    <a:pt x="2284" y="2437"/>
                  </a:lnTo>
                  <a:lnTo>
                    <a:pt x="4538" y="41"/>
                  </a:lnTo>
                  <a:cubicBezTo>
                    <a:pt x="4556" y="41"/>
                    <a:pt x="4556" y="11"/>
                    <a:pt x="4538" y="11"/>
                  </a:cubicBezTo>
                  <a:cubicBezTo>
                    <a:pt x="4538" y="4"/>
                    <a:pt x="4530" y="0"/>
                    <a:pt x="4521"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21"/>
            <p:cNvSpPr/>
            <p:nvPr/>
          </p:nvSpPr>
          <p:spPr>
            <a:xfrm>
              <a:off x="2799400" y="3003425"/>
              <a:ext cx="22225" cy="26050"/>
            </a:xfrm>
            <a:custGeom>
              <a:rect b="b" l="l" r="r" t="t"/>
              <a:pathLst>
                <a:path extrusionOk="0" h="1042" w="889">
                  <a:moveTo>
                    <a:pt x="888" y="0"/>
                  </a:moveTo>
                  <a:lnTo>
                    <a:pt x="0" y="1041"/>
                  </a:lnTo>
                  <a:lnTo>
                    <a:pt x="717" y="1041"/>
                  </a:lnTo>
                  <a:cubicBezTo>
                    <a:pt x="717" y="918"/>
                    <a:pt x="732" y="795"/>
                    <a:pt x="746" y="668"/>
                  </a:cubicBezTo>
                  <a:lnTo>
                    <a:pt x="888" y="0"/>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1"/>
            <p:cNvSpPr/>
            <p:nvPr/>
          </p:nvSpPr>
          <p:spPr>
            <a:xfrm>
              <a:off x="2862350" y="2844850"/>
              <a:ext cx="875" cy="25"/>
            </a:xfrm>
            <a:custGeom>
              <a:rect b="b" l="l" r="r" t="t"/>
              <a:pathLst>
                <a:path extrusionOk="0" h="1" w="35">
                  <a:moveTo>
                    <a:pt x="1" y="0"/>
                  </a:moveTo>
                  <a:lnTo>
                    <a:pt x="1" y="0"/>
                  </a:lnTo>
                  <a:lnTo>
                    <a:pt x="34"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1"/>
            <p:cNvSpPr/>
            <p:nvPr/>
          </p:nvSpPr>
          <p:spPr>
            <a:xfrm>
              <a:off x="2715450" y="2844850"/>
              <a:ext cx="447750" cy="261950"/>
            </a:xfrm>
            <a:custGeom>
              <a:rect b="b" l="l" r="r" t="t"/>
              <a:pathLst>
                <a:path extrusionOk="0" h="10478" w="17910">
                  <a:moveTo>
                    <a:pt x="5426" y="0"/>
                  </a:moveTo>
                  <a:cubicBezTo>
                    <a:pt x="3805" y="0"/>
                    <a:pt x="2393" y="1086"/>
                    <a:pt x="1959" y="2627"/>
                  </a:cubicBezTo>
                  <a:lnTo>
                    <a:pt x="0" y="10448"/>
                  </a:lnTo>
                  <a:lnTo>
                    <a:pt x="2892" y="10463"/>
                  </a:lnTo>
                  <a:lnTo>
                    <a:pt x="3377" y="10463"/>
                  </a:lnTo>
                  <a:lnTo>
                    <a:pt x="4944" y="10478"/>
                  </a:lnTo>
                  <a:lnTo>
                    <a:pt x="4944" y="10463"/>
                  </a:lnTo>
                  <a:lnTo>
                    <a:pt x="14384" y="10463"/>
                  </a:lnTo>
                  <a:lnTo>
                    <a:pt x="14384" y="7384"/>
                  </a:lnTo>
                  <a:lnTo>
                    <a:pt x="15518" y="7384"/>
                  </a:lnTo>
                  <a:lnTo>
                    <a:pt x="17910" y="5955"/>
                  </a:lnTo>
                  <a:lnTo>
                    <a:pt x="14787" y="1056"/>
                  </a:lnTo>
                  <a:cubicBezTo>
                    <a:pt x="13899" y="64"/>
                    <a:pt x="13309" y="15"/>
                    <a:pt x="11974" y="0"/>
                  </a:cubicBezTo>
                  <a:lnTo>
                    <a:pt x="10839" y="2877"/>
                  </a:lnTo>
                  <a:lnTo>
                    <a:pt x="9082" y="7138"/>
                  </a:lnTo>
                  <a:lnTo>
                    <a:pt x="8817" y="7138"/>
                  </a:lnTo>
                  <a:lnTo>
                    <a:pt x="7060" y="2877"/>
                  </a:lnTo>
                  <a:lnTo>
                    <a:pt x="5910" y="0"/>
                  </a:lnTo>
                  <a:lnTo>
                    <a:pt x="5459" y="0"/>
                  </a:lnTo>
                  <a:cubicBezTo>
                    <a:pt x="5448" y="0"/>
                    <a:pt x="5437" y="0"/>
                    <a:pt x="5426"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1"/>
            <p:cNvSpPr/>
            <p:nvPr/>
          </p:nvSpPr>
          <p:spPr>
            <a:xfrm>
              <a:off x="3048925" y="3032625"/>
              <a:ext cx="26125" cy="73800"/>
            </a:xfrm>
            <a:custGeom>
              <a:rect b="b" l="l" r="r" t="t"/>
              <a:pathLst>
                <a:path extrusionOk="0" h="2952" w="1045">
                  <a:moveTo>
                    <a:pt x="142" y="0"/>
                  </a:moveTo>
                  <a:lnTo>
                    <a:pt x="0" y="2922"/>
                  </a:lnTo>
                  <a:lnTo>
                    <a:pt x="1045" y="2952"/>
                  </a:lnTo>
                  <a:lnTo>
                    <a:pt x="1026" y="526"/>
                  </a:lnTo>
                  <a:cubicBezTo>
                    <a:pt x="918" y="482"/>
                    <a:pt x="795" y="403"/>
                    <a:pt x="672" y="325"/>
                  </a:cubicBezTo>
                  <a:cubicBezTo>
                    <a:pt x="545" y="261"/>
                    <a:pt x="422" y="187"/>
                    <a:pt x="299" y="108"/>
                  </a:cubicBezTo>
                  <a:cubicBezTo>
                    <a:pt x="235" y="60"/>
                    <a:pt x="187" y="30"/>
                    <a:pt x="142" y="0"/>
                  </a:cubicBezTo>
                  <a:close/>
                </a:path>
              </a:pathLst>
            </a:custGeom>
            <a:solidFill>
              <a:srgbClr val="E4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1"/>
            <p:cNvSpPr/>
            <p:nvPr/>
          </p:nvSpPr>
          <p:spPr>
            <a:xfrm>
              <a:off x="2804525" y="2960700"/>
              <a:ext cx="23350" cy="144975"/>
            </a:xfrm>
            <a:custGeom>
              <a:rect b="b" l="l" r="r" t="t"/>
              <a:pathLst>
                <a:path extrusionOk="0" h="5799" w="934">
                  <a:moveTo>
                    <a:pt x="900" y="1"/>
                  </a:moveTo>
                  <a:cubicBezTo>
                    <a:pt x="885" y="1"/>
                    <a:pt x="870" y="15"/>
                    <a:pt x="870" y="30"/>
                  </a:cubicBezTo>
                  <a:lnTo>
                    <a:pt x="0" y="5769"/>
                  </a:lnTo>
                  <a:cubicBezTo>
                    <a:pt x="0" y="5784"/>
                    <a:pt x="15" y="5799"/>
                    <a:pt x="30" y="5799"/>
                  </a:cubicBezTo>
                  <a:cubicBezTo>
                    <a:pt x="45" y="5799"/>
                    <a:pt x="60" y="5799"/>
                    <a:pt x="60" y="5784"/>
                  </a:cubicBezTo>
                  <a:lnTo>
                    <a:pt x="933" y="30"/>
                  </a:lnTo>
                  <a:cubicBezTo>
                    <a:pt x="933" y="15"/>
                    <a:pt x="933" y="1"/>
                    <a:pt x="915" y="1"/>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1"/>
            <p:cNvSpPr/>
            <p:nvPr/>
          </p:nvSpPr>
          <p:spPr>
            <a:xfrm>
              <a:off x="2827000" y="2860050"/>
              <a:ext cx="82850" cy="143400"/>
            </a:xfrm>
            <a:custGeom>
              <a:rect b="b" l="l" r="r" t="t"/>
              <a:pathLst>
                <a:path extrusionOk="0" h="5736" w="3314">
                  <a:moveTo>
                    <a:pt x="997" y="1"/>
                  </a:moveTo>
                  <a:lnTo>
                    <a:pt x="997" y="16"/>
                  </a:lnTo>
                  <a:lnTo>
                    <a:pt x="64" y="404"/>
                  </a:lnTo>
                  <a:cubicBezTo>
                    <a:pt x="34" y="419"/>
                    <a:pt x="16" y="433"/>
                    <a:pt x="1" y="482"/>
                  </a:cubicBezTo>
                  <a:cubicBezTo>
                    <a:pt x="1" y="512"/>
                    <a:pt x="16" y="542"/>
                    <a:pt x="34" y="560"/>
                  </a:cubicBezTo>
                  <a:lnTo>
                    <a:pt x="1542" y="1959"/>
                  </a:lnTo>
                  <a:cubicBezTo>
                    <a:pt x="1542" y="1974"/>
                    <a:pt x="1557" y="1989"/>
                    <a:pt x="1542" y="2004"/>
                  </a:cubicBezTo>
                  <a:cubicBezTo>
                    <a:pt x="1542" y="2004"/>
                    <a:pt x="1542" y="2019"/>
                    <a:pt x="1527" y="2019"/>
                  </a:cubicBezTo>
                  <a:lnTo>
                    <a:pt x="594" y="2426"/>
                  </a:lnTo>
                  <a:cubicBezTo>
                    <a:pt x="575" y="2441"/>
                    <a:pt x="545" y="2471"/>
                    <a:pt x="545" y="2500"/>
                  </a:cubicBezTo>
                  <a:cubicBezTo>
                    <a:pt x="530" y="2534"/>
                    <a:pt x="545" y="2564"/>
                    <a:pt x="560" y="2579"/>
                  </a:cubicBezTo>
                  <a:lnTo>
                    <a:pt x="3265" y="5735"/>
                  </a:lnTo>
                  <a:lnTo>
                    <a:pt x="3314" y="5735"/>
                  </a:lnTo>
                  <a:lnTo>
                    <a:pt x="3314" y="5691"/>
                  </a:lnTo>
                  <a:lnTo>
                    <a:pt x="609" y="2549"/>
                  </a:lnTo>
                  <a:cubicBezTo>
                    <a:pt x="609" y="2534"/>
                    <a:pt x="594" y="2519"/>
                    <a:pt x="609" y="2500"/>
                  </a:cubicBezTo>
                  <a:cubicBezTo>
                    <a:pt x="609" y="2500"/>
                    <a:pt x="609" y="2486"/>
                    <a:pt x="624" y="2486"/>
                  </a:cubicBezTo>
                  <a:lnTo>
                    <a:pt x="1557" y="2083"/>
                  </a:lnTo>
                  <a:cubicBezTo>
                    <a:pt x="1586" y="2068"/>
                    <a:pt x="1601" y="2034"/>
                    <a:pt x="1601" y="2004"/>
                  </a:cubicBezTo>
                  <a:cubicBezTo>
                    <a:pt x="1620" y="1974"/>
                    <a:pt x="1601" y="1941"/>
                    <a:pt x="1571" y="1911"/>
                  </a:cubicBezTo>
                  <a:lnTo>
                    <a:pt x="79" y="527"/>
                  </a:lnTo>
                  <a:cubicBezTo>
                    <a:pt x="79" y="512"/>
                    <a:pt x="64" y="497"/>
                    <a:pt x="64" y="482"/>
                  </a:cubicBezTo>
                  <a:lnTo>
                    <a:pt x="94" y="448"/>
                  </a:lnTo>
                  <a:lnTo>
                    <a:pt x="1012" y="60"/>
                  </a:lnTo>
                  <a:cubicBezTo>
                    <a:pt x="1027" y="60"/>
                    <a:pt x="1042" y="45"/>
                    <a:pt x="1027" y="30"/>
                  </a:cubicBezTo>
                  <a:cubicBezTo>
                    <a:pt x="1027" y="16"/>
                    <a:pt x="1012" y="1"/>
                    <a:pt x="997" y="1"/>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1"/>
            <p:cNvSpPr/>
            <p:nvPr/>
          </p:nvSpPr>
          <p:spPr>
            <a:xfrm>
              <a:off x="2963475" y="2860050"/>
              <a:ext cx="73425" cy="143400"/>
            </a:xfrm>
            <a:custGeom>
              <a:rect b="b" l="l" r="r" t="t"/>
              <a:pathLst>
                <a:path extrusionOk="0" h="5736" w="2937">
                  <a:moveTo>
                    <a:pt x="2317" y="1"/>
                  </a:moveTo>
                  <a:cubicBezTo>
                    <a:pt x="2299" y="1"/>
                    <a:pt x="2299" y="16"/>
                    <a:pt x="2284" y="30"/>
                  </a:cubicBezTo>
                  <a:cubicBezTo>
                    <a:pt x="2284" y="45"/>
                    <a:pt x="2284" y="60"/>
                    <a:pt x="2299" y="60"/>
                  </a:cubicBezTo>
                  <a:lnTo>
                    <a:pt x="2922" y="325"/>
                  </a:lnTo>
                  <a:cubicBezTo>
                    <a:pt x="2922" y="310"/>
                    <a:pt x="2922" y="280"/>
                    <a:pt x="2937" y="262"/>
                  </a:cubicBezTo>
                  <a:lnTo>
                    <a:pt x="2332" y="16"/>
                  </a:lnTo>
                  <a:cubicBezTo>
                    <a:pt x="2332" y="1"/>
                    <a:pt x="2317" y="1"/>
                    <a:pt x="2317" y="1"/>
                  </a:cubicBezTo>
                  <a:close/>
                  <a:moveTo>
                    <a:pt x="2844" y="900"/>
                  </a:moveTo>
                  <a:cubicBezTo>
                    <a:pt x="2829" y="900"/>
                    <a:pt x="2829" y="900"/>
                    <a:pt x="2829" y="913"/>
                  </a:cubicBezTo>
                  <a:lnTo>
                    <a:pt x="2829" y="913"/>
                  </a:lnTo>
                  <a:lnTo>
                    <a:pt x="2844" y="900"/>
                  </a:lnTo>
                  <a:close/>
                  <a:moveTo>
                    <a:pt x="2829" y="913"/>
                  </a:moveTo>
                  <a:lnTo>
                    <a:pt x="1739" y="1911"/>
                  </a:lnTo>
                  <a:cubicBezTo>
                    <a:pt x="1724" y="1941"/>
                    <a:pt x="1709" y="1974"/>
                    <a:pt x="1709" y="2004"/>
                  </a:cubicBezTo>
                  <a:cubicBezTo>
                    <a:pt x="1724" y="2034"/>
                    <a:pt x="1739" y="2068"/>
                    <a:pt x="1773" y="2083"/>
                  </a:cubicBezTo>
                  <a:lnTo>
                    <a:pt x="2564" y="2426"/>
                  </a:lnTo>
                  <a:cubicBezTo>
                    <a:pt x="2564" y="2407"/>
                    <a:pt x="2579" y="2377"/>
                    <a:pt x="2579" y="2362"/>
                  </a:cubicBezTo>
                  <a:lnTo>
                    <a:pt x="1803" y="2019"/>
                  </a:lnTo>
                  <a:cubicBezTo>
                    <a:pt x="1788" y="2019"/>
                    <a:pt x="1773" y="2004"/>
                    <a:pt x="1773" y="2004"/>
                  </a:cubicBezTo>
                  <a:cubicBezTo>
                    <a:pt x="1773" y="1989"/>
                    <a:pt x="1773" y="1974"/>
                    <a:pt x="1788" y="1959"/>
                  </a:cubicBezTo>
                  <a:lnTo>
                    <a:pt x="2829" y="993"/>
                  </a:lnTo>
                  <a:lnTo>
                    <a:pt x="2829" y="915"/>
                  </a:lnTo>
                  <a:cubicBezTo>
                    <a:pt x="2829" y="914"/>
                    <a:pt x="2829" y="914"/>
                    <a:pt x="2829" y="913"/>
                  </a:cubicBezTo>
                  <a:close/>
                  <a:moveTo>
                    <a:pt x="2504" y="2780"/>
                  </a:moveTo>
                  <a:lnTo>
                    <a:pt x="15" y="5691"/>
                  </a:lnTo>
                  <a:cubicBezTo>
                    <a:pt x="0" y="5706"/>
                    <a:pt x="0" y="5720"/>
                    <a:pt x="15" y="5735"/>
                  </a:cubicBezTo>
                  <a:lnTo>
                    <a:pt x="60" y="5735"/>
                  </a:lnTo>
                  <a:lnTo>
                    <a:pt x="2485" y="2892"/>
                  </a:lnTo>
                  <a:cubicBezTo>
                    <a:pt x="2485" y="2859"/>
                    <a:pt x="2504" y="2814"/>
                    <a:pt x="2504" y="2780"/>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1"/>
            <p:cNvSpPr/>
            <p:nvPr/>
          </p:nvSpPr>
          <p:spPr>
            <a:xfrm>
              <a:off x="2938200" y="3028700"/>
              <a:ext cx="1600" cy="76975"/>
            </a:xfrm>
            <a:custGeom>
              <a:rect b="b" l="l" r="r" t="t"/>
              <a:pathLst>
                <a:path extrusionOk="0" h="3079" w="64">
                  <a:moveTo>
                    <a:pt x="30" y="1"/>
                  </a:moveTo>
                  <a:cubicBezTo>
                    <a:pt x="15" y="1"/>
                    <a:pt x="0" y="15"/>
                    <a:pt x="0" y="30"/>
                  </a:cubicBezTo>
                  <a:lnTo>
                    <a:pt x="0" y="3049"/>
                  </a:lnTo>
                  <a:cubicBezTo>
                    <a:pt x="0" y="3064"/>
                    <a:pt x="15" y="3079"/>
                    <a:pt x="30" y="3079"/>
                  </a:cubicBezTo>
                  <a:cubicBezTo>
                    <a:pt x="45" y="3079"/>
                    <a:pt x="64" y="3064"/>
                    <a:pt x="64" y="3049"/>
                  </a:cubicBezTo>
                  <a:lnTo>
                    <a:pt x="64" y="30"/>
                  </a:lnTo>
                  <a:cubicBezTo>
                    <a:pt x="64" y="15"/>
                    <a:pt x="45" y="1"/>
                    <a:pt x="30" y="1"/>
                  </a:cubicBez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1"/>
            <p:cNvSpPr/>
            <p:nvPr/>
          </p:nvSpPr>
          <p:spPr>
            <a:xfrm>
              <a:off x="3092850" y="2866200"/>
              <a:ext cx="11675" cy="11700"/>
            </a:xfrm>
            <a:custGeom>
              <a:rect b="b" l="l" r="r" t="t"/>
              <a:pathLst>
                <a:path extrusionOk="0" h="468" w="467">
                  <a:moveTo>
                    <a:pt x="236" y="1"/>
                  </a:moveTo>
                  <a:cubicBezTo>
                    <a:pt x="109" y="1"/>
                    <a:pt x="1" y="109"/>
                    <a:pt x="1" y="236"/>
                  </a:cubicBezTo>
                  <a:cubicBezTo>
                    <a:pt x="1" y="359"/>
                    <a:pt x="109" y="467"/>
                    <a:pt x="236" y="467"/>
                  </a:cubicBezTo>
                  <a:cubicBezTo>
                    <a:pt x="359" y="467"/>
                    <a:pt x="467" y="359"/>
                    <a:pt x="467" y="236"/>
                  </a:cubicBezTo>
                  <a:cubicBezTo>
                    <a:pt x="467" y="109"/>
                    <a:pt x="359" y="1"/>
                    <a:pt x="236"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1"/>
            <p:cNvSpPr/>
            <p:nvPr/>
          </p:nvSpPr>
          <p:spPr>
            <a:xfrm>
              <a:off x="3022525" y="2801275"/>
              <a:ext cx="153925" cy="253450"/>
            </a:xfrm>
            <a:custGeom>
              <a:rect b="b" l="l" r="r" t="t"/>
              <a:pathLst>
                <a:path extrusionOk="0" h="10138" w="6157">
                  <a:moveTo>
                    <a:pt x="963" y="1"/>
                  </a:moveTo>
                  <a:cubicBezTo>
                    <a:pt x="810" y="1090"/>
                    <a:pt x="638" y="2180"/>
                    <a:pt x="467" y="3266"/>
                  </a:cubicBezTo>
                  <a:cubicBezTo>
                    <a:pt x="310" y="4370"/>
                    <a:pt x="15" y="5475"/>
                    <a:pt x="0" y="6594"/>
                  </a:cubicBezTo>
                  <a:cubicBezTo>
                    <a:pt x="0" y="7154"/>
                    <a:pt x="94" y="7743"/>
                    <a:pt x="344" y="8243"/>
                  </a:cubicBezTo>
                  <a:cubicBezTo>
                    <a:pt x="732" y="8989"/>
                    <a:pt x="1463" y="9501"/>
                    <a:pt x="2224" y="9829"/>
                  </a:cubicBezTo>
                  <a:cubicBezTo>
                    <a:pt x="2688" y="10011"/>
                    <a:pt x="3183" y="10138"/>
                    <a:pt x="3676" y="10138"/>
                  </a:cubicBezTo>
                  <a:cubicBezTo>
                    <a:pt x="3809" y="10138"/>
                    <a:pt x="3942" y="10129"/>
                    <a:pt x="4075" y="10109"/>
                  </a:cubicBezTo>
                  <a:cubicBezTo>
                    <a:pt x="5008" y="9952"/>
                    <a:pt x="5627" y="9221"/>
                    <a:pt x="5847" y="8321"/>
                  </a:cubicBezTo>
                  <a:cubicBezTo>
                    <a:pt x="6157" y="7139"/>
                    <a:pt x="5892" y="5863"/>
                    <a:pt x="5690" y="4684"/>
                  </a:cubicBezTo>
                  <a:cubicBezTo>
                    <a:pt x="5552" y="3874"/>
                    <a:pt x="5410" y="3079"/>
                    <a:pt x="5287" y="2273"/>
                  </a:cubicBezTo>
                  <a:lnTo>
                    <a:pt x="963" y="1"/>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21"/>
            <p:cNvSpPr/>
            <p:nvPr/>
          </p:nvSpPr>
          <p:spPr>
            <a:xfrm>
              <a:off x="3022525" y="2965375"/>
              <a:ext cx="25" cy="1975"/>
            </a:xfrm>
            <a:custGeom>
              <a:rect b="b" l="l" r="r" t="t"/>
              <a:pathLst>
                <a:path extrusionOk="0" h="79" w="1">
                  <a:moveTo>
                    <a:pt x="0" y="15"/>
                  </a:moveTo>
                  <a:lnTo>
                    <a:pt x="0" y="30"/>
                  </a:lnTo>
                  <a:lnTo>
                    <a:pt x="0" y="78"/>
                  </a:lnTo>
                  <a:lnTo>
                    <a:pt x="0" y="30"/>
                  </a:lnTo>
                  <a:lnTo>
                    <a:pt x="0" y="15"/>
                  </a:lnTo>
                  <a:close/>
                  <a:moveTo>
                    <a:pt x="0" y="0"/>
                  </a:moveTo>
                  <a:lnTo>
                    <a:pt x="0" y="15"/>
                  </a:lnTo>
                  <a:lnTo>
                    <a:pt x="0" y="0"/>
                  </a:lnTo>
                  <a:close/>
                  <a:moveTo>
                    <a:pt x="0" y="0"/>
                  </a:moveTo>
                  <a:lnTo>
                    <a:pt x="0" y="0"/>
                  </a:lnTo>
                  <a:close/>
                </a:path>
              </a:pathLst>
            </a:custGeom>
            <a:solidFill>
              <a:srgbClr val="E4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21"/>
            <p:cNvSpPr/>
            <p:nvPr/>
          </p:nvSpPr>
          <p:spPr>
            <a:xfrm>
              <a:off x="3168700" y="3007350"/>
              <a:ext cx="375" cy="1975"/>
            </a:xfrm>
            <a:custGeom>
              <a:rect b="b" l="l" r="r" t="t"/>
              <a:pathLst>
                <a:path extrusionOk="0" h="79" w="15">
                  <a:moveTo>
                    <a:pt x="0" y="78"/>
                  </a:moveTo>
                  <a:lnTo>
                    <a:pt x="0" y="78"/>
                  </a:lnTo>
                  <a:lnTo>
                    <a:pt x="0" y="78"/>
                  </a:lnTo>
                  <a:close/>
                  <a:moveTo>
                    <a:pt x="15" y="60"/>
                  </a:moveTo>
                  <a:cubicBezTo>
                    <a:pt x="0" y="60"/>
                    <a:pt x="0" y="60"/>
                    <a:pt x="0" y="78"/>
                  </a:cubicBezTo>
                  <a:cubicBezTo>
                    <a:pt x="0" y="60"/>
                    <a:pt x="0" y="60"/>
                    <a:pt x="15" y="60"/>
                  </a:cubicBezTo>
                  <a:close/>
                  <a:moveTo>
                    <a:pt x="15" y="60"/>
                  </a:moveTo>
                  <a:lnTo>
                    <a:pt x="15" y="60"/>
                  </a:lnTo>
                  <a:lnTo>
                    <a:pt x="15" y="60"/>
                  </a:lnTo>
                  <a:close/>
                  <a:moveTo>
                    <a:pt x="15" y="45"/>
                  </a:moveTo>
                  <a:lnTo>
                    <a:pt x="15" y="60"/>
                  </a:lnTo>
                  <a:lnTo>
                    <a:pt x="15" y="45"/>
                  </a:lnTo>
                  <a:close/>
                  <a:moveTo>
                    <a:pt x="15" y="45"/>
                  </a:moveTo>
                  <a:lnTo>
                    <a:pt x="15" y="45"/>
                  </a:lnTo>
                  <a:lnTo>
                    <a:pt x="15" y="45"/>
                  </a:lnTo>
                  <a:close/>
                  <a:moveTo>
                    <a:pt x="15" y="30"/>
                  </a:moveTo>
                  <a:lnTo>
                    <a:pt x="15" y="30"/>
                  </a:lnTo>
                  <a:lnTo>
                    <a:pt x="15" y="30"/>
                  </a:lnTo>
                  <a:close/>
                  <a:moveTo>
                    <a:pt x="15" y="15"/>
                  </a:moveTo>
                  <a:lnTo>
                    <a:pt x="15" y="15"/>
                  </a:lnTo>
                  <a:lnTo>
                    <a:pt x="15" y="15"/>
                  </a:lnTo>
                  <a:close/>
                  <a:moveTo>
                    <a:pt x="15" y="15"/>
                  </a:moveTo>
                  <a:lnTo>
                    <a:pt x="15" y="15"/>
                  </a:lnTo>
                  <a:lnTo>
                    <a:pt x="15" y="15"/>
                  </a:lnTo>
                  <a:close/>
                  <a:moveTo>
                    <a:pt x="15" y="0"/>
                  </a:moveTo>
                  <a:lnTo>
                    <a:pt x="15" y="0"/>
                  </a:lnTo>
                  <a:close/>
                </a:path>
              </a:pathLst>
            </a:custGeom>
            <a:solidFill>
              <a:srgbClr val="F2F9F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1"/>
            <p:cNvSpPr/>
            <p:nvPr/>
          </p:nvSpPr>
          <p:spPr>
            <a:xfrm>
              <a:off x="3022525" y="2950525"/>
              <a:ext cx="150475" cy="104225"/>
            </a:xfrm>
            <a:custGeom>
              <a:rect b="b" l="l" r="r" t="t"/>
              <a:pathLst>
                <a:path extrusionOk="0" h="4169" w="6019">
                  <a:moveTo>
                    <a:pt x="1355" y="3392"/>
                  </a:moveTo>
                  <a:lnTo>
                    <a:pt x="1355" y="3392"/>
                  </a:lnTo>
                  <a:cubicBezTo>
                    <a:pt x="1478" y="3471"/>
                    <a:pt x="1601" y="3545"/>
                    <a:pt x="1728" y="3609"/>
                  </a:cubicBezTo>
                  <a:cubicBezTo>
                    <a:pt x="1586" y="3531"/>
                    <a:pt x="1463" y="3452"/>
                    <a:pt x="1355" y="3392"/>
                  </a:cubicBezTo>
                  <a:close/>
                  <a:moveTo>
                    <a:pt x="30" y="1"/>
                  </a:moveTo>
                  <a:cubicBezTo>
                    <a:pt x="15" y="206"/>
                    <a:pt x="0" y="393"/>
                    <a:pt x="0" y="594"/>
                  </a:cubicBezTo>
                  <a:lnTo>
                    <a:pt x="0" y="609"/>
                  </a:lnTo>
                  <a:lnTo>
                    <a:pt x="0" y="624"/>
                  </a:lnTo>
                  <a:lnTo>
                    <a:pt x="0" y="672"/>
                  </a:lnTo>
                  <a:cubicBezTo>
                    <a:pt x="0" y="1232"/>
                    <a:pt x="94" y="1792"/>
                    <a:pt x="344" y="2273"/>
                  </a:cubicBezTo>
                  <a:cubicBezTo>
                    <a:pt x="530" y="2631"/>
                    <a:pt x="795" y="2926"/>
                    <a:pt x="1090" y="3191"/>
                  </a:cubicBezTo>
                  <a:lnTo>
                    <a:pt x="1090" y="3172"/>
                  </a:lnTo>
                  <a:cubicBezTo>
                    <a:pt x="1105" y="3172"/>
                    <a:pt x="1120" y="3157"/>
                    <a:pt x="1120" y="3157"/>
                  </a:cubicBezTo>
                  <a:cubicBezTo>
                    <a:pt x="1135" y="3157"/>
                    <a:pt x="1135" y="3157"/>
                    <a:pt x="1135" y="3172"/>
                  </a:cubicBezTo>
                  <a:cubicBezTo>
                    <a:pt x="1149" y="3172"/>
                    <a:pt x="1728" y="3564"/>
                    <a:pt x="2131" y="3766"/>
                  </a:cubicBezTo>
                  <a:cubicBezTo>
                    <a:pt x="2146" y="3781"/>
                    <a:pt x="2146" y="3795"/>
                    <a:pt x="2146" y="3810"/>
                  </a:cubicBezTo>
                  <a:cubicBezTo>
                    <a:pt x="2176" y="3825"/>
                    <a:pt x="2209" y="3844"/>
                    <a:pt x="2224" y="3859"/>
                  </a:cubicBezTo>
                  <a:cubicBezTo>
                    <a:pt x="2676" y="4045"/>
                    <a:pt x="3172" y="4169"/>
                    <a:pt x="3653" y="4169"/>
                  </a:cubicBezTo>
                  <a:cubicBezTo>
                    <a:pt x="3795" y="4169"/>
                    <a:pt x="3933" y="4154"/>
                    <a:pt x="4075" y="4139"/>
                  </a:cubicBezTo>
                  <a:cubicBezTo>
                    <a:pt x="5008" y="3982"/>
                    <a:pt x="5627" y="3251"/>
                    <a:pt x="5847" y="2351"/>
                  </a:cubicBezTo>
                  <a:cubicBezTo>
                    <a:pt x="5847" y="2333"/>
                    <a:pt x="5847" y="2333"/>
                    <a:pt x="5862" y="2333"/>
                  </a:cubicBezTo>
                  <a:lnTo>
                    <a:pt x="5862" y="2318"/>
                  </a:lnTo>
                  <a:lnTo>
                    <a:pt x="5862" y="2303"/>
                  </a:lnTo>
                  <a:lnTo>
                    <a:pt x="5862" y="2288"/>
                  </a:lnTo>
                  <a:lnTo>
                    <a:pt x="5862" y="2273"/>
                  </a:lnTo>
                  <a:cubicBezTo>
                    <a:pt x="6019" y="1605"/>
                    <a:pt x="6000" y="919"/>
                    <a:pt x="5925" y="236"/>
                  </a:cubicBezTo>
                  <a:lnTo>
                    <a:pt x="5925" y="236"/>
                  </a:lnTo>
                  <a:cubicBezTo>
                    <a:pt x="5907" y="467"/>
                    <a:pt x="5877" y="702"/>
                    <a:pt x="5813" y="919"/>
                  </a:cubicBezTo>
                  <a:cubicBezTo>
                    <a:pt x="5582" y="1822"/>
                    <a:pt x="4974" y="2538"/>
                    <a:pt x="4026" y="2691"/>
                  </a:cubicBezTo>
                  <a:cubicBezTo>
                    <a:pt x="3903" y="2725"/>
                    <a:pt x="3761" y="2725"/>
                    <a:pt x="3623" y="2725"/>
                  </a:cubicBezTo>
                  <a:cubicBezTo>
                    <a:pt x="3127" y="2725"/>
                    <a:pt x="2642" y="2598"/>
                    <a:pt x="2194" y="2426"/>
                  </a:cubicBezTo>
                  <a:cubicBezTo>
                    <a:pt x="1429" y="2101"/>
                    <a:pt x="702" y="1587"/>
                    <a:pt x="310" y="840"/>
                  </a:cubicBezTo>
                  <a:cubicBezTo>
                    <a:pt x="172" y="579"/>
                    <a:pt x="94" y="299"/>
                    <a:pt x="30" y="1"/>
                  </a:cubicBezTo>
                  <a:close/>
                </a:path>
              </a:pathLst>
            </a:custGeom>
            <a:solidFill>
              <a:srgbClr val="E4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21"/>
            <p:cNvSpPr/>
            <p:nvPr/>
          </p:nvSpPr>
          <p:spPr>
            <a:xfrm>
              <a:off x="3075025" y="3045400"/>
              <a:ext cx="1150" cy="775"/>
            </a:xfrm>
            <a:custGeom>
              <a:rect b="b" l="l" r="r" t="t"/>
              <a:pathLst>
                <a:path extrusionOk="0" h="31" w="46">
                  <a:moveTo>
                    <a:pt x="1" y="0"/>
                  </a:moveTo>
                  <a:lnTo>
                    <a:pt x="1" y="30"/>
                  </a:lnTo>
                  <a:lnTo>
                    <a:pt x="16" y="30"/>
                  </a:lnTo>
                  <a:cubicBezTo>
                    <a:pt x="31" y="30"/>
                    <a:pt x="31" y="30"/>
                    <a:pt x="46" y="15"/>
                  </a:cubicBezTo>
                  <a:cubicBezTo>
                    <a:pt x="31" y="15"/>
                    <a:pt x="16" y="15"/>
                    <a:pt x="1" y="0"/>
                  </a:cubicBezTo>
                  <a:close/>
                </a:path>
              </a:pathLst>
            </a:custGeom>
            <a:solidFill>
              <a:srgbClr val="E0E8E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21"/>
            <p:cNvSpPr/>
            <p:nvPr/>
          </p:nvSpPr>
          <p:spPr>
            <a:xfrm>
              <a:off x="3049750" y="3030275"/>
              <a:ext cx="25300" cy="15900"/>
            </a:xfrm>
            <a:custGeom>
              <a:rect b="b" l="l" r="r" t="t"/>
              <a:pathLst>
                <a:path extrusionOk="0" h="636" w="1012">
                  <a:moveTo>
                    <a:pt x="1" y="1"/>
                  </a:moveTo>
                  <a:cubicBezTo>
                    <a:pt x="1" y="1"/>
                    <a:pt x="1" y="16"/>
                    <a:pt x="16" y="31"/>
                  </a:cubicBezTo>
                  <a:cubicBezTo>
                    <a:pt x="16" y="31"/>
                    <a:pt x="46" y="46"/>
                    <a:pt x="109" y="94"/>
                  </a:cubicBezTo>
                  <a:lnTo>
                    <a:pt x="109" y="76"/>
                  </a:lnTo>
                  <a:cubicBezTo>
                    <a:pt x="79" y="46"/>
                    <a:pt x="31" y="16"/>
                    <a:pt x="1" y="1"/>
                  </a:cubicBezTo>
                  <a:close/>
                  <a:moveTo>
                    <a:pt x="993" y="605"/>
                  </a:moveTo>
                  <a:lnTo>
                    <a:pt x="993" y="620"/>
                  </a:lnTo>
                  <a:cubicBezTo>
                    <a:pt x="1012" y="620"/>
                    <a:pt x="1012" y="635"/>
                    <a:pt x="1012" y="635"/>
                  </a:cubicBezTo>
                  <a:lnTo>
                    <a:pt x="1012" y="605"/>
                  </a:lnTo>
                  <a:close/>
                </a:path>
              </a:pathLst>
            </a:custGeom>
            <a:solidFill>
              <a:srgbClr val="D1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1"/>
            <p:cNvSpPr/>
            <p:nvPr/>
          </p:nvSpPr>
          <p:spPr>
            <a:xfrm>
              <a:off x="3052450" y="3032150"/>
              <a:ext cx="22150" cy="13650"/>
            </a:xfrm>
            <a:custGeom>
              <a:rect b="b" l="l" r="r" t="t"/>
              <a:pathLst>
                <a:path extrusionOk="0" h="546" w="886">
                  <a:moveTo>
                    <a:pt x="1" y="1"/>
                  </a:moveTo>
                  <a:lnTo>
                    <a:pt x="1" y="19"/>
                  </a:lnTo>
                  <a:cubicBezTo>
                    <a:pt x="46" y="49"/>
                    <a:pt x="94" y="79"/>
                    <a:pt x="158" y="127"/>
                  </a:cubicBezTo>
                  <a:cubicBezTo>
                    <a:pt x="109" y="79"/>
                    <a:pt x="46" y="49"/>
                    <a:pt x="1" y="1"/>
                  </a:cubicBezTo>
                  <a:close/>
                  <a:moveTo>
                    <a:pt x="531" y="344"/>
                  </a:moveTo>
                  <a:lnTo>
                    <a:pt x="531" y="344"/>
                  </a:lnTo>
                  <a:cubicBezTo>
                    <a:pt x="654" y="422"/>
                    <a:pt x="777" y="501"/>
                    <a:pt x="885" y="545"/>
                  </a:cubicBezTo>
                  <a:lnTo>
                    <a:pt x="885" y="530"/>
                  </a:lnTo>
                  <a:cubicBezTo>
                    <a:pt x="762" y="467"/>
                    <a:pt x="639" y="407"/>
                    <a:pt x="531" y="344"/>
                  </a:cubicBezTo>
                  <a:close/>
                </a:path>
              </a:pathLst>
            </a:custGeom>
            <a:solidFill>
              <a:srgbClr val="C9D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1"/>
            <p:cNvSpPr/>
            <p:nvPr/>
          </p:nvSpPr>
          <p:spPr>
            <a:xfrm>
              <a:off x="3049750" y="3029450"/>
              <a:ext cx="26425" cy="16350"/>
            </a:xfrm>
            <a:custGeom>
              <a:rect b="b" l="l" r="r" t="t"/>
              <a:pathLst>
                <a:path extrusionOk="0" h="654" w="1057">
                  <a:moveTo>
                    <a:pt x="31" y="0"/>
                  </a:moveTo>
                  <a:cubicBezTo>
                    <a:pt x="31" y="0"/>
                    <a:pt x="16" y="15"/>
                    <a:pt x="1" y="15"/>
                  </a:cubicBezTo>
                  <a:lnTo>
                    <a:pt x="1" y="34"/>
                  </a:lnTo>
                  <a:cubicBezTo>
                    <a:pt x="94" y="94"/>
                    <a:pt x="172" y="172"/>
                    <a:pt x="266" y="235"/>
                  </a:cubicBezTo>
                  <a:cubicBezTo>
                    <a:pt x="374" y="295"/>
                    <a:pt x="497" y="374"/>
                    <a:pt x="639" y="452"/>
                  </a:cubicBezTo>
                  <a:cubicBezTo>
                    <a:pt x="762" y="530"/>
                    <a:pt x="900" y="594"/>
                    <a:pt x="1057" y="653"/>
                  </a:cubicBezTo>
                  <a:cubicBezTo>
                    <a:pt x="1057" y="638"/>
                    <a:pt x="1057" y="624"/>
                    <a:pt x="1042" y="609"/>
                  </a:cubicBezTo>
                  <a:cubicBezTo>
                    <a:pt x="639" y="407"/>
                    <a:pt x="60" y="15"/>
                    <a:pt x="46" y="15"/>
                  </a:cubicBezTo>
                  <a:cubicBezTo>
                    <a:pt x="46" y="0"/>
                    <a:pt x="46" y="0"/>
                    <a:pt x="31" y="0"/>
                  </a:cubicBezTo>
                  <a:close/>
                </a:path>
              </a:pathLst>
            </a:custGeom>
            <a:solidFill>
              <a:srgbClr val="C9D8D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1"/>
            <p:cNvSpPr/>
            <p:nvPr/>
          </p:nvSpPr>
          <p:spPr>
            <a:xfrm>
              <a:off x="3046200" y="2645075"/>
              <a:ext cx="169900" cy="213050"/>
            </a:xfrm>
            <a:custGeom>
              <a:rect b="b" l="l" r="r" t="t"/>
              <a:pathLst>
                <a:path extrusionOk="0" h="8522" w="6796">
                  <a:moveTo>
                    <a:pt x="2626" y="1"/>
                  </a:moveTo>
                  <a:cubicBezTo>
                    <a:pt x="2520" y="1"/>
                    <a:pt x="2417" y="25"/>
                    <a:pt x="2318" y="78"/>
                  </a:cubicBezTo>
                  <a:cubicBezTo>
                    <a:pt x="1695" y="421"/>
                    <a:pt x="1" y="4850"/>
                    <a:pt x="79" y="6342"/>
                  </a:cubicBezTo>
                  <a:lnTo>
                    <a:pt x="4340" y="8521"/>
                  </a:lnTo>
                  <a:lnTo>
                    <a:pt x="4900" y="7555"/>
                  </a:lnTo>
                  <a:cubicBezTo>
                    <a:pt x="5863" y="6980"/>
                    <a:pt x="6452" y="5551"/>
                    <a:pt x="6795" y="4477"/>
                  </a:cubicBezTo>
                  <a:lnTo>
                    <a:pt x="6049" y="4260"/>
                  </a:lnTo>
                  <a:cubicBezTo>
                    <a:pt x="6049" y="4260"/>
                    <a:pt x="4034" y="1"/>
                    <a:pt x="2626"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21"/>
            <p:cNvSpPr/>
            <p:nvPr/>
          </p:nvSpPr>
          <p:spPr>
            <a:xfrm>
              <a:off x="3084725" y="2694025"/>
              <a:ext cx="129800" cy="114000"/>
            </a:xfrm>
            <a:custGeom>
              <a:rect b="b" l="l" r="r" t="t"/>
              <a:pathLst>
                <a:path extrusionOk="0" h="4560" w="5192">
                  <a:moveTo>
                    <a:pt x="1740" y="0"/>
                  </a:moveTo>
                  <a:cubicBezTo>
                    <a:pt x="1740" y="0"/>
                    <a:pt x="1" y="981"/>
                    <a:pt x="46" y="2690"/>
                  </a:cubicBezTo>
                  <a:cubicBezTo>
                    <a:pt x="77" y="3817"/>
                    <a:pt x="1186" y="4560"/>
                    <a:pt x="2185" y="4560"/>
                  </a:cubicBezTo>
                  <a:cubicBezTo>
                    <a:pt x="2718" y="4560"/>
                    <a:pt x="3220" y="4349"/>
                    <a:pt x="3512" y="3873"/>
                  </a:cubicBezTo>
                  <a:cubicBezTo>
                    <a:pt x="4337" y="2504"/>
                    <a:pt x="5191" y="500"/>
                    <a:pt x="1740" y="0"/>
                  </a:cubicBez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1"/>
            <p:cNvSpPr/>
            <p:nvPr/>
          </p:nvSpPr>
          <p:spPr>
            <a:xfrm>
              <a:off x="3035400" y="2800000"/>
              <a:ext cx="130975" cy="81300"/>
            </a:xfrm>
            <a:custGeom>
              <a:rect b="b" l="l" r="r" t="t"/>
              <a:pathLst>
                <a:path extrusionOk="0" h="3252" w="5239">
                  <a:moveTo>
                    <a:pt x="544" y="0"/>
                  </a:moveTo>
                  <a:cubicBezTo>
                    <a:pt x="376" y="0"/>
                    <a:pt x="221" y="125"/>
                    <a:pt x="187" y="302"/>
                  </a:cubicBezTo>
                  <a:lnTo>
                    <a:pt x="30" y="1097"/>
                  </a:lnTo>
                  <a:cubicBezTo>
                    <a:pt x="0" y="1265"/>
                    <a:pt x="93" y="1436"/>
                    <a:pt x="261" y="1500"/>
                  </a:cubicBezTo>
                  <a:lnTo>
                    <a:pt x="4694" y="3223"/>
                  </a:lnTo>
                  <a:cubicBezTo>
                    <a:pt x="4741" y="3242"/>
                    <a:pt x="4788" y="3251"/>
                    <a:pt x="4834" y="3251"/>
                  </a:cubicBezTo>
                  <a:cubicBezTo>
                    <a:pt x="5017" y="3251"/>
                    <a:pt x="5178" y="3113"/>
                    <a:pt x="5190" y="2914"/>
                  </a:cubicBezTo>
                  <a:lnTo>
                    <a:pt x="5239" y="2354"/>
                  </a:lnTo>
                  <a:cubicBezTo>
                    <a:pt x="5239" y="2197"/>
                    <a:pt x="5160" y="2059"/>
                    <a:pt x="5019" y="1996"/>
                  </a:cubicBezTo>
                  <a:lnTo>
                    <a:pt x="698" y="37"/>
                  </a:lnTo>
                  <a:cubicBezTo>
                    <a:pt x="647" y="12"/>
                    <a:pt x="595" y="0"/>
                    <a:pt x="54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1"/>
            <p:cNvSpPr/>
            <p:nvPr/>
          </p:nvSpPr>
          <p:spPr>
            <a:xfrm>
              <a:off x="3051250" y="2800175"/>
              <a:ext cx="25" cy="25"/>
            </a:xfrm>
            <a:custGeom>
              <a:rect b="b" l="l" r="r" t="t"/>
              <a:pathLst>
                <a:path extrusionOk="0" h="1" w="1">
                  <a:moveTo>
                    <a:pt x="0" y="0"/>
                  </a:moveTo>
                  <a:lnTo>
                    <a:pt x="0" y="0"/>
                  </a:lnTo>
                  <a:close/>
                </a:path>
              </a:pathLst>
            </a:custGeom>
            <a:solidFill>
              <a:srgbClr val="8A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21"/>
            <p:cNvSpPr/>
            <p:nvPr/>
          </p:nvSpPr>
          <p:spPr>
            <a:xfrm>
              <a:off x="3159725" y="2849150"/>
              <a:ext cx="1150" cy="750"/>
            </a:xfrm>
            <a:custGeom>
              <a:rect b="b" l="l" r="r" t="t"/>
              <a:pathLst>
                <a:path extrusionOk="0" h="30" w="46">
                  <a:moveTo>
                    <a:pt x="1" y="0"/>
                  </a:moveTo>
                  <a:lnTo>
                    <a:pt x="1" y="0"/>
                  </a:lnTo>
                  <a:lnTo>
                    <a:pt x="46" y="30"/>
                  </a:lnTo>
                  <a:lnTo>
                    <a:pt x="46" y="30"/>
                  </a:lnTo>
                  <a:lnTo>
                    <a:pt x="46" y="30"/>
                  </a:lnTo>
                  <a:close/>
                </a:path>
              </a:pathLst>
            </a:custGeom>
            <a:solidFill>
              <a:srgbClr val="CEDC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1"/>
            <p:cNvSpPr/>
            <p:nvPr/>
          </p:nvSpPr>
          <p:spPr>
            <a:xfrm>
              <a:off x="3051250" y="2800175"/>
              <a:ext cx="7475" cy="3475"/>
            </a:xfrm>
            <a:custGeom>
              <a:rect b="b" l="l" r="r" t="t"/>
              <a:pathLst>
                <a:path extrusionOk="0" h="139" w="299">
                  <a:moveTo>
                    <a:pt x="0" y="0"/>
                  </a:moveTo>
                  <a:cubicBezTo>
                    <a:pt x="19" y="15"/>
                    <a:pt x="49" y="15"/>
                    <a:pt x="64" y="30"/>
                  </a:cubicBezTo>
                  <a:lnTo>
                    <a:pt x="299" y="138"/>
                  </a:lnTo>
                  <a:lnTo>
                    <a:pt x="299" y="138"/>
                  </a:lnTo>
                  <a:lnTo>
                    <a:pt x="64" y="30"/>
                  </a:lnTo>
                  <a:cubicBezTo>
                    <a:pt x="49" y="15"/>
                    <a:pt x="19" y="15"/>
                    <a:pt x="0" y="0"/>
                  </a:cubicBezTo>
                  <a:close/>
                </a:path>
              </a:pathLst>
            </a:custGeom>
            <a:solidFill>
              <a:srgbClr val="8A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1"/>
            <p:cNvSpPr/>
            <p:nvPr/>
          </p:nvSpPr>
          <p:spPr>
            <a:xfrm>
              <a:off x="3160850" y="2849875"/>
              <a:ext cx="500" cy="25"/>
            </a:xfrm>
            <a:custGeom>
              <a:rect b="b" l="l" r="r" t="t"/>
              <a:pathLst>
                <a:path extrusionOk="0" h="1" w="20">
                  <a:moveTo>
                    <a:pt x="19" y="1"/>
                  </a:moveTo>
                  <a:lnTo>
                    <a:pt x="19" y="1"/>
                  </a:lnTo>
                  <a:lnTo>
                    <a:pt x="19" y="1"/>
                  </a:lnTo>
                  <a:close/>
                  <a:moveTo>
                    <a:pt x="19" y="1"/>
                  </a:moveTo>
                  <a:lnTo>
                    <a:pt x="19" y="1"/>
                  </a:lnTo>
                  <a:lnTo>
                    <a:pt x="19" y="1"/>
                  </a:lnTo>
                  <a:close/>
                  <a:moveTo>
                    <a:pt x="19" y="1"/>
                  </a:moveTo>
                  <a:lnTo>
                    <a:pt x="19" y="1"/>
                  </a:lnTo>
                  <a:lnTo>
                    <a:pt x="19" y="1"/>
                  </a:lnTo>
                  <a:close/>
                  <a:moveTo>
                    <a:pt x="1" y="1"/>
                  </a:moveTo>
                  <a:lnTo>
                    <a:pt x="19" y="1"/>
                  </a:lnTo>
                  <a:lnTo>
                    <a:pt x="1" y="1"/>
                  </a:lnTo>
                  <a:close/>
                  <a:moveTo>
                    <a:pt x="1" y="1"/>
                  </a:moveTo>
                  <a:lnTo>
                    <a:pt x="1" y="1"/>
                  </a:lnTo>
                  <a:close/>
                </a:path>
              </a:pathLst>
            </a:custGeom>
            <a:solidFill>
              <a:srgbClr val="CEDC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1"/>
            <p:cNvSpPr/>
            <p:nvPr/>
          </p:nvSpPr>
          <p:spPr>
            <a:xfrm>
              <a:off x="3041925" y="2800175"/>
              <a:ext cx="123625" cy="55250"/>
            </a:xfrm>
            <a:custGeom>
              <a:rect b="b" l="l" r="r" t="t"/>
              <a:pathLst>
                <a:path extrusionOk="0" h="2210" w="4945">
                  <a:moveTo>
                    <a:pt x="280" y="0"/>
                  </a:moveTo>
                  <a:cubicBezTo>
                    <a:pt x="172" y="0"/>
                    <a:pt x="79" y="45"/>
                    <a:pt x="0" y="123"/>
                  </a:cubicBezTo>
                  <a:cubicBezTo>
                    <a:pt x="19" y="265"/>
                    <a:pt x="94" y="388"/>
                    <a:pt x="235" y="452"/>
                  </a:cubicBezTo>
                  <a:lnTo>
                    <a:pt x="702" y="623"/>
                  </a:lnTo>
                  <a:cubicBezTo>
                    <a:pt x="672" y="511"/>
                    <a:pt x="672" y="403"/>
                    <a:pt x="672" y="280"/>
                  </a:cubicBezTo>
                  <a:lnTo>
                    <a:pt x="672" y="138"/>
                  </a:lnTo>
                  <a:lnTo>
                    <a:pt x="437" y="30"/>
                  </a:lnTo>
                  <a:cubicBezTo>
                    <a:pt x="422" y="15"/>
                    <a:pt x="392" y="15"/>
                    <a:pt x="373" y="0"/>
                  </a:cubicBezTo>
                  <a:close/>
                  <a:moveTo>
                    <a:pt x="3358" y="1351"/>
                  </a:moveTo>
                  <a:cubicBezTo>
                    <a:pt x="3284" y="1429"/>
                    <a:pt x="3191" y="1508"/>
                    <a:pt x="3097" y="1571"/>
                  </a:cubicBezTo>
                  <a:lnTo>
                    <a:pt x="3732" y="1817"/>
                  </a:lnTo>
                  <a:lnTo>
                    <a:pt x="3750" y="1787"/>
                  </a:lnTo>
                  <a:cubicBezTo>
                    <a:pt x="3750" y="1773"/>
                    <a:pt x="3765" y="1773"/>
                    <a:pt x="3780" y="1773"/>
                  </a:cubicBezTo>
                  <a:cubicBezTo>
                    <a:pt x="3795" y="1773"/>
                    <a:pt x="3810" y="1787"/>
                    <a:pt x="3810" y="1802"/>
                  </a:cubicBezTo>
                  <a:lnTo>
                    <a:pt x="3795" y="1836"/>
                  </a:lnTo>
                  <a:lnTo>
                    <a:pt x="4683" y="2175"/>
                  </a:lnTo>
                  <a:cubicBezTo>
                    <a:pt x="4713" y="2190"/>
                    <a:pt x="4758" y="2209"/>
                    <a:pt x="4806" y="2209"/>
                  </a:cubicBezTo>
                  <a:cubicBezTo>
                    <a:pt x="4851" y="2209"/>
                    <a:pt x="4899" y="2190"/>
                    <a:pt x="4944" y="2175"/>
                  </a:cubicBezTo>
                  <a:cubicBezTo>
                    <a:pt x="4914" y="2097"/>
                    <a:pt x="4851" y="2037"/>
                    <a:pt x="4776" y="1989"/>
                  </a:cubicBezTo>
                  <a:lnTo>
                    <a:pt x="4758" y="1989"/>
                  </a:lnTo>
                  <a:lnTo>
                    <a:pt x="4713" y="1959"/>
                  </a:lnTo>
                  <a:lnTo>
                    <a:pt x="3358" y="1351"/>
                  </a:lnTo>
                  <a:close/>
                </a:path>
              </a:pathLst>
            </a:custGeom>
            <a:solidFill>
              <a:srgbClr val="8AC3C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1"/>
            <p:cNvSpPr/>
            <p:nvPr/>
          </p:nvSpPr>
          <p:spPr>
            <a:xfrm>
              <a:off x="3054050" y="2815750"/>
              <a:ext cx="5425" cy="17100"/>
            </a:xfrm>
            <a:custGeom>
              <a:rect b="b" l="l" r="r" t="t"/>
              <a:pathLst>
                <a:path extrusionOk="0" h="684" w="217">
                  <a:moveTo>
                    <a:pt x="187" y="0"/>
                  </a:moveTo>
                  <a:cubicBezTo>
                    <a:pt x="168" y="0"/>
                    <a:pt x="153" y="15"/>
                    <a:pt x="153" y="30"/>
                  </a:cubicBezTo>
                  <a:lnTo>
                    <a:pt x="15" y="635"/>
                  </a:lnTo>
                  <a:cubicBezTo>
                    <a:pt x="0" y="653"/>
                    <a:pt x="15" y="668"/>
                    <a:pt x="30" y="683"/>
                  </a:cubicBezTo>
                  <a:lnTo>
                    <a:pt x="45" y="683"/>
                  </a:lnTo>
                  <a:cubicBezTo>
                    <a:pt x="60" y="683"/>
                    <a:pt x="60" y="668"/>
                    <a:pt x="75" y="653"/>
                  </a:cubicBezTo>
                  <a:lnTo>
                    <a:pt x="217" y="45"/>
                  </a:lnTo>
                  <a:cubicBezTo>
                    <a:pt x="217" y="30"/>
                    <a:pt x="202" y="0"/>
                    <a:pt x="187" y="0"/>
                  </a:cubicBez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1"/>
            <p:cNvSpPr/>
            <p:nvPr/>
          </p:nvSpPr>
          <p:spPr>
            <a:xfrm>
              <a:off x="3073450" y="2838600"/>
              <a:ext cx="1150" cy="1225"/>
            </a:xfrm>
            <a:custGeom>
              <a:rect b="b" l="l" r="r" t="t"/>
              <a:pathLst>
                <a:path extrusionOk="0" h="49" w="46">
                  <a:moveTo>
                    <a:pt x="0" y="0"/>
                  </a:moveTo>
                  <a:cubicBezTo>
                    <a:pt x="0" y="34"/>
                    <a:pt x="0" y="49"/>
                    <a:pt x="15" y="49"/>
                  </a:cubicBezTo>
                  <a:lnTo>
                    <a:pt x="30" y="49"/>
                  </a:lnTo>
                  <a:cubicBezTo>
                    <a:pt x="45" y="49"/>
                    <a:pt x="45" y="49"/>
                    <a:pt x="45" y="34"/>
                  </a:cubicBezTo>
                  <a:cubicBezTo>
                    <a:pt x="30" y="19"/>
                    <a:pt x="15" y="19"/>
                    <a:pt x="0" y="0"/>
                  </a:cubicBez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21"/>
            <p:cNvSpPr/>
            <p:nvPr/>
          </p:nvSpPr>
          <p:spPr>
            <a:xfrm>
              <a:off x="3112725" y="2840550"/>
              <a:ext cx="4675" cy="13275"/>
            </a:xfrm>
            <a:custGeom>
              <a:rect b="b" l="l" r="r" t="t"/>
              <a:pathLst>
                <a:path extrusionOk="0" h="531" w="187">
                  <a:moveTo>
                    <a:pt x="187" y="1"/>
                  </a:moveTo>
                  <a:lnTo>
                    <a:pt x="187" y="1"/>
                  </a:lnTo>
                  <a:cubicBezTo>
                    <a:pt x="153" y="16"/>
                    <a:pt x="138" y="34"/>
                    <a:pt x="109" y="34"/>
                  </a:cubicBezTo>
                  <a:lnTo>
                    <a:pt x="0" y="501"/>
                  </a:lnTo>
                  <a:cubicBezTo>
                    <a:pt x="0" y="516"/>
                    <a:pt x="15" y="531"/>
                    <a:pt x="30" y="531"/>
                  </a:cubicBezTo>
                  <a:cubicBezTo>
                    <a:pt x="45" y="531"/>
                    <a:pt x="60" y="531"/>
                    <a:pt x="60" y="516"/>
                  </a:cubicBezTo>
                  <a:lnTo>
                    <a:pt x="187" y="1"/>
                  </a:ln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1"/>
            <p:cNvSpPr/>
            <p:nvPr/>
          </p:nvSpPr>
          <p:spPr>
            <a:xfrm>
              <a:off x="3131750" y="2845600"/>
              <a:ext cx="5050" cy="15600"/>
            </a:xfrm>
            <a:custGeom>
              <a:rect b="b" l="l" r="r" t="t"/>
              <a:pathLst>
                <a:path extrusionOk="0" h="624" w="202">
                  <a:moveTo>
                    <a:pt x="139" y="0"/>
                  </a:moveTo>
                  <a:lnTo>
                    <a:pt x="15" y="594"/>
                  </a:lnTo>
                  <a:cubicBezTo>
                    <a:pt x="0" y="608"/>
                    <a:pt x="15" y="623"/>
                    <a:pt x="30" y="623"/>
                  </a:cubicBezTo>
                  <a:cubicBezTo>
                    <a:pt x="45" y="623"/>
                    <a:pt x="64" y="623"/>
                    <a:pt x="64" y="608"/>
                  </a:cubicBezTo>
                  <a:lnTo>
                    <a:pt x="202" y="19"/>
                  </a:lnTo>
                  <a:lnTo>
                    <a:pt x="139" y="0"/>
                  </a:lnTo>
                  <a:close/>
                </a:path>
              </a:pathLst>
            </a:custGeom>
            <a:solidFill>
              <a:srgbClr val="95CB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21"/>
            <p:cNvSpPr/>
            <p:nvPr/>
          </p:nvSpPr>
          <p:spPr>
            <a:xfrm>
              <a:off x="3135200" y="2844475"/>
              <a:ext cx="1975" cy="1600"/>
            </a:xfrm>
            <a:custGeom>
              <a:rect b="b" l="l" r="r" t="t"/>
              <a:pathLst>
                <a:path extrusionOk="0" h="64" w="79">
                  <a:moveTo>
                    <a:pt x="49" y="1"/>
                  </a:moveTo>
                  <a:cubicBezTo>
                    <a:pt x="34" y="1"/>
                    <a:pt x="19" y="1"/>
                    <a:pt x="19" y="15"/>
                  </a:cubicBezTo>
                  <a:lnTo>
                    <a:pt x="1" y="45"/>
                  </a:lnTo>
                  <a:lnTo>
                    <a:pt x="64" y="64"/>
                  </a:lnTo>
                  <a:lnTo>
                    <a:pt x="79" y="30"/>
                  </a:lnTo>
                  <a:cubicBezTo>
                    <a:pt x="79" y="15"/>
                    <a:pt x="64" y="1"/>
                    <a:pt x="49" y="1"/>
                  </a:cubicBezTo>
                  <a:close/>
                </a:path>
              </a:pathLst>
            </a:custGeom>
            <a:solidFill>
              <a:srgbClr val="79B6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21"/>
            <p:cNvSpPr/>
            <p:nvPr/>
          </p:nvSpPr>
          <p:spPr>
            <a:xfrm>
              <a:off x="3052825" y="2545975"/>
              <a:ext cx="229325" cy="300375"/>
            </a:xfrm>
            <a:custGeom>
              <a:rect b="b" l="l" r="r" t="t"/>
              <a:pathLst>
                <a:path extrusionOk="0" h="12015" w="9173">
                  <a:moveTo>
                    <a:pt x="6501" y="1"/>
                  </a:moveTo>
                  <a:lnTo>
                    <a:pt x="497" y="9515"/>
                  </a:lnTo>
                  <a:cubicBezTo>
                    <a:pt x="1" y="10306"/>
                    <a:pt x="202" y="11317"/>
                    <a:pt x="934" y="11784"/>
                  </a:cubicBezTo>
                  <a:cubicBezTo>
                    <a:pt x="1183" y="11940"/>
                    <a:pt x="1461" y="12014"/>
                    <a:pt x="1739" y="12014"/>
                  </a:cubicBezTo>
                  <a:cubicBezTo>
                    <a:pt x="2291" y="12014"/>
                    <a:pt x="2842" y="11721"/>
                    <a:pt x="3172" y="11194"/>
                  </a:cubicBezTo>
                  <a:lnTo>
                    <a:pt x="9172" y="1680"/>
                  </a:lnTo>
                  <a:lnTo>
                    <a:pt x="6501" y="1"/>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21"/>
            <p:cNvSpPr/>
            <p:nvPr/>
          </p:nvSpPr>
          <p:spPr>
            <a:xfrm>
              <a:off x="3067200" y="2548325"/>
              <a:ext cx="210275" cy="279500"/>
            </a:xfrm>
            <a:custGeom>
              <a:rect b="b" l="l" r="r" t="t"/>
              <a:pathLst>
                <a:path extrusionOk="0" h="11180" w="8411">
                  <a:moveTo>
                    <a:pt x="6079" y="0"/>
                  </a:moveTo>
                  <a:lnTo>
                    <a:pt x="467" y="8906"/>
                  </a:lnTo>
                  <a:cubicBezTo>
                    <a:pt x="0" y="9653"/>
                    <a:pt x="142" y="10570"/>
                    <a:pt x="795" y="10992"/>
                  </a:cubicBezTo>
                  <a:cubicBezTo>
                    <a:pt x="997" y="11119"/>
                    <a:pt x="1224" y="11180"/>
                    <a:pt x="1456" y="11180"/>
                  </a:cubicBezTo>
                  <a:cubicBezTo>
                    <a:pt x="1958" y="11180"/>
                    <a:pt x="2480" y="10895"/>
                    <a:pt x="2799" y="10384"/>
                  </a:cubicBezTo>
                  <a:lnTo>
                    <a:pt x="8411" y="1478"/>
                  </a:lnTo>
                  <a:lnTo>
                    <a:pt x="6079"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21"/>
            <p:cNvSpPr/>
            <p:nvPr/>
          </p:nvSpPr>
          <p:spPr>
            <a:xfrm>
              <a:off x="3180725" y="2588700"/>
              <a:ext cx="7400" cy="11325"/>
            </a:xfrm>
            <a:custGeom>
              <a:rect b="b" l="l" r="r" t="t"/>
              <a:pathLst>
                <a:path extrusionOk="0" h="453" w="296">
                  <a:moveTo>
                    <a:pt x="295" y="1"/>
                  </a:moveTo>
                  <a:lnTo>
                    <a:pt x="0" y="452"/>
                  </a:lnTo>
                  <a:lnTo>
                    <a:pt x="15" y="452"/>
                  </a:lnTo>
                  <a:lnTo>
                    <a:pt x="295" y="1"/>
                  </a:lnTo>
                  <a:close/>
                </a:path>
              </a:pathLst>
            </a:custGeom>
            <a:solidFill>
              <a:srgbClr val="D7E3E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21"/>
            <p:cNvSpPr/>
            <p:nvPr/>
          </p:nvSpPr>
          <p:spPr>
            <a:xfrm>
              <a:off x="3181100" y="2588700"/>
              <a:ext cx="73525" cy="54025"/>
            </a:xfrm>
            <a:custGeom>
              <a:rect b="b" l="l" r="r" t="t"/>
              <a:pathLst>
                <a:path extrusionOk="0" h="2161" w="2941">
                  <a:moveTo>
                    <a:pt x="280" y="1"/>
                  </a:moveTo>
                  <a:lnTo>
                    <a:pt x="0" y="452"/>
                  </a:lnTo>
                  <a:lnTo>
                    <a:pt x="157" y="545"/>
                  </a:lnTo>
                  <a:lnTo>
                    <a:pt x="437" y="109"/>
                  </a:lnTo>
                  <a:lnTo>
                    <a:pt x="280" y="1"/>
                  </a:lnTo>
                  <a:close/>
                  <a:moveTo>
                    <a:pt x="2769" y="1601"/>
                  </a:moveTo>
                  <a:lnTo>
                    <a:pt x="2489" y="2053"/>
                  </a:lnTo>
                  <a:lnTo>
                    <a:pt x="2642" y="2161"/>
                  </a:lnTo>
                  <a:lnTo>
                    <a:pt x="2940" y="1713"/>
                  </a:lnTo>
                  <a:lnTo>
                    <a:pt x="2769" y="1601"/>
                  </a:lnTo>
                  <a:close/>
                </a:path>
              </a:pathLst>
            </a:custGeom>
            <a:solidFill>
              <a:srgbClr val="CFDA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21"/>
            <p:cNvSpPr/>
            <p:nvPr/>
          </p:nvSpPr>
          <p:spPr>
            <a:xfrm>
              <a:off x="3185000" y="2591400"/>
              <a:ext cx="65325" cy="48625"/>
            </a:xfrm>
            <a:custGeom>
              <a:rect b="b" l="l" r="r" t="t"/>
              <a:pathLst>
                <a:path extrusionOk="0" h="1945" w="2613">
                  <a:moveTo>
                    <a:pt x="281" y="1"/>
                  </a:moveTo>
                  <a:lnTo>
                    <a:pt x="1" y="437"/>
                  </a:lnTo>
                  <a:lnTo>
                    <a:pt x="2333" y="1945"/>
                  </a:lnTo>
                  <a:lnTo>
                    <a:pt x="2613" y="1493"/>
                  </a:lnTo>
                  <a:lnTo>
                    <a:pt x="281" y="1"/>
                  </a:lnTo>
                  <a:close/>
                </a:path>
              </a:pathLst>
            </a:custGeom>
            <a:solidFill>
              <a:srgbClr val="CFDA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1"/>
            <p:cNvSpPr/>
            <p:nvPr/>
          </p:nvSpPr>
          <p:spPr>
            <a:xfrm>
              <a:off x="3066825" y="2612400"/>
              <a:ext cx="168675" cy="216950"/>
            </a:xfrm>
            <a:custGeom>
              <a:rect b="b" l="l" r="r" t="t"/>
              <a:pathLst>
                <a:path extrusionOk="0" h="8678" w="6747">
                  <a:moveTo>
                    <a:pt x="4620" y="0"/>
                  </a:moveTo>
                  <a:lnTo>
                    <a:pt x="344" y="6780"/>
                  </a:lnTo>
                  <a:cubicBezTo>
                    <a:pt x="1" y="7340"/>
                    <a:pt x="187" y="8101"/>
                    <a:pt x="777" y="8474"/>
                  </a:cubicBezTo>
                  <a:cubicBezTo>
                    <a:pt x="996" y="8612"/>
                    <a:pt x="1239" y="8678"/>
                    <a:pt x="1476" y="8678"/>
                  </a:cubicBezTo>
                  <a:cubicBezTo>
                    <a:pt x="1878" y="8678"/>
                    <a:pt x="2264" y="8487"/>
                    <a:pt x="2489" y="8134"/>
                  </a:cubicBezTo>
                  <a:lnTo>
                    <a:pt x="6747" y="1355"/>
                  </a:lnTo>
                  <a:lnTo>
                    <a:pt x="4620" y="0"/>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1"/>
            <p:cNvSpPr/>
            <p:nvPr/>
          </p:nvSpPr>
          <p:spPr>
            <a:xfrm>
              <a:off x="3069150" y="2789250"/>
              <a:ext cx="11325" cy="30350"/>
            </a:xfrm>
            <a:custGeom>
              <a:rect b="b" l="l" r="r" t="t"/>
              <a:pathLst>
                <a:path extrusionOk="0" h="1214" w="453">
                  <a:moveTo>
                    <a:pt x="124" y="1"/>
                  </a:moveTo>
                  <a:cubicBezTo>
                    <a:pt x="1" y="422"/>
                    <a:pt x="124" y="889"/>
                    <a:pt x="452" y="1213"/>
                  </a:cubicBezTo>
                  <a:cubicBezTo>
                    <a:pt x="124" y="889"/>
                    <a:pt x="1" y="422"/>
                    <a:pt x="124" y="1"/>
                  </a:cubicBez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1"/>
            <p:cNvSpPr/>
            <p:nvPr/>
          </p:nvSpPr>
          <p:spPr>
            <a:xfrm>
              <a:off x="3072225" y="2612400"/>
              <a:ext cx="163275" cy="176875"/>
            </a:xfrm>
            <a:custGeom>
              <a:rect b="b" l="l" r="r" t="t"/>
              <a:pathLst>
                <a:path extrusionOk="0" h="7075" w="6531">
                  <a:moveTo>
                    <a:pt x="2770" y="2597"/>
                  </a:moveTo>
                  <a:lnTo>
                    <a:pt x="2770" y="2597"/>
                  </a:lnTo>
                  <a:lnTo>
                    <a:pt x="128" y="6780"/>
                  </a:lnTo>
                  <a:cubicBezTo>
                    <a:pt x="64" y="6873"/>
                    <a:pt x="35" y="6981"/>
                    <a:pt x="1" y="7075"/>
                  </a:cubicBezTo>
                  <a:lnTo>
                    <a:pt x="1" y="7075"/>
                  </a:lnTo>
                  <a:cubicBezTo>
                    <a:pt x="35" y="6981"/>
                    <a:pt x="64" y="6873"/>
                    <a:pt x="128" y="6780"/>
                  </a:cubicBezTo>
                  <a:lnTo>
                    <a:pt x="2770" y="2597"/>
                  </a:lnTo>
                  <a:close/>
                  <a:moveTo>
                    <a:pt x="2911" y="2381"/>
                  </a:moveTo>
                  <a:lnTo>
                    <a:pt x="2911" y="2381"/>
                  </a:lnTo>
                  <a:lnTo>
                    <a:pt x="2911" y="2381"/>
                  </a:lnTo>
                  <a:lnTo>
                    <a:pt x="2911" y="2381"/>
                  </a:lnTo>
                  <a:lnTo>
                    <a:pt x="2911" y="2381"/>
                  </a:lnTo>
                  <a:close/>
                  <a:moveTo>
                    <a:pt x="6344" y="1232"/>
                  </a:moveTo>
                  <a:lnTo>
                    <a:pt x="6344" y="1232"/>
                  </a:lnTo>
                  <a:lnTo>
                    <a:pt x="6531" y="1340"/>
                  </a:lnTo>
                  <a:lnTo>
                    <a:pt x="6344" y="1232"/>
                  </a:lnTo>
                  <a:close/>
                  <a:moveTo>
                    <a:pt x="4404" y="0"/>
                  </a:moveTo>
                  <a:lnTo>
                    <a:pt x="4061" y="545"/>
                  </a:lnTo>
                  <a:lnTo>
                    <a:pt x="4061" y="545"/>
                  </a:ln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1"/>
            <p:cNvSpPr/>
            <p:nvPr/>
          </p:nvSpPr>
          <p:spPr>
            <a:xfrm>
              <a:off x="3103775" y="2821525"/>
              <a:ext cx="20250" cy="7775"/>
            </a:xfrm>
            <a:custGeom>
              <a:rect b="b" l="l" r="r" t="t"/>
              <a:pathLst>
                <a:path extrusionOk="0" h="311" w="810">
                  <a:moveTo>
                    <a:pt x="810" y="1"/>
                  </a:moveTo>
                  <a:lnTo>
                    <a:pt x="810" y="1"/>
                  </a:lnTo>
                  <a:cubicBezTo>
                    <a:pt x="590" y="202"/>
                    <a:pt x="295" y="310"/>
                    <a:pt x="0" y="310"/>
                  </a:cubicBezTo>
                  <a:lnTo>
                    <a:pt x="0" y="310"/>
                  </a:lnTo>
                  <a:cubicBezTo>
                    <a:pt x="295" y="310"/>
                    <a:pt x="590" y="202"/>
                    <a:pt x="810" y="1"/>
                  </a:cubicBez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1"/>
            <p:cNvSpPr/>
            <p:nvPr/>
          </p:nvSpPr>
          <p:spPr>
            <a:xfrm>
              <a:off x="3124000" y="2646250"/>
              <a:ext cx="111500" cy="175300"/>
            </a:xfrm>
            <a:custGeom>
              <a:rect b="b" l="l" r="r" t="t"/>
              <a:pathLst>
                <a:path extrusionOk="0" h="7012" w="4460">
                  <a:moveTo>
                    <a:pt x="1616" y="4508"/>
                  </a:moveTo>
                  <a:lnTo>
                    <a:pt x="202" y="6780"/>
                  </a:lnTo>
                  <a:cubicBezTo>
                    <a:pt x="139" y="6855"/>
                    <a:pt x="75" y="6933"/>
                    <a:pt x="1" y="7012"/>
                  </a:cubicBezTo>
                  <a:lnTo>
                    <a:pt x="1" y="7012"/>
                  </a:lnTo>
                  <a:cubicBezTo>
                    <a:pt x="75" y="6933"/>
                    <a:pt x="139" y="6855"/>
                    <a:pt x="202" y="6780"/>
                  </a:cubicBezTo>
                  <a:lnTo>
                    <a:pt x="1616" y="4508"/>
                  </a:lnTo>
                  <a:lnTo>
                    <a:pt x="1616" y="4508"/>
                  </a:lnTo>
                  <a:close/>
                  <a:moveTo>
                    <a:pt x="1725" y="4336"/>
                  </a:moveTo>
                  <a:lnTo>
                    <a:pt x="1725" y="4336"/>
                  </a:lnTo>
                  <a:lnTo>
                    <a:pt x="1725" y="4336"/>
                  </a:lnTo>
                  <a:lnTo>
                    <a:pt x="1725" y="4336"/>
                  </a:lnTo>
                  <a:lnTo>
                    <a:pt x="1725" y="4336"/>
                  </a:lnTo>
                  <a:close/>
                  <a:moveTo>
                    <a:pt x="4460" y="1"/>
                  </a:moveTo>
                  <a:lnTo>
                    <a:pt x="3575" y="1415"/>
                  </a:lnTo>
                  <a:lnTo>
                    <a:pt x="3575" y="1415"/>
                  </a:lnTo>
                  <a:close/>
                </a:path>
              </a:pathLst>
            </a:custGeom>
            <a:solidFill>
              <a:srgbClr val="EFAA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1"/>
            <p:cNvSpPr/>
            <p:nvPr/>
          </p:nvSpPr>
          <p:spPr>
            <a:xfrm>
              <a:off x="3069150" y="2612400"/>
              <a:ext cx="166350" cy="216900"/>
            </a:xfrm>
            <a:custGeom>
              <a:rect b="b" l="l" r="r" t="t"/>
              <a:pathLst>
                <a:path extrusionOk="0" h="8676" w="6654">
                  <a:moveTo>
                    <a:pt x="4527" y="0"/>
                  </a:moveTo>
                  <a:lnTo>
                    <a:pt x="4184" y="545"/>
                  </a:lnTo>
                  <a:cubicBezTo>
                    <a:pt x="4262" y="560"/>
                    <a:pt x="4340" y="579"/>
                    <a:pt x="4415" y="609"/>
                  </a:cubicBezTo>
                  <a:lnTo>
                    <a:pt x="4728" y="127"/>
                  </a:lnTo>
                  <a:lnTo>
                    <a:pt x="4527" y="0"/>
                  </a:lnTo>
                  <a:close/>
                  <a:moveTo>
                    <a:pt x="6654" y="1340"/>
                  </a:moveTo>
                  <a:lnTo>
                    <a:pt x="5754" y="2754"/>
                  </a:lnTo>
                  <a:cubicBezTo>
                    <a:pt x="5769" y="2754"/>
                    <a:pt x="5769" y="2754"/>
                    <a:pt x="5769" y="2769"/>
                  </a:cubicBezTo>
                  <a:lnTo>
                    <a:pt x="6654" y="1355"/>
                  </a:lnTo>
                  <a:lnTo>
                    <a:pt x="6654" y="1340"/>
                  </a:lnTo>
                  <a:close/>
                  <a:moveTo>
                    <a:pt x="3295" y="2381"/>
                  </a:moveTo>
                  <a:lnTo>
                    <a:pt x="3295" y="2381"/>
                  </a:lnTo>
                  <a:cubicBezTo>
                    <a:pt x="3157" y="2459"/>
                    <a:pt x="3016" y="2519"/>
                    <a:pt x="2893" y="2597"/>
                  </a:cubicBezTo>
                  <a:lnTo>
                    <a:pt x="251" y="6780"/>
                  </a:lnTo>
                  <a:cubicBezTo>
                    <a:pt x="187" y="6873"/>
                    <a:pt x="158" y="6981"/>
                    <a:pt x="124" y="7075"/>
                  </a:cubicBezTo>
                  <a:cubicBezTo>
                    <a:pt x="1" y="7496"/>
                    <a:pt x="124" y="7963"/>
                    <a:pt x="452" y="8287"/>
                  </a:cubicBezTo>
                  <a:cubicBezTo>
                    <a:pt x="516" y="8351"/>
                    <a:pt x="590" y="8414"/>
                    <a:pt x="684" y="8474"/>
                  </a:cubicBezTo>
                  <a:cubicBezTo>
                    <a:pt x="904" y="8601"/>
                    <a:pt x="1135" y="8675"/>
                    <a:pt x="1385" y="8675"/>
                  </a:cubicBezTo>
                  <a:cubicBezTo>
                    <a:pt x="1680" y="8675"/>
                    <a:pt x="1975" y="8567"/>
                    <a:pt x="2195" y="8366"/>
                  </a:cubicBezTo>
                  <a:cubicBezTo>
                    <a:pt x="2269" y="8287"/>
                    <a:pt x="2333" y="8209"/>
                    <a:pt x="2396" y="8134"/>
                  </a:cubicBezTo>
                  <a:lnTo>
                    <a:pt x="3810" y="5862"/>
                  </a:lnTo>
                  <a:lnTo>
                    <a:pt x="3810" y="5847"/>
                  </a:lnTo>
                  <a:lnTo>
                    <a:pt x="2396" y="8086"/>
                  </a:lnTo>
                  <a:cubicBezTo>
                    <a:pt x="2161" y="8459"/>
                    <a:pt x="1773" y="8660"/>
                    <a:pt x="1385" y="8660"/>
                  </a:cubicBezTo>
                  <a:cubicBezTo>
                    <a:pt x="1184" y="8660"/>
                    <a:pt x="982" y="8601"/>
                    <a:pt x="796" y="8489"/>
                  </a:cubicBezTo>
                  <a:cubicBezTo>
                    <a:pt x="266" y="8164"/>
                    <a:pt x="124" y="7433"/>
                    <a:pt x="467" y="6873"/>
                  </a:cubicBezTo>
                  <a:lnTo>
                    <a:pt x="3295" y="2381"/>
                  </a:lnTo>
                  <a:close/>
                </a:path>
              </a:pathLst>
            </a:custGeom>
            <a:solidFill>
              <a:srgbClr val="EC65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1"/>
            <p:cNvSpPr/>
            <p:nvPr/>
          </p:nvSpPr>
          <p:spPr>
            <a:xfrm>
              <a:off x="3093225" y="2615575"/>
              <a:ext cx="137600" cy="176575"/>
            </a:xfrm>
            <a:custGeom>
              <a:rect b="b" l="l" r="r" t="t"/>
              <a:pathLst>
                <a:path extrusionOk="0" h="7063" w="5504">
                  <a:moveTo>
                    <a:pt x="3765" y="0"/>
                  </a:moveTo>
                  <a:lnTo>
                    <a:pt x="280" y="5519"/>
                  </a:lnTo>
                  <a:cubicBezTo>
                    <a:pt x="0" y="5985"/>
                    <a:pt x="157" y="6589"/>
                    <a:pt x="639" y="6903"/>
                  </a:cubicBezTo>
                  <a:cubicBezTo>
                    <a:pt x="810" y="7011"/>
                    <a:pt x="1002" y="7063"/>
                    <a:pt x="1192" y="7063"/>
                  </a:cubicBezTo>
                  <a:cubicBezTo>
                    <a:pt x="1518" y="7063"/>
                    <a:pt x="1836" y="6909"/>
                    <a:pt x="2023" y="6623"/>
                  </a:cubicBezTo>
                  <a:lnTo>
                    <a:pt x="5504" y="1105"/>
                  </a:lnTo>
                  <a:lnTo>
                    <a:pt x="3765" y="0"/>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1"/>
            <p:cNvSpPr/>
            <p:nvPr/>
          </p:nvSpPr>
          <p:spPr>
            <a:xfrm>
              <a:off x="3178400" y="2654225"/>
              <a:ext cx="8975" cy="7775"/>
            </a:xfrm>
            <a:custGeom>
              <a:rect b="b" l="l" r="r" t="t"/>
              <a:pathLst>
                <a:path extrusionOk="0" h="311" w="359">
                  <a:moveTo>
                    <a:pt x="181" y="1"/>
                  </a:moveTo>
                  <a:cubicBezTo>
                    <a:pt x="128" y="1"/>
                    <a:pt x="77" y="28"/>
                    <a:pt x="45" y="70"/>
                  </a:cubicBezTo>
                  <a:cubicBezTo>
                    <a:pt x="0" y="148"/>
                    <a:pt x="30" y="241"/>
                    <a:pt x="93" y="286"/>
                  </a:cubicBezTo>
                  <a:cubicBezTo>
                    <a:pt x="120" y="303"/>
                    <a:pt x="149" y="310"/>
                    <a:pt x="177" y="310"/>
                  </a:cubicBezTo>
                  <a:cubicBezTo>
                    <a:pt x="230" y="310"/>
                    <a:pt x="280" y="283"/>
                    <a:pt x="310" y="241"/>
                  </a:cubicBezTo>
                  <a:cubicBezTo>
                    <a:pt x="358" y="163"/>
                    <a:pt x="325" y="70"/>
                    <a:pt x="265" y="25"/>
                  </a:cubicBezTo>
                  <a:cubicBezTo>
                    <a:pt x="238" y="8"/>
                    <a:pt x="209" y="1"/>
                    <a:pt x="18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1"/>
            <p:cNvSpPr/>
            <p:nvPr/>
          </p:nvSpPr>
          <p:spPr>
            <a:xfrm>
              <a:off x="3169050" y="2706900"/>
              <a:ext cx="9000" cy="7625"/>
            </a:xfrm>
            <a:custGeom>
              <a:rect b="b" l="l" r="r" t="t"/>
              <a:pathLst>
                <a:path extrusionOk="0" h="305" w="360">
                  <a:moveTo>
                    <a:pt x="190" y="1"/>
                  </a:moveTo>
                  <a:cubicBezTo>
                    <a:pt x="134" y="1"/>
                    <a:pt x="79" y="25"/>
                    <a:pt x="46" y="78"/>
                  </a:cubicBezTo>
                  <a:cubicBezTo>
                    <a:pt x="1" y="138"/>
                    <a:pt x="31" y="231"/>
                    <a:pt x="94" y="280"/>
                  </a:cubicBezTo>
                  <a:cubicBezTo>
                    <a:pt x="123" y="296"/>
                    <a:pt x="154" y="305"/>
                    <a:pt x="184" y="305"/>
                  </a:cubicBezTo>
                  <a:cubicBezTo>
                    <a:pt x="235" y="305"/>
                    <a:pt x="282" y="281"/>
                    <a:pt x="311" y="231"/>
                  </a:cubicBezTo>
                  <a:cubicBezTo>
                    <a:pt x="359" y="157"/>
                    <a:pt x="326" y="63"/>
                    <a:pt x="266" y="15"/>
                  </a:cubicBezTo>
                  <a:cubicBezTo>
                    <a:pt x="241" y="6"/>
                    <a:pt x="215" y="1"/>
                    <a:pt x="190"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1"/>
            <p:cNvSpPr/>
            <p:nvPr/>
          </p:nvSpPr>
          <p:spPr>
            <a:xfrm>
              <a:off x="3131000" y="2708975"/>
              <a:ext cx="8900" cy="7525"/>
            </a:xfrm>
            <a:custGeom>
              <a:rect b="b" l="l" r="r" t="t"/>
              <a:pathLst>
                <a:path extrusionOk="0" h="301" w="356">
                  <a:moveTo>
                    <a:pt x="174" y="0"/>
                  </a:moveTo>
                  <a:cubicBezTo>
                    <a:pt x="124" y="0"/>
                    <a:pt x="76" y="24"/>
                    <a:pt x="45" y="74"/>
                  </a:cubicBezTo>
                  <a:cubicBezTo>
                    <a:pt x="1" y="133"/>
                    <a:pt x="16" y="227"/>
                    <a:pt x="94" y="275"/>
                  </a:cubicBezTo>
                  <a:cubicBezTo>
                    <a:pt x="122" y="292"/>
                    <a:pt x="152" y="300"/>
                    <a:pt x="181" y="300"/>
                  </a:cubicBezTo>
                  <a:cubicBezTo>
                    <a:pt x="232" y="300"/>
                    <a:pt x="280" y="276"/>
                    <a:pt x="310" y="227"/>
                  </a:cubicBezTo>
                  <a:cubicBezTo>
                    <a:pt x="355" y="167"/>
                    <a:pt x="325" y="55"/>
                    <a:pt x="262" y="25"/>
                  </a:cubicBezTo>
                  <a:cubicBezTo>
                    <a:pt x="234" y="9"/>
                    <a:pt x="204" y="0"/>
                    <a:pt x="174"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1"/>
            <p:cNvSpPr/>
            <p:nvPr/>
          </p:nvSpPr>
          <p:spPr>
            <a:xfrm>
              <a:off x="3082775" y="2809675"/>
              <a:ext cx="39300" cy="12625"/>
            </a:xfrm>
            <a:custGeom>
              <a:rect b="b" l="l" r="r" t="t"/>
              <a:pathLst>
                <a:path extrusionOk="0" h="505" w="1572">
                  <a:moveTo>
                    <a:pt x="71" y="1"/>
                  </a:moveTo>
                  <a:cubicBezTo>
                    <a:pt x="54" y="1"/>
                    <a:pt x="38" y="8"/>
                    <a:pt x="30" y="23"/>
                  </a:cubicBezTo>
                  <a:cubicBezTo>
                    <a:pt x="1" y="38"/>
                    <a:pt x="1" y="87"/>
                    <a:pt x="30" y="116"/>
                  </a:cubicBezTo>
                  <a:cubicBezTo>
                    <a:pt x="295" y="366"/>
                    <a:pt x="575" y="504"/>
                    <a:pt x="840" y="504"/>
                  </a:cubicBezTo>
                  <a:cubicBezTo>
                    <a:pt x="855" y="504"/>
                    <a:pt x="870" y="490"/>
                    <a:pt x="885" y="490"/>
                  </a:cubicBezTo>
                  <a:cubicBezTo>
                    <a:pt x="1292" y="475"/>
                    <a:pt x="1538" y="195"/>
                    <a:pt x="1557" y="180"/>
                  </a:cubicBezTo>
                  <a:cubicBezTo>
                    <a:pt x="1571" y="150"/>
                    <a:pt x="1571" y="116"/>
                    <a:pt x="1538" y="87"/>
                  </a:cubicBezTo>
                  <a:cubicBezTo>
                    <a:pt x="1525" y="80"/>
                    <a:pt x="1513" y="77"/>
                    <a:pt x="1500" y="77"/>
                  </a:cubicBezTo>
                  <a:cubicBezTo>
                    <a:pt x="1483" y="77"/>
                    <a:pt x="1464" y="84"/>
                    <a:pt x="1445" y="102"/>
                  </a:cubicBezTo>
                  <a:cubicBezTo>
                    <a:pt x="1445" y="102"/>
                    <a:pt x="1228" y="352"/>
                    <a:pt x="885" y="366"/>
                  </a:cubicBezTo>
                  <a:cubicBezTo>
                    <a:pt x="869" y="367"/>
                    <a:pt x="853" y="368"/>
                    <a:pt x="838" y="368"/>
                  </a:cubicBezTo>
                  <a:cubicBezTo>
                    <a:pt x="594" y="368"/>
                    <a:pt x="359" y="258"/>
                    <a:pt x="124" y="23"/>
                  </a:cubicBezTo>
                  <a:cubicBezTo>
                    <a:pt x="109" y="8"/>
                    <a:pt x="89" y="1"/>
                    <a:pt x="7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1"/>
            <p:cNvSpPr/>
            <p:nvPr/>
          </p:nvSpPr>
          <p:spPr>
            <a:xfrm>
              <a:off x="3185000" y="2528575"/>
              <a:ext cx="112725" cy="104000"/>
            </a:xfrm>
            <a:custGeom>
              <a:rect b="b" l="l" r="r" t="t"/>
              <a:pathLst>
                <a:path extrusionOk="0" h="4160" w="4509">
                  <a:moveTo>
                    <a:pt x="1656" y="0"/>
                  </a:moveTo>
                  <a:cubicBezTo>
                    <a:pt x="1496" y="0"/>
                    <a:pt x="1335" y="79"/>
                    <a:pt x="1243" y="230"/>
                  </a:cubicBezTo>
                  <a:lnTo>
                    <a:pt x="139" y="1924"/>
                  </a:lnTo>
                  <a:cubicBezTo>
                    <a:pt x="1" y="2159"/>
                    <a:pt x="61" y="2469"/>
                    <a:pt x="296" y="2607"/>
                  </a:cubicBezTo>
                  <a:lnTo>
                    <a:pt x="2598" y="4085"/>
                  </a:lnTo>
                  <a:cubicBezTo>
                    <a:pt x="2680" y="4135"/>
                    <a:pt x="2771" y="4160"/>
                    <a:pt x="2861" y="4160"/>
                  </a:cubicBezTo>
                  <a:cubicBezTo>
                    <a:pt x="3022" y="4160"/>
                    <a:pt x="3180" y="4080"/>
                    <a:pt x="3281" y="3932"/>
                  </a:cubicBezTo>
                  <a:lnTo>
                    <a:pt x="4370" y="2234"/>
                  </a:lnTo>
                  <a:cubicBezTo>
                    <a:pt x="4508" y="2003"/>
                    <a:pt x="4445" y="1708"/>
                    <a:pt x="4214" y="1551"/>
                  </a:cubicBezTo>
                  <a:lnTo>
                    <a:pt x="1911" y="74"/>
                  </a:lnTo>
                  <a:cubicBezTo>
                    <a:pt x="1834" y="24"/>
                    <a:pt x="1745" y="0"/>
                    <a:pt x="1656" y="0"/>
                  </a:cubicBezTo>
                  <a:close/>
                </a:path>
              </a:pathLst>
            </a:custGeom>
            <a:solidFill>
              <a:srgbClr val="EC60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1"/>
            <p:cNvSpPr/>
            <p:nvPr/>
          </p:nvSpPr>
          <p:spPr>
            <a:xfrm>
              <a:off x="3207950" y="2542175"/>
              <a:ext cx="68400" cy="78075"/>
            </a:xfrm>
            <a:custGeom>
              <a:rect b="b" l="l" r="r" t="t"/>
              <a:pathLst>
                <a:path extrusionOk="0" h="3123" w="2736">
                  <a:moveTo>
                    <a:pt x="1602" y="123"/>
                  </a:moveTo>
                  <a:cubicBezTo>
                    <a:pt x="1631" y="123"/>
                    <a:pt x="1680" y="138"/>
                    <a:pt x="1725" y="153"/>
                  </a:cubicBezTo>
                  <a:lnTo>
                    <a:pt x="2501" y="664"/>
                  </a:lnTo>
                  <a:cubicBezTo>
                    <a:pt x="2549" y="698"/>
                    <a:pt x="2579" y="742"/>
                    <a:pt x="2594" y="806"/>
                  </a:cubicBezTo>
                  <a:cubicBezTo>
                    <a:pt x="2613" y="869"/>
                    <a:pt x="2594" y="914"/>
                    <a:pt x="2564" y="977"/>
                  </a:cubicBezTo>
                  <a:lnTo>
                    <a:pt x="1322" y="2903"/>
                  </a:lnTo>
                  <a:cubicBezTo>
                    <a:pt x="1288" y="2951"/>
                    <a:pt x="1243" y="2981"/>
                    <a:pt x="1180" y="2996"/>
                  </a:cubicBezTo>
                  <a:cubicBezTo>
                    <a:pt x="1163" y="3001"/>
                    <a:pt x="1148" y="3003"/>
                    <a:pt x="1132" y="3003"/>
                  </a:cubicBezTo>
                  <a:cubicBezTo>
                    <a:pt x="1092" y="3003"/>
                    <a:pt x="1054" y="2988"/>
                    <a:pt x="1008" y="2966"/>
                  </a:cubicBezTo>
                  <a:lnTo>
                    <a:pt x="232" y="2470"/>
                  </a:lnTo>
                  <a:cubicBezTo>
                    <a:pt x="187" y="2436"/>
                    <a:pt x="154" y="2391"/>
                    <a:pt x="139" y="2328"/>
                  </a:cubicBezTo>
                  <a:cubicBezTo>
                    <a:pt x="124" y="2268"/>
                    <a:pt x="139" y="2205"/>
                    <a:pt x="169" y="2156"/>
                  </a:cubicBezTo>
                  <a:lnTo>
                    <a:pt x="1400" y="231"/>
                  </a:lnTo>
                  <a:cubicBezTo>
                    <a:pt x="1445" y="168"/>
                    <a:pt x="1523" y="123"/>
                    <a:pt x="1602" y="123"/>
                  </a:cubicBezTo>
                  <a:close/>
                  <a:moveTo>
                    <a:pt x="1590" y="1"/>
                  </a:moveTo>
                  <a:cubicBezTo>
                    <a:pt x="1475" y="1"/>
                    <a:pt x="1366" y="59"/>
                    <a:pt x="1307" y="168"/>
                  </a:cubicBezTo>
                  <a:lnTo>
                    <a:pt x="61" y="2082"/>
                  </a:lnTo>
                  <a:cubicBezTo>
                    <a:pt x="16" y="2175"/>
                    <a:pt x="1" y="2268"/>
                    <a:pt x="16" y="2343"/>
                  </a:cubicBezTo>
                  <a:cubicBezTo>
                    <a:pt x="31" y="2436"/>
                    <a:pt x="94" y="2515"/>
                    <a:pt x="169" y="2578"/>
                  </a:cubicBezTo>
                  <a:lnTo>
                    <a:pt x="949" y="3074"/>
                  </a:lnTo>
                  <a:cubicBezTo>
                    <a:pt x="1008" y="3108"/>
                    <a:pt x="1072" y="3123"/>
                    <a:pt x="1135" y="3123"/>
                  </a:cubicBezTo>
                  <a:cubicBezTo>
                    <a:pt x="1258" y="3123"/>
                    <a:pt x="1366" y="3074"/>
                    <a:pt x="1430" y="2966"/>
                  </a:cubicBezTo>
                  <a:lnTo>
                    <a:pt x="2672" y="1037"/>
                  </a:lnTo>
                  <a:cubicBezTo>
                    <a:pt x="2721" y="962"/>
                    <a:pt x="2736" y="869"/>
                    <a:pt x="2721" y="776"/>
                  </a:cubicBezTo>
                  <a:cubicBezTo>
                    <a:pt x="2687" y="683"/>
                    <a:pt x="2643" y="604"/>
                    <a:pt x="2564" y="556"/>
                  </a:cubicBezTo>
                  <a:lnTo>
                    <a:pt x="1788" y="59"/>
                  </a:lnTo>
                  <a:cubicBezTo>
                    <a:pt x="1725" y="20"/>
                    <a:pt x="1657" y="1"/>
                    <a:pt x="1590" y="1"/>
                  </a:cubicBez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1"/>
            <p:cNvSpPr/>
            <p:nvPr/>
          </p:nvSpPr>
          <p:spPr>
            <a:xfrm>
              <a:off x="3216825" y="2534650"/>
              <a:ext cx="28850" cy="12475"/>
            </a:xfrm>
            <a:custGeom>
              <a:rect b="b" l="l" r="r" t="t"/>
              <a:pathLst>
                <a:path extrusionOk="0" h="499" w="1154">
                  <a:moveTo>
                    <a:pt x="456" y="1"/>
                  </a:moveTo>
                  <a:cubicBezTo>
                    <a:pt x="363" y="1"/>
                    <a:pt x="270" y="47"/>
                    <a:pt x="220" y="125"/>
                  </a:cubicBezTo>
                  <a:lnTo>
                    <a:pt x="19" y="454"/>
                  </a:lnTo>
                  <a:cubicBezTo>
                    <a:pt x="0" y="454"/>
                    <a:pt x="0" y="484"/>
                    <a:pt x="19" y="484"/>
                  </a:cubicBezTo>
                  <a:lnTo>
                    <a:pt x="34" y="499"/>
                  </a:lnTo>
                  <a:cubicBezTo>
                    <a:pt x="49" y="499"/>
                    <a:pt x="64" y="484"/>
                    <a:pt x="64" y="484"/>
                  </a:cubicBezTo>
                  <a:lnTo>
                    <a:pt x="265" y="159"/>
                  </a:lnTo>
                  <a:cubicBezTo>
                    <a:pt x="306" y="98"/>
                    <a:pt x="387" y="63"/>
                    <a:pt x="464" y="63"/>
                  </a:cubicBezTo>
                  <a:cubicBezTo>
                    <a:pt x="505" y="63"/>
                    <a:pt x="546" y="73"/>
                    <a:pt x="579" y="96"/>
                  </a:cubicBezTo>
                  <a:lnTo>
                    <a:pt x="1090" y="424"/>
                  </a:lnTo>
                  <a:cubicBezTo>
                    <a:pt x="1097" y="431"/>
                    <a:pt x="1109" y="435"/>
                    <a:pt x="1120" y="435"/>
                  </a:cubicBezTo>
                  <a:cubicBezTo>
                    <a:pt x="1130" y="435"/>
                    <a:pt x="1138" y="431"/>
                    <a:pt x="1138" y="424"/>
                  </a:cubicBezTo>
                  <a:cubicBezTo>
                    <a:pt x="1153" y="405"/>
                    <a:pt x="1153" y="390"/>
                    <a:pt x="1138" y="375"/>
                  </a:cubicBezTo>
                  <a:lnTo>
                    <a:pt x="609" y="51"/>
                  </a:lnTo>
                  <a:cubicBezTo>
                    <a:pt x="563" y="17"/>
                    <a:pt x="510" y="1"/>
                    <a:pt x="456"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1"/>
            <p:cNvSpPr/>
            <p:nvPr/>
          </p:nvSpPr>
          <p:spPr>
            <a:xfrm>
              <a:off x="3092850" y="2638900"/>
              <a:ext cx="123625" cy="154300"/>
            </a:xfrm>
            <a:custGeom>
              <a:rect b="b" l="l" r="r" t="t"/>
              <a:pathLst>
                <a:path extrusionOk="0" h="6172" w="4945">
                  <a:moveTo>
                    <a:pt x="3280" y="0"/>
                  </a:moveTo>
                  <a:lnTo>
                    <a:pt x="1" y="5097"/>
                  </a:lnTo>
                  <a:lnTo>
                    <a:pt x="1665" y="6171"/>
                  </a:lnTo>
                  <a:lnTo>
                    <a:pt x="4944" y="1056"/>
                  </a:lnTo>
                  <a:lnTo>
                    <a:pt x="3280"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1"/>
            <p:cNvSpPr/>
            <p:nvPr/>
          </p:nvSpPr>
          <p:spPr>
            <a:xfrm>
              <a:off x="3166725" y="2664550"/>
              <a:ext cx="27650" cy="26400"/>
            </a:xfrm>
            <a:custGeom>
              <a:rect b="b" l="l" r="r" t="t"/>
              <a:pathLst>
                <a:path extrusionOk="0" h="1056" w="1106">
                  <a:moveTo>
                    <a:pt x="404" y="60"/>
                  </a:moveTo>
                  <a:lnTo>
                    <a:pt x="1027" y="466"/>
                  </a:lnTo>
                  <a:lnTo>
                    <a:pt x="698" y="993"/>
                  </a:lnTo>
                  <a:lnTo>
                    <a:pt x="64" y="590"/>
                  </a:lnTo>
                  <a:lnTo>
                    <a:pt x="404" y="60"/>
                  </a:lnTo>
                  <a:close/>
                  <a:moveTo>
                    <a:pt x="389" y="0"/>
                  </a:moveTo>
                  <a:cubicBezTo>
                    <a:pt x="374" y="15"/>
                    <a:pt x="359" y="15"/>
                    <a:pt x="344" y="30"/>
                  </a:cubicBezTo>
                  <a:lnTo>
                    <a:pt x="16" y="560"/>
                  </a:lnTo>
                  <a:cubicBezTo>
                    <a:pt x="1" y="590"/>
                    <a:pt x="1" y="619"/>
                    <a:pt x="31" y="638"/>
                  </a:cubicBezTo>
                  <a:lnTo>
                    <a:pt x="669" y="1056"/>
                  </a:lnTo>
                  <a:lnTo>
                    <a:pt x="717" y="1056"/>
                  </a:lnTo>
                  <a:cubicBezTo>
                    <a:pt x="732" y="1056"/>
                    <a:pt x="747" y="1041"/>
                    <a:pt x="747" y="1026"/>
                  </a:cubicBezTo>
                  <a:lnTo>
                    <a:pt x="1090" y="511"/>
                  </a:lnTo>
                  <a:cubicBezTo>
                    <a:pt x="1090" y="496"/>
                    <a:pt x="1105" y="481"/>
                    <a:pt x="1090" y="466"/>
                  </a:cubicBezTo>
                  <a:cubicBezTo>
                    <a:pt x="1090" y="452"/>
                    <a:pt x="1090" y="433"/>
                    <a:pt x="1072" y="418"/>
                  </a:cubicBezTo>
                  <a:lnTo>
                    <a:pt x="437" y="15"/>
                  </a:lnTo>
                  <a:cubicBezTo>
                    <a:pt x="419" y="0"/>
                    <a:pt x="404" y="0"/>
                    <a:pt x="389"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1"/>
            <p:cNvSpPr/>
            <p:nvPr/>
          </p:nvSpPr>
          <p:spPr>
            <a:xfrm>
              <a:off x="3187350" y="2660850"/>
              <a:ext cx="4300" cy="5675"/>
            </a:xfrm>
            <a:custGeom>
              <a:rect b="b" l="l" r="r" t="t"/>
              <a:pathLst>
                <a:path extrusionOk="0" h="227" w="172">
                  <a:moveTo>
                    <a:pt x="140" y="0"/>
                  </a:moveTo>
                  <a:cubicBezTo>
                    <a:pt x="130" y="0"/>
                    <a:pt x="119" y="11"/>
                    <a:pt x="108" y="21"/>
                  </a:cubicBezTo>
                  <a:lnTo>
                    <a:pt x="15" y="178"/>
                  </a:lnTo>
                  <a:cubicBezTo>
                    <a:pt x="0" y="178"/>
                    <a:pt x="15" y="208"/>
                    <a:pt x="15" y="208"/>
                  </a:cubicBezTo>
                  <a:cubicBezTo>
                    <a:pt x="30" y="226"/>
                    <a:pt x="30" y="226"/>
                    <a:pt x="45" y="226"/>
                  </a:cubicBezTo>
                  <a:lnTo>
                    <a:pt x="60" y="208"/>
                  </a:lnTo>
                  <a:lnTo>
                    <a:pt x="172" y="55"/>
                  </a:lnTo>
                  <a:cubicBezTo>
                    <a:pt x="172" y="40"/>
                    <a:pt x="172" y="21"/>
                    <a:pt x="153" y="6"/>
                  </a:cubicBezTo>
                  <a:cubicBezTo>
                    <a:pt x="149" y="2"/>
                    <a:pt x="144" y="0"/>
                    <a:pt x="140"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1"/>
            <p:cNvSpPr/>
            <p:nvPr/>
          </p:nvSpPr>
          <p:spPr>
            <a:xfrm>
              <a:off x="3186125" y="2661375"/>
              <a:ext cx="6650" cy="4300"/>
            </a:xfrm>
            <a:custGeom>
              <a:rect b="b" l="l" r="r" t="t"/>
              <a:pathLst>
                <a:path extrusionOk="0" h="172" w="266">
                  <a:moveTo>
                    <a:pt x="64" y="0"/>
                  </a:moveTo>
                  <a:cubicBezTo>
                    <a:pt x="49" y="0"/>
                    <a:pt x="34" y="0"/>
                    <a:pt x="16" y="19"/>
                  </a:cubicBezTo>
                  <a:cubicBezTo>
                    <a:pt x="1" y="34"/>
                    <a:pt x="16" y="49"/>
                    <a:pt x="34" y="64"/>
                  </a:cubicBezTo>
                  <a:lnTo>
                    <a:pt x="221" y="172"/>
                  </a:lnTo>
                  <a:lnTo>
                    <a:pt x="251" y="172"/>
                  </a:lnTo>
                  <a:cubicBezTo>
                    <a:pt x="266" y="157"/>
                    <a:pt x="266" y="127"/>
                    <a:pt x="251" y="127"/>
                  </a:cubicBezTo>
                  <a:lnTo>
                    <a:pt x="64"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1"/>
            <p:cNvSpPr/>
            <p:nvPr/>
          </p:nvSpPr>
          <p:spPr>
            <a:xfrm>
              <a:off x="3143775" y="2697700"/>
              <a:ext cx="29225" cy="29000"/>
            </a:xfrm>
            <a:custGeom>
              <a:rect b="b" l="l" r="r" t="t"/>
              <a:pathLst>
                <a:path extrusionOk="0" h="1160" w="1169">
                  <a:moveTo>
                    <a:pt x="467" y="58"/>
                  </a:moveTo>
                  <a:lnTo>
                    <a:pt x="1105" y="461"/>
                  </a:lnTo>
                  <a:lnTo>
                    <a:pt x="702" y="1099"/>
                  </a:lnTo>
                  <a:lnTo>
                    <a:pt x="64" y="693"/>
                  </a:lnTo>
                  <a:lnTo>
                    <a:pt x="467" y="58"/>
                  </a:lnTo>
                  <a:close/>
                  <a:moveTo>
                    <a:pt x="461" y="0"/>
                  </a:moveTo>
                  <a:cubicBezTo>
                    <a:pt x="445" y="0"/>
                    <a:pt x="431" y="7"/>
                    <a:pt x="422" y="25"/>
                  </a:cubicBezTo>
                  <a:lnTo>
                    <a:pt x="1" y="663"/>
                  </a:lnTo>
                  <a:lnTo>
                    <a:pt x="1" y="711"/>
                  </a:lnTo>
                  <a:cubicBezTo>
                    <a:pt x="1" y="726"/>
                    <a:pt x="16" y="741"/>
                    <a:pt x="31" y="741"/>
                  </a:cubicBezTo>
                  <a:lnTo>
                    <a:pt x="669" y="1159"/>
                  </a:lnTo>
                  <a:lnTo>
                    <a:pt x="702" y="1159"/>
                  </a:lnTo>
                  <a:cubicBezTo>
                    <a:pt x="717" y="1159"/>
                    <a:pt x="732" y="1159"/>
                    <a:pt x="747" y="1144"/>
                  </a:cubicBezTo>
                  <a:lnTo>
                    <a:pt x="1150" y="491"/>
                  </a:lnTo>
                  <a:cubicBezTo>
                    <a:pt x="1169" y="476"/>
                    <a:pt x="1169" y="431"/>
                    <a:pt x="1135" y="413"/>
                  </a:cubicBezTo>
                  <a:lnTo>
                    <a:pt x="497" y="10"/>
                  </a:lnTo>
                  <a:cubicBezTo>
                    <a:pt x="485" y="4"/>
                    <a:pt x="472" y="0"/>
                    <a:pt x="461"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1"/>
            <p:cNvSpPr/>
            <p:nvPr/>
          </p:nvSpPr>
          <p:spPr>
            <a:xfrm>
              <a:off x="3166350" y="2693000"/>
              <a:ext cx="4700" cy="6175"/>
            </a:xfrm>
            <a:custGeom>
              <a:rect b="b" l="l" r="r" t="t"/>
              <a:pathLst>
                <a:path extrusionOk="0" h="247" w="188">
                  <a:moveTo>
                    <a:pt x="147" y="0"/>
                  </a:moveTo>
                  <a:cubicBezTo>
                    <a:pt x="139" y="0"/>
                    <a:pt x="131" y="4"/>
                    <a:pt x="124" y="11"/>
                  </a:cubicBezTo>
                  <a:lnTo>
                    <a:pt x="16" y="198"/>
                  </a:lnTo>
                  <a:cubicBezTo>
                    <a:pt x="1" y="213"/>
                    <a:pt x="1" y="228"/>
                    <a:pt x="16" y="246"/>
                  </a:cubicBezTo>
                  <a:lnTo>
                    <a:pt x="31" y="246"/>
                  </a:lnTo>
                  <a:cubicBezTo>
                    <a:pt x="46" y="246"/>
                    <a:pt x="60" y="246"/>
                    <a:pt x="60" y="228"/>
                  </a:cubicBezTo>
                  <a:lnTo>
                    <a:pt x="187" y="41"/>
                  </a:lnTo>
                  <a:cubicBezTo>
                    <a:pt x="187" y="26"/>
                    <a:pt x="187" y="11"/>
                    <a:pt x="172" y="11"/>
                  </a:cubicBezTo>
                  <a:cubicBezTo>
                    <a:pt x="163" y="4"/>
                    <a:pt x="155" y="0"/>
                    <a:pt x="147"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1"/>
            <p:cNvSpPr/>
            <p:nvPr/>
          </p:nvSpPr>
          <p:spPr>
            <a:xfrm>
              <a:off x="3110100" y="2758750"/>
              <a:ext cx="6850" cy="6850"/>
            </a:xfrm>
            <a:custGeom>
              <a:rect b="b" l="l" r="r" t="t"/>
              <a:pathLst>
                <a:path extrusionOk="0" h="274" w="274">
                  <a:moveTo>
                    <a:pt x="116" y="1"/>
                  </a:moveTo>
                  <a:cubicBezTo>
                    <a:pt x="98" y="4"/>
                    <a:pt x="83" y="12"/>
                    <a:pt x="64" y="23"/>
                  </a:cubicBezTo>
                  <a:cubicBezTo>
                    <a:pt x="49" y="34"/>
                    <a:pt x="34" y="45"/>
                    <a:pt x="23" y="64"/>
                  </a:cubicBezTo>
                  <a:cubicBezTo>
                    <a:pt x="12" y="83"/>
                    <a:pt x="5" y="109"/>
                    <a:pt x="1" y="131"/>
                  </a:cubicBezTo>
                  <a:cubicBezTo>
                    <a:pt x="1" y="157"/>
                    <a:pt x="5" y="180"/>
                    <a:pt x="16" y="198"/>
                  </a:cubicBezTo>
                  <a:cubicBezTo>
                    <a:pt x="27" y="221"/>
                    <a:pt x="42" y="239"/>
                    <a:pt x="64" y="251"/>
                  </a:cubicBezTo>
                  <a:cubicBezTo>
                    <a:pt x="83" y="265"/>
                    <a:pt x="105" y="273"/>
                    <a:pt x="131" y="273"/>
                  </a:cubicBezTo>
                  <a:cubicBezTo>
                    <a:pt x="135" y="274"/>
                    <a:pt x="139" y="274"/>
                    <a:pt x="143" y="274"/>
                  </a:cubicBezTo>
                  <a:cubicBezTo>
                    <a:pt x="162" y="274"/>
                    <a:pt x="180" y="267"/>
                    <a:pt x="199" y="258"/>
                  </a:cubicBezTo>
                  <a:cubicBezTo>
                    <a:pt x="221" y="247"/>
                    <a:pt x="236" y="232"/>
                    <a:pt x="251" y="210"/>
                  </a:cubicBezTo>
                  <a:cubicBezTo>
                    <a:pt x="262" y="195"/>
                    <a:pt x="266" y="176"/>
                    <a:pt x="269" y="157"/>
                  </a:cubicBezTo>
                  <a:cubicBezTo>
                    <a:pt x="273" y="135"/>
                    <a:pt x="273" y="116"/>
                    <a:pt x="269" y="94"/>
                  </a:cubicBezTo>
                  <a:lnTo>
                    <a:pt x="217" y="105"/>
                  </a:lnTo>
                  <a:cubicBezTo>
                    <a:pt x="221" y="116"/>
                    <a:pt x="221" y="131"/>
                    <a:pt x="221" y="142"/>
                  </a:cubicBezTo>
                  <a:cubicBezTo>
                    <a:pt x="217" y="157"/>
                    <a:pt x="214" y="168"/>
                    <a:pt x="206" y="180"/>
                  </a:cubicBezTo>
                  <a:cubicBezTo>
                    <a:pt x="199" y="191"/>
                    <a:pt x="187" y="198"/>
                    <a:pt x="176" y="206"/>
                  </a:cubicBezTo>
                  <a:cubicBezTo>
                    <a:pt x="168" y="211"/>
                    <a:pt x="158" y="215"/>
                    <a:pt x="147" y="215"/>
                  </a:cubicBezTo>
                  <a:cubicBezTo>
                    <a:pt x="143" y="215"/>
                    <a:pt x="139" y="214"/>
                    <a:pt x="135" y="213"/>
                  </a:cubicBezTo>
                  <a:cubicBezTo>
                    <a:pt x="120" y="213"/>
                    <a:pt x="109" y="210"/>
                    <a:pt x="94" y="202"/>
                  </a:cubicBezTo>
                  <a:cubicBezTo>
                    <a:pt x="83" y="191"/>
                    <a:pt x="72" y="183"/>
                    <a:pt x="64" y="168"/>
                  </a:cubicBezTo>
                  <a:cubicBezTo>
                    <a:pt x="57" y="157"/>
                    <a:pt x="57" y="142"/>
                    <a:pt x="57" y="127"/>
                  </a:cubicBezTo>
                  <a:cubicBezTo>
                    <a:pt x="57" y="116"/>
                    <a:pt x="61" y="101"/>
                    <a:pt x="68" y="90"/>
                  </a:cubicBezTo>
                  <a:cubicBezTo>
                    <a:pt x="75" y="79"/>
                    <a:pt x="83" y="71"/>
                    <a:pt x="98" y="64"/>
                  </a:cubicBezTo>
                  <a:cubicBezTo>
                    <a:pt x="109" y="57"/>
                    <a:pt x="120" y="53"/>
                    <a:pt x="135" y="49"/>
                  </a:cubicBezTo>
                  <a:lnTo>
                    <a:pt x="116"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1"/>
            <p:cNvSpPr/>
            <p:nvPr/>
          </p:nvSpPr>
          <p:spPr>
            <a:xfrm>
              <a:off x="3113750" y="2752950"/>
              <a:ext cx="6925" cy="6950"/>
            </a:xfrm>
            <a:custGeom>
              <a:rect b="b" l="l" r="r" t="t"/>
              <a:pathLst>
                <a:path extrusionOk="0" h="278" w="277">
                  <a:moveTo>
                    <a:pt x="142" y="57"/>
                  </a:moveTo>
                  <a:cubicBezTo>
                    <a:pt x="157" y="57"/>
                    <a:pt x="168" y="65"/>
                    <a:pt x="183" y="72"/>
                  </a:cubicBezTo>
                  <a:cubicBezTo>
                    <a:pt x="194" y="80"/>
                    <a:pt x="206" y="91"/>
                    <a:pt x="213" y="102"/>
                  </a:cubicBezTo>
                  <a:cubicBezTo>
                    <a:pt x="217" y="117"/>
                    <a:pt x="220" y="128"/>
                    <a:pt x="220" y="143"/>
                  </a:cubicBezTo>
                  <a:cubicBezTo>
                    <a:pt x="220" y="158"/>
                    <a:pt x="217" y="173"/>
                    <a:pt x="209" y="184"/>
                  </a:cubicBezTo>
                  <a:cubicBezTo>
                    <a:pt x="202" y="195"/>
                    <a:pt x="191" y="206"/>
                    <a:pt x="179" y="210"/>
                  </a:cubicBezTo>
                  <a:cubicBezTo>
                    <a:pt x="165" y="218"/>
                    <a:pt x="150" y="221"/>
                    <a:pt x="138" y="221"/>
                  </a:cubicBezTo>
                  <a:cubicBezTo>
                    <a:pt x="123" y="218"/>
                    <a:pt x="109" y="214"/>
                    <a:pt x="94" y="206"/>
                  </a:cubicBezTo>
                  <a:cubicBezTo>
                    <a:pt x="82" y="199"/>
                    <a:pt x="71" y="188"/>
                    <a:pt x="68" y="173"/>
                  </a:cubicBezTo>
                  <a:cubicBezTo>
                    <a:pt x="60" y="162"/>
                    <a:pt x="56" y="147"/>
                    <a:pt x="56" y="132"/>
                  </a:cubicBezTo>
                  <a:cubicBezTo>
                    <a:pt x="56" y="117"/>
                    <a:pt x="60" y="106"/>
                    <a:pt x="68" y="95"/>
                  </a:cubicBezTo>
                  <a:cubicBezTo>
                    <a:pt x="79" y="80"/>
                    <a:pt x="86" y="72"/>
                    <a:pt x="101" y="65"/>
                  </a:cubicBezTo>
                  <a:cubicBezTo>
                    <a:pt x="112" y="61"/>
                    <a:pt x="127" y="57"/>
                    <a:pt x="142" y="57"/>
                  </a:cubicBezTo>
                  <a:close/>
                  <a:moveTo>
                    <a:pt x="134" y="0"/>
                  </a:moveTo>
                  <a:cubicBezTo>
                    <a:pt x="116" y="0"/>
                    <a:pt x="97" y="7"/>
                    <a:pt x="79" y="16"/>
                  </a:cubicBezTo>
                  <a:cubicBezTo>
                    <a:pt x="56" y="27"/>
                    <a:pt x="41" y="42"/>
                    <a:pt x="26" y="65"/>
                  </a:cubicBezTo>
                  <a:cubicBezTo>
                    <a:pt x="12" y="87"/>
                    <a:pt x="4" y="113"/>
                    <a:pt x="0" y="136"/>
                  </a:cubicBezTo>
                  <a:cubicBezTo>
                    <a:pt x="0" y="162"/>
                    <a:pt x="4" y="184"/>
                    <a:pt x="15" y="203"/>
                  </a:cubicBezTo>
                  <a:cubicBezTo>
                    <a:pt x="26" y="225"/>
                    <a:pt x="41" y="244"/>
                    <a:pt x="64" y="255"/>
                  </a:cubicBezTo>
                  <a:cubicBezTo>
                    <a:pt x="82" y="270"/>
                    <a:pt x="109" y="277"/>
                    <a:pt x="131" y="277"/>
                  </a:cubicBezTo>
                  <a:cubicBezTo>
                    <a:pt x="153" y="277"/>
                    <a:pt x="176" y="274"/>
                    <a:pt x="198" y="262"/>
                  </a:cubicBezTo>
                  <a:cubicBezTo>
                    <a:pt x="220" y="251"/>
                    <a:pt x="239" y="233"/>
                    <a:pt x="250" y="210"/>
                  </a:cubicBezTo>
                  <a:cubicBezTo>
                    <a:pt x="265" y="188"/>
                    <a:pt x="273" y="165"/>
                    <a:pt x="276" y="143"/>
                  </a:cubicBezTo>
                  <a:cubicBezTo>
                    <a:pt x="276" y="117"/>
                    <a:pt x="273" y="95"/>
                    <a:pt x="262" y="72"/>
                  </a:cubicBezTo>
                  <a:cubicBezTo>
                    <a:pt x="250" y="53"/>
                    <a:pt x="235" y="35"/>
                    <a:pt x="213" y="20"/>
                  </a:cubicBezTo>
                  <a:cubicBezTo>
                    <a:pt x="194" y="9"/>
                    <a:pt x="172" y="1"/>
                    <a:pt x="146" y="1"/>
                  </a:cubicBezTo>
                  <a:cubicBezTo>
                    <a:pt x="142" y="1"/>
                    <a:pt x="138" y="0"/>
                    <a:pt x="13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1"/>
            <p:cNvSpPr/>
            <p:nvPr/>
          </p:nvSpPr>
          <p:spPr>
            <a:xfrm>
              <a:off x="3116650" y="2745700"/>
              <a:ext cx="7650" cy="6925"/>
            </a:xfrm>
            <a:custGeom>
              <a:rect b="b" l="l" r="r" t="t"/>
              <a:pathLst>
                <a:path extrusionOk="0" h="277" w="306">
                  <a:moveTo>
                    <a:pt x="146" y="0"/>
                  </a:moveTo>
                  <a:lnTo>
                    <a:pt x="112" y="49"/>
                  </a:lnTo>
                  <a:lnTo>
                    <a:pt x="239" y="217"/>
                  </a:lnTo>
                  <a:lnTo>
                    <a:pt x="34" y="168"/>
                  </a:lnTo>
                  <a:lnTo>
                    <a:pt x="0" y="224"/>
                  </a:lnTo>
                  <a:lnTo>
                    <a:pt x="276" y="276"/>
                  </a:lnTo>
                  <a:lnTo>
                    <a:pt x="306" y="228"/>
                  </a:lnTo>
                  <a:lnTo>
                    <a:pt x="146"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1"/>
            <p:cNvSpPr/>
            <p:nvPr/>
          </p:nvSpPr>
          <p:spPr>
            <a:xfrm>
              <a:off x="3120650" y="2743725"/>
              <a:ext cx="6375" cy="4800"/>
            </a:xfrm>
            <a:custGeom>
              <a:rect b="b" l="l" r="r" t="t"/>
              <a:pathLst>
                <a:path extrusionOk="0" h="192" w="255">
                  <a:moveTo>
                    <a:pt x="34" y="1"/>
                  </a:moveTo>
                  <a:lnTo>
                    <a:pt x="0" y="49"/>
                  </a:lnTo>
                  <a:lnTo>
                    <a:pt x="221" y="191"/>
                  </a:lnTo>
                  <a:lnTo>
                    <a:pt x="254" y="143"/>
                  </a:lnTo>
                  <a:lnTo>
                    <a:pt x="34"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1"/>
            <p:cNvSpPr/>
            <p:nvPr/>
          </p:nvSpPr>
          <p:spPr>
            <a:xfrm>
              <a:off x="3122325" y="2738425"/>
              <a:ext cx="7675" cy="7575"/>
            </a:xfrm>
            <a:custGeom>
              <a:rect b="b" l="l" r="r" t="t"/>
              <a:pathLst>
                <a:path extrusionOk="0" h="303" w="307">
                  <a:moveTo>
                    <a:pt x="160" y="58"/>
                  </a:moveTo>
                  <a:cubicBezTo>
                    <a:pt x="164" y="58"/>
                    <a:pt x="168" y="59"/>
                    <a:pt x="172" y="60"/>
                  </a:cubicBezTo>
                  <a:cubicBezTo>
                    <a:pt x="183" y="60"/>
                    <a:pt x="198" y="64"/>
                    <a:pt x="213" y="75"/>
                  </a:cubicBezTo>
                  <a:cubicBezTo>
                    <a:pt x="224" y="82"/>
                    <a:pt x="236" y="93"/>
                    <a:pt x="243" y="105"/>
                  </a:cubicBezTo>
                  <a:cubicBezTo>
                    <a:pt x="247" y="116"/>
                    <a:pt x="251" y="127"/>
                    <a:pt x="251" y="142"/>
                  </a:cubicBezTo>
                  <a:cubicBezTo>
                    <a:pt x="251" y="157"/>
                    <a:pt x="247" y="168"/>
                    <a:pt x="239" y="179"/>
                  </a:cubicBezTo>
                  <a:lnTo>
                    <a:pt x="210" y="224"/>
                  </a:lnTo>
                  <a:lnTo>
                    <a:pt x="75" y="138"/>
                  </a:lnTo>
                  <a:lnTo>
                    <a:pt x="101" y="93"/>
                  </a:lnTo>
                  <a:cubicBezTo>
                    <a:pt x="109" y="82"/>
                    <a:pt x="120" y="75"/>
                    <a:pt x="131" y="67"/>
                  </a:cubicBezTo>
                  <a:cubicBezTo>
                    <a:pt x="139" y="62"/>
                    <a:pt x="150" y="58"/>
                    <a:pt x="160" y="58"/>
                  </a:cubicBezTo>
                  <a:close/>
                  <a:moveTo>
                    <a:pt x="176" y="0"/>
                  </a:moveTo>
                  <a:cubicBezTo>
                    <a:pt x="154" y="0"/>
                    <a:pt x="131" y="4"/>
                    <a:pt x="113" y="15"/>
                  </a:cubicBezTo>
                  <a:cubicBezTo>
                    <a:pt x="90" y="26"/>
                    <a:pt x="75" y="45"/>
                    <a:pt x="60" y="67"/>
                  </a:cubicBezTo>
                  <a:lnTo>
                    <a:pt x="1" y="161"/>
                  </a:lnTo>
                  <a:lnTo>
                    <a:pt x="221" y="302"/>
                  </a:lnTo>
                  <a:lnTo>
                    <a:pt x="277" y="209"/>
                  </a:lnTo>
                  <a:cubicBezTo>
                    <a:pt x="292" y="187"/>
                    <a:pt x="303" y="164"/>
                    <a:pt x="303" y="142"/>
                  </a:cubicBezTo>
                  <a:cubicBezTo>
                    <a:pt x="307" y="116"/>
                    <a:pt x="303" y="93"/>
                    <a:pt x="292" y="75"/>
                  </a:cubicBezTo>
                  <a:cubicBezTo>
                    <a:pt x="280" y="52"/>
                    <a:pt x="266" y="37"/>
                    <a:pt x="243" y="23"/>
                  </a:cubicBezTo>
                  <a:cubicBezTo>
                    <a:pt x="221" y="8"/>
                    <a:pt x="202" y="0"/>
                    <a:pt x="176"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1"/>
            <p:cNvSpPr/>
            <p:nvPr/>
          </p:nvSpPr>
          <p:spPr>
            <a:xfrm>
              <a:off x="3129125" y="2735700"/>
              <a:ext cx="2175" cy="2550"/>
            </a:xfrm>
            <a:custGeom>
              <a:rect b="b" l="l" r="r" t="t"/>
              <a:pathLst>
                <a:path extrusionOk="0" h="102" w="87">
                  <a:moveTo>
                    <a:pt x="53" y="1"/>
                  </a:moveTo>
                  <a:lnTo>
                    <a:pt x="1" y="79"/>
                  </a:lnTo>
                  <a:lnTo>
                    <a:pt x="35" y="102"/>
                  </a:lnTo>
                  <a:lnTo>
                    <a:pt x="87" y="20"/>
                  </a:lnTo>
                  <a:lnTo>
                    <a:pt x="53"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1"/>
            <p:cNvSpPr/>
            <p:nvPr/>
          </p:nvSpPr>
          <p:spPr>
            <a:xfrm>
              <a:off x="3128025" y="2731150"/>
              <a:ext cx="7025" cy="4775"/>
            </a:xfrm>
            <a:custGeom>
              <a:rect b="b" l="l" r="r" t="t"/>
              <a:pathLst>
                <a:path extrusionOk="0" h="191" w="281">
                  <a:moveTo>
                    <a:pt x="64" y="0"/>
                  </a:moveTo>
                  <a:lnTo>
                    <a:pt x="0" y="93"/>
                  </a:lnTo>
                  <a:lnTo>
                    <a:pt x="45" y="120"/>
                  </a:lnTo>
                  <a:lnTo>
                    <a:pt x="71" y="75"/>
                  </a:lnTo>
                  <a:lnTo>
                    <a:pt x="250" y="190"/>
                  </a:lnTo>
                  <a:lnTo>
                    <a:pt x="280" y="142"/>
                  </a:lnTo>
                  <a:lnTo>
                    <a:pt x="64"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1"/>
            <p:cNvSpPr/>
            <p:nvPr/>
          </p:nvSpPr>
          <p:spPr>
            <a:xfrm>
              <a:off x="3131000" y="2726825"/>
              <a:ext cx="6475" cy="6475"/>
            </a:xfrm>
            <a:custGeom>
              <a:rect b="b" l="l" r="r" t="t"/>
              <a:pathLst>
                <a:path extrusionOk="0" h="259" w="259">
                  <a:moveTo>
                    <a:pt x="95" y="52"/>
                  </a:moveTo>
                  <a:cubicBezTo>
                    <a:pt x="103" y="52"/>
                    <a:pt x="111" y="56"/>
                    <a:pt x="116" y="61"/>
                  </a:cubicBezTo>
                  <a:cubicBezTo>
                    <a:pt x="127" y="65"/>
                    <a:pt x="135" y="76"/>
                    <a:pt x="135" y="87"/>
                  </a:cubicBezTo>
                  <a:cubicBezTo>
                    <a:pt x="139" y="99"/>
                    <a:pt x="135" y="110"/>
                    <a:pt x="127" y="121"/>
                  </a:cubicBezTo>
                  <a:cubicBezTo>
                    <a:pt x="120" y="132"/>
                    <a:pt x="113" y="136"/>
                    <a:pt x="101" y="140"/>
                  </a:cubicBezTo>
                  <a:cubicBezTo>
                    <a:pt x="98" y="141"/>
                    <a:pt x="96" y="141"/>
                    <a:pt x="93" y="141"/>
                  </a:cubicBezTo>
                  <a:cubicBezTo>
                    <a:pt x="86" y="141"/>
                    <a:pt x="80" y="138"/>
                    <a:pt x="72" y="132"/>
                  </a:cubicBezTo>
                  <a:cubicBezTo>
                    <a:pt x="60" y="125"/>
                    <a:pt x="53" y="117"/>
                    <a:pt x="53" y="106"/>
                  </a:cubicBezTo>
                  <a:cubicBezTo>
                    <a:pt x="49" y="95"/>
                    <a:pt x="53" y="87"/>
                    <a:pt x="60" y="76"/>
                  </a:cubicBezTo>
                  <a:cubicBezTo>
                    <a:pt x="68" y="61"/>
                    <a:pt x="75" y="54"/>
                    <a:pt x="86" y="54"/>
                  </a:cubicBezTo>
                  <a:cubicBezTo>
                    <a:pt x="89" y="53"/>
                    <a:pt x="92" y="52"/>
                    <a:pt x="95" y="52"/>
                  </a:cubicBezTo>
                  <a:close/>
                  <a:moveTo>
                    <a:pt x="104" y="0"/>
                  </a:moveTo>
                  <a:cubicBezTo>
                    <a:pt x="90" y="0"/>
                    <a:pt x="75" y="4"/>
                    <a:pt x="64" y="9"/>
                  </a:cubicBezTo>
                  <a:cubicBezTo>
                    <a:pt x="45" y="16"/>
                    <a:pt x="30" y="31"/>
                    <a:pt x="19" y="50"/>
                  </a:cubicBezTo>
                  <a:cubicBezTo>
                    <a:pt x="8" y="65"/>
                    <a:pt x="1" y="84"/>
                    <a:pt x="1" y="99"/>
                  </a:cubicBezTo>
                  <a:cubicBezTo>
                    <a:pt x="1" y="113"/>
                    <a:pt x="1" y="128"/>
                    <a:pt x="8" y="143"/>
                  </a:cubicBezTo>
                  <a:cubicBezTo>
                    <a:pt x="16" y="158"/>
                    <a:pt x="27" y="169"/>
                    <a:pt x="42" y="177"/>
                  </a:cubicBezTo>
                  <a:cubicBezTo>
                    <a:pt x="59" y="188"/>
                    <a:pt x="76" y="193"/>
                    <a:pt x="91" y="193"/>
                  </a:cubicBezTo>
                  <a:cubicBezTo>
                    <a:pt x="96" y="193"/>
                    <a:pt x="101" y="193"/>
                    <a:pt x="105" y="192"/>
                  </a:cubicBezTo>
                  <a:cubicBezTo>
                    <a:pt x="127" y="188"/>
                    <a:pt x="146" y="173"/>
                    <a:pt x="157" y="154"/>
                  </a:cubicBezTo>
                  <a:cubicBezTo>
                    <a:pt x="165" y="140"/>
                    <a:pt x="172" y="128"/>
                    <a:pt x="172" y="117"/>
                  </a:cubicBezTo>
                  <a:cubicBezTo>
                    <a:pt x="172" y="106"/>
                    <a:pt x="172" y="95"/>
                    <a:pt x="165" y="84"/>
                  </a:cubicBezTo>
                  <a:lnTo>
                    <a:pt x="165" y="84"/>
                  </a:lnTo>
                  <a:cubicBezTo>
                    <a:pt x="187" y="95"/>
                    <a:pt x="202" y="110"/>
                    <a:pt x="206" y="125"/>
                  </a:cubicBezTo>
                  <a:cubicBezTo>
                    <a:pt x="213" y="143"/>
                    <a:pt x="210" y="162"/>
                    <a:pt x="198" y="181"/>
                  </a:cubicBezTo>
                  <a:cubicBezTo>
                    <a:pt x="191" y="188"/>
                    <a:pt x="187" y="196"/>
                    <a:pt x="180" y="203"/>
                  </a:cubicBezTo>
                  <a:cubicBezTo>
                    <a:pt x="172" y="207"/>
                    <a:pt x="161" y="214"/>
                    <a:pt x="154" y="218"/>
                  </a:cubicBezTo>
                  <a:lnTo>
                    <a:pt x="176" y="259"/>
                  </a:lnTo>
                  <a:cubicBezTo>
                    <a:pt x="187" y="251"/>
                    <a:pt x="198" y="244"/>
                    <a:pt x="210" y="233"/>
                  </a:cubicBezTo>
                  <a:cubicBezTo>
                    <a:pt x="221" y="222"/>
                    <a:pt x="232" y="214"/>
                    <a:pt x="239" y="199"/>
                  </a:cubicBezTo>
                  <a:cubicBezTo>
                    <a:pt x="251" y="181"/>
                    <a:pt x="258" y="162"/>
                    <a:pt x="258" y="140"/>
                  </a:cubicBezTo>
                  <a:cubicBezTo>
                    <a:pt x="258" y="121"/>
                    <a:pt x="251" y="99"/>
                    <a:pt x="239" y="80"/>
                  </a:cubicBezTo>
                  <a:cubicBezTo>
                    <a:pt x="224" y="61"/>
                    <a:pt x="210" y="43"/>
                    <a:pt x="183" y="28"/>
                  </a:cubicBezTo>
                  <a:cubicBezTo>
                    <a:pt x="161" y="13"/>
                    <a:pt x="142" y="5"/>
                    <a:pt x="120" y="2"/>
                  </a:cubicBezTo>
                  <a:cubicBezTo>
                    <a:pt x="115" y="1"/>
                    <a:pt x="110" y="0"/>
                    <a:pt x="104"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1"/>
            <p:cNvSpPr/>
            <p:nvPr/>
          </p:nvSpPr>
          <p:spPr>
            <a:xfrm>
              <a:off x="3119625" y="2761925"/>
              <a:ext cx="13550" cy="11775"/>
            </a:xfrm>
            <a:custGeom>
              <a:rect b="b" l="l" r="r" t="t"/>
              <a:pathLst>
                <a:path extrusionOk="0" h="471" w="542">
                  <a:moveTo>
                    <a:pt x="217" y="0"/>
                  </a:moveTo>
                  <a:lnTo>
                    <a:pt x="0" y="336"/>
                  </a:lnTo>
                  <a:lnTo>
                    <a:pt x="79" y="385"/>
                  </a:lnTo>
                  <a:lnTo>
                    <a:pt x="157" y="262"/>
                  </a:lnTo>
                  <a:lnTo>
                    <a:pt x="485" y="471"/>
                  </a:lnTo>
                  <a:lnTo>
                    <a:pt x="541" y="381"/>
                  </a:lnTo>
                  <a:lnTo>
                    <a:pt x="217" y="172"/>
                  </a:lnTo>
                  <a:lnTo>
                    <a:pt x="295" y="49"/>
                  </a:lnTo>
                  <a:lnTo>
                    <a:pt x="217"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1"/>
            <p:cNvSpPr/>
            <p:nvPr/>
          </p:nvSpPr>
          <p:spPr>
            <a:xfrm>
              <a:off x="3125875" y="2752975"/>
              <a:ext cx="15125" cy="14200"/>
            </a:xfrm>
            <a:custGeom>
              <a:rect b="b" l="l" r="r" t="t"/>
              <a:pathLst>
                <a:path extrusionOk="0" h="568" w="605">
                  <a:moveTo>
                    <a:pt x="198" y="0"/>
                  </a:moveTo>
                  <a:lnTo>
                    <a:pt x="0" y="306"/>
                  </a:lnTo>
                  <a:lnTo>
                    <a:pt x="403" y="567"/>
                  </a:lnTo>
                  <a:lnTo>
                    <a:pt x="605" y="254"/>
                  </a:lnTo>
                  <a:lnTo>
                    <a:pt x="530" y="205"/>
                  </a:lnTo>
                  <a:lnTo>
                    <a:pt x="385" y="426"/>
                  </a:lnTo>
                  <a:lnTo>
                    <a:pt x="299" y="370"/>
                  </a:lnTo>
                  <a:lnTo>
                    <a:pt x="422" y="176"/>
                  </a:lnTo>
                  <a:lnTo>
                    <a:pt x="347" y="127"/>
                  </a:lnTo>
                  <a:lnTo>
                    <a:pt x="221" y="321"/>
                  </a:lnTo>
                  <a:lnTo>
                    <a:pt x="135" y="265"/>
                  </a:lnTo>
                  <a:lnTo>
                    <a:pt x="273" y="49"/>
                  </a:lnTo>
                  <a:lnTo>
                    <a:pt x="198"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1"/>
            <p:cNvSpPr/>
            <p:nvPr/>
          </p:nvSpPr>
          <p:spPr>
            <a:xfrm>
              <a:off x="3133425" y="2743650"/>
              <a:ext cx="12625" cy="13250"/>
            </a:xfrm>
            <a:custGeom>
              <a:rect b="b" l="l" r="r" t="t"/>
              <a:pathLst>
                <a:path extrusionOk="0" h="530" w="505">
                  <a:moveTo>
                    <a:pt x="187" y="0"/>
                  </a:moveTo>
                  <a:cubicBezTo>
                    <a:pt x="161" y="11"/>
                    <a:pt x="135" y="30"/>
                    <a:pt x="109" y="49"/>
                  </a:cubicBezTo>
                  <a:cubicBezTo>
                    <a:pt x="83" y="71"/>
                    <a:pt x="64" y="97"/>
                    <a:pt x="45" y="123"/>
                  </a:cubicBezTo>
                  <a:cubicBezTo>
                    <a:pt x="23" y="157"/>
                    <a:pt x="12" y="187"/>
                    <a:pt x="8" y="217"/>
                  </a:cubicBezTo>
                  <a:cubicBezTo>
                    <a:pt x="1" y="246"/>
                    <a:pt x="4" y="272"/>
                    <a:pt x="16" y="299"/>
                  </a:cubicBezTo>
                  <a:cubicBezTo>
                    <a:pt x="23" y="321"/>
                    <a:pt x="42" y="343"/>
                    <a:pt x="64" y="358"/>
                  </a:cubicBezTo>
                  <a:cubicBezTo>
                    <a:pt x="90" y="373"/>
                    <a:pt x="116" y="381"/>
                    <a:pt x="139" y="381"/>
                  </a:cubicBezTo>
                  <a:cubicBezTo>
                    <a:pt x="165" y="377"/>
                    <a:pt x="183" y="369"/>
                    <a:pt x="202" y="358"/>
                  </a:cubicBezTo>
                  <a:cubicBezTo>
                    <a:pt x="225" y="343"/>
                    <a:pt x="247" y="325"/>
                    <a:pt x="269" y="302"/>
                  </a:cubicBezTo>
                  <a:cubicBezTo>
                    <a:pt x="288" y="287"/>
                    <a:pt x="303" y="276"/>
                    <a:pt x="314" y="269"/>
                  </a:cubicBezTo>
                  <a:cubicBezTo>
                    <a:pt x="325" y="258"/>
                    <a:pt x="336" y="254"/>
                    <a:pt x="348" y="250"/>
                  </a:cubicBezTo>
                  <a:cubicBezTo>
                    <a:pt x="351" y="249"/>
                    <a:pt x="354" y="249"/>
                    <a:pt x="357" y="249"/>
                  </a:cubicBezTo>
                  <a:cubicBezTo>
                    <a:pt x="365" y="249"/>
                    <a:pt x="373" y="252"/>
                    <a:pt x="381" y="258"/>
                  </a:cubicBezTo>
                  <a:cubicBezTo>
                    <a:pt x="392" y="265"/>
                    <a:pt x="400" y="276"/>
                    <a:pt x="400" y="291"/>
                  </a:cubicBezTo>
                  <a:cubicBezTo>
                    <a:pt x="400" y="306"/>
                    <a:pt x="392" y="325"/>
                    <a:pt x="381" y="343"/>
                  </a:cubicBezTo>
                  <a:cubicBezTo>
                    <a:pt x="366" y="366"/>
                    <a:pt x="348" y="384"/>
                    <a:pt x="318" y="403"/>
                  </a:cubicBezTo>
                  <a:cubicBezTo>
                    <a:pt x="292" y="425"/>
                    <a:pt x="262" y="437"/>
                    <a:pt x="228" y="448"/>
                  </a:cubicBezTo>
                  <a:lnTo>
                    <a:pt x="280" y="530"/>
                  </a:lnTo>
                  <a:cubicBezTo>
                    <a:pt x="314" y="519"/>
                    <a:pt x="348" y="504"/>
                    <a:pt x="381" y="478"/>
                  </a:cubicBezTo>
                  <a:cubicBezTo>
                    <a:pt x="411" y="455"/>
                    <a:pt x="437" y="425"/>
                    <a:pt x="460" y="392"/>
                  </a:cubicBezTo>
                  <a:cubicBezTo>
                    <a:pt x="478" y="362"/>
                    <a:pt x="493" y="332"/>
                    <a:pt x="497" y="302"/>
                  </a:cubicBezTo>
                  <a:cubicBezTo>
                    <a:pt x="504" y="272"/>
                    <a:pt x="501" y="246"/>
                    <a:pt x="489" y="220"/>
                  </a:cubicBezTo>
                  <a:cubicBezTo>
                    <a:pt x="482" y="194"/>
                    <a:pt x="463" y="172"/>
                    <a:pt x="437" y="157"/>
                  </a:cubicBezTo>
                  <a:cubicBezTo>
                    <a:pt x="415" y="141"/>
                    <a:pt x="394" y="134"/>
                    <a:pt x="374" y="134"/>
                  </a:cubicBezTo>
                  <a:cubicBezTo>
                    <a:pt x="370" y="134"/>
                    <a:pt x="366" y="134"/>
                    <a:pt x="363" y="134"/>
                  </a:cubicBezTo>
                  <a:cubicBezTo>
                    <a:pt x="336" y="138"/>
                    <a:pt x="314" y="146"/>
                    <a:pt x="295" y="157"/>
                  </a:cubicBezTo>
                  <a:cubicBezTo>
                    <a:pt x="277" y="168"/>
                    <a:pt x="254" y="187"/>
                    <a:pt x="228" y="209"/>
                  </a:cubicBezTo>
                  <a:cubicBezTo>
                    <a:pt x="202" y="231"/>
                    <a:pt x="180" y="246"/>
                    <a:pt x="165" y="258"/>
                  </a:cubicBezTo>
                  <a:cubicBezTo>
                    <a:pt x="158" y="261"/>
                    <a:pt x="151" y="263"/>
                    <a:pt x="145" y="263"/>
                  </a:cubicBezTo>
                  <a:cubicBezTo>
                    <a:pt x="136" y="263"/>
                    <a:pt x="128" y="260"/>
                    <a:pt x="120" y="254"/>
                  </a:cubicBezTo>
                  <a:cubicBezTo>
                    <a:pt x="109" y="246"/>
                    <a:pt x="101" y="239"/>
                    <a:pt x="101" y="224"/>
                  </a:cubicBezTo>
                  <a:cubicBezTo>
                    <a:pt x="101" y="213"/>
                    <a:pt x="109" y="198"/>
                    <a:pt x="116" y="183"/>
                  </a:cubicBezTo>
                  <a:cubicBezTo>
                    <a:pt x="127" y="164"/>
                    <a:pt x="146" y="149"/>
                    <a:pt x="169" y="131"/>
                  </a:cubicBezTo>
                  <a:cubicBezTo>
                    <a:pt x="191" y="112"/>
                    <a:pt x="213" y="97"/>
                    <a:pt x="239" y="82"/>
                  </a:cubicBezTo>
                  <a:lnTo>
                    <a:pt x="187"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1"/>
            <p:cNvSpPr/>
            <p:nvPr/>
          </p:nvSpPr>
          <p:spPr>
            <a:xfrm>
              <a:off x="3137525" y="2733950"/>
              <a:ext cx="13550" cy="11850"/>
            </a:xfrm>
            <a:custGeom>
              <a:rect b="b" l="l" r="r" t="t"/>
              <a:pathLst>
                <a:path extrusionOk="0" h="474" w="542">
                  <a:moveTo>
                    <a:pt x="221" y="0"/>
                  </a:moveTo>
                  <a:lnTo>
                    <a:pt x="1" y="340"/>
                  </a:lnTo>
                  <a:lnTo>
                    <a:pt x="79" y="388"/>
                  </a:lnTo>
                  <a:lnTo>
                    <a:pt x="158" y="265"/>
                  </a:lnTo>
                  <a:lnTo>
                    <a:pt x="486" y="474"/>
                  </a:lnTo>
                  <a:lnTo>
                    <a:pt x="542" y="384"/>
                  </a:lnTo>
                  <a:lnTo>
                    <a:pt x="217" y="175"/>
                  </a:lnTo>
                  <a:lnTo>
                    <a:pt x="296" y="52"/>
                  </a:lnTo>
                  <a:lnTo>
                    <a:pt x="221"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1"/>
            <p:cNvSpPr/>
            <p:nvPr/>
          </p:nvSpPr>
          <p:spPr>
            <a:xfrm>
              <a:off x="3101800" y="2624250"/>
              <a:ext cx="97975" cy="69975"/>
            </a:xfrm>
            <a:custGeom>
              <a:rect b="b" l="l" r="r" t="t"/>
              <a:pathLst>
                <a:path extrusionOk="0" h="2799" w="3919">
                  <a:moveTo>
                    <a:pt x="2380" y="0"/>
                  </a:moveTo>
                  <a:cubicBezTo>
                    <a:pt x="1189" y="0"/>
                    <a:pt x="1" y="974"/>
                    <a:pt x="1" y="974"/>
                  </a:cubicBezTo>
                  <a:lnTo>
                    <a:pt x="825" y="2698"/>
                  </a:lnTo>
                  <a:cubicBezTo>
                    <a:pt x="825" y="2698"/>
                    <a:pt x="796" y="2798"/>
                    <a:pt x="815" y="2798"/>
                  </a:cubicBezTo>
                  <a:cubicBezTo>
                    <a:pt x="830" y="2798"/>
                    <a:pt x="873" y="2739"/>
                    <a:pt x="982" y="2530"/>
                  </a:cubicBezTo>
                  <a:cubicBezTo>
                    <a:pt x="1228" y="2045"/>
                    <a:pt x="2519" y="1519"/>
                    <a:pt x="3221" y="1097"/>
                  </a:cubicBezTo>
                  <a:cubicBezTo>
                    <a:pt x="3919" y="679"/>
                    <a:pt x="3280" y="228"/>
                    <a:pt x="3280" y="228"/>
                  </a:cubicBezTo>
                  <a:cubicBezTo>
                    <a:pt x="2994" y="65"/>
                    <a:pt x="2687" y="0"/>
                    <a:pt x="2380"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1"/>
            <p:cNvSpPr/>
            <p:nvPr/>
          </p:nvSpPr>
          <p:spPr>
            <a:xfrm>
              <a:off x="3125125" y="2675825"/>
              <a:ext cx="13650" cy="13550"/>
            </a:xfrm>
            <a:custGeom>
              <a:rect b="b" l="l" r="r" t="t"/>
              <a:pathLst>
                <a:path extrusionOk="0" h="542" w="546">
                  <a:moveTo>
                    <a:pt x="545" y="1"/>
                  </a:moveTo>
                  <a:lnTo>
                    <a:pt x="545" y="1"/>
                  </a:lnTo>
                  <a:cubicBezTo>
                    <a:pt x="310" y="154"/>
                    <a:pt x="124" y="310"/>
                    <a:pt x="49" y="467"/>
                  </a:cubicBezTo>
                  <a:cubicBezTo>
                    <a:pt x="30" y="482"/>
                    <a:pt x="30" y="497"/>
                    <a:pt x="15" y="512"/>
                  </a:cubicBezTo>
                  <a:cubicBezTo>
                    <a:pt x="15" y="517"/>
                    <a:pt x="15" y="520"/>
                    <a:pt x="15" y="523"/>
                  </a:cubicBezTo>
                  <a:lnTo>
                    <a:pt x="15" y="523"/>
                  </a:lnTo>
                  <a:cubicBezTo>
                    <a:pt x="108" y="408"/>
                    <a:pt x="245" y="304"/>
                    <a:pt x="422" y="187"/>
                  </a:cubicBezTo>
                  <a:lnTo>
                    <a:pt x="545" y="1"/>
                  </a:lnTo>
                  <a:close/>
                  <a:moveTo>
                    <a:pt x="15" y="523"/>
                  </a:moveTo>
                  <a:cubicBezTo>
                    <a:pt x="10" y="529"/>
                    <a:pt x="5" y="535"/>
                    <a:pt x="1" y="542"/>
                  </a:cubicBezTo>
                  <a:cubicBezTo>
                    <a:pt x="10" y="532"/>
                    <a:pt x="14" y="529"/>
                    <a:pt x="15" y="523"/>
                  </a:cubicBez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21"/>
            <p:cNvSpPr/>
            <p:nvPr/>
          </p:nvSpPr>
          <p:spPr>
            <a:xfrm>
              <a:off x="3135675" y="2671900"/>
              <a:ext cx="9350" cy="8625"/>
            </a:xfrm>
            <a:custGeom>
              <a:rect b="b" l="l" r="r" t="t"/>
              <a:pathLst>
                <a:path extrusionOk="0" h="345" w="374">
                  <a:moveTo>
                    <a:pt x="373" y="1"/>
                  </a:moveTo>
                  <a:lnTo>
                    <a:pt x="373" y="1"/>
                  </a:lnTo>
                  <a:cubicBezTo>
                    <a:pt x="280" y="46"/>
                    <a:pt x="202" y="109"/>
                    <a:pt x="123" y="158"/>
                  </a:cubicBezTo>
                  <a:lnTo>
                    <a:pt x="0" y="344"/>
                  </a:lnTo>
                  <a:cubicBezTo>
                    <a:pt x="75" y="296"/>
                    <a:pt x="153" y="266"/>
                    <a:pt x="232" y="217"/>
                  </a:cubicBezTo>
                  <a:lnTo>
                    <a:pt x="373"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21"/>
            <p:cNvSpPr/>
            <p:nvPr/>
          </p:nvSpPr>
          <p:spPr>
            <a:xfrm>
              <a:off x="3151525" y="2666025"/>
              <a:ext cx="3950" cy="5900"/>
            </a:xfrm>
            <a:custGeom>
              <a:rect b="b" l="l" r="r" t="t"/>
              <a:pathLst>
                <a:path extrusionOk="0" h="236" w="158">
                  <a:moveTo>
                    <a:pt x="157" y="1"/>
                  </a:moveTo>
                  <a:lnTo>
                    <a:pt x="157" y="1"/>
                  </a:lnTo>
                  <a:lnTo>
                    <a:pt x="0" y="236"/>
                  </a:lnTo>
                  <a:lnTo>
                    <a:pt x="0" y="236"/>
                  </a:ln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1"/>
            <p:cNvSpPr/>
            <p:nvPr/>
          </p:nvSpPr>
          <p:spPr>
            <a:xfrm>
              <a:off x="3141450" y="2671900"/>
              <a:ext cx="3575" cy="5450"/>
            </a:xfrm>
            <a:custGeom>
              <a:rect b="b" l="l" r="r" t="t"/>
              <a:pathLst>
                <a:path extrusionOk="0" h="218" w="143">
                  <a:moveTo>
                    <a:pt x="142" y="1"/>
                  </a:moveTo>
                  <a:lnTo>
                    <a:pt x="142" y="1"/>
                  </a:lnTo>
                  <a:lnTo>
                    <a:pt x="1" y="217"/>
                  </a:lnTo>
                  <a:lnTo>
                    <a:pt x="1" y="217"/>
                  </a:lnTo>
                  <a:close/>
                </a:path>
              </a:pathLst>
            </a:custGeom>
            <a:solidFill>
              <a:srgbClr val="AA9B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1"/>
            <p:cNvSpPr/>
            <p:nvPr/>
          </p:nvSpPr>
          <p:spPr>
            <a:xfrm>
              <a:off x="3141450" y="2666025"/>
              <a:ext cx="14025" cy="11325"/>
            </a:xfrm>
            <a:custGeom>
              <a:rect b="b" l="l" r="r" t="t"/>
              <a:pathLst>
                <a:path extrusionOk="0" h="453" w="561">
                  <a:moveTo>
                    <a:pt x="560" y="1"/>
                  </a:moveTo>
                  <a:lnTo>
                    <a:pt x="560" y="1"/>
                  </a:lnTo>
                  <a:cubicBezTo>
                    <a:pt x="422" y="79"/>
                    <a:pt x="265" y="157"/>
                    <a:pt x="142" y="236"/>
                  </a:cubicBezTo>
                  <a:lnTo>
                    <a:pt x="1" y="452"/>
                  </a:lnTo>
                  <a:cubicBezTo>
                    <a:pt x="124" y="374"/>
                    <a:pt x="265" y="314"/>
                    <a:pt x="403" y="236"/>
                  </a:cubicBezTo>
                  <a:lnTo>
                    <a:pt x="560" y="1"/>
                  </a:lnTo>
                  <a:close/>
                </a:path>
              </a:pathLst>
            </a:custGeom>
            <a:solidFill>
              <a:srgbClr val="AE7C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21"/>
            <p:cNvSpPr/>
            <p:nvPr/>
          </p:nvSpPr>
          <p:spPr>
            <a:xfrm>
              <a:off x="3151525" y="2643175"/>
              <a:ext cx="39300" cy="28750"/>
            </a:xfrm>
            <a:custGeom>
              <a:rect b="b" l="l" r="r" t="t"/>
              <a:pathLst>
                <a:path extrusionOk="0" h="1150" w="1572">
                  <a:moveTo>
                    <a:pt x="1541" y="1"/>
                  </a:moveTo>
                  <a:cubicBezTo>
                    <a:pt x="1527" y="60"/>
                    <a:pt x="1493" y="109"/>
                    <a:pt x="1448" y="154"/>
                  </a:cubicBezTo>
                  <a:lnTo>
                    <a:pt x="1556" y="217"/>
                  </a:lnTo>
                  <a:cubicBezTo>
                    <a:pt x="1571" y="139"/>
                    <a:pt x="1556" y="75"/>
                    <a:pt x="1541" y="1"/>
                  </a:cubicBezTo>
                  <a:close/>
                  <a:moveTo>
                    <a:pt x="265" y="855"/>
                  </a:moveTo>
                  <a:cubicBezTo>
                    <a:pt x="221" y="885"/>
                    <a:pt x="187" y="900"/>
                    <a:pt x="157" y="915"/>
                  </a:cubicBezTo>
                  <a:lnTo>
                    <a:pt x="0" y="1150"/>
                  </a:lnTo>
                  <a:cubicBezTo>
                    <a:pt x="34" y="1135"/>
                    <a:pt x="64" y="1120"/>
                    <a:pt x="94" y="1101"/>
                  </a:cubicBezTo>
                  <a:lnTo>
                    <a:pt x="265" y="855"/>
                  </a:ln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21"/>
            <p:cNvSpPr/>
            <p:nvPr/>
          </p:nvSpPr>
          <p:spPr>
            <a:xfrm>
              <a:off x="3153850" y="2647000"/>
              <a:ext cx="36600" cy="23725"/>
            </a:xfrm>
            <a:custGeom>
              <a:rect b="b" l="l" r="r" t="t"/>
              <a:pathLst>
                <a:path extrusionOk="0" h="949" w="1464">
                  <a:moveTo>
                    <a:pt x="1355" y="1"/>
                  </a:moveTo>
                  <a:cubicBezTo>
                    <a:pt x="1307" y="64"/>
                    <a:pt x="1247" y="127"/>
                    <a:pt x="1154" y="172"/>
                  </a:cubicBezTo>
                  <a:lnTo>
                    <a:pt x="1154" y="187"/>
                  </a:lnTo>
                  <a:lnTo>
                    <a:pt x="1139" y="187"/>
                  </a:lnTo>
                  <a:cubicBezTo>
                    <a:pt x="1105" y="202"/>
                    <a:pt x="1090" y="221"/>
                    <a:pt x="1060" y="236"/>
                  </a:cubicBezTo>
                  <a:cubicBezTo>
                    <a:pt x="810" y="374"/>
                    <a:pt x="486" y="545"/>
                    <a:pt x="172" y="702"/>
                  </a:cubicBezTo>
                  <a:lnTo>
                    <a:pt x="1" y="948"/>
                  </a:lnTo>
                  <a:cubicBezTo>
                    <a:pt x="407" y="762"/>
                    <a:pt x="825" y="594"/>
                    <a:pt x="1120" y="422"/>
                  </a:cubicBezTo>
                  <a:cubicBezTo>
                    <a:pt x="1340" y="314"/>
                    <a:pt x="1434" y="187"/>
                    <a:pt x="1463" y="64"/>
                  </a:cubicBezTo>
                  <a:lnTo>
                    <a:pt x="1355"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1"/>
            <p:cNvSpPr/>
            <p:nvPr/>
          </p:nvSpPr>
          <p:spPr>
            <a:xfrm>
              <a:off x="3182675" y="2643175"/>
              <a:ext cx="7400" cy="8150"/>
            </a:xfrm>
            <a:custGeom>
              <a:rect b="b" l="l" r="r" t="t"/>
              <a:pathLst>
                <a:path extrusionOk="0" h="326" w="296">
                  <a:moveTo>
                    <a:pt x="295" y="1"/>
                  </a:moveTo>
                  <a:cubicBezTo>
                    <a:pt x="289" y="25"/>
                    <a:pt x="279" y="49"/>
                    <a:pt x="266" y="73"/>
                  </a:cubicBezTo>
                  <a:lnTo>
                    <a:pt x="266" y="73"/>
                  </a:lnTo>
                  <a:cubicBezTo>
                    <a:pt x="279" y="51"/>
                    <a:pt x="289" y="27"/>
                    <a:pt x="295" y="1"/>
                  </a:cubicBezTo>
                  <a:close/>
                  <a:moveTo>
                    <a:pt x="266" y="73"/>
                  </a:moveTo>
                  <a:cubicBezTo>
                    <a:pt x="249" y="102"/>
                    <a:pt x="227" y="129"/>
                    <a:pt x="202" y="154"/>
                  </a:cubicBezTo>
                  <a:cubicBezTo>
                    <a:pt x="189" y="171"/>
                    <a:pt x="174" y="189"/>
                    <a:pt x="158" y="207"/>
                  </a:cubicBezTo>
                  <a:lnTo>
                    <a:pt x="158" y="207"/>
                  </a:lnTo>
                  <a:cubicBezTo>
                    <a:pt x="206" y="162"/>
                    <a:pt x="241" y="118"/>
                    <a:pt x="266" y="73"/>
                  </a:cubicBezTo>
                  <a:close/>
                  <a:moveTo>
                    <a:pt x="158" y="207"/>
                  </a:moveTo>
                  <a:cubicBezTo>
                    <a:pt x="116" y="246"/>
                    <a:pt x="63" y="286"/>
                    <a:pt x="1" y="325"/>
                  </a:cubicBezTo>
                  <a:cubicBezTo>
                    <a:pt x="68" y="293"/>
                    <a:pt x="117" y="251"/>
                    <a:pt x="158" y="207"/>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1"/>
            <p:cNvSpPr/>
            <p:nvPr/>
          </p:nvSpPr>
          <p:spPr>
            <a:xfrm>
              <a:off x="3204775" y="2774900"/>
              <a:ext cx="19075" cy="11675"/>
            </a:xfrm>
            <a:custGeom>
              <a:rect b="b" l="l" r="r" t="t"/>
              <a:pathLst>
                <a:path extrusionOk="0" h="467" w="763">
                  <a:moveTo>
                    <a:pt x="762" y="0"/>
                  </a:moveTo>
                  <a:lnTo>
                    <a:pt x="314" y="295"/>
                  </a:lnTo>
                  <a:cubicBezTo>
                    <a:pt x="312" y="297"/>
                    <a:pt x="309" y="299"/>
                    <a:pt x="306" y="302"/>
                  </a:cubicBezTo>
                  <a:lnTo>
                    <a:pt x="306" y="302"/>
                  </a:lnTo>
                  <a:lnTo>
                    <a:pt x="747" y="15"/>
                  </a:lnTo>
                  <a:lnTo>
                    <a:pt x="762" y="0"/>
                  </a:lnTo>
                  <a:close/>
                  <a:moveTo>
                    <a:pt x="306" y="302"/>
                  </a:moveTo>
                  <a:lnTo>
                    <a:pt x="249" y="338"/>
                  </a:lnTo>
                  <a:lnTo>
                    <a:pt x="249" y="338"/>
                  </a:lnTo>
                  <a:cubicBezTo>
                    <a:pt x="269" y="328"/>
                    <a:pt x="288" y="316"/>
                    <a:pt x="306" y="302"/>
                  </a:cubicBezTo>
                  <a:close/>
                  <a:moveTo>
                    <a:pt x="249" y="338"/>
                  </a:moveTo>
                  <a:cubicBezTo>
                    <a:pt x="186" y="373"/>
                    <a:pt x="114" y="392"/>
                    <a:pt x="35" y="403"/>
                  </a:cubicBezTo>
                  <a:cubicBezTo>
                    <a:pt x="35" y="422"/>
                    <a:pt x="16" y="452"/>
                    <a:pt x="1" y="466"/>
                  </a:cubicBezTo>
                  <a:cubicBezTo>
                    <a:pt x="64" y="452"/>
                    <a:pt x="109" y="437"/>
                    <a:pt x="173" y="388"/>
                  </a:cubicBezTo>
                  <a:lnTo>
                    <a:pt x="249" y="338"/>
                  </a:lnTo>
                  <a:close/>
                </a:path>
              </a:pathLst>
            </a:custGeom>
            <a:solidFill>
              <a:srgbClr val="7FA8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1"/>
            <p:cNvSpPr/>
            <p:nvPr/>
          </p:nvSpPr>
          <p:spPr>
            <a:xfrm>
              <a:off x="3183425" y="2760525"/>
              <a:ext cx="22225" cy="26800"/>
            </a:xfrm>
            <a:custGeom>
              <a:rect b="b" l="l" r="r" t="t"/>
              <a:pathLst>
                <a:path extrusionOk="0" h="1072" w="889">
                  <a:moveTo>
                    <a:pt x="265" y="0"/>
                  </a:moveTo>
                  <a:lnTo>
                    <a:pt x="187" y="64"/>
                  </a:lnTo>
                  <a:lnTo>
                    <a:pt x="124" y="94"/>
                  </a:lnTo>
                  <a:cubicBezTo>
                    <a:pt x="124" y="94"/>
                    <a:pt x="109" y="109"/>
                    <a:pt x="109" y="124"/>
                  </a:cubicBezTo>
                  <a:cubicBezTo>
                    <a:pt x="94" y="172"/>
                    <a:pt x="64" y="232"/>
                    <a:pt x="49" y="280"/>
                  </a:cubicBezTo>
                  <a:cubicBezTo>
                    <a:pt x="1" y="452"/>
                    <a:pt x="30" y="638"/>
                    <a:pt x="142" y="791"/>
                  </a:cubicBezTo>
                  <a:cubicBezTo>
                    <a:pt x="265" y="978"/>
                    <a:pt x="467" y="1071"/>
                    <a:pt x="668" y="1071"/>
                  </a:cubicBezTo>
                  <a:cubicBezTo>
                    <a:pt x="732" y="1071"/>
                    <a:pt x="795" y="1071"/>
                    <a:pt x="855" y="1041"/>
                  </a:cubicBezTo>
                  <a:cubicBezTo>
                    <a:pt x="870" y="1027"/>
                    <a:pt x="889" y="997"/>
                    <a:pt x="889" y="978"/>
                  </a:cubicBezTo>
                  <a:lnTo>
                    <a:pt x="825" y="978"/>
                  </a:lnTo>
                  <a:cubicBezTo>
                    <a:pt x="654" y="978"/>
                    <a:pt x="482" y="903"/>
                    <a:pt x="359" y="777"/>
                  </a:cubicBezTo>
                  <a:cubicBezTo>
                    <a:pt x="329" y="762"/>
                    <a:pt x="310" y="732"/>
                    <a:pt x="280" y="683"/>
                  </a:cubicBezTo>
                  <a:cubicBezTo>
                    <a:pt x="280" y="668"/>
                    <a:pt x="265" y="668"/>
                    <a:pt x="265" y="668"/>
                  </a:cubicBezTo>
                  <a:lnTo>
                    <a:pt x="265" y="653"/>
                  </a:lnTo>
                  <a:lnTo>
                    <a:pt x="251" y="653"/>
                  </a:lnTo>
                  <a:lnTo>
                    <a:pt x="251" y="638"/>
                  </a:lnTo>
                  <a:cubicBezTo>
                    <a:pt x="142" y="437"/>
                    <a:pt x="157" y="187"/>
                    <a:pt x="265" y="0"/>
                  </a:cubicBezTo>
                  <a:close/>
                </a:path>
              </a:pathLst>
            </a:custGeom>
            <a:solidFill>
              <a:srgbClr val="529C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1"/>
            <p:cNvSpPr/>
            <p:nvPr/>
          </p:nvSpPr>
          <p:spPr>
            <a:xfrm>
              <a:off x="3184650" y="2763600"/>
              <a:ext cx="1500" cy="3950"/>
            </a:xfrm>
            <a:custGeom>
              <a:rect b="b" l="l" r="r" t="t"/>
              <a:pathLst>
                <a:path extrusionOk="0" h="158" w="60">
                  <a:moveTo>
                    <a:pt x="60" y="1"/>
                  </a:moveTo>
                  <a:cubicBezTo>
                    <a:pt x="30" y="49"/>
                    <a:pt x="15" y="94"/>
                    <a:pt x="0" y="157"/>
                  </a:cubicBezTo>
                  <a:cubicBezTo>
                    <a:pt x="15" y="109"/>
                    <a:pt x="45" y="49"/>
                    <a:pt x="60" y="1"/>
                  </a:cubicBezTo>
                  <a:close/>
                </a:path>
              </a:pathLst>
            </a:custGeom>
            <a:solidFill>
              <a:srgbClr val="038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21"/>
            <p:cNvSpPr/>
            <p:nvPr/>
          </p:nvSpPr>
          <p:spPr>
            <a:xfrm>
              <a:off x="3139500" y="2677950"/>
              <a:ext cx="82000" cy="61975"/>
            </a:xfrm>
            <a:custGeom>
              <a:rect b="b" l="l" r="r" t="t"/>
              <a:pathLst>
                <a:path extrusionOk="0" h="2479" w="3280">
                  <a:moveTo>
                    <a:pt x="2546" y="0"/>
                  </a:moveTo>
                  <a:cubicBezTo>
                    <a:pt x="2425" y="0"/>
                    <a:pt x="2302" y="34"/>
                    <a:pt x="2194" y="102"/>
                  </a:cubicBezTo>
                  <a:lnTo>
                    <a:pt x="373" y="1296"/>
                  </a:lnTo>
                  <a:cubicBezTo>
                    <a:pt x="93" y="1501"/>
                    <a:pt x="0" y="1904"/>
                    <a:pt x="202" y="2199"/>
                  </a:cubicBezTo>
                  <a:cubicBezTo>
                    <a:pt x="320" y="2376"/>
                    <a:pt x="526" y="2479"/>
                    <a:pt x="737" y="2479"/>
                  </a:cubicBezTo>
                  <a:cubicBezTo>
                    <a:pt x="859" y="2479"/>
                    <a:pt x="982" y="2444"/>
                    <a:pt x="1090" y="2371"/>
                  </a:cubicBezTo>
                  <a:lnTo>
                    <a:pt x="2907" y="1173"/>
                  </a:lnTo>
                  <a:cubicBezTo>
                    <a:pt x="3205" y="971"/>
                    <a:pt x="3280" y="583"/>
                    <a:pt x="3078" y="289"/>
                  </a:cubicBezTo>
                  <a:cubicBezTo>
                    <a:pt x="2960" y="100"/>
                    <a:pt x="2755" y="0"/>
                    <a:pt x="2546"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21"/>
            <p:cNvSpPr/>
            <p:nvPr/>
          </p:nvSpPr>
          <p:spPr>
            <a:xfrm>
              <a:off x="3162800" y="2712475"/>
              <a:ext cx="63850" cy="50125"/>
            </a:xfrm>
            <a:custGeom>
              <a:rect b="b" l="l" r="r" t="t"/>
              <a:pathLst>
                <a:path extrusionOk="0" h="2005" w="2554">
                  <a:moveTo>
                    <a:pt x="1813" y="1"/>
                  </a:moveTo>
                  <a:cubicBezTo>
                    <a:pt x="1693" y="1"/>
                    <a:pt x="1571" y="34"/>
                    <a:pt x="1464" y="102"/>
                  </a:cubicBezTo>
                  <a:lnTo>
                    <a:pt x="374" y="833"/>
                  </a:lnTo>
                  <a:cubicBezTo>
                    <a:pt x="79" y="1020"/>
                    <a:pt x="1" y="1426"/>
                    <a:pt x="188" y="1721"/>
                  </a:cubicBezTo>
                  <a:cubicBezTo>
                    <a:pt x="313" y="1905"/>
                    <a:pt x="519" y="2005"/>
                    <a:pt x="727" y="2005"/>
                  </a:cubicBezTo>
                  <a:cubicBezTo>
                    <a:pt x="853" y="2005"/>
                    <a:pt x="980" y="1968"/>
                    <a:pt x="1090" y="1893"/>
                  </a:cubicBezTo>
                  <a:lnTo>
                    <a:pt x="2180" y="1176"/>
                  </a:lnTo>
                  <a:cubicBezTo>
                    <a:pt x="2475" y="975"/>
                    <a:pt x="2553" y="587"/>
                    <a:pt x="2348" y="288"/>
                  </a:cubicBezTo>
                  <a:cubicBezTo>
                    <a:pt x="2229" y="101"/>
                    <a:pt x="2023" y="1"/>
                    <a:pt x="1813"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21"/>
            <p:cNvSpPr/>
            <p:nvPr/>
          </p:nvSpPr>
          <p:spPr>
            <a:xfrm>
              <a:off x="3136425" y="2715000"/>
              <a:ext cx="31450" cy="28000"/>
            </a:xfrm>
            <a:custGeom>
              <a:rect b="b" l="l" r="r" t="t"/>
              <a:pathLst>
                <a:path extrusionOk="0" h="1120" w="1258">
                  <a:moveTo>
                    <a:pt x="295" y="1"/>
                  </a:moveTo>
                  <a:cubicBezTo>
                    <a:pt x="63" y="206"/>
                    <a:pt x="0" y="560"/>
                    <a:pt x="187" y="825"/>
                  </a:cubicBezTo>
                  <a:lnTo>
                    <a:pt x="187" y="840"/>
                  </a:lnTo>
                  <a:lnTo>
                    <a:pt x="250" y="732"/>
                  </a:lnTo>
                  <a:lnTo>
                    <a:pt x="683" y="1012"/>
                  </a:lnTo>
                  <a:lnTo>
                    <a:pt x="623" y="1105"/>
                  </a:lnTo>
                  <a:cubicBezTo>
                    <a:pt x="653" y="1120"/>
                    <a:pt x="683" y="1120"/>
                    <a:pt x="716" y="1120"/>
                  </a:cubicBezTo>
                  <a:cubicBezTo>
                    <a:pt x="840" y="1120"/>
                    <a:pt x="963" y="1090"/>
                    <a:pt x="1071" y="1012"/>
                  </a:cubicBezTo>
                  <a:lnTo>
                    <a:pt x="1183" y="952"/>
                  </a:lnTo>
                  <a:cubicBezTo>
                    <a:pt x="1198" y="919"/>
                    <a:pt x="1228" y="889"/>
                    <a:pt x="1257" y="874"/>
                  </a:cubicBezTo>
                  <a:lnTo>
                    <a:pt x="1257" y="874"/>
                  </a:lnTo>
                  <a:lnTo>
                    <a:pt x="1213" y="889"/>
                  </a:lnTo>
                  <a:cubicBezTo>
                    <a:pt x="1104" y="967"/>
                    <a:pt x="978" y="997"/>
                    <a:pt x="854" y="997"/>
                  </a:cubicBezTo>
                  <a:cubicBezTo>
                    <a:pt x="653" y="997"/>
                    <a:pt x="452" y="889"/>
                    <a:pt x="325" y="717"/>
                  </a:cubicBezTo>
                  <a:lnTo>
                    <a:pt x="325" y="702"/>
                  </a:lnTo>
                  <a:lnTo>
                    <a:pt x="310" y="702"/>
                  </a:lnTo>
                  <a:lnTo>
                    <a:pt x="310" y="687"/>
                  </a:lnTo>
                  <a:cubicBezTo>
                    <a:pt x="187" y="486"/>
                    <a:pt x="187" y="236"/>
                    <a:pt x="295" y="34"/>
                  </a:cubicBezTo>
                  <a:lnTo>
                    <a:pt x="295" y="19"/>
                  </a:lnTo>
                  <a:lnTo>
                    <a:pt x="295"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1"/>
            <p:cNvSpPr/>
            <p:nvPr/>
          </p:nvSpPr>
          <p:spPr>
            <a:xfrm>
              <a:off x="3143775" y="2713500"/>
              <a:ext cx="2000" cy="2375"/>
            </a:xfrm>
            <a:custGeom>
              <a:rect b="b" l="l" r="r" t="t"/>
              <a:pathLst>
                <a:path extrusionOk="0" h="95" w="80">
                  <a:moveTo>
                    <a:pt x="79" y="1"/>
                  </a:moveTo>
                  <a:cubicBezTo>
                    <a:pt x="49" y="16"/>
                    <a:pt x="16" y="31"/>
                    <a:pt x="1" y="61"/>
                  </a:cubicBezTo>
                  <a:lnTo>
                    <a:pt x="1" y="79"/>
                  </a:lnTo>
                  <a:lnTo>
                    <a:pt x="1" y="94"/>
                  </a:lnTo>
                  <a:cubicBezTo>
                    <a:pt x="31" y="61"/>
                    <a:pt x="49" y="31"/>
                    <a:pt x="79" y="1"/>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21"/>
            <p:cNvSpPr/>
            <p:nvPr/>
          </p:nvSpPr>
          <p:spPr>
            <a:xfrm>
              <a:off x="3141075" y="2733275"/>
              <a:ext cx="12425" cy="9375"/>
            </a:xfrm>
            <a:custGeom>
              <a:rect b="b" l="l" r="r" t="t"/>
              <a:pathLst>
                <a:path extrusionOk="0" h="375" w="497">
                  <a:moveTo>
                    <a:pt x="1" y="1"/>
                  </a:moveTo>
                  <a:lnTo>
                    <a:pt x="1" y="374"/>
                  </a:lnTo>
                  <a:lnTo>
                    <a:pt x="497" y="374"/>
                  </a:lnTo>
                  <a:lnTo>
                    <a:pt x="497" y="1"/>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21"/>
            <p:cNvSpPr/>
            <p:nvPr/>
          </p:nvSpPr>
          <p:spPr>
            <a:xfrm>
              <a:off x="3119625" y="2761925"/>
              <a:ext cx="13550" cy="11775"/>
            </a:xfrm>
            <a:custGeom>
              <a:rect b="b" l="l" r="r" t="t"/>
              <a:pathLst>
                <a:path extrusionOk="0" h="471" w="542">
                  <a:moveTo>
                    <a:pt x="217" y="0"/>
                  </a:moveTo>
                  <a:lnTo>
                    <a:pt x="0" y="336"/>
                  </a:lnTo>
                  <a:lnTo>
                    <a:pt x="79" y="385"/>
                  </a:lnTo>
                  <a:lnTo>
                    <a:pt x="157" y="262"/>
                  </a:lnTo>
                  <a:lnTo>
                    <a:pt x="485" y="471"/>
                  </a:lnTo>
                  <a:lnTo>
                    <a:pt x="541" y="381"/>
                  </a:lnTo>
                  <a:lnTo>
                    <a:pt x="217" y="172"/>
                  </a:lnTo>
                  <a:lnTo>
                    <a:pt x="295" y="49"/>
                  </a:lnTo>
                  <a:lnTo>
                    <a:pt x="217"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1"/>
            <p:cNvSpPr/>
            <p:nvPr/>
          </p:nvSpPr>
          <p:spPr>
            <a:xfrm>
              <a:off x="3125875" y="2752975"/>
              <a:ext cx="15125" cy="14200"/>
            </a:xfrm>
            <a:custGeom>
              <a:rect b="b" l="l" r="r" t="t"/>
              <a:pathLst>
                <a:path extrusionOk="0" h="568" w="605">
                  <a:moveTo>
                    <a:pt x="198" y="0"/>
                  </a:moveTo>
                  <a:lnTo>
                    <a:pt x="0" y="306"/>
                  </a:lnTo>
                  <a:lnTo>
                    <a:pt x="403" y="567"/>
                  </a:lnTo>
                  <a:lnTo>
                    <a:pt x="605" y="254"/>
                  </a:lnTo>
                  <a:lnTo>
                    <a:pt x="530" y="205"/>
                  </a:lnTo>
                  <a:lnTo>
                    <a:pt x="385" y="426"/>
                  </a:lnTo>
                  <a:lnTo>
                    <a:pt x="299" y="370"/>
                  </a:lnTo>
                  <a:lnTo>
                    <a:pt x="422" y="176"/>
                  </a:lnTo>
                  <a:lnTo>
                    <a:pt x="347" y="127"/>
                  </a:lnTo>
                  <a:lnTo>
                    <a:pt x="221" y="321"/>
                  </a:lnTo>
                  <a:lnTo>
                    <a:pt x="135" y="265"/>
                  </a:lnTo>
                  <a:lnTo>
                    <a:pt x="273" y="49"/>
                  </a:lnTo>
                  <a:lnTo>
                    <a:pt x="198"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1"/>
            <p:cNvSpPr/>
            <p:nvPr/>
          </p:nvSpPr>
          <p:spPr>
            <a:xfrm>
              <a:off x="3133425" y="2743650"/>
              <a:ext cx="12625" cy="13250"/>
            </a:xfrm>
            <a:custGeom>
              <a:rect b="b" l="l" r="r" t="t"/>
              <a:pathLst>
                <a:path extrusionOk="0" h="530" w="505">
                  <a:moveTo>
                    <a:pt x="187" y="0"/>
                  </a:moveTo>
                  <a:cubicBezTo>
                    <a:pt x="161" y="11"/>
                    <a:pt x="135" y="30"/>
                    <a:pt x="109" y="49"/>
                  </a:cubicBezTo>
                  <a:cubicBezTo>
                    <a:pt x="83" y="71"/>
                    <a:pt x="64" y="97"/>
                    <a:pt x="45" y="123"/>
                  </a:cubicBezTo>
                  <a:cubicBezTo>
                    <a:pt x="23" y="157"/>
                    <a:pt x="12" y="187"/>
                    <a:pt x="8" y="217"/>
                  </a:cubicBezTo>
                  <a:cubicBezTo>
                    <a:pt x="1" y="246"/>
                    <a:pt x="4" y="272"/>
                    <a:pt x="16" y="299"/>
                  </a:cubicBezTo>
                  <a:cubicBezTo>
                    <a:pt x="23" y="321"/>
                    <a:pt x="42" y="343"/>
                    <a:pt x="64" y="358"/>
                  </a:cubicBezTo>
                  <a:cubicBezTo>
                    <a:pt x="90" y="373"/>
                    <a:pt x="116" y="381"/>
                    <a:pt x="139" y="381"/>
                  </a:cubicBezTo>
                  <a:cubicBezTo>
                    <a:pt x="165" y="377"/>
                    <a:pt x="183" y="369"/>
                    <a:pt x="202" y="358"/>
                  </a:cubicBezTo>
                  <a:cubicBezTo>
                    <a:pt x="225" y="343"/>
                    <a:pt x="247" y="325"/>
                    <a:pt x="269" y="302"/>
                  </a:cubicBezTo>
                  <a:cubicBezTo>
                    <a:pt x="288" y="287"/>
                    <a:pt x="303" y="276"/>
                    <a:pt x="314" y="269"/>
                  </a:cubicBezTo>
                  <a:cubicBezTo>
                    <a:pt x="325" y="258"/>
                    <a:pt x="336" y="254"/>
                    <a:pt x="348" y="250"/>
                  </a:cubicBezTo>
                  <a:cubicBezTo>
                    <a:pt x="351" y="249"/>
                    <a:pt x="354" y="249"/>
                    <a:pt x="357" y="249"/>
                  </a:cubicBezTo>
                  <a:cubicBezTo>
                    <a:pt x="365" y="249"/>
                    <a:pt x="373" y="252"/>
                    <a:pt x="381" y="258"/>
                  </a:cubicBezTo>
                  <a:cubicBezTo>
                    <a:pt x="392" y="265"/>
                    <a:pt x="400" y="276"/>
                    <a:pt x="400" y="291"/>
                  </a:cubicBezTo>
                  <a:cubicBezTo>
                    <a:pt x="400" y="306"/>
                    <a:pt x="392" y="325"/>
                    <a:pt x="381" y="343"/>
                  </a:cubicBezTo>
                  <a:cubicBezTo>
                    <a:pt x="366" y="366"/>
                    <a:pt x="348" y="384"/>
                    <a:pt x="318" y="403"/>
                  </a:cubicBezTo>
                  <a:cubicBezTo>
                    <a:pt x="292" y="425"/>
                    <a:pt x="262" y="437"/>
                    <a:pt x="228" y="448"/>
                  </a:cubicBezTo>
                  <a:lnTo>
                    <a:pt x="280" y="530"/>
                  </a:lnTo>
                  <a:cubicBezTo>
                    <a:pt x="314" y="519"/>
                    <a:pt x="348" y="504"/>
                    <a:pt x="381" y="478"/>
                  </a:cubicBezTo>
                  <a:cubicBezTo>
                    <a:pt x="411" y="455"/>
                    <a:pt x="437" y="425"/>
                    <a:pt x="460" y="392"/>
                  </a:cubicBezTo>
                  <a:cubicBezTo>
                    <a:pt x="478" y="362"/>
                    <a:pt x="493" y="332"/>
                    <a:pt x="497" y="302"/>
                  </a:cubicBezTo>
                  <a:cubicBezTo>
                    <a:pt x="504" y="272"/>
                    <a:pt x="501" y="246"/>
                    <a:pt x="489" y="220"/>
                  </a:cubicBezTo>
                  <a:cubicBezTo>
                    <a:pt x="482" y="194"/>
                    <a:pt x="463" y="172"/>
                    <a:pt x="437" y="157"/>
                  </a:cubicBezTo>
                  <a:cubicBezTo>
                    <a:pt x="415" y="141"/>
                    <a:pt x="394" y="134"/>
                    <a:pt x="374" y="134"/>
                  </a:cubicBezTo>
                  <a:cubicBezTo>
                    <a:pt x="370" y="134"/>
                    <a:pt x="366" y="134"/>
                    <a:pt x="363" y="134"/>
                  </a:cubicBezTo>
                  <a:cubicBezTo>
                    <a:pt x="336" y="138"/>
                    <a:pt x="314" y="146"/>
                    <a:pt x="295" y="157"/>
                  </a:cubicBezTo>
                  <a:cubicBezTo>
                    <a:pt x="277" y="168"/>
                    <a:pt x="254" y="187"/>
                    <a:pt x="228" y="209"/>
                  </a:cubicBezTo>
                  <a:cubicBezTo>
                    <a:pt x="202" y="231"/>
                    <a:pt x="180" y="246"/>
                    <a:pt x="165" y="258"/>
                  </a:cubicBezTo>
                  <a:cubicBezTo>
                    <a:pt x="158" y="261"/>
                    <a:pt x="151" y="263"/>
                    <a:pt x="145" y="263"/>
                  </a:cubicBezTo>
                  <a:cubicBezTo>
                    <a:pt x="136" y="263"/>
                    <a:pt x="128" y="260"/>
                    <a:pt x="120" y="254"/>
                  </a:cubicBezTo>
                  <a:cubicBezTo>
                    <a:pt x="109" y="246"/>
                    <a:pt x="101" y="239"/>
                    <a:pt x="101" y="224"/>
                  </a:cubicBezTo>
                  <a:cubicBezTo>
                    <a:pt x="101" y="213"/>
                    <a:pt x="109" y="198"/>
                    <a:pt x="116" y="183"/>
                  </a:cubicBezTo>
                  <a:cubicBezTo>
                    <a:pt x="127" y="164"/>
                    <a:pt x="146" y="149"/>
                    <a:pt x="169" y="131"/>
                  </a:cubicBezTo>
                  <a:cubicBezTo>
                    <a:pt x="191" y="112"/>
                    <a:pt x="213" y="97"/>
                    <a:pt x="239" y="82"/>
                  </a:cubicBezTo>
                  <a:lnTo>
                    <a:pt x="187"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1"/>
            <p:cNvSpPr/>
            <p:nvPr/>
          </p:nvSpPr>
          <p:spPr>
            <a:xfrm>
              <a:off x="3137525" y="2733950"/>
              <a:ext cx="13550" cy="11850"/>
            </a:xfrm>
            <a:custGeom>
              <a:rect b="b" l="l" r="r" t="t"/>
              <a:pathLst>
                <a:path extrusionOk="0" h="474" w="542">
                  <a:moveTo>
                    <a:pt x="221" y="0"/>
                  </a:moveTo>
                  <a:lnTo>
                    <a:pt x="1" y="340"/>
                  </a:lnTo>
                  <a:lnTo>
                    <a:pt x="79" y="388"/>
                  </a:lnTo>
                  <a:lnTo>
                    <a:pt x="158" y="265"/>
                  </a:lnTo>
                  <a:lnTo>
                    <a:pt x="486" y="474"/>
                  </a:lnTo>
                  <a:lnTo>
                    <a:pt x="542" y="384"/>
                  </a:lnTo>
                  <a:lnTo>
                    <a:pt x="217" y="175"/>
                  </a:lnTo>
                  <a:lnTo>
                    <a:pt x="296" y="52"/>
                  </a:lnTo>
                  <a:lnTo>
                    <a:pt x="221" y="0"/>
                  </a:ln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21"/>
            <p:cNvSpPr/>
            <p:nvPr/>
          </p:nvSpPr>
          <p:spPr>
            <a:xfrm>
              <a:off x="3140700" y="2713500"/>
              <a:ext cx="5075" cy="18700"/>
            </a:xfrm>
            <a:custGeom>
              <a:rect b="b" l="l" r="r" t="t"/>
              <a:pathLst>
                <a:path extrusionOk="0" h="748" w="203">
                  <a:moveTo>
                    <a:pt x="202" y="1"/>
                  </a:moveTo>
                  <a:cubicBezTo>
                    <a:pt x="172" y="31"/>
                    <a:pt x="154" y="61"/>
                    <a:pt x="124" y="94"/>
                  </a:cubicBezTo>
                  <a:cubicBezTo>
                    <a:pt x="16" y="296"/>
                    <a:pt x="16" y="546"/>
                    <a:pt x="139" y="747"/>
                  </a:cubicBezTo>
                  <a:cubicBezTo>
                    <a:pt x="1" y="497"/>
                    <a:pt x="31" y="202"/>
                    <a:pt x="202" y="1"/>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1"/>
            <p:cNvSpPr/>
            <p:nvPr/>
          </p:nvSpPr>
          <p:spPr>
            <a:xfrm>
              <a:off x="3186500" y="2761650"/>
              <a:ext cx="875" cy="1225"/>
            </a:xfrm>
            <a:custGeom>
              <a:rect b="b" l="l" r="r" t="t"/>
              <a:pathLst>
                <a:path extrusionOk="0" h="49" w="35">
                  <a:moveTo>
                    <a:pt x="19" y="0"/>
                  </a:moveTo>
                  <a:cubicBezTo>
                    <a:pt x="1" y="19"/>
                    <a:pt x="1" y="34"/>
                    <a:pt x="1" y="49"/>
                  </a:cubicBezTo>
                  <a:cubicBezTo>
                    <a:pt x="19" y="34"/>
                    <a:pt x="19" y="19"/>
                    <a:pt x="34" y="19"/>
                  </a:cubicBezTo>
                  <a:cubicBezTo>
                    <a:pt x="19" y="19"/>
                    <a:pt x="19" y="0"/>
                    <a:pt x="19" y="0"/>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1"/>
            <p:cNvSpPr/>
            <p:nvPr/>
          </p:nvSpPr>
          <p:spPr>
            <a:xfrm>
              <a:off x="3171025" y="2760525"/>
              <a:ext cx="15975" cy="5050"/>
            </a:xfrm>
            <a:custGeom>
              <a:rect b="b" l="l" r="r" t="t"/>
              <a:pathLst>
                <a:path extrusionOk="0" h="202" w="639">
                  <a:moveTo>
                    <a:pt x="94" y="0"/>
                  </a:moveTo>
                  <a:lnTo>
                    <a:pt x="0" y="157"/>
                  </a:lnTo>
                  <a:cubicBezTo>
                    <a:pt x="94" y="187"/>
                    <a:pt x="172" y="202"/>
                    <a:pt x="265" y="202"/>
                  </a:cubicBezTo>
                  <a:cubicBezTo>
                    <a:pt x="388" y="202"/>
                    <a:pt x="511" y="172"/>
                    <a:pt x="620" y="94"/>
                  </a:cubicBezTo>
                  <a:cubicBezTo>
                    <a:pt x="620" y="79"/>
                    <a:pt x="620" y="64"/>
                    <a:pt x="638" y="45"/>
                  </a:cubicBezTo>
                  <a:lnTo>
                    <a:pt x="638" y="30"/>
                  </a:lnTo>
                  <a:cubicBezTo>
                    <a:pt x="560" y="64"/>
                    <a:pt x="482" y="79"/>
                    <a:pt x="403" y="79"/>
                  </a:cubicBezTo>
                  <a:cubicBezTo>
                    <a:pt x="295" y="79"/>
                    <a:pt x="187" y="64"/>
                    <a:pt x="94" y="0"/>
                  </a:cubicBezTo>
                  <a:close/>
                </a:path>
              </a:pathLst>
            </a:custGeom>
            <a:solidFill>
              <a:srgbClr val="0698A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1"/>
            <p:cNvSpPr/>
            <p:nvPr/>
          </p:nvSpPr>
          <p:spPr>
            <a:xfrm>
              <a:off x="3166725" y="2757450"/>
              <a:ext cx="6650" cy="7025"/>
            </a:xfrm>
            <a:custGeom>
              <a:rect b="b" l="l" r="r" t="t"/>
              <a:pathLst>
                <a:path extrusionOk="0" h="281" w="266">
                  <a:moveTo>
                    <a:pt x="94" y="0"/>
                  </a:moveTo>
                  <a:lnTo>
                    <a:pt x="1" y="153"/>
                  </a:lnTo>
                  <a:cubicBezTo>
                    <a:pt x="45" y="202"/>
                    <a:pt x="109" y="247"/>
                    <a:pt x="172" y="280"/>
                  </a:cubicBezTo>
                  <a:lnTo>
                    <a:pt x="266" y="123"/>
                  </a:lnTo>
                  <a:cubicBezTo>
                    <a:pt x="202" y="94"/>
                    <a:pt x="139" y="45"/>
                    <a:pt x="94" y="0"/>
                  </a:cubicBez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1"/>
            <p:cNvSpPr/>
            <p:nvPr/>
          </p:nvSpPr>
          <p:spPr>
            <a:xfrm>
              <a:off x="3164400" y="2754650"/>
              <a:ext cx="4675" cy="6650"/>
            </a:xfrm>
            <a:custGeom>
              <a:rect b="b" l="l" r="r" t="t"/>
              <a:pathLst>
                <a:path extrusionOk="0" h="266" w="187">
                  <a:moveTo>
                    <a:pt x="109" y="0"/>
                  </a:moveTo>
                  <a:lnTo>
                    <a:pt x="0" y="172"/>
                  </a:lnTo>
                  <a:cubicBezTo>
                    <a:pt x="30" y="206"/>
                    <a:pt x="64" y="235"/>
                    <a:pt x="94" y="265"/>
                  </a:cubicBezTo>
                  <a:lnTo>
                    <a:pt x="187" y="112"/>
                  </a:lnTo>
                  <a:cubicBezTo>
                    <a:pt x="172" y="79"/>
                    <a:pt x="157" y="64"/>
                    <a:pt x="124" y="34"/>
                  </a:cubicBezTo>
                  <a:lnTo>
                    <a:pt x="124" y="19"/>
                  </a:lnTo>
                  <a:lnTo>
                    <a:pt x="124" y="0"/>
                  </a:ln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21"/>
            <p:cNvSpPr/>
            <p:nvPr/>
          </p:nvSpPr>
          <p:spPr>
            <a:xfrm>
              <a:off x="3161700" y="2747275"/>
              <a:ext cx="5425" cy="11325"/>
            </a:xfrm>
            <a:custGeom>
              <a:rect b="b" l="l" r="r" t="t"/>
              <a:pathLst>
                <a:path extrusionOk="0" h="453" w="217">
                  <a:moveTo>
                    <a:pt x="138" y="1"/>
                  </a:moveTo>
                  <a:lnTo>
                    <a:pt x="0" y="202"/>
                  </a:lnTo>
                  <a:cubicBezTo>
                    <a:pt x="15" y="295"/>
                    <a:pt x="45" y="374"/>
                    <a:pt x="93" y="452"/>
                  </a:cubicBezTo>
                  <a:lnTo>
                    <a:pt x="108" y="452"/>
                  </a:lnTo>
                  <a:lnTo>
                    <a:pt x="217" y="280"/>
                  </a:lnTo>
                  <a:cubicBezTo>
                    <a:pt x="172" y="187"/>
                    <a:pt x="138" y="94"/>
                    <a:pt x="138" y="1"/>
                  </a:cubicBez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1"/>
            <p:cNvSpPr/>
            <p:nvPr/>
          </p:nvSpPr>
          <p:spPr>
            <a:xfrm>
              <a:off x="3164400" y="2754650"/>
              <a:ext cx="2725" cy="4325"/>
            </a:xfrm>
            <a:custGeom>
              <a:rect b="b" l="l" r="r" t="t"/>
              <a:pathLst>
                <a:path extrusionOk="0" h="173" w="109">
                  <a:moveTo>
                    <a:pt x="109" y="0"/>
                  </a:moveTo>
                  <a:lnTo>
                    <a:pt x="0" y="172"/>
                  </a:lnTo>
                  <a:lnTo>
                    <a:pt x="0" y="172"/>
                  </a:lnTo>
                  <a:lnTo>
                    <a:pt x="109" y="0"/>
                  </a:lnTo>
                  <a:close/>
                </a:path>
              </a:pathLst>
            </a:custGeom>
            <a:solidFill>
              <a:srgbClr val="AA9B8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1"/>
            <p:cNvSpPr/>
            <p:nvPr/>
          </p:nvSpPr>
          <p:spPr>
            <a:xfrm>
              <a:off x="3164400" y="2754275"/>
              <a:ext cx="2725" cy="4700"/>
            </a:xfrm>
            <a:custGeom>
              <a:rect b="b" l="l" r="r" t="t"/>
              <a:pathLst>
                <a:path extrusionOk="0" h="188" w="109">
                  <a:moveTo>
                    <a:pt x="109" y="0"/>
                  </a:moveTo>
                  <a:lnTo>
                    <a:pt x="0" y="172"/>
                  </a:lnTo>
                  <a:lnTo>
                    <a:pt x="0" y="187"/>
                  </a:lnTo>
                  <a:lnTo>
                    <a:pt x="109" y="15"/>
                  </a:lnTo>
                  <a:lnTo>
                    <a:pt x="109" y="0"/>
                  </a:lnTo>
                  <a:close/>
                </a:path>
              </a:pathLst>
            </a:custGeom>
            <a:solidFill>
              <a:srgbClr val="AE7C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21"/>
            <p:cNvSpPr/>
            <p:nvPr/>
          </p:nvSpPr>
          <p:spPr>
            <a:xfrm>
              <a:off x="3161700" y="2745325"/>
              <a:ext cx="3475" cy="7025"/>
            </a:xfrm>
            <a:custGeom>
              <a:rect b="b" l="l" r="r" t="t"/>
              <a:pathLst>
                <a:path extrusionOk="0" h="281" w="139">
                  <a:moveTo>
                    <a:pt x="138" y="0"/>
                  </a:moveTo>
                  <a:lnTo>
                    <a:pt x="0" y="220"/>
                  </a:lnTo>
                  <a:lnTo>
                    <a:pt x="0" y="280"/>
                  </a:lnTo>
                  <a:lnTo>
                    <a:pt x="138" y="79"/>
                  </a:lnTo>
                  <a:lnTo>
                    <a:pt x="138" y="0"/>
                  </a:lnTo>
                  <a:close/>
                </a:path>
              </a:pathLst>
            </a:custGeom>
            <a:solidFill>
              <a:srgbClr val="AE7E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1"/>
            <p:cNvSpPr/>
            <p:nvPr/>
          </p:nvSpPr>
          <p:spPr>
            <a:xfrm>
              <a:off x="3161325" y="2736825"/>
              <a:ext cx="7025" cy="14025"/>
            </a:xfrm>
            <a:custGeom>
              <a:rect b="b" l="l" r="r" t="t"/>
              <a:pathLst>
                <a:path extrusionOk="0" h="561" w="281">
                  <a:moveTo>
                    <a:pt x="261" y="1"/>
                  </a:moveTo>
                  <a:cubicBezTo>
                    <a:pt x="232" y="16"/>
                    <a:pt x="202" y="46"/>
                    <a:pt x="187" y="79"/>
                  </a:cubicBezTo>
                  <a:cubicBezTo>
                    <a:pt x="60" y="202"/>
                    <a:pt x="0" y="374"/>
                    <a:pt x="15" y="560"/>
                  </a:cubicBezTo>
                  <a:lnTo>
                    <a:pt x="153" y="340"/>
                  </a:lnTo>
                  <a:cubicBezTo>
                    <a:pt x="153" y="217"/>
                    <a:pt x="202" y="94"/>
                    <a:pt x="280" y="1"/>
                  </a:cubicBezTo>
                  <a:close/>
                </a:path>
              </a:pathLst>
            </a:custGeom>
            <a:solidFill>
              <a:srgbClr val="A2BB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21"/>
            <p:cNvSpPr/>
            <p:nvPr/>
          </p:nvSpPr>
          <p:spPr>
            <a:xfrm>
              <a:off x="3216075" y="2741875"/>
              <a:ext cx="775" cy="775"/>
            </a:xfrm>
            <a:custGeom>
              <a:rect b="b" l="l" r="r" t="t"/>
              <a:pathLst>
                <a:path extrusionOk="0" h="31" w="31">
                  <a:moveTo>
                    <a:pt x="30" y="0"/>
                  </a:moveTo>
                  <a:lnTo>
                    <a:pt x="0" y="30"/>
                  </a:lnTo>
                  <a:lnTo>
                    <a:pt x="15" y="30"/>
                  </a:lnTo>
                  <a:cubicBezTo>
                    <a:pt x="15" y="15"/>
                    <a:pt x="30" y="15"/>
                    <a:pt x="30" y="0"/>
                  </a:cubicBezTo>
                  <a:close/>
                </a:path>
              </a:pathLst>
            </a:custGeom>
            <a:solidFill>
              <a:srgbClr val="ADC4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21"/>
            <p:cNvSpPr/>
            <p:nvPr/>
          </p:nvSpPr>
          <p:spPr>
            <a:xfrm>
              <a:off x="3186500" y="2762100"/>
              <a:ext cx="1625" cy="775"/>
            </a:xfrm>
            <a:custGeom>
              <a:rect b="b" l="l" r="r" t="t"/>
              <a:pathLst>
                <a:path extrusionOk="0" h="31" w="65">
                  <a:moveTo>
                    <a:pt x="34" y="1"/>
                  </a:moveTo>
                  <a:cubicBezTo>
                    <a:pt x="19" y="1"/>
                    <a:pt x="19" y="16"/>
                    <a:pt x="1" y="31"/>
                  </a:cubicBezTo>
                  <a:lnTo>
                    <a:pt x="64" y="1"/>
                  </a:lnTo>
                  <a:close/>
                </a:path>
              </a:pathLst>
            </a:custGeom>
            <a:solidFill>
              <a:srgbClr val="3A8F9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1"/>
            <p:cNvSpPr/>
            <p:nvPr/>
          </p:nvSpPr>
          <p:spPr>
            <a:xfrm>
              <a:off x="3164775" y="2736825"/>
              <a:ext cx="16350" cy="25675"/>
            </a:xfrm>
            <a:custGeom>
              <a:rect b="b" l="l" r="r" t="t"/>
              <a:pathLst>
                <a:path extrusionOk="0" h="1027" w="654">
                  <a:moveTo>
                    <a:pt x="142" y="1"/>
                  </a:moveTo>
                  <a:lnTo>
                    <a:pt x="142" y="1"/>
                  </a:lnTo>
                  <a:cubicBezTo>
                    <a:pt x="70" y="86"/>
                    <a:pt x="23" y="197"/>
                    <a:pt x="16" y="310"/>
                  </a:cubicBezTo>
                  <a:lnTo>
                    <a:pt x="16" y="310"/>
                  </a:lnTo>
                  <a:cubicBezTo>
                    <a:pt x="30" y="199"/>
                    <a:pt x="71" y="92"/>
                    <a:pt x="142" y="1"/>
                  </a:cubicBezTo>
                  <a:close/>
                  <a:moveTo>
                    <a:pt x="16" y="310"/>
                  </a:moveTo>
                  <a:lnTo>
                    <a:pt x="16" y="310"/>
                  </a:lnTo>
                  <a:cubicBezTo>
                    <a:pt x="0" y="445"/>
                    <a:pt x="26" y="586"/>
                    <a:pt x="94" y="713"/>
                  </a:cubicBezTo>
                  <a:lnTo>
                    <a:pt x="94" y="698"/>
                  </a:lnTo>
                  <a:cubicBezTo>
                    <a:pt x="49" y="605"/>
                    <a:pt x="15" y="512"/>
                    <a:pt x="15" y="419"/>
                  </a:cubicBezTo>
                  <a:lnTo>
                    <a:pt x="15" y="340"/>
                  </a:lnTo>
                  <a:cubicBezTo>
                    <a:pt x="15" y="330"/>
                    <a:pt x="16" y="320"/>
                    <a:pt x="16" y="310"/>
                  </a:cubicBezTo>
                  <a:close/>
                  <a:moveTo>
                    <a:pt x="109" y="747"/>
                  </a:moveTo>
                  <a:cubicBezTo>
                    <a:pt x="183" y="857"/>
                    <a:pt x="284" y="934"/>
                    <a:pt x="398" y="980"/>
                  </a:cubicBezTo>
                  <a:lnTo>
                    <a:pt x="398" y="980"/>
                  </a:lnTo>
                  <a:cubicBezTo>
                    <a:pt x="380" y="971"/>
                    <a:pt x="361" y="961"/>
                    <a:pt x="344" y="948"/>
                  </a:cubicBezTo>
                  <a:cubicBezTo>
                    <a:pt x="280" y="919"/>
                    <a:pt x="217" y="870"/>
                    <a:pt x="172" y="825"/>
                  </a:cubicBezTo>
                  <a:cubicBezTo>
                    <a:pt x="157" y="792"/>
                    <a:pt x="142" y="777"/>
                    <a:pt x="109" y="747"/>
                  </a:cubicBezTo>
                  <a:close/>
                  <a:moveTo>
                    <a:pt x="398" y="980"/>
                  </a:moveTo>
                  <a:cubicBezTo>
                    <a:pt x="478" y="1017"/>
                    <a:pt x="566" y="1027"/>
                    <a:pt x="653" y="1027"/>
                  </a:cubicBezTo>
                  <a:cubicBezTo>
                    <a:pt x="564" y="1027"/>
                    <a:pt x="478" y="1011"/>
                    <a:pt x="398" y="980"/>
                  </a:cubicBezTo>
                  <a:close/>
                </a:path>
              </a:pathLst>
            </a:custGeom>
            <a:solidFill>
              <a:srgbClr val="72B1B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21"/>
            <p:cNvSpPr/>
            <p:nvPr/>
          </p:nvSpPr>
          <p:spPr>
            <a:xfrm>
              <a:off x="3185750" y="2743250"/>
              <a:ext cx="50975" cy="41725"/>
            </a:xfrm>
            <a:custGeom>
              <a:rect b="b" l="l" r="r" t="t"/>
              <a:pathLst>
                <a:path extrusionOk="0" h="1669" w="2039">
                  <a:moveTo>
                    <a:pt x="1302" y="0"/>
                  </a:moveTo>
                  <a:cubicBezTo>
                    <a:pt x="1180" y="0"/>
                    <a:pt x="1057" y="34"/>
                    <a:pt x="949" y="102"/>
                  </a:cubicBezTo>
                  <a:lnTo>
                    <a:pt x="374" y="490"/>
                  </a:lnTo>
                  <a:cubicBezTo>
                    <a:pt x="79" y="691"/>
                    <a:pt x="1" y="1079"/>
                    <a:pt x="187" y="1374"/>
                  </a:cubicBezTo>
                  <a:cubicBezTo>
                    <a:pt x="316" y="1562"/>
                    <a:pt x="520" y="1668"/>
                    <a:pt x="729" y="1668"/>
                  </a:cubicBezTo>
                  <a:cubicBezTo>
                    <a:pt x="847" y="1668"/>
                    <a:pt x="967" y="1634"/>
                    <a:pt x="1075" y="1561"/>
                  </a:cubicBezTo>
                  <a:lnTo>
                    <a:pt x="1665" y="1173"/>
                  </a:lnTo>
                  <a:cubicBezTo>
                    <a:pt x="1960" y="986"/>
                    <a:pt x="2038" y="583"/>
                    <a:pt x="1837" y="288"/>
                  </a:cubicBezTo>
                  <a:cubicBezTo>
                    <a:pt x="1718" y="99"/>
                    <a:pt x="1512" y="0"/>
                    <a:pt x="1302"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21"/>
            <p:cNvSpPr/>
            <p:nvPr/>
          </p:nvSpPr>
          <p:spPr>
            <a:xfrm>
              <a:off x="3148825" y="2677700"/>
              <a:ext cx="54500" cy="33125"/>
            </a:xfrm>
            <a:custGeom>
              <a:rect b="b" l="l" r="r" t="t"/>
              <a:pathLst>
                <a:path extrusionOk="0" h="1325" w="2180">
                  <a:moveTo>
                    <a:pt x="0" y="1325"/>
                  </a:moveTo>
                  <a:lnTo>
                    <a:pt x="0" y="1325"/>
                  </a:lnTo>
                  <a:lnTo>
                    <a:pt x="0" y="1325"/>
                  </a:lnTo>
                  <a:close/>
                  <a:moveTo>
                    <a:pt x="482" y="996"/>
                  </a:moveTo>
                  <a:lnTo>
                    <a:pt x="0" y="1306"/>
                  </a:lnTo>
                  <a:lnTo>
                    <a:pt x="0" y="1306"/>
                  </a:lnTo>
                  <a:lnTo>
                    <a:pt x="0" y="1306"/>
                  </a:lnTo>
                  <a:lnTo>
                    <a:pt x="482" y="996"/>
                  </a:lnTo>
                  <a:close/>
                  <a:moveTo>
                    <a:pt x="1821" y="112"/>
                  </a:moveTo>
                  <a:lnTo>
                    <a:pt x="1821" y="112"/>
                  </a:lnTo>
                  <a:lnTo>
                    <a:pt x="1635" y="235"/>
                  </a:lnTo>
                  <a:lnTo>
                    <a:pt x="1821" y="112"/>
                  </a:lnTo>
                  <a:lnTo>
                    <a:pt x="1821" y="112"/>
                  </a:lnTo>
                  <a:close/>
                  <a:moveTo>
                    <a:pt x="1836" y="112"/>
                  </a:moveTo>
                  <a:lnTo>
                    <a:pt x="1836" y="112"/>
                  </a:lnTo>
                  <a:lnTo>
                    <a:pt x="1836" y="112"/>
                  </a:lnTo>
                  <a:close/>
                  <a:moveTo>
                    <a:pt x="2179" y="0"/>
                  </a:moveTo>
                  <a:cubicBezTo>
                    <a:pt x="2052" y="0"/>
                    <a:pt x="1944" y="34"/>
                    <a:pt x="1836" y="112"/>
                  </a:cubicBezTo>
                  <a:cubicBezTo>
                    <a:pt x="1944" y="34"/>
                    <a:pt x="2052" y="0"/>
                    <a:pt x="2179" y="0"/>
                  </a:cubicBezTo>
                  <a:close/>
                  <a:moveTo>
                    <a:pt x="2179" y="0"/>
                  </a:moveTo>
                  <a:lnTo>
                    <a:pt x="2179" y="0"/>
                  </a:lnTo>
                  <a:lnTo>
                    <a:pt x="2179" y="0"/>
                  </a:lnTo>
                  <a:close/>
                </a:path>
              </a:pathLst>
            </a:custGeom>
            <a:solidFill>
              <a:srgbClr val="DFE3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21"/>
            <p:cNvSpPr/>
            <p:nvPr/>
          </p:nvSpPr>
          <p:spPr>
            <a:xfrm>
              <a:off x="3145000" y="2677700"/>
              <a:ext cx="74175" cy="36575"/>
            </a:xfrm>
            <a:custGeom>
              <a:rect b="b" l="l" r="r" t="t"/>
              <a:pathLst>
                <a:path extrusionOk="0" h="1463" w="2967">
                  <a:moveTo>
                    <a:pt x="2332" y="0"/>
                  </a:moveTo>
                  <a:cubicBezTo>
                    <a:pt x="2205" y="0"/>
                    <a:pt x="2097" y="34"/>
                    <a:pt x="1989" y="112"/>
                  </a:cubicBezTo>
                  <a:lnTo>
                    <a:pt x="1974" y="112"/>
                  </a:lnTo>
                  <a:lnTo>
                    <a:pt x="1788" y="235"/>
                  </a:lnTo>
                  <a:lnTo>
                    <a:pt x="1661" y="314"/>
                  </a:lnTo>
                  <a:lnTo>
                    <a:pt x="1508" y="422"/>
                  </a:lnTo>
                  <a:lnTo>
                    <a:pt x="1444" y="467"/>
                  </a:lnTo>
                  <a:lnTo>
                    <a:pt x="948" y="795"/>
                  </a:lnTo>
                  <a:lnTo>
                    <a:pt x="870" y="840"/>
                  </a:lnTo>
                  <a:lnTo>
                    <a:pt x="698" y="967"/>
                  </a:lnTo>
                  <a:lnTo>
                    <a:pt x="635" y="996"/>
                  </a:lnTo>
                  <a:lnTo>
                    <a:pt x="153" y="1306"/>
                  </a:lnTo>
                  <a:lnTo>
                    <a:pt x="153" y="1325"/>
                  </a:lnTo>
                  <a:cubicBezTo>
                    <a:pt x="94" y="1355"/>
                    <a:pt x="45" y="1418"/>
                    <a:pt x="0" y="1463"/>
                  </a:cubicBezTo>
                  <a:lnTo>
                    <a:pt x="1754" y="299"/>
                  </a:lnTo>
                  <a:cubicBezTo>
                    <a:pt x="1866" y="235"/>
                    <a:pt x="1989" y="205"/>
                    <a:pt x="2112" y="205"/>
                  </a:cubicBezTo>
                  <a:cubicBezTo>
                    <a:pt x="2314" y="205"/>
                    <a:pt x="2519" y="299"/>
                    <a:pt x="2642" y="485"/>
                  </a:cubicBezTo>
                  <a:cubicBezTo>
                    <a:pt x="2799" y="717"/>
                    <a:pt x="2780" y="1011"/>
                    <a:pt x="2627" y="1213"/>
                  </a:cubicBezTo>
                  <a:lnTo>
                    <a:pt x="2687" y="1183"/>
                  </a:lnTo>
                  <a:cubicBezTo>
                    <a:pt x="2873" y="1060"/>
                    <a:pt x="2967" y="858"/>
                    <a:pt x="2967" y="638"/>
                  </a:cubicBezTo>
                  <a:cubicBezTo>
                    <a:pt x="2967" y="579"/>
                    <a:pt x="2967" y="515"/>
                    <a:pt x="2937" y="452"/>
                  </a:cubicBezTo>
                  <a:cubicBezTo>
                    <a:pt x="2922" y="392"/>
                    <a:pt x="2907" y="343"/>
                    <a:pt x="2858" y="299"/>
                  </a:cubicBezTo>
                  <a:lnTo>
                    <a:pt x="2858" y="280"/>
                  </a:lnTo>
                  <a:cubicBezTo>
                    <a:pt x="2735" y="112"/>
                    <a:pt x="2534" y="0"/>
                    <a:pt x="2332" y="0"/>
                  </a:cubicBezTo>
                  <a:close/>
                </a:path>
              </a:pathLst>
            </a:custGeom>
            <a:solidFill>
              <a:srgbClr val="9ED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21"/>
            <p:cNvSpPr/>
            <p:nvPr/>
          </p:nvSpPr>
          <p:spPr>
            <a:xfrm>
              <a:off x="3218025" y="2717325"/>
              <a:ext cx="8625" cy="24200"/>
            </a:xfrm>
            <a:custGeom>
              <a:rect b="b" l="l" r="r" t="t"/>
              <a:pathLst>
                <a:path extrusionOk="0" h="968" w="345">
                  <a:moveTo>
                    <a:pt x="79" y="1"/>
                  </a:moveTo>
                  <a:cubicBezTo>
                    <a:pt x="109" y="35"/>
                    <a:pt x="124" y="64"/>
                    <a:pt x="139" y="94"/>
                  </a:cubicBezTo>
                  <a:cubicBezTo>
                    <a:pt x="344" y="374"/>
                    <a:pt x="266" y="766"/>
                    <a:pt x="1" y="967"/>
                  </a:cubicBezTo>
                  <a:cubicBezTo>
                    <a:pt x="266" y="766"/>
                    <a:pt x="344" y="374"/>
                    <a:pt x="139" y="94"/>
                  </a:cubicBezTo>
                  <a:cubicBezTo>
                    <a:pt x="124" y="64"/>
                    <a:pt x="109" y="35"/>
                    <a:pt x="79" y="1"/>
                  </a:cubicBezTo>
                  <a:close/>
                </a:path>
              </a:pathLst>
            </a:custGeom>
            <a:solidFill>
              <a:srgbClr val="EE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21"/>
            <p:cNvSpPr/>
            <p:nvPr/>
          </p:nvSpPr>
          <p:spPr>
            <a:xfrm>
              <a:off x="3197425" y="2712300"/>
              <a:ext cx="29225" cy="30350"/>
            </a:xfrm>
            <a:custGeom>
              <a:rect b="b" l="l" r="r" t="t"/>
              <a:pathLst>
                <a:path extrusionOk="0" h="1214" w="1169">
                  <a:moveTo>
                    <a:pt x="437" y="0"/>
                  </a:moveTo>
                  <a:cubicBezTo>
                    <a:pt x="403" y="0"/>
                    <a:pt x="373" y="0"/>
                    <a:pt x="329" y="15"/>
                  </a:cubicBezTo>
                  <a:lnTo>
                    <a:pt x="0" y="236"/>
                  </a:lnTo>
                  <a:cubicBezTo>
                    <a:pt x="64" y="221"/>
                    <a:pt x="142" y="202"/>
                    <a:pt x="217" y="202"/>
                  </a:cubicBezTo>
                  <a:cubicBezTo>
                    <a:pt x="422" y="202"/>
                    <a:pt x="623" y="295"/>
                    <a:pt x="746" y="482"/>
                  </a:cubicBezTo>
                  <a:cubicBezTo>
                    <a:pt x="903" y="717"/>
                    <a:pt x="888" y="997"/>
                    <a:pt x="746" y="1198"/>
                  </a:cubicBezTo>
                  <a:lnTo>
                    <a:pt x="746" y="1213"/>
                  </a:lnTo>
                  <a:lnTo>
                    <a:pt x="795" y="1183"/>
                  </a:lnTo>
                  <a:cubicBezTo>
                    <a:pt x="795" y="1183"/>
                    <a:pt x="810" y="1168"/>
                    <a:pt x="825" y="1168"/>
                  </a:cubicBezTo>
                  <a:cubicBezTo>
                    <a:pt x="1090" y="967"/>
                    <a:pt x="1168" y="575"/>
                    <a:pt x="963" y="295"/>
                  </a:cubicBezTo>
                  <a:cubicBezTo>
                    <a:pt x="948" y="265"/>
                    <a:pt x="933" y="236"/>
                    <a:pt x="903" y="202"/>
                  </a:cubicBezTo>
                  <a:cubicBezTo>
                    <a:pt x="776" y="79"/>
                    <a:pt x="608" y="0"/>
                    <a:pt x="437" y="0"/>
                  </a:cubicBezTo>
                  <a:close/>
                </a:path>
              </a:pathLst>
            </a:custGeom>
            <a:solidFill>
              <a:srgbClr val="9ED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1"/>
            <p:cNvSpPr/>
            <p:nvPr/>
          </p:nvSpPr>
          <p:spPr>
            <a:xfrm>
              <a:off x="3209075" y="2743450"/>
              <a:ext cx="27650" cy="30350"/>
            </a:xfrm>
            <a:custGeom>
              <a:rect b="b" l="l" r="r" t="t"/>
              <a:pathLst>
                <a:path extrusionOk="0" h="1214" w="1106">
                  <a:moveTo>
                    <a:pt x="310" y="1"/>
                  </a:moveTo>
                  <a:lnTo>
                    <a:pt x="295" y="16"/>
                  </a:lnTo>
                  <a:lnTo>
                    <a:pt x="1" y="202"/>
                  </a:lnTo>
                  <a:cubicBezTo>
                    <a:pt x="49" y="187"/>
                    <a:pt x="94" y="187"/>
                    <a:pt x="157" y="187"/>
                  </a:cubicBezTo>
                  <a:cubicBezTo>
                    <a:pt x="359" y="187"/>
                    <a:pt x="560" y="295"/>
                    <a:pt x="683" y="482"/>
                  </a:cubicBezTo>
                  <a:cubicBezTo>
                    <a:pt x="840" y="698"/>
                    <a:pt x="825" y="993"/>
                    <a:pt x="669" y="1213"/>
                  </a:cubicBezTo>
                  <a:lnTo>
                    <a:pt x="732" y="1165"/>
                  </a:lnTo>
                  <a:cubicBezTo>
                    <a:pt x="1027" y="978"/>
                    <a:pt x="1105" y="575"/>
                    <a:pt x="904" y="280"/>
                  </a:cubicBezTo>
                  <a:cubicBezTo>
                    <a:pt x="777" y="94"/>
                    <a:pt x="575" y="1"/>
                    <a:pt x="374" y="1"/>
                  </a:cubicBezTo>
                  <a:close/>
                </a:path>
              </a:pathLst>
            </a:custGeom>
            <a:solidFill>
              <a:srgbClr val="9ED3E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1"/>
            <p:cNvSpPr/>
            <p:nvPr/>
          </p:nvSpPr>
          <p:spPr>
            <a:xfrm>
              <a:off x="3203300" y="2712300"/>
              <a:ext cx="1500" cy="875"/>
            </a:xfrm>
            <a:custGeom>
              <a:rect b="b" l="l" r="r" t="t"/>
              <a:pathLst>
                <a:path extrusionOk="0" h="35" w="60">
                  <a:moveTo>
                    <a:pt x="45" y="0"/>
                  </a:moveTo>
                  <a:lnTo>
                    <a:pt x="0" y="34"/>
                  </a:lnTo>
                  <a:cubicBezTo>
                    <a:pt x="15" y="34"/>
                    <a:pt x="45" y="34"/>
                    <a:pt x="60" y="15"/>
                  </a:cubicBezTo>
                  <a:lnTo>
                    <a:pt x="60" y="0"/>
                  </a:ln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1"/>
            <p:cNvSpPr/>
            <p:nvPr/>
          </p:nvSpPr>
          <p:spPr>
            <a:xfrm>
              <a:off x="3202825" y="2713150"/>
              <a:ext cx="500" cy="375"/>
            </a:xfrm>
            <a:custGeom>
              <a:rect b="b" l="l" r="r" t="t"/>
              <a:pathLst>
                <a:path extrusionOk="0" h="15" w="20">
                  <a:moveTo>
                    <a:pt x="19" y="0"/>
                  </a:moveTo>
                  <a:lnTo>
                    <a:pt x="1" y="15"/>
                  </a:lnTo>
                  <a:lnTo>
                    <a:pt x="19" y="0"/>
                  </a:lnTo>
                  <a:close/>
                </a:path>
              </a:pathLst>
            </a:custGeom>
            <a:solidFill>
              <a:srgbClr val="93B2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1"/>
            <p:cNvSpPr/>
            <p:nvPr/>
          </p:nvSpPr>
          <p:spPr>
            <a:xfrm>
              <a:off x="3167475" y="2711925"/>
              <a:ext cx="36975" cy="24925"/>
            </a:xfrm>
            <a:custGeom>
              <a:rect b="b" l="l" r="r" t="t"/>
              <a:pathLst>
                <a:path extrusionOk="0" h="997" w="1479">
                  <a:moveTo>
                    <a:pt x="1448" y="1"/>
                  </a:moveTo>
                  <a:lnTo>
                    <a:pt x="15" y="933"/>
                  </a:lnTo>
                  <a:cubicBezTo>
                    <a:pt x="1" y="948"/>
                    <a:pt x="1" y="963"/>
                    <a:pt x="1" y="982"/>
                  </a:cubicBezTo>
                  <a:lnTo>
                    <a:pt x="15" y="997"/>
                  </a:lnTo>
                  <a:lnTo>
                    <a:pt x="79" y="948"/>
                  </a:lnTo>
                  <a:cubicBezTo>
                    <a:pt x="109" y="903"/>
                    <a:pt x="142" y="870"/>
                    <a:pt x="187" y="855"/>
                  </a:cubicBezTo>
                  <a:lnTo>
                    <a:pt x="1277" y="124"/>
                  </a:lnTo>
                  <a:cubicBezTo>
                    <a:pt x="1321" y="94"/>
                    <a:pt x="1370" y="79"/>
                    <a:pt x="1415" y="64"/>
                  </a:cubicBezTo>
                  <a:lnTo>
                    <a:pt x="1433" y="49"/>
                  </a:lnTo>
                  <a:lnTo>
                    <a:pt x="1478" y="15"/>
                  </a:lnTo>
                  <a:cubicBezTo>
                    <a:pt x="1478" y="1"/>
                    <a:pt x="1478" y="1"/>
                    <a:pt x="1463" y="1"/>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1"/>
            <p:cNvSpPr/>
            <p:nvPr/>
          </p:nvSpPr>
          <p:spPr>
            <a:xfrm>
              <a:off x="3168325" y="2712675"/>
              <a:ext cx="36475" cy="24175"/>
            </a:xfrm>
            <a:custGeom>
              <a:rect b="b" l="l" r="r" t="t"/>
              <a:pathLst>
                <a:path extrusionOk="0" h="967" w="1459">
                  <a:moveTo>
                    <a:pt x="1459" y="0"/>
                  </a:moveTo>
                  <a:cubicBezTo>
                    <a:pt x="1444" y="19"/>
                    <a:pt x="1414" y="19"/>
                    <a:pt x="1399" y="19"/>
                  </a:cubicBezTo>
                  <a:lnTo>
                    <a:pt x="1381" y="34"/>
                  </a:lnTo>
                  <a:cubicBezTo>
                    <a:pt x="1336" y="49"/>
                    <a:pt x="1287" y="64"/>
                    <a:pt x="1243" y="94"/>
                  </a:cubicBezTo>
                  <a:lnTo>
                    <a:pt x="153" y="825"/>
                  </a:lnTo>
                  <a:cubicBezTo>
                    <a:pt x="108" y="840"/>
                    <a:pt x="75" y="873"/>
                    <a:pt x="45" y="918"/>
                  </a:cubicBezTo>
                  <a:cubicBezTo>
                    <a:pt x="30" y="918"/>
                    <a:pt x="30" y="933"/>
                    <a:pt x="30" y="933"/>
                  </a:cubicBezTo>
                  <a:cubicBezTo>
                    <a:pt x="15" y="952"/>
                    <a:pt x="0" y="952"/>
                    <a:pt x="0" y="967"/>
                  </a:cubicBezTo>
                  <a:lnTo>
                    <a:pt x="15" y="967"/>
                  </a:lnTo>
                  <a:lnTo>
                    <a:pt x="1444" y="34"/>
                  </a:lnTo>
                  <a:cubicBezTo>
                    <a:pt x="1459" y="19"/>
                    <a:pt x="1459" y="19"/>
                    <a:pt x="1459" y="0"/>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1"/>
            <p:cNvSpPr/>
            <p:nvPr/>
          </p:nvSpPr>
          <p:spPr>
            <a:xfrm>
              <a:off x="3167850" y="2735625"/>
              <a:ext cx="1600" cy="1225"/>
            </a:xfrm>
            <a:custGeom>
              <a:rect b="b" l="l" r="r" t="t"/>
              <a:pathLst>
                <a:path extrusionOk="0" h="49" w="64">
                  <a:moveTo>
                    <a:pt x="64" y="0"/>
                  </a:moveTo>
                  <a:cubicBezTo>
                    <a:pt x="49" y="0"/>
                    <a:pt x="49" y="15"/>
                    <a:pt x="34" y="15"/>
                  </a:cubicBezTo>
                  <a:lnTo>
                    <a:pt x="0" y="49"/>
                  </a:lnTo>
                  <a:lnTo>
                    <a:pt x="0" y="49"/>
                  </a:lnTo>
                  <a:lnTo>
                    <a:pt x="64" y="0"/>
                  </a:lnTo>
                  <a:close/>
                </a:path>
              </a:pathLst>
            </a:custGeom>
            <a:solidFill>
              <a:srgbClr val="689B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1"/>
            <p:cNvSpPr/>
            <p:nvPr/>
          </p:nvSpPr>
          <p:spPr>
            <a:xfrm>
              <a:off x="3167850" y="2735625"/>
              <a:ext cx="1600" cy="1225"/>
            </a:xfrm>
            <a:custGeom>
              <a:rect b="b" l="l" r="r" t="t"/>
              <a:pathLst>
                <a:path extrusionOk="0" h="49" w="64">
                  <a:moveTo>
                    <a:pt x="64" y="0"/>
                  </a:moveTo>
                  <a:lnTo>
                    <a:pt x="0" y="49"/>
                  </a:lnTo>
                  <a:lnTo>
                    <a:pt x="0" y="49"/>
                  </a:lnTo>
                  <a:lnTo>
                    <a:pt x="64" y="0"/>
                  </a:ln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1"/>
            <p:cNvSpPr/>
            <p:nvPr/>
          </p:nvSpPr>
          <p:spPr>
            <a:xfrm>
              <a:off x="3168700" y="2735625"/>
              <a:ext cx="750" cy="400"/>
            </a:xfrm>
            <a:custGeom>
              <a:rect b="b" l="l" r="r" t="t"/>
              <a:pathLst>
                <a:path extrusionOk="0" h="16" w="30">
                  <a:moveTo>
                    <a:pt x="29" y="0"/>
                  </a:moveTo>
                  <a:cubicBezTo>
                    <a:pt x="15" y="1"/>
                    <a:pt x="15" y="15"/>
                    <a:pt x="0" y="15"/>
                  </a:cubicBezTo>
                  <a:lnTo>
                    <a:pt x="15" y="15"/>
                  </a:lnTo>
                  <a:cubicBezTo>
                    <a:pt x="15" y="15"/>
                    <a:pt x="15" y="1"/>
                    <a:pt x="29" y="0"/>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1"/>
            <p:cNvSpPr/>
            <p:nvPr/>
          </p:nvSpPr>
          <p:spPr>
            <a:xfrm>
              <a:off x="3167850" y="2736000"/>
              <a:ext cx="875" cy="850"/>
            </a:xfrm>
            <a:custGeom>
              <a:rect b="b" l="l" r="r" t="t"/>
              <a:pathLst>
                <a:path extrusionOk="0" h="34" w="35">
                  <a:moveTo>
                    <a:pt x="34" y="0"/>
                  </a:moveTo>
                  <a:lnTo>
                    <a:pt x="0" y="34"/>
                  </a:lnTo>
                  <a:lnTo>
                    <a:pt x="19" y="34"/>
                  </a:lnTo>
                  <a:cubicBezTo>
                    <a:pt x="19" y="19"/>
                    <a:pt x="34" y="19"/>
                    <a:pt x="34" y="0"/>
                  </a:cubicBezTo>
                  <a:close/>
                </a:path>
              </a:pathLst>
            </a:custGeom>
            <a:solidFill>
              <a:srgbClr val="689B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1"/>
            <p:cNvSpPr/>
            <p:nvPr/>
          </p:nvSpPr>
          <p:spPr>
            <a:xfrm>
              <a:off x="3168325" y="2736000"/>
              <a:ext cx="750" cy="850"/>
            </a:xfrm>
            <a:custGeom>
              <a:rect b="b" l="l" r="r" t="t"/>
              <a:pathLst>
                <a:path extrusionOk="0" h="34" w="30">
                  <a:moveTo>
                    <a:pt x="15" y="0"/>
                  </a:moveTo>
                  <a:cubicBezTo>
                    <a:pt x="15" y="19"/>
                    <a:pt x="0" y="19"/>
                    <a:pt x="0" y="34"/>
                  </a:cubicBezTo>
                  <a:cubicBezTo>
                    <a:pt x="0" y="19"/>
                    <a:pt x="15" y="19"/>
                    <a:pt x="30" y="0"/>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1"/>
            <p:cNvSpPr/>
            <p:nvPr/>
          </p:nvSpPr>
          <p:spPr>
            <a:xfrm>
              <a:off x="3215325" y="2742625"/>
              <a:ext cx="1525" cy="850"/>
            </a:xfrm>
            <a:custGeom>
              <a:rect b="b" l="l" r="r" t="t"/>
              <a:pathLst>
                <a:path extrusionOk="0" h="34" w="61">
                  <a:moveTo>
                    <a:pt x="45" y="0"/>
                  </a:moveTo>
                  <a:cubicBezTo>
                    <a:pt x="30" y="15"/>
                    <a:pt x="16" y="34"/>
                    <a:pt x="1" y="34"/>
                  </a:cubicBezTo>
                  <a:lnTo>
                    <a:pt x="60" y="34"/>
                  </a:lnTo>
                  <a:cubicBezTo>
                    <a:pt x="60" y="15"/>
                    <a:pt x="60" y="15"/>
                    <a:pt x="45" y="0"/>
                  </a:cubicBezTo>
                  <a:close/>
                </a:path>
              </a:pathLst>
            </a:custGeom>
            <a:solidFill>
              <a:srgbClr val="9DBAB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1"/>
            <p:cNvSpPr/>
            <p:nvPr/>
          </p:nvSpPr>
          <p:spPr>
            <a:xfrm>
              <a:off x="3213000" y="2742250"/>
              <a:ext cx="3100" cy="1975"/>
            </a:xfrm>
            <a:custGeom>
              <a:rect b="b" l="l" r="r" t="t"/>
              <a:pathLst>
                <a:path extrusionOk="0" h="79" w="124">
                  <a:moveTo>
                    <a:pt x="123" y="0"/>
                  </a:moveTo>
                  <a:cubicBezTo>
                    <a:pt x="109" y="0"/>
                    <a:pt x="109" y="15"/>
                    <a:pt x="109" y="15"/>
                  </a:cubicBezTo>
                  <a:cubicBezTo>
                    <a:pt x="109" y="15"/>
                    <a:pt x="123" y="15"/>
                    <a:pt x="123" y="0"/>
                  </a:cubicBezTo>
                  <a:close/>
                  <a:moveTo>
                    <a:pt x="109" y="15"/>
                  </a:moveTo>
                  <a:lnTo>
                    <a:pt x="0" y="78"/>
                  </a:lnTo>
                  <a:cubicBezTo>
                    <a:pt x="15" y="78"/>
                    <a:pt x="30" y="64"/>
                    <a:pt x="45" y="64"/>
                  </a:cubicBezTo>
                  <a:lnTo>
                    <a:pt x="123" y="15"/>
                  </a:ln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1"/>
            <p:cNvSpPr/>
            <p:nvPr/>
          </p:nvSpPr>
          <p:spPr>
            <a:xfrm>
              <a:off x="3214125" y="2742625"/>
              <a:ext cx="2350" cy="1225"/>
            </a:xfrm>
            <a:custGeom>
              <a:rect b="b" l="l" r="r" t="t"/>
              <a:pathLst>
                <a:path extrusionOk="0" h="49" w="94">
                  <a:moveTo>
                    <a:pt x="78" y="0"/>
                  </a:moveTo>
                  <a:lnTo>
                    <a:pt x="0" y="49"/>
                  </a:lnTo>
                  <a:cubicBezTo>
                    <a:pt x="15" y="49"/>
                    <a:pt x="34" y="49"/>
                    <a:pt x="49" y="34"/>
                  </a:cubicBezTo>
                  <a:cubicBezTo>
                    <a:pt x="64" y="34"/>
                    <a:pt x="78" y="15"/>
                    <a:pt x="93" y="0"/>
                  </a:cubicBezTo>
                  <a:close/>
                </a:path>
              </a:pathLst>
            </a:custGeom>
            <a:solidFill>
              <a:srgbClr val="6E9F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1"/>
            <p:cNvSpPr/>
            <p:nvPr/>
          </p:nvSpPr>
          <p:spPr>
            <a:xfrm>
              <a:off x="3188100" y="2760525"/>
              <a:ext cx="2350" cy="1600"/>
            </a:xfrm>
            <a:custGeom>
              <a:rect b="b" l="l" r="r" t="t"/>
              <a:pathLst>
                <a:path extrusionOk="0" h="64" w="94">
                  <a:moveTo>
                    <a:pt x="78" y="0"/>
                  </a:moveTo>
                  <a:lnTo>
                    <a:pt x="0" y="64"/>
                  </a:lnTo>
                  <a:lnTo>
                    <a:pt x="0" y="64"/>
                  </a:lnTo>
                  <a:lnTo>
                    <a:pt x="93" y="0"/>
                  </a:lnTo>
                  <a:close/>
                </a:path>
              </a:pathLst>
            </a:custGeom>
            <a:solidFill>
              <a:srgbClr val="368D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1"/>
            <p:cNvSpPr/>
            <p:nvPr/>
          </p:nvSpPr>
          <p:spPr>
            <a:xfrm>
              <a:off x="3186500" y="2756225"/>
              <a:ext cx="7500" cy="5075"/>
            </a:xfrm>
            <a:custGeom>
              <a:rect b="b" l="l" r="r" t="t"/>
              <a:pathLst>
                <a:path extrusionOk="0" h="203" w="300">
                  <a:moveTo>
                    <a:pt x="299" y="1"/>
                  </a:moveTo>
                  <a:lnTo>
                    <a:pt x="299" y="1"/>
                  </a:lnTo>
                  <a:cubicBezTo>
                    <a:pt x="297" y="2"/>
                    <a:pt x="294" y="4"/>
                    <a:pt x="292" y="6"/>
                  </a:cubicBezTo>
                  <a:lnTo>
                    <a:pt x="292" y="6"/>
                  </a:lnTo>
                  <a:lnTo>
                    <a:pt x="299" y="1"/>
                  </a:lnTo>
                  <a:close/>
                  <a:moveTo>
                    <a:pt x="292" y="6"/>
                  </a:moveTo>
                  <a:lnTo>
                    <a:pt x="34" y="172"/>
                  </a:lnTo>
                  <a:cubicBezTo>
                    <a:pt x="19" y="187"/>
                    <a:pt x="1" y="202"/>
                    <a:pt x="19" y="202"/>
                  </a:cubicBezTo>
                  <a:cubicBezTo>
                    <a:pt x="49" y="187"/>
                    <a:pt x="94" y="172"/>
                    <a:pt x="142" y="143"/>
                  </a:cubicBezTo>
                  <a:lnTo>
                    <a:pt x="187" y="109"/>
                  </a:lnTo>
                  <a:cubicBezTo>
                    <a:pt x="219" y="81"/>
                    <a:pt x="248" y="36"/>
                    <a:pt x="292" y="6"/>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1"/>
            <p:cNvSpPr/>
            <p:nvPr/>
          </p:nvSpPr>
          <p:spPr>
            <a:xfrm>
              <a:off x="3186975" y="2760900"/>
              <a:ext cx="1150" cy="1225"/>
            </a:xfrm>
            <a:custGeom>
              <a:rect b="b" l="l" r="r" t="t"/>
              <a:pathLst>
                <a:path extrusionOk="0" h="49" w="46">
                  <a:moveTo>
                    <a:pt x="45" y="0"/>
                  </a:moveTo>
                  <a:cubicBezTo>
                    <a:pt x="30" y="15"/>
                    <a:pt x="15" y="15"/>
                    <a:pt x="0" y="15"/>
                  </a:cubicBezTo>
                  <a:lnTo>
                    <a:pt x="0" y="30"/>
                  </a:lnTo>
                  <a:cubicBezTo>
                    <a:pt x="0" y="30"/>
                    <a:pt x="0" y="49"/>
                    <a:pt x="15" y="49"/>
                  </a:cubicBezTo>
                  <a:cubicBezTo>
                    <a:pt x="15" y="30"/>
                    <a:pt x="30" y="15"/>
                    <a:pt x="45" y="0"/>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1"/>
            <p:cNvSpPr/>
            <p:nvPr/>
          </p:nvSpPr>
          <p:spPr>
            <a:xfrm>
              <a:off x="3186975" y="2761275"/>
              <a:ext cx="25" cy="400"/>
            </a:xfrm>
            <a:custGeom>
              <a:rect b="b" l="l" r="r" t="t"/>
              <a:pathLst>
                <a:path extrusionOk="0" h="16" w="1">
                  <a:moveTo>
                    <a:pt x="0" y="0"/>
                  </a:moveTo>
                  <a:lnTo>
                    <a:pt x="0" y="0"/>
                  </a:lnTo>
                  <a:lnTo>
                    <a:pt x="0" y="15"/>
                  </a:lnTo>
                  <a:close/>
                </a:path>
              </a:pathLst>
            </a:custGeom>
            <a:solidFill>
              <a:srgbClr val="078B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1"/>
            <p:cNvSpPr/>
            <p:nvPr/>
          </p:nvSpPr>
          <p:spPr>
            <a:xfrm>
              <a:off x="3187350" y="2758950"/>
              <a:ext cx="3850" cy="3175"/>
            </a:xfrm>
            <a:custGeom>
              <a:rect b="b" l="l" r="r" t="t"/>
              <a:pathLst>
                <a:path extrusionOk="0" h="127" w="154">
                  <a:moveTo>
                    <a:pt x="153" y="0"/>
                  </a:moveTo>
                  <a:lnTo>
                    <a:pt x="108" y="34"/>
                  </a:lnTo>
                  <a:cubicBezTo>
                    <a:pt x="79" y="63"/>
                    <a:pt x="45" y="63"/>
                    <a:pt x="30" y="78"/>
                  </a:cubicBezTo>
                  <a:cubicBezTo>
                    <a:pt x="15" y="93"/>
                    <a:pt x="0" y="108"/>
                    <a:pt x="0" y="127"/>
                  </a:cubicBezTo>
                  <a:lnTo>
                    <a:pt x="30" y="127"/>
                  </a:lnTo>
                  <a:lnTo>
                    <a:pt x="123" y="63"/>
                  </a:lnTo>
                  <a:cubicBezTo>
                    <a:pt x="123" y="34"/>
                    <a:pt x="138" y="15"/>
                    <a:pt x="153" y="0"/>
                  </a:cubicBezTo>
                  <a:close/>
                </a:path>
              </a:pathLst>
            </a:custGeom>
            <a:solidFill>
              <a:srgbClr val="28868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1"/>
            <p:cNvSpPr/>
            <p:nvPr/>
          </p:nvSpPr>
          <p:spPr>
            <a:xfrm>
              <a:off x="3186975" y="2759775"/>
              <a:ext cx="3100" cy="1525"/>
            </a:xfrm>
            <a:custGeom>
              <a:rect b="b" l="l" r="r" t="t"/>
              <a:pathLst>
                <a:path extrusionOk="0" h="61" w="124">
                  <a:moveTo>
                    <a:pt x="123" y="1"/>
                  </a:moveTo>
                  <a:lnTo>
                    <a:pt x="123" y="1"/>
                  </a:lnTo>
                  <a:cubicBezTo>
                    <a:pt x="75" y="30"/>
                    <a:pt x="30" y="45"/>
                    <a:pt x="0" y="60"/>
                  </a:cubicBezTo>
                  <a:cubicBezTo>
                    <a:pt x="15" y="60"/>
                    <a:pt x="30" y="60"/>
                    <a:pt x="45" y="45"/>
                  </a:cubicBezTo>
                  <a:cubicBezTo>
                    <a:pt x="60" y="30"/>
                    <a:pt x="94" y="30"/>
                    <a:pt x="123" y="1"/>
                  </a:cubicBezTo>
                  <a:close/>
                </a:path>
              </a:pathLst>
            </a:custGeom>
            <a:solidFill>
              <a:srgbClr val="4896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1"/>
            <p:cNvSpPr/>
            <p:nvPr/>
          </p:nvSpPr>
          <p:spPr>
            <a:xfrm>
              <a:off x="3190050" y="2743450"/>
              <a:ext cx="26800" cy="17100"/>
            </a:xfrm>
            <a:custGeom>
              <a:rect b="b" l="l" r="r" t="t"/>
              <a:pathLst>
                <a:path extrusionOk="0" h="684" w="1072">
                  <a:moveTo>
                    <a:pt x="1012" y="1"/>
                  </a:moveTo>
                  <a:cubicBezTo>
                    <a:pt x="997" y="16"/>
                    <a:pt x="978" y="16"/>
                    <a:pt x="963" y="16"/>
                  </a:cubicBezTo>
                  <a:cubicBezTo>
                    <a:pt x="948" y="16"/>
                    <a:pt x="933" y="30"/>
                    <a:pt x="918" y="30"/>
                  </a:cubicBezTo>
                  <a:lnTo>
                    <a:pt x="157" y="512"/>
                  </a:lnTo>
                  <a:cubicBezTo>
                    <a:pt x="109" y="542"/>
                    <a:pt x="79" y="590"/>
                    <a:pt x="45" y="620"/>
                  </a:cubicBezTo>
                  <a:cubicBezTo>
                    <a:pt x="32" y="633"/>
                    <a:pt x="19" y="649"/>
                    <a:pt x="16" y="674"/>
                  </a:cubicBezTo>
                  <a:lnTo>
                    <a:pt x="16" y="674"/>
                  </a:lnTo>
                  <a:lnTo>
                    <a:pt x="747" y="212"/>
                  </a:lnTo>
                  <a:lnTo>
                    <a:pt x="747" y="212"/>
                  </a:lnTo>
                  <a:cubicBezTo>
                    <a:pt x="747" y="213"/>
                    <a:pt x="747" y="215"/>
                    <a:pt x="747" y="217"/>
                  </a:cubicBezTo>
                  <a:lnTo>
                    <a:pt x="870" y="124"/>
                  </a:lnTo>
                  <a:cubicBezTo>
                    <a:pt x="918" y="94"/>
                    <a:pt x="963" y="45"/>
                    <a:pt x="997" y="16"/>
                  </a:cubicBezTo>
                  <a:cubicBezTo>
                    <a:pt x="1027" y="1"/>
                    <a:pt x="1041" y="1"/>
                    <a:pt x="1071" y="1"/>
                  </a:cubicBezTo>
                  <a:close/>
                  <a:moveTo>
                    <a:pt x="16" y="674"/>
                  </a:moveTo>
                  <a:lnTo>
                    <a:pt x="0" y="683"/>
                  </a:lnTo>
                  <a:lnTo>
                    <a:pt x="15" y="683"/>
                  </a:lnTo>
                  <a:cubicBezTo>
                    <a:pt x="15" y="680"/>
                    <a:pt x="16" y="677"/>
                    <a:pt x="16" y="674"/>
                  </a:cubicBezTo>
                  <a:close/>
                </a:path>
              </a:pathLst>
            </a:custGeom>
            <a:solidFill>
              <a:srgbClr val="68A9B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1"/>
            <p:cNvSpPr/>
            <p:nvPr/>
          </p:nvSpPr>
          <p:spPr>
            <a:xfrm>
              <a:off x="3215700" y="2742250"/>
              <a:ext cx="400" cy="400"/>
            </a:xfrm>
            <a:custGeom>
              <a:rect b="b" l="l" r="r" t="t"/>
              <a:pathLst>
                <a:path extrusionOk="0" h="16" w="16">
                  <a:moveTo>
                    <a:pt x="15" y="0"/>
                  </a:moveTo>
                  <a:cubicBezTo>
                    <a:pt x="15" y="15"/>
                    <a:pt x="1" y="15"/>
                    <a:pt x="1" y="15"/>
                  </a:cubicBezTo>
                  <a:lnTo>
                    <a:pt x="15" y="15"/>
                  </a:lnTo>
                  <a:lnTo>
                    <a:pt x="15" y="0"/>
                  </a:lnTo>
                  <a:close/>
                </a:path>
              </a:pathLst>
            </a:custGeom>
            <a:solidFill>
              <a:srgbClr val="62A5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1"/>
            <p:cNvSpPr/>
            <p:nvPr/>
          </p:nvSpPr>
          <p:spPr>
            <a:xfrm>
              <a:off x="3208700" y="2743450"/>
              <a:ext cx="8150" cy="5450"/>
            </a:xfrm>
            <a:custGeom>
              <a:rect b="b" l="l" r="r" t="t"/>
              <a:pathLst>
                <a:path extrusionOk="0" h="218" w="326">
                  <a:moveTo>
                    <a:pt x="325" y="1"/>
                  </a:moveTo>
                  <a:cubicBezTo>
                    <a:pt x="295" y="1"/>
                    <a:pt x="281" y="1"/>
                    <a:pt x="251" y="16"/>
                  </a:cubicBezTo>
                  <a:cubicBezTo>
                    <a:pt x="217" y="45"/>
                    <a:pt x="172" y="94"/>
                    <a:pt x="124" y="124"/>
                  </a:cubicBezTo>
                  <a:lnTo>
                    <a:pt x="45" y="184"/>
                  </a:lnTo>
                  <a:lnTo>
                    <a:pt x="310" y="16"/>
                  </a:lnTo>
                  <a:lnTo>
                    <a:pt x="325" y="1"/>
                  </a:lnTo>
                  <a:close/>
                  <a:moveTo>
                    <a:pt x="45" y="184"/>
                  </a:moveTo>
                  <a:lnTo>
                    <a:pt x="16" y="202"/>
                  </a:lnTo>
                  <a:cubicBezTo>
                    <a:pt x="1" y="202"/>
                    <a:pt x="1" y="202"/>
                    <a:pt x="1" y="217"/>
                  </a:cubicBezTo>
                  <a:lnTo>
                    <a:pt x="45" y="184"/>
                  </a:lnTo>
                  <a:close/>
                </a:path>
              </a:pathLst>
            </a:custGeom>
            <a:solidFill>
              <a:srgbClr val="62A5A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1"/>
            <p:cNvSpPr/>
            <p:nvPr/>
          </p:nvSpPr>
          <p:spPr>
            <a:xfrm>
              <a:off x="3029525" y="2848775"/>
              <a:ext cx="9350" cy="65675"/>
            </a:xfrm>
            <a:custGeom>
              <a:rect b="b" l="l" r="r" t="t"/>
              <a:pathLst>
                <a:path extrusionOk="0" h="2627" w="374">
                  <a:moveTo>
                    <a:pt x="373" y="0"/>
                  </a:moveTo>
                  <a:lnTo>
                    <a:pt x="0" y="2627"/>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1"/>
            <p:cNvSpPr/>
            <p:nvPr/>
          </p:nvSpPr>
          <p:spPr>
            <a:xfrm>
              <a:off x="3028775" y="2848400"/>
              <a:ext cx="10850" cy="66425"/>
            </a:xfrm>
            <a:custGeom>
              <a:rect b="b" l="l" r="r" t="t"/>
              <a:pathLst>
                <a:path extrusionOk="0" h="2657" w="434">
                  <a:moveTo>
                    <a:pt x="373" y="0"/>
                  </a:moveTo>
                  <a:lnTo>
                    <a:pt x="0" y="2642"/>
                  </a:lnTo>
                  <a:lnTo>
                    <a:pt x="60" y="2657"/>
                  </a:lnTo>
                  <a:lnTo>
                    <a:pt x="433" y="15"/>
                  </a:lnTo>
                  <a:lnTo>
                    <a:pt x="373" y="0"/>
                  </a:lnTo>
                  <a:close/>
                </a:path>
              </a:pathLst>
            </a:custGeom>
            <a:solidFill>
              <a:srgbClr val="BBE0E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7" name="Google Shape;567;p21"/>
          <p:cNvSpPr/>
          <p:nvPr/>
        </p:nvSpPr>
        <p:spPr>
          <a:xfrm>
            <a:off x="1482222" y="3913896"/>
            <a:ext cx="581955" cy="1753617"/>
          </a:xfrm>
          <a:custGeom>
            <a:rect b="b" l="l" r="r" t="t"/>
            <a:pathLst>
              <a:path extrusionOk="0" h="83327" w="32851">
                <a:moveTo>
                  <a:pt x="1147" y="0"/>
                </a:moveTo>
                <a:lnTo>
                  <a:pt x="1008" y="417"/>
                </a:lnTo>
                <a:cubicBezTo>
                  <a:pt x="19606" y="5666"/>
                  <a:pt x="32364" y="22735"/>
                  <a:pt x="32121" y="42028"/>
                </a:cubicBezTo>
                <a:cubicBezTo>
                  <a:pt x="31878" y="61356"/>
                  <a:pt x="18702" y="78112"/>
                  <a:pt x="0" y="82874"/>
                </a:cubicBezTo>
                <a:lnTo>
                  <a:pt x="104" y="83326"/>
                </a:lnTo>
                <a:cubicBezTo>
                  <a:pt x="19050" y="78494"/>
                  <a:pt x="32364" y="61565"/>
                  <a:pt x="32608" y="42063"/>
                </a:cubicBezTo>
                <a:cubicBezTo>
                  <a:pt x="32851" y="22526"/>
                  <a:pt x="19954" y="5249"/>
                  <a:pt x="1147" y="0"/>
                </a:cubicBezTo>
                <a:close/>
              </a:path>
            </a:pathLst>
          </a:custGeom>
          <a:solidFill>
            <a:srgbClr val="666666"/>
          </a:solidFill>
          <a:ln cap="flat" cmpd="sng" w="9525">
            <a:solidFill>
              <a:srgbClr val="E6F8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1"/>
          <p:cNvSpPr/>
          <p:nvPr/>
        </p:nvSpPr>
        <p:spPr>
          <a:xfrm>
            <a:off x="1716231" y="4013417"/>
            <a:ext cx="113943" cy="134625"/>
          </a:xfrm>
          <a:custGeom>
            <a:rect b="b" l="l" r="r" t="t"/>
            <a:pathLst>
              <a:path extrusionOk="0" h="6397" w="6432">
                <a:moveTo>
                  <a:pt x="3199" y="0"/>
                </a:moveTo>
                <a:cubicBezTo>
                  <a:pt x="1426" y="0"/>
                  <a:pt x="1" y="1425"/>
                  <a:pt x="1" y="3198"/>
                </a:cubicBezTo>
                <a:cubicBezTo>
                  <a:pt x="1" y="4971"/>
                  <a:pt x="1426" y="6396"/>
                  <a:pt x="3199" y="6396"/>
                </a:cubicBezTo>
                <a:cubicBezTo>
                  <a:pt x="4972" y="6396"/>
                  <a:pt x="6432" y="4971"/>
                  <a:pt x="6432" y="3198"/>
                </a:cubicBezTo>
                <a:cubicBezTo>
                  <a:pt x="6432" y="1425"/>
                  <a:pt x="4972" y="0"/>
                  <a:pt x="3199"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1"/>
          <p:cNvSpPr/>
          <p:nvPr/>
        </p:nvSpPr>
        <p:spPr>
          <a:xfrm>
            <a:off x="1857762" y="5220666"/>
            <a:ext cx="125032" cy="135488"/>
          </a:xfrm>
          <a:custGeom>
            <a:rect b="b" l="l" r="r" t="t"/>
            <a:pathLst>
              <a:path extrusionOk="0" h="6438" w="7058">
                <a:moveTo>
                  <a:pt x="3522" y="1"/>
                </a:moveTo>
                <a:cubicBezTo>
                  <a:pt x="2062" y="1"/>
                  <a:pt x="745" y="1004"/>
                  <a:pt x="418" y="2489"/>
                </a:cubicBezTo>
                <a:cubicBezTo>
                  <a:pt x="1" y="4192"/>
                  <a:pt x="1044" y="5930"/>
                  <a:pt x="2782" y="6348"/>
                </a:cubicBezTo>
                <a:cubicBezTo>
                  <a:pt x="3035" y="6408"/>
                  <a:pt x="3287" y="6437"/>
                  <a:pt x="3536" y="6437"/>
                </a:cubicBezTo>
                <a:cubicBezTo>
                  <a:pt x="4997" y="6437"/>
                  <a:pt x="6314" y="5434"/>
                  <a:pt x="6641" y="3949"/>
                </a:cubicBezTo>
                <a:cubicBezTo>
                  <a:pt x="7058" y="2246"/>
                  <a:pt x="5980" y="508"/>
                  <a:pt x="4277" y="90"/>
                </a:cubicBezTo>
                <a:cubicBezTo>
                  <a:pt x="4024" y="30"/>
                  <a:pt x="3771" y="1"/>
                  <a:pt x="3522"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1"/>
          <p:cNvSpPr/>
          <p:nvPr/>
        </p:nvSpPr>
        <p:spPr>
          <a:xfrm>
            <a:off x="1513722" y="6766533"/>
            <a:ext cx="581955" cy="1753617"/>
          </a:xfrm>
          <a:custGeom>
            <a:rect b="b" l="l" r="r" t="t"/>
            <a:pathLst>
              <a:path extrusionOk="0" h="83327" w="32851">
                <a:moveTo>
                  <a:pt x="1147" y="0"/>
                </a:moveTo>
                <a:lnTo>
                  <a:pt x="1008" y="417"/>
                </a:lnTo>
                <a:cubicBezTo>
                  <a:pt x="19606" y="5666"/>
                  <a:pt x="32364" y="22735"/>
                  <a:pt x="32121" y="42028"/>
                </a:cubicBezTo>
                <a:cubicBezTo>
                  <a:pt x="31878" y="61356"/>
                  <a:pt x="18702" y="78112"/>
                  <a:pt x="0" y="82874"/>
                </a:cubicBezTo>
                <a:lnTo>
                  <a:pt x="104" y="83326"/>
                </a:lnTo>
                <a:cubicBezTo>
                  <a:pt x="19050" y="78494"/>
                  <a:pt x="32364" y="61565"/>
                  <a:pt x="32608" y="42063"/>
                </a:cubicBezTo>
                <a:cubicBezTo>
                  <a:pt x="32851" y="22526"/>
                  <a:pt x="19954" y="5249"/>
                  <a:pt x="1147" y="0"/>
                </a:cubicBezTo>
                <a:close/>
              </a:path>
            </a:pathLst>
          </a:custGeom>
          <a:solidFill>
            <a:srgbClr val="666666"/>
          </a:solidFill>
          <a:ln cap="flat" cmpd="sng" w="9525">
            <a:solidFill>
              <a:srgbClr val="E6F8F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1"/>
          <p:cNvSpPr/>
          <p:nvPr/>
        </p:nvSpPr>
        <p:spPr>
          <a:xfrm>
            <a:off x="2026944" y="7519179"/>
            <a:ext cx="113943" cy="134625"/>
          </a:xfrm>
          <a:custGeom>
            <a:rect b="b" l="l" r="r" t="t"/>
            <a:pathLst>
              <a:path extrusionOk="0" h="6397" w="6432">
                <a:moveTo>
                  <a:pt x="3199" y="0"/>
                </a:moveTo>
                <a:cubicBezTo>
                  <a:pt x="1426" y="0"/>
                  <a:pt x="1" y="1425"/>
                  <a:pt x="1" y="3198"/>
                </a:cubicBezTo>
                <a:cubicBezTo>
                  <a:pt x="1" y="4971"/>
                  <a:pt x="1426" y="6396"/>
                  <a:pt x="3199" y="6396"/>
                </a:cubicBezTo>
                <a:cubicBezTo>
                  <a:pt x="4972" y="6396"/>
                  <a:pt x="6432" y="4971"/>
                  <a:pt x="6432" y="3198"/>
                </a:cubicBezTo>
                <a:cubicBezTo>
                  <a:pt x="6432" y="1425"/>
                  <a:pt x="4972" y="0"/>
                  <a:pt x="3199"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2" name="Google Shape;572;p21"/>
          <p:cNvGrpSpPr/>
          <p:nvPr/>
        </p:nvGrpSpPr>
        <p:grpSpPr>
          <a:xfrm flipH="1">
            <a:off x="319309" y="6860070"/>
            <a:ext cx="1342497" cy="1660197"/>
            <a:chOff x="741075" y="4150000"/>
            <a:chExt cx="289950" cy="366150"/>
          </a:xfrm>
        </p:grpSpPr>
        <p:sp>
          <p:nvSpPr>
            <p:cNvPr id="573" name="Google Shape;573;p21"/>
            <p:cNvSpPr/>
            <p:nvPr/>
          </p:nvSpPr>
          <p:spPr>
            <a:xfrm>
              <a:off x="760850" y="4167075"/>
              <a:ext cx="212625" cy="185475"/>
            </a:xfrm>
            <a:custGeom>
              <a:rect b="b" l="l" r="r" t="t"/>
              <a:pathLst>
                <a:path extrusionOk="0" h="7419" w="8505">
                  <a:moveTo>
                    <a:pt x="1247" y="1"/>
                  </a:moveTo>
                  <a:cubicBezTo>
                    <a:pt x="933" y="1"/>
                    <a:pt x="624" y="124"/>
                    <a:pt x="389" y="389"/>
                  </a:cubicBezTo>
                  <a:cubicBezTo>
                    <a:pt x="1" y="855"/>
                    <a:pt x="49" y="1557"/>
                    <a:pt x="516" y="1960"/>
                  </a:cubicBezTo>
                  <a:lnTo>
                    <a:pt x="6702" y="7247"/>
                  </a:lnTo>
                  <a:cubicBezTo>
                    <a:pt x="6844" y="7355"/>
                    <a:pt x="7030" y="7418"/>
                    <a:pt x="7198" y="7418"/>
                  </a:cubicBezTo>
                  <a:cubicBezTo>
                    <a:pt x="7418" y="7418"/>
                    <a:pt x="7620" y="7325"/>
                    <a:pt x="7776" y="7153"/>
                  </a:cubicBezTo>
                  <a:lnTo>
                    <a:pt x="8224" y="6624"/>
                  </a:lnTo>
                  <a:cubicBezTo>
                    <a:pt x="8504" y="6299"/>
                    <a:pt x="8459" y="5814"/>
                    <a:pt x="8150" y="5553"/>
                  </a:cubicBezTo>
                  <a:lnTo>
                    <a:pt x="1960" y="266"/>
                  </a:lnTo>
                  <a:cubicBezTo>
                    <a:pt x="1758" y="79"/>
                    <a:pt x="1493" y="1"/>
                    <a:pt x="1247" y="1"/>
                  </a:cubicBezTo>
                  <a:close/>
                </a:path>
              </a:pathLst>
            </a:custGeom>
            <a:solidFill>
              <a:srgbClr val="FDF2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1"/>
            <p:cNvSpPr/>
            <p:nvPr/>
          </p:nvSpPr>
          <p:spPr>
            <a:xfrm>
              <a:off x="760850" y="4167000"/>
              <a:ext cx="212625" cy="185675"/>
            </a:xfrm>
            <a:custGeom>
              <a:rect b="b" l="l" r="r" t="t"/>
              <a:pathLst>
                <a:path extrusionOk="0" h="7427" w="8505">
                  <a:moveTo>
                    <a:pt x="1241" y="1"/>
                  </a:moveTo>
                  <a:cubicBezTo>
                    <a:pt x="927" y="1"/>
                    <a:pt x="613" y="134"/>
                    <a:pt x="389" y="392"/>
                  </a:cubicBezTo>
                  <a:cubicBezTo>
                    <a:pt x="1" y="858"/>
                    <a:pt x="49" y="1560"/>
                    <a:pt x="516" y="1963"/>
                  </a:cubicBezTo>
                  <a:lnTo>
                    <a:pt x="6702" y="7250"/>
                  </a:lnTo>
                  <a:cubicBezTo>
                    <a:pt x="6848" y="7368"/>
                    <a:pt x="7022" y="7427"/>
                    <a:pt x="7195" y="7427"/>
                  </a:cubicBezTo>
                  <a:cubicBezTo>
                    <a:pt x="7409" y="7427"/>
                    <a:pt x="7621" y="7336"/>
                    <a:pt x="7776" y="7156"/>
                  </a:cubicBezTo>
                  <a:lnTo>
                    <a:pt x="8224" y="6627"/>
                  </a:lnTo>
                  <a:cubicBezTo>
                    <a:pt x="8504" y="6302"/>
                    <a:pt x="8459" y="5817"/>
                    <a:pt x="8150" y="5556"/>
                  </a:cubicBezTo>
                  <a:lnTo>
                    <a:pt x="1960" y="269"/>
                  </a:lnTo>
                  <a:cubicBezTo>
                    <a:pt x="1751" y="88"/>
                    <a:pt x="1496" y="1"/>
                    <a:pt x="1241"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1"/>
            <p:cNvSpPr/>
            <p:nvPr/>
          </p:nvSpPr>
          <p:spPr>
            <a:xfrm>
              <a:off x="771400" y="4178750"/>
              <a:ext cx="198250" cy="172575"/>
            </a:xfrm>
            <a:custGeom>
              <a:rect b="b" l="l" r="r" t="t"/>
              <a:pathLst>
                <a:path extrusionOk="0" h="6903" w="7930">
                  <a:moveTo>
                    <a:pt x="806" y="1"/>
                  </a:moveTo>
                  <a:cubicBezTo>
                    <a:pt x="594" y="1"/>
                    <a:pt x="405" y="72"/>
                    <a:pt x="280" y="217"/>
                  </a:cubicBezTo>
                  <a:cubicBezTo>
                    <a:pt x="0" y="545"/>
                    <a:pt x="153" y="1120"/>
                    <a:pt x="605" y="1522"/>
                  </a:cubicBezTo>
                  <a:lnTo>
                    <a:pt x="6918" y="6903"/>
                  </a:lnTo>
                  <a:lnTo>
                    <a:pt x="7929" y="5720"/>
                  </a:lnTo>
                  <a:lnTo>
                    <a:pt x="1631" y="329"/>
                  </a:lnTo>
                  <a:cubicBezTo>
                    <a:pt x="1372" y="111"/>
                    <a:pt x="1071" y="1"/>
                    <a:pt x="806" y="1"/>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1"/>
            <p:cNvSpPr/>
            <p:nvPr/>
          </p:nvSpPr>
          <p:spPr>
            <a:xfrm>
              <a:off x="772875" y="4179175"/>
              <a:ext cx="127550" cy="112275"/>
            </a:xfrm>
            <a:custGeom>
              <a:rect b="b" l="l" r="r" t="t"/>
              <a:pathLst>
                <a:path extrusionOk="0" h="4491" w="5102">
                  <a:moveTo>
                    <a:pt x="801" y="0"/>
                  </a:moveTo>
                  <a:cubicBezTo>
                    <a:pt x="592" y="0"/>
                    <a:pt x="405" y="72"/>
                    <a:pt x="281" y="218"/>
                  </a:cubicBezTo>
                  <a:cubicBezTo>
                    <a:pt x="1" y="543"/>
                    <a:pt x="143" y="1117"/>
                    <a:pt x="594" y="1505"/>
                  </a:cubicBezTo>
                  <a:lnTo>
                    <a:pt x="4090" y="4490"/>
                  </a:lnTo>
                  <a:lnTo>
                    <a:pt x="5102" y="3311"/>
                  </a:lnTo>
                  <a:lnTo>
                    <a:pt x="1605" y="326"/>
                  </a:lnTo>
                  <a:cubicBezTo>
                    <a:pt x="1355" y="111"/>
                    <a:pt x="1061" y="0"/>
                    <a:pt x="801" y="0"/>
                  </a:cubicBez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1"/>
            <p:cNvSpPr/>
            <p:nvPr/>
          </p:nvSpPr>
          <p:spPr>
            <a:xfrm>
              <a:off x="741075" y="4150000"/>
              <a:ext cx="26800" cy="23725"/>
            </a:xfrm>
            <a:custGeom>
              <a:rect b="b" l="l" r="r" t="t"/>
              <a:pathLst>
                <a:path extrusionOk="0" h="949" w="1072">
                  <a:moveTo>
                    <a:pt x="30" y="1"/>
                  </a:moveTo>
                  <a:lnTo>
                    <a:pt x="1" y="46"/>
                  </a:lnTo>
                  <a:lnTo>
                    <a:pt x="1027" y="949"/>
                  </a:lnTo>
                  <a:lnTo>
                    <a:pt x="1071" y="900"/>
                  </a:lnTo>
                  <a:lnTo>
                    <a:pt x="30"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21"/>
            <p:cNvSpPr/>
            <p:nvPr/>
          </p:nvSpPr>
          <p:spPr>
            <a:xfrm>
              <a:off x="760100" y="4164475"/>
              <a:ext cx="19800" cy="20050"/>
            </a:xfrm>
            <a:custGeom>
              <a:rect b="b" l="l" r="r" t="t"/>
              <a:pathLst>
                <a:path extrusionOk="0" h="802" w="792">
                  <a:moveTo>
                    <a:pt x="428" y="0"/>
                  </a:moveTo>
                  <a:cubicBezTo>
                    <a:pt x="420" y="0"/>
                    <a:pt x="411" y="4"/>
                    <a:pt x="404" y="11"/>
                  </a:cubicBezTo>
                  <a:lnTo>
                    <a:pt x="16" y="478"/>
                  </a:lnTo>
                  <a:cubicBezTo>
                    <a:pt x="1" y="478"/>
                    <a:pt x="1" y="508"/>
                    <a:pt x="16" y="526"/>
                  </a:cubicBezTo>
                  <a:lnTo>
                    <a:pt x="344" y="788"/>
                  </a:lnTo>
                  <a:cubicBezTo>
                    <a:pt x="352" y="797"/>
                    <a:pt x="359" y="802"/>
                    <a:pt x="366" y="802"/>
                  </a:cubicBezTo>
                  <a:cubicBezTo>
                    <a:pt x="374" y="802"/>
                    <a:pt x="381" y="797"/>
                    <a:pt x="389" y="788"/>
                  </a:cubicBezTo>
                  <a:lnTo>
                    <a:pt x="777" y="321"/>
                  </a:lnTo>
                  <a:cubicBezTo>
                    <a:pt x="792" y="306"/>
                    <a:pt x="792" y="291"/>
                    <a:pt x="777" y="276"/>
                  </a:cubicBezTo>
                  <a:lnTo>
                    <a:pt x="452" y="11"/>
                  </a:lnTo>
                  <a:cubicBezTo>
                    <a:pt x="445" y="4"/>
                    <a:pt x="436" y="0"/>
                    <a:pt x="428"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1"/>
            <p:cNvSpPr/>
            <p:nvPr/>
          </p:nvSpPr>
          <p:spPr>
            <a:xfrm>
              <a:off x="869700" y="4256450"/>
              <a:ext cx="51350" cy="55250"/>
            </a:xfrm>
            <a:custGeom>
              <a:rect b="b" l="l" r="r" t="t"/>
              <a:pathLst>
                <a:path extrusionOk="0" h="2210" w="2054">
                  <a:moveTo>
                    <a:pt x="1415" y="0"/>
                  </a:moveTo>
                  <a:lnTo>
                    <a:pt x="1" y="1664"/>
                  </a:lnTo>
                  <a:lnTo>
                    <a:pt x="639" y="2209"/>
                  </a:lnTo>
                  <a:lnTo>
                    <a:pt x="2053" y="545"/>
                  </a:lnTo>
                  <a:lnTo>
                    <a:pt x="1415"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1"/>
            <p:cNvSpPr/>
            <p:nvPr/>
          </p:nvSpPr>
          <p:spPr>
            <a:xfrm>
              <a:off x="895375" y="4280600"/>
              <a:ext cx="121650" cy="109625"/>
            </a:xfrm>
            <a:custGeom>
              <a:rect b="b" l="l" r="r" t="t"/>
              <a:pathLst>
                <a:path extrusionOk="0" h="4385" w="4866">
                  <a:moveTo>
                    <a:pt x="698" y="1"/>
                  </a:moveTo>
                  <a:lnTo>
                    <a:pt x="0" y="825"/>
                  </a:lnTo>
                  <a:lnTo>
                    <a:pt x="4183" y="4385"/>
                  </a:lnTo>
                  <a:lnTo>
                    <a:pt x="4865" y="3575"/>
                  </a:lnTo>
                  <a:lnTo>
                    <a:pt x="698"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1"/>
            <p:cNvSpPr/>
            <p:nvPr/>
          </p:nvSpPr>
          <p:spPr>
            <a:xfrm>
              <a:off x="777175" y="4202425"/>
              <a:ext cx="16350" cy="18225"/>
            </a:xfrm>
            <a:custGeom>
              <a:rect b="b" l="l" r="r" t="t"/>
              <a:pathLst>
                <a:path extrusionOk="0" h="729" w="654">
                  <a:moveTo>
                    <a:pt x="545" y="1"/>
                  </a:moveTo>
                  <a:lnTo>
                    <a:pt x="1" y="639"/>
                  </a:lnTo>
                  <a:cubicBezTo>
                    <a:pt x="1" y="639"/>
                    <a:pt x="1" y="654"/>
                    <a:pt x="16" y="669"/>
                  </a:cubicBezTo>
                  <a:lnTo>
                    <a:pt x="79" y="717"/>
                  </a:lnTo>
                  <a:cubicBezTo>
                    <a:pt x="79" y="725"/>
                    <a:pt x="83" y="728"/>
                    <a:pt x="88" y="728"/>
                  </a:cubicBezTo>
                  <a:cubicBezTo>
                    <a:pt x="94" y="728"/>
                    <a:pt x="101" y="725"/>
                    <a:pt x="109" y="717"/>
                  </a:cubicBezTo>
                  <a:lnTo>
                    <a:pt x="639" y="94"/>
                  </a:lnTo>
                  <a:cubicBezTo>
                    <a:pt x="654" y="79"/>
                    <a:pt x="639" y="64"/>
                    <a:pt x="639" y="64"/>
                  </a:cubicBezTo>
                  <a:lnTo>
                    <a:pt x="575"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1"/>
            <p:cNvSpPr/>
            <p:nvPr/>
          </p:nvSpPr>
          <p:spPr>
            <a:xfrm>
              <a:off x="792375" y="4215400"/>
              <a:ext cx="15975" cy="18100"/>
            </a:xfrm>
            <a:custGeom>
              <a:rect b="b" l="l" r="r" t="t"/>
              <a:pathLst>
                <a:path extrusionOk="0" h="724" w="639">
                  <a:moveTo>
                    <a:pt x="555" y="1"/>
                  </a:moveTo>
                  <a:cubicBezTo>
                    <a:pt x="549" y="1"/>
                    <a:pt x="546" y="4"/>
                    <a:pt x="546" y="12"/>
                  </a:cubicBezTo>
                  <a:lnTo>
                    <a:pt x="1" y="635"/>
                  </a:lnTo>
                  <a:lnTo>
                    <a:pt x="1" y="665"/>
                  </a:lnTo>
                  <a:lnTo>
                    <a:pt x="79" y="709"/>
                  </a:lnTo>
                  <a:cubicBezTo>
                    <a:pt x="79" y="719"/>
                    <a:pt x="83" y="723"/>
                    <a:pt x="88" y="723"/>
                  </a:cubicBezTo>
                  <a:cubicBezTo>
                    <a:pt x="94" y="723"/>
                    <a:pt x="102" y="719"/>
                    <a:pt x="109" y="709"/>
                  </a:cubicBezTo>
                  <a:lnTo>
                    <a:pt x="639" y="90"/>
                  </a:lnTo>
                  <a:lnTo>
                    <a:pt x="639" y="56"/>
                  </a:lnTo>
                  <a:lnTo>
                    <a:pt x="575" y="12"/>
                  </a:lnTo>
                  <a:cubicBezTo>
                    <a:pt x="568" y="4"/>
                    <a:pt x="560" y="1"/>
                    <a:pt x="555"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1"/>
            <p:cNvSpPr/>
            <p:nvPr/>
          </p:nvSpPr>
          <p:spPr>
            <a:xfrm>
              <a:off x="811050" y="4231625"/>
              <a:ext cx="16325" cy="17850"/>
            </a:xfrm>
            <a:custGeom>
              <a:rect b="b" l="l" r="r" t="t"/>
              <a:pathLst>
                <a:path extrusionOk="0" h="714" w="653">
                  <a:moveTo>
                    <a:pt x="545" y="1"/>
                  </a:moveTo>
                  <a:lnTo>
                    <a:pt x="15" y="620"/>
                  </a:lnTo>
                  <a:cubicBezTo>
                    <a:pt x="0" y="639"/>
                    <a:pt x="0" y="654"/>
                    <a:pt x="15" y="654"/>
                  </a:cubicBezTo>
                  <a:lnTo>
                    <a:pt x="78" y="713"/>
                  </a:lnTo>
                  <a:lnTo>
                    <a:pt x="108" y="713"/>
                  </a:lnTo>
                  <a:lnTo>
                    <a:pt x="638" y="94"/>
                  </a:lnTo>
                  <a:cubicBezTo>
                    <a:pt x="653" y="79"/>
                    <a:pt x="653" y="60"/>
                    <a:pt x="638" y="60"/>
                  </a:cubicBezTo>
                  <a:lnTo>
                    <a:pt x="575"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1"/>
            <p:cNvSpPr/>
            <p:nvPr/>
          </p:nvSpPr>
          <p:spPr>
            <a:xfrm>
              <a:off x="826150" y="4244400"/>
              <a:ext cx="16350" cy="18225"/>
            </a:xfrm>
            <a:custGeom>
              <a:rect b="b" l="l" r="r" t="t"/>
              <a:pathLst>
                <a:path extrusionOk="0" h="729" w="654">
                  <a:moveTo>
                    <a:pt x="545" y="1"/>
                  </a:moveTo>
                  <a:lnTo>
                    <a:pt x="15" y="639"/>
                  </a:lnTo>
                  <a:cubicBezTo>
                    <a:pt x="0" y="639"/>
                    <a:pt x="0" y="654"/>
                    <a:pt x="15" y="669"/>
                  </a:cubicBezTo>
                  <a:lnTo>
                    <a:pt x="79" y="717"/>
                  </a:lnTo>
                  <a:cubicBezTo>
                    <a:pt x="86" y="725"/>
                    <a:pt x="94" y="728"/>
                    <a:pt x="99" y="728"/>
                  </a:cubicBezTo>
                  <a:cubicBezTo>
                    <a:pt x="105" y="728"/>
                    <a:pt x="109" y="725"/>
                    <a:pt x="109" y="717"/>
                  </a:cubicBezTo>
                  <a:lnTo>
                    <a:pt x="639" y="94"/>
                  </a:lnTo>
                  <a:cubicBezTo>
                    <a:pt x="653" y="79"/>
                    <a:pt x="653" y="64"/>
                    <a:pt x="639" y="64"/>
                  </a:cubicBezTo>
                  <a:lnTo>
                    <a:pt x="575" y="1"/>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1"/>
            <p:cNvSpPr/>
            <p:nvPr/>
          </p:nvSpPr>
          <p:spPr>
            <a:xfrm>
              <a:off x="927650" y="4302475"/>
              <a:ext cx="70350" cy="79350"/>
            </a:xfrm>
            <a:custGeom>
              <a:rect b="b" l="l" r="r" t="t"/>
              <a:pathLst>
                <a:path extrusionOk="0" h="3174" w="2814">
                  <a:moveTo>
                    <a:pt x="2504" y="0"/>
                  </a:moveTo>
                  <a:cubicBezTo>
                    <a:pt x="2482" y="0"/>
                    <a:pt x="2458" y="7"/>
                    <a:pt x="2440" y="25"/>
                  </a:cubicBezTo>
                  <a:lnTo>
                    <a:pt x="30" y="2857"/>
                  </a:lnTo>
                  <a:cubicBezTo>
                    <a:pt x="0" y="2887"/>
                    <a:pt x="15" y="2935"/>
                    <a:pt x="45" y="2950"/>
                  </a:cubicBezTo>
                  <a:lnTo>
                    <a:pt x="280" y="3152"/>
                  </a:lnTo>
                  <a:cubicBezTo>
                    <a:pt x="295" y="3166"/>
                    <a:pt x="314" y="3174"/>
                    <a:pt x="332" y="3174"/>
                  </a:cubicBezTo>
                  <a:cubicBezTo>
                    <a:pt x="350" y="3174"/>
                    <a:pt x="366" y="3166"/>
                    <a:pt x="373" y="3152"/>
                  </a:cubicBezTo>
                  <a:lnTo>
                    <a:pt x="2798" y="323"/>
                  </a:lnTo>
                  <a:cubicBezTo>
                    <a:pt x="2813" y="290"/>
                    <a:pt x="2813" y="245"/>
                    <a:pt x="2783" y="211"/>
                  </a:cubicBezTo>
                  <a:lnTo>
                    <a:pt x="2548" y="10"/>
                  </a:lnTo>
                  <a:cubicBezTo>
                    <a:pt x="2536" y="4"/>
                    <a:pt x="2520" y="0"/>
                    <a:pt x="2504"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1"/>
            <p:cNvSpPr/>
            <p:nvPr/>
          </p:nvSpPr>
          <p:spPr>
            <a:xfrm>
              <a:off x="987425" y="4360075"/>
              <a:ext cx="43600" cy="48450"/>
            </a:xfrm>
            <a:custGeom>
              <a:rect b="b" l="l" r="r" t="t"/>
              <a:pathLst>
                <a:path extrusionOk="0" h="1938" w="1744">
                  <a:moveTo>
                    <a:pt x="1424" y="1"/>
                  </a:moveTo>
                  <a:cubicBezTo>
                    <a:pt x="1405" y="1"/>
                    <a:pt x="1385" y="8"/>
                    <a:pt x="1370" y="23"/>
                  </a:cubicBezTo>
                  <a:lnTo>
                    <a:pt x="19" y="1609"/>
                  </a:lnTo>
                  <a:cubicBezTo>
                    <a:pt x="1" y="1639"/>
                    <a:pt x="1" y="1687"/>
                    <a:pt x="34" y="1717"/>
                  </a:cubicBezTo>
                  <a:lnTo>
                    <a:pt x="266" y="1918"/>
                  </a:lnTo>
                  <a:cubicBezTo>
                    <a:pt x="279" y="1932"/>
                    <a:pt x="294" y="1937"/>
                    <a:pt x="308" y="1937"/>
                  </a:cubicBezTo>
                  <a:cubicBezTo>
                    <a:pt x="330" y="1937"/>
                    <a:pt x="350" y="1924"/>
                    <a:pt x="359" y="1903"/>
                  </a:cubicBezTo>
                  <a:lnTo>
                    <a:pt x="1728" y="318"/>
                  </a:lnTo>
                  <a:cubicBezTo>
                    <a:pt x="1743" y="288"/>
                    <a:pt x="1743" y="239"/>
                    <a:pt x="1713" y="224"/>
                  </a:cubicBezTo>
                  <a:lnTo>
                    <a:pt x="1478" y="23"/>
                  </a:lnTo>
                  <a:cubicBezTo>
                    <a:pt x="1463" y="8"/>
                    <a:pt x="1444" y="1"/>
                    <a:pt x="1424"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1"/>
            <p:cNvSpPr/>
            <p:nvPr/>
          </p:nvSpPr>
          <p:spPr>
            <a:xfrm>
              <a:off x="866625" y="4490100"/>
              <a:ext cx="40800" cy="24850"/>
            </a:xfrm>
            <a:custGeom>
              <a:rect b="b" l="l" r="r" t="t"/>
              <a:pathLst>
                <a:path extrusionOk="0" h="994" w="1632">
                  <a:moveTo>
                    <a:pt x="1631" y="1"/>
                  </a:moveTo>
                  <a:lnTo>
                    <a:pt x="840" y="16"/>
                  </a:lnTo>
                  <a:lnTo>
                    <a:pt x="840" y="404"/>
                  </a:lnTo>
                  <a:lnTo>
                    <a:pt x="434" y="404"/>
                  </a:lnTo>
                  <a:cubicBezTo>
                    <a:pt x="202" y="404"/>
                    <a:pt x="1" y="605"/>
                    <a:pt x="1" y="855"/>
                  </a:cubicBezTo>
                  <a:lnTo>
                    <a:pt x="1" y="993"/>
                  </a:lnTo>
                  <a:lnTo>
                    <a:pt x="840" y="978"/>
                  </a:lnTo>
                  <a:lnTo>
                    <a:pt x="1493" y="978"/>
                  </a:lnTo>
                  <a:cubicBezTo>
                    <a:pt x="1568" y="978"/>
                    <a:pt x="1631" y="915"/>
                    <a:pt x="1631" y="840"/>
                  </a:cubicBezTo>
                  <a:lnTo>
                    <a:pt x="1631" y="1"/>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1"/>
            <p:cNvSpPr/>
            <p:nvPr/>
          </p:nvSpPr>
          <p:spPr>
            <a:xfrm>
              <a:off x="866625" y="4511850"/>
              <a:ext cx="40800" cy="3475"/>
            </a:xfrm>
            <a:custGeom>
              <a:rect b="b" l="l" r="r" t="t"/>
              <a:pathLst>
                <a:path extrusionOk="0" h="139" w="1632">
                  <a:moveTo>
                    <a:pt x="1" y="0"/>
                  </a:moveTo>
                  <a:lnTo>
                    <a:pt x="1" y="138"/>
                  </a:lnTo>
                  <a:lnTo>
                    <a:pt x="1631" y="138"/>
                  </a:lnTo>
                  <a:lnTo>
                    <a:pt x="1631"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1"/>
            <p:cNvSpPr/>
            <p:nvPr/>
          </p:nvSpPr>
          <p:spPr>
            <a:xfrm>
              <a:off x="939675" y="4491600"/>
              <a:ext cx="23725" cy="23350"/>
            </a:xfrm>
            <a:custGeom>
              <a:rect b="b" l="l" r="r" t="t"/>
              <a:pathLst>
                <a:path extrusionOk="0" h="934" w="949">
                  <a:moveTo>
                    <a:pt x="79" y="1"/>
                  </a:moveTo>
                  <a:lnTo>
                    <a:pt x="79" y="530"/>
                  </a:lnTo>
                  <a:cubicBezTo>
                    <a:pt x="30" y="609"/>
                    <a:pt x="0" y="687"/>
                    <a:pt x="0" y="780"/>
                  </a:cubicBezTo>
                  <a:lnTo>
                    <a:pt x="0" y="933"/>
                  </a:lnTo>
                  <a:lnTo>
                    <a:pt x="933" y="933"/>
                  </a:lnTo>
                  <a:lnTo>
                    <a:pt x="948" y="780"/>
                  </a:lnTo>
                  <a:cubicBezTo>
                    <a:pt x="948" y="687"/>
                    <a:pt x="918" y="594"/>
                    <a:pt x="855" y="530"/>
                  </a:cubicBezTo>
                  <a:lnTo>
                    <a:pt x="855" y="1"/>
                  </a:lnTo>
                  <a:close/>
                </a:path>
              </a:pathLst>
            </a:custGeom>
            <a:solidFill>
              <a:srgbClr val="ED69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1"/>
            <p:cNvSpPr/>
            <p:nvPr/>
          </p:nvSpPr>
          <p:spPr>
            <a:xfrm>
              <a:off x="939675" y="4512225"/>
              <a:ext cx="23725" cy="3925"/>
            </a:xfrm>
            <a:custGeom>
              <a:rect b="b" l="l" r="r" t="t"/>
              <a:pathLst>
                <a:path extrusionOk="0" h="157" w="949">
                  <a:moveTo>
                    <a:pt x="903" y="0"/>
                  </a:moveTo>
                  <a:lnTo>
                    <a:pt x="30" y="15"/>
                  </a:lnTo>
                  <a:cubicBezTo>
                    <a:pt x="15" y="15"/>
                    <a:pt x="0" y="30"/>
                    <a:pt x="0" y="49"/>
                  </a:cubicBezTo>
                  <a:lnTo>
                    <a:pt x="0" y="123"/>
                  </a:lnTo>
                  <a:cubicBezTo>
                    <a:pt x="0" y="142"/>
                    <a:pt x="15" y="157"/>
                    <a:pt x="30" y="157"/>
                  </a:cubicBezTo>
                  <a:lnTo>
                    <a:pt x="903" y="142"/>
                  </a:lnTo>
                  <a:cubicBezTo>
                    <a:pt x="933" y="142"/>
                    <a:pt x="948" y="123"/>
                    <a:pt x="948" y="108"/>
                  </a:cubicBezTo>
                  <a:lnTo>
                    <a:pt x="948" y="30"/>
                  </a:lnTo>
                  <a:cubicBezTo>
                    <a:pt x="948" y="15"/>
                    <a:pt x="933" y="0"/>
                    <a:pt x="903"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1"/>
            <p:cNvSpPr/>
            <p:nvPr/>
          </p:nvSpPr>
          <p:spPr>
            <a:xfrm>
              <a:off x="883325" y="4346275"/>
              <a:ext cx="80425" cy="150025"/>
            </a:xfrm>
            <a:custGeom>
              <a:rect b="b" l="l" r="r" t="t"/>
              <a:pathLst>
                <a:path extrusionOk="0" h="6001" w="3217">
                  <a:moveTo>
                    <a:pt x="497" y="0"/>
                  </a:moveTo>
                  <a:lnTo>
                    <a:pt x="1" y="6000"/>
                  </a:lnTo>
                  <a:lnTo>
                    <a:pt x="1120" y="6000"/>
                  </a:lnTo>
                  <a:lnTo>
                    <a:pt x="1788" y="1478"/>
                  </a:lnTo>
                  <a:lnTo>
                    <a:pt x="2206" y="5940"/>
                  </a:lnTo>
                  <a:lnTo>
                    <a:pt x="3202" y="5922"/>
                  </a:lnTo>
                  <a:lnTo>
                    <a:pt x="3217" y="0"/>
                  </a:ln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1"/>
            <p:cNvSpPr/>
            <p:nvPr/>
          </p:nvSpPr>
          <p:spPr>
            <a:xfrm>
              <a:off x="906275" y="4175225"/>
              <a:ext cx="44325" cy="46725"/>
            </a:xfrm>
            <a:custGeom>
              <a:rect b="b" l="l" r="r" t="t"/>
              <a:pathLst>
                <a:path extrusionOk="0" h="1869" w="1773">
                  <a:moveTo>
                    <a:pt x="549" y="0"/>
                  </a:moveTo>
                  <a:cubicBezTo>
                    <a:pt x="422" y="0"/>
                    <a:pt x="306" y="77"/>
                    <a:pt x="262" y="205"/>
                  </a:cubicBezTo>
                  <a:cubicBezTo>
                    <a:pt x="154" y="220"/>
                    <a:pt x="60" y="328"/>
                    <a:pt x="30" y="451"/>
                  </a:cubicBezTo>
                  <a:cubicBezTo>
                    <a:pt x="1" y="622"/>
                    <a:pt x="109" y="779"/>
                    <a:pt x="280" y="809"/>
                  </a:cubicBezTo>
                  <a:cubicBezTo>
                    <a:pt x="294" y="812"/>
                    <a:pt x="307" y="813"/>
                    <a:pt x="320" y="813"/>
                  </a:cubicBezTo>
                  <a:cubicBezTo>
                    <a:pt x="382" y="813"/>
                    <a:pt x="445" y="786"/>
                    <a:pt x="497" y="749"/>
                  </a:cubicBezTo>
                  <a:cubicBezTo>
                    <a:pt x="515" y="752"/>
                    <a:pt x="534" y="753"/>
                    <a:pt x="554" y="753"/>
                  </a:cubicBezTo>
                  <a:cubicBezTo>
                    <a:pt x="665" y="753"/>
                    <a:pt x="797" y="717"/>
                    <a:pt x="993" y="637"/>
                  </a:cubicBezTo>
                  <a:lnTo>
                    <a:pt x="993" y="637"/>
                  </a:lnTo>
                  <a:cubicBezTo>
                    <a:pt x="993" y="637"/>
                    <a:pt x="915" y="872"/>
                    <a:pt x="1027" y="1029"/>
                  </a:cubicBezTo>
                  <a:lnTo>
                    <a:pt x="1150" y="1059"/>
                  </a:lnTo>
                  <a:cubicBezTo>
                    <a:pt x="1258" y="1074"/>
                    <a:pt x="1321" y="1167"/>
                    <a:pt x="1321" y="1275"/>
                  </a:cubicBezTo>
                  <a:lnTo>
                    <a:pt x="1321" y="1309"/>
                  </a:lnTo>
                  <a:lnTo>
                    <a:pt x="1321" y="1324"/>
                  </a:lnTo>
                  <a:cubicBezTo>
                    <a:pt x="1321" y="1339"/>
                    <a:pt x="1306" y="1339"/>
                    <a:pt x="1306" y="1354"/>
                  </a:cubicBezTo>
                  <a:cubicBezTo>
                    <a:pt x="1273" y="1417"/>
                    <a:pt x="1243" y="1447"/>
                    <a:pt x="1195" y="1477"/>
                  </a:cubicBezTo>
                  <a:lnTo>
                    <a:pt x="1180" y="1477"/>
                  </a:lnTo>
                  <a:cubicBezTo>
                    <a:pt x="1165" y="1486"/>
                    <a:pt x="1145" y="1491"/>
                    <a:pt x="1124" y="1491"/>
                  </a:cubicBezTo>
                  <a:cubicBezTo>
                    <a:pt x="1102" y="1491"/>
                    <a:pt x="1079" y="1486"/>
                    <a:pt x="1056" y="1477"/>
                  </a:cubicBezTo>
                  <a:lnTo>
                    <a:pt x="1056" y="1477"/>
                  </a:lnTo>
                  <a:lnTo>
                    <a:pt x="1228" y="1869"/>
                  </a:lnTo>
                  <a:lnTo>
                    <a:pt x="1400" y="1496"/>
                  </a:lnTo>
                  <a:cubicBezTo>
                    <a:pt x="1538" y="1477"/>
                    <a:pt x="1631" y="1369"/>
                    <a:pt x="1646" y="1231"/>
                  </a:cubicBezTo>
                  <a:cubicBezTo>
                    <a:pt x="1661" y="1182"/>
                    <a:pt x="1646" y="1122"/>
                    <a:pt x="1631" y="1074"/>
                  </a:cubicBezTo>
                  <a:cubicBezTo>
                    <a:pt x="1695" y="1029"/>
                    <a:pt x="1754" y="966"/>
                    <a:pt x="1754" y="872"/>
                  </a:cubicBezTo>
                  <a:cubicBezTo>
                    <a:pt x="1773" y="794"/>
                    <a:pt x="1754" y="716"/>
                    <a:pt x="1709" y="656"/>
                  </a:cubicBezTo>
                  <a:cubicBezTo>
                    <a:pt x="1739" y="391"/>
                    <a:pt x="1538" y="141"/>
                    <a:pt x="1273" y="111"/>
                  </a:cubicBezTo>
                  <a:lnTo>
                    <a:pt x="840" y="63"/>
                  </a:lnTo>
                  <a:cubicBezTo>
                    <a:pt x="816" y="55"/>
                    <a:pt x="796" y="52"/>
                    <a:pt x="777" y="52"/>
                  </a:cubicBezTo>
                  <a:cubicBezTo>
                    <a:pt x="757" y="52"/>
                    <a:pt x="737" y="55"/>
                    <a:pt x="713" y="63"/>
                  </a:cubicBezTo>
                  <a:cubicBezTo>
                    <a:pt x="683" y="33"/>
                    <a:pt x="635" y="18"/>
                    <a:pt x="590" y="3"/>
                  </a:cubicBezTo>
                  <a:cubicBezTo>
                    <a:pt x="576" y="1"/>
                    <a:pt x="562" y="0"/>
                    <a:pt x="549"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1"/>
            <p:cNvSpPr/>
            <p:nvPr/>
          </p:nvSpPr>
          <p:spPr>
            <a:xfrm>
              <a:off x="906650" y="4191150"/>
              <a:ext cx="32675" cy="54150"/>
            </a:xfrm>
            <a:custGeom>
              <a:rect b="b" l="l" r="r" t="t"/>
              <a:pathLst>
                <a:path extrusionOk="0" h="2166" w="1307">
                  <a:moveTo>
                    <a:pt x="978" y="0"/>
                  </a:moveTo>
                  <a:cubicBezTo>
                    <a:pt x="758" y="91"/>
                    <a:pt x="612" y="120"/>
                    <a:pt x="499" y="120"/>
                  </a:cubicBezTo>
                  <a:cubicBezTo>
                    <a:pt x="380" y="120"/>
                    <a:pt x="297" y="89"/>
                    <a:pt x="202" y="64"/>
                  </a:cubicBezTo>
                  <a:lnTo>
                    <a:pt x="202" y="127"/>
                  </a:lnTo>
                  <a:lnTo>
                    <a:pt x="94" y="859"/>
                  </a:lnTo>
                  <a:cubicBezTo>
                    <a:pt x="0" y="1060"/>
                    <a:pt x="94" y="1306"/>
                    <a:pt x="340" y="1400"/>
                  </a:cubicBezTo>
                  <a:lnTo>
                    <a:pt x="325" y="1900"/>
                  </a:lnTo>
                  <a:cubicBezTo>
                    <a:pt x="310" y="2038"/>
                    <a:pt x="418" y="2131"/>
                    <a:pt x="560" y="2146"/>
                  </a:cubicBezTo>
                  <a:lnTo>
                    <a:pt x="918" y="2164"/>
                  </a:lnTo>
                  <a:cubicBezTo>
                    <a:pt x="927" y="2165"/>
                    <a:pt x="935" y="2166"/>
                    <a:pt x="944" y="2166"/>
                  </a:cubicBezTo>
                  <a:cubicBezTo>
                    <a:pt x="1070" y="2166"/>
                    <a:pt x="1166" y="2063"/>
                    <a:pt x="1180" y="1944"/>
                  </a:cubicBezTo>
                  <a:lnTo>
                    <a:pt x="1213" y="1232"/>
                  </a:lnTo>
                  <a:lnTo>
                    <a:pt x="1041" y="840"/>
                  </a:lnTo>
                  <a:lnTo>
                    <a:pt x="1041" y="840"/>
                  </a:lnTo>
                  <a:cubicBezTo>
                    <a:pt x="1064" y="849"/>
                    <a:pt x="1087" y="854"/>
                    <a:pt x="1109" y="854"/>
                  </a:cubicBezTo>
                  <a:cubicBezTo>
                    <a:pt x="1130" y="854"/>
                    <a:pt x="1150" y="849"/>
                    <a:pt x="1165" y="840"/>
                  </a:cubicBezTo>
                  <a:lnTo>
                    <a:pt x="1180" y="840"/>
                  </a:lnTo>
                  <a:cubicBezTo>
                    <a:pt x="1228" y="810"/>
                    <a:pt x="1258" y="780"/>
                    <a:pt x="1291" y="717"/>
                  </a:cubicBezTo>
                  <a:cubicBezTo>
                    <a:pt x="1291" y="702"/>
                    <a:pt x="1306" y="702"/>
                    <a:pt x="1306" y="687"/>
                  </a:cubicBezTo>
                  <a:lnTo>
                    <a:pt x="1306" y="672"/>
                  </a:lnTo>
                  <a:lnTo>
                    <a:pt x="1306" y="638"/>
                  </a:lnTo>
                  <a:cubicBezTo>
                    <a:pt x="1306" y="530"/>
                    <a:pt x="1243" y="437"/>
                    <a:pt x="1135" y="422"/>
                  </a:cubicBezTo>
                  <a:lnTo>
                    <a:pt x="1012" y="392"/>
                  </a:lnTo>
                  <a:cubicBezTo>
                    <a:pt x="900" y="235"/>
                    <a:pt x="978" y="0"/>
                    <a:pt x="978" y="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1"/>
            <p:cNvSpPr/>
            <p:nvPr/>
          </p:nvSpPr>
          <p:spPr>
            <a:xfrm>
              <a:off x="909725" y="4202050"/>
              <a:ext cx="400" cy="3575"/>
            </a:xfrm>
            <a:custGeom>
              <a:rect b="b" l="l" r="r" t="t"/>
              <a:pathLst>
                <a:path extrusionOk="0" h="143" w="16">
                  <a:moveTo>
                    <a:pt x="16" y="1"/>
                  </a:moveTo>
                  <a:lnTo>
                    <a:pt x="1" y="143"/>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1"/>
            <p:cNvSpPr/>
            <p:nvPr/>
          </p:nvSpPr>
          <p:spPr>
            <a:xfrm>
              <a:off x="909350" y="4201700"/>
              <a:ext cx="1150" cy="4300"/>
            </a:xfrm>
            <a:custGeom>
              <a:rect b="b" l="l" r="r" t="t"/>
              <a:pathLst>
                <a:path extrusionOk="0" h="172" w="46">
                  <a:moveTo>
                    <a:pt x="31" y="0"/>
                  </a:moveTo>
                  <a:cubicBezTo>
                    <a:pt x="31" y="0"/>
                    <a:pt x="16" y="0"/>
                    <a:pt x="16" y="15"/>
                  </a:cubicBezTo>
                  <a:lnTo>
                    <a:pt x="1" y="157"/>
                  </a:lnTo>
                  <a:cubicBezTo>
                    <a:pt x="1" y="157"/>
                    <a:pt x="1" y="172"/>
                    <a:pt x="16" y="172"/>
                  </a:cubicBezTo>
                  <a:cubicBezTo>
                    <a:pt x="16" y="172"/>
                    <a:pt x="31" y="172"/>
                    <a:pt x="31" y="157"/>
                  </a:cubicBezTo>
                  <a:lnTo>
                    <a:pt x="45" y="15"/>
                  </a:lnTo>
                  <a:cubicBezTo>
                    <a:pt x="45" y="0"/>
                    <a:pt x="45" y="0"/>
                    <a:pt x="31" y="0"/>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1"/>
            <p:cNvSpPr/>
            <p:nvPr/>
          </p:nvSpPr>
          <p:spPr>
            <a:xfrm>
              <a:off x="935750" y="4212125"/>
              <a:ext cx="400" cy="25"/>
            </a:xfrm>
            <a:custGeom>
              <a:rect b="b" l="l" r="r" t="t"/>
              <a:pathLst>
                <a:path extrusionOk="0" h="1" w="16">
                  <a:moveTo>
                    <a:pt x="16" y="1"/>
                  </a:moveTo>
                  <a:lnTo>
                    <a:pt x="16" y="1"/>
                  </a:lnTo>
                  <a:lnTo>
                    <a:pt x="1" y="1"/>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1"/>
            <p:cNvSpPr/>
            <p:nvPr/>
          </p:nvSpPr>
          <p:spPr>
            <a:xfrm>
              <a:off x="939300" y="4207100"/>
              <a:ext cx="25" cy="875"/>
            </a:xfrm>
            <a:custGeom>
              <a:rect b="b" l="l" r="r" t="t"/>
              <a:pathLst>
                <a:path extrusionOk="0" h="35" w="1">
                  <a:moveTo>
                    <a:pt x="0" y="34"/>
                  </a:moveTo>
                  <a:lnTo>
                    <a:pt x="0" y="0"/>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1"/>
            <p:cNvSpPr/>
            <p:nvPr/>
          </p:nvSpPr>
          <p:spPr>
            <a:xfrm>
              <a:off x="938925" y="4208300"/>
              <a:ext cx="400" cy="775"/>
            </a:xfrm>
            <a:custGeom>
              <a:rect b="b" l="l" r="r" t="t"/>
              <a:pathLst>
                <a:path extrusionOk="0" h="31" w="16">
                  <a:moveTo>
                    <a:pt x="0" y="31"/>
                  </a:moveTo>
                  <a:cubicBezTo>
                    <a:pt x="0" y="16"/>
                    <a:pt x="15" y="16"/>
                    <a:pt x="15" y="1"/>
                  </a:cubicBezTo>
                  <a:cubicBezTo>
                    <a:pt x="15" y="16"/>
                    <a:pt x="0" y="16"/>
                    <a:pt x="0" y="31"/>
                  </a:cubicBez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1"/>
            <p:cNvSpPr/>
            <p:nvPr/>
          </p:nvSpPr>
          <p:spPr>
            <a:xfrm>
              <a:off x="914400" y="4196850"/>
              <a:ext cx="7375" cy="3050"/>
            </a:xfrm>
            <a:custGeom>
              <a:rect b="b" l="l" r="r" t="t"/>
              <a:pathLst>
                <a:path extrusionOk="0" h="122" w="295">
                  <a:moveTo>
                    <a:pt x="261" y="1"/>
                  </a:moveTo>
                  <a:cubicBezTo>
                    <a:pt x="246" y="1"/>
                    <a:pt x="229" y="7"/>
                    <a:pt x="217" y="7"/>
                  </a:cubicBezTo>
                  <a:cubicBezTo>
                    <a:pt x="187" y="7"/>
                    <a:pt x="172" y="7"/>
                    <a:pt x="142" y="22"/>
                  </a:cubicBezTo>
                  <a:lnTo>
                    <a:pt x="79" y="22"/>
                  </a:lnTo>
                  <a:cubicBezTo>
                    <a:pt x="64" y="22"/>
                    <a:pt x="30" y="22"/>
                    <a:pt x="15" y="37"/>
                  </a:cubicBezTo>
                  <a:cubicBezTo>
                    <a:pt x="0" y="37"/>
                    <a:pt x="0" y="71"/>
                    <a:pt x="15" y="86"/>
                  </a:cubicBezTo>
                  <a:cubicBezTo>
                    <a:pt x="40" y="108"/>
                    <a:pt x="70" y="122"/>
                    <a:pt x="110" y="122"/>
                  </a:cubicBezTo>
                  <a:cubicBezTo>
                    <a:pt x="124" y="122"/>
                    <a:pt x="140" y="120"/>
                    <a:pt x="157" y="116"/>
                  </a:cubicBezTo>
                  <a:cubicBezTo>
                    <a:pt x="217" y="116"/>
                    <a:pt x="265" y="86"/>
                    <a:pt x="280" y="52"/>
                  </a:cubicBezTo>
                  <a:cubicBezTo>
                    <a:pt x="295" y="22"/>
                    <a:pt x="295" y="7"/>
                    <a:pt x="280" y="7"/>
                  </a:cubicBezTo>
                  <a:cubicBezTo>
                    <a:pt x="275" y="2"/>
                    <a:pt x="268" y="1"/>
                    <a:pt x="261" y="1"/>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1"/>
            <p:cNvSpPr/>
            <p:nvPr/>
          </p:nvSpPr>
          <p:spPr>
            <a:xfrm>
              <a:off x="933425" y="4205150"/>
              <a:ext cx="1975" cy="3925"/>
            </a:xfrm>
            <a:custGeom>
              <a:rect b="b" l="l" r="r" t="t"/>
              <a:pathLst>
                <a:path extrusionOk="0" h="157" w="79">
                  <a:moveTo>
                    <a:pt x="79" y="0"/>
                  </a:moveTo>
                  <a:lnTo>
                    <a:pt x="0" y="112"/>
                  </a:lnTo>
                  <a:lnTo>
                    <a:pt x="79" y="157"/>
                  </a:lnTo>
                  <a:lnTo>
                    <a:pt x="79" y="0"/>
                  </a:ln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1"/>
            <p:cNvSpPr/>
            <p:nvPr/>
          </p:nvSpPr>
          <p:spPr>
            <a:xfrm>
              <a:off x="933050" y="4204775"/>
              <a:ext cx="2725" cy="4675"/>
            </a:xfrm>
            <a:custGeom>
              <a:rect b="b" l="l" r="r" t="t"/>
              <a:pathLst>
                <a:path extrusionOk="0" h="187" w="109">
                  <a:moveTo>
                    <a:pt x="94" y="0"/>
                  </a:moveTo>
                  <a:lnTo>
                    <a:pt x="0" y="127"/>
                  </a:lnTo>
                  <a:lnTo>
                    <a:pt x="79" y="172"/>
                  </a:lnTo>
                  <a:lnTo>
                    <a:pt x="94" y="187"/>
                  </a:lnTo>
                  <a:lnTo>
                    <a:pt x="94" y="172"/>
                  </a:lnTo>
                  <a:cubicBezTo>
                    <a:pt x="109" y="172"/>
                    <a:pt x="109" y="157"/>
                    <a:pt x="94" y="157"/>
                  </a:cubicBezTo>
                  <a:lnTo>
                    <a:pt x="49" y="108"/>
                  </a:lnTo>
                  <a:lnTo>
                    <a:pt x="109" y="15"/>
                  </a:lnTo>
                  <a:lnTo>
                    <a:pt x="109" y="0"/>
                  </a:ln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1"/>
            <p:cNvSpPr/>
            <p:nvPr/>
          </p:nvSpPr>
          <p:spPr>
            <a:xfrm>
              <a:off x="915150" y="4224250"/>
              <a:ext cx="12150" cy="7400"/>
            </a:xfrm>
            <a:custGeom>
              <a:rect b="b" l="l" r="r" t="t"/>
              <a:pathLst>
                <a:path extrusionOk="0" h="296" w="486">
                  <a:moveTo>
                    <a:pt x="485" y="1"/>
                  </a:moveTo>
                  <a:cubicBezTo>
                    <a:pt x="485" y="1"/>
                    <a:pt x="392" y="124"/>
                    <a:pt x="172" y="124"/>
                  </a:cubicBezTo>
                  <a:cubicBezTo>
                    <a:pt x="127" y="124"/>
                    <a:pt x="63" y="109"/>
                    <a:pt x="19" y="94"/>
                  </a:cubicBezTo>
                  <a:lnTo>
                    <a:pt x="0" y="281"/>
                  </a:lnTo>
                  <a:cubicBezTo>
                    <a:pt x="19" y="281"/>
                    <a:pt x="49" y="296"/>
                    <a:pt x="112" y="296"/>
                  </a:cubicBezTo>
                  <a:cubicBezTo>
                    <a:pt x="250" y="296"/>
                    <a:pt x="452" y="247"/>
                    <a:pt x="485" y="1"/>
                  </a:cubicBezTo>
                  <a:close/>
                </a:path>
              </a:pathLst>
            </a:custGeom>
            <a:solidFill>
              <a:srgbClr val="F3978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1"/>
            <p:cNvSpPr/>
            <p:nvPr/>
          </p:nvSpPr>
          <p:spPr>
            <a:xfrm>
              <a:off x="913650" y="4201700"/>
              <a:ext cx="8500" cy="6275"/>
            </a:xfrm>
            <a:custGeom>
              <a:rect b="b" l="l" r="r" t="t"/>
              <a:pathLst>
                <a:path extrusionOk="0" h="251" w="340">
                  <a:moveTo>
                    <a:pt x="0" y="157"/>
                  </a:moveTo>
                  <a:cubicBezTo>
                    <a:pt x="15" y="157"/>
                    <a:pt x="15" y="172"/>
                    <a:pt x="30" y="172"/>
                  </a:cubicBezTo>
                  <a:cubicBezTo>
                    <a:pt x="35" y="173"/>
                    <a:pt x="40" y="174"/>
                    <a:pt x="44" y="174"/>
                  </a:cubicBezTo>
                  <a:lnTo>
                    <a:pt x="44" y="174"/>
                  </a:lnTo>
                  <a:cubicBezTo>
                    <a:pt x="33" y="168"/>
                    <a:pt x="23" y="162"/>
                    <a:pt x="15" y="157"/>
                  </a:cubicBezTo>
                  <a:close/>
                  <a:moveTo>
                    <a:pt x="153" y="0"/>
                  </a:moveTo>
                  <a:cubicBezTo>
                    <a:pt x="172" y="30"/>
                    <a:pt x="187" y="78"/>
                    <a:pt x="172" y="108"/>
                  </a:cubicBezTo>
                  <a:cubicBezTo>
                    <a:pt x="157" y="148"/>
                    <a:pt x="113" y="176"/>
                    <a:pt x="63" y="176"/>
                  </a:cubicBezTo>
                  <a:cubicBezTo>
                    <a:pt x="57" y="176"/>
                    <a:pt x="51" y="175"/>
                    <a:pt x="44" y="174"/>
                  </a:cubicBezTo>
                  <a:lnTo>
                    <a:pt x="44" y="174"/>
                  </a:lnTo>
                  <a:cubicBezTo>
                    <a:pt x="95" y="202"/>
                    <a:pt x="176" y="235"/>
                    <a:pt x="280" y="250"/>
                  </a:cubicBezTo>
                  <a:cubicBezTo>
                    <a:pt x="310" y="250"/>
                    <a:pt x="340" y="216"/>
                    <a:pt x="340" y="172"/>
                  </a:cubicBezTo>
                  <a:cubicBezTo>
                    <a:pt x="325" y="123"/>
                    <a:pt x="295" y="45"/>
                    <a:pt x="232" y="15"/>
                  </a:cubicBezTo>
                  <a:cubicBezTo>
                    <a:pt x="217" y="15"/>
                    <a:pt x="202" y="15"/>
                    <a:pt x="187"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1"/>
            <p:cNvSpPr/>
            <p:nvPr/>
          </p:nvSpPr>
          <p:spPr>
            <a:xfrm>
              <a:off x="913275" y="4201700"/>
              <a:ext cx="5050" cy="4400"/>
            </a:xfrm>
            <a:custGeom>
              <a:rect b="b" l="l" r="r" t="t"/>
              <a:pathLst>
                <a:path extrusionOk="0" h="176" w="202">
                  <a:moveTo>
                    <a:pt x="168" y="0"/>
                  </a:moveTo>
                  <a:cubicBezTo>
                    <a:pt x="75" y="0"/>
                    <a:pt x="30" y="63"/>
                    <a:pt x="15" y="93"/>
                  </a:cubicBezTo>
                  <a:lnTo>
                    <a:pt x="15" y="108"/>
                  </a:lnTo>
                  <a:cubicBezTo>
                    <a:pt x="0" y="123"/>
                    <a:pt x="0" y="138"/>
                    <a:pt x="15" y="157"/>
                  </a:cubicBezTo>
                  <a:cubicBezTo>
                    <a:pt x="30" y="157"/>
                    <a:pt x="30" y="172"/>
                    <a:pt x="45" y="172"/>
                  </a:cubicBezTo>
                  <a:cubicBezTo>
                    <a:pt x="56" y="174"/>
                    <a:pt x="67" y="176"/>
                    <a:pt x="78" y="176"/>
                  </a:cubicBezTo>
                  <a:cubicBezTo>
                    <a:pt x="128" y="176"/>
                    <a:pt x="172" y="148"/>
                    <a:pt x="187" y="108"/>
                  </a:cubicBezTo>
                  <a:cubicBezTo>
                    <a:pt x="202" y="78"/>
                    <a:pt x="187" y="30"/>
                    <a:pt x="168" y="0"/>
                  </a:cubicBezTo>
                  <a:close/>
                </a:path>
              </a:pathLst>
            </a:custGeom>
            <a:solidFill>
              <a:srgbClr val="0E487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1"/>
            <p:cNvSpPr/>
            <p:nvPr/>
          </p:nvSpPr>
          <p:spPr>
            <a:xfrm>
              <a:off x="901625" y="4204400"/>
              <a:ext cx="31075" cy="22725"/>
            </a:xfrm>
            <a:custGeom>
              <a:rect b="b" l="l" r="r" t="t"/>
              <a:pathLst>
                <a:path extrusionOk="0" h="909" w="1243">
                  <a:moveTo>
                    <a:pt x="325" y="0"/>
                  </a:moveTo>
                  <a:cubicBezTo>
                    <a:pt x="325" y="0"/>
                    <a:pt x="0" y="373"/>
                    <a:pt x="310" y="717"/>
                  </a:cubicBezTo>
                  <a:cubicBezTo>
                    <a:pt x="453" y="870"/>
                    <a:pt x="639" y="908"/>
                    <a:pt x="802" y="908"/>
                  </a:cubicBezTo>
                  <a:cubicBezTo>
                    <a:pt x="885" y="908"/>
                    <a:pt x="963" y="898"/>
                    <a:pt x="1026" y="888"/>
                  </a:cubicBezTo>
                  <a:cubicBezTo>
                    <a:pt x="1101" y="870"/>
                    <a:pt x="1179" y="795"/>
                    <a:pt x="1194" y="702"/>
                  </a:cubicBezTo>
                  <a:lnTo>
                    <a:pt x="1242" y="310"/>
                  </a:lnTo>
                  <a:cubicBezTo>
                    <a:pt x="1216" y="244"/>
                    <a:pt x="1153" y="199"/>
                    <a:pt x="1085" y="199"/>
                  </a:cubicBezTo>
                  <a:cubicBezTo>
                    <a:pt x="1075" y="199"/>
                    <a:pt x="1065" y="200"/>
                    <a:pt x="1056" y="202"/>
                  </a:cubicBezTo>
                  <a:cubicBezTo>
                    <a:pt x="1022" y="206"/>
                    <a:pt x="988" y="208"/>
                    <a:pt x="954" y="208"/>
                  </a:cubicBezTo>
                  <a:cubicBezTo>
                    <a:pt x="610" y="208"/>
                    <a:pt x="325" y="0"/>
                    <a:pt x="325" y="0"/>
                  </a:cubicBez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1"/>
            <p:cNvSpPr/>
            <p:nvPr/>
          </p:nvSpPr>
          <p:spPr>
            <a:xfrm>
              <a:off x="906650" y="4208675"/>
              <a:ext cx="6650" cy="3950"/>
            </a:xfrm>
            <a:custGeom>
              <a:rect b="b" l="l" r="r" t="t"/>
              <a:pathLst>
                <a:path extrusionOk="0" h="158" w="266">
                  <a:moveTo>
                    <a:pt x="30" y="1"/>
                  </a:moveTo>
                  <a:cubicBezTo>
                    <a:pt x="15" y="1"/>
                    <a:pt x="15" y="1"/>
                    <a:pt x="15" y="16"/>
                  </a:cubicBezTo>
                  <a:cubicBezTo>
                    <a:pt x="0" y="16"/>
                    <a:pt x="15" y="31"/>
                    <a:pt x="15" y="31"/>
                  </a:cubicBezTo>
                  <a:lnTo>
                    <a:pt x="247" y="139"/>
                  </a:lnTo>
                  <a:lnTo>
                    <a:pt x="247" y="158"/>
                  </a:lnTo>
                  <a:cubicBezTo>
                    <a:pt x="265" y="158"/>
                    <a:pt x="265" y="139"/>
                    <a:pt x="265" y="139"/>
                  </a:cubicBezTo>
                  <a:lnTo>
                    <a:pt x="265" y="124"/>
                  </a:lnTo>
                  <a:lnTo>
                    <a:pt x="30"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1"/>
            <p:cNvSpPr/>
            <p:nvPr/>
          </p:nvSpPr>
          <p:spPr>
            <a:xfrm>
              <a:off x="905425" y="4212975"/>
              <a:ext cx="3950" cy="2350"/>
            </a:xfrm>
            <a:custGeom>
              <a:rect b="b" l="l" r="r" t="t"/>
              <a:pathLst>
                <a:path extrusionOk="0" h="94" w="158">
                  <a:moveTo>
                    <a:pt x="16" y="1"/>
                  </a:moveTo>
                  <a:cubicBezTo>
                    <a:pt x="16" y="1"/>
                    <a:pt x="1" y="1"/>
                    <a:pt x="1" y="15"/>
                  </a:cubicBezTo>
                  <a:cubicBezTo>
                    <a:pt x="1" y="15"/>
                    <a:pt x="1" y="30"/>
                    <a:pt x="16" y="30"/>
                  </a:cubicBezTo>
                  <a:lnTo>
                    <a:pt x="128" y="94"/>
                  </a:lnTo>
                  <a:lnTo>
                    <a:pt x="158" y="94"/>
                  </a:lnTo>
                  <a:cubicBezTo>
                    <a:pt x="158" y="79"/>
                    <a:pt x="158" y="60"/>
                    <a:pt x="143" y="60"/>
                  </a:cubicBezTo>
                  <a:lnTo>
                    <a:pt x="16"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1"/>
            <p:cNvSpPr/>
            <p:nvPr/>
          </p:nvSpPr>
          <p:spPr>
            <a:xfrm>
              <a:off x="903950" y="4347025"/>
              <a:ext cx="1150" cy="400"/>
            </a:xfrm>
            <a:custGeom>
              <a:rect b="b" l="l" r="r" t="t"/>
              <a:pathLst>
                <a:path extrusionOk="0" h="16" w="46">
                  <a:moveTo>
                    <a:pt x="45" y="0"/>
                  </a:moveTo>
                  <a:lnTo>
                    <a:pt x="0" y="15"/>
                  </a:lnTo>
                  <a:close/>
                </a:path>
              </a:pathLst>
            </a:custGeom>
            <a:solidFill>
              <a:srgbClr val="02A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1"/>
            <p:cNvSpPr/>
            <p:nvPr/>
          </p:nvSpPr>
          <p:spPr>
            <a:xfrm>
              <a:off x="842475" y="4201700"/>
              <a:ext cx="155150" cy="145350"/>
            </a:xfrm>
            <a:custGeom>
              <a:rect b="b" l="l" r="r" t="t"/>
              <a:pathLst>
                <a:path extrusionOk="0" h="5814" w="6206">
                  <a:moveTo>
                    <a:pt x="575" y="0"/>
                  </a:moveTo>
                  <a:lnTo>
                    <a:pt x="0" y="325"/>
                  </a:lnTo>
                  <a:lnTo>
                    <a:pt x="374" y="1556"/>
                  </a:lnTo>
                  <a:cubicBezTo>
                    <a:pt x="422" y="1742"/>
                    <a:pt x="545" y="1881"/>
                    <a:pt x="702" y="1974"/>
                  </a:cubicBezTo>
                  <a:lnTo>
                    <a:pt x="2146" y="2843"/>
                  </a:lnTo>
                  <a:cubicBezTo>
                    <a:pt x="2146" y="3824"/>
                    <a:pt x="2131" y="4802"/>
                    <a:pt x="2131" y="5783"/>
                  </a:cubicBezTo>
                  <a:lnTo>
                    <a:pt x="2179" y="5783"/>
                  </a:lnTo>
                  <a:lnTo>
                    <a:pt x="4851" y="5813"/>
                  </a:lnTo>
                  <a:lnTo>
                    <a:pt x="4851" y="5317"/>
                  </a:lnTo>
                  <a:lnTo>
                    <a:pt x="4851" y="4149"/>
                  </a:lnTo>
                  <a:lnTo>
                    <a:pt x="5116" y="4664"/>
                  </a:lnTo>
                  <a:cubicBezTo>
                    <a:pt x="5190" y="4822"/>
                    <a:pt x="5359" y="4908"/>
                    <a:pt x="5537" y="4908"/>
                  </a:cubicBezTo>
                  <a:cubicBezTo>
                    <a:pt x="5621" y="4908"/>
                    <a:pt x="5706" y="4890"/>
                    <a:pt x="5784" y="4851"/>
                  </a:cubicBezTo>
                  <a:cubicBezTo>
                    <a:pt x="6079" y="4694"/>
                    <a:pt x="6205" y="4354"/>
                    <a:pt x="6064" y="4089"/>
                  </a:cubicBezTo>
                  <a:lnTo>
                    <a:pt x="5552" y="3201"/>
                  </a:lnTo>
                  <a:lnTo>
                    <a:pt x="4728" y="1895"/>
                  </a:lnTo>
                  <a:cubicBezTo>
                    <a:pt x="4713" y="1881"/>
                    <a:pt x="4713" y="1866"/>
                    <a:pt x="4698" y="1851"/>
                  </a:cubicBezTo>
                  <a:cubicBezTo>
                    <a:pt x="4586" y="1631"/>
                    <a:pt x="4355" y="1492"/>
                    <a:pt x="4138" y="1429"/>
                  </a:cubicBezTo>
                  <a:cubicBezTo>
                    <a:pt x="3952" y="1389"/>
                    <a:pt x="3757" y="1389"/>
                    <a:pt x="3565" y="1389"/>
                  </a:cubicBezTo>
                  <a:lnTo>
                    <a:pt x="3565" y="1389"/>
                  </a:lnTo>
                  <a:cubicBezTo>
                    <a:pt x="3469" y="1389"/>
                    <a:pt x="3373" y="1389"/>
                    <a:pt x="3280" y="1384"/>
                  </a:cubicBezTo>
                  <a:cubicBezTo>
                    <a:pt x="3144" y="1384"/>
                    <a:pt x="3002" y="1369"/>
                    <a:pt x="2863" y="1369"/>
                  </a:cubicBezTo>
                  <a:cubicBezTo>
                    <a:pt x="2750" y="1369"/>
                    <a:pt x="2639" y="1379"/>
                    <a:pt x="2534" y="1414"/>
                  </a:cubicBezTo>
                  <a:cubicBezTo>
                    <a:pt x="2504" y="1429"/>
                    <a:pt x="2489" y="1429"/>
                    <a:pt x="2459" y="1444"/>
                  </a:cubicBezTo>
                  <a:lnTo>
                    <a:pt x="1041" y="933"/>
                  </a:lnTo>
                  <a:lnTo>
                    <a:pt x="575" y="0"/>
                  </a:lnTo>
                  <a:close/>
                </a:path>
              </a:pathLst>
            </a:custGeom>
            <a:solidFill>
              <a:srgbClr val="EDEDE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1"/>
            <p:cNvSpPr/>
            <p:nvPr/>
          </p:nvSpPr>
          <p:spPr>
            <a:xfrm>
              <a:off x="835850" y="4187700"/>
              <a:ext cx="23350" cy="27250"/>
            </a:xfrm>
            <a:custGeom>
              <a:rect b="b" l="l" r="r" t="t"/>
              <a:pathLst>
                <a:path extrusionOk="0" h="1090" w="934">
                  <a:moveTo>
                    <a:pt x="422" y="0"/>
                  </a:moveTo>
                  <a:lnTo>
                    <a:pt x="265" y="15"/>
                  </a:lnTo>
                  <a:cubicBezTo>
                    <a:pt x="251" y="15"/>
                    <a:pt x="236" y="30"/>
                    <a:pt x="221" y="30"/>
                  </a:cubicBezTo>
                  <a:cubicBezTo>
                    <a:pt x="79" y="123"/>
                    <a:pt x="1" y="295"/>
                    <a:pt x="34" y="467"/>
                  </a:cubicBezTo>
                  <a:cubicBezTo>
                    <a:pt x="34" y="482"/>
                    <a:pt x="34" y="512"/>
                    <a:pt x="49" y="545"/>
                  </a:cubicBezTo>
                  <a:cubicBezTo>
                    <a:pt x="64" y="638"/>
                    <a:pt x="344" y="978"/>
                    <a:pt x="329" y="1090"/>
                  </a:cubicBezTo>
                  <a:lnTo>
                    <a:pt x="840" y="732"/>
                  </a:lnTo>
                  <a:cubicBezTo>
                    <a:pt x="918" y="717"/>
                    <a:pt x="933" y="717"/>
                    <a:pt x="903" y="653"/>
                  </a:cubicBezTo>
                  <a:lnTo>
                    <a:pt x="825" y="482"/>
                  </a:lnTo>
                  <a:cubicBezTo>
                    <a:pt x="859" y="403"/>
                    <a:pt x="840" y="310"/>
                    <a:pt x="780" y="250"/>
                  </a:cubicBezTo>
                  <a:lnTo>
                    <a:pt x="639" y="79"/>
                  </a:lnTo>
                  <a:cubicBezTo>
                    <a:pt x="579" y="30"/>
                    <a:pt x="500" y="0"/>
                    <a:pt x="422" y="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1"/>
            <p:cNvSpPr/>
            <p:nvPr/>
          </p:nvSpPr>
          <p:spPr>
            <a:xfrm>
              <a:off x="838175" y="4192350"/>
              <a:ext cx="3200" cy="3475"/>
            </a:xfrm>
            <a:custGeom>
              <a:rect b="b" l="l" r="r" t="t"/>
              <a:pathLst>
                <a:path extrusionOk="0" h="139" w="128">
                  <a:moveTo>
                    <a:pt x="1" y="1"/>
                  </a:moveTo>
                  <a:lnTo>
                    <a:pt x="128" y="139"/>
                  </a:lnTo>
                  <a:cubicBezTo>
                    <a:pt x="113" y="31"/>
                    <a:pt x="1" y="1"/>
                    <a:pt x="1" y="1"/>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1"/>
            <p:cNvSpPr/>
            <p:nvPr/>
          </p:nvSpPr>
          <p:spPr>
            <a:xfrm>
              <a:off x="837800" y="4191975"/>
              <a:ext cx="4325" cy="4325"/>
            </a:xfrm>
            <a:custGeom>
              <a:rect b="b" l="l" r="r" t="t"/>
              <a:pathLst>
                <a:path extrusionOk="0" h="173" w="173">
                  <a:moveTo>
                    <a:pt x="16" y="1"/>
                  </a:moveTo>
                  <a:cubicBezTo>
                    <a:pt x="1" y="1"/>
                    <a:pt x="1" y="1"/>
                    <a:pt x="1" y="16"/>
                  </a:cubicBezTo>
                  <a:lnTo>
                    <a:pt x="1" y="31"/>
                  </a:lnTo>
                  <a:cubicBezTo>
                    <a:pt x="1" y="31"/>
                    <a:pt x="109" y="61"/>
                    <a:pt x="128" y="173"/>
                  </a:cubicBezTo>
                  <a:lnTo>
                    <a:pt x="158" y="173"/>
                  </a:lnTo>
                  <a:cubicBezTo>
                    <a:pt x="158" y="173"/>
                    <a:pt x="173" y="173"/>
                    <a:pt x="158" y="154"/>
                  </a:cubicBezTo>
                  <a:cubicBezTo>
                    <a:pt x="143" y="46"/>
                    <a:pt x="16" y="1"/>
                    <a:pt x="16" y="1"/>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21"/>
            <p:cNvSpPr/>
            <p:nvPr/>
          </p:nvSpPr>
          <p:spPr>
            <a:xfrm>
              <a:off x="842475" y="4188075"/>
              <a:ext cx="3575" cy="3575"/>
            </a:xfrm>
            <a:custGeom>
              <a:rect b="b" l="l" r="r" t="t"/>
              <a:pathLst>
                <a:path extrusionOk="0" h="143" w="143">
                  <a:moveTo>
                    <a:pt x="0" y="0"/>
                  </a:moveTo>
                  <a:lnTo>
                    <a:pt x="142" y="142"/>
                  </a:lnTo>
                  <a:cubicBezTo>
                    <a:pt x="109" y="30"/>
                    <a:pt x="0" y="0"/>
                    <a:pt x="0" y="0"/>
                  </a:cubicBezTo>
                  <a:close/>
                </a:path>
              </a:pathLst>
            </a:custGeom>
            <a:solidFill>
              <a:srgbClr val="F6AE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21"/>
            <p:cNvSpPr/>
            <p:nvPr/>
          </p:nvSpPr>
          <p:spPr>
            <a:xfrm>
              <a:off x="842100" y="4187700"/>
              <a:ext cx="4325" cy="4300"/>
            </a:xfrm>
            <a:custGeom>
              <a:rect b="b" l="l" r="r" t="t"/>
              <a:pathLst>
                <a:path extrusionOk="0" h="172" w="173">
                  <a:moveTo>
                    <a:pt x="1" y="0"/>
                  </a:moveTo>
                  <a:cubicBezTo>
                    <a:pt x="1" y="15"/>
                    <a:pt x="1" y="15"/>
                    <a:pt x="15" y="30"/>
                  </a:cubicBezTo>
                  <a:cubicBezTo>
                    <a:pt x="15" y="30"/>
                    <a:pt x="109" y="64"/>
                    <a:pt x="142" y="157"/>
                  </a:cubicBezTo>
                  <a:cubicBezTo>
                    <a:pt x="142" y="172"/>
                    <a:pt x="142" y="172"/>
                    <a:pt x="157" y="172"/>
                  </a:cubicBezTo>
                  <a:lnTo>
                    <a:pt x="172" y="157"/>
                  </a:lnTo>
                  <a:cubicBezTo>
                    <a:pt x="142" y="30"/>
                    <a:pt x="15" y="0"/>
                    <a:pt x="15" y="0"/>
                  </a:cubicBezTo>
                  <a:close/>
                </a:path>
              </a:pathLst>
            </a:custGeom>
            <a:solidFill>
              <a:srgbClr val="EE746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1"/>
            <p:cNvSpPr/>
            <p:nvPr/>
          </p:nvSpPr>
          <p:spPr>
            <a:xfrm>
              <a:off x="896100" y="4252625"/>
              <a:ext cx="875" cy="24825"/>
            </a:xfrm>
            <a:custGeom>
              <a:rect b="b" l="l" r="r" t="t"/>
              <a:pathLst>
                <a:path extrusionOk="0" h="993" w="35">
                  <a:moveTo>
                    <a:pt x="16" y="0"/>
                  </a:moveTo>
                  <a:cubicBezTo>
                    <a:pt x="1" y="0"/>
                    <a:pt x="1" y="15"/>
                    <a:pt x="1" y="15"/>
                  </a:cubicBezTo>
                  <a:lnTo>
                    <a:pt x="1" y="978"/>
                  </a:lnTo>
                  <a:cubicBezTo>
                    <a:pt x="1" y="978"/>
                    <a:pt x="1" y="993"/>
                    <a:pt x="16" y="993"/>
                  </a:cubicBezTo>
                  <a:lnTo>
                    <a:pt x="34" y="978"/>
                  </a:lnTo>
                  <a:lnTo>
                    <a:pt x="34" y="15"/>
                  </a:lnTo>
                  <a:lnTo>
                    <a:pt x="16" y="0"/>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1"/>
            <p:cNvSpPr/>
            <p:nvPr/>
          </p:nvSpPr>
          <p:spPr>
            <a:xfrm>
              <a:off x="863825" y="4216250"/>
              <a:ext cx="7025" cy="13075"/>
            </a:xfrm>
            <a:custGeom>
              <a:rect b="b" l="l" r="r" t="t"/>
              <a:pathLst>
                <a:path extrusionOk="0" h="523" w="281">
                  <a:moveTo>
                    <a:pt x="30" y="1"/>
                  </a:moveTo>
                  <a:cubicBezTo>
                    <a:pt x="28" y="1"/>
                    <a:pt x="25" y="3"/>
                    <a:pt x="20" y="8"/>
                  </a:cubicBezTo>
                  <a:cubicBezTo>
                    <a:pt x="20" y="8"/>
                    <a:pt x="1" y="8"/>
                    <a:pt x="20" y="22"/>
                  </a:cubicBezTo>
                  <a:lnTo>
                    <a:pt x="251" y="522"/>
                  </a:lnTo>
                  <a:lnTo>
                    <a:pt x="266" y="522"/>
                  </a:lnTo>
                  <a:cubicBezTo>
                    <a:pt x="281" y="522"/>
                    <a:pt x="281" y="508"/>
                    <a:pt x="281" y="508"/>
                  </a:cubicBezTo>
                  <a:lnTo>
                    <a:pt x="34" y="8"/>
                  </a:lnTo>
                  <a:cubicBezTo>
                    <a:pt x="34" y="8"/>
                    <a:pt x="34" y="1"/>
                    <a:pt x="30"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1"/>
            <p:cNvSpPr/>
            <p:nvPr/>
          </p:nvSpPr>
          <p:spPr>
            <a:xfrm>
              <a:off x="868125" y="4224625"/>
              <a:ext cx="10575" cy="4325"/>
            </a:xfrm>
            <a:custGeom>
              <a:rect b="b" l="l" r="r" t="t"/>
              <a:pathLst>
                <a:path extrusionOk="0" h="173" w="423">
                  <a:moveTo>
                    <a:pt x="34" y="1"/>
                  </a:moveTo>
                  <a:cubicBezTo>
                    <a:pt x="15" y="1"/>
                    <a:pt x="1" y="16"/>
                    <a:pt x="1" y="16"/>
                  </a:cubicBezTo>
                  <a:cubicBezTo>
                    <a:pt x="1" y="31"/>
                    <a:pt x="1" y="31"/>
                    <a:pt x="15" y="31"/>
                  </a:cubicBezTo>
                  <a:lnTo>
                    <a:pt x="389" y="173"/>
                  </a:lnTo>
                  <a:cubicBezTo>
                    <a:pt x="407" y="173"/>
                    <a:pt x="407" y="154"/>
                    <a:pt x="407" y="154"/>
                  </a:cubicBezTo>
                  <a:cubicBezTo>
                    <a:pt x="422" y="154"/>
                    <a:pt x="407" y="139"/>
                    <a:pt x="407" y="139"/>
                  </a:cubicBezTo>
                  <a:lnTo>
                    <a:pt x="34" y="1"/>
                  </a:ln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1"/>
            <p:cNvSpPr/>
            <p:nvPr/>
          </p:nvSpPr>
          <p:spPr>
            <a:xfrm>
              <a:off x="963375" y="4268100"/>
              <a:ext cx="750" cy="38550"/>
            </a:xfrm>
            <a:custGeom>
              <a:rect b="b" l="l" r="r" t="t"/>
              <a:pathLst>
                <a:path extrusionOk="0" h="1542" w="30">
                  <a:moveTo>
                    <a:pt x="15" y="1"/>
                  </a:moveTo>
                  <a:cubicBezTo>
                    <a:pt x="15" y="1"/>
                    <a:pt x="0" y="1"/>
                    <a:pt x="0" y="19"/>
                  </a:cubicBezTo>
                  <a:lnTo>
                    <a:pt x="0" y="1527"/>
                  </a:lnTo>
                  <a:lnTo>
                    <a:pt x="15" y="1542"/>
                  </a:lnTo>
                  <a:cubicBezTo>
                    <a:pt x="30" y="1542"/>
                    <a:pt x="30" y="1527"/>
                    <a:pt x="30" y="1527"/>
                  </a:cubicBezTo>
                  <a:lnTo>
                    <a:pt x="30" y="19"/>
                  </a:lnTo>
                  <a:cubicBezTo>
                    <a:pt x="30" y="1"/>
                    <a:pt x="30" y="1"/>
                    <a:pt x="15" y="1"/>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1"/>
            <p:cNvSpPr/>
            <p:nvPr/>
          </p:nvSpPr>
          <p:spPr>
            <a:xfrm>
              <a:off x="913275" y="4233600"/>
              <a:ext cx="24450" cy="8125"/>
            </a:xfrm>
            <a:custGeom>
              <a:rect b="b" l="l" r="r" t="t"/>
              <a:pathLst>
                <a:path extrusionOk="0" h="325" w="978">
                  <a:moveTo>
                    <a:pt x="30" y="0"/>
                  </a:moveTo>
                  <a:cubicBezTo>
                    <a:pt x="15" y="0"/>
                    <a:pt x="0" y="15"/>
                    <a:pt x="0" y="45"/>
                  </a:cubicBezTo>
                  <a:lnTo>
                    <a:pt x="0" y="280"/>
                  </a:lnTo>
                  <a:cubicBezTo>
                    <a:pt x="0" y="295"/>
                    <a:pt x="15" y="325"/>
                    <a:pt x="30" y="325"/>
                  </a:cubicBezTo>
                  <a:lnTo>
                    <a:pt x="948" y="325"/>
                  </a:lnTo>
                  <a:cubicBezTo>
                    <a:pt x="963" y="325"/>
                    <a:pt x="978" y="295"/>
                    <a:pt x="978" y="280"/>
                  </a:cubicBezTo>
                  <a:lnTo>
                    <a:pt x="978" y="45"/>
                  </a:lnTo>
                  <a:cubicBezTo>
                    <a:pt x="978" y="15"/>
                    <a:pt x="963" y="0"/>
                    <a:pt x="948" y="0"/>
                  </a:cubicBezTo>
                  <a:close/>
                </a:path>
              </a:pathLst>
            </a:custGeom>
            <a:solidFill>
              <a:srgbClr val="AADC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0" name="Google Shape;620;p21"/>
          <p:cNvSpPr txBox="1"/>
          <p:nvPr/>
        </p:nvSpPr>
        <p:spPr>
          <a:xfrm>
            <a:off x="299191" y="3446953"/>
            <a:ext cx="16836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7ECCC6"/>
                </a:solidFill>
                <a:highlight>
                  <a:srgbClr val="EDF9F9"/>
                </a:highlight>
                <a:latin typeface="Lora"/>
                <a:ea typeface="Lora"/>
                <a:cs typeface="Lora"/>
                <a:sym typeface="Lora"/>
              </a:rPr>
              <a:t>Diagnosis</a:t>
            </a:r>
            <a:endParaRPr b="1" i="0" sz="1800" u="none" cap="none" strike="noStrike">
              <a:solidFill>
                <a:srgbClr val="7ECCC6"/>
              </a:solidFill>
              <a:highlight>
                <a:srgbClr val="EDF9F9"/>
              </a:highlight>
              <a:latin typeface="Lora"/>
              <a:ea typeface="Lora"/>
              <a:cs typeface="Lora"/>
              <a:sym typeface="Lora"/>
            </a:endParaRPr>
          </a:p>
        </p:txBody>
      </p:sp>
      <p:sp>
        <p:nvSpPr>
          <p:cNvPr id="621" name="Google Shape;621;p21"/>
          <p:cNvSpPr txBox="1"/>
          <p:nvPr/>
        </p:nvSpPr>
        <p:spPr>
          <a:xfrm>
            <a:off x="412066" y="6223453"/>
            <a:ext cx="1683600" cy="322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lang="en-GB" sz="1800">
                <a:solidFill>
                  <a:srgbClr val="7ECCC6"/>
                </a:solidFill>
                <a:highlight>
                  <a:srgbClr val="EDF9F9"/>
                </a:highlight>
                <a:latin typeface="Lora"/>
                <a:ea typeface="Lora"/>
                <a:cs typeface="Lora"/>
                <a:sym typeface="Lora"/>
              </a:rPr>
              <a:t>Treatment</a:t>
            </a:r>
            <a:endParaRPr b="1" i="0" sz="1800" u="none" cap="none" strike="noStrike">
              <a:solidFill>
                <a:srgbClr val="7ECCC6"/>
              </a:solidFill>
              <a:highlight>
                <a:srgbClr val="EDF9F9"/>
              </a:highlight>
              <a:latin typeface="Lora"/>
              <a:ea typeface="Lora"/>
              <a:cs typeface="Lora"/>
              <a:sym typeface="Lora"/>
            </a:endParaRPr>
          </a:p>
        </p:txBody>
      </p:sp>
      <p:sp>
        <p:nvSpPr>
          <p:cNvPr id="622" name="Google Shape;622;p21"/>
          <p:cNvSpPr txBox="1"/>
          <p:nvPr/>
        </p:nvSpPr>
        <p:spPr>
          <a:xfrm>
            <a:off x="1920675" y="5168725"/>
            <a:ext cx="2361900" cy="419400"/>
          </a:xfrm>
          <a:prstGeom prst="rect">
            <a:avLst/>
          </a:prstGeom>
          <a:noFill/>
          <a:ln>
            <a:noFill/>
          </a:ln>
        </p:spPr>
        <p:txBody>
          <a:bodyPr anchorCtr="0" anchor="t" bIns="0" lIns="0" spcFirstLastPara="1" rIns="0" wrap="square" tIns="6025">
            <a:noAutofit/>
          </a:bodyPr>
          <a:lstStyle/>
          <a:p>
            <a:pPr indent="-168275" lvl="1" marL="360000" rtl="0" algn="l">
              <a:lnSpc>
                <a:spcPct val="115000"/>
              </a:lnSpc>
              <a:spcBef>
                <a:spcPts val="0"/>
              </a:spcBef>
              <a:spcAft>
                <a:spcPts val="0"/>
              </a:spcAft>
              <a:buClr>
                <a:srgbClr val="1C4588"/>
              </a:buClr>
              <a:buSzPts val="1000"/>
              <a:buFont typeface="Mada"/>
              <a:buChar char="●"/>
            </a:pPr>
            <a:r>
              <a:rPr b="1" lang="en-GB" sz="1000">
                <a:solidFill>
                  <a:srgbClr val="1C4588"/>
                </a:solidFill>
                <a:latin typeface="Mada"/>
                <a:ea typeface="Mada"/>
                <a:cs typeface="Mada"/>
                <a:sym typeface="Mada"/>
              </a:rPr>
              <a:t>Ultrasound: </a:t>
            </a:r>
            <a:r>
              <a:rPr lang="en-GB" sz="1000">
                <a:solidFill>
                  <a:srgbClr val="1C4588"/>
                </a:solidFill>
                <a:latin typeface="Mada"/>
                <a:ea typeface="Mada"/>
                <a:cs typeface="Mada"/>
                <a:sym typeface="Mada"/>
              </a:rPr>
              <a:t>reveals gallstones with acoustic shadowing.</a:t>
            </a:r>
            <a:endParaRPr sz="1000">
              <a:solidFill>
                <a:srgbClr val="1C4588"/>
              </a:solidFill>
              <a:latin typeface="Mada"/>
              <a:ea typeface="Mada"/>
              <a:cs typeface="Mada"/>
              <a:sym typeface="Mada"/>
            </a:endParaRPr>
          </a:p>
        </p:txBody>
      </p:sp>
      <p:sp>
        <p:nvSpPr>
          <p:cNvPr id="623" name="Google Shape;623;p21"/>
          <p:cNvSpPr/>
          <p:nvPr/>
        </p:nvSpPr>
        <p:spPr>
          <a:xfrm>
            <a:off x="1674969" y="6789917"/>
            <a:ext cx="113943" cy="134625"/>
          </a:xfrm>
          <a:custGeom>
            <a:rect b="b" l="l" r="r" t="t"/>
            <a:pathLst>
              <a:path extrusionOk="0" h="6397" w="6432">
                <a:moveTo>
                  <a:pt x="3199" y="0"/>
                </a:moveTo>
                <a:cubicBezTo>
                  <a:pt x="1426" y="0"/>
                  <a:pt x="1" y="1425"/>
                  <a:pt x="1" y="3198"/>
                </a:cubicBezTo>
                <a:cubicBezTo>
                  <a:pt x="1" y="4971"/>
                  <a:pt x="1426" y="6396"/>
                  <a:pt x="3199" y="6396"/>
                </a:cubicBezTo>
                <a:cubicBezTo>
                  <a:pt x="4972" y="6396"/>
                  <a:pt x="6432" y="4971"/>
                  <a:pt x="6432" y="3198"/>
                </a:cubicBezTo>
                <a:cubicBezTo>
                  <a:pt x="6432" y="1425"/>
                  <a:pt x="4972" y="0"/>
                  <a:pt x="3199" y="0"/>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1"/>
          <p:cNvSpPr/>
          <p:nvPr/>
        </p:nvSpPr>
        <p:spPr>
          <a:xfrm>
            <a:off x="1784287" y="8242241"/>
            <a:ext cx="125032" cy="135488"/>
          </a:xfrm>
          <a:custGeom>
            <a:rect b="b" l="l" r="r" t="t"/>
            <a:pathLst>
              <a:path extrusionOk="0" h="6438" w="7058">
                <a:moveTo>
                  <a:pt x="3522" y="1"/>
                </a:moveTo>
                <a:cubicBezTo>
                  <a:pt x="2062" y="1"/>
                  <a:pt x="745" y="1004"/>
                  <a:pt x="418" y="2489"/>
                </a:cubicBezTo>
                <a:cubicBezTo>
                  <a:pt x="1" y="4192"/>
                  <a:pt x="1044" y="5930"/>
                  <a:pt x="2782" y="6348"/>
                </a:cubicBezTo>
                <a:cubicBezTo>
                  <a:pt x="3035" y="6408"/>
                  <a:pt x="3287" y="6437"/>
                  <a:pt x="3536" y="6437"/>
                </a:cubicBezTo>
                <a:cubicBezTo>
                  <a:pt x="4997" y="6437"/>
                  <a:pt x="6314" y="5434"/>
                  <a:pt x="6641" y="3949"/>
                </a:cubicBezTo>
                <a:cubicBezTo>
                  <a:pt x="7058" y="2246"/>
                  <a:pt x="5980" y="508"/>
                  <a:pt x="4277" y="90"/>
                </a:cubicBezTo>
                <a:cubicBezTo>
                  <a:pt x="4024" y="30"/>
                  <a:pt x="3771" y="1"/>
                  <a:pt x="3522" y="1"/>
                </a:cubicBezTo>
                <a:close/>
              </a:path>
            </a:pathLst>
          </a:custGeom>
          <a:solidFill>
            <a:srgbClr val="ABE5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1"/>
          <p:cNvSpPr txBox="1"/>
          <p:nvPr/>
        </p:nvSpPr>
        <p:spPr>
          <a:xfrm>
            <a:off x="1606150" y="6710475"/>
            <a:ext cx="3719400" cy="419400"/>
          </a:xfrm>
          <a:prstGeom prst="rect">
            <a:avLst/>
          </a:prstGeom>
          <a:noFill/>
          <a:ln>
            <a:noFill/>
          </a:ln>
        </p:spPr>
        <p:txBody>
          <a:bodyPr anchorCtr="0" anchor="t" bIns="0" lIns="0" spcFirstLastPara="1" rIns="0" wrap="square" tIns="6025">
            <a:noAutofit/>
          </a:bodyPr>
          <a:lstStyle/>
          <a:p>
            <a:pPr indent="-160699" lvl="0" marL="457200" rtl="0" algn="l">
              <a:lnSpc>
                <a:spcPct val="115000"/>
              </a:lnSpc>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Analgesia during acute attacks to relieve pain.</a:t>
            </a:r>
            <a:endParaRPr sz="1000">
              <a:solidFill>
                <a:srgbClr val="1C4588"/>
              </a:solidFill>
              <a:latin typeface="Mada"/>
              <a:ea typeface="Mada"/>
              <a:cs typeface="Mada"/>
              <a:sym typeface="Mada"/>
            </a:endParaRPr>
          </a:p>
        </p:txBody>
      </p:sp>
      <p:sp>
        <p:nvSpPr>
          <p:cNvPr id="626" name="Google Shape;626;p21"/>
          <p:cNvSpPr txBox="1"/>
          <p:nvPr/>
        </p:nvSpPr>
        <p:spPr>
          <a:xfrm>
            <a:off x="1910950" y="7243875"/>
            <a:ext cx="2891400" cy="419400"/>
          </a:xfrm>
          <a:prstGeom prst="rect">
            <a:avLst/>
          </a:prstGeom>
          <a:noFill/>
          <a:ln>
            <a:noFill/>
          </a:ln>
        </p:spPr>
        <p:txBody>
          <a:bodyPr anchorCtr="0" anchor="t" bIns="0" lIns="0" spcFirstLastPara="1" rIns="0" wrap="square" tIns="6025">
            <a:noAutofit/>
          </a:bodyPr>
          <a:lstStyle/>
          <a:p>
            <a:pPr indent="-160699" lvl="0" marL="457200" rtl="0" algn="l">
              <a:lnSpc>
                <a:spcPct val="115000"/>
              </a:lnSpc>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Cholecystectomy is indicated to prevent recurrent attack and gallstones complications.</a:t>
            </a:r>
            <a:endParaRPr sz="1000">
              <a:solidFill>
                <a:srgbClr val="1C4588"/>
              </a:solidFill>
              <a:latin typeface="Mada"/>
              <a:ea typeface="Mada"/>
              <a:cs typeface="Mada"/>
              <a:sym typeface="Mada"/>
            </a:endParaRPr>
          </a:p>
        </p:txBody>
      </p:sp>
      <p:sp>
        <p:nvSpPr>
          <p:cNvPr id="627" name="Google Shape;627;p21"/>
          <p:cNvSpPr txBox="1"/>
          <p:nvPr/>
        </p:nvSpPr>
        <p:spPr>
          <a:xfrm>
            <a:off x="1758550" y="8234475"/>
            <a:ext cx="2891400" cy="419400"/>
          </a:xfrm>
          <a:prstGeom prst="rect">
            <a:avLst/>
          </a:prstGeom>
          <a:noFill/>
          <a:ln>
            <a:noFill/>
          </a:ln>
        </p:spPr>
        <p:txBody>
          <a:bodyPr anchorCtr="0" anchor="t" bIns="0" lIns="0" spcFirstLastPara="1" rIns="0" wrap="square" tIns="6025">
            <a:noAutofit/>
          </a:bodyPr>
          <a:lstStyle/>
          <a:p>
            <a:pPr indent="-160699" lvl="0" marL="457200" rtl="0" algn="l">
              <a:lnSpc>
                <a:spcPct val="115000"/>
              </a:lnSpc>
              <a:spcBef>
                <a:spcPts val="0"/>
              </a:spcBef>
              <a:spcAft>
                <a:spcPts val="0"/>
              </a:spcAft>
              <a:buClr>
                <a:srgbClr val="1C4588"/>
              </a:buClr>
              <a:buSzPts val="1000"/>
              <a:buFont typeface="Mada"/>
              <a:buChar char="●"/>
            </a:pPr>
            <a:r>
              <a:rPr lang="en-GB" sz="1000">
                <a:solidFill>
                  <a:srgbClr val="1C4588"/>
                </a:solidFill>
                <a:latin typeface="Mada"/>
                <a:ea typeface="Mada"/>
                <a:cs typeface="Mada"/>
                <a:sym typeface="Mada"/>
              </a:rPr>
              <a:t>Ursodeoxycholic acid must be supplied after removal of gallbladder.</a:t>
            </a:r>
            <a:endParaRPr sz="1000">
              <a:solidFill>
                <a:srgbClr val="1C4588"/>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