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10698475" cx="7589525"/>
  <p:notesSz cx="6858000" cy="9144000"/>
  <p:embeddedFontLst>
    <p:embeddedFont>
      <p:font typeface="Patrick Hand"/>
      <p:regular r:id="rId40"/>
    </p:embeddedFont>
    <p:embeddedFont>
      <p:font typeface="Lobster"/>
      <p:regular r:id="rId41"/>
    </p:embeddedFont>
    <p:embeddedFont>
      <p:font typeface="Montserrat"/>
      <p:regular r:id="rId42"/>
      <p:bold r:id="rId43"/>
      <p:italic r:id="rId44"/>
      <p:boldItalic r:id="rId45"/>
    </p:embeddedFont>
    <p:embeddedFont>
      <p:font typeface="Cabin"/>
      <p:regular r:id="rId46"/>
      <p:bold r:id="rId47"/>
      <p:italic r:id="rId48"/>
      <p:boldItalic r:id="rId49"/>
    </p:embeddedFont>
    <p:embeddedFont>
      <p:font typeface="Mada"/>
      <p:regular r:id="rId50"/>
      <p:bold r:id="rId51"/>
    </p:embeddedFont>
    <p:embeddedFont>
      <p:font typeface="Comfortaa Regular"/>
      <p:regular r:id="rId52"/>
      <p:bold r:id="rId53"/>
    </p:embeddedFont>
    <p:embeddedFont>
      <p:font typeface="Lora"/>
      <p:regular r:id="rId54"/>
      <p:bold r:id="rId55"/>
      <p:italic r:id="rId56"/>
      <p:boldItalic r:id="rId57"/>
    </p:embeddedFont>
    <p:embeddedFont>
      <p:font typeface="Pacifico"/>
      <p:regular r:id="rId58"/>
    </p:embeddedFont>
    <p:embeddedFont>
      <p:font typeface="Life Savers ExtraBold"/>
      <p:bold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BA1F6F3-9AE9-4522-8150-B107D0BE8B6C}">
  <a:tblStyle styleId="{1BA1F6F3-9AE9-4522-8150-B107D0BE8B6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0" orient="horz"/>
        <p:guide pos="239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atrickHand-regular.fntdata"/><Relationship Id="rId42" Type="http://schemas.openxmlformats.org/officeDocument/2006/relationships/font" Target="fonts/Montserrat-regular.fntdata"/><Relationship Id="rId41" Type="http://schemas.openxmlformats.org/officeDocument/2006/relationships/font" Target="fonts/Lobster-regular.fntdata"/><Relationship Id="rId44" Type="http://schemas.openxmlformats.org/officeDocument/2006/relationships/font" Target="fonts/Montserrat-italic.fntdata"/><Relationship Id="rId43" Type="http://schemas.openxmlformats.org/officeDocument/2006/relationships/font" Target="fonts/Montserrat-bold.fntdata"/><Relationship Id="rId46" Type="http://schemas.openxmlformats.org/officeDocument/2006/relationships/font" Target="fonts/Cabin-regular.fntdata"/><Relationship Id="rId45" Type="http://schemas.openxmlformats.org/officeDocument/2006/relationships/font" Target="fonts/Montserrat-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Cabin-italic.fntdata"/><Relationship Id="rId47" Type="http://schemas.openxmlformats.org/officeDocument/2006/relationships/font" Target="fonts/Cabin-bold.fntdata"/><Relationship Id="rId49" Type="http://schemas.openxmlformats.org/officeDocument/2006/relationships/font" Target="fonts/Cabin-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ada-bold.fntdata"/><Relationship Id="rId50" Type="http://schemas.openxmlformats.org/officeDocument/2006/relationships/font" Target="fonts/Mada-regular.fntdata"/><Relationship Id="rId53" Type="http://schemas.openxmlformats.org/officeDocument/2006/relationships/font" Target="fonts/ComfortaaRegular-bold.fntdata"/><Relationship Id="rId52" Type="http://schemas.openxmlformats.org/officeDocument/2006/relationships/font" Target="fonts/ComfortaaRegular-regular.fntdata"/><Relationship Id="rId11" Type="http://schemas.openxmlformats.org/officeDocument/2006/relationships/slide" Target="slides/slide5.xml"/><Relationship Id="rId55" Type="http://schemas.openxmlformats.org/officeDocument/2006/relationships/font" Target="fonts/Lora-bold.fntdata"/><Relationship Id="rId10" Type="http://schemas.openxmlformats.org/officeDocument/2006/relationships/slide" Target="slides/slide4.xml"/><Relationship Id="rId54" Type="http://schemas.openxmlformats.org/officeDocument/2006/relationships/font" Target="fonts/Lora-regular.fntdata"/><Relationship Id="rId13" Type="http://schemas.openxmlformats.org/officeDocument/2006/relationships/slide" Target="slides/slide7.xml"/><Relationship Id="rId57" Type="http://schemas.openxmlformats.org/officeDocument/2006/relationships/font" Target="fonts/Lora-boldItalic.fntdata"/><Relationship Id="rId12" Type="http://schemas.openxmlformats.org/officeDocument/2006/relationships/slide" Target="slides/slide6.xml"/><Relationship Id="rId56" Type="http://schemas.openxmlformats.org/officeDocument/2006/relationships/font" Target="fonts/Lora-italic.fntdata"/><Relationship Id="rId15" Type="http://schemas.openxmlformats.org/officeDocument/2006/relationships/slide" Target="slides/slide9.xml"/><Relationship Id="rId59" Type="http://schemas.openxmlformats.org/officeDocument/2006/relationships/font" Target="fonts/LifeSaversExtraBold-bold.fntdata"/><Relationship Id="rId14" Type="http://schemas.openxmlformats.org/officeDocument/2006/relationships/slide" Target="slides/slide8.xml"/><Relationship Id="rId58" Type="http://schemas.openxmlformats.org/officeDocument/2006/relationships/font" Target="fonts/Pacifico-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cae6fbdd35_0_278: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cae6fbdd35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caec4301af_0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caec4301a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caec4301af_0_44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caec4301af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beb29121af_0_24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beb29121af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beb29121af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018" name="Google Shape;1018;gbeb29121a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beb29121af_0_67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117" name="Google Shape;1117;gbeb29121af_0_6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beb29121af_2_19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216" name="Google Shape;1216;gbeb29121af_2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gbeb29121af_1_15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332" name="Google Shape;1332;gbeb29121af_1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5" name="Shape 1455"/>
        <p:cNvGrpSpPr/>
        <p:nvPr/>
      </p:nvGrpSpPr>
      <p:grpSpPr>
        <a:xfrm>
          <a:off x="0" y="0"/>
          <a:ext cx="0" cy="0"/>
          <a:chOff x="0" y="0"/>
          <a:chExt cx="0" cy="0"/>
        </a:xfrm>
      </p:grpSpPr>
      <p:sp>
        <p:nvSpPr>
          <p:cNvPr id="1456" name="Google Shape;1456;gbeb29121af_1_21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457" name="Google Shape;1457;gbeb29121af_1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1" name="Shape 1571"/>
        <p:cNvGrpSpPr/>
        <p:nvPr/>
      </p:nvGrpSpPr>
      <p:grpSpPr>
        <a:xfrm>
          <a:off x="0" y="0"/>
          <a:ext cx="0" cy="0"/>
          <a:chOff x="0" y="0"/>
          <a:chExt cx="0" cy="0"/>
        </a:xfrm>
      </p:grpSpPr>
      <p:sp>
        <p:nvSpPr>
          <p:cNvPr id="1572" name="Google Shape;1572;gbeb29121af_1_28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573" name="Google Shape;1573;gbeb29121af_1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cae6fbdd35_0_10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cae6fbdd35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3" name="Shape 1693"/>
        <p:cNvGrpSpPr/>
        <p:nvPr/>
      </p:nvGrpSpPr>
      <p:grpSpPr>
        <a:xfrm>
          <a:off x="0" y="0"/>
          <a:ext cx="0" cy="0"/>
          <a:chOff x="0" y="0"/>
          <a:chExt cx="0" cy="0"/>
        </a:xfrm>
      </p:grpSpPr>
      <p:sp>
        <p:nvSpPr>
          <p:cNvPr id="1694" name="Google Shape;1694;gbeb29121af_1_34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695" name="Google Shape;1695;gbeb29121af_1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9" name="Shape 1819"/>
        <p:cNvGrpSpPr/>
        <p:nvPr/>
      </p:nvGrpSpPr>
      <p:grpSpPr>
        <a:xfrm>
          <a:off x="0" y="0"/>
          <a:ext cx="0" cy="0"/>
          <a:chOff x="0" y="0"/>
          <a:chExt cx="0" cy="0"/>
        </a:xfrm>
      </p:grpSpPr>
      <p:sp>
        <p:nvSpPr>
          <p:cNvPr id="1820" name="Google Shape;1820;gbeb29121af_1_47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821" name="Google Shape;1821;gbeb29121af_1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2" name="Shape 1902"/>
        <p:cNvGrpSpPr/>
        <p:nvPr/>
      </p:nvGrpSpPr>
      <p:grpSpPr>
        <a:xfrm>
          <a:off x="0" y="0"/>
          <a:ext cx="0" cy="0"/>
          <a:chOff x="0" y="0"/>
          <a:chExt cx="0" cy="0"/>
        </a:xfrm>
      </p:grpSpPr>
      <p:sp>
        <p:nvSpPr>
          <p:cNvPr id="1903" name="Google Shape;1903;gbeb29121af_1_53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904" name="Google Shape;1904;gbeb29121af_1_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1" name="Shape 1961"/>
        <p:cNvGrpSpPr/>
        <p:nvPr/>
      </p:nvGrpSpPr>
      <p:grpSpPr>
        <a:xfrm>
          <a:off x="0" y="0"/>
          <a:ext cx="0" cy="0"/>
          <a:chOff x="0" y="0"/>
          <a:chExt cx="0" cy="0"/>
        </a:xfrm>
      </p:grpSpPr>
      <p:sp>
        <p:nvSpPr>
          <p:cNvPr id="1962" name="Google Shape;1962;gca9a86a541_0_148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963" name="Google Shape;1963;gca9a86a541_0_1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9" name="Shape 2039"/>
        <p:cNvGrpSpPr/>
        <p:nvPr/>
      </p:nvGrpSpPr>
      <p:grpSpPr>
        <a:xfrm>
          <a:off x="0" y="0"/>
          <a:ext cx="0" cy="0"/>
          <a:chOff x="0" y="0"/>
          <a:chExt cx="0" cy="0"/>
        </a:xfrm>
      </p:grpSpPr>
      <p:sp>
        <p:nvSpPr>
          <p:cNvPr id="2040" name="Google Shape;2040;gbeb29121af_2_8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041" name="Google Shape;2041;gbeb29121af_2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3" name="Shape 2133"/>
        <p:cNvGrpSpPr/>
        <p:nvPr/>
      </p:nvGrpSpPr>
      <p:grpSpPr>
        <a:xfrm>
          <a:off x="0" y="0"/>
          <a:ext cx="0" cy="0"/>
          <a:chOff x="0" y="0"/>
          <a:chExt cx="0" cy="0"/>
        </a:xfrm>
      </p:grpSpPr>
      <p:sp>
        <p:nvSpPr>
          <p:cNvPr id="2134" name="Google Shape;2134;gc3475fb5ff_0_2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135" name="Google Shape;2135;gc3475fb5f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1" name="Shape 2251"/>
        <p:cNvGrpSpPr/>
        <p:nvPr/>
      </p:nvGrpSpPr>
      <p:grpSpPr>
        <a:xfrm>
          <a:off x="0" y="0"/>
          <a:ext cx="0" cy="0"/>
          <a:chOff x="0" y="0"/>
          <a:chExt cx="0" cy="0"/>
        </a:xfrm>
      </p:grpSpPr>
      <p:sp>
        <p:nvSpPr>
          <p:cNvPr id="2252" name="Google Shape;2252;gcb03f97cb4_0_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253" name="Google Shape;2253;gcb03f97cb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8" name="Shape 2288"/>
        <p:cNvGrpSpPr/>
        <p:nvPr/>
      </p:nvGrpSpPr>
      <p:grpSpPr>
        <a:xfrm>
          <a:off x="0" y="0"/>
          <a:ext cx="0" cy="0"/>
          <a:chOff x="0" y="0"/>
          <a:chExt cx="0" cy="0"/>
        </a:xfrm>
      </p:grpSpPr>
      <p:sp>
        <p:nvSpPr>
          <p:cNvPr id="2289" name="Google Shape;2289;gcaec4301af_0_67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290" name="Google Shape;2290;gcaec4301af_0_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6" name="Shape 2306"/>
        <p:cNvGrpSpPr/>
        <p:nvPr/>
      </p:nvGrpSpPr>
      <p:grpSpPr>
        <a:xfrm>
          <a:off x="0" y="0"/>
          <a:ext cx="0" cy="0"/>
          <a:chOff x="0" y="0"/>
          <a:chExt cx="0" cy="0"/>
        </a:xfrm>
      </p:grpSpPr>
      <p:sp>
        <p:nvSpPr>
          <p:cNvPr id="2307" name="Google Shape;2307;gce17213d57_2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308" name="Google Shape;2308;gce17213d5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1" name="Shape 2321"/>
        <p:cNvGrpSpPr/>
        <p:nvPr/>
      </p:nvGrpSpPr>
      <p:grpSpPr>
        <a:xfrm>
          <a:off x="0" y="0"/>
          <a:ext cx="0" cy="0"/>
          <a:chOff x="0" y="0"/>
          <a:chExt cx="0" cy="0"/>
        </a:xfrm>
      </p:grpSpPr>
      <p:sp>
        <p:nvSpPr>
          <p:cNvPr id="2322" name="Google Shape;2322;g4fbe46c955dc23d4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323" name="Google Shape;2323;g4fbe46c955dc23d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bb3dbd3c0b_0_5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bb3dbd3c0b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2" name="Shape 2332"/>
        <p:cNvGrpSpPr/>
        <p:nvPr/>
      </p:nvGrpSpPr>
      <p:grpSpPr>
        <a:xfrm>
          <a:off x="0" y="0"/>
          <a:ext cx="0" cy="0"/>
          <a:chOff x="0" y="0"/>
          <a:chExt cx="0" cy="0"/>
        </a:xfrm>
      </p:grpSpPr>
      <p:sp>
        <p:nvSpPr>
          <p:cNvPr id="2333" name="Google Shape;2333;gcaf6345a93_0_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334" name="Google Shape;2334;gcaf6345a9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4" name="Shape 2344"/>
        <p:cNvGrpSpPr/>
        <p:nvPr/>
      </p:nvGrpSpPr>
      <p:grpSpPr>
        <a:xfrm>
          <a:off x="0" y="0"/>
          <a:ext cx="0" cy="0"/>
          <a:chOff x="0" y="0"/>
          <a:chExt cx="0" cy="0"/>
        </a:xfrm>
      </p:grpSpPr>
      <p:sp>
        <p:nvSpPr>
          <p:cNvPr id="2345" name="Google Shape;2345;gcaf6345a93_0_1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346" name="Google Shape;2346;gcaf6345a9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7" name="Shape 2357"/>
        <p:cNvGrpSpPr/>
        <p:nvPr/>
      </p:nvGrpSpPr>
      <p:grpSpPr>
        <a:xfrm>
          <a:off x="0" y="0"/>
          <a:ext cx="0" cy="0"/>
          <a:chOff x="0" y="0"/>
          <a:chExt cx="0" cy="0"/>
        </a:xfrm>
      </p:grpSpPr>
      <p:sp>
        <p:nvSpPr>
          <p:cNvPr id="2358" name="Google Shape;2358;gcadcd086b2_2_14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359" name="Google Shape;2359;gcadcd086b2_2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5" name="Shape 2375"/>
        <p:cNvGrpSpPr/>
        <p:nvPr/>
      </p:nvGrpSpPr>
      <p:grpSpPr>
        <a:xfrm>
          <a:off x="0" y="0"/>
          <a:ext cx="0" cy="0"/>
          <a:chOff x="0" y="0"/>
          <a:chExt cx="0" cy="0"/>
        </a:xfrm>
      </p:grpSpPr>
      <p:sp>
        <p:nvSpPr>
          <p:cNvPr id="2376" name="Google Shape;2376;g820d8cd4f9_0_5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377" name="Google Shape;2377;g820d8cd4f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bdd6c509d1_0_9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bdd6c509d1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bdd6c509d1_0_12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bdd6c509d1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bdd6c509d1_0_14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bdd6c509d1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bdd6c509d1_0_16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bdd6c509d1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bdd6c509d1_0_18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bdd6c509d1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bdd6c509d1_0_27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bdd6c509d1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hyperlink" Target="https://docs.google.com/presentation/d/1TKjgKmuF8-7aGjiAgt-2f6dUWPkTI7rnH1d3RF0xuIw/edit?usp=sharing" TargetMode="External"/><Relationship Id="rId6" Type="http://schemas.openxmlformats.org/officeDocument/2006/relationships/image" Target="../media/image6.png"/><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11.png"/><Relationship Id="rId5"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2.png"/><Relationship Id="rId4" Type="http://schemas.openxmlformats.org/officeDocument/2006/relationships/image" Target="../media/image63.png"/><Relationship Id="rId5" Type="http://schemas.openxmlformats.org/officeDocument/2006/relationships/image" Target="../media/image22.jpg"/><Relationship Id="rId6"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6.jp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4.jp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8.jpg"/><Relationship Id="rId4" Type="http://schemas.openxmlformats.org/officeDocument/2006/relationships/image" Target="../media/image27.png"/><Relationship Id="rId5" Type="http://schemas.openxmlformats.org/officeDocument/2006/relationships/image" Target="../media/image29.png"/><Relationship Id="rId6" Type="http://schemas.openxmlformats.org/officeDocument/2006/relationships/image" Target="../media/image25.png"/><Relationship Id="rId7"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2.jp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0.jpg"/><Relationship Id="rId4" Type="http://schemas.openxmlformats.org/officeDocument/2006/relationships/image" Target="../media/image23.png"/><Relationship Id="rId5" Type="http://schemas.openxmlformats.org/officeDocument/2006/relationships/image" Target="../media/image34.png"/><Relationship Id="rId6" Type="http://schemas.openxmlformats.org/officeDocument/2006/relationships/image" Target="../media/image37.png"/><Relationship Id="rId7"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www.google.com/search?q=tic+tac+toe" TargetMode="External"/><Relationship Id="rId4" Type="http://schemas.openxmlformats.org/officeDocument/2006/relationships/image" Target="../media/image38.jpg"/><Relationship Id="rId5"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3.jpg"/><Relationship Id="rId4" Type="http://schemas.openxmlformats.org/officeDocument/2006/relationships/image" Target="../media/image44.jpg"/><Relationship Id="rId11" Type="http://schemas.openxmlformats.org/officeDocument/2006/relationships/image" Target="../media/image46.png"/><Relationship Id="rId10" Type="http://schemas.openxmlformats.org/officeDocument/2006/relationships/image" Target="../media/image45.png"/><Relationship Id="rId9" Type="http://schemas.openxmlformats.org/officeDocument/2006/relationships/image" Target="../media/image50.png"/><Relationship Id="rId5" Type="http://schemas.openxmlformats.org/officeDocument/2006/relationships/image" Target="../media/image47.png"/><Relationship Id="rId6" Type="http://schemas.openxmlformats.org/officeDocument/2006/relationships/image" Target="../media/image39.png"/><Relationship Id="rId7" Type="http://schemas.openxmlformats.org/officeDocument/2006/relationships/image" Target="../media/image41.png"/><Relationship Id="rId8"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8.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5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2.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hyperlink" Target="https://docs.google.com/presentation/d/1xlLWfOS7P6JSSmJBLLX47N6bYMGE0CZF50RRJk1FZ1E/edit?usp=sharing" TargetMode="External"/><Relationship Id="rId4" Type="http://schemas.openxmlformats.org/officeDocument/2006/relationships/hyperlink" Target="https://docs.google.com/presentation/d/1xlLWfOS7P6JSSmJBLLX47N6bYMGE0CZF50RRJk1FZ1E/edit?usp=sharin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docs.google.com/presentation/d/1Vrjo7faTQ5wyZgLVjgKEQnyb9mHaPPYaExEd438A2QE/edit?usp=sharing" TargetMode="External"/><Relationship Id="rId4" Type="http://schemas.openxmlformats.org/officeDocument/2006/relationships/hyperlink" Target="https://docs.google.com/presentation/d/1eUNz0J6tIaTekeTGlOvYAMO6hGDCMuk-ZpptC_98scA/edit?usp=sharin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png"/><Relationship Id="rId4" Type="http://schemas.openxmlformats.org/officeDocument/2006/relationships/hyperlink" Target="https://docs.google.com/forms/d/e/1FAIpQLSellgvn263ZGMVLfCNfffhfGB8DwE-fZDSLmWJlAtaqXm_24w/viewform?usp=sf_link" TargetMode="External"/><Relationship Id="rId5" Type="http://schemas.openxmlformats.org/officeDocument/2006/relationships/image" Target="../media/image55.png"/><Relationship Id="rId6" Type="http://schemas.openxmlformats.org/officeDocument/2006/relationships/image" Target="../media/image53.png"/><Relationship Id="rId7" Type="http://schemas.openxmlformats.org/officeDocument/2006/relationships/image" Target="../media/image60.png"/><Relationship Id="rId8"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1495475" y="5162350"/>
            <a:ext cx="5515200" cy="2743500"/>
          </a:xfrm>
          <a:prstGeom prst="rect">
            <a:avLst/>
          </a:prstGeom>
          <a:noFill/>
          <a:ln>
            <a:noFill/>
          </a:ln>
        </p:spPr>
        <p:txBody>
          <a:bodyPr anchorCtr="0" anchor="t" bIns="91425" lIns="91425" spcFirstLastPara="1" rIns="91425" wrap="square" tIns="91425">
            <a:noAutofit/>
          </a:bodyPr>
          <a:lstStyle/>
          <a:p>
            <a:pPr indent="0" lvl="0" marL="457200" rtl="0" algn="l">
              <a:lnSpc>
                <a:spcPct val="150000"/>
              </a:lnSpc>
              <a:spcBef>
                <a:spcPts val="0"/>
              </a:spcBef>
              <a:spcAft>
                <a:spcPts val="0"/>
              </a:spcAft>
              <a:buNone/>
            </a:pPr>
            <a:r>
              <a:t/>
            </a:r>
            <a:endParaRPr sz="1200">
              <a:solidFill>
                <a:srgbClr val="E29578"/>
              </a:solidFill>
              <a:latin typeface="Mada"/>
              <a:ea typeface="Mada"/>
              <a:cs typeface="Mada"/>
              <a:sym typeface="Mada"/>
            </a:endParaRPr>
          </a:p>
          <a:p>
            <a:pPr indent="-171450" lvl="0" marL="269999" rtl="0" algn="l">
              <a:lnSpc>
                <a:spcPct val="150000"/>
              </a:lnSpc>
              <a:spcBef>
                <a:spcPts val="0"/>
              </a:spcBef>
              <a:spcAft>
                <a:spcPts val="0"/>
              </a:spcAft>
              <a:buClr>
                <a:srgbClr val="E29578"/>
              </a:buClr>
              <a:buSzPts val="1200"/>
              <a:buFont typeface="Mada"/>
              <a:buAutoNum type="alphaUcPeriod"/>
            </a:pPr>
            <a:r>
              <a:rPr lang="en-GB" sz="1200">
                <a:solidFill>
                  <a:srgbClr val="E29578"/>
                </a:solidFill>
                <a:latin typeface="Mada"/>
                <a:ea typeface="Mada"/>
                <a:cs typeface="Mada"/>
                <a:sym typeface="Mada"/>
              </a:rPr>
              <a:t>Thyroid swelling (physiology, diffuse, multinodular and solitary)</a:t>
            </a:r>
            <a:endParaRPr sz="1200">
              <a:solidFill>
                <a:srgbClr val="E29578"/>
              </a:solidFill>
              <a:latin typeface="Mada"/>
              <a:ea typeface="Mada"/>
              <a:cs typeface="Mada"/>
              <a:sym typeface="Mada"/>
            </a:endParaRPr>
          </a:p>
          <a:p>
            <a:pPr indent="-171450" lvl="0" marL="269999" rtl="0" algn="l">
              <a:lnSpc>
                <a:spcPct val="150000"/>
              </a:lnSpc>
              <a:spcBef>
                <a:spcPts val="0"/>
              </a:spcBef>
              <a:spcAft>
                <a:spcPts val="0"/>
              </a:spcAft>
              <a:buClr>
                <a:srgbClr val="E29578"/>
              </a:buClr>
              <a:buSzPts val="1200"/>
              <a:buFont typeface="Mada"/>
              <a:buAutoNum type="alphaUcPeriod"/>
            </a:pPr>
            <a:r>
              <a:rPr lang="en-GB" sz="1200">
                <a:solidFill>
                  <a:srgbClr val="E29578"/>
                </a:solidFill>
                <a:latin typeface="Mada"/>
                <a:ea typeface="Mada"/>
                <a:cs typeface="Mada"/>
                <a:sym typeface="Mada"/>
              </a:rPr>
              <a:t>Lymphadenopathy ( infectious and neoplastic)</a:t>
            </a:r>
            <a:endParaRPr sz="1200">
              <a:solidFill>
                <a:srgbClr val="E29578"/>
              </a:solidFill>
              <a:latin typeface="Mada"/>
              <a:ea typeface="Mada"/>
              <a:cs typeface="Mada"/>
              <a:sym typeface="Mada"/>
            </a:endParaRPr>
          </a:p>
          <a:p>
            <a:pPr indent="-171450" lvl="0" marL="269999" rtl="0" algn="l">
              <a:lnSpc>
                <a:spcPct val="150000"/>
              </a:lnSpc>
              <a:spcBef>
                <a:spcPts val="0"/>
              </a:spcBef>
              <a:spcAft>
                <a:spcPts val="0"/>
              </a:spcAft>
              <a:buClr>
                <a:srgbClr val="E29578"/>
              </a:buClr>
              <a:buSzPts val="1200"/>
              <a:buFont typeface="Mada"/>
              <a:buAutoNum type="alphaUcPeriod"/>
            </a:pPr>
            <a:r>
              <a:rPr lang="en-GB" sz="1200">
                <a:solidFill>
                  <a:srgbClr val="E29578"/>
                </a:solidFill>
                <a:latin typeface="Mada"/>
                <a:ea typeface="Mada"/>
                <a:cs typeface="Mada"/>
                <a:sym typeface="Mada"/>
              </a:rPr>
              <a:t>Salivary glands swellings</a:t>
            </a:r>
            <a:endParaRPr sz="1200">
              <a:solidFill>
                <a:srgbClr val="E29578"/>
              </a:solidFill>
              <a:latin typeface="Mada"/>
              <a:ea typeface="Mada"/>
              <a:cs typeface="Mada"/>
              <a:sym typeface="Mada"/>
            </a:endParaRPr>
          </a:p>
          <a:p>
            <a:pPr indent="-171450" lvl="0" marL="269999" rtl="0" algn="l">
              <a:lnSpc>
                <a:spcPct val="150000"/>
              </a:lnSpc>
              <a:spcBef>
                <a:spcPts val="0"/>
              </a:spcBef>
              <a:spcAft>
                <a:spcPts val="0"/>
              </a:spcAft>
              <a:buClr>
                <a:srgbClr val="E29578"/>
              </a:buClr>
              <a:buSzPts val="1200"/>
              <a:buFont typeface="Mada"/>
              <a:buAutoNum type="alphaUcPeriod"/>
            </a:pPr>
            <a:r>
              <a:rPr lang="en-GB" sz="1200">
                <a:solidFill>
                  <a:srgbClr val="E29578"/>
                </a:solidFill>
                <a:latin typeface="Mada"/>
                <a:ea typeface="Mada"/>
                <a:cs typeface="Mada"/>
                <a:sym typeface="Mada"/>
              </a:rPr>
              <a:t>Others (branchial cyst and fistula, thyroglossal cyst, pharyngeal pouch, carotid body tumor, sternomastoid tumor, cystic hygroma, cervical rib, other tumors)</a:t>
            </a:r>
            <a:endParaRPr sz="1200">
              <a:solidFill>
                <a:srgbClr val="E29578"/>
              </a:solidFill>
              <a:latin typeface="Mada"/>
              <a:ea typeface="Mada"/>
              <a:cs typeface="Mada"/>
              <a:sym typeface="Mada"/>
            </a:endParaRPr>
          </a:p>
          <a:p>
            <a:pPr indent="-171450" lvl="0" marL="269999" rtl="0" algn="l">
              <a:lnSpc>
                <a:spcPct val="150000"/>
              </a:lnSpc>
              <a:spcBef>
                <a:spcPts val="0"/>
              </a:spcBef>
              <a:spcAft>
                <a:spcPts val="0"/>
              </a:spcAft>
              <a:buClr>
                <a:srgbClr val="E29578"/>
              </a:buClr>
              <a:buSzPts val="1200"/>
              <a:buFont typeface="Mada"/>
              <a:buAutoNum type="alphaUcPeriod"/>
            </a:pPr>
            <a:r>
              <a:rPr lang="en-GB" sz="1200">
                <a:solidFill>
                  <a:srgbClr val="E29578"/>
                </a:solidFill>
                <a:latin typeface="Mada"/>
                <a:ea typeface="Mada"/>
                <a:cs typeface="Mada"/>
                <a:sym typeface="Mada"/>
              </a:rPr>
              <a:t>Parathyroid disease (hormone and calcium metabolism, types of hyperparathyroidism, causes of hypoparathyroidism- transient and permanent)</a:t>
            </a:r>
            <a:endParaRPr sz="1200">
              <a:solidFill>
                <a:srgbClr val="E29578"/>
              </a:solidFill>
              <a:latin typeface="Mada"/>
              <a:ea typeface="Mada"/>
              <a:cs typeface="Mada"/>
              <a:sym typeface="Mada"/>
            </a:endParaRPr>
          </a:p>
        </p:txBody>
      </p:sp>
      <p:sp>
        <p:nvSpPr>
          <p:cNvPr id="55" name="Google Shape;55;p13"/>
          <p:cNvSpPr txBox="1"/>
          <p:nvPr/>
        </p:nvSpPr>
        <p:spPr>
          <a:xfrm>
            <a:off x="1276350" y="5162550"/>
            <a:ext cx="5734200" cy="2743500"/>
          </a:xfrm>
          <a:prstGeom prst="rect">
            <a:avLst/>
          </a:prstGeom>
          <a:noFill/>
          <a:ln>
            <a:noFill/>
          </a:ln>
        </p:spPr>
        <p:txBody>
          <a:bodyPr anchorCtr="0" anchor="t" bIns="91425" lIns="91425" spcFirstLastPara="1" rIns="91425" wrap="square" tIns="91425">
            <a:noAutofit/>
          </a:bodyPr>
          <a:lstStyle/>
          <a:p>
            <a:pPr indent="-171450" lvl="0" marL="269999"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describe and explain the </a:t>
            </a:r>
            <a:r>
              <a:rPr b="1" lang="en-GB" sz="1200">
                <a:solidFill>
                  <a:srgbClr val="E29578"/>
                </a:solidFill>
                <a:latin typeface="Mada"/>
                <a:ea typeface="Mada"/>
                <a:cs typeface="Mada"/>
                <a:sym typeface="Mada"/>
              </a:rPr>
              <a:t>pathogenesis </a:t>
            </a:r>
            <a:r>
              <a:rPr lang="en-GB" sz="1200">
                <a:solidFill>
                  <a:srgbClr val="E29578"/>
                </a:solidFill>
                <a:latin typeface="Mada"/>
                <a:ea typeface="Mada"/>
                <a:cs typeface="Mada"/>
                <a:sym typeface="Mada"/>
              </a:rPr>
              <a:t>and </a:t>
            </a:r>
            <a:r>
              <a:rPr b="1" lang="en-GB" sz="1200">
                <a:solidFill>
                  <a:srgbClr val="E29578"/>
                </a:solidFill>
                <a:latin typeface="Mada"/>
                <a:ea typeface="Mada"/>
                <a:cs typeface="Mada"/>
                <a:sym typeface="Mada"/>
              </a:rPr>
              <a:t>clinical feature</a:t>
            </a:r>
            <a:r>
              <a:rPr lang="en-GB" sz="1200">
                <a:solidFill>
                  <a:srgbClr val="E29578"/>
                </a:solidFill>
                <a:latin typeface="Mada"/>
                <a:ea typeface="Mada"/>
                <a:cs typeface="Mada"/>
                <a:sym typeface="Mada"/>
              </a:rPr>
              <a:t>s of the following:</a:t>
            </a:r>
            <a:endParaRPr sz="1200">
              <a:solidFill>
                <a:srgbClr val="E29578"/>
              </a:solidFill>
              <a:latin typeface="Mada"/>
              <a:ea typeface="Mada"/>
              <a:cs typeface="Mada"/>
              <a:sym typeface="Mada"/>
            </a:endParaRPr>
          </a:p>
          <a:p>
            <a:pPr indent="0" lvl="0" marL="0" rtl="0" algn="l">
              <a:lnSpc>
                <a:spcPct val="150000"/>
              </a:lnSpc>
              <a:spcBef>
                <a:spcPts val="0"/>
              </a:spcBef>
              <a:spcAft>
                <a:spcPts val="0"/>
              </a:spcAft>
              <a:buNone/>
            </a:pPr>
            <a:r>
              <a:t/>
            </a:r>
            <a:endParaRPr sz="1200">
              <a:solidFill>
                <a:srgbClr val="E29578"/>
              </a:solidFill>
              <a:latin typeface="Mada"/>
              <a:ea typeface="Mada"/>
              <a:cs typeface="Mada"/>
              <a:sym typeface="Mada"/>
            </a:endParaRPr>
          </a:p>
          <a:p>
            <a:pPr indent="0" lvl="0" marL="0" rtl="0" algn="l">
              <a:lnSpc>
                <a:spcPct val="150000"/>
              </a:lnSpc>
              <a:spcBef>
                <a:spcPts val="0"/>
              </a:spcBef>
              <a:spcAft>
                <a:spcPts val="0"/>
              </a:spcAft>
              <a:buNone/>
            </a:pPr>
            <a:r>
              <a:t/>
            </a:r>
            <a:endParaRPr sz="1200">
              <a:solidFill>
                <a:srgbClr val="E29578"/>
              </a:solidFill>
              <a:latin typeface="Mada"/>
              <a:ea typeface="Mada"/>
              <a:cs typeface="Mada"/>
              <a:sym typeface="Mada"/>
            </a:endParaRPr>
          </a:p>
          <a:p>
            <a:pPr indent="0" lvl="0" marL="0" rtl="0" algn="l">
              <a:lnSpc>
                <a:spcPct val="150000"/>
              </a:lnSpc>
              <a:spcBef>
                <a:spcPts val="0"/>
              </a:spcBef>
              <a:spcAft>
                <a:spcPts val="0"/>
              </a:spcAft>
              <a:buNone/>
            </a:pPr>
            <a:r>
              <a:t/>
            </a:r>
            <a:endParaRPr sz="1200">
              <a:solidFill>
                <a:srgbClr val="E29578"/>
              </a:solidFill>
              <a:latin typeface="Mada"/>
              <a:ea typeface="Mada"/>
              <a:cs typeface="Mada"/>
              <a:sym typeface="Mada"/>
            </a:endParaRPr>
          </a:p>
          <a:p>
            <a:pPr indent="0" lvl="0" marL="0" rtl="0" algn="l">
              <a:lnSpc>
                <a:spcPct val="150000"/>
              </a:lnSpc>
              <a:spcBef>
                <a:spcPts val="0"/>
              </a:spcBef>
              <a:spcAft>
                <a:spcPts val="0"/>
              </a:spcAft>
              <a:buNone/>
            </a:pPr>
            <a:r>
              <a:t/>
            </a:r>
            <a:endParaRPr sz="1200">
              <a:solidFill>
                <a:srgbClr val="E29578"/>
              </a:solidFill>
              <a:latin typeface="Mada"/>
              <a:ea typeface="Mada"/>
              <a:cs typeface="Mada"/>
              <a:sym typeface="Mada"/>
            </a:endParaRPr>
          </a:p>
          <a:p>
            <a:pPr indent="0" lvl="0" marL="0" rtl="0" algn="l">
              <a:lnSpc>
                <a:spcPct val="150000"/>
              </a:lnSpc>
              <a:spcBef>
                <a:spcPts val="0"/>
              </a:spcBef>
              <a:spcAft>
                <a:spcPts val="0"/>
              </a:spcAft>
              <a:buNone/>
            </a:pPr>
            <a:r>
              <a:t/>
            </a:r>
            <a:endParaRPr sz="1200">
              <a:solidFill>
                <a:srgbClr val="E29578"/>
              </a:solidFill>
              <a:latin typeface="Mada"/>
              <a:ea typeface="Mada"/>
              <a:cs typeface="Mada"/>
              <a:sym typeface="Mada"/>
            </a:endParaRPr>
          </a:p>
          <a:p>
            <a:pPr indent="0" lvl="0" marL="0" rtl="0" algn="l">
              <a:lnSpc>
                <a:spcPct val="150000"/>
              </a:lnSpc>
              <a:spcBef>
                <a:spcPts val="0"/>
              </a:spcBef>
              <a:spcAft>
                <a:spcPts val="0"/>
              </a:spcAft>
              <a:buNone/>
            </a:pPr>
            <a:r>
              <a:t/>
            </a:r>
            <a:endParaRPr sz="1200">
              <a:solidFill>
                <a:srgbClr val="E29578"/>
              </a:solidFill>
              <a:latin typeface="Mada"/>
              <a:ea typeface="Mada"/>
              <a:cs typeface="Mada"/>
              <a:sym typeface="Mada"/>
            </a:endParaRPr>
          </a:p>
          <a:p>
            <a:pPr indent="0" lvl="0" marL="0" rtl="0" algn="l">
              <a:lnSpc>
                <a:spcPct val="150000"/>
              </a:lnSpc>
              <a:spcBef>
                <a:spcPts val="0"/>
              </a:spcBef>
              <a:spcAft>
                <a:spcPts val="0"/>
              </a:spcAft>
              <a:buNone/>
            </a:pPr>
            <a:r>
              <a:t/>
            </a:r>
            <a:endParaRPr sz="1200">
              <a:solidFill>
                <a:srgbClr val="E29578"/>
              </a:solidFill>
              <a:latin typeface="Mada"/>
              <a:ea typeface="Mada"/>
              <a:cs typeface="Mada"/>
              <a:sym typeface="Mada"/>
            </a:endParaRPr>
          </a:p>
          <a:p>
            <a:pPr indent="0" lvl="0" marL="0" rtl="0" algn="l">
              <a:lnSpc>
                <a:spcPct val="150000"/>
              </a:lnSpc>
              <a:spcBef>
                <a:spcPts val="0"/>
              </a:spcBef>
              <a:spcAft>
                <a:spcPts val="0"/>
              </a:spcAft>
              <a:buNone/>
            </a:pPr>
            <a:r>
              <a:t/>
            </a:r>
            <a:endParaRPr sz="300">
              <a:solidFill>
                <a:srgbClr val="E29578"/>
              </a:solidFill>
              <a:latin typeface="Mada"/>
              <a:ea typeface="Mada"/>
              <a:cs typeface="Mada"/>
              <a:sym typeface="Mada"/>
            </a:endParaRPr>
          </a:p>
          <a:p>
            <a:pPr indent="-171450" lvl="0" marL="269999"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List the differential diagnosis by neck triangles</a:t>
            </a:r>
            <a:endParaRPr sz="1200">
              <a:solidFill>
                <a:srgbClr val="E29578"/>
              </a:solidFill>
              <a:latin typeface="Mada"/>
              <a:ea typeface="Mada"/>
              <a:cs typeface="Mada"/>
              <a:sym typeface="Mada"/>
            </a:endParaRPr>
          </a:p>
        </p:txBody>
      </p:sp>
      <p:sp>
        <p:nvSpPr>
          <p:cNvPr id="56" name="Google Shape;56;p13"/>
          <p:cNvSpPr/>
          <p:nvPr/>
        </p:nvSpPr>
        <p:spPr>
          <a:xfrm rot="5400000">
            <a:off x="2970450" y="-2685775"/>
            <a:ext cx="1317300" cy="73722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p:nvPr/>
        </p:nvSpPr>
        <p:spPr>
          <a:xfrm rot="5400000">
            <a:off x="2650418" y="-2650200"/>
            <a:ext cx="1284900" cy="67377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 name="Google Shape;58;p13"/>
          <p:cNvPicPr preferRelativeResize="0"/>
          <p:nvPr/>
        </p:nvPicPr>
        <p:blipFill>
          <a:blip r:embed="rId3">
            <a:alphaModFix/>
          </a:blip>
          <a:stretch>
            <a:fillRect/>
          </a:stretch>
        </p:blipFill>
        <p:spPr>
          <a:xfrm>
            <a:off x="2322171" y="345764"/>
            <a:ext cx="1261879" cy="827325"/>
          </a:xfrm>
          <a:prstGeom prst="rect">
            <a:avLst/>
          </a:prstGeom>
          <a:noFill/>
          <a:ln>
            <a:noFill/>
          </a:ln>
        </p:spPr>
      </p:pic>
      <p:sp>
        <p:nvSpPr>
          <p:cNvPr id="59" name="Google Shape;59;p13"/>
          <p:cNvSpPr txBox="1"/>
          <p:nvPr/>
        </p:nvSpPr>
        <p:spPr>
          <a:xfrm>
            <a:off x="238125" y="9324975"/>
            <a:ext cx="17145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E29578"/>
                </a:solidFill>
                <a:latin typeface="Lora"/>
                <a:ea typeface="Lora"/>
                <a:cs typeface="Lora"/>
                <a:sym typeface="Lora"/>
              </a:rPr>
              <a:t>Colour Index</a:t>
            </a:r>
            <a:endParaRPr>
              <a:solidFill>
                <a:srgbClr val="E29578"/>
              </a:solidFill>
              <a:latin typeface="Lora"/>
              <a:ea typeface="Lora"/>
              <a:cs typeface="Lora"/>
              <a:sym typeface="Lora"/>
            </a:endParaRPr>
          </a:p>
        </p:txBody>
      </p:sp>
      <p:sp>
        <p:nvSpPr>
          <p:cNvPr id="60" name="Google Shape;60;p13"/>
          <p:cNvSpPr txBox="1"/>
          <p:nvPr/>
        </p:nvSpPr>
        <p:spPr>
          <a:xfrm>
            <a:off x="95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Main Text</a:t>
            </a:r>
            <a:endParaRPr sz="1200">
              <a:latin typeface="Mada"/>
              <a:ea typeface="Mada"/>
              <a:cs typeface="Mada"/>
              <a:sym typeface="Mada"/>
            </a:endParaRPr>
          </a:p>
          <a:p>
            <a:pPr indent="-304800" lvl="0" marL="457200" rtl="0" algn="l">
              <a:spcBef>
                <a:spcPts val="0"/>
              </a:spcBef>
              <a:spcAft>
                <a:spcPts val="0"/>
              </a:spcAft>
              <a:buClr>
                <a:srgbClr val="6C9EEC"/>
              </a:buClr>
              <a:buSzPts val="1200"/>
              <a:buFont typeface="Mada"/>
              <a:buChar char="●"/>
            </a:pPr>
            <a:r>
              <a:rPr lang="en-GB" sz="1200">
                <a:solidFill>
                  <a:srgbClr val="6C9EEC"/>
                </a:solidFill>
                <a:latin typeface="Mada"/>
                <a:ea typeface="Mada"/>
                <a:cs typeface="Mada"/>
                <a:sym typeface="Mada"/>
              </a:rPr>
              <a:t>Males slides</a:t>
            </a:r>
            <a:endParaRPr sz="1200">
              <a:solidFill>
                <a:srgbClr val="6C9EEC"/>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Females slides</a:t>
            </a:r>
            <a:endParaRPr sz="1200">
              <a:solidFill>
                <a:srgbClr val="A64D79"/>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Doctor notes</a:t>
            </a:r>
            <a:endParaRPr sz="1200">
              <a:solidFill>
                <a:srgbClr val="6AA84F"/>
              </a:solidFill>
              <a:latin typeface="Mada"/>
              <a:ea typeface="Mada"/>
              <a:cs typeface="Mada"/>
              <a:sym typeface="Mada"/>
            </a:endParaRPr>
          </a:p>
        </p:txBody>
      </p:sp>
      <p:sp>
        <p:nvSpPr>
          <p:cNvPr id="61" name="Google Shape;61;p13"/>
          <p:cNvSpPr txBox="1"/>
          <p:nvPr/>
        </p:nvSpPr>
        <p:spPr>
          <a:xfrm>
            <a:off x="17621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Textbook</a:t>
            </a:r>
            <a:endParaRPr sz="1200">
              <a:solidFill>
                <a:srgbClr val="1C4588"/>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Important</a:t>
            </a:r>
            <a:endParaRPr sz="1200">
              <a:solidFill>
                <a:srgbClr val="CC0000"/>
              </a:solidFill>
              <a:latin typeface="Mada"/>
              <a:ea typeface="Mada"/>
              <a:cs typeface="Mada"/>
              <a:sym typeface="Mada"/>
            </a:endParaRPr>
          </a:p>
          <a:p>
            <a:pPr indent="-304800" lvl="0" marL="457200" rtl="0" algn="l">
              <a:spcBef>
                <a:spcPts val="0"/>
              </a:spcBef>
              <a:spcAft>
                <a:spcPts val="0"/>
              </a:spcAft>
              <a:buClr>
                <a:srgbClr val="CEA320"/>
              </a:buClr>
              <a:buSzPts val="1200"/>
              <a:buFont typeface="Mada"/>
              <a:buChar char="●"/>
            </a:pPr>
            <a:r>
              <a:rPr lang="en-GB" sz="1200">
                <a:solidFill>
                  <a:srgbClr val="CEA320"/>
                </a:solidFill>
                <a:latin typeface="Mada"/>
                <a:ea typeface="Mada"/>
                <a:cs typeface="Mada"/>
                <a:sym typeface="Mada"/>
              </a:rPr>
              <a:t>Golden notes</a:t>
            </a:r>
            <a:endParaRPr sz="1200">
              <a:solidFill>
                <a:srgbClr val="CEA320"/>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Extra</a:t>
            </a:r>
            <a:endParaRPr sz="1200">
              <a:solidFill>
                <a:srgbClr val="999999"/>
              </a:solidFill>
              <a:latin typeface="Mada"/>
              <a:ea typeface="Mada"/>
              <a:cs typeface="Mada"/>
              <a:sym typeface="Mada"/>
            </a:endParaRPr>
          </a:p>
        </p:txBody>
      </p:sp>
      <p:cxnSp>
        <p:nvCxnSpPr>
          <p:cNvPr id="62" name="Google Shape;62;p13"/>
          <p:cNvCxnSpPr/>
          <p:nvPr/>
        </p:nvCxnSpPr>
        <p:spPr>
          <a:xfrm>
            <a:off x="1704975" y="9677400"/>
            <a:ext cx="0" cy="867000"/>
          </a:xfrm>
          <a:prstGeom prst="straightConnector1">
            <a:avLst/>
          </a:prstGeom>
          <a:noFill/>
          <a:ln cap="flat" cmpd="sng" w="9525">
            <a:solidFill>
              <a:srgbClr val="FFDDD2"/>
            </a:solidFill>
            <a:prstDash val="solid"/>
            <a:round/>
            <a:headEnd len="med" w="med" type="oval"/>
            <a:tailEnd len="med" w="med" type="oval"/>
          </a:ln>
        </p:spPr>
      </p:cxnSp>
      <p:cxnSp>
        <p:nvCxnSpPr>
          <p:cNvPr id="63" name="Google Shape;63;p13"/>
          <p:cNvCxnSpPr/>
          <p:nvPr/>
        </p:nvCxnSpPr>
        <p:spPr>
          <a:xfrm>
            <a:off x="923925" y="3590925"/>
            <a:ext cx="4800600" cy="0"/>
          </a:xfrm>
          <a:prstGeom prst="straightConnector1">
            <a:avLst/>
          </a:prstGeom>
          <a:noFill/>
          <a:ln cap="flat" cmpd="sng" w="19050">
            <a:solidFill>
              <a:srgbClr val="83C5BE"/>
            </a:solidFill>
            <a:prstDash val="solid"/>
            <a:round/>
            <a:headEnd len="med" w="med" type="oval"/>
            <a:tailEnd len="med" w="med" type="none"/>
          </a:ln>
        </p:spPr>
      </p:cxnSp>
      <p:pic>
        <p:nvPicPr>
          <p:cNvPr id="64" name="Google Shape;64;p13"/>
          <p:cNvPicPr preferRelativeResize="0"/>
          <p:nvPr/>
        </p:nvPicPr>
        <p:blipFill>
          <a:blip r:embed="rId4">
            <a:alphaModFix/>
          </a:blip>
          <a:stretch>
            <a:fillRect/>
          </a:stretch>
        </p:blipFill>
        <p:spPr>
          <a:xfrm>
            <a:off x="5696038" y="2354413"/>
            <a:ext cx="1271500" cy="1271500"/>
          </a:xfrm>
          <a:prstGeom prst="rect">
            <a:avLst/>
          </a:prstGeom>
          <a:noFill/>
          <a:ln>
            <a:noFill/>
          </a:ln>
        </p:spPr>
      </p:pic>
      <p:sp>
        <p:nvSpPr>
          <p:cNvPr id="65" name="Google Shape;65;p13"/>
          <p:cNvSpPr txBox="1"/>
          <p:nvPr/>
        </p:nvSpPr>
        <p:spPr>
          <a:xfrm>
            <a:off x="1647825" y="2744823"/>
            <a:ext cx="38385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006D77"/>
                </a:solidFill>
                <a:latin typeface="Lora"/>
                <a:ea typeface="Lora"/>
                <a:cs typeface="Lora"/>
                <a:sym typeface="Lora"/>
              </a:rPr>
              <a:t>Neck swelling</a:t>
            </a:r>
            <a:endParaRPr sz="3600">
              <a:solidFill>
                <a:srgbClr val="006D77"/>
              </a:solidFill>
              <a:latin typeface="Lora"/>
              <a:ea typeface="Lora"/>
              <a:cs typeface="Lora"/>
              <a:sym typeface="Lora"/>
            </a:endParaRPr>
          </a:p>
        </p:txBody>
      </p:sp>
      <p:cxnSp>
        <p:nvCxnSpPr>
          <p:cNvPr id="66" name="Google Shape;66;p13"/>
          <p:cNvCxnSpPr/>
          <p:nvPr/>
        </p:nvCxnSpPr>
        <p:spPr>
          <a:xfrm>
            <a:off x="1171575" y="46101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67" name="Google Shape;67;p13"/>
          <p:cNvCxnSpPr/>
          <p:nvPr/>
        </p:nvCxnSpPr>
        <p:spPr>
          <a:xfrm rot="10800000">
            <a:off x="866775" y="5086350"/>
            <a:ext cx="5305500" cy="0"/>
          </a:xfrm>
          <a:prstGeom prst="straightConnector1">
            <a:avLst/>
          </a:prstGeom>
          <a:noFill/>
          <a:ln cap="flat" cmpd="sng" w="19050">
            <a:solidFill>
              <a:srgbClr val="FFDDD2"/>
            </a:solidFill>
            <a:prstDash val="solid"/>
            <a:round/>
            <a:headEnd len="med" w="med" type="none"/>
            <a:tailEnd len="med" w="med" type="oval"/>
          </a:ln>
        </p:spPr>
      </p:cxnSp>
      <p:sp>
        <p:nvSpPr>
          <p:cNvPr id="68" name="Google Shape;68;p13"/>
          <p:cNvSpPr txBox="1"/>
          <p:nvPr/>
        </p:nvSpPr>
        <p:spPr>
          <a:xfrm>
            <a:off x="1304925" y="4752975"/>
            <a:ext cx="21717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Objectives</a:t>
            </a:r>
            <a:endParaRPr sz="2400">
              <a:solidFill>
                <a:srgbClr val="E29578"/>
              </a:solidFill>
              <a:latin typeface="Lora"/>
              <a:ea typeface="Lora"/>
              <a:cs typeface="Lora"/>
              <a:sym typeface="Lora"/>
            </a:endParaRPr>
          </a:p>
        </p:txBody>
      </p:sp>
      <p:sp>
        <p:nvSpPr>
          <p:cNvPr id="69" name="Google Shape;69;p13"/>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5">
                  <a:extLst>
                    <a:ext uri="{A12FA001-AC4F-418D-AE19-62706E023703}">
                      <ahyp:hlinkClr val="tx"/>
                    </a:ext>
                  </a:extLst>
                </a:hlinkClick>
              </a:rPr>
              <a:t>Editing File</a:t>
            </a:r>
            <a:endParaRPr b="1" u="sng">
              <a:solidFill>
                <a:srgbClr val="E29578"/>
              </a:solidFill>
              <a:latin typeface="Lora"/>
              <a:ea typeface="Lora"/>
              <a:cs typeface="Lora"/>
              <a:sym typeface="Lora"/>
            </a:endParaRPr>
          </a:p>
        </p:txBody>
      </p:sp>
      <p:pic>
        <p:nvPicPr>
          <p:cNvPr id="72" name="Google Shape;72;p13"/>
          <p:cNvPicPr preferRelativeResize="0"/>
          <p:nvPr/>
        </p:nvPicPr>
        <p:blipFill rotWithShape="1">
          <a:blip r:embed="rId6">
            <a:alphaModFix/>
          </a:blip>
          <a:srcRect b="0" l="0" r="0" t="0"/>
          <a:stretch/>
        </p:blipFill>
        <p:spPr>
          <a:xfrm>
            <a:off x="4094025" y="-12575"/>
            <a:ext cx="1261875" cy="1261875"/>
          </a:xfrm>
          <a:prstGeom prst="rect">
            <a:avLst/>
          </a:prstGeom>
          <a:noFill/>
          <a:ln>
            <a:noFill/>
          </a:ln>
        </p:spPr>
      </p:pic>
      <p:sp>
        <p:nvSpPr>
          <p:cNvPr id="73" name="Google Shape;73;p13"/>
          <p:cNvSpPr/>
          <p:nvPr/>
        </p:nvSpPr>
        <p:spPr>
          <a:xfrm>
            <a:off x="1922775" y="101157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 name="Google Shape;74;p13"/>
          <p:cNvPicPr preferRelativeResize="0"/>
          <p:nvPr/>
        </p:nvPicPr>
        <p:blipFill>
          <a:blip r:embed="rId7">
            <a:alphaModFix/>
          </a:blip>
          <a:stretch>
            <a:fillRect/>
          </a:stretch>
        </p:blipFill>
        <p:spPr>
          <a:xfrm>
            <a:off x="271301" y="237489"/>
            <a:ext cx="962351" cy="962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2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36" name="Google Shape;736;p22"/>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737" name="Google Shape;737;p22"/>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Thyroid swellings</a:t>
            </a:r>
            <a:endParaRPr sz="2200"/>
          </a:p>
        </p:txBody>
      </p:sp>
      <p:grpSp>
        <p:nvGrpSpPr>
          <p:cNvPr id="738" name="Google Shape;738;p22"/>
          <p:cNvGrpSpPr/>
          <p:nvPr/>
        </p:nvGrpSpPr>
        <p:grpSpPr>
          <a:xfrm>
            <a:off x="323344" y="961190"/>
            <a:ext cx="467181" cy="476434"/>
            <a:chOff x="2410712" y="2415450"/>
            <a:chExt cx="312600" cy="312600"/>
          </a:xfrm>
        </p:grpSpPr>
        <p:sp>
          <p:nvSpPr>
            <p:cNvPr id="739" name="Google Shape;739;p22"/>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2"/>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1" name="Google Shape;741;p22"/>
          <p:cNvSpPr txBox="1"/>
          <p:nvPr/>
        </p:nvSpPr>
        <p:spPr>
          <a:xfrm>
            <a:off x="780625" y="9878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Solitary thyroid nodules:</a:t>
            </a:r>
            <a:endParaRPr b="1" sz="1800">
              <a:solidFill>
                <a:srgbClr val="006D77"/>
              </a:solidFill>
              <a:highlight>
                <a:srgbClr val="EDF9F9"/>
              </a:highlight>
              <a:latin typeface="Lora"/>
              <a:ea typeface="Lora"/>
              <a:cs typeface="Lora"/>
              <a:sym typeface="Lora"/>
            </a:endParaRPr>
          </a:p>
        </p:txBody>
      </p:sp>
      <p:sp>
        <p:nvSpPr>
          <p:cNvPr id="742" name="Google Shape;742;p22"/>
          <p:cNvSpPr txBox="1"/>
          <p:nvPr/>
        </p:nvSpPr>
        <p:spPr>
          <a:xfrm>
            <a:off x="323350" y="1359525"/>
            <a:ext cx="4664100" cy="3369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Slow-growing</a:t>
            </a:r>
            <a:r>
              <a:rPr lang="en-GB" sz="1200">
                <a:solidFill>
                  <a:srgbClr val="1C4588"/>
                </a:solidFill>
                <a:latin typeface="Mada"/>
                <a:ea typeface="Mada"/>
                <a:cs typeface="Mada"/>
                <a:sym typeface="Mada"/>
              </a:rPr>
              <a:t> and </a:t>
            </a:r>
            <a:r>
              <a:rPr b="1" lang="en-GB" sz="1200">
                <a:solidFill>
                  <a:srgbClr val="1C4588"/>
                </a:solidFill>
                <a:latin typeface="Mada"/>
                <a:ea typeface="Mada"/>
                <a:cs typeface="Mada"/>
                <a:sym typeface="Mada"/>
              </a:rPr>
              <a:t>painless </a:t>
            </a:r>
            <a:r>
              <a:rPr lang="en-GB" sz="1200">
                <a:solidFill>
                  <a:srgbClr val="1C4588"/>
                </a:solidFill>
                <a:latin typeface="Mada"/>
                <a:ea typeface="Mada"/>
                <a:cs typeface="Mada"/>
                <a:sym typeface="Mada"/>
              </a:rPr>
              <a:t>clinically ‘solitary’ nodules are common, although 50% really represent a clinically dominant nodule within part of a multinodular goitre.</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Amongst patients presenting with a thyroid nodule, the incidence of malignancy is approximately 10%. The others are benign adenomas or cysts</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All patients with new thyroid nodules should be referred for investigation.</a:t>
            </a:r>
            <a:r>
              <a:rPr lang="en-GB" sz="1200">
                <a:solidFill>
                  <a:srgbClr val="1C4588"/>
                </a:solidFill>
                <a:latin typeface="Mada"/>
                <a:ea typeface="Mada"/>
                <a:cs typeface="Mada"/>
                <a:sym typeface="Mada"/>
              </a:rPr>
              <a:t>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Patients with concerning features should be referred urgently, features include:</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increasing size</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Family history of thyroid cancer</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Previous radiation exposure</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Patient over 65 years</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Unexplained hoarseness</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Cervical lymphadenopathy</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Stridor</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Ultrasound is the most sensitive first-line investigation in the management of thyroid nodules and allows identification of nodules suitable for FNAC. </a:t>
            </a:r>
            <a:endParaRPr sz="1200">
              <a:solidFill>
                <a:srgbClr val="1C4588"/>
              </a:solidFill>
              <a:latin typeface="Mada"/>
              <a:ea typeface="Mada"/>
              <a:cs typeface="Mada"/>
              <a:sym typeface="Mada"/>
            </a:endParaRPr>
          </a:p>
        </p:txBody>
      </p:sp>
      <p:pic>
        <p:nvPicPr>
          <p:cNvPr id="743" name="Google Shape;743;p22"/>
          <p:cNvPicPr preferRelativeResize="0"/>
          <p:nvPr/>
        </p:nvPicPr>
        <p:blipFill>
          <a:blip r:embed="rId3">
            <a:alphaModFix/>
          </a:blip>
          <a:stretch>
            <a:fillRect/>
          </a:stretch>
        </p:blipFill>
        <p:spPr>
          <a:xfrm>
            <a:off x="5063650" y="1086900"/>
            <a:ext cx="2314125" cy="2327250"/>
          </a:xfrm>
          <a:prstGeom prst="rect">
            <a:avLst/>
          </a:prstGeom>
          <a:noFill/>
          <a:ln>
            <a:noFill/>
          </a:ln>
        </p:spPr>
      </p:pic>
      <p:pic>
        <p:nvPicPr>
          <p:cNvPr id="744" name="Google Shape;744;p22"/>
          <p:cNvPicPr preferRelativeResize="0"/>
          <p:nvPr/>
        </p:nvPicPr>
        <p:blipFill rotWithShape="1">
          <a:blip r:embed="rId4">
            <a:alphaModFix/>
          </a:blip>
          <a:srcRect b="0" l="2819" r="1615" t="2095"/>
          <a:stretch/>
        </p:blipFill>
        <p:spPr>
          <a:xfrm>
            <a:off x="5063650" y="3497325"/>
            <a:ext cx="2314125" cy="1975263"/>
          </a:xfrm>
          <a:prstGeom prst="rect">
            <a:avLst/>
          </a:prstGeom>
          <a:noFill/>
          <a:ln>
            <a:noFill/>
          </a:ln>
        </p:spPr>
      </p:pic>
      <p:grpSp>
        <p:nvGrpSpPr>
          <p:cNvPr id="745" name="Google Shape;745;p22"/>
          <p:cNvGrpSpPr/>
          <p:nvPr/>
        </p:nvGrpSpPr>
        <p:grpSpPr>
          <a:xfrm>
            <a:off x="323344" y="6168897"/>
            <a:ext cx="467181" cy="476434"/>
            <a:chOff x="2410712" y="2415450"/>
            <a:chExt cx="312600" cy="312600"/>
          </a:xfrm>
        </p:grpSpPr>
        <p:sp>
          <p:nvSpPr>
            <p:cNvPr id="746" name="Google Shape;746;p22"/>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747" name="Google Shape;747;p22"/>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grpSp>
      <p:sp>
        <p:nvSpPr>
          <p:cNvPr id="748" name="Google Shape;748;p22"/>
          <p:cNvSpPr txBox="1"/>
          <p:nvPr/>
        </p:nvSpPr>
        <p:spPr>
          <a:xfrm>
            <a:off x="780625" y="6194664"/>
            <a:ext cx="65331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Introduction</a:t>
            </a:r>
            <a:endParaRPr b="1" sz="1800">
              <a:solidFill>
                <a:srgbClr val="006D77"/>
              </a:solidFill>
              <a:highlight>
                <a:srgbClr val="EDF9F9"/>
              </a:highlight>
              <a:latin typeface="Lora"/>
              <a:ea typeface="Lora"/>
              <a:cs typeface="Lora"/>
              <a:sym typeface="Lora"/>
            </a:endParaRPr>
          </a:p>
        </p:txBody>
      </p:sp>
      <p:sp>
        <p:nvSpPr>
          <p:cNvPr id="749" name="Google Shape;749;p22"/>
          <p:cNvSpPr txBox="1"/>
          <p:nvPr/>
        </p:nvSpPr>
        <p:spPr>
          <a:xfrm>
            <a:off x="628150" y="6568330"/>
            <a:ext cx="6842100" cy="10602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Parathyroid conditions are rarely accompanied by clear physical signs.</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Extremely uncommon to be able to palpate an abnormal parathyroid gland in the neck.</a:t>
            </a:r>
            <a:endParaRPr sz="1200">
              <a:latin typeface="Mada"/>
              <a:ea typeface="Mada"/>
              <a:cs typeface="Mada"/>
              <a:sym typeface="Mada"/>
            </a:endParaRPr>
          </a:p>
          <a:p>
            <a:pPr indent="-304800" lvl="0" marL="457200" rtl="0" algn="l">
              <a:lnSpc>
                <a:spcPct val="115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parathyroid glands receive a rich blood supply from the inferior thyroid artery</a:t>
            </a:r>
            <a:endParaRPr sz="1200">
              <a:solidFill>
                <a:srgbClr val="1C4588"/>
              </a:solidFill>
              <a:latin typeface="Mada"/>
              <a:ea typeface="Mada"/>
              <a:cs typeface="Mada"/>
              <a:sym typeface="Mada"/>
            </a:endParaRPr>
          </a:p>
          <a:p>
            <a:pPr indent="-304800" lvl="0" marL="457200" rtl="0" algn="l">
              <a:lnSpc>
                <a:spcPct val="115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Histologically, the glands contain chief cells that secrete parathormone (PTH).</a:t>
            </a:r>
            <a:endParaRPr sz="1200">
              <a:solidFill>
                <a:srgbClr val="1C4588"/>
              </a:solidFill>
              <a:latin typeface="Mada"/>
              <a:ea typeface="Mada"/>
              <a:cs typeface="Mada"/>
              <a:sym typeface="Mada"/>
            </a:endParaRPr>
          </a:p>
        </p:txBody>
      </p:sp>
      <p:cxnSp>
        <p:nvCxnSpPr>
          <p:cNvPr id="750" name="Google Shape;750;p22"/>
          <p:cNvCxnSpPr/>
          <p:nvPr/>
        </p:nvCxnSpPr>
        <p:spPr>
          <a:xfrm>
            <a:off x="1601311" y="5994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751" name="Google Shape;751;p22"/>
          <p:cNvSpPr txBox="1"/>
          <p:nvPr/>
        </p:nvSpPr>
        <p:spPr>
          <a:xfrm>
            <a:off x="1095673" y="5516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Parathyroid disease</a:t>
            </a:r>
            <a:endParaRPr sz="2200"/>
          </a:p>
        </p:txBody>
      </p:sp>
      <p:grpSp>
        <p:nvGrpSpPr>
          <p:cNvPr id="752" name="Google Shape;752;p22"/>
          <p:cNvGrpSpPr/>
          <p:nvPr/>
        </p:nvGrpSpPr>
        <p:grpSpPr>
          <a:xfrm>
            <a:off x="323344" y="7769097"/>
            <a:ext cx="467181" cy="476434"/>
            <a:chOff x="2410712" y="2415450"/>
            <a:chExt cx="312600" cy="312600"/>
          </a:xfrm>
        </p:grpSpPr>
        <p:sp>
          <p:nvSpPr>
            <p:cNvPr id="753" name="Google Shape;753;p22"/>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754" name="Google Shape;754;p22"/>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grpSp>
      <p:sp>
        <p:nvSpPr>
          <p:cNvPr id="755" name="Google Shape;755;p22"/>
          <p:cNvSpPr txBox="1"/>
          <p:nvPr/>
        </p:nvSpPr>
        <p:spPr>
          <a:xfrm>
            <a:off x="780625" y="7794864"/>
            <a:ext cx="65331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Hypoparathyroidism</a:t>
            </a:r>
            <a:endParaRPr b="1" sz="1800">
              <a:solidFill>
                <a:srgbClr val="006D77"/>
              </a:solidFill>
              <a:highlight>
                <a:srgbClr val="EDF9F9"/>
              </a:highlight>
              <a:latin typeface="Lora"/>
              <a:ea typeface="Lora"/>
              <a:cs typeface="Lora"/>
              <a:sym typeface="Lora"/>
            </a:endParaRPr>
          </a:p>
        </p:txBody>
      </p:sp>
      <p:graphicFrame>
        <p:nvGraphicFramePr>
          <p:cNvPr id="756" name="Google Shape;756;p22"/>
          <p:cNvGraphicFramePr/>
          <p:nvPr/>
        </p:nvGraphicFramePr>
        <p:xfrm>
          <a:off x="571925" y="8349468"/>
          <a:ext cx="3000000" cy="3000000"/>
        </p:xfrm>
        <a:graphic>
          <a:graphicData uri="http://schemas.openxmlformats.org/drawingml/2006/table">
            <a:tbl>
              <a:tblPr>
                <a:noFill/>
                <a:tableStyleId>{1BA1F6F3-9AE9-4522-8150-B107D0BE8B6C}</a:tableStyleId>
              </a:tblPr>
              <a:tblGrid>
                <a:gridCol w="3381325"/>
                <a:gridCol w="3064325"/>
              </a:tblGrid>
              <a:tr h="278750">
                <a:tc>
                  <a:txBody>
                    <a:bodyPr/>
                    <a:lstStyle/>
                    <a:p>
                      <a:pPr indent="0" lvl="0" marL="0" rtl="0" algn="ctr">
                        <a:spcBef>
                          <a:spcPts val="0"/>
                        </a:spcBef>
                        <a:spcAft>
                          <a:spcPts val="0"/>
                        </a:spcAft>
                        <a:buNone/>
                      </a:pPr>
                      <a:r>
                        <a:rPr b="1" lang="en-GB" sz="1600">
                          <a:solidFill>
                            <a:srgbClr val="E29578"/>
                          </a:solidFill>
                          <a:latin typeface="Lora"/>
                          <a:ea typeface="Lora"/>
                          <a:cs typeface="Lora"/>
                          <a:sym typeface="Lora"/>
                        </a:rPr>
                        <a:t>Temporary</a:t>
                      </a:r>
                      <a:endParaRPr b="1" sz="16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600">
                          <a:solidFill>
                            <a:srgbClr val="E29578"/>
                          </a:solidFill>
                          <a:latin typeface="Lora"/>
                          <a:ea typeface="Lora"/>
                          <a:cs typeface="Lora"/>
                          <a:sym typeface="Lora"/>
                        </a:rPr>
                        <a:t>Permanent </a:t>
                      </a:r>
                      <a:endParaRPr b="1" sz="16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DDD2"/>
                    </a:solidFill>
                  </a:tcPr>
                </a:tc>
              </a:tr>
              <a:tr h="1055900">
                <a:tc>
                  <a:txBody>
                    <a:bodyPr/>
                    <a:lstStyle/>
                    <a:p>
                      <a:pPr indent="-162599" lvl="0" marL="208799" rtl="0" algn="l">
                        <a:spcBef>
                          <a:spcPts val="0"/>
                        </a:spcBef>
                        <a:spcAft>
                          <a:spcPts val="0"/>
                        </a:spcAft>
                        <a:buSzPts val="1200"/>
                        <a:buFont typeface="Mada"/>
                        <a:buChar char="●"/>
                      </a:pPr>
                      <a:r>
                        <a:rPr lang="en-GB" sz="1200">
                          <a:latin typeface="Mada"/>
                          <a:ea typeface="Mada"/>
                          <a:cs typeface="Mada"/>
                          <a:sym typeface="Mada"/>
                        </a:rPr>
                        <a:t>Usually seen </a:t>
                      </a:r>
                      <a:r>
                        <a:rPr b="1" lang="en-GB" sz="1200">
                          <a:latin typeface="Mada"/>
                          <a:ea typeface="Mada"/>
                          <a:cs typeface="Mada"/>
                          <a:sym typeface="Mada"/>
                        </a:rPr>
                        <a:t>post-operatively</a:t>
                      </a:r>
                      <a:r>
                        <a:rPr lang="en-GB" sz="1200">
                          <a:latin typeface="Mada"/>
                          <a:ea typeface="Mada"/>
                          <a:cs typeface="Mada"/>
                          <a:sym typeface="Mada"/>
                        </a:rPr>
                        <a:t>, labs findings: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en-GB" sz="1200">
                          <a:latin typeface="Mada"/>
                          <a:ea typeface="Mada"/>
                          <a:cs typeface="Mada"/>
                          <a:sym typeface="Mada"/>
                        </a:rPr>
                        <a:t>LOW PTH</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b="1" lang="en-GB" sz="1200">
                          <a:latin typeface="Mada"/>
                          <a:ea typeface="Mada"/>
                          <a:cs typeface="Mada"/>
                          <a:sym typeface="Mada"/>
                        </a:rPr>
                        <a:t>LOW Ca</a:t>
                      </a:r>
                      <a:endParaRPr b="1" sz="12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Symptoms &amp; Signs:</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Numbness</a:t>
                      </a:r>
                      <a:r>
                        <a:rPr lang="en-GB" sz="1200">
                          <a:latin typeface="Mada"/>
                          <a:ea typeface="Mada"/>
                          <a:cs typeface="Mada"/>
                          <a:sym typeface="Mada"/>
                        </a:rPr>
                        <a:t>, </a:t>
                      </a:r>
                      <a:r>
                        <a:rPr b="1" lang="en-GB" sz="1200">
                          <a:latin typeface="Mada"/>
                          <a:ea typeface="Mada"/>
                          <a:cs typeface="Mada"/>
                          <a:sym typeface="Mada"/>
                        </a:rPr>
                        <a:t>Paresthesia </a:t>
                      </a:r>
                      <a:r>
                        <a:rPr lang="en-GB" sz="1200">
                          <a:latin typeface="Mada"/>
                          <a:ea typeface="Mada"/>
                          <a:cs typeface="Mada"/>
                          <a:sym typeface="Mada"/>
                        </a:rPr>
                        <a:t>around the tips of finger and the mouth</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Chvostek and Trousseau sign</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Managed by high Ca doses and active Vit. D </a:t>
                      </a:r>
                      <a:endParaRPr sz="1200">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When the gland is removed by accident (Eg. during thyroidectomy)</a:t>
                      </a:r>
                      <a:endParaRPr sz="1200">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2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62" name="Google Shape;762;p23"/>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763" name="Google Shape;763;p23"/>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Parathyroid disease</a:t>
            </a:r>
            <a:endParaRPr b="1" sz="2200">
              <a:solidFill>
                <a:srgbClr val="006D77"/>
              </a:solidFill>
              <a:latin typeface="Lora"/>
              <a:ea typeface="Lora"/>
              <a:cs typeface="Lora"/>
              <a:sym typeface="Lora"/>
            </a:endParaRPr>
          </a:p>
        </p:txBody>
      </p:sp>
      <p:pic>
        <p:nvPicPr>
          <p:cNvPr id="764" name="Google Shape;764;p23"/>
          <p:cNvPicPr preferRelativeResize="0"/>
          <p:nvPr/>
        </p:nvPicPr>
        <p:blipFill>
          <a:blip r:embed="rId3">
            <a:alphaModFix/>
          </a:blip>
          <a:stretch>
            <a:fillRect/>
          </a:stretch>
        </p:blipFill>
        <p:spPr>
          <a:xfrm>
            <a:off x="7749488" y="571875"/>
            <a:ext cx="2526091" cy="1668275"/>
          </a:xfrm>
          <a:prstGeom prst="rect">
            <a:avLst/>
          </a:prstGeom>
          <a:noFill/>
          <a:ln>
            <a:noFill/>
          </a:ln>
        </p:spPr>
      </p:pic>
      <p:pic>
        <p:nvPicPr>
          <p:cNvPr id="765" name="Google Shape;765;p23"/>
          <p:cNvPicPr preferRelativeResize="0"/>
          <p:nvPr/>
        </p:nvPicPr>
        <p:blipFill>
          <a:blip r:embed="rId4">
            <a:alphaModFix/>
          </a:blip>
          <a:stretch>
            <a:fillRect/>
          </a:stretch>
        </p:blipFill>
        <p:spPr>
          <a:xfrm>
            <a:off x="5156100" y="8930650"/>
            <a:ext cx="1641840" cy="1232675"/>
          </a:xfrm>
          <a:prstGeom prst="rect">
            <a:avLst/>
          </a:prstGeom>
          <a:noFill/>
          <a:ln cap="flat" cmpd="sng" w="19050">
            <a:solidFill>
              <a:srgbClr val="E29578"/>
            </a:solidFill>
            <a:prstDash val="solid"/>
            <a:round/>
            <a:headEnd len="sm" w="sm" type="none"/>
            <a:tailEnd len="sm" w="sm" type="none"/>
          </a:ln>
        </p:spPr>
      </p:pic>
      <p:pic>
        <p:nvPicPr>
          <p:cNvPr id="766" name="Google Shape;766;p23"/>
          <p:cNvPicPr preferRelativeResize="0"/>
          <p:nvPr/>
        </p:nvPicPr>
        <p:blipFill>
          <a:blip r:embed="rId5">
            <a:alphaModFix/>
          </a:blip>
          <a:stretch>
            <a:fillRect/>
          </a:stretch>
        </p:blipFill>
        <p:spPr>
          <a:xfrm>
            <a:off x="7732375" y="2446930"/>
            <a:ext cx="2560325" cy="3066257"/>
          </a:xfrm>
          <a:prstGeom prst="rect">
            <a:avLst/>
          </a:prstGeom>
          <a:noFill/>
          <a:ln>
            <a:noFill/>
          </a:ln>
        </p:spPr>
      </p:pic>
      <p:pic>
        <p:nvPicPr>
          <p:cNvPr id="767" name="Google Shape;767;p23"/>
          <p:cNvPicPr preferRelativeResize="0"/>
          <p:nvPr/>
        </p:nvPicPr>
        <p:blipFill>
          <a:blip r:embed="rId6">
            <a:alphaModFix/>
          </a:blip>
          <a:stretch>
            <a:fillRect/>
          </a:stretch>
        </p:blipFill>
        <p:spPr>
          <a:xfrm>
            <a:off x="-7846300" y="858547"/>
            <a:ext cx="4859325" cy="2763550"/>
          </a:xfrm>
          <a:prstGeom prst="rect">
            <a:avLst/>
          </a:prstGeom>
          <a:noFill/>
          <a:ln>
            <a:noFill/>
          </a:ln>
        </p:spPr>
      </p:pic>
      <p:grpSp>
        <p:nvGrpSpPr>
          <p:cNvPr id="768" name="Google Shape;768;p23"/>
          <p:cNvGrpSpPr/>
          <p:nvPr/>
        </p:nvGrpSpPr>
        <p:grpSpPr>
          <a:xfrm>
            <a:off x="323344" y="4873497"/>
            <a:ext cx="467181" cy="476434"/>
            <a:chOff x="2410712" y="2415450"/>
            <a:chExt cx="312600" cy="312600"/>
          </a:xfrm>
        </p:grpSpPr>
        <p:sp>
          <p:nvSpPr>
            <p:cNvPr id="769" name="Google Shape;769;p2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1" name="Google Shape;771;p23"/>
          <p:cNvSpPr txBox="1"/>
          <p:nvPr/>
        </p:nvSpPr>
        <p:spPr>
          <a:xfrm>
            <a:off x="780625" y="4899264"/>
            <a:ext cx="65331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Secondary </a:t>
            </a:r>
            <a:r>
              <a:rPr b="1" lang="en-GB" sz="1800">
                <a:solidFill>
                  <a:srgbClr val="006D77"/>
                </a:solidFill>
                <a:highlight>
                  <a:srgbClr val="EDF9F9"/>
                </a:highlight>
                <a:latin typeface="Lora"/>
                <a:ea typeface="Lora"/>
                <a:cs typeface="Lora"/>
                <a:sym typeface="Lora"/>
              </a:rPr>
              <a:t>hyperparathyroidism</a:t>
            </a:r>
            <a:endParaRPr b="1" sz="1800">
              <a:solidFill>
                <a:srgbClr val="006D77"/>
              </a:solidFill>
              <a:highlight>
                <a:srgbClr val="EDF9F9"/>
              </a:highlight>
              <a:latin typeface="Lora"/>
              <a:ea typeface="Lora"/>
              <a:cs typeface="Lora"/>
              <a:sym typeface="Lora"/>
            </a:endParaRPr>
          </a:p>
        </p:txBody>
      </p:sp>
      <p:sp>
        <p:nvSpPr>
          <p:cNvPr id="772" name="Google Shape;772;p23"/>
          <p:cNvSpPr txBox="1"/>
          <p:nvPr/>
        </p:nvSpPr>
        <p:spPr>
          <a:xfrm>
            <a:off x="628150" y="5425320"/>
            <a:ext cx="6842100" cy="8922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1C4588"/>
              </a:buClr>
              <a:buSzPts val="1200"/>
              <a:buFont typeface="Mada"/>
              <a:buChar char="●"/>
            </a:pPr>
            <a:r>
              <a:rPr b="1" lang="en-GB" sz="1200">
                <a:solidFill>
                  <a:srgbClr val="1C4588"/>
                </a:solidFill>
                <a:highlight>
                  <a:srgbClr val="FFDDD2"/>
                </a:highlight>
                <a:latin typeface="Mada"/>
                <a:ea typeface="Mada"/>
                <a:cs typeface="Mada"/>
                <a:sym typeface="Mada"/>
              </a:rPr>
              <a:t>Secondary hyperparathyroidism</a:t>
            </a:r>
            <a:r>
              <a:rPr lang="en-GB" sz="1200">
                <a:solidFill>
                  <a:srgbClr val="1C4588"/>
                </a:solidFill>
                <a:latin typeface="Mada"/>
                <a:ea typeface="Mada"/>
                <a:cs typeface="Mada"/>
                <a:sym typeface="Mada"/>
              </a:rPr>
              <a:t>, there is over-secretion of PTH in response to low plasma levels of ionised calcium, usually because of </a:t>
            </a:r>
            <a:r>
              <a:rPr b="1" lang="en-GB" sz="1200">
                <a:solidFill>
                  <a:srgbClr val="1C4588"/>
                </a:solidFill>
                <a:latin typeface="Mada"/>
                <a:ea typeface="Mada"/>
                <a:cs typeface="Mada"/>
                <a:sym typeface="Mada"/>
              </a:rPr>
              <a:t>renal disease, Vit. D </a:t>
            </a:r>
            <a:r>
              <a:rPr b="1" lang="en-GB" sz="1200">
                <a:solidFill>
                  <a:srgbClr val="1C4588"/>
                </a:solidFill>
                <a:latin typeface="Mada"/>
                <a:ea typeface="Mada"/>
                <a:cs typeface="Mada"/>
                <a:sym typeface="Mada"/>
              </a:rPr>
              <a:t>deficiency</a:t>
            </a:r>
            <a:r>
              <a:rPr lang="en-GB" sz="1200">
                <a:solidFill>
                  <a:srgbClr val="1C4588"/>
                </a:solidFill>
                <a:latin typeface="Mada"/>
                <a:ea typeface="Mada"/>
                <a:cs typeface="Mada"/>
                <a:sym typeface="Mada"/>
              </a:rPr>
              <a:t> or malabsorption</a:t>
            </a:r>
            <a:endParaRPr sz="1200">
              <a:solidFill>
                <a:srgbClr val="1C4588"/>
              </a:solidFill>
              <a:latin typeface="Mada"/>
              <a:ea typeface="Mada"/>
              <a:cs typeface="Mada"/>
              <a:sym typeface="Mada"/>
            </a:endParaRPr>
          </a:p>
          <a:p>
            <a:pPr indent="-304800" lvl="1" marL="914400" rtl="0" algn="l">
              <a:lnSpc>
                <a:spcPct val="115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Managed initially by </a:t>
            </a:r>
            <a:r>
              <a:rPr b="1" lang="en-GB" sz="1200">
                <a:solidFill>
                  <a:srgbClr val="1C4588"/>
                </a:solidFill>
                <a:latin typeface="Mada"/>
                <a:ea typeface="Mada"/>
                <a:cs typeface="Mada"/>
                <a:sym typeface="Mada"/>
              </a:rPr>
              <a:t>dietary phosphate restriction</a:t>
            </a:r>
            <a:r>
              <a:rPr lang="en-GB" sz="1200">
                <a:solidFill>
                  <a:srgbClr val="1C4588"/>
                </a:solidFill>
                <a:latin typeface="Mada"/>
                <a:ea typeface="Mada"/>
                <a:cs typeface="Mada"/>
                <a:sym typeface="Mada"/>
              </a:rPr>
              <a:t> and by giving</a:t>
            </a:r>
            <a:r>
              <a:rPr b="1" lang="en-GB" sz="1200">
                <a:solidFill>
                  <a:srgbClr val="1C4588"/>
                </a:solidFill>
                <a:latin typeface="Mada"/>
                <a:ea typeface="Mada"/>
                <a:cs typeface="Mada"/>
                <a:sym typeface="Mada"/>
              </a:rPr>
              <a:t> 1-α-hydroxyvitamin D3 (alfacalcidol)</a:t>
            </a:r>
            <a:r>
              <a:rPr lang="en-GB" sz="1200">
                <a:solidFill>
                  <a:srgbClr val="1C4588"/>
                </a:solidFill>
                <a:latin typeface="Mada"/>
                <a:ea typeface="Mada"/>
                <a:cs typeface="Mada"/>
                <a:sym typeface="Mada"/>
              </a:rPr>
              <a:t> (They should be given the </a:t>
            </a:r>
            <a:r>
              <a:rPr lang="en-GB" sz="1200">
                <a:solidFill>
                  <a:srgbClr val="1C4588"/>
                </a:solidFill>
                <a:latin typeface="Mada"/>
                <a:ea typeface="Mada"/>
                <a:cs typeface="Mada"/>
                <a:sym typeface="Mada"/>
              </a:rPr>
              <a:t>active</a:t>
            </a:r>
            <a:r>
              <a:rPr lang="en-GB" sz="1200">
                <a:solidFill>
                  <a:srgbClr val="1C4588"/>
                </a:solidFill>
                <a:latin typeface="Mada"/>
                <a:ea typeface="Mada"/>
                <a:cs typeface="Mada"/>
                <a:sym typeface="Mada"/>
              </a:rPr>
              <a:t> form of Vit.D) to increase calcium absorption and provide negative feedback on the parathyroids</a:t>
            </a:r>
            <a:endParaRPr sz="1200">
              <a:solidFill>
                <a:srgbClr val="1C4588"/>
              </a:solidFill>
              <a:latin typeface="Mada"/>
              <a:ea typeface="Mada"/>
              <a:cs typeface="Mada"/>
              <a:sym typeface="Mada"/>
            </a:endParaRPr>
          </a:p>
        </p:txBody>
      </p:sp>
      <p:sp>
        <p:nvSpPr>
          <p:cNvPr id="773" name="Google Shape;773;p23"/>
          <p:cNvSpPr txBox="1"/>
          <p:nvPr/>
        </p:nvSpPr>
        <p:spPr>
          <a:xfrm>
            <a:off x="628150" y="7254125"/>
            <a:ext cx="6685500" cy="16440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Excessive PTH secretion in secondary hyperparathyroidism may become autonomous; it is then termed</a:t>
            </a:r>
            <a:r>
              <a:rPr b="1" lang="en-GB" sz="1200">
                <a:solidFill>
                  <a:srgbClr val="1C4588"/>
                </a:solidFill>
                <a:highlight>
                  <a:srgbClr val="FFDDD2"/>
                </a:highlight>
                <a:latin typeface="Mada"/>
                <a:ea typeface="Mada"/>
                <a:cs typeface="Mada"/>
                <a:sym typeface="Mada"/>
              </a:rPr>
              <a:t> tertiary hyperparathyroidism</a:t>
            </a:r>
            <a:r>
              <a:rPr lang="en-GB" sz="1200">
                <a:solidFill>
                  <a:srgbClr val="1C4588"/>
                </a:solidFill>
                <a:latin typeface="Mada"/>
                <a:ea typeface="Mada"/>
                <a:cs typeface="Mada"/>
                <a:sym typeface="Mada"/>
              </a:rPr>
              <a:t>. This may occur after renal transplantation.</a:t>
            </a:r>
            <a:endParaRPr sz="1200">
              <a:solidFill>
                <a:srgbClr val="1C4588"/>
              </a:solidFill>
              <a:latin typeface="Mada"/>
              <a:ea typeface="Mada"/>
              <a:cs typeface="Mada"/>
              <a:sym typeface="Mada"/>
            </a:endParaRPr>
          </a:p>
          <a:p>
            <a:pPr indent="-304800" lvl="1" marL="914400" rtl="0" algn="l">
              <a:lnSpc>
                <a:spcPct val="115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Total parathyroidectomy may be needed, with calcium and vitamin D replacement therapy</a:t>
            </a:r>
            <a:endParaRPr sz="1200">
              <a:solidFill>
                <a:srgbClr val="1C4588"/>
              </a:solidFill>
              <a:latin typeface="Mada"/>
              <a:ea typeface="Mada"/>
              <a:cs typeface="Mada"/>
              <a:sym typeface="Mada"/>
            </a:endParaRPr>
          </a:p>
          <a:p>
            <a:pPr indent="-304800" lvl="1" marL="914400" rtl="0" algn="l">
              <a:lnSpc>
                <a:spcPct val="115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subtotal parathyroidectomy leaving half-equivalent of a normal gland in situ or autotransplantation of parathyroid tissue (equivalent in size to one normal gland) into an arm muscle (where it can be readily located if problems persist)</a:t>
            </a:r>
            <a:endParaRPr>
              <a:solidFill>
                <a:srgbClr val="1C4588"/>
              </a:solidFill>
            </a:endParaRPr>
          </a:p>
        </p:txBody>
      </p:sp>
      <p:grpSp>
        <p:nvGrpSpPr>
          <p:cNvPr id="774" name="Google Shape;774;p23"/>
          <p:cNvGrpSpPr/>
          <p:nvPr/>
        </p:nvGrpSpPr>
        <p:grpSpPr>
          <a:xfrm>
            <a:off x="323344" y="6702297"/>
            <a:ext cx="467181" cy="476434"/>
            <a:chOff x="2410712" y="2415450"/>
            <a:chExt cx="312600" cy="312600"/>
          </a:xfrm>
        </p:grpSpPr>
        <p:sp>
          <p:nvSpPr>
            <p:cNvPr id="775" name="Google Shape;775;p2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7" name="Google Shape;777;p23"/>
          <p:cNvSpPr txBox="1"/>
          <p:nvPr/>
        </p:nvSpPr>
        <p:spPr>
          <a:xfrm>
            <a:off x="780625" y="6728064"/>
            <a:ext cx="65331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Tertiary hyperparathyroidism</a:t>
            </a:r>
            <a:endParaRPr b="1" sz="1800">
              <a:solidFill>
                <a:srgbClr val="006D77"/>
              </a:solidFill>
              <a:highlight>
                <a:srgbClr val="EDF9F9"/>
              </a:highlight>
              <a:latin typeface="Lora"/>
              <a:ea typeface="Lora"/>
              <a:cs typeface="Lora"/>
              <a:sym typeface="Lora"/>
            </a:endParaRPr>
          </a:p>
        </p:txBody>
      </p:sp>
      <p:pic>
        <p:nvPicPr>
          <p:cNvPr id="778" name="Google Shape;778;p23"/>
          <p:cNvPicPr preferRelativeResize="0"/>
          <p:nvPr/>
        </p:nvPicPr>
        <p:blipFill>
          <a:blip r:embed="rId7">
            <a:alphaModFix/>
          </a:blip>
          <a:stretch>
            <a:fillRect/>
          </a:stretch>
        </p:blipFill>
        <p:spPr>
          <a:xfrm>
            <a:off x="817575" y="8968100"/>
            <a:ext cx="3363575" cy="1195225"/>
          </a:xfrm>
          <a:prstGeom prst="rect">
            <a:avLst/>
          </a:prstGeom>
          <a:noFill/>
          <a:ln cap="flat" cmpd="sng" w="19050">
            <a:solidFill>
              <a:srgbClr val="CC0000"/>
            </a:solidFill>
            <a:prstDash val="solid"/>
            <a:round/>
            <a:headEnd len="sm" w="sm" type="none"/>
            <a:tailEnd len="sm" w="sm" type="none"/>
          </a:ln>
        </p:spPr>
      </p:pic>
      <p:grpSp>
        <p:nvGrpSpPr>
          <p:cNvPr id="779" name="Google Shape;779;p23"/>
          <p:cNvGrpSpPr/>
          <p:nvPr/>
        </p:nvGrpSpPr>
        <p:grpSpPr>
          <a:xfrm>
            <a:off x="323344" y="1063497"/>
            <a:ext cx="467181" cy="476434"/>
            <a:chOff x="2410712" y="2415450"/>
            <a:chExt cx="312600" cy="312600"/>
          </a:xfrm>
        </p:grpSpPr>
        <p:sp>
          <p:nvSpPr>
            <p:cNvPr id="780" name="Google Shape;780;p2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2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2" name="Google Shape;782;p23"/>
          <p:cNvSpPr txBox="1"/>
          <p:nvPr/>
        </p:nvSpPr>
        <p:spPr>
          <a:xfrm>
            <a:off x="780625" y="1089264"/>
            <a:ext cx="65331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Primary hyperparathyroidism</a:t>
            </a:r>
            <a:endParaRPr b="1" sz="1800">
              <a:solidFill>
                <a:srgbClr val="006D77"/>
              </a:solidFill>
              <a:highlight>
                <a:srgbClr val="EDF9F9"/>
              </a:highlight>
              <a:latin typeface="Lora"/>
              <a:ea typeface="Lora"/>
              <a:cs typeface="Lora"/>
              <a:sym typeface="Lora"/>
            </a:endParaRPr>
          </a:p>
        </p:txBody>
      </p:sp>
      <p:sp>
        <p:nvSpPr>
          <p:cNvPr id="783" name="Google Shape;783;p23"/>
          <p:cNvSpPr txBox="1"/>
          <p:nvPr/>
        </p:nvSpPr>
        <p:spPr>
          <a:xfrm>
            <a:off x="628150" y="1615330"/>
            <a:ext cx="6842100" cy="1060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In </a:t>
            </a:r>
            <a:r>
              <a:rPr b="1" lang="en-GB" sz="1200">
                <a:solidFill>
                  <a:srgbClr val="1C4588"/>
                </a:solidFill>
                <a:latin typeface="Mada"/>
                <a:ea typeface="Mada"/>
                <a:cs typeface="Mada"/>
                <a:sym typeface="Mada"/>
              </a:rPr>
              <a:t>90% is</a:t>
            </a:r>
            <a:r>
              <a:rPr lang="en-GB" sz="1200">
                <a:solidFill>
                  <a:srgbClr val="1C4588"/>
                </a:solidFill>
                <a:latin typeface="Mada"/>
                <a:ea typeface="Mada"/>
                <a:cs typeface="Mada"/>
                <a:sym typeface="Mada"/>
              </a:rPr>
              <a:t> </a:t>
            </a:r>
            <a:r>
              <a:rPr b="1" lang="en-GB" sz="1200">
                <a:solidFill>
                  <a:srgbClr val="1C4588"/>
                </a:solidFill>
                <a:latin typeface="Mada"/>
                <a:ea typeface="Mada"/>
                <a:cs typeface="Mada"/>
                <a:sym typeface="Mada"/>
              </a:rPr>
              <a:t>due to an adenoma</a:t>
            </a:r>
            <a:r>
              <a:rPr lang="en-GB" sz="1200">
                <a:solidFill>
                  <a:srgbClr val="1C4588"/>
                </a:solidFill>
                <a:latin typeface="Mada"/>
                <a:ea typeface="Mada"/>
                <a:cs typeface="Mada"/>
                <a:sym typeface="Mada"/>
              </a:rPr>
              <a:t>, in 10% it results from </a:t>
            </a:r>
            <a:r>
              <a:rPr b="1" lang="en-GB" sz="1200">
                <a:solidFill>
                  <a:srgbClr val="1C4588"/>
                </a:solidFill>
                <a:latin typeface="Mada"/>
                <a:ea typeface="Mada"/>
                <a:cs typeface="Mada"/>
                <a:sym typeface="Mada"/>
              </a:rPr>
              <a:t>hyperplasia </a:t>
            </a:r>
            <a:r>
              <a:rPr lang="en-GB" sz="1200">
                <a:solidFill>
                  <a:srgbClr val="1C4588"/>
                </a:solidFill>
                <a:latin typeface="Mada"/>
                <a:ea typeface="Mada"/>
                <a:cs typeface="Mada"/>
                <a:sym typeface="Mada"/>
              </a:rPr>
              <a:t>(usually affecting all </a:t>
            </a:r>
            <a:r>
              <a:rPr b="1" lang="en-GB" sz="1200">
                <a:solidFill>
                  <a:srgbClr val="1C4588"/>
                </a:solidFill>
                <a:latin typeface="Mada"/>
                <a:ea typeface="Mada"/>
                <a:cs typeface="Mada"/>
                <a:sym typeface="Mada"/>
              </a:rPr>
              <a:t>four </a:t>
            </a:r>
            <a:r>
              <a:rPr lang="en-GB" sz="1200">
                <a:solidFill>
                  <a:srgbClr val="1C4588"/>
                </a:solidFill>
                <a:latin typeface="Mada"/>
                <a:ea typeface="Mada"/>
                <a:cs typeface="Mada"/>
                <a:sym typeface="Mada"/>
              </a:rPr>
              <a:t>glands, incase of MEN syndrome), and in less than 1% it results from parathyroid carcinoma</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Clinical features:</a:t>
            </a:r>
            <a:r>
              <a:rPr lang="en-GB" sz="1200">
                <a:solidFill>
                  <a:srgbClr val="1C4588"/>
                </a:solidFill>
                <a:latin typeface="Mada"/>
                <a:ea typeface="Mada"/>
                <a:cs typeface="Mada"/>
                <a:sym typeface="Mada"/>
              </a:rPr>
              <a:t> </a:t>
            </a:r>
            <a:r>
              <a:rPr b="1" lang="en-GB" sz="1200">
                <a:solidFill>
                  <a:srgbClr val="1C4588"/>
                </a:solidFill>
                <a:latin typeface="Mada"/>
                <a:ea typeface="Mada"/>
                <a:cs typeface="Mada"/>
                <a:sym typeface="Mada"/>
              </a:rPr>
              <a:t>‘broken bones, renal stones, abdominal groans and psychic moans’</a:t>
            </a:r>
            <a:endParaRPr b="1" sz="1200">
              <a:solidFill>
                <a:srgbClr val="1C4588"/>
              </a:solidFill>
              <a:latin typeface="Mada"/>
              <a:ea typeface="Mada"/>
              <a:cs typeface="Mada"/>
              <a:sym typeface="Mada"/>
            </a:endParaRPr>
          </a:p>
          <a:p>
            <a:pPr indent="0" lvl="0" marL="0" rtl="0" algn="l">
              <a:spcBef>
                <a:spcPts val="0"/>
              </a:spcBef>
              <a:spcAft>
                <a:spcPts val="0"/>
              </a:spcAft>
              <a:buNone/>
            </a:pPr>
            <a:r>
              <a:t/>
            </a:r>
            <a:endParaRPr sz="1200">
              <a:solidFill>
                <a:srgbClr val="1C4588"/>
              </a:solidFill>
              <a:latin typeface="Mada"/>
              <a:ea typeface="Mada"/>
              <a:cs typeface="Mada"/>
              <a:sym typeface="Mada"/>
            </a:endParaRPr>
          </a:p>
        </p:txBody>
      </p:sp>
      <p:graphicFrame>
        <p:nvGraphicFramePr>
          <p:cNvPr id="784" name="Google Shape;784;p23"/>
          <p:cNvGraphicFramePr/>
          <p:nvPr/>
        </p:nvGraphicFramePr>
        <p:xfrm>
          <a:off x="299581" y="2394905"/>
          <a:ext cx="3000000" cy="3000000"/>
        </p:xfrm>
        <a:graphic>
          <a:graphicData uri="http://schemas.openxmlformats.org/drawingml/2006/table">
            <a:tbl>
              <a:tblPr>
                <a:noFill/>
                <a:tableStyleId>{1BA1F6F3-9AE9-4522-8150-B107D0BE8B6C}</a:tableStyleId>
              </a:tblPr>
              <a:tblGrid>
                <a:gridCol w="1879800"/>
                <a:gridCol w="1703525"/>
                <a:gridCol w="1703525"/>
                <a:gridCol w="1703525"/>
              </a:tblGrid>
              <a:tr h="333550">
                <a:tc>
                  <a:txBody>
                    <a:bodyPr/>
                    <a:lstStyle/>
                    <a:p>
                      <a:pPr indent="0" lvl="0" marL="0" rtl="0" algn="ctr">
                        <a:spcBef>
                          <a:spcPts val="0"/>
                        </a:spcBef>
                        <a:spcAft>
                          <a:spcPts val="0"/>
                        </a:spcAft>
                        <a:buNone/>
                      </a:pPr>
                      <a:r>
                        <a:rPr b="1" lang="en-GB" sz="1200">
                          <a:solidFill>
                            <a:srgbClr val="1C4588"/>
                          </a:solidFill>
                          <a:latin typeface="Lora"/>
                          <a:ea typeface="Lora"/>
                          <a:cs typeface="Lora"/>
                          <a:sym typeface="Lora"/>
                        </a:rPr>
                        <a:t>Bones</a:t>
                      </a:r>
                      <a:endParaRPr b="1" sz="1200">
                        <a:solidFill>
                          <a:srgbClr val="1C458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200">
                          <a:solidFill>
                            <a:srgbClr val="1C4588"/>
                          </a:solidFill>
                          <a:latin typeface="Lora"/>
                          <a:ea typeface="Lora"/>
                          <a:cs typeface="Lora"/>
                          <a:sym typeface="Lora"/>
                        </a:rPr>
                        <a:t>Renal stones</a:t>
                      </a:r>
                      <a:endParaRPr b="1" sz="1200">
                        <a:solidFill>
                          <a:srgbClr val="1C458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200">
                          <a:solidFill>
                            <a:srgbClr val="1C4588"/>
                          </a:solidFill>
                          <a:latin typeface="Lora"/>
                          <a:ea typeface="Lora"/>
                          <a:cs typeface="Lora"/>
                          <a:sym typeface="Lora"/>
                        </a:rPr>
                        <a:t>Gastrointestinal</a:t>
                      </a:r>
                      <a:endParaRPr b="1" sz="1200">
                        <a:solidFill>
                          <a:srgbClr val="1C458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200">
                          <a:solidFill>
                            <a:srgbClr val="1C4588"/>
                          </a:solidFill>
                          <a:latin typeface="Lora"/>
                          <a:ea typeface="Lora"/>
                          <a:cs typeface="Lora"/>
                          <a:sym typeface="Lora"/>
                        </a:rPr>
                        <a:t>Psychiatric</a:t>
                      </a:r>
                      <a:endParaRPr b="1" sz="1200">
                        <a:solidFill>
                          <a:srgbClr val="1C458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DDD2"/>
                    </a:solidFill>
                  </a:tcPr>
                </a:tc>
              </a:tr>
              <a:tr h="1660925">
                <a:tc>
                  <a:txBody>
                    <a:bodyPr/>
                    <a:lstStyle/>
                    <a:p>
                      <a:pPr indent="-162599" lvl="0" marL="2087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Demineralisation and subperiosteal bone resorption</a:t>
                      </a:r>
                      <a:endParaRPr sz="1200">
                        <a:solidFill>
                          <a:srgbClr val="1C4588"/>
                        </a:solidFill>
                        <a:latin typeface="Mada"/>
                        <a:ea typeface="Mada"/>
                        <a:cs typeface="Mada"/>
                        <a:sym typeface="Mada"/>
                      </a:endParaRPr>
                    </a:p>
                    <a:p>
                      <a:pPr indent="-162599" lvl="0" marL="2087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Cysts in long bones and jaw </a:t>
                      </a:r>
                      <a:endParaRPr sz="1200">
                        <a:solidFill>
                          <a:srgbClr val="1C4588"/>
                        </a:solidFill>
                        <a:latin typeface="Mada"/>
                        <a:ea typeface="Mada"/>
                        <a:cs typeface="Mada"/>
                        <a:sym typeface="Mada"/>
                      </a:endParaRPr>
                    </a:p>
                    <a:p>
                      <a:pPr indent="-162599" lvl="0" marL="2087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Moth-eaten appearance to skul</a:t>
                      </a:r>
                      <a:endParaRPr sz="1200">
                        <a:solidFill>
                          <a:srgbClr val="1C4588"/>
                        </a:solidFill>
                        <a:latin typeface="Mada"/>
                        <a:ea typeface="Mada"/>
                        <a:cs typeface="Mada"/>
                        <a:sym typeface="Mada"/>
                      </a:endParaRPr>
                    </a:p>
                    <a:p>
                      <a:pPr indent="-162599" lvl="0" marL="2087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Pathological fractures</a:t>
                      </a:r>
                      <a:endParaRPr sz="1200">
                        <a:solidFill>
                          <a:srgbClr val="1C4588"/>
                        </a:solidFill>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b="1" lang="en-GB" sz="1200">
                          <a:solidFill>
                            <a:srgbClr val="1C4588"/>
                          </a:solidFill>
                          <a:latin typeface="Mada"/>
                          <a:ea typeface="Mada"/>
                          <a:cs typeface="Mada"/>
                          <a:sym typeface="Mada"/>
                        </a:rPr>
                        <a:t>Nephrocalcinosis </a:t>
                      </a:r>
                      <a:r>
                        <a:rPr lang="en-GB" sz="1200">
                          <a:solidFill>
                            <a:srgbClr val="1C4588"/>
                          </a:solidFill>
                          <a:latin typeface="Mada"/>
                          <a:ea typeface="Mada"/>
                          <a:cs typeface="Mada"/>
                          <a:sym typeface="Mada"/>
                        </a:rPr>
                        <a:t>and </a:t>
                      </a:r>
                      <a:r>
                        <a:rPr b="1" lang="en-GB" sz="1200">
                          <a:solidFill>
                            <a:srgbClr val="1C4588"/>
                          </a:solidFill>
                          <a:latin typeface="Mada"/>
                          <a:ea typeface="Mada"/>
                          <a:cs typeface="Mada"/>
                          <a:sym typeface="Mada"/>
                        </a:rPr>
                        <a:t>calculi</a:t>
                      </a:r>
                      <a:endParaRPr b="1" sz="1200">
                        <a:solidFill>
                          <a:srgbClr val="1C4588"/>
                        </a:solidFill>
                        <a:latin typeface="Mada"/>
                        <a:ea typeface="Mada"/>
                        <a:cs typeface="Mada"/>
                        <a:sym typeface="Mada"/>
                      </a:endParaRPr>
                    </a:p>
                    <a:p>
                      <a:pPr indent="0" lvl="0" marL="0" rtl="0" algn="l">
                        <a:spcBef>
                          <a:spcPts val="0"/>
                        </a:spcBef>
                        <a:spcAft>
                          <a:spcPts val="0"/>
                        </a:spcAft>
                        <a:buNone/>
                      </a:pPr>
                      <a:r>
                        <a:t/>
                      </a:r>
                      <a:endParaRPr sz="1200">
                        <a:solidFill>
                          <a:srgbClr val="1C4588"/>
                        </a:solidFill>
                        <a:latin typeface="Mada"/>
                        <a:ea typeface="Mada"/>
                        <a:cs typeface="Mada"/>
                        <a:sym typeface="Mada"/>
                      </a:endParaRPr>
                    </a:p>
                    <a:p>
                      <a:pPr indent="0" lvl="0" marL="0" rtl="0" algn="l">
                        <a:spcBef>
                          <a:spcPts val="0"/>
                        </a:spcBef>
                        <a:spcAft>
                          <a:spcPts val="0"/>
                        </a:spcAft>
                        <a:buNone/>
                      </a:pPr>
                      <a:r>
                        <a:rPr b="1" lang="en-GB" sz="1200">
                          <a:solidFill>
                            <a:srgbClr val="1C4588"/>
                          </a:solidFill>
                          <a:latin typeface="Mada"/>
                          <a:ea typeface="Mada"/>
                          <a:cs typeface="Mada"/>
                          <a:sym typeface="Mada"/>
                        </a:rPr>
                        <a:t>Polyuria:</a:t>
                      </a:r>
                      <a:endParaRPr sz="1200">
                        <a:solidFill>
                          <a:srgbClr val="1C4588"/>
                        </a:solidFill>
                        <a:latin typeface="Mada"/>
                        <a:ea typeface="Mada"/>
                        <a:cs typeface="Mada"/>
                        <a:sym typeface="Mada"/>
                      </a:endParaRPr>
                    </a:p>
                    <a:p>
                      <a:pPr indent="0" lvl="0" marL="0" rtl="0" algn="l">
                        <a:spcBef>
                          <a:spcPts val="0"/>
                        </a:spcBef>
                        <a:spcAft>
                          <a:spcPts val="0"/>
                        </a:spcAft>
                        <a:buNone/>
                      </a:pPr>
                      <a:r>
                        <a:rPr lang="en-GB" sz="1200">
                          <a:solidFill>
                            <a:srgbClr val="1C4588"/>
                          </a:solidFill>
                          <a:latin typeface="Mada"/>
                          <a:ea typeface="Mada"/>
                          <a:cs typeface="Mada"/>
                          <a:sym typeface="Mada"/>
                        </a:rPr>
                        <a:t>An early symptom</a:t>
                      </a:r>
                      <a:endParaRPr sz="1200">
                        <a:solidFill>
                          <a:srgbClr val="1C4588"/>
                        </a:solidFill>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162599" lvl="0" marL="208799"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Peptic ulcer </a:t>
                      </a:r>
                      <a:endParaRPr b="1" sz="1200">
                        <a:solidFill>
                          <a:srgbClr val="1C4588"/>
                        </a:solidFill>
                        <a:latin typeface="Mada"/>
                        <a:ea typeface="Mada"/>
                        <a:cs typeface="Mada"/>
                        <a:sym typeface="Mada"/>
                      </a:endParaRPr>
                    </a:p>
                    <a:p>
                      <a:pPr indent="-162599" lvl="0" marL="208799"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Pancreatitis</a:t>
                      </a:r>
                      <a:endParaRPr b="1" sz="1200">
                        <a:solidFill>
                          <a:srgbClr val="1C4588"/>
                        </a:solidFill>
                        <a:latin typeface="Mada"/>
                        <a:ea typeface="Mada"/>
                        <a:cs typeface="Mada"/>
                        <a:sym typeface="Mada"/>
                      </a:endParaRPr>
                    </a:p>
                    <a:p>
                      <a:pPr indent="-162599" lvl="0" marL="208799"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Nausea and vomiting</a:t>
                      </a:r>
                      <a:endParaRPr b="1" sz="1200">
                        <a:solidFill>
                          <a:srgbClr val="1C4588"/>
                        </a:solidFill>
                        <a:latin typeface="Mada"/>
                        <a:ea typeface="Mada"/>
                        <a:cs typeface="Mada"/>
                        <a:sym typeface="Mada"/>
                      </a:endParaRPr>
                    </a:p>
                    <a:p>
                      <a:pPr indent="0" lvl="0" marL="0" rtl="0" algn="l">
                        <a:spcBef>
                          <a:spcPts val="0"/>
                        </a:spcBef>
                        <a:spcAft>
                          <a:spcPts val="0"/>
                        </a:spcAft>
                        <a:buNone/>
                      </a:pPr>
                      <a:r>
                        <a:rPr lang="en-GB" sz="1200">
                          <a:solidFill>
                            <a:srgbClr val="1C4588"/>
                          </a:solidFill>
                          <a:latin typeface="Mada"/>
                          <a:ea typeface="Mada"/>
                          <a:cs typeface="Mada"/>
                          <a:sym typeface="Mada"/>
                        </a:rPr>
                        <a:t>increase dehydration and increase serum calcium further leading to a vicious spiral of deterioration) </a:t>
                      </a:r>
                      <a:endParaRPr sz="1200">
                        <a:solidFill>
                          <a:srgbClr val="1C4588"/>
                        </a:solidFill>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b="1" lang="en-GB" sz="1200">
                          <a:solidFill>
                            <a:srgbClr val="1C4588"/>
                          </a:solidFill>
                          <a:latin typeface="Mada"/>
                          <a:ea typeface="Mada"/>
                          <a:cs typeface="Mada"/>
                          <a:sym typeface="Mada"/>
                        </a:rPr>
                        <a:t>Psychosis </a:t>
                      </a:r>
                      <a:r>
                        <a:rPr lang="en-GB" sz="1200">
                          <a:solidFill>
                            <a:srgbClr val="1C4588"/>
                          </a:solidFill>
                          <a:latin typeface="Mada"/>
                          <a:ea typeface="Mada"/>
                          <a:cs typeface="Mada"/>
                          <a:sym typeface="Mada"/>
                        </a:rPr>
                        <a:t>and </a:t>
                      </a:r>
                      <a:r>
                        <a:rPr b="1" lang="en-GB" sz="1200">
                          <a:solidFill>
                            <a:srgbClr val="1C4588"/>
                          </a:solidFill>
                          <a:latin typeface="Mada"/>
                          <a:ea typeface="Mada"/>
                          <a:cs typeface="Mada"/>
                          <a:sym typeface="Mada"/>
                        </a:rPr>
                        <a:t>acute confusion </a:t>
                      </a:r>
                      <a:endParaRPr b="1" sz="1200">
                        <a:solidFill>
                          <a:srgbClr val="1C4588"/>
                        </a:solidFill>
                        <a:latin typeface="Mada"/>
                        <a:ea typeface="Mada"/>
                        <a:cs typeface="Mada"/>
                        <a:sym typeface="Mada"/>
                      </a:endParaRPr>
                    </a:p>
                    <a:p>
                      <a:pPr indent="0" lvl="0" marL="0" rtl="0" algn="l">
                        <a:spcBef>
                          <a:spcPts val="0"/>
                        </a:spcBef>
                        <a:spcAft>
                          <a:spcPts val="0"/>
                        </a:spcAft>
                        <a:buNone/>
                      </a:pPr>
                      <a:r>
                        <a:rPr lang="en-GB" sz="1200">
                          <a:solidFill>
                            <a:srgbClr val="1C4588"/>
                          </a:solidFill>
                          <a:latin typeface="Mada"/>
                          <a:ea typeface="Mada"/>
                          <a:cs typeface="Mada"/>
                          <a:sym typeface="Mada"/>
                        </a:rPr>
                        <a:t>(uncommon but indicate marked hypercalcaemia &gt;3.5 mmol/L)</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200">
                        <a:solidFill>
                          <a:srgbClr val="1C4588"/>
                        </a:solidFill>
                        <a:latin typeface="Mada"/>
                        <a:ea typeface="Mada"/>
                        <a:cs typeface="Mada"/>
                        <a:sym typeface="Mada"/>
                      </a:endParaRPr>
                    </a:p>
                    <a:p>
                      <a:pPr indent="0" lvl="0" marL="0" rtl="0" algn="l">
                        <a:spcBef>
                          <a:spcPts val="0"/>
                        </a:spcBef>
                        <a:spcAft>
                          <a:spcPts val="0"/>
                        </a:spcAft>
                        <a:buNone/>
                      </a:pPr>
                      <a:r>
                        <a:rPr b="1" lang="en-GB" sz="1200">
                          <a:solidFill>
                            <a:srgbClr val="1C4588"/>
                          </a:solidFill>
                          <a:latin typeface="Mada"/>
                          <a:ea typeface="Mada"/>
                          <a:cs typeface="Mada"/>
                          <a:sym typeface="Mada"/>
                        </a:rPr>
                        <a:t>Others: </a:t>
                      </a:r>
                      <a:r>
                        <a:rPr lang="en-GB" sz="1200">
                          <a:solidFill>
                            <a:srgbClr val="1C4588"/>
                          </a:solidFill>
                          <a:latin typeface="Mada"/>
                          <a:ea typeface="Mada"/>
                          <a:cs typeface="Mada"/>
                          <a:sym typeface="Mada"/>
                        </a:rPr>
                        <a:t>Lethargy and general weakness</a:t>
                      </a:r>
                      <a:endParaRPr sz="1200">
                        <a:solidFill>
                          <a:srgbClr val="1C4588"/>
                        </a:solidFill>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2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90" name="Google Shape;790;p24"/>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791" name="Google Shape;791;p24"/>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Parathyroid disease</a:t>
            </a:r>
            <a:endParaRPr b="1" sz="2200">
              <a:solidFill>
                <a:srgbClr val="006D77"/>
              </a:solidFill>
              <a:latin typeface="Lora"/>
              <a:ea typeface="Lora"/>
              <a:cs typeface="Lora"/>
              <a:sym typeface="Lora"/>
            </a:endParaRPr>
          </a:p>
        </p:txBody>
      </p:sp>
      <p:pic>
        <p:nvPicPr>
          <p:cNvPr id="792" name="Google Shape;792;p24"/>
          <p:cNvPicPr preferRelativeResize="0"/>
          <p:nvPr/>
        </p:nvPicPr>
        <p:blipFill>
          <a:blip r:embed="rId3">
            <a:alphaModFix/>
          </a:blip>
          <a:stretch>
            <a:fillRect/>
          </a:stretch>
        </p:blipFill>
        <p:spPr>
          <a:xfrm>
            <a:off x="7749488" y="571875"/>
            <a:ext cx="2526091" cy="1668275"/>
          </a:xfrm>
          <a:prstGeom prst="rect">
            <a:avLst/>
          </a:prstGeom>
          <a:noFill/>
          <a:ln>
            <a:noFill/>
          </a:ln>
        </p:spPr>
      </p:pic>
      <p:pic>
        <p:nvPicPr>
          <p:cNvPr id="793" name="Google Shape;793;p24"/>
          <p:cNvPicPr preferRelativeResize="0"/>
          <p:nvPr/>
        </p:nvPicPr>
        <p:blipFill>
          <a:blip r:embed="rId4">
            <a:alphaModFix/>
          </a:blip>
          <a:stretch>
            <a:fillRect/>
          </a:stretch>
        </p:blipFill>
        <p:spPr>
          <a:xfrm>
            <a:off x="7732375" y="2446930"/>
            <a:ext cx="2560325" cy="3066257"/>
          </a:xfrm>
          <a:prstGeom prst="rect">
            <a:avLst/>
          </a:prstGeom>
          <a:noFill/>
          <a:ln>
            <a:noFill/>
          </a:ln>
        </p:spPr>
      </p:pic>
      <p:pic>
        <p:nvPicPr>
          <p:cNvPr id="794" name="Google Shape;794;p24"/>
          <p:cNvPicPr preferRelativeResize="0"/>
          <p:nvPr/>
        </p:nvPicPr>
        <p:blipFill>
          <a:blip r:embed="rId5">
            <a:alphaModFix/>
          </a:blip>
          <a:stretch>
            <a:fillRect/>
          </a:stretch>
        </p:blipFill>
        <p:spPr>
          <a:xfrm>
            <a:off x="-5569450" y="1218947"/>
            <a:ext cx="4859325" cy="2763550"/>
          </a:xfrm>
          <a:prstGeom prst="rect">
            <a:avLst/>
          </a:prstGeom>
          <a:noFill/>
          <a:ln>
            <a:noFill/>
          </a:ln>
        </p:spPr>
      </p:pic>
      <p:sp>
        <p:nvSpPr>
          <p:cNvPr id="795" name="Google Shape;795;p24"/>
          <p:cNvSpPr txBox="1"/>
          <p:nvPr/>
        </p:nvSpPr>
        <p:spPr>
          <a:xfrm>
            <a:off x="2358675" y="4572825"/>
            <a:ext cx="5055900" cy="2226900"/>
          </a:xfrm>
          <a:prstGeom prst="rect">
            <a:avLst/>
          </a:prstGeom>
          <a:noFill/>
          <a:ln>
            <a:noFill/>
          </a:ln>
        </p:spPr>
        <p:txBody>
          <a:bodyPr anchorCtr="0" anchor="t" bIns="91425" lIns="91425" spcFirstLastPara="1" rIns="91425" wrap="square" tIns="91425">
            <a:noAutofit/>
          </a:bodyPr>
          <a:lstStyle/>
          <a:p>
            <a:pPr indent="-198600" lvl="0" marL="244800" rtl="0" algn="just">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Remove all </a:t>
            </a:r>
            <a:r>
              <a:rPr b="1" lang="en-GB" sz="1200">
                <a:solidFill>
                  <a:srgbClr val="CC0000"/>
                </a:solidFill>
                <a:latin typeface="Mada"/>
                <a:ea typeface="Mada"/>
                <a:cs typeface="Mada"/>
                <a:sym typeface="Mada"/>
              </a:rPr>
              <a:t>overactive </a:t>
            </a:r>
            <a:r>
              <a:rPr b="1" lang="en-GB" sz="1200">
                <a:solidFill>
                  <a:srgbClr val="1C4588"/>
                </a:solidFill>
                <a:latin typeface="Mada"/>
                <a:ea typeface="Mada"/>
                <a:cs typeface="Mada"/>
                <a:sym typeface="Mada"/>
              </a:rPr>
              <a:t>parathyroid tissue</a:t>
            </a:r>
            <a:endParaRPr b="1" sz="1200">
              <a:solidFill>
                <a:srgbClr val="1C4588"/>
              </a:solidFill>
              <a:latin typeface="Mada"/>
              <a:ea typeface="Mada"/>
              <a:cs typeface="Mada"/>
              <a:sym typeface="Mada"/>
            </a:endParaRPr>
          </a:p>
          <a:p>
            <a:pPr indent="-198600" lvl="0" marL="244800" rtl="0" algn="just">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Preoperative imaging with ultrasound and sestamibi (MIBI) scans will allow selection of patients for a focused approach.</a:t>
            </a:r>
            <a:endParaRPr sz="1200">
              <a:solidFill>
                <a:srgbClr val="1C4588"/>
              </a:solidFill>
              <a:latin typeface="Mada"/>
              <a:ea typeface="Mada"/>
              <a:cs typeface="Mada"/>
              <a:sym typeface="Mada"/>
            </a:endParaRPr>
          </a:p>
          <a:p>
            <a:pPr indent="0" lvl="0" marL="0" rtl="0" algn="just">
              <a:spcBef>
                <a:spcPts val="0"/>
              </a:spcBef>
              <a:spcAft>
                <a:spcPts val="0"/>
              </a:spcAft>
              <a:buNone/>
            </a:pPr>
            <a:r>
              <a:rPr lang="en-GB" sz="1200">
                <a:solidFill>
                  <a:srgbClr val="1C4588"/>
                </a:solidFill>
                <a:latin typeface="Mada"/>
                <a:ea typeface="Mada"/>
                <a:cs typeface="Mada"/>
                <a:sym typeface="Mada"/>
              </a:rPr>
              <a:t>With discordant imaging or associated multinodular goitre and previous neck surgery, traditional cervicotomy and four-gland exploration will be required.</a:t>
            </a:r>
            <a:endParaRPr sz="1200">
              <a:solidFill>
                <a:srgbClr val="1C4588"/>
              </a:solidFill>
              <a:latin typeface="Mada"/>
              <a:ea typeface="Mada"/>
              <a:cs typeface="Mada"/>
              <a:sym typeface="Mada"/>
            </a:endParaRPr>
          </a:p>
          <a:p>
            <a:pPr indent="-198600" lvl="0" marL="244800" rtl="0" algn="just">
              <a:spcBef>
                <a:spcPts val="0"/>
              </a:spcBef>
              <a:spcAft>
                <a:spcPts val="0"/>
              </a:spcAft>
              <a:buClr>
                <a:srgbClr val="CC0000"/>
              </a:buClr>
              <a:buSzPts val="1200"/>
              <a:buFont typeface="Mada"/>
              <a:buChar char="★"/>
            </a:pPr>
            <a:r>
              <a:rPr lang="en-GB" sz="1200">
                <a:solidFill>
                  <a:srgbClr val="1C4588"/>
                </a:solidFill>
                <a:latin typeface="Mada"/>
                <a:ea typeface="Mada"/>
                <a:cs typeface="Mada"/>
                <a:sym typeface="Mada"/>
              </a:rPr>
              <a:t>If </a:t>
            </a:r>
            <a:r>
              <a:rPr b="1" lang="en-GB" sz="1200">
                <a:solidFill>
                  <a:srgbClr val="1C4588"/>
                </a:solidFill>
                <a:latin typeface="Mada"/>
                <a:ea typeface="Mada"/>
                <a:cs typeface="Mada"/>
                <a:sym typeface="Mada"/>
              </a:rPr>
              <a:t>two or more</a:t>
            </a:r>
            <a:r>
              <a:rPr lang="en-GB" sz="1200">
                <a:solidFill>
                  <a:srgbClr val="1C4588"/>
                </a:solidFill>
                <a:latin typeface="Mada"/>
                <a:ea typeface="Mada"/>
                <a:cs typeface="Mada"/>
                <a:sym typeface="Mada"/>
              </a:rPr>
              <a:t> glands are enlarged, </a:t>
            </a:r>
            <a:r>
              <a:rPr b="1" lang="en-GB" sz="1200">
                <a:solidFill>
                  <a:srgbClr val="1C4588"/>
                </a:solidFill>
                <a:latin typeface="Mada"/>
                <a:ea typeface="Mada"/>
                <a:cs typeface="Mada"/>
                <a:sym typeface="Mada"/>
              </a:rPr>
              <a:t>they should be removed.</a:t>
            </a:r>
            <a:endParaRPr b="1" sz="1200">
              <a:solidFill>
                <a:srgbClr val="1C4588"/>
              </a:solidFill>
              <a:latin typeface="Mada"/>
              <a:ea typeface="Mada"/>
              <a:cs typeface="Mada"/>
              <a:sym typeface="Mada"/>
            </a:endParaRPr>
          </a:p>
          <a:p>
            <a:pPr indent="-198600" lvl="0" marL="244800" rtl="0" algn="just">
              <a:spcBef>
                <a:spcPts val="0"/>
              </a:spcBef>
              <a:spcAft>
                <a:spcPts val="0"/>
              </a:spcAft>
              <a:buClr>
                <a:srgbClr val="CC0000"/>
              </a:buClr>
              <a:buSzPts val="1200"/>
              <a:buFont typeface="Mada"/>
              <a:buChar char="★"/>
            </a:pPr>
            <a:r>
              <a:rPr lang="en-GB" sz="1200">
                <a:solidFill>
                  <a:srgbClr val="6AA84F"/>
                </a:solidFill>
                <a:latin typeface="Mada"/>
                <a:ea typeface="Mada"/>
                <a:cs typeface="Mada"/>
                <a:sym typeface="Mada"/>
              </a:rPr>
              <a:t>If </a:t>
            </a:r>
            <a:r>
              <a:rPr b="1" lang="en-GB" sz="1200">
                <a:solidFill>
                  <a:srgbClr val="6AA84F"/>
                </a:solidFill>
                <a:latin typeface="Mada"/>
                <a:ea typeface="Mada"/>
                <a:cs typeface="Mada"/>
                <a:sym typeface="Mada"/>
              </a:rPr>
              <a:t>all four glands</a:t>
            </a:r>
            <a:r>
              <a:rPr lang="en-GB" sz="1200">
                <a:solidFill>
                  <a:srgbClr val="6AA84F"/>
                </a:solidFill>
                <a:latin typeface="Mada"/>
                <a:ea typeface="Mada"/>
                <a:cs typeface="Mada"/>
                <a:sym typeface="Mada"/>
              </a:rPr>
              <a:t> are thought to be </a:t>
            </a:r>
            <a:r>
              <a:rPr b="1" lang="en-GB" sz="1200" u="sng">
                <a:solidFill>
                  <a:srgbClr val="6AA84F"/>
                </a:solidFill>
                <a:latin typeface="Mada"/>
                <a:ea typeface="Mada"/>
                <a:cs typeface="Mada"/>
                <a:sym typeface="Mada"/>
              </a:rPr>
              <a:t>hyperplastic</a:t>
            </a:r>
            <a:r>
              <a:rPr lang="en-GB" sz="1200">
                <a:solidFill>
                  <a:srgbClr val="6AA84F"/>
                </a:solidFill>
                <a:latin typeface="Mada"/>
                <a:ea typeface="Mada"/>
                <a:cs typeface="Mada"/>
                <a:sym typeface="Mada"/>
              </a:rPr>
              <a:t>, then </a:t>
            </a:r>
            <a:r>
              <a:rPr b="1" lang="en-GB" sz="1200">
                <a:solidFill>
                  <a:srgbClr val="6AA84F"/>
                </a:solidFill>
                <a:latin typeface="Mada"/>
                <a:ea typeface="Mada"/>
                <a:cs typeface="Mada"/>
                <a:sym typeface="Mada"/>
              </a:rPr>
              <a:t>all </a:t>
            </a:r>
            <a:r>
              <a:rPr b="1" lang="en-GB" sz="1200">
                <a:solidFill>
                  <a:srgbClr val="CC0000"/>
                </a:solidFill>
                <a:latin typeface="Mada"/>
                <a:ea typeface="Mada"/>
                <a:cs typeface="Mada"/>
                <a:sym typeface="Mada"/>
              </a:rPr>
              <a:t>but</a:t>
            </a:r>
            <a:r>
              <a:rPr lang="en-GB" sz="1200">
                <a:solidFill>
                  <a:srgbClr val="CC0000"/>
                </a:solidFill>
                <a:latin typeface="Mada"/>
                <a:ea typeface="Mada"/>
                <a:cs typeface="Mada"/>
                <a:sym typeface="Mada"/>
              </a:rPr>
              <a:t> </a:t>
            </a:r>
            <a:r>
              <a:rPr lang="en-GB" sz="1200">
                <a:solidFill>
                  <a:srgbClr val="6AA84F"/>
                </a:solidFill>
                <a:latin typeface="Mada"/>
                <a:ea typeface="Mada"/>
                <a:cs typeface="Mada"/>
                <a:sym typeface="Mada"/>
              </a:rPr>
              <a:t>a </a:t>
            </a:r>
            <a:r>
              <a:rPr b="1" lang="en-GB" sz="1200">
                <a:solidFill>
                  <a:srgbClr val="6AA84F"/>
                </a:solidFill>
                <a:latin typeface="Mada"/>
                <a:ea typeface="Mada"/>
                <a:cs typeface="Mada"/>
                <a:sym typeface="Mada"/>
              </a:rPr>
              <a:t>portion </a:t>
            </a:r>
            <a:r>
              <a:rPr lang="en-GB" sz="1200">
                <a:solidFill>
                  <a:srgbClr val="6AA84F"/>
                </a:solidFill>
                <a:latin typeface="Mada"/>
                <a:ea typeface="Mada"/>
                <a:cs typeface="Mada"/>
                <a:sym typeface="Mada"/>
              </a:rPr>
              <a:t>of the smallest gland should be removed, then transplanted in other regions</a:t>
            </a:r>
            <a:endParaRPr sz="1200">
              <a:solidFill>
                <a:srgbClr val="6AA84F"/>
              </a:solidFill>
              <a:latin typeface="Mada"/>
              <a:ea typeface="Mada"/>
              <a:cs typeface="Mada"/>
              <a:sym typeface="Mada"/>
            </a:endParaRPr>
          </a:p>
          <a:p>
            <a:pPr indent="0" lvl="0" marL="0" rtl="0" algn="just">
              <a:spcBef>
                <a:spcPts val="0"/>
              </a:spcBef>
              <a:spcAft>
                <a:spcPts val="0"/>
              </a:spcAft>
              <a:buNone/>
            </a:pPr>
            <a:r>
              <a:rPr lang="en-GB" sz="1200">
                <a:solidFill>
                  <a:srgbClr val="1C4588"/>
                </a:solidFill>
                <a:latin typeface="Mada"/>
                <a:ea typeface="Mada"/>
                <a:cs typeface="Mada"/>
                <a:sym typeface="Mada"/>
              </a:rPr>
              <a:t>If exploration fails to identify an adenoma or hyperplasia, the incision is closed. Reoperation is considered after (re)confirming the diagnosis and attempting to localise the gland using CT, MRI or selective venous catheterisation</a:t>
            </a:r>
            <a:endParaRPr b="1" sz="1200">
              <a:solidFill>
                <a:srgbClr val="1C4588"/>
              </a:solidFill>
              <a:latin typeface="Mada"/>
              <a:ea typeface="Mada"/>
              <a:cs typeface="Mada"/>
              <a:sym typeface="Mada"/>
            </a:endParaRPr>
          </a:p>
        </p:txBody>
      </p:sp>
      <p:sp>
        <p:nvSpPr>
          <p:cNvPr id="796" name="Google Shape;796;p24"/>
          <p:cNvSpPr txBox="1"/>
          <p:nvPr/>
        </p:nvSpPr>
        <p:spPr>
          <a:xfrm>
            <a:off x="174964" y="8619538"/>
            <a:ext cx="2439000" cy="5682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1600">
                <a:solidFill>
                  <a:srgbClr val="006D77"/>
                </a:solidFill>
                <a:latin typeface="Mada"/>
                <a:ea typeface="Mada"/>
                <a:cs typeface="Mada"/>
                <a:sym typeface="Mada"/>
              </a:rPr>
              <a:t>- Patients &lt;50 years </a:t>
            </a:r>
            <a:endParaRPr>
              <a:latin typeface="Mada"/>
              <a:ea typeface="Mada"/>
              <a:cs typeface="Mada"/>
              <a:sym typeface="Mada"/>
            </a:endParaRPr>
          </a:p>
        </p:txBody>
      </p:sp>
      <p:sp>
        <p:nvSpPr>
          <p:cNvPr id="797" name="Google Shape;797;p24"/>
          <p:cNvSpPr txBox="1"/>
          <p:nvPr/>
        </p:nvSpPr>
        <p:spPr>
          <a:xfrm>
            <a:off x="2613975" y="9022850"/>
            <a:ext cx="2241900" cy="861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1600">
                <a:solidFill>
                  <a:srgbClr val="006D77"/>
                </a:solidFill>
                <a:latin typeface="Mada"/>
                <a:ea typeface="Mada"/>
                <a:cs typeface="Mada"/>
                <a:sym typeface="Mada"/>
              </a:rPr>
              <a:t>Serum calcium levels &gt;1 mg/dL (&gt;0.25 mM/L) </a:t>
            </a:r>
            <a:endParaRPr b="1" sz="1600">
              <a:solidFill>
                <a:srgbClr val="006D77"/>
              </a:solidFill>
              <a:latin typeface="Mada"/>
              <a:ea typeface="Mada"/>
              <a:cs typeface="Mada"/>
              <a:sym typeface="Mada"/>
            </a:endParaRPr>
          </a:p>
          <a:p>
            <a:pPr indent="0" lvl="0" marL="0" rtl="0" algn="ctr">
              <a:spcBef>
                <a:spcPts val="0"/>
              </a:spcBef>
              <a:spcAft>
                <a:spcPts val="0"/>
              </a:spcAft>
              <a:buNone/>
            </a:pPr>
            <a:r>
              <a:rPr b="1" lang="en-GB" sz="1600">
                <a:solidFill>
                  <a:srgbClr val="006D77"/>
                </a:solidFill>
                <a:latin typeface="Mada"/>
                <a:ea typeface="Mada"/>
                <a:cs typeface="Mada"/>
                <a:sym typeface="Mada"/>
              </a:rPr>
              <a:t>above the upper limit of normal</a:t>
            </a:r>
            <a:endParaRPr sz="1600">
              <a:latin typeface="Mada"/>
              <a:ea typeface="Mada"/>
              <a:cs typeface="Mada"/>
              <a:sym typeface="Mada"/>
            </a:endParaRPr>
          </a:p>
        </p:txBody>
      </p:sp>
      <p:sp>
        <p:nvSpPr>
          <p:cNvPr id="798" name="Google Shape;798;p24"/>
          <p:cNvSpPr txBox="1"/>
          <p:nvPr/>
        </p:nvSpPr>
        <p:spPr>
          <a:xfrm>
            <a:off x="3031200" y="8049642"/>
            <a:ext cx="1400400" cy="66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4800">
                <a:solidFill>
                  <a:srgbClr val="FFDDD2"/>
                </a:solidFill>
                <a:latin typeface="Patrick Hand"/>
                <a:ea typeface="Patrick Hand"/>
                <a:cs typeface="Patrick Hand"/>
                <a:sym typeface="Patrick Hand"/>
              </a:rPr>
              <a:t>02</a:t>
            </a:r>
            <a:endParaRPr sz="4800">
              <a:solidFill>
                <a:srgbClr val="FFDDD2"/>
              </a:solidFill>
              <a:latin typeface="Patrick Hand"/>
              <a:ea typeface="Patrick Hand"/>
              <a:cs typeface="Patrick Hand"/>
              <a:sym typeface="Patrick Hand"/>
            </a:endParaRPr>
          </a:p>
        </p:txBody>
      </p:sp>
      <p:sp>
        <p:nvSpPr>
          <p:cNvPr id="799" name="Google Shape;799;p24"/>
          <p:cNvSpPr/>
          <p:nvPr/>
        </p:nvSpPr>
        <p:spPr>
          <a:xfrm rot="-5400000">
            <a:off x="4215435" y="8196011"/>
            <a:ext cx="32554" cy="148272"/>
          </a:xfrm>
          <a:custGeom>
            <a:rect b="b" l="l" r="r" t="t"/>
            <a:pathLst>
              <a:path extrusionOk="0" h="4131" w="907">
                <a:moveTo>
                  <a:pt x="499" y="1"/>
                </a:moveTo>
                <a:lnTo>
                  <a:pt x="227" y="24"/>
                </a:lnTo>
                <a:cubicBezTo>
                  <a:pt x="152" y="1004"/>
                  <a:pt x="62" y="1982"/>
                  <a:pt x="14" y="2963"/>
                </a:cubicBezTo>
                <a:cubicBezTo>
                  <a:pt x="0" y="3248"/>
                  <a:pt x="82" y="3550"/>
                  <a:pt x="178" y="3824"/>
                </a:cubicBezTo>
                <a:cubicBezTo>
                  <a:pt x="223" y="3952"/>
                  <a:pt x="408" y="4031"/>
                  <a:pt x="531" y="4131"/>
                </a:cubicBezTo>
                <a:cubicBezTo>
                  <a:pt x="622" y="4018"/>
                  <a:pt x="785" y="3911"/>
                  <a:pt x="793" y="3792"/>
                </a:cubicBezTo>
                <a:cubicBezTo>
                  <a:pt x="840" y="3113"/>
                  <a:pt x="906" y="2426"/>
                  <a:pt x="856" y="1749"/>
                </a:cubicBezTo>
                <a:cubicBezTo>
                  <a:pt x="812" y="1161"/>
                  <a:pt x="625" y="583"/>
                  <a:pt x="499"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24"/>
          <p:cNvSpPr txBox="1"/>
          <p:nvPr/>
        </p:nvSpPr>
        <p:spPr>
          <a:xfrm>
            <a:off x="694250" y="8115629"/>
            <a:ext cx="1400400" cy="66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4800">
                <a:solidFill>
                  <a:srgbClr val="FFDDD2"/>
                </a:solidFill>
                <a:latin typeface="Patrick Hand"/>
                <a:ea typeface="Patrick Hand"/>
                <a:cs typeface="Patrick Hand"/>
                <a:sym typeface="Patrick Hand"/>
              </a:rPr>
              <a:t>01</a:t>
            </a:r>
            <a:endParaRPr sz="4800">
              <a:solidFill>
                <a:srgbClr val="FFDDD2"/>
              </a:solidFill>
              <a:latin typeface="Patrick Hand"/>
              <a:ea typeface="Patrick Hand"/>
              <a:cs typeface="Patrick Hand"/>
              <a:sym typeface="Patrick Hand"/>
            </a:endParaRPr>
          </a:p>
        </p:txBody>
      </p:sp>
      <p:sp>
        <p:nvSpPr>
          <p:cNvPr id="801" name="Google Shape;801;p24"/>
          <p:cNvSpPr/>
          <p:nvPr/>
        </p:nvSpPr>
        <p:spPr>
          <a:xfrm rot="-5400000">
            <a:off x="4163732" y="8395627"/>
            <a:ext cx="77851" cy="60515"/>
          </a:xfrm>
          <a:custGeom>
            <a:rect b="b" l="l" r="r" t="t"/>
            <a:pathLst>
              <a:path extrusionOk="0" h="1686" w="2169">
                <a:moveTo>
                  <a:pt x="2118" y="1"/>
                </a:moveTo>
                <a:cubicBezTo>
                  <a:pt x="1252" y="1"/>
                  <a:pt x="114" y="903"/>
                  <a:pt x="1" y="1670"/>
                </a:cubicBezTo>
                <a:cubicBezTo>
                  <a:pt x="47" y="1680"/>
                  <a:pt x="95" y="1685"/>
                  <a:pt x="146" y="1685"/>
                </a:cubicBezTo>
                <a:cubicBezTo>
                  <a:pt x="780" y="1685"/>
                  <a:pt x="1751" y="905"/>
                  <a:pt x="2168" y="2"/>
                </a:cubicBezTo>
                <a:cubicBezTo>
                  <a:pt x="2152" y="1"/>
                  <a:pt x="2135" y="1"/>
                  <a:pt x="2118"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2" name="Google Shape;802;p24"/>
          <p:cNvGrpSpPr/>
          <p:nvPr/>
        </p:nvGrpSpPr>
        <p:grpSpPr>
          <a:xfrm>
            <a:off x="820006" y="7831250"/>
            <a:ext cx="1148909" cy="590362"/>
            <a:chOff x="3969900" y="337650"/>
            <a:chExt cx="608500" cy="312675"/>
          </a:xfrm>
        </p:grpSpPr>
        <p:sp>
          <p:nvSpPr>
            <p:cNvPr id="803" name="Google Shape;803;p24"/>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24"/>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24"/>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24"/>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24"/>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8" name="Google Shape;808;p24"/>
          <p:cNvSpPr/>
          <p:nvPr/>
        </p:nvSpPr>
        <p:spPr>
          <a:xfrm rot="-5400000">
            <a:off x="4159443" y="8096732"/>
            <a:ext cx="81943" cy="76128"/>
          </a:xfrm>
          <a:custGeom>
            <a:rect b="b" l="l" r="r" t="t"/>
            <a:pathLst>
              <a:path extrusionOk="0" h="2121" w="2283">
                <a:moveTo>
                  <a:pt x="201" y="1"/>
                </a:moveTo>
                <a:cubicBezTo>
                  <a:pt x="133" y="1"/>
                  <a:pt x="66" y="5"/>
                  <a:pt x="1" y="15"/>
                </a:cubicBezTo>
                <a:cubicBezTo>
                  <a:pt x="271" y="548"/>
                  <a:pt x="479" y="1055"/>
                  <a:pt x="771" y="1504"/>
                </a:cubicBezTo>
                <a:cubicBezTo>
                  <a:pt x="980" y="1825"/>
                  <a:pt x="1256" y="2120"/>
                  <a:pt x="1697" y="2120"/>
                </a:cubicBezTo>
                <a:cubicBezTo>
                  <a:pt x="1730" y="2120"/>
                  <a:pt x="1764" y="2119"/>
                  <a:pt x="1798" y="2115"/>
                </a:cubicBezTo>
                <a:cubicBezTo>
                  <a:pt x="2170" y="2079"/>
                  <a:pt x="2282" y="1831"/>
                  <a:pt x="2226" y="1537"/>
                </a:cubicBezTo>
                <a:cubicBezTo>
                  <a:pt x="2071" y="725"/>
                  <a:pt x="1050" y="1"/>
                  <a:pt x="201"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24"/>
          <p:cNvSpPr/>
          <p:nvPr/>
        </p:nvSpPr>
        <p:spPr>
          <a:xfrm rot="5400000">
            <a:off x="3291010" y="8214352"/>
            <a:ext cx="32554" cy="148272"/>
          </a:xfrm>
          <a:custGeom>
            <a:rect b="b" l="l" r="r" t="t"/>
            <a:pathLst>
              <a:path extrusionOk="0" h="4131" w="907">
                <a:moveTo>
                  <a:pt x="499" y="1"/>
                </a:moveTo>
                <a:lnTo>
                  <a:pt x="227" y="24"/>
                </a:lnTo>
                <a:cubicBezTo>
                  <a:pt x="152" y="1004"/>
                  <a:pt x="62" y="1982"/>
                  <a:pt x="14" y="2963"/>
                </a:cubicBezTo>
                <a:cubicBezTo>
                  <a:pt x="0" y="3248"/>
                  <a:pt x="82" y="3550"/>
                  <a:pt x="178" y="3824"/>
                </a:cubicBezTo>
                <a:cubicBezTo>
                  <a:pt x="223" y="3952"/>
                  <a:pt x="408" y="4031"/>
                  <a:pt x="531" y="4131"/>
                </a:cubicBezTo>
                <a:cubicBezTo>
                  <a:pt x="622" y="4018"/>
                  <a:pt x="785" y="3911"/>
                  <a:pt x="793" y="3792"/>
                </a:cubicBezTo>
                <a:cubicBezTo>
                  <a:pt x="840" y="3113"/>
                  <a:pt x="906" y="2426"/>
                  <a:pt x="856" y="1749"/>
                </a:cubicBezTo>
                <a:cubicBezTo>
                  <a:pt x="812" y="1161"/>
                  <a:pt x="625" y="583"/>
                  <a:pt x="499"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24"/>
          <p:cNvSpPr/>
          <p:nvPr/>
        </p:nvSpPr>
        <p:spPr>
          <a:xfrm rot="5400000">
            <a:off x="3297417" y="8102493"/>
            <a:ext cx="77851" cy="60515"/>
          </a:xfrm>
          <a:custGeom>
            <a:rect b="b" l="l" r="r" t="t"/>
            <a:pathLst>
              <a:path extrusionOk="0" h="1686" w="2169">
                <a:moveTo>
                  <a:pt x="2118" y="1"/>
                </a:moveTo>
                <a:cubicBezTo>
                  <a:pt x="1252" y="1"/>
                  <a:pt x="114" y="903"/>
                  <a:pt x="1" y="1670"/>
                </a:cubicBezTo>
                <a:cubicBezTo>
                  <a:pt x="47" y="1680"/>
                  <a:pt x="95" y="1685"/>
                  <a:pt x="146" y="1685"/>
                </a:cubicBezTo>
                <a:cubicBezTo>
                  <a:pt x="780" y="1685"/>
                  <a:pt x="1751" y="905"/>
                  <a:pt x="2168" y="2"/>
                </a:cubicBezTo>
                <a:cubicBezTo>
                  <a:pt x="2152" y="1"/>
                  <a:pt x="2135" y="1"/>
                  <a:pt x="2118"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24"/>
          <p:cNvSpPr/>
          <p:nvPr/>
        </p:nvSpPr>
        <p:spPr>
          <a:xfrm rot="5400000">
            <a:off x="3297614" y="8385774"/>
            <a:ext cx="81943" cy="76128"/>
          </a:xfrm>
          <a:custGeom>
            <a:rect b="b" l="l" r="r" t="t"/>
            <a:pathLst>
              <a:path extrusionOk="0" h="2121" w="2283">
                <a:moveTo>
                  <a:pt x="201" y="1"/>
                </a:moveTo>
                <a:cubicBezTo>
                  <a:pt x="133" y="1"/>
                  <a:pt x="66" y="5"/>
                  <a:pt x="1" y="15"/>
                </a:cubicBezTo>
                <a:cubicBezTo>
                  <a:pt x="271" y="548"/>
                  <a:pt x="479" y="1055"/>
                  <a:pt x="771" y="1504"/>
                </a:cubicBezTo>
                <a:cubicBezTo>
                  <a:pt x="980" y="1825"/>
                  <a:pt x="1256" y="2120"/>
                  <a:pt x="1697" y="2120"/>
                </a:cubicBezTo>
                <a:cubicBezTo>
                  <a:pt x="1730" y="2120"/>
                  <a:pt x="1764" y="2119"/>
                  <a:pt x="1798" y="2115"/>
                </a:cubicBezTo>
                <a:cubicBezTo>
                  <a:pt x="2170" y="2079"/>
                  <a:pt x="2282" y="1831"/>
                  <a:pt x="2226" y="1537"/>
                </a:cubicBezTo>
                <a:cubicBezTo>
                  <a:pt x="2071" y="725"/>
                  <a:pt x="1050" y="1"/>
                  <a:pt x="201"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24"/>
          <p:cNvSpPr txBox="1"/>
          <p:nvPr/>
        </p:nvSpPr>
        <p:spPr>
          <a:xfrm>
            <a:off x="4975564" y="8848138"/>
            <a:ext cx="2439000" cy="5682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1600">
                <a:solidFill>
                  <a:srgbClr val="006D77"/>
                </a:solidFill>
                <a:latin typeface="Mada"/>
                <a:ea typeface="Mada"/>
                <a:cs typeface="Mada"/>
                <a:sym typeface="Mada"/>
              </a:rPr>
              <a:t>Evidence of end-organ disease. Eg:</a:t>
            </a:r>
            <a:endParaRPr>
              <a:latin typeface="Mada"/>
              <a:ea typeface="Mada"/>
              <a:cs typeface="Mada"/>
              <a:sym typeface="Mada"/>
            </a:endParaRPr>
          </a:p>
        </p:txBody>
      </p:sp>
      <p:sp>
        <p:nvSpPr>
          <p:cNvPr id="813" name="Google Shape;813;p24"/>
          <p:cNvSpPr txBox="1"/>
          <p:nvPr/>
        </p:nvSpPr>
        <p:spPr>
          <a:xfrm>
            <a:off x="5494850" y="8115629"/>
            <a:ext cx="1400400" cy="66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4800">
                <a:solidFill>
                  <a:srgbClr val="FFDDD2"/>
                </a:solidFill>
                <a:latin typeface="Patrick Hand"/>
                <a:ea typeface="Patrick Hand"/>
                <a:cs typeface="Patrick Hand"/>
                <a:sym typeface="Patrick Hand"/>
              </a:rPr>
              <a:t>03</a:t>
            </a:r>
            <a:endParaRPr sz="4800">
              <a:solidFill>
                <a:srgbClr val="FFDDD2"/>
              </a:solidFill>
              <a:latin typeface="Patrick Hand"/>
              <a:ea typeface="Patrick Hand"/>
              <a:cs typeface="Patrick Hand"/>
              <a:sym typeface="Patrick Hand"/>
            </a:endParaRPr>
          </a:p>
        </p:txBody>
      </p:sp>
      <p:sp>
        <p:nvSpPr>
          <p:cNvPr id="814" name="Google Shape;814;p24"/>
          <p:cNvSpPr txBox="1"/>
          <p:nvPr/>
        </p:nvSpPr>
        <p:spPr>
          <a:xfrm>
            <a:off x="5092100" y="9289800"/>
            <a:ext cx="2439000" cy="971400"/>
          </a:xfrm>
          <a:prstGeom prst="rect">
            <a:avLst/>
          </a:prstGeom>
          <a:noFill/>
          <a:ln>
            <a:noFill/>
          </a:ln>
        </p:spPr>
        <p:txBody>
          <a:bodyPr anchorCtr="0" anchor="t" bIns="91425" lIns="91425" spcFirstLastPara="1" rIns="91425" wrap="square" tIns="91425">
            <a:noAutofit/>
          </a:bodyPr>
          <a:lstStyle/>
          <a:p>
            <a:pPr indent="-162600" lvl="0" marL="172800" rtl="0" algn="l">
              <a:spcBef>
                <a:spcPts val="0"/>
              </a:spcBef>
              <a:spcAft>
                <a:spcPts val="0"/>
              </a:spcAft>
              <a:buSzPts val="1200"/>
              <a:buFont typeface="Mada"/>
              <a:buChar char="●"/>
            </a:pPr>
            <a:r>
              <a:rPr lang="en-GB" sz="1200">
                <a:latin typeface="Mada"/>
                <a:ea typeface="Mada"/>
                <a:cs typeface="Mada"/>
                <a:sym typeface="Mada"/>
              </a:rPr>
              <a:t>Impaired bone mineral density</a:t>
            </a:r>
            <a:endParaRPr sz="1200">
              <a:latin typeface="Mada"/>
              <a:ea typeface="Mada"/>
              <a:cs typeface="Mada"/>
              <a:sym typeface="Mada"/>
            </a:endParaRPr>
          </a:p>
          <a:p>
            <a:pPr indent="-162600" lvl="0" marL="172800" rtl="0" algn="l">
              <a:spcBef>
                <a:spcPts val="0"/>
              </a:spcBef>
              <a:spcAft>
                <a:spcPts val="0"/>
              </a:spcAft>
              <a:buSzPts val="1200"/>
              <a:buFont typeface="Mada"/>
              <a:buChar char="●"/>
            </a:pPr>
            <a:r>
              <a:rPr lang="en-GB" sz="1200">
                <a:latin typeface="Mada"/>
                <a:ea typeface="Mada"/>
                <a:cs typeface="Mada"/>
                <a:sym typeface="Mada"/>
              </a:rPr>
              <a:t>24 hour urinary calcium &gt;400 mg/day and increased stone risk</a:t>
            </a:r>
            <a:endParaRPr sz="1200">
              <a:latin typeface="Mada"/>
              <a:ea typeface="Mada"/>
              <a:cs typeface="Mada"/>
              <a:sym typeface="Mada"/>
            </a:endParaRPr>
          </a:p>
          <a:p>
            <a:pPr indent="-162600" lvl="0" marL="172800" rtl="0" algn="l">
              <a:spcBef>
                <a:spcPts val="0"/>
              </a:spcBef>
              <a:spcAft>
                <a:spcPts val="0"/>
              </a:spcAft>
              <a:buSzPts val="1200"/>
              <a:buFont typeface="Mada"/>
              <a:buChar char="●"/>
            </a:pPr>
            <a:r>
              <a:rPr lang="en-GB" sz="1200">
                <a:latin typeface="Mada"/>
                <a:ea typeface="Mada"/>
                <a:cs typeface="Mada"/>
                <a:sym typeface="Mada"/>
              </a:rPr>
              <a:t>Reduced creatinine clearance</a:t>
            </a:r>
            <a:endParaRPr sz="1200">
              <a:latin typeface="Mada"/>
              <a:ea typeface="Mada"/>
              <a:cs typeface="Mada"/>
              <a:sym typeface="Mada"/>
            </a:endParaRPr>
          </a:p>
        </p:txBody>
      </p:sp>
      <p:grpSp>
        <p:nvGrpSpPr>
          <p:cNvPr id="815" name="Google Shape;815;p24"/>
          <p:cNvGrpSpPr/>
          <p:nvPr/>
        </p:nvGrpSpPr>
        <p:grpSpPr>
          <a:xfrm>
            <a:off x="5620606" y="7831250"/>
            <a:ext cx="1148909" cy="590362"/>
            <a:chOff x="3969900" y="337650"/>
            <a:chExt cx="608500" cy="312675"/>
          </a:xfrm>
        </p:grpSpPr>
        <p:sp>
          <p:nvSpPr>
            <p:cNvPr id="816" name="Google Shape;816;p24"/>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24"/>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24"/>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4"/>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24"/>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821" name="Google Shape;821;p24"/>
          <p:cNvCxnSpPr/>
          <p:nvPr/>
        </p:nvCxnSpPr>
        <p:spPr>
          <a:xfrm>
            <a:off x="2628822" y="1403425"/>
            <a:ext cx="0" cy="2484900"/>
          </a:xfrm>
          <a:prstGeom prst="straightConnector1">
            <a:avLst/>
          </a:prstGeom>
          <a:noFill/>
          <a:ln cap="flat" cmpd="sng" w="19050">
            <a:solidFill>
              <a:srgbClr val="FFDDD2"/>
            </a:solidFill>
            <a:prstDash val="solid"/>
            <a:round/>
            <a:headEnd len="med" w="med" type="oval"/>
            <a:tailEnd len="med" w="med" type="oval"/>
          </a:ln>
        </p:spPr>
      </p:cxnSp>
      <p:sp>
        <p:nvSpPr>
          <p:cNvPr id="822" name="Google Shape;822;p24"/>
          <p:cNvSpPr txBox="1"/>
          <p:nvPr/>
        </p:nvSpPr>
        <p:spPr>
          <a:xfrm>
            <a:off x="2862050" y="1324525"/>
            <a:ext cx="4451700" cy="103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Serum </a:t>
            </a:r>
            <a:r>
              <a:rPr b="1" lang="en-GB" sz="1200">
                <a:latin typeface="Mada"/>
                <a:ea typeface="Mada"/>
                <a:cs typeface="Mada"/>
                <a:sym typeface="Mada"/>
              </a:rPr>
              <a:t>calcium </a:t>
            </a:r>
            <a:r>
              <a:rPr lang="en-GB" sz="1200">
                <a:latin typeface="Mada"/>
                <a:ea typeface="Mada"/>
                <a:cs typeface="Mada"/>
                <a:sym typeface="Mada"/>
              </a:rPr>
              <a:t>and</a:t>
            </a:r>
            <a:r>
              <a:rPr b="1" lang="en-GB" sz="1200">
                <a:latin typeface="Mada"/>
                <a:ea typeface="Mada"/>
                <a:cs typeface="Mada"/>
                <a:sym typeface="Mada"/>
              </a:rPr>
              <a:t> PTH levels must be measured on more than one occasion.</a:t>
            </a:r>
            <a:r>
              <a:rPr lang="en-GB" sz="1200">
                <a:latin typeface="Mada"/>
                <a:ea typeface="Mada"/>
                <a:cs typeface="Mada"/>
                <a:sym typeface="Mada"/>
              </a:rPr>
              <a:t> PTH levels may be normal, but the detection of </a:t>
            </a:r>
            <a:r>
              <a:rPr b="1" lang="en-GB" sz="1200">
                <a:latin typeface="Mada"/>
                <a:ea typeface="Mada"/>
                <a:cs typeface="Mada"/>
                <a:sym typeface="Mada"/>
              </a:rPr>
              <a:t>unsuppressed PTH </a:t>
            </a:r>
            <a:r>
              <a:rPr lang="en-GB" sz="1200">
                <a:latin typeface="Mada"/>
                <a:ea typeface="Mada"/>
                <a:cs typeface="Mada"/>
                <a:sym typeface="Mada"/>
              </a:rPr>
              <a:t>values in a patient with hypercalcaemia supports the diagnosis of primary hyperparathyroidism</a:t>
            </a:r>
            <a:endParaRPr sz="1200">
              <a:latin typeface="Mada"/>
              <a:ea typeface="Mada"/>
              <a:cs typeface="Mada"/>
              <a:sym typeface="Mada"/>
            </a:endParaRPr>
          </a:p>
        </p:txBody>
      </p:sp>
      <p:grpSp>
        <p:nvGrpSpPr>
          <p:cNvPr id="823" name="Google Shape;823;p24"/>
          <p:cNvGrpSpPr/>
          <p:nvPr/>
        </p:nvGrpSpPr>
        <p:grpSpPr>
          <a:xfrm>
            <a:off x="1642475" y="1569393"/>
            <a:ext cx="678810" cy="543250"/>
            <a:chOff x="1173452" y="898512"/>
            <a:chExt cx="896829" cy="864635"/>
          </a:xfrm>
        </p:grpSpPr>
        <p:sp>
          <p:nvSpPr>
            <p:cNvPr id="824" name="Google Shape;824;p24"/>
            <p:cNvSpPr/>
            <p:nvPr/>
          </p:nvSpPr>
          <p:spPr>
            <a:xfrm>
              <a:off x="1284930" y="898512"/>
              <a:ext cx="785352" cy="744685"/>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ife Savers ExtraBold"/>
                <a:ea typeface="Life Savers ExtraBold"/>
                <a:cs typeface="Life Savers ExtraBold"/>
                <a:sym typeface="Life Savers ExtraBold"/>
              </a:endParaRPr>
            </a:p>
          </p:txBody>
        </p:sp>
        <p:sp>
          <p:nvSpPr>
            <p:cNvPr id="825" name="Google Shape;825;p24"/>
            <p:cNvSpPr/>
            <p:nvPr/>
          </p:nvSpPr>
          <p:spPr>
            <a:xfrm>
              <a:off x="1173452" y="1018462"/>
              <a:ext cx="785352" cy="744685"/>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ife Savers ExtraBold"/>
                <a:ea typeface="Life Savers ExtraBold"/>
                <a:cs typeface="Life Savers ExtraBold"/>
                <a:sym typeface="Life Savers ExtraBold"/>
              </a:endParaRPr>
            </a:p>
          </p:txBody>
        </p:sp>
        <p:sp>
          <p:nvSpPr>
            <p:cNvPr id="826" name="Google Shape;826;p24"/>
            <p:cNvSpPr txBox="1"/>
            <p:nvPr/>
          </p:nvSpPr>
          <p:spPr>
            <a:xfrm>
              <a:off x="1250642" y="1046784"/>
              <a:ext cx="640800" cy="41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rgbClr val="1A6369"/>
                  </a:solidFill>
                  <a:latin typeface="Life Savers ExtraBold"/>
                  <a:ea typeface="Life Savers ExtraBold"/>
                  <a:cs typeface="Life Savers ExtraBold"/>
                  <a:sym typeface="Life Savers ExtraBold"/>
                </a:rPr>
                <a:t>01</a:t>
              </a:r>
              <a:endParaRPr sz="2000">
                <a:solidFill>
                  <a:srgbClr val="1A6369"/>
                </a:solidFill>
                <a:latin typeface="Life Savers ExtraBold"/>
                <a:ea typeface="Life Savers ExtraBold"/>
                <a:cs typeface="Life Savers ExtraBold"/>
                <a:sym typeface="Life Savers ExtraBold"/>
              </a:endParaRPr>
            </a:p>
          </p:txBody>
        </p:sp>
      </p:grpSp>
      <p:grpSp>
        <p:nvGrpSpPr>
          <p:cNvPr id="827" name="Google Shape;827;p24"/>
          <p:cNvGrpSpPr/>
          <p:nvPr/>
        </p:nvGrpSpPr>
        <p:grpSpPr>
          <a:xfrm>
            <a:off x="2510875" y="2548017"/>
            <a:ext cx="236638" cy="290124"/>
            <a:chOff x="6414250" y="2415450"/>
            <a:chExt cx="312600" cy="312600"/>
          </a:xfrm>
        </p:grpSpPr>
        <p:sp>
          <p:nvSpPr>
            <p:cNvPr id="828" name="Google Shape;828;p24"/>
            <p:cNvSpPr/>
            <p:nvPr/>
          </p:nvSpPr>
          <p:spPr>
            <a:xfrm>
              <a:off x="6414250"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24"/>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0" name="Google Shape;830;p24"/>
          <p:cNvSpPr txBox="1"/>
          <p:nvPr/>
        </p:nvSpPr>
        <p:spPr>
          <a:xfrm>
            <a:off x="2862050" y="2409414"/>
            <a:ext cx="42522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Other supportive findings include a </a:t>
            </a:r>
            <a:r>
              <a:rPr b="1" lang="en-GB" sz="1200" u="sng">
                <a:latin typeface="Mada"/>
                <a:ea typeface="Mada"/>
                <a:cs typeface="Mada"/>
                <a:sym typeface="Mada"/>
              </a:rPr>
              <a:t>low</a:t>
            </a:r>
            <a:r>
              <a:rPr b="1" lang="en-GB" sz="1200">
                <a:latin typeface="Mada"/>
                <a:ea typeface="Mada"/>
                <a:cs typeface="Mada"/>
                <a:sym typeface="Mada"/>
              </a:rPr>
              <a:t> serum phosphate</a:t>
            </a:r>
            <a:r>
              <a:rPr lang="en-GB" sz="1200">
                <a:latin typeface="Mada"/>
                <a:ea typeface="Mada"/>
                <a:cs typeface="Mada"/>
                <a:sym typeface="Mada"/>
              </a:rPr>
              <a:t>, </a:t>
            </a:r>
            <a:r>
              <a:rPr b="1" lang="en-GB" sz="1200" u="sng">
                <a:latin typeface="Mada"/>
                <a:ea typeface="Mada"/>
                <a:cs typeface="Mada"/>
                <a:sym typeface="Mada"/>
              </a:rPr>
              <a:t>hyper</a:t>
            </a:r>
            <a:r>
              <a:rPr b="1" lang="en-GB" sz="1200">
                <a:latin typeface="Mada"/>
                <a:ea typeface="Mada"/>
                <a:cs typeface="Mada"/>
                <a:sym typeface="Mada"/>
              </a:rPr>
              <a:t>chloraemia</a:t>
            </a:r>
            <a:r>
              <a:rPr lang="en-GB" sz="1200">
                <a:latin typeface="Mada"/>
                <a:ea typeface="Mada"/>
                <a:cs typeface="Mada"/>
                <a:sym typeface="Mada"/>
              </a:rPr>
              <a:t> (and an abnormal Cl/PO4 ratio), and a </a:t>
            </a:r>
            <a:r>
              <a:rPr b="1" lang="en-GB" sz="1200">
                <a:latin typeface="Mada"/>
                <a:ea typeface="Mada"/>
                <a:cs typeface="Mada"/>
                <a:sym typeface="Mada"/>
              </a:rPr>
              <a:t>raised </a:t>
            </a:r>
            <a:r>
              <a:rPr lang="en-GB" sz="1200">
                <a:latin typeface="Mada"/>
                <a:ea typeface="Mada"/>
                <a:cs typeface="Mada"/>
                <a:sym typeface="Mada"/>
              </a:rPr>
              <a:t>24-hour </a:t>
            </a:r>
            <a:r>
              <a:rPr b="1" lang="en-GB" sz="1200">
                <a:latin typeface="Mada"/>
                <a:ea typeface="Mada"/>
                <a:cs typeface="Mada"/>
                <a:sym typeface="Mada"/>
              </a:rPr>
              <a:t>urinary calcium excretion.</a:t>
            </a:r>
            <a:endParaRPr b="1" sz="1200">
              <a:latin typeface="Mada"/>
              <a:ea typeface="Mada"/>
              <a:cs typeface="Mada"/>
              <a:sym typeface="Mada"/>
            </a:endParaRPr>
          </a:p>
        </p:txBody>
      </p:sp>
      <p:grpSp>
        <p:nvGrpSpPr>
          <p:cNvPr id="831" name="Google Shape;831;p24"/>
          <p:cNvGrpSpPr/>
          <p:nvPr/>
        </p:nvGrpSpPr>
        <p:grpSpPr>
          <a:xfrm>
            <a:off x="2510875" y="1591715"/>
            <a:ext cx="236638" cy="290124"/>
            <a:chOff x="6414250" y="2415450"/>
            <a:chExt cx="312600" cy="312600"/>
          </a:xfrm>
        </p:grpSpPr>
        <p:sp>
          <p:nvSpPr>
            <p:cNvPr id="832" name="Google Shape;832;p24"/>
            <p:cNvSpPr/>
            <p:nvPr/>
          </p:nvSpPr>
          <p:spPr>
            <a:xfrm>
              <a:off x="6414250"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24"/>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4" name="Google Shape;834;p24"/>
          <p:cNvGrpSpPr/>
          <p:nvPr/>
        </p:nvGrpSpPr>
        <p:grpSpPr>
          <a:xfrm>
            <a:off x="1642475" y="2402705"/>
            <a:ext cx="678810" cy="543250"/>
            <a:chOff x="1173452" y="898512"/>
            <a:chExt cx="896829" cy="864635"/>
          </a:xfrm>
        </p:grpSpPr>
        <p:sp>
          <p:nvSpPr>
            <p:cNvPr id="835" name="Google Shape;835;p24"/>
            <p:cNvSpPr/>
            <p:nvPr/>
          </p:nvSpPr>
          <p:spPr>
            <a:xfrm>
              <a:off x="1284930" y="898512"/>
              <a:ext cx="785352" cy="744685"/>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ife Savers ExtraBold"/>
                <a:ea typeface="Life Savers ExtraBold"/>
                <a:cs typeface="Life Savers ExtraBold"/>
                <a:sym typeface="Life Savers ExtraBold"/>
              </a:endParaRPr>
            </a:p>
          </p:txBody>
        </p:sp>
        <p:sp>
          <p:nvSpPr>
            <p:cNvPr id="836" name="Google Shape;836;p24"/>
            <p:cNvSpPr/>
            <p:nvPr/>
          </p:nvSpPr>
          <p:spPr>
            <a:xfrm>
              <a:off x="1173452" y="1018462"/>
              <a:ext cx="785352" cy="744685"/>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ife Savers ExtraBold"/>
                <a:ea typeface="Life Savers ExtraBold"/>
                <a:cs typeface="Life Savers ExtraBold"/>
                <a:sym typeface="Life Savers ExtraBold"/>
              </a:endParaRPr>
            </a:p>
          </p:txBody>
        </p:sp>
        <p:sp>
          <p:nvSpPr>
            <p:cNvPr id="837" name="Google Shape;837;p24"/>
            <p:cNvSpPr txBox="1"/>
            <p:nvPr/>
          </p:nvSpPr>
          <p:spPr>
            <a:xfrm>
              <a:off x="1226070" y="1046798"/>
              <a:ext cx="716100" cy="41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rgbClr val="006D77"/>
                  </a:solidFill>
                  <a:latin typeface="Life Savers ExtraBold"/>
                  <a:ea typeface="Life Savers ExtraBold"/>
                  <a:cs typeface="Life Savers ExtraBold"/>
                  <a:sym typeface="Life Savers ExtraBold"/>
                </a:rPr>
                <a:t>02</a:t>
              </a:r>
              <a:endParaRPr sz="2000">
                <a:solidFill>
                  <a:srgbClr val="006D77"/>
                </a:solidFill>
                <a:latin typeface="Life Savers ExtraBold"/>
                <a:ea typeface="Life Savers ExtraBold"/>
                <a:cs typeface="Life Savers ExtraBold"/>
                <a:sym typeface="Life Savers ExtraBold"/>
              </a:endParaRPr>
            </a:p>
          </p:txBody>
        </p:sp>
      </p:grpSp>
      <p:sp>
        <p:nvSpPr>
          <p:cNvPr id="838" name="Google Shape;838;p24"/>
          <p:cNvSpPr txBox="1"/>
          <p:nvPr/>
        </p:nvSpPr>
        <p:spPr>
          <a:xfrm>
            <a:off x="2862049" y="3166529"/>
            <a:ext cx="42522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A </a:t>
            </a:r>
            <a:r>
              <a:rPr b="1" lang="en-GB" sz="1200">
                <a:latin typeface="Mada"/>
                <a:ea typeface="Mada"/>
                <a:cs typeface="Mada"/>
                <a:sym typeface="Mada"/>
              </a:rPr>
              <a:t>low urinary calcium excretion</a:t>
            </a:r>
            <a:r>
              <a:rPr lang="en-GB" sz="1200">
                <a:latin typeface="Mada"/>
                <a:ea typeface="Mada"/>
                <a:cs typeface="Mada"/>
                <a:sym typeface="Mada"/>
              </a:rPr>
              <a:t> should alert the clinician to the possibility of </a:t>
            </a:r>
            <a:r>
              <a:rPr b="1" lang="en-GB" sz="1200">
                <a:latin typeface="Mada"/>
                <a:ea typeface="Mada"/>
                <a:cs typeface="Mada"/>
                <a:sym typeface="Mada"/>
              </a:rPr>
              <a:t>familial hypercalcaemic hypocalciuria</a:t>
            </a:r>
            <a:r>
              <a:rPr lang="en-GB" sz="1200">
                <a:latin typeface="Mada"/>
                <a:ea typeface="Mada"/>
                <a:cs typeface="Mada"/>
                <a:sym typeface="Mada"/>
              </a:rPr>
              <a:t>, a disease of the renal tubules in which the parathyroids are norma</a:t>
            </a:r>
            <a:endParaRPr sz="1200">
              <a:latin typeface="Mada"/>
              <a:ea typeface="Mada"/>
              <a:cs typeface="Mada"/>
              <a:sym typeface="Mada"/>
            </a:endParaRPr>
          </a:p>
        </p:txBody>
      </p:sp>
      <p:grpSp>
        <p:nvGrpSpPr>
          <p:cNvPr id="839" name="Google Shape;839;p24"/>
          <p:cNvGrpSpPr/>
          <p:nvPr/>
        </p:nvGrpSpPr>
        <p:grpSpPr>
          <a:xfrm>
            <a:off x="1642475" y="3159817"/>
            <a:ext cx="678810" cy="543250"/>
            <a:chOff x="1173452" y="898512"/>
            <a:chExt cx="896829" cy="864635"/>
          </a:xfrm>
        </p:grpSpPr>
        <p:sp>
          <p:nvSpPr>
            <p:cNvPr id="840" name="Google Shape;840;p24"/>
            <p:cNvSpPr/>
            <p:nvPr/>
          </p:nvSpPr>
          <p:spPr>
            <a:xfrm>
              <a:off x="1284930" y="898512"/>
              <a:ext cx="785352" cy="744685"/>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ife Savers ExtraBold"/>
                <a:ea typeface="Life Savers ExtraBold"/>
                <a:cs typeface="Life Savers ExtraBold"/>
                <a:sym typeface="Life Savers ExtraBold"/>
              </a:endParaRPr>
            </a:p>
          </p:txBody>
        </p:sp>
        <p:sp>
          <p:nvSpPr>
            <p:cNvPr id="841" name="Google Shape;841;p24"/>
            <p:cNvSpPr/>
            <p:nvPr/>
          </p:nvSpPr>
          <p:spPr>
            <a:xfrm>
              <a:off x="1173452" y="1018462"/>
              <a:ext cx="785352" cy="744685"/>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ife Savers ExtraBold"/>
                <a:ea typeface="Life Savers ExtraBold"/>
                <a:cs typeface="Life Savers ExtraBold"/>
                <a:sym typeface="Life Savers ExtraBold"/>
              </a:endParaRPr>
            </a:p>
          </p:txBody>
        </p:sp>
        <p:sp>
          <p:nvSpPr>
            <p:cNvPr id="842" name="Google Shape;842;p24"/>
            <p:cNvSpPr txBox="1"/>
            <p:nvPr/>
          </p:nvSpPr>
          <p:spPr>
            <a:xfrm>
              <a:off x="1208069" y="1049187"/>
              <a:ext cx="716100" cy="41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rgbClr val="1A6369"/>
                  </a:solidFill>
                  <a:latin typeface="Life Savers ExtraBold"/>
                  <a:ea typeface="Life Savers ExtraBold"/>
                  <a:cs typeface="Life Savers ExtraBold"/>
                  <a:sym typeface="Life Savers ExtraBold"/>
                </a:rPr>
                <a:t>03</a:t>
              </a:r>
              <a:endParaRPr sz="2000">
                <a:solidFill>
                  <a:srgbClr val="1A6369"/>
                </a:solidFill>
                <a:latin typeface="Life Savers ExtraBold"/>
                <a:ea typeface="Life Savers ExtraBold"/>
                <a:cs typeface="Life Savers ExtraBold"/>
                <a:sym typeface="Life Savers ExtraBold"/>
              </a:endParaRPr>
            </a:p>
          </p:txBody>
        </p:sp>
      </p:grpSp>
      <p:grpSp>
        <p:nvGrpSpPr>
          <p:cNvPr id="843" name="Google Shape;843;p24"/>
          <p:cNvGrpSpPr/>
          <p:nvPr/>
        </p:nvGrpSpPr>
        <p:grpSpPr>
          <a:xfrm>
            <a:off x="2510875" y="3328900"/>
            <a:ext cx="236638" cy="290124"/>
            <a:chOff x="6414250" y="2415450"/>
            <a:chExt cx="312600" cy="312600"/>
          </a:xfrm>
        </p:grpSpPr>
        <p:sp>
          <p:nvSpPr>
            <p:cNvPr id="844" name="Google Shape;844;p24"/>
            <p:cNvSpPr/>
            <p:nvPr/>
          </p:nvSpPr>
          <p:spPr>
            <a:xfrm>
              <a:off x="6414250"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24"/>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6" name="Google Shape;846;p24"/>
          <p:cNvSpPr txBox="1"/>
          <p:nvPr/>
        </p:nvSpPr>
        <p:spPr>
          <a:xfrm>
            <a:off x="76275" y="2801829"/>
            <a:ext cx="1648200" cy="1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Lora"/>
                <a:ea typeface="Lora"/>
                <a:cs typeface="Lora"/>
                <a:sym typeface="Lora"/>
              </a:rPr>
              <a:t>Diagnosis</a:t>
            </a:r>
            <a:endParaRPr b="1">
              <a:solidFill>
                <a:srgbClr val="006D77"/>
              </a:solidFill>
              <a:latin typeface="Lora"/>
              <a:ea typeface="Lora"/>
              <a:cs typeface="Lora"/>
              <a:sym typeface="Lora"/>
            </a:endParaRPr>
          </a:p>
        </p:txBody>
      </p:sp>
      <p:sp>
        <p:nvSpPr>
          <p:cNvPr id="847" name="Google Shape;847;p24"/>
          <p:cNvSpPr/>
          <p:nvPr/>
        </p:nvSpPr>
        <p:spPr>
          <a:xfrm rot="7878780">
            <a:off x="303099" y="2055853"/>
            <a:ext cx="1153811" cy="908934"/>
          </a:xfrm>
          <a:custGeom>
            <a:rect b="b" l="l" r="r" t="t"/>
            <a:pathLst>
              <a:path extrusionOk="0" h="165520" w="222074">
                <a:moveTo>
                  <a:pt x="83161" y="1"/>
                </a:moveTo>
                <a:cubicBezTo>
                  <a:pt x="63972" y="1"/>
                  <a:pt x="44809" y="7106"/>
                  <a:pt x="30207" y="19578"/>
                </a:cubicBezTo>
                <a:cubicBezTo>
                  <a:pt x="11049" y="36574"/>
                  <a:pt x="0" y="63300"/>
                  <a:pt x="4663" y="88483"/>
                </a:cubicBezTo>
                <a:cubicBezTo>
                  <a:pt x="9325" y="113665"/>
                  <a:pt x="31084" y="135555"/>
                  <a:pt x="56618" y="137519"/>
                </a:cubicBezTo>
                <a:cubicBezTo>
                  <a:pt x="58119" y="137635"/>
                  <a:pt x="59626" y="137687"/>
                  <a:pt x="61138" y="137687"/>
                </a:cubicBezTo>
                <a:cubicBezTo>
                  <a:pt x="76417" y="137687"/>
                  <a:pt x="92185" y="132320"/>
                  <a:pt x="106988" y="132320"/>
                </a:cubicBezTo>
                <a:cubicBezTo>
                  <a:pt x="113359" y="132320"/>
                  <a:pt x="119551" y="133314"/>
                  <a:pt x="125448" y="136158"/>
                </a:cubicBezTo>
                <a:cubicBezTo>
                  <a:pt x="137111" y="141782"/>
                  <a:pt x="144656" y="153574"/>
                  <a:pt x="155752" y="160251"/>
                </a:cubicBezTo>
                <a:cubicBezTo>
                  <a:pt x="161712" y="163837"/>
                  <a:pt x="168567" y="165520"/>
                  <a:pt x="175470" y="165520"/>
                </a:cubicBezTo>
                <a:cubicBezTo>
                  <a:pt x="189745" y="165520"/>
                  <a:pt x="204224" y="158321"/>
                  <a:pt x="211412" y="145862"/>
                </a:cubicBezTo>
                <a:cubicBezTo>
                  <a:pt x="222073" y="127377"/>
                  <a:pt x="214676" y="100796"/>
                  <a:pt x="195999" y="90478"/>
                </a:cubicBezTo>
                <a:cubicBezTo>
                  <a:pt x="186977" y="85493"/>
                  <a:pt x="176032" y="83945"/>
                  <a:pt x="168198" y="77248"/>
                </a:cubicBezTo>
                <a:cubicBezTo>
                  <a:pt x="163110" y="72900"/>
                  <a:pt x="159883" y="66822"/>
                  <a:pt x="156775" y="60895"/>
                </a:cubicBezTo>
                <a:cubicBezTo>
                  <a:pt x="143363" y="35326"/>
                  <a:pt x="134715" y="12398"/>
                  <a:pt x="105030" y="3245"/>
                </a:cubicBezTo>
                <a:cubicBezTo>
                  <a:pt x="97908" y="1049"/>
                  <a:pt x="90533" y="1"/>
                  <a:pt x="8316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8" name="Google Shape;848;p24"/>
          <p:cNvGrpSpPr/>
          <p:nvPr/>
        </p:nvGrpSpPr>
        <p:grpSpPr>
          <a:xfrm flipH="1">
            <a:off x="383293" y="2077367"/>
            <a:ext cx="463413" cy="596985"/>
            <a:chOff x="1720625" y="227850"/>
            <a:chExt cx="4182425" cy="5218400"/>
          </a:xfrm>
        </p:grpSpPr>
        <p:sp>
          <p:nvSpPr>
            <p:cNvPr id="849" name="Google Shape;849;p24"/>
            <p:cNvSpPr/>
            <p:nvPr/>
          </p:nvSpPr>
          <p:spPr>
            <a:xfrm>
              <a:off x="2697900" y="3798625"/>
              <a:ext cx="2412925" cy="1205850"/>
            </a:xfrm>
            <a:custGeom>
              <a:rect b="b" l="l" r="r" t="t"/>
              <a:pathLst>
                <a:path extrusionOk="0" h="48234" w="96517">
                  <a:moveTo>
                    <a:pt x="46273" y="0"/>
                  </a:moveTo>
                  <a:cubicBezTo>
                    <a:pt x="20710" y="0"/>
                    <a:pt x="1" y="20710"/>
                    <a:pt x="1" y="46249"/>
                  </a:cubicBezTo>
                  <a:lnTo>
                    <a:pt x="1" y="48234"/>
                  </a:lnTo>
                  <a:lnTo>
                    <a:pt x="96516" y="48234"/>
                  </a:lnTo>
                  <a:lnTo>
                    <a:pt x="96516" y="46249"/>
                  </a:lnTo>
                  <a:cubicBezTo>
                    <a:pt x="96516" y="20710"/>
                    <a:pt x="75782" y="0"/>
                    <a:pt x="50244"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24"/>
            <p:cNvSpPr/>
            <p:nvPr/>
          </p:nvSpPr>
          <p:spPr>
            <a:xfrm>
              <a:off x="3734000" y="3798625"/>
              <a:ext cx="1376825" cy="1205850"/>
            </a:xfrm>
            <a:custGeom>
              <a:rect b="b" l="l" r="r" t="t"/>
              <a:pathLst>
                <a:path extrusionOk="0" h="48234" w="55073">
                  <a:moveTo>
                    <a:pt x="6814" y="0"/>
                  </a:moveTo>
                  <a:cubicBezTo>
                    <a:pt x="4486" y="0"/>
                    <a:pt x="2231" y="148"/>
                    <a:pt x="1" y="466"/>
                  </a:cubicBezTo>
                  <a:cubicBezTo>
                    <a:pt x="23407" y="3775"/>
                    <a:pt x="41421" y="23897"/>
                    <a:pt x="41421" y="48234"/>
                  </a:cubicBezTo>
                  <a:lnTo>
                    <a:pt x="55072" y="48234"/>
                  </a:lnTo>
                  <a:cubicBezTo>
                    <a:pt x="55072" y="21593"/>
                    <a:pt x="33455" y="0"/>
                    <a:pt x="68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24"/>
            <p:cNvSpPr/>
            <p:nvPr/>
          </p:nvSpPr>
          <p:spPr>
            <a:xfrm>
              <a:off x="1720625" y="3378300"/>
              <a:ext cx="1512825" cy="354800"/>
            </a:xfrm>
            <a:custGeom>
              <a:rect b="b" l="l" r="r" t="t"/>
              <a:pathLst>
                <a:path extrusionOk="0" h="14192" w="60513">
                  <a:moveTo>
                    <a:pt x="4485" y="0"/>
                  </a:moveTo>
                  <a:cubicBezTo>
                    <a:pt x="2010" y="0"/>
                    <a:pt x="0" y="2010"/>
                    <a:pt x="0" y="4486"/>
                  </a:cubicBezTo>
                  <a:lnTo>
                    <a:pt x="0" y="9706"/>
                  </a:lnTo>
                  <a:cubicBezTo>
                    <a:pt x="0" y="12181"/>
                    <a:pt x="2010" y="14191"/>
                    <a:pt x="4485" y="14191"/>
                  </a:cubicBezTo>
                  <a:lnTo>
                    <a:pt x="56003" y="14191"/>
                  </a:lnTo>
                  <a:cubicBezTo>
                    <a:pt x="58478" y="14191"/>
                    <a:pt x="60512" y="12181"/>
                    <a:pt x="60512" y="9706"/>
                  </a:cubicBezTo>
                  <a:lnTo>
                    <a:pt x="60512" y="4486"/>
                  </a:lnTo>
                  <a:cubicBezTo>
                    <a:pt x="60512" y="2010"/>
                    <a:pt x="58478" y="0"/>
                    <a:pt x="56003" y="0"/>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4"/>
            <p:cNvSpPr/>
            <p:nvPr/>
          </p:nvSpPr>
          <p:spPr>
            <a:xfrm>
              <a:off x="2775100" y="3377675"/>
              <a:ext cx="458350" cy="355425"/>
            </a:xfrm>
            <a:custGeom>
              <a:rect b="b" l="l" r="r" t="t"/>
              <a:pathLst>
                <a:path extrusionOk="0" h="14217" w="18334">
                  <a:moveTo>
                    <a:pt x="1" y="1"/>
                  </a:moveTo>
                  <a:cubicBezTo>
                    <a:pt x="2599" y="1"/>
                    <a:pt x="4682" y="2109"/>
                    <a:pt x="4682" y="4707"/>
                  </a:cubicBezTo>
                  <a:lnTo>
                    <a:pt x="4682" y="9535"/>
                  </a:lnTo>
                  <a:cubicBezTo>
                    <a:pt x="4682" y="12108"/>
                    <a:pt x="2599" y="14216"/>
                    <a:pt x="1" y="14216"/>
                  </a:cubicBezTo>
                  <a:lnTo>
                    <a:pt x="13628" y="14216"/>
                  </a:lnTo>
                  <a:cubicBezTo>
                    <a:pt x="16225" y="14216"/>
                    <a:pt x="18333" y="12108"/>
                    <a:pt x="18333" y="9535"/>
                  </a:cubicBezTo>
                  <a:lnTo>
                    <a:pt x="18333" y="4707"/>
                  </a:lnTo>
                  <a:cubicBezTo>
                    <a:pt x="18333" y="2109"/>
                    <a:pt x="16225" y="1"/>
                    <a:pt x="13628" y="1"/>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24"/>
            <p:cNvSpPr/>
            <p:nvPr/>
          </p:nvSpPr>
          <p:spPr>
            <a:xfrm>
              <a:off x="2075375" y="3733075"/>
              <a:ext cx="976100" cy="769600"/>
            </a:xfrm>
            <a:custGeom>
              <a:rect b="b" l="l" r="r" t="t"/>
              <a:pathLst>
                <a:path extrusionOk="0" h="30784" w="39044">
                  <a:moveTo>
                    <a:pt x="1" y="0"/>
                  </a:moveTo>
                  <a:cubicBezTo>
                    <a:pt x="197" y="662"/>
                    <a:pt x="442" y="1299"/>
                    <a:pt x="785" y="1936"/>
                  </a:cubicBezTo>
                  <a:cubicBezTo>
                    <a:pt x="7672" y="14093"/>
                    <a:pt x="17598" y="23945"/>
                    <a:pt x="29264" y="30783"/>
                  </a:cubicBezTo>
                  <a:cubicBezTo>
                    <a:pt x="31666" y="25538"/>
                    <a:pt x="34999" y="20783"/>
                    <a:pt x="39043" y="16740"/>
                  </a:cubicBezTo>
                  <a:cubicBezTo>
                    <a:pt x="31617" y="12598"/>
                    <a:pt x="25049" y="6936"/>
                    <a:pt x="19853"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24"/>
            <p:cNvSpPr/>
            <p:nvPr/>
          </p:nvSpPr>
          <p:spPr>
            <a:xfrm>
              <a:off x="3680700" y="4177900"/>
              <a:ext cx="447325" cy="447300"/>
            </a:xfrm>
            <a:custGeom>
              <a:rect b="b" l="l" r="r" t="t"/>
              <a:pathLst>
                <a:path extrusionOk="0" h="17892" w="17893">
                  <a:moveTo>
                    <a:pt x="8946" y="0"/>
                  </a:moveTo>
                  <a:cubicBezTo>
                    <a:pt x="3996" y="0"/>
                    <a:pt x="1" y="3995"/>
                    <a:pt x="1" y="8946"/>
                  </a:cubicBezTo>
                  <a:cubicBezTo>
                    <a:pt x="1" y="13897"/>
                    <a:pt x="3996" y="17892"/>
                    <a:pt x="8946" y="17892"/>
                  </a:cubicBezTo>
                  <a:cubicBezTo>
                    <a:pt x="13873" y="17892"/>
                    <a:pt x="17892" y="13897"/>
                    <a:pt x="17892" y="8946"/>
                  </a:cubicBezTo>
                  <a:cubicBezTo>
                    <a:pt x="17892" y="3995"/>
                    <a:pt x="13873" y="0"/>
                    <a:pt x="8946"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4"/>
            <p:cNvSpPr/>
            <p:nvPr/>
          </p:nvSpPr>
          <p:spPr>
            <a:xfrm>
              <a:off x="4665350" y="1219700"/>
              <a:ext cx="1072275" cy="3173275"/>
            </a:xfrm>
            <a:custGeom>
              <a:rect b="b" l="l" r="r" t="t"/>
              <a:pathLst>
                <a:path extrusionOk="0" h="126931" w="42891">
                  <a:moveTo>
                    <a:pt x="8505" y="0"/>
                  </a:moveTo>
                  <a:lnTo>
                    <a:pt x="1275" y="15097"/>
                  </a:lnTo>
                  <a:cubicBezTo>
                    <a:pt x="16985" y="26715"/>
                    <a:pt x="25980" y="44582"/>
                    <a:pt x="25980" y="64066"/>
                  </a:cubicBezTo>
                  <a:cubicBezTo>
                    <a:pt x="25980" y="84678"/>
                    <a:pt x="15686" y="102937"/>
                    <a:pt x="0" y="113966"/>
                  </a:cubicBezTo>
                  <a:cubicBezTo>
                    <a:pt x="4436" y="117569"/>
                    <a:pt x="8211" y="121956"/>
                    <a:pt x="11152" y="126931"/>
                  </a:cubicBezTo>
                  <a:cubicBezTo>
                    <a:pt x="29362" y="113525"/>
                    <a:pt x="41592" y="92398"/>
                    <a:pt x="42891" y="68404"/>
                  </a:cubicBezTo>
                  <a:lnTo>
                    <a:pt x="42817" y="58502"/>
                  </a:lnTo>
                  <a:cubicBezTo>
                    <a:pt x="42057" y="48013"/>
                    <a:pt x="39190" y="37719"/>
                    <a:pt x="34411" y="28430"/>
                  </a:cubicBezTo>
                  <a:cubicBezTo>
                    <a:pt x="28970" y="17842"/>
                    <a:pt x="21004" y="8505"/>
                    <a:pt x="11421" y="1397"/>
                  </a:cubicBezTo>
                  <a:cubicBezTo>
                    <a:pt x="10515" y="735"/>
                    <a:pt x="9534" y="270"/>
                    <a:pt x="8505"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4"/>
            <p:cNvSpPr/>
            <p:nvPr/>
          </p:nvSpPr>
          <p:spPr>
            <a:xfrm>
              <a:off x="4825275" y="1219700"/>
              <a:ext cx="912350" cy="3173275"/>
            </a:xfrm>
            <a:custGeom>
              <a:rect b="b" l="l" r="r" t="t"/>
              <a:pathLst>
                <a:path extrusionOk="0" h="126931" w="36494">
                  <a:moveTo>
                    <a:pt x="2108" y="0"/>
                  </a:moveTo>
                  <a:lnTo>
                    <a:pt x="0" y="4387"/>
                  </a:lnTo>
                  <a:cubicBezTo>
                    <a:pt x="7892" y="11029"/>
                    <a:pt x="14485" y="19264"/>
                    <a:pt x="19215" y="28430"/>
                  </a:cubicBezTo>
                  <a:cubicBezTo>
                    <a:pt x="23994" y="37719"/>
                    <a:pt x="26862" y="48013"/>
                    <a:pt x="27621" y="58502"/>
                  </a:cubicBezTo>
                  <a:lnTo>
                    <a:pt x="27695" y="68404"/>
                  </a:lnTo>
                  <a:cubicBezTo>
                    <a:pt x="26519" y="89800"/>
                    <a:pt x="16691" y="108917"/>
                    <a:pt x="1642" y="122299"/>
                  </a:cubicBezTo>
                  <a:cubicBezTo>
                    <a:pt x="2745" y="123769"/>
                    <a:pt x="3799" y="125313"/>
                    <a:pt x="4755" y="126931"/>
                  </a:cubicBezTo>
                  <a:cubicBezTo>
                    <a:pt x="22965" y="113525"/>
                    <a:pt x="35195" y="92398"/>
                    <a:pt x="36494" y="68404"/>
                  </a:cubicBezTo>
                  <a:lnTo>
                    <a:pt x="36420" y="58502"/>
                  </a:lnTo>
                  <a:cubicBezTo>
                    <a:pt x="35660" y="48013"/>
                    <a:pt x="32793" y="37719"/>
                    <a:pt x="28014" y="28430"/>
                  </a:cubicBezTo>
                  <a:cubicBezTo>
                    <a:pt x="22573" y="17842"/>
                    <a:pt x="14607" y="8505"/>
                    <a:pt x="5024" y="1397"/>
                  </a:cubicBezTo>
                  <a:cubicBezTo>
                    <a:pt x="4118" y="735"/>
                    <a:pt x="3137" y="270"/>
                    <a:pt x="2108"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4"/>
            <p:cNvSpPr/>
            <p:nvPr/>
          </p:nvSpPr>
          <p:spPr>
            <a:xfrm>
              <a:off x="1905650" y="5004450"/>
              <a:ext cx="3997400" cy="441800"/>
            </a:xfrm>
            <a:custGeom>
              <a:rect b="b" l="l" r="r" t="t"/>
              <a:pathLst>
                <a:path extrusionOk="0" h="17672" w="159896">
                  <a:moveTo>
                    <a:pt x="13334" y="1"/>
                  </a:moveTo>
                  <a:cubicBezTo>
                    <a:pt x="8971" y="1"/>
                    <a:pt x="5050" y="2672"/>
                    <a:pt x="3456" y="6716"/>
                  </a:cubicBezTo>
                  <a:lnTo>
                    <a:pt x="810" y="13334"/>
                  </a:lnTo>
                  <a:cubicBezTo>
                    <a:pt x="1" y="15417"/>
                    <a:pt x="1520" y="17672"/>
                    <a:pt x="3775" y="17672"/>
                  </a:cubicBezTo>
                  <a:lnTo>
                    <a:pt x="156122" y="17672"/>
                  </a:lnTo>
                  <a:cubicBezTo>
                    <a:pt x="158352" y="17672"/>
                    <a:pt x="159896" y="15417"/>
                    <a:pt x="159063" y="13334"/>
                  </a:cubicBezTo>
                  <a:lnTo>
                    <a:pt x="156440" y="6716"/>
                  </a:lnTo>
                  <a:cubicBezTo>
                    <a:pt x="154823" y="2672"/>
                    <a:pt x="150901" y="1"/>
                    <a:pt x="146539"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4"/>
            <p:cNvSpPr/>
            <p:nvPr/>
          </p:nvSpPr>
          <p:spPr>
            <a:xfrm>
              <a:off x="5444725" y="5004450"/>
              <a:ext cx="458325" cy="441800"/>
            </a:xfrm>
            <a:custGeom>
              <a:rect b="b" l="l" r="r" t="t"/>
              <a:pathLst>
                <a:path extrusionOk="0" h="17672" w="18333">
                  <a:moveTo>
                    <a:pt x="0" y="1"/>
                  </a:moveTo>
                  <a:lnTo>
                    <a:pt x="7010" y="17672"/>
                  </a:lnTo>
                  <a:lnTo>
                    <a:pt x="14559" y="17672"/>
                  </a:lnTo>
                  <a:cubicBezTo>
                    <a:pt x="16789" y="17672"/>
                    <a:pt x="18333" y="15417"/>
                    <a:pt x="17500" y="13334"/>
                  </a:cubicBezTo>
                  <a:lnTo>
                    <a:pt x="14877" y="6716"/>
                  </a:lnTo>
                  <a:cubicBezTo>
                    <a:pt x="13260" y="2672"/>
                    <a:pt x="9338" y="1"/>
                    <a:pt x="4976"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4"/>
            <p:cNvSpPr/>
            <p:nvPr/>
          </p:nvSpPr>
          <p:spPr>
            <a:xfrm>
              <a:off x="4709450" y="227850"/>
              <a:ext cx="844975" cy="822750"/>
            </a:xfrm>
            <a:custGeom>
              <a:rect b="b" l="l" r="r" t="t"/>
              <a:pathLst>
                <a:path extrusionOk="0" h="32910" w="33799">
                  <a:moveTo>
                    <a:pt x="8077" y="0"/>
                  </a:moveTo>
                  <a:cubicBezTo>
                    <a:pt x="6912" y="0"/>
                    <a:pt x="5748" y="448"/>
                    <a:pt x="4854" y="1342"/>
                  </a:cubicBezTo>
                  <a:lnTo>
                    <a:pt x="1790" y="4430"/>
                  </a:lnTo>
                  <a:cubicBezTo>
                    <a:pt x="1" y="6195"/>
                    <a:pt x="1" y="9063"/>
                    <a:pt x="1790" y="10852"/>
                  </a:cubicBezTo>
                  <a:lnTo>
                    <a:pt x="22524" y="31586"/>
                  </a:lnTo>
                  <a:cubicBezTo>
                    <a:pt x="23407" y="32468"/>
                    <a:pt x="24571" y="32910"/>
                    <a:pt x="25735" y="32910"/>
                  </a:cubicBezTo>
                  <a:cubicBezTo>
                    <a:pt x="26899" y="32910"/>
                    <a:pt x="28063" y="32468"/>
                    <a:pt x="28946" y="31586"/>
                  </a:cubicBezTo>
                  <a:lnTo>
                    <a:pt x="32034" y="28498"/>
                  </a:lnTo>
                  <a:cubicBezTo>
                    <a:pt x="33798" y="26733"/>
                    <a:pt x="33798" y="23841"/>
                    <a:pt x="32034" y="22077"/>
                  </a:cubicBezTo>
                  <a:lnTo>
                    <a:pt x="11299" y="1342"/>
                  </a:lnTo>
                  <a:cubicBezTo>
                    <a:pt x="10405" y="448"/>
                    <a:pt x="9241" y="0"/>
                    <a:pt x="8077" y="0"/>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4"/>
            <p:cNvSpPr/>
            <p:nvPr/>
          </p:nvSpPr>
          <p:spPr>
            <a:xfrm>
              <a:off x="4776350" y="521300"/>
              <a:ext cx="776850" cy="527475"/>
            </a:xfrm>
            <a:custGeom>
              <a:rect b="b" l="l" r="r" t="t"/>
              <a:pathLst>
                <a:path extrusionOk="0" h="21099" w="31074">
                  <a:moveTo>
                    <a:pt x="1" y="0"/>
                  </a:moveTo>
                  <a:lnTo>
                    <a:pt x="2472" y="2471"/>
                  </a:lnTo>
                  <a:lnTo>
                    <a:pt x="1" y="0"/>
                  </a:lnTo>
                  <a:close/>
                  <a:moveTo>
                    <a:pt x="2472" y="2471"/>
                  </a:moveTo>
                  <a:lnTo>
                    <a:pt x="2472" y="2472"/>
                  </a:lnTo>
                  <a:lnTo>
                    <a:pt x="2472" y="2471"/>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5817" y="5817"/>
                  </a:lnTo>
                  <a:lnTo>
                    <a:pt x="2472" y="2472"/>
                  </a:lnTo>
                  <a:close/>
                  <a:moveTo>
                    <a:pt x="5817" y="5817"/>
                  </a:moveTo>
                  <a:lnTo>
                    <a:pt x="9163" y="9162"/>
                  </a:lnTo>
                  <a:lnTo>
                    <a:pt x="5817" y="5817"/>
                  </a:lnTo>
                  <a:close/>
                  <a:moveTo>
                    <a:pt x="9163" y="9162"/>
                  </a:moveTo>
                  <a:lnTo>
                    <a:pt x="11981" y="11981"/>
                  </a:lnTo>
                  <a:lnTo>
                    <a:pt x="11981" y="11981"/>
                  </a:lnTo>
                  <a:lnTo>
                    <a:pt x="9163" y="9162"/>
                  </a:lnTo>
                  <a:close/>
                  <a:moveTo>
                    <a:pt x="11981" y="11981"/>
                  </a:moveTo>
                  <a:lnTo>
                    <a:pt x="11981" y="11981"/>
                  </a:lnTo>
                  <a:cubicBezTo>
                    <a:pt x="11996" y="11996"/>
                    <a:pt x="12011" y="12011"/>
                    <a:pt x="12026" y="12026"/>
                  </a:cubicBezTo>
                  <a:lnTo>
                    <a:pt x="12026" y="12026"/>
                  </a:lnTo>
                  <a:lnTo>
                    <a:pt x="11981" y="11981"/>
                  </a:lnTo>
                  <a:close/>
                  <a:moveTo>
                    <a:pt x="21491" y="2472"/>
                  </a:moveTo>
                  <a:cubicBezTo>
                    <a:pt x="23329" y="4310"/>
                    <a:pt x="23329" y="7324"/>
                    <a:pt x="21491" y="9162"/>
                  </a:cubicBezTo>
                  <a:lnTo>
                    <a:pt x="18672" y="11981"/>
                  </a:lnTo>
                  <a:cubicBezTo>
                    <a:pt x="17753" y="12912"/>
                    <a:pt x="16540" y="13378"/>
                    <a:pt x="15327" y="13378"/>
                  </a:cubicBezTo>
                  <a:cubicBezTo>
                    <a:pt x="14133" y="13378"/>
                    <a:pt x="12939" y="12927"/>
                    <a:pt x="12026" y="12026"/>
                  </a:cubicBezTo>
                  <a:lnTo>
                    <a:pt x="12026" y="12026"/>
                  </a:lnTo>
                  <a:lnTo>
                    <a:pt x="19701" y="19701"/>
                  </a:lnTo>
                  <a:cubicBezTo>
                    <a:pt x="20633" y="20632"/>
                    <a:pt x="21846" y="21098"/>
                    <a:pt x="23059" y="21098"/>
                  </a:cubicBezTo>
                  <a:cubicBezTo>
                    <a:pt x="24272" y="21098"/>
                    <a:pt x="25485" y="20632"/>
                    <a:pt x="26417" y="19701"/>
                  </a:cubicBezTo>
                  <a:lnTo>
                    <a:pt x="29211" y="16907"/>
                  </a:lnTo>
                  <a:cubicBezTo>
                    <a:pt x="31073" y="15044"/>
                    <a:pt x="31073" y="12054"/>
                    <a:pt x="29211" y="10192"/>
                  </a:cubicBezTo>
                  <a:lnTo>
                    <a:pt x="21491" y="2472"/>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4"/>
            <p:cNvSpPr/>
            <p:nvPr/>
          </p:nvSpPr>
          <p:spPr>
            <a:xfrm>
              <a:off x="2661750" y="1954950"/>
              <a:ext cx="1162975" cy="1146425"/>
            </a:xfrm>
            <a:custGeom>
              <a:rect b="b" l="l" r="r" t="t"/>
              <a:pathLst>
                <a:path extrusionOk="0" h="45857" w="46519">
                  <a:moveTo>
                    <a:pt x="9387" y="1"/>
                  </a:moveTo>
                  <a:cubicBezTo>
                    <a:pt x="8493" y="1"/>
                    <a:pt x="7598" y="344"/>
                    <a:pt x="6912" y="1030"/>
                  </a:cubicBezTo>
                  <a:lnTo>
                    <a:pt x="1349" y="6593"/>
                  </a:lnTo>
                  <a:cubicBezTo>
                    <a:pt x="1" y="7941"/>
                    <a:pt x="1" y="10172"/>
                    <a:pt x="1349" y="11520"/>
                  </a:cubicBezTo>
                  <a:lnTo>
                    <a:pt x="34656" y="44827"/>
                  </a:lnTo>
                  <a:cubicBezTo>
                    <a:pt x="35342" y="45513"/>
                    <a:pt x="36237" y="45856"/>
                    <a:pt x="37131" y="45856"/>
                  </a:cubicBezTo>
                  <a:cubicBezTo>
                    <a:pt x="38026" y="45856"/>
                    <a:pt x="38920" y="45513"/>
                    <a:pt x="39607" y="44827"/>
                  </a:cubicBezTo>
                  <a:lnTo>
                    <a:pt x="45170" y="39264"/>
                  </a:lnTo>
                  <a:cubicBezTo>
                    <a:pt x="46518" y="37916"/>
                    <a:pt x="46518" y="35685"/>
                    <a:pt x="45170" y="34337"/>
                  </a:cubicBezTo>
                  <a:lnTo>
                    <a:pt x="11863" y="1030"/>
                  </a:lnTo>
                  <a:cubicBezTo>
                    <a:pt x="11177" y="344"/>
                    <a:pt x="10282" y="1"/>
                    <a:pt x="9387"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4"/>
            <p:cNvSpPr/>
            <p:nvPr/>
          </p:nvSpPr>
          <p:spPr>
            <a:xfrm>
              <a:off x="3332075" y="2617300"/>
              <a:ext cx="491425" cy="482550"/>
            </a:xfrm>
            <a:custGeom>
              <a:rect b="b" l="l" r="r" t="t"/>
              <a:pathLst>
                <a:path extrusionOk="0" h="19302" w="19657">
                  <a:moveTo>
                    <a:pt x="10515" y="1"/>
                  </a:moveTo>
                  <a:cubicBezTo>
                    <a:pt x="11936" y="1422"/>
                    <a:pt x="11936" y="3726"/>
                    <a:pt x="10514" y="5147"/>
                  </a:cubicBezTo>
                  <a:lnTo>
                    <a:pt x="5172" y="10490"/>
                  </a:lnTo>
                  <a:cubicBezTo>
                    <a:pt x="4461" y="11213"/>
                    <a:pt x="3529" y="11575"/>
                    <a:pt x="2595" y="11575"/>
                  </a:cubicBezTo>
                  <a:cubicBezTo>
                    <a:pt x="1661" y="11575"/>
                    <a:pt x="723" y="11213"/>
                    <a:pt x="0" y="10491"/>
                  </a:cubicBezTo>
                  <a:lnTo>
                    <a:pt x="0" y="10491"/>
                  </a:lnTo>
                  <a:lnTo>
                    <a:pt x="7745" y="18235"/>
                  </a:lnTo>
                  <a:cubicBezTo>
                    <a:pt x="8456" y="18946"/>
                    <a:pt x="9387" y="19301"/>
                    <a:pt x="10318" y="19301"/>
                  </a:cubicBezTo>
                  <a:cubicBezTo>
                    <a:pt x="11250" y="19301"/>
                    <a:pt x="12181" y="18946"/>
                    <a:pt x="12892" y="18235"/>
                  </a:cubicBezTo>
                  <a:lnTo>
                    <a:pt x="18235" y="12892"/>
                  </a:lnTo>
                  <a:cubicBezTo>
                    <a:pt x="19656" y="11471"/>
                    <a:pt x="19656" y="9167"/>
                    <a:pt x="18235" y="7721"/>
                  </a:cubicBezTo>
                  <a:lnTo>
                    <a:pt x="10515" y="1"/>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4"/>
            <p:cNvSpPr/>
            <p:nvPr/>
          </p:nvSpPr>
          <p:spPr>
            <a:xfrm>
              <a:off x="2554525" y="2320125"/>
              <a:ext cx="473050" cy="461575"/>
            </a:xfrm>
            <a:custGeom>
              <a:rect b="b" l="l" r="r" t="t"/>
              <a:pathLst>
                <a:path extrusionOk="0" h="18463" w="18922">
                  <a:moveTo>
                    <a:pt x="8726" y="1"/>
                  </a:moveTo>
                  <a:lnTo>
                    <a:pt x="1814" y="6888"/>
                  </a:lnTo>
                  <a:cubicBezTo>
                    <a:pt x="1" y="8726"/>
                    <a:pt x="1" y="11691"/>
                    <a:pt x="1814" y="13530"/>
                  </a:cubicBezTo>
                  <a:lnTo>
                    <a:pt x="5392" y="17083"/>
                  </a:lnTo>
                  <a:cubicBezTo>
                    <a:pt x="6312" y="18003"/>
                    <a:pt x="7512" y="18462"/>
                    <a:pt x="8713" y="18462"/>
                  </a:cubicBezTo>
                  <a:cubicBezTo>
                    <a:pt x="9914" y="18462"/>
                    <a:pt x="11115" y="18003"/>
                    <a:pt x="12034" y="17083"/>
                  </a:cubicBezTo>
                  <a:lnTo>
                    <a:pt x="18921" y="10196"/>
                  </a:lnTo>
                  <a:lnTo>
                    <a:pt x="8726" y="1"/>
                  </a:ln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4"/>
            <p:cNvSpPr/>
            <p:nvPr/>
          </p:nvSpPr>
          <p:spPr>
            <a:xfrm>
              <a:off x="2977925" y="2743525"/>
              <a:ext cx="473650" cy="462175"/>
            </a:xfrm>
            <a:custGeom>
              <a:rect b="b" l="l" r="r" t="t"/>
              <a:pathLst>
                <a:path extrusionOk="0" h="18487" w="18946">
                  <a:moveTo>
                    <a:pt x="8725" y="0"/>
                  </a:moveTo>
                  <a:lnTo>
                    <a:pt x="1838" y="6887"/>
                  </a:lnTo>
                  <a:cubicBezTo>
                    <a:pt x="0" y="8725"/>
                    <a:pt x="0" y="11716"/>
                    <a:pt x="1838" y="13554"/>
                  </a:cubicBezTo>
                  <a:lnTo>
                    <a:pt x="5417" y="17107"/>
                  </a:lnTo>
                  <a:cubicBezTo>
                    <a:pt x="6336" y="18027"/>
                    <a:pt x="7537" y="18486"/>
                    <a:pt x="8737" y="18486"/>
                  </a:cubicBezTo>
                  <a:cubicBezTo>
                    <a:pt x="9938" y="18486"/>
                    <a:pt x="11139" y="18027"/>
                    <a:pt x="12058" y="17107"/>
                  </a:cubicBezTo>
                  <a:lnTo>
                    <a:pt x="18945" y="10221"/>
                  </a:lnTo>
                  <a:lnTo>
                    <a:pt x="8725" y="0"/>
                  </a:ln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4"/>
            <p:cNvSpPr/>
            <p:nvPr/>
          </p:nvSpPr>
          <p:spPr>
            <a:xfrm>
              <a:off x="4365100" y="546300"/>
              <a:ext cx="891550" cy="890925"/>
            </a:xfrm>
            <a:custGeom>
              <a:rect b="b" l="l" r="r" t="t"/>
              <a:pathLst>
                <a:path extrusionOk="0" h="35637" w="35662">
                  <a:moveTo>
                    <a:pt x="17451" y="1"/>
                  </a:moveTo>
                  <a:lnTo>
                    <a:pt x="1" y="17427"/>
                  </a:lnTo>
                  <a:lnTo>
                    <a:pt x="18211" y="35637"/>
                  </a:lnTo>
                  <a:lnTo>
                    <a:pt x="35661" y="18211"/>
                  </a:lnTo>
                  <a:lnTo>
                    <a:pt x="17451"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4"/>
            <p:cNvSpPr/>
            <p:nvPr/>
          </p:nvSpPr>
          <p:spPr>
            <a:xfrm>
              <a:off x="4425775" y="807950"/>
              <a:ext cx="830875" cy="629275"/>
            </a:xfrm>
            <a:custGeom>
              <a:rect b="b" l="l" r="r" t="t"/>
              <a:pathLst>
                <a:path extrusionOk="0" h="25171" w="33235">
                  <a:moveTo>
                    <a:pt x="0" y="9387"/>
                  </a:moveTo>
                  <a:lnTo>
                    <a:pt x="8064" y="17450"/>
                  </a:lnTo>
                  <a:lnTo>
                    <a:pt x="0" y="9387"/>
                  </a:lnTo>
                  <a:close/>
                  <a:moveTo>
                    <a:pt x="8064" y="17450"/>
                  </a:moveTo>
                  <a:lnTo>
                    <a:pt x="8064" y="17450"/>
                  </a:lnTo>
                  <a:lnTo>
                    <a:pt x="8064" y="17450"/>
                  </a:lnTo>
                  <a:close/>
                  <a:moveTo>
                    <a:pt x="25489" y="0"/>
                  </a:moveTo>
                  <a:lnTo>
                    <a:pt x="8064" y="17450"/>
                  </a:lnTo>
                  <a:lnTo>
                    <a:pt x="15784" y="25171"/>
                  </a:lnTo>
                  <a:lnTo>
                    <a:pt x="33234" y="7745"/>
                  </a:lnTo>
                  <a:lnTo>
                    <a:pt x="25489"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4"/>
            <p:cNvSpPr/>
            <p:nvPr/>
          </p:nvSpPr>
          <p:spPr>
            <a:xfrm>
              <a:off x="3034900" y="889750"/>
              <a:ext cx="1855325" cy="1847050"/>
            </a:xfrm>
            <a:custGeom>
              <a:rect b="b" l="l" r="r" t="t"/>
              <a:pathLst>
                <a:path extrusionOk="0" h="73882" w="74213">
                  <a:moveTo>
                    <a:pt x="48108" y="0"/>
                  </a:moveTo>
                  <a:cubicBezTo>
                    <a:pt x="47241" y="0"/>
                    <a:pt x="46371" y="331"/>
                    <a:pt x="45709" y="993"/>
                  </a:cubicBezTo>
                  <a:lnTo>
                    <a:pt x="27744" y="18958"/>
                  </a:lnTo>
                  <a:lnTo>
                    <a:pt x="18505" y="28197"/>
                  </a:lnTo>
                  <a:lnTo>
                    <a:pt x="0" y="46702"/>
                  </a:lnTo>
                  <a:lnTo>
                    <a:pt x="27156" y="73882"/>
                  </a:lnTo>
                  <a:lnTo>
                    <a:pt x="72889" y="28148"/>
                  </a:lnTo>
                  <a:cubicBezTo>
                    <a:pt x="74213" y="26825"/>
                    <a:pt x="74213" y="24693"/>
                    <a:pt x="72889" y="23369"/>
                  </a:cubicBezTo>
                  <a:lnTo>
                    <a:pt x="50488" y="993"/>
                  </a:lnTo>
                  <a:cubicBezTo>
                    <a:pt x="49839" y="331"/>
                    <a:pt x="48975" y="0"/>
                    <a:pt x="48108"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4"/>
            <p:cNvSpPr/>
            <p:nvPr/>
          </p:nvSpPr>
          <p:spPr>
            <a:xfrm>
              <a:off x="3520775" y="1340400"/>
              <a:ext cx="1369450" cy="1396400"/>
            </a:xfrm>
            <a:custGeom>
              <a:rect b="b" l="l" r="r" t="t"/>
              <a:pathLst>
                <a:path extrusionOk="0" h="55856" w="54778">
                  <a:moveTo>
                    <a:pt x="48112" y="0"/>
                  </a:moveTo>
                  <a:lnTo>
                    <a:pt x="1" y="48111"/>
                  </a:lnTo>
                  <a:lnTo>
                    <a:pt x="7721" y="55856"/>
                  </a:lnTo>
                  <a:lnTo>
                    <a:pt x="53454" y="10122"/>
                  </a:lnTo>
                  <a:cubicBezTo>
                    <a:pt x="54778" y="8799"/>
                    <a:pt x="54778" y="6667"/>
                    <a:pt x="53454" y="5343"/>
                  </a:cubicBezTo>
                  <a:lnTo>
                    <a:pt x="48112"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9" name="Google Shape;869;p24"/>
          <p:cNvSpPr/>
          <p:nvPr/>
        </p:nvSpPr>
        <p:spPr>
          <a:xfrm rot="2248353">
            <a:off x="964418" y="2512231"/>
            <a:ext cx="333998" cy="176973"/>
          </a:xfrm>
          <a:custGeom>
            <a:rect b="b" l="l" r="r" t="t"/>
            <a:pathLst>
              <a:path extrusionOk="0" h="26485" w="53228">
                <a:moveTo>
                  <a:pt x="26613" y="1"/>
                </a:moveTo>
                <a:cubicBezTo>
                  <a:pt x="19555" y="1"/>
                  <a:pt x="12785" y="1397"/>
                  <a:pt x="7794" y="3880"/>
                </a:cubicBezTo>
                <a:cubicBezTo>
                  <a:pt x="2803" y="6363"/>
                  <a:pt x="0" y="9731"/>
                  <a:pt x="0" y="13243"/>
                </a:cubicBezTo>
                <a:cubicBezTo>
                  <a:pt x="0" y="16754"/>
                  <a:pt x="2803" y="20122"/>
                  <a:pt x="7794" y="22605"/>
                </a:cubicBezTo>
                <a:cubicBezTo>
                  <a:pt x="12785" y="25088"/>
                  <a:pt x="19555" y="26484"/>
                  <a:pt x="26613" y="26484"/>
                </a:cubicBezTo>
                <a:cubicBezTo>
                  <a:pt x="33671" y="26484"/>
                  <a:pt x="40441" y="25088"/>
                  <a:pt x="45432" y="22605"/>
                </a:cubicBezTo>
                <a:cubicBezTo>
                  <a:pt x="50423" y="20122"/>
                  <a:pt x="53227" y="16754"/>
                  <a:pt x="53227" y="13243"/>
                </a:cubicBezTo>
                <a:cubicBezTo>
                  <a:pt x="53227" y="9731"/>
                  <a:pt x="50423" y="6363"/>
                  <a:pt x="45432" y="3880"/>
                </a:cubicBezTo>
                <a:cubicBezTo>
                  <a:pt x="40441" y="1397"/>
                  <a:pt x="33671" y="1"/>
                  <a:pt x="26613" y="1"/>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0" name="Google Shape;870;p24"/>
          <p:cNvGrpSpPr/>
          <p:nvPr/>
        </p:nvGrpSpPr>
        <p:grpSpPr>
          <a:xfrm>
            <a:off x="829091" y="1933446"/>
            <a:ext cx="466455" cy="793056"/>
            <a:chOff x="2707675" y="238125"/>
            <a:chExt cx="3392400" cy="5238150"/>
          </a:xfrm>
        </p:grpSpPr>
        <p:sp>
          <p:nvSpPr>
            <p:cNvPr id="871" name="Google Shape;871;p24"/>
            <p:cNvSpPr/>
            <p:nvPr/>
          </p:nvSpPr>
          <p:spPr>
            <a:xfrm>
              <a:off x="6038825" y="5003150"/>
              <a:ext cx="51950" cy="30600"/>
            </a:xfrm>
            <a:custGeom>
              <a:rect b="b" l="l" r="r" t="t"/>
              <a:pathLst>
                <a:path extrusionOk="0" h="1224" w="2078">
                  <a:moveTo>
                    <a:pt x="2078" y="1"/>
                  </a:moveTo>
                  <a:lnTo>
                    <a:pt x="0" y="1208"/>
                  </a:lnTo>
                  <a:lnTo>
                    <a:pt x="0" y="1224"/>
                  </a:lnTo>
                  <a:lnTo>
                    <a:pt x="2078" y="15"/>
                  </a:lnTo>
                  <a:lnTo>
                    <a:pt x="2078" y="1"/>
                  </a:lnTo>
                  <a:close/>
                </a:path>
              </a:pathLst>
            </a:custGeom>
            <a:solidFill>
              <a:srgbClr val="996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4"/>
            <p:cNvSpPr/>
            <p:nvPr/>
          </p:nvSpPr>
          <p:spPr>
            <a:xfrm>
              <a:off x="6038650" y="5003525"/>
              <a:ext cx="52125" cy="36675"/>
            </a:xfrm>
            <a:custGeom>
              <a:rect b="b" l="l" r="r" t="t"/>
              <a:pathLst>
                <a:path extrusionOk="0" h="1467" w="2085">
                  <a:moveTo>
                    <a:pt x="2085" y="0"/>
                  </a:moveTo>
                  <a:lnTo>
                    <a:pt x="7" y="1209"/>
                  </a:lnTo>
                  <a:cubicBezTo>
                    <a:pt x="6" y="1296"/>
                    <a:pt x="4" y="1382"/>
                    <a:pt x="1" y="1466"/>
                  </a:cubicBezTo>
                  <a:lnTo>
                    <a:pt x="2079" y="258"/>
                  </a:lnTo>
                  <a:cubicBezTo>
                    <a:pt x="2082" y="174"/>
                    <a:pt x="2085" y="88"/>
                    <a:pt x="2085" y="0"/>
                  </a:cubicBezTo>
                  <a:close/>
                </a:path>
              </a:pathLst>
            </a:custGeom>
            <a:solidFill>
              <a:srgbClr val="946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4"/>
            <p:cNvSpPr/>
            <p:nvPr/>
          </p:nvSpPr>
          <p:spPr>
            <a:xfrm>
              <a:off x="6038250" y="5009925"/>
              <a:ext cx="52400" cy="36500"/>
            </a:xfrm>
            <a:custGeom>
              <a:rect b="b" l="l" r="r" t="t"/>
              <a:pathLst>
                <a:path extrusionOk="0" h="1460" w="2096">
                  <a:moveTo>
                    <a:pt x="2095" y="1"/>
                  </a:moveTo>
                  <a:lnTo>
                    <a:pt x="17" y="1209"/>
                  </a:lnTo>
                  <a:cubicBezTo>
                    <a:pt x="13" y="1294"/>
                    <a:pt x="8" y="1378"/>
                    <a:pt x="1" y="1460"/>
                  </a:cubicBezTo>
                  <a:lnTo>
                    <a:pt x="2079" y="251"/>
                  </a:lnTo>
                  <a:cubicBezTo>
                    <a:pt x="2086" y="169"/>
                    <a:pt x="2092" y="86"/>
                    <a:pt x="2095" y="1"/>
                  </a:cubicBezTo>
                  <a:close/>
                </a:path>
              </a:pathLst>
            </a:custGeom>
            <a:solidFill>
              <a:srgbClr val="90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4"/>
            <p:cNvSpPr/>
            <p:nvPr/>
          </p:nvSpPr>
          <p:spPr>
            <a:xfrm>
              <a:off x="6037625" y="5016200"/>
              <a:ext cx="52625" cy="36625"/>
            </a:xfrm>
            <a:custGeom>
              <a:rect b="b" l="l" r="r" t="t"/>
              <a:pathLst>
                <a:path extrusionOk="0" h="1465" w="2105">
                  <a:moveTo>
                    <a:pt x="2104" y="0"/>
                  </a:moveTo>
                  <a:lnTo>
                    <a:pt x="26" y="1209"/>
                  </a:lnTo>
                  <a:cubicBezTo>
                    <a:pt x="19" y="1296"/>
                    <a:pt x="10" y="1382"/>
                    <a:pt x="0" y="1465"/>
                  </a:cubicBezTo>
                  <a:lnTo>
                    <a:pt x="2078" y="257"/>
                  </a:lnTo>
                  <a:cubicBezTo>
                    <a:pt x="2089" y="173"/>
                    <a:pt x="2098" y="88"/>
                    <a:pt x="2104" y="0"/>
                  </a:cubicBezTo>
                  <a:close/>
                </a:path>
              </a:pathLst>
            </a:custGeom>
            <a:solidFill>
              <a:srgbClr val="8C62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4"/>
            <p:cNvSpPr/>
            <p:nvPr/>
          </p:nvSpPr>
          <p:spPr>
            <a:xfrm>
              <a:off x="6036650" y="5022600"/>
              <a:ext cx="52950" cy="36600"/>
            </a:xfrm>
            <a:custGeom>
              <a:rect b="b" l="l" r="r" t="t"/>
              <a:pathLst>
                <a:path extrusionOk="0" h="1464" w="2118">
                  <a:moveTo>
                    <a:pt x="2117" y="1"/>
                  </a:moveTo>
                  <a:lnTo>
                    <a:pt x="39" y="1209"/>
                  </a:lnTo>
                  <a:cubicBezTo>
                    <a:pt x="28" y="1296"/>
                    <a:pt x="15" y="1380"/>
                    <a:pt x="1" y="1463"/>
                  </a:cubicBezTo>
                  <a:lnTo>
                    <a:pt x="2079" y="255"/>
                  </a:lnTo>
                  <a:cubicBezTo>
                    <a:pt x="2094" y="171"/>
                    <a:pt x="2106" y="87"/>
                    <a:pt x="2117" y="1"/>
                  </a:cubicBezTo>
                  <a:close/>
                </a:path>
              </a:pathLst>
            </a:custGeom>
            <a:solidFill>
              <a:srgbClr val="885F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4"/>
            <p:cNvSpPr/>
            <p:nvPr/>
          </p:nvSpPr>
          <p:spPr>
            <a:xfrm>
              <a:off x="6035375" y="5028950"/>
              <a:ext cx="53275" cy="36725"/>
            </a:xfrm>
            <a:custGeom>
              <a:rect b="b" l="l" r="r" t="t"/>
              <a:pathLst>
                <a:path extrusionOk="0" h="1469" w="2131">
                  <a:moveTo>
                    <a:pt x="2130" y="1"/>
                  </a:moveTo>
                  <a:lnTo>
                    <a:pt x="52" y="1209"/>
                  </a:lnTo>
                  <a:cubicBezTo>
                    <a:pt x="36" y="1298"/>
                    <a:pt x="19" y="1384"/>
                    <a:pt x="0" y="1469"/>
                  </a:cubicBezTo>
                  <a:lnTo>
                    <a:pt x="2077" y="260"/>
                  </a:lnTo>
                  <a:cubicBezTo>
                    <a:pt x="2098" y="176"/>
                    <a:pt x="2114" y="89"/>
                    <a:pt x="2130" y="1"/>
                  </a:cubicBezTo>
                  <a:close/>
                </a:path>
              </a:pathLst>
            </a:custGeom>
            <a:solidFill>
              <a:srgbClr val="835C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4"/>
            <p:cNvSpPr/>
            <p:nvPr/>
          </p:nvSpPr>
          <p:spPr>
            <a:xfrm>
              <a:off x="6033600" y="5035450"/>
              <a:ext cx="53725" cy="37000"/>
            </a:xfrm>
            <a:custGeom>
              <a:rect b="b" l="l" r="r" t="t"/>
              <a:pathLst>
                <a:path extrusionOk="0" h="1480" w="2149">
                  <a:moveTo>
                    <a:pt x="2148" y="0"/>
                  </a:moveTo>
                  <a:lnTo>
                    <a:pt x="71" y="1209"/>
                  </a:lnTo>
                  <a:cubicBezTo>
                    <a:pt x="50" y="1302"/>
                    <a:pt x="26" y="1392"/>
                    <a:pt x="0" y="1480"/>
                  </a:cubicBezTo>
                  <a:lnTo>
                    <a:pt x="2079" y="272"/>
                  </a:lnTo>
                  <a:cubicBezTo>
                    <a:pt x="2105" y="185"/>
                    <a:pt x="2127" y="94"/>
                    <a:pt x="2148" y="0"/>
                  </a:cubicBezTo>
                  <a:close/>
                </a:path>
              </a:pathLst>
            </a:custGeom>
            <a:solidFill>
              <a:srgbClr val="7F5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4"/>
            <p:cNvSpPr/>
            <p:nvPr/>
          </p:nvSpPr>
          <p:spPr>
            <a:xfrm>
              <a:off x="6031275" y="5042250"/>
              <a:ext cx="54300" cy="37225"/>
            </a:xfrm>
            <a:custGeom>
              <a:rect b="b" l="l" r="r" t="t"/>
              <a:pathLst>
                <a:path extrusionOk="0" h="1489" w="2172">
                  <a:moveTo>
                    <a:pt x="2172" y="0"/>
                  </a:moveTo>
                  <a:lnTo>
                    <a:pt x="93" y="1209"/>
                  </a:lnTo>
                  <a:cubicBezTo>
                    <a:pt x="64" y="1305"/>
                    <a:pt x="34" y="1399"/>
                    <a:pt x="0" y="1489"/>
                  </a:cubicBezTo>
                  <a:lnTo>
                    <a:pt x="2078" y="280"/>
                  </a:lnTo>
                  <a:cubicBezTo>
                    <a:pt x="2112" y="190"/>
                    <a:pt x="2144" y="97"/>
                    <a:pt x="2172" y="0"/>
                  </a:cubicBezTo>
                  <a:close/>
                </a:path>
              </a:pathLst>
            </a:custGeom>
            <a:solidFill>
              <a:srgbClr val="7B56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4"/>
            <p:cNvSpPr/>
            <p:nvPr/>
          </p:nvSpPr>
          <p:spPr>
            <a:xfrm>
              <a:off x="6028100" y="5049250"/>
              <a:ext cx="55150" cy="37825"/>
            </a:xfrm>
            <a:custGeom>
              <a:rect b="b" l="l" r="r" t="t"/>
              <a:pathLst>
                <a:path extrusionOk="0" h="1513" w="2206">
                  <a:moveTo>
                    <a:pt x="2205" y="0"/>
                  </a:moveTo>
                  <a:lnTo>
                    <a:pt x="127" y="1209"/>
                  </a:lnTo>
                  <a:cubicBezTo>
                    <a:pt x="88" y="1314"/>
                    <a:pt x="46" y="1415"/>
                    <a:pt x="0" y="1512"/>
                  </a:cubicBezTo>
                  <a:lnTo>
                    <a:pt x="2077" y="304"/>
                  </a:lnTo>
                  <a:cubicBezTo>
                    <a:pt x="2123" y="206"/>
                    <a:pt x="2166" y="106"/>
                    <a:pt x="2205" y="0"/>
                  </a:cubicBezTo>
                  <a:close/>
                </a:path>
              </a:pathLst>
            </a:custGeom>
            <a:solidFill>
              <a:srgbClr val="7753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4"/>
            <p:cNvSpPr/>
            <p:nvPr/>
          </p:nvSpPr>
          <p:spPr>
            <a:xfrm>
              <a:off x="6023050" y="5056800"/>
              <a:ext cx="57000" cy="39350"/>
            </a:xfrm>
            <a:custGeom>
              <a:rect b="b" l="l" r="r" t="t"/>
              <a:pathLst>
                <a:path extrusionOk="0" h="1574" w="2280">
                  <a:moveTo>
                    <a:pt x="2279" y="1"/>
                  </a:moveTo>
                  <a:lnTo>
                    <a:pt x="201" y="1209"/>
                  </a:lnTo>
                  <a:cubicBezTo>
                    <a:pt x="141" y="1334"/>
                    <a:pt x="75" y="1456"/>
                    <a:pt x="1" y="1573"/>
                  </a:cubicBezTo>
                  <a:lnTo>
                    <a:pt x="2078" y="365"/>
                  </a:lnTo>
                  <a:cubicBezTo>
                    <a:pt x="2152" y="248"/>
                    <a:pt x="2220" y="125"/>
                    <a:pt x="2279" y="1"/>
                  </a:cubicBezTo>
                  <a:close/>
                </a:path>
              </a:pathLst>
            </a:custGeom>
            <a:solidFill>
              <a:srgbClr val="7250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4"/>
            <p:cNvSpPr/>
            <p:nvPr/>
          </p:nvSpPr>
          <p:spPr>
            <a:xfrm>
              <a:off x="6000025" y="5065900"/>
              <a:ext cx="75025" cy="52775"/>
            </a:xfrm>
            <a:custGeom>
              <a:rect b="b" l="l" r="r" t="t"/>
              <a:pathLst>
                <a:path extrusionOk="0" h="2111" w="3001">
                  <a:moveTo>
                    <a:pt x="3000" y="1"/>
                  </a:moveTo>
                  <a:lnTo>
                    <a:pt x="922" y="1209"/>
                  </a:lnTo>
                  <a:cubicBezTo>
                    <a:pt x="676" y="1596"/>
                    <a:pt x="364" y="1898"/>
                    <a:pt x="0" y="2111"/>
                  </a:cubicBezTo>
                  <a:lnTo>
                    <a:pt x="2077" y="902"/>
                  </a:lnTo>
                  <a:cubicBezTo>
                    <a:pt x="2442" y="690"/>
                    <a:pt x="2754" y="387"/>
                    <a:pt x="3000" y="1"/>
                  </a:cubicBezTo>
                  <a:close/>
                </a:path>
              </a:pathLst>
            </a:custGeom>
            <a:solidFill>
              <a:srgbClr val="6E4D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4"/>
            <p:cNvSpPr/>
            <p:nvPr/>
          </p:nvSpPr>
          <p:spPr>
            <a:xfrm>
              <a:off x="3669000" y="242100"/>
              <a:ext cx="62750" cy="35200"/>
            </a:xfrm>
            <a:custGeom>
              <a:rect b="b" l="l" r="r" t="t"/>
              <a:pathLst>
                <a:path extrusionOk="0" h="1408" w="2510">
                  <a:moveTo>
                    <a:pt x="2510" y="1"/>
                  </a:moveTo>
                  <a:cubicBezTo>
                    <a:pt x="2360" y="53"/>
                    <a:pt x="2216" y="120"/>
                    <a:pt x="2079" y="200"/>
                  </a:cubicBezTo>
                  <a:lnTo>
                    <a:pt x="3" y="1407"/>
                  </a:lnTo>
                  <a:lnTo>
                    <a:pt x="3" y="1407"/>
                  </a:lnTo>
                  <a:cubicBezTo>
                    <a:pt x="139" y="1328"/>
                    <a:pt x="282" y="1262"/>
                    <a:pt x="432" y="1209"/>
                  </a:cubicBezTo>
                  <a:lnTo>
                    <a:pt x="2510" y="1"/>
                  </a:lnTo>
                  <a:close/>
                  <a:moveTo>
                    <a:pt x="3" y="1407"/>
                  </a:moveTo>
                  <a:cubicBezTo>
                    <a:pt x="2" y="1407"/>
                    <a:pt x="1" y="1408"/>
                    <a:pt x="1" y="1408"/>
                  </a:cubicBezTo>
                  <a:lnTo>
                    <a:pt x="3" y="1407"/>
                  </a:lnTo>
                  <a:close/>
                </a:path>
              </a:pathLst>
            </a:custGeom>
            <a:solidFill>
              <a:srgbClr val="6E4D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4"/>
            <p:cNvSpPr/>
            <p:nvPr/>
          </p:nvSpPr>
          <p:spPr>
            <a:xfrm>
              <a:off x="3679800" y="239550"/>
              <a:ext cx="61250" cy="32775"/>
            </a:xfrm>
            <a:custGeom>
              <a:rect b="b" l="l" r="r" t="t"/>
              <a:pathLst>
                <a:path extrusionOk="0" h="1311" w="2450">
                  <a:moveTo>
                    <a:pt x="2450" y="0"/>
                  </a:moveTo>
                  <a:cubicBezTo>
                    <a:pt x="2324" y="26"/>
                    <a:pt x="2199" y="60"/>
                    <a:pt x="2078" y="103"/>
                  </a:cubicBezTo>
                  <a:lnTo>
                    <a:pt x="0" y="1311"/>
                  </a:lnTo>
                  <a:cubicBezTo>
                    <a:pt x="122" y="1268"/>
                    <a:pt x="245" y="1235"/>
                    <a:pt x="372" y="1209"/>
                  </a:cubicBezTo>
                  <a:lnTo>
                    <a:pt x="2450" y="0"/>
                  </a:lnTo>
                  <a:close/>
                </a:path>
              </a:pathLst>
            </a:custGeom>
            <a:solidFill>
              <a:srgbClr val="7250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24"/>
            <p:cNvSpPr/>
            <p:nvPr/>
          </p:nvSpPr>
          <p:spPr>
            <a:xfrm>
              <a:off x="3689100" y="238450"/>
              <a:ext cx="59625" cy="31325"/>
            </a:xfrm>
            <a:custGeom>
              <a:rect b="b" l="l" r="r" t="t"/>
              <a:pathLst>
                <a:path extrusionOk="0" h="1253" w="2385">
                  <a:moveTo>
                    <a:pt x="2385" y="0"/>
                  </a:moveTo>
                  <a:lnTo>
                    <a:pt x="2385" y="0"/>
                  </a:lnTo>
                  <a:cubicBezTo>
                    <a:pt x="2282" y="9"/>
                    <a:pt x="2180" y="24"/>
                    <a:pt x="2078" y="44"/>
                  </a:cubicBezTo>
                  <a:lnTo>
                    <a:pt x="0" y="1253"/>
                  </a:lnTo>
                  <a:cubicBezTo>
                    <a:pt x="102" y="1232"/>
                    <a:pt x="204" y="1218"/>
                    <a:pt x="306" y="1209"/>
                  </a:cubicBezTo>
                  <a:lnTo>
                    <a:pt x="2385" y="0"/>
                  </a:lnTo>
                  <a:close/>
                </a:path>
              </a:pathLst>
            </a:custGeom>
            <a:solidFill>
              <a:srgbClr val="7753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4"/>
            <p:cNvSpPr/>
            <p:nvPr/>
          </p:nvSpPr>
          <p:spPr>
            <a:xfrm>
              <a:off x="3696750" y="238125"/>
              <a:ext cx="58900" cy="30525"/>
            </a:xfrm>
            <a:custGeom>
              <a:rect b="b" l="l" r="r" t="t"/>
              <a:pathLst>
                <a:path extrusionOk="0" h="1221" w="2356">
                  <a:moveTo>
                    <a:pt x="2355" y="0"/>
                  </a:moveTo>
                  <a:cubicBezTo>
                    <a:pt x="2261" y="0"/>
                    <a:pt x="2170" y="4"/>
                    <a:pt x="2079" y="12"/>
                  </a:cubicBezTo>
                  <a:lnTo>
                    <a:pt x="0" y="1221"/>
                  </a:lnTo>
                  <a:cubicBezTo>
                    <a:pt x="91" y="1212"/>
                    <a:pt x="183" y="1208"/>
                    <a:pt x="277" y="1208"/>
                  </a:cubicBezTo>
                  <a:lnTo>
                    <a:pt x="2355" y="0"/>
                  </a:lnTo>
                  <a:close/>
                </a:path>
              </a:pathLst>
            </a:custGeom>
            <a:solidFill>
              <a:srgbClr val="7B56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4"/>
            <p:cNvSpPr/>
            <p:nvPr/>
          </p:nvSpPr>
          <p:spPr>
            <a:xfrm>
              <a:off x="3703650" y="238125"/>
              <a:ext cx="58225" cy="30425"/>
            </a:xfrm>
            <a:custGeom>
              <a:rect b="b" l="l" r="r" t="t"/>
              <a:pathLst>
                <a:path extrusionOk="0" h="1217" w="2329">
                  <a:moveTo>
                    <a:pt x="2079" y="0"/>
                  </a:moveTo>
                  <a:lnTo>
                    <a:pt x="1" y="1208"/>
                  </a:lnTo>
                  <a:cubicBezTo>
                    <a:pt x="83" y="1208"/>
                    <a:pt x="166" y="1211"/>
                    <a:pt x="250" y="1216"/>
                  </a:cubicBezTo>
                  <a:lnTo>
                    <a:pt x="2329" y="8"/>
                  </a:lnTo>
                  <a:cubicBezTo>
                    <a:pt x="2244" y="2"/>
                    <a:pt x="2161" y="0"/>
                    <a:pt x="2079" y="0"/>
                  </a:cubicBezTo>
                  <a:close/>
                </a:path>
              </a:pathLst>
            </a:custGeom>
            <a:solidFill>
              <a:srgbClr val="7F5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4"/>
            <p:cNvSpPr/>
            <p:nvPr/>
          </p:nvSpPr>
          <p:spPr>
            <a:xfrm>
              <a:off x="3709900" y="238300"/>
              <a:ext cx="57900" cy="30850"/>
            </a:xfrm>
            <a:custGeom>
              <a:rect b="b" l="l" r="r" t="t"/>
              <a:pathLst>
                <a:path extrusionOk="0" h="1234" w="2316">
                  <a:moveTo>
                    <a:pt x="2079" y="1"/>
                  </a:moveTo>
                  <a:lnTo>
                    <a:pt x="0" y="1209"/>
                  </a:lnTo>
                  <a:cubicBezTo>
                    <a:pt x="79" y="1215"/>
                    <a:pt x="158" y="1223"/>
                    <a:pt x="237" y="1234"/>
                  </a:cubicBezTo>
                  <a:lnTo>
                    <a:pt x="2316" y="26"/>
                  </a:lnTo>
                  <a:cubicBezTo>
                    <a:pt x="2236" y="14"/>
                    <a:pt x="2157" y="6"/>
                    <a:pt x="2079" y="1"/>
                  </a:cubicBezTo>
                  <a:close/>
                </a:path>
              </a:pathLst>
            </a:custGeom>
            <a:solidFill>
              <a:srgbClr val="835C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4"/>
            <p:cNvSpPr/>
            <p:nvPr/>
          </p:nvSpPr>
          <p:spPr>
            <a:xfrm>
              <a:off x="3715825" y="238925"/>
              <a:ext cx="57800" cy="31200"/>
            </a:xfrm>
            <a:custGeom>
              <a:rect b="b" l="l" r="r" t="t"/>
              <a:pathLst>
                <a:path extrusionOk="0" h="1248" w="2312">
                  <a:moveTo>
                    <a:pt x="2079" y="1"/>
                  </a:moveTo>
                  <a:lnTo>
                    <a:pt x="0" y="1208"/>
                  </a:lnTo>
                  <a:cubicBezTo>
                    <a:pt x="77" y="1219"/>
                    <a:pt x="154" y="1231"/>
                    <a:pt x="233" y="1247"/>
                  </a:cubicBezTo>
                  <a:lnTo>
                    <a:pt x="2311" y="39"/>
                  </a:lnTo>
                  <a:cubicBezTo>
                    <a:pt x="2233" y="23"/>
                    <a:pt x="2155" y="11"/>
                    <a:pt x="2079" y="1"/>
                  </a:cubicBezTo>
                  <a:close/>
                </a:path>
              </a:pathLst>
            </a:custGeom>
            <a:solidFill>
              <a:srgbClr val="885F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4"/>
            <p:cNvSpPr/>
            <p:nvPr/>
          </p:nvSpPr>
          <p:spPr>
            <a:xfrm>
              <a:off x="3721650" y="239875"/>
              <a:ext cx="57425" cy="31450"/>
            </a:xfrm>
            <a:custGeom>
              <a:rect b="b" l="l" r="r" t="t"/>
              <a:pathLst>
                <a:path extrusionOk="0" h="1258" w="2297">
                  <a:moveTo>
                    <a:pt x="2078" y="1"/>
                  </a:moveTo>
                  <a:lnTo>
                    <a:pt x="0" y="1209"/>
                  </a:lnTo>
                  <a:cubicBezTo>
                    <a:pt x="72" y="1223"/>
                    <a:pt x="145" y="1238"/>
                    <a:pt x="218" y="1258"/>
                  </a:cubicBezTo>
                  <a:lnTo>
                    <a:pt x="2296" y="49"/>
                  </a:lnTo>
                  <a:cubicBezTo>
                    <a:pt x="2223" y="30"/>
                    <a:pt x="2150" y="14"/>
                    <a:pt x="2078" y="1"/>
                  </a:cubicBezTo>
                  <a:close/>
                </a:path>
              </a:pathLst>
            </a:custGeom>
            <a:solidFill>
              <a:srgbClr val="8C62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4"/>
            <p:cNvSpPr/>
            <p:nvPr/>
          </p:nvSpPr>
          <p:spPr>
            <a:xfrm>
              <a:off x="3727100" y="241100"/>
              <a:ext cx="57450" cy="31750"/>
            </a:xfrm>
            <a:custGeom>
              <a:rect b="b" l="l" r="r" t="t"/>
              <a:pathLst>
                <a:path extrusionOk="0" h="1270" w="2298">
                  <a:moveTo>
                    <a:pt x="2078" y="0"/>
                  </a:moveTo>
                  <a:lnTo>
                    <a:pt x="0" y="1209"/>
                  </a:lnTo>
                  <a:cubicBezTo>
                    <a:pt x="73" y="1226"/>
                    <a:pt x="146" y="1247"/>
                    <a:pt x="220" y="1269"/>
                  </a:cubicBezTo>
                  <a:lnTo>
                    <a:pt x="2298" y="61"/>
                  </a:lnTo>
                  <a:cubicBezTo>
                    <a:pt x="2225" y="38"/>
                    <a:pt x="2150" y="18"/>
                    <a:pt x="2078" y="0"/>
                  </a:cubicBezTo>
                  <a:close/>
                </a:path>
              </a:pathLst>
            </a:custGeom>
            <a:solidFill>
              <a:srgbClr val="90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4"/>
            <p:cNvSpPr/>
            <p:nvPr/>
          </p:nvSpPr>
          <p:spPr>
            <a:xfrm>
              <a:off x="3732600" y="242600"/>
              <a:ext cx="57300" cy="31950"/>
            </a:xfrm>
            <a:custGeom>
              <a:rect b="b" l="l" r="r" t="t"/>
              <a:pathLst>
                <a:path extrusionOk="0" h="1278" w="2292">
                  <a:moveTo>
                    <a:pt x="2078" y="1"/>
                  </a:moveTo>
                  <a:lnTo>
                    <a:pt x="0" y="1209"/>
                  </a:lnTo>
                  <a:cubicBezTo>
                    <a:pt x="70" y="1229"/>
                    <a:pt x="141" y="1253"/>
                    <a:pt x="213" y="1278"/>
                  </a:cubicBezTo>
                  <a:lnTo>
                    <a:pt x="2291" y="71"/>
                  </a:lnTo>
                  <a:cubicBezTo>
                    <a:pt x="2219" y="45"/>
                    <a:pt x="2148" y="22"/>
                    <a:pt x="2078" y="1"/>
                  </a:cubicBezTo>
                  <a:close/>
                </a:path>
              </a:pathLst>
            </a:custGeom>
            <a:solidFill>
              <a:srgbClr val="946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4"/>
            <p:cNvSpPr/>
            <p:nvPr/>
          </p:nvSpPr>
          <p:spPr>
            <a:xfrm>
              <a:off x="3737900" y="244350"/>
              <a:ext cx="57350" cy="32225"/>
            </a:xfrm>
            <a:custGeom>
              <a:rect b="b" l="l" r="r" t="t"/>
              <a:pathLst>
                <a:path extrusionOk="0" h="1289" w="2294">
                  <a:moveTo>
                    <a:pt x="2079" y="1"/>
                  </a:moveTo>
                  <a:lnTo>
                    <a:pt x="1" y="1208"/>
                  </a:lnTo>
                  <a:cubicBezTo>
                    <a:pt x="72" y="1234"/>
                    <a:pt x="144" y="1261"/>
                    <a:pt x="216" y="1289"/>
                  </a:cubicBezTo>
                  <a:lnTo>
                    <a:pt x="2294" y="81"/>
                  </a:lnTo>
                  <a:cubicBezTo>
                    <a:pt x="2222" y="52"/>
                    <a:pt x="2150" y="25"/>
                    <a:pt x="2079" y="1"/>
                  </a:cubicBezTo>
                  <a:close/>
                </a:path>
              </a:pathLst>
            </a:custGeom>
            <a:solidFill>
              <a:srgbClr val="996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4"/>
            <p:cNvSpPr/>
            <p:nvPr/>
          </p:nvSpPr>
          <p:spPr>
            <a:xfrm>
              <a:off x="3743275" y="246375"/>
              <a:ext cx="57300" cy="32475"/>
            </a:xfrm>
            <a:custGeom>
              <a:rect b="b" l="l" r="r" t="t"/>
              <a:pathLst>
                <a:path extrusionOk="0" h="1299" w="2292">
                  <a:moveTo>
                    <a:pt x="2079" y="0"/>
                  </a:moveTo>
                  <a:lnTo>
                    <a:pt x="1" y="1208"/>
                  </a:lnTo>
                  <a:lnTo>
                    <a:pt x="1" y="1209"/>
                  </a:lnTo>
                  <a:cubicBezTo>
                    <a:pt x="70" y="1237"/>
                    <a:pt x="142" y="1266"/>
                    <a:pt x="213" y="1299"/>
                  </a:cubicBezTo>
                  <a:lnTo>
                    <a:pt x="2291" y="90"/>
                  </a:lnTo>
                  <a:cubicBezTo>
                    <a:pt x="2219" y="59"/>
                    <a:pt x="2149" y="29"/>
                    <a:pt x="2079" y="0"/>
                  </a:cubicBezTo>
                  <a:close/>
                </a:path>
              </a:pathLst>
            </a:custGeom>
            <a:solidFill>
              <a:srgbClr val="9D6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4"/>
            <p:cNvSpPr/>
            <p:nvPr/>
          </p:nvSpPr>
          <p:spPr>
            <a:xfrm>
              <a:off x="3748600" y="248600"/>
              <a:ext cx="57350" cy="32775"/>
            </a:xfrm>
            <a:custGeom>
              <a:rect b="b" l="l" r="r" t="t"/>
              <a:pathLst>
                <a:path extrusionOk="0" h="1311" w="2294">
                  <a:moveTo>
                    <a:pt x="2078" y="0"/>
                  </a:moveTo>
                  <a:lnTo>
                    <a:pt x="0" y="1210"/>
                  </a:lnTo>
                  <a:cubicBezTo>
                    <a:pt x="71" y="1241"/>
                    <a:pt x="143" y="1275"/>
                    <a:pt x="215" y="1311"/>
                  </a:cubicBezTo>
                  <a:lnTo>
                    <a:pt x="2293" y="103"/>
                  </a:lnTo>
                  <a:cubicBezTo>
                    <a:pt x="2221" y="67"/>
                    <a:pt x="2149" y="33"/>
                    <a:pt x="2078" y="0"/>
                  </a:cubicBezTo>
                  <a:close/>
                </a:path>
              </a:pathLst>
            </a:custGeom>
            <a:solidFill>
              <a:srgbClr val="A171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4"/>
            <p:cNvSpPr/>
            <p:nvPr/>
          </p:nvSpPr>
          <p:spPr>
            <a:xfrm>
              <a:off x="3753950" y="251150"/>
              <a:ext cx="57450" cy="33050"/>
            </a:xfrm>
            <a:custGeom>
              <a:rect b="b" l="l" r="r" t="t"/>
              <a:pathLst>
                <a:path extrusionOk="0" h="1322" w="2298">
                  <a:moveTo>
                    <a:pt x="2079" y="1"/>
                  </a:moveTo>
                  <a:lnTo>
                    <a:pt x="1" y="1209"/>
                  </a:lnTo>
                  <a:cubicBezTo>
                    <a:pt x="73" y="1245"/>
                    <a:pt x="146" y="1282"/>
                    <a:pt x="219" y="1321"/>
                  </a:cubicBezTo>
                  <a:lnTo>
                    <a:pt x="2297" y="113"/>
                  </a:lnTo>
                  <a:cubicBezTo>
                    <a:pt x="2224" y="74"/>
                    <a:pt x="2151" y="37"/>
                    <a:pt x="2079" y="1"/>
                  </a:cubicBezTo>
                  <a:close/>
                </a:path>
              </a:pathLst>
            </a:custGeom>
            <a:solidFill>
              <a:srgbClr val="A574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4"/>
            <p:cNvSpPr/>
            <p:nvPr/>
          </p:nvSpPr>
          <p:spPr>
            <a:xfrm>
              <a:off x="3759400" y="254000"/>
              <a:ext cx="56200" cy="32575"/>
            </a:xfrm>
            <a:custGeom>
              <a:rect b="b" l="l" r="r" t="t"/>
              <a:pathLst>
                <a:path extrusionOk="0" h="1303" w="2248">
                  <a:moveTo>
                    <a:pt x="2079" y="0"/>
                  </a:moveTo>
                  <a:lnTo>
                    <a:pt x="1" y="1207"/>
                  </a:lnTo>
                  <a:lnTo>
                    <a:pt x="1" y="1208"/>
                  </a:lnTo>
                  <a:cubicBezTo>
                    <a:pt x="57" y="1239"/>
                    <a:pt x="113" y="1270"/>
                    <a:pt x="169" y="1303"/>
                  </a:cubicBezTo>
                  <a:lnTo>
                    <a:pt x="2248" y="95"/>
                  </a:lnTo>
                  <a:cubicBezTo>
                    <a:pt x="2192" y="62"/>
                    <a:pt x="2135" y="30"/>
                    <a:pt x="2079" y="0"/>
                  </a:cubicBezTo>
                  <a:close/>
                </a:path>
              </a:pathLst>
            </a:custGeom>
            <a:solidFill>
              <a:srgbClr val="AA77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4"/>
            <p:cNvSpPr/>
            <p:nvPr/>
          </p:nvSpPr>
          <p:spPr>
            <a:xfrm>
              <a:off x="3669000" y="238125"/>
              <a:ext cx="2431075" cy="4880550"/>
            </a:xfrm>
            <a:custGeom>
              <a:rect b="b" l="l" r="r" t="t"/>
              <a:pathLst>
                <a:path extrusionOk="0" h="195222" w="97243">
                  <a:moveTo>
                    <a:pt x="3478" y="1"/>
                  </a:moveTo>
                  <a:cubicBezTo>
                    <a:pt x="2958" y="1"/>
                    <a:pt x="2486" y="124"/>
                    <a:pt x="2079" y="360"/>
                  </a:cubicBezTo>
                  <a:lnTo>
                    <a:pt x="1" y="1568"/>
                  </a:lnTo>
                  <a:cubicBezTo>
                    <a:pt x="407" y="1332"/>
                    <a:pt x="880" y="1209"/>
                    <a:pt x="1400" y="1209"/>
                  </a:cubicBezTo>
                  <a:cubicBezTo>
                    <a:pt x="2119" y="1209"/>
                    <a:pt x="2929" y="1443"/>
                    <a:pt x="3785" y="1938"/>
                  </a:cubicBezTo>
                  <a:lnTo>
                    <a:pt x="89861" y="51634"/>
                  </a:lnTo>
                  <a:cubicBezTo>
                    <a:pt x="90041" y="51737"/>
                    <a:pt x="90220" y="51850"/>
                    <a:pt x="90395" y="51972"/>
                  </a:cubicBezTo>
                  <a:cubicBezTo>
                    <a:pt x="90405" y="51979"/>
                    <a:pt x="90415" y="51986"/>
                    <a:pt x="90425" y="51993"/>
                  </a:cubicBezTo>
                  <a:cubicBezTo>
                    <a:pt x="90588" y="52108"/>
                    <a:pt x="90750" y="52229"/>
                    <a:pt x="90909" y="52359"/>
                  </a:cubicBezTo>
                  <a:cubicBezTo>
                    <a:pt x="90928" y="52374"/>
                    <a:pt x="90946" y="52390"/>
                    <a:pt x="90965" y="52405"/>
                  </a:cubicBezTo>
                  <a:cubicBezTo>
                    <a:pt x="91119" y="52531"/>
                    <a:pt x="91269" y="52663"/>
                    <a:pt x="91419" y="52801"/>
                  </a:cubicBezTo>
                  <a:cubicBezTo>
                    <a:pt x="91441" y="52823"/>
                    <a:pt x="91465" y="52845"/>
                    <a:pt x="91489" y="52868"/>
                  </a:cubicBezTo>
                  <a:cubicBezTo>
                    <a:pt x="91616" y="52988"/>
                    <a:pt x="91739" y="53113"/>
                    <a:pt x="91862" y="53241"/>
                  </a:cubicBezTo>
                  <a:cubicBezTo>
                    <a:pt x="91896" y="53276"/>
                    <a:pt x="91929" y="53310"/>
                    <a:pt x="91962" y="53344"/>
                  </a:cubicBezTo>
                  <a:cubicBezTo>
                    <a:pt x="92053" y="53443"/>
                    <a:pt x="92141" y="53546"/>
                    <a:pt x="92229" y="53648"/>
                  </a:cubicBezTo>
                  <a:cubicBezTo>
                    <a:pt x="92295" y="53723"/>
                    <a:pt x="92360" y="53795"/>
                    <a:pt x="92423" y="53872"/>
                  </a:cubicBezTo>
                  <a:cubicBezTo>
                    <a:pt x="92448" y="53901"/>
                    <a:pt x="92470" y="53932"/>
                    <a:pt x="92494" y="53963"/>
                  </a:cubicBezTo>
                  <a:cubicBezTo>
                    <a:pt x="92761" y="54292"/>
                    <a:pt x="93012" y="54636"/>
                    <a:pt x="93246" y="54991"/>
                  </a:cubicBezTo>
                  <a:cubicBezTo>
                    <a:pt x="93249" y="54996"/>
                    <a:pt x="93251" y="55001"/>
                    <a:pt x="93255" y="55006"/>
                  </a:cubicBezTo>
                  <a:cubicBezTo>
                    <a:pt x="93488" y="55365"/>
                    <a:pt x="93704" y="55740"/>
                    <a:pt x="93901" y="56120"/>
                  </a:cubicBezTo>
                  <a:cubicBezTo>
                    <a:pt x="93914" y="56147"/>
                    <a:pt x="93930" y="56174"/>
                    <a:pt x="93945" y="56201"/>
                  </a:cubicBezTo>
                  <a:cubicBezTo>
                    <a:pt x="93985" y="56282"/>
                    <a:pt x="94022" y="56365"/>
                    <a:pt x="94062" y="56446"/>
                  </a:cubicBezTo>
                  <a:cubicBezTo>
                    <a:pt x="94125" y="56576"/>
                    <a:pt x="94189" y="56706"/>
                    <a:pt x="94247" y="56838"/>
                  </a:cubicBezTo>
                  <a:cubicBezTo>
                    <a:pt x="94267" y="56884"/>
                    <a:pt x="94285" y="56930"/>
                    <a:pt x="94306" y="56976"/>
                  </a:cubicBezTo>
                  <a:cubicBezTo>
                    <a:pt x="94374" y="57138"/>
                    <a:pt x="94439" y="57300"/>
                    <a:pt x="94501" y="57463"/>
                  </a:cubicBezTo>
                  <a:cubicBezTo>
                    <a:pt x="94516" y="57502"/>
                    <a:pt x="94532" y="57543"/>
                    <a:pt x="94546" y="57582"/>
                  </a:cubicBezTo>
                  <a:cubicBezTo>
                    <a:pt x="94616" y="57773"/>
                    <a:pt x="94680" y="57964"/>
                    <a:pt x="94738" y="58155"/>
                  </a:cubicBezTo>
                  <a:cubicBezTo>
                    <a:pt x="94747" y="58183"/>
                    <a:pt x="94755" y="58212"/>
                    <a:pt x="94764" y="58240"/>
                  </a:cubicBezTo>
                  <a:cubicBezTo>
                    <a:pt x="94822" y="58436"/>
                    <a:pt x="94874" y="58633"/>
                    <a:pt x="94920" y="58829"/>
                  </a:cubicBezTo>
                  <a:cubicBezTo>
                    <a:pt x="94926" y="58849"/>
                    <a:pt x="94931" y="58870"/>
                    <a:pt x="94935" y="58890"/>
                  </a:cubicBezTo>
                  <a:cubicBezTo>
                    <a:pt x="94983" y="59101"/>
                    <a:pt x="95025" y="59311"/>
                    <a:pt x="95058" y="59519"/>
                  </a:cubicBezTo>
                  <a:cubicBezTo>
                    <a:pt x="95058" y="59522"/>
                    <a:pt x="95059" y="59524"/>
                    <a:pt x="95060" y="59528"/>
                  </a:cubicBezTo>
                  <a:cubicBezTo>
                    <a:pt x="95092" y="59738"/>
                    <a:pt x="95117" y="59946"/>
                    <a:pt x="95135" y="60153"/>
                  </a:cubicBezTo>
                  <a:cubicBezTo>
                    <a:pt x="95136" y="60171"/>
                    <a:pt x="95137" y="60188"/>
                    <a:pt x="95138" y="60204"/>
                  </a:cubicBezTo>
                  <a:cubicBezTo>
                    <a:pt x="95155" y="60411"/>
                    <a:pt x="95164" y="60617"/>
                    <a:pt x="95163" y="60819"/>
                  </a:cubicBezTo>
                  <a:lnTo>
                    <a:pt x="94792" y="191810"/>
                  </a:lnTo>
                  <a:cubicBezTo>
                    <a:pt x="94788" y="193485"/>
                    <a:pt x="94197" y="194664"/>
                    <a:pt x="93244" y="195219"/>
                  </a:cubicBezTo>
                  <a:lnTo>
                    <a:pt x="93244" y="195219"/>
                  </a:lnTo>
                  <a:lnTo>
                    <a:pt x="95318" y="194013"/>
                  </a:lnTo>
                  <a:cubicBezTo>
                    <a:pt x="96274" y="193459"/>
                    <a:pt x="96866" y="192279"/>
                    <a:pt x="96871" y="190602"/>
                  </a:cubicBezTo>
                  <a:lnTo>
                    <a:pt x="97242" y="59611"/>
                  </a:lnTo>
                  <a:cubicBezTo>
                    <a:pt x="97243" y="59531"/>
                    <a:pt x="97242" y="59450"/>
                    <a:pt x="97239" y="59370"/>
                  </a:cubicBezTo>
                  <a:cubicBezTo>
                    <a:pt x="97237" y="59285"/>
                    <a:pt x="97233" y="59200"/>
                    <a:pt x="97227" y="59113"/>
                  </a:cubicBezTo>
                  <a:cubicBezTo>
                    <a:pt x="97225" y="59074"/>
                    <a:pt x="97220" y="59034"/>
                    <a:pt x="97218" y="58995"/>
                  </a:cubicBezTo>
                  <a:cubicBezTo>
                    <a:pt x="97217" y="58978"/>
                    <a:pt x="97215" y="58961"/>
                    <a:pt x="97214" y="58944"/>
                  </a:cubicBezTo>
                  <a:cubicBezTo>
                    <a:pt x="97211" y="58914"/>
                    <a:pt x="97209" y="58885"/>
                    <a:pt x="97207" y="58854"/>
                  </a:cubicBezTo>
                  <a:cubicBezTo>
                    <a:pt x="97198" y="58768"/>
                    <a:pt x="97189" y="58680"/>
                    <a:pt x="97178" y="58594"/>
                  </a:cubicBezTo>
                  <a:cubicBezTo>
                    <a:pt x="97166" y="58504"/>
                    <a:pt x="97153" y="58414"/>
                    <a:pt x="97139" y="58324"/>
                  </a:cubicBezTo>
                  <a:lnTo>
                    <a:pt x="97138" y="58318"/>
                  </a:lnTo>
                  <a:cubicBezTo>
                    <a:pt x="97138" y="58316"/>
                    <a:pt x="97137" y="58313"/>
                    <a:pt x="97137" y="58310"/>
                  </a:cubicBezTo>
                  <a:cubicBezTo>
                    <a:pt x="97122" y="58224"/>
                    <a:pt x="97109" y="58138"/>
                    <a:pt x="97092" y="58052"/>
                  </a:cubicBezTo>
                  <a:cubicBezTo>
                    <a:pt x="97074" y="57956"/>
                    <a:pt x="97054" y="57861"/>
                    <a:pt x="97033" y="57764"/>
                  </a:cubicBezTo>
                  <a:cubicBezTo>
                    <a:pt x="97027" y="57736"/>
                    <a:pt x="97020" y="57709"/>
                    <a:pt x="97013" y="57681"/>
                  </a:cubicBezTo>
                  <a:cubicBezTo>
                    <a:pt x="97009" y="57661"/>
                    <a:pt x="97003" y="57641"/>
                    <a:pt x="97000" y="57620"/>
                  </a:cubicBezTo>
                  <a:cubicBezTo>
                    <a:pt x="96988" y="57570"/>
                    <a:pt x="96976" y="57520"/>
                    <a:pt x="96964" y="57471"/>
                  </a:cubicBezTo>
                  <a:cubicBezTo>
                    <a:pt x="96938" y="57365"/>
                    <a:pt x="96910" y="57261"/>
                    <a:pt x="96880" y="57155"/>
                  </a:cubicBezTo>
                  <a:cubicBezTo>
                    <a:pt x="96868" y="57113"/>
                    <a:pt x="96855" y="57073"/>
                    <a:pt x="96843" y="57031"/>
                  </a:cubicBezTo>
                  <a:cubicBezTo>
                    <a:pt x="96835" y="57003"/>
                    <a:pt x="96826" y="56975"/>
                    <a:pt x="96817" y="56946"/>
                  </a:cubicBezTo>
                  <a:cubicBezTo>
                    <a:pt x="96804" y="56904"/>
                    <a:pt x="96792" y="56862"/>
                    <a:pt x="96780" y="56820"/>
                  </a:cubicBezTo>
                  <a:cubicBezTo>
                    <a:pt x="96741" y="56701"/>
                    <a:pt x="96702" y="56583"/>
                    <a:pt x="96659" y="56465"/>
                  </a:cubicBezTo>
                  <a:cubicBezTo>
                    <a:pt x="96648" y="56434"/>
                    <a:pt x="96636" y="56404"/>
                    <a:pt x="96624" y="56373"/>
                  </a:cubicBezTo>
                  <a:cubicBezTo>
                    <a:pt x="96611" y="56333"/>
                    <a:pt x="96595" y="56293"/>
                    <a:pt x="96580" y="56253"/>
                  </a:cubicBezTo>
                  <a:cubicBezTo>
                    <a:pt x="96555" y="56186"/>
                    <a:pt x="96531" y="56119"/>
                    <a:pt x="96504" y="56051"/>
                  </a:cubicBezTo>
                  <a:cubicBezTo>
                    <a:pt x="96466" y="55957"/>
                    <a:pt x="96424" y="55862"/>
                    <a:pt x="96384" y="55767"/>
                  </a:cubicBezTo>
                  <a:cubicBezTo>
                    <a:pt x="96364" y="55722"/>
                    <a:pt x="96346" y="55675"/>
                    <a:pt x="96325" y="55630"/>
                  </a:cubicBezTo>
                  <a:cubicBezTo>
                    <a:pt x="96318" y="55610"/>
                    <a:pt x="96310" y="55591"/>
                    <a:pt x="96302" y="55573"/>
                  </a:cubicBezTo>
                  <a:cubicBezTo>
                    <a:pt x="96251" y="55461"/>
                    <a:pt x="96195" y="55349"/>
                    <a:pt x="96141" y="55237"/>
                  </a:cubicBezTo>
                  <a:cubicBezTo>
                    <a:pt x="96102" y="55155"/>
                    <a:pt x="96065" y="55072"/>
                    <a:pt x="96023" y="54991"/>
                  </a:cubicBezTo>
                  <a:cubicBezTo>
                    <a:pt x="96019" y="54981"/>
                    <a:pt x="96014" y="54971"/>
                    <a:pt x="96009" y="54961"/>
                  </a:cubicBezTo>
                  <a:cubicBezTo>
                    <a:pt x="96000" y="54944"/>
                    <a:pt x="95988" y="54928"/>
                    <a:pt x="95980" y="54911"/>
                  </a:cubicBezTo>
                  <a:cubicBezTo>
                    <a:pt x="95784" y="54530"/>
                    <a:pt x="95568" y="54157"/>
                    <a:pt x="95334" y="53797"/>
                  </a:cubicBezTo>
                  <a:cubicBezTo>
                    <a:pt x="95331" y="53792"/>
                    <a:pt x="95327" y="53786"/>
                    <a:pt x="95325" y="53782"/>
                  </a:cubicBezTo>
                  <a:cubicBezTo>
                    <a:pt x="95091" y="53426"/>
                    <a:pt x="94841" y="53084"/>
                    <a:pt x="94573" y="52753"/>
                  </a:cubicBezTo>
                  <a:cubicBezTo>
                    <a:pt x="94558" y="52735"/>
                    <a:pt x="94546" y="52715"/>
                    <a:pt x="94532" y="52697"/>
                  </a:cubicBezTo>
                  <a:cubicBezTo>
                    <a:pt x="94523" y="52686"/>
                    <a:pt x="94511" y="52674"/>
                    <a:pt x="94502" y="52663"/>
                  </a:cubicBezTo>
                  <a:cubicBezTo>
                    <a:pt x="94438" y="52586"/>
                    <a:pt x="94372" y="52513"/>
                    <a:pt x="94307" y="52438"/>
                  </a:cubicBezTo>
                  <a:cubicBezTo>
                    <a:pt x="94235" y="52354"/>
                    <a:pt x="94164" y="52269"/>
                    <a:pt x="94090" y="52188"/>
                  </a:cubicBezTo>
                  <a:cubicBezTo>
                    <a:pt x="94074" y="52170"/>
                    <a:pt x="94057" y="52154"/>
                    <a:pt x="94040" y="52136"/>
                  </a:cubicBezTo>
                  <a:cubicBezTo>
                    <a:pt x="94008" y="52100"/>
                    <a:pt x="93974" y="52066"/>
                    <a:pt x="93940" y="52031"/>
                  </a:cubicBezTo>
                  <a:cubicBezTo>
                    <a:pt x="93877" y="51965"/>
                    <a:pt x="93813" y="51898"/>
                    <a:pt x="93750" y="51834"/>
                  </a:cubicBezTo>
                  <a:cubicBezTo>
                    <a:pt x="93690" y="51774"/>
                    <a:pt x="93629" y="51717"/>
                    <a:pt x="93567" y="51658"/>
                  </a:cubicBezTo>
                  <a:cubicBezTo>
                    <a:pt x="93543" y="51637"/>
                    <a:pt x="93521" y="51613"/>
                    <a:pt x="93497" y="51592"/>
                  </a:cubicBezTo>
                  <a:cubicBezTo>
                    <a:pt x="93482" y="51578"/>
                    <a:pt x="93467" y="51563"/>
                    <a:pt x="93451" y="51549"/>
                  </a:cubicBezTo>
                  <a:cubicBezTo>
                    <a:pt x="93361" y="51465"/>
                    <a:pt x="93269" y="51383"/>
                    <a:pt x="93176" y="51304"/>
                  </a:cubicBezTo>
                  <a:cubicBezTo>
                    <a:pt x="93132" y="51267"/>
                    <a:pt x="93087" y="51232"/>
                    <a:pt x="93043" y="51196"/>
                  </a:cubicBezTo>
                  <a:cubicBezTo>
                    <a:pt x="93025" y="51181"/>
                    <a:pt x="93006" y="51165"/>
                    <a:pt x="92987" y="51150"/>
                  </a:cubicBezTo>
                  <a:cubicBezTo>
                    <a:pt x="92966" y="51132"/>
                    <a:pt x="92945" y="51114"/>
                    <a:pt x="92924" y="51097"/>
                  </a:cubicBezTo>
                  <a:cubicBezTo>
                    <a:pt x="92843" y="51034"/>
                    <a:pt x="92762" y="50971"/>
                    <a:pt x="92681" y="50912"/>
                  </a:cubicBezTo>
                  <a:cubicBezTo>
                    <a:pt x="92622" y="50868"/>
                    <a:pt x="92563" y="50828"/>
                    <a:pt x="92504" y="50785"/>
                  </a:cubicBezTo>
                  <a:cubicBezTo>
                    <a:pt x="92494" y="50778"/>
                    <a:pt x="92483" y="50771"/>
                    <a:pt x="92473" y="50764"/>
                  </a:cubicBezTo>
                  <a:cubicBezTo>
                    <a:pt x="92463" y="50756"/>
                    <a:pt x="92455" y="50750"/>
                    <a:pt x="92445" y="50744"/>
                  </a:cubicBezTo>
                  <a:cubicBezTo>
                    <a:pt x="92371" y="50693"/>
                    <a:pt x="92295" y="50642"/>
                    <a:pt x="92218" y="50594"/>
                  </a:cubicBezTo>
                  <a:cubicBezTo>
                    <a:pt x="92143" y="50545"/>
                    <a:pt x="92068" y="50499"/>
                    <a:pt x="91992" y="50456"/>
                  </a:cubicBezTo>
                  <a:cubicBezTo>
                    <a:pt x="91975" y="50445"/>
                    <a:pt x="91957" y="50435"/>
                    <a:pt x="91941" y="50425"/>
                  </a:cubicBezTo>
                  <a:lnTo>
                    <a:pt x="5864" y="730"/>
                  </a:lnTo>
                  <a:cubicBezTo>
                    <a:pt x="5007" y="235"/>
                    <a:pt x="4196" y="1"/>
                    <a:pt x="3478" y="1"/>
                  </a:cubicBezTo>
                  <a:close/>
                  <a:moveTo>
                    <a:pt x="93244" y="195219"/>
                  </a:moveTo>
                  <a:lnTo>
                    <a:pt x="93240" y="195222"/>
                  </a:lnTo>
                  <a:cubicBezTo>
                    <a:pt x="93241" y="195221"/>
                    <a:pt x="93243" y="195220"/>
                    <a:pt x="93244" y="195219"/>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4"/>
            <p:cNvSpPr/>
            <p:nvPr/>
          </p:nvSpPr>
          <p:spPr>
            <a:xfrm>
              <a:off x="3620675" y="268300"/>
              <a:ext cx="2427700" cy="4859350"/>
            </a:xfrm>
            <a:custGeom>
              <a:rect b="b" l="l" r="r" t="t"/>
              <a:pathLst>
                <a:path extrusionOk="0" h="194374" w="97108">
                  <a:moveTo>
                    <a:pt x="3333" y="1"/>
                  </a:moveTo>
                  <a:cubicBezTo>
                    <a:pt x="1589" y="1"/>
                    <a:pt x="388" y="1382"/>
                    <a:pt x="381" y="3771"/>
                  </a:cubicBezTo>
                  <a:lnTo>
                    <a:pt x="10" y="134763"/>
                  </a:lnTo>
                  <a:cubicBezTo>
                    <a:pt x="0" y="138138"/>
                    <a:pt x="2377" y="142253"/>
                    <a:pt x="5313" y="143948"/>
                  </a:cubicBezTo>
                  <a:lnTo>
                    <a:pt x="91388" y="193644"/>
                  </a:lnTo>
                  <a:cubicBezTo>
                    <a:pt x="92245" y="194139"/>
                    <a:pt x="93056" y="194373"/>
                    <a:pt x="93775" y="194373"/>
                  </a:cubicBezTo>
                  <a:cubicBezTo>
                    <a:pt x="95518" y="194373"/>
                    <a:pt x="96719" y="192992"/>
                    <a:pt x="96726" y="190602"/>
                  </a:cubicBezTo>
                  <a:lnTo>
                    <a:pt x="97097" y="59610"/>
                  </a:lnTo>
                  <a:cubicBezTo>
                    <a:pt x="97107" y="56236"/>
                    <a:pt x="94731" y="52122"/>
                    <a:pt x="91794" y="50425"/>
                  </a:cubicBezTo>
                  <a:lnTo>
                    <a:pt x="5718" y="730"/>
                  </a:lnTo>
                  <a:cubicBezTo>
                    <a:pt x="4862" y="235"/>
                    <a:pt x="4051" y="1"/>
                    <a:pt x="333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4"/>
            <p:cNvSpPr/>
            <p:nvPr/>
          </p:nvSpPr>
          <p:spPr>
            <a:xfrm>
              <a:off x="3814475" y="650000"/>
              <a:ext cx="2092050" cy="4183750"/>
            </a:xfrm>
            <a:custGeom>
              <a:rect b="b" l="l" r="r" t="t"/>
              <a:pathLst>
                <a:path extrusionOk="0" h="167350" w="83682">
                  <a:moveTo>
                    <a:pt x="338" y="0"/>
                  </a:moveTo>
                  <a:lnTo>
                    <a:pt x="1" y="119232"/>
                  </a:lnTo>
                  <a:lnTo>
                    <a:pt x="83342" y="167350"/>
                  </a:lnTo>
                  <a:lnTo>
                    <a:pt x="83681" y="48118"/>
                  </a:lnTo>
                  <a:lnTo>
                    <a:pt x="338" y="0"/>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4"/>
            <p:cNvSpPr/>
            <p:nvPr/>
          </p:nvSpPr>
          <p:spPr>
            <a:xfrm>
              <a:off x="2707675" y="650000"/>
              <a:ext cx="3198850" cy="4826275"/>
            </a:xfrm>
            <a:custGeom>
              <a:rect b="b" l="l" r="r" t="t"/>
              <a:pathLst>
                <a:path extrusionOk="0" h="193051" w="127954">
                  <a:moveTo>
                    <a:pt x="44610" y="0"/>
                  </a:moveTo>
                  <a:lnTo>
                    <a:pt x="44418" y="68041"/>
                  </a:lnTo>
                  <a:cubicBezTo>
                    <a:pt x="44328" y="99743"/>
                    <a:pt x="27419" y="129016"/>
                    <a:pt x="1" y="144932"/>
                  </a:cubicBezTo>
                  <a:lnTo>
                    <a:pt x="83342" y="193050"/>
                  </a:lnTo>
                  <a:cubicBezTo>
                    <a:pt x="110760" y="177134"/>
                    <a:pt x="127670" y="147861"/>
                    <a:pt x="127760" y="116159"/>
                  </a:cubicBezTo>
                  <a:lnTo>
                    <a:pt x="127953" y="48118"/>
                  </a:lnTo>
                  <a:lnTo>
                    <a:pt x="446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24"/>
            <p:cNvSpPr/>
            <p:nvPr/>
          </p:nvSpPr>
          <p:spPr>
            <a:xfrm>
              <a:off x="4192175" y="767600"/>
              <a:ext cx="1336650" cy="1013200"/>
            </a:xfrm>
            <a:custGeom>
              <a:rect b="b" l="l" r="r" t="t"/>
              <a:pathLst>
                <a:path extrusionOk="0" h="40528" w="53466">
                  <a:moveTo>
                    <a:pt x="2016" y="1617"/>
                  </a:moveTo>
                  <a:cubicBezTo>
                    <a:pt x="2197" y="1617"/>
                    <a:pt x="2400" y="1676"/>
                    <a:pt x="2616" y="1800"/>
                  </a:cubicBezTo>
                  <a:lnTo>
                    <a:pt x="50877" y="29664"/>
                  </a:lnTo>
                  <a:cubicBezTo>
                    <a:pt x="51612" y="30088"/>
                    <a:pt x="52208" y="31122"/>
                    <a:pt x="52206" y="31965"/>
                  </a:cubicBezTo>
                  <a:lnTo>
                    <a:pt x="52189" y="37971"/>
                  </a:lnTo>
                  <a:lnTo>
                    <a:pt x="52190" y="37971"/>
                  </a:lnTo>
                  <a:cubicBezTo>
                    <a:pt x="52189" y="38569"/>
                    <a:pt x="51886" y="38915"/>
                    <a:pt x="51449" y="38915"/>
                  </a:cubicBezTo>
                  <a:cubicBezTo>
                    <a:pt x="51269" y="38915"/>
                    <a:pt x="51066" y="38857"/>
                    <a:pt x="50852" y="38733"/>
                  </a:cubicBezTo>
                  <a:lnTo>
                    <a:pt x="2591" y="10869"/>
                  </a:lnTo>
                  <a:cubicBezTo>
                    <a:pt x="1853" y="10443"/>
                    <a:pt x="1256" y="9409"/>
                    <a:pt x="1258" y="8566"/>
                  </a:cubicBezTo>
                  <a:lnTo>
                    <a:pt x="1275" y="2560"/>
                  </a:lnTo>
                  <a:cubicBezTo>
                    <a:pt x="1277" y="1962"/>
                    <a:pt x="1579" y="1617"/>
                    <a:pt x="2016" y="1617"/>
                  </a:cubicBezTo>
                  <a:close/>
                  <a:moveTo>
                    <a:pt x="1459" y="1"/>
                  </a:moveTo>
                  <a:cubicBezTo>
                    <a:pt x="610" y="1"/>
                    <a:pt x="25" y="674"/>
                    <a:pt x="22" y="1836"/>
                  </a:cubicBezTo>
                  <a:lnTo>
                    <a:pt x="5" y="7842"/>
                  </a:lnTo>
                  <a:cubicBezTo>
                    <a:pt x="0" y="9482"/>
                    <a:pt x="1156" y="11484"/>
                    <a:pt x="2587" y="12310"/>
                  </a:cubicBezTo>
                  <a:lnTo>
                    <a:pt x="50849" y="40173"/>
                  </a:lnTo>
                  <a:cubicBezTo>
                    <a:pt x="51265" y="40414"/>
                    <a:pt x="51659" y="40528"/>
                    <a:pt x="52008" y="40528"/>
                  </a:cubicBezTo>
                  <a:cubicBezTo>
                    <a:pt x="52856" y="40528"/>
                    <a:pt x="53440" y="39856"/>
                    <a:pt x="53443" y="38695"/>
                  </a:cubicBezTo>
                  <a:lnTo>
                    <a:pt x="53460" y="32689"/>
                  </a:lnTo>
                  <a:cubicBezTo>
                    <a:pt x="53466" y="31050"/>
                    <a:pt x="52309" y="29044"/>
                    <a:pt x="50883" y="28220"/>
                  </a:cubicBezTo>
                  <a:lnTo>
                    <a:pt x="2620" y="356"/>
                  </a:lnTo>
                  <a:cubicBezTo>
                    <a:pt x="2203" y="115"/>
                    <a:pt x="1809" y="1"/>
                    <a:pt x="145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4"/>
            <p:cNvSpPr/>
            <p:nvPr/>
          </p:nvSpPr>
          <p:spPr>
            <a:xfrm>
              <a:off x="4335150" y="765650"/>
              <a:ext cx="1050675" cy="709000"/>
            </a:xfrm>
            <a:custGeom>
              <a:rect b="b" l="l" r="r" t="t"/>
              <a:pathLst>
                <a:path extrusionOk="0" h="28360" w="42027">
                  <a:moveTo>
                    <a:pt x="1611" y="0"/>
                  </a:moveTo>
                  <a:cubicBezTo>
                    <a:pt x="662" y="0"/>
                    <a:pt x="10" y="752"/>
                    <a:pt x="6" y="2053"/>
                  </a:cubicBezTo>
                  <a:cubicBezTo>
                    <a:pt x="0" y="3887"/>
                    <a:pt x="1292" y="6124"/>
                    <a:pt x="2891" y="7048"/>
                  </a:cubicBezTo>
                  <a:lnTo>
                    <a:pt x="39116" y="27962"/>
                  </a:lnTo>
                  <a:cubicBezTo>
                    <a:pt x="39584" y="28232"/>
                    <a:pt x="40026" y="28360"/>
                    <a:pt x="40417" y="28360"/>
                  </a:cubicBezTo>
                  <a:cubicBezTo>
                    <a:pt x="41366" y="28360"/>
                    <a:pt x="42018" y="27609"/>
                    <a:pt x="42021" y="26311"/>
                  </a:cubicBezTo>
                  <a:cubicBezTo>
                    <a:pt x="42027" y="24472"/>
                    <a:pt x="40736" y="22236"/>
                    <a:pt x="39136" y="21312"/>
                  </a:cubicBezTo>
                  <a:lnTo>
                    <a:pt x="2911" y="398"/>
                  </a:lnTo>
                  <a:cubicBezTo>
                    <a:pt x="2443" y="128"/>
                    <a:pt x="2002" y="0"/>
                    <a:pt x="161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4"/>
            <p:cNvSpPr/>
            <p:nvPr/>
          </p:nvSpPr>
          <p:spPr>
            <a:xfrm>
              <a:off x="4495100" y="2946150"/>
              <a:ext cx="89450" cy="252050"/>
            </a:xfrm>
            <a:custGeom>
              <a:rect b="b" l="l" r="r" t="t"/>
              <a:pathLst>
                <a:path extrusionOk="0" h="10082" w="3578">
                  <a:moveTo>
                    <a:pt x="23" y="0"/>
                  </a:moveTo>
                  <a:lnTo>
                    <a:pt x="3" y="6764"/>
                  </a:lnTo>
                  <a:cubicBezTo>
                    <a:pt x="1" y="7893"/>
                    <a:pt x="793" y="9269"/>
                    <a:pt x="1778" y="9838"/>
                  </a:cubicBezTo>
                  <a:cubicBezTo>
                    <a:pt x="2064" y="10003"/>
                    <a:pt x="2336" y="10082"/>
                    <a:pt x="2576" y="10082"/>
                  </a:cubicBezTo>
                  <a:cubicBezTo>
                    <a:pt x="3159" y="10082"/>
                    <a:pt x="3561" y="9620"/>
                    <a:pt x="3563" y="8820"/>
                  </a:cubicBezTo>
                  <a:lnTo>
                    <a:pt x="3577" y="4102"/>
                  </a:lnTo>
                  <a:lnTo>
                    <a:pt x="1797" y="3073"/>
                  </a:lnTo>
                  <a:cubicBezTo>
                    <a:pt x="812" y="2505"/>
                    <a:pt x="20" y="1130"/>
                    <a:pt x="23"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24"/>
            <p:cNvSpPr/>
            <p:nvPr/>
          </p:nvSpPr>
          <p:spPr>
            <a:xfrm>
              <a:off x="4495625" y="2712575"/>
              <a:ext cx="92100" cy="233825"/>
            </a:xfrm>
            <a:custGeom>
              <a:rect b="b" l="l" r="r" t="t"/>
              <a:pathLst>
                <a:path extrusionOk="0" h="9353" w="3684">
                  <a:moveTo>
                    <a:pt x="235" y="1"/>
                  </a:moveTo>
                  <a:cubicBezTo>
                    <a:pt x="96" y="767"/>
                    <a:pt x="23" y="1596"/>
                    <a:pt x="20" y="2479"/>
                  </a:cubicBezTo>
                  <a:lnTo>
                    <a:pt x="1" y="9343"/>
                  </a:lnTo>
                  <a:cubicBezTo>
                    <a:pt x="3" y="8543"/>
                    <a:pt x="404" y="8081"/>
                    <a:pt x="987" y="8081"/>
                  </a:cubicBezTo>
                  <a:cubicBezTo>
                    <a:pt x="1227" y="8081"/>
                    <a:pt x="1499" y="8159"/>
                    <a:pt x="1787" y="8326"/>
                  </a:cubicBezTo>
                  <a:lnTo>
                    <a:pt x="3568" y="9353"/>
                  </a:lnTo>
                  <a:lnTo>
                    <a:pt x="3581" y="4534"/>
                  </a:lnTo>
                  <a:cubicBezTo>
                    <a:pt x="3581" y="4049"/>
                    <a:pt x="3615" y="3563"/>
                    <a:pt x="3683" y="3083"/>
                  </a:cubicBezTo>
                  <a:lnTo>
                    <a:pt x="1805" y="1998"/>
                  </a:lnTo>
                  <a:cubicBezTo>
                    <a:pt x="1122" y="1605"/>
                    <a:pt x="531" y="820"/>
                    <a:pt x="23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4"/>
            <p:cNvSpPr/>
            <p:nvPr/>
          </p:nvSpPr>
          <p:spPr>
            <a:xfrm>
              <a:off x="5080800" y="3335425"/>
              <a:ext cx="89575" cy="200925"/>
            </a:xfrm>
            <a:custGeom>
              <a:rect b="b" l="l" r="r" t="t"/>
              <a:pathLst>
                <a:path extrusionOk="0" h="8037" w="3583">
                  <a:moveTo>
                    <a:pt x="17" y="0"/>
                  </a:moveTo>
                  <a:lnTo>
                    <a:pt x="3" y="4719"/>
                  </a:lnTo>
                  <a:cubicBezTo>
                    <a:pt x="0" y="5848"/>
                    <a:pt x="793" y="7224"/>
                    <a:pt x="1777" y="7792"/>
                  </a:cubicBezTo>
                  <a:cubicBezTo>
                    <a:pt x="2065" y="7958"/>
                    <a:pt x="2336" y="8037"/>
                    <a:pt x="2577" y="8037"/>
                  </a:cubicBezTo>
                  <a:cubicBezTo>
                    <a:pt x="3160" y="8037"/>
                    <a:pt x="3561" y="7574"/>
                    <a:pt x="3563" y="6775"/>
                  </a:cubicBezTo>
                  <a:lnTo>
                    <a:pt x="3582" y="11"/>
                  </a:lnTo>
                  <a:lnTo>
                    <a:pt x="3582" y="11"/>
                  </a:lnTo>
                  <a:cubicBezTo>
                    <a:pt x="3580" y="810"/>
                    <a:pt x="3179" y="1272"/>
                    <a:pt x="2596" y="1272"/>
                  </a:cubicBezTo>
                  <a:cubicBezTo>
                    <a:pt x="2355" y="1272"/>
                    <a:pt x="2084" y="1194"/>
                    <a:pt x="1796" y="1028"/>
                  </a:cubicBezTo>
                  <a:lnTo>
                    <a:pt x="17"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4"/>
            <p:cNvSpPr/>
            <p:nvPr/>
          </p:nvSpPr>
          <p:spPr>
            <a:xfrm>
              <a:off x="5079500" y="3073575"/>
              <a:ext cx="91400" cy="262125"/>
            </a:xfrm>
            <a:custGeom>
              <a:rect b="b" l="l" r="r" t="t"/>
              <a:pathLst>
                <a:path extrusionOk="0" h="10485" w="3656">
                  <a:moveTo>
                    <a:pt x="0" y="0"/>
                  </a:moveTo>
                  <a:cubicBezTo>
                    <a:pt x="63" y="520"/>
                    <a:pt x="95" y="1041"/>
                    <a:pt x="94" y="1564"/>
                  </a:cubicBezTo>
                  <a:lnTo>
                    <a:pt x="80" y="6384"/>
                  </a:lnTo>
                  <a:lnTo>
                    <a:pt x="1860" y="7411"/>
                  </a:lnTo>
                  <a:cubicBezTo>
                    <a:pt x="2844" y="7979"/>
                    <a:pt x="3638" y="9354"/>
                    <a:pt x="3634" y="10485"/>
                  </a:cubicBezTo>
                  <a:lnTo>
                    <a:pt x="3654" y="3620"/>
                  </a:lnTo>
                  <a:cubicBezTo>
                    <a:pt x="3656" y="2738"/>
                    <a:pt x="3588" y="1828"/>
                    <a:pt x="3455" y="904"/>
                  </a:cubicBezTo>
                  <a:cubicBezTo>
                    <a:pt x="3281" y="1180"/>
                    <a:pt x="3008" y="1329"/>
                    <a:pt x="2677" y="1329"/>
                  </a:cubicBezTo>
                  <a:cubicBezTo>
                    <a:pt x="2437" y="1329"/>
                    <a:pt x="2166" y="1250"/>
                    <a:pt x="1879" y="1084"/>
                  </a:cubicBezTo>
                  <a:lnTo>
                    <a:pt x="0"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4"/>
            <p:cNvSpPr/>
            <p:nvPr/>
          </p:nvSpPr>
          <p:spPr>
            <a:xfrm>
              <a:off x="4495575" y="2914575"/>
              <a:ext cx="674875" cy="452675"/>
            </a:xfrm>
            <a:custGeom>
              <a:rect b="b" l="l" r="r" t="t"/>
              <a:pathLst>
                <a:path extrusionOk="0" h="18107" w="26995">
                  <a:moveTo>
                    <a:pt x="989" y="1"/>
                  </a:moveTo>
                  <a:cubicBezTo>
                    <a:pt x="406" y="1"/>
                    <a:pt x="6" y="463"/>
                    <a:pt x="4" y="1263"/>
                  </a:cubicBezTo>
                  <a:cubicBezTo>
                    <a:pt x="1" y="2393"/>
                    <a:pt x="794" y="3768"/>
                    <a:pt x="1778" y="4336"/>
                  </a:cubicBezTo>
                  <a:lnTo>
                    <a:pt x="3558" y="5365"/>
                  </a:lnTo>
                  <a:lnTo>
                    <a:pt x="23426" y="16834"/>
                  </a:lnTo>
                  <a:lnTo>
                    <a:pt x="25206" y="17862"/>
                  </a:lnTo>
                  <a:cubicBezTo>
                    <a:pt x="25494" y="18028"/>
                    <a:pt x="25765" y="18106"/>
                    <a:pt x="26006" y="18106"/>
                  </a:cubicBezTo>
                  <a:cubicBezTo>
                    <a:pt x="26589" y="18106"/>
                    <a:pt x="26990" y="17644"/>
                    <a:pt x="26993" y="16845"/>
                  </a:cubicBezTo>
                  <a:cubicBezTo>
                    <a:pt x="26995" y="15714"/>
                    <a:pt x="26202" y="14340"/>
                    <a:pt x="25218" y="13771"/>
                  </a:cubicBezTo>
                  <a:lnTo>
                    <a:pt x="23437" y="12744"/>
                  </a:lnTo>
                  <a:lnTo>
                    <a:pt x="3570" y="1273"/>
                  </a:lnTo>
                  <a:lnTo>
                    <a:pt x="1790" y="246"/>
                  </a:lnTo>
                  <a:cubicBezTo>
                    <a:pt x="1502" y="79"/>
                    <a:pt x="1230" y="1"/>
                    <a:pt x="989"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4"/>
            <p:cNvSpPr/>
            <p:nvPr/>
          </p:nvSpPr>
          <p:spPr>
            <a:xfrm>
              <a:off x="4512025" y="2177925"/>
              <a:ext cx="322650" cy="378725"/>
            </a:xfrm>
            <a:custGeom>
              <a:rect b="b" l="l" r="r" t="t"/>
              <a:pathLst>
                <a:path extrusionOk="0" h="15149" w="12906">
                  <a:moveTo>
                    <a:pt x="0" y="1"/>
                  </a:moveTo>
                  <a:lnTo>
                    <a:pt x="0" y="1"/>
                  </a:lnTo>
                  <a:cubicBezTo>
                    <a:pt x="965" y="4134"/>
                    <a:pt x="3145" y="8416"/>
                    <a:pt x="6158" y="11910"/>
                  </a:cubicBezTo>
                  <a:lnTo>
                    <a:pt x="8951" y="15148"/>
                  </a:lnTo>
                  <a:lnTo>
                    <a:pt x="12906" y="15137"/>
                  </a:lnTo>
                  <a:lnTo>
                    <a:pt x="7774" y="9186"/>
                  </a:lnTo>
                  <a:cubicBezTo>
                    <a:pt x="6158" y="7312"/>
                    <a:pt x="4879" y="5118"/>
                    <a:pt x="4054" y="2892"/>
                  </a:cubicBezTo>
                  <a:lnTo>
                    <a:pt x="1212" y="1250"/>
                  </a:lnTo>
                  <a:cubicBezTo>
                    <a:pt x="742" y="980"/>
                    <a:pt x="316" y="524"/>
                    <a:pt x="0"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4"/>
            <p:cNvSpPr/>
            <p:nvPr/>
          </p:nvSpPr>
          <p:spPr>
            <a:xfrm>
              <a:off x="4496375" y="2654125"/>
              <a:ext cx="674775" cy="452700"/>
            </a:xfrm>
            <a:custGeom>
              <a:rect b="b" l="l" r="r" t="t"/>
              <a:pathLst>
                <a:path extrusionOk="0" h="18108" w="26991">
                  <a:moveTo>
                    <a:pt x="988" y="1"/>
                  </a:moveTo>
                  <a:cubicBezTo>
                    <a:pt x="961" y="1"/>
                    <a:pt x="933" y="2"/>
                    <a:pt x="906" y="4"/>
                  </a:cubicBezTo>
                  <a:cubicBezTo>
                    <a:pt x="368" y="46"/>
                    <a:pt x="3" y="501"/>
                    <a:pt x="1" y="1263"/>
                  </a:cubicBezTo>
                  <a:cubicBezTo>
                    <a:pt x="0" y="1609"/>
                    <a:pt x="74" y="1977"/>
                    <a:pt x="205" y="2339"/>
                  </a:cubicBezTo>
                  <a:cubicBezTo>
                    <a:pt x="501" y="3158"/>
                    <a:pt x="1092" y="3943"/>
                    <a:pt x="1775" y="4336"/>
                  </a:cubicBezTo>
                  <a:lnTo>
                    <a:pt x="3653" y="5421"/>
                  </a:lnTo>
                  <a:lnTo>
                    <a:pt x="23325" y="16778"/>
                  </a:lnTo>
                  <a:lnTo>
                    <a:pt x="25203" y="17863"/>
                  </a:lnTo>
                  <a:cubicBezTo>
                    <a:pt x="25490" y="18029"/>
                    <a:pt x="25761" y="18107"/>
                    <a:pt x="26001" y="18107"/>
                  </a:cubicBezTo>
                  <a:cubicBezTo>
                    <a:pt x="26333" y="18107"/>
                    <a:pt x="26606" y="17958"/>
                    <a:pt x="26781" y="17682"/>
                  </a:cubicBezTo>
                  <a:cubicBezTo>
                    <a:pt x="26912" y="17473"/>
                    <a:pt x="26988" y="17190"/>
                    <a:pt x="26989" y="16845"/>
                  </a:cubicBezTo>
                  <a:cubicBezTo>
                    <a:pt x="26991" y="16082"/>
                    <a:pt x="26631" y="15209"/>
                    <a:pt x="26094" y="14546"/>
                  </a:cubicBezTo>
                  <a:cubicBezTo>
                    <a:pt x="25835" y="14227"/>
                    <a:pt x="25535" y="13957"/>
                    <a:pt x="25215" y="13772"/>
                  </a:cubicBezTo>
                  <a:lnTo>
                    <a:pt x="21957" y="11891"/>
                  </a:lnTo>
                  <a:lnTo>
                    <a:pt x="5044" y="2126"/>
                  </a:lnTo>
                  <a:lnTo>
                    <a:pt x="1787" y="246"/>
                  </a:lnTo>
                  <a:cubicBezTo>
                    <a:pt x="1500" y="80"/>
                    <a:pt x="1229" y="1"/>
                    <a:pt x="988"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4"/>
            <p:cNvSpPr/>
            <p:nvPr/>
          </p:nvSpPr>
          <p:spPr>
            <a:xfrm>
              <a:off x="4834350" y="2670625"/>
              <a:ext cx="314375" cy="347175"/>
            </a:xfrm>
            <a:custGeom>
              <a:rect b="b" l="l" r="r" t="t"/>
              <a:pathLst>
                <a:path extrusionOk="0" h="13887" w="12575">
                  <a:moveTo>
                    <a:pt x="3955" y="1"/>
                  </a:moveTo>
                  <a:lnTo>
                    <a:pt x="0" y="12"/>
                  </a:lnTo>
                  <a:lnTo>
                    <a:pt x="5131" y="5963"/>
                  </a:lnTo>
                  <a:cubicBezTo>
                    <a:pt x="6499" y="7548"/>
                    <a:pt x="7625" y="9363"/>
                    <a:pt x="8438" y="11231"/>
                  </a:cubicBezTo>
                  <a:lnTo>
                    <a:pt x="11696" y="13112"/>
                  </a:lnTo>
                  <a:cubicBezTo>
                    <a:pt x="12016" y="13296"/>
                    <a:pt x="12316" y="13567"/>
                    <a:pt x="12575" y="13886"/>
                  </a:cubicBezTo>
                  <a:cubicBezTo>
                    <a:pt x="11489" y="10154"/>
                    <a:pt x="9455" y="6377"/>
                    <a:pt x="6747" y="3238"/>
                  </a:cubicBezTo>
                  <a:lnTo>
                    <a:pt x="3955"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4"/>
            <p:cNvSpPr/>
            <p:nvPr/>
          </p:nvSpPr>
          <p:spPr>
            <a:xfrm>
              <a:off x="4498700" y="1684375"/>
              <a:ext cx="89550" cy="187850"/>
            </a:xfrm>
            <a:custGeom>
              <a:rect b="b" l="l" r="r" t="t"/>
              <a:pathLst>
                <a:path extrusionOk="0" h="7514" w="3582">
                  <a:moveTo>
                    <a:pt x="1005" y="1"/>
                  </a:moveTo>
                  <a:cubicBezTo>
                    <a:pt x="421" y="1"/>
                    <a:pt x="21" y="463"/>
                    <a:pt x="18" y="1263"/>
                  </a:cubicBezTo>
                  <a:lnTo>
                    <a:pt x="0" y="7504"/>
                  </a:lnTo>
                  <a:cubicBezTo>
                    <a:pt x="3" y="6704"/>
                    <a:pt x="404" y="6241"/>
                    <a:pt x="987" y="6241"/>
                  </a:cubicBezTo>
                  <a:cubicBezTo>
                    <a:pt x="1228" y="6241"/>
                    <a:pt x="1499" y="6320"/>
                    <a:pt x="1787" y="6485"/>
                  </a:cubicBezTo>
                  <a:lnTo>
                    <a:pt x="3567" y="7514"/>
                  </a:lnTo>
                  <a:lnTo>
                    <a:pt x="3578" y="3318"/>
                  </a:lnTo>
                  <a:cubicBezTo>
                    <a:pt x="3582" y="2189"/>
                    <a:pt x="2789" y="813"/>
                    <a:pt x="1805" y="245"/>
                  </a:cubicBezTo>
                  <a:cubicBezTo>
                    <a:pt x="1517" y="79"/>
                    <a:pt x="1245" y="1"/>
                    <a:pt x="100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4"/>
            <p:cNvSpPr/>
            <p:nvPr/>
          </p:nvSpPr>
          <p:spPr>
            <a:xfrm>
              <a:off x="4519025" y="2506325"/>
              <a:ext cx="639400" cy="200975"/>
            </a:xfrm>
            <a:custGeom>
              <a:rect b="b" l="l" r="r" t="t"/>
              <a:pathLst>
                <a:path extrusionOk="0" h="8039" w="25576">
                  <a:moveTo>
                    <a:pt x="21518" y="0"/>
                  </a:moveTo>
                  <a:cubicBezTo>
                    <a:pt x="20684" y="1269"/>
                    <a:pt x="19397" y="1981"/>
                    <a:pt x="17774" y="1985"/>
                  </a:cubicBezTo>
                  <a:lnTo>
                    <a:pt x="12626" y="2001"/>
                  </a:lnTo>
                  <a:lnTo>
                    <a:pt x="8671" y="2012"/>
                  </a:lnTo>
                  <a:lnTo>
                    <a:pt x="5869" y="2020"/>
                  </a:lnTo>
                  <a:cubicBezTo>
                    <a:pt x="3153" y="2028"/>
                    <a:pt x="1103" y="3447"/>
                    <a:pt x="0" y="5916"/>
                  </a:cubicBezTo>
                  <a:cubicBezTo>
                    <a:pt x="26" y="5914"/>
                    <a:pt x="52" y="5913"/>
                    <a:pt x="79" y="5913"/>
                  </a:cubicBezTo>
                  <a:cubicBezTo>
                    <a:pt x="320" y="5913"/>
                    <a:pt x="593" y="5992"/>
                    <a:pt x="881" y="6158"/>
                  </a:cubicBezTo>
                  <a:lnTo>
                    <a:pt x="4138" y="8038"/>
                  </a:lnTo>
                  <a:cubicBezTo>
                    <a:pt x="4959" y="7113"/>
                    <a:pt x="6092" y="6603"/>
                    <a:pt x="7464" y="6598"/>
                  </a:cubicBezTo>
                  <a:lnTo>
                    <a:pt x="12613" y="6584"/>
                  </a:lnTo>
                  <a:lnTo>
                    <a:pt x="16568" y="6571"/>
                  </a:lnTo>
                  <a:lnTo>
                    <a:pt x="19370" y="6564"/>
                  </a:lnTo>
                  <a:cubicBezTo>
                    <a:pt x="22392" y="6556"/>
                    <a:pt x="24590" y="4799"/>
                    <a:pt x="25576" y="1792"/>
                  </a:cubicBezTo>
                  <a:lnTo>
                    <a:pt x="25576" y="1792"/>
                  </a:lnTo>
                  <a:cubicBezTo>
                    <a:pt x="25452" y="1854"/>
                    <a:pt x="25311" y="1886"/>
                    <a:pt x="25158" y="1886"/>
                  </a:cubicBezTo>
                  <a:cubicBezTo>
                    <a:pt x="24918" y="1886"/>
                    <a:pt x="24647" y="1807"/>
                    <a:pt x="24360" y="1641"/>
                  </a:cubicBezTo>
                  <a:lnTo>
                    <a:pt x="21518"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4"/>
            <p:cNvSpPr/>
            <p:nvPr/>
          </p:nvSpPr>
          <p:spPr>
            <a:xfrm>
              <a:off x="4497900" y="2100850"/>
              <a:ext cx="674800" cy="452625"/>
            </a:xfrm>
            <a:custGeom>
              <a:rect b="b" l="l" r="r" t="t"/>
              <a:pathLst>
                <a:path extrusionOk="0" h="18105" w="26992">
                  <a:moveTo>
                    <a:pt x="990" y="0"/>
                  </a:moveTo>
                  <a:cubicBezTo>
                    <a:pt x="600" y="0"/>
                    <a:pt x="291" y="206"/>
                    <a:pt x="129" y="582"/>
                  </a:cubicBezTo>
                  <a:cubicBezTo>
                    <a:pt x="48" y="769"/>
                    <a:pt x="3" y="997"/>
                    <a:pt x="3" y="1261"/>
                  </a:cubicBezTo>
                  <a:cubicBezTo>
                    <a:pt x="1" y="1852"/>
                    <a:pt x="218" y="2509"/>
                    <a:pt x="565" y="3084"/>
                  </a:cubicBezTo>
                  <a:cubicBezTo>
                    <a:pt x="881" y="3608"/>
                    <a:pt x="1307" y="4063"/>
                    <a:pt x="1777" y="4335"/>
                  </a:cubicBezTo>
                  <a:lnTo>
                    <a:pt x="4619" y="5975"/>
                  </a:lnTo>
                  <a:lnTo>
                    <a:pt x="22363" y="16219"/>
                  </a:lnTo>
                  <a:lnTo>
                    <a:pt x="25205" y="17860"/>
                  </a:lnTo>
                  <a:cubicBezTo>
                    <a:pt x="25492" y="18026"/>
                    <a:pt x="25763" y="18104"/>
                    <a:pt x="26004" y="18104"/>
                  </a:cubicBezTo>
                  <a:cubicBezTo>
                    <a:pt x="26157" y="18104"/>
                    <a:pt x="26297" y="18073"/>
                    <a:pt x="26421" y="18012"/>
                  </a:cubicBezTo>
                  <a:cubicBezTo>
                    <a:pt x="26769" y="17839"/>
                    <a:pt x="26990" y="17432"/>
                    <a:pt x="26991" y="16842"/>
                  </a:cubicBezTo>
                  <a:cubicBezTo>
                    <a:pt x="26992" y="16578"/>
                    <a:pt x="26948" y="16299"/>
                    <a:pt x="26869" y="16020"/>
                  </a:cubicBezTo>
                  <a:cubicBezTo>
                    <a:pt x="26611" y="15112"/>
                    <a:pt x="25970" y="14205"/>
                    <a:pt x="25217" y="13769"/>
                  </a:cubicBezTo>
                  <a:lnTo>
                    <a:pt x="23415" y="12729"/>
                  </a:lnTo>
                  <a:lnTo>
                    <a:pt x="3591" y="1285"/>
                  </a:lnTo>
                  <a:lnTo>
                    <a:pt x="1789" y="244"/>
                  </a:lnTo>
                  <a:cubicBezTo>
                    <a:pt x="1502" y="79"/>
                    <a:pt x="1230" y="0"/>
                    <a:pt x="990" y="0"/>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4"/>
            <p:cNvSpPr/>
            <p:nvPr/>
          </p:nvSpPr>
          <p:spPr>
            <a:xfrm>
              <a:off x="5083225" y="2261225"/>
              <a:ext cx="90175" cy="240150"/>
            </a:xfrm>
            <a:custGeom>
              <a:rect b="b" l="l" r="r" t="t"/>
              <a:pathLst>
                <a:path extrusionOk="0" h="9606" w="3607">
                  <a:moveTo>
                    <a:pt x="41" y="0"/>
                  </a:moveTo>
                  <a:lnTo>
                    <a:pt x="26" y="5605"/>
                  </a:lnTo>
                  <a:cubicBezTo>
                    <a:pt x="25" y="5848"/>
                    <a:pt x="17" y="6084"/>
                    <a:pt x="1" y="6314"/>
                  </a:cubicBezTo>
                  <a:lnTo>
                    <a:pt x="1804" y="7354"/>
                  </a:lnTo>
                  <a:cubicBezTo>
                    <a:pt x="2557" y="7789"/>
                    <a:pt x="3198" y="8697"/>
                    <a:pt x="3456" y="9605"/>
                  </a:cubicBezTo>
                  <a:cubicBezTo>
                    <a:pt x="3542" y="8960"/>
                    <a:pt x="3586" y="8310"/>
                    <a:pt x="3586" y="7660"/>
                  </a:cubicBezTo>
                  <a:lnTo>
                    <a:pt x="3607" y="10"/>
                  </a:lnTo>
                  <a:lnTo>
                    <a:pt x="3607" y="10"/>
                  </a:lnTo>
                  <a:cubicBezTo>
                    <a:pt x="3604" y="811"/>
                    <a:pt x="3204" y="1273"/>
                    <a:pt x="2621" y="1273"/>
                  </a:cubicBezTo>
                  <a:cubicBezTo>
                    <a:pt x="2380" y="1273"/>
                    <a:pt x="2109" y="1194"/>
                    <a:pt x="1821" y="1028"/>
                  </a:cubicBezTo>
                  <a:lnTo>
                    <a:pt x="41"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4"/>
            <p:cNvSpPr/>
            <p:nvPr/>
          </p:nvSpPr>
          <p:spPr>
            <a:xfrm>
              <a:off x="4498625" y="1840400"/>
              <a:ext cx="674875" cy="452650"/>
            </a:xfrm>
            <a:custGeom>
              <a:rect b="b" l="l" r="r" t="t"/>
              <a:pathLst>
                <a:path extrusionOk="0" h="18106" w="26995">
                  <a:moveTo>
                    <a:pt x="989" y="1"/>
                  </a:moveTo>
                  <a:cubicBezTo>
                    <a:pt x="406" y="1"/>
                    <a:pt x="6" y="462"/>
                    <a:pt x="3" y="1263"/>
                  </a:cubicBezTo>
                  <a:cubicBezTo>
                    <a:pt x="0" y="2394"/>
                    <a:pt x="794" y="3767"/>
                    <a:pt x="1778" y="4336"/>
                  </a:cubicBezTo>
                  <a:lnTo>
                    <a:pt x="3558" y="5363"/>
                  </a:lnTo>
                  <a:lnTo>
                    <a:pt x="23425" y="16833"/>
                  </a:lnTo>
                  <a:lnTo>
                    <a:pt x="25205" y="17861"/>
                  </a:lnTo>
                  <a:cubicBezTo>
                    <a:pt x="25493" y="18027"/>
                    <a:pt x="25765" y="18106"/>
                    <a:pt x="26006" y="18106"/>
                  </a:cubicBezTo>
                  <a:cubicBezTo>
                    <a:pt x="26589" y="18106"/>
                    <a:pt x="26988" y="17644"/>
                    <a:pt x="26991" y="16843"/>
                  </a:cubicBezTo>
                  <a:cubicBezTo>
                    <a:pt x="26994" y="15714"/>
                    <a:pt x="26202" y="14338"/>
                    <a:pt x="25217" y="13770"/>
                  </a:cubicBezTo>
                  <a:lnTo>
                    <a:pt x="23438" y="12743"/>
                  </a:lnTo>
                  <a:lnTo>
                    <a:pt x="3570" y="1273"/>
                  </a:lnTo>
                  <a:lnTo>
                    <a:pt x="1790" y="246"/>
                  </a:lnTo>
                  <a:cubicBezTo>
                    <a:pt x="1502" y="79"/>
                    <a:pt x="1230" y="1"/>
                    <a:pt x="989"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4"/>
            <p:cNvSpPr/>
            <p:nvPr/>
          </p:nvSpPr>
          <p:spPr>
            <a:xfrm>
              <a:off x="5084525" y="2022550"/>
              <a:ext cx="89425" cy="238950"/>
            </a:xfrm>
            <a:custGeom>
              <a:rect b="b" l="l" r="r" t="t"/>
              <a:pathLst>
                <a:path extrusionOk="0" h="9558" w="3577">
                  <a:moveTo>
                    <a:pt x="1001" y="1"/>
                  </a:moveTo>
                  <a:cubicBezTo>
                    <a:pt x="418" y="1"/>
                    <a:pt x="15" y="462"/>
                    <a:pt x="13" y="1262"/>
                  </a:cubicBezTo>
                  <a:lnTo>
                    <a:pt x="1" y="5456"/>
                  </a:lnTo>
                  <a:lnTo>
                    <a:pt x="1781" y="6484"/>
                  </a:lnTo>
                  <a:cubicBezTo>
                    <a:pt x="2766" y="7052"/>
                    <a:pt x="3558" y="8428"/>
                    <a:pt x="3555" y="9557"/>
                  </a:cubicBezTo>
                  <a:lnTo>
                    <a:pt x="3573" y="3318"/>
                  </a:lnTo>
                  <a:cubicBezTo>
                    <a:pt x="3576" y="2188"/>
                    <a:pt x="2783" y="812"/>
                    <a:pt x="1798" y="245"/>
                  </a:cubicBezTo>
                  <a:cubicBezTo>
                    <a:pt x="1512" y="79"/>
                    <a:pt x="1241" y="1"/>
                    <a:pt x="1001"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4"/>
            <p:cNvSpPr/>
            <p:nvPr/>
          </p:nvSpPr>
          <p:spPr>
            <a:xfrm>
              <a:off x="4498125" y="1871950"/>
              <a:ext cx="89575" cy="261050"/>
            </a:xfrm>
            <a:custGeom>
              <a:rect b="b" l="l" r="r" t="t"/>
              <a:pathLst>
                <a:path extrusionOk="0" h="10442" w="3583">
                  <a:moveTo>
                    <a:pt x="23" y="1"/>
                  </a:moveTo>
                  <a:cubicBezTo>
                    <a:pt x="23" y="1"/>
                    <a:pt x="23" y="1"/>
                    <a:pt x="23" y="2"/>
                  </a:cubicBezTo>
                  <a:lnTo>
                    <a:pt x="23" y="2"/>
                  </a:lnTo>
                  <a:lnTo>
                    <a:pt x="23" y="1"/>
                  </a:lnTo>
                  <a:close/>
                  <a:moveTo>
                    <a:pt x="23" y="2"/>
                  </a:moveTo>
                  <a:lnTo>
                    <a:pt x="2" y="7651"/>
                  </a:lnTo>
                  <a:cubicBezTo>
                    <a:pt x="1" y="8348"/>
                    <a:pt x="40" y="9045"/>
                    <a:pt x="120" y="9738"/>
                  </a:cubicBezTo>
                  <a:cubicBezTo>
                    <a:pt x="282" y="9362"/>
                    <a:pt x="590" y="9156"/>
                    <a:pt x="980" y="9156"/>
                  </a:cubicBezTo>
                  <a:cubicBezTo>
                    <a:pt x="1221" y="9156"/>
                    <a:pt x="1493" y="9234"/>
                    <a:pt x="1780" y="9400"/>
                  </a:cubicBezTo>
                  <a:lnTo>
                    <a:pt x="3582" y="10441"/>
                  </a:lnTo>
                  <a:cubicBezTo>
                    <a:pt x="3568" y="10194"/>
                    <a:pt x="3561" y="9949"/>
                    <a:pt x="3562" y="9706"/>
                  </a:cubicBezTo>
                  <a:lnTo>
                    <a:pt x="3578" y="4101"/>
                  </a:lnTo>
                  <a:lnTo>
                    <a:pt x="1797" y="3074"/>
                  </a:lnTo>
                  <a:cubicBezTo>
                    <a:pt x="814" y="2505"/>
                    <a:pt x="21" y="1132"/>
                    <a:pt x="23" y="2"/>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4"/>
            <p:cNvSpPr/>
            <p:nvPr/>
          </p:nvSpPr>
          <p:spPr>
            <a:xfrm>
              <a:off x="4598325" y="3761825"/>
              <a:ext cx="108125" cy="139925"/>
            </a:xfrm>
            <a:custGeom>
              <a:rect b="b" l="l" r="r" t="t"/>
              <a:pathLst>
                <a:path extrusionOk="0" h="5597" w="4325">
                  <a:moveTo>
                    <a:pt x="9" y="1"/>
                  </a:moveTo>
                  <a:lnTo>
                    <a:pt x="0" y="3105"/>
                  </a:lnTo>
                  <a:lnTo>
                    <a:pt x="4315" y="5596"/>
                  </a:lnTo>
                  <a:lnTo>
                    <a:pt x="4324" y="2493"/>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4"/>
            <p:cNvSpPr/>
            <p:nvPr/>
          </p:nvSpPr>
          <p:spPr>
            <a:xfrm>
              <a:off x="4508750" y="3539325"/>
              <a:ext cx="288250" cy="243750"/>
            </a:xfrm>
            <a:custGeom>
              <a:rect b="b" l="l" r="r" t="t"/>
              <a:pathLst>
                <a:path extrusionOk="0" h="9750" w="11530">
                  <a:moveTo>
                    <a:pt x="9" y="1"/>
                  </a:moveTo>
                  <a:lnTo>
                    <a:pt x="1" y="3098"/>
                  </a:lnTo>
                  <a:lnTo>
                    <a:pt x="11521" y="9749"/>
                  </a:lnTo>
                  <a:lnTo>
                    <a:pt x="11529" y="6653"/>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4"/>
            <p:cNvSpPr/>
            <p:nvPr/>
          </p:nvSpPr>
          <p:spPr>
            <a:xfrm>
              <a:off x="4762425" y="3856575"/>
              <a:ext cx="342350" cy="275150"/>
            </a:xfrm>
            <a:custGeom>
              <a:rect b="b" l="l" r="r" t="t"/>
              <a:pathLst>
                <a:path extrusionOk="0" h="11006" w="13694">
                  <a:moveTo>
                    <a:pt x="10" y="0"/>
                  </a:moveTo>
                  <a:lnTo>
                    <a:pt x="1" y="3105"/>
                  </a:lnTo>
                  <a:lnTo>
                    <a:pt x="13685" y="11006"/>
                  </a:lnTo>
                  <a:lnTo>
                    <a:pt x="13694" y="7901"/>
                  </a:lnTo>
                  <a:lnTo>
                    <a:pt x="10"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4"/>
            <p:cNvSpPr/>
            <p:nvPr/>
          </p:nvSpPr>
          <p:spPr>
            <a:xfrm>
              <a:off x="4852975" y="3738050"/>
              <a:ext cx="252300" cy="223000"/>
            </a:xfrm>
            <a:custGeom>
              <a:rect b="b" l="l" r="r" t="t"/>
              <a:pathLst>
                <a:path extrusionOk="0" h="8920" w="10092">
                  <a:moveTo>
                    <a:pt x="9" y="1"/>
                  </a:moveTo>
                  <a:lnTo>
                    <a:pt x="0" y="3099"/>
                  </a:lnTo>
                  <a:lnTo>
                    <a:pt x="10082" y="8919"/>
                  </a:lnTo>
                  <a:lnTo>
                    <a:pt x="10091" y="5822"/>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2" name="Google Shape;922;p24"/>
          <p:cNvSpPr txBox="1"/>
          <p:nvPr/>
        </p:nvSpPr>
        <p:spPr>
          <a:xfrm>
            <a:off x="609350" y="6409550"/>
            <a:ext cx="1429200" cy="25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Lora"/>
                <a:ea typeface="Lora"/>
                <a:cs typeface="Lora"/>
                <a:sym typeface="Lora"/>
              </a:rPr>
              <a:t>Management: </a:t>
            </a:r>
            <a:endParaRPr b="1">
              <a:solidFill>
                <a:srgbClr val="006D77"/>
              </a:solidFill>
              <a:latin typeface="Lora"/>
              <a:ea typeface="Lora"/>
              <a:cs typeface="Lora"/>
              <a:sym typeface="Lora"/>
            </a:endParaRPr>
          </a:p>
        </p:txBody>
      </p:sp>
      <p:sp>
        <p:nvSpPr>
          <p:cNvPr id="923" name="Google Shape;923;p24"/>
          <p:cNvSpPr/>
          <p:nvPr/>
        </p:nvSpPr>
        <p:spPr>
          <a:xfrm rot="7992535">
            <a:off x="331853" y="5132239"/>
            <a:ext cx="1796123" cy="1425139"/>
          </a:xfrm>
          <a:custGeom>
            <a:rect b="b" l="l" r="r" t="t"/>
            <a:pathLst>
              <a:path extrusionOk="0" h="165520" w="222074">
                <a:moveTo>
                  <a:pt x="83161" y="1"/>
                </a:moveTo>
                <a:cubicBezTo>
                  <a:pt x="63972" y="1"/>
                  <a:pt x="44809" y="7106"/>
                  <a:pt x="30207" y="19578"/>
                </a:cubicBezTo>
                <a:cubicBezTo>
                  <a:pt x="11049" y="36574"/>
                  <a:pt x="0" y="63300"/>
                  <a:pt x="4663" y="88483"/>
                </a:cubicBezTo>
                <a:cubicBezTo>
                  <a:pt x="9325" y="113665"/>
                  <a:pt x="31084" y="135555"/>
                  <a:pt x="56618" y="137519"/>
                </a:cubicBezTo>
                <a:cubicBezTo>
                  <a:pt x="58119" y="137635"/>
                  <a:pt x="59626" y="137687"/>
                  <a:pt x="61138" y="137687"/>
                </a:cubicBezTo>
                <a:cubicBezTo>
                  <a:pt x="76417" y="137687"/>
                  <a:pt x="92185" y="132320"/>
                  <a:pt x="106988" y="132320"/>
                </a:cubicBezTo>
                <a:cubicBezTo>
                  <a:pt x="113359" y="132320"/>
                  <a:pt x="119551" y="133314"/>
                  <a:pt x="125448" y="136158"/>
                </a:cubicBezTo>
                <a:cubicBezTo>
                  <a:pt x="137111" y="141782"/>
                  <a:pt x="144656" y="153574"/>
                  <a:pt x="155752" y="160251"/>
                </a:cubicBezTo>
                <a:cubicBezTo>
                  <a:pt x="161712" y="163837"/>
                  <a:pt x="168567" y="165520"/>
                  <a:pt x="175470" y="165520"/>
                </a:cubicBezTo>
                <a:cubicBezTo>
                  <a:pt x="189745" y="165520"/>
                  <a:pt x="204224" y="158321"/>
                  <a:pt x="211412" y="145862"/>
                </a:cubicBezTo>
                <a:cubicBezTo>
                  <a:pt x="222073" y="127377"/>
                  <a:pt x="214676" y="100796"/>
                  <a:pt x="195999" y="90478"/>
                </a:cubicBezTo>
                <a:cubicBezTo>
                  <a:pt x="186977" y="85493"/>
                  <a:pt x="176032" y="83945"/>
                  <a:pt x="168198" y="77248"/>
                </a:cubicBezTo>
                <a:cubicBezTo>
                  <a:pt x="163110" y="72900"/>
                  <a:pt x="159883" y="66822"/>
                  <a:pt x="156775" y="60895"/>
                </a:cubicBezTo>
                <a:cubicBezTo>
                  <a:pt x="143363" y="35326"/>
                  <a:pt x="134715" y="12398"/>
                  <a:pt x="105030" y="3245"/>
                </a:cubicBezTo>
                <a:cubicBezTo>
                  <a:pt x="97908" y="1049"/>
                  <a:pt x="90533" y="1"/>
                  <a:pt x="8316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24"/>
          <p:cNvSpPr/>
          <p:nvPr/>
        </p:nvSpPr>
        <p:spPr>
          <a:xfrm>
            <a:off x="1384724" y="6009412"/>
            <a:ext cx="344518" cy="156725"/>
          </a:xfrm>
          <a:custGeom>
            <a:rect b="b" l="l" r="r" t="t"/>
            <a:pathLst>
              <a:path extrusionOk="0" h="26485" w="53228">
                <a:moveTo>
                  <a:pt x="26613" y="1"/>
                </a:moveTo>
                <a:cubicBezTo>
                  <a:pt x="19555" y="1"/>
                  <a:pt x="12785" y="1397"/>
                  <a:pt x="7794" y="3880"/>
                </a:cubicBezTo>
                <a:cubicBezTo>
                  <a:pt x="2803" y="6363"/>
                  <a:pt x="0" y="9731"/>
                  <a:pt x="0" y="13243"/>
                </a:cubicBezTo>
                <a:cubicBezTo>
                  <a:pt x="0" y="16754"/>
                  <a:pt x="2803" y="20122"/>
                  <a:pt x="7794" y="22605"/>
                </a:cubicBezTo>
                <a:cubicBezTo>
                  <a:pt x="12785" y="25088"/>
                  <a:pt x="19555" y="26484"/>
                  <a:pt x="26613" y="26484"/>
                </a:cubicBezTo>
                <a:cubicBezTo>
                  <a:pt x="33671" y="26484"/>
                  <a:pt x="40441" y="25088"/>
                  <a:pt x="45432" y="22605"/>
                </a:cubicBezTo>
                <a:cubicBezTo>
                  <a:pt x="50423" y="20122"/>
                  <a:pt x="53227" y="16754"/>
                  <a:pt x="53227" y="13243"/>
                </a:cubicBezTo>
                <a:cubicBezTo>
                  <a:pt x="53227" y="9731"/>
                  <a:pt x="50423" y="6363"/>
                  <a:pt x="45432" y="3880"/>
                </a:cubicBezTo>
                <a:cubicBezTo>
                  <a:pt x="40441" y="1397"/>
                  <a:pt x="33671" y="1"/>
                  <a:pt x="26613" y="1"/>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4"/>
          <p:cNvSpPr/>
          <p:nvPr/>
        </p:nvSpPr>
        <p:spPr>
          <a:xfrm>
            <a:off x="878045" y="5033411"/>
            <a:ext cx="371467" cy="837437"/>
          </a:xfrm>
          <a:custGeom>
            <a:rect b="b" l="l" r="r" t="t"/>
            <a:pathLst>
              <a:path extrusionOk="0" h="107295" w="43510">
                <a:moveTo>
                  <a:pt x="21755" y="0"/>
                </a:moveTo>
                <a:cubicBezTo>
                  <a:pt x="16187" y="0"/>
                  <a:pt x="10620" y="1227"/>
                  <a:pt x="6372" y="3679"/>
                </a:cubicBezTo>
                <a:cubicBezTo>
                  <a:pt x="2124" y="6132"/>
                  <a:pt x="0" y="9345"/>
                  <a:pt x="0" y="12560"/>
                </a:cubicBezTo>
                <a:lnTo>
                  <a:pt x="0" y="95452"/>
                </a:lnTo>
                <a:lnTo>
                  <a:pt x="59" y="95452"/>
                </a:lnTo>
                <a:cubicBezTo>
                  <a:pt x="353" y="98424"/>
                  <a:pt x="2440" y="101345"/>
                  <a:pt x="6372" y="103616"/>
                </a:cubicBezTo>
                <a:cubicBezTo>
                  <a:pt x="10620" y="106068"/>
                  <a:pt x="16187" y="107294"/>
                  <a:pt x="21755" y="107294"/>
                </a:cubicBezTo>
                <a:cubicBezTo>
                  <a:pt x="27322" y="107294"/>
                  <a:pt x="32890" y="106068"/>
                  <a:pt x="37138" y="103616"/>
                </a:cubicBezTo>
                <a:cubicBezTo>
                  <a:pt x="41068" y="101346"/>
                  <a:pt x="43157" y="98424"/>
                  <a:pt x="43449" y="95452"/>
                </a:cubicBezTo>
                <a:lnTo>
                  <a:pt x="43509" y="95452"/>
                </a:lnTo>
                <a:lnTo>
                  <a:pt x="43509" y="12561"/>
                </a:lnTo>
                <a:cubicBezTo>
                  <a:pt x="43509" y="9347"/>
                  <a:pt x="41385" y="6132"/>
                  <a:pt x="37138" y="3679"/>
                </a:cubicBezTo>
                <a:cubicBezTo>
                  <a:pt x="32890" y="1227"/>
                  <a:pt x="27322" y="0"/>
                  <a:pt x="21755" y="0"/>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24"/>
          <p:cNvSpPr/>
          <p:nvPr/>
        </p:nvSpPr>
        <p:spPr>
          <a:xfrm>
            <a:off x="878045" y="5033411"/>
            <a:ext cx="371467" cy="196069"/>
          </a:xfrm>
          <a:custGeom>
            <a:rect b="b" l="l" r="r" t="t"/>
            <a:pathLst>
              <a:path extrusionOk="0" h="25121" w="43510">
                <a:moveTo>
                  <a:pt x="21755" y="0"/>
                </a:moveTo>
                <a:cubicBezTo>
                  <a:pt x="15985" y="0"/>
                  <a:pt x="10452" y="1324"/>
                  <a:pt x="6372" y="3679"/>
                </a:cubicBezTo>
                <a:cubicBezTo>
                  <a:pt x="2292" y="6034"/>
                  <a:pt x="0" y="9229"/>
                  <a:pt x="0" y="12560"/>
                </a:cubicBezTo>
                <a:cubicBezTo>
                  <a:pt x="0" y="15891"/>
                  <a:pt x="2292" y="19086"/>
                  <a:pt x="6372" y="21441"/>
                </a:cubicBezTo>
                <a:cubicBezTo>
                  <a:pt x="10452" y="23798"/>
                  <a:pt x="15985" y="25120"/>
                  <a:pt x="21755" y="25120"/>
                </a:cubicBezTo>
                <a:cubicBezTo>
                  <a:pt x="27524" y="25120"/>
                  <a:pt x="33057" y="23798"/>
                  <a:pt x="37138" y="21441"/>
                </a:cubicBezTo>
                <a:cubicBezTo>
                  <a:pt x="41217" y="19086"/>
                  <a:pt x="43509" y="15891"/>
                  <a:pt x="43509" y="12560"/>
                </a:cubicBezTo>
                <a:cubicBezTo>
                  <a:pt x="43509" y="9229"/>
                  <a:pt x="41217" y="6034"/>
                  <a:pt x="37138" y="3679"/>
                </a:cubicBezTo>
                <a:cubicBezTo>
                  <a:pt x="33057" y="1324"/>
                  <a:pt x="27524" y="0"/>
                  <a:pt x="21755" y="0"/>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4"/>
          <p:cNvSpPr/>
          <p:nvPr/>
        </p:nvSpPr>
        <p:spPr>
          <a:xfrm>
            <a:off x="859901" y="5931428"/>
            <a:ext cx="407742" cy="196077"/>
          </a:xfrm>
          <a:custGeom>
            <a:rect b="b" l="l" r="r" t="t"/>
            <a:pathLst>
              <a:path extrusionOk="0" h="25122" w="47759">
                <a:moveTo>
                  <a:pt x="23880" y="1"/>
                </a:moveTo>
                <a:cubicBezTo>
                  <a:pt x="18312" y="1"/>
                  <a:pt x="12745" y="1227"/>
                  <a:pt x="8497" y="3679"/>
                </a:cubicBezTo>
                <a:cubicBezTo>
                  <a:pt x="1" y="8584"/>
                  <a:pt x="1" y="16537"/>
                  <a:pt x="8497" y="21443"/>
                </a:cubicBezTo>
                <a:cubicBezTo>
                  <a:pt x="12744" y="23896"/>
                  <a:pt x="18311" y="25122"/>
                  <a:pt x="23879" y="25122"/>
                </a:cubicBezTo>
                <a:cubicBezTo>
                  <a:pt x="29447" y="25122"/>
                  <a:pt x="35015" y="23895"/>
                  <a:pt x="39263" y="21443"/>
                </a:cubicBezTo>
                <a:cubicBezTo>
                  <a:pt x="47759" y="16537"/>
                  <a:pt x="47757" y="8584"/>
                  <a:pt x="39263" y="3679"/>
                </a:cubicBezTo>
                <a:cubicBezTo>
                  <a:pt x="35015" y="1227"/>
                  <a:pt x="29447" y="1"/>
                  <a:pt x="2388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24"/>
          <p:cNvSpPr/>
          <p:nvPr/>
        </p:nvSpPr>
        <p:spPr>
          <a:xfrm>
            <a:off x="859901" y="5931513"/>
            <a:ext cx="200759" cy="195913"/>
          </a:xfrm>
          <a:custGeom>
            <a:rect b="b" l="l" r="r" t="t"/>
            <a:pathLst>
              <a:path extrusionOk="0" h="25101" w="23515">
                <a:moveTo>
                  <a:pt x="23515" y="1"/>
                </a:moveTo>
                <a:cubicBezTo>
                  <a:pt x="18070" y="52"/>
                  <a:pt x="12652" y="1271"/>
                  <a:pt x="8497" y="3668"/>
                </a:cubicBezTo>
                <a:cubicBezTo>
                  <a:pt x="1" y="8573"/>
                  <a:pt x="1" y="16526"/>
                  <a:pt x="8497" y="21432"/>
                </a:cubicBezTo>
                <a:cubicBezTo>
                  <a:pt x="12652" y="23831"/>
                  <a:pt x="18070" y="25048"/>
                  <a:pt x="23515" y="25101"/>
                </a:cubicBezTo>
                <a:lnTo>
                  <a:pt x="23515"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4"/>
          <p:cNvSpPr/>
          <p:nvPr/>
        </p:nvSpPr>
        <p:spPr>
          <a:xfrm>
            <a:off x="878045" y="5911363"/>
            <a:ext cx="371467" cy="196069"/>
          </a:xfrm>
          <a:custGeom>
            <a:rect b="b" l="l" r="r" t="t"/>
            <a:pathLst>
              <a:path extrusionOk="0" h="25121" w="43510">
                <a:moveTo>
                  <a:pt x="21755" y="1"/>
                </a:moveTo>
                <a:cubicBezTo>
                  <a:pt x="15985" y="1"/>
                  <a:pt x="10452" y="1324"/>
                  <a:pt x="6372" y="3679"/>
                </a:cubicBezTo>
                <a:cubicBezTo>
                  <a:pt x="2292" y="6035"/>
                  <a:pt x="0" y="9230"/>
                  <a:pt x="0" y="12561"/>
                </a:cubicBezTo>
                <a:cubicBezTo>
                  <a:pt x="0" y="15892"/>
                  <a:pt x="2292" y="19086"/>
                  <a:pt x="6372" y="21443"/>
                </a:cubicBezTo>
                <a:cubicBezTo>
                  <a:pt x="10452" y="23798"/>
                  <a:pt x="15985" y="25121"/>
                  <a:pt x="21755" y="25121"/>
                </a:cubicBezTo>
                <a:cubicBezTo>
                  <a:pt x="27524" y="25121"/>
                  <a:pt x="33057" y="23798"/>
                  <a:pt x="37138" y="21443"/>
                </a:cubicBezTo>
                <a:cubicBezTo>
                  <a:pt x="41217" y="19086"/>
                  <a:pt x="43509" y="15892"/>
                  <a:pt x="43509" y="12561"/>
                </a:cubicBezTo>
                <a:cubicBezTo>
                  <a:pt x="43509" y="9230"/>
                  <a:pt x="41217" y="6035"/>
                  <a:pt x="37138" y="3679"/>
                </a:cubicBezTo>
                <a:cubicBezTo>
                  <a:pt x="33057" y="1324"/>
                  <a:pt x="27524" y="1"/>
                  <a:pt x="2175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4"/>
          <p:cNvSpPr/>
          <p:nvPr/>
        </p:nvSpPr>
        <p:spPr>
          <a:xfrm>
            <a:off x="1001874" y="5745668"/>
            <a:ext cx="124511" cy="296426"/>
          </a:xfrm>
          <a:custGeom>
            <a:rect b="b" l="l" r="r" t="t"/>
            <a:pathLst>
              <a:path extrusionOk="0" h="37979" w="14584">
                <a:moveTo>
                  <a:pt x="7252" y="1"/>
                </a:moveTo>
                <a:cubicBezTo>
                  <a:pt x="5396" y="1"/>
                  <a:pt x="3540" y="410"/>
                  <a:pt x="2124" y="1227"/>
                </a:cubicBezTo>
                <a:cubicBezTo>
                  <a:pt x="708" y="2045"/>
                  <a:pt x="1" y="3117"/>
                  <a:pt x="1" y="4188"/>
                </a:cubicBezTo>
                <a:lnTo>
                  <a:pt x="1" y="33793"/>
                </a:lnTo>
                <a:cubicBezTo>
                  <a:pt x="1" y="34864"/>
                  <a:pt x="708" y="35935"/>
                  <a:pt x="2125" y="36753"/>
                </a:cubicBezTo>
                <a:cubicBezTo>
                  <a:pt x="3541" y="37570"/>
                  <a:pt x="5397" y="37979"/>
                  <a:pt x="7252" y="37979"/>
                </a:cubicBezTo>
                <a:cubicBezTo>
                  <a:pt x="9108" y="37979"/>
                  <a:pt x="10964" y="37570"/>
                  <a:pt x="12380" y="36753"/>
                </a:cubicBezTo>
                <a:cubicBezTo>
                  <a:pt x="13908" y="35871"/>
                  <a:pt x="14583" y="34694"/>
                  <a:pt x="14461" y="33538"/>
                </a:cubicBezTo>
                <a:lnTo>
                  <a:pt x="14461" y="4442"/>
                </a:lnTo>
                <a:cubicBezTo>
                  <a:pt x="14582" y="3286"/>
                  <a:pt x="13908" y="2109"/>
                  <a:pt x="12379" y="1227"/>
                </a:cubicBezTo>
                <a:cubicBezTo>
                  <a:pt x="10963" y="410"/>
                  <a:pt x="9107" y="1"/>
                  <a:pt x="7252"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4"/>
          <p:cNvSpPr/>
          <p:nvPr/>
        </p:nvSpPr>
        <p:spPr>
          <a:xfrm>
            <a:off x="1001874" y="5751108"/>
            <a:ext cx="117596" cy="290986"/>
          </a:xfrm>
          <a:custGeom>
            <a:rect b="b" l="l" r="r" t="t"/>
            <a:pathLst>
              <a:path extrusionOk="0" h="37282" w="13774">
                <a:moveTo>
                  <a:pt x="3248" y="1"/>
                </a:moveTo>
                <a:cubicBezTo>
                  <a:pt x="2860" y="147"/>
                  <a:pt x="2484" y="324"/>
                  <a:pt x="2124" y="530"/>
                </a:cubicBezTo>
                <a:cubicBezTo>
                  <a:pt x="708" y="1348"/>
                  <a:pt x="1" y="2420"/>
                  <a:pt x="1" y="3491"/>
                </a:cubicBezTo>
                <a:lnTo>
                  <a:pt x="1" y="33096"/>
                </a:lnTo>
                <a:cubicBezTo>
                  <a:pt x="1" y="34167"/>
                  <a:pt x="708" y="35239"/>
                  <a:pt x="2125" y="36056"/>
                </a:cubicBezTo>
                <a:cubicBezTo>
                  <a:pt x="3541" y="36873"/>
                  <a:pt x="5397" y="37282"/>
                  <a:pt x="7252" y="37282"/>
                </a:cubicBezTo>
                <a:cubicBezTo>
                  <a:pt x="9108" y="37282"/>
                  <a:pt x="10964" y="36873"/>
                  <a:pt x="12380" y="36056"/>
                </a:cubicBezTo>
                <a:cubicBezTo>
                  <a:pt x="12493" y="35991"/>
                  <a:pt x="12591" y="35921"/>
                  <a:pt x="12695" y="35852"/>
                </a:cubicBezTo>
                <a:cubicBezTo>
                  <a:pt x="13368" y="35300"/>
                  <a:pt x="13774" y="34912"/>
                  <a:pt x="13774" y="34911"/>
                </a:cubicBezTo>
                <a:lnTo>
                  <a:pt x="13774" y="34911"/>
                </a:lnTo>
                <a:cubicBezTo>
                  <a:pt x="12815" y="35583"/>
                  <a:pt x="11026" y="35935"/>
                  <a:pt x="9211" y="35935"/>
                </a:cubicBezTo>
                <a:cubicBezTo>
                  <a:pt x="6877" y="35935"/>
                  <a:pt x="4500" y="35354"/>
                  <a:pt x="3790" y="34123"/>
                </a:cubicBezTo>
                <a:cubicBezTo>
                  <a:pt x="2932" y="32638"/>
                  <a:pt x="3248" y="27140"/>
                  <a:pt x="3248" y="21254"/>
                </a:cubicBezTo>
                <a:lnTo>
                  <a:pt x="3248"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24"/>
          <p:cNvSpPr/>
          <p:nvPr/>
        </p:nvSpPr>
        <p:spPr>
          <a:xfrm>
            <a:off x="1001874" y="5745668"/>
            <a:ext cx="124494" cy="125005"/>
          </a:xfrm>
          <a:custGeom>
            <a:rect b="b" l="l" r="r" t="t"/>
            <a:pathLst>
              <a:path extrusionOk="0" h="16016" w="14582">
                <a:moveTo>
                  <a:pt x="7252" y="1"/>
                </a:moveTo>
                <a:cubicBezTo>
                  <a:pt x="5397" y="1"/>
                  <a:pt x="3541" y="410"/>
                  <a:pt x="2125" y="1227"/>
                </a:cubicBezTo>
                <a:cubicBezTo>
                  <a:pt x="708" y="2045"/>
                  <a:pt x="1" y="3117"/>
                  <a:pt x="1" y="4188"/>
                </a:cubicBezTo>
                <a:lnTo>
                  <a:pt x="1" y="15298"/>
                </a:lnTo>
                <a:cubicBezTo>
                  <a:pt x="2344" y="15776"/>
                  <a:pt x="4798" y="16015"/>
                  <a:pt x="7252" y="16015"/>
                </a:cubicBezTo>
                <a:cubicBezTo>
                  <a:pt x="9691" y="16015"/>
                  <a:pt x="12130" y="15779"/>
                  <a:pt x="14461" y="15307"/>
                </a:cubicBezTo>
                <a:lnTo>
                  <a:pt x="14461" y="4442"/>
                </a:lnTo>
                <a:cubicBezTo>
                  <a:pt x="14582" y="3286"/>
                  <a:pt x="13908" y="2109"/>
                  <a:pt x="12380" y="1227"/>
                </a:cubicBezTo>
                <a:cubicBezTo>
                  <a:pt x="10964" y="410"/>
                  <a:pt x="9108" y="1"/>
                  <a:pt x="7252"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24"/>
          <p:cNvSpPr/>
          <p:nvPr/>
        </p:nvSpPr>
        <p:spPr>
          <a:xfrm>
            <a:off x="1001874" y="5751108"/>
            <a:ext cx="27730" cy="117840"/>
          </a:xfrm>
          <a:custGeom>
            <a:rect b="b" l="l" r="r" t="t"/>
            <a:pathLst>
              <a:path extrusionOk="0" h="15098" w="3248">
                <a:moveTo>
                  <a:pt x="3248" y="1"/>
                </a:moveTo>
                <a:lnTo>
                  <a:pt x="3248" y="1"/>
                </a:lnTo>
                <a:cubicBezTo>
                  <a:pt x="2860" y="147"/>
                  <a:pt x="2484" y="324"/>
                  <a:pt x="2124" y="530"/>
                </a:cubicBezTo>
                <a:cubicBezTo>
                  <a:pt x="708" y="1348"/>
                  <a:pt x="1" y="2420"/>
                  <a:pt x="1" y="3491"/>
                </a:cubicBezTo>
                <a:lnTo>
                  <a:pt x="1" y="14602"/>
                </a:lnTo>
                <a:cubicBezTo>
                  <a:pt x="1063" y="14818"/>
                  <a:pt x="2149" y="14980"/>
                  <a:pt x="3247" y="15098"/>
                </a:cubicBezTo>
                <a:lnTo>
                  <a:pt x="3248" y="1"/>
                </a:lnTo>
                <a:close/>
              </a:path>
            </a:pathLst>
          </a:custGeom>
          <a:solidFill>
            <a:srgbClr val="76D3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24"/>
          <p:cNvSpPr/>
          <p:nvPr/>
        </p:nvSpPr>
        <p:spPr>
          <a:xfrm>
            <a:off x="1001874" y="5643486"/>
            <a:ext cx="27730" cy="225471"/>
          </a:xfrm>
          <a:custGeom>
            <a:rect b="b" l="l" r="r" t="t"/>
            <a:pathLst>
              <a:path extrusionOk="0" h="28888" w="3248">
                <a:moveTo>
                  <a:pt x="3248" y="1"/>
                </a:moveTo>
                <a:lnTo>
                  <a:pt x="3248" y="1"/>
                </a:lnTo>
                <a:cubicBezTo>
                  <a:pt x="2860" y="148"/>
                  <a:pt x="2484" y="326"/>
                  <a:pt x="2124" y="532"/>
                </a:cubicBezTo>
                <a:cubicBezTo>
                  <a:pt x="708" y="1349"/>
                  <a:pt x="1" y="2420"/>
                  <a:pt x="1" y="3492"/>
                </a:cubicBezTo>
                <a:lnTo>
                  <a:pt x="1" y="28391"/>
                </a:lnTo>
                <a:cubicBezTo>
                  <a:pt x="1063" y="28608"/>
                  <a:pt x="2149" y="28769"/>
                  <a:pt x="3247" y="28888"/>
                </a:cubicBezTo>
                <a:lnTo>
                  <a:pt x="3248"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24"/>
          <p:cNvSpPr/>
          <p:nvPr/>
        </p:nvSpPr>
        <p:spPr>
          <a:xfrm>
            <a:off x="1001874" y="5607047"/>
            <a:ext cx="124511" cy="204007"/>
          </a:xfrm>
          <a:custGeom>
            <a:rect b="b" l="l" r="r" t="t"/>
            <a:pathLst>
              <a:path extrusionOk="0" h="26138" w="14584">
                <a:moveTo>
                  <a:pt x="7252" y="1"/>
                </a:moveTo>
                <a:cubicBezTo>
                  <a:pt x="5396" y="1"/>
                  <a:pt x="3540" y="410"/>
                  <a:pt x="2124" y="1227"/>
                </a:cubicBezTo>
                <a:cubicBezTo>
                  <a:pt x="708" y="2045"/>
                  <a:pt x="1" y="3117"/>
                  <a:pt x="1" y="4188"/>
                </a:cubicBezTo>
                <a:lnTo>
                  <a:pt x="1" y="21950"/>
                </a:lnTo>
                <a:cubicBezTo>
                  <a:pt x="1" y="23022"/>
                  <a:pt x="708" y="24093"/>
                  <a:pt x="2125" y="24912"/>
                </a:cubicBezTo>
                <a:cubicBezTo>
                  <a:pt x="3541" y="25729"/>
                  <a:pt x="5397" y="26138"/>
                  <a:pt x="7252" y="26138"/>
                </a:cubicBezTo>
                <a:cubicBezTo>
                  <a:pt x="9108" y="26138"/>
                  <a:pt x="10964" y="25729"/>
                  <a:pt x="12380" y="24912"/>
                </a:cubicBezTo>
                <a:cubicBezTo>
                  <a:pt x="13908" y="24028"/>
                  <a:pt x="14583" y="22851"/>
                  <a:pt x="14461" y="21697"/>
                </a:cubicBezTo>
                <a:lnTo>
                  <a:pt x="14461" y="4442"/>
                </a:lnTo>
                <a:cubicBezTo>
                  <a:pt x="14582" y="3287"/>
                  <a:pt x="13908" y="2110"/>
                  <a:pt x="12379" y="1227"/>
                </a:cubicBezTo>
                <a:cubicBezTo>
                  <a:pt x="10963" y="410"/>
                  <a:pt x="9107" y="1"/>
                  <a:pt x="7252"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24"/>
          <p:cNvSpPr/>
          <p:nvPr/>
        </p:nvSpPr>
        <p:spPr>
          <a:xfrm>
            <a:off x="1001874" y="5643486"/>
            <a:ext cx="27730" cy="162133"/>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24"/>
          <p:cNvSpPr/>
          <p:nvPr/>
        </p:nvSpPr>
        <p:spPr>
          <a:xfrm>
            <a:off x="893866" y="5558036"/>
            <a:ext cx="339793" cy="163390"/>
          </a:xfrm>
          <a:custGeom>
            <a:rect b="b" l="l" r="r" t="t"/>
            <a:pathLst>
              <a:path extrusionOk="0" h="20934" w="39800">
                <a:moveTo>
                  <a:pt x="19901" y="1"/>
                </a:moveTo>
                <a:cubicBezTo>
                  <a:pt x="15262" y="1"/>
                  <a:pt x="10623" y="1023"/>
                  <a:pt x="7083" y="3066"/>
                </a:cubicBezTo>
                <a:cubicBezTo>
                  <a:pt x="3" y="7154"/>
                  <a:pt x="0" y="13781"/>
                  <a:pt x="7076" y="17869"/>
                </a:cubicBezTo>
                <a:cubicBezTo>
                  <a:pt x="10613" y="19912"/>
                  <a:pt x="15252" y="20934"/>
                  <a:pt x="19891" y="20934"/>
                </a:cubicBezTo>
                <a:cubicBezTo>
                  <a:pt x="24531" y="20934"/>
                  <a:pt x="29171" y="19912"/>
                  <a:pt x="32713" y="17869"/>
                </a:cubicBezTo>
                <a:cubicBezTo>
                  <a:pt x="39796" y="13782"/>
                  <a:pt x="39799" y="7154"/>
                  <a:pt x="32720" y="3066"/>
                </a:cubicBezTo>
                <a:cubicBezTo>
                  <a:pt x="29180" y="1023"/>
                  <a:pt x="24540" y="1"/>
                  <a:pt x="19901"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4"/>
          <p:cNvSpPr/>
          <p:nvPr/>
        </p:nvSpPr>
        <p:spPr>
          <a:xfrm>
            <a:off x="893866" y="5545666"/>
            <a:ext cx="339793" cy="163390"/>
          </a:xfrm>
          <a:custGeom>
            <a:rect b="b" l="l" r="r" t="t"/>
            <a:pathLst>
              <a:path extrusionOk="0" h="20934" w="39800">
                <a:moveTo>
                  <a:pt x="19902" y="1"/>
                </a:moveTo>
                <a:cubicBezTo>
                  <a:pt x="15262" y="1"/>
                  <a:pt x="10623" y="1023"/>
                  <a:pt x="7083" y="3067"/>
                </a:cubicBezTo>
                <a:cubicBezTo>
                  <a:pt x="3" y="7153"/>
                  <a:pt x="0" y="13781"/>
                  <a:pt x="7076" y="17868"/>
                </a:cubicBezTo>
                <a:cubicBezTo>
                  <a:pt x="10613" y="19912"/>
                  <a:pt x="15252" y="20934"/>
                  <a:pt x="19891" y="20934"/>
                </a:cubicBezTo>
                <a:cubicBezTo>
                  <a:pt x="24531" y="20934"/>
                  <a:pt x="29171" y="19912"/>
                  <a:pt x="32713" y="17868"/>
                </a:cubicBezTo>
                <a:cubicBezTo>
                  <a:pt x="39796" y="13781"/>
                  <a:pt x="39799" y="7153"/>
                  <a:pt x="32720" y="3067"/>
                </a:cubicBezTo>
                <a:cubicBezTo>
                  <a:pt x="29181" y="1023"/>
                  <a:pt x="24541" y="1"/>
                  <a:pt x="1990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24"/>
          <p:cNvSpPr/>
          <p:nvPr/>
        </p:nvSpPr>
        <p:spPr>
          <a:xfrm>
            <a:off x="908970" y="5056372"/>
            <a:ext cx="309570" cy="641992"/>
          </a:xfrm>
          <a:custGeom>
            <a:rect b="b" l="l" r="r" t="t"/>
            <a:pathLst>
              <a:path extrusionOk="0" h="82254" w="36260">
                <a:moveTo>
                  <a:pt x="18133" y="1"/>
                </a:moveTo>
                <a:cubicBezTo>
                  <a:pt x="13493" y="1"/>
                  <a:pt x="8854" y="940"/>
                  <a:pt x="5314" y="2817"/>
                </a:cubicBezTo>
                <a:cubicBezTo>
                  <a:pt x="1773" y="4696"/>
                  <a:pt x="3" y="7158"/>
                  <a:pt x="2" y="9618"/>
                </a:cubicBezTo>
                <a:lnTo>
                  <a:pt x="2" y="71787"/>
                </a:lnTo>
                <a:cubicBezTo>
                  <a:pt x="0" y="74466"/>
                  <a:pt x="1768" y="77145"/>
                  <a:pt x="5307" y="79189"/>
                </a:cubicBezTo>
                <a:cubicBezTo>
                  <a:pt x="8844" y="81232"/>
                  <a:pt x="13483" y="82254"/>
                  <a:pt x="18123" y="82254"/>
                </a:cubicBezTo>
                <a:cubicBezTo>
                  <a:pt x="22762" y="82254"/>
                  <a:pt x="27403" y="81232"/>
                  <a:pt x="30944" y="79189"/>
                </a:cubicBezTo>
                <a:cubicBezTo>
                  <a:pt x="34486" y="77145"/>
                  <a:pt x="36257" y="74466"/>
                  <a:pt x="36259" y="71787"/>
                </a:cubicBezTo>
                <a:lnTo>
                  <a:pt x="36259" y="9619"/>
                </a:lnTo>
                <a:cubicBezTo>
                  <a:pt x="36260" y="7156"/>
                  <a:pt x="34492" y="4696"/>
                  <a:pt x="30951" y="2817"/>
                </a:cubicBezTo>
                <a:cubicBezTo>
                  <a:pt x="27412" y="940"/>
                  <a:pt x="22772" y="1"/>
                  <a:pt x="1813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24"/>
          <p:cNvSpPr/>
          <p:nvPr/>
        </p:nvSpPr>
        <p:spPr>
          <a:xfrm>
            <a:off x="908979" y="5056372"/>
            <a:ext cx="309561" cy="173107"/>
          </a:xfrm>
          <a:custGeom>
            <a:rect b="b" l="l" r="r" t="t"/>
            <a:pathLst>
              <a:path extrusionOk="0" h="22179" w="36259">
                <a:moveTo>
                  <a:pt x="18132" y="1"/>
                </a:moveTo>
                <a:cubicBezTo>
                  <a:pt x="13492" y="1"/>
                  <a:pt x="8853" y="940"/>
                  <a:pt x="5313" y="2817"/>
                </a:cubicBezTo>
                <a:cubicBezTo>
                  <a:pt x="1772" y="4696"/>
                  <a:pt x="2" y="7158"/>
                  <a:pt x="1" y="9618"/>
                </a:cubicBezTo>
                <a:lnTo>
                  <a:pt x="1" y="16561"/>
                </a:lnTo>
                <a:cubicBezTo>
                  <a:pt x="790" y="17246"/>
                  <a:pt x="1703" y="17896"/>
                  <a:pt x="2749" y="18499"/>
                </a:cubicBezTo>
                <a:cubicBezTo>
                  <a:pt x="6997" y="20952"/>
                  <a:pt x="12564" y="22179"/>
                  <a:pt x="18132" y="22179"/>
                </a:cubicBezTo>
                <a:cubicBezTo>
                  <a:pt x="23699" y="22179"/>
                  <a:pt x="29267" y="20952"/>
                  <a:pt x="33515" y="18499"/>
                </a:cubicBezTo>
                <a:cubicBezTo>
                  <a:pt x="34559" y="17897"/>
                  <a:pt x="35471" y="17247"/>
                  <a:pt x="36258" y="16564"/>
                </a:cubicBezTo>
                <a:lnTo>
                  <a:pt x="36258" y="9619"/>
                </a:lnTo>
                <a:cubicBezTo>
                  <a:pt x="36259" y="7156"/>
                  <a:pt x="34491" y="4696"/>
                  <a:pt x="30950" y="2817"/>
                </a:cubicBezTo>
                <a:cubicBezTo>
                  <a:pt x="27411" y="940"/>
                  <a:pt x="22771" y="1"/>
                  <a:pt x="18132"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24"/>
          <p:cNvSpPr/>
          <p:nvPr/>
        </p:nvSpPr>
        <p:spPr>
          <a:xfrm>
            <a:off x="908970" y="5099124"/>
            <a:ext cx="240826" cy="599221"/>
          </a:xfrm>
          <a:custGeom>
            <a:rect b="b" l="l" r="r" t="t"/>
            <a:pathLst>
              <a:path extrusionOk="0" h="76774" w="28208">
                <a:moveTo>
                  <a:pt x="1787" y="1"/>
                </a:moveTo>
                <a:cubicBezTo>
                  <a:pt x="610" y="1307"/>
                  <a:pt x="3" y="2722"/>
                  <a:pt x="2" y="4140"/>
                </a:cubicBezTo>
                <a:lnTo>
                  <a:pt x="2" y="66309"/>
                </a:lnTo>
                <a:cubicBezTo>
                  <a:pt x="0" y="68988"/>
                  <a:pt x="1768" y="71667"/>
                  <a:pt x="5307" y="73711"/>
                </a:cubicBezTo>
                <a:cubicBezTo>
                  <a:pt x="8843" y="75753"/>
                  <a:pt x="13478" y="76774"/>
                  <a:pt x="18115" y="76774"/>
                </a:cubicBezTo>
                <a:cubicBezTo>
                  <a:pt x="21639" y="76774"/>
                  <a:pt x="25163" y="76184"/>
                  <a:pt x="28207" y="75006"/>
                </a:cubicBezTo>
                <a:lnTo>
                  <a:pt x="28207" y="75006"/>
                </a:lnTo>
                <a:cubicBezTo>
                  <a:pt x="26355" y="75441"/>
                  <a:pt x="24609" y="75638"/>
                  <a:pt x="22977" y="75638"/>
                </a:cubicBezTo>
                <a:cubicBezTo>
                  <a:pt x="13385" y="75638"/>
                  <a:pt x="7733" y="68847"/>
                  <a:pt x="7733" y="63916"/>
                </a:cubicBezTo>
                <a:lnTo>
                  <a:pt x="7733" y="7695"/>
                </a:lnTo>
                <a:lnTo>
                  <a:pt x="1787" y="1"/>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4"/>
          <p:cNvSpPr/>
          <p:nvPr/>
        </p:nvSpPr>
        <p:spPr>
          <a:xfrm>
            <a:off x="893866" y="5056372"/>
            <a:ext cx="339793" cy="150137"/>
          </a:xfrm>
          <a:custGeom>
            <a:rect b="b" l="l" r="r" t="t"/>
            <a:pathLst>
              <a:path extrusionOk="0" h="19236" w="39800">
                <a:moveTo>
                  <a:pt x="19902" y="1"/>
                </a:moveTo>
                <a:cubicBezTo>
                  <a:pt x="15262" y="1"/>
                  <a:pt x="10623" y="940"/>
                  <a:pt x="7083" y="2817"/>
                </a:cubicBezTo>
                <a:cubicBezTo>
                  <a:pt x="3" y="6574"/>
                  <a:pt x="0" y="12663"/>
                  <a:pt x="7076" y="16419"/>
                </a:cubicBezTo>
                <a:cubicBezTo>
                  <a:pt x="10613" y="18297"/>
                  <a:pt x="15252" y="19235"/>
                  <a:pt x="19891" y="19235"/>
                </a:cubicBezTo>
                <a:cubicBezTo>
                  <a:pt x="24531" y="19235"/>
                  <a:pt x="29171" y="18297"/>
                  <a:pt x="32713" y="16419"/>
                </a:cubicBezTo>
                <a:cubicBezTo>
                  <a:pt x="39796" y="12663"/>
                  <a:pt x="39799" y="6574"/>
                  <a:pt x="32720" y="2817"/>
                </a:cubicBezTo>
                <a:cubicBezTo>
                  <a:pt x="29181" y="940"/>
                  <a:pt x="24541" y="1"/>
                  <a:pt x="1990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24"/>
          <p:cNvSpPr/>
          <p:nvPr/>
        </p:nvSpPr>
        <p:spPr>
          <a:xfrm>
            <a:off x="970915" y="4990003"/>
            <a:ext cx="185742" cy="190458"/>
          </a:xfrm>
          <a:custGeom>
            <a:rect b="b" l="l" r="r" t="t"/>
            <a:pathLst>
              <a:path extrusionOk="0" h="24402" w="21756">
                <a:moveTo>
                  <a:pt x="10877" y="1"/>
                </a:moveTo>
                <a:cubicBezTo>
                  <a:pt x="8093" y="1"/>
                  <a:pt x="5310" y="614"/>
                  <a:pt x="3186" y="1841"/>
                </a:cubicBezTo>
                <a:cubicBezTo>
                  <a:pt x="1063" y="3066"/>
                  <a:pt x="0" y="4674"/>
                  <a:pt x="0" y="6280"/>
                </a:cubicBezTo>
                <a:lnTo>
                  <a:pt x="0" y="18122"/>
                </a:lnTo>
                <a:cubicBezTo>
                  <a:pt x="0" y="19729"/>
                  <a:pt x="1062" y="21337"/>
                  <a:pt x="3186" y="22563"/>
                </a:cubicBezTo>
                <a:cubicBezTo>
                  <a:pt x="5310" y="23789"/>
                  <a:pt x="8093" y="24401"/>
                  <a:pt x="10877" y="24401"/>
                </a:cubicBezTo>
                <a:cubicBezTo>
                  <a:pt x="13661" y="24401"/>
                  <a:pt x="16445" y="23789"/>
                  <a:pt x="18569" y="22563"/>
                </a:cubicBezTo>
                <a:cubicBezTo>
                  <a:pt x="20692" y="21337"/>
                  <a:pt x="21755" y="19729"/>
                  <a:pt x="21755" y="18122"/>
                </a:cubicBezTo>
                <a:lnTo>
                  <a:pt x="21755" y="6280"/>
                </a:lnTo>
                <a:cubicBezTo>
                  <a:pt x="21755" y="4674"/>
                  <a:pt x="20692" y="3066"/>
                  <a:pt x="18569" y="1841"/>
                </a:cubicBezTo>
                <a:cubicBezTo>
                  <a:pt x="16445" y="614"/>
                  <a:pt x="13661" y="1"/>
                  <a:pt x="10877"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24"/>
          <p:cNvSpPr/>
          <p:nvPr/>
        </p:nvSpPr>
        <p:spPr>
          <a:xfrm>
            <a:off x="970915" y="5011715"/>
            <a:ext cx="171484" cy="168752"/>
          </a:xfrm>
          <a:custGeom>
            <a:rect b="b" l="l" r="r" t="t"/>
            <a:pathLst>
              <a:path extrusionOk="0" h="21621" w="20086">
                <a:moveTo>
                  <a:pt x="1846" y="1"/>
                </a:moveTo>
                <a:cubicBezTo>
                  <a:pt x="619" y="1056"/>
                  <a:pt x="0" y="2277"/>
                  <a:pt x="0" y="3499"/>
                </a:cubicBezTo>
                <a:lnTo>
                  <a:pt x="0" y="15340"/>
                </a:lnTo>
                <a:cubicBezTo>
                  <a:pt x="0" y="16947"/>
                  <a:pt x="1062" y="18555"/>
                  <a:pt x="3186" y="19781"/>
                </a:cubicBezTo>
                <a:cubicBezTo>
                  <a:pt x="5310" y="21007"/>
                  <a:pt x="8093" y="21620"/>
                  <a:pt x="10877" y="21620"/>
                </a:cubicBezTo>
                <a:cubicBezTo>
                  <a:pt x="13661" y="21620"/>
                  <a:pt x="16445" y="21007"/>
                  <a:pt x="18569" y="19781"/>
                </a:cubicBezTo>
                <a:cubicBezTo>
                  <a:pt x="19114" y="19469"/>
                  <a:pt x="19622" y="19099"/>
                  <a:pt x="20085" y="18676"/>
                </a:cubicBezTo>
                <a:lnTo>
                  <a:pt x="20085" y="18676"/>
                </a:lnTo>
                <a:cubicBezTo>
                  <a:pt x="17873" y="19935"/>
                  <a:pt x="15417" y="20450"/>
                  <a:pt x="13100" y="20450"/>
                </a:cubicBezTo>
                <a:cubicBezTo>
                  <a:pt x="8193" y="20450"/>
                  <a:pt x="3914" y="18139"/>
                  <a:pt x="3914" y="15680"/>
                </a:cubicBezTo>
                <a:lnTo>
                  <a:pt x="3914" y="6459"/>
                </a:lnTo>
                <a:lnTo>
                  <a:pt x="1846"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4"/>
          <p:cNvSpPr/>
          <p:nvPr/>
        </p:nvSpPr>
        <p:spPr>
          <a:xfrm>
            <a:off x="1015723" y="5761695"/>
            <a:ext cx="96115" cy="46221"/>
          </a:xfrm>
          <a:custGeom>
            <a:rect b="b" l="l" r="r" t="t"/>
            <a:pathLst>
              <a:path extrusionOk="0" h="5922" w="11258">
                <a:moveTo>
                  <a:pt x="5629" y="0"/>
                </a:moveTo>
                <a:cubicBezTo>
                  <a:pt x="4317" y="0"/>
                  <a:pt x="3005" y="289"/>
                  <a:pt x="2004" y="868"/>
                </a:cubicBezTo>
                <a:cubicBezTo>
                  <a:pt x="1" y="2023"/>
                  <a:pt x="1" y="3898"/>
                  <a:pt x="2004" y="5054"/>
                </a:cubicBezTo>
                <a:cubicBezTo>
                  <a:pt x="3005" y="5632"/>
                  <a:pt x="4317" y="5921"/>
                  <a:pt x="5629" y="5921"/>
                </a:cubicBezTo>
                <a:cubicBezTo>
                  <a:pt x="6941" y="5921"/>
                  <a:pt x="8253" y="5632"/>
                  <a:pt x="9255" y="5054"/>
                </a:cubicBezTo>
                <a:cubicBezTo>
                  <a:pt x="11257" y="3898"/>
                  <a:pt x="11257" y="2023"/>
                  <a:pt x="9255" y="868"/>
                </a:cubicBezTo>
                <a:cubicBezTo>
                  <a:pt x="8253" y="289"/>
                  <a:pt x="6941" y="0"/>
                  <a:pt x="5629"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24"/>
          <p:cNvSpPr/>
          <p:nvPr/>
        </p:nvSpPr>
        <p:spPr>
          <a:xfrm>
            <a:off x="1180006" y="5472882"/>
            <a:ext cx="412097" cy="693279"/>
          </a:xfrm>
          <a:custGeom>
            <a:rect b="b" l="l" r="r" t="t"/>
            <a:pathLst>
              <a:path extrusionOk="0" h="88825" w="48269">
                <a:moveTo>
                  <a:pt x="13895" y="1"/>
                </a:moveTo>
                <a:lnTo>
                  <a:pt x="13895" y="11033"/>
                </a:lnTo>
                <a:cubicBezTo>
                  <a:pt x="13895" y="13320"/>
                  <a:pt x="12461" y="15324"/>
                  <a:pt x="10337" y="16172"/>
                </a:cubicBezTo>
                <a:cubicBezTo>
                  <a:pt x="9187" y="16630"/>
                  <a:pt x="8092" y="17153"/>
                  <a:pt x="7069" y="17744"/>
                </a:cubicBezTo>
                <a:cubicBezTo>
                  <a:pt x="2357" y="20464"/>
                  <a:pt x="0" y="24032"/>
                  <a:pt x="0" y="27598"/>
                </a:cubicBezTo>
                <a:lnTo>
                  <a:pt x="0" y="74889"/>
                </a:lnTo>
                <a:cubicBezTo>
                  <a:pt x="0" y="78456"/>
                  <a:pt x="2357" y="82022"/>
                  <a:pt x="7069" y="84744"/>
                </a:cubicBezTo>
                <a:cubicBezTo>
                  <a:pt x="11782" y="87464"/>
                  <a:pt x="17959" y="88824"/>
                  <a:pt x="24135" y="88824"/>
                </a:cubicBezTo>
                <a:cubicBezTo>
                  <a:pt x="30312" y="88824"/>
                  <a:pt x="36488" y="87464"/>
                  <a:pt x="41201" y="84744"/>
                </a:cubicBezTo>
                <a:cubicBezTo>
                  <a:pt x="45912" y="82022"/>
                  <a:pt x="48269" y="78456"/>
                  <a:pt x="48269" y="74890"/>
                </a:cubicBezTo>
                <a:lnTo>
                  <a:pt x="48269" y="27596"/>
                </a:lnTo>
                <a:cubicBezTo>
                  <a:pt x="48269" y="24030"/>
                  <a:pt x="45912" y="20464"/>
                  <a:pt x="41201" y="17744"/>
                </a:cubicBezTo>
                <a:cubicBezTo>
                  <a:pt x="40177" y="17153"/>
                  <a:pt x="39083" y="16630"/>
                  <a:pt x="37934" y="16172"/>
                </a:cubicBezTo>
                <a:cubicBezTo>
                  <a:pt x="35809" y="15324"/>
                  <a:pt x="34374" y="13320"/>
                  <a:pt x="34374" y="11033"/>
                </a:cubicBezTo>
                <a:lnTo>
                  <a:pt x="34374" y="1"/>
                </a:ln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24"/>
          <p:cNvSpPr/>
          <p:nvPr/>
        </p:nvSpPr>
        <p:spPr>
          <a:xfrm>
            <a:off x="1180262" y="5950884"/>
            <a:ext cx="411840" cy="215238"/>
          </a:xfrm>
          <a:custGeom>
            <a:rect b="b" l="l" r="r" t="t"/>
            <a:pathLst>
              <a:path extrusionOk="0" h="27577" w="48239">
                <a:moveTo>
                  <a:pt x="24120" y="1"/>
                </a:moveTo>
                <a:cubicBezTo>
                  <a:pt x="17722" y="1"/>
                  <a:pt x="11588" y="1454"/>
                  <a:pt x="7064" y="4040"/>
                </a:cubicBezTo>
                <a:cubicBezTo>
                  <a:pt x="2541" y="6626"/>
                  <a:pt x="0" y="10132"/>
                  <a:pt x="0" y="13789"/>
                </a:cubicBezTo>
                <a:cubicBezTo>
                  <a:pt x="0" y="17445"/>
                  <a:pt x="2541" y="20952"/>
                  <a:pt x="7064" y="23538"/>
                </a:cubicBezTo>
                <a:cubicBezTo>
                  <a:pt x="11588" y="26123"/>
                  <a:pt x="17722" y="27576"/>
                  <a:pt x="24120" y="27576"/>
                </a:cubicBezTo>
                <a:cubicBezTo>
                  <a:pt x="30517" y="27576"/>
                  <a:pt x="36651" y="26123"/>
                  <a:pt x="41175" y="23538"/>
                </a:cubicBezTo>
                <a:cubicBezTo>
                  <a:pt x="45698" y="20952"/>
                  <a:pt x="48239" y="17445"/>
                  <a:pt x="48239" y="13789"/>
                </a:cubicBezTo>
                <a:cubicBezTo>
                  <a:pt x="48239" y="10132"/>
                  <a:pt x="45698" y="6626"/>
                  <a:pt x="41175" y="4040"/>
                </a:cubicBezTo>
                <a:cubicBezTo>
                  <a:pt x="36651" y="1454"/>
                  <a:pt x="30517" y="1"/>
                  <a:pt x="24120" y="1"/>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4"/>
          <p:cNvSpPr/>
          <p:nvPr/>
        </p:nvSpPr>
        <p:spPr>
          <a:xfrm>
            <a:off x="1212366" y="5704625"/>
            <a:ext cx="347468" cy="431937"/>
          </a:xfrm>
          <a:custGeom>
            <a:rect b="b" l="l" r="r" t="t"/>
            <a:pathLst>
              <a:path extrusionOk="0" h="55341" w="40699">
                <a:moveTo>
                  <a:pt x="20344" y="0"/>
                </a:moveTo>
                <a:cubicBezTo>
                  <a:pt x="15137" y="0"/>
                  <a:pt x="9930" y="1149"/>
                  <a:pt x="5959" y="3447"/>
                </a:cubicBezTo>
                <a:cubicBezTo>
                  <a:pt x="1983" y="5745"/>
                  <a:pt x="1" y="8748"/>
                  <a:pt x="1" y="11754"/>
                </a:cubicBezTo>
                <a:lnTo>
                  <a:pt x="1" y="43766"/>
                </a:lnTo>
                <a:cubicBezTo>
                  <a:pt x="1" y="46771"/>
                  <a:pt x="1983" y="49775"/>
                  <a:pt x="5959" y="52072"/>
                </a:cubicBezTo>
                <a:cubicBezTo>
                  <a:pt x="6691" y="52500"/>
                  <a:pt x="7461" y="52879"/>
                  <a:pt x="8269" y="53233"/>
                </a:cubicBezTo>
                <a:cubicBezTo>
                  <a:pt x="8320" y="53245"/>
                  <a:pt x="8370" y="53258"/>
                  <a:pt x="8409" y="53283"/>
                </a:cubicBezTo>
                <a:cubicBezTo>
                  <a:pt x="11881" y="54609"/>
                  <a:pt x="16058" y="55341"/>
                  <a:pt x="20350" y="55341"/>
                </a:cubicBezTo>
                <a:cubicBezTo>
                  <a:pt x="24275" y="55341"/>
                  <a:pt x="28112" y="54722"/>
                  <a:pt x="31407" y="53612"/>
                </a:cubicBezTo>
                <a:lnTo>
                  <a:pt x="31938" y="53422"/>
                </a:lnTo>
                <a:cubicBezTo>
                  <a:pt x="32088" y="53360"/>
                  <a:pt x="32228" y="53296"/>
                  <a:pt x="32367" y="53245"/>
                </a:cubicBezTo>
                <a:cubicBezTo>
                  <a:pt x="33187" y="52892"/>
                  <a:pt x="33983" y="52500"/>
                  <a:pt x="34727" y="52071"/>
                </a:cubicBezTo>
                <a:cubicBezTo>
                  <a:pt x="38703" y="49774"/>
                  <a:pt x="40686" y="46770"/>
                  <a:pt x="40698" y="43766"/>
                </a:cubicBezTo>
                <a:lnTo>
                  <a:pt x="40698" y="11754"/>
                </a:lnTo>
                <a:cubicBezTo>
                  <a:pt x="40698" y="8748"/>
                  <a:pt x="38703" y="5745"/>
                  <a:pt x="34728" y="3447"/>
                </a:cubicBezTo>
                <a:cubicBezTo>
                  <a:pt x="30758" y="1149"/>
                  <a:pt x="25551" y="0"/>
                  <a:pt x="20344"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24"/>
          <p:cNvSpPr/>
          <p:nvPr/>
        </p:nvSpPr>
        <p:spPr>
          <a:xfrm>
            <a:off x="1212366" y="5954466"/>
            <a:ext cx="347468" cy="183394"/>
          </a:xfrm>
          <a:custGeom>
            <a:rect b="b" l="l" r="r" t="t"/>
            <a:pathLst>
              <a:path extrusionOk="0" h="23497" w="40699">
                <a:moveTo>
                  <a:pt x="20343" y="1"/>
                </a:moveTo>
                <a:cubicBezTo>
                  <a:pt x="15135" y="1"/>
                  <a:pt x="9928" y="1150"/>
                  <a:pt x="5958" y="3448"/>
                </a:cubicBezTo>
                <a:cubicBezTo>
                  <a:pt x="1982" y="5733"/>
                  <a:pt x="1" y="8736"/>
                  <a:pt x="1" y="11753"/>
                </a:cubicBezTo>
                <a:cubicBezTo>
                  <a:pt x="1" y="14758"/>
                  <a:pt x="1982" y="17762"/>
                  <a:pt x="5958" y="20059"/>
                </a:cubicBezTo>
                <a:cubicBezTo>
                  <a:pt x="6691" y="20487"/>
                  <a:pt x="7461" y="20866"/>
                  <a:pt x="8268" y="21220"/>
                </a:cubicBezTo>
                <a:cubicBezTo>
                  <a:pt x="8320" y="21232"/>
                  <a:pt x="8370" y="21245"/>
                  <a:pt x="8407" y="21270"/>
                </a:cubicBezTo>
                <a:cubicBezTo>
                  <a:pt x="11953" y="22754"/>
                  <a:pt x="16141" y="23497"/>
                  <a:pt x="20327" y="23497"/>
                </a:cubicBezTo>
                <a:cubicBezTo>
                  <a:pt x="24189" y="23497"/>
                  <a:pt x="28051" y="22865"/>
                  <a:pt x="31407" y="21599"/>
                </a:cubicBezTo>
                <a:lnTo>
                  <a:pt x="31938" y="21409"/>
                </a:lnTo>
                <a:cubicBezTo>
                  <a:pt x="32088" y="21347"/>
                  <a:pt x="32228" y="21283"/>
                  <a:pt x="32367" y="21232"/>
                </a:cubicBezTo>
                <a:cubicBezTo>
                  <a:pt x="33187" y="20879"/>
                  <a:pt x="33983" y="20487"/>
                  <a:pt x="34727" y="20058"/>
                </a:cubicBezTo>
                <a:cubicBezTo>
                  <a:pt x="38703" y="17761"/>
                  <a:pt x="40686" y="14757"/>
                  <a:pt x="40698" y="11753"/>
                </a:cubicBezTo>
                <a:cubicBezTo>
                  <a:pt x="40698" y="8735"/>
                  <a:pt x="38703" y="5731"/>
                  <a:pt x="34727" y="3448"/>
                </a:cubicBezTo>
                <a:cubicBezTo>
                  <a:pt x="30757" y="1150"/>
                  <a:pt x="25550" y="1"/>
                  <a:pt x="20343"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24"/>
          <p:cNvSpPr/>
          <p:nvPr/>
        </p:nvSpPr>
        <p:spPr>
          <a:xfrm>
            <a:off x="1212332" y="5703501"/>
            <a:ext cx="347442" cy="185681"/>
          </a:xfrm>
          <a:custGeom>
            <a:rect b="b" l="l" r="r" t="t"/>
            <a:pathLst>
              <a:path extrusionOk="0" h="23790" w="40696">
                <a:moveTo>
                  <a:pt x="20347" y="1"/>
                </a:moveTo>
                <a:cubicBezTo>
                  <a:pt x="17345" y="1"/>
                  <a:pt x="14343" y="431"/>
                  <a:pt x="11447" y="1292"/>
                </a:cubicBezTo>
                <a:cubicBezTo>
                  <a:pt x="3818" y="3562"/>
                  <a:pt x="2" y="7729"/>
                  <a:pt x="2" y="11895"/>
                </a:cubicBezTo>
                <a:cubicBezTo>
                  <a:pt x="1" y="16061"/>
                  <a:pt x="3817" y="20228"/>
                  <a:pt x="11447" y="22498"/>
                </a:cubicBezTo>
                <a:cubicBezTo>
                  <a:pt x="14343" y="23359"/>
                  <a:pt x="17346" y="23790"/>
                  <a:pt x="20349" y="23790"/>
                </a:cubicBezTo>
                <a:cubicBezTo>
                  <a:pt x="23352" y="23790"/>
                  <a:pt x="26354" y="23359"/>
                  <a:pt x="29250" y="22498"/>
                </a:cubicBezTo>
                <a:cubicBezTo>
                  <a:pt x="36880" y="20228"/>
                  <a:pt x="40695" y="16062"/>
                  <a:pt x="40696" y="11896"/>
                </a:cubicBezTo>
                <a:cubicBezTo>
                  <a:pt x="40696" y="7729"/>
                  <a:pt x="36880" y="3564"/>
                  <a:pt x="29250" y="1294"/>
                </a:cubicBezTo>
                <a:cubicBezTo>
                  <a:pt x="26354" y="432"/>
                  <a:pt x="23351" y="1"/>
                  <a:pt x="2034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24"/>
          <p:cNvSpPr/>
          <p:nvPr/>
        </p:nvSpPr>
        <p:spPr>
          <a:xfrm>
            <a:off x="1180006" y="5472882"/>
            <a:ext cx="274370" cy="693185"/>
          </a:xfrm>
          <a:custGeom>
            <a:rect b="b" l="l" r="r" t="t"/>
            <a:pathLst>
              <a:path extrusionOk="0" h="88813" w="32137">
                <a:moveTo>
                  <a:pt x="13895" y="1"/>
                </a:moveTo>
                <a:lnTo>
                  <a:pt x="13895" y="11033"/>
                </a:lnTo>
                <a:cubicBezTo>
                  <a:pt x="13895" y="13320"/>
                  <a:pt x="12461" y="15324"/>
                  <a:pt x="10337" y="16172"/>
                </a:cubicBezTo>
                <a:cubicBezTo>
                  <a:pt x="9187" y="16630"/>
                  <a:pt x="8092" y="17153"/>
                  <a:pt x="7069" y="17744"/>
                </a:cubicBezTo>
                <a:cubicBezTo>
                  <a:pt x="2357" y="20464"/>
                  <a:pt x="0" y="24032"/>
                  <a:pt x="0" y="27598"/>
                </a:cubicBezTo>
                <a:lnTo>
                  <a:pt x="0" y="74889"/>
                </a:lnTo>
                <a:cubicBezTo>
                  <a:pt x="0" y="78455"/>
                  <a:pt x="2357" y="82022"/>
                  <a:pt x="7069" y="84744"/>
                </a:cubicBezTo>
                <a:cubicBezTo>
                  <a:pt x="11773" y="87460"/>
                  <a:pt x="17933" y="88812"/>
                  <a:pt x="24097" y="88812"/>
                </a:cubicBezTo>
                <a:cubicBezTo>
                  <a:pt x="26817" y="88812"/>
                  <a:pt x="29539" y="88549"/>
                  <a:pt x="32137" y="88022"/>
                </a:cubicBezTo>
                <a:lnTo>
                  <a:pt x="32137" y="88022"/>
                </a:lnTo>
                <a:cubicBezTo>
                  <a:pt x="30701" y="88121"/>
                  <a:pt x="29346" y="88168"/>
                  <a:pt x="28066" y="88168"/>
                </a:cubicBezTo>
                <a:cubicBezTo>
                  <a:pt x="11856" y="88168"/>
                  <a:pt x="7782" y="80613"/>
                  <a:pt x="7782" y="75037"/>
                </a:cubicBezTo>
                <a:lnTo>
                  <a:pt x="7782" y="29048"/>
                </a:lnTo>
                <a:cubicBezTo>
                  <a:pt x="7782" y="26087"/>
                  <a:pt x="8406" y="23841"/>
                  <a:pt x="11954" y="22044"/>
                </a:cubicBezTo>
                <a:cubicBezTo>
                  <a:pt x="19032" y="18459"/>
                  <a:pt x="19932" y="15563"/>
                  <a:pt x="19932" y="11930"/>
                </a:cubicBezTo>
                <a:lnTo>
                  <a:pt x="19932" y="1"/>
                </a:ln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4"/>
          <p:cNvSpPr/>
          <p:nvPr/>
        </p:nvSpPr>
        <p:spPr>
          <a:xfrm>
            <a:off x="1390267" y="5325450"/>
            <a:ext cx="31495" cy="28793"/>
          </a:xfrm>
          <a:custGeom>
            <a:rect b="b" l="l" r="r" t="t"/>
            <a:pathLst>
              <a:path extrusionOk="0" h="3689" w="3689">
                <a:moveTo>
                  <a:pt x="1844" y="0"/>
                </a:moveTo>
                <a:cubicBezTo>
                  <a:pt x="827" y="0"/>
                  <a:pt x="1" y="826"/>
                  <a:pt x="1" y="1845"/>
                </a:cubicBezTo>
                <a:cubicBezTo>
                  <a:pt x="1" y="2862"/>
                  <a:pt x="827" y="3688"/>
                  <a:pt x="1844" y="3688"/>
                </a:cubicBezTo>
                <a:cubicBezTo>
                  <a:pt x="2863" y="3688"/>
                  <a:pt x="3689" y="2862"/>
                  <a:pt x="3689" y="1845"/>
                </a:cubicBezTo>
                <a:cubicBezTo>
                  <a:pt x="3689" y="826"/>
                  <a:pt x="2863" y="0"/>
                  <a:pt x="1844" y="0"/>
                </a:cubicBezTo>
                <a:close/>
              </a:path>
            </a:pathLst>
          </a:custGeom>
          <a:solidFill>
            <a:srgbClr val="3E65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24"/>
          <p:cNvSpPr/>
          <p:nvPr/>
        </p:nvSpPr>
        <p:spPr>
          <a:xfrm>
            <a:off x="1275198" y="5388791"/>
            <a:ext cx="222129" cy="142668"/>
          </a:xfrm>
          <a:custGeom>
            <a:rect b="b" l="l" r="r" t="t"/>
            <a:pathLst>
              <a:path extrusionOk="0" h="18279" w="26018">
                <a:moveTo>
                  <a:pt x="13005" y="1"/>
                </a:moveTo>
                <a:cubicBezTo>
                  <a:pt x="9758" y="1"/>
                  <a:pt x="6509" y="698"/>
                  <a:pt x="3990" y="2095"/>
                </a:cubicBezTo>
                <a:cubicBezTo>
                  <a:pt x="3924" y="2124"/>
                  <a:pt x="3862" y="2158"/>
                  <a:pt x="3800" y="2196"/>
                </a:cubicBezTo>
                <a:cubicBezTo>
                  <a:pt x="1655" y="3433"/>
                  <a:pt x="417" y="5012"/>
                  <a:pt x="102" y="6640"/>
                </a:cubicBezTo>
                <a:cubicBezTo>
                  <a:pt x="26" y="6930"/>
                  <a:pt x="1" y="7220"/>
                  <a:pt x="1" y="7511"/>
                </a:cubicBezTo>
                <a:lnTo>
                  <a:pt x="1" y="10780"/>
                </a:lnTo>
                <a:cubicBezTo>
                  <a:pt x="1" y="11739"/>
                  <a:pt x="317" y="12698"/>
                  <a:pt x="948" y="13595"/>
                </a:cubicBezTo>
                <a:cubicBezTo>
                  <a:pt x="1579" y="14504"/>
                  <a:pt x="2538" y="15349"/>
                  <a:pt x="3800" y="16082"/>
                </a:cubicBezTo>
                <a:cubicBezTo>
                  <a:pt x="6344" y="17546"/>
                  <a:pt x="9674" y="18279"/>
                  <a:pt x="13001" y="18279"/>
                </a:cubicBezTo>
                <a:cubicBezTo>
                  <a:pt x="16329" y="18279"/>
                  <a:pt x="19655" y="17546"/>
                  <a:pt x="22192" y="16082"/>
                </a:cubicBezTo>
                <a:cubicBezTo>
                  <a:pt x="24743" y="14605"/>
                  <a:pt x="26018" y="12673"/>
                  <a:pt x="26005" y="10754"/>
                </a:cubicBezTo>
                <a:lnTo>
                  <a:pt x="26005" y="7536"/>
                </a:lnTo>
                <a:cubicBezTo>
                  <a:pt x="26005" y="7232"/>
                  <a:pt x="25979" y="6930"/>
                  <a:pt x="25904" y="6626"/>
                </a:cubicBezTo>
                <a:cubicBezTo>
                  <a:pt x="25589" y="5012"/>
                  <a:pt x="24339" y="3433"/>
                  <a:pt x="22192" y="2196"/>
                </a:cubicBezTo>
                <a:cubicBezTo>
                  <a:pt x="19656" y="733"/>
                  <a:pt x="16332" y="1"/>
                  <a:pt x="13005"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24"/>
          <p:cNvSpPr/>
          <p:nvPr/>
        </p:nvSpPr>
        <p:spPr>
          <a:xfrm>
            <a:off x="1275198" y="5405141"/>
            <a:ext cx="189473" cy="126316"/>
          </a:xfrm>
          <a:custGeom>
            <a:rect b="b" l="l" r="r" t="t"/>
            <a:pathLst>
              <a:path extrusionOk="0" h="16184" w="22193">
                <a:moveTo>
                  <a:pt x="3990" y="0"/>
                </a:moveTo>
                <a:cubicBezTo>
                  <a:pt x="3924" y="29"/>
                  <a:pt x="3860" y="63"/>
                  <a:pt x="3800" y="101"/>
                </a:cubicBezTo>
                <a:cubicBezTo>
                  <a:pt x="1655" y="1338"/>
                  <a:pt x="417" y="2917"/>
                  <a:pt x="101" y="4544"/>
                </a:cubicBezTo>
                <a:cubicBezTo>
                  <a:pt x="26" y="4835"/>
                  <a:pt x="1" y="5125"/>
                  <a:pt x="1" y="5416"/>
                </a:cubicBezTo>
                <a:lnTo>
                  <a:pt x="1" y="8685"/>
                </a:lnTo>
                <a:cubicBezTo>
                  <a:pt x="1" y="9644"/>
                  <a:pt x="316" y="10603"/>
                  <a:pt x="947" y="11500"/>
                </a:cubicBezTo>
                <a:cubicBezTo>
                  <a:pt x="1578" y="12409"/>
                  <a:pt x="2538" y="13254"/>
                  <a:pt x="3800" y="13987"/>
                </a:cubicBezTo>
                <a:cubicBezTo>
                  <a:pt x="6344" y="15451"/>
                  <a:pt x="9673" y="16184"/>
                  <a:pt x="13001" y="16184"/>
                </a:cubicBezTo>
                <a:cubicBezTo>
                  <a:pt x="16329" y="16184"/>
                  <a:pt x="19655" y="15451"/>
                  <a:pt x="22192" y="13987"/>
                </a:cubicBezTo>
                <a:lnTo>
                  <a:pt x="22192" y="13987"/>
                </a:lnTo>
                <a:cubicBezTo>
                  <a:pt x="20870" y="14508"/>
                  <a:pt x="19417" y="14745"/>
                  <a:pt x="18110" y="14745"/>
                </a:cubicBezTo>
                <a:cubicBezTo>
                  <a:pt x="15874" y="14745"/>
                  <a:pt x="14064" y="14053"/>
                  <a:pt x="14064" y="12914"/>
                </a:cubicBezTo>
                <a:lnTo>
                  <a:pt x="14064" y="8130"/>
                </a:lnTo>
                <a:cubicBezTo>
                  <a:pt x="14064" y="6237"/>
                  <a:pt x="14543" y="3358"/>
                  <a:pt x="11223" y="3358"/>
                </a:cubicBezTo>
                <a:cubicBezTo>
                  <a:pt x="8345" y="3358"/>
                  <a:pt x="5783" y="2159"/>
                  <a:pt x="3990" y="0"/>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4"/>
          <p:cNvSpPr/>
          <p:nvPr/>
        </p:nvSpPr>
        <p:spPr>
          <a:xfrm>
            <a:off x="1275181" y="5388798"/>
            <a:ext cx="222018" cy="117184"/>
          </a:xfrm>
          <a:custGeom>
            <a:rect b="b" l="l" r="r" t="t"/>
            <a:pathLst>
              <a:path extrusionOk="0" h="15014" w="26005">
                <a:moveTo>
                  <a:pt x="13003" y="0"/>
                </a:moveTo>
                <a:cubicBezTo>
                  <a:pt x="9554" y="0"/>
                  <a:pt x="6248" y="791"/>
                  <a:pt x="3808" y="2199"/>
                </a:cubicBezTo>
                <a:cubicBezTo>
                  <a:pt x="1370" y="3606"/>
                  <a:pt x="0" y="5516"/>
                  <a:pt x="0" y="7506"/>
                </a:cubicBezTo>
                <a:cubicBezTo>
                  <a:pt x="0" y="9497"/>
                  <a:pt x="1370" y="11407"/>
                  <a:pt x="3808" y="12815"/>
                </a:cubicBezTo>
                <a:cubicBezTo>
                  <a:pt x="6248" y="14223"/>
                  <a:pt x="9554" y="15013"/>
                  <a:pt x="13003" y="15013"/>
                </a:cubicBezTo>
                <a:cubicBezTo>
                  <a:pt x="16451" y="15013"/>
                  <a:pt x="19759" y="14223"/>
                  <a:pt x="22197" y="12815"/>
                </a:cubicBezTo>
                <a:cubicBezTo>
                  <a:pt x="24635" y="11407"/>
                  <a:pt x="26005" y="9497"/>
                  <a:pt x="26005" y="7506"/>
                </a:cubicBezTo>
                <a:cubicBezTo>
                  <a:pt x="26005" y="5516"/>
                  <a:pt x="24635" y="3606"/>
                  <a:pt x="22197" y="2199"/>
                </a:cubicBezTo>
                <a:cubicBezTo>
                  <a:pt x="19759" y="791"/>
                  <a:pt x="16451" y="0"/>
                  <a:pt x="1300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24"/>
          <p:cNvSpPr/>
          <p:nvPr/>
        </p:nvSpPr>
        <p:spPr>
          <a:xfrm>
            <a:off x="1275198" y="5311137"/>
            <a:ext cx="222129" cy="181021"/>
          </a:xfrm>
          <a:custGeom>
            <a:rect b="b" l="l" r="r" t="t"/>
            <a:pathLst>
              <a:path extrusionOk="0" h="23193" w="26018">
                <a:moveTo>
                  <a:pt x="13005" y="0"/>
                </a:moveTo>
                <a:cubicBezTo>
                  <a:pt x="9970" y="0"/>
                  <a:pt x="6933" y="611"/>
                  <a:pt x="4494" y="1833"/>
                </a:cubicBezTo>
                <a:cubicBezTo>
                  <a:pt x="4256" y="1946"/>
                  <a:pt x="4027" y="2073"/>
                  <a:pt x="3800" y="2200"/>
                </a:cubicBezTo>
                <a:cubicBezTo>
                  <a:pt x="1263" y="3664"/>
                  <a:pt x="1" y="5582"/>
                  <a:pt x="1" y="7513"/>
                </a:cubicBezTo>
                <a:lnTo>
                  <a:pt x="1" y="15706"/>
                </a:lnTo>
                <a:cubicBezTo>
                  <a:pt x="1" y="15997"/>
                  <a:pt x="26" y="16299"/>
                  <a:pt x="101" y="16590"/>
                </a:cubicBezTo>
                <a:cubicBezTo>
                  <a:pt x="228" y="17246"/>
                  <a:pt x="505" y="17903"/>
                  <a:pt x="947" y="18521"/>
                </a:cubicBezTo>
                <a:cubicBezTo>
                  <a:pt x="1592" y="19430"/>
                  <a:pt x="2538" y="20263"/>
                  <a:pt x="3800" y="20996"/>
                </a:cubicBezTo>
                <a:cubicBezTo>
                  <a:pt x="6338" y="22463"/>
                  <a:pt x="9655" y="23192"/>
                  <a:pt x="12976" y="23192"/>
                </a:cubicBezTo>
                <a:cubicBezTo>
                  <a:pt x="13339" y="23192"/>
                  <a:pt x="13702" y="23184"/>
                  <a:pt x="14064" y="23166"/>
                </a:cubicBezTo>
                <a:cubicBezTo>
                  <a:pt x="17016" y="23040"/>
                  <a:pt x="19921" y="22321"/>
                  <a:pt x="22192" y="21008"/>
                </a:cubicBezTo>
                <a:cubicBezTo>
                  <a:pt x="24339" y="19771"/>
                  <a:pt x="25589" y="18192"/>
                  <a:pt x="25904" y="16576"/>
                </a:cubicBezTo>
                <a:cubicBezTo>
                  <a:pt x="25979" y="16274"/>
                  <a:pt x="26005" y="15972"/>
                  <a:pt x="26005" y="15668"/>
                </a:cubicBezTo>
                <a:lnTo>
                  <a:pt x="26005" y="7538"/>
                </a:lnTo>
                <a:cubicBezTo>
                  <a:pt x="26018" y="5607"/>
                  <a:pt x="24743" y="3676"/>
                  <a:pt x="22192" y="2200"/>
                </a:cubicBezTo>
                <a:cubicBezTo>
                  <a:pt x="19658" y="734"/>
                  <a:pt x="16332" y="0"/>
                  <a:pt x="13005" y="0"/>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24"/>
          <p:cNvSpPr/>
          <p:nvPr/>
        </p:nvSpPr>
        <p:spPr>
          <a:xfrm>
            <a:off x="1325685" y="5172524"/>
            <a:ext cx="121036" cy="229170"/>
          </a:xfrm>
          <a:custGeom>
            <a:rect b="b" l="l" r="r" t="t"/>
            <a:pathLst>
              <a:path extrusionOk="0" h="29362" w="14177">
                <a:moveTo>
                  <a:pt x="7088" y="0"/>
                </a:moveTo>
                <a:cubicBezTo>
                  <a:pt x="3173" y="0"/>
                  <a:pt x="0" y="3175"/>
                  <a:pt x="0" y="7088"/>
                </a:cubicBezTo>
                <a:lnTo>
                  <a:pt x="0" y="25269"/>
                </a:lnTo>
                <a:cubicBezTo>
                  <a:pt x="0" y="26317"/>
                  <a:pt x="691" y="27365"/>
                  <a:pt x="2075" y="28164"/>
                </a:cubicBezTo>
                <a:cubicBezTo>
                  <a:pt x="3459" y="28963"/>
                  <a:pt x="5273" y="29362"/>
                  <a:pt x="7088" y="29362"/>
                </a:cubicBezTo>
                <a:cubicBezTo>
                  <a:pt x="8902" y="29362"/>
                  <a:pt x="10716" y="28963"/>
                  <a:pt x="12100" y="28164"/>
                </a:cubicBezTo>
                <a:cubicBezTo>
                  <a:pt x="13484" y="27365"/>
                  <a:pt x="14175" y="26317"/>
                  <a:pt x="14175" y="25269"/>
                </a:cubicBezTo>
                <a:lnTo>
                  <a:pt x="14175" y="7088"/>
                </a:lnTo>
                <a:cubicBezTo>
                  <a:pt x="14176" y="3175"/>
                  <a:pt x="11002" y="0"/>
                  <a:pt x="7088"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4"/>
          <p:cNvSpPr/>
          <p:nvPr/>
        </p:nvSpPr>
        <p:spPr>
          <a:xfrm>
            <a:off x="1325685" y="5172524"/>
            <a:ext cx="117689" cy="229170"/>
          </a:xfrm>
          <a:custGeom>
            <a:rect b="b" l="l" r="r" t="t"/>
            <a:pathLst>
              <a:path extrusionOk="0" h="29362" w="13785">
                <a:moveTo>
                  <a:pt x="7088" y="0"/>
                </a:moveTo>
                <a:cubicBezTo>
                  <a:pt x="3173" y="0"/>
                  <a:pt x="0" y="3173"/>
                  <a:pt x="0" y="7088"/>
                </a:cubicBezTo>
                <a:lnTo>
                  <a:pt x="0" y="25269"/>
                </a:lnTo>
                <a:cubicBezTo>
                  <a:pt x="0" y="26317"/>
                  <a:pt x="691" y="27365"/>
                  <a:pt x="2075" y="28164"/>
                </a:cubicBezTo>
                <a:cubicBezTo>
                  <a:pt x="3459" y="28963"/>
                  <a:pt x="5273" y="29362"/>
                  <a:pt x="7088" y="29362"/>
                </a:cubicBezTo>
                <a:cubicBezTo>
                  <a:pt x="8902" y="29362"/>
                  <a:pt x="10716" y="28963"/>
                  <a:pt x="12100" y="28164"/>
                </a:cubicBezTo>
                <a:cubicBezTo>
                  <a:pt x="12906" y="27697"/>
                  <a:pt x="13448" y="27144"/>
                  <a:pt x="13785" y="26559"/>
                </a:cubicBezTo>
                <a:lnTo>
                  <a:pt x="13785" y="26559"/>
                </a:lnTo>
                <a:cubicBezTo>
                  <a:pt x="13163" y="26977"/>
                  <a:pt x="11830" y="27707"/>
                  <a:pt x="10104" y="27707"/>
                </a:cubicBezTo>
                <a:cubicBezTo>
                  <a:pt x="9407" y="27707"/>
                  <a:pt x="8645" y="27588"/>
                  <a:pt x="7840" y="27281"/>
                </a:cubicBezTo>
                <a:cubicBezTo>
                  <a:pt x="4958" y="26180"/>
                  <a:pt x="4132" y="23415"/>
                  <a:pt x="4132" y="19595"/>
                </a:cubicBezTo>
                <a:lnTo>
                  <a:pt x="4132" y="7753"/>
                </a:lnTo>
                <a:cubicBezTo>
                  <a:pt x="4132" y="3959"/>
                  <a:pt x="6602" y="673"/>
                  <a:pt x="9241" y="673"/>
                </a:cubicBezTo>
                <a:cubicBezTo>
                  <a:pt x="9884" y="673"/>
                  <a:pt x="10537" y="868"/>
                  <a:pt x="11166" y="1297"/>
                </a:cubicBezTo>
                <a:cubicBezTo>
                  <a:pt x="9973" y="453"/>
                  <a:pt x="8549" y="0"/>
                  <a:pt x="7088"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24"/>
          <p:cNvSpPr txBox="1"/>
          <p:nvPr/>
        </p:nvSpPr>
        <p:spPr>
          <a:xfrm>
            <a:off x="903663" y="7263625"/>
            <a:ext cx="5782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E29578"/>
                </a:solidFill>
                <a:latin typeface="Mada"/>
                <a:ea typeface="Mada"/>
                <a:cs typeface="Mada"/>
                <a:sym typeface="Mada"/>
              </a:rPr>
              <a:t>In asymptomatic patients, surgery may be indicated for:</a:t>
            </a:r>
            <a:endParaRPr b="1">
              <a:solidFill>
                <a:srgbClr val="E29578"/>
              </a:solidFill>
              <a:latin typeface="Mada"/>
              <a:ea typeface="Mada"/>
              <a:cs typeface="Mada"/>
              <a:sym typeface="Mada"/>
            </a:endParaRPr>
          </a:p>
        </p:txBody>
      </p:sp>
      <p:sp>
        <p:nvSpPr>
          <p:cNvPr id="960" name="Google Shape;960;p24"/>
          <p:cNvSpPr/>
          <p:nvPr/>
        </p:nvSpPr>
        <p:spPr>
          <a:xfrm>
            <a:off x="971258" y="4990011"/>
            <a:ext cx="185742" cy="190458"/>
          </a:xfrm>
          <a:custGeom>
            <a:rect b="b" l="l" r="r" t="t"/>
            <a:pathLst>
              <a:path extrusionOk="0" h="24402" w="21756">
                <a:moveTo>
                  <a:pt x="10877" y="1"/>
                </a:moveTo>
                <a:cubicBezTo>
                  <a:pt x="8093" y="1"/>
                  <a:pt x="5310" y="614"/>
                  <a:pt x="3186" y="1841"/>
                </a:cubicBezTo>
                <a:cubicBezTo>
                  <a:pt x="1063" y="3066"/>
                  <a:pt x="0" y="4674"/>
                  <a:pt x="0" y="6280"/>
                </a:cubicBezTo>
                <a:lnTo>
                  <a:pt x="0" y="18122"/>
                </a:lnTo>
                <a:cubicBezTo>
                  <a:pt x="0" y="19729"/>
                  <a:pt x="1062" y="21337"/>
                  <a:pt x="3186" y="22563"/>
                </a:cubicBezTo>
                <a:cubicBezTo>
                  <a:pt x="5310" y="23789"/>
                  <a:pt x="8093" y="24401"/>
                  <a:pt x="10877" y="24401"/>
                </a:cubicBezTo>
                <a:cubicBezTo>
                  <a:pt x="13661" y="24401"/>
                  <a:pt x="16445" y="23789"/>
                  <a:pt x="18569" y="22563"/>
                </a:cubicBezTo>
                <a:cubicBezTo>
                  <a:pt x="20692" y="21337"/>
                  <a:pt x="21755" y="19729"/>
                  <a:pt x="21755" y="18122"/>
                </a:cubicBezTo>
                <a:lnTo>
                  <a:pt x="21755" y="6280"/>
                </a:lnTo>
                <a:cubicBezTo>
                  <a:pt x="21755" y="4674"/>
                  <a:pt x="20692" y="3066"/>
                  <a:pt x="18569" y="1841"/>
                </a:cubicBezTo>
                <a:cubicBezTo>
                  <a:pt x="16445" y="614"/>
                  <a:pt x="13661" y="1"/>
                  <a:pt x="10877"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4"/>
          <p:cNvSpPr/>
          <p:nvPr/>
        </p:nvSpPr>
        <p:spPr>
          <a:xfrm>
            <a:off x="962182" y="4990011"/>
            <a:ext cx="203876" cy="98039"/>
          </a:xfrm>
          <a:custGeom>
            <a:rect b="b" l="l" r="r" t="t"/>
            <a:pathLst>
              <a:path extrusionOk="0" h="12561" w="23880">
                <a:moveTo>
                  <a:pt x="11940" y="1"/>
                </a:moveTo>
                <a:cubicBezTo>
                  <a:pt x="9156" y="1"/>
                  <a:pt x="6373" y="614"/>
                  <a:pt x="4249" y="1841"/>
                </a:cubicBezTo>
                <a:cubicBezTo>
                  <a:pt x="1" y="4292"/>
                  <a:pt x="1" y="8269"/>
                  <a:pt x="4249" y="10722"/>
                </a:cubicBezTo>
                <a:cubicBezTo>
                  <a:pt x="6374" y="11948"/>
                  <a:pt x="9158" y="12561"/>
                  <a:pt x="11942" y="12561"/>
                </a:cubicBezTo>
                <a:cubicBezTo>
                  <a:pt x="14725" y="12561"/>
                  <a:pt x="17508" y="11948"/>
                  <a:pt x="19632" y="10722"/>
                </a:cubicBezTo>
                <a:cubicBezTo>
                  <a:pt x="23880" y="8269"/>
                  <a:pt x="23880" y="4292"/>
                  <a:pt x="19632" y="1841"/>
                </a:cubicBezTo>
                <a:cubicBezTo>
                  <a:pt x="17508" y="614"/>
                  <a:pt x="14724" y="1"/>
                  <a:pt x="1194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24"/>
          <p:cNvSpPr/>
          <p:nvPr/>
        </p:nvSpPr>
        <p:spPr>
          <a:xfrm>
            <a:off x="1020336" y="4923503"/>
            <a:ext cx="87578" cy="138640"/>
          </a:xfrm>
          <a:custGeom>
            <a:rect b="b" l="l" r="r" t="t"/>
            <a:pathLst>
              <a:path extrusionOk="0" h="17763" w="10258">
                <a:moveTo>
                  <a:pt x="5129" y="0"/>
                </a:moveTo>
                <a:cubicBezTo>
                  <a:pt x="3817" y="0"/>
                  <a:pt x="2505" y="289"/>
                  <a:pt x="1504" y="868"/>
                </a:cubicBezTo>
                <a:cubicBezTo>
                  <a:pt x="500" y="1446"/>
                  <a:pt x="0" y="2205"/>
                  <a:pt x="2" y="2965"/>
                </a:cubicBezTo>
                <a:lnTo>
                  <a:pt x="2" y="14799"/>
                </a:lnTo>
                <a:cubicBezTo>
                  <a:pt x="0" y="15558"/>
                  <a:pt x="501" y="16318"/>
                  <a:pt x="1504" y="16896"/>
                </a:cubicBezTo>
                <a:cubicBezTo>
                  <a:pt x="2505" y="17474"/>
                  <a:pt x="3817" y="17763"/>
                  <a:pt x="5130" y="17763"/>
                </a:cubicBezTo>
                <a:cubicBezTo>
                  <a:pt x="6442" y="17763"/>
                  <a:pt x="7754" y="17474"/>
                  <a:pt x="8755" y="16896"/>
                </a:cubicBezTo>
                <a:cubicBezTo>
                  <a:pt x="9756" y="16318"/>
                  <a:pt x="10257" y="15560"/>
                  <a:pt x="10257" y="14802"/>
                </a:cubicBezTo>
                <a:lnTo>
                  <a:pt x="10257" y="2965"/>
                </a:lnTo>
                <a:cubicBezTo>
                  <a:pt x="10258" y="2205"/>
                  <a:pt x="9758" y="1448"/>
                  <a:pt x="8755" y="868"/>
                </a:cubicBezTo>
                <a:cubicBezTo>
                  <a:pt x="7753" y="289"/>
                  <a:pt x="6441" y="0"/>
                  <a:pt x="5129"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24"/>
          <p:cNvSpPr/>
          <p:nvPr/>
        </p:nvSpPr>
        <p:spPr>
          <a:xfrm>
            <a:off x="1020336" y="4933539"/>
            <a:ext cx="82737" cy="128611"/>
          </a:xfrm>
          <a:custGeom>
            <a:rect b="b" l="l" r="r" t="t"/>
            <a:pathLst>
              <a:path extrusionOk="0" h="16478" w="9691">
                <a:moveTo>
                  <a:pt x="910" y="1"/>
                </a:moveTo>
                <a:cubicBezTo>
                  <a:pt x="309" y="505"/>
                  <a:pt x="0" y="1091"/>
                  <a:pt x="2" y="1680"/>
                </a:cubicBezTo>
                <a:lnTo>
                  <a:pt x="2" y="13515"/>
                </a:lnTo>
                <a:cubicBezTo>
                  <a:pt x="2" y="14272"/>
                  <a:pt x="501" y="15032"/>
                  <a:pt x="1504" y="15610"/>
                </a:cubicBezTo>
                <a:cubicBezTo>
                  <a:pt x="2505" y="16188"/>
                  <a:pt x="3817" y="16478"/>
                  <a:pt x="5130" y="16478"/>
                </a:cubicBezTo>
                <a:cubicBezTo>
                  <a:pt x="6442" y="16478"/>
                  <a:pt x="7755" y="16188"/>
                  <a:pt x="8756" y="15610"/>
                </a:cubicBezTo>
                <a:cubicBezTo>
                  <a:pt x="9109" y="15408"/>
                  <a:pt x="9425" y="15147"/>
                  <a:pt x="9691" y="14840"/>
                </a:cubicBezTo>
                <a:lnTo>
                  <a:pt x="9691" y="14840"/>
                </a:lnTo>
                <a:cubicBezTo>
                  <a:pt x="8933" y="15481"/>
                  <a:pt x="7776" y="15811"/>
                  <a:pt x="6600" y="15811"/>
                </a:cubicBezTo>
                <a:cubicBezTo>
                  <a:pt x="5557" y="15811"/>
                  <a:pt x="4500" y="15552"/>
                  <a:pt x="3693" y="15019"/>
                </a:cubicBezTo>
                <a:cubicBezTo>
                  <a:pt x="1958" y="13873"/>
                  <a:pt x="2118" y="12600"/>
                  <a:pt x="2118" y="10556"/>
                </a:cubicBezTo>
                <a:lnTo>
                  <a:pt x="2118" y="1335"/>
                </a:lnTo>
                <a:lnTo>
                  <a:pt x="910" y="1"/>
                </a:lnTo>
                <a:close/>
              </a:path>
            </a:pathLst>
          </a:custGeom>
          <a:solidFill>
            <a:srgbClr val="A4E4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4"/>
          <p:cNvSpPr/>
          <p:nvPr/>
        </p:nvSpPr>
        <p:spPr>
          <a:xfrm>
            <a:off x="1059279" y="4530733"/>
            <a:ext cx="9699" cy="415913"/>
          </a:xfrm>
          <a:custGeom>
            <a:rect b="b" l="l" r="r" t="t"/>
            <a:pathLst>
              <a:path extrusionOk="0" h="53288" w="1136">
                <a:moveTo>
                  <a:pt x="569" y="0"/>
                </a:moveTo>
                <a:lnTo>
                  <a:pt x="550" y="13"/>
                </a:lnTo>
                <a:cubicBezTo>
                  <a:pt x="546" y="16"/>
                  <a:pt x="541" y="21"/>
                  <a:pt x="537" y="25"/>
                </a:cubicBezTo>
                <a:cubicBezTo>
                  <a:pt x="534" y="29"/>
                  <a:pt x="531" y="34"/>
                  <a:pt x="529" y="39"/>
                </a:cubicBezTo>
                <a:cubicBezTo>
                  <a:pt x="525" y="43"/>
                  <a:pt x="524" y="46"/>
                  <a:pt x="521" y="51"/>
                </a:cubicBezTo>
                <a:cubicBezTo>
                  <a:pt x="516" y="69"/>
                  <a:pt x="511" y="87"/>
                  <a:pt x="506" y="104"/>
                </a:cubicBezTo>
                <a:cubicBezTo>
                  <a:pt x="497" y="138"/>
                  <a:pt x="491" y="173"/>
                  <a:pt x="486" y="207"/>
                </a:cubicBezTo>
                <a:cubicBezTo>
                  <a:pt x="481" y="242"/>
                  <a:pt x="477" y="277"/>
                  <a:pt x="473" y="311"/>
                </a:cubicBezTo>
                <a:cubicBezTo>
                  <a:pt x="470" y="346"/>
                  <a:pt x="466" y="381"/>
                  <a:pt x="463" y="415"/>
                </a:cubicBezTo>
                <a:cubicBezTo>
                  <a:pt x="461" y="486"/>
                  <a:pt x="461" y="555"/>
                  <a:pt x="461" y="624"/>
                </a:cubicBezTo>
                <a:lnTo>
                  <a:pt x="458" y="832"/>
                </a:lnTo>
                <a:lnTo>
                  <a:pt x="451" y="1665"/>
                </a:lnTo>
                <a:lnTo>
                  <a:pt x="434" y="3330"/>
                </a:lnTo>
                <a:lnTo>
                  <a:pt x="399" y="6660"/>
                </a:lnTo>
                <a:lnTo>
                  <a:pt x="362" y="9992"/>
                </a:lnTo>
                <a:lnTo>
                  <a:pt x="319" y="13323"/>
                </a:lnTo>
                <a:lnTo>
                  <a:pt x="145" y="26645"/>
                </a:lnTo>
                <a:cubicBezTo>
                  <a:pt x="86" y="31085"/>
                  <a:pt x="45" y="35526"/>
                  <a:pt x="23" y="39966"/>
                </a:cubicBezTo>
                <a:cubicBezTo>
                  <a:pt x="10" y="42187"/>
                  <a:pt x="3" y="44407"/>
                  <a:pt x="0" y="46628"/>
                </a:cubicBezTo>
                <a:lnTo>
                  <a:pt x="0" y="49958"/>
                </a:lnTo>
                <a:lnTo>
                  <a:pt x="2" y="51623"/>
                </a:lnTo>
                <a:lnTo>
                  <a:pt x="4" y="52456"/>
                </a:lnTo>
                <a:cubicBezTo>
                  <a:pt x="9" y="52603"/>
                  <a:pt x="53" y="52747"/>
                  <a:pt x="132" y="52872"/>
                </a:cubicBezTo>
                <a:cubicBezTo>
                  <a:pt x="180" y="52948"/>
                  <a:pt x="235" y="53017"/>
                  <a:pt x="299" y="53079"/>
                </a:cubicBezTo>
                <a:lnTo>
                  <a:pt x="355" y="53131"/>
                </a:lnTo>
                <a:lnTo>
                  <a:pt x="384" y="53157"/>
                </a:lnTo>
                <a:cubicBezTo>
                  <a:pt x="388" y="53162"/>
                  <a:pt x="394" y="53166"/>
                  <a:pt x="399" y="53171"/>
                </a:cubicBezTo>
                <a:lnTo>
                  <a:pt x="417" y="53184"/>
                </a:lnTo>
                <a:lnTo>
                  <a:pt x="451" y="53210"/>
                </a:lnTo>
                <a:lnTo>
                  <a:pt x="467" y="53223"/>
                </a:lnTo>
                <a:cubicBezTo>
                  <a:pt x="473" y="53226"/>
                  <a:pt x="478" y="53231"/>
                  <a:pt x="486" y="53235"/>
                </a:cubicBezTo>
                <a:lnTo>
                  <a:pt x="569" y="53288"/>
                </a:lnTo>
                <a:lnTo>
                  <a:pt x="650" y="53235"/>
                </a:lnTo>
                <a:cubicBezTo>
                  <a:pt x="658" y="53231"/>
                  <a:pt x="663" y="53226"/>
                  <a:pt x="669" y="53223"/>
                </a:cubicBezTo>
                <a:lnTo>
                  <a:pt x="685" y="53210"/>
                </a:lnTo>
                <a:lnTo>
                  <a:pt x="719" y="53184"/>
                </a:lnTo>
                <a:lnTo>
                  <a:pt x="737" y="53171"/>
                </a:lnTo>
                <a:cubicBezTo>
                  <a:pt x="742" y="53166"/>
                  <a:pt x="747" y="53162"/>
                  <a:pt x="752" y="53157"/>
                </a:cubicBezTo>
                <a:lnTo>
                  <a:pt x="781" y="53131"/>
                </a:lnTo>
                <a:lnTo>
                  <a:pt x="837" y="53079"/>
                </a:lnTo>
                <a:cubicBezTo>
                  <a:pt x="900" y="53017"/>
                  <a:pt x="956" y="52946"/>
                  <a:pt x="1004" y="52871"/>
                </a:cubicBezTo>
                <a:cubicBezTo>
                  <a:pt x="1082" y="52746"/>
                  <a:pt x="1126" y="52603"/>
                  <a:pt x="1132" y="52455"/>
                </a:cubicBezTo>
                <a:lnTo>
                  <a:pt x="1133" y="51623"/>
                </a:lnTo>
                <a:lnTo>
                  <a:pt x="1136" y="49958"/>
                </a:lnTo>
                <a:lnTo>
                  <a:pt x="1136" y="46626"/>
                </a:lnTo>
                <a:cubicBezTo>
                  <a:pt x="1135" y="44407"/>
                  <a:pt x="1127" y="42186"/>
                  <a:pt x="1113" y="39966"/>
                </a:cubicBezTo>
                <a:cubicBezTo>
                  <a:pt x="1087" y="35526"/>
                  <a:pt x="1047" y="31085"/>
                  <a:pt x="992" y="26643"/>
                </a:cubicBezTo>
                <a:lnTo>
                  <a:pt x="816" y="13322"/>
                </a:lnTo>
                <a:lnTo>
                  <a:pt x="774" y="9992"/>
                </a:lnTo>
                <a:lnTo>
                  <a:pt x="736" y="6661"/>
                </a:lnTo>
                <a:lnTo>
                  <a:pt x="700" y="3330"/>
                </a:lnTo>
                <a:lnTo>
                  <a:pt x="685" y="1665"/>
                </a:lnTo>
                <a:lnTo>
                  <a:pt x="677" y="833"/>
                </a:lnTo>
                <a:lnTo>
                  <a:pt x="675" y="625"/>
                </a:lnTo>
                <a:cubicBezTo>
                  <a:pt x="674" y="555"/>
                  <a:pt x="675" y="486"/>
                  <a:pt x="672" y="417"/>
                </a:cubicBezTo>
                <a:cubicBezTo>
                  <a:pt x="670" y="381"/>
                  <a:pt x="667" y="348"/>
                  <a:pt x="663" y="312"/>
                </a:cubicBezTo>
                <a:cubicBezTo>
                  <a:pt x="659" y="277"/>
                  <a:pt x="655" y="243"/>
                  <a:pt x="650" y="208"/>
                </a:cubicBezTo>
                <a:cubicBezTo>
                  <a:pt x="645" y="173"/>
                  <a:pt x="638" y="138"/>
                  <a:pt x="629" y="104"/>
                </a:cubicBezTo>
                <a:cubicBezTo>
                  <a:pt x="624" y="87"/>
                  <a:pt x="620" y="69"/>
                  <a:pt x="614" y="53"/>
                </a:cubicBezTo>
                <a:cubicBezTo>
                  <a:pt x="613" y="48"/>
                  <a:pt x="610" y="43"/>
                  <a:pt x="608" y="39"/>
                </a:cubicBezTo>
                <a:cubicBezTo>
                  <a:pt x="605" y="34"/>
                  <a:pt x="601" y="30"/>
                  <a:pt x="598" y="26"/>
                </a:cubicBezTo>
                <a:cubicBezTo>
                  <a:pt x="594" y="21"/>
                  <a:pt x="590" y="18"/>
                  <a:pt x="585" y="13"/>
                </a:cubicBezTo>
                <a:lnTo>
                  <a:pt x="569" y="0"/>
                </a:lnTo>
                <a:close/>
              </a:path>
            </a:pathLst>
          </a:custGeom>
          <a:solidFill>
            <a:srgbClr val="3218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2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70" name="Google Shape;970;p25"/>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971" name="Google Shape;971;p25"/>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Lymphadenopathy</a:t>
            </a:r>
            <a:endParaRPr sz="2200"/>
          </a:p>
        </p:txBody>
      </p:sp>
      <p:sp>
        <p:nvSpPr>
          <p:cNvPr id="972" name="Google Shape;972;p25"/>
          <p:cNvSpPr/>
          <p:nvPr/>
        </p:nvSpPr>
        <p:spPr>
          <a:xfrm>
            <a:off x="74475" y="8140425"/>
            <a:ext cx="7440600" cy="24756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3" name="Google Shape;973;p25"/>
          <p:cNvGrpSpPr/>
          <p:nvPr/>
        </p:nvGrpSpPr>
        <p:grpSpPr>
          <a:xfrm>
            <a:off x="323344" y="1113590"/>
            <a:ext cx="467181" cy="476434"/>
            <a:chOff x="2410712" y="2415450"/>
            <a:chExt cx="312600" cy="312600"/>
          </a:xfrm>
        </p:grpSpPr>
        <p:sp>
          <p:nvSpPr>
            <p:cNvPr id="974" name="Google Shape;974;p2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2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6" name="Google Shape;976;p25"/>
          <p:cNvSpPr txBox="1"/>
          <p:nvPr/>
        </p:nvSpPr>
        <p:spPr>
          <a:xfrm>
            <a:off x="780625" y="1140225"/>
            <a:ext cx="6422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Introduction </a:t>
            </a:r>
            <a:endParaRPr b="1" sz="1800">
              <a:solidFill>
                <a:srgbClr val="006D77"/>
              </a:solidFill>
              <a:highlight>
                <a:srgbClr val="EDF9F9"/>
              </a:highlight>
              <a:latin typeface="Lora"/>
              <a:ea typeface="Lora"/>
              <a:cs typeface="Lora"/>
              <a:sym typeface="Lora"/>
            </a:endParaRPr>
          </a:p>
        </p:txBody>
      </p:sp>
      <p:sp>
        <p:nvSpPr>
          <p:cNvPr id="977" name="Google Shape;977;p25"/>
          <p:cNvSpPr txBox="1"/>
          <p:nvPr/>
        </p:nvSpPr>
        <p:spPr>
          <a:xfrm>
            <a:off x="323350" y="1577450"/>
            <a:ext cx="7116300" cy="2184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en-GB" sz="1200">
                <a:latin typeface="Mada"/>
                <a:ea typeface="Mada"/>
                <a:cs typeface="Mada"/>
                <a:sym typeface="Mada"/>
              </a:rPr>
              <a:t>The most common sources of neck swelling is lymph node enlargement.</a:t>
            </a:r>
            <a:endParaRPr b="1" sz="1200">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Lymph nodes may become enlarged in response to infection or </a:t>
            </a:r>
            <a:r>
              <a:rPr lang="en-GB" sz="1200">
                <a:solidFill>
                  <a:srgbClr val="1C4588"/>
                </a:solidFill>
                <a:latin typeface="Mada"/>
                <a:ea typeface="Mada"/>
                <a:cs typeface="Mada"/>
                <a:sym typeface="Mada"/>
              </a:rPr>
              <a:t>c</a:t>
            </a:r>
            <a:r>
              <a:rPr lang="en-GB" sz="1200">
                <a:solidFill>
                  <a:srgbClr val="1C4588"/>
                </a:solidFill>
                <a:latin typeface="Mada"/>
                <a:ea typeface="Mada"/>
                <a:cs typeface="Mada"/>
                <a:sym typeface="Mada"/>
              </a:rPr>
              <a:t>ancer in their area of drainage</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Instructions: </a:t>
            </a:r>
            <a:endParaRPr b="1"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Primary neoplasms of lymph nodes (lymphomas), tuberculous lymphadenitis and secondary deposits (usually from squamous carcinoma of the head and neck) are commonly seen lymph node swellings in the neck. </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Secondaries from thyroid carcinoma. </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Lymph node enlargement in the lower half of the neck warrants exclusion of a primary in the breast, chest and abdomen (including testis/ovary). </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Systemic lymph node enlargement (including hepatosplenomegaly) should be looked for.</a:t>
            </a:r>
            <a:endParaRPr sz="1200">
              <a:solidFill>
                <a:srgbClr val="1C4588"/>
              </a:solidFill>
              <a:latin typeface="Mada"/>
              <a:ea typeface="Mada"/>
              <a:cs typeface="Mada"/>
              <a:sym typeface="Mada"/>
            </a:endParaRPr>
          </a:p>
        </p:txBody>
      </p:sp>
      <p:pic>
        <p:nvPicPr>
          <p:cNvPr id="978" name="Google Shape;978;p25"/>
          <p:cNvPicPr preferRelativeResize="0"/>
          <p:nvPr/>
        </p:nvPicPr>
        <p:blipFill rotWithShape="1">
          <a:blip r:embed="rId3">
            <a:alphaModFix/>
          </a:blip>
          <a:srcRect b="0" l="7838" r="1860" t="0"/>
          <a:stretch/>
        </p:blipFill>
        <p:spPr>
          <a:xfrm>
            <a:off x="5837025" y="1042325"/>
            <a:ext cx="1366300" cy="834275"/>
          </a:xfrm>
          <a:prstGeom prst="rect">
            <a:avLst/>
          </a:prstGeom>
          <a:noFill/>
          <a:ln>
            <a:noFill/>
          </a:ln>
        </p:spPr>
      </p:pic>
      <p:grpSp>
        <p:nvGrpSpPr>
          <p:cNvPr id="979" name="Google Shape;979;p25"/>
          <p:cNvGrpSpPr/>
          <p:nvPr/>
        </p:nvGrpSpPr>
        <p:grpSpPr>
          <a:xfrm>
            <a:off x="323344" y="3655115"/>
            <a:ext cx="467181" cy="476434"/>
            <a:chOff x="2410712" y="2415450"/>
            <a:chExt cx="312600" cy="312600"/>
          </a:xfrm>
        </p:grpSpPr>
        <p:sp>
          <p:nvSpPr>
            <p:cNvPr id="980" name="Google Shape;980;p2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2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2" name="Google Shape;982;p25"/>
          <p:cNvSpPr txBox="1"/>
          <p:nvPr/>
        </p:nvSpPr>
        <p:spPr>
          <a:xfrm>
            <a:off x="780625" y="3681750"/>
            <a:ext cx="6422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Causes of cervical lymph gland enlargement</a:t>
            </a:r>
            <a:endParaRPr b="1" sz="1800">
              <a:solidFill>
                <a:srgbClr val="006D77"/>
              </a:solidFill>
              <a:highlight>
                <a:srgbClr val="EDF9F9"/>
              </a:highlight>
              <a:latin typeface="Lora"/>
              <a:ea typeface="Lora"/>
              <a:cs typeface="Lora"/>
              <a:sym typeface="Lora"/>
            </a:endParaRPr>
          </a:p>
        </p:txBody>
      </p:sp>
      <p:sp>
        <p:nvSpPr>
          <p:cNvPr id="983" name="Google Shape;983;p25"/>
          <p:cNvSpPr/>
          <p:nvPr/>
        </p:nvSpPr>
        <p:spPr>
          <a:xfrm>
            <a:off x="751363" y="4584509"/>
            <a:ext cx="732528" cy="731006"/>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25"/>
          <p:cNvSpPr/>
          <p:nvPr/>
        </p:nvSpPr>
        <p:spPr>
          <a:xfrm>
            <a:off x="2618520" y="4584509"/>
            <a:ext cx="732528" cy="731006"/>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25"/>
          <p:cNvSpPr/>
          <p:nvPr/>
        </p:nvSpPr>
        <p:spPr>
          <a:xfrm>
            <a:off x="4485677" y="4584509"/>
            <a:ext cx="732528" cy="731006"/>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5"/>
          <p:cNvSpPr/>
          <p:nvPr/>
        </p:nvSpPr>
        <p:spPr>
          <a:xfrm>
            <a:off x="6352851" y="4584509"/>
            <a:ext cx="732528" cy="731006"/>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87" name="Google Shape;987;p25"/>
          <p:cNvCxnSpPr/>
          <p:nvPr/>
        </p:nvCxnSpPr>
        <p:spPr>
          <a:xfrm>
            <a:off x="335013" y="5064347"/>
            <a:ext cx="6919500" cy="0"/>
          </a:xfrm>
          <a:prstGeom prst="straightConnector1">
            <a:avLst/>
          </a:prstGeom>
          <a:noFill/>
          <a:ln cap="flat" cmpd="sng" w="28575">
            <a:solidFill>
              <a:srgbClr val="FFDDD2"/>
            </a:solidFill>
            <a:prstDash val="solid"/>
            <a:round/>
            <a:headEnd len="med" w="med" type="oval"/>
            <a:tailEnd len="med" w="med" type="oval"/>
          </a:ln>
        </p:spPr>
      </p:cxnSp>
      <p:sp>
        <p:nvSpPr>
          <p:cNvPr id="988" name="Google Shape;988;p25"/>
          <p:cNvSpPr/>
          <p:nvPr/>
        </p:nvSpPr>
        <p:spPr>
          <a:xfrm>
            <a:off x="647382" y="4702268"/>
            <a:ext cx="732528" cy="731006"/>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25"/>
          <p:cNvSpPr txBox="1"/>
          <p:nvPr/>
        </p:nvSpPr>
        <p:spPr>
          <a:xfrm>
            <a:off x="4108120" y="5392115"/>
            <a:ext cx="1482300" cy="4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Primary reticuloses</a:t>
            </a:r>
            <a:endParaRPr sz="1200">
              <a:latin typeface="Mada"/>
              <a:ea typeface="Mada"/>
              <a:cs typeface="Mada"/>
              <a:sym typeface="Mada"/>
            </a:endParaRPr>
          </a:p>
        </p:txBody>
      </p:sp>
      <p:sp>
        <p:nvSpPr>
          <p:cNvPr id="990" name="Google Shape;990;p25"/>
          <p:cNvSpPr txBox="1"/>
          <p:nvPr/>
        </p:nvSpPr>
        <p:spPr>
          <a:xfrm>
            <a:off x="5977355" y="5392107"/>
            <a:ext cx="1392900" cy="4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Sarcoidosis</a:t>
            </a:r>
            <a:endParaRPr sz="1200">
              <a:latin typeface="Mada"/>
              <a:ea typeface="Mada"/>
              <a:cs typeface="Mada"/>
              <a:sym typeface="Mada"/>
            </a:endParaRPr>
          </a:p>
        </p:txBody>
      </p:sp>
      <p:sp>
        <p:nvSpPr>
          <p:cNvPr id="991" name="Google Shape;991;p25"/>
          <p:cNvSpPr txBox="1"/>
          <p:nvPr/>
        </p:nvSpPr>
        <p:spPr>
          <a:xfrm>
            <a:off x="371670" y="5392107"/>
            <a:ext cx="1392900" cy="4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Infection</a:t>
            </a:r>
            <a:endParaRPr sz="1200">
              <a:latin typeface="Mada"/>
              <a:ea typeface="Mada"/>
              <a:cs typeface="Mada"/>
              <a:sym typeface="Mada"/>
            </a:endParaRPr>
          </a:p>
        </p:txBody>
      </p:sp>
      <p:sp>
        <p:nvSpPr>
          <p:cNvPr id="992" name="Google Shape;992;p25"/>
          <p:cNvSpPr txBox="1"/>
          <p:nvPr/>
        </p:nvSpPr>
        <p:spPr>
          <a:xfrm>
            <a:off x="2238879" y="5392107"/>
            <a:ext cx="1392900" cy="4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Metastatic tumour</a:t>
            </a:r>
            <a:endParaRPr sz="1200">
              <a:latin typeface="Mada"/>
              <a:ea typeface="Mada"/>
              <a:cs typeface="Mada"/>
              <a:sym typeface="Mada"/>
            </a:endParaRPr>
          </a:p>
        </p:txBody>
      </p:sp>
      <p:sp>
        <p:nvSpPr>
          <p:cNvPr id="993" name="Google Shape;993;p25"/>
          <p:cNvSpPr/>
          <p:nvPr/>
        </p:nvSpPr>
        <p:spPr>
          <a:xfrm>
            <a:off x="2514539" y="4702268"/>
            <a:ext cx="732528" cy="731006"/>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25"/>
          <p:cNvSpPr/>
          <p:nvPr/>
        </p:nvSpPr>
        <p:spPr>
          <a:xfrm>
            <a:off x="4381696" y="4702268"/>
            <a:ext cx="732528" cy="731006"/>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25"/>
          <p:cNvSpPr/>
          <p:nvPr/>
        </p:nvSpPr>
        <p:spPr>
          <a:xfrm>
            <a:off x="6248869" y="4702268"/>
            <a:ext cx="732528" cy="731006"/>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25"/>
          <p:cNvSpPr txBox="1"/>
          <p:nvPr/>
        </p:nvSpPr>
        <p:spPr>
          <a:xfrm>
            <a:off x="786314" y="4833859"/>
            <a:ext cx="454800" cy="4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rgbClr val="006D77"/>
                </a:solidFill>
                <a:latin typeface="Life Savers ExtraBold"/>
                <a:ea typeface="Life Savers ExtraBold"/>
                <a:cs typeface="Life Savers ExtraBold"/>
                <a:sym typeface="Life Savers ExtraBold"/>
              </a:rPr>
              <a:t>01</a:t>
            </a:r>
            <a:endParaRPr sz="2000">
              <a:solidFill>
                <a:srgbClr val="006D77"/>
              </a:solidFill>
              <a:latin typeface="Life Savers ExtraBold"/>
              <a:ea typeface="Life Savers ExtraBold"/>
              <a:cs typeface="Life Savers ExtraBold"/>
              <a:sym typeface="Life Savers ExtraBold"/>
            </a:endParaRPr>
          </a:p>
        </p:txBody>
      </p:sp>
      <p:sp>
        <p:nvSpPr>
          <p:cNvPr id="997" name="Google Shape;997;p25"/>
          <p:cNvSpPr txBox="1"/>
          <p:nvPr/>
        </p:nvSpPr>
        <p:spPr>
          <a:xfrm>
            <a:off x="2514543" y="4833859"/>
            <a:ext cx="732600" cy="4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rgbClr val="006D77"/>
                </a:solidFill>
                <a:latin typeface="Life Savers ExtraBold"/>
                <a:ea typeface="Life Savers ExtraBold"/>
                <a:cs typeface="Life Savers ExtraBold"/>
                <a:sym typeface="Life Savers ExtraBold"/>
              </a:rPr>
              <a:t>02</a:t>
            </a:r>
            <a:endParaRPr sz="2000">
              <a:solidFill>
                <a:srgbClr val="006D77"/>
              </a:solidFill>
              <a:latin typeface="Life Savers ExtraBold"/>
              <a:ea typeface="Life Savers ExtraBold"/>
              <a:cs typeface="Life Savers ExtraBold"/>
              <a:sym typeface="Life Savers ExtraBold"/>
            </a:endParaRPr>
          </a:p>
        </p:txBody>
      </p:sp>
      <p:sp>
        <p:nvSpPr>
          <p:cNvPr id="998" name="Google Shape;998;p25"/>
          <p:cNvSpPr txBox="1"/>
          <p:nvPr/>
        </p:nvSpPr>
        <p:spPr>
          <a:xfrm>
            <a:off x="4381705" y="4833859"/>
            <a:ext cx="732600" cy="4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rgbClr val="006D77"/>
                </a:solidFill>
                <a:latin typeface="Life Savers ExtraBold"/>
                <a:ea typeface="Life Savers ExtraBold"/>
                <a:cs typeface="Life Savers ExtraBold"/>
                <a:sym typeface="Life Savers ExtraBold"/>
              </a:rPr>
              <a:t>03</a:t>
            </a:r>
            <a:endParaRPr sz="2000">
              <a:solidFill>
                <a:srgbClr val="006D77"/>
              </a:solidFill>
              <a:latin typeface="Life Savers ExtraBold"/>
              <a:ea typeface="Life Savers ExtraBold"/>
              <a:cs typeface="Life Savers ExtraBold"/>
              <a:sym typeface="Life Savers ExtraBold"/>
            </a:endParaRPr>
          </a:p>
        </p:txBody>
      </p:sp>
      <p:sp>
        <p:nvSpPr>
          <p:cNvPr id="999" name="Google Shape;999;p25"/>
          <p:cNvSpPr txBox="1"/>
          <p:nvPr/>
        </p:nvSpPr>
        <p:spPr>
          <a:xfrm>
            <a:off x="6248868" y="4833859"/>
            <a:ext cx="732600" cy="4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rgbClr val="006D77"/>
                </a:solidFill>
                <a:latin typeface="Life Savers ExtraBold"/>
                <a:ea typeface="Life Savers ExtraBold"/>
                <a:cs typeface="Life Savers ExtraBold"/>
                <a:sym typeface="Life Savers ExtraBold"/>
              </a:rPr>
              <a:t>04</a:t>
            </a:r>
            <a:endParaRPr sz="2000">
              <a:solidFill>
                <a:srgbClr val="006D77"/>
              </a:solidFill>
              <a:latin typeface="Life Savers ExtraBold"/>
              <a:ea typeface="Life Savers ExtraBold"/>
              <a:cs typeface="Life Savers ExtraBold"/>
              <a:sym typeface="Life Savers ExtraBold"/>
            </a:endParaRPr>
          </a:p>
        </p:txBody>
      </p:sp>
      <p:grpSp>
        <p:nvGrpSpPr>
          <p:cNvPr id="1000" name="Google Shape;1000;p25"/>
          <p:cNvGrpSpPr/>
          <p:nvPr/>
        </p:nvGrpSpPr>
        <p:grpSpPr>
          <a:xfrm>
            <a:off x="1801553" y="4914510"/>
            <a:ext cx="291593" cy="306911"/>
            <a:chOff x="2410712" y="2415450"/>
            <a:chExt cx="312600" cy="312600"/>
          </a:xfrm>
        </p:grpSpPr>
        <p:sp>
          <p:nvSpPr>
            <p:cNvPr id="1001" name="Google Shape;1001;p2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2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3" name="Google Shape;1003;p25"/>
          <p:cNvGrpSpPr/>
          <p:nvPr/>
        </p:nvGrpSpPr>
        <p:grpSpPr>
          <a:xfrm>
            <a:off x="3668803" y="4914510"/>
            <a:ext cx="291593" cy="306911"/>
            <a:chOff x="4412481" y="2415450"/>
            <a:chExt cx="312600" cy="312600"/>
          </a:xfrm>
        </p:grpSpPr>
        <p:sp>
          <p:nvSpPr>
            <p:cNvPr id="1004" name="Google Shape;1004;p25"/>
            <p:cNvSpPr/>
            <p:nvPr/>
          </p:nvSpPr>
          <p:spPr>
            <a:xfrm>
              <a:off x="4412481"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25"/>
            <p:cNvSpPr/>
            <p:nvPr/>
          </p:nvSpPr>
          <p:spPr>
            <a:xfrm>
              <a:off x="4518381"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6" name="Google Shape;1006;p25"/>
          <p:cNvGrpSpPr/>
          <p:nvPr/>
        </p:nvGrpSpPr>
        <p:grpSpPr>
          <a:xfrm>
            <a:off x="5536053" y="4914510"/>
            <a:ext cx="291593" cy="306911"/>
            <a:chOff x="6414250" y="2415450"/>
            <a:chExt cx="312600" cy="312600"/>
          </a:xfrm>
        </p:grpSpPr>
        <p:sp>
          <p:nvSpPr>
            <p:cNvPr id="1007" name="Google Shape;1007;p25"/>
            <p:cNvSpPr/>
            <p:nvPr/>
          </p:nvSpPr>
          <p:spPr>
            <a:xfrm>
              <a:off x="6414250"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25"/>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09" name="Google Shape;1009;p25"/>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10" name="Google Shape;1010;p25"/>
          <p:cNvSpPr txBox="1"/>
          <p:nvPr/>
        </p:nvSpPr>
        <p:spPr>
          <a:xfrm>
            <a:off x="475750" y="4176593"/>
            <a:ext cx="7116300" cy="389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The four main causes of cervical lymph gland enlargement are:</a:t>
            </a:r>
            <a:endParaRPr sz="1200">
              <a:solidFill>
                <a:srgbClr val="1C4588"/>
              </a:solidFill>
              <a:latin typeface="Mada"/>
              <a:ea typeface="Mada"/>
              <a:cs typeface="Mada"/>
              <a:sym typeface="Mada"/>
            </a:endParaRPr>
          </a:p>
        </p:txBody>
      </p:sp>
      <p:pic>
        <p:nvPicPr>
          <p:cNvPr id="1011" name="Google Shape;1011;p25"/>
          <p:cNvPicPr preferRelativeResize="0"/>
          <p:nvPr/>
        </p:nvPicPr>
        <p:blipFill rotWithShape="1">
          <a:blip r:embed="rId4">
            <a:alphaModFix/>
          </a:blip>
          <a:srcRect b="0" l="5526" r="0" t="0"/>
          <a:stretch/>
        </p:blipFill>
        <p:spPr>
          <a:xfrm>
            <a:off x="2600" y="5860243"/>
            <a:ext cx="2905042" cy="1941009"/>
          </a:xfrm>
          <a:prstGeom prst="rect">
            <a:avLst/>
          </a:prstGeom>
          <a:noFill/>
          <a:ln>
            <a:noFill/>
          </a:ln>
        </p:spPr>
      </p:pic>
      <p:pic>
        <p:nvPicPr>
          <p:cNvPr id="1012" name="Google Shape;1012;p25"/>
          <p:cNvPicPr preferRelativeResize="0"/>
          <p:nvPr/>
        </p:nvPicPr>
        <p:blipFill rotWithShape="1">
          <a:blip r:embed="rId5">
            <a:alphaModFix/>
          </a:blip>
          <a:srcRect b="0" l="3315" r="5593" t="8734"/>
          <a:stretch/>
        </p:blipFill>
        <p:spPr>
          <a:xfrm>
            <a:off x="2887857" y="5948022"/>
            <a:ext cx="3302166" cy="1819759"/>
          </a:xfrm>
          <a:prstGeom prst="rect">
            <a:avLst/>
          </a:prstGeom>
          <a:noFill/>
          <a:ln>
            <a:noFill/>
          </a:ln>
        </p:spPr>
      </p:pic>
      <p:pic>
        <p:nvPicPr>
          <p:cNvPr id="1013" name="Google Shape;1013;p25"/>
          <p:cNvPicPr preferRelativeResize="0"/>
          <p:nvPr/>
        </p:nvPicPr>
        <p:blipFill rotWithShape="1">
          <a:blip r:embed="rId6">
            <a:alphaModFix/>
          </a:blip>
          <a:srcRect b="0" l="11909" r="0" t="0"/>
          <a:stretch/>
        </p:blipFill>
        <p:spPr>
          <a:xfrm>
            <a:off x="6218162" y="5948027"/>
            <a:ext cx="1373963" cy="1819763"/>
          </a:xfrm>
          <a:prstGeom prst="rect">
            <a:avLst/>
          </a:prstGeom>
          <a:noFill/>
          <a:ln>
            <a:noFill/>
          </a:ln>
        </p:spPr>
      </p:pic>
      <p:sp>
        <p:nvSpPr>
          <p:cNvPr id="1014" name="Google Shape;1014;p25"/>
          <p:cNvSpPr txBox="1"/>
          <p:nvPr/>
        </p:nvSpPr>
        <p:spPr>
          <a:xfrm>
            <a:off x="250200" y="8285225"/>
            <a:ext cx="7079700" cy="228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rgbClr val="6AA84F"/>
                </a:solidFill>
                <a:latin typeface="Mada"/>
                <a:ea typeface="Mada"/>
                <a:cs typeface="Mada"/>
                <a:sym typeface="Mada"/>
              </a:rPr>
              <a:t>DDx of </a:t>
            </a:r>
            <a:r>
              <a:rPr b="1" lang="en-GB" sz="1200">
                <a:solidFill>
                  <a:srgbClr val="6AA84F"/>
                </a:solidFill>
                <a:latin typeface="Mada"/>
                <a:ea typeface="Mada"/>
                <a:cs typeface="Mada"/>
                <a:sym typeface="Mada"/>
              </a:rPr>
              <a:t>generalized</a:t>
            </a:r>
            <a:r>
              <a:rPr b="1" lang="en-GB" sz="1200">
                <a:solidFill>
                  <a:srgbClr val="6AA84F"/>
                </a:solidFill>
                <a:latin typeface="Mada"/>
                <a:ea typeface="Mada"/>
                <a:cs typeface="Mada"/>
                <a:sym typeface="Mada"/>
              </a:rPr>
              <a:t> lymphadenopathy: </a:t>
            </a:r>
            <a:endParaRPr b="1" sz="1200">
              <a:solidFill>
                <a:srgbClr val="6AA84F"/>
              </a:solidFill>
              <a:latin typeface="Mada"/>
              <a:ea typeface="Mada"/>
              <a:cs typeface="Mada"/>
              <a:sym typeface="Mada"/>
            </a:endParaRPr>
          </a:p>
          <a:p>
            <a:pPr indent="-304800" lvl="0" marL="457200" rtl="0" algn="l">
              <a:spcBef>
                <a:spcPts val="0"/>
              </a:spcBef>
              <a:spcAft>
                <a:spcPts val="0"/>
              </a:spcAft>
              <a:buClr>
                <a:srgbClr val="CC0000"/>
              </a:buClr>
              <a:buSzPts val="1200"/>
              <a:buFont typeface="Mada"/>
              <a:buAutoNum type="arabicPeriod"/>
            </a:pPr>
            <a:r>
              <a:rPr lang="en-GB" sz="1200">
                <a:solidFill>
                  <a:srgbClr val="6AA84F"/>
                </a:solidFill>
                <a:latin typeface="Mada"/>
                <a:ea typeface="Mada"/>
                <a:cs typeface="Mada"/>
                <a:sym typeface="Mada"/>
              </a:rPr>
              <a:t>Infections (</a:t>
            </a:r>
            <a:r>
              <a:rPr b="1" lang="en-GB" sz="1200" u="sng">
                <a:solidFill>
                  <a:srgbClr val="CC0000"/>
                </a:solidFill>
                <a:latin typeface="Mada"/>
                <a:ea typeface="Mada"/>
                <a:cs typeface="Mada"/>
                <a:sym typeface="Mada"/>
              </a:rPr>
              <a:t>TB</a:t>
            </a:r>
            <a:r>
              <a:rPr lang="en-GB"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AutoNum type="arabicPeriod"/>
            </a:pPr>
            <a:r>
              <a:rPr lang="en-GB" sz="1200">
                <a:solidFill>
                  <a:srgbClr val="6AA84F"/>
                </a:solidFill>
                <a:latin typeface="Mada"/>
                <a:ea typeface="Mada"/>
                <a:cs typeface="Mada"/>
                <a:sym typeface="Mada"/>
              </a:rPr>
              <a:t>Autoimmune disease</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AutoNum type="arabicPeriod"/>
            </a:pPr>
            <a:r>
              <a:rPr lang="en-GB" sz="1200">
                <a:solidFill>
                  <a:srgbClr val="6AA84F"/>
                </a:solidFill>
                <a:latin typeface="Mada"/>
                <a:ea typeface="Mada"/>
                <a:cs typeface="Mada"/>
                <a:sym typeface="Mada"/>
              </a:rPr>
              <a:t>Lymphomas</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a:p>
            <a:pPr indent="0" lvl="0" marL="457200" rtl="0" algn="l">
              <a:spcBef>
                <a:spcPts val="1000"/>
              </a:spcBef>
              <a:spcAft>
                <a:spcPts val="0"/>
              </a:spcAft>
              <a:buNone/>
            </a:pPr>
            <a:r>
              <a:t/>
            </a:r>
            <a:endParaRPr b="1" sz="1200">
              <a:solidFill>
                <a:srgbClr val="6AA84F"/>
              </a:solidFill>
              <a:latin typeface="Mada"/>
              <a:ea typeface="Mada"/>
              <a:cs typeface="Mada"/>
              <a:sym typeface="Mada"/>
            </a:endParaRPr>
          </a:p>
          <a:p>
            <a:pPr indent="-304800" lvl="0" marL="457200" rtl="0" algn="l">
              <a:spcBef>
                <a:spcPts val="1000"/>
              </a:spcBef>
              <a:spcAft>
                <a:spcPts val="0"/>
              </a:spcAft>
              <a:buClr>
                <a:srgbClr val="6AA84F"/>
              </a:buClr>
              <a:buSzPts val="1200"/>
              <a:buFont typeface="Mada"/>
              <a:buChar char="➔"/>
            </a:pPr>
            <a:r>
              <a:rPr b="1" lang="en-GB" sz="1200">
                <a:solidFill>
                  <a:srgbClr val="6AA84F"/>
                </a:solidFill>
                <a:latin typeface="Mada"/>
                <a:ea typeface="Mada"/>
                <a:cs typeface="Mada"/>
                <a:sym typeface="Mada"/>
              </a:rPr>
              <a:t>Hints for </a:t>
            </a:r>
            <a:r>
              <a:rPr b="1" lang="en-GB" sz="1200">
                <a:solidFill>
                  <a:srgbClr val="6AA84F"/>
                </a:solidFill>
                <a:latin typeface="Mada"/>
                <a:ea typeface="Mada"/>
                <a:cs typeface="Mada"/>
                <a:sym typeface="Mada"/>
              </a:rPr>
              <a:t>infectious</a:t>
            </a:r>
            <a:r>
              <a:rPr b="1" lang="en-GB" sz="1200">
                <a:solidFill>
                  <a:srgbClr val="6AA84F"/>
                </a:solidFill>
                <a:latin typeface="Mada"/>
                <a:ea typeface="Mada"/>
                <a:cs typeface="Mada"/>
                <a:sym typeface="Mada"/>
              </a:rPr>
              <a:t> cause: </a:t>
            </a:r>
            <a:r>
              <a:rPr lang="en-GB" sz="1200">
                <a:solidFill>
                  <a:srgbClr val="6AA84F"/>
                </a:solidFill>
                <a:latin typeface="Mada"/>
                <a:ea typeface="Mada"/>
                <a:cs typeface="Mada"/>
                <a:sym typeface="Mada"/>
              </a:rPr>
              <a:t>Tenderness, fever, acute presentation</a:t>
            </a:r>
            <a:endParaRPr sz="1200">
              <a:solidFill>
                <a:srgbClr val="6AA84F"/>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en-GB" sz="1200">
                <a:solidFill>
                  <a:srgbClr val="6AA84F"/>
                </a:solidFill>
                <a:latin typeface="Mada"/>
                <a:ea typeface="Mada"/>
                <a:cs typeface="Mada"/>
                <a:sym typeface="Mada"/>
              </a:rPr>
              <a:t>You should think of </a:t>
            </a:r>
            <a:r>
              <a:rPr b="1" lang="en-GB" sz="1200">
                <a:solidFill>
                  <a:srgbClr val="6AA84F"/>
                </a:solidFill>
                <a:latin typeface="Mada"/>
                <a:ea typeface="Mada"/>
                <a:cs typeface="Mada"/>
                <a:sym typeface="Mada"/>
              </a:rPr>
              <a:t>lymphoma </a:t>
            </a:r>
            <a:r>
              <a:rPr lang="en-GB" sz="1200">
                <a:solidFill>
                  <a:srgbClr val="6AA84F"/>
                </a:solidFill>
                <a:latin typeface="Mada"/>
                <a:ea typeface="Mada"/>
                <a:cs typeface="Mada"/>
                <a:sym typeface="Mada"/>
              </a:rPr>
              <a:t>when the patient presents with </a:t>
            </a:r>
            <a:r>
              <a:rPr b="1" lang="en-GB" sz="1200">
                <a:solidFill>
                  <a:srgbClr val="6AA84F"/>
                </a:solidFill>
                <a:latin typeface="Mada"/>
                <a:ea typeface="Mada"/>
                <a:cs typeface="Mada"/>
                <a:sym typeface="Mada"/>
              </a:rPr>
              <a:t>lateral</a:t>
            </a:r>
            <a:r>
              <a:rPr b="1" lang="en-GB" sz="1200">
                <a:solidFill>
                  <a:srgbClr val="6AA84F"/>
                </a:solidFill>
                <a:latin typeface="Mada"/>
                <a:ea typeface="Mada"/>
                <a:cs typeface="Mada"/>
                <a:sym typeface="Mada"/>
              </a:rPr>
              <a:t> </a:t>
            </a:r>
            <a:r>
              <a:rPr lang="en-GB" sz="1200">
                <a:solidFill>
                  <a:srgbClr val="6AA84F"/>
                </a:solidFill>
                <a:latin typeface="Mada"/>
                <a:ea typeface="Mada"/>
                <a:cs typeface="Mada"/>
                <a:sym typeface="Mada"/>
              </a:rPr>
              <a:t>neck swelling and </a:t>
            </a:r>
            <a:r>
              <a:rPr b="1" lang="en-GB" sz="1200">
                <a:solidFill>
                  <a:srgbClr val="6AA84F"/>
                </a:solidFill>
                <a:latin typeface="Mada"/>
                <a:ea typeface="Mada"/>
                <a:cs typeface="Mada"/>
                <a:sym typeface="Mada"/>
              </a:rPr>
              <a:t>constitutional</a:t>
            </a:r>
            <a:r>
              <a:rPr b="1" lang="en-GB" sz="1200">
                <a:solidFill>
                  <a:srgbClr val="6AA84F"/>
                </a:solidFill>
                <a:latin typeface="Mada"/>
                <a:ea typeface="Mada"/>
                <a:cs typeface="Mada"/>
                <a:sym typeface="Mada"/>
              </a:rPr>
              <a:t> symptoms</a:t>
            </a:r>
            <a:endParaRPr b="1" sz="1200">
              <a:solidFill>
                <a:srgbClr val="6AA84F"/>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1015" name="Google Shape;1015;p25"/>
          <p:cNvSpPr txBox="1"/>
          <p:nvPr/>
        </p:nvSpPr>
        <p:spPr>
          <a:xfrm>
            <a:off x="3981475" y="8282550"/>
            <a:ext cx="33888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rgbClr val="6AA84F"/>
                </a:solidFill>
                <a:latin typeface="Mada"/>
                <a:ea typeface="Mada"/>
                <a:cs typeface="Mada"/>
                <a:sym typeface="Mada"/>
              </a:rPr>
              <a:t>DDx of localized lymphadenopathy</a:t>
            </a:r>
            <a:endParaRPr b="1"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AutoNum type="arabicPeriod"/>
            </a:pPr>
            <a:r>
              <a:rPr lang="en-GB" sz="1200">
                <a:solidFill>
                  <a:srgbClr val="6AA84F"/>
                </a:solidFill>
                <a:latin typeface="Mada"/>
                <a:ea typeface="Mada"/>
                <a:cs typeface="Mada"/>
                <a:sym typeface="Mada"/>
              </a:rPr>
              <a:t>Infections</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AutoNum type="arabicPeriod"/>
            </a:pPr>
            <a:r>
              <a:rPr lang="en-GB" sz="1200">
                <a:solidFill>
                  <a:srgbClr val="6AA84F"/>
                </a:solidFill>
                <a:latin typeface="Mada"/>
                <a:ea typeface="Mada"/>
                <a:cs typeface="Mada"/>
                <a:sym typeface="Mada"/>
              </a:rPr>
              <a:t>Metastatic cancer</a:t>
            </a:r>
            <a:endParaRPr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AutoNum type="alphaLcPeriod"/>
            </a:pPr>
            <a:r>
              <a:rPr lang="en-GB" sz="1200">
                <a:solidFill>
                  <a:srgbClr val="6AA84F"/>
                </a:solidFill>
                <a:latin typeface="Mada"/>
                <a:ea typeface="Mada"/>
                <a:cs typeface="Mada"/>
                <a:sym typeface="Mada"/>
              </a:rPr>
              <a:t>You should think of gastric cancer when the </a:t>
            </a:r>
            <a:r>
              <a:rPr b="1" lang="en-GB" sz="1200">
                <a:solidFill>
                  <a:srgbClr val="6AA84F"/>
                </a:solidFill>
                <a:latin typeface="Mada"/>
                <a:ea typeface="Mada"/>
                <a:cs typeface="Mada"/>
                <a:sym typeface="Mada"/>
              </a:rPr>
              <a:t>supraclavicular </a:t>
            </a:r>
            <a:r>
              <a:rPr lang="en-GB" sz="1200">
                <a:solidFill>
                  <a:srgbClr val="6AA84F"/>
                </a:solidFill>
                <a:latin typeface="Mada"/>
                <a:ea typeface="Mada"/>
                <a:cs typeface="Mada"/>
                <a:sym typeface="Mada"/>
              </a:rPr>
              <a:t>lymph nodes are enlarged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p2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21" name="Google Shape;1021;p26"/>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022" name="Google Shape;1022;p26"/>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Lymphadenopathy</a:t>
            </a:r>
            <a:endParaRPr sz="2200"/>
          </a:p>
        </p:txBody>
      </p:sp>
      <p:sp>
        <p:nvSpPr>
          <p:cNvPr id="1023" name="Google Shape;1023;p26"/>
          <p:cNvSpPr/>
          <p:nvPr/>
        </p:nvSpPr>
        <p:spPr>
          <a:xfrm>
            <a:off x="74475" y="9416075"/>
            <a:ext cx="7440600" cy="12000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2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nvGrpSpPr>
          <p:cNvPr id="1025" name="Google Shape;1025;p26"/>
          <p:cNvGrpSpPr/>
          <p:nvPr/>
        </p:nvGrpSpPr>
        <p:grpSpPr>
          <a:xfrm>
            <a:off x="323344" y="820827"/>
            <a:ext cx="467181" cy="476434"/>
            <a:chOff x="2410712" y="2415450"/>
            <a:chExt cx="312600" cy="312600"/>
          </a:xfrm>
        </p:grpSpPr>
        <p:sp>
          <p:nvSpPr>
            <p:cNvPr id="1026" name="Google Shape;1026;p2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8" name="Google Shape;1028;p26"/>
          <p:cNvSpPr txBox="1"/>
          <p:nvPr/>
        </p:nvSpPr>
        <p:spPr>
          <a:xfrm>
            <a:off x="780625" y="847463"/>
            <a:ext cx="6422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Non-specific cervical inflammatory lymphadenopathy</a:t>
            </a:r>
            <a:endParaRPr b="1" sz="1800">
              <a:solidFill>
                <a:srgbClr val="006D77"/>
              </a:solidFill>
              <a:highlight>
                <a:srgbClr val="EDF9F9"/>
              </a:highlight>
              <a:latin typeface="Lora"/>
              <a:ea typeface="Lora"/>
              <a:cs typeface="Lora"/>
              <a:sym typeface="Lora"/>
            </a:endParaRPr>
          </a:p>
        </p:txBody>
      </p:sp>
      <p:sp>
        <p:nvSpPr>
          <p:cNvPr id="1029" name="Google Shape;1029;p26"/>
          <p:cNvSpPr txBox="1"/>
          <p:nvPr/>
        </p:nvSpPr>
        <p:spPr>
          <a:xfrm>
            <a:off x="323350" y="1360888"/>
            <a:ext cx="7116300" cy="631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Follow any inflammatory process, mostly recurrent tonsillitis.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upper deep cervical glands are most often affected.</a:t>
            </a:r>
            <a:endParaRPr sz="1200">
              <a:latin typeface="Mada"/>
              <a:ea typeface="Mada"/>
              <a:cs typeface="Mada"/>
              <a:sym typeface="Mada"/>
            </a:endParaRPr>
          </a:p>
        </p:txBody>
      </p:sp>
      <p:grpSp>
        <p:nvGrpSpPr>
          <p:cNvPr id="1030" name="Google Shape;1030;p26"/>
          <p:cNvGrpSpPr/>
          <p:nvPr/>
        </p:nvGrpSpPr>
        <p:grpSpPr>
          <a:xfrm>
            <a:off x="309968" y="3475064"/>
            <a:ext cx="865460" cy="743572"/>
            <a:chOff x="1186450" y="2531950"/>
            <a:chExt cx="399400" cy="341825"/>
          </a:xfrm>
        </p:grpSpPr>
        <p:sp>
          <p:nvSpPr>
            <p:cNvPr id="1031" name="Google Shape;1031;p26"/>
            <p:cNvSpPr/>
            <p:nvPr/>
          </p:nvSpPr>
          <p:spPr>
            <a:xfrm>
              <a:off x="1243925" y="2531950"/>
              <a:ext cx="341925" cy="341825"/>
            </a:xfrm>
            <a:custGeom>
              <a:rect b="b" l="l" r="r" t="t"/>
              <a:pathLst>
                <a:path extrusionOk="0" h="13673" w="13677">
                  <a:moveTo>
                    <a:pt x="6839" y="1"/>
                  </a:moveTo>
                  <a:cubicBezTo>
                    <a:pt x="3064" y="1"/>
                    <a:pt x="1" y="3060"/>
                    <a:pt x="1" y="6834"/>
                  </a:cubicBezTo>
                  <a:cubicBezTo>
                    <a:pt x="1" y="10613"/>
                    <a:pt x="3064" y="13672"/>
                    <a:pt x="6839" y="13672"/>
                  </a:cubicBezTo>
                  <a:cubicBezTo>
                    <a:pt x="10617" y="13672"/>
                    <a:pt x="13676" y="10613"/>
                    <a:pt x="13676" y="6834"/>
                  </a:cubicBezTo>
                  <a:cubicBezTo>
                    <a:pt x="13676" y="3060"/>
                    <a:pt x="10617" y="1"/>
                    <a:pt x="6839"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6"/>
            <p:cNvSpPr/>
            <p:nvPr/>
          </p:nvSpPr>
          <p:spPr>
            <a:xfrm>
              <a:off x="1186450" y="2575700"/>
              <a:ext cx="61900" cy="134100"/>
            </a:xfrm>
            <a:custGeom>
              <a:rect b="b" l="l" r="r" t="t"/>
              <a:pathLst>
                <a:path extrusionOk="0" h="5364" w="2476">
                  <a:moveTo>
                    <a:pt x="1027" y="1"/>
                  </a:moveTo>
                  <a:lnTo>
                    <a:pt x="446" y="424"/>
                  </a:lnTo>
                  <a:lnTo>
                    <a:pt x="433" y="433"/>
                  </a:lnTo>
                  <a:cubicBezTo>
                    <a:pt x="248" y="604"/>
                    <a:pt x="1" y="1107"/>
                    <a:pt x="410" y="1755"/>
                  </a:cubicBezTo>
                  <a:cubicBezTo>
                    <a:pt x="716" y="2246"/>
                    <a:pt x="1679" y="4225"/>
                    <a:pt x="2228" y="5363"/>
                  </a:cubicBezTo>
                  <a:lnTo>
                    <a:pt x="2475" y="5242"/>
                  </a:lnTo>
                  <a:cubicBezTo>
                    <a:pt x="1805" y="3847"/>
                    <a:pt x="941" y="2084"/>
                    <a:pt x="644" y="1611"/>
                  </a:cubicBezTo>
                  <a:cubicBezTo>
                    <a:pt x="275" y="1026"/>
                    <a:pt x="577" y="685"/>
                    <a:pt x="617" y="640"/>
                  </a:cubicBezTo>
                  <a:lnTo>
                    <a:pt x="1189" y="226"/>
                  </a:lnTo>
                  <a:lnTo>
                    <a:pt x="1027"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6"/>
            <p:cNvSpPr/>
            <p:nvPr/>
          </p:nvSpPr>
          <p:spPr>
            <a:xfrm>
              <a:off x="1268325" y="2533200"/>
              <a:ext cx="107550" cy="115625"/>
            </a:xfrm>
            <a:custGeom>
              <a:rect b="b" l="l" r="r" t="t"/>
              <a:pathLst>
                <a:path extrusionOk="0" h="4625" w="4302">
                  <a:moveTo>
                    <a:pt x="856" y="0"/>
                  </a:moveTo>
                  <a:cubicBezTo>
                    <a:pt x="787" y="0"/>
                    <a:pt x="725" y="9"/>
                    <a:pt x="676" y="23"/>
                  </a:cubicBezTo>
                  <a:lnTo>
                    <a:pt x="1" y="306"/>
                  </a:lnTo>
                  <a:lnTo>
                    <a:pt x="109" y="558"/>
                  </a:lnTo>
                  <a:lnTo>
                    <a:pt x="757" y="288"/>
                  </a:lnTo>
                  <a:cubicBezTo>
                    <a:pt x="771" y="285"/>
                    <a:pt x="807" y="279"/>
                    <a:pt x="858" y="279"/>
                  </a:cubicBezTo>
                  <a:cubicBezTo>
                    <a:pt x="1022" y="279"/>
                    <a:pt x="1341" y="347"/>
                    <a:pt x="1575" y="819"/>
                  </a:cubicBezTo>
                  <a:cubicBezTo>
                    <a:pt x="1854" y="1386"/>
                    <a:pt x="3262" y="3442"/>
                    <a:pt x="4077" y="4625"/>
                  </a:cubicBezTo>
                  <a:lnTo>
                    <a:pt x="4302" y="4467"/>
                  </a:lnTo>
                  <a:cubicBezTo>
                    <a:pt x="3649" y="3523"/>
                    <a:pt x="2102" y="1264"/>
                    <a:pt x="1818" y="693"/>
                  </a:cubicBezTo>
                  <a:cubicBezTo>
                    <a:pt x="1545" y="142"/>
                    <a:pt x="1136" y="0"/>
                    <a:pt x="85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6"/>
            <p:cNvSpPr/>
            <p:nvPr/>
          </p:nvSpPr>
          <p:spPr>
            <a:xfrm>
              <a:off x="1358650" y="2627675"/>
              <a:ext cx="17225" cy="21050"/>
            </a:xfrm>
            <a:custGeom>
              <a:rect b="b" l="l" r="r" t="t"/>
              <a:pathLst>
                <a:path extrusionOk="0" h="842" w="689">
                  <a:moveTo>
                    <a:pt x="216" y="0"/>
                  </a:moveTo>
                  <a:lnTo>
                    <a:pt x="0" y="171"/>
                  </a:lnTo>
                  <a:cubicBezTo>
                    <a:pt x="167" y="414"/>
                    <a:pt x="324" y="643"/>
                    <a:pt x="464" y="841"/>
                  </a:cubicBezTo>
                  <a:lnTo>
                    <a:pt x="689" y="688"/>
                  </a:lnTo>
                  <a:cubicBezTo>
                    <a:pt x="558" y="499"/>
                    <a:pt x="396" y="266"/>
                    <a:pt x="21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6"/>
            <p:cNvSpPr/>
            <p:nvPr/>
          </p:nvSpPr>
          <p:spPr>
            <a:xfrm>
              <a:off x="1236175" y="2694025"/>
              <a:ext cx="12175" cy="15650"/>
            </a:xfrm>
            <a:custGeom>
              <a:rect b="b" l="l" r="r" t="t"/>
              <a:pathLst>
                <a:path extrusionOk="0" h="626" w="487">
                  <a:moveTo>
                    <a:pt x="239" y="0"/>
                  </a:moveTo>
                  <a:lnTo>
                    <a:pt x="0" y="140"/>
                  </a:lnTo>
                  <a:cubicBezTo>
                    <a:pt x="86" y="311"/>
                    <a:pt x="167" y="477"/>
                    <a:pt x="239" y="626"/>
                  </a:cubicBezTo>
                  <a:lnTo>
                    <a:pt x="486" y="509"/>
                  </a:lnTo>
                  <a:lnTo>
                    <a:pt x="2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6"/>
            <p:cNvSpPr/>
            <p:nvPr/>
          </p:nvSpPr>
          <p:spPr>
            <a:xfrm>
              <a:off x="1203000" y="2571475"/>
              <a:ext cx="23300" cy="20200"/>
            </a:xfrm>
            <a:custGeom>
              <a:rect b="b" l="l" r="r" t="t"/>
              <a:pathLst>
                <a:path extrusionOk="0" h="808" w="932">
                  <a:moveTo>
                    <a:pt x="540" y="0"/>
                  </a:moveTo>
                  <a:cubicBezTo>
                    <a:pt x="481" y="0"/>
                    <a:pt x="422" y="17"/>
                    <a:pt x="369" y="53"/>
                  </a:cubicBezTo>
                  <a:lnTo>
                    <a:pt x="176" y="183"/>
                  </a:lnTo>
                  <a:cubicBezTo>
                    <a:pt x="36" y="278"/>
                    <a:pt x="0" y="467"/>
                    <a:pt x="95" y="602"/>
                  </a:cubicBezTo>
                  <a:lnTo>
                    <a:pt x="144" y="674"/>
                  </a:lnTo>
                  <a:cubicBezTo>
                    <a:pt x="200" y="760"/>
                    <a:pt x="295" y="807"/>
                    <a:pt x="392" y="807"/>
                  </a:cubicBezTo>
                  <a:cubicBezTo>
                    <a:pt x="450" y="807"/>
                    <a:pt x="510" y="790"/>
                    <a:pt x="563" y="755"/>
                  </a:cubicBezTo>
                  <a:lnTo>
                    <a:pt x="756" y="629"/>
                  </a:lnTo>
                  <a:cubicBezTo>
                    <a:pt x="895" y="534"/>
                    <a:pt x="931" y="345"/>
                    <a:pt x="837" y="206"/>
                  </a:cubicBezTo>
                  <a:lnTo>
                    <a:pt x="788" y="134"/>
                  </a:lnTo>
                  <a:cubicBezTo>
                    <a:pt x="731" y="47"/>
                    <a:pt x="637" y="0"/>
                    <a:pt x="54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6"/>
            <p:cNvSpPr/>
            <p:nvPr/>
          </p:nvSpPr>
          <p:spPr>
            <a:xfrm>
              <a:off x="1256525" y="2533925"/>
              <a:ext cx="23425" cy="19525"/>
            </a:xfrm>
            <a:custGeom>
              <a:rect b="b" l="l" r="r" t="t"/>
              <a:pathLst>
                <a:path extrusionOk="0" h="781" w="937">
                  <a:moveTo>
                    <a:pt x="558" y="1"/>
                  </a:moveTo>
                  <a:cubicBezTo>
                    <a:pt x="516" y="1"/>
                    <a:pt x="473" y="10"/>
                    <a:pt x="432" y="30"/>
                  </a:cubicBezTo>
                  <a:lnTo>
                    <a:pt x="221" y="124"/>
                  </a:lnTo>
                  <a:cubicBezTo>
                    <a:pt x="68" y="192"/>
                    <a:pt x="1" y="372"/>
                    <a:pt x="73" y="525"/>
                  </a:cubicBezTo>
                  <a:lnTo>
                    <a:pt x="104" y="601"/>
                  </a:lnTo>
                  <a:cubicBezTo>
                    <a:pt x="157" y="714"/>
                    <a:pt x="266" y="780"/>
                    <a:pt x="382" y="780"/>
                  </a:cubicBezTo>
                  <a:cubicBezTo>
                    <a:pt x="423" y="780"/>
                    <a:pt x="464" y="772"/>
                    <a:pt x="504" y="754"/>
                  </a:cubicBezTo>
                  <a:lnTo>
                    <a:pt x="716" y="655"/>
                  </a:lnTo>
                  <a:cubicBezTo>
                    <a:pt x="869" y="588"/>
                    <a:pt x="936" y="408"/>
                    <a:pt x="864" y="255"/>
                  </a:cubicBezTo>
                  <a:lnTo>
                    <a:pt x="833" y="178"/>
                  </a:lnTo>
                  <a:cubicBezTo>
                    <a:pt x="780" y="67"/>
                    <a:pt x="671"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6"/>
            <p:cNvSpPr/>
            <p:nvPr/>
          </p:nvSpPr>
          <p:spPr>
            <a:xfrm>
              <a:off x="1237400" y="2632850"/>
              <a:ext cx="149950" cy="116325"/>
            </a:xfrm>
            <a:custGeom>
              <a:rect b="b" l="l" r="r" t="t"/>
              <a:pathLst>
                <a:path extrusionOk="0" h="4653" w="5998">
                  <a:moveTo>
                    <a:pt x="5314" y="0"/>
                  </a:moveTo>
                  <a:lnTo>
                    <a:pt x="4900" y="229"/>
                  </a:lnTo>
                  <a:cubicBezTo>
                    <a:pt x="4909" y="243"/>
                    <a:pt x="5489" y="1291"/>
                    <a:pt x="5197" y="2344"/>
                  </a:cubicBezTo>
                  <a:cubicBezTo>
                    <a:pt x="5030" y="2938"/>
                    <a:pt x="4612" y="3428"/>
                    <a:pt x="3951" y="3797"/>
                  </a:cubicBezTo>
                  <a:cubicBezTo>
                    <a:pt x="3497" y="4052"/>
                    <a:pt x="3056" y="4179"/>
                    <a:pt x="2632" y="4179"/>
                  </a:cubicBezTo>
                  <a:cubicBezTo>
                    <a:pt x="2190" y="4179"/>
                    <a:pt x="1766" y="4041"/>
                    <a:pt x="1364" y="3765"/>
                  </a:cubicBezTo>
                  <a:cubicBezTo>
                    <a:pt x="982" y="3491"/>
                    <a:pt x="658" y="3145"/>
                    <a:pt x="415" y="2744"/>
                  </a:cubicBezTo>
                  <a:lnTo>
                    <a:pt x="1" y="2974"/>
                  </a:lnTo>
                  <a:cubicBezTo>
                    <a:pt x="28" y="3023"/>
                    <a:pt x="694" y="4202"/>
                    <a:pt x="1935" y="4553"/>
                  </a:cubicBezTo>
                  <a:cubicBezTo>
                    <a:pt x="2166" y="4619"/>
                    <a:pt x="2401" y="4652"/>
                    <a:pt x="2639" y="4652"/>
                  </a:cubicBezTo>
                  <a:cubicBezTo>
                    <a:pt x="3142" y="4652"/>
                    <a:pt x="3659" y="4504"/>
                    <a:pt x="4185" y="4211"/>
                  </a:cubicBezTo>
                  <a:cubicBezTo>
                    <a:pt x="4517" y="4026"/>
                    <a:pt x="4814" y="3797"/>
                    <a:pt x="5071" y="3518"/>
                  </a:cubicBezTo>
                  <a:cubicBezTo>
                    <a:pt x="5345" y="3221"/>
                    <a:pt x="5543" y="2861"/>
                    <a:pt x="5651" y="2474"/>
                  </a:cubicBezTo>
                  <a:cubicBezTo>
                    <a:pt x="5997" y="1233"/>
                    <a:pt x="5341" y="50"/>
                    <a:pt x="53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6"/>
            <p:cNvSpPr/>
            <p:nvPr/>
          </p:nvSpPr>
          <p:spPr>
            <a:xfrm>
              <a:off x="1244375" y="2636325"/>
              <a:ext cx="133300" cy="103375"/>
            </a:xfrm>
            <a:custGeom>
              <a:rect b="b" l="l" r="r" t="t"/>
              <a:pathLst>
                <a:path extrusionOk="0" h="4135" w="5332">
                  <a:moveTo>
                    <a:pt x="4783" y="0"/>
                  </a:moveTo>
                  <a:lnTo>
                    <a:pt x="4625" y="90"/>
                  </a:lnTo>
                  <a:cubicBezTo>
                    <a:pt x="4630" y="99"/>
                    <a:pt x="5215" y="1148"/>
                    <a:pt x="4918" y="2205"/>
                  </a:cubicBezTo>
                  <a:cubicBezTo>
                    <a:pt x="4751" y="2799"/>
                    <a:pt x="4333" y="3289"/>
                    <a:pt x="3676" y="3658"/>
                  </a:cubicBezTo>
                  <a:cubicBezTo>
                    <a:pt x="3220" y="3911"/>
                    <a:pt x="2780" y="4038"/>
                    <a:pt x="2356" y="4038"/>
                  </a:cubicBezTo>
                  <a:cubicBezTo>
                    <a:pt x="1913" y="4038"/>
                    <a:pt x="1489" y="3900"/>
                    <a:pt x="1085" y="3622"/>
                  </a:cubicBezTo>
                  <a:cubicBezTo>
                    <a:pt x="703" y="3352"/>
                    <a:pt x="379" y="3006"/>
                    <a:pt x="136" y="2605"/>
                  </a:cubicBezTo>
                  <a:lnTo>
                    <a:pt x="1" y="2682"/>
                  </a:lnTo>
                  <a:cubicBezTo>
                    <a:pt x="140" y="2907"/>
                    <a:pt x="725" y="3766"/>
                    <a:pt x="1710" y="4049"/>
                  </a:cubicBezTo>
                  <a:cubicBezTo>
                    <a:pt x="1916" y="4106"/>
                    <a:pt x="2125" y="4135"/>
                    <a:pt x="2336" y="4135"/>
                  </a:cubicBezTo>
                  <a:cubicBezTo>
                    <a:pt x="2791" y="4135"/>
                    <a:pt x="3259" y="4003"/>
                    <a:pt x="3735" y="3739"/>
                  </a:cubicBezTo>
                  <a:cubicBezTo>
                    <a:pt x="4031" y="3572"/>
                    <a:pt x="4301" y="3365"/>
                    <a:pt x="4531" y="3114"/>
                  </a:cubicBezTo>
                  <a:cubicBezTo>
                    <a:pt x="4778" y="2844"/>
                    <a:pt x="4958" y="2524"/>
                    <a:pt x="5053" y="2173"/>
                  </a:cubicBezTo>
                  <a:cubicBezTo>
                    <a:pt x="5332" y="1188"/>
                    <a:pt x="4904" y="239"/>
                    <a:pt x="478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26"/>
            <p:cNvSpPr/>
            <p:nvPr/>
          </p:nvSpPr>
          <p:spPr>
            <a:xfrm>
              <a:off x="1528250" y="2699875"/>
              <a:ext cx="34550" cy="92025"/>
            </a:xfrm>
            <a:custGeom>
              <a:rect b="b" l="l" r="r" t="t"/>
              <a:pathLst>
                <a:path extrusionOk="0" h="3681" w="1382">
                  <a:moveTo>
                    <a:pt x="805" y="0"/>
                  </a:moveTo>
                  <a:cubicBezTo>
                    <a:pt x="805" y="0"/>
                    <a:pt x="0" y="2767"/>
                    <a:pt x="1318" y="3680"/>
                  </a:cubicBezTo>
                  <a:lnTo>
                    <a:pt x="1381" y="3545"/>
                  </a:lnTo>
                  <a:cubicBezTo>
                    <a:pt x="1381" y="3545"/>
                    <a:pt x="288" y="2780"/>
                    <a:pt x="891" y="212"/>
                  </a:cubicBezTo>
                  <a:cubicBezTo>
                    <a:pt x="895" y="198"/>
                    <a:pt x="904" y="176"/>
                    <a:pt x="909" y="158"/>
                  </a:cubicBezTo>
                  <a:lnTo>
                    <a:pt x="80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26"/>
            <p:cNvSpPr/>
            <p:nvPr/>
          </p:nvSpPr>
          <p:spPr>
            <a:xfrm>
              <a:off x="1531050" y="2662150"/>
              <a:ext cx="47600" cy="42275"/>
            </a:xfrm>
            <a:custGeom>
              <a:rect b="b" l="l" r="r" t="t"/>
              <a:pathLst>
                <a:path extrusionOk="0" h="1691" w="1904">
                  <a:moveTo>
                    <a:pt x="952" y="0"/>
                  </a:moveTo>
                  <a:cubicBezTo>
                    <a:pt x="860" y="0"/>
                    <a:pt x="767" y="15"/>
                    <a:pt x="675" y="47"/>
                  </a:cubicBezTo>
                  <a:cubicBezTo>
                    <a:pt x="235" y="200"/>
                    <a:pt x="1" y="681"/>
                    <a:pt x="154" y="1122"/>
                  </a:cubicBezTo>
                  <a:cubicBezTo>
                    <a:pt x="271" y="1472"/>
                    <a:pt x="598" y="1691"/>
                    <a:pt x="948" y="1691"/>
                  </a:cubicBezTo>
                  <a:cubicBezTo>
                    <a:pt x="1039" y="1691"/>
                    <a:pt x="1133" y="1676"/>
                    <a:pt x="1224" y="1644"/>
                  </a:cubicBezTo>
                  <a:cubicBezTo>
                    <a:pt x="1665" y="1491"/>
                    <a:pt x="1904" y="1010"/>
                    <a:pt x="1751" y="569"/>
                  </a:cubicBezTo>
                  <a:cubicBezTo>
                    <a:pt x="1629" y="220"/>
                    <a:pt x="1302" y="0"/>
                    <a:pt x="952"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6"/>
            <p:cNvSpPr/>
            <p:nvPr/>
          </p:nvSpPr>
          <p:spPr>
            <a:xfrm>
              <a:off x="1543550" y="2672875"/>
              <a:ext cx="22950" cy="20375"/>
            </a:xfrm>
            <a:custGeom>
              <a:rect b="b" l="l" r="r" t="t"/>
              <a:pathLst>
                <a:path extrusionOk="0" h="815" w="918">
                  <a:moveTo>
                    <a:pt x="460" y="0"/>
                  </a:moveTo>
                  <a:cubicBezTo>
                    <a:pt x="338" y="0"/>
                    <a:pt x="217" y="55"/>
                    <a:pt x="135" y="158"/>
                  </a:cubicBezTo>
                  <a:cubicBezTo>
                    <a:pt x="0" y="338"/>
                    <a:pt x="31" y="594"/>
                    <a:pt x="211" y="729"/>
                  </a:cubicBezTo>
                  <a:cubicBezTo>
                    <a:pt x="284" y="787"/>
                    <a:pt x="371" y="815"/>
                    <a:pt x="458" y="815"/>
                  </a:cubicBezTo>
                  <a:cubicBezTo>
                    <a:pt x="580" y="815"/>
                    <a:pt x="701" y="760"/>
                    <a:pt x="783" y="657"/>
                  </a:cubicBezTo>
                  <a:cubicBezTo>
                    <a:pt x="918" y="477"/>
                    <a:pt x="886" y="221"/>
                    <a:pt x="706" y="86"/>
                  </a:cubicBezTo>
                  <a:cubicBezTo>
                    <a:pt x="633" y="28"/>
                    <a:pt x="547" y="0"/>
                    <a:pt x="46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26"/>
            <p:cNvSpPr/>
            <p:nvPr/>
          </p:nvSpPr>
          <p:spPr>
            <a:xfrm>
              <a:off x="1550950" y="2664325"/>
              <a:ext cx="28150" cy="39950"/>
            </a:xfrm>
            <a:custGeom>
              <a:rect b="b" l="l" r="r" t="t"/>
              <a:pathLst>
                <a:path extrusionOk="0" h="1598" w="1126">
                  <a:moveTo>
                    <a:pt x="545" y="1"/>
                  </a:moveTo>
                  <a:lnTo>
                    <a:pt x="545" y="1"/>
                  </a:lnTo>
                  <a:cubicBezTo>
                    <a:pt x="1126" y="545"/>
                    <a:pt x="788" y="1512"/>
                    <a:pt x="1" y="1580"/>
                  </a:cubicBezTo>
                  <a:cubicBezTo>
                    <a:pt x="58" y="1591"/>
                    <a:pt x="115" y="1597"/>
                    <a:pt x="172" y="1597"/>
                  </a:cubicBezTo>
                  <a:cubicBezTo>
                    <a:pt x="524" y="1597"/>
                    <a:pt x="848" y="1376"/>
                    <a:pt x="968" y="1031"/>
                  </a:cubicBezTo>
                  <a:cubicBezTo>
                    <a:pt x="1103" y="630"/>
                    <a:pt x="923" y="190"/>
                    <a:pt x="54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26"/>
            <p:cNvSpPr/>
            <p:nvPr/>
          </p:nvSpPr>
          <p:spPr>
            <a:xfrm>
              <a:off x="1333800" y="2730450"/>
              <a:ext cx="108425" cy="142875"/>
            </a:xfrm>
            <a:custGeom>
              <a:rect b="b" l="l" r="r" t="t"/>
              <a:pathLst>
                <a:path extrusionOk="0" h="5715" w="4337">
                  <a:moveTo>
                    <a:pt x="427" y="1"/>
                  </a:moveTo>
                  <a:lnTo>
                    <a:pt x="0" y="194"/>
                  </a:lnTo>
                  <a:cubicBezTo>
                    <a:pt x="553" y="1409"/>
                    <a:pt x="1215" y="2570"/>
                    <a:pt x="1980" y="3667"/>
                  </a:cubicBezTo>
                  <a:cubicBezTo>
                    <a:pt x="2470" y="4378"/>
                    <a:pt x="3023" y="5125"/>
                    <a:pt x="3680" y="5714"/>
                  </a:cubicBezTo>
                  <a:cubicBezTo>
                    <a:pt x="3905" y="5701"/>
                    <a:pt x="4121" y="5678"/>
                    <a:pt x="4337" y="5642"/>
                  </a:cubicBezTo>
                  <a:cubicBezTo>
                    <a:pt x="3563" y="5062"/>
                    <a:pt x="2924" y="4203"/>
                    <a:pt x="2366" y="3397"/>
                  </a:cubicBezTo>
                  <a:cubicBezTo>
                    <a:pt x="1620" y="2327"/>
                    <a:pt x="972" y="1188"/>
                    <a:pt x="4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6"/>
            <p:cNvSpPr/>
            <p:nvPr/>
          </p:nvSpPr>
          <p:spPr>
            <a:xfrm>
              <a:off x="1531725" y="2703925"/>
              <a:ext cx="34775" cy="84600"/>
            </a:xfrm>
            <a:custGeom>
              <a:rect b="b" l="l" r="r" t="t"/>
              <a:pathLst>
                <a:path extrusionOk="0" h="3384" w="1391">
                  <a:moveTo>
                    <a:pt x="770" y="0"/>
                  </a:moveTo>
                  <a:cubicBezTo>
                    <a:pt x="770" y="0"/>
                    <a:pt x="1" y="2227"/>
                    <a:pt x="1242" y="3383"/>
                  </a:cubicBezTo>
                  <a:cubicBezTo>
                    <a:pt x="1296" y="3293"/>
                    <a:pt x="1346" y="3203"/>
                    <a:pt x="1391" y="3113"/>
                  </a:cubicBezTo>
                  <a:cubicBezTo>
                    <a:pt x="1161" y="2884"/>
                    <a:pt x="716" y="2330"/>
                    <a:pt x="1031" y="9"/>
                  </a:cubicBezTo>
                  <a:lnTo>
                    <a:pt x="77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6" name="Google Shape;1046;p26"/>
          <p:cNvSpPr txBox="1"/>
          <p:nvPr/>
        </p:nvSpPr>
        <p:spPr>
          <a:xfrm>
            <a:off x="228600" y="3130646"/>
            <a:ext cx="1168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E29578"/>
                </a:solidFill>
                <a:latin typeface="Lora"/>
                <a:ea typeface="Lora"/>
                <a:cs typeface="Lora"/>
                <a:sym typeface="Lora"/>
              </a:rPr>
              <a:t>Examination</a:t>
            </a:r>
            <a:endParaRPr b="1" sz="1200">
              <a:solidFill>
                <a:srgbClr val="E29578"/>
              </a:solidFill>
              <a:latin typeface="Lora"/>
              <a:ea typeface="Lora"/>
              <a:cs typeface="Lora"/>
              <a:sym typeface="Lora"/>
            </a:endParaRPr>
          </a:p>
        </p:txBody>
      </p:sp>
      <p:sp>
        <p:nvSpPr>
          <p:cNvPr id="1047" name="Google Shape;1047;p26"/>
          <p:cNvSpPr/>
          <p:nvPr/>
        </p:nvSpPr>
        <p:spPr>
          <a:xfrm>
            <a:off x="262800" y="1977430"/>
            <a:ext cx="6842100" cy="1102200"/>
          </a:xfrm>
          <a:prstGeom prst="round1Rect">
            <a:avLst>
              <a:gd fmla="val 50000" name="adj"/>
            </a:avLst>
          </a:prstGeom>
          <a:noFill/>
          <a:ln cap="flat" cmpd="sng" w="19050">
            <a:solidFill>
              <a:srgbClr val="F9BDA5"/>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8" name="Google Shape;1048;p26"/>
          <p:cNvGrpSpPr/>
          <p:nvPr/>
        </p:nvGrpSpPr>
        <p:grpSpPr>
          <a:xfrm>
            <a:off x="429754" y="2281505"/>
            <a:ext cx="750422" cy="753569"/>
            <a:chOff x="1086250" y="2163525"/>
            <a:chExt cx="341800" cy="341925"/>
          </a:xfrm>
        </p:grpSpPr>
        <p:sp>
          <p:nvSpPr>
            <p:cNvPr id="1049" name="Google Shape;1049;p26"/>
            <p:cNvSpPr/>
            <p:nvPr/>
          </p:nvSpPr>
          <p:spPr>
            <a:xfrm>
              <a:off x="1086250" y="2163525"/>
              <a:ext cx="341800" cy="341925"/>
            </a:xfrm>
            <a:custGeom>
              <a:rect b="b" l="l" r="r" t="t"/>
              <a:pathLst>
                <a:path extrusionOk="0" h="13677" w="13672">
                  <a:moveTo>
                    <a:pt x="6839" y="0"/>
                  </a:moveTo>
                  <a:cubicBezTo>
                    <a:pt x="3060" y="0"/>
                    <a:pt x="1" y="3059"/>
                    <a:pt x="1" y="6838"/>
                  </a:cubicBezTo>
                  <a:cubicBezTo>
                    <a:pt x="1" y="10613"/>
                    <a:pt x="3060" y="13676"/>
                    <a:pt x="6839" y="13676"/>
                  </a:cubicBezTo>
                  <a:cubicBezTo>
                    <a:pt x="10613" y="13676"/>
                    <a:pt x="13672" y="10613"/>
                    <a:pt x="13672" y="6838"/>
                  </a:cubicBezTo>
                  <a:cubicBezTo>
                    <a:pt x="13672" y="3059"/>
                    <a:pt x="10613" y="0"/>
                    <a:pt x="6839"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6"/>
            <p:cNvSpPr/>
            <p:nvPr/>
          </p:nvSpPr>
          <p:spPr>
            <a:xfrm>
              <a:off x="1117625" y="2175225"/>
              <a:ext cx="243400" cy="327175"/>
            </a:xfrm>
            <a:custGeom>
              <a:rect b="b" l="l" r="r" t="t"/>
              <a:pathLst>
                <a:path extrusionOk="0" h="13087" w="9736">
                  <a:moveTo>
                    <a:pt x="3087" y="0"/>
                  </a:moveTo>
                  <a:cubicBezTo>
                    <a:pt x="2286" y="315"/>
                    <a:pt x="1553" y="778"/>
                    <a:pt x="928" y="1363"/>
                  </a:cubicBezTo>
                  <a:lnTo>
                    <a:pt x="19" y="11548"/>
                  </a:lnTo>
                  <a:cubicBezTo>
                    <a:pt x="1" y="11755"/>
                    <a:pt x="145" y="11939"/>
                    <a:pt x="347" y="11975"/>
                  </a:cubicBezTo>
                  <a:lnTo>
                    <a:pt x="6857" y="13087"/>
                  </a:lnTo>
                  <a:cubicBezTo>
                    <a:pt x="7504" y="12965"/>
                    <a:pt x="8130" y="12749"/>
                    <a:pt x="8715" y="12448"/>
                  </a:cubicBezTo>
                  <a:lnTo>
                    <a:pt x="9736" y="940"/>
                  </a:lnTo>
                  <a:cubicBezTo>
                    <a:pt x="9259" y="576"/>
                    <a:pt x="8737" y="275"/>
                    <a:pt x="8184" y="45"/>
                  </a:cubicBezTo>
                  <a:lnTo>
                    <a:pt x="3087"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6"/>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26"/>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26"/>
            <p:cNvSpPr/>
            <p:nvPr/>
          </p:nvSpPr>
          <p:spPr>
            <a:xfrm>
              <a:off x="1109975" y="2199050"/>
              <a:ext cx="238225" cy="275900"/>
            </a:xfrm>
            <a:custGeom>
              <a:rect b="b" l="l" r="r" t="t"/>
              <a:pathLst>
                <a:path extrusionOk="0" h="11036" w="9529">
                  <a:moveTo>
                    <a:pt x="1706" y="1"/>
                  </a:moveTo>
                  <a:cubicBezTo>
                    <a:pt x="1706" y="1"/>
                    <a:pt x="667" y="8769"/>
                    <a:pt x="1" y="9331"/>
                  </a:cubicBezTo>
                  <a:lnTo>
                    <a:pt x="7819" y="11036"/>
                  </a:lnTo>
                  <a:lnTo>
                    <a:pt x="9529" y="68"/>
                  </a:lnTo>
                  <a:lnTo>
                    <a:pt x="1706"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26"/>
            <p:cNvSpPr/>
            <p:nvPr/>
          </p:nvSpPr>
          <p:spPr>
            <a:xfrm>
              <a:off x="1088500" y="2392500"/>
              <a:ext cx="219775" cy="82450"/>
            </a:xfrm>
            <a:custGeom>
              <a:rect b="b" l="l" r="r" t="t"/>
              <a:pathLst>
                <a:path extrusionOk="0" h="3298" w="8791">
                  <a:moveTo>
                    <a:pt x="8791" y="2578"/>
                  </a:moveTo>
                  <a:lnTo>
                    <a:pt x="8791" y="2579"/>
                  </a:lnTo>
                  <a:lnTo>
                    <a:pt x="8791" y="2579"/>
                  </a:lnTo>
                  <a:cubicBezTo>
                    <a:pt x="8791" y="2579"/>
                    <a:pt x="8791" y="2579"/>
                    <a:pt x="8791" y="2578"/>
                  </a:cubicBezTo>
                  <a:close/>
                  <a:moveTo>
                    <a:pt x="77" y="0"/>
                  </a:moveTo>
                  <a:cubicBezTo>
                    <a:pt x="1" y="1179"/>
                    <a:pt x="860" y="1593"/>
                    <a:pt x="860" y="1593"/>
                  </a:cubicBezTo>
                  <a:lnTo>
                    <a:pt x="8274" y="3210"/>
                  </a:lnTo>
                  <a:lnTo>
                    <a:pt x="8274" y="3210"/>
                  </a:lnTo>
                  <a:cubicBezTo>
                    <a:pt x="7749" y="3012"/>
                    <a:pt x="7050" y="1633"/>
                    <a:pt x="7050" y="1633"/>
                  </a:cubicBezTo>
                  <a:lnTo>
                    <a:pt x="77" y="0"/>
                  </a:lnTo>
                  <a:close/>
                  <a:moveTo>
                    <a:pt x="8274" y="3210"/>
                  </a:moveTo>
                  <a:lnTo>
                    <a:pt x="8274" y="3210"/>
                  </a:lnTo>
                  <a:cubicBezTo>
                    <a:pt x="8311" y="3224"/>
                    <a:pt x="8347" y="3232"/>
                    <a:pt x="8381" y="3233"/>
                  </a:cubicBezTo>
                  <a:lnTo>
                    <a:pt x="8381" y="3233"/>
                  </a:lnTo>
                  <a:lnTo>
                    <a:pt x="8274" y="3210"/>
                  </a:lnTo>
                  <a:close/>
                  <a:moveTo>
                    <a:pt x="8791" y="2579"/>
                  </a:moveTo>
                  <a:cubicBezTo>
                    <a:pt x="8716" y="3055"/>
                    <a:pt x="8570" y="3233"/>
                    <a:pt x="8393" y="3233"/>
                  </a:cubicBezTo>
                  <a:cubicBezTo>
                    <a:pt x="8389" y="3233"/>
                    <a:pt x="8385" y="3233"/>
                    <a:pt x="8381" y="3233"/>
                  </a:cubicBezTo>
                  <a:lnTo>
                    <a:pt x="8381" y="3233"/>
                  </a:lnTo>
                  <a:lnTo>
                    <a:pt x="8678" y="3298"/>
                  </a:lnTo>
                  <a:lnTo>
                    <a:pt x="8791" y="2579"/>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26"/>
            <p:cNvSpPr/>
            <p:nvPr/>
          </p:nvSpPr>
          <p:spPr>
            <a:xfrm>
              <a:off x="1211775" y="2184100"/>
              <a:ext cx="10700" cy="9800"/>
            </a:xfrm>
            <a:custGeom>
              <a:rect b="b" l="l" r="r" t="t"/>
              <a:pathLst>
                <a:path extrusionOk="0" h="392" w="428">
                  <a:moveTo>
                    <a:pt x="216" y="1"/>
                  </a:moveTo>
                  <a:cubicBezTo>
                    <a:pt x="202" y="1"/>
                    <a:pt x="189" y="2"/>
                    <a:pt x="176" y="5"/>
                  </a:cubicBezTo>
                  <a:cubicBezTo>
                    <a:pt x="68" y="28"/>
                    <a:pt x="0" y="131"/>
                    <a:pt x="23" y="234"/>
                  </a:cubicBezTo>
                  <a:cubicBezTo>
                    <a:pt x="42" y="328"/>
                    <a:pt x="123" y="392"/>
                    <a:pt x="212" y="392"/>
                  </a:cubicBezTo>
                  <a:cubicBezTo>
                    <a:pt x="225" y="392"/>
                    <a:pt x="239" y="390"/>
                    <a:pt x="252" y="387"/>
                  </a:cubicBezTo>
                  <a:cubicBezTo>
                    <a:pt x="360" y="365"/>
                    <a:pt x="428" y="261"/>
                    <a:pt x="405" y="158"/>
                  </a:cubicBezTo>
                  <a:cubicBezTo>
                    <a:pt x="389" y="64"/>
                    <a:pt x="306" y="1"/>
                    <a:pt x="216"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26"/>
            <p:cNvSpPr/>
            <p:nvPr/>
          </p:nvSpPr>
          <p:spPr>
            <a:xfrm>
              <a:off x="1281950" y="2183950"/>
              <a:ext cx="10700" cy="9850"/>
            </a:xfrm>
            <a:custGeom>
              <a:rect b="b" l="l" r="r" t="t"/>
              <a:pathLst>
                <a:path extrusionOk="0" h="394" w="428">
                  <a:moveTo>
                    <a:pt x="218" y="1"/>
                  </a:moveTo>
                  <a:cubicBezTo>
                    <a:pt x="202" y="1"/>
                    <a:pt x="187" y="3"/>
                    <a:pt x="171" y="7"/>
                  </a:cubicBezTo>
                  <a:cubicBezTo>
                    <a:pt x="63" y="29"/>
                    <a:pt x="0" y="133"/>
                    <a:pt x="23" y="240"/>
                  </a:cubicBezTo>
                  <a:cubicBezTo>
                    <a:pt x="42" y="330"/>
                    <a:pt x="123" y="393"/>
                    <a:pt x="215" y="393"/>
                  </a:cubicBezTo>
                  <a:cubicBezTo>
                    <a:pt x="229" y="393"/>
                    <a:pt x="243" y="392"/>
                    <a:pt x="257" y="389"/>
                  </a:cubicBezTo>
                  <a:cubicBezTo>
                    <a:pt x="360" y="362"/>
                    <a:pt x="428" y="258"/>
                    <a:pt x="405" y="155"/>
                  </a:cubicBezTo>
                  <a:cubicBezTo>
                    <a:pt x="386" y="63"/>
                    <a:pt x="305" y="1"/>
                    <a:pt x="218"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26"/>
            <p:cNvSpPr/>
            <p:nvPr/>
          </p:nvSpPr>
          <p:spPr>
            <a:xfrm>
              <a:off x="1215475" y="2188925"/>
              <a:ext cx="71900" cy="22650"/>
            </a:xfrm>
            <a:custGeom>
              <a:rect b="b" l="l" r="r" t="t"/>
              <a:pathLst>
                <a:path extrusionOk="0" fill="none" h="906" w="2876">
                  <a:moveTo>
                    <a:pt x="68" y="1"/>
                  </a:moveTo>
                  <a:lnTo>
                    <a:pt x="10" y="698"/>
                  </a:lnTo>
                  <a:cubicBezTo>
                    <a:pt x="1" y="811"/>
                    <a:pt x="86" y="905"/>
                    <a:pt x="199" y="905"/>
                  </a:cubicBezTo>
                  <a:lnTo>
                    <a:pt x="1130" y="905"/>
                  </a:lnTo>
                  <a:lnTo>
                    <a:pt x="1134" y="874"/>
                  </a:lnTo>
                  <a:cubicBezTo>
                    <a:pt x="1143" y="770"/>
                    <a:pt x="1229" y="689"/>
                    <a:pt x="1332" y="689"/>
                  </a:cubicBezTo>
                  <a:lnTo>
                    <a:pt x="1422" y="689"/>
                  </a:lnTo>
                  <a:cubicBezTo>
                    <a:pt x="1539" y="689"/>
                    <a:pt x="1634" y="788"/>
                    <a:pt x="1620" y="905"/>
                  </a:cubicBezTo>
                  <a:lnTo>
                    <a:pt x="1620" y="905"/>
                  </a:lnTo>
                  <a:lnTo>
                    <a:pt x="2619" y="905"/>
                  </a:lnTo>
                  <a:cubicBezTo>
                    <a:pt x="2718" y="905"/>
                    <a:pt x="2799" y="833"/>
                    <a:pt x="2808" y="734"/>
                  </a:cubicBezTo>
                  <a:lnTo>
                    <a:pt x="2875" y="1"/>
                  </a:lnTo>
                </a:path>
              </a:pathLst>
            </a:custGeom>
            <a:noFill/>
            <a:ln cap="flat" cmpd="sng" w="4275">
              <a:solidFill>
                <a:srgbClr val="F9BDA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26"/>
            <p:cNvSpPr/>
            <p:nvPr/>
          </p:nvSpPr>
          <p:spPr>
            <a:xfrm>
              <a:off x="1178600" y="2242925"/>
              <a:ext cx="123950" cy="3275"/>
            </a:xfrm>
            <a:custGeom>
              <a:rect b="b" l="l" r="r" t="t"/>
              <a:pathLst>
                <a:path extrusionOk="0" fill="none" h="131" w="4958">
                  <a:moveTo>
                    <a:pt x="0" y="0"/>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26"/>
            <p:cNvSpPr/>
            <p:nvPr/>
          </p:nvSpPr>
          <p:spPr>
            <a:xfrm>
              <a:off x="1176900" y="2261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26"/>
            <p:cNvSpPr/>
            <p:nvPr/>
          </p:nvSpPr>
          <p:spPr>
            <a:xfrm>
              <a:off x="1173875" y="2279925"/>
              <a:ext cx="123950" cy="3400"/>
            </a:xfrm>
            <a:custGeom>
              <a:rect b="b" l="l" r="r" t="t"/>
              <a:pathLst>
                <a:path extrusionOk="0" fill="none" h="136" w="4958">
                  <a:moveTo>
                    <a:pt x="0" y="0"/>
                  </a:moveTo>
                  <a:lnTo>
                    <a:pt x="4958" y="135"/>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26"/>
            <p:cNvSpPr/>
            <p:nvPr/>
          </p:nvSpPr>
          <p:spPr>
            <a:xfrm>
              <a:off x="1170825" y="2298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26"/>
            <p:cNvSpPr/>
            <p:nvPr/>
          </p:nvSpPr>
          <p:spPr>
            <a:xfrm>
              <a:off x="1167800" y="2316925"/>
              <a:ext cx="123850" cy="3275"/>
            </a:xfrm>
            <a:custGeom>
              <a:rect b="b" l="l" r="r" t="t"/>
              <a:pathLst>
                <a:path extrusionOk="0" fill="none" h="131" w="4954">
                  <a:moveTo>
                    <a:pt x="0" y="0"/>
                  </a:moveTo>
                  <a:lnTo>
                    <a:pt x="4953"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26"/>
            <p:cNvSpPr/>
            <p:nvPr/>
          </p:nvSpPr>
          <p:spPr>
            <a:xfrm>
              <a:off x="1182375" y="2341925"/>
              <a:ext cx="46275" cy="39200"/>
            </a:xfrm>
            <a:custGeom>
              <a:rect b="b" l="l" r="r" t="t"/>
              <a:pathLst>
                <a:path extrusionOk="0" h="1568" w="1851">
                  <a:moveTo>
                    <a:pt x="1028" y="0"/>
                  </a:moveTo>
                  <a:cubicBezTo>
                    <a:pt x="377" y="0"/>
                    <a:pt x="1" y="770"/>
                    <a:pt x="434" y="1286"/>
                  </a:cubicBezTo>
                  <a:cubicBezTo>
                    <a:pt x="595" y="1480"/>
                    <a:pt x="813" y="1567"/>
                    <a:pt x="1027" y="1567"/>
                  </a:cubicBezTo>
                  <a:cubicBezTo>
                    <a:pt x="1405" y="1567"/>
                    <a:pt x="1775" y="1296"/>
                    <a:pt x="1815" y="854"/>
                  </a:cubicBezTo>
                  <a:cubicBezTo>
                    <a:pt x="1851" y="422"/>
                    <a:pt x="1536" y="44"/>
                    <a:pt x="1104" y="4"/>
                  </a:cubicBezTo>
                  <a:cubicBezTo>
                    <a:pt x="1078" y="1"/>
                    <a:pt x="1053" y="0"/>
                    <a:pt x="1028"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6"/>
            <p:cNvSpPr/>
            <p:nvPr/>
          </p:nvSpPr>
          <p:spPr>
            <a:xfrm>
              <a:off x="1164075" y="2343800"/>
              <a:ext cx="53225" cy="30050"/>
            </a:xfrm>
            <a:custGeom>
              <a:rect b="b" l="l" r="r" t="t"/>
              <a:pathLst>
                <a:path extrusionOk="0" fill="none" h="1202" w="2129">
                  <a:moveTo>
                    <a:pt x="320" y="1202"/>
                  </a:moveTo>
                  <a:cubicBezTo>
                    <a:pt x="100" y="932"/>
                    <a:pt x="1" y="581"/>
                    <a:pt x="50" y="235"/>
                  </a:cubicBezTo>
                  <a:cubicBezTo>
                    <a:pt x="64" y="149"/>
                    <a:pt x="100" y="55"/>
                    <a:pt x="181" y="32"/>
                  </a:cubicBezTo>
                  <a:cubicBezTo>
                    <a:pt x="298" y="1"/>
                    <a:pt x="383" y="145"/>
                    <a:pt x="419" y="261"/>
                  </a:cubicBezTo>
                  <a:cubicBezTo>
                    <a:pt x="469" y="410"/>
                    <a:pt x="518" y="563"/>
                    <a:pt x="568" y="716"/>
                  </a:cubicBezTo>
                  <a:cubicBezTo>
                    <a:pt x="572" y="743"/>
                    <a:pt x="590" y="770"/>
                    <a:pt x="613" y="792"/>
                  </a:cubicBezTo>
                  <a:cubicBezTo>
                    <a:pt x="734" y="864"/>
                    <a:pt x="792" y="522"/>
                    <a:pt x="923" y="572"/>
                  </a:cubicBezTo>
                  <a:cubicBezTo>
                    <a:pt x="995" y="599"/>
                    <a:pt x="972" y="711"/>
                    <a:pt x="1013" y="774"/>
                  </a:cubicBezTo>
                  <a:cubicBezTo>
                    <a:pt x="1062" y="846"/>
                    <a:pt x="1175" y="837"/>
                    <a:pt x="1251" y="792"/>
                  </a:cubicBezTo>
                  <a:cubicBezTo>
                    <a:pt x="1328" y="752"/>
                    <a:pt x="1395" y="689"/>
                    <a:pt x="1481" y="680"/>
                  </a:cubicBezTo>
                  <a:cubicBezTo>
                    <a:pt x="1566" y="675"/>
                    <a:pt x="1647" y="716"/>
                    <a:pt x="1728" y="707"/>
                  </a:cubicBezTo>
                  <a:cubicBezTo>
                    <a:pt x="1872" y="693"/>
                    <a:pt x="1989" y="518"/>
                    <a:pt x="2129" y="558"/>
                  </a:cubicBezTo>
                </a:path>
              </a:pathLst>
            </a:custGeom>
            <a:noFill/>
            <a:ln cap="rnd" cmpd="sng" w="4275">
              <a:solidFill>
                <a:srgbClr val="96D6E0"/>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5" name="Google Shape;1065;p26"/>
          <p:cNvSpPr txBox="1"/>
          <p:nvPr/>
        </p:nvSpPr>
        <p:spPr>
          <a:xfrm>
            <a:off x="246995" y="1939899"/>
            <a:ext cx="10566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History</a:t>
            </a:r>
            <a:endParaRPr b="1" sz="1200">
              <a:solidFill>
                <a:srgbClr val="006D77"/>
              </a:solidFill>
              <a:latin typeface="Lora"/>
              <a:ea typeface="Lora"/>
              <a:cs typeface="Lora"/>
              <a:sym typeface="Lora"/>
            </a:endParaRPr>
          </a:p>
        </p:txBody>
      </p:sp>
      <p:sp>
        <p:nvSpPr>
          <p:cNvPr id="1066" name="Google Shape;1066;p26"/>
          <p:cNvSpPr/>
          <p:nvPr/>
        </p:nvSpPr>
        <p:spPr>
          <a:xfrm>
            <a:off x="262800" y="3206429"/>
            <a:ext cx="6842100" cy="1102200"/>
          </a:xfrm>
          <a:prstGeom prst="round1Rect">
            <a:avLst>
              <a:gd fmla="val 50000"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6"/>
          <p:cNvSpPr txBox="1"/>
          <p:nvPr/>
        </p:nvSpPr>
        <p:spPr>
          <a:xfrm>
            <a:off x="1397299" y="2159055"/>
            <a:ext cx="4444200" cy="664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Below the age of 10 years.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Painful lump just below the angle of the jaw.</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patient often feels ill, has a sore throat and pyrexia.</a:t>
            </a:r>
            <a:endParaRPr sz="1200">
              <a:latin typeface="Mada"/>
              <a:ea typeface="Mada"/>
              <a:cs typeface="Mada"/>
              <a:sym typeface="Mada"/>
            </a:endParaRPr>
          </a:p>
        </p:txBody>
      </p:sp>
      <p:pic>
        <p:nvPicPr>
          <p:cNvPr id="1068" name="Google Shape;1068;p26"/>
          <p:cNvPicPr preferRelativeResize="0"/>
          <p:nvPr/>
        </p:nvPicPr>
        <p:blipFill rotWithShape="1">
          <a:blip r:embed="rId3">
            <a:alphaModFix/>
          </a:blip>
          <a:srcRect b="3500" l="3884" r="4059" t="11335"/>
          <a:stretch/>
        </p:blipFill>
        <p:spPr>
          <a:xfrm>
            <a:off x="5666075" y="3214718"/>
            <a:ext cx="1419300" cy="1086300"/>
          </a:xfrm>
          <a:prstGeom prst="round1Rect">
            <a:avLst>
              <a:gd fmla="val 50000" name="adj"/>
            </a:avLst>
          </a:prstGeom>
          <a:noFill/>
          <a:ln>
            <a:noFill/>
          </a:ln>
        </p:spPr>
      </p:pic>
      <p:sp>
        <p:nvSpPr>
          <p:cNvPr id="1069" name="Google Shape;1069;p26"/>
          <p:cNvSpPr txBox="1"/>
          <p:nvPr/>
        </p:nvSpPr>
        <p:spPr>
          <a:xfrm>
            <a:off x="1397298" y="3221171"/>
            <a:ext cx="5224200" cy="88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Tonsillar gland : upper deep cervical lymph glands , deep</a:t>
            </a:r>
            <a:endParaRPr sz="1200">
              <a:latin typeface="Mada"/>
              <a:ea typeface="Mada"/>
              <a:cs typeface="Mada"/>
              <a:sym typeface="Mada"/>
            </a:endParaRPr>
          </a:p>
          <a:p>
            <a:pPr indent="0" lvl="0" marL="457200" rtl="0" algn="l">
              <a:spcBef>
                <a:spcPts val="0"/>
              </a:spcBef>
              <a:spcAft>
                <a:spcPts val="0"/>
              </a:spcAft>
              <a:buNone/>
            </a:pPr>
            <a:r>
              <a:rPr lang="en-GB" sz="1200">
                <a:latin typeface="Mada"/>
                <a:ea typeface="Mada"/>
                <a:cs typeface="Mada"/>
                <a:sym typeface="Mada"/>
              </a:rPr>
              <a:t> to the angle of the mandible.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Tender.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1–2 cm in diameter.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With enlarged tonsils.</a:t>
            </a:r>
            <a:endParaRPr sz="1200">
              <a:latin typeface="Mada"/>
              <a:ea typeface="Mada"/>
              <a:cs typeface="Mada"/>
              <a:sym typeface="Mada"/>
            </a:endParaRPr>
          </a:p>
        </p:txBody>
      </p:sp>
      <p:grpSp>
        <p:nvGrpSpPr>
          <p:cNvPr id="1070" name="Google Shape;1070;p26"/>
          <p:cNvGrpSpPr/>
          <p:nvPr/>
        </p:nvGrpSpPr>
        <p:grpSpPr>
          <a:xfrm>
            <a:off x="323344" y="4554284"/>
            <a:ext cx="467181" cy="476434"/>
            <a:chOff x="2410712" y="2415450"/>
            <a:chExt cx="312600" cy="312600"/>
          </a:xfrm>
        </p:grpSpPr>
        <p:sp>
          <p:nvSpPr>
            <p:cNvPr id="1071" name="Google Shape;1071;p2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2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3" name="Google Shape;1073;p26"/>
          <p:cNvSpPr txBox="1"/>
          <p:nvPr/>
        </p:nvSpPr>
        <p:spPr>
          <a:xfrm>
            <a:off x="780625" y="4580920"/>
            <a:ext cx="6422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Tuberculous cervical lymphadenitis and abscess</a:t>
            </a:r>
            <a:endParaRPr b="1" sz="1800">
              <a:solidFill>
                <a:srgbClr val="006D77"/>
              </a:solidFill>
              <a:highlight>
                <a:srgbClr val="EDF9F9"/>
              </a:highlight>
              <a:latin typeface="Lora"/>
              <a:ea typeface="Lora"/>
              <a:cs typeface="Lora"/>
              <a:sym typeface="Lora"/>
            </a:endParaRPr>
          </a:p>
        </p:txBody>
      </p:sp>
      <p:sp>
        <p:nvSpPr>
          <p:cNvPr id="1074" name="Google Shape;1074;p26"/>
          <p:cNvSpPr txBox="1"/>
          <p:nvPr/>
        </p:nvSpPr>
        <p:spPr>
          <a:xfrm>
            <a:off x="323350" y="5018145"/>
            <a:ext cx="7116300" cy="631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Follow any inflammatory process , mostly recurrent tonsillitis.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upper deep cervical glands are most often affected.</a:t>
            </a:r>
            <a:endParaRPr sz="1200">
              <a:latin typeface="Mada"/>
              <a:ea typeface="Mada"/>
              <a:cs typeface="Mada"/>
              <a:sym typeface="Mada"/>
            </a:endParaRPr>
          </a:p>
        </p:txBody>
      </p:sp>
      <p:grpSp>
        <p:nvGrpSpPr>
          <p:cNvPr id="1075" name="Google Shape;1075;p26"/>
          <p:cNvGrpSpPr/>
          <p:nvPr/>
        </p:nvGrpSpPr>
        <p:grpSpPr>
          <a:xfrm>
            <a:off x="309968" y="7741922"/>
            <a:ext cx="865460" cy="743572"/>
            <a:chOff x="1186450" y="2531950"/>
            <a:chExt cx="399400" cy="341825"/>
          </a:xfrm>
        </p:grpSpPr>
        <p:sp>
          <p:nvSpPr>
            <p:cNvPr id="1076" name="Google Shape;1076;p26"/>
            <p:cNvSpPr/>
            <p:nvPr/>
          </p:nvSpPr>
          <p:spPr>
            <a:xfrm>
              <a:off x="1243925" y="2531950"/>
              <a:ext cx="341925" cy="341825"/>
            </a:xfrm>
            <a:custGeom>
              <a:rect b="b" l="l" r="r" t="t"/>
              <a:pathLst>
                <a:path extrusionOk="0" h="13673" w="13677">
                  <a:moveTo>
                    <a:pt x="6839" y="1"/>
                  </a:moveTo>
                  <a:cubicBezTo>
                    <a:pt x="3064" y="1"/>
                    <a:pt x="1" y="3060"/>
                    <a:pt x="1" y="6834"/>
                  </a:cubicBezTo>
                  <a:cubicBezTo>
                    <a:pt x="1" y="10613"/>
                    <a:pt x="3064" y="13672"/>
                    <a:pt x="6839" y="13672"/>
                  </a:cubicBezTo>
                  <a:cubicBezTo>
                    <a:pt x="10617" y="13672"/>
                    <a:pt x="13676" y="10613"/>
                    <a:pt x="13676" y="6834"/>
                  </a:cubicBezTo>
                  <a:cubicBezTo>
                    <a:pt x="13676" y="3060"/>
                    <a:pt x="10617" y="1"/>
                    <a:pt x="6839"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26"/>
            <p:cNvSpPr/>
            <p:nvPr/>
          </p:nvSpPr>
          <p:spPr>
            <a:xfrm>
              <a:off x="1186450" y="2575700"/>
              <a:ext cx="61900" cy="134100"/>
            </a:xfrm>
            <a:custGeom>
              <a:rect b="b" l="l" r="r" t="t"/>
              <a:pathLst>
                <a:path extrusionOk="0" h="5364" w="2476">
                  <a:moveTo>
                    <a:pt x="1027" y="1"/>
                  </a:moveTo>
                  <a:lnTo>
                    <a:pt x="446" y="424"/>
                  </a:lnTo>
                  <a:lnTo>
                    <a:pt x="433" y="433"/>
                  </a:lnTo>
                  <a:cubicBezTo>
                    <a:pt x="248" y="604"/>
                    <a:pt x="1" y="1107"/>
                    <a:pt x="410" y="1755"/>
                  </a:cubicBezTo>
                  <a:cubicBezTo>
                    <a:pt x="716" y="2246"/>
                    <a:pt x="1679" y="4225"/>
                    <a:pt x="2228" y="5363"/>
                  </a:cubicBezTo>
                  <a:lnTo>
                    <a:pt x="2475" y="5242"/>
                  </a:lnTo>
                  <a:cubicBezTo>
                    <a:pt x="1805" y="3847"/>
                    <a:pt x="941" y="2084"/>
                    <a:pt x="644" y="1611"/>
                  </a:cubicBezTo>
                  <a:cubicBezTo>
                    <a:pt x="275" y="1026"/>
                    <a:pt x="577" y="685"/>
                    <a:pt x="617" y="640"/>
                  </a:cubicBezTo>
                  <a:lnTo>
                    <a:pt x="1189" y="226"/>
                  </a:lnTo>
                  <a:lnTo>
                    <a:pt x="1027"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26"/>
            <p:cNvSpPr/>
            <p:nvPr/>
          </p:nvSpPr>
          <p:spPr>
            <a:xfrm>
              <a:off x="1268325" y="2533200"/>
              <a:ext cx="107550" cy="115625"/>
            </a:xfrm>
            <a:custGeom>
              <a:rect b="b" l="l" r="r" t="t"/>
              <a:pathLst>
                <a:path extrusionOk="0" h="4625" w="4302">
                  <a:moveTo>
                    <a:pt x="856" y="0"/>
                  </a:moveTo>
                  <a:cubicBezTo>
                    <a:pt x="787" y="0"/>
                    <a:pt x="725" y="9"/>
                    <a:pt x="676" y="23"/>
                  </a:cubicBezTo>
                  <a:lnTo>
                    <a:pt x="1" y="306"/>
                  </a:lnTo>
                  <a:lnTo>
                    <a:pt x="109" y="558"/>
                  </a:lnTo>
                  <a:lnTo>
                    <a:pt x="757" y="288"/>
                  </a:lnTo>
                  <a:cubicBezTo>
                    <a:pt x="771" y="285"/>
                    <a:pt x="807" y="279"/>
                    <a:pt x="858" y="279"/>
                  </a:cubicBezTo>
                  <a:cubicBezTo>
                    <a:pt x="1022" y="279"/>
                    <a:pt x="1341" y="347"/>
                    <a:pt x="1575" y="819"/>
                  </a:cubicBezTo>
                  <a:cubicBezTo>
                    <a:pt x="1854" y="1386"/>
                    <a:pt x="3262" y="3442"/>
                    <a:pt x="4077" y="4625"/>
                  </a:cubicBezTo>
                  <a:lnTo>
                    <a:pt x="4302" y="4467"/>
                  </a:lnTo>
                  <a:cubicBezTo>
                    <a:pt x="3649" y="3523"/>
                    <a:pt x="2102" y="1264"/>
                    <a:pt x="1818" y="693"/>
                  </a:cubicBezTo>
                  <a:cubicBezTo>
                    <a:pt x="1545" y="142"/>
                    <a:pt x="1136" y="0"/>
                    <a:pt x="85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26"/>
            <p:cNvSpPr/>
            <p:nvPr/>
          </p:nvSpPr>
          <p:spPr>
            <a:xfrm>
              <a:off x="1358650" y="2627675"/>
              <a:ext cx="17225" cy="21050"/>
            </a:xfrm>
            <a:custGeom>
              <a:rect b="b" l="l" r="r" t="t"/>
              <a:pathLst>
                <a:path extrusionOk="0" h="842" w="689">
                  <a:moveTo>
                    <a:pt x="216" y="0"/>
                  </a:moveTo>
                  <a:lnTo>
                    <a:pt x="0" y="171"/>
                  </a:lnTo>
                  <a:cubicBezTo>
                    <a:pt x="167" y="414"/>
                    <a:pt x="324" y="643"/>
                    <a:pt x="464" y="841"/>
                  </a:cubicBezTo>
                  <a:lnTo>
                    <a:pt x="689" y="688"/>
                  </a:lnTo>
                  <a:cubicBezTo>
                    <a:pt x="558" y="499"/>
                    <a:pt x="396" y="266"/>
                    <a:pt x="21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26"/>
            <p:cNvSpPr/>
            <p:nvPr/>
          </p:nvSpPr>
          <p:spPr>
            <a:xfrm>
              <a:off x="1236175" y="2694025"/>
              <a:ext cx="12175" cy="15650"/>
            </a:xfrm>
            <a:custGeom>
              <a:rect b="b" l="l" r="r" t="t"/>
              <a:pathLst>
                <a:path extrusionOk="0" h="626" w="487">
                  <a:moveTo>
                    <a:pt x="239" y="0"/>
                  </a:moveTo>
                  <a:lnTo>
                    <a:pt x="0" y="140"/>
                  </a:lnTo>
                  <a:cubicBezTo>
                    <a:pt x="86" y="311"/>
                    <a:pt x="167" y="477"/>
                    <a:pt x="239" y="626"/>
                  </a:cubicBezTo>
                  <a:lnTo>
                    <a:pt x="486" y="509"/>
                  </a:lnTo>
                  <a:lnTo>
                    <a:pt x="2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26"/>
            <p:cNvSpPr/>
            <p:nvPr/>
          </p:nvSpPr>
          <p:spPr>
            <a:xfrm>
              <a:off x="1203000" y="2571475"/>
              <a:ext cx="23300" cy="20200"/>
            </a:xfrm>
            <a:custGeom>
              <a:rect b="b" l="l" r="r" t="t"/>
              <a:pathLst>
                <a:path extrusionOk="0" h="808" w="932">
                  <a:moveTo>
                    <a:pt x="540" y="0"/>
                  </a:moveTo>
                  <a:cubicBezTo>
                    <a:pt x="481" y="0"/>
                    <a:pt x="422" y="17"/>
                    <a:pt x="369" y="53"/>
                  </a:cubicBezTo>
                  <a:lnTo>
                    <a:pt x="176" y="183"/>
                  </a:lnTo>
                  <a:cubicBezTo>
                    <a:pt x="36" y="278"/>
                    <a:pt x="0" y="467"/>
                    <a:pt x="95" y="602"/>
                  </a:cubicBezTo>
                  <a:lnTo>
                    <a:pt x="144" y="674"/>
                  </a:lnTo>
                  <a:cubicBezTo>
                    <a:pt x="200" y="760"/>
                    <a:pt x="295" y="807"/>
                    <a:pt x="392" y="807"/>
                  </a:cubicBezTo>
                  <a:cubicBezTo>
                    <a:pt x="450" y="807"/>
                    <a:pt x="510" y="790"/>
                    <a:pt x="563" y="755"/>
                  </a:cubicBezTo>
                  <a:lnTo>
                    <a:pt x="756" y="629"/>
                  </a:lnTo>
                  <a:cubicBezTo>
                    <a:pt x="895" y="534"/>
                    <a:pt x="931" y="345"/>
                    <a:pt x="837" y="206"/>
                  </a:cubicBezTo>
                  <a:lnTo>
                    <a:pt x="788" y="134"/>
                  </a:lnTo>
                  <a:cubicBezTo>
                    <a:pt x="731" y="47"/>
                    <a:pt x="637" y="0"/>
                    <a:pt x="54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26"/>
            <p:cNvSpPr/>
            <p:nvPr/>
          </p:nvSpPr>
          <p:spPr>
            <a:xfrm>
              <a:off x="1256525" y="2533925"/>
              <a:ext cx="23425" cy="19525"/>
            </a:xfrm>
            <a:custGeom>
              <a:rect b="b" l="l" r="r" t="t"/>
              <a:pathLst>
                <a:path extrusionOk="0" h="781" w="937">
                  <a:moveTo>
                    <a:pt x="558" y="1"/>
                  </a:moveTo>
                  <a:cubicBezTo>
                    <a:pt x="516" y="1"/>
                    <a:pt x="473" y="10"/>
                    <a:pt x="432" y="30"/>
                  </a:cubicBezTo>
                  <a:lnTo>
                    <a:pt x="221" y="124"/>
                  </a:lnTo>
                  <a:cubicBezTo>
                    <a:pt x="68" y="192"/>
                    <a:pt x="1" y="372"/>
                    <a:pt x="73" y="525"/>
                  </a:cubicBezTo>
                  <a:lnTo>
                    <a:pt x="104" y="601"/>
                  </a:lnTo>
                  <a:cubicBezTo>
                    <a:pt x="157" y="714"/>
                    <a:pt x="266" y="780"/>
                    <a:pt x="382" y="780"/>
                  </a:cubicBezTo>
                  <a:cubicBezTo>
                    <a:pt x="423" y="780"/>
                    <a:pt x="464" y="772"/>
                    <a:pt x="504" y="754"/>
                  </a:cubicBezTo>
                  <a:lnTo>
                    <a:pt x="716" y="655"/>
                  </a:lnTo>
                  <a:cubicBezTo>
                    <a:pt x="869" y="588"/>
                    <a:pt x="936" y="408"/>
                    <a:pt x="864" y="255"/>
                  </a:cubicBezTo>
                  <a:lnTo>
                    <a:pt x="833" y="178"/>
                  </a:lnTo>
                  <a:cubicBezTo>
                    <a:pt x="780" y="67"/>
                    <a:pt x="671"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26"/>
            <p:cNvSpPr/>
            <p:nvPr/>
          </p:nvSpPr>
          <p:spPr>
            <a:xfrm>
              <a:off x="1237400" y="2632850"/>
              <a:ext cx="149950" cy="116325"/>
            </a:xfrm>
            <a:custGeom>
              <a:rect b="b" l="l" r="r" t="t"/>
              <a:pathLst>
                <a:path extrusionOk="0" h="4653" w="5998">
                  <a:moveTo>
                    <a:pt x="5314" y="0"/>
                  </a:moveTo>
                  <a:lnTo>
                    <a:pt x="4900" y="229"/>
                  </a:lnTo>
                  <a:cubicBezTo>
                    <a:pt x="4909" y="243"/>
                    <a:pt x="5489" y="1291"/>
                    <a:pt x="5197" y="2344"/>
                  </a:cubicBezTo>
                  <a:cubicBezTo>
                    <a:pt x="5030" y="2938"/>
                    <a:pt x="4612" y="3428"/>
                    <a:pt x="3951" y="3797"/>
                  </a:cubicBezTo>
                  <a:cubicBezTo>
                    <a:pt x="3497" y="4052"/>
                    <a:pt x="3056" y="4179"/>
                    <a:pt x="2632" y="4179"/>
                  </a:cubicBezTo>
                  <a:cubicBezTo>
                    <a:pt x="2190" y="4179"/>
                    <a:pt x="1766" y="4041"/>
                    <a:pt x="1364" y="3765"/>
                  </a:cubicBezTo>
                  <a:cubicBezTo>
                    <a:pt x="982" y="3491"/>
                    <a:pt x="658" y="3145"/>
                    <a:pt x="415" y="2744"/>
                  </a:cubicBezTo>
                  <a:lnTo>
                    <a:pt x="1" y="2974"/>
                  </a:lnTo>
                  <a:cubicBezTo>
                    <a:pt x="28" y="3023"/>
                    <a:pt x="694" y="4202"/>
                    <a:pt x="1935" y="4553"/>
                  </a:cubicBezTo>
                  <a:cubicBezTo>
                    <a:pt x="2166" y="4619"/>
                    <a:pt x="2401" y="4652"/>
                    <a:pt x="2639" y="4652"/>
                  </a:cubicBezTo>
                  <a:cubicBezTo>
                    <a:pt x="3142" y="4652"/>
                    <a:pt x="3659" y="4504"/>
                    <a:pt x="4185" y="4211"/>
                  </a:cubicBezTo>
                  <a:cubicBezTo>
                    <a:pt x="4517" y="4026"/>
                    <a:pt x="4814" y="3797"/>
                    <a:pt x="5071" y="3518"/>
                  </a:cubicBezTo>
                  <a:cubicBezTo>
                    <a:pt x="5345" y="3221"/>
                    <a:pt x="5543" y="2861"/>
                    <a:pt x="5651" y="2474"/>
                  </a:cubicBezTo>
                  <a:cubicBezTo>
                    <a:pt x="5997" y="1233"/>
                    <a:pt x="5341" y="50"/>
                    <a:pt x="53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26"/>
            <p:cNvSpPr/>
            <p:nvPr/>
          </p:nvSpPr>
          <p:spPr>
            <a:xfrm>
              <a:off x="1244375" y="2636325"/>
              <a:ext cx="133300" cy="103375"/>
            </a:xfrm>
            <a:custGeom>
              <a:rect b="b" l="l" r="r" t="t"/>
              <a:pathLst>
                <a:path extrusionOk="0" h="4135" w="5332">
                  <a:moveTo>
                    <a:pt x="4783" y="0"/>
                  </a:moveTo>
                  <a:lnTo>
                    <a:pt x="4625" y="90"/>
                  </a:lnTo>
                  <a:cubicBezTo>
                    <a:pt x="4630" y="99"/>
                    <a:pt x="5215" y="1148"/>
                    <a:pt x="4918" y="2205"/>
                  </a:cubicBezTo>
                  <a:cubicBezTo>
                    <a:pt x="4751" y="2799"/>
                    <a:pt x="4333" y="3289"/>
                    <a:pt x="3676" y="3658"/>
                  </a:cubicBezTo>
                  <a:cubicBezTo>
                    <a:pt x="3220" y="3911"/>
                    <a:pt x="2780" y="4038"/>
                    <a:pt x="2356" y="4038"/>
                  </a:cubicBezTo>
                  <a:cubicBezTo>
                    <a:pt x="1913" y="4038"/>
                    <a:pt x="1489" y="3900"/>
                    <a:pt x="1085" y="3622"/>
                  </a:cubicBezTo>
                  <a:cubicBezTo>
                    <a:pt x="703" y="3352"/>
                    <a:pt x="379" y="3006"/>
                    <a:pt x="136" y="2605"/>
                  </a:cubicBezTo>
                  <a:lnTo>
                    <a:pt x="1" y="2682"/>
                  </a:lnTo>
                  <a:cubicBezTo>
                    <a:pt x="140" y="2907"/>
                    <a:pt x="725" y="3766"/>
                    <a:pt x="1710" y="4049"/>
                  </a:cubicBezTo>
                  <a:cubicBezTo>
                    <a:pt x="1916" y="4106"/>
                    <a:pt x="2125" y="4135"/>
                    <a:pt x="2336" y="4135"/>
                  </a:cubicBezTo>
                  <a:cubicBezTo>
                    <a:pt x="2791" y="4135"/>
                    <a:pt x="3259" y="4003"/>
                    <a:pt x="3735" y="3739"/>
                  </a:cubicBezTo>
                  <a:cubicBezTo>
                    <a:pt x="4031" y="3572"/>
                    <a:pt x="4301" y="3365"/>
                    <a:pt x="4531" y="3114"/>
                  </a:cubicBezTo>
                  <a:cubicBezTo>
                    <a:pt x="4778" y="2844"/>
                    <a:pt x="4958" y="2524"/>
                    <a:pt x="5053" y="2173"/>
                  </a:cubicBezTo>
                  <a:cubicBezTo>
                    <a:pt x="5332" y="1188"/>
                    <a:pt x="4904" y="239"/>
                    <a:pt x="478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6"/>
            <p:cNvSpPr/>
            <p:nvPr/>
          </p:nvSpPr>
          <p:spPr>
            <a:xfrm>
              <a:off x="1528250" y="2699875"/>
              <a:ext cx="34550" cy="92025"/>
            </a:xfrm>
            <a:custGeom>
              <a:rect b="b" l="l" r="r" t="t"/>
              <a:pathLst>
                <a:path extrusionOk="0" h="3681" w="1382">
                  <a:moveTo>
                    <a:pt x="805" y="0"/>
                  </a:moveTo>
                  <a:cubicBezTo>
                    <a:pt x="805" y="0"/>
                    <a:pt x="0" y="2767"/>
                    <a:pt x="1318" y="3680"/>
                  </a:cubicBezTo>
                  <a:lnTo>
                    <a:pt x="1381" y="3545"/>
                  </a:lnTo>
                  <a:cubicBezTo>
                    <a:pt x="1381" y="3545"/>
                    <a:pt x="288" y="2780"/>
                    <a:pt x="891" y="212"/>
                  </a:cubicBezTo>
                  <a:cubicBezTo>
                    <a:pt x="895" y="198"/>
                    <a:pt x="904" y="176"/>
                    <a:pt x="909" y="158"/>
                  </a:cubicBezTo>
                  <a:lnTo>
                    <a:pt x="80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26"/>
            <p:cNvSpPr/>
            <p:nvPr/>
          </p:nvSpPr>
          <p:spPr>
            <a:xfrm>
              <a:off x="1531050" y="2662150"/>
              <a:ext cx="47600" cy="42275"/>
            </a:xfrm>
            <a:custGeom>
              <a:rect b="b" l="l" r="r" t="t"/>
              <a:pathLst>
                <a:path extrusionOk="0" h="1691" w="1904">
                  <a:moveTo>
                    <a:pt x="952" y="0"/>
                  </a:moveTo>
                  <a:cubicBezTo>
                    <a:pt x="860" y="0"/>
                    <a:pt x="767" y="15"/>
                    <a:pt x="675" y="47"/>
                  </a:cubicBezTo>
                  <a:cubicBezTo>
                    <a:pt x="235" y="200"/>
                    <a:pt x="1" y="681"/>
                    <a:pt x="154" y="1122"/>
                  </a:cubicBezTo>
                  <a:cubicBezTo>
                    <a:pt x="271" y="1472"/>
                    <a:pt x="598" y="1691"/>
                    <a:pt x="948" y="1691"/>
                  </a:cubicBezTo>
                  <a:cubicBezTo>
                    <a:pt x="1039" y="1691"/>
                    <a:pt x="1133" y="1676"/>
                    <a:pt x="1224" y="1644"/>
                  </a:cubicBezTo>
                  <a:cubicBezTo>
                    <a:pt x="1665" y="1491"/>
                    <a:pt x="1904" y="1010"/>
                    <a:pt x="1751" y="569"/>
                  </a:cubicBezTo>
                  <a:cubicBezTo>
                    <a:pt x="1629" y="220"/>
                    <a:pt x="1302" y="0"/>
                    <a:pt x="952"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26"/>
            <p:cNvSpPr/>
            <p:nvPr/>
          </p:nvSpPr>
          <p:spPr>
            <a:xfrm>
              <a:off x="1543550" y="2672875"/>
              <a:ext cx="22950" cy="20375"/>
            </a:xfrm>
            <a:custGeom>
              <a:rect b="b" l="l" r="r" t="t"/>
              <a:pathLst>
                <a:path extrusionOk="0" h="815" w="918">
                  <a:moveTo>
                    <a:pt x="460" y="0"/>
                  </a:moveTo>
                  <a:cubicBezTo>
                    <a:pt x="338" y="0"/>
                    <a:pt x="217" y="55"/>
                    <a:pt x="135" y="158"/>
                  </a:cubicBezTo>
                  <a:cubicBezTo>
                    <a:pt x="0" y="338"/>
                    <a:pt x="31" y="594"/>
                    <a:pt x="211" y="729"/>
                  </a:cubicBezTo>
                  <a:cubicBezTo>
                    <a:pt x="284" y="787"/>
                    <a:pt x="371" y="815"/>
                    <a:pt x="458" y="815"/>
                  </a:cubicBezTo>
                  <a:cubicBezTo>
                    <a:pt x="580" y="815"/>
                    <a:pt x="701" y="760"/>
                    <a:pt x="783" y="657"/>
                  </a:cubicBezTo>
                  <a:cubicBezTo>
                    <a:pt x="918" y="477"/>
                    <a:pt x="886" y="221"/>
                    <a:pt x="706" y="86"/>
                  </a:cubicBezTo>
                  <a:cubicBezTo>
                    <a:pt x="633" y="28"/>
                    <a:pt x="547" y="0"/>
                    <a:pt x="46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6"/>
            <p:cNvSpPr/>
            <p:nvPr/>
          </p:nvSpPr>
          <p:spPr>
            <a:xfrm>
              <a:off x="1550950" y="2664325"/>
              <a:ext cx="28150" cy="39950"/>
            </a:xfrm>
            <a:custGeom>
              <a:rect b="b" l="l" r="r" t="t"/>
              <a:pathLst>
                <a:path extrusionOk="0" h="1598" w="1126">
                  <a:moveTo>
                    <a:pt x="545" y="1"/>
                  </a:moveTo>
                  <a:lnTo>
                    <a:pt x="545" y="1"/>
                  </a:lnTo>
                  <a:cubicBezTo>
                    <a:pt x="1126" y="545"/>
                    <a:pt x="788" y="1512"/>
                    <a:pt x="1" y="1580"/>
                  </a:cubicBezTo>
                  <a:cubicBezTo>
                    <a:pt x="58" y="1591"/>
                    <a:pt x="115" y="1597"/>
                    <a:pt x="172" y="1597"/>
                  </a:cubicBezTo>
                  <a:cubicBezTo>
                    <a:pt x="524" y="1597"/>
                    <a:pt x="848" y="1376"/>
                    <a:pt x="968" y="1031"/>
                  </a:cubicBezTo>
                  <a:cubicBezTo>
                    <a:pt x="1103" y="630"/>
                    <a:pt x="923" y="190"/>
                    <a:pt x="54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26"/>
            <p:cNvSpPr/>
            <p:nvPr/>
          </p:nvSpPr>
          <p:spPr>
            <a:xfrm>
              <a:off x="1333800" y="2730450"/>
              <a:ext cx="108425" cy="142875"/>
            </a:xfrm>
            <a:custGeom>
              <a:rect b="b" l="l" r="r" t="t"/>
              <a:pathLst>
                <a:path extrusionOk="0" h="5715" w="4337">
                  <a:moveTo>
                    <a:pt x="427" y="1"/>
                  </a:moveTo>
                  <a:lnTo>
                    <a:pt x="0" y="194"/>
                  </a:lnTo>
                  <a:cubicBezTo>
                    <a:pt x="553" y="1409"/>
                    <a:pt x="1215" y="2570"/>
                    <a:pt x="1980" y="3667"/>
                  </a:cubicBezTo>
                  <a:cubicBezTo>
                    <a:pt x="2470" y="4378"/>
                    <a:pt x="3023" y="5125"/>
                    <a:pt x="3680" y="5714"/>
                  </a:cubicBezTo>
                  <a:cubicBezTo>
                    <a:pt x="3905" y="5701"/>
                    <a:pt x="4121" y="5678"/>
                    <a:pt x="4337" y="5642"/>
                  </a:cubicBezTo>
                  <a:cubicBezTo>
                    <a:pt x="3563" y="5062"/>
                    <a:pt x="2924" y="4203"/>
                    <a:pt x="2366" y="3397"/>
                  </a:cubicBezTo>
                  <a:cubicBezTo>
                    <a:pt x="1620" y="2327"/>
                    <a:pt x="972" y="1188"/>
                    <a:pt x="4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26"/>
            <p:cNvSpPr/>
            <p:nvPr/>
          </p:nvSpPr>
          <p:spPr>
            <a:xfrm>
              <a:off x="1531725" y="2703925"/>
              <a:ext cx="34775" cy="84600"/>
            </a:xfrm>
            <a:custGeom>
              <a:rect b="b" l="l" r="r" t="t"/>
              <a:pathLst>
                <a:path extrusionOk="0" h="3384" w="1391">
                  <a:moveTo>
                    <a:pt x="770" y="0"/>
                  </a:moveTo>
                  <a:cubicBezTo>
                    <a:pt x="770" y="0"/>
                    <a:pt x="1" y="2227"/>
                    <a:pt x="1242" y="3383"/>
                  </a:cubicBezTo>
                  <a:cubicBezTo>
                    <a:pt x="1296" y="3293"/>
                    <a:pt x="1346" y="3203"/>
                    <a:pt x="1391" y="3113"/>
                  </a:cubicBezTo>
                  <a:cubicBezTo>
                    <a:pt x="1161" y="2884"/>
                    <a:pt x="716" y="2330"/>
                    <a:pt x="1031" y="9"/>
                  </a:cubicBezTo>
                  <a:lnTo>
                    <a:pt x="77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1" name="Google Shape;1091;p26"/>
          <p:cNvSpPr txBox="1"/>
          <p:nvPr/>
        </p:nvSpPr>
        <p:spPr>
          <a:xfrm>
            <a:off x="228600" y="7397503"/>
            <a:ext cx="1168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E29578"/>
                </a:solidFill>
                <a:latin typeface="Lora"/>
                <a:ea typeface="Lora"/>
                <a:cs typeface="Lora"/>
                <a:sym typeface="Lora"/>
              </a:rPr>
              <a:t>Examination</a:t>
            </a:r>
            <a:endParaRPr b="1" sz="1200">
              <a:solidFill>
                <a:srgbClr val="E29578"/>
              </a:solidFill>
              <a:latin typeface="Lora"/>
              <a:ea typeface="Lora"/>
              <a:cs typeface="Lora"/>
              <a:sym typeface="Lora"/>
            </a:endParaRPr>
          </a:p>
        </p:txBody>
      </p:sp>
      <p:sp>
        <p:nvSpPr>
          <p:cNvPr id="1092" name="Google Shape;1092;p26"/>
          <p:cNvSpPr/>
          <p:nvPr/>
        </p:nvSpPr>
        <p:spPr>
          <a:xfrm>
            <a:off x="262800" y="5634687"/>
            <a:ext cx="6842100" cy="1102200"/>
          </a:xfrm>
          <a:prstGeom prst="round1Rect">
            <a:avLst>
              <a:gd fmla="val 50000" name="adj"/>
            </a:avLst>
          </a:prstGeom>
          <a:noFill/>
          <a:ln cap="flat" cmpd="sng" w="19050">
            <a:solidFill>
              <a:srgbClr val="F9BDA5"/>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3" name="Google Shape;1093;p26"/>
          <p:cNvGrpSpPr/>
          <p:nvPr/>
        </p:nvGrpSpPr>
        <p:grpSpPr>
          <a:xfrm>
            <a:off x="429754" y="5938762"/>
            <a:ext cx="750422" cy="753569"/>
            <a:chOff x="1086250" y="2163525"/>
            <a:chExt cx="341800" cy="341925"/>
          </a:xfrm>
        </p:grpSpPr>
        <p:sp>
          <p:nvSpPr>
            <p:cNvPr id="1094" name="Google Shape;1094;p26"/>
            <p:cNvSpPr/>
            <p:nvPr/>
          </p:nvSpPr>
          <p:spPr>
            <a:xfrm>
              <a:off x="1086250" y="2163525"/>
              <a:ext cx="341800" cy="341925"/>
            </a:xfrm>
            <a:custGeom>
              <a:rect b="b" l="l" r="r" t="t"/>
              <a:pathLst>
                <a:path extrusionOk="0" h="13677" w="13672">
                  <a:moveTo>
                    <a:pt x="6839" y="0"/>
                  </a:moveTo>
                  <a:cubicBezTo>
                    <a:pt x="3060" y="0"/>
                    <a:pt x="1" y="3059"/>
                    <a:pt x="1" y="6838"/>
                  </a:cubicBezTo>
                  <a:cubicBezTo>
                    <a:pt x="1" y="10613"/>
                    <a:pt x="3060" y="13676"/>
                    <a:pt x="6839" y="13676"/>
                  </a:cubicBezTo>
                  <a:cubicBezTo>
                    <a:pt x="10613" y="13676"/>
                    <a:pt x="13672" y="10613"/>
                    <a:pt x="13672" y="6838"/>
                  </a:cubicBezTo>
                  <a:cubicBezTo>
                    <a:pt x="13672" y="3059"/>
                    <a:pt x="10613" y="0"/>
                    <a:pt x="6839"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26"/>
            <p:cNvSpPr/>
            <p:nvPr/>
          </p:nvSpPr>
          <p:spPr>
            <a:xfrm>
              <a:off x="1117625" y="2175225"/>
              <a:ext cx="243400" cy="327175"/>
            </a:xfrm>
            <a:custGeom>
              <a:rect b="b" l="l" r="r" t="t"/>
              <a:pathLst>
                <a:path extrusionOk="0" h="13087" w="9736">
                  <a:moveTo>
                    <a:pt x="3087" y="0"/>
                  </a:moveTo>
                  <a:cubicBezTo>
                    <a:pt x="2286" y="315"/>
                    <a:pt x="1553" y="778"/>
                    <a:pt x="928" y="1363"/>
                  </a:cubicBezTo>
                  <a:lnTo>
                    <a:pt x="19" y="11548"/>
                  </a:lnTo>
                  <a:cubicBezTo>
                    <a:pt x="1" y="11755"/>
                    <a:pt x="145" y="11939"/>
                    <a:pt x="347" y="11975"/>
                  </a:cubicBezTo>
                  <a:lnTo>
                    <a:pt x="6857" y="13087"/>
                  </a:lnTo>
                  <a:cubicBezTo>
                    <a:pt x="7504" y="12965"/>
                    <a:pt x="8130" y="12749"/>
                    <a:pt x="8715" y="12448"/>
                  </a:cubicBezTo>
                  <a:lnTo>
                    <a:pt x="9736" y="940"/>
                  </a:lnTo>
                  <a:cubicBezTo>
                    <a:pt x="9259" y="576"/>
                    <a:pt x="8737" y="275"/>
                    <a:pt x="8184" y="45"/>
                  </a:cubicBezTo>
                  <a:lnTo>
                    <a:pt x="3087"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26"/>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26"/>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26"/>
            <p:cNvSpPr/>
            <p:nvPr/>
          </p:nvSpPr>
          <p:spPr>
            <a:xfrm>
              <a:off x="1109975" y="2199050"/>
              <a:ext cx="238225" cy="275900"/>
            </a:xfrm>
            <a:custGeom>
              <a:rect b="b" l="l" r="r" t="t"/>
              <a:pathLst>
                <a:path extrusionOk="0" h="11036" w="9529">
                  <a:moveTo>
                    <a:pt x="1706" y="1"/>
                  </a:moveTo>
                  <a:cubicBezTo>
                    <a:pt x="1706" y="1"/>
                    <a:pt x="667" y="8769"/>
                    <a:pt x="1" y="9331"/>
                  </a:cubicBezTo>
                  <a:lnTo>
                    <a:pt x="7819" y="11036"/>
                  </a:lnTo>
                  <a:lnTo>
                    <a:pt x="9529" y="68"/>
                  </a:lnTo>
                  <a:lnTo>
                    <a:pt x="1706"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26"/>
            <p:cNvSpPr/>
            <p:nvPr/>
          </p:nvSpPr>
          <p:spPr>
            <a:xfrm>
              <a:off x="1088500" y="2392500"/>
              <a:ext cx="219775" cy="82450"/>
            </a:xfrm>
            <a:custGeom>
              <a:rect b="b" l="l" r="r" t="t"/>
              <a:pathLst>
                <a:path extrusionOk="0" h="3298" w="8791">
                  <a:moveTo>
                    <a:pt x="8791" y="2578"/>
                  </a:moveTo>
                  <a:lnTo>
                    <a:pt x="8791" y="2579"/>
                  </a:lnTo>
                  <a:lnTo>
                    <a:pt x="8791" y="2579"/>
                  </a:lnTo>
                  <a:cubicBezTo>
                    <a:pt x="8791" y="2579"/>
                    <a:pt x="8791" y="2579"/>
                    <a:pt x="8791" y="2578"/>
                  </a:cubicBezTo>
                  <a:close/>
                  <a:moveTo>
                    <a:pt x="77" y="0"/>
                  </a:moveTo>
                  <a:cubicBezTo>
                    <a:pt x="1" y="1179"/>
                    <a:pt x="860" y="1593"/>
                    <a:pt x="860" y="1593"/>
                  </a:cubicBezTo>
                  <a:lnTo>
                    <a:pt x="8274" y="3210"/>
                  </a:lnTo>
                  <a:lnTo>
                    <a:pt x="8274" y="3210"/>
                  </a:lnTo>
                  <a:cubicBezTo>
                    <a:pt x="7749" y="3012"/>
                    <a:pt x="7050" y="1633"/>
                    <a:pt x="7050" y="1633"/>
                  </a:cubicBezTo>
                  <a:lnTo>
                    <a:pt x="77" y="0"/>
                  </a:lnTo>
                  <a:close/>
                  <a:moveTo>
                    <a:pt x="8274" y="3210"/>
                  </a:moveTo>
                  <a:lnTo>
                    <a:pt x="8274" y="3210"/>
                  </a:lnTo>
                  <a:cubicBezTo>
                    <a:pt x="8311" y="3224"/>
                    <a:pt x="8347" y="3232"/>
                    <a:pt x="8381" y="3233"/>
                  </a:cubicBezTo>
                  <a:lnTo>
                    <a:pt x="8381" y="3233"/>
                  </a:lnTo>
                  <a:lnTo>
                    <a:pt x="8274" y="3210"/>
                  </a:lnTo>
                  <a:close/>
                  <a:moveTo>
                    <a:pt x="8791" y="2579"/>
                  </a:moveTo>
                  <a:cubicBezTo>
                    <a:pt x="8716" y="3055"/>
                    <a:pt x="8570" y="3233"/>
                    <a:pt x="8393" y="3233"/>
                  </a:cubicBezTo>
                  <a:cubicBezTo>
                    <a:pt x="8389" y="3233"/>
                    <a:pt x="8385" y="3233"/>
                    <a:pt x="8381" y="3233"/>
                  </a:cubicBezTo>
                  <a:lnTo>
                    <a:pt x="8381" y="3233"/>
                  </a:lnTo>
                  <a:lnTo>
                    <a:pt x="8678" y="3298"/>
                  </a:lnTo>
                  <a:lnTo>
                    <a:pt x="8791" y="2579"/>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26"/>
            <p:cNvSpPr/>
            <p:nvPr/>
          </p:nvSpPr>
          <p:spPr>
            <a:xfrm>
              <a:off x="1211775" y="2184100"/>
              <a:ext cx="10700" cy="9800"/>
            </a:xfrm>
            <a:custGeom>
              <a:rect b="b" l="l" r="r" t="t"/>
              <a:pathLst>
                <a:path extrusionOk="0" h="392" w="428">
                  <a:moveTo>
                    <a:pt x="216" y="1"/>
                  </a:moveTo>
                  <a:cubicBezTo>
                    <a:pt x="202" y="1"/>
                    <a:pt x="189" y="2"/>
                    <a:pt x="176" y="5"/>
                  </a:cubicBezTo>
                  <a:cubicBezTo>
                    <a:pt x="68" y="28"/>
                    <a:pt x="0" y="131"/>
                    <a:pt x="23" y="234"/>
                  </a:cubicBezTo>
                  <a:cubicBezTo>
                    <a:pt x="42" y="328"/>
                    <a:pt x="123" y="392"/>
                    <a:pt x="212" y="392"/>
                  </a:cubicBezTo>
                  <a:cubicBezTo>
                    <a:pt x="225" y="392"/>
                    <a:pt x="239" y="390"/>
                    <a:pt x="252" y="387"/>
                  </a:cubicBezTo>
                  <a:cubicBezTo>
                    <a:pt x="360" y="365"/>
                    <a:pt x="428" y="261"/>
                    <a:pt x="405" y="158"/>
                  </a:cubicBezTo>
                  <a:cubicBezTo>
                    <a:pt x="389" y="64"/>
                    <a:pt x="306" y="1"/>
                    <a:pt x="216"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26"/>
            <p:cNvSpPr/>
            <p:nvPr/>
          </p:nvSpPr>
          <p:spPr>
            <a:xfrm>
              <a:off x="1281950" y="2183950"/>
              <a:ext cx="10700" cy="9850"/>
            </a:xfrm>
            <a:custGeom>
              <a:rect b="b" l="l" r="r" t="t"/>
              <a:pathLst>
                <a:path extrusionOk="0" h="394" w="428">
                  <a:moveTo>
                    <a:pt x="218" y="1"/>
                  </a:moveTo>
                  <a:cubicBezTo>
                    <a:pt x="202" y="1"/>
                    <a:pt x="187" y="3"/>
                    <a:pt x="171" y="7"/>
                  </a:cubicBezTo>
                  <a:cubicBezTo>
                    <a:pt x="63" y="29"/>
                    <a:pt x="0" y="133"/>
                    <a:pt x="23" y="240"/>
                  </a:cubicBezTo>
                  <a:cubicBezTo>
                    <a:pt x="42" y="330"/>
                    <a:pt x="123" y="393"/>
                    <a:pt x="215" y="393"/>
                  </a:cubicBezTo>
                  <a:cubicBezTo>
                    <a:pt x="229" y="393"/>
                    <a:pt x="243" y="392"/>
                    <a:pt x="257" y="389"/>
                  </a:cubicBezTo>
                  <a:cubicBezTo>
                    <a:pt x="360" y="362"/>
                    <a:pt x="428" y="258"/>
                    <a:pt x="405" y="155"/>
                  </a:cubicBezTo>
                  <a:cubicBezTo>
                    <a:pt x="386" y="63"/>
                    <a:pt x="305" y="1"/>
                    <a:pt x="218"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26"/>
            <p:cNvSpPr/>
            <p:nvPr/>
          </p:nvSpPr>
          <p:spPr>
            <a:xfrm>
              <a:off x="1215475" y="2188925"/>
              <a:ext cx="71900" cy="22650"/>
            </a:xfrm>
            <a:custGeom>
              <a:rect b="b" l="l" r="r" t="t"/>
              <a:pathLst>
                <a:path extrusionOk="0" fill="none" h="906" w="2876">
                  <a:moveTo>
                    <a:pt x="68" y="1"/>
                  </a:moveTo>
                  <a:lnTo>
                    <a:pt x="10" y="698"/>
                  </a:lnTo>
                  <a:cubicBezTo>
                    <a:pt x="1" y="811"/>
                    <a:pt x="86" y="905"/>
                    <a:pt x="199" y="905"/>
                  </a:cubicBezTo>
                  <a:lnTo>
                    <a:pt x="1130" y="905"/>
                  </a:lnTo>
                  <a:lnTo>
                    <a:pt x="1134" y="874"/>
                  </a:lnTo>
                  <a:cubicBezTo>
                    <a:pt x="1143" y="770"/>
                    <a:pt x="1229" y="689"/>
                    <a:pt x="1332" y="689"/>
                  </a:cubicBezTo>
                  <a:lnTo>
                    <a:pt x="1422" y="689"/>
                  </a:lnTo>
                  <a:cubicBezTo>
                    <a:pt x="1539" y="689"/>
                    <a:pt x="1634" y="788"/>
                    <a:pt x="1620" y="905"/>
                  </a:cubicBezTo>
                  <a:lnTo>
                    <a:pt x="1620" y="905"/>
                  </a:lnTo>
                  <a:lnTo>
                    <a:pt x="2619" y="905"/>
                  </a:lnTo>
                  <a:cubicBezTo>
                    <a:pt x="2718" y="905"/>
                    <a:pt x="2799" y="833"/>
                    <a:pt x="2808" y="734"/>
                  </a:cubicBezTo>
                  <a:lnTo>
                    <a:pt x="2875" y="1"/>
                  </a:lnTo>
                </a:path>
              </a:pathLst>
            </a:custGeom>
            <a:noFill/>
            <a:ln cap="flat" cmpd="sng" w="4275">
              <a:solidFill>
                <a:srgbClr val="F9BDA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26"/>
            <p:cNvSpPr/>
            <p:nvPr/>
          </p:nvSpPr>
          <p:spPr>
            <a:xfrm>
              <a:off x="1178600" y="2242925"/>
              <a:ext cx="123950" cy="3275"/>
            </a:xfrm>
            <a:custGeom>
              <a:rect b="b" l="l" r="r" t="t"/>
              <a:pathLst>
                <a:path extrusionOk="0" fill="none" h="131" w="4958">
                  <a:moveTo>
                    <a:pt x="0" y="0"/>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26"/>
            <p:cNvSpPr/>
            <p:nvPr/>
          </p:nvSpPr>
          <p:spPr>
            <a:xfrm>
              <a:off x="1176900" y="2261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26"/>
            <p:cNvSpPr/>
            <p:nvPr/>
          </p:nvSpPr>
          <p:spPr>
            <a:xfrm>
              <a:off x="1173875" y="2279925"/>
              <a:ext cx="123950" cy="3400"/>
            </a:xfrm>
            <a:custGeom>
              <a:rect b="b" l="l" r="r" t="t"/>
              <a:pathLst>
                <a:path extrusionOk="0" fill="none" h="136" w="4958">
                  <a:moveTo>
                    <a:pt x="0" y="0"/>
                  </a:moveTo>
                  <a:lnTo>
                    <a:pt x="4958" y="135"/>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26"/>
            <p:cNvSpPr/>
            <p:nvPr/>
          </p:nvSpPr>
          <p:spPr>
            <a:xfrm>
              <a:off x="1170825" y="2298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26"/>
            <p:cNvSpPr/>
            <p:nvPr/>
          </p:nvSpPr>
          <p:spPr>
            <a:xfrm>
              <a:off x="1167800" y="2316925"/>
              <a:ext cx="123850" cy="3275"/>
            </a:xfrm>
            <a:custGeom>
              <a:rect b="b" l="l" r="r" t="t"/>
              <a:pathLst>
                <a:path extrusionOk="0" fill="none" h="131" w="4954">
                  <a:moveTo>
                    <a:pt x="0" y="0"/>
                  </a:moveTo>
                  <a:lnTo>
                    <a:pt x="4953"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26"/>
            <p:cNvSpPr/>
            <p:nvPr/>
          </p:nvSpPr>
          <p:spPr>
            <a:xfrm>
              <a:off x="1182375" y="2341925"/>
              <a:ext cx="46275" cy="39200"/>
            </a:xfrm>
            <a:custGeom>
              <a:rect b="b" l="l" r="r" t="t"/>
              <a:pathLst>
                <a:path extrusionOk="0" h="1568" w="1851">
                  <a:moveTo>
                    <a:pt x="1028" y="0"/>
                  </a:moveTo>
                  <a:cubicBezTo>
                    <a:pt x="377" y="0"/>
                    <a:pt x="1" y="770"/>
                    <a:pt x="434" y="1286"/>
                  </a:cubicBezTo>
                  <a:cubicBezTo>
                    <a:pt x="595" y="1480"/>
                    <a:pt x="813" y="1567"/>
                    <a:pt x="1027" y="1567"/>
                  </a:cubicBezTo>
                  <a:cubicBezTo>
                    <a:pt x="1405" y="1567"/>
                    <a:pt x="1775" y="1296"/>
                    <a:pt x="1815" y="854"/>
                  </a:cubicBezTo>
                  <a:cubicBezTo>
                    <a:pt x="1851" y="422"/>
                    <a:pt x="1536" y="44"/>
                    <a:pt x="1104" y="4"/>
                  </a:cubicBezTo>
                  <a:cubicBezTo>
                    <a:pt x="1078" y="1"/>
                    <a:pt x="1053" y="0"/>
                    <a:pt x="1028"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6"/>
            <p:cNvSpPr/>
            <p:nvPr/>
          </p:nvSpPr>
          <p:spPr>
            <a:xfrm>
              <a:off x="1164075" y="2343800"/>
              <a:ext cx="53225" cy="30050"/>
            </a:xfrm>
            <a:custGeom>
              <a:rect b="b" l="l" r="r" t="t"/>
              <a:pathLst>
                <a:path extrusionOk="0" fill="none" h="1202" w="2129">
                  <a:moveTo>
                    <a:pt x="320" y="1202"/>
                  </a:moveTo>
                  <a:cubicBezTo>
                    <a:pt x="100" y="932"/>
                    <a:pt x="1" y="581"/>
                    <a:pt x="50" y="235"/>
                  </a:cubicBezTo>
                  <a:cubicBezTo>
                    <a:pt x="64" y="149"/>
                    <a:pt x="100" y="55"/>
                    <a:pt x="181" y="32"/>
                  </a:cubicBezTo>
                  <a:cubicBezTo>
                    <a:pt x="298" y="1"/>
                    <a:pt x="383" y="145"/>
                    <a:pt x="419" y="261"/>
                  </a:cubicBezTo>
                  <a:cubicBezTo>
                    <a:pt x="469" y="410"/>
                    <a:pt x="518" y="563"/>
                    <a:pt x="568" y="716"/>
                  </a:cubicBezTo>
                  <a:cubicBezTo>
                    <a:pt x="572" y="743"/>
                    <a:pt x="590" y="770"/>
                    <a:pt x="613" y="792"/>
                  </a:cubicBezTo>
                  <a:cubicBezTo>
                    <a:pt x="734" y="864"/>
                    <a:pt x="792" y="522"/>
                    <a:pt x="923" y="572"/>
                  </a:cubicBezTo>
                  <a:cubicBezTo>
                    <a:pt x="995" y="599"/>
                    <a:pt x="972" y="711"/>
                    <a:pt x="1013" y="774"/>
                  </a:cubicBezTo>
                  <a:cubicBezTo>
                    <a:pt x="1062" y="846"/>
                    <a:pt x="1175" y="837"/>
                    <a:pt x="1251" y="792"/>
                  </a:cubicBezTo>
                  <a:cubicBezTo>
                    <a:pt x="1328" y="752"/>
                    <a:pt x="1395" y="689"/>
                    <a:pt x="1481" y="680"/>
                  </a:cubicBezTo>
                  <a:cubicBezTo>
                    <a:pt x="1566" y="675"/>
                    <a:pt x="1647" y="716"/>
                    <a:pt x="1728" y="707"/>
                  </a:cubicBezTo>
                  <a:cubicBezTo>
                    <a:pt x="1872" y="693"/>
                    <a:pt x="1989" y="518"/>
                    <a:pt x="2129" y="558"/>
                  </a:cubicBezTo>
                </a:path>
              </a:pathLst>
            </a:custGeom>
            <a:noFill/>
            <a:ln cap="rnd" cmpd="sng" w="4275">
              <a:solidFill>
                <a:srgbClr val="96D6E0"/>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0" name="Google Shape;1110;p26"/>
          <p:cNvSpPr txBox="1"/>
          <p:nvPr/>
        </p:nvSpPr>
        <p:spPr>
          <a:xfrm>
            <a:off x="246995" y="5597156"/>
            <a:ext cx="10566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History</a:t>
            </a:r>
            <a:endParaRPr b="1" sz="1200">
              <a:solidFill>
                <a:srgbClr val="006D77"/>
              </a:solidFill>
              <a:latin typeface="Lora"/>
              <a:ea typeface="Lora"/>
              <a:cs typeface="Lora"/>
              <a:sym typeface="Lora"/>
            </a:endParaRPr>
          </a:p>
        </p:txBody>
      </p:sp>
      <p:sp>
        <p:nvSpPr>
          <p:cNvPr id="1111" name="Google Shape;1111;p26"/>
          <p:cNvSpPr/>
          <p:nvPr/>
        </p:nvSpPr>
        <p:spPr>
          <a:xfrm>
            <a:off x="262800" y="6863677"/>
            <a:ext cx="6842100" cy="2417700"/>
          </a:xfrm>
          <a:prstGeom prst="round1Rect">
            <a:avLst>
              <a:gd fmla="val 27620"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6"/>
          <p:cNvSpPr txBox="1"/>
          <p:nvPr/>
        </p:nvSpPr>
        <p:spPr>
          <a:xfrm>
            <a:off x="1397300" y="5751859"/>
            <a:ext cx="5581200" cy="88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Common in all ages.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patient complains of a lump in the neck with or without pain.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There is no generalized infection.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Check for a family history of tuberculosis , and Vaccination ( BCG).</a:t>
            </a:r>
            <a:endParaRPr sz="1200">
              <a:latin typeface="Mada"/>
              <a:ea typeface="Mada"/>
              <a:cs typeface="Mada"/>
              <a:sym typeface="Mada"/>
            </a:endParaRPr>
          </a:p>
        </p:txBody>
      </p:sp>
      <p:sp>
        <p:nvSpPr>
          <p:cNvPr id="1113" name="Google Shape;1113;p26"/>
          <p:cNvSpPr txBox="1"/>
          <p:nvPr/>
        </p:nvSpPr>
        <p:spPr>
          <a:xfrm>
            <a:off x="1397300" y="6878432"/>
            <a:ext cx="5688000" cy="241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Tuberculous lymphadenitis</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Upper and middle deep cervical glands.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NOT hot.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1 and 2 cm in diameter.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Indistinct, firm mass of glands (matted).</a:t>
            </a:r>
            <a:endParaRPr sz="1200">
              <a:latin typeface="Mada"/>
              <a:ea typeface="Mada"/>
              <a:cs typeface="Mada"/>
              <a:sym typeface="Mada"/>
            </a:endParaRPr>
          </a:p>
          <a:p>
            <a:pPr indent="0" lvl="0" marL="0" rtl="0" algn="l">
              <a:spcBef>
                <a:spcPts val="0"/>
              </a:spcBef>
              <a:spcAft>
                <a:spcPts val="0"/>
              </a:spcAft>
              <a:buNone/>
            </a:pPr>
            <a:r>
              <a:t/>
            </a:r>
            <a:endParaRPr sz="4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Tuberculous abscess</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overlying skin turns reddish-purple.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Skin temperature is normal (cold abscess).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Tender.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3–5 cm across.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other lymph glands in the neck near the abscess may be enlarged.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Tachycardia, pyrexia, anorexia and general malaise.</a:t>
            </a:r>
            <a:endParaRPr sz="1200">
              <a:latin typeface="Mada"/>
              <a:ea typeface="Mada"/>
              <a:cs typeface="Mada"/>
              <a:sym typeface="Mada"/>
            </a:endParaRPr>
          </a:p>
        </p:txBody>
      </p:sp>
      <p:pic>
        <p:nvPicPr>
          <p:cNvPr id="1114" name="Google Shape;1114;p26"/>
          <p:cNvPicPr preferRelativeResize="0"/>
          <p:nvPr/>
        </p:nvPicPr>
        <p:blipFill>
          <a:blip r:embed="rId4">
            <a:alphaModFix/>
          </a:blip>
          <a:stretch>
            <a:fillRect/>
          </a:stretch>
        </p:blipFill>
        <p:spPr>
          <a:xfrm>
            <a:off x="5385749" y="7175625"/>
            <a:ext cx="927926" cy="1200000"/>
          </a:xfrm>
          <a:prstGeom prst="rect">
            <a:avLst/>
          </a:prstGeom>
          <a:noFill/>
          <a:ln cap="flat" cmpd="sng" w="19050">
            <a:solidFill>
              <a:srgbClr val="83C5BE"/>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2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20" name="Google Shape;1120;p27"/>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121" name="Google Shape;1121;p27"/>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Lymphadenopathy</a:t>
            </a:r>
            <a:endParaRPr sz="2200"/>
          </a:p>
        </p:txBody>
      </p:sp>
      <p:sp>
        <p:nvSpPr>
          <p:cNvPr id="1122" name="Google Shape;1122;p27"/>
          <p:cNvSpPr/>
          <p:nvPr/>
        </p:nvSpPr>
        <p:spPr>
          <a:xfrm>
            <a:off x="74475" y="8843450"/>
            <a:ext cx="7440600" cy="17727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7"/>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nvGrpSpPr>
          <p:cNvPr id="1124" name="Google Shape;1124;p27"/>
          <p:cNvGrpSpPr/>
          <p:nvPr/>
        </p:nvGrpSpPr>
        <p:grpSpPr>
          <a:xfrm>
            <a:off x="323344" y="820484"/>
            <a:ext cx="467181" cy="476434"/>
            <a:chOff x="2410712" y="2415450"/>
            <a:chExt cx="312600" cy="312600"/>
          </a:xfrm>
        </p:grpSpPr>
        <p:sp>
          <p:nvSpPr>
            <p:cNvPr id="1125" name="Google Shape;1125;p2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7" name="Google Shape;1127;p27"/>
          <p:cNvSpPr txBox="1"/>
          <p:nvPr/>
        </p:nvSpPr>
        <p:spPr>
          <a:xfrm>
            <a:off x="780625" y="847120"/>
            <a:ext cx="6422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Carcinomatous lymph glands</a:t>
            </a:r>
            <a:endParaRPr b="1" sz="1800">
              <a:solidFill>
                <a:srgbClr val="006D77"/>
              </a:solidFill>
              <a:highlight>
                <a:srgbClr val="EDF9F9"/>
              </a:highlight>
              <a:latin typeface="Lora"/>
              <a:ea typeface="Lora"/>
              <a:cs typeface="Lora"/>
              <a:sym typeface="Lora"/>
            </a:endParaRPr>
          </a:p>
        </p:txBody>
      </p:sp>
      <p:sp>
        <p:nvSpPr>
          <p:cNvPr id="1128" name="Google Shape;1128;p27"/>
          <p:cNvSpPr txBox="1"/>
          <p:nvPr/>
        </p:nvSpPr>
        <p:spPr>
          <a:xfrm>
            <a:off x="323350" y="1284345"/>
            <a:ext cx="7116300" cy="631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Malignant metastatic deposits in the cervical lymph glands are the most common</a:t>
            </a:r>
            <a:endParaRPr sz="1200">
              <a:latin typeface="Mada"/>
              <a:ea typeface="Mada"/>
              <a:cs typeface="Mada"/>
              <a:sym typeface="Mada"/>
            </a:endParaRPr>
          </a:p>
          <a:p>
            <a:pPr indent="0" lvl="0" marL="457200" rtl="0" algn="l">
              <a:spcBef>
                <a:spcPts val="0"/>
              </a:spcBef>
              <a:spcAft>
                <a:spcPts val="0"/>
              </a:spcAft>
              <a:buNone/>
            </a:pPr>
            <a:r>
              <a:rPr lang="en-GB" sz="1200">
                <a:latin typeface="Mada"/>
                <a:ea typeface="Mada"/>
                <a:cs typeface="Mada"/>
                <a:sym typeface="Mada"/>
              </a:rPr>
              <a:t>cause of cervical lymphadenopathy in adults.</a:t>
            </a:r>
            <a:endParaRPr sz="1200">
              <a:latin typeface="Mada"/>
              <a:ea typeface="Mada"/>
              <a:cs typeface="Mada"/>
              <a:sym typeface="Mada"/>
            </a:endParaRPr>
          </a:p>
        </p:txBody>
      </p:sp>
      <p:grpSp>
        <p:nvGrpSpPr>
          <p:cNvPr id="1129" name="Google Shape;1129;p27"/>
          <p:cNvGrpSpPr/>
          <p:nvPr/>
        </p:nvGrpSpPr>
        <p:grpSpPr>
          <a:xfrm>
            <a:off x="335747" y="3652901"/>
            <a:ext cx="865460" cy="743572"/>
            <a:chOff x="1186450" y="2531950"/>
            <a:chExt cx="399400" cy="341825"/>
          </a:xfrm>
        </p:grpSpPr>
        <p:sp>
          <p:nvSpPr>
            <p:cNvPr id="1130" name="Google Shape;1130;p27"/>
            <p:cNvSpPr/>
            <p:nvPr/>
          </p:nvSpPr>
          <p:spPr>
            <a:xfrm>
              <a:off x="1243925" y="2531950"/>
              <a:ext cx="341925" cy="341825"/>
            </a:xfrm>
            <a:custGeom>
              <a:rect b="b" l="l" r="r" t="t"/>
              <a:pathLst>
                <a:path extrusionOk="0" h="13673" w="13677">
                  <a:moveTo>
                    <a:pt x="6839" y="1"/>
                  </a:moveTo>
                  <a:cubicBezTo>
                    <a:pt x="3064" y="1"/>
                    <a:pt x="1" y="3060"/>
                    <a:pt x="1" y="6834"/>
                  </a:cubicBezTo>
                  <a:cubicBezTo>
                    <a:pt x="1" y="10613"/>
                    <a:pt x="3064" y="13672"/>
                    <a:pt x="6839" y="13672"/>
                  </a:cubicBezTo>
                  <a:cubicBezTo>
                    <a:pt x="10617" y="13672"/>
                    <a:pt x="13676" y="10613"/>
                    <a:pt x="13676" y="6834"/>
                  </a:cubicBezTo>
                  <a:cubicBezTo>
                    <a:pt x="13676" y="3060"/>
                    <a:pt x="10617" y="1"/>
                    <a:pt x="6839"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7"/>
            <p:cNvSpPr/>
            <p:nvPr/>
          </p:nvSpPr>
          <p:spPr>
            <a:xfrm>
              <a:off x="1186450" y="2575700"/>
              <a:ext cx="61900" cy="134100"/>
            </a:xfrm>
            <a:custGeom>
              <a:rect b="b" l="l" r="r" t="t"/>
              <a:pathLst>
                <a:path extrusionOk="0" h="5364" w="2476">
                  <a:moveTo>
                    <a:pt x="1027" y="1"/>
                  </a:moveTo>
                  <a:lnTo>
                    <a:pt x="446" y="424"/>
                  </a:lnTo>
                  <a:lnTo>
                    <a:pt x="433" y="433"/>
                  </a:lnTo>
                  <a:cubicBezTo>
                    <a:pt x="248" y="604"/>
                    <a:pt x="1" y="1107"/>
                    <a:pt x="410" y="1755"/>
                  </a:cubicBezTo>
                  <a:cubicBezTo>
                    <a:pt x="716" y="2246"/>
                    <a:pt x="1679" y="4225"/>
                    <a:pt x="2228" y="5363"/>
                  </a:cubicBezTo>
                  <a:lnTo>
                    <a:pt x="2475" y="5242"/>
                  </a:lnTo>
                  <a:cubicBezTo>
                    <a:pt x="1805" y="3847"/>
                    <a:pt x="941" y="2084"/>
                    <a:pt x="644" y="1611"/>
                  </a:cubicBezTo>
                  <a:cubicBezTo>
                    <a:pt x="275" y="1026"/>
                    <a:pt x="577" y="685"/>
                    <a:pt x="617" y="640"/>
                  </a:cubicBezTo>
                  <a:lnTo>
                    <a:pt x="1189" y="226"/>
                  </a:lnTo>
                  <a:lnTo>
                    <a:pt x="1027"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27"/>
            <p:cNvSpPr/>
            <p:nvPr/>
          </p:nvSpPr>
          <p:spPr>
            <a:xfrm>
              <a:off x="1268325" y="2533200"/>
              <a:ext cx="107550" cy="115625"/>
            </a:xfrm>
            <a:custGeom>
              <a:rect b="b" l="l" r="r" t="t"/>
              <a:pathLst>
                <a:path extrusionOk="0" h="4625" w="4302">
                  <a:moveTo>
                    <a:pt x="856" y="0"/>
                  </a:moveTo>
                  <a:cubicBezTo>
                    <a:pt x="787" y="0"/>
                    <a:pt x="725" y="9"/>
                    <a:pt x="676" y="23"/>
                  </a:cubicBezTo>
                  <a:lnTo>
                    <a:pt x="1" y="306"/>
                  </a:lnTo>
                  <a:lnTo>
                    <a:pt x="109" y="558"/>
                  </a:lnTo>
                  <a:lnTo>
                    <a:pt x="757" y="288"/>
                  </a:lnTo>
                  <a:cubicBezTo>
                    <a:pt x="771" y="285"/>
                    <a:pt x="807" y="279"/>
                    <a:pt x="858" y="279"/>
                  </a:cubicBezTo>
                  <a:cubicBezTo>
                    <a:pt x="1022" y="279"/>
                    <a:pt x="1341" y="347"/>
                    <a:pt x="1575" y="819"/>
                  </a:cubicBezTo>
                  <a:cubicBezTo>
                    <a:pt x="1854" y="1386"/>
                    <a:pt x="3262" y="3442"/>
                    <a:pt x="4077" y="4625"/>
                  </a:cubicBezTo>
                  <a:lnTo>
                    <a:pt x="4302" y="4467"/>
                  </a:lnTo>
                  <a:cubicBezTo>
                    <a:pt x="3649" y="3523"/>
                    <a:pt x="2102" y="1264"/>
                    <a:pt x="1818" y="693"/>
                  </a:cubicBezTo>
                  <a:cubicBezTo>
                    <a:pt x="1545" y="142"/>
                    <a:pt x="1136" y="0"/>
                    <a:pt x="85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27"/>
            <p:cNvSpPr/>
            <p:nvPr/>
          </p:nvSpPr>
          <p:spPr>
            <a:xfrm>
              <a:off x="1358650" y="2627675"/>
              <a:ext cx="17225" cy="21050"/>
            </a:xfrm>
            <a:custGeom>
              <a:rect b="b" l="l" r="r" t="t"/>
              <a:pathLst>
                <a:path extrusionOk="0" h="842" w="689">
                  <a:moveTo>
                    <a:pt x="216" y="0"/>
                  </a:moveTo>
                  <a:lnTo>
                    <a:pt x="0" y="171"/>
                  </a:lnTo>
                  <a:cubicBezTo>
                    <a:pt x="167" y="414"/>
                    <a:pt x="324" y="643"/>
                    <a:pt x="464" y="841"/>
                  </a:cubicBezTo>
                  <a:lnTo>
                    <a:pt x="689" y="688"/>
                  </a:lnTo>
                  <a:cubicBezTo>
                    <a:pt x="558" y="499"/>
                    <a:pt x="396" y="266"/>
                    <a:pt x="21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7"/>
            <p:cNvSpPr/>
            <p:nvPr/>
          </p:nvSpPr>
          <p:spPr>
            <a:xfrm>
              <a:off x="1236175" y="2694025"/>
              <a:ext cx="12175" cy="15650"/>
            </a:xfrm>
            <a:custGeom>
              <a:rect b="b" l="l" r="r" t="t"/>
              <a:pathLst>
                <a:path extrusionOk="0" h="626" w="487">
                  <a:moveTo>
                    <a:pt x="239" y="0"/>
                  </a:moveTo>
                  <a:lnTo>
                    <a:pt x="0" y="140"/>
                  </a:lnTo>
                  <a:cubicBezTo>
                    <a:pt x="86" y="311"/>
                    <a:pt x="167" y="477"/>
                    <a:pt x="239" y="626"/>
                  </a:cubicBezTo>
                  <a:lnTo>
                    <a:pt x="486" y="509"/>
                  </a:lnTo>
                  <a:lnTo>
                    <a:pt x="2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7"/>
            <p:cNvSpPr/>
            <p:nvPr/>
          </p:nvSpPr>
          <p:spPr>
            <a:xfrm>
              <a:off x="1203000" y="2571475"/>
              <a:ext cx="23300" cy="20200"/>
            </a:xfrm>
            <a:custGeom>
              <a:rect b="b" l="l" r="r" t="t"/>
              <a:pathLst>
                <a:path extrusionOk="0" h="808" w="932">
                  <a:moveTo>
                    <a:pt x="540" y="0"/>
                  </a:moveTo>
                  <a:cubicBezTo>
                    <a:pt x="481" y="0"/>
                    <a:pt x="422" y="17"/>
                    <a:pt x="369" y="53"/>
                  </a:cubicBezTo>
                  <a:lnTo>
                    <a:pt x="176" y="183"/>
                  </a:lnTo>
                  <a:cubicBezTo>
                    <a:pt x="36" y="278"/>
                    <a:pt x="0" y="467"/>
                    <a:pt x="95" y="602"/>
                  </a:cubicBezTo>
                  <a:lnTo>
                    <a:pt x="144" y="674"/>
                  </a:lnTo>
                  <a:cubicBezTo>
                    <a:pt x="200" y="760"/>
                    <a:pt x="295" y="807"/>
                    <a:pt x="392" y="807"/>
                  </a:cubicBezTo>
                  <a:cubicBezTo>
                    <a:pt x="450" y="807"/>
                    <a:pt x="510" y="790"/>
                    <a:pt x="563" y="755"/>
                  </a:cubicBezTo>
                  <a:lnTo>
                    <a:pt x="756" y="629"/>
                  </a:lnTo>
                  <a:cubicBezTo>
                    <a:pt x="895" y="534"/>
                    <a:pt x="931" y="345"/>
                    <a:pt x="837" y="206"/>
                  </a:cubicBezTo>
                  <a:lnTo>
                    <a:pt x="788" y="134"/>
                  </a:lnTo>
                  <a:cubicBezTo>
                    <a:pt x="731" y="47"/>
                    <a:pt x="637" y="0"/>
                    <a:pt x="54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27"/>
            <p:cNvSpPr/>
            <p:nvPr/>
          </p:nvSpPr>
          <p:spPr>
            <a:xfrm>
              <a:off x="1256525" y="2533925"/>
              <a:ext cx="23425" cy="19525"/>
            </a:xfrm>
            <a:custGeom>
              <a:rect b="b" l="l" r="r" t="t"/>
              <a:pathLst>
                <a:path extrusionOk="0" h="781" w="937">
                  <a:moveTo>
                    <a:pt x="558" y="1"/>
                  </a:moveTo>
                  <a:cubicBezTo>
                    <a:pt x="516" y="1"/>
                    <a:pt x="473" y="10"/>
                    <a:pt x="432" y="30"/>
                  </a:cubicBezTo>
                  <a:lnTo>
                    <a:pt x="221" y="124"/>
                  </a:lnTo>
                  <a:cubicBezTo>
                    <a:pt x="68" y="192"/>
                    <a:pt x="1" y="372"/>
                    <a:pt x="73" y="525"/>
                  </a:cubicBezTo>
                  <a:lnTo>
                    <a:pt x="104" y="601"/>
                  </a:lnTo>
                  <a:cubicBezTo>
                    <a:pt x="157" y="714"/>
                    <a:pt x="266" y="780"/>
                    <a:pt x="382" y="780"/>
                  </a:cubicBezTo>
                  <a:cubicBezTo>
                    <a:pt x="423" y="780"/>
                    <a:pt x="464" y="772"/>
                    <a:pt x="504" y="754"/>
                  </a:cubicBezTo>
                  <a:lnTo>
                    <a:pt x="716" y="655"/>
                  </a:lnTo>
                  <a:cubicBezTo>
                    <a:pt x="869" y="588"/>
                    <a:pt x="936" y="408"/>
                    <a:pt x="864" y="255"/>
                  </a:cubicBezTo>
                  <a:lnTo>
                    <a:pt x="833" y="178"/>
                  </a:lnTo>
                  <a:cubicBezTo>
                    <a:pt x="780" y="67"/>
                    <a:pt x="671"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27"/>
            <p:cNvSpPr/>
            <p:nvPr/>
          </p:nvSpPr>
          <p:spPr>
            <a:xfrm>
              <a:off x="1237400" y="2632850"/>
              <a:ext cx="149950" cy="116325"/>
            </a:xfrm>
            <a:custGeom>
              <a:rect b="b" l="l" r="r" t="t"/>
              <a:pathLst>
                <a:path extrusionOk="0" h="4653" w="5998">
                  <a:moveTo>
                    <a:pt x="5314" y="0"/>
                  </a:moveTo>
                  <a:lnTo>
                    <a:pt x="4900" y="229"/>
                  </a:lnTo>
                  <a:cubicBezTo>
                    <a:pt x="4909" y="243"/>
                    <a:pt x="5489" y="1291"/>
                    <a:pt x="5197" y="2344"/>
                  </a:cubicBezTo>
                  <a:cubicBezTo>
                    <a:pt x="5030" y="2938"/>
                    <a:pt x="4612" y="3428"/>
                    <a:pt x="3951" y="3797"/>
                  </a:cubicBezTo>
                  <a:cubicBezTo>
                    <a:pt x="3497" y="4052"/>
                    <a:pt x="3056" y="4179"/>
                    <a:pt x="2632" y="4179"/>
                  </a:cubicBezTo>
                  <a:cubicBezTo>
                    <a:pt x="2190" y="4179"/>
                    <a:pt x="1766" y="4041"/>
                    <a:pt x="1364" y="3765"/>
                  </a:cubicBezTo>
                  <a:cubicBezTo>
                    <a:pt x="982" y="3491"/>
                    <a:pt x="658" y="3145"/>
                    <a:pt x="415" y="2744"/>
                  </a:cubicBezTo>
                  <a:lnTo>
                    <a:pt x="1" y="2974"/>
                  </a:lnTo>
                  <a:cubicBezTo>
                    <a:pt x="28" y="3023"/>
                    <a:pt x="694" y="4202"/>
                    <a:pt x="1935" y="4553"/>
                  </a:cubicBezTo>
                  <a:cubicBezTo>
                    <a:pt x="2166" y="4619"/>
                    <a:pt x="2401" y="4652"/>
                    <a:pt x="2639" y="4652"/>
                  </a:cubicBezTo>
                  <a:cubicBezTo>
                    <a:pt x="3142" y="4652"/>
                    <a:pt x="3659" y="4504"/>
                    <a:pt x="4185" y="4211"/>
                  </a:cubicBezTo>
                  <a:cubicBezTo>
                    <a:pt x="4517" y="4026"/>
                    <a:pt x="4814" y="3797"/>
                    <a:pt x="5071" y="3518"/>
                  </a:cubicBezTo>
                  <a:cubicBezTo>
                    <a:pt x="5345" y="3221"/>
                    <a:pt x="5543" y="2861"/>
                    <a:pt x="5651" y="2474"/>
                  </a:cubicBezTo>
                  <a:cubicBezTo>
                    <a:pt x="5997" y="1233"/>
                    <a:pt x="5341" y="50"/>
                    <a:pt x="53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27"/>
            <p:cNvSpPr/>
            <p:nvPr/>
          </p:nvSpPr>
          <p:spPr>
            <a:xfrm>
              <a:off x="1244375" y="2636325"/>
              <a:ext cx="133300" cy="103375"/>
            </a:xfrm>
            <a:custGeom>
              <a:rect b="b" l="l" r="r" t="t"/>
              <a:pathLst>
                <a:path extrusionOk="0" h="4135" w="5332">
                  <a:moveTo>
                    <a:pt x="4783" y="0"/>
                  </a:moveTo>
                  <a:lnTo>
                    <a:pt x="4625" y="90"/>
                  </a:lnTo>
                  <a:cubicBezTo>
                    <a:pt x="4630" y="99"/>
                    <a:pt x="5215" y="1148"/>
                    <a:pt x="4918" y="2205"/>
                  </a:cubicBezTo>
                  <a:cubicBezTo>
                    <a:pt x="4751" y="2799"/>
                    <a:pt x="4333" y="3289"/>
                    <a:pt x="3676" y="3658"/>
                  </a:cubicBezTo>
                  <a:cubicBezTo>
                    <a:pt x="3220" y="3911"/>
                    <a:pt x="2780" y="4038"/>
                    <a:pt x="2356" y="4038"/>
                  </a:cubicBezTo>
                  <a:cubicBezTo>
                    <a:pt x="1913" y="4038"/>
                    <a:pt x="1489" y="3900"/>
                    <a:pt x="1085" y="3622"/>
                  </a:cubicBezTo>
                  <a:cubicBezTo>
                    <a:pt x="703" y="3352"/>
                    <a:pt x="379" y="3006"/>
                    <a:pt x="136" y="2605"/>
                  </a:cubicBezTo>
                  <a:lnTo>
                    <a:pt x="1" y="2682"/>
                  </a:lnTo>
                  <a:cubicBezTo>
                    <a:pt x="140" y="2907"/>
                    <a:pt x="725" y="3766"/>
                    <a:pt x="1710" y="4049"/>
                  </a:cubicBezTo>
                  <a:cubicBezTo>
                    <a:pt x="1916" y="4106"/>
                    <a:pt x="2125" y="4135"/>
                    <a:pt x="2336" y="4135"/>
                  </a:cubicBezTo>
                  <a:cubicBezTo>
                    <a:pt x="2791" y="4135"/>
                    <a:pt x="3259" y="4003"/>
                    <a:pt x="3735" y="3739"/>
                  </a:cubicBezTo>
                  <a:cubicBezTo>
                    <a:pt x="4031" y="3572"/>
                    <a:pt x="4301" y="3365"/>
                    <a:pt x="4531" y="3114"/>
                  </a:cubicBezTo>
                  <a:cubicBezTo>
                    <a:pt x="4778" y="2844"/>
                    <a:pt x="4958" y="2524"/>
                    <a:pt x="5053" y="2173"/>
                  </a:cubicBezTo>
                  <a:cubicBezTo>
                    <a:pt x="5332" y="1188"/>
                    <a:pt x="4904" y="239"/>
                    <a:pt x="478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27"/>
            <p:cNvSpPr/>
            <p:nvPr/>
          </p:nvSpPr>
          <p:spPr>
            <a:xfrm>
              <a:off x="1528250" y="2699875"/>
              <a:ext cx="34550" cy="92025"/>
            </a:xfrm>
            <a:custGeom>
              <a:rect b="b" l="l" r="r" t="t"/>
              <a:pathLst>
                <a:path extrusionOk="0" h="3681" w="1382">
                  <a:moveTo>
                    <a:pt x="805" y="0"/>
                  </a:moveTo>
                  <a:cubicBezTo>
                    <a:pt x="805" y="0"/>
                    <a:pt x="0" y="2767"/>
                    <a:pt x="1318" y="3680"/>
                  </a:cubicBezTo>
                  <a:lnTo>
                    <a:pt x="1381" y="3545"/>
                  </a:lnTo>
                  <a:cubicBezTo>
                    <a:pt x="1381" y="3545"/>
                    <a:pt x="288" y="2780"/>
                    <a:pt x="891" y="212"/>
                  </a:cubicBezTo>
                  <a:cubicBezTo>
                    <a:pt x="895" y="198"/>
                    <a:pt x="904" y="176"/>
                    <a:pt x="909" y="158"/>
                  </a:cubicBezTo>
                  <a:lnTo>
                    <a:pt x="80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27"/>
            <p:cNvSpPr/>
            <p:nvPr/>
          </p:nvSpPr>
          <p:spPr>
            <a:xfrm>
              <a:off x="1531050" y="2662150"/>
              <a:ext cx="47600" cy="42275"/>
            </a:xfrm>
            <a:custGeom>
              <a:rect b="b" l="l" r="r" t="t"/>
              <a:pathLst>
                <a:path extrusionOk="0" h="1691" w="1904">
                  <a:moveTo>
                    <a:pt x="952" y="0"/>
                  </a:moveTo>
                  <a:cubicBezTo>
                    <a:pt x="860" y="0"/>
                    <a:pt x="767" y="15"/>
                    <a:pt x="675" y="47"/>
                  </a:cubicBezTo>
                  <a:cubicBezTo>
                    <a:pt x="235" y="200"/>
                    <a:pt x="1" y="681"/>
                    <a:pt x="154" y="1122"/>
                  </a:cubicBezTo>
                  <a:cubicBezTo>
                    <a:pt x="271" y="1472"/>
                    <a:pt x="598" y="1691"/>
                    <a:pt x="948" y="1691"/>
                  </a:cubicBezTo>
                  <a:cubicBezTo>
                    <a:pt x="1039" y="1691"/>
                    <a:pt x="1133" y="1676"/>
                    <a:pt x="1224" y="1644"/>
                  </a:cubicBezTo>
                  <a:cubicBezTo>
                    <a:pt x="1665" y="1491"/>
                    <a:pt x="1904" y="1010"/>
                    <a:pt x="1751" y="569"/>
                  </a:cubicBezTo>
                  <a:cubicBezTo>
                    <a:pt x="1629" y="220"/>
                    <a:pt x="1302" y="0"/>
                    <a:pt x="952"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7"/>
            <p:cNvSpPr/>
            <p:nvPr/>
          </p:nvSpPr>
          <p:spPr>
            <a:xfrm>
              <a:off x="1543550" y="2672875"/>
              <a:ext cx="22950" cy="20375"/>
            </a:xfrm>
            <a:custGeom>
              <a:rect b="b" l="l" r="r" t="t"/>
              <a:pathLst>
                <a:path extrusionOk="0" h="815" w="918">
                  <a:moveTo>
                    <a:pt x="460" y="0"/>
                  </a:moveTo>
                  <a:cubicBezTo>
                    <a:pt x="338" y="0"/>
                    <a:pt x="217" y="55"/>
                    <a:pt x="135" y="158"/>
                  </a:cubicBezTo>
                  <a:cubicBezTo>
                    <a:pt x="0" y="338"/>
                    <a:pt x="31" y="594"/>
                    <a:pt x="211" y="729"/>
                  </a:cubicBezTo>
                  <a:cubicBezTo>
                    <a:pt x="284" y="787"/>
                    <a:pt x="371" y="815"/>
                    <a:pt x="458" y="815"/>
                  </a:cubicBezTo>
                  <a:cubicBezTo>
                    <a:pt x="580" y="815"/>
                    <a:pt x="701" y="760"/>
                    <a:pt x="783" y="657"/>
                  </a:cubicBezTo>
                  <a:cubicBezTo>
                    <a:pt x="918" y="477"/>
                    <a:pt x="886" y="221"/>
                    <a:pt x="706" y="86"/>
                  </a:cubicBezTo>
                  <a:cubicBezTo>
                    <a:pt x="633" y="28"/>
                    <a:pt x="547" y="0"/>
                    <a:pt x="46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27"/>
            <p:cNvSpPr/>
            <p:nvPr/>
          </p:nvSpPr>
          <p:spPr>
            <a:xfrm>
              <a:off x="1550950" y="2664325"/>
              <a:ext cx="28150" cy="39950"/>
            </a:xfrm>
            <a:custGeom>
              <a:rect b="b" l="l" r="r" t="t"/>
              <a:pathLst>
                <a:path extrusionOk="0" h="1598" w="1126">
                  <a:moveTo>
                    <a:pt x="545" y="1"/>
                  </a:moveTo>
                  <a:lnTo>
                    <a:pt x="545" y="1"/>
                  </a:lnTo>
                  <a:cubicBezTo>
                    <a:pt x="1126" y="545"/>
                    <a:pt x="788" y="1512"/>
                    <a:pt x="1" y="1580"/>
                  </a:cubicBezTo>
                  <a:cubicBezTo>
                    <a:pt x="58" y="1591"/>
                    <a:pt x="115" y="1597"/>
                    <a:pt x="172" y="1597"/>
                  </a:cubicBezTo>
                  <a:cubicBezTo>
                    <a:pt x="524" y="1597"/>
                    <a:pt x="848" y="1376"/>
                    <a:pt x="968" y="1031"/>
                  </a:cubicBezTo>
                  <a:cubicBezTo>
                    <a:pt x="1103" y="630"/>
                    <a:pt x="923" y="190"/>
                    <a:pt x="54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27"/>
            <p:cNvSpPr/>
            <p:nvPr/>
          </p:nvSpPr>
          <p:spPr>
            <a:xfrm>
              <a:off x="1333800" y="2730450"/>
              <a:ext cx="108425" cy="142875"/>
            </a:xfrm>
            <a:custGeom>
              <a:rect b="b" l="l" r="r" t="t"/>
              <a:pathLst>
                <a:path extrusionOk="0" h="5715" w="4337">
                  <a:moveTo>
                    <a:pt x="427" y="1"/>
                  </a:moveTo>
                  <a:lnTo>
                    <a:pt x="0" y="194"/>
                  </a:lnTo>
                  <a:cubicBezTo>
                    <a:pt x="553" y="1409"/>
                    <a:pt x="1215" y="2570"/>
                    <a:pt x="1980" y="3667"/>
                  </a:cubicBezTo>
                  <a:cubicBezTo>
                    <a:pt x="2470" y="4378"/>
                    <a:pt x="3023" y="5125"/>
                    <a:pt x="3680" y="5714"/>
                  </a:cubicBezTo>
                  <a:cubicBezTo>
                    <a:pt x="3905" y="5701"/>
                    <a:pt x="4121" y="5678"/>
                    <a:pt x="4337" y="5642"/>
                  </a:cubicBezTo>
                  <a:cubicBezTo>
                    <a:pt x="3563" y="5062"/>
                    <a:pt x="2924" y="4203"/>
                    <a:pt x="2366" y="3397"/>
                  </a:cubicBezTo>
                  <a:cubicBezTo>
                    <a:pt x="1620" y="2327"/>
                    <a:pt x="972" y="1188"/>
                    <a:pt x="4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27"/>
            <p:cNvSpPr/>
            <p:nvPr/>
          </p:nvSpPr>
          <p:spPr>
            <a:xfrm>
              <a:off x="1531725" y="2703925"/>
              <a:ext cx="34775" cy="84600"/>
            </a:xfrm>
            <a:custGeom>
              <a:rect b="b" l="l" r="r" t="t"/>
              <a:pathLst>
                <a:path extrusionOk="0" h="3384" w="1391">
                  <a:moveTo>
                    <a:pt x="770" y="0"/>
                  </a:moveTo>
                  <a:cubicBezTo>
                    <a:pt x="770" y="0"/>
                    <a:pt x="1" y="2227"/>
                    <a:pt x="1242" y="3383"/>
                  </a:cubicBezTo>
                  <a:cubicBezTo>
                    <a:pt x="1296" y="3293"/>
                    <a:pt x="1346" y="3203"/>
                    <a:pt x="1391" y="3113"/>
                  </a:cubicBezTo>
                  <a:cubicBezTo>
                    <a:pt x="1161" y="2884"/>
                    <a:pt x="716" y="2330"/>
                    <a:pt x="1031" y="9"/>
                  </a:cubicBezTo>
                  <a:lnTo>
                    <a:pt x="77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45" name="Google Shape;1145;p27"/>
          <p:cNvSpPr txBox="1"/>
          <p:nvPr/>
        </p:nvSpPr>
        <p:spPr>
          <a:xfrm>
            <a:off x="228600" y="3308483"/>
            <a:ext cx="1168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E29578"/>
                </a:solidFill>
                <a:latin typeface="Lora"/>
                <a:ea typeface="Lora"/>
                <a:cs typeface="Lora"/>
                <a:sym typeface="Lora"/>
              </a:rPr>
              <a:t>Examination</a:t>
            </a:r>
            <a:endParaRPr b="1" sz="1200">
              <a:solidFill>
                <a:srgbClr val="E29578"/>
              </a:solidFill>
              <a:latin typeface="Lora"/>
              <a:ea typeface="Lora"/>
              <a:cs typeface="Lora"/>
              <a:sym typeface="Lora"/>
            </a:endParaRPr>
          </a:p>
        </p:txBody>
      </p:sp>
      <p:sp>
        <p:nvSpPr>
          <p:cNvPr id="1146" name="Google Shape;1146;p27"/>
          <p:cNvSpPr/>
          <p:nvPr/>
        </p:nvSpPr>
        <p:spPr>
          <a:xfrm>
            <a:off x="262800" y="1900887"/>
            <a:ext cx="6842100" cy="1102200"/>
          </a:xfrm>
          <a:prstGeom prst="round1Rect">
            <a:avLst>
              <a:gd fmla="val 42576" name="adj"/>
            </a:avLst>
          </a:prstGeom>
          <a:noFill/>
          <a:ln cap="flat" cmpd="sng" w="19050">
            <a:solidFill>
              <a:srgbClr val="F9BDA5"/>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47" name="Google Shape;1147;p27"/>
          <p:cNvGrpSpPr/>
          <p:nvPr/>
        </p:nvGrpSpPr>
        <p:grpSpPr>
          <a:xfrm>
            <a:off x="429754" y="2204962"/>
            <a:ext cx="750422" cy="753569"/>
            <a:chOff x="1086250" y="2163525"/>
            <a:chExt cx="341800" cy="341925"/>
          </a:xfrm>
        </p:grpSpPr>
        <p:sp>
          <p:nvSpPr>
            <p:cNvPr id="1148" name="Google Shape;1148;p27"/>
            <p:cNvSpPr/>
            <p:nvPr/>
          </p:nvSpPr>
          <p:spPr>
            <a:xfrm>
              <a:off x="1086250" y="2163525"/>
              <a:ext cx="341800" cy="341925"/>
            </a:xfrm>
            <a:custGeom>
              <a:rect b="b" l="l" r="r" t="t"/>
              <a:pathLst>
                <a:path extrusionOk="0" h="13677" w="13672">
                  <a:moveTo>
                    <a:pt x="6839" y="0"/>
                  </a:moveTo>
                  <a:cubicBezTo>
                    <a:pt x="3060" y="0"/>
                    <a:pt x="1" y="3059"/>
                    <a:pt x="1" y="6838"/>
                  </a:cubicBezTo>
                  <a:cubicBezTo>
                    <a:pt x="1" y="10613"/>
                    <a:pt x="3060" y="13676"/>
                    <a:pt x="6839" y="13676"/>
                  </a:cubicBezTo>
                  <a:cubicBezTo>
                    <a:pt x="10613" y="13676"/>
                    <a:pt x="13672" y="10613"/>
                    <a:pt x="13672" y="6838"/>
                  </a:cubicBezTo>
                  <a:cubicBezTo>
                    <a:pt x="13672" y="3059"/>
                    <a:pt x="10613" y="0"/>
                    <a:pt x="6839"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27"/>
            <p:cNvSpPr/>
            <p:nvPr/>
          </p:nvSpPr>
          <p:spPr>
            <a:xfrm>
              <a:off x="1117625" y="2175225"/>
              <a:ext cx="243400" cy="327175"/>
            </a:xfrm>
            <a:custGeom>
              <a:rect b="b" l="l" r="r" t="t"/>
              <a:pathLst>
                <a:path extrusionOk="0" h="13087" w="9736">
                  <a:moveTo>
                    <a:pt x="3087" y="0"/>
                  </a:moveTo>
                  <a:cubicBezTo>
                    <a:pt x="2286" y="315"/>
                    <a:pt x="1553" y="778"/>
                    <a:pt x="928" y="1363"/>
                  </a:cubicBezTo>
                  <a:lnTo>
                    <a:pt x="19" y="11548"/>
                  </a:lnTo>
                  <a:cubicBezTo>
                    <a:pt x="1" y="11755"/>
                    <a:pt x="145" y="11939"/>
                    <a:pt x="347" y="11975"/>
                  </a:cubicBezTo>
                  <a:lnTo>
                    <a:pt x="6857" y="13087"/>
                  </a:lnTo>
                  <a:cubicBezTo>
                    <a:pt x="7504" y="12965"/>
                    <a:pt x="8130" y="12749"/>
                    <a:pt x="8715" y="12448"/>
                  </a:cubicBezTo>
                  <a:lnTo>
                    <a:pt x="9736" y="940"/>
                  </a:lnTo>
                  <a:cubicBezTo>
                    <a:pt x="9259" y="576"/>
                    <a:pt x="8737" y="275"/>
                    <a:pt x="8184" y="45"/>
                  </a:cubicBezTo>
                  <a:lnTo>
                    <a:pt x="3087"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27"/>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27"/>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7"/>
            <p:cNvSpPr/>
            <p:nvPr/>
          </p:nvSpPr>
          <p:spPr>
            <a:xfrm>
              <a:off x="1109975" y="2199050"/>
              <a:ext cx="238225" cy="275900"/>
            </a:xfrm>
            <a:custGeom>
              <a:rect b="b" l="l" r="r" t="t"/>
              <a:pathLst>
                <a:path extrusionOk="0" h="11036" w="9529">
                  <a:moveTo>
                    <a:pt x="1706" y="1"/>
                  </a:moveTo>
                  <a:cubicBezTo>
                    <a:pt x="1706" y="1"/>
                    <a:pt x="667" y="8769"/>
                    <a:pt x="1" y="9331"/>
                  </a:cubicBezTo>
                  <a:lnTo>
                    <a:pt x="7819" y="11036"/>
                  </a:lnTo>
                  <a:lnTo>
                    <a:pt x="9529" y="68"/>
                  </a:lnTo>
                  <a:lnTo>
                    <a:pt x="1706"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27"/>
            <p:cNvSpPr/>
            <p:nvPr/>
          </p:nvSpPr>
          <p:spPr>
            <a:xfrm>
              <a:off x="1088500" y="2392500"/>
              <a:ext cx="219775" cy="82450"/>
            </a:xfrm>
            <a:custGeom>
              <a:rect b="b" l="l" r="r" t="t"/>
              <a:pathLst>
                <a:path extrusionOk="0" h="3298" w="8791">
                  <a:moveTo>
                    <a:pt x="8791" y="2578"/>
                  </a:moveTo>
                  <a:lnTo>
                    <a:pt x="8791" y="2579"/>
                  </a:lnTo>
                  <a:lnTo>
                    <a:pt x="8791" y="2579"/>
                  </a:lnTo>
                  <a:cubicBezTo>
                    <a:pt x="8791" y="2579"/>
                    <a:pt x="8791" y="2579"/>
                    <a:pt x="8791" y="2578"/>
                  </a:cubicBezTo>
                  <a:close/>
                  <a:moveTo>
                    <a:pt x="77" y="0"/>
                  </a:moveTo>
                  <a:cubicBezTo>
                    <a:pt x="1" y="1179"/>
                    <a:pt x="860" y="1593"/>
                    <a:pt x="860" y="1593"/>
                  </a:cubicBezTo>
                  <a:lnTo>
                    <a:pt x="8274" y="3210"/>
                  </a:lnTo>
                  <a:lnTo>
                    <a:pt x="8274" y="3210"/>
                  </a:lnTo>
                  <a:cubicBezTo>
                    <a:pt x="7749" y="3012"/>
                    <a:pt x="7050" y="1633"/>
                    <a:pt x="7050" y="1633"/>
                  </a:cubicBezTo>
                  <a:lnTo>
                    <a:pt x="77" y="0"/>
                  </a:lnTo>
                  <a:close/>
                  <a:moveTo>
                    <a:pt x="8274" y="3210"/>
                  </a:moveTo>
                  <a:lnTo>
                    <a:pt x="8274" y="3210"/>
                  </a:lnTo>
                  <a:cubicBezTo>
                    <a:pt x="8311" y="3224"/>
                    <a:pt x="8347" y="3232"/>
                    <a:pt x="8381" y="3233"/>
                  </a:cubicBezTo>
                  <a:lnTo>
                    <a:pt x="8381" y="3233"/>
                  </a:lnTo>
                  <a:lnTo>
                    <a:pt x="8274" y="3210"/>
                  </a:lnTo>
                  <a:close/>
                  <a:moveTo>
                    <a:pt x="8791" y="2579"/>
                  </a:moveTo>
                  <a:cubicBezTo>
                    <a:pt x="8716" y="3055"/>
                    <a:pt x="8570" y="3233"/>
                    <a:pt x="8393" y="3233"/>
                  </a:cubicBezTo>
                  <a:cubicBezTo>
                    <a:pt x="8389" y="3233"/>
                    <a:pt x="8385" y="3233"/>
                    <a:pt x="8381" y="3233"/>
                  </a:cubicBezTo>
                  <a:lnTo>
                    <a:pt x="8381" y="3233"/>
                  </a:lnTo>
                  <a:lnTo>
                    <a:pt x="8678" y="3298"/>
                  </a:lnTo>
                  <a:lnTo>
                    <a:pt x="8791" y="2579"/>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27"/>
            <p:cNvSpPr/>
            <p:nvPr/>
          </p:nvSpPr>
          <p:spPr>
            <a:xfrm>
              <a:off x="1211775" y="2184100"/>
              <a:ext cx="10700" cy="9800"/>
            </a:xfrm>
            <a:custGeom>
              <a:rect b="b" l="l" r="r" t="t"/>
              <a:pathLst>
                <a:path extrusionOk="0" h="392" w="428">
                  <a:moveTo>
                    <a:pt x="216" y="1"/>
                  </a:moveTo>
                  <a:cubicBezTo>
                    <a:pt x="202" y="1"/>
                    <a:pt x="189" y="2"/>
                    <a:pt x="176" y="5"/>
                  </a:cubicBezTo>
                  <a:cubicBezTo>
                    <a:pt x="68" y="28"/>
                    <a:pt x="0" y="131"/>
                    <a:pt x="23" y="234"/>
                  </a:cubicBezTo>
                  <a:cubicBezTo>
                    <a:pt x="42" y="328"/>
                    <a:pt x="123" y="392"/>
                    <a:pt x="212" y="392"/>
                  </a:cubicBezTo>
                  <a:cubicBezTo>
                    <a:pt x="225" y="392"/>
                    <a:pt x="239" y="390"/>
                    <a:pt x="252" y="387"/>
                  </a:cubicBezTo>
                  <a:cubicBezTo>
                    <a:pt x="360" y="365"/>
                    <a:pt x="428" y="261"/>
                    <a:pt x="405" y="158"/>
                  </a:cubicBezTo>
                  <a:cubicBezTo>
                    <a:pt x="389" y="64"/>
                    <a:pt x="306" y="1"/>
                    <a:pt x="216"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27"/>
            <p:cNvSpPr/>
            <p:nvPr/>
          </p:nvSpPr>
          <p:spPr>
            <a:xfrm>
              <a:off x="1281950" y="2183950"/>
              <a:ext cx="10700" cy="9850"/>
            </a:xfrm>
            <a:custGeom>
              <a:rect b="b" l="l" r="r" t="t"/>
              <a:pathLst>
                <a:path extrusionOk="0" h="394" w="428">
                  <a:moveTo>
                    <a:pt x="218" y="1"/>
                  </a:moveTo>
                  <a:cubicBezTo>
                    <a:pt x="202" y="1"/>
                    <a:pt x="187" y="3"/>
                    <a:pt x="171" y="7"/>
                  </a:cubicBezTo>
                  <a:cubicBezTo>
                    <a:pt x="63" y="29"/>
                    <a:pt x="0" y="133"/>
                    <a:pt x="23" y="240"/>
                  </a:cubicBezTo>
                  <a:cubicBezTo>
                    <a:pt x="42" y="330"/>
                    <a:pt x="123" y="393"/>
                    <a:pt x="215" y="393"/>
                  </a:cubicBezTo>
                  <a:cubicBezTo>
                    <a:pt x="229" y="393"/>
                    <a:pt x="243" y="392"/>
                    <a:pt x="257" y="389"/>
                  </a:cubicBezTo>
                  <a:cubicBezTo>
                    <a:pt x="360" y="362"/>
                    <a:pt x="428" y="258"/>
                    <a:pt x="405" y="155"/>
                  </a:cubicBezTo>
                  <a:cubicBezTo>
                    <a:pt x="386" y="63"/>
                    <a:pt x="305" y="1"/>
                    <a:pt x="218"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27"/>
            <p:cNvSpPr/>
            <p:nvPr/>
          </p:nvSpPr>
          <p:spPr>
            <a:xfrm>
              <a:off x="1215475" y="2188925"/>
              <a:ext cx="71900" cy="22650"/>
            </a:xfrm>
            <a:custGeom>
              <a:rect b="b" l="l" r="r" t="t"/>
              <a:pathLst>
                <a:path extrusionOk="0" fill="none" h="906" w="2876">
                  <a:moveTo>
                    <a:pt x="68" y="1"/>
                  </a:moveTo>
                  <a:lnTo>
                    <a:pt x="10" y="698"/>
                  </a:lnTo>
                  <a:cubicBezTo>
                    <a:pt x="1" y="811"/>
                    <a:pt x="86" y="905"/>
                    <a:pt x="199" y="905"/>
                  </a:cubicBezTo>
                  <a:lnTo>
                    <a:pt x="1130" y="905"/>
                  </a:lnTo>
                  <a:lnTo>
                    <a:pt x="1134" y="874"/>
                  </a:lnTo>
                  <a:cubicBezTo>
                    <a:pt x="1143" y="770"/>
                    <a:pt x="1229" y="689"/>
                    <a:pt x="1332" y="689"/>
                  </a:cubicBezTo>
                  <a:lnTo>
                    <a:pt x="1422" y="689"/>
                  </a:lnTo>
                  <a:cubicBezTo>
                    <a:pt x="1539" y="689"/>
                    <a:pt x="1634" y="788"/>
                    <a:pt x="1620" y="905"/>
                  </a:cubicBezTo>
                  <a:lnTo>
                    <a:pt x="1620" y="905"/>
                  </a:lnTo>
                  <a:lnTo>
                    <a:pt x="2619" y="905"/>
                  </a:lnTo>
                  <a:cubicBezTo>
                    <a:pt x="2718" y="905"/>
                    <a:pt x="2799" y="833"/>
                    <a:pt x="2808" y="734"/>
                  </a:cubicBezTo>
                  <a:lnTo>
                    <a:pt x="2875" y="1"/>
                  </a:lnTo>
                </a:path>
              </a:pathLst>
            </a:custGeom>
            <a:noFill/>
            <a:ln cap="flat" cmpd="sng" w="4275">
              <a:solidFill>
                <a:srgbClr val="F9BDA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27"/>
            <p:cNvSpPr/>
            <p:nvPr/>
          </p:nvSpPr>
          <p:spPr>
            <a:xfrm>
              <a:off x="1178600" y="2242925"/>
              <a:ext cx="123950" cy="3275"/>
            </a:xfrm>
            <a:custGeom>
              <a:rect b="b" l="l" r="r" t="t"/>
              <a:pathLst>
                <a:path extrusionOk="0" fill="none" h="131" w="4958">
                  <a:moveTo>
                    <a:pt x="0" y="0"/>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27"/>
            <p:cNvSpPr/>
            <p:nvPr/>
          </p:nvSpPr>
          <p:spPr>
            <a:xfrm>
              <a:off x="1176900" y="2261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27"/>
            <p:cNvSpPr/>
            <p:nvPr/>
          </p:nvSpPr>
          <p:spPr>
            <a:xfrm>
              <a:off x="1173875" y="2279925"/>
              <a:ext cx="123950" cy="3400"/>
            </a:xfrm>
            <a:custGeom>
              <a:rect b="b" l="l" r="r" t="t"/>
              <a:pathLst>
                <a:path extrusionOk="0" fill="none" h="136" w="4958">
                  <a:moveTo>
                    <a:pt x="0" y="0"/>
                  </a:moveTo>
                  <a:lnTo>
                    <a:pt x="4958" y="135"/>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27"/>
            <p:cNvSpPr/>
            <p:nvPr/>
          </p:nvSpPr>
          <p:spPr>
            <a:xfrm>
              <a:off x="1170825" y="2298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27"/>
            <p:cNvSpPr/>
            <p:nvPr/>
          </p:nvSpPr>
          <p:spPr>
            <a:xfrm>
              <a:off x="1167800" y="2316925"/>
              <a:ext cx="123850" cy="3275"/>
            </a:xfrm>
            <a:custGeom>
              <a:rect b="b" l="l" r="r" t="t"/>
              <a:pathLst>
                <a:path extrusionOk="0" fill="none" h="131" w="4954">
                  <a:moveTo>
                    <a:pt x="0" y="0"/>
                  </a:moveTo>
                  <a:lnTo>
                    <a:pt x="4953"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27"/>
            <p:cNvSpPr/>
            <p:nvPr/>
          </p:nvSpPr>
          <p:spPr>
            <a:xfrm>
              <a:off x="1182375" y="2341925"/>
              <a:ext cx="46275" cy="39200"/>
            </a:xfrm>
            <a:custGeom>
              <a:rect b="b" l="l" r="r" t="t"/>
              <a:pathLst>
                <a:path extrusionOk="0" h="1568" w="1851">
                  <a:moveTo>
                    <a:pt x="1028" y="0"/>
                  </a:moveTo>
                  <a:cubicBezTo>
                    <a:pt x="377" y="0"/>
                    <a:pt x="1" y="770"/>
                    <a:pt x="434" y="1286"/>
                  </a:cubicBezTo>
                  <a:cubicBezTo>
                    <a:pt x="595" y="1480"/>
                    <a:pt x="813" y="1567"/>
                    <a:pt x="1027" y="1567"/>
                  </a:cubicBezTo>
                  <a:cubicBezTo>
                    <a:pt x="1405" y="1567"/>
                    <a:pt x="1775" y="1296"/>
                    <a:pt x="1815" y="854"/>
                  </a:cubicBezTo>
                  <a:cubicBezTo>
                    <a:pt x="1851" y="422"/>
                    <a:pt x="1536" y="44"/>
                    <a:pt x="1104" y="4"/>
                  </a:cubicBezTo>
                  <a:cubicBezTo>
                    <a:pt x="1078" y="1"/>
                    <a:pt x="1053" y="0"/>
                    <a:pt x="1028"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27"/>
            <p:cNvSpPr/>
            <p:nvPr/>
          </p:nvSpPr>
          <p:spPr>
            <a:xfrm>
              <a:off x="1164075" y="2343800"/>
              <a:ext cx="53225" cy="30050"/>
            </a:xfrm>
            <a:custGeom>
              <a:rect b="b" l="l" r="r" t="t"/>
              <a:pathLst>
                <a:path extrusionOk="0" fill="none" h="1202" w="2129">
                  <a:moveTo>
                    <a:pt x="320" y="1202"/>
                  </a:moveTo>
                  <a:cubicBezTo>
                    <a:pt x="100" y="932"/>
                    <a:pt x="1" y="581"/>
                    <a:pt x="50" y="235"/>
                  </a:cubicBezTo>
                  <a:cubicBezTo>
                    <a:pt x="64" y="149"/>
                    <a:pt x="100" y="55"/>
                    <a:pt x="181" y="32"/>
                  </a:cubicBezTo>
                  <a:cubicBezTo>
                    <a:pt x="298" y="1"/>
                    <a:pt x="383" y="145"/>
                    <a:pt x="419" y="261"/>
                  </a:cubicBezTo>
                  <a:cubicBezTo>
                    <a:pt x="469" y="410"/>
                    <a:pt x="518" y="563"/>
                    <a:pt x="568" y="716"/>
                  </a:cubicBezTo>
                  <a:cubicBezTo>
                    <a:pt x="572" y="743"/>
                    <a:pt x="590" y="770"/>
                    <a:pt x="613" y="792"/>
                  </a:cubicBezTo>
                  <a:cubicBezTo>
                    <a:pt x="734" y="864"/>
                    <a:pt x="792" y="522"/>
                    <a:pt x="923" y="572"/>
                  </a:cubicBezTo>
                  <a:cubicBezTo>
                    <a:pt x="995" y="599"/>
                    <a:pt x="972" y="711"/>
                    <a:pt x="1013" y="774"/>
                  </a:cubicBezTo>
                  <a:cubicBezTo>
                    <a:pt x="1062" y="846"/>
                    <a:pt x="1175" y="837"/>
                    <a:pt x="1251" y="792"/>
                  </a:cubicBezTo>
                  <a:cubicBezTo>
                    <a:pt x="1328" y="752"/>
                    <a:pt x="1395" y="689"/>
                    <a:pt x="1481" y="680"/>
                  </a:cubicBezTo>
                  <a:cubicBezTo>
                    <a:pt x="1566" y="675"/>
                    <a:pt x="1647" y="716"/>
                    <a:pt x="1728" y="707"/>
                  </a:cubicBezTo>
                  <a:cubicBezTo>
                    <a:pt x="1872" y="693"/>
                    <a:pt x="1989" y="518"/>
                    <a:pt x="2129" y="558"/>
                  </a:cubicBezTo>
                </a:path>
              </a:pathLst>
            </a:custGeom>
            <a:noFill/>
            <a:ln cap="rnd" cmpd="sng" w="4275">
              <a:solidFill>
                <a:srgbClr val="96D6E0"/>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4" name="Google Shape;1164;p27"/>
          <p:cNvSpPr txBox="1"/>
          <p:nvPr/>
        </p:nvSpPr>
        <p:spPr>
          <a:xfrm>
            <a:off x="246995" y="1863356"/>
            <a:ext cx="10566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History</a:t>
            </a:r>
            <a:endParaRPr b="1" sz="1200">
              <a:solidFill>
                <a:srgbClr val="006D77"/>
              </a:solidFill>
              <a:latin typeface="Lora"/>
              <a:ea typeface="Lora"/>
              <a:cs typeface="Lora"/>
              <a:sym typeface="Lora"/>
            </a:endParaRPr>
          </a:p>
        </p:txBody>
      </p:sp>
      <p:sp>
        <p:nvSpPr>
          <p:cNvPr id="1165" name="Google Shape;1165;p27"/>
          <p:cNvSpPr/>
          <p:nvPr/>
        </p:nvSpPr>
        <p:spPr>
          <a:xfrm>
            <a:off x="262800" y="3129875"/>
            <a:ext cx="6842100" cy="1505400"/>
          </a:xfrm>
          <a:prstGeom prst="round1Rect">
            <a:avLst>
              <a:gd fmla="val 27620"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27"/>
          <p:cNvSpPr txBox="1"/>
          <p:nvPr/>
        </p:nvSpPr>
        <p:spPr>
          <a:xfrm>
            <a:off x="1397300" y="2018059"/>
            <a:ext cx="5581200" cy="88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Over the age of 50 years.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Common in males.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Painless lump in the neck.</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Patient may have symptoms from the primary lesion.</a:t>
            </a:r>
            <a:endParaRPr sz="1200">
              <a:latin typeface="Mada"/>
              <a:ea typeface="Mada"/>
              <a:cs typeface="Mada"/>
              <a:sym typeface="Mada"/>
            </a:endParaRPr>
          </a:p>
        </p:txBody>
      </p:sp>
      <p:sp>
        <p:nvSpPr>
          <p:cNvPr id="1167" name="Google Shape;1167;p27"/>
          <p:cNvSpPr txBox="1"/>
          <p:nvPr/>
        </p:nvSpPr>
        <p:spPr>
          <a:xfrm>
            <a:off x="1397300" y="3144628"/>
            <a:ext cx="5688000" cy="1505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Site depend on the primary lesion location.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An enlarged supraclavicular lymph gland commonly indicates intra-abdominal or thoracic disease.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This gland is called Virchow’s gland; its presence is Troisier’s sign.</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General Examination</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Examine all sites that might contain the primary lesion.</a:t>
            </a:r>
            <a:endParaRPr sz="1200">
              <a:latin typeface="Mada"/>
              <a:ea typeface="Mada"/>
              <a:cs typeface="Mada"/>
              <a:sym typeface="Mada"/>
            </a:endParaRPr>
          </a:p>
        </p:txBody>
      </p:sp>
      <p:pic>
        <p:nvPicPr>
          <p:cNvPr id="1168" name="Google Shape;1168;p27"/>
          <p:cNvPicPr preferRelativeResize="0"/>
          <p:nvPr/>
        </p:nvPicPr>
        <p:blipFill rotWithShape="1">
          <a:blip r:embed="rId3">
            <a:alphaModFix/>
          </a:blip>
          <a:srcRect b="2647" l="5616" r="6902" t="0"/>
          <a:stretch/>
        </p:blipFill>
        <p:spPr>
          <a:xfrm>
            <a:off x="6137300" y="969104"/>
            <a:ext cx="750426" cy="881356"/>
          </a:xfrm>
          <a:prstGeom prst="rect">
            <a:avLst/>
          </a:prstGeom>
          <a:noFill/>
          <a:ln>
            <a:noFill/>
          </a:ln>
        </p:spPr>
      </p:pic>
      <p:grpSp>
        <p:nvGrpSpPr>
          <p:cNvPr id="1169" name="Google Shape;1169;p27"/>
          <p:cNvGrpSpPr/>
          <p:nvPr/>
        </p:nvGrpSpPr>
        <p:grpSpPr>
          <a:xfrm>
            <a:off x="323344" y="4935284"/>
            <a:ext cx="467181" cy="476434"/>
            <a:chOff x="2410712" y="2415450"/>
            <a:chExt cx="312600" cy="312600"/>
          </a:xfrm>
        </p:grpSpPr>
        <p:sp>
          <p:nvSpPr>
            <p:cNvPr id="1170" name="Google Shape;1170;p2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2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2" name="Google Shape;1172;p27"/>
          <p:cNvSpPr txBox="1"/>
          <p:nvPr/>
        </p:nvSpPr>
        <p:spPr>
          <a:xfrm>
            <a:off x="780625" y="4809520"/>
            <a:ext cx="6422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Primary neoplasm of the lymph glands (Reticuloses, lymphoma)</a:t>
            </a:r>
            <a:endParaRPr b="1" sz="1800">
              <a:solidFill>
                <a:srgbClr val="006D77"/>
              </a:solidFill>
              <a:highlight>
                <a:srgbClr val="EDF9F9"/>
              </a:highlight>
              <a:latin typeface="Lora"/>
              <a:ea typeface="Lora"/>
              <a:cs typeface="Lora"/>
              <a:sym typeface="Lora"/>
            </a:endParaRPr>
          </a:p>
        </p:txBody>
      </p:sp>
      <p:sp>
        <p:nvSpPr>
          <p:cNvPr id="1173" name="Google Shape;1173;p27"/>
          <p:cNvSpPr txBox="1"/>
          <p:nvPr/>
        </p:nvSpPr>
        <p:spPr>
          <a:xfrm>
            <a:off x="323350" y="5424924"/>
            <a:ext cx="7116300" cy="631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The most common primary tumour of lymphoid tissue is malignant lymphoma.</a:t>
            </a:r>
            <a:endParaRPr sz="1200">
              <a:latin typeface="Mada"/>
              <a:ea typeface="Mada"/>
              <a:cs typeface="Mada"/>
              <a:sym typeface="Mada"/>
            </a:endParaRPr>
          </a:p>
        </p:txBody>
      </p:sp>
      <p:grpSp>
        <p:nvGrpSpPr>
          <p:cNvPr id="1174" name="Google Shape;1174;p27"/>
          <p:cNvGrpSpPr/>
          <p:nvPr/>
        </p:nvGrpSpPr>
        <p:grpSpPr>
          <a:xfrm>
            <a:off x="335747" y="7704391"/>
            <a:ext cx="865460" cy="743572"/>
            <a:chOff x="1186450" y="2531950"/>
            <a:chExt cx="399400" cy="341825"/>
          </a:xfrm>
        </p:grpSpPr>
        <p:sp>
          <p:nvSpPr>
            <p:cNvPr id="1175" name="Google Shape;1175;p27"/>
            <p:cNvSpPr/>
            <p:nvPr/>
          </p:nvSpPr>
          <p:spPr>
            <a:xfrm>
              <a:off x="1243925" y="2531950"/>
              <a:ext cx="341925" cy="341825"/>
            </a:xfrm>
            <a:custGeom>
              <a:rect b="b" l="l" r="r" t="t"/>
              <a:pathLst>
                <a:path extrusionOk="0" h="13673" w="13677">
                  <a:moveTo>
                    <a:pt x="6839" y="1"/>
                  </a:moveTo>
                  <a:cubicBezTo>
                    <a:pt x="3064" y="1"/>
                    <a:pt x="1" y="3060"/>
                    <a:pt x="1" y="6834"/>
                  </a:cubicBezTo>
                  <a:cubicBezTo>
                    <a:pt x="1" y="10613"/>
                    <a:pt x="3064" y="13672"/>
                    <a:pt x="6839" y="13672"/>
                  </a:cubicBezTo>
                  <a:cubicBezTo>
                    <a:pt x="10617" y="13672"/>
                    <a:pt x="13676" y="10613"/>
                    <a:pt x="13676" y="6834"/>
                  </a:cubicBezTo>
                  <a:cubicBezTo>
                    <a:pt x="13676" y="3060"/>
                    <a:pt x="10617" y="1"/>
                    <a:pt x="6839"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27"/>
            <p:cNvSpPr/>
            <p:nvPr/>
          </p:nvSpPr>
          <p:spPr>
            <a:xfrm>
              <a:off x="1186450" y="2575700"/>
              <a:ext cx="61900" cy="134100"/>
            </a:xfrm>
            <a:custGeom>
              <a:rect b="b" l="l" r="r" t="t"/>
              <a:pathLst>
                <a:path extrusionOk="0" h="5364" w="2476">
                  <a:moveTo>
                    <a:pt x="1027" y="1"/>
                  </a:moveTo>
                  <a:lnTo>
                    <a:pt x="446" y="424"/>
                  </a:lnTo>
                  <a:lnTo>
                    <a:pt x="433" y="433"/>
                  </a:lnTo>
                  <a:cubicBezTo>
                    <a:pt x="248" y="604"/>
                    <a:pt x="1" y="1107"/>
                    <a:pt x="410" y="1755"/>
                  </a:cubicBezTo>
                  <a:cubicBezTo>
                    <a:pt x="716" y="2246"/>
                    <a:pt x="1679" y="4225"/>
                    <a:pt x="2228" y="5363"/>
                  </a:cubicBezTo>
                  <a:lnTo>
                    <a:pt x="2475" y="5242"/>
                  </a:lnTo>
                  <a:cubicBezTo>
                    <a:pt x="1805" y="3847"/>
                    <a:pt x="941" y="2084"/>
                    <a:pt x="644" y="1611"/>
                  </a:cubicBezTo>
                  <a:cubicBezTo>
                    <a:pt x="275" y="1026"/>
                    <a:pt x="577" y="685"/>
                    <a:pt x="617" y="640"/>
                  </a:cubicBezTo>
                  <a:lnTo>
                    <a:pt x="1189" y="226"/>
                  </a:lnTo>
                  <a:lnTo>
                    <a:pt x="1027"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27"/>
            <p:cNvSpPr/>
            <p:nvPr/>
          </p:nvSpPr>
          <p:spPr>
            <a:xfrm>
              <a:off x="1268325" y="2533200"/>
              <a:ext cx="107550" cy="115625"/>
            </a:xfrm>
            <a:custGeom>
              <a:rect b="b" l="l" r="r" t="t"/>
              <a:pathLst>
                <a:path extrusionOk="0" h="4625" w="4302">
                  <a:moveTo>
                    <a:pt x="856" y="0"/>
                  </a:moveTo>
                  <a:cubicBezTo>
                    <a:pt x="787" y="0"/>
                    <a:pt x="725" y="9"/>
                    <a:pt x="676" y="23"/>
                  </a:cubicBezTo>
                  <a:lnTo>
                    <a:pt x="1" y="306"/>
                  </a:lnTo>
                  <a:lnTo>
                    <a:pt x="109" y="558"/>
                  </a:lnTo>
                  <a:lnTo>
                    <a:pt x="757" y="288"/>
                  </a:lnTo>
                  <a:cubicBezTo>
                    <a:pt x="771" y="285"/>
                    <a:pt x="807" y="279"/>
                    <a:pt x="858" y="279"/>
                  </a:cubicBezTo>
                  <a:cubicBezTo>
                    <a:pt x="1022" y="279"/>
                    <a:pt x="1341" y="347"/>
                    <a:pt x="1575" y="819"/>
                  </a:cubicBezTo>
                  <a:cubicBezTo>
                    <a:pt x="1854" y="1386"/>
                    <a:pt x="3262" y="3442"/>
                    <a:pt x="4077" y="4625"/>
                  </a:cubicBezTo>
                  <a:lnTo>
                    <a:pt x="4302" y="4467"/>
                  </a:lnTo>
                  <a:cubicBezTo>
                    <a:pt x="3649" y="3523"/>
                    <a:pt x="2102" y="1264"/>
                    <a:pt x="1818" y="693"/>
                  </a:cubicBezTo>
                  <a:cubicBezTo>
                    <a:pt x="1545" y="142"/>
                    <a:pt x="1136" y="0"/>
                    <a:pt x="85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27"/>
            <p:cNvSpPr/>
            <p:nvPr/>
          </p:nvSpPr>
          <p:spPr>
            <a:xfrm>
              <a:off x="1358650" y="2627675"/>
              <a:ext cx="17225" cy="21050"/>
            </a:xfrm>
            <a:custGeom>
              <a:rect b="b" l="l" r="r" t="t"/>
              <a:pathLst>
                <a:path extrusionOk="0" h="842" w="689">
                  <a:moveTo>
                    <a:pt x="216" y="0"/>
                  </a:moveTo>
                  <a:lnTo>
                    <a:pt x="0" y="171"/>
                  </a:lnTo>
                  <a:cubicBezTo>
                    <a:pt x="167" y="414"/>
                    <a:pt x="324" y="643"/>
                    <a:pt x="464" y="841"/>
                  </a:cubicBezTo>
                  <a:lnTo>
                    <a:pt x="689" y="688"/>
                  </a:lnTo>
                  <a:cubicBezTo>
                    <a:pt x="558" y="499"/>
                    <a:pt x="396" y="266"/>
                    <a:pt x="21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27"/>
            <p:cNvSpPr/>
            <p:nvPr/>
          </p:nvSpPr>
          <p:spPr>
            <a:xfrm>
              <a:off x="1236175" y="2694025"/>
              <a:ext cx="12175" cy="15650"/>
            </a:xfrm>
            <a:custGeom>
              <a:rect b="b" l="l" r="r" t="t"/>
              <a:pathLst>
                <a:path extrusionOk="0" h="626" w="487">
                  <a:moveTo>
                    <a:pt x="239" y="0"/>
                  </a:moveTo>
                  <a:lnTo>
                    <a:pt x="0" y="140"/>
                  </a:lnTo>
                  <a:cubicBezTo>
                    <a:pt x="86" y="311"/>
                    <a:pt x="167" y="477"/>
                    <a:pt x="239" y="626"/>
                  </a:cubicBezTo>
                  <a:lnTo>
                    <a:pt x="486" y="509"/>
                  </a:lnTo>
                  <a:lnTo>
                    <a:pt x="2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27"/>
            <p:cNvSpPr/>
            <p:nvPr/>
          </p:nvSpPr>
          <p:spPr>
            <a:xfrm>
              <a:off x="1203000" y="2571475"/>
              <a:ext cx="23300" cy="20200"/>
            </a:xfrm>
            <a:custGeom>
              <a:rect b="b" l="l" r="r" t="t"/>
              <a:pathLst>
                <a:path extrusionOk="0" h="808" w="932">
                  <a:moveTo>
                    <a:pt x="540" y="0"/>
                  </a:moveTo>
                  <a:cubicBezTo>
                    <a:pt x="481" y="0"/>
                    <a:pt x="422" y="17"/>
                    <a:pt x="369" y="53"/>
                  </a:cubicBezTo>
                  <a:lnTo>
                    <a:pt x="176" y="183"/>
                  </a:lnTo>
                  <a:cubicBezTo>
                    <a:pt x="36" y="278"/>
                    <a:pt x="0" y="467"/>
                    <a:pt x="95" y="602"/>
                  </a:cubicBezTo>
                  <a:lnTo>
                    <a:pt x="144" y="674"/>
                  </a:lnTo>
                  <a:cubicBezTo>
                    <a:pt x="200" y="760"/>
                    <a:pt x="295" y="807"/>
                    <a:pt x="392" y="807"/>
                  </a:cubicBezTo>
                  <a:cubicBezTo>
                    <a:pt x="450" y="807"/>
                    <a:pt x="510" y="790"/>
                    <a:pt x="563" y="755"/>
                  </a:cubicBezTo>
                  <a:lnTo>
                    <a:pt x="756" y="629"/>
                  </a:lnTo>
                  <a:cubicBezTo>
                    <a:pt x="895" y="534"/>
                    <a:pt x="931" y="345"/>
                    <a:pt x="837" y="206"/>
                  </a:cubicBezTo>
                  <a:lnTo>
                    <a:pt x="788" y="134"/>
                  </a:lnTo>
                  <a:cubicBezTo>
                    <a:pt x="731" y="47"/>
                    <a:pt x="637" y="0"/>
                    <a:pt x="54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27"/>
            <p:cNvSpPr/>
            <p:nvPr/>
          </p:nvSpPr>
          <p:spPr>
            <a:xfrm>
              <a:off x="1256525" y="2533925"/>
              <a:ext cx="23425" cy="19525"/>
            </a:xfrm>
            <a:custGeom>
              <a:rect b="b" l="l" r="r" t="t"/>
              <a:pathLst>
                <a:path extrusionOk="0" h="781" w="937">
                  <a:moveTo>
                    <a:pt x="558" y="1"/>
                  </a:moveTo>
                  <a:cubicBezTo>
                    <a:pt x="516" y="1"/>
                    <a:pt x="473" y="10"/>
                    <a:pt x="432" y="30"/>
                  </a:cubicBezTo>
                  <a:lnTo>
                    <a:pt x="221" y="124"/>
                  </a:lnTo>
                  <a:cubicBezTo>
                    <a:pt x="68" y="192"/>
                    <a:pt x="1" y="372"/>
                    <a:pt x="73" y="525"/>
                  </a:cubicBezTo>
                  <a:lnTo>
                    <a:pt x="104" y="601"/>
                  </a:lnTo>
                  <a:cubicBezTo>
                    <a:pt x="157" y="714"/>
                    <a:pt x="266" y="780"/>
                    <a:pt x="382" y="780"/>
                  </a:cubicBezTo>
                  <a:cubicBezTo>
                    <a:pt x="423" y="780"/>
                    <a:pt x="464" y="772"/>
                    <a:pt x="504" y="754"/>
                  </a:cubicBezTo>
                  <a:lnTo>
                    <a:pt x="716" y="655"/>
                  </a:lnTo>
                  <a:cubicBezTo>
                    <a:pt x="869" y="588"/>
                    <a:pt x="936" y="408"/>
                    <a:pt x="864" y="255"/>
                  </a:cubicBezTo>
                  <a:lnTo>
                    <a:pt x="833" y="178"/>
                  </a:lnTo>
                  <a:cubicBezTo>
                    <a:pt x="780" y="67"/>
                    <a:pt x="671"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27"/>
            <p:cNvSpPr/>
            <p:nvPr/>
          </p:nvSpPr>
          <p:spPr>
            <a:xfrm>
              <a:off x="1237400" y="2632850"/>
              <a:ext cx="149950" cy="116325"/>
            </a:xfrm>
            <a:custGeom>
              <a:rect b="b" l="l" r="r" t="t"/>
              <a:pathLst>
                <a:path extrusionOk="0" h="4653" w="5998">
                  <a:moveTo>
                    <a:pt x="5314" y="0"/>
                  </a:moveTo>
                  <a:lnTo>
                    <a:pt x="4900" y="229"/>
                  </a:lnTo>
                  <a:cubicBezTo>
                    <a:pt x="4909" y="243"/>
                    <a:pt x="5489" y="1291"/>
                    <a:pt x="5197" y="2344"/>
                  </a:cubicBezTo>
                  <a:cubicBezTo>
                    <a:pt x="5030" y="2938"/>
                    <a:pt x="4612" y="3428"/>
                    <a:pt x="3951" y="3797"/>
                  </a:cubicBezTo>
                  <a:cubicBezTo>
                    <a:pt x="3497" y="4052"/>
                    <a:pt x="3056" y="4179"/>
                    <a:pt x="2632" y="4179"/>
                  </a:cubicBezTo>
                  <a:cubicBezTo>
                    <a:pt x="2190" y="4179"/>
                    <a:pt x="1766" y="4041"/>
                    <a:pt x="1364" y="3765"/>
                  </a:cubicBezTo>
                  <a:cubicBezTo>
                    <a:pt x="982" y="3491"/>
                    <a:pt x="658" y="3145"/>
                    <a:pt x="415" y="2744"/>
                  </a:cubicBezTo>
                  <a:lnTo>
                    <a:pt x="1" y="2974"/>
                  </a:lnTo>
                  <a:cubicBezTo>
                    <a:pt x="28" y="3023"/>
                    <a:pt x="694" y="4202"/>
                    <a:pt x="1935" y="4553"/>
                  </a:cubicBezTo>
                  <a:cubicBezTo>
                    <a:pt x="2166" y="4619"/>
                    <a:pt x="2401" y="4652"/>
                    <a:pt x="2639" y="4652"/>
                  </a:cubicBezTo>
                  <a:cubicBezTo>
                    <a:pt x="3142" y="4652"/>
                    <a:pt x="3659" y="4504"/>
                    <a:pt x="4185" y="4211"/>
                  </a:cubicBezTo>
                  <a:cubicBezTo>
                    <a:pt x="4517" y="4026"/>
                    <a:pt x="4814" y="3797"/>
                    <a:pt x="5071" y="3518"/>
                  </a:cubicBezTo>
                  <a:cubicBezTo>
                    <a:pt x="5345" y="3221"/>
                    <a:pt x="5543" y="2861"/>
                    <a:pt x="5651" y="2474"/>
                  </a:cubicBezTo>
                  <a:cubicBezTo>
                    <a:pt x="5997" y="1233"/>
                    <a:pt x="5341" y="50"/>
                    <a:pt x="53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27"/>
            <p:cNvSpPr/>
            <p:nvPr/>
          </p:nvSpPr>
          <p:spPr>
            <a:xfrm>
              <a:off x="1244375" y="2636325"/>
              <a:ext cx="133300" cy="103375"/>
            </a:xfrm>
            <a:custGeom>
              <a:rect b="b" l="l" r="r" t="t"/>
              <a:pathLst>
                <a:path extrusionOk="0" h="4135" w="5332">
                  <a:moveTo>
                    <a:pt x="4783" y="0"/>
                  </a:moveTo>
                  <a:lnTo>
                    <a:pt x="4625" y="90"/>
                  </a:lnTo>
                  <a:cubicBezTo>
                    <a:pt x="4630" y="99"/>
                    <a:pt x="5215" y="1148"/>
                    <a:pt x="4918" y="2205"/>
                  </a:cubicBezTo>
                  <a:cubicBezTo>
                    <a:pt x="4751" y="2799"/>
                    <a:pt x="4333" y="3289"/>
                    <a:pt x="3676" y="3658"/>
                  </a:cubicBezTo>
                  <a:cubicBezTo>
                    <a:pt x="3220" y="3911"/>
                    <a:pt x="2780" y="4038"/>
                    <a:pt x="2356" y="4038"/>
                  </a:cubicBezTo>
                  <a:cubicBezTo>
                    <a:pt x="1913" y="4038"/>
                    <a:pt x="1489" y="3900"/>
                    <a:pt x="1085" y="3622"/>
                  </a:cubicBezTo>
                  <a:cubicBezTo>
                    <a:pt x="703" y="3352"/>
                    <a:pt x="379" y="3006"/>
                    <a:pt x="136" y="2605"/>
                  </a:cubicBezTo>
                  <a:lnTo>
                    <a:pt x="1" y="2682"/>
                  </a:lnTo>
                  <a:cubicBezTo>
                    <a:pt x="140" y="2907"/>
                    <a:pt x="725" y="3766"/>
                    <a:pt x="1710" y="4049"/>
                  </a:cubicBezTo>
                  <a:cubicBezTo>
                    <a:pt x="1916" y="4106"/>
                    <a:pt x="2125" y="4135"/>
                    <a:pt x="2336" y="4135"/>
                  </a:cubicBezTo>
                  <a:cubicBezTo>
                    <a:pt x="2791" y="4135"/>
                    <a:pt x="3259" y="4003"/>
                    <a:pt x="3735" y="3739"/>
                  </a:cubicBezTo>
                  <a:cubicBezTo>
                    <a:pt x="4031" y="3572"/>
                    <a:pt x="4301" y="3365"/>
                    <a:pt x="4531" y="3114"/>
                  </a:cubicBezTo>
                  <a:cubicBezTo>
                    <a:pt x="4778" y="2844"/>
                    <a:pt x="4958" y="2524"/>
                    <a:pt x="5053" y="2173"/>
                  </a:cubicBezTo>
                  <a:cubicBezTo>
                    <a:pt x="5332" y="1188"/>
                    <a:pt x="4904" y="239"/>
                    <a:pt x="478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27"/>
            <p:cNvSpPr/>
            <p:nvPr/>
          </p:nvSpPr>
          <p:spPr>
            <a:xfrm>
              <a:off x="1528250" y="2699875"/>
              <a:ext cx="34550" cy="92025"/>
            </a:xfrm>
            <a:custGeom>
              <a:rect b="b" l="l" r="r" t="t"/>
              <a:pathLst>
                <a:path extrusionOk="0" h="3681" w="1382">
                  <a:moveTo>
                    <a:pt x="805" y="0"/>
                  </a:moveTo>
                  <a:cubicBezTo>
                    <a:pt x="805" y="0"/>
                    <a:pt x="0" y="2767"/>
                    <a:pt x="1318" y="3680"/>
                  </a:cubicBezTo>
                  <a:lnTo>
                    <a:pt x="1381" y="3545"/>
                  </a:lnTo>
                  <a:cubicBezTo>
                    <a:pt x="1381" y="3545"/>
                    <a:pt x="288" y="2780"/>
                    <a:pt x="891" y="212"/>
                  </a:cubicBezTo>
                  <a:cubicBezTo>
                    <a:pt x="895" y="198"/>
                    <a:pt x="904" y="176"/>
                    <a:pt x="909" y="158"/>
                  </a:cubicBezTo>
                  <a:lnTo>
                    <a:pt x="80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27"/>
            <p:cNvSpPr/>
            <p:nvPr/>
          </p:nvSpPr>
          <p:spPr>
            <a:xfrm>
              <a:off x="1531050" y="2662150"/>
              <a:ext cx="47600" cy="42275"/>
            </a:xfrm>
            <a:custGeom>
              <a:rect b="b" l="l" r="r" t="t"/>
              <a:pathLst>
                <a:path extrusionOk="0" h="1691" w="1904">
                  <a:moveTo>
                    <a:pt x="952" y="0"/>
                  </a:moveTo>
                  <a:cubicBezTo>
                    <a:pt x="860" y="0"/>
                    <a:pt x="767" y="15"/>
                    <a:pt x="675" y="47"/>
                  </a:cubicBezTo>
                  <a:cubicBezTo>
                    <a:pt x="235" y="200"/>
                    <a:pt x="1" y="681"/>
                    <a:pt x="154" y="1122"/>
                  </a:cubicBezTo>
                  <a:cubicBezTo>
                    <a:pt x="271" y="1472"/>
                    <a:pt x="598" y="1691"/>
                    <a:pt x="948" y="1691"/>
                  </a:cubicBezTo>
                  <a:cubicBezTo>
                    <a:pt x="1039" y="1691"/>
                    <a:pt x="1133" y="1676"/>
                    <a:pt x="1224" y="1644"/>
                  </a:cubicBezTo>
                  <a:cubicBezTo>
                    <a:pt x="1665" y="1491"/>
                    <a:pt x="1904" y="1010"/>
                    <a:pt x="1751" y="569"/>
                  </a:cubicBezTo>
                  <a:cubicBezTo>
                    <a:pt x="1629" y="220"/>
                    <a:pt x="1302" y="0"/>
                    <a:pt x="952"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27"/>
            <p:cNvSpPr/>
            <p:nvPr/>
          </p:nvSpPr>
          <p:spPr>
            <a:xfrm>
              <a:off x="1543550" y="2672875"/>
              <a:ext cx="22950" cy="20375"/>
            </a:xfrm>
            <a:custGeom>
              <a:rect b="b" l="l" r="r" t="t"/>
              <a:pathLst>
                <a:path extrusionOk="0" h="815" w="918">
                  <a:moveTo>
                    <a:pt x="460" y="0"/>
                  </a:moveTo>
                  <a:cubicBezTo>
                    <a:pt x="338" y="0"/>
                    <a:pt x="217" y="55"/>
                    <a:pt x="135" y="158"/>
                  </a:cubicBezTo>
                  <a:cubicBezTo>
                    <a:pt x="0" y="338"/>
                    <a:pt x="31" y="594"/>
                    <a:pt x="211" y="729"/>
                  </a:cubicBezTo>
                  <a:cubicBezTo>
                    <a:pt x="284" y="787"/>
                    <a:pt x="371" y="815"/>
                    <a:pt x="458" y="815"/>
                  </a:cubicBezTo>
                  <a:cubicBezTo>
                    <a:pt x="580" y="815"/>
                    <a:pt x="701" y="760"/>
                    <a:pt x="783" y="657"/>
                  </a:cubicBezTo>
                  <a:cubicBezTo>
                    <a:pt x="918" y="477"/>
                    <a:pt x="886" y="221"/>
                    <a:pt x="706" y="86"/>
                  </a:cubicBezTo>
                  <a:cubicBezTo>
                    <a:pt x="633" y="28"/>
                    <a:pt x="547" y="0"/>
                    <a:pt x="46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27"/>
            <p:cNvSpPr/>
            <p:nvPr/>
          </p:nvSpPr>
          <p:spPr>
            <a:xfrm>
              <a:off x="1550950" y="2664325"/>
              <a:ext cx="28150" cy="39950"/>
            </a:xfrm>
            <a:custGeom>
              <a:rect b="b" l="l" r="r" t="t"/>
              <a:pathLst>
                <a:path extrusionOk="0" h="1598" w="1126">
                  <a:moveTo>
                    <a:pt x="545" y="1"/>
                  </a:moveTo>
                  <a:lnTo>
                    <a:pt x="545" y="1"/>
                  </a:lnTo>
                  <a:cubicBezTo>
                    <a:pt x="1126" y="545"/>
                    <a:pt x="788" y="1512"/>
                    <a:pt x="1" y="1580"/>
                  </a:cubicBezTo>
                  <a:cubicBezTo>
                    <a:pt x="58" y="1591"/>
                    <a:pt x="115" y="1597"/>
                    <a:pt x="172" y="1597"/>
                  </a:cubicBezTo>
                  <a:cubicBezTo>
                    <a:pt x="524" y="1597"/>
                    <a:pt x="848" y="1376"/>
                    <a:pt x="968" y="1031"/>
                  </a:cubicBezTo>
                  <a:cubicBezTo>
                    <a:pt x="1103" y="630"/>
                    <a:pt x="923" y="190"/>
                    <a:pt x="54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27"/>
            <p:cNvSpPr/>
            <p:nvPr/>
          </p:nvSpPr>
          <p:spPr>
            <a:xfrm>
              <a:off x="1333800" y="2730450"/>
              <a:ext cx="108425" cy="142875"/>
            </a:xfrm>
            <a:custGeom>
              <a:rect b="b" l="l" r="r" t="t"/>
              <a:pathLst>
                <a:path extrusionOk="0" h="5715" w="4337">
                  <a:moveTo>
                    <a:pt x="427" y="1"/>
                  </a:moveTo>
                  <a:lnTo>
                    <a:pt x="0" y="194"/>
                  </a:lnTo>
                  <a:cubicBezTo>
                    <a:pt x="553" y="1409"/>
                    <a:pt x="1215" y="2570"/>
                    <a:pt x="1980" y="3667"/>
                  </a:cubicBezTo>
                  <a:cubicBezTo>
                    <a:pt x="2470" y="4378"/>
                    <a:pt x="3023" y="5125"/>
                    <a:pt x="3680" y="5714"/>
                  </a:cubicBezTo>
                  <a:cubicBezTo>
                    <a:pt x="3905" y="5701"/>
                    <a:pt x="4121" y="5678"/>
                    <a:pt x="4337" y="5642"/>
                  </a:cubicBezTo>
                  <a:cubicBezTo>
                    <a:pt x="3563" y="5062"/>
                    <a:pt x="2924" y="4203"/>
                    <a:pt x="2366" y="3397"/>
                  </a:cubicBezTo>
                  <a:cubicBezTo>
                    <a:pt x="1620" y="2327"/>
                    <a:pt x="972" y="1188"/>
                    <a:pt x="4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27"/>
            <p:cNvSpPr/>
            <p:nvPr/>
          </p:nvSpPr>
          <p:spPr>
            <a:xfrm>
              <a:off x="1531725" y="2703925"/>
              <a:ext cx="34775" cy="84600"/>
            </a:xfrm>
            <a:custGeom>
              <a:rect b="b" l="l" r="r" t="t"/>
              <a:pathLst>
                <a:path extrusionOk="0" h="3384" w="1391">
                  <a:moveTo>
                    <a:pt x="770" y="0"/>
                  </a:moveTo>
                  <a:cubicBezTo>
                    <a:pt x="770" y="0"/>
                    <a:pt x="1" y="2227"/>
                    <a:pt x="1242" y="3383"/>
                  </a:cubicBezTo>
                  <a:cubicBezTo>
                    <a:pt x="1296" y="3293"/>
                    <a:pt x="1346" y="3203"/>
                    <a:pt x="1391" y="3113"/>
                  </a:cubicBezTo>
                  <a:cubicBezTo>
                    <a:pt x="1161" y="2884"/>
                    <a:pt x="716" y="2330"/>
                    <a:pt x="1031" y="9"/>
                  </a:cubicBezTo>
                  <a:lnTo>
                    <a:pt x="77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0" name="Google Shape;1190;p27"/>
          <p:cNvSpPr txBox="1"/>
          <p:nvPr/>
        </p:nvSpPr>
        <p:spPr>
          <a:xfrm>
            <a:off x="228600" y="7359972"/>
            <a:ext cx="1168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E29578"/>
                </a:solidFill>
                <a:latin typeface="Lora"/>
                <a:ea typeface="Lora"/>
                <a:cs typeface="Lora"/>
                <a:sym typeface="Lora"/>
              </a:rPr>
              <a:t>Examination</a:t>
            </a:r>
            <a:endParaRPr b="1" sz="1200">
              <a:solidFill>
                <a:srgbClr val="E29578"/>
              </a:solidFill>
              <a:latin typeface="Lora"/>
              <a:ea typeface="Lora"/>
              <a:cs typeface="Lora"/>
              <a:sym typeface="Lora"/>
            </a:endParaRPr>
          </a:p>
        </p:txBody>
      </p:sp>
      <p:sp>
        <p:nvSpPr>
          <p:cNvPr id="1191" name="Google Shape;1191;p27"/>
          <p:cNvSpPr/>
          <p:nvPr/>
        </p:nvSpPr>
        <p:spPr>
          <a:xfrm>
            <a:off x="262800" y="5889075"/>
            <a:ext cx="6842100" cy="1307700"/>
          </a:xfrm>
          <a:prstGeom prst="round1Rect">
            <a:avLst>
              <a:gd fmla="val 50000" name="adj"/>
            </a:avLst>
          </a:prstGeom>
          <a:noFill/>
          <a:ln cap="flat" cmpd="sng" w="19050">
            <a:solidFill>
              <a:srgbClr val="F9BDA5"/>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92" name="Google Shape;1192;p27"/>
          <p:cNvGrpSpPr/>
          <p:nvPr/>
        </p:nvGrpSpPr>
        <p:grpSpPr>
          <a:xfrm>
            <a:off x="429754" y="6270480"/>
            <a:ext cx="750422" cy="753569"/>
            <a:chOff x="1086250" y="2163525"/>
            <a:chExt cx="341800" cy="341925"/>
          </a:xfrm>
        </p:grpSpPr>
        <p:sp>
          <p:nvSpPr>
            <p:cNvPr id="1193" name="Google Shape;1193;p27"/>
            <p:cNvSpPr/>
            <p:nvPr/>
          </p:nvSpPr>
          <p:spPr>
            <a:xfrm>
              <a:off x="1086250" y="2163525"/>
              <a:ext cx="341800" cy="341925"/>
            </a:xfrm>
            <a:custGeom>
              <a:rect b="b" l="l" r="r" t="t"/>
              <a:pathLst>
                <a:path extrusionOk="0" h="13677" w="13672">
                  <a:moveTo>
                    <a:pt x="6839" y="0"/>
                  </a:moveTo>
                  <a:cubicBezTo>
                    <a:pt x="3060" y="0"/>
                    <a:pt x="1" y="3059"/>
                    <a:pt x="1" y="6838"/>
                  </a:cubicBezTo>
                  <a:cubicBezTo>
                    <a:pt x="1" y="10613"/>
                    <a:pt x="3060" y="13676"/>
                    <a:pt x="6839" y="13676"/>
                  </a:cubicBezTo>
                  <a:cubicBezTo>
                    <a:pt x="10613" y="13676"/>
                    <a:pt x="13672" y="10613"/>
                    <a:pt x="13672" y="6838"/>
                  </a:cubicBezTo>
                  <a:cubicBezTo>
                    <a:pt x="13672" y="3059"/>
                    <a:pt x="10613" y="0"/>
                    <a:pt x="6839"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27"/>
            <p:cNvSpPr/>
            <p:nvPr/>
          </p:nvSpPr>
          <p:spPr>
            <a:xfrm>
              <a:off x="1117625" y="2175225"/>
              <a:ext cx="243400" cy="327175"/>
            </a:xfrm>
            <a:custGeom>
              <a:rect b="b" l="l" r="r" t="t"/>
              <a:pathLst>
                <a:path extrusionOk="0" h="13087" w="9736">
                  <a:moveTo>
                    <a:pt x="3087" y="0"/>
                  </a:moveTo>
                  <a:cubicBezTo>
                    <a:pt x="2286" y="315"/>
                    <a:pt x="1553" y="778"/>
                    <a:pt x="928" y="1363"/>
                  </a:cubicBezTo>
                  <a:lnTo>
                    <a:pt x="19" y="11548"/>
                  </a:lnTo>
                  <a:cubicBezTo>
                    <a:pt x="1" y="11755"/>
                    <a:pt x="145" y="11939"/>
                    <a:pt x="347" y="11975"/>
                  </a:cubicBezTo>
                  <a:lnTo>
                    <a:pt x="6857" y="13087"/>
                  </a:lnTo>
                  <a:cubicBezTo>
                    <a:pt x="7504" y="12965"/>
                    <a:pt x="8130" y="12749"/>
                    <a:pt x="8715" y="12448"/>
                  </a:cubicBezTo>
                  <a:lnTo>
                    <a:pt x="9736" y="940"/>
                  </a:lnTo>
                  <a:cubicBezTo>
                    <a:pt x="9259" y="576"/>
                    <a:pt x="8737" y="275"/>
                    <a:pt x="8184" y="45"/>
                  </a:cubicBezTo>
                  <a:lnTo>
                    <a:pt x="3087"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27"/>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27"/>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27"/>
            <p:cNvSpPr/>
            <p:nvPr/>
          </p:nvSpPr>
          <p:spPr>
            <a:xfrm>
              <a:off x="1109975" y="2199050"/>
              <a:ext cx="238225" cy="275900"/>
            </a:xfrm>
            <a:custGeom>
              <a:rect b="b" l="l" r="r" t="t"/>
              <a:pathLst>
                <a:path extrusionOk="0" h="11036" w="9529">
                  <a:moveTo>
                    <a:pt x="1706" y="1"/>
                  </a:moveTo>
                  <a:cubicBezTo>
                    <a:pt x="1706" y="1"/>
                    <a:pt x="667" y="8769"/>
                    <a:pt x="1" y="9331"/>
                  </a:cubicBezTo>
                  <a:lnTo>
                    <a:pt x="7819" y="11036"/>
                  </a:lnTo>
                  <a:lnTo>
                    <a:pt x="9529" y="68"/>
                  </a:lnTo>
                  <a:lnTo>
                    <a:pt x="1706"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27"/>
            <p:cNvSpPr/>
            <p:nvPr/>
          </p:nvSpPr>
          <p:spPr>
            <a:xfrm>
              <a:off x="1088500" y="2392500"/>
              <a:ext cx="219775" cy="82450"/>
            </a:xfrm>
            <a:custGeom>
              <a:rect b="b" l="l" r="r" t="t"/>
              <a:pathLst>
                <a:path extrusionOk="0" h="3298" w="8791">
                  <a:moveTo>
                    <a:pt x="8791" y="2578"/>
                  </a:moveTo>
                  <a:lnTo>
                    <a:pt x="8791" y="2579"/>
                  </a:lnTo>
                  <a:lnTo>
                    <a:pt x="8791" y="2579"/>
                  </a:lnTo>
                  <a:cubicBezTo>
                    <a:pt x="8791" y="2579"/>
                    <a:pt x="8791" y="2579"/>
                    <a:pt x="8791" y="2578"/>
                  </a:cubicBezTo>
                  <a:close/>
                  <a:moveTo>
                    <a:pt x="77" y="0"/>
                  </a:moveTo>
                  <a:cubicBezTo>
                    <a:pt x="1" y="1179"/>
                    <a:pt x="860" y="1593"/>
                    <a:pt x="860" y="1593"/>
                  </a:cubicBezTo>
                  <a:lnTo>
                    <a:pt x="8274" y="3210"/>
                  </a:lnTo>
                  <a:lnTo>
                    <a:pt x="8274" y="3210"/>
                  </a:lnTo>
                  <a:cubicBezTo>
                    <a:pt x="7749" y="3012"/>
                    <a:pt x="7050" y="1633"/>
                    <a:pt x="7050" y="1633"/>
                  </a:cubicBezTo>
                  <a:lnTo>
                    <a:pt x="77" y="0"/>
                  </a:lnTo>
                  <a:close/>
                  <a:moveTo>
                    <a:pt x="8274" y="3210"/>
                  </a:moveTo>
                  <a:lnTo>
                    <a:pt x="8274" y="3210"/>
                  </a:lnTo>
                  <a:cubicBezTo>
                    <a:pt x="8311" y="3224"/>
                    <a:pt x="8347" y="3232"/>
                    <a:pt x="8381" y="3233"/>
                  </a:cubicBezTo>
                  <a:lnTo>
                    <a:pt x="8381" y="3233"/>
                  </a:lnTo>
                  <a:lnTo>
                    <a:pt x="8274" y="3210"/>
                  </a:lnTo>
                  <a:close/>
                  <a:moveTo>
                    <a:pt x="8791" y="2579"/>
                  </a:moveTo>
                  <a:cubicBezTo>
                    <a:pt x="8716" y="3055"/>
                    <a:pt x="8570" y="3233"/>
                    <a:pt x="8393" y="3233"/>
                  </a:cubicBezTo>
                  <a:cubicBezTo>
                    <a:pt x="8389" y="3233"/>
                    <a:pt x="8385" y="3233"/>
                    <a:pt x="8381" y="3233"/>
                  </a:cubicBezTo>
                  <a:lnTo>
                    <a:pt x="8381" y="3233"/>
                  </a:lnTo>
                  <a:lnTo>
                    <a:pt x="8678" y="3298"/>
                  </a:lnTo>
                  <a:lnTo>
                    <a:pt x="8791" y="2579"/>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27"/>
            <p:cNvSpPr/>
            <p:nvPr/>
          </p:nvSpPr>
          <p:spPr>
            <a:xfrm>
              <a:off x="1211775" y="2184100"/>
              <a:ext cx="10700" cy="9800"/>
            </a:xfrm>
            <a:custGeom>
              <a:rect b="b" l="l" r="r" t="t"/>
              <a:pathLst>
                <a:path extrusionOk="0" h="392" w="428">
                  <a:moveTo>
                    <a:pt x="216" y="1"/>
                  </a:moveTo>
                  <a:cubicBezTo>
                    <a:pt x="202" y="1"/>
                    <a:pt x="189" y="2"/>
                    <a:pt x="176" y="5"/>
                  </a:cubicBezTo>
                  <a:cubicBezTo>
                    <a:pt x="68" y="28"/>
                    <a:pt x="0" y="131"/>
                    <a:pt x="23" y="234"/>
                  </a:cubicBezTo>
                  <a:cubicBezTo>
                    <a:pt x="42" y="328"/>
                    <a:pt x="123" y="392"/>
                    <a:pt x="212" y="392"/>
                  </a:cubicBezTo>
                  <a:cubicBezTo>
                    <a:pt x="225" y="392"/>
                    <a:pt x="239" y="390"/>
                    <a:pt x="252" y="387"/>
                  </a:cubicBezTo>
                  <a:cubicBezTo>
                    <a:pt x="360" y="365"/>
                    <a:pt x="428" y="261"/>
                    <a:pt x="405" y="158"/>
                  </a:cubicBezTo>
                  <a:cubicBezTo>
                    <a:pt x="389" y="64"/>
                    <a:pt x="306" y="1"/>
                    <a:pt x="216"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27"/>
            <p:cNvSpPr/>
            <p:nvPr/>
          </p:nvSpPr>
          <p:spPr>
            <a:xfrm>
              <a:off x="1281950" y="2183950"/>
              <a:ext cx="10700" cy="9850"/>
            </a:xfrm>
            <a:custGeom>
              <a:rect b="b" l="l" r="r" t="t"/>
              <a:pathLst>
                <a:path extrusionOk="0" h="394" w="428">
                  <a:moveTo>
                    <a:pt x="218" y="1"/>
                  </a:moveTo>
                  <a:cubicBezTo>
                    <a:pt x="202" y="1"/>
                    <a:pt x="187" y="3"/>
                    <a:pt x="171" y="7"/>
                  </a:cubicBezTo>
                  <a:cubicBezTo>
                    <a:pt x="63" y="29"/>
                    <a:pt x="0" y="133"/>
                    <a:pt x="23" y="240"/>
                  </a:cubicBezTo>
                  <a:cubicBezTo>
                    <a:pt x="42" y="330"/>
                    <a:pt x="123" y="393"/>
                    <a:pt x="215" y="393"/>
                  </a:cubicBezTo>
                  <a:cubicBezTo>
                    <a:pt x="229" y="393"/>
                    <a:pt x="243" y="392"/>
                    <a:pt x="257" y="389"/>
                  </a:cubicBezTo>
                  <a:cubicBezTo>
                    <a:pt x="360" y="362"/>
                    <a:pt x="428" y="258"/>
                    <a:pt x="405" y="155"/>
                  </a:cubicBezTo>
                  <a:cubicBezTo>
                    <a:pt x="386" y="63"/>
                    <a:pt x="305" y="1"/>
                    <a:pt x="218"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27"/>
            <p:cNvSpPr/>
            <p:nvPr/>
          </p:nvSpPr>
          <p:spPr>
            <a:xfrm>
              <a:off x="1215475" y="2188925"/>
              <a:ext cx="71900" cy="22650"/>
            </a:xfrm>
            <a:custGeom>
              <a:rect b="b" l="l" r="r" t="t"/>
              <a:pathLst>
                <a:path extrusionOk="0" fill="none" h="906" w="2876">
                  <a:moveTo>
                    <a:pt x="68" y="1"/>
                  </a:moveTo>
                  <a:lnTo>
                    <a:pt x="10" y="698"/>
                  </a:lnTo>
                  <a:cubicBezTo>
                    <a:pt x="1" y="811"/>
                    <a:pt x="86" y="905"/>
                    <a:pt x="199" y="905"/>
                  </a:cubicBezTo>
                  <a:lnTo>
                    <a:pt x="1130" y="905"/>
                  </a:lnTo>
                  <a:lnTo>
                    <a:pt x="1134" y="874"/>
                  </a:lnTo>
                  <a:cubicBezTo>
                    <a:pt x="1143" y="770"/>
                    <a:pt x="1229" y="689"/>
                    <a:pt x="1332" y="689"/>
                  </a:cubicBezTo>
                  <a:lnTo>
                    <a:pt x="1422" y="689"/>
                  </a:lnTo>
                  <a:cubicBezTo>
                    <a:pt x="1539" y="689"/>
                    <a:pt x="1634" y="788"/>
                    <a:pt x="1620" y="905"/>
                  </a:cubicBezTo>
                  <a:lnTo>
                    <a:pt x="1620" y="905"/>
                  </a:lnTo>
                  <a:lnTo>
                    <a:pt x="2619" y="905"/>
                  </a:lnTo>
                  <a:cubicBezTo>
                    <a:pt x="2718" y="905"/>
                    <a:pt x="2799" y="833"/>
                    <a:pt x="2808" y="734"/>
                  </a:cubicBezTo>
                  <a:lnTo>
                    <a:pt x="2875" y="1"/>
                  </a:lnTo>
                </a:path>
              </a:pathLst>
            </a:custGeom>
            <a:noFill/>
            <a:ln cap="flat" cmpd="sng" w="4275">
              <a:solidFill>
                <a:srgbClr val="F9BDA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27"/>
            <p:cNvSpPr/>
            <p:nvPr/>
          </p:nvSpPr>
          <p:spPr>
            <a:xfrm>
              <a:off x="1178600" y="2242925"/>
              <a:ext cx="123950" cy="3275"/>
            </a:xfrm>
            <a:custGeom>
              <a:rect b="b" l="l" r="r" t="t"/>
              <a:pathLst>
                <a:path extrusionOk="0" fill="none" h="131" w="4958">
                  <a:moveTo>
                    <a:pt x="0" y="0"/>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27"/>
            <p:cNvSpPr/>
            <p:nvPr/>
          </p:nvSpPr>
          <p:spPr>
            <a:xfrm>
              <a:off x="1176900" y="2261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27"/>
            <p:cNvSpPr/>
            <p:nvPr/>
          </p:nvSpPr>
          <p:spPr>
            <a:xfrm>
              <a:off x="1173875" y="2279925"/>
              <a:ext cx="123950" cy="3400"/>
            </a:xfrm>
            <a:custGeom>
              <a:rect b="b" l="l" r="r" t="t"/>
              <a:pathLst>
                <a:path extrusionOk="0" fill="none" h="136" w="4958">
                  <a:moveTo>
                    <a:pt x="0" y="0"/>
                  </a:moveTo>
                  <a:lnTo>
                    <a:pt x="4958" y="135"/>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27"/>
            <p:cNvSpPr/>
            <p:nvPr/>
          </p:nvSpPr>
          <p:spPr>
            <a:xfrm>
              <a:off x="1170825" y="2298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27"/>
            <p:cNvSpPr/>
            <p:nvPr/>
          </p:nvSpPr>
          <p:spPr>
            <a:xfrm>
              <a:off x="1167800" y="2316925"/>
              <a:ext cx="123850" cy="3275"/>
            </a:xfrm>
            <a:custGeom>
              <a:rect b="b" l="l" r="r" t="t"/>
              <a:pathLst>
                <a:path extrusionOk="0" fill="none" h="131" w="4954">
                  <a:moveTo>
                    <a:pt x="0" y="0"/>
                  </a:moveTo>
                  <a:lnTo>
                    <a:pt x="4953"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27"/>
            <p:cNvSpPr/>
            <p:nvPr/>
          </p:nvSpPr>
          <p:spPr>
            <a:xfrm>
              <a:off x="1182375" y="2341925"/>
              <a:ext cx="46275" cy="39200"/>
            </a:xfrm>
            <a:custGeom>
              <a:rect b="b" l="l" r="r" t="t"/>
              <a:pathLst>
                <a:path extrusionOk="0" h="1568" w="1851">
                  <a:moveTo>
                    <a:pt x="1028" y="0"/>
                  </a:moveTo>
                  <a:cubicBezTo>
                    <a:pt x="377" y="0"/>
                    <a:pt x="1" y="770"/>
                    <a:pt x="434" y="1286"/>
                  </a:cubicBezTo>
                  <a:cubicBezTo>
                    <a:pt x="595" y="1480"/>
                    <a:pt x="813" y="1567"/>
                    <a:pt x="1027" y="1567"/>
                  </a:cubicBezTo>
                  <a:cubicBezTo>
                    <a:pt x="1405" y="1567"/>
                    <a:pt x="1775" y="1296"/>
                    <a:pt x="1815" y="854"/>
                  </a:cubicBezTo>
                  <a:cubicBezTo>
                    <a:pt x="1851" y="422"/>
                    <a:pt x="1536" y="44"/>
                    <a:pt x="1104" y="4"/>
                  </a:cubicBezTo>
                  <a:cubicBezTo>
                    <a:pt x="1078" y="1"/>
                    <a:pt x="1053" y="0"/>
                    <a:pt x="1028"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27"/>
            <p:cNvSpPr/>
            <p:nvPr/>
          </p:nvSpPr>
          <p:spPr>
            <a:xfrm>
              <a:off x="1164075" y="2343800"/>
              <a:ext cx="53225" cy="30050"/>
            </a:xfrm>
            <a:custGeom>
              <a:rect b="b" l="l" r="r" t="t"/>
              <a:pathLst>
                <a:path extrusionOk="0" fill="none" h="1202" w="2129">
                  <a:moveTo>
                    <a:pt x="320" y="1202"/>
                  </a:moveTo>
                  <a:cubicBezTo>
                    <a:pt x="100" y="932"/>
                    <a:pt x="1" y="581"/>
                    <a:pt x="50" y="235"/>
                  </a:cubicBezTo>
                  <a:cubicBezTo>
                    <a:pt x="64" y="149"/>
                    <a:pt x="100" y="55"/>
                    <a:pt x="181" y="32"/>
                  </a:cubicBezTo>
                  <a:cubicBezTo>
                    <a:pt x="298" y="1"/>
                    <a:pt x="383" y="145"/>
                    <a:pt x="419" y="261"/>
                  </a:cubicBezTo>
                  <a:cubicBezTo>
                    <a:pt x="469" y="410"/>
                    <a:pt x="518" y="563"/>
                    <a:pt x="568" y="716"/>
                  </a:cubicBezTo>
                  <a:cubicBezTo>
                    <a:pt x="572" y="743"/>
                    <a:pt x="590" y="770"/>
                    <a:pt x="613" y="792"/>
                  </a:cubicBezTo>
                  <a:cubicBezTo>
                    <a:pt x="734" y="864"/>
                    <a:pt x="792" y="522"/>
                    <a:pt x="923" y="572"/>
                  </a:cubicBezTo>
                  <a:cubicBezTo>
                    <a:pt x="995" y="599"/>
                    <a:pt x="972" y="711"/>
                    <a:pt x="1013" y="774"/>
                  </a:cubicBezTo>
                  <a:cubicBezTo>
                    <a:pt x="1062" y="846"/>
                    <a:pt x="1175" y="837"/>
                    <a:pt x="1251" y="792"/>
                  </a:cubicBezTo>
                  <a:cubicBezTo>
                    <a:pt x="1328" y="752"/>
                    <a:pt x="1395" y="689"/>
                    <a:pt x="1481" y="680"/>
                  </a:cubicBezTo>
                  <a:cubicBezTo>
                    <a:pt x="1566" y="675"/>
                    <a:pt x="1647" y="716"/>
                    <a:pt x="1728" y="707"/>
                  </a:cubicBezTo>
                  <a:cubicBezTo>
                    <a:pt x="1872" y="693"/>
                    <a:pt x="1989" y="518"/>
                    <a:pt x="2129" y="558"/>
                  </a:cubicBezTo>
                </a:path>
              </a:pathLst>
            </a:custGeom>
            <a:noFill/>
            <a:ln cap="rnd" cmpd="sng" w="4275">
              <a:solidFill>
                <a:srgbClr val="96D6E0"/>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09" name="Google Shape;1209;p27"/>
          <p:cNvSpPr txBox="1"/>
          <p:nvPr/>
        </p:nvSpPr>
        <p:spPr>
          <a:xfrm>
            <a:off x="246995" y="5852674"/>
            <a:ext cx="10566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History</a:t>
            </a:r>
            <a:endParaRPr b="1" sz="1200">
              <a:solidFill>
                <a:srgbClr val="006D77"/>
              </a:solidFill>
              <a:latin typeface="Lora"/>
              <a:ea typeface="Lora"/>
              <a:cs typeface="Lora"/>
              <a:sym typeface="Lora"/>
            </a:endParaRPr>
          </a:p>
        </p:txBody>
      </p:sp>
      <p:sp>
        <p:nvSpPr>
          <p:cNvPr id="1210" name="Google Shape;1210;p27"/>
          <p:cNvSpPr/>
          <p:nvPr/>
        </p:nvSpPr>
        <p:spPr>
          <a:xfrm>
            <a:off x="262800" y="7333757"/>
            <a:ext cx="6842100" cy="1200000"/>
          </a:xfrm>
          <a:prstGeom prst="round1Rect">
            <a:avLst>
              <a:gd fmla="val 27620"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27"/>
          <p:cNvSpPr txBox="1"/>
          <p:nvPr/>
        </p:nvSpPr>
        <p:spPr>
          <a:xfrm>
            <a:off x="1397300" y="5905414"/>
            <a:ext cx="5581200" cy="1200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Common in children and young adults.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Males are affected more.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Painless lump that grows slowly.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Malaise, weight loss and pallor.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Itching of the skin (pruritus) is a distinctive complaint.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Fever with rigors.</a:t>
            </a:r>
            <a:endParaRPr sz="1200">
              <a:latin typeface="Mada"/>
              <a:ea typeface="Mada"/>
              <a:cs typeface="Mada"/>
              <a:sym typeface="Mada"/>
            </a:endParaRPr>
          </a:p>
        </p:txBody>
      </p:sp>
      <p:sp>
        <p:nvSpPr>
          <p:cNvPr id="1212" name="Google Shape;1212;p27"/>
          <p:cNvSpPr txBox="1"/>
          <p:nvPr/>
        </p:nvSpPr>
        <p:spPr>
          <a:xfrm>
            <a:off x="1397300" y="7400068"/>
            <a:ext cx="5688000" cy="1107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Any Lymph gland group , often bilateral.</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Not tender.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Solid and rubbery , possible to define.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Liver and spleen may be palpable.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Anemia and jaundice.</a:t>
            </a:r>
            <a:endParaRPr sz="1200">
              <a:latin typeface="Mada"/>
              <a:ea typeface="Mada"/>
              <a:cs typeface="Mada"/>
              <a:sym typeface="Mada"/>
            </a:endParaRPr>
          </a:p>
        </p:txBody>
      </p:sp>
      <p:sp>
        <p:nvSpPr>
          <p:cNvPr id="1213" name="Google Shape;1213;p27"/>
          <p:cNvSpPr txBox="1"/>
          <p:nvPr/>
        </p:nvSpPr>
        <p:spPr>
          <a:xfrm>
            <a:off x="18550" y="8843875"/>
            <a:ext cx="7496400" cy="162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1C4588"/>
                </a:solidFill>
                <a:latin typeface="Mada"/>
                <a:ea typeface="Mada"/>
                <a:cs typeface="Mada"/>
                <a:sym typeface="Mada"/>
              </a:rPr>
              <a:t>        Book’s Summary of lymphadenopathies</a:t>
            </a:r>
            <a:endParaRPr b="1" sz="1000">
              <a:solidFill>
                <a:srgbClr val="1C4588"/>
              </a:solidFill>
              <a:latin typeface="Mada"/>
              <a:ea typeface="Mada"/>
              <a:cs typeface="Mada"/>
              <a:sym typeface="Mada"/>
            </a:endParaRPr>
          </a:p>
          <a:p>
            <a:pPr indent="0" lvl="0" marL="0" rtl="0" algn="l">
              <a:spcBef>
                <a:spcPts val="0"/>
              </a:spcBef>
              <a:spcAft>
                <a:spcPts val="0"/>
              </a:spcAft>
              <a:buNone/>
            </a:pPr>
            <a:r>
              <a:t/>
            </a:r>
            <a:endParaRPr b="1" sz="400">
              <a:solidFill>
                <a:srgbClr val="1C4588"/>
              </a:solidFill>
              <a:latin typeface="Mada"/>
              <a:ea typeface="Mada"/>
              <a:cs typeface="Mada"/>
              <a:sym typeface="Mada"/>
            </a:endParaRPr>
          </a:p>
          <a:p>
            <a:pPr indent="-185900" lvl="0" marL="3527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Nodes become palpable when their diameter exceeds 1 cm, but impalpable nodes may contain tumour.</a:t>
            </a:r>
            <a:endParaRPr sz="1000">
              <a:solidFill>
                <a:srgbClr val="1C4588"/>
              </a:solidFill>
              <a:latin typeface="Mada"/>
              <a:ea typeface="Mada"/>
              <a:cs typeface="Mada"/>
              <a:sym typeface="Mada"/>
            </a:endParaRPr>
          </a:p>
          <a:p>
            <a:pPr indent="-185900" lvl="0" marL="3527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Painless neck nodes in patients &gt;45 years are often due to metastases from carcinoma. In most cases, the primary is within the head and neck.  A thorough search for a primary lesion must precede biopsy.</a:t>
            </a:r>
            <a:endParaRPr sz="1000">
              <a:solidFill>
                <a:srgbClr val="1C4588"/>
              </a:solidFill>
              <a:latin typeface="Mada"/>
              <a:ea typeface="Mada"/>
              <a:cs typeface="Mada"/>
              <a:sym typeface="Mada"/>
            </a:endParaRPr>
          </a:p>
          <a:p>
            <a:pPr indent="-185900" lvl="0" marL="3527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Fine-needle aspiration cytology can be diagnostic for secondary  carcinoma in lymph nodes from head and neck tumours or for tuberculosis; histology is needed for lymphoma.</a:t>
            </a:r>
            <a:endParaRPr sz="1000">
              <a:solidFill>
                <a:srgbClr val="1C4588"/>
              </a:solidFill>
              <a:latin typeface="Mada"/>
              <a:ea typeface="Mada"/>
              <a:cs typeface="Mada"/>
              <a:sym typeface="Mada"/>
            </a:endParaRPr>
          </a:p>
          <a:p>
            <a:pPr indent="-185900" lvl="0" marL="352799"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In lymphoma:</a:t>
            </a:r>
            <a:endParaRPr b="1" sz="1000">
              <a:solidFill>
                <a:srgbClr val="1C4588"/>
              </a:solidFill>
              <a:latin typeface="Mada"/>
              <a:ea typeface="Mada"/>
              <a:cs typeface="Mada"/>
              <a:sym typeface="Mada"/>
            </a:endParaRPr>
          </a:p>
          <a:p>
            <a:pPr indent="-185900" lvl="1" marL="7020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nodes are often bilaterally enlarged, rubbery, firm and discrete.</a:t>
            </a:r>
            <a:endParaRPr sz="1000">
              <a:solidFill>
                <a:srgbClr val="1C4588"/>
              </a:solidFill>
              <a:latin typeface="Mada"/>
              <a:ea typeface="Mada"/>
              <a:cs typeface="Mada"/>
              <a:sym typeface="Mada"/>
            </a:endParaRPr>
          </a:p>
          <a:p>
            <a:pPr indent="-185900" lvl="1" marL="7020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Extranodal disease suggests non-Hodgkin’s lymphoma.</a:t>
            </a:r>
            <a:endParaRPr sz="1000">
              <a:solidFill>
                <a:srgbClr val="1C4588"/>
              </a:solidFill>
              <a:latin typeface="Mada"/>
              <a:ea typeface="Mada"/>
              <a:cs typeface="Mada"/>
              <a:sym typeface="Mada"/>
            </a:endParaRPr>
          </a:p>
          <a:p>
            <a:pPr indent="-185900" lvl="1" marL="7020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Bone marrow examination and CT are used in staging.</a:t>
            </a:r>
            <a:endParaRPr sz="1000">
              <a:solidFill>
                <a:srgbClr val="1C4588"/>
              </a:solidFill>
              <a:latin typeface="Mada"/>
              <a:ea typeface="Mada"/>
              <a:cs typeface="Mada"/>
              <a:sym typeface="Mad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p28"/>
          <p:cNvSpPr/>
          <p:nvPr/>
        </p:nvSpPr>
        <p:spPr>
          <a:xfrm>
            <a:off x="262800" y="4485725"/>
            <a:ext cx="6842100" cy="1200000"/>
          </a:xfrm>
          <a:prstGeom prst="round1Rect">
            <a:avLst>
              <a:gd fmla="val 38460"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2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20" name="Google Shape;1220;p28"/>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221" name="Google Shape;1221;p28"/>
          <p:cNvSpPr txBox="1"/>
          <p:nvPr/>
        </p:nvSpPr>
        <p:spPr>
          <a:xfrm>
            <a:off x="790113" y="182775"/>
            <a:ext cx="60093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Thyroglossal cyst</a:t>
            </a:r>
            <a:endParaRPr sz="2200"/>
          </a:p>
        </p:txBody>
      </p:sp>
      <p:sp>
        <p:nvSpPr>
          <p:cNvPr id="1222" name="Google Shape;1222;p28"/>
          <p:cNvSpPr/>
          <p:nvPr/>
        </p:nvSpPr>
        <p:spPr>
          <a:xfrm>
            <a:off x="74475" y="9689425"/>
            <a:ext cx="7440600" cy="9267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23" name="Google Shape;1223;p28"/>
          <p:cNvGrpSpPr/>
          <p:nvPr/>
        </p:nvGrpSpPr>
        <p:grpSpPr>
          <a:xfrm>
            <a:off x="323344" y="972884"/>
            <a:ext cx="467181" cy="476434"/>
            <a:chOff x="2410712" y="2415450"/>
            <a:chExt cx="312600" cy="312600"/>
          </a:xfrm>
        </p:grpSpPr>
        <p:sp>
          <p:nvSpPr>
            <p:cNvPr id="1224" name="Google Shape;1224;p2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6" name="Google Shape;1226;p28"/>
          <p:cNvSpPr txBox="1"/>
          <p:nvPr/>
        </p:nvSpPr>
        <p:spPr>
          <a:xfrm>
            <a:off x="780625" y="998652"/>
            <a:ext cx="65331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Thyroglossal cyst</a:t>
            </a:r>
            <a:endParaRPr b="1" sz="1800">
              <a:solidFill>
                <a:srgbClr val="006D77"/>
              </a:solidFill>
              <a:highlight>
                <a:srgbClr val="EDF9F9"/>
              </a:highlight>
              <a:latin typeface="Lora"/>
              <a:ea typeface="Lora"/>
              <a:cs typeface="Lora"/>
              <a:sym typeface="Lora"/>
            </a:endParaRPr>
          </a:p>
        </p:txBody>
      </p:sp>
      <p:grpSp>
        <p:nvGrpSpPr>
          <p:cNvPr id="1227" name="Google Shape;1227;p28"/>
          <p:cNvGrpSpPr/>
          <p:nvPr/>
        </p:nvGrpSpPr>
        <p:grpSpPr>
          <a:xfrm>
            <a:off x="335747" y="4854064"/>
            <a:ext cx="865460" cy="743572"/>
            <a:chOff x="1186450" y="2531950"/>
            <a:chExt cx="399400" cy="341825"/>
          </a:xfrm>
        </p:grpSpPr>
        <p:sp>
          <p:nvSpPr>
            <p:cNvPr id="1228" name="Google Shape;1228;p28"/>
            <p:cNvSpPr/>
            <p:nvPr/>
          </p:nvSpPr>
          <p:spPr>
            <a:xfrm>
              <a:off x="1243925" y="2531950"/>
              <a:ext cx="341925" cy="341825"/>
            </a:xfrm>
            <a:custGeom>
              <a:rect b="b" l="l" r="r" t="t"/>
              <a:pathLst>
                <a:path extrusionOk="0" h="13673" w="13677">
                  <a:moveTo>
                    <a:pt x="6839" y="1"/>
                  </a:moveTo>
                  <a:cubicBezTo>
                    <a:pt x="3064" y="1"/>
                    <a:pt x="1" y="3060"/>
                    <a:pt x="1" y="6834"/>
                  </a:cubicBezTo>
                  <a:cubicBezTo>
                    <a:pt x="1" y="10613"/>
                    <a:pt x="3064" y="13672"/>
                    <a:pt x="6839" y="13672"/>
                  </a:cubicBezTo>
                  <a:cubicBezTo>
                    <a:pt x="10617" y="13672"/>
                    <a:pt x="13676" y="10613"/>
                    <a:pt x="13676" y="6834"/>
                  </a:cubicBezTo>
                  <a:cubicBezTo>
                    <a:pt x="13676" y="3060"/>
                    <a:pt x="10617" y="1"/>
                    <a:pt x="6839"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28"/>
            <p:cNvSpPr/>
            <p:nvPr/>
          </p:nvSpPr>
          <p:spPr>
            <a:xfrm>
              <a:off x="1186450" y="2575700"/>
              <a:ext cx="61900" cy="134100"/>
            </a:xfrm>
            <a:custGeom>
              <a:rect b="b" l="l" r="r" t="t"/>
              <a:pathLst>
                <a:path extrusionOk="0" h="5364" w="2476">
                  <a:moveTo>
                    <a:pt x="1027" y="1"/>
                  </a:moveTo>
                  <a:lnTo>
                    <a:pt x="446" y="424"/>
                  </a:lnTo>
                  <a:lnTo>
                    <a:pt x="433" y="433"/>
                  </a:lnTo>
                  <a:cubicBezTo>
                    <a:pt x="248" y="604"/>
                    <a:pt x="1" y="1107"/>
                    <a:pt x="410" y="1755"/>
                  </a:cubicBezTo>
                  <a:cubicBezTo>
                    <a:pt x="716" y="2246"/>
                    <a:pt x="1679" y="4225"/>
                    <a:pt x="2228" y="5363"/>
                  </a:cubicBezTo>
                  <a:lnTo>
                    <a:pt x="2475" y="5242"/>
                  </a:lnTo>
                  <a:cubicBezTo>
                    <a:pt x="1805" y="3847"/>
                    <a:pt x="941" y="2084"/>
                    <a:pt x="644" y="1611"/>
                  </a:cubicBezTo>
                  <a:cubicBezTo>
                    <a:pt x="275" y="1026"/>
                    <a:pt x="577" y="685"/>
                    <a:pt x="617" y="640"/>
                  </a:cubicBezTo>
                  <a:lnTo>
                    <a:pt x="1189" y="226"/>
                  </a:lnTo>
                  <a:lnTo>
                    <a:pt x="1027"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28"/>
            <p:cNvSpPr/>
            <p:nvPr/>
          </p:nvSpPr>
          <p:spPr>
            <a:xfrm>
              <a:off x="1268325" y="2533200"/>
              <a:ext cx="107550" cy="115625"/>
            </a:xfrm>
            <a:custGeom>
              <a:rect b="b" l="l" r="r" t="t"/>
              <a:pathLst>
                <a:path extrusionOk="0" h="4625" w="4302">
                  <a:moveTo>
                    <a:pt x="856" y="0"/>
                  </a:moveTo>
                  <a:cubicBezTo>
                    <a:pt x="787" y="0"/>
                    <a:pt x="725" y="9"/>
                    <a:pt x="676" y="23"/>
                  </a:cubicBezTo>
                  <a:lnTo>
                    <a:pt x="1" y="306"/>
                  </a:lnTo>
                  <a:lnTo>
                    <a:pt x="109" y="558"/>
                  </a:lnTo>
                  <a:lnTo>
                    <a:pt x="757" y="288"/>
                  </a:lnTo>
                  <a:cubicBezTo>
                    <a:pt x="771" y="285"/>
                    <a:pt x="807" y="279"/>
                    <a:pt x="858" y="279"/>
                  </a:cubicBezTo>
                  <a:cubicBezTo>
                    <a:pt x="1022" y="279"/>
                    <a:pt x="1341" y="347"/>
                    <a:pt x="1575" y="819"/>
                  </a:cubicBezTo>
                  <a:cubicBezTo>
                    <a:pt x="1854" y="1386"/>
                    <a:pt x="3262" y="3442"/>
                    <a:pt x="4077" y="4625"/>
                  </a:cubicBezTo>
                  <a:lnTo>
                    <a:pt x="4302" y="4467"/>
                  </a:lnTo>
                  <a:cubicBezTo>
                    <a:pt x="3649" y="3523"/>
                    <a:pt x="2102" y="1264"/>
                    <a:pt x="1818" y="693"/>
                  </a:cubicBezTo>
                  <a:cubicBezTo>
                    <a:pt x="1545" y="142"/>
                    <a:pt x="1136" y="0"/>
                    <a:pt x="85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28"/>
            <p:cNvSpPr/>
            <p:nvPr/>
          </p:nvSpPr>
          <p:spPr>
            <a:xfrm>
              <a:off x="1358650" y="2627675"/>
              <a:ext cx="17225" cy="21050"/>
            </a:xfrm>
            <a:custGeom>
              <a:rect b="b" l="l" r="r" t="t"/>
              <a:pathLst>
                <a:path extrusionOk="0" h="842" w="689">
                  <a:moveTo>
                    <a:pt x="216" y="0"/>
                  </a:moveTo>
                  <a:lnTo>
                    <a:pt x="0" y="171"/>
                  </a:lnTo>
                  <a:cubicBezTo>
                    <a:pt x="167" y="414"/>
                    <a:pt x="324" y="643"/>
                    <a:pt x="464" y="841"/>
                  </a:cubicBezTo>
                  <a:lnTo>
                    <a:pt x="689" y="688"/>
                  </a:lnTo>
                  <a:cubicBezTo>
                    <a:pt x="558" y="499"/>
                    <a:pt x="396" y="266"/>
                    <a:pt x="21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28"/>
            <p:cNvSpPr/>
            <p:nvPr/>
          </p:nvSpPr>
          <p:spPr>
            <a:xfrm>
              <a:off x="1236175" y="2694025"/>
              <a:ext cx="12175" cy="15650"/>
            </a:xfrm>
            <a:custGeom>
              <a:rect b="b" l="l" r="r" t="t"/>
              <a:pathLst>
                <a:path extrusionOk="0" h="626" w="487">
                  <a:moveTo>
                    <a:pt x="239" y="0"/>
                  </a:moveTo>
                  <a:lnTo>
                    <a:pt x="0" y="140"/>
                  </a:lnTo>
                  <a:cubicBezTo>
                    <a:pt x="86" y="311"/>
                    <a:pt x="167" y="477"/>
                    <a:pt x="239" y="626"/>
                  </a:cubicBezTo>
                  <a:lnTo>
                    <a:pt x="486" y="509"/>
                  </a:lnTo>
                  <a:lnTo>
                    <a:pt x="2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28"/>
            <p:cNvSpPr/>
            <p:nvPr/>
          </p:nvSpPr>
          <p:spPr>
            <a:xfrm>
              <a:off x="1203000" y="2571475"/>
              <a:ext cx="23300" cy="20200"/>
            </a:xfrm>
            <a:custGeom>
              <a:rect b="b" l="l" r="r" t="t"/>
              <a:pathLst>
                <a:path extrusionOk="0" h="808" w="932">
                  <a:moveTo>
                    <a:pt x="540" y="0"/>
                  </a:moveTo>
                  <a:cubicBezTo>
                    <a:pt x="481" y="0"/>
                    <a:pt x="422" y="17"/>
                    <a:pt x="369" y="53"/>
                  </a:cubicBezTo>
                  <a:lnTo>
                    <a:pt x="176" y="183"/>
                  </a:lnTo>
                  <a:cubicBezTo>
                    <a:pt x="36" y="278"/>
                    <a:pt x="0" y="467"/>
                    <a:pt x="95" y="602"/>
                  </a:cubicBezTo>
                  <a:lnTo>
                    <a:pt x="144" y="674"/>
                  </a:lnTo>
                  <a:cubicBezTo>
                    <a:pt x="200" y="760"/>
                    <a:pt x="295" y="807"/>
                    <a:pt x="392" y="807"/>
                  </a:cubicBezTo>
                  <a:cubicBezTo>
                    <a:pt x="450" y="807"/>
                    <a:pt x="510" y="790"/>
                    <a:pt x="563" y="755"/>
                  </a:cubicBezTo>
                  <a:lnTo>
                    <a:pt x="756" y="629"/>
                  </a:lnTo>
                  <a:cubicBezTo>
                    <a:pt x="895" y="534"/>
                    <a:pt x="931" y="345"/>
                    <a:pt x="837" y="206"/>
                  </a:cubicBezTo>
                  <a:lnTo>
                    <a:pt x="788" y="134"/>
                  </a:lnTo>
                  <a:cubicBezTo>
                    <a:pt x="731" y="47"/>
                    <a:pt x="637" y="0"/>
                    <a:pt x="54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28"/>
            <p:cNvSpPr/>
            <p:nvPr/>
          </p:nvSpPr>
          <p:spPr>
            <a:xfrm>
              <a:off x="1256525" y="2533925"/>
              <a:ext cx="23425" cy="19525"/>
            </a:xfrm>
            <a:custGeom>
              <a:rect b="b" l="l" r="r" t="t"/>
              <a:pathLst>
                <a:path extrusionOk="0" h="781" w="937">
                  <a:moveTo>
                    <a:pt x="558" y="1"/>
                  </a:moveTo>
                  <a:cubicBezTo>
                    <a:pt x="516" y="1"/>
                    <a:pt x="473" y="10"/>
                    <a:pt x="432" y="30"/>
                  </a:cubicBezTo>
                  <a:lnTo>
                    <a:pt x="221" y="124"/>
                  </a:lnTo>
                  <a:cubicBezTo>
                    <a:pt x="68" y="192"/>
                    <a:pt x="1" y="372"/>
                    <a:pt x="73" y="525"/>
                  </a:cubicBezTo>
                  <a:lnTo>
                    <a:pt x="104" y="601"/>
                  </a:lnTo>
                  <a:cubicBezTo>
                    <a:pt x="157" y="714"/>
                    <a:pt x="266" y="780"/>
                    <a:pt x="382" y="780"/>
                  </a:cubicBezTo>
                  <a:cubicBezTo>
                    <a:pt x="423" y="780"/>
                    <a:pt x="464" y="772"/>
                    <a:pt x="504" y="754"/>
                  </a:cubicBezTo>
                  <a:lnTo>
                    <a:pt x="716" y="655"/>
                  </a:lnTo>
                  <a:cubicBezTo>
                    <a:pt x="869" y="588"/>
                    <a:pt x="936" y="408"/>
                    <a:pt x="864" y="255"/>
                  </a:cubicBezTo>
                  <a:lnTo>
                    <a:pt x="833" y="178"/>
                  </a:lnTo>
                  <a:cubicBezTo>
                    <a:pt x="780" y="67"/>
                    <a:pt x="671"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28"/>
            <p:cNvSpPr/>
            <p:nvPr/>
          </p:nvSpPr>
          <p:spPr>
            <a:xfrm>
              <a:off x="1237400" y="2632850"/>
              <a:ext cx="149950" cy="116325"/>
            </a:xfrm>
            <a:custGeom>
              <a:rect b="b" l="l" r="r" t="t"/>
              <a:pathLst>
                <a:path extrusionOk="0" h="4653" w="5998">
                  <a:moveTo>
                    <a:pt x="5314" y="0"/>
                  </a:moveTo>
                  <a:lnTo>
                    <a:pt x="4900" y="229"/>
                  </a:lnTo>
                  <a:cubicBezTo>
                    <a:pt x="4909" y="243"/>
                    <a:pt x="5489" y="1291"/>
                    <a:pt x="5197" y="2344"/>
                  </a:cubicBezTo>
                  <a:cubicBezTo>
                    <a:pt x="5030" y="2938"/>
                    <a:pt x="4612" y="3428"/>
                    <a:pt x="3951" y="3797"/>
                  </a:cubicBezTo>
                  <a:cubicBezTo>
                    <a:pt x="3497" y="4052"/>
                    <a:pt x="3056" y="4179"/>
                    <a:pt x="2632" y="4179"/>
                  </a:cubicBezTo>
                  <a:cubicBezTo>
                    <a:pt x="2190" y="4179"/>
                    <a:pt x="1766" y="4041"/>
                    <a:pt x="1364" y="3765"/>
                  </a:cubicBezTo>
                  <a:cubicBezTo>
                    <a:pt x="982" y="3491"/>
                    <a:pt x="658" y="3145"/>
                    <a:pt x="415" y="2744"/>
                  </a:cubicBezTo>
                  <a:lnTo>
                    <a:pt x="1" y="2974"/>
                  </a:lnTo>
                  <a:cubicBezTo>
                    <a:pt x="28" y="3023"/>
                    <a:pt x="694" y="4202"/>
                    <a:pt x="1935" y="4553"/>
                  </a:cubicBezTo>
                  <a:cubicBezTo>
                    <a:pt x="2166" y="4619"/>
                    <a:pt x="2401" y="4652"/>
                    <a:pt x="2639" y="4652"/>
                  </a:cubicBezTo>
                  <a:cubicBezTo>
                    <a:pt x="3142" y="4652"/>
                    <a:pt x="3659" y="4504"/>
                    <a:pt x="4185" y="4211"/>
                  </a:cubicBezTo>
                  <a:cubicBezTo>
                    <a:pt x="4517" y="4026"/>
                    <a:pt x="4814" y="3797"/>
                    <a:pt x="5071" y="3518"/>
                  </a:cubicBezTo>
                  <a:cubicBezTo>
                    <a:pt x="5345" y="3221"/>
                    <a:pt x="5543" y="2861"/>
                    <a:pt x="5651" y="2474"/>
                  </a:cubicBezTo>
                  <a:cubicBezTo>
                    <a:pt x="5997" y="1233"/>
                    <a:pt x="5341" y="50"/>
                    <a:pt x="53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28"/>
            <p:cNvSpPr/>
            <p:nvPr/>
          </p:nvSpPr>
          <p:spPr>
            <a:xfrm>
              <a:off x="1244375" y="2636325"/>
              <a:ext cx="133300" cy="103375"/>
            </a:xfrm>
            <a:custGeom>
              <a:rect b="b" l="l" r="r" t="t"/>
              <a:pathLst>
                <a:path extrusionOk="0" h="4135" w="5332">
                  <a:moveTo>
                    <a:pt x="4783" y="0"/>
                  </a:moveTo>
                  <a:lnTo>
                    <a:pt x="4625" y="90"/>
                  </a:lnTo>
                  <a:cubicBezTo>
                    <a:pt x="4630" y="99"/>
                    <a:pt x="5215" y="1148"/>
                    <a:pt x="4918" y="2205"/>
                  </a:cubicBezTo>
                  <a:cubicBezTo>
                    <a:pt x="4751" y="2799"/>
                    <a:pt x="4333" y="3289"/>
                    <a:pt x="3676" y="3658"/>
                  </a:cubicBezTo>
                  <a:cubicBezTo>
                    <a:pt x="3220" y="3911"/>
                    <a:pt x="2780" y="4038"/>
                    <a:pt x="2356" y="4038"/>
                  </a:cubicBezTo>
                  <a:cubicBezTo>
                    <a:pt x="1913" y="4038"/>
                    <a:pt x="1489" y="3900"/>
                    <a:pt x="1085" y="3622"/>
                  </a:cubicBezTo>
                  <a:cubicBezTo>
                    <a:pt x="703" y="3352"/>
                    <a:pt x="379" y="3006"/>
                    <a:pt x="136" y="2605"/>
                  </a:cubicBezTo>
                  <a:lnTo>
                    <a:pt x="1" y="2682"/>
                  </a:lnTo>
                  <a:cubicBezTo>
                    <a:pt x="140" y="2907"/>
                    <a:pt x="725" y="3766"/>
                    <a:pt x="1710" y="4049"/>
                  </a:cubicBezTo>
                  <a:cubicBezTo>
                    <a:pt x="1916" y="4106"/>
                    <a:pt x="2125" y="4135"/>
                    <a:pt x="2336" y="4135"/>
                  </a:cubicBezTo>
                  <a:cubicBezTo>
                    <a:pt x="2791" y="4135"/>
                    <a:pt x="3259" y="4003"/>
                    <a:pt x="3735" y="3739"/>
                  </a:cubicBezTo>
                  <a:cubicBezTo>
                    <a:pt x="4031" y="3572"/>
                    <a:pt x="4301" y="3365"/>
                    <a:pt x="4531" y="3114"/>
                  </a:cubicBezTo>
                  <a:cubicBezTo>
                    <a:pt x="4778" y="2844"/>
                    <a:pt x="4958" y="2524"/>
                    <a:pt x="5053" y="2173"/>
                  </a:cubicBezTo>
                  <a:cubicBezTo>
                    <a:pt x="5332" y="1188"/>
                    <a:pt x="4904" y="239"/>
                    <a:pt x="478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28"/>
            <p:cNvSpPr/>
            <p:nvPr/>
          </p:nvSpPr>
          <p:spPr>
            <a:xfrm>
              <a:off x="1528250" y="2699875"/>
              <a:ext cx="34550" cy="92025"/>
            </a:xfrm>
            <a:custGeom>
              <a:rect b="b" l="l" r="r" t="t"/>
              <a:pathLst>
                <a:path extrusionOk="0" h="3681" w="1382">
                  <a:moveTo>
                    <a:pt x="805" y="0"/>
                  </a:moveTo>
                  <a:cubicBezTo>
                    <a:pt x="805" y="0"/>
                    <a:pt x="0" y="2767"/>
                    <a:pt x="1318" y="3680"/>
                  </a:cubicBezTo>
                  <a:lnTo>
                    <a:pt x="1381" y="3545"/>
                  </a:lnTo>
                  <a:cubicBezTo>
                    <a:pt x="1381" y="3545"/>
                    <a:pt x="288" y="2780"/>
                    <a:pt x="891" y="212"/>
                  </a:cubicBezTo>
                  <a:cubicBezTo>
                    <a:pt x="895" y="198"/>
                    <a:pt x="904" y="176"/>
                    <a:pt x="909" y="158"/>
                  </a:cubicBezTo>
                  <a:lnTo>
                    <a:pt x="80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28"/>
            <p:cNvSpPr/>
            <p:nvPr/>
          </p:nvSpPr>
          <p:spPr>
            <a:xfrm>
              <a:off x="1531050" y="2662150"/>
              <a:ext cx="47600" cy="42275"/>
            </a:xfrm>
            <a:custGeom>
              <a:rect b="b" l="l" r="r" t="t"/>
              <a:pathLst>
                <a:path extrusionOk="0" h="1691" w="1904">
                  <a:moveTo>
                    <a:pt x="952" y="0"/>
                  </a:moveTo>
                  <a:cubicBezTo>
                    <a:pt x="860" y="0"/>
                    <a:pt x="767" y="15"/>
                    <a:pt x="675" y="47"/>
                  </a:cubicBezTo>
                  <a:cubicBezTo>
                    <a:pt x="235" y="200"/>
                    <a:pt x="1" y="681"/>
                    <a:pt x="154" y="1122"/>
                  </a:cubicBezTo>
                  <a:cubicBezTo>
                    <a:pt x="271" y="1472"/>
                    <a:pt x="598" y="1691"/>
                    <a:pt x="948" y="1691"/>
                  </a:cubicBezTo>
                  <a:cubicBezTo>
                    <a:pt x="1039" y="1691"/>
                    <a:pt x="1133" y="1676"/>
                    <a:pt x="1224" y="1644"/>
                  </a:cubicBezTo>
                  <a:cubicBezTo>
                    <a:pt x="1665" y="1491"/>
                    <a:pt x="1904" y="1010"/>
                    <a:pt x="1751" y="569"/>
                  </a:cubicBezTo>
                  <a:cubicBezTo>
                    <a:pt x="1629" y="220"/>
                    <a:pt x="1302" y="0"/>
                    <a:pt x="952"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28"/>
            <p:cNvSpPr/>
            <p:nvPr/>
          </p:nvSpPr>
          <p:spPr>
            <a:xfrm>
              <a:off x="1543550" y="2672875"/>
              <a:ext cx="22950" cy="20375"/>
            </a:xfrm>
            <a:custGeom>
              <a:rect b="b" l="l" r="r" t="t"/>
              <a:pathLst>
                <a:path extrusionOk="0" h="815" w="918">
                  <a:moveTo>
                    <a:pt x="460" y="0"/>
                  </a:moveTo>
                  <a:cubicBezTo>
                    <a:pt x="338" y="0"/>
                    <a:pt x="217" y="55"/>
                    <a:pt x="135" y="158"/>
                  </a:cubicBezTo>
                  <a:cubicBezTo>
                    <a:pt x="0" y="338"/>
                    <a:pt x="31" y="594"/>
                    <a:pt x="211" y="729"/>
                  </a:cubicBezTo>
                  <a:cubicBezTo>
                    <a:pt x="284" y="787"/>
                    <a:pt x="371" y="815"/>
                    <a:pt x="458" y="815"/>
                  </a:cubicBezTo>
                  <a:cubicBezTo>
                    <a:pt x="580" y="815"/>
                    <a:pt x="701" y="760"/>
                    <a:pt x="783" y="657"/>
                  </a:cubicBezTo>
                  <a:cubicBezTo>
                    <a:pt x="918" y="477"/>
                    <a:pt x="886" y="221"/>
                    <a:pt x="706" y="86"/>
                  </a:cubicBezTo>
                  <a:cubicBezTo>
                    <a:pt x="633" y="28"/>
                    <a:pt x="547" y="0"/>
                    <a:pt x="46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28"/>
            <p:cNvSpPr/>
            <p:nvPr/>
          </p:nvSpPr>
          <p:spPr>
            <a:xfrm>
              <a:off x="1550950" y="2664325"/>
              <a:ext cx="28150" cy="39950"/>
            </a:xfrm>
            <a:custGeom>
              <a:rect b="b" l="l" r="r" t="t"/>
              <a:pathLst>
                <a:path extrusionOk="0" h="1598" w="1126">
                  <a:moveTo>
                    <a:pt x="545" y="1"/>
                  </a:moveTo>
                  <a:lnTo>
                    <a:pt x="545" y="1"/>
                  </a:lnTo>
                  <a:cubicBezTo>
                    <a:pt x="1126" y="545"/>
                    <a:pt x="788" y="1512"/>
                    <a:pt x="1" y="1580"/>
                  </a:cubicBezTo>
                  <a:cubicBezTo>
                    <a:pt x="58" y="1591"/>
                    <a:pt x="115" y="1597"/>
                    <a:pt x="172" y="1597"/>
                  </a:cubicBezTo>
                  <a:cubicBezTo>
                    <a:pt x="524" y="1597"/>
                    <a:pt x="848" y="1376"/>
                    <a:pt x="968" y="1031"/>
                  </a:cubicBezTo>
                  <a:cubicBezTo>
                    <a:pt x="1103" y="630"/>
                    <a:pt x="923" y="190"/>
                    <a:pt x="54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28"/>
            <p:cNvSpPr/>
            <p:nvPr/>
          </p:nvSpPr>
          <p:spPr>
            <a:xfrm>
              <a:off x="1333800" y="2730450"/>
              <a:ext cx="108425" cy="142875"/>
            </a:xfrm>
            <a:custGeom>
              <a:rect b="b" l="l" r="r" t="t"/>
              <a:pathLst>
                <a:path extrusionOk="0" h="5715" w="4337">
                  <a:moveTo>
                    <a:pt x="427" y="1"/>
                  </a:moveTo>
                  <a:lnTo>
                    <a:pt x="0" y="194"/>
                  </a:lnTo>
                  <a:cubicBezTo>
                    <a:pt x="553" y="1409"/>
                    <a:pt x="1215" y="2570"/>
                    <a:pt x="1980" y="3667"/>
                  </a:cubicBezTo>
                  <a:cubicBezTo>
                    <a:pt x="2470" y="4378"/>
                    <a:pt x="3023" y="5125"/>
                    <a:pt x="3680" y="5714"/>
                  </a:cubicBezTo>
                  <a:cubicBezTo>
                    <a:pt x="3905" y="5701"/>
                    <a:pt x="4121" y="5678"/>
                    <a:pt x="4337" y="5642"/>
                  </a:cubicBezTo>
                  <a:cubicBezTo>
                    <a:pt x="3563" y="5062"/>
                    <a:pt x="2924" y="4203"/>
                    <a:pt x="2366" y="3397"/>
                  </a:cubicBezTo>
                  <a:cubicBezTo>
                    <a:pt x="1620" y="2327"/>
                    <a:pt x="972" y="1188"/>
                    <a:pt x="4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28"/>
            <p:cNvSpPr/>
            <p:nvPr/>
          </p:nvSpPr>
          <p:spPr>
            <a:xfrm>
              <a:off x="1531725" y="2703925"/>
              <a:ext cx="34775" cy="84600"/>
            </a:xfrm>
            <a:custGeom>
              <a:rect b="b" l="l" r="r" t="t"/>
              <a:pathLst>
                <a:path extrusionOk="0" h="3384" w="1391">
                  <a:moveTo>
                    <a:pt x="770" y="0"/>
                  </a:moveTo>
                  <a:cubicBezTo>
                    <a:pt x="770" y="0"/>
                    <a:pt x="1" y="2227"/>
                    <a:pt x="1242" y="3383"/>
                  </a:cubicBezTo>
                  <a:cubicBezTo>
                    <a:pt x="1296" y="3293"/>
                    <a:pt x="1346" y="3203"/>
                    <a:pt x="1391" y="3113"/>
                  </a:cubicBezTo>
                  <a:cubicBezTo>
                    <a:pt x="1161" y="2884"/>
                    <a:pt x="716" y="2330"/>
                    <a:pt x="1031" y="9"/>
                  </a:cubicBezTo>
                  <a:lnTo>
                    <a:pt x="77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3" name="Google Shape;1243;p28"/>
          <p:cNvSpPr txBox="1"/>
          <p:nvPr/>
        </p:nvSpPr>
        <p:spPr>
          <a:xfrm>
            <a:off x="228600" y="4509646"/>
            <a:ext cx="1168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E29578"/>
                </a:solidFill>
                <a:latin typeface="Lora"/>
                <a:ea typeface="Lora"/>
                <a:cs typeface="Lora"/>
                <a:sym typeface="Lora"/>
              </a:rPr>
              <a:t>Examination</a:t>
            </a:r>
            <a:endParaRPr b="1" sz="1200">
              <a:solidFill>
                <a:srgbClr val="E29578"/>
              </a:solidFill>
              <a:latin typeface="Lora"/>
              <a:ea typeface="Lora"/>
              <a:cs typeface="Lora"/>
              <a:sym typeface="Lora"/>
            </a:endParaRPr>
          </a:p>
        </p:txBody>
      </p:sp>
      <p:sp>
        <p:nvSpPr>
          <p:cNvPr id="1244" name="Google Shape;1244;p28"/>
          <p:cNvSpPr/>
          <p:nvPr/>
        </p:nvSpPr>
        <p:spPr>
          <a:xfrm>
            <a:off x="262800" y="3256727"/>
            <a:ext cx="6842100" cy="1102200"/>
          </a:xfrm>
          <a:prstGeom prst="round1Rect">
            <a:avLst>
              <a:gd fmla="val 37196" name="adj"/>
            </a:avLst>
          </a:prstGeom>
          <a:noFill/>
          <a:ln cap="flat" cmpd="sng" w="19050">
            <a:solidFill>
              <a:srgbClr val="F9BDA5"/>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5" name="Google Shape;1245;p28"/>
          <p:cNvGrpSpPr/>
          <p:nvPr/>
        </p:nvGrpSpPr>
        <p:grpSpPr>
          <a:xfrm>
            <a:off x="429754" y="3560801"/>
            <a:ext cx="750422" cy="753569"/>
            <a:chOff x="1086250" y="2163525"/>
            <a:chExt cx="341800" cy="341925"/>
          </a:xfrm>
        </p:grpSpPr>
        <p:sp>
          <p:nvSpPr>
            <p:cNvPr id="1246" name="Google Shape;1246;p28"/>
            <p:cNvSpPr/>
            <p:nvPr/>
          </p:nvSpPr>
          <p:spPr>
            <a:xfrm>
              <a:off x="1086250" y="2163525"/>
              <a:ext cx="341800" cy="341925"/>
            </a:xfrm>
            <a:custGeom>
              <a:rect b="b" l="l" r="r" t="t"/>
              <a:pathLst>
                <a:path extrusionOk="0" h="13677" w="13672">
                  <a:moveTo>
                    <a:pt x="6839" y="0"/>
                  </a:moveTo>
                  <a:cubicBezTo>
                    <a:pt x="3060" y="0"/>
                    <a:pt x="1" y="3059"/>
                    <a:pt x="1" y="6838"/>
                  </a:cubicBezTo>
                  <a:cubicBezTo>
                    <a:pt x="1" y="10613"/>
                    <a:pt x="3060" y="13676"/>
                    <a:pt x="6839" y="13676"/>
                  </a:cubicBezTo>
                  <a:cubicBezTo>
                    <a:pt x="10613" y="13676"/>
                    <a:pt x="13672" y="10613"/>
                    <a:pt x="13672" y="6838"/>
                  </a:cubicBezTo>
                  <a:cubicBezTo>
                    <a:pt x="13672" y="3059"/>
                    <a:pt x="10613" y="0"/>
                    <a:pt x="6839"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28"/>
            <p:cNvSpPr/>
            <p:nvPr/>
          </p:nvSpPr>
          <p:spPr>
            <a:xfrm>
              <a:off x="1117625" y="2175225"/>
              <a:ext cx="243400" cy="327175"/>
            </a:xfrm>
            <a:custGeom>
              <a:rect b="b" l="l" r="r" t="t"/>
              <a:pathLst>
                <a:path extrusionOk="0" h="13087" w="9736">
                  <a:moveTo>
                    <a:pt x="3087" y="0"/>
                  </a:moveTo>
                  <a:cubicBezTo>
                    <a:pt x="2286" y="315"/>
                    <a:pt x="1553" y="778"/>
                    <a:pt x="928" y="1363"/>
                  </a:cubicBezTo>
                  <a:lnTo>
                    <a:pt x="19" y="11548"/>
                  </a:lnTo>
                  <a:cubicBezTo>
                    <a:pt x="1" y="11755"/>
                    <a:pt x="145" y="11939"/>
                    <a:pt x="347" y="11975"/>
                  </a:cubicBezTo>
                  <a:lnTo>
                    <a:pt x="6857" y="13087"/>
                  </a:lnTo>
                  <a:cubicBezTo>
                    <a:pt x="7504" y="12965"/>
                    <a:pt x="8130" y="12749"/>
                    <a:pt x="8715" y="12448"/>
                  </a:cubicBezTo>
                  <a:lnTo>
                    <a:pt x="9736" y="940"/>
                  </a:lnTo>
                  <a:cubicBezTo>
                    <a:pt x="9259" y="576"/>
                    <a:pt x="8737" y="275"/>
                    <a:pt x="8184" y="45"/>
                  </a:cubicBezTo>
                  <a:lnTo>
                    <a:pt x="3087"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28"/>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28"/>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28"/>
            <p:cNvSpPr/>
            <p:nvPr/>
          </p:nvSpPr>
          <p:spPr>
            <a:xfrm>
              <a:off x="1109975" y="2199050"/>
              <a:ext cx="238225" cy="275900"/>
            </a:xfrm>
            <a:custGeom>
              <a:rect b="b" l="l" r="r" t="t"/>
              <a:pathLst>
                <a:path extrusionOk="0" h="11036" w="9529">
                  <a:moveTo>
                    <a:pt x="1706" y="1"/>
                  </a:moveTo>
                  <a:cubicBezTo>
                    <a:pt x="1706" y="1"/>
                    <a:pt x="667" y="8769"/>
                    <a:pt x="1" y="9331"/>
                  </a:cubicBezTo>
                  <a:lnTo>
                    <a:pt x="7819" y="11036"/>
                  </a:lnTo>
                  <a:lnTo>
                    <a:pt x="9529" y="68"/>
                  </a:lnTo>
                  <a:lnTo>
                    <a:pt x="1706"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28"/>
            <p:cNvSpPr/>
            <p:nvPr/>
          </p:nvSpPr>
          <p:spPr>
            <a:xfrm>
              <a:off x="1088500" y="2392500"/>
              <a:ext cx="219775" cy="82450"/>
            </a:xfrm>
            <a:custGeom>
              <a:rect b="b" l="l" r="r" t="t"/>
              <a:pathLst>
                <a:path extrusionOk="0" h="3298" w="8791">
                  <a:moveTo>
                    <a:pt x="8791" y="2578"/>
                  </a:moveTo>
                  <a:lnTo>
                    <a:pt x="8791" y="2579"/>
                  </a:lnTo>
                  <a:lnTo>
                    <a:pt x="8791" y="2579"/>
                  </a:lnTo>
                  <a:cubicBezTo>
                    <a:pt x="8791" y="2579"/>
                    <a:pt x="8791" y="2579"/>
                    <a:pt x="8791" y="2578"/>
                  </a:cubicBezTo>
                  <a:close/>
                  <a:moveTo>
                    <a:pt x="77" y="0"/>
                  </a:moveTo>
                  <a:cubicBezTo>
                    <a:pt x="1" y="1179"/>
                    <a:pt x="860" y="1593"/>
                    <a:pt x="860" y="1593"/>
                  </a:cubicBezTo>
                  <a:lnTo>
                    <a:pt x="8274" y="3210"/>
                  </a:lnTo>
                  <a:lnTo>
                    <a:pt x="8274" y="3210"/>
                  </a:lnTo>
                  <a:cubicBezTo>
                    <a:pt x="7749" y="3012"/>
                    <a:pt x="7050" y="1633"/>
                    <a:pt x="7050" y="1633"/>
                  </a:cubicBezTo>
                  <a:lnTo>
                    <a:pt x="77" y="0"/>
                  </a:lnTo>
                  <a:close/>
                  <a:moveTo>
                    <a:pt x="8274" y="3210"/>
                  </a:moveTo>
                  <a:lnTo>
                    <a:pt x="8274" y="3210"/>
                  </a:lnTo>
                  <a:cubicBezTo>
                    <a:pt x="8311" y="3224"/>
                    <a:pt x="8347" y="3232"/>
                    <a:pt x="8381" y="3233"/>
                  </a:cubicBezTo>
                  <a:lnTo>
                    <a:pt x="8381" y="3233"/>
                  </a:lnTo>
                  <a:lnTo>
                    <a:pt x="8274" y="3210"/>
                  </a:lnTo>
                  <a:close/>
                  <a:moveTo>
                    <a:pt x="8791" y="2579"/>
                  </a:moveTo>
                  <a:cubicBezTo>
                    <a:pt x="8716" y="3055"/>
                    <a:pt x="8570" y="3233"/>
                    <a:pt x="8393" y="3233"/>
                  </a:cubicBezTo>
                  <a:cubicBezTo>
                    <a:pt x="8389" y="3233"/>
                    <a:pt x="8385" y="3233"/>
                    <a:pt x="8381" y="3233"/>
                  </a:cubicBezTo>
                  <a:lnTo>
                    <a:pt x="8381" y="3233"/>
                  </a:lnTo>
                  <a:lnTo>
                    <a:pt x="8678" y="3298"/>
                  </a:lnTo>
                  <a:lnTo>
                    <a:pt x="8791" y="2579"/>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28"/>
            <p:cNvSpPr/>
            <p:nvPr/>
          </p:nvSpPr>
          <p:spPr>
            <a:xfrm>
              <a:off x="1211775" y="2184100"/>
              <a:ext cx="10700" cy="9800"/>
            </a:xfrm>
            <a:custGeom>
              <a:rect b="b" l="l" r="r" t="t"/>
              <a:pathLst>
                <a:path extrusionOk="0" h="392" w="428">
                  <a:moveTo>
                    <a:pt x="216" y="1"/>
                  </a:moveTo>
                  <a:cubicBezTo>
                    <a:pt x="202" y="1"/>
                    <a:pt x="189" y="2"/>
                    <a:pt x="176" y="5"/>
                  </a:cubicBezTo>
                  <a:cubicBezTo>
                    <a:pt x="68" y="28"/>
                    <a:pt x="0" y="131"/>
                    <a:pt x="23" y="234"/>
                  </a:cubicBezTo>
                  <a:cubicBezTo>
                    <a:pt x="42" y="328"/>
                    <a:pt x="123" y="392"/>
                    <a:pt x="212" y="392"/>
                  </a:cubicBezTo>
                  <a:cubicBezTo>
                    <a:pt x="225" y="392"/>
                    <a:pt x="239" y="390"/>
                    <a:pt x="252" y="387"/>
                  </a:cubicBezTo>
                  <a:cubicBezTo>
                    <a:pt x="360" y="365"/>
                    <a:pt x="428" y="261"/>
                    <a:pt x="405" y="158"/>
                  </a:cubicBezTo>
                  <a:cubicBezTo>
                    <a:pt x="389" y="64"/>
                    <a:pt x="306" y="1"/>
                    <a:pt x="216"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28"/>
            <p:cNvSpPr/>
            <p:nvPr/>
          </p:nvSpPr>
          <p:spPr>
            <a:xfrm>
              <a:off x="1281950" y="2183950"/>
              <a:ext cx="10700" cy="9850"/>
            </a:xfrm>
            <a:custGeom>
              <a:rect b="b" l="l" r="r" t="t"/>
              <a:pathLst>
                <a:path extrusionOk="0" h="394" w="428">
                  <a:moveTo>
                    <a:pt x="218" y="1"/>
                  </a:moveTo>
                  <a:cubicBezTo>
                    <a:pt x="202" y="1"/>
                    <a:pt x="187" y="3"/>
                    <a:pt x="171" y="7"/>
                  </a:cubicBezTo>
                  <a:cubicBezTo>
                    <a:pt x="63" y="29"/>
                    <a:pt x="0" y="133"/>
                    <a:pt x="23" y="240"/>
                  </a:cubicBezTo>
                  <a:cubicBezTo>
                    <a:pt x="42" y="330"/>
                    <a:pt x="123" y="393"/>
                    <a:pt x="215" y="393"/>
                  </a:cubicBezTo>
                  <a:cubicBezTo>
                    <a:pt x="229" y="393"/>
                    <a:pt x="243" y="392"/>
                    <a:pt x="257" y="389"/>
                  </a:cubicBezTo>
                  <a:cubicBezTo>
                    <a:pt x="360" y="362"/>
                    <a:pt x="428" y="258"/>
                    <a:pt x="405" y="155"/>
                  </a:cubicBezTo>
                  <a:cubicBezTo>
                    <a:pt x="386" y="63"/>
                    <a:pt x="305" y="1"/>
                    <a:pt x="218"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28"/>
            <p:cNvSpPr/>
            <p:nvPr/>
          </p:nvSpPr>
          <p:spPr>
            <a:xfrm>
              <a:off x="1215475" y="2188925"/>
              <a:ext cx="71900" cy="22650"/>
            </a:xfrm>
            <a:custGeom>
              <a:rect b="b" l="l" r="r" t="t"/>
              <a:pathLst>
                <a:path extrusionOk="0" fill="none" h="906" w="2876">
                  <a:moveTo>
                    <a:pt x="68" y="1"/>
                  </a:moveTo>
                  <a:lnTo>
                    <a:pt x="10" y="698"/>
                  </a:lnTo>
                  <a:cubicBezTo>
                    <a:pt x="1" y="811"/>
                    <a:pt x="86" y="905"/>
                    <a:pt x="199" y="905"/>
                  </a:cubicBezTo>
                  <a:lnTo>
                    <a:pt x="1130" y="905"/>
                  </a:lnTo>
                  <a:lnTo>
                    <a:pt x="1134" y="874"/>
                  </a:lnTo>
                  <a:cubicBezTo>
                    <a:pt x="1143" y="770"/>
                    <a:pt x="1229" y="689"/>
                    <a:pt x="1332" y="689"/>
                  </a:cubicBezTo>
                  <a:lnTo>
                    <a:pt x="1422" y="689"/>
                  </a:lnTo>
                  <a:cubicBezTo>
                    <a:pt x="1539" y="689"/>
                    <a:pt x="1634" y="788"/>
                    <a:pt x="1620" y="905"/>
                  </a:cubicBezTo>
                  <a:lnTo>
                    <a:pt x="1620" y="905"/>
                  </a:lnTo>
                  <a:lnTo>
                    <a:pt x="2619" y="905"/>
                  </a:lnTo>
                  <a:cubicBezTo>
                    <a:pt x="2718" y="905"/>
                    <a:pt x="2799" y="833"/>
                    <a:pt x="2808" y="734"/>
                  </a:cubicBezTo>
                  <a:lnTo>
                    <a:pt x="2875" y="1"/>
                  </a:lnTo>
                </a:path>
              </a:pathLst>
            </a:custGeom>
            <a:noFill/>
            <a:ln cap="flat" cmpd="sng" w="4275">
              <a:solidFill>
                <a:srgbClr val="F9BDA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28"/>
            <p:cNvSpPr/>
            <p:nvPr/>
          </p:nvSpPr>
          <p:spPr>
            <a:xfrm>
              <a:off x="1178600" y="2242925"/>
              <a:ext cx="123950" cy="3275"/>
            </a:xfrm>
            <a:custGeom>
              <a:rect b="b" l="l" r="r" t="t"/>
              <a:pathLst>
                <a:path extrusionOk="0" fill="none" h="131" w="4958">
                  <a:moveTo>
                    <a:pt x="0" y="0"/>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28"/>
            <p:cNvSpPr/>
            <p:nvPr/>
          </p:nvSpPr>
          <p:spPr>
            <a:xfrm>
              <a:off x="1176900" y="2261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28"/>
            <p:cNvSpPr/>
            <p:nvPr/>
          </p:nvSpPr>
          <p:spPr>
            <a:xfrm>
              <a:off x="1173875" y="2279925"/>
              <a:ext cx="123950" cy="3400"/>
            </a:xfrm>
            <a:custGeom>
              <a:rect b="b" l="l" r="r" t="t"/>
              <a:pathLst>
                <a:path extrusionOk="0" fill="none" h="136" w="4958">
                  <a:moveTo>
                    <a:pt x="0" y="0"/>
                  </a:moveTo>
                  <a:lnTo>
                    <a:pt x="4958" y="135"/>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28"/>
            <p:cNvSpPr/>
            <p:nvPr/>
          </p:nvSpPr>
          <p:spPr>
            <a:xfrm>
              <a:off x="1170825" y="2298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28"/>
            <p:cNvSpPr/>
            <p:nvPr/>
          </p:nvSpPr>
          <p:spPr>
            <a:xfrm>
              <a:off x="1167800" y="2316925"/>
              <a:ext cx="123850" cy="3275"/>
            </a:xfrm>
            <a:custGeom>
              <a:rect b="b" l="l" r="r" t="t"/>
              <a:pathLst>
                <a:path extrusionOk="0" fill="none" h="131" w="4954">
                  <a:moveTo>
                    <a:pt x="0" y="0"/>
                  </a:moveTo>
                  <a:lnTo>
                    <a:pt x="4953"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28"/>
            <p:cNvSpPr/>
            <p:nvPr/>
          </p:nvSpPr>
          <p:spPr>
            <a:xfrm>
              <a:off x="1182375" y="2341925"/>
              <a:ext cx="46275" cy="39200"/>
            </a:xfrm>
            <a:custGeom>
              <a:rect b="b" l="l" r="r" t="t"/>
              <a:pathLst>
                <a:path extrusionOk="0" h="1568" w="1851">
                  <a:moveTo>
                    <a:pt x="1028" y="0"/>
                  </a:moveTo>
                  <a:cubicBezTo>
                    <a:pt x="377" y="0"/>
                    <a:pt x="1" y="770"/>
                    <a:pt x="434" y="1286"/>
                  </a:cubicBezTo>
                  <a:cubicBezTo>
                    <a:pt x="595" y="1480"/>
                    <a:pt x="813" y="1567"/>
                    <a:pt x="1027" y="1567"/>
                  </a:cubicBezTo>
                  <a:cubicBezTo>
                    <a:pt x="1405" y="1567"/>
                    <a:pt x="1775" y="1296"/>
                    <a:pt x="1815" y="854"/>
                  </a:cubicBezTo>
                  <a:cubicBezTo>
                    <a:pt x="1851" y="422"/>
                    <a:pt x="1536" y="44"/>
                    <a:pt x="1104" y="4"/>
                  </a:cubicBezTo>
                  <a:cubicBezTo>
                    <a:pt x="1078" y="1"/>
                    <a:pt x="1053" y="0"/>
                    <a:pt x="1028"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28"/>
            <p:cNvSpPr/>
            <p:nvPr/>
          </p:nvSpPr>
          <p:spPr>
            <a:xfrm>
              <a:off x="1164075" y="2343800"/>
              <a:ext cx="53225" cy="30050"/>
            </a:xfrm>
            <a:custGeom>
              <a:rect b="b" l="l" r="r" t="t"/>
              <a:pathLst>
                <a:path extrusionOk="0" fill="none" h="1202" w="2129">
                  <a:moveTo>
                    <a:pt x="320" y="1202"/>
                  </a:moveTo>
                  <a:cubicBezTo>
                    <a:pt x="100" y="932"/>
                    <a:pt x="1" y="581"/>
                    <a:pt x="50" y="235"/>
                  </a:cubicBezTo>
                  <a:cubicBezTo>
                    <a:pt x="64" y="149"/>
                    <a:pt x="100" y="55"/>
                    <a:pt x="181" y="32"/>
                  </a:cubicBezTo>
                  <a:cubicBezTo>
                    <a:pt x="298" y="1"/>
                    <a:pt x="383" y="145"/>
                    <a:pt x="419" y="261"/>
                  </a:cubicBezTo>
                  <a:cubicBezTo>
                    <a:pt x="469" y="410"/>
                    <a:pt x="518" y="563"/>
                    <a:pt x="568" y="716"/>
                  </a:cubicBezTo>
                  <a:cubicBezTo>
                    <a:pt x="572" y="743"/>
                    <a:pt x="590" y="770"/>
                    <a:pt x="613" y="792"/>
                  </a:cubicBezTo>
                  <a:cubicBezTo>
                    <a:pt x="734" y="864"/>
                    <a:pt x="792" y="522"/>
                    <a:pt x="923" y="572"/>
                  </a:cubicBezTo>
                  <a:cubicBezTo>
                    <a:pt x="995" y="599"/>
                    <a:pt x="972" y="711"/>
                    <a:pt x="1013" y="774"/>
                  </a:cubicBezTo>
                  <a:cubicBezTo>
                    <a:pt x="1062" y="846"/>
                    <a:pt x="1175" y="837"/>
                    <a:pt x="1251" y="792"/>
                  </a:cubicBezTo>
                  <a:cubicBezTo>
                    <a:pt x="1328" y="752"/>
                    <a:pt x="1395" y="689"/>
                    <a:pt x="1481" y="680"/>
                  </a:cubicBezTo>
                  <a:cubicBezTo>
                    <a:pt x="1566" y="675"/>
                    <a:pt x="1647" y="716"/>
                    <a:pt x="1728" y="707"/>
                  </a:cubicBezTo>
                  <a:cubicBezTo>
                    <a:pt x="1872" y="693"/>
                    <a:pt x="1989" y="518"/>
                    <a:pt x="2129" y="558"/>
                  </a:cubicBezTo>
                </a:path>
              </a:pathLst>
            </a:custGeom>
            <a:noFill/>
            <a:ln cap="rnd" cmpd="sng" w="4275">
              <a:solidFill>
                <a:srgbClr val="96D6E0"/>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2" name="Google Shape;1262;p28"/>
          <p:cNvSpPr txBox="1"/>
          <p:nvPr/>
        </p:nvSpPr>
        <p:spPr>
          <a:xfrm>
            <a:off x="246995" y="3244975"/>
            <a:ext cx="10566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History</a:t>
            </a:r>
            <a:endParaRPr b="1" sz="1200">
              <a:solidFill>
                <a:srgbClr val="006D77"/>
              </a:solidFill>
              <a:latin typeface="Lora"/>
              <a:ea typeface="Lora"/>
              <a:cs typeface="Lora"/>
              <a:sym typeface="Lora"/>
            </a:endParaRPr>
          </a:p>
        </p:txBody>
      </p:sp>
      <p:sp>
        <p:nvSpPr>
          <p:cNvPr id="1263" name="Google Shape;1263;p28"/>
          <p:cNvSpPr txBox="1"/>
          <p:nvPr/>
        </p:nvSpPr>
        <p:spPr>
          <a:xfrm>
            <a:off x="1397300" y="3460715"/>
            <a:ext cx="5612100" cy="88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Between 15 and 30 years old.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Common in females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Painless prominent lump</a:t>
            </a:r>
            <a:endParaRPr sz="1200">
              <a:latin typeface="Mada"/>
              <a:ea typeface="Mada"/>
              <a:cs typeface="Mada"/>
              <a:sym typeface="Mada"/>
            </a:endParaRPr>
          </a:p>
        </p:txBody>
      </p:sp>
      <p:sp>
        <p:nvSpPr>
          <p:cNvPr id="1264" name="Google Shape;1264;p28"/>
          <p:cNvSpPr txBox="1"/>
          <p:nvPr/>
        </p:nvSpPr>
        <p:spPr>
          <a:xfrm>
            <a:off x="1397300" y="4626575"/>
            <a:ext cx="3222300" cy="9267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SzPts val="1200"/>
              <a:buFont typeface="Mada"/>
              <a:buChar char="●"/>
            </a:pPr>
            <a:r>
              <a:rPr lang="en-GB" sz="1200">
                <a:latin typeface="Mada"/>
                <a:ea typeface="Mada"/>
                <a:cs typeface="Mada"/>
                <a:sym typeface="Mada"/>
              </a:rPr>
              <a:t>Close to the midline.</a:t>
            </a:r>
            <a:endParaRPr sz="1200">
              <a:latin typeface="Mada"/>
              <a:ea typeface="Mada"/>
              <a:cs typeface="Mada"/>
              <a:sym typeface="Mada"/>
            </a:endParaRPr>
          </a:p>
          <a:p>
            <a:pPr indent="-304800" lvl="0" marL="457200" marR="0" rtl="0" algn="l">
              <a:lnSpc>
                <a:spcPct val="100000"/>
              </a:lnSpc>
              <a:spcBef>
                <a:spcPts val="0"/>
              </a:spcBef>
              <a:spcAft>
                <a:spcPts val="0"/>
              </a:spcAft>
              <a:buSzPts val="1200"/>
              <a:buFont typeface="Mada"/>
              <a:buChar char="●"/>
            </a:pPr>
            <a:r>
              <a:rPr lang="en-GB" sz="1200">
                <a:latin typeface="Mada"/>
                <a:ea typeface="Mada"/>
                <a:cs typeface="Mada"/>
                <a:sym typeface="Mada"/>
              </a:rPr>
              <a:t>Skin is normal unless infected.</a:t>
            </a:r>
            <a:endParaRPr sz="1200">
              <a:latin typeface="Mada"/>
              <a:ea typeface="Mada"/>
              <a:cs typeface="Mada"/>
              <a:sym typeface="Mada"/>
            </a:endParaRPr>
          </a:p>
          <a:p>
            <a:pPr indent="-304800" lvl="0" marL="457200" marR="0" rtl="0" algn="l">
              <a:lnSpc>
                <a:spcPct val="100000"/>
              </a:lnSpc>
              <a:spcBef>
                <a:spcPts val="0"/>
              </a:spcBef>
              <a:spcAft>
                <a:spcPts val="0"/>
              </a:spcAft>
              <a:buSzPts val="1200"/>
              <a:buFont typeface="Mada"/>
              <a:buChar char="●"/>
            </a:pPr>
            <a:r>
              <a:rPr lang="en-GB" sz="1200">
                <a:latin typeface="Mada"/>
                <a:ea typeface="Mada"/>
                <a:cs typeface="Mada"/>
                <a:sym typeface="Mada"/>
              </a:rPr>
              <a:t>0.5 to 5 cm in diameter.</a:t>
            </a:r>
            <a:endParaRPr sz="1200">
              <a:latin typeface="Mada"/>
              <a:ea typeface="Mada"/>
              <a:cs typeface="Mada"/>
              <a:sym typeface="Mada"/>
            </a:endParaRPr>
          </a:p>
          <a:p>
            <a:pPr indent="-304800" lvl="0" marL="457200" marR="0" rtl="0" algn="l">
              <a:lnSpc>
                <a:spcPct val="100000"/>
              </a:lnSpc>
              <a:spcBef>
                <a:spcPts val="0"/>
              </a:spcBef>
              <a:spcAft>
                <a:spcPts val="0"/>
              </a:spcAft>
              <a:buClr>
                <a:srgbClr val="CC0000"/>
              </a:buClr>
              <a:buSzPts val="1200"/>
              <a:buFont typeface="Mada"/>
              <a:buChar char="●"/>
            </a:pPr>
            <a:r>
              <a:rPr b="1" lang="en-GB" sz="1200">
                <a:solidFill>
                  <a:srgbClr val="CC0000"/>
                </a:solidFill>
                <a:latin typeface="Mada"/>
                <a:ea typeface="Mada"/>
                <a:cs typeface="Mada"/>
                <a:sym typeface="Mada"/>
              </a:rPr>
              <a:t>Moves with protruding of the tongue.</a:t>
            </a:r>
            <a:endParaRPr b="1" sz="1200">
              <a:solidFill>
                <a:srgbClr val="CC0000"/>
              </a:solidFill>
              <a:latin typeface="Mada"/>
              <a:ea typeface="Mada"/>
              <a:cs typeface="Mada"/>
              <a:sym typeface="Mada"/>
            </a:endParaRPr>
          </a:p>
        </p:txBody>
      </p:sp>
      <p:pic>
        <p:nvPicPr>
          <p:cNvPr id="1265" name="Google Shape;1265;p28"/>
          <p:cNvPicPr preferRelativeResize="0"/>
          <p:nvPr/>
        </p:nvPicPr>
        <p:blipFill rotWithShape="1">
          <a:blip r:embed="rId3">
            <a:alphaModFix/>
          </a:blip>
          <a:srcRect b="4644" l="5809" r="1674" t="5176"/>
          <a:stretch/>
        </p:blipFill>
        <p:spPr>
          <a:xfrm>
            <a:off x="5082724" y="3335550"/>
            <a:ext cx="1372800" cy="921694"/>
          </a:xfrm>
          <a:prstGeom prst="rect">
            <a:avLst/>
          </a:prstGeom>
          <a:noFill/>
          <a:ln>
            <a:noFill/>
          </a:ln>
        </p:spPr>
      </p:pic>
      <p:sp>
        <p:nvSpPr>
          <p:cNvPr id="1266" name="Google Shape;1266;p28"/>
          <p:cNvSpPr txBox="1"/>
          <p:nvPr/>
        </p:nvSpPr>
        <p:spPr>
          <a:xfrm>
            <a:off x="699825" y="1425038"/>
            <a:ext cx="6842100" cy="2668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Portion of the thyroglossal duct remains patent.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Between the isthmus of the thyroid gland and the hyoid bone, and  just above the hyoid bone.</a:t>
            </a:r>
            <a:endParaRPr sz="1200">
              <a:latin typeface="Mada"/>
              <a:ea typeface="Mada"/>
              <a:cs typeface="Mada"/>
              <a:sym typeface="Mada"/>
            </a:endParaRPr>
          </a:p>
          <a:p>
            <a:pPr indent="-304800" lvl="0" marL="457200" rtl="0" algn="l">
              <a:spcBef>
                <a:spcPts val="0"/>
              </a:spcBef>
              <a:spcAft>
                <a:spcPts val="0"/>
              </a:spcAft>
              <a:buClr>
                <a:srgbClr val="0E4877"/>
              </a:buClr>
              <a:buSzPts val="1200"/>
              <a:buFont typeface="Mada"/>
              <a:buChar char="●"/>
            </a:pPr>
            <a:r>
              <a:rPr lang="en-GB" sz="1200">
                <a:solidFill>
                  <a:srgbClr val="0E4877"/>
                </a:solidFill>
                <a:latin typeface="Mada"/>
                <a:ea typeface="Mada"/>
                <a:cs typeface="Mada"/>
                <a:sym typeface="Mada"/>
              </a:rPr>
              <a:t>A midline swelling usually situated just above the upper border of the thyroid cartilage. The cyst may contain mucoid-to-purulent fluid, rich in cholesterol</a:t>
            </a:r>
            <a:endParaRPr sz="1200">
              <a:solidFill>
                <a:srgbClr val="0E4877"/>
              </a:solidFill>
              <a:latin typeface="Mada"/>
              <a:ea typeface="Mada"/>
              <a:cs typeface="Mada"/>
              <a:sym typeface="Mada"/>
            </a:endParaRPr>
          </a:p>
          <a:p>
            <a:pPr indent="-304800" lvl="0" marL="457200" rtl="0" algn="l">
              <a:spcBef>
                <a:spcPts val="0"/>
              </a:spcBef>
              <a:spcAft>
                <a:spcPts val="0"/>
              </a:spcAft>
              <a:buClr>
                <a:srgbClr val="0E4877"/>
              </a:buClr>
              <a:buSzPts val="1200"/>
              <a:buFont typeface="Mada"/>
              <a:buChar char="●"/>
            </a:pPr>
            <a:r>
              <a:rPr lang="en-GB" sz="1200">
                <a:solidFill>
                  <a:srgbClr val="0E4877"/>
                </a:solidFill>
                <a:latin typeface="Mada"/>
                <a:ea typeface="Mada"/>
                <a:cs typeface="Mada"/>
                <a:sym typeface="Mada"/>
              </a:rPr>
              <a:t>Since the duct or its remnant is attached to the foramen caecum,</a:t>
            </a:r>
            <a:r>
              <a:rPr b="1" lang="en-GB" sz="1200">
                <a:solidFill>
                  <a:srgbClr val="CC0000"/>
                </a:solidFill>
                <a:latin typeface="Mada"/>
                <a:ea typeface="Mada"/>
                <a:cs typeface="Mada"/>
                <a:sym typeface="Mada"/>
              </a:rPr>
              <a:t> it moves on protrusion of the tongue</a:t>
            </a:r>
            <a:r>
              <a:rPr lang="en-GB" sz="1200">
                <a:solidFill>
                  <a:srgbClr val="0E4877"/>
                </a:solidFill>
                <a:latin typeface="Mada"/>
                <a:ea typeface="Mada"/>
                <a:cs typeface="Mada"/>
                <a:sym typeface="Mada"/>
              </a:rPr>
              <a:t> (a thyroid swelling does not move up on protrusion of the tongue). Also, as a thyroglossal cyst is intimately related to the hyoid bone, it also moves on swallowing</a:t>
            </a:r>
            <a:endParaRPr sz="1200">
              <a:solidFill>
                <a:srgbClr val="0E4877"/>
              </a:solidFill>
              <a:latin typeface="Mada"/>
              <a:ea typeface="Mada"/>
              <a:cs typeface="Mada"/>
              <a:sym typeface="Mada"/>
            </a:endParaRPr>
          </a:p>
          <a:p>
            <a:pPr indent="-304800" lvl="0" marL="457200" rtl="0" algn="l">
              <a:spcBef>
                <a:spcPts val="0"/>
              </a:spcBef>
              <a:spcAft>
                <a:spcPts val="0"/>
              </a:spcAft>
              <a:buClr>
                <a:srgbClr val="0E4877"/>
              </a:buClr>
              <a:buSzPts val="1200"/>
              <a:buFont typeface="Mada"/>
              <a:buChar char="●"/>
            </a:pPr>
            <a:r>
              <a:rPr lang="en-GB" sz="1200">
                <a:solidFill>
                  <a:srgbClr val="0E4877"/>
                </a:solidFill>
                <a:latin typeface="Mada"/>
                <a:ea typeface="Mada"/>
                <a:cs typeface="Mada"/>
                <a:sym typeface="Mada"/>
              </a:rPr>
              <a:t>If an infected thyroglossal cyst bursts or is incised for drainage a thyroglossal fistula results</a:t>
            </a:r>
            <a:endParaRPr sz="1200">
              <a:solidFill>
                <a:srgbClr val="0E4877"/>
              </a:solidFill>
              <a:latin typeface="Mada"/>
              <a:ea typeface="Mada"/>
              <a:cs typeface="Mada"/>
              <a:sym typeface="Mada"/>
            </a:endParaRPr>
          </a:p>
        </p:txBody>
      </p:sp>
      <p:sp>
        <p:nvSpPr>
          <p:cNvPr id="1267" name="Google Shape;1267;p28"/>
          <p:cNvSpPr/>
          <p:nvPr/>
        </p:nvSpPr>
        <p:spPr>
          <a:xfrm>
            <a:off x="265175" y="5833525"/>
            <a:ext cx="6842100" cy="1262400"/>
          </a:xfrm>
          <a:prstGeom prst="round1Rect">
            <a:avLst>
              <a:gd fmla="val 22463" name="adj"/>
            </a:avLst>
          </a:prstGeom>
          <a:noFill/>
          <a:ln cap="flat" cmpd="sng" w="19050">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28"/>
          <p:cNvSpPr txBox="1"/>
          <p:nvPr/>
        </p:nvSpPr>
        <p:spPr>
          <a:xfrm>
            <a:off x="1385125" y="5945423"/>
            <a:ext cx="5417400" cy="1038600"/>
          </a:xfrm>
          <a:prstGeom prst="rect">
            <a:avLst/>
          </a:prstGeom>
          <a:noFill/>
          <a:ln>
            <a:noFill/>
          </a:ln>
        </p:spPr>
        <p:txBody>
          <a:bodyPr anchorCtr="0" anchor="ctr" bIns="91425" lIns="91425" spcFirstLastPara="1" rIns="91425" wrap="square" tIns="91425">
            <a:noAutofit/>
          </a:bodyPr>
          <a:lstStyle/>
          <a:p>
            <a:pPr indent="-304800" lvl="0" marL="457200" marR="0" rtl="0" algn="l">
              <a:lnSpc>
                <a:spcPct val="100000"/>
              </a:lnSpc>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Ultrasound of the neck </a:t>
            </a:r>
            <a:r>
              <a:rPr lang="en-GB" sz="1200">
                <a:solidFill>
                  <a:srgbClr val="1C4588"/>
                </a:solidFill>
                <a:latin typeface="Mada"/>
                <a:ea typeface="Mada"/>
                <a:cs typeface="Mada"/>
                <a:sym typeface="Mada"/>
              </a:rPr>
              <a:t>to evaluate the cyst and confirm the location of the thyroid </a:t>
            </a:r>
            <a:endParaRPr sz="1200">
              <a:solidFill>
                <a:srgbClr val="1C4588"/>
              </a:solidFill>
              <a:latin typeface="Mada"/>
              <a:ea typeface="Mada"/>
              <a:cs typeface="Mada"/>
              <a:sym typeface="Mada"/>
            </a:endParaRPr>
          </a:p>
          <a:p>
            <a:pPr indent="-304800" lvl="0" marL="457200" rtl="0" algn="l">
              <a:spcBef>
                <a:spcPts val="0"/>
              </a:spcBef>
              <a:spcAft>
                <a:spcPts val="0"/>
              </a:spcAft>
              <a:buClr>
                <a:srgbClr val="0E4877"/>
              </a:buClr>
              <a:buSzPts val="1200"/>
              <a:buFont typeface="Mada"/>
              <a:buChar char="●"/>
            </a:pPr>
            <a:r>
              <a:rPr lang="en-GB" sz="1200">
                <a:solidFill>
                  <a:srgbClr val="0E4877"/>
                </a:solidFill>
                <a:latin typeface="Mada"/>
                <a:ea typeface="Mada"/>
                <a:cs typeface="Mada"/>
                <a:sym typeface="Mada"/>
              </a:rPr>
              <a:t>Thyroglossal cysts may be differentiated from aberrant thyroid tissue by an ultrasound scan</a:t>
            </a:r>
            <a:endParaRPr sz="1200">
              <a:solidFill>
                <a:srgbClr val="1C4588"/>
              </a:solidFill>
              <a:latin typeface="Mada"/>
              <a:ea typeface="Mada"/>
              <a:cs typeface="Mada"/>
              <a:sym typeface="Mada"/>
            </a:endParaRPr>
          </a:p>
          <a:p>
            <a:pPr indent="-304800" lvl="0" marL="457200" marR="0" rtl="0" algn="l">
              <a:lnSpc>
                <a:spcPct val="100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If an infection is suspected, fine needle aspiration should be performed for Gram stain and culture (including AFB and mycobacterial culture).</a:t>
            </a:r>
            <a:endParaRPr sz="1200">
              <a:solidFill>
                <a:srgbClr val="1C4588"/>
              </a:solidFill>
              <a:latin typeface="Mada"/>
              <a:ea typeface="Mada"/>
              <a:cs typeface="Mada"/>
              <a:sym typeface="Mada"/>
            </a:endParaRPr>
          </a:p>
        </p:txBody>
      </p:sp>
      <p:sp>
        <p:nvSpPr>
          <p:cNvPr id="1269" name="Google Shape;1269;p28"/>
          <p:cNvSpPr txBox="1"/>
          <p:nvPr/>
        </p:nvSpPr>
        <p:spPr>
          <a:xfrm>
            <a:off x="307163" y="5926729"/>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42958F"/>
                </a:solidFill>
                <a:latin typeface="Lora"/>
                <a:ea typeface="Lora"/>
                <a:cs typeface="Lora"/>
                <a:sym typeface="Lora"/>
              </a:rPr>
              <a:t>Diagnostics</a:t>
            </a:r>
            <a:endParaRPr b="1" sz="1100">
              <a:solidFill>
                <a:srgbClr val="42958F"/>
              </a:solidFill>
              <a:latin typeface="Lora"/>
              <a:ea typeface="Lora"/>
              <a:cs typeface="Lora"/>
              <a:sym typeface="Lora"/>
            </a:endParaRPr>
          </a:p>
        </p:txBody>
      </p:sp>
      <p:sp>
        <p:nvSpPr>
          <p:cNvPr id="1270" name="Google Shape;1270;p28"/>
          <p:cNvSpPr/>
          <p:nvPr/>
        </p:nvSpPr>
        <p:spPr>
          <a:xfrm>
            <a:off x="625788" y="6231961"/>
            <a:ext cx="735632" cy="738490"/>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71" name="Google Shape;1271;p28"/>
          <p:cNvGrpSpPr/>
          <p:nvPr/>
        </p:nvGrpSpPr>
        <p:grpSpPr>
          <a:xfrm>
            <a:off x="699829" y="6184220"/>
            <a:ext cx="565883" cy="706230"/>
            <a:chOff x="4940025" y="3561925"/>
            <a:chExt cx="336875" cy="420425"/>
          </a:xfrm>
        </p:grpSpPr>
        <p:sp>
          <p:nvSpPr>
            <p:cNvPr id="1272" name="Google Shape;1272;p28"/>
            <p:cNvSpPr/>
            <p:nvPr/>
          </p:nvSpPr>
          <p:spPr>
            <a:xfrm>
              <a:off x="5018850" y="3849625"/>
              <a:ext cx="194200" cy="97125"/>
            </a:xfrm>
            <a:custGeom>
              <a:rect b="b" l="l" r="r" t="t"/>
              <a:pathLst>
                <a:path extrusionOk="0" h="3885" w="7768">
                  <a:moveTo>
                    <a:pt x="3725" y="1"/>
                  </a:moveTo>
                  <a:cubicBezTo>
                    <a:pt x="1668" y="1"/>
                    <a:pt x="0" y="1668"/>
                    <a:pt x="0" y="3725"/>
                  </a:cubicBezTo>
                  <a:lnTo>
                    <a:pt x="0" y="3884"/>
                  </a:lnTo>
                  <a:lnTo>
                    <a:pt x="7768" y="3884"/>
                  </a:lnTo>
                  <a:lnTo>
                    <a:pt x="7768" y="3725"/>
                  </a:lnTo>
                  <a:cubicBezTo>
                    <a:pt x="7768" y="1668"/>
                    <a:pt x="6100" y="1"/>
                    <a:pt x="404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28"/>
            <p:cNvSpPr/>
            <p:nvPr/>
          </p:nvSpPr>
          <p:spPr>
            <a:xfrm>
              <a:off x="5102225" y="3849625"/>
              <a:ext cx="110950" cy="97125"/>
            </a:xfrm>
            <a:custGeom>
              <a:rect b="b" l="l" r="r" t="t"/>
              <a:pathLst>
                <a:path extrusionOk="0" h="3885" w="4438">
                  <a:moveTo>
                    <a:pt x="558" y="1"/>
                  </a:moveTo>
                  <a:cubicBezTo>
                    <a:pt x="555" y="1"/>
                    <a:pt x="552" y="1"/>
                    <a:pt x="549" y="1"/>
                  </a:cubicBezTo>
                  <a:cubicBezTo>
                    <a:pt x="362" y="1"/>
                    <a:pt x="179" y="10"/>
                    <a:pt x="1" y="38"/>
                  </a:cubicBezTo>
                  <a:cubicBezTo>
                    <a:pt x="1917" y="310"/>
                    <a:pt x="3337" y="1950"/>
                    <a:pt x="3337" y="3884"/>
                  </a:cubicBezTo>
                  <a:lnTo>
                    <a:pt x="4437" y="3884"/>
                  </a:lnTo>
                  <a:cubicBezTo>
                    <a:pt x="4437" y="1742"/>
                    <a:pt x="2699"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28"/>
            <p:cNvSpPr/>
            <p:nvPr/>
          </p:nvSpPr>
          <p:spPr>
            <a:xfrm>
              <a:off x="4940025" y="3815675"/>
              <a:ext cx="121825" cy="28600"/>
            </a:xfrm>
            <a:custGeom>
              <a:rect b="b" l="l" r="r" t="t"/>
              <a:pathLst>
                <a:path extrusionOk="0" h="1144" w="4873">
                  <a:moveTo>
                    <a:pt x="361" y="0"/>
                  </a:moveTo>
                  <a:cubicBezTo>
                    <a:pt x="164" y="0"/>
                    <a:pt x="0" y="159"/>
                    <a:pt x="0" y="361"/>
                  </a:cubicBezTo>
                  <a:lnTo>
                    <a:pt x="0" y="782"/>
                  </a:lnTo>
                  <a:cubicBezTo>
                    <a:pt x="0" y="979"/>
                    <a:pt x="159" y="1143"/>
                    <a:pt x="361" y="1143"/>
                  </a:cubicBezTo>
                  <a:lnTo>
                    <a:pt x="4512" y="1143"/>
                  </a:lnTo>
                  <a:cubicBezTo>
                    <a:pt x="4713" y="1143"/>
                    <a:pt x="4873" y="979"/>
                    <a:pt x="4873" y="782"/>
                  </a:cubicBezTo>
                  <a:lnTo>
                    <a:pt x="4873" y="361"/>
                  </a:lnTo>
                  <a:cubicBezTo>
                    <a:pt x="4873" y="159"/>
                    <a:pt x="4713" y="0"/>
                    <a:pt x="451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28"/>
            <p:cNvSpPr/>
            <p:nvPr/>
          </p:nvSpPr>
          <p:spPr>
            <a:xfrm>
              <a:off x="5024925" y="3815650"/>
              <a:ext cx="36925" cy="28500"/>
            </a:xfrm>
            <a:custGeom>
              <a:rect b="b" l="l" r="r" t="t"/>
              <a:pathLst>
                <a:path extrusionOk="0" h="1140" w="1477">
                  <a:moveTo>
                    <a:pt x="9" y="1"/>
                  </a:moveTo>
                  <a:cubicBezTo>
                    <a:pt x="6" y="1"/>
                    <a:pt x="4" y="1"/>
                    <a:pt x="1" y="1"/>
                  </a:cubicBezTo>
                  <a:lnTo>
                    <a:pt x="18" y="1"/>
                  </a:lnTo>
                  <a:cubicBezTo>
                    <a:pt x="15" y="1"/>
                    <a:pt x="12" y="1"/>
                    <a:pt x="9" y="1"/>
                  </a:cubicBezTo>
                  <a:close/>
                  <a:moveTo>
                    <a:pt x="1106" y="1"/>
                  </a:moveTo>
                  <a:cubicBezTo>
                    <a:pt x="1103" y="1"/>
                    <a:pt x="1100" y="1"/>
                    <a:pt x="1097" y="1"/>
                  </a:cubicBezTo>
                  <a:lnTo>
                    <a:pt x="18" y="1"/>
                  </a:lnTo>
                  <a:cubicBezTo>
                    <a:pt x="216" y="6"/>
                    <a:pt x="376" y="171"/>
                    <a:pt x="376" y="376"/>
                  </a:cubicBezTo>
                  <a:lnTo>
                    <a:pt x="376" y="765"/>
                  </a:lnTo>
                  <a:cubicBezTo>
                    <a:pt x="376" y="971"/>
                    <a:pt x="207" y="1139"/>
                    <a:pt x="1" y="1139"/>
                  </a:cubicBezTo>
                  <a:lnTo>
                    <a:pt x="1097" y="1139"/>
                  </a:lnTo>
                  <a:cubicBezTo>
                    <a:pt x="1308" y="1139"/>
                    <a:pt x="1477" y="971"/>
                    <a:pt x="1472" y="765"/>
                  </a:cubicBezTo>
                  <a:lnTo>
                    <a:pt x="1472" y="376"/>
                  </a:lnTo>
                  <a:cubicBezTo>
                    <a:pt x="1476" y="168"/>
                    <a:pt x="1312" y="1"/>
                    <a:pt x="1106" y="1"/>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28"/>
            <p:cNvSpPr/>
            <p:nvPr/>
          </p:nvSpPr>
          <p:spPr>
            <a:xfrm>
              <a:off x="4968600" y="3844250"/>
              <a:ext cx="78600" cy="61975"/>
            </a:xfrm>
            <a:custGeom>
              <a:rect b="b" l="l" r="r" t="t"/>
              <a:pathLst>
                <a:path extrusionOk="0" h="2479" w="3144">
                  <a:moveTo>
                    <a:pt x="0" y="0"/>
                  </a:moveTo>
                  <a:cubicBezTo>
                    <a:pt x="14" y="52"/>
                    <a:pt x="38" y="103"/>
                    <a:pt x="66" y="155"/>
                  </a:cubicBezTo>
                  <a:cubicBezTo>
                    <a:pt x="609" y="1115"/>
                    <a:pt x="1401" y="1921"/>
                    <a:pt x="2357" y="2478"/>
                  </a:cubicBezTo>
                  <a:cubicBezTo>
                    <a:pt x="2554" y="2062"/>
                    <a:pt x="2816" y="1677"/>
                    <a:pt x="3144" y="1349"/>
                  </a:cubicBezTo>
                  <a:cubicBezTo>
                    <a:pt x="2540" y="1012"/>
                    <a:pt x="2015" y="553"/>
                    <a:pt x="1603" y="0"/>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28"/>
            <p:cNvSpPr/>
            <p:nvPr/>
          </p:nvSpPr>
          <p:spPr>
            <a:xfrm>
              <a:off x="5091700" y="3879975"/>
              <a:ext cx="42300" cy="36250"/>
            </a:xfrm>
            <a:custGeom>
              <a:rect b="b" l="l" r="r" t="t"/>
              <a:pathLst>
                <a:path extrusionOk="0" h="1450" w="1692">
                  <a:moveTo>
                    <a:pt x="970" y="0"/>
                  </a:moveTo>
                  <a:cubicBezTo>
                    <a:pt x="323" y="0"/>
                    <a:pt x="0" y="782"/>
                    <a:pt x="455" y="1237"/>
                  </a:cubicBezTo>
                  <a:cubicBezTo>
                    <a:pt x="603" y="1384"/>
                    <a:pt x="784" y="1449"/>
                    <a:pt x="962" y="1449"/>
                  </a:cubicBezTo>
                  <a:cubicBezTo>
                    <a:pt x="1335" y="1449"/>
                    <a:pt x="1691" y="1161"/>
                    <a:pt x="1691" y="726"/>
                  </a:cubicBezTo>
                  <a:cubicBezTo>
                    <a:pt x="1691" y="323"/>
                    <a:pt x="1368" y="0"/>
                    <a:pt x="97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28"/>
            <p:cNvSpPr/>
            <p:nvPr/>
          </p:nvSpPr>
          <p:spPr>
            <a:xfrm>
              <a:off x="5177200" y="3641850"/>
              <a:ext cx="86450" cy="255475"/>
            </a:xfrm>
            <a:custGeom>
              <a:rect b="b" l="l" r="r" t="t"/>
              <a:pathLst>
                <a:path extrusionOk="0" h="10219" w="3458">
                  <a:moveTo>
                    <a:pt x="684" y="1"/>
                  </a:moveTo>
                  <a:lnTo>
                    <a:pt x="103" y="1214"/>
                  </a:lnTo>
                  <a:cubicBezTo>
                    <a:pt x="2802" y="3205"/>
                    <a:pt x="2750" y="7258"/>
                    <a:pt x="0" y="9178"/>
                  </a:cubicBezTo>
                  <a:cubicBezTo>
                    <a:pt x="356" y="9469"/>
                    <a:pt x="661" y="9820"/>
                    <a:pt x="900" y="10218"/>
                  </a:cubicBezTo>
                  <a:cubicBezTo>
                    <a:pt x="2413" y="9108"/>
                    <a:pt x="3350" y="7379"/>
                    <a:pt x="3458" y="5505"/>
                  </a:cubicBezTo>
                  <a:lnTo>
                    <a:pt x="3448" y="4709"/>
                  </a:lnTo>
                  <a:cubicBezTo>
                    <a:pt x="3322" y="2882"/>
                    <a:pt x="2394" y="1200"/>
                    <a:pt x="918" y="113"/>
                  </a:cubicBezTo>
                  <a:cubicBezTo>
                    <a:pt x="848" y="62"/>
                    <a:pt x="769" y="19"/>
                    <a:pt x="684"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28"/>
            <p:cNvSpPr/>
            <p:nvPr/>
          </p:nvSpPr>
          <p:spPr>
            <a:xfrm>
              <a:off x="5190075" y="3641850"/>
              <a:ext cx="73475" cy="255475"/>
            </a:xfrm>
            <a:custGeom>
              <a:rect b="b" l="l" r="r" t="t"/>
              <a:pathLst>
                <a:path extrusionOk="0" h="10219" w="2939">
                  <a:moveTo>
                    <a:pt x="169" y="1"/>
                  </a:moveTo>
                  <a:lnTo>
                    <a:pt x="1" y="352"/>
                  </a:lnTo>
                  <a:cubicBezTo>
                    <a:pt x="638" y="891"/>
                    <a:pt x="1162" y="1547"/>
                    <a:pt x="1547" y="2292"/>
                  </a:cubicBezTo>
                  <a:cubicBezTo>
                    <a:pt x="1935" y="3041"/>
                    <a:pt x="2165" y="3866"/>
                    <a:pt x="2226" y="4709"/>
                  </a:cubicBezTo>
                  <a:lnTo>
                    <a:pt x="2235" y="5505"/>
                  </a:lnTo>
                  <a:cubicBezTo>
                    <a:pt x="2142" y="7178"/>
                    <a:pt x="1383" y="8738"/>
                    <a:pt x="132" y="9848"/>
                  </a:cubicBezTo>
                  <a:cubicBezTo>
                    <a:pt x="221" y="9965"/>
                    <a:pt x="305" y="10092"/>
                    <a:pt x="380" y="10218"/>
                  </a:cubicBezTo>
                  <a:cubicBezTo>
                    <a:pt x="1893" y="9108"/>
                    <a:pt x="2835" y="7379"/>
                    <a:pt x="2938" y="5505"/>
                  </a:cubicBezTo>
                  <a:lnTo>
                    <a:pt x="2933" y="4709"/>
                  </a:lnTo>
                  <a:cubicBezTo>
                    <a:pt x="2807" y="2882"/>
                    <a:pt x="1879" y="1200"/>
                    <a:pt x="403" y="113"/>
                  </a:cubicBezTo>
                  <a:cubicBezTo>
                    <a:pt x="333" y="62"/>
                    <a:pt x="254" y="19"/>
                    <a:pt x="169"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28"/>
            <p:cNvSpPr/>
            <p:nvPr/>
          </p:nvSpPr>
          <p:spPr>
            <a:xfrm>
              <a:off x="4955000" y="3946725"/>
              <a:ext cx="321900" cy="35625"/>
            </a:xfrm>
            <a:custGeom>
              <a:rect b="b" l="l" r="r" t="t"/>
              <a:pathLst>
                <a:path extrusionOk="0" h="1425" w="12876">
                  <a:moveTo>
                    <a:pt x="1078" y="0"/>
                  </a:moveTo>
                  <a:cubicBezTo>
                    <a:pt x="727" y="0"/>
                    <a:pt x="408" y="216"/>
                    <a:pt x="282" y="544"/>
                  </a:cubicBezTo>
                  <a:lnTo>
                    <a:pt x="71" y="1073"/>
                  </a:lnTo>
                  <a:cubicBezTo>
                    <a:pt x="1" y="1242"/>
                    <a:pt x="127" y="1425"/>
                    <a:pt x="310" y="1425"/>
                  </a:cubicBezTo>
                  <a:lnTo>
                    <a:pt x="12571" y="1425"/>
                  </a:lnTo>
                  <a:cubicBezTo>
                    <a:pt x="12753" y="1425"/>
                    <a:pt x="12875" y="1242"/>
                    <a:pt x="12810" y="1073"/>
                  </a:cubicBezTo>
                  <a:lnTo>
                    <a:pt x="12599" y="544"/>
                  </a:lnTo>
                  <a:cubicBezTo>
                    <a:pt x="12472" y="216"/>
                    <a:pt x="12154" y="0"/>
                    <a:pt x="11802"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28"/>
            <p:cNvSpPr/>
            <p:nvPr/>
          </p:nvSpPr>
          <p:spPr>
            <a:xfrm>
              <a:off x="5239975" y="3946725"/>
              <a:ext cx="36925" cy="35500"/>
            </a:xfrm>
            <a:custGeom>
              <a:rect b="b" l="l" r="r" t="t"/>
              <a:pathLst>
                <a:path extrusionOk="0" h="1420" w="1477">
                  <a:moveTo>
                    <a:pt x="414" y="0"/>
                  </a:moveTo>
                  <a:cubicBezTo>
                    <a:pt x="411" y="0"/>
                    <a:pt x="407" y="0"/>
                    <a:pt x="403" y="0"/>
                  </a:cubicBezTo>
                  <a:lnTo>
                    <a:pt x="0" y="0"/>
                  </a:lnTo>
                  <a:lnTo>
                    <a:pt x="567" y="1420"/>
                  </a:lnTo>
                  <a:lnTo>
                    <a:pt x="1172" y="1420"/>
                  </a:lnTo>
                  <a:cubicBezTo>
                    <a:pt x="1354" y="1420"/>
                    <a:pt x="1476" y="1237"/>
                    <a:pt x="1411" y="1073"/>
                  </a:cubicBezTo>
                  <a:lnTo>
                    <a:pt x="1200" y="539"/>
                  </a:lnTo>
                  <a:cubicBezTo>
                    <a:pt x="1070" y="215"/>
                    <a:pt x="761" y="0"/>
                    <a:pt x="4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28"/>
            <p:cNvSpPr/>
            <p:nvPr/>
          </p:nvSpPr>
          <p:spPr>
            <a:xfrm>
              <a:off x="5180700" y="3561925"/>
              <a:ext cx="68200" cy="66300"/>
            </a:xfrm>
            <a:custGeom>
              <a:rect b="b" l="l" r="r" t="t"/>
              <a:pathLst>
                <a:path extrusionOk="0" h="2652" w="2728">
                  <a:moveTo>
                    <a:pt x="653" y="0"/>
                  </a:moveTo>
                  <a:cubicBezTo>
                    <a:pt x="558" y="0"/>
                    <a:pt x="465" y="35"/>
                    <a:pt x="394" y="106"/>
                  </a:cubicBezTo>
                  <a:lnTo>
                    <a:pt x="146" y="359"/>
                  </a:lnTo>
                  <a:cubicBezTo>
                    <a:pt x="1" y="499"/>
                    <a:pt x="1" y="733"/>
                    <a:pt x="146" y="874"/>
                  </a:cubicBezTo>
                  <a:lnTo>
                    <a:pt x="1814" y="2546"/>
                  </a:lnTo>
                  <a:cubicBezTo>
                    <a:pt x="1886" y="2617"/>
                    <a:pt x="1980" y="2652"/>
                    <a:pt x="2074" y="2652"/>
                  </a:cubicBezTo>
                  <a:cubicBezTo>
                    <a:pt x="2168" y="2652"/>
                    <a:pt x="2261" y="2617"/>
                    <a:pt x="2334" y="2546"/>
                  </a:cubicBezTo>
                  <a:lnTo>
                    <a:pt x="2582" y="2298"/>
                  </a:lnTo>
                  <a:cubicBezTo>
                    <a:pt x="2727" y="2153"/>
                    <a:pt x="2727" y="1919"/>
                    <a:pt x="2582" y="1778"/>
                  </a:cubicBezTo>
                  <a:lnTo>
                    <a:pt x="914" y="106"/>
                  </a:lnTo>
                  <a:cubicBezTo>
                    <a:pt x="842" y="35"/>
                    <a:pt x="747" y="0"/>
                    <a:pt x="65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28"/>
            <p:cNvSpPr/>
            <p:nvPr/>
          </p:nvSpPr>
          <p:spPr>
            <a:xfrm>
              <a:off x="5210225" y="3585525"/>
              <a:ext cx="38550" cy="42675"/>
            </a:xfrm>
            <a:custGeom>
              <a:rect b="b" l="l" r="r" t="t"/>
              <a:pathLst>
                <a:path extrusionOk="0" h="1707" w="1542">
                  <a:moveTo>
                    <a:pt x="567" y="0"/>
                  </a:moveTo>
                  <a:lnTo>
                    <a:pt x="579" y="12"/>
                  </a:lnTo>
                  <a:lnTo>
                    <a:pt x="567" y="0"/>
                  </a:lnTo>
                  <a:close/>
                  <a:moveTo>
                    <a:pt x="579" y="12"/>
                  </a:moveTo>
                  <a:lnTo>
                    <a:pt x="769" y="202"/>
                  </a:lnTo>
                  <a:lnTo>
                    <a:pt x="769" y="202"/>
                  </a:lnTo>
                  <a:lnTo>
                    <a:pt x="579" y="12"/>
                  </a:lnTo>
                  <a:close/>
                  <a:moveTo>
                    <a:pt x="769" y="202"/>
                  </a:moveTo>
                  <a:cubicBezTo>
                    <a:pt x="919" y="352"/>
                    <a:pt x="919" y="595"/>
                    <a:pt x="769" y="745"/>
                  </a:cubicBezTo>
                  <a:lnTo>
                    <a:pt x="544" y="970"/>
                  </a:lnTo>
                  <a:cubicBezTo>
                    <a:pt x="469" y="1045"/>
                    <a:pt x="370" y="1082"/>
                    <a:pt x="272" y="1082"/>
                  </a:cubicBezTo>
                  <a:cubicBezTo>
                    <a:pt x="174" y="1082"/>
                    <a:pt x="75" y="1045"/>
                    <a:pt x="0" y="970"/>
                  </a:cubicBezTo>
                  <a:lnTo>
                    <a:pt x="0" y="970"/>
                  </a:lnTo>
                  <a:lnTo>
                    <a:pt x="628" y="1598"/>
                  </a:lnTo>
                  <a:cubicBezTo>
                    <a:pt x="703" y="1670"/>
                    <a:pt x="800" y="1707"/>
                    <a:pt x="898" y="1707"/>
                  </a:cubicBezTo>
                  <a:cubicBezTo>
                    <a:pt x="995" y="1707"/>
                    <a:pt x="1092" y="1670"/>
                    <a:pt x="1167" y="1598"/>
                  </a:cubicBezTo>
                  <a:lnTo>
                    <a:pt x="1396" y="1368"/>
                  </a:lnTo>
                  <a:cubicBezTo>
                    <a:pt x="1542" y="1214"/>
                    <a:pt x="1537" y="975"/>
                    <a:pt x="1392" y="825"/>
                  </a:cubicBezTo>
                  <a:lnTo>
                    <a:pt x="769" y="202"/>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28"/>
            <p:cNvSpPr/>
            <p:nvPr/>
          </p:nvSpPr>
          <p:spPr>
            <a:xfrm>
              <a:off x="5015800" y="3701200"/>
              <a:ext cx="93825" cy="92350"/>
            </a:xfrm>
            <a:custGeom>
              <a:rect b="b" l="l" r="r" t="t"/>
              <a:pathLst>
                <a:path extrusionOk="0" h="3694" w="3753">
                  <a:moveTo>
                    <a:pt x="755" y="1"/>
                  </a:moveTo>
                  <a:cubicBezTo>
                    <a:pt x="682" y="1"/>
                    <a:pt x="609" y="28"/>
                    <a:pt x="553" y="82"/>
                  </a:cubicBezTo>
                  <a:lnTo>
                    <a:pt x="108" y="531"/>
                  </a:lnTo>
                  <a:cubicBezTo>
                    <a:pt x="0" y="639"/>
                    <a:pt x="0" y="817"/>
                    <a:pt x="108" y="929"/>
                  </a:cubicBezTo>
                  <a:lnTo>
                    <a:pt x="2788" y="3609"/>
                  </a:lnTo>
                  <a:cubicBezTo>
                    <a:pt x="2844" y="3665"/>
                    <a:pt x="2917" y="3694"/>
                    <a:pt x="2989" y="3694"/>
                  </a:cubicBezTo>
                  <a:cubicBezTo>
                    <a:pt x="3062" y="3694"/>
                    <a:pt x="3135" y="3665"/>
                    <a:pt x="3191" y="3609"/>
                  </a:cubicBezTo>
                  <a:lnTo>
                    <a:pt x="3641" y="3164"/>
                  </a:lnTo>
                  <a:cubicBezTo>
                    <a:pt x="3753" y="3052"/>
                    <a:pt x="3753" y="2869"/>
                    <a:pt x="3636" y="2766"/>
                  </a:cubicBezTo>
                  <a:lnTo>
                    <a:pt x="956" y="82"/>
                  </a:lnTo>
                  <a:cubicBezTo>
                    <a:pt x="900" y="28"/>
                    <a:pt x="827" y="1"/>
                    <a:pt x="75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28"/>
            <p:cNvSpPr/>
            <p:nvPr/>
          </p:nvSpPr>
          <p:spPr>
            <a:xfrm>
              <a:off x="5069800" y="3754400"/>
              <a:ext cx="39725" cy="39000"/>
            </a:xfrm>
            <a:custGeom>
              <a:rect b="b" l="l" r="r" t="t"/>
              <a:pathLst>
                <a:path extrusionOk="0" h="1560" w="1589">
                  <a:moveTo>
                    <a:pt x="848" y="1"/>
                  </a:moveTo>
                  <a:lnTo>
                    <a:pt x="856" y="9"/>
                  </a:lnTo>
                  <a:lnTo>
                    <a:pt x="856" y="9"/>
                  </a:lnTo>
                  <a:cubicBezTo>
                    <a:pt x="854" y="6"/>
                    <a:pt x="851" y="4"/>
                    <a:pt x="848" y="1"/>
                  </a:cubicBezTo>
                  <a:close/>
                  <a:moveTo>
                    <a:pt x="0" y="849"/>
                  </a:moveTo>
                  <a:lnTo>
                    <a:pt x="0" y="849"/>
                  </a:lnTo>
                  <a:cubicBezTo>
                    <a:pt x="3" y="852"/>
                    <a:pt x="6" y="854"/>
                    <a:pt x="9" y="857"/>
                  </a:cubicBezTo>
                  <a:lnTo>
                    <a:pt x="9" y="857"/>
                  </a:lnTo>
                  <a:lnTo>
                    <a:pt x="0" y="849"/>
                  </a:lnTo>
                  <a:close/>
                  <a:moveTo>
                    <a:pt x="856" y="9"/>
                  </a:moveTo>
                  <a:lnTo>
                    <a:pt x="856" y="9"/>
                  </a:lnTo>
                  <a:cubicBezTo>
                    <a:pt x="965" y="122"/>
                    <a:pt x="962" y="304"/>
                    <a:pt x="848" y="418"/>
                  </a:cubicBezTo>
                  <a:lnTo>
                    <a:pt x="417" y="849"/>
                  </a:lnTo>
                  <a:cubicBezTo>
                    <a:pt x="358" y="907"/>
                    <a:pt x="282" y="937"/>
                    <a:pt x="207" y="937"/>
                  </a:cubicBezTo>
                  <a:cubicBezTo>
                    <a:pt x="135" y="937"/>
                    <a:pt x="64" y="910"/>
                    <a:pt x="9" y="857"/>
                  </a:cubicBezTo>
                  <a:lnTo>
                    <a:pt x="9" y="857"/>
                  </a:lnTo>
                  <a:lnTo>
                    <a:pt x="623" y="1472"/>
                  </a:lnTo>
                  <a:cubicBezTo>
                    <a:pt x="679" y="1530"/>
                    <a:pt x="756" y="1560"/>
                    <a:pt x="832" y="1560"/>
                  </a:cubicBezTo>
                  <a:cubicBezTo>
                    <a:pt x="908" y="1560"/>
                    <a:pt x="984" y="1530"/>
                    <a:pt x="1040" y="1472"/>
                  </a:cubicBezTo>
                  <a:lnTo>
                    <a:pt x="1471" y="1041"/>
                  </a:lnTo>
                  <a:cubicBezTo>
                    <a:pt x="1588" y="928"/>
                    <a:pt x="1588" y="736"/>
                    <a:pt x="1471" y="624"/>
                  </a:cubicBezTo>
                  <a:lnTo>
                    <a:pt x="856" y="9"/>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28"/>
            <p:cNvSpPr/>
            <p:nvPr/>
          </p:nvSpPr>
          <p:spPr>
            <a:xfrm>
              <a:off x="5007125" y="3730275"/>
              <a:ext cx="38200" cy="37300"/>
            </a:xfrm>
            <a:custGeom>
              <a:rect b="b" l="l" r="r" t="t"/>
              <a:pathLst>
                <a:path extrusionOk="0" h="1492" w="1528">
                  <a:moveTo>
                    <a:pt x="703" y="1"/>
                  </a:moveTo>
                  <a:lnTo>
                    <a:pt x="146" y="558"/>
                  </a:lnTo>
                  <a:cubicBezTo>
                    <a:pt x="1" y="708"/>
                    <a:pt x="1" y="947"/>
                    <a:pt x="146" y="1092"/>
                  </a:cubicBezTo>
                  <a:lnTo>
                    <a:pt x="436" y="1383"/>
                  </a:lnTo>
                  <a:cubicBezTo>
                    <a:pt x="511" y="1455"/>
                    <a:pt x="609" y="1492"/>
                    <a:pt x="705" y="1492"/>
                  </a:cubicBezTo>
                  <a:cubicBezTo>
                    <a:pt x="802" y="1492"/>
                    <a:pt x="898" y="1455"/>
                    <a:pt x="970" y="1383"/>
                  </a:cubicBezTo>
                  <a:lnTo>
                    <a:pt x="1528" y="830"/>
                  </a:lnTo>
                  <a:lnTo>
                    <a:pt x="703" y="1"/>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28"/>
            <p:cNvSpPr/>
            <p:nvPr/>
          </p:nvSpPr>
          <p:spPr>
            <a:xfrm>
              <a:off x="5041200" y="3764600"/>
              <a:ext cx="38225" cy="37275"/>
            </a:xfrm>
            <a:custGeom>
              <a:rect b="b" l="l" r="r" t="t"/>
              <a:pathLst>
                <a:path extrusionOk="0" h="1491" w="1529">
                  <a:moveTo>
                    <a:pt x="704" y="0"/>
                  </a:moveTo>
                  <a:lnTo>
                    <a:pt x="151" y="553"/>
                  </a:lnTo>
                  <a:cubicBezTo>
                    <a:pt x="1" y="703"/>
                    <a:pt x="1" y="942"/>
                    <a:pt x="151" y="1092"/>
                  </a:cubicBezTo>
                  <a:lnTo>
                    <a:pt x="437" y="1378"/>
                  </a:lnTo>
                  <a:cubicBezTo>
                    <a:pt x="512" y="1453"/>
                    <a:pt x="609" y="1490"/>
                    <a:pt x="706" y="1490"/>
                  </a:cubicBezTo>
                  <a:cubicBezTo>
                    <a:pt x="803" y="1490"/>
                    <a:pt x="900" y="1453"/>
                    <a:pt x="975" y="1378"/>
                  </a:cubicBezTo>
                  <a:lnTo>
                    <a:pt x="1528" y="825"/>
                  </a:lnTo>
                  <a:lnTo>
                    <a:pt x="704" y="0"/>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28"/>
            <p:cNvSpPr/>
            <p:nvPr/>
          </p:nvSpPr>
          <p:spPr>
            <a:xfrm>
              <a:off x="5153075" y="3587500"/>
              <a:ext cx="71800" cy="71825"/>
            </a:xfrm>
            <a:custGeom>
              <a:rect b="b" l="l" r="r" t="t"/>
              <a:pathLst>
                <a:path extrusionOk="0" h="2873" w="2872">
                  <a:moveTo>
                    <a:pt x="1406" y="1"/>
                  </a:moveTo>
                  <a:lnTo>
                    <a:pt x="0" y="1406"/>
                  </a:lnTo>
                  <a:lnTo>
                    <a:pt x="1467" y="2873"/>
                  </a:lnTo>
                  <a:lnTo>
                    <a:pt x="2872" y="1467"/>
                  </a:lnTo>
                  <a:lnTo>
                    <a:pt x="1406" y="1"/>
                  </a:ln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28"/>
            <p:cNvSpPr/>
            <p:nvPr/>
          </p:nvSpPr>
          <p:spPr>
            <a:xfrm>
              <a:off x="5153175" y="3608700"/>
              <a:ext cx="71825" cy="50625"/>
            </a:xfrm>
            <a:custGeom>
              <a:rect b="b" l="l" r="r" t="t"/>
              <a:pathLst>
                <a:path extrusionOk="0" h="2025" w="2873">
                  <a:moveTo>
                    <a:pt x="1" y="563"/>
                  </a:moveTo>
                  <a:lnTo>
                    <a:pt x="839" y="1406"/>
                  </a:lnTo>
                  <a:lnTo>
                    <a:pt x="843" y="1403"/>
                  </a:lnTo>
                  <a:lnTo>
                    <a:pt x="1" y="563"/>
                  </a:lnTo>
                  <a:close/>
                  <a:moveTo>
                    <a:pt x="2245" y="1"/>
                  </a:moveTo>
                  <a:lnTo>
                    <a:pt x="843" y="1403"/>
                  </a:lnTo>
                  <a:lnTo>
                    <a:pt x="1467" y="2025"/>
                  </a:lnTo>
                  <a:lnTo>
                    <a:pt x="2873" y="619"/>
                  </a:lnTo>
                  <a:lnTo>
                    <a:pt x="2245"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28"/>
            <p:cNvSpPr/>
            <p:nvPr/>
          </p:nvSpPr>
          <p:spPr>
            <a:xfrm>
              <a:off x="5045900" y="3615125"/>
              <a:ext cx="149225" cy="148675"/>
            </a:xfrm>
            <a:custGeom>
              <a:rect b="b" l="l" r="r" t="t"/>
              <a:pathLst>
                <a:path extrusionOk="0" h="5947" w="5969">
                  <a:moveTo>
                    <a:pt x="3870" y="0"/>
                  </a:moveTo>
                  <a:cubicBezTo>
                    <a:pt x="3801" y="0"/>
                    <a:pt x="3732" y="27"/>
                    <a:pt x="3678" y="81"/>
                  </a:cubicBezTo>
                  <a:lnTo>
                    <a:pt x="2226" y="1529"/>
                  </a:lnTo>
                  <a:lnTo>
                    <a:pt x="1490" y="2274"/>
                  </a:lnTo>
                  <a:lnTo>
                    <a:pt x="0" y="3763"/>
                  </a:lnTo>
                  <a:lnTo>
                    <a:pt x="2188" y="5947"/>
                  </a:lnTo>
                  <a:lnTo>
                    <a:pt x="5866" y="2269"/>
                  </a:lnTo>
                  <a:cubicBezTo>
                    <a:pt x="5969" y="2161"/>
                    <a:pt x="5969" y="1988"/>
                    <a:pt x="5866" y="1880"/>
                  </a:cubicBezTo>
                  <a:lnTo>
                    <a:pt x="4062" y="81"/>
                  </a:lnTo>
                  <a:cubicBezTo>
                    <a:pt x="4008" y="27"/>
                    <a:pt x="3939" y="0"/>
                    <a:pt x="387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28"/>
            <p:cNvSpPr/>
            <p:nvPr/>
          </p:nvSpPr>
          <p:spPr>
            <a:xfrm>
              <a:off x="5085025" y="3651575"/>
              <a:ext cx="110225" cy="112575"/>
            </a:xfrm>
            <a:custGeom>
              <a:rect b="b" l="l" r="r" t="t"/>
              <a:pathLst>
                <a:path extrusionOk="0" h="4503" w="4409">
                  <a:moveTo>
                    <a:pt x="3875" y="0"/>
                  </a:moveTo>
                  <a:lnTo>
                    <a:pt x="0" y="3880"/>
                  </a:lnTo>
                  <a:lnTo>
                    <a:pt x="623" y="4503"/>
                  </a:lnTo>
                  <a:lnTo>
                    <a:pt x="4306" y="820"/>
                  </a:lnTo>
                  <a:cubicBezTo>
                    <a:pt x="4409" y="717"/>
                    <a:pt x="4409" y="544"/>
                    <a:pt x="4306" y="436"/>
                  </a:cubicBezTo>
                  <a:lnTo>
                    <a:pt x="387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92" name="Google Shape;1292;p28"/>
          <p:cNvSpPr/>
          <p:nvPr/>
        </p:nvSpPr>
        <p:spPr>
          <a:xfrm>
            <a:off x="265125" y="7243700"/>
            <a:ext cx="6842100" cy="1936800"/>
          </a:xfrm>
          <a:prstGeom prst="round1Rect">
            <a:avLst>
              <a:gd fmla="val 23539"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28"/>
          <p:cNvSpPr txBox="1"/>
          <p:nvPr/>
        </p:nvSpPr>
        <p:spPr>
          <a:xfrm>
            <a:off x="1385125" y="7391294"/>
            <a:ext cx="5417400" cy="13707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6AA84F"/>
                </a:solidFill>
                <a:latin typeface="Mada"/>
                <a:ea typeface="Mada"/>
                <a:cs typeface="Mada"/>
                <a:sym typeface="Mada"/>
              </a:rPr>
              <a:t>Need surgery cause it’s an important risk of cancer</a:t>
            </a:r>
            <a:endParaRPr sz="1200">
              <a:solidFill>
                <a:srgbClr val="6AA84F"/>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6AA84F"/>
                </a:solidFill>
                <a:latin typeface="Mada"/>
                <a:ea typeface="Mada"/>
                <a:cs typeface="Mada"/>
                <a:sym typeface="Mada"/>
              </a:rPr>
              <a:t>Elective surgical excision (Sistrunk procedure) to prevent infection: </a:t>
            </a:r>
            <a:r>
              <a:rPr lang="en-GB" sz="1200">
                <a:solidFill>
                  <a:srgbClr val="6AA84F"/>
                </a:solidFill>
                <a:latin typeface="Mada"/>
                <a:ea typeface="Mada"/>
                <a:cs typeface="Mada"/>
                <a:sym typeface="Mada"/>
              </a:rPr>
              <a:t>includes removal of:</a:t>
            </a:r>
            <a:endParaRPr sz="1200">
              <a:solidFill>
                <a:srgbClr val="6AA84F"/>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6AA84F"/>
                </a:solidFill>
                <a:latin typeface="Mada"/>
                <a:ea typeface="Mada"/>
                <a:cs typeface="Mada"/>
                <a:sym typeface="Mada"/>
              </a:rPr>
              <a:t>the cyst</a:t>
            </a:r>
            <a:endParaRPr sz="1200">
              <a:solidFill>
                <a:srgbClr val="6AA84F"/>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6AA84F"/>
                </a:solidFill>
                <a:latin typeface="Mada"/>
                <a:ea typeface="Mada"/>
                <a:cs typeface="Mada"/>
                <a:sym typeface="Mada"/>
              </a:rPr>
              <a:t>A portion of the hyoid bone</a:t>
            </a:r>
            <a:endParaRPr sz="1200">
              <a:solidFill>
                <a:srgbClr val="6AA84F"/>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6AA84F"/>
                </a:solidFill>
                <a:latin typeface="Mada"/>
                <a:ea typeface="Mada"/>
                <a:cs typeface="Mada"/>
                <a:sym typeface="Mada"/>
              </a:rPr>
              <a:t>Excision of tissue comprising the path of descent from the foramen cecum (The whole </a:t>
            </a:r>
            <a:r>
              <a:rPr lang="en-GB" sz="1200">
                <a:solidFill>
                  <a:srgbClr val="6AA84F"/>
                </a:solidFill>
                <a:latin typeface="Mada"/>
                <a:ea typeface="Mada"/>
                <a:cs typeface="Mada"/>
                <a:sym typeface="Mada"/>
              </a:rPr>
              <a:t>trunk</a:t>
            </a:r>
            <a:r>
              <a:rPr lang="en-GB"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Treatment of any active infection with antibiotics before surgery </a:t>
            </a:r>
            <a:endParaRPr b="1" sz="1200">
              <a:solidFill>
                <a:srgbClr val="1C4588"/>
              </a:solidFill>
              <a:latin typeface="Mada"/>
              <a:ea typeface="Mada"/>
              <a:cs typeface="Mada"/>
              <a:sym typeface="Mada"/>
            </a:endParaRPr>
          </a:p>
        </p:txBody>
      </p:sp>
      <p:sp>
        <p:nvSpPr>
          <p:cNvPr id="1294" name="Google Shape;1294;p28"/>
          <p:cNvSpPr txBox="1"/>
          <p:nvPr/>
        </p:nvSpPr>
        <p:spPr>
          <a:xfrm>
            <a:off x="300495" y="7167929"/>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Management</a:t>
            </a:r>
            <a:endParaRPr b="1" sz="1100">
              <a:solidFill>
                <a:srgbClr val="E29578"/>
              </a:solidFill>
              <a:latin typeface="Lora"/>
              <a:ea typeface="Lora"/>
              <a:cs typeface="Lora"/>
              <a:sym typeface="Lora"/>
            </a:endParaRPr>
          </a:p>
        </p:txBody>
      </p:sp>
      <p:grpSp>
        <p:nvGrpSpPr>
          <p:cNvPr id="1295" name="Google Shape;1295;p28"/>
          <p:cNvGrpSpPr/>
          <p:nvPr/>
        </p:nvGrpSpPr>
        <p:grpSpPr>
          <a:xfrm>
            <a:off x="625749" y="7499295"/>
            <a:ext cx="735627" cy="701151"/>
            <a:chOff x="1518350" y="2189725"/>
            <a:chExt cx="360125" cy="341925"/>
          </a:xfrm>
        </p:grpSpPr>
        <p:sp>
          <p:nvSpPr>
            <p:cNvPr id="1296" name="Google Shape;1296;p28"/>
            <p:cNvSpPr/>
            <p:nvPr/>
          </p:nvSpPr>
          <p:spPr>
            <a:xfrm>
              <a:off x="1536575" y="2189725"/>
              <a:ext cx="341900" cy="341925"/>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28"/>
            <p:cNvSpPr/>
            <p:nvPr/>
          </p:nvSpPr>
          <p:spPr>
            <a:xfrm>
              <a:off x="1629350" y="2341550"/>
              <a:ext cx="179075" cy="190100"/>
            </a:xfrm>
            <a:custGeom>
              <a:rect b="b" l="l" r="r" t="t"/>
              <a:pathLst>
                <a:path extrusionOk="0" h="7604" w="7163">
                  <a:moveTo>
                    <a:pt x="4216" y="1"/>
                  </a:moveTo>
                  <a:lnTo>
                    <a:pt x="0" y="2641"/>
                  </a:lnTo>
                  <a:lnTo>
                    <a:pt x="2614" y="7185"/>
                  </a:lnTo>
                  <a:cubicBezTo>
                    <a:pt x="2673" y="7302"/>
                    <a:pt x="2745" y="7405"/>
                    <a:pt x="2826" y="7504"/>
                  </a:cubicBezTo>
                  <a:cubicBezTo>
                    <a:pt x="2857" y="7540"/>
                    <a:pt x="2884" y="7567"/>
                    <a:pt x="2916" y="7599"/>
                  </a:cubicBezTo>
                  <a:cubicBezTo>
                    <a:pt x="2988" y="7599"/>
                    <a:pt x="3055" y="7603"/>
                    <a:pt x="3127" y="7603"/>
                  </a:cubicBezTo>
                  <a:cubicBezTo>
                    <a:pt x="4400" y="7603"/>
                    <a:pt x="5651" y="7248"/>
                    <a:pt x="6730" y="6578"/>
                  </a:cubicBezTo>
                  <a:cubicBezTo>
                    <a:pt x="7126" y="5862"/>
                    <a:pt x="7162" y="5053"/>
                    <a:pt x="6784" y="4450"/>
                  </a:cubicBezTo>
                  <a:lnTo>
                    <a:pt x="4216"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8"/>
            <p:cNvSpPr/>
            <p:nvPr/>
          </p:nvSpPr>
          <p:spPr>
            <a:xfrm>
              <a:off x="1648125" y="2423325"/>
              <a:ext cx="126450" cy="80675"/>
            </a:xfrm>
            <a:custGeom>
              <a:rect b="b" l="l" r="r" t="t"/>
              <a:pathLst>
                <a:path extrusionOk="0" h="3227" w="5058">
                  <a:moveTo>
                    <a:pt x="4022" y="0"/>
                  </a:moveTo>
                  <a:cubicBezTo>
                    <a:pt x="3870" y="212"/>
                    <a:pt x="3690" y="409"/>
                    <a:pt x="3487" y="576"/>
                  </a:cubicBezTo>
                  <a:cubicBezTo>
                    <a:pt x="2894" y="1080"/>
                    <a:pt x="2189" y="1335"/>
                    <a:pt x="1539" y="1335"/>
                  </a:cubicBezTo>
                  <a:cubicBezTo>
                    <a:pt x="936" y="1335"/>
                    <a:pt x="379" y="1116"/>
                    <a:pt x="1" y="675"/>
                  </a:cubicBezTo>
                  <a:lnTo>
                    <a:pt x="1" y="675"/>
                  </a:lnTo>
                  <a:lnTo>
                    <a:pt x="1233" y="2816"/>
                  </a:lnTo>
                  <a:cubicBezTo>
                    <a:pt x="1587" y="3090"/>
                    <a:pt x="2035" y="3227"/>
                    <a:pt x="2511" y="3227"/>
                  </a:cubicBezTo>
                  <a:cubicBezTo>
                    <a:pt x="3160" y="3227"/>
                    <a:pt x="3863" y="2973"/>
                    <a:pt x="4454" y="2470"/>
                  </a:cubicBezTo>
                  <a:cubicBezTo>
                    <a:pt x="4684" y="2272"/>
                    <a:pt x="4886" y="2042"/>
                    <a:pt x="5057" y="1795"/>
                  </a:cubicBezTo>
                  <a:cubicBezTo>
                    <a:pt x="5044" y="1773"/>
                    <a:pt x="5035" y="1750"/>
                    <a:pt x="5021" y="1728"/>
                  </a:cubicBezTo>
                  <a:lnTo>
                    <a:pt x="402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28"/>
            <p:cNvSpPr/>
            <p:nvPr/>
          </p:nvSpPr>
          <p:spPr>
            <a:xfrm>
              <a:off x="1617650" y="2320900"/>
              <a:ext cx="131500" cy="111750"/>
            </a:xfrm>
            <a:custGeom>
              <a:rect b="b" l="l" r="r" t="t"/>
              <a:pathLst>
                <a:path extrusionOk="0" h="4470" w="5260">
                  <a:moveTo>
                    <a:pt x="3117" y="0"/>
                  </a:moveTo>
                  <a:cubicBezTo>
                    <a:pt x="2518" y="0"/>
                    <a:pt x="1868" y="235"/>
                    <a:pt x="1323" y="701"/>
                  </a:cubicBezTo>
                  <a:cubicBezTo>
                    <a:pt x="271" y="1596"/>
                    <a:pt x="1" y="3008"/>
                    <a:pt x="720" y="3859"/>
                  </a:cubicBezTo>
                  <a:cubicBezTo>
                    <a:pt x="1067" y="4266"/>
                    <a:pt x="1581" y="4469"/>
                    <a:pt x="2139" y="4469"/>
                  </a:cubicBezTo>
                  <a:cubicBezTo>
                    <a:pt x="2739" y="4469"/>
                    <a:pt x="3389" y="4235"/>
                    <a:pt x="3937" y="3769"/>
                  </a:cubicBezTo>
                  <a:cubicBezTo>
                    <a:pt x="4990" y="2873"/>
                    <a:pt x="5259" y="1461"/>
                    <a:pt x="4535" y="611"/>
                  </a:cubicBezTo>
                  <a:cubicBezTo>
                    <a:pt x="4188" y="203"/>
                    <a:pt x="3674" y="0"/>
                    <a:pt x="311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28"/>
            <p:cNvSpPr/>
            <p:nvPr/>
          </p:nvSpPr>
          <p:spPr>
            <a:xfrm>
              <a:off x="1703700" y="2378325"/>
              <a:ext cx="47350" cy="47150"/>
            </a:xfrm>
            <a:custGeom>
              <a:rect b="b" l="l" r="r" t="t"/>
              <a:pathLst>
                <a:path extrusionOk="0" h="1886" w="1894">
                  <a:moveTo>
                    <a:pt x="947" y="1"/>
                  </a:moveTo>
                  <a:cubicBezTo>
                    <a:pt x="606" y="1"/>
                    <a:pt x="265" y="179"/>
                    <a:pt x="94" y="536"/>
                  </a:cubicBezTo>
                  <a:lnTo>
                    <a:pt x="0" y="536"/>
                  </a:lnTo>
                  <a:lnTo>
                    <a:pt x="5" y="950"/>
                  </a:lnTo>
                  <a:cubicBezTo>
                    <a:pt x="9" y="1469"/>
                    <a:pt x="432" y="1886"/>
                    <a:pt x="950" y="1886"/>
                  </a:cubicBezTo>
                  <a:cubicBezTo>
                    <a:pt x="953" y="1886"/>
                    <a:pt x="955" y="1886"/>
                    <a:pt x="958" y="1886"/>
                  </a:cubicBezTo>
                  <a:cubicBezTo>
                    <a:pt x="1480" y="1881"/>
                    <a:pt x="1894" y="1454"/>
                    <a:pt x="1889" y="932"/>
                  </a:cubicBezTo>
                  <a:lnTo>
                    <a:pt x="1889" y="932"/>
                  </a:lnTo>
                  <a:lnTo>
                    <a:pt x="1889" y="936"/>
                  </a:lnTo>
                  <a:lnTo>
                    <a:pt x="1885" y="518"/>
                  </a:lnTo>
                  <a:lnTo>
                    <a:pt x="1790" y="518"/>
                  </a:lnTo>
                  <a:cubicBezTo>
                    <a:pt x="1617" y="173"/>
                    <a:pt x="1282" y="1"/>
                    <a:pt x="94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8"/>
            <p:cNvSpPr/>
            <p:nvPr/>
          </p:nvSpPr>
          <p:spPr>
            <a:xfrm>
              <a:off x="1701450" y="2367925"/>
              <a:ext cx="51750" cy="47150"/>
            </a:xfrm>
            <a:custGeom>
              <a:rect b="b" l="l" r="r" t="t"/>
              <a:pathLst>
                <a:path extrusionOk="0" h="1886" w="2070">
                  <a:moveTo>
                    <a:pt x="1032" y="1"/>
                  </a:moveTo>
                  <a:cubicBezTo>
                    <a:pt x="791" y="1"/>
                    <a:pt x="549" y="93"/>
                    <a:pt x="364" y="277"/>
                  </a:cubicBezTo>
                  <a:cubicBezTo>
                    <a:pt x="0" y="646"/>
                    <a:pt x="0" y="1240"/>
                    <a:pt x="364" y="1609"/>
                  </a:cubicBezTo>
                  <a:cubicBezTo>
                    <a:pt x="549" y="1793"/>
                    <a:pt x="791" y="1885"/>
                    <a:pt x="1032" y="1885"/>
                  </a:cubicBezTo>
                  <a:cubicBezTo>
                    <a:pt x="1274" y="1885"/>
                    <a:pt x="1516" y="1793"/>
                    <a:pt x="1701" y="1609"/>
                  </a:cubicBezTo>
                  <a:cubicBezTo>
                    <a:pt x="2069" y="1240"/>
                    <a:pt x="2069" y="646"/>
                    <a:pt x="1701" y="277"/>
                  </a:cubicBezTo>
                  <a:cubicBezTo>
                    <a:pt x="1516" y="93"/>
                    <a:pt x="1274" y="1"/>
                    <a:pt x="103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28"/>
            <p:cNvSpPr/>
            <p:nvPr/>
          </p:nvSpPr>
          <p:spPr>
            <a:xfrm>
              <a:off x="1703700" y="2385975"/>
              <a:ext cx="47125" cy="11050"/>
            </a:xfrm>
            <a:custGeom>
              <a:rect b="b" l="l" r="r" t="t"/>
              <a:pathLst>
                <a:path extrusionOk="0" h="442" w="1885">
                  <a:moveTo>
                    <a:pt x="1858" y="1"/>
                  </a:moveTo>
                  <a:lnTo>
                    <a:pt x="23" y="19"/>
                  </a:lnTo>
                  <a:cubicBezTo>
                    <a:pt x="9" y="86"/>
                    <a:pt x="0" y="158"/>
                    <a:pt x="0" y="230"/>
                  </a:cubicBezTo>
                  <a:cubicBezTo>
                    <a:pt x="0" y="302"/>
                    <a:pt x="9" y="374"/>
                    <a:pt x="27" y="441"/>
                  </a:cubicBezTo>
                  <a:lnTo>
                    <a:pt x="1862" y="423"/>
                  </a:lnTo>
                  <a:cubicBezTo>
                    <a:pt x="1880" y="351"/>
                    <a:pt x="1885" y="284"/>
                    <a:pt x="1885" y="212"/>
                  </a:cubicBezTo>
                  <a:cubicBezTo>
                    <a:pt x="1885" y="140"/>
                    <a:pt x="1876" y="68"/>
                    <a:pt x="185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28"/>
            <p:cNvSpPr/>
            <p:nvPr/>
          </p:nvSpPr>
          <p:spPr>
            <a:xfrm>
              <a:off x="1672200" y="2349650"/>
              <a:ext cx="57500" cy="49325"/>
            </a:xfrm>
            <a:custGeom>
              <a:rect b="b" l="l" r="r" t="t"/>
              <a:pathLst>
                <a:path extrusionOk="0" h="1973" w="2300">
                  <a:moveTo>
                    <a:pt x="1224" y="1"/>
                  </a:moveTo>
                  <a:lnTo>
                    <a:pt x="1184" y="86"/>
                  </a:lnTo>
                  <a:cubicBezTo>
                    <a:pt x="401" y="122"/>
                    <a:pt x="0" y="1044"/>
                    <a:pt x="509" y="1643"/>
                  </a:cubicBezTo>
                  <a:lnTo>
                    <a:pt x="473" y="1728"/>
                  </a:lnTo>
                  <a:lnTo>
                    <a:pt x="851" y="1894"/>
                  </a:lnTo>
                  <a:cubicBezTo>
                    <a:pt x="972" y="1947"/>
                    <a:pt x="1099" y="1972"/>
                    <a:pt x="1224" y="1972"/>
                  </a:cubicBezTo>
                  <a:cubicBezTo>
                    <a:pt x="1589" y="1972"/>
                    <a:pt x="1938" y="1759"/>
                    <a:pt x="2092" y="1404"/>
                  </a:cubicBezTo>
                  <a:cubicBezTo>
                    <a:pt x="2299" y="923"/>
                    <a:pt x="2079" y="369"/>
                    <a:pt x="1602" y="162"/>
                  </a:cubicBezTo>
                  <a:lnTo>
                    <a:pt x="12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8"/>
            <p:cNvSpPr/>
            <p:nvPr/>
          </p:nvSpPr>
          <p:spPr>
            <a:xfrm>
              <a:off x="1664925" y="2347650"/>
              <a:ext cx="55200" cy="47225"/>
            </a:xfrm>
            <a:custGeom>
              <a:rect b="b" l="l" r="r" t="t"/>
              <a:pathLst>
                <a:path extrusionOk="0" h="1889" w="2208">
                  <a:moveTo>
                    <a:pt x="1136" y="1"/>
                  </a:moveTo>
                  <a:cubicBezTo>
                    <a:pt x="510" y="1"/>
                    <a:pt x="1" y="642"/>
                    <a:pt x="260" y="1295"/>
                  </a:cubicBezTo>
                  <a:cubicBezTo>
                    <a:pt x="417" y="1689"/>
                    <a:pt x="778" y="1888"/>
                    <a:pt x="1138" y="1888"/>
                  </a:cubicBezTo>
                  <a:cubicBezTo>
                    <a:pt x="1489" y="1888"/>
                    <a:pt x="1841" y="1699"/>
                    <a:pt x="2005" y="1318"/>
                  </a:cubicBezTo>
                  <a:cubicBezTo>
                    <a:pt x="2208" y="841"/>
                    <a:pt x="1992" y="287"/>
                    <a:pt x="1515" y="81"/>
                  </a:cubicBezTo>
                  <a:cubicBezTo>
                    <a:pt x="1387" y="26"/>
                    <a:pt x="1259" y="1"/>
                    <a:pt x="11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28"/>
            <p:cNvSpPr/>
            <p:nvPr/>
          </p:nvSpPr>
          <p:spPr>
            <a:xfrm>
              <a:off x="1679400" y="2348075"/>
              <a:ext cx="28025" cy="46350"/>
            </a:xfrm>
            <a:custGeom>
              <a:rect b="b" l="l" r="r" t="t"/>
              <a:pathLst>
                <a:path extrusionOk="0" h="1854" w="1121">
                  <a:moveTo>
                    <a:pt x="734" y="1"/>
                  </a:moveTo>
                  <a:lnTo>
                    <a:pt x="0" y="1688"/>
                  </a:lnTo>
                  <a:cubicBezTo>
                    <a:pt x="59" y="1728"/>
                    <a:pt x="122" y="1764"/>
                    <a:pt x="185" y="1791"/>
                  </a:cubicBezTo>
                  <a:cubicBezTo>
                    <a:pt x="252" y="1822"/>
                    <a:pt x="320" y="1840"/>
                    <a:pt x="392" y="1854"/>
                  </a:cubicBezTo>
                  <a:lnTo>
                    <a:pt x="1120" y="167"/>
                  </a:lnTo>
                  <a:cubicBezTo>
                    <a:pt x="1062" y="126"/>
                    <a:pt x="1004" y="90"/>
                    <a:pt x="936" y="59"/>
                  </a:cubicBezTo>
                  <a:cubicBezTo>
                    <a:pt x="869" y="32"/>
                    <a:pt x="801" y="10"/>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28"/>
            <p:cNvSpPr/>
            <p:nvPr/>
          </p:nvSpPr>
          <p:spPr>
            <a:xfrm>
              <a:off x="1644650" y="2402325"/>
              <a:ext cx="51075" cy="46950"/>
            </a:xfrm>
            <a:custGeom>
              <a:rect b="b" l="l" r="r" t="t"/>
              <a:pathLst>
                <a:path extrusionOk="0" h="1878" w="2043">
                  <a:moveTo>
                    <a:pt x="1018" y="0"/>
                  </a:moveTo>
                  <a:cubicBezTo>
                    <a:pt x="604" y="0"/>
                    <a:pt x="199" y="269"/>
                    <a:pt x="95" y="737"/>
                  </a:cubicBezTo>
                  <a:lnTo>
                    <a:pt x="0" y="759"/>
                  </a:lnTo>
                  <a:lnTo>
                    <a:pt x="95" y="1164"/>
                  </a:lnTo>
                  <a:cubicBezTo>
                    <a:pt x="203" y="1591"/>
                    <a:pt x="587" y="1877"/>
                    <a:pt x="1012" y="1877"/>
                  </a:cubicBezTo>
                  <a:cubicBezTo>
                    <a:pt x="1083" y="1877"/>
                    <a:pt x="1156" y="1869"/>
                    <a:pt x="1228" y="1852"/>
                  </a:cubicBezTo>
                  <a:cubicBezTo>
                    <a:pt x="1732" y="1731"/>
                    <a:pt x="2043" y="1231"/>
                    <a:pt x="1930" y="728"/>
                  </a:cubicBezTo>
                  <a:lnTo>
                    <a:pt x="1930"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28"/>
            <p:cNvSpPr/>
            <p:nvPr/>
          </p:nvSpPr>
          <p:spPr>
            <a:xfrm>
              <a:off x="1642175" y="2392100"/>
              <a:ext cx="51200" cy="47200"/>
            </a:xfrm>
            <a:custGeom>
              <a:rect b="b" l="l" r="r" t="t"/>
              <a:pathLst>
                <a:path extrusionOk="0" h="1888" w="2048">
                  <a:moveTo>
                    <a:pt x="1021" y="0"/>
                  </a:moveTo>
                  <a:cubicBezTo>
                    <a:pt x="963" y="0"/>
                    <a:pt x="905" y="6"/>
                    <a:pt x="846" y="16"/>
                  </a:cubicBezTo>
                  <a:cubicBezTo>
                    <a:pt x="333" y="115"/>
                    <a:pt x="0" y="606"/>
                    <a:pt x="95" y="1119"/>
                  </a:cubicBezTo>
                  <a:cubicBezTo>
                    <a:pt x="182" y="1571"/>
                    <a:pt x="578" y="1887"/>
                    <a:pt x="1019" y="1887"/>
                  </a:cubicBezTo>
                  <a:cubicBezTo>
                    <a:pt x="1078" y="1887"/>
                    <a:pt x="1137" y="1882"/>
                    <a:pt x="1197" y="1870"/>
                  </a:cubicBezTo>
                  <a:cubicBezTo>
                    <a:pt x="1710" y="1771"/>
                    <a:pt x="2047" y="1281"/>
                    <a:pt x="1948" y="768"/>
                  </a:cubicBezTo>
                  <a:cubicBezTo>
                    <a:pt x="1865" y="314"/>
                    <a:pt x="1467" y="0"/>
                    <a:pt x="102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28"/>
            <p:cNvSpPr/>
            <p:nvPr/>
          </p:nvSpPr>
          <p:spPr>
            <a:xfrm>
              <a:off x="1644075" y="2405325"/>
              <a:ext cx="47150" cy="20950"/>
            </a:xfrm>
            <a:custGeom>
              <a:rect b="b" l="l" r="r" t="t"/>
              <a:pathLst>
                <a:path extrusionOk="0" h="838" w="1886">
                  <a:moveTo>
                    <a:pt x="1787" y="0"/>
                  </a:moveTo>
                  <a:lnTo>
                    <a:pt x="1" y="423"/>
                  </a:lnTo>
                  <a:cubicBezTo>
                    <a:pt x="1" y="567"/>
                    <a:pt x="32" y="711"/>
                    <a:pt x="95" y="837"/>
                  </a:cubicBezTo>
                  <a:lnTo>
                    <a:pt x="1886" y="414"/>
                  </a:lnTo>
                  <a:cubicBezTo>
                    <a:pt x="1886" y="342"/>
                    <a:pt x="1877" y="270"/>
                    <a:pt x="1859" y="203"/>
                  </a:cubicBezTo>
                  <a:cubicBezTo>
                    <a:pt x="1841" y="131"/>
                    <a:pt x="1818" y="63"/>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28"/>
            <p:cNvSpPr/>
            <p:nvPr/>
          </p:nvSpPr>
          <p:spPr>
            <a:xfrm>
              <a:off x="1686600" y="2286250"/>
              <a:ext cx="51200" cy="46950"/>
            </a:xfrm>
            <a:custGeom>
              <a:rect b="b" l="l" r="r" t="t"/>
              <a:pathLst>
                <a:path extrusionOk="0" h="1878" w="2048">
                  <a:moveTo>
                    <a:pt x="1018" y="1"/>
                  </a:moveTo>
                  <a:cubicBezTo>
                    <a:pt x="604" y="1"/>
                    <a:pt x="199" y="270"/>
                    <a:pt x="95" y="737"/>
                  </a:cubicBezTo>
                  <a:lnTo>
                    <a:pt x="0" y="760"/>
                  </a:lnTo>
                  <a:lnTo>
                    <a:pt x="99" y="1164"/>
                  </a:lnTo>
                  <a:cubicBezTo>
                    <a:pt x="203" y="1592"/>
                    <a:pt x="591" y="1878"/>
                    <a:pt x="1013" y="1878"/>
                  </a:cubicBezTo>
                  <a:cubicBezTo>
                    <a:pt x="1084" y="1878"/>
                    <a:pt x="1156" y="1870"/>
                    <a:pt x="1228" y="1853"/>
                  </a:cubicBezTo>
                  <a:cubicBezTo>
                    <a:pt x="1732" y="1731"/>
                    <a:pt x="2047" y="1232"/>
                    <a:pt x="1935" y="728"/>
                  </a:cubicBezTo>
                  <a:lnTo>
                    <a:pt x="1935" y="724"/>
                  </a:lnTo>
                  <a:lnTo>
                    <a:pt x="1836" y="323"/>
                  </a:lnTo>
                  <a:lnTo>
                    <a:pt x="1741" y="346"/>
                  </a:lnTo>
                  <a:cubicBezTo>
                    <a:pt x="1547" y="110"/>
                    <a:pt x="1281" y="1"/>
                    <a:pt x="10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8"/>
            <p:cNvSpPr/>
            <p:nvPr/>
          </p:nvSpPr>
          <p:spPr>
            <a:xfrm>
              <a:off x="1679525" y="2276125"/>
              <a:ext cx="56025" cy="47225"/>
            </a:xfrm>
            <a:custGeom>
              <a:rect b="b" l="l" r="r" t="t"/>
              <a:pathLst>
                <a:path extrusionOk="0" h="1889" w="2241">
                  <a:moveTo>
                    <a:pt x="1197" y="1"/>
                  </a:moveTo>
                  <a:cubicBezTo>
                    <a:pt x="894" y="1"/>
                    <a:pt x="588" y="144"/>
                    <a:pt x="400" y="449"/>
                  </a:cubicBezTo>
                  <a:cubicBezTo>
                    <a:pt x="1" y="1097"/>
                    <a:pt x="491" y="1889"/>
                    <a:pt x="1195" y="1889"/>
                  </a:cubicBezTo>
                  <a:cubicBezTo>
                    <a:pt x="1268" y="1889"/>
                    <a:pt x="1344" y="1880"/>
                    <a:pt x="1421" y="1862"/>
                  </a:cubicBezTo>
                  <a:cubicBezTo>
                    <a:pt x="1925" y="1740"/>
                    <a:pt x="2240" y="1232"/>
                    <a:pt x="2119" y="728"/>
                  </a:cubicBezTo>
                  <a:cubicBezTo>
                    <a:pt x="2008" y="259"/>
                    <a:pt x="1604" y="1"/>
                    <a:pt x="119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28"/>
            <p:cNvSpPr/>
            <p:nvPr/>
          </p:nvSpPr>
          <p:spPr>
            <a:xfrm>
              <a:off x="1686025" y="2289250"/>
              <a:ext cx="47150" cy="20950"/>
            </a:xfrm>
            <a:custGeom>
              <a:rect b="b" l="l" r="r" t="t"/>
              <a:pathLst>
                <a:path extrusionOk="0" h="838" w="1886">
                  <a:moveTo>
                    <a:pt x="1787" y="1"/>
                  </a:moveTo>
                  <a:lnTo>
                    <a:pt x="1" y="424"/>
                  </a:lnTo>
                  <a:cubicBezTo>
                    <a:pt x="1" y="568"/>
                    <a:pt x="32" y="707"/>
                    <a:pt x="100" y="837"/>
                  </a:cubicBezTo>
                  <a:lnTo>
                    <a:pt x="1886" y="415"/>
                  </a:lnTo>
                  <a:cubicBezTo>
                    <a:pt x="1886" y="343"/>
                    <a:pt x="1877" y="271"/>
                    <a:pt x="1859" y="203"/>
                  </a:cubicBezTo>
                  <a:cubicBezTo>
                    <a:pt x="1845" y="131"/>
                    <a:pt x="1818" y="64"/>
                    <a:pt x="178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28"/>
            <p:cNvSpPr/>
            <p:nvPr/>
          </p:nvSpPr>
          <p:spPr>
            <a:xfrm>
              <a:off x="1629575" y="2204725"/>
              <a:ext cx="51200" cy="46950"/>
            </a:xfrm>
            <a:custGeom>
              <a:rect b="b" l="l" r="r" t="t"/>
              <a:pathLst>
                <a:path extrusionOk="0" h="1878" w="2048">
                  <a:moveTo>
                    <a:pt x="1018" y="0"/>
                  </a:moveTo>
                  <a:cubicBezTo>
                    <a:pt x="605" y="0"/>
                    <a:pt x="199" y="269"/>
                    <a:pt x="95" y="737"/>
                  </a:cubicBezTo>
                  <a:lnTo>
                    <a:pt x="0" y="759"/>
                  </a:lnTo>
                  <a:lnTo>
                    <a:pt x="99" y="1164"/>
                  </a:lnTo>
                  <a:cubicBezTo>
                    <a:pt x="203" y="1591"/>
                    <a:pt x="591" y="1877"/>
                    <a:pt x="1014" y="1877"/>
                  </a:cubicBezTo>
                  <a:cubicBezTo>
                    <a:pt x="1085" y="1877"/>
                    <a:pt x="1157" y="1869"/>
                    <a:pt x="1229" y="1852"/>
                  </a:cubicBezTo>
                  <a:cubicBezTo>
                    <a:pt x="1732" y="1731"/>
                    <a:pt x="2047" y="1231"/>
                    <a:pt x="1935" y="728"/>
                  </a:cubicBezTo>
                  <a:lnTo>
                    <a:pt x="1935"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28"/>
            <p:cNvSpPr/>
            <p:nvPr/>
          </p:nvSpPr>
          <p:spPr>
            <a:xfrm>
              <a:off x="1622525" y="2194600"/>
              <a:ext cx="56000" cy="47225"/>
            </a:xfrm>
            <a:custGeom>
              <a:rect b="b" l="l" r="r" t="t"/>
              <a:pathLst>
                <a:path extrusionOk="0" h="1889" w="2240">
                  <a:moveTo>
                    <a:pt x="1196" y="0"/>
                  </a:moveTo>
                  <a:cubicBezTo>
                    <a:pt x="893" y="0"/>
                    <a:pt x="588" y="143"/>
                    <a:pt x="399" y="449"/>
                  </a:cubicBezTo>
                  <a:cubicBezTo>
                    <a:pt x="0" y="1097"/>
                    <a:pt x="490" y="1888"/>
                    <a:pt x="1194" y="1888"/>
                  </a:cubicBezTo>
                  <a:cubicBezTo>
                    <a:pt x="1268" y="1888"/>
                    <a:pt x="1343" y="1880"/>
                    <a:pt x="1421" y="1861"/>
                  </a:cubicBezTo>
                  <a:cubicBezTo>
                    <a:pt x="1924" y="1740"/>
                    <a:pt x="2239" y="1232"/>
                    <a:pt x="2118" y="728"/>
                  </a:cubicBezTo>
                  <a:cubicBezTo>
                    <a:pt x="2007" y="258"/>
                    <a:pt x="1603" y="0"/>
                    <a:pt x="119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28"/>
            <p:cNvSpPr/>
            <p:nvPr/>
          </p:nvSpPr>
          <p:spPr>
            <a:xfrm>
              <a:off x="1629000" y="2207725"/>
              <a:ext cx="47150" cy="20925"/>
            </a:xfrm>
            <a:custGeom>
              <a:rect b="b" l="l" r="r" t="t"/>
              <a:pathLst>
                <a:path extrusionOk="0" h="837" w="1886">
                  <a:moveTo>
                    <a:pt x="1787" y="0"/>
                  </a:moveTo>
                  <a:lnTo>
                    <a:pt x="1" y="423"/>
                  </a:lnTo>
                  <a:cubicBezTo>
                    <a:pt x="1" y="495"/>
                    <a:pt x="10" y="567"/>
                    <a:pt x="28" y="639"/>
                  </a:cubicBezTo>
                  <a:cubicBezTo>
                    <a:pt x="41" y="707"/>
                    <a:pt x="68" y="774"/>
                    <a:pt x="100" y="837"/>
                  </a:cubicBezTo>
                  <a:lnTo>
                    <a:pt x="1886" y="414"/>
                  </a:lnTo>
                  <a:cubicBezTo>
                    <a:pt x="1886" y="270"/>
                    <a:pt x="1854" y="126"/>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28"/>
            <p:cNvSpPr/>
            <p:nvPr/>
          </p:nvSpPr>
          <p:spPr>
            <a:xfrm>
              <a:off x="1534875" y="2269125"/>
              <a:ext cx="128475" cy="127725"/>
            </a:xfrm>
            <a:custGeom>
              <a:rect b="b" l="l" r="r" t="t"/>
              <a:pathLst>
                <a:path extrusionOk="0" h="5109" w="5139">
                  <a:moveTo>
                    <a:pt x="3784" y="0"/>
                  </a:moveTo>
                  <a:lnTo>
                    <a:pt x="3680" y="122"/>
                  </a:lnTo>
                  <a:cubicBezTo>
                    <a:pt x="3466" y="41"/>
                    <a:pt x="3237" y="2"/>
                    <a:pt x="3002" y="2"/>
                  </a:cubicBezTo>
                  <a:cubicBezTo>
                    <a:pt x="2190" y="2"/>
                    <a:pt x="1312" y="470"/>
                    <a:pt x="729" y="1301"/>
                  </a:cubicBezTo>
                  <a:cubicBezTo>
                    <a:pt x="136" y="2151"/>
                    <a:pt x="1" y="3154"/>
                    <a:pt x="302" y="3928"/>
                  </a:cubicBezTo>
                  <a:lnTo>
                    <a:pt x="194" y="4049"/>
                  </a:lnTo>
                  <a:lnTo>
                    <a:pt x="774" y="4625"/>
                  </a:lnTo>
                  <a:cubicBezTo>
                    <a:pt x="833" y="4679"/>
                    <a:pt x="891" y="4733"/>
                    <a:pt x="959" y="4778"/>
                  </a:cubicBezTo>
                  <a:cubicBezTo>
                    <a:pt x="1277" y="5002"/>
                    <a:pt x="1650" y="5108"/>
                    <a:pt x="2037" y="5108"/>
                  </a:cubicBezTo>
                  <a:cubicBezTo>
                    <a:pt x="2848" y="5108"/>
                    <a:pt x="3724" y="4642"/>
                    <a:pt x="4306" y="3811"/>
                  </a:cubicBezTo>
                  <a:cubicBezTo>
                    <a:pt x="5138" y="2623"/>
                    <a:pt x="5089" y="1355"/>
                    <a:pt x="4175" y="410"/>
                  </a:cubicBezTo>
                  <a:lnTo>
                    <a:pt x="3784"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28"/>
            <p:cNvSpPr/>
            <p:nvPr/>
          </p:nvSpPr>
          <p:spPr>
            <a:xfrm>
              <a:off x="1532075" y="2345950"/>
              <a:ext cx="48825" cy="50625"/>
            </a:xfrm>
            <a:custGeom>
              <a:rect b="b" l="l" r="r" t="t"/>
              <a:pathLst>
                <a:path extrusionOk="0" h="2025" w="1953">
                  <a:moveTo>
                    <a:pt x="108" y="0"/>
                  </a:moveTo>
                  <a:lnTo>
                    <a:pt x="0" y="99"/>
                  </a:lnTo>
                  <a:lnTo>
                    <a:pt x="293" y="418"/>
                  </a:lnTo>
                  <a:lnTo>
                    <a:pt x="1728" y="1988"/>
                  </a:lnTo>
                  <a:cubicBezTo>
                    <a:pt x="1800" y="2002"/>
                    <a:pt x="1876" y="2015"/>
                    <a:pt x="1953" y="2024"/>
                  </a:cubicBezTo>
                  <a:lnTo>
                    <a:pt x="266" y="167"/>
                  </a:ln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28"/>
            <p:cNvSpPr/>
            <p:nvPr/>
          </p:nvSpPr>
          <p:spPr>
            <a:xfrm>
              <a:off x="1547125" y="2345950"/>
              <a:ext cx="48275" cy="50625"/>
            </a:xfrm>
            <a:custGeom>
              <a:rect b="b" l="l" r="r" t="t"/>
              <a:pathLst>
                <a:path extrusionOk="0" h="2025" w="1931">
                  <a:moveTo>
                    <a:pt x="109" y="0"/>
                  </a:moveTo>
                  <a:lnTo>
                    <a:pt x="1" y="99"/>
                  </a:lnTo>
                  <a:lnTo>
                    <a:pt x="1760" y="2024"/>
                  </a:lnTo>
                  <a:cubicBezTo>
                    <a:pt x="1814" y="2015"/>
                    <a:pt x="1877" y="2006"/>
                    <a:pt x="1931" y="199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28"/>
            <p:cNvSpPr/>
            <p:nvPr/>
          </p:nvSpPr>
          <p:spPr>
            <a:xfrm>
              <a:off x="1562325" y="2345950"/>
              <a:ext cx="45125" cy="47925"/>
            </a:xfrm>
            <a:custGeom>
              <a:rect b="b" l="l" r="r" t="t"/>
              <a:pathLst>
                <a:path extrusionOk="0" h="1917" w="1805">
                  <a:moveTo>
                    <a:pt x="104" y="0"/>
                  </a:moveTo>
                  <a:lnTo>
                    <a:pt x="0" y="99"/>
                  </a:lnTo>
                  <a:lnTo>
                    <a:pt x="1656" y="1916"/>
                  </a:lnTo>
                  <a:cubicBezTo>
                    <a:pt x="1705" y="1898"/>
                    <a:pt x="1755" y="1885"/>
                    <a:pt x="1804" y="1862"/>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28"/>
            <p:cNvSpPr/>
            <p:nvPr/>
          </p:nvSpPr>
          <p:spPr>
            <a:xfrm>
              <a:off x="1577275" y="2345950"/>
              <a:ext cx="40625" cy="43325"/>
            </a:xfrm>
            <a:custGeom>
              <a:rect b="b" l="l" r="r" t="t"/>
              <a:pathLst>
                <a:path extrusionOk="0" h="1733" w="1625">
                  <a:moveTo>
                    <a:pt x="109" y="0"/>
                  </a:moveTo>
                  <a:lnTo>
                    <a:pt x="1" y="99"/>
                  </a:lnTo>
                  <a:lnTo>
                    <a:pt x="1494" y="1732"/>
                  </a:lnTo>
                  <a:cubicBezTo>
                    <a:pt x="1539" y="1710"/>
                    <a:pt x="1580" y="1687"/>
                    <a:pt x="1625" y="1660"/>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28"/>
            <p:cNvSpPr/>
            <p:nvPr/>
          </p:nvSpPr>
          <p:spPr>
            <a:xfrm>
              <a:off x="1592450" y="2345950"/>
              <a:ext cx="34675" cy="37250"/>
            </a:xfrm>
            <a:custGeom>
              <a:rect b="b" l="l" r="r" t="t"/>
              <a:pathLst>
                <a:path extrusionOk="0" h="1490" w="1387">
                  <a:moveTo>
                    <a:pt x="109" y="0"/>
                  </a:moveTo>
                  <a:lnTo>
                    <a:pt x="1" y="99"/>
                  </a:lnTo>
                  <a:lnTo>
                    <a:pt x="1270" y="1489"/>
                  </a:lnTo>
                  <a:cubicBezTo>
                    <a:pt x="1310" y="1462"/>
                    <a:pt x="1346" y="1435"/>
                    <a:pt x="1386" y="1404"/>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28"/>
            <p:cNvSpPr/>
            <p:nvPr/>
          </p:nvSpPr>
          <p:spPr>
            <a:xfrm>
              <a:off x="1607425" y="2345950"/>
              <a:ext cx="27800" cy="30050"/>
            </a:xfrm>
            <a:custGeom>
              <a:rect b="b" l="l" r="r" t="t"/>
              <a:pathLst>
                <a:path extrusionOk="0" h="1202" w="1112">
                  <a:moveTo>
                    <a:pt x="108" y="0"/>
                  </a:moveTo>
                  <a:lnTo>
                    <a:pt x="0" y="99"/>
                  </a:lnTo>
                  <a:lnTo>
                    <a:pt x="1008" y="1201"/>
                  </a:lnTo>
                  <a:cubicBezTo>
                    <a:pt x="1044" y="1170"/>
                    <a:pt x="1080" y="1134"/>
                    <a:pt x="1111" y="1098"/>
                  </a:cubicBez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28"/>
            <p:cNvSpPr/>
            <p:nvPr/>
          </p:nvSpPr>
          <p:spPr>
            <a:xfrm>
              <a:off x="1609325" y="2331100"/>
              <a:ext cx="33200" cy="36350"/>
            </a:xfrm>
            <a:custGeom>
              <a:rect b="b" l="l" r="r" t="t"/>
              <a:pathLst>
                <a:path extrusionOk="0" h="1454" w="1328">
                  <a:moveTo>
                    <a:pt x="104" y="0"/>
                  </a:moveTo>
                  <a:lnTo>
                    <a:pt x="1" y="99"/>
                  </a:lnTo>
                  <a:lnTo>
                    <a:pt x="1238" y="1453"/>
                  </a:lnTo>
                  <a:cubicBezTo>
                    <a:pt x="1269" y="1413"/>
                    <a:pt x="1296" y="1372"/>
                    <a:pt x="1328" y="1336"/>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28"/>
            <p:cNvSpPr/>
            <p:nvPr/>
          </p:nvSpPr>
          <p:spPr>
            <a:xfrm>
              <a:off x="1609325" y="2314000"/>
              <a:ext cx="39400" cy="43650"/>
            </a:xfrm>
            <a:custGeom>
              <a:rect b="b" l="l" r="r" t="t"/>
              <a:pathLst>
                <a:path extrusionOk="0" h="1746" w="1576">
                  <a:moveTo>
                    <a:pt x="109" y="0"/>
                  </a:moveTo>
                  <a:lnTo>
                    <a:pt x="1" y="99"/>
                  </a:lnTo>
                  <a:lnTo>
                    <a:pt x="1503" y="1746"/>
                  </a:lnTo>
                  <a:cubicBezTo>
                    <a:pt x="1526" y="1701"/>
                    <a:pt x="1553" y="1656"/>
                    <a:pt x="1575" y="161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28"/>
            <p:cNvSpPr/>
            <p:nvPr/>
          </p:nvSpPr>
          <p:spPr>
            <a:xfrm>
              <a:off x="1609325" y="2297025"/>
              <a:ext cx="44450" cy="49500"/>
            </a:xfrm>
            <a:custGeom>
              <a:rect b="b" l="l" r="r" t="t"/>
              <a:pathLst>
                <a:path extrusionOk="0" h="1980" w="1778">
                  <a:moveTo>
                    <a:pt x="109" y="0"/>
                  </a:moveTo>
                  <a:lnTo>
                    <a:pt x="1" y="99"/>
                  </a:lnTo>
                  <a:lnTo>
                    <a:pt x="1719" y="1980"/>
                  </a:lnTo>
                  <a:cubicBezTo>
                    <a:pt x="1742" y="1930"/>
                    <a:pt x="1760" y="1881"/>
                    <a:pt x="1778" y="182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28"/>
            <p:cNvSpPr/>
            <p:nvPr/>
          </p:nvSpPr>
          <p:spPr>
            <a:xfrm>
              <a:off x="1609325" y="2279925"/>
              <a:ext cx="47600" cy="53775"/>
            </a:xfrm>
            <a:custGeom>
              <a:rect b="b" l="l" r="r" t="t"/>
              <a:pathLst>
                <a:path extrusionOk="0" h="2151" w="1904">
                  <a:moveTo>
                    <a:pt x="109" y="0"/>
                  </a:moveTo>
                  <a:lnTo>
                    <a:pt x="1" y="99"/>
                  </a:lnTo>
                  <a:lnTo>
                    <a:pt x="1877" y="2151"/>
                  </a:lnTo>
                  <a:cubicBezTo>
                    <a:pt x="1886" y="2092"/>
                    <a:pt x="1895" y="2029"/>
                    <a:pt x="1904" y="197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28"/>
            <p:cNvSpPr/>
            <p:nvPr/>
          </p:nvSpPr>
          <p:spPr>
            <a:xfrm>
              <a:off x="1609325" y="2262825"/>
              <a:ext cx="47825" cy="54900"/>
            </a:xfrm>
            <a:custGeom>
              <a:rect b="b" l="l" r="r" t="t"/>
              <a:pathLst>
                <a:path extrusionOk="0" h="2196" w="1913">
                  <a:moveTo>
                    <a:pt x="109" y="1"/>
                  </a:moveTo>
                  <a:lnTo>
                    <a:pt x="1" y="100"/>
                  </a:lnTo>
                  <a:lnTo>
                    <a:pt x="140" y="257"/>
                  </a:lnTo>
                  <a:lnTo>
                    <a:pt x="1913" y="2196"/>
                  </a:lnTo>
                  <a:cubicBezTo>
                    <a:pt x="1908" y="2115"/>
                    <a:pt x="1899" y="2029"/>
                    <a:pt x="1881" y="1948"/>
                  </a:cubicBezTo>
                  <a:lnTo>
                    <a:pt x="361" y="279"/>
                  </a:lnTo>
                  <a:lnTo>
                    <a:pt x="109"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28"/>
            <p:cNvSpPr/>
            <p:nvPr/>
          </p:nvSpPr>
          <p:spPr>
            <a:xfrm>
              <a:off x="1518350" y="2255575"/>
              <a:ext cx="132500" cy="127675"/>
            </a:xfrm>
            <a:custGeom>
              <a:rect b="b" l="l" r="r" t="t"/>
              <a:pathLst>
                <a:path extrusionOk="0" h="5107" w="5300">
                  <a:moveTo>
                    <a:pt x="3131" y="1"/>
                  </a:moveTo>
                  <a:cubicBezTo>
                    <a:pt x="2320" y="1"/>
                    <a:pt x="1446" y="467"/>
                    <a:pt x="864" y="1298"/>
                  </a:cubicBezTo>
                  <a:cubicBezTo>
                    <a:pt x="0" y="2526"/>
                    <a:pt x="104" y="4083"/>
                    <a:pt x="1089" y="4776"/>
                  </a:cubicBezTo>
                  <a:cubicBezTo>
                    <a:pt x="1409" y="5000"/>
                    <a:pt x="1782" y="5106"/>
                    <a:pt x="2170" y="5106"/>
                  </a:cubicBezTo>
                  <a:cubicBezTo>
                    <a:pt x="2981" y="5106"/>
                    <a:pt x="3856" y="4640"/>
                    <a:pt x="4440" y="3808"/>
                  </a:cubicBezTo>
                  <a:cubicBezTo>
                    <a:pt x="5300" y="2585"/>
                    <a:pt x="5196" y="1028"/>
                    <a:pt x="4211" y="331"/>
                  </a:cubicBezTo>
                  <a:cubicBezTo>
                    <a:pt x="3891" y="107"/>
                    <a:pt x="3518" y="1"/>
                    <a:pt x="313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28"/>
            <p:cNvSpPr/>
            <p:nvPr/>
          </p:nvSpPr>
          <p:spPr>
            <a:xfrm>
              <a:off x="1524075" y="2261475"/>
              <a:ext cx="120925" cy="116325"/>
            </a:xfrm>
            <a:custGeom>
              <a:rect b="b" l="l" r="r" t="t"/>
              <a:pathLst>
                <a:path extrusionOk="0" h="4653" w="4837">
                  <a:moveTo>
                    <a:pt x="2879" y="54"/>
                  </a:moveTo>
                  <a:cubicBezTo>
                    <a:pt x="3213" y="54"/>
                    <a:pt x="3538" y="158"/>
                    <a:pt x="3811" y="347"/>
                  </a:cubicBezTo>
                  <a:cubicBezTo>
                    <a:pt x="4684" y="959"/>
                    <a:pt x="4769" y="2349"/>
                    <a:pt x="4005" y="3442"/>
                  </a:cubicBezTo>
                  <a:cubicBezTo>
                    <a:pt x="3501" y="4153"/>
                    <a:pt x="2727" y="4598"/>
                    <a:pt x="1980" y="4598"/>
                  </a:cubicBezTo>
                  <a:cubicBezTo>
                    <a:pt x="1973" y="4598"/>
                    <a:pt x="1966" y="4598"/>
                    <a:pt x="1959" y="4598"/>
                  </a:cubicBezTo>
                  <a:cubicBezTo>
                    <a:pt x="1624" y="4598"/>
                    <a:pt x="1300" y="4495"/>
                    <a:pt x="1026" y="4306"/>
                  </a:cubicBezTo>
                  <a:cubicBezTo>
                    <a:pt x="154" y="3694"/>
                    <a:pt x="68" y="2304"/>
                    <a:pt x="833" y="1215"/>
                  </a:cubicBezTo>
                  <a:cubicBezTo>
                    <a:pt x="1337" y="500"/>
                    <a:pt x="2111" y="55"/>
                    <a:pt x="2857" y="55"/>
                  </a:cubicBezTo>
                  <a:cubicBezTo>
                    <a:pt x="2864" y="54"/>
                    <a:pt x="2872" y="54"/>
                    <a:pt x="2879" y="54"/>
                  </a:cubicBezTo>
                  <a:close/>
                  <a:moveTo>
                    <a:pt x="2879" y="0"/>
                  </a:moveTo>
                  <a:cubicBezTo>
                    <a:pt x="2872" y="0"/>
                    <a:pt x="2865" y="0"/>
                    <a:pt x="2857" y="1"/>
                  </a:cubicBezTo>
                  <a:cubicBezTo>
                    <a:pt x="2120" y="1"/>
                    <a:pt x="1319" y="423"/>
                    <a:pt x="788" y="1179"/>
                  </a:cubicBezTo>
                  <a:cubicBezTo>
                    <a:pt x="1" y="2299"/>
                    <a:pt x="95" y="3716"/>
                    <a:pt x="995" y="4351"/>
                  </a:cubicBezTo>
                  <a:cubicBezTo>
                    <a:pt x="1281" y="4549"/>
                    <a:pt x="1615" y="4652"/>
                    <a:pt x="1958" y="4652"/>
                  </a:cubicBezTo>
                  <a:cubicBezTo>
                    <a:pt x="1966" y="4652"/>
                    <a:pt x="1973" y="4652"/>
                    <a:pt x="1980" y="4652"/>
                  </a:cubicBezTo>
                  <a:cubicBezTo>
                    <a:pt x="2722" y="4652"/>
                    <a:pt x="3519" y="4229"/>
                    <a:pt x="4049" y="3474"/>
                  </a:cubicBezTo>
                  <a:cubicBezTo>
                    <a:pt x="4837" y="2353"/>
                    <a:pt x="4742" y="932"/>
                    <a:pt x="3843" y="302"/>
                  </a:cubicBezTo>
                  <a:cubicBezTo>
                    <a:pt x="3561" y="104"/>
                    <a:pt x="3223" y="0"/>
                    <a:pt x="28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29" name="Google Shape;1329;p28"/>
          <p:cNvPicPr preferRelativeResize="0"/>
          <p:nvPr/>
        </p:nvPicPr>
        <p:blipFill>
          <a:blip r:embed="rId4">
            <a:alphaModFix/>
          </a:blip>
          <a:stretch>
            <a:fillRect/>
          </a:stretch>
        </p:blipFill>
        <p:spPr>
          <a:xfrm>
            <a:off x="4847204" y="4647129"/>
            <a:ext cx="1608322" cy="883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3" name="Shape 1333"/>
        <p:cNvGrpSpPr/>
        <p:nvPr/>
      </p:nvGrpSpPr>
      <p:grpSpPr>
        <a:xfrm>
          <a:off x="0" y="0"/>
          <a:ext cx="0" cy="0"/>
          <a:chOff x="0" y="0"/>
          <a:chExt cx="0" cy="0"/>
        </a:xfrm>
      </p:grpSpPr>
      <p:sp>
        <p:nvSpPr>
          <p:cNvPr id="1334" name="Google Shape;1334;p2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35" name="Google Shape;1335;p29"/>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336" name="Google Shape;1336;p29"/>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Branchial cyst &amp; Branchial fistula</a:t>
            </a:r>
            <a:endParaRPr b="1" sz="2200">
              <a:solidFill>
                <a:srgbClr val="006D77"/>
              </a:solidFill>
              <a:latin typeface="Lora"/>
              <a:ea typeface="Lora"/>
              <a:cs typeface="Lora"/>
              <a:sym typeface="Lora"/>
            </a:endParaRPr>
          </a:p>
        </p:txBody>
      </p:sp>
      <p:sp>
        <p:nvSpPr>
          <p:cNvPr id="1337" name="Google Shape;1337;p29"/>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nvGrpSpPr>
          <p:cNvPr id="1338" name="Google Shape;1338;p29"/>
          <p:cNvGrpSpPr/>
          <p:nvPr/>
        </p:nvGrpSpPr>
        <p:grpSpPr>
          <a:xfrm>
            <a:off x="323344" y="820484"/>
            <a:ext cx="467181" cy="476434"/>
            <a:chOff x="2410712" y="2415450"/>
            <a:chExt cx="312600" cy="312600"/>
          </a:xfrm>
        </p:grpSpPr>
        <p:sp>
          <p:nvSpPr>
            <p:cNvPr id="1339" name="Google Shape;1339;p2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2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1" name="Google Shape;1341;p29"/>
          <p:cNvSpPr txBox="1"/>
          <p:nvPr/>
        </p:nvSpPr>
        <p:spPr>
          <a:xfrm>
            <a:off x="780625" y="847120"/>
            <a:ext cx="6422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Branchial cyst</a:t>
            </a:r>
            <a:endParaRPr b="1" sz="1800">
              <a:solidFill>
                <a:srgbClr val="006D77"/>
              </a:solidFill>
              <a:highlight>
                <a:srgbClr val="EDF9F9"/>
              </a:highlight>
              <a:latin typeface="Lora"/>
              <a:ea typeface="Lora"/>
              <a:cs typeface="Lora"/>
              <a:sym typeface="Lora"/>
            </a:endParaRPr>
          </a:p>
        </p:txBody>
      </p:sp>
      <p:sp>
        <p:nvSpPr>
          <p:cNvPr id="1342" name="Google Shape;1342;p29"/>
          <p:cNvSpPr txBox="1"/>
          <p:nvPr/>
        </p:nvSpPr>
        <p:spPr>
          <a:xfrm>
            <a:off x="323350" y="1284350"/>
            <a:ext cx="4085100" cy="631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solidFill>
                  <a:srgbClr val="6AA84F"/>
                </a:solidFill>
                <a:latin typeface="Mada"/>
                <a:ea typeface="Mada"/>
                <a:cs typeface="Mada"/>
                <a:sym typeface="Mada"/>
              </a:rPr>
              <a:t>It can be from any cleft, but most </a:t>
            </a:r>
            <a:r>
              <a:rPr lang="en-GB" sz="1200">
                <a:solidFill>
                  <a:srgbClr val="6AA84F"/>
                </a:solidFill>
                <a:latin typeface="Mada"/>
                <a:ea typeface="Mada"/>
                <a:cs typeface="Mada"/>
                <a:sym typeface="Mada"/>
              </a:rPr>
              <a:t>commonly</a:t>
            </a:r>
            <a:r>
              <a:rPr lang="en-GB" sz="1200">
                <a:solidFill>
                  <a:srgbClr val="6AA84F"/>
                </a:solidFill>
                <a:latin typeface="Mada"/>
                <a:ea typeface="Mada"/>
                <a:cs typeface="Mada"/>
                <a:sym typeface="Mada"/>
              </a:rPr>
              <a:t> from the</a:t>
            </a:r>
            <a:r>
              <a:rPr lang="en-GB" sz="1200">
                <a:latin typeface="Mada"/>
                <a:ea typeface="Mada"/>
                <a:cs typeface="Mada"/>
                <a:sym typeface="Mada"/>
              </a:rPr>
              <a:t> r</a:t>
            </a:r>
            <a:r>
              <a:rPr lang="en-GB" sz="1200">
                <a:latin typeface="Mada"/>
                <a:ea typeface="Mada"/>
                <a:cs typeface="Mada"/>
                <a:sym typeface="Mada"/>
              </a:rPr>
              <a:t>emnant of the </a:t>
            </a:r>
            <a:r>
              <a:rPr b="1" lang="en-GB" sz="1200">
                <a:latin typeface="Mada"/>
                <a:ea typeface="Mada"/>
                <a:cs typeface="Mada"/>
                <a:sym typeface="Mada"/>
              </a:rPr>
              <a:t>second branchial cleft.</a:t>
            </a:r>
            <a:endParaRPr b="1" sz="1200">
              <a:latin typeface="Mada"/>
              <a:ea typeface="Mada"/>
              <a:cs typeface="Mada"/>
              <a:sym typeface="Mada"/>
            </a:endParaRPr>
          </a:p>
        </p:txBody>
      </p:sp>
      <p:grpSp>
        <p:nvGrpSpPr>
          <p:cNvPr id="1343" name="Google Shape;1343;p29"/>
          <p:cNvGrpSpPr/>
          <p:nvPr/>
        </p:nvGrpSpPr>
        <p:grpSpPr>
          <a:xfrm>
            <a:off x="335747" y="4139383"/>
            <a:ext cx="865460" cy="743572"/>
            <a:chOff x="1186450" y="2531950"/>
            <a:chExt cx="399400" cy="341825"/>
          </a:xfrm>
        </p:grpSpPr>
        <p:sp>
          <p:nvSpPr>
            <p:cNvPr id="1344" name="Google Shape;1344;p29"/>
            <p:cNvSpPr/>
            <p:nvPr/>
          </p:nvSpPr>
          <p:spPr>
            <a:xfrm>
              <a:off x="1243925" y="2531950"/>
              <a:ext cx="341925" cy="341825"/>
            </a:xfrm>
            <a:custGeom>
              <a:rect b="b" l="l" r="r" t="t"/>
              <a:pathLst>
                <a:path extrusionOk="0" h="13673" w="13677">
                  <a:moveTo>
                    <a:pt x="6839" y="1"/>
                  </a:moveTo>
                  <a:cubicBezTo>
                    <a:pt x="3064" y="1"/>
                    <a:pt x="1" y="3060"/>
                    <a:pt x="1" y="6834"/>
                  </a:cubicBezTo>
                  <a:cubicBezTo>
                    <a:pt x="1" y="10613"/>
                    <a:pt x="3064" y="13672"/>
                    <a:pt x="6839" y="13672"/>
                  </a:cubicBezTo>
                  <a:cubicBezTo>
                    <a:pt x="10617" y="13672"/>
                    <a:pt x="13676" y="10613"/>
                    <a:pt x="13676" y="6834"/>
                  </a:cubicBezTo>
                  <a:cubicBezTo>
                    <a:pt x="13676" y="3060"/>
                    <a:pt x="10617" y="1"/>
                    <a:pt x="6839"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29"/>
            <p:cNvSpPr/>
            <p:nvPr/>
          </p:nvSpPr>
          <p:spPr>
            <a:xfrm>
              <a:off x="1186450" y="2575700"/>
              <a:ext cx="61900" cy="134100"/>
            </a:xfrm>
            <a:custGeom>
              <a:rect b="b" l="l" r="r" t="t"/>
              <a:pathLst>
                <a:path extrusionOk="0" h="5364" w="2476">
                  <a:moveTo>
                    <a:pt x="1027" y="1"/>
                  </a:moveTo>
                  <a:lnTo>
                    <a:pt x="446" y="424"/>
                  </a:lnTo>
                  <a:lnTo>
                    <a:pt x="433" y="433"/>
                  </a:lnTo>
                  <a:cubicBezTo>
                    <a:pt x="248" y="604"/>
                    <a:pt x="1" y="1107"/>
                    <a:pt x="410" y="1755"/>
                  </a:cubicBezTo>
                  <a:cubicBezTo>
                    <a:pt x="716" y="2246"/>
                    <a:pt x="1679" y="4225"/>
                    <a:pt x="2228" y="5363"/>
                  </a:cubicBezTo>
                  <a:lnTo>
                    <a:pt x="2475" y="5242"/>
                  </a:lnTo>
                  <a:cubicBezTo>
                    <a:pt x="1805" y="3847"/>
                    <a:pt x="941" y="2084"/>
                    <a:pt x="644" y="1611"/>
                  </a:cubicBezTo>
                  <a:cubicBezTo>
                    <a:pt x="275" y="1026"/>
                    <a:pt x="577" y="685"/>
                    <a:pt x="617" y="640"/>
                  </a:cubicBezTo>
                  <a:lnTo>
                    <a:pt x="1189" y="226"/>
                  </a:lnTo>
                  <a:lnTo>
                    <a:pt x="1027"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29"/>
            <p:cNvSpPr/>
            <p:nvPr/>
          </p:nvSpPr>
          <p:spPr>
            <a:xfrm>
              <a:off x="1268325" y="2533200"/>
              <a:ext cx="107550" cy="115625"/>
            </a:xfrm>
            <a:custGeom>
              <a:rect b="b" l="l" r="r" t="t"/>
              <a:pathLst>
                <a:path extrusionOk="0" h="4625" w="4302">
                  <a:moveTo>
                    <a:pt x="856" y="0"/>
                  </a:moveTo>
                  <a:cubicBezTo>
                    <a:pt x="787" y="0"/>
                    <a:pt x="725" y="9"/>
                    <a:pt x="676" y="23"/>
                  </a:cubicBezTo>
                  <a:lnTo>
                    <a:pt x="1" y="306"/>
                  </a:lnTo>
                  <a:lnTo>
                    <a:pt x="109" y="558"/>
                  </a:lnTo>
                  <a:lnTo>
                    <a:pt x="757" y="288"/>
                  </a:lnTo>
                  <a:cubicBezTo>
                    <a:pt x="771" y="285"/>
                    <a:pt x="807" y="279"/>
                    <a:pt x="858" y="279"/>
                  </a:cubicBezTo>
                  <a:cubicBezTo>
                    <a:pt x="1022" y="279"/>
                    <a:pt x="1341" y="347"/>
                    <a:pt x="1575" y="819"/>
                  </a:cubicBezTo>
                  <a:cubicBezTo>
                    <a:pt x="1854" y="1386"/>
                    <a:pt x="3262" y="3442"/>
                    <a:pt x="4077" y="4625"/>
                  </a:cubicBezTo>
                  <a:lnTo>
                    <a:pt x="4302" y="4467"/>
                  </a:lnTo>
                  <a:cubicBezTo>
                    <a:pt x="3649" y="3523"/>
                    <a:pt x="2102" y="1264"/>
                    <a:pt x="1818" y="693"/>
                  </a:cubicBezTo>
                  <a:cubicBezTo>
                    <a:pt x="1545" y="142"/>
                    <a:pt x="1136" y="0"/>
                    <a:pt x="85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29"/>
            <p:cNvSpPr/>
            <p:nvPr/>
          </p:nvSpPr>
          <p:spPr>
            <a:xfrm>
              <a:off x="1358650" y="2627675"/>
              <a:ext cx="17225" cy="21050"/>
            </a:xfrm>
            <a:custGeom>
              <a:rect b="b" l="l" r="r" t="t"/>
              <a:pathLst>
                <a:path extrusionOk="0" h="842" w="689">
                  <a:moveTo>
                    <a:pt x="216" y="0"/>
                  </a:moveTo>
                  <a:lnTo>
                    <a:pt x="0" y="171"/>
                  </a:lnTo>
                  <a:cubicBezTo>
                    <a:pt x="167" y="414"/>
                    <a:pt x="324" y="643"/>
                    <a:pt x="464" y="841"/>
                  </a:cubicBezTo>
                  <a:lnTo>
                    <a:pt x="689" y="688"/>
                  </a:lnTo>
                  <a:cubicBezTo>
                    <a:pt x="558" y="499"/>
                    <a:pt x="396" y="266"/>
                    <a:pt x="21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29"/>
            <p:cNvSpPr/>
            <p:nvPr/>
          </p:nvSpPr>
          <p:spPr>
            <a:xfrm>
              <a:off x="1236175" y="2694025"/>
              <a:ext cx="12175" cy="15650"/>
            </a:xfrm>
            <a:custGeom>
              <a:rect b="b" l="l" r="r" t="t"/>
              <a:pathLst>
                <a:path extrusionOk="0" h="626" w="487">
                  <a:moveTo>
                    <a:pt x="239" y="0"/>
                  </a:moveTo>
                  <a:lnTo>
                    <a:pt x="0" y="140"/>
                  </a:lnTo>
                  <a:cubicBezTo>
                    <a:pt x="86" y="311"/>
                    <a:pt x="167" y="477"/>
                    <a:pt x="239" y="626"/>
                  </a:cubicBezTo>
                  <a:lnTo>
                    <a:pt x="486" y="509"/>
                  </a:lnTo>
                  <a:lnTo>
                    <a:pt x="2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29"/>
            <p:cNvSpPr/>
            <p:nvPr/>
          </p:nvSpPr>
          <p:spPr>
            <a:xfrm>
              <a:off x="1203000" y="2571475"/>
              <a:ext cx="23300" cy="20200"/>
            </a:xfrm>
            <a:custGeom>
              <a:rect b="b" l="l" r="r" t="t"/>
              <a:pathLst>
                <a:path extrusionOk="0" h="808" w="932">
                  <a:moveTo>
                    <a:pt x="540" y="0"/>
                  </a:moveTo>
                  <a:cubicBezTo>
                    <a:pt x="481" y="0"/>
                    <a:pt x="422" y="17"/>
                    <a:pt x="369" y="53"/>
                  </a:cubicBezTo>
                  <a:lnTo>
                    <a:pt x="176" y="183"/>
                  </a:lnTo>
                  <a:cubicBezTo>
                    <a:pt x="36" y="278"/>
                    <a:pt x="0" y="467"/>
                    <a:pt x="95" y="602"/>
                  </a:cubicBezTo>
                  <a:lnTo>
                    <a:pt x="144" y="674"/>
                  </a:lnTo>
                  <a:cubicBezTo>
                    <a:pt x="200" y="760"/>
                    <a:pt x="295" y="807"/>
                    <a:pt x="392" y="807"/>
                  </a:cubicBezTo>
                  <a:cubicBezTo>
                    <a:pt x="450" y="807"/>
                    <a:pt x="510" y="790"/>
                    <a:pt x="563" y="755"/>
                  </a:cubicBezTo>
                  <a:lnTo>
                    <a:pt x="756" y="629"/>
                  </a:lnTo>
                  <a:cubicBezTo>
                    <a:pt x="895" y="534"/>
                    <a:pt x="931" y="345"/>
                    <a:pt x="837" y="206"/>
                  </a:cubicBezTo>
                  <a:lnTo>
                    <a:pt x="788" y="134"/>
                  </a:lnTo>
                  <a:cubicBezTo>
                    <a:pt x="731" y="47"/>
                    <a:pt x="637" y="0"/>
                    <a:pt x="54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29"/>
            <p:cNvSpPr/>
            <p:nvPr/>
          </p:nvSpPr>
          <p:spPr>
            <a:xfrm>
              <a:off x="1256525" y="2533925"/>
              <a:ext cx="23425" cy="19525"/>
            </a:xfrm>
            <a:custGeom>
              <a:rect b="b" l="l" r="r" t="t"/>
              <a:pathLst>
                <a:path extrusionOk="0" h="781" w="937">
                  <a:moveTo>
                    <a:pt x="558" y="1"/>
                  </a:moveTo>
                  <a:cubicBezTo>
                    <a:pt x="516" y="1"/>
                    <a:pt x="473" y="10"/>
                    <a:pt x="432" y="30"/>
                  </a:cubicBezTo>
                  <a:lnTo>
                    <a:pt x="221" y="124"/>
                  </a:lnTo>
                  <a:cubicBezTo>
                    <a:pt x="68" y="192"/>
                    <a:pt x="1" y="372"/>
                    <a:pt x="73" y="525"/>
                  </a:cubicBezTo>
                  <a:lnTo>
                    <a:pt x="104" y="601"/>
                  </a:lnTo>
                  <a:cubicBezTo>
                    <a:pt x="157" y="714"/>
                    <a:pt x="266" y="780"/>
                    <a:pt x="382" y="780"/>
                  </a:cubicBezTo>
                  <a:cubicBezTo>
                    <a:pt x="423" y="780"/>
                    <a:pt x="464" y="772"/>
                    <a:pt x="504" y="754"/>
                  </a:cubicBezTo>
                  <a:lnTo>
                    <a:pt x="716" y="655"/>
                  </a:lnTo>
                  <a:cubicBezTo>
                    <a:pt x="869" y="588"/>
                    <a:pt x="936" y="408"/>
                    <a:pt x="864" y="255"/>
                  </a:cubicBezTo>
                  <a:lnTo>
                    <a:pt x="833" y="178"/>
                  </a:lnTo>
                  <a:cubicBezTo>
                    <a:pt x="780" y="67"/>
                    <a:pt x="671"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29"/>
            <p:cNvSpPr/>
            <p:nvPr/>
          </p:nvSpPr>
          <p:spPr>
            <a:xfrm>
              <a:off x="1237400" y="2632850"/>
              <a:ext cx="149950" cy="116325"/>
            </a:xfrm>
            <a:custGeom>
              <a:rect b="b" l="l" r="r" t="t"/>
              <a:pathLst>
                <a:path extrusionOk="0" h="4653" w="5998">
                  <a:moveTo>
                    <a:pt x="5314" y="0"/>
                  </a:moveTo>
                  <a:lnTo>
                    <a:pt x="4900" y="229"/>
                  </a:lnTo>
                  <a:cubicBezTo>
                    <a:pt x="4909" y="243"/>
                    <a:pt x="5489" y="1291"/>
                    <a:pt x="5197" y="2344"/>
                  </a:cubicBezTo>
                  <a:cubicBezTo>
                    <a:pt x="5030" y="2938"/>
                    <a:pt x="4612" y="3428"/>
                    <a:pt x="3951" y="3797"/>
                  </a:cubicBezTo>
                  <a:cubicBezTo>
                    <a:pt x="3497" y="4052"/>
                    <a:pt x="3056" y="4179"/>
                    <a:pt x="2632" y="4179"/>
                  </a:cubicBezTo>
                  <a:cubicBezTo>
                    <a:pt x="2190" y="4179"/>
                    <a:pt x="1766" y="4041"/>
                    <a:pt x="1364" y="3765"/>
                  </a:cubicBezTo>
                  <a:cubicBezTo>
                    <a:pt x="982" y="3491"/>
                    <a:pt x="658" y="3145"/>
                    <a:pt x="415" y="2744"/>
                  </a:cubicBezTo>
                  <a:lnTo>
                    <a:pt x="1" y="2974"/>
                  </a:lnTo>
                  <a:cubicBezTo>
                    <a:pt x="28" y="3023"/>
                    <a:pt x="694" y="4202"/>
                    <a:pt x="1935" y="4553"/>
                  </a:cubicBezTo>
                  <a:cubicBezTo>
                    <a:pt x="2166" y="4619"/>
                    <a:pt x="2401" y="4652"/>
                    <a:pt x="2639" y="4652"/>
                  </a:cubicBezTo>
                  <a:cubicBezTo>
                    <a:pt x="3142" y="4652"/>
                    <a:pt x="3659" y="4504"/>
                    <a:pt x="4185" y="4211"/>
                  </a:cubicBezTo>
                  <a:cubicBezTo>
                    <a:pt x="4517" y="4026"/>
                    <a:pt x="4814" y="3797"/>
                    <a:pt x="5071" y="3518"/>
                  </a:cubicBezTo>
                  <a:cubicBezTo>
                    <a:pt x="5345" y="3221"/>
                    <a:pt x="5543" y="2861"/>
                    <a:pt x="5651" y="2474"/>
                  </a:cubicBezTo>
                  <a:cubicBezTo>
                    <a:pt x="5997" y="1233"/>
                    <a:pt x="5341" y="50"/>
                    <a:pt x="53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29"/>
            <p:cNvSpPr/>
            <p:nvPr/>
          </p:nvSpPr>
          <p:spPr>
            <a:xfrm>
              <a:off x="1244375" y="2636325"/>
              <a:ext cx="133300" cy="103375"/>
            </a:xfrm>
            <a:custGeom>
              <a:rect b="b" l="l" r="r" t="t"/>
              <a:pathLst>
                <a:path extrusionOk="0" h="4135" w="5332">
                  <a:moveTo>
                    <a:pt x="4783" y="0"/>
                  </a:moveTo>
                  <a:lnTo>
                    <a:pt x="4625" y="90"/>
                  </a:lnTo>
                  <a:cubicBezTo>
                    <a:pt x="4630" y="99"/>
                    <a:pt x="5215" y="1148"/>
                    <a:pt x="4918" y="2205"/>
                  </a:cubicBezTo>
                  <a:cubicBezTo>
                    <a:pt x="4751" y="2799"/>
                    <a:pt x="4333" y="3289"/>
                    <a:pt x="3676" y="3658"/>
                  </a:cubicBezTo>
                  <a:cubicBezTo>
                    <a:pt x="3220" y="3911"/>
                    <a:pt x="2780" y="4038"/>
                    <a:pt x="2356" y="4038"/>
                  </a:cubicBezTo>
                  <a:cubicBezTo>
                    <a:pt x="1913" y="4038"/>
                    <a:pt x="1489" y="3900"/>
                    <a:pt x="1085" y="3622"/>
                  </a:cubicBezTo>
                  <a:cubicBezTo>
                    <a:pt x="703" y="3352"/>
                    <a:pt x="379" y="3006"/>
                    <a:pt x="136" y="2605"/>
                  </a:cubicBezTo>
                  <a:lnTo>
                    <a:pt x="1" y="2682"/>
                  </a:lnTo>
                  <a:cubicBezTo>
                    <a:pt x="140" y="2907"/>
                    <a:pt x="725" y="3766"/>
                    <a:pt x="1710" y="4049"/>
                  </a:cubicBezTo>
                  <a:cubicBezTo>
                    <a:pt x="1916" y="4106"/>
                    <a:pt x="2125" y="4135"/>
                    <a:pt x="2336" y="4135"/>
                  </a:cubicBezTo>
                  <a:cubicBezTo>
                    <a:pt x="2791" y="4135"/>
                    <a:pt x="3259" y="4003"/>
                    <a:pt x="3735" y="3739"/>
                  </a:cubicBezTo>
                  <a:cubicBezTo>
                    <a:pt x="4031" y="3572"/>
                    <a:pt x="4301" y="3365"/>
                    <a:pt x="4531" y="3114"/>
                  </a:cubicBezTo>
                  <a:cubicBezTo>
                    <a:pt x="4778" y="2844"/>
                    <a:pt x="4958" y="2524"/>
                    <a:pt x="5053" y="2173"/>
                  </a:cubicBezTo>
                  <a:cubicBezTo>
                    <a:pt x="5332" y="1188"/>
                    <a:pt x="4904" y="239"/>
                    <a:pt x="478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29"/>
            <p:cNvSpPr/>
            <p:nvPr/>
          </p:nvSpPr>
          <p:spPr>
            <a:xfrm>
              <a:off x="1528250" y="2699875"/>
              <a:ext cx="34550" cy="92025"/>
            </a:xfrm>
            <a:custGeom>
              <a:rect b="b" l="l" r="r" t="t"/>
              <a:pathLst>
                <a:path extrusionOk="0" h="3681" w="1382">
                  <a:moveTo>
                    <a:pt x="805" y="0"/>
                  </a:moveTo>
                  <a:cubicBezTo>
                    <a:pt x="805" y="0"/>
                    <a:pt x="0" y="2767"/>
                    <a:pt x="1318" y="3680"/>
                  </a:cubicBezTo>
                  <a:lnTo>
                    <a:pt x="1381" y="3545"/>
                  </a:lnTo>
                  <a:cubicBezTo>
                    <a:pt x="1381" y="3545"/>
                    <a:pt x="288" y="2780"/>
                    <a:pt x="891" y="212"/>
                  </a:cubicBezTo>
                  <a:cubicBezTo>
                    <a:pt x="895" y="198"/>
                    <a:pt x="904" y="176"/>
                    <a:pt x="909" y="158"/>
                  </a:cubicBezTo>
                  <a:lnTo>
                    <a:pt x="80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29"/>
            <p:cNvSpPr/>
            <p:nvPr/>
          </p:nvSpPr>
          <p:spPr>
            <a:xfrm>
              <a:off x="1531050" y="2662150"/>
              <a:ext cx="47600" cy="42275"/>
            </a:xfrm>
            <a:custGeom>
              <a:rect b="b" l="l" r="r" t="t"/>
              <a:pathLst>
                <a:path extrusionOk="0" h="1691" w="1904">
                  <a:moveTo>
                    <a:pt x="952" y="0"/>
                  </a:moveTo>
                  <a:cubicBezTo>
                    <a:pt x="860" y="0"/>
                    <a:pt x="767" y="15"/>
                    <a:pt x="675" y="47"/>
                  </a:cubicBezTo>
                  <a:cubicBezTo>
                    <a:pt x="235" y="200"/>
                    <a:pt x="1" y="681"/>
                    <a:pt x="154" y="1122"/>
                  </a:cubicBezTo>
                  <a:cubicBezTo>
                    <a:pt x="271" y="1472"/>
                    <a:pt x="598" y="1691"/>
                    <a:pt x="948" y="1691"/>
                  </a:cubicBezTo>
                  <a:cubicBezTo>
                    <a:pt x="1039" y="1691"/>
                    <a:pt x="1133" y="1676"/>
                    <a:pt x="1224" y="1644"/>
                  </a:cubicBezTo>
                  <a:cubicBezTo>
                    <a:pt x="1665" y="1491"/>
                    <a:pt x="1904" y="1010"/>
                    <a:pt x="1751" y="569"/>
                  </a:cubicBezTo>
                  <a:cubicBezTo>
                    <a:pt x="1629" y="220"/>
                    <a:pt x="1302" y="0"/>
                    <a:pt x="952"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29"/>
            <p:cNvSpPr/>
            <p:nvPr/>
          </p:nvSpPr>
          <p:spPr>
            <a:xfrm>
              <a:off x="1543550" y="2672875"/>
              <a:ext cx="22950" cy="20375"/>
            </a:xfrm>
            <a:custGeom>
              <a:rect b="b" l="l" r="r" t="t"/>
              <a:pathLst>
                <a:path extrusionOk="0" h="815" w="918">
                  <a:moveTo>
                    <a:pt x="460" y="0"/>
                  </a:moveTo>
                  <a:cubicBezTo>
                    <a:pt x="338" y="0"/>
                    <a:pt x="217" y="55"/>
                    <a:pt x="135" y="158"/>
                  </a:cubicBezTo>
                  <a:cubicBezTo>
                    <a:pt x="0" y="338"/>
                    <a:pt x="31" y="594"/>
                    <a:pt x="211" y="729"/>
                  </a:cubicBezTo>
                  <a:cubicBezTo>
                    <a:pt x="284" y="787"/>
                    <a:pt x="371" y="815"/>
                    <a:pt x="458" y="815"/>
                  </a:cubicBezTo>
                  <a:cubicBezTo>
                    <a:pt x="580" y="815"/>
                    <a:pt x="701" y="760"/>
                    <a:pt x="783" y="657"/>
                  </a:cubicBezTo>
                  <a:cubicBezTo>
                    <a:pt x="918" y="477"/>
                    <a:pt x="886" y="221"/>
                    <a:pt x="706" y="86"/>
                  </a:cubicBezTo>
                  <a:cubicBezTo>
                    <a:pt x="633" y="28"/>
                    <a:pt x="547" y="0"/>
                    <a:pt x="46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29"/>
            <p:cNvSpPr/>
            <p:nvPr/>
          </p:nvSpPr>
          <p:spPr>
            <a:xfrm>
              <a:off x="1550950" y="2664325"/>
              <a:ext cx="28150" cy="39950"/>
            </a:xfrm>
            <a:custGeom>
              <a:rect b="b" l="l" r="r" t="t"/>
              <a:pathLst>
                <a:path extrusionOk="0" h="1598" w="1126">
                  <a:moveTo>
                    <a:pt x="545" y="1"/>
                  </a:moveTo>
                  <a:lnTo>
                    <a:pt x="545" y="1"/>
                  </a:lnTo>
                  <a:cubicBezTo>
                    <a:pt x="1126" y="545"/>
                    <a:pt x="788" y="1512"/>
                    <a:pt x="1" y="1580"/>
                  </a:cubicBezTo>
                  <a:cubicBezTo>
                    <a:pt x="58" y="1591"/>
                    <a:pt x="115" y="1597"/>
                    <a:pt x="172" y="1597"/>
                  </a:cubicBezTo>
                  <a:cubicBezTo>
                    <a:pt x="524" y="1597"/>
                    <a:pt x="848" y="1376"/>
                    <a:pt x="968" y="1031"/>
                  </a:cubicBezTo>
                  <a:cubicBezTo>
                    <a:pt x="1103" y="630"/>
                    <a:pt x="923" y="190"/>
                    <a:pt x="54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29"/>
            <p:cNvSpPr/>
            <p:nvPr/>
          </p:nvSpPr>
          <p:spPr>
            <a:xfrm>
              <a:off x="1333800" y="2730450"/>
              <a:ext cx="108425" cy="142875"/>
            </a:xfrm>
            <a:custGeom>
              <a:rect b="b" l="l" r="r" t="t"/>
              <a:pathLst>
                <a:path extrusionOk="0" h="5715" w="4337">
                  <a:moveTo>
                    <a:pt x="427" y="1"/>
                  </a:moveTo>
                  <a:lnTo>
                    <a:pt x="0" y="194"/>
                  </a:lnTo>
                  <a:cubicBezTo>
                    <a:pt x="553" y="1409"/>
                    <a:pt x="1215" y="2570"/>
                    <a:pt x="1980" y="3667"/>
                  </a:cubicBezTo>
                  <a:cubicBezTo>
                    <a:pt x="2470" y="4378"/>
                    <a:pt x="3023" y="5125"/>
                    <a:pt x="3680" y="5714"/>
                  </a:cubicBezTo>
                  <a:cubicBezTo>
                    <a:pt x="3905" y="5701"/>
                    <a:pt x="4121" y="5678"/>
                    <a:pt x="4337" y="5642"/>
                  </a:cubicBezTo>
                  <a:cubicBezTo>
                    <a:pt x="3563" y="5062"/>
                    <a:pt x="2924" y="4203"/>
                    <a:pt x="2366" y="3397"/>
                  </a:cubicBezTo>
                  <a:cubicBezTo>
                    <a:pt x="1620" y="2327"/>
                    <a:pt x="972" y="1188"/>
                    <a:pt x="4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29"/>
            <p:cNvSpPr/>
            <p:nvPr/>
          </p:nvSpPr>
          <p:spPr>
            <a:xfrm>
              <a:off x="1531725" y="2703925"/>
              <a:ext cx="34775" cy="84600"/>
            </a:xfrm>
            <a:custGeom>
              <a:rect b="b" l="l" r="r" t="t"/>
              <a:pathLst>
                <a:path extrusionOk="0" h="3384" w="1391">
                  <a:moveTo>
                    <a:pt x="770" y="0"/>
                  </a:moveTo>
                  <a:cubicBezTo>
                    <a:pt x="770" y="0"/>
                    <a:pt x="1" y="2227"/>
                    <a:pt x="1242" y="3383"/>
                  </a:cubicBezTo>
                  <a:cubicBezTo>
                    <a:pt x="1296" y="3293"/>
                    <a:pt x="1346" y="3203"/>
                    <a:pt x="1391" y="3113"/>
                  </a:cubicBezTo>
                  <a:cubicBezTo>
                    <a:pt x="1161" y="2884"/>
                    <a:pt x="716" y="2330"/>
                    <a:pt x="1031" y="9"/>
                  </a:cubicBezTo>
                  <a:lnTo>
                    <a:pt x="77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59" name="Google Shape;1359;p29"/>
          <p:cNvSpPr txBox="1"/>
          <p:nvPr/>
        </p:nvSpPr>
        <p:spPr>
          <a:xfrm>
            <a:off x="228600" y="3794964"/>
            <a:ext cx="1168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E29578"/>
                </a:solidFill>
                <a:latin typeface="Lora"/>
                <a:ea typeface="Lora"/>
                <a:cs typeface="Lora"/>
                <a:sym typeface="Lora"/>
              </a:rPr>
              <a:t>Examination</a:t>
            </a:r>
            <a:endParaRPr b="1" sz="1200">
              <a:solidFill>
                <a:srgbClr val="E29578"/>
              </a:solidFill>
              <a:latin typeface="Lora"/>
              <a:ea typeface="Lora"/>
              <a:cs typeface="Lora"/>
              <a:sym typeface="Lora"/>
            </a:endParaRPr>
          </a:p>
        </p:txBody>
      </p:sp>
      <p:sp>
        <p:nvSpPr>
          <p:cNvPr id="1360" name="Google Shape;1360;p29"/>
          <p:cNvSpPr/>
          <p:nvPr/>
        </p:nvSpPr>
        <p:spPr>
          <a:xfrm>
            <a:off x="262800" y="2029860"/>
            <a:ext cx="6842100" cy="1353600"/>
          </a:xfrm>
          <a:prstGeom prst="round1Rect">
            <a:avLst>
              <a:gd fmla="val 42576" name="adj"/>
            </a:avLst>
          </a:prstGeom>
          <a:noFill/>
          <a:ln cap="flat" cmpd="sng" w="19050">
            <a:solidFill>
              <a:srgbClr val="F9BDA5"/>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61" name="Google Shape;1361;p29"/>
          <p:cNvGrpSpPr/>
          <p:nvPr/>
        </p:nvGrpSpPr>
        <p:grpSpPr>
          <a:xfrm>
            <a:off x="429754" y="2432987"/>
            <a:ext cx="750422" cy="753569"/>
            <a:chOff x="1086250" y="2163525"/>
            <a:chExt cx="341800" cy="341925"/>
          </a:xfrm>
        </p:grpSpPr>
        <p:sp>
          <p:nvSpPr>
            <p:cNvPr id="1362" name="Google Shape;1362;p29"/>
            <p:cNvSpPr/>
            <p:nvPr/>
          </p:nvSpPr>
          <p:spPr>
            <a:xfrm>
              <a:off x="1086250" y="2163525"/>
              <a:ext cx="341800" cy="341925"/>
            </a:xfrm>
            <a:custGeom>
              <a:rect b="b" l="l" r="r" t="t"/>
              <a:pathLst>
                <a:path extrusionOk="0" h="13677" w="13672">
                  <a:moveTo>
                    <a:pt x="6839" y="0"/>
                  </a:moveTo>
                  <a:cubicBezTo>
                    <a:pt x="3060" y="0"/>
                    <a:pt x="1" y="3059"/>
                    <a:pt x="1" y="6838"/>
                  </a:cubicBezTo>
                  <a:cubicBezTo>
                    <a:pt x="1" y="10613"/>
                    <a:pt x="3060" y="13676"/>
                    <a:pt x="6839" y="13676"/>
                  </a:cubicBezTo>
                  <a:cubicBezTo>
                    <a:pt x="10613" y="13676"/>
                    <a:pt x="13672" y="10613"/>
                    <a:pt x="13672" y="6838"/>
                  </a:cubicBezTo>
                  <a:cubicBezTo>
                    <a:pt x="13672" y="3059"/>
                    <a:pt x="10613" y="0"/>
                    <a:pt x="6839"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29"/>
            <p:cNvSpPr/>
            <p:nvPr/>
          </p:nvSpPr>
          <p:spPr>
            <a:xfrm>
              <a:off x="1117625" y="2175225"/>
              <a:ext cx="243400" cy="327175"/>
            </a:xfrm>
            <a:custGeom>
              <a:rect b="b" l="l" r="r" t="t"/>
              <a:pathLst>
                <a:path extrusionOk="0" h="13087" w="9736">
                  <a:moveTo>
                    <a:pt x="3087" y="0"/>
                  </a:moveTo>
                  <a:cubicBezTo>
                    <a:pt x="2286" y="315"/>
                    <a:pt x="1553" y="778"/>
                    <a:pt x="928" y="1363"/>
                  </a:cubicBezTo>
                  <a:lnTo>
                    <a:pt x="19" y="11548"/>
                  </a:lnTo>
                  <a:cubicBezTo>
                    <a:pt x="1" y="11755"/>
                    <a:pt x="145" y="11939"/>
                    <a:pt x="347" y="11975"/>
                  </a:cubicBezTo>
                  <a:lnTo>
                    <a:pt x="6857" y="13087"/>
                  </a:lnTo>
                  <a:cubicBezTo>
                    <a:pt x="7504" y="12965"/>
                    <a:pt x="8130" y="12749"/>
                    <a:pt x="8715" y="12448"/>
                  </a:cubicBezTo>
                  <a:lnTo>
                    <a:pt x="9736" y="940"/>
                  </a:lnTo>
                  <a:cubicBezTo>
                    <a:pt x="9259" y="576"/>
                    <a:pt x="8737" y="275"/>
                    <a:pt x="8184" y="45"/>
                  </a:cubicBezTo>
                  <a:lnTo>
                    <a:pt x="3087"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29"/>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29"/>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29"/>
            <p:cNvSpPr/>
            <p:nvPr/>
          </p:nvSpPr>
          <p:spPr>
            <a:xfrm>
              <a:off x="1109975" y="2199050"/>
              <a:ext cx="238225" cy="275900"/>
            </a:xfrm>
            <a:custGeom>
              <a:rect b="b" l="l" r="r" t="t"/>
              <a:pathLst>
                <a:path extrusionOk="0" h="11036" w="9529">
                  <a:moveTo>
                    <a:pt x="1706" y="1"/>
                  </a:moveTo>
                  <a:cubicBezTo>
                    <a:pt x="1706" y="1"/>
                    <a:pt x="667" y="8769"/>
                    <a:pt x="1" y="9331"/>
                  </a:cubicBezTo>
                  <a:lnTo>
                    <a:pt x="7819" y="11036"/>
                  </a:lnTo>
                  <a:lnTo>
                    <a:pt x="9529" y="68"/>
                  </a:lnTo>
                  <a:lnTo>
                    <a:pt x="1706"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29"/>
            <p:cNvSpPr/>
            <p:nvPr/>
          </p:nvSpPr>
          <p:spPr>
            <a:xfrm>
              <a:off x="1088500" y="2392500"/>
              <a:ext cx="219775" cy="82450"/>
            </a:xfrm>
            <a:custGeom>
              <a:rect b="b" l="l" r="r" t="t"/>
              <a:pathLst>
                <a:path extrusionOk="0" h="3298" w="8791">
                  <a:moveTo>
                    <a:pt x="8791" y="2578"/>
                  </a:moveTo>
                  <a:lnTo>
                    <a:pt x="8791" y="2579"/>
                  </a:lnTo>
                  <a:lnTo>
                    <a:pt x="8791" y="2579"/>
                  </a:lnTo>
                  <a:cubicBezTo>
                    <a:pt x="8791" y="2579"/>
                    <a:pt x="8791" y="2579"/>
                    <a:pt x="8791" y="2578"/>
                  </a:cubicBezTo>
                  <a:close/>
                  <a:moveTo>
                    <a:pt x="77" y="0"/>
                  </a:moveTo>
                  <a:cubicBezTo>
                    <a:pt x="1" y="1179"/>
                    <a:pt x="860" y="1593"/>
                    <a:pt x="860" y="1593"/>
                  </a:cubicBezTo>
                  <a:lnTo>
                    <a:pt x="8274" y="3210"/>
                  </a:lnTo>
                  <a:lnTo>
                    <a:pt x="8274" y="3210"/>
                  </a:lnTo>
                  <a:cubicBezTo>
                    <a:pt x="7749" y="3012"/>
                    <a:pt x="7050" y="1633"/>
                    <a:pt x="7050" y="1633"/>
                  </a:cubicBezTo>
                  <a:lnTo>
                    <a:pt x="77" y="0"/>
                  </a:lnTo>
                  <a:close/>
                  <a:moveTo>
                    <a:pt x="8274" y="3210"/>
                  </a:moveTo>
                  <a:lnTo>
                    <a:pt x="8274" y="3210"/>
                  </a:lnTo>
                  <a:cubicBezTo>
                    <a:pt x="8311" y="3224"/>
                    <a:pt x="8347" y="3232"/>
                    <a:pt x="8381" y="3233"/>
                  </a:cubicBezTo>
                  <a:lnTo>
                    <a:pt x="8381" y="3233"/>
                  </a:lnTo>
                  <a:lnTo>
                    <a:pt x="8274" y="3210"/>
                  </a:lnTo>
                  <a:close/>
                  <a:moveTo>
                    <a:pt x="8791" y="2579"/>
                  </a:moveTo>
                  <a:cubicBezTo>
                    <a:pt x="8716" y="3055"/>
                    <a:pt x="8570" y="3233"/>
                    <a:pt x="8393" y="3233"/>
                  </a:cubicBezTo>
                  <a:cubicBezTo>
                    <a:pt x="8389" y="3233"/>
                    <a:pt x="8385" y="3233"/>
                    <a:pt x="8381" y="3233"/>
                  </a:cubicBezTo>
                  <a:lnTo>
                    <a:pt x="8381" y="3233"/>
                  </a:lnTo>
                  <a:lnTo>
                    <a:pt x="8678" y="3298"/>
                  </a:lnTo>
                  <a:lnTo>
                    <a:pt x="8791" y="2579"/>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29"/>
            <p:cNvSpPr/>
            <p:nvPr/>
          </p:nvSpPr>
          <p:spPr>
            <a:xfrm>
              <a:off x="1211775" y="2184100"/>
              <a:ext cx="10700" cy="9800"/>
            </a:xfrm>
            <a:custGeom>
              <a:rect b="b" l="l" r="r" t="t"/>
              <a:pathLst>
                <a:path extrusionOk="0" h="392" w="428">
                  <a:moveTo>
                    <a:pt x="216" y="1"/>
                  </a:moveTo>
                  <a:cubicBezTo>
                    <a:pt x="202" y="1"/>
                    <a:pt x="189" y="2"/>
                    <a:pt x="176" y="5"/>
                  </a:cubicBezTo>
                  <a:cubicBezTo>
                    <a:pt x="68" y="28"/>
                    <a:pt x="0" y="131"/>
                    <a:pt x="23" y="234"/>
                  </a:cubicBezTo>
                  <a:cubicBezTo>
                    <a:pt x="42" y="328"/>
                    <a:pt x="123" y="392"/>
                    <a:pt x="212" y="392"/>
                  </a:cubicBezTo>
                  <a:cubicBezTo>
                    <a:pt x="225" y="392"/>
                    <a:pt x="239" y="390"/>
                    <a:pt x="252" y="387"/>
                  </a:cubicBezTo>
                  <a:cubicBezTo>
                    <a:pt x="360" y="365"/>
                    <a:pt x="428" y="261"/>
                    <a:pt x="405" y="158"/>
                  </a:cubicBezTo>
                  <a:cubicBezTo>
                    <a:pt x="389" y="64"/>
                    <a:pt x="306" y="1"/>
                    <a:pt x="216"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29"/>
            <p:cNvSpPr/>
            <p:nvPr/>
          </p:nvSpPr>
          <p:spPr>
            <a:xfrm>
              <a:off x="1281950" y="2183950"/>
              <a:ext cx="10700" cy="9850"/>
            </a:xfrm>
            <a:custGeom>
              <a:rect b="b" l="l" r="r" t="t"/>
              <a:pathLst>
                <a:path extrusionOk="0" h="394" w="428">
                  <a:moveTo>
                    <a:pt x="218" y="1"/>
                  </a:moveTo>
                  <a:cubicBezTo>
                    <a:pt x="202" y="1"/>
                    <a:pt x="187" y="3"/>
                    <a:pt x="171" y="7"/>
                  </a:cubicBezTo>
                  <a:cubicBezTo>
                    <a:pt x="63" y="29"/>
                    <a:pt x="0" y="133"/>
                    <a:pt x="23" y="240"/>
                  </a:cubicBezTo>
                  <a:cubicBezTo>
                    <a:pt x="42" y="330"/>
                    <a:pt x="123" y="393"/>
                    <a:pt x="215" y="393"/>
                  </a:cubicBezTo>
                  <a:cubicBezTo>
                    <a:pt x="229" y="393"/>
                    <a:pt x="243" y="392"/>
                    <a:pt x="257" y="389"/>
                  </a:cubicBezTo>
                  <a:cubicBezTo>
                    <a:pt x="360" y="362"/>
                    <a:pt x="428" y="258"/>
                    <a:pt x="405" y="155"/>
                  </a:cubicBezTo>
                  <a:cubicBezTo>
                    <a:pt x="386" y="63"/>
                    <a:pt x="305" y="1"/>
                    <a:pt x="218"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29"/>
            <p:cNvSpPr/>
            <p:nvPr/>
          </p:nvSpPr>
          <p:spPr>
            <a:xfrm>
              <a:off x="1215475" y="2188925"/>
              <a:ext cx="71900" cy="22650"/>
            </a:xfrm>
            <a:custGeom>
              <a:rect b="b" l="l" r="r" t="t"/>
              <a:pathLst>
                <a:path extrusionOk="0" fill="none" h="906" w="2876">
                  <a:moveTo>
                    <a:pt x="68" y="1"/>
                  </a:moveTo>
                  <a:lnTo>
                    <a:pt x="10" y="698"/>
                  </a:lnTo>
                  <a:cubicBezTo>
                    <a:pt x="1" y="811"/>
                    <a:pt x="86" y="905"/>
                    <a:pt x="199" y="905"/>
                  </a:cubicBezTo>
                  <a:lnTo>
                    <a:pt x="1130" y="905"/>
                  </a:lnTo>
                  <a:lnTo>
                    <a:pt x="1134" y="874"/>
                  </a:lnTo>
                  <a:cubicBezTo>
                    <a:pt x="1143" y="770"/>
                    <a:pt x="1229" y="689"/>
                    <a:pt x="1332" y="689"/>
                  </a:cubicBezTo>
                  <a:lnTo>
                    <a:pt x="1422" y="689"/>
                  </a:lnTo>
                  <a:cubicBezTo>
                    <a:pt x="1539" y="689"/>
                    <a:pt x="1634" y="788"/>
                    <a:pt x="1620" y="905"/>
                  </a:cubicBezTo>
                  <a:lnTo>
                    <a:pt x="1620" y="905"/>
                  </a:lnTo>
                  <a:lnTo>
                    <a:pt x="2619" y="905"/>
                  </a:lnTo>
                  <a:cubicBezTo>
                    <a:pt x="2718" y="905"/>
                    <a:pt x="2799" y="833"/>
                    <a:pt x="2808" y="734"/>
                  </a:cubicBezTo>
                  <a:lnTo>
                    <a:pt x="2875" y="1"/>
                  </a:lnTo>
                </a:path>
              </a:pathLst>
            </a:custGeom>
            <a:noFill/>
            <a:ln cap="flat" cmpd="sng" w="4275">
              <a:solidFill>
                <a:srgbClr val="F9BDA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29"/>
            <p:cNvSpPr/>
            <p:nvPr/>
          </p:nvSpPr>
          <p:spPr>
            <a:xfrm>
              <a:off x="1178600" y="2242925"/>
              <a:ext cx="123950" cy="3275"/>
            </a:xfrm>
            <a:custGeom>
              <a:rect b="b" l="l" r="r" t="t"/>
              <a:pathLst>
                <a:path extrusionOk="0" fill="none" h="131" w="4958">
                  <a:moveTo>
                    <a:pt x="0" y="0"/>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29"/>
            <p:cNvSpPr/>
            <p:nvPr/>
          </p:nvSpPr>
          <p:spPr>
            <a:xfrm>
              <a:off x="1176900" y="2261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29"/>
            <p:cNvSpPr/>
            <p:nvPr/>
          </p:nvSpPr>
          <p:spPr>
            <a:xfrm>
              <a:off x="1173875" y="2279925"/>
              <a:ext cx="123950" cy="3400"/>
            </a:xfrm>
            <a:custGeom>
              <a:rect b="b" l="l" r="r" t="t"/>
              <a:pathLst>
                <a:path extrusionOk="0" fill="none" h="136" w="4958">
                  <a:moveTo>
                    <a:pt x="0" y="0"/>
                  </a:moveTo>
                  <a:lnTo>
                    <a:pt x="4958" y="135"/>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29"/>
            <p:cNvSpPr/>
            <p:nvPr/>
          </p:nvSpPr>
          <p:spPr>
            <a:xfrm>
              <a:off x="1170825" y="2298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29"/>
            <p:cNvSpPr/>
            <p:nvPr/>
          </p:nvSpPr>
          <p:spPr>
            <a:xfrm>
              <a:off x="1167800" y="2316925"/>
              <a:ext cx="123850" cy="3275"/>
            </a:xfrm>
            <a:custGeom>
              <a:rect b="b" l="l" r="r" t="t"/>
              <a:pathLst>
                <a:path extrusionOk="0" fill="none" h="131" w="4954">
                  <a:moveTo>
                    <a:pt x="0" y="0"/>
                  </a:moveTo>
                  <a:lnTo>
                    <a:pt x="4953"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29"/>
            <p:cNvSpPr/>
            <p:nvPr/>
          </p:nvSpPr>
          <p:spPr>
            <a:xfrm>
              <a:off x="1182375" y="2341925"/>
              <a:ext cx="46275" cy="39200"/>
            </a:xfrm>
            <a:custGeom>
              <a:rect b="b" l="l" r="r" t="t"/>
              <a:pathLst>
                <a:path extrusionOk="0" h="1568" w="1851">
                  <a:moveTo>
                    <a:pt x="1028" y="0"/>
                  </a:moveTo>
                  <a:cubicBezTo>
                    <a:pt x="377" y="0"/>
                    <a:pt x="1" y="770"/>
                    <a:pt x="434" y="1286"/>
                  </a:cubicBezTo>
                  <a:cubicBezTo>
                    <a:pt x="595" y="1480"/>
                    <a:pt x="813" y="1567"/>
                    <a:pt x="1027" y="1567"/>
                  </a:cubicBezTo>
                  <a:cubicBezTo>
                    <a:pt x="1405" y="1567"/>
                    <a:pt x="1775" y="1296"/>
                    <a:pt x="1815" y="854"/>
                  </a:cubicBezTo>
                  <a:cubicBezTo>
                    <a:pt x="1851" y="422"/>
                    <a:pt x="1536" y="44"/>
                    <a:pt x="1104" y="4"/>
                  </a:cubicBezTo>
                  <a:cubicBezTo>
                    <a:pt x="1078" y="1"/>
                    <a:pt x="1053" y="0"/>
                    <a:pt x="1028"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29"/>
            <p:cNvSpPr/>
            <p:nvPr/>
          </p:nvSpPr>
          <p:spPr>
            <a:xfrm>
              <a:off x="1164075" y="2343800"/>
              <a:ext cx="53225" cy="30050"/>
            </a:xfrm>
            <a:custGeom>
              <a:rect b="b" l="l" r="r" t="t"/>
              <a:pathLst>
                <a:path extrusionOk="0" fill="none" h="1202" w="2129">
                  <a:moveTo>
                    <a:pt x="320" y="1202"/>
                  </a:moveTo>
                  <a:cubicBezTo>
                    <a:pt x="100" y="932"/>
                    <a:pt x="1" y="581"/>
                    <a:pt x="50" y="235"/>
                  </a:cubicBezTo>
                  <a:cubicBezTo>
                    <a:pt x="64" y="149"/>
                    <a:pt x="100" y="55"/>
                    <a:pt x="181" y="32"/>
                  </a:cubicBezTo>
                  <a:cubicBezTo>
                    <a:pt x="298" y="1"/>
                    <a:pt x="383" y="145"/>
                    <a:pt x="419" y="261"/>
                  </a:cubicBezTo>
                  <a:cubicBezTo>
                    <a:pt x="469" y="410"/>
                    <a:pt x="518" y="563"/>
                    <a:pt x="568" y="716"/>
                  </a:cubicBezTo>
                  <a:cubicBezTo>
                    <a:pt x="572" y="743"/>
                    <a:pt x="590" y="770"/>
                    <a:pt x="613" y="792"/>
                  </a:cubicBezTo>
                  <a:cubicBezTo>
                    <a:pt x="734" y="864"/>
                    <a:pt x="792" y="522"/>
                    <a:pt x="923" y="572"/>
                  </a:cubicBezTo>
                  <a:cubicBezTo>
                    <a:pt x="995" y="599"/>
                    <a:pt x="972" y="711"/>
                    <a:pt x="1013" y="774"/>
                  </a:cubicBezTo>
                  <a:cubicBezTo>
                    <a:pt x="1062" y="846"/>
                    <a:pt x="1175" y="837"/>
                    <a:pt x="1251" y="792"/>
                  </a:cubicBezTo>
                  <a:cubicBezTo>
                    <a:pt x="1328" y="752"/>
                    <a:pt x="1395" y="689"/>
                    <a:pt x="1481" y="680"/>
                  </a:cubicBezTo>
                  <a:cubicBezTo>
                    <a:pt x="1566" y="675"/>
                    <a:pt x="1647" y="716"/>
                    <a:pt x="1728" y="707"/>
                  </a:cubicBezTo>
                  <a:cubicBezTo>
                    <a:pt x="1872" y="693"/>
                    <a:pt x="1989" y="518"/>
                    <a:pt x="2129" y="558"/>
                  </a:cubicBezTo>
                </a:path>
              </a:pathLst>
            </a:custGeom>
            <a:noFill/>
            <a:ln cap="rnd" cmpd="sng" w="4275">
              <a:solidFill>
                <a:srgbClr val="96D6E0"/>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78" name="Google Shape;1378;p29"/>
          <p:cNvSpPr txBox="1"/>
          <p:nvPr/>
        </p:nvSpPr>
        <p:spPr>
          <a:xfrm>
            <a:off x="246995" y="2091381"/>
            <a:ext cx="10566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History</a:t>
            </a:r>
            <a:endParaRPr b="1" sz="1200">
              <a:solidFill>
                <a:srgbClr val="006D77"/>
              </a:solidFill>
              <a:latin typeface="Lora"/>
              <a:ea typeface="Lora"/>
              <a:cs typeface="Lora"/>
              <a:sym typeface="Lora"/>
            </a:endParaRPr>
          </a:p>
        </p:txBody>
      </p:sp>
      <p:sp>
        <p:nvSpPr>
          <p:cNvPr id="1379" name="Google Shape;1379;p29"/>
          <p:cNvSpPr/>
          <p:nvPr/>
        </p:nvSpPr>
        <p:spPr>
          <a:xfrm>
            <a:off x="262800" y="3510300"/>
            <a:ext cx="6842100" cy="1867200"/>
          </a:xfrm>
          <a:prstGeom prst="round1Rect">
            <a:avLst>
              <a:gd fmla="val 27620"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29"/>
          <p:cNvSpPr txBox="1"/>
          <p:nvPr/>
        </p:nvSpPr>
        <p:spPr>
          <a:xfrm>
            <a:off x="1397300" y="2078775"/>
            <a:ext cx="4261500" cy="1085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Mostly between the ages of 15 and 25 years.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Males and females are equally affected.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Painless swelling in the upper lateral part of the neck.</a:t>
            </a:r>
            <a:r>
              <a:rPr lang="en-GB" sz="1200">
                <a:solidFill>
                  <a:srgbClr val="1C4588"/>
                </a:solidFill>
                <a:latin typeface="Mada"/>
                <a:ea typeface="Mada"/>
                <a:cs typeface="Mada"/>
                <a:sym typeface="Mada"/>
              </a:rPr>
              <a:t> </a:t>
            </a:r>
            <a:endParaRPr sz="1200">
              <a:solidFill>
                <a:srgbClr val="1C4588"/>
              </a:solidFill>
              <a:latin typeface="Mada"/>
              <a:ea typeface="Mada"/>
              <a:cs typeface="Mada"/>
              <a:sym typeface="Mada"/>
            </a:endParaRPr>
          </a:p>
          <a:p>
            <a:pPr indent="0" lvl="0" marL="457200" rtl="0" algn="l">
              <a:spcBef>
                <a:spcPts val="0"/>
              </a:spcBef>
              <a:spcAft>
                <a:spcPts val="0"/>
              </a:spcAft>
              <a:buNone/>
            </a:pPr>
            <a:r>
              <a:rPr lang="en-GB" sz="1200">
                <a:solidFill>
                  <a:srgbClr val="6AA84F"/>
                </a:solidFill>
                <a:latin typeface="Mada"/>
                <a:ea typeface="Mada"/>
                <a:cs typeface="Mada"/>
                <a:sym typeface="Mada"/>
              </a:rPr>
              <a:t>( upper neck anterior to upper third of sternomastoid)</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No systemic effects and are not associated with any other congenital  abnormality.</a:t>
            </a:r>
            <a:endParaRPr sz="1200">
              <a:latin typeface="Mada"/>
              <a:ea typeface="Mada"/>
              <a:cs typeface="Mada"/>
              <a:sym typeface="Mada"/>
            </a:endParaRPr>
          </a:p>
        </p:txBody>
      </p:sp>
      <p:sp>
        <p:nvSpPr>
          <p:cNvPr id="1381" name="Google Shape;1381;p29"/>
          <p:cNvSpPr txBox="1"/>
          <p:nvPr/>
        </p:nvSpPr>
        <p:spPr>
          <a:xfrm>
            <a:off x="1397300" y="3607700"/>
            <a:ext cx="3550200" cy="1102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Behind the anterior edge of the upper third of the sternomastoid muscle.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Between 5 and 10cm long.</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Sometimes the fluid is golden yellow and shimmers with fat globules and cholesterol crystals.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Skin is normal and no enlarged LN.</a:t>
            </a:r>
            <a:endParaRPr sz="1200">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Smooth cyst with distinct margins with minimal mobility.</a:t>
            </a:r>
            <a:endParaRPr sz="1200">
              <a:solidFill>
                <a:srgbClr val="1C4588"/>
              </a:solidFill>
              <a:latin typeface="Mada"/>
              <a:ea typeface="Mada"/>
              <a:cs typeface="Mada"/>
              <a:sym typeface="Mada"/>
            </a:endParaRPr>
          </a:p>
        </p:txBody>
      </p:sp>
      <p:pic>
        <p:nvPicPr>
          <p:cNvPr id="1382" name="Google Shape;1382;p29"/>
          <p:cNvPicPr preferRelativeResize="0"/>
          <p:nvPr/>
        </p:nvPicPr>
        <p:blipFill rotWithShape="1">
          <a:blip r:embed="rId3">
            <a:alphaModFix/>
          </a:blip>
          <a:srcRect b="5667" l="11128" r="3663" t="6736"/>
          <a:stretch/>
        </p:blipFill>
        <p:spPr>
          <a:xfrm>
            <a:off x="6332967" y="893458"/>
            <a:ext cx="1075500" cy="801300"/>
          </a:xfrm>
          <a:prstGeom prst="round1Rect">
            <a:avLst>
              <a:gd fmla="val 29579" name="adj"/>
            </a:avLst>
          </a:prstGeom>
          <a:noFill/>
          <a:ln>
            <a:noFill/>
          </a:ln>
        </p:spPr>
      </p:pic>
      <p:pic>
        <p:nvPicPr>
          <p:cNvPr id="1383" name="Google Shape;1383;p29"/>
          <p:cNvPicPr preferRelativeResize="0"/>
          <p:nvPr/>
        </p:nvPicPr>
        <p:blipFill>
          <a:blip r:embed="rId4">
            <a:alphaModFix/>
          </a:blip>
          <a:stretch>
            <a:fillRect/>
          </a:stretch>
        </p:blipFill>
        <p:spPr>
          <a:xfrm>
            <a:off x="4408448" y="818837"/>
            <a:ext cx="1110698" cy="950701"/>
          </a:xfrm>
          <a:prstGeom prst="rect">
            <a:avLst/>
          </a:prstGeom>
          <a:noFill/>
          <a:ln>
            <a:noFill/>
          </a:ln>
        </p:spPr>
      </p:pic>
      <p:sp>
        <p:nvSpPr>
          <p:cNvPr id="1384" name="Google Shape;1384;p29"/>
          <p:cNvSpPr/>
          <p:nvPr/>
        </p:nvSpPr>
        <p:spPr>
          <a:xfrm>
            <a:off x="254600" y="5565546"/>
            <a:ext cx="6842100" cy="1221600"/>
          </a:xfrm>
          <a:prstGeom prst="round1Rect">
            <a:avLst>
              <a:gd fmla="val 38269" name="adj"/>
            </a:avLst>
          </a:prstGeom>
          <a:noFill/>
          <a:ln cap="flat" cmpd="sng" w="19050">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29"/>
          <p:cNvSpPr txBox="1"/>
          <p:nvPr/>
        </p:nvSpPr>
        <p:spPr>
          <a:xfrm>
            <a:off x="1374600" y="5688795"/>
            <a:ext cx="5417400" cy="950700"/>
          </a:xfrm>
          <a:prstGeom prst="rect">
            <a:avLst/>
          </a:prstGeom>
          <a:noFill/>
          <a:ln>
            <a:noFill/>
          </a:ln>
        </p:spPr>
        <p:txBody>
          <a:bodyPr anchorCtr="0" anchor="ctr" bIns="91425" lIns="91425" spcFirstLastPara="1" rIns="91425" wrap="square" tIns="91425">
            <a:noAutofit/>
          </a:bodyPr>
          <a:lstStyle/>
          <a:p>
            <a:pPr indent="-304800" lvl="0" marL="457200" marR="0" rtl="0" algn="l">
              <a:lnSpc>
                <a:spcPct val="100000"/>
              </a:lnSpc>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Neck examination</a:t>
            </a:r>
            <a:endParaRPr b="1" sz="1200">
              <a:solidFill>
                <a:srgbClr val="1C4588"/>
              </a:solidFill>
              <a:latin typeface="Mada"/>
              <a:ea typeface="Mada"/>
              <a:cs typeface="Mada"/>
              <a:sym typeface="Mada"/>
            </a:endParaRPr>
          </a:p>
          <a:p>
            <a:pPr indent="-304800" lvl="0" marL="457200" marR="0" rtl="0" algn="l">
              <a:lnSpc>
                <a:spcPct val="100000"/>
              </a:lnSpc>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Ultrasound </a:t>
            </a:r>
            <a:endParaRPr b="1" sz="1200">
              <a:solidFill>
                <a:srgbClr val="1C4588"/>
              </a:solidFill>
              <a:latin typeface="Mada"/>
              <a:ea typeface="Mada"/>
              <a:cs typeface="Mada"/>
              <a:sym typeface="Mada"/>
            </a:endParaRPr>
          </a:p>
          <a:p>
            <a:pPr indent="-304800" lvl="0" marL="457200" marR="0" rtl="0" algn="l">
              <a:lnSpc>
                <a:spcPct val="100000"/>
              </a:lnSpc>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CT or MRI to further assess anatomical structures for surgical planning</a:t>
            </a:r>
            <a:endParaRPr b="1" sz="1200">
              <a:solidFill>
                <a:srgbClr val="1C4588"/>
              </a:solidFill>
              <a:latin typeface="Mada"/>
              <a:ea typeface="Mada"/>
              <a:cs typeface="Mada"/>
              <a:sym typeface="Mada"/>
            </a:endParaRPr>
          </a:p>
        </p:txBody>
      </p:sp>
      <p:sp>
        <p:nvSpPr>
          <p:cNvPr id="1386" name="Google Shape;1386;p29"/>
          <p:cNvSpPr txBox="1"/>
          <p:nvPr/>
        </p:nvSpPr>
        <p:spPr>
          <a:xfrm>
            <a:off x="296588" y="5592465"/>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Diagnostics</a:t>
            </a:r>
            <a:endParaRPr b="1" sz="1100">
              <a:solidFill>
                <a:srgbClr val="E29578"/>
              </a:solidFill>
              <a:latin typeface="Lora"/>
              <a:ea typeface="Lora"/>
              <a:cs typeface="Lora"/>
              <a:sym typeface="Lora"/>
            </a:endParaRPr>
          </a:p>
        </p:txBody>
      </p:sp>
      <p:sp>
        <p:nvSpPr>
          <p:cNvPr id="1387" name="Google Shape;1387;p29"/>
          <p:cNvSpPr/>
          <p:nvPr/>
        </p:nvSpPr>
        <p:spPr>
          <a:xfrm>
            <a:off x="615213" y="5990497"/>
            <a:ext cx="735632" cy="738490"/>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8" name="Google Shape;1388;p29"/>
          <p:cNvGrpSpPr/>
          <p:nvPr/>
        </p:nvGrpSpPr>
        <p:grpSpPr>
          <a:xfrm>
            <a:off x="689254" y="5942755"/>
            <a:ext cx="565883" cy="706230"/>
            <a:chOff x="4940025" y="3561925"/>
            <a:chExt cx="336875" cy="420425"/>
          </a:xfrm>
        </p:grpSpPr>
        <p:sp>
          <p:nvSpPr>
            <p:cNvPr id="1389" name="Google Shape;1389;p29"/>
            <p:cNvSpPr/>
            <p:nvPr/>
          </p:nvSpPr>
          <p:spPr>
            <a:xfrm>
              <a:off x="5018850" y="3849625"/>
              <a:ext cx="194200" cy="97125"/>
            </a:xfrm>
            <a:custGeom>
              <a:rect b="b" l="l" r="r" t="t"/>
              <a:pathLst>
                <a:path extrusionOk="0" h="3885" w="7768">
                  <a:moveTo>
                    <a:pt x="3725" y="1"/>
                  </a:moveTo>
                  <a:cubicBezTo>
                    <a:pt x="1668" y="1"/>
                    <a:pt x="0" y="1668"/>
                    <a:pt x="0" y="3725"/>
                  </a:cubicBezTo>
                  <a:lnTo>
                    <a:pt x="0" y="3884"/>
                  </a:lnTo>
                  <a:lnTo>
                    <a:pt x="7768" y="3884"/>
                  </a:lnTo>
                  <a:lnTo>
                    <a:pt x="7768" y="3725"/>
                  </a:lnTo>
                  <a:cubicBezTo>
                    <a:pt x="7768" y="1668"/>
                    <a:pt x="6100" y="1"/>
                    <a:pt x="404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29"/>
            <p:cNvSpPr/>
            <p:nvPr/>
          </p:nvSpPr>
          <p:spPr>
            <a:xfrm>
              <a:off x="5102225" y="3849625"/>
              <a:ext cx="110950" cy="97125"/>
            </a:xfrm>
            <a:custGeom>
              <a:rect b="b" l="l" r="r" t="t"/>
              <a:pathLst>
                <a:path extrusionOk="0" h="3885" w="4438">
                  <a:moveTo>
                    <a:pt x="558" y="1"/>
                  </a:moveTo>
                  <a:cubicBezTo>
                    <a:pt x="555" y="1"/>
                    <a:pt x="552" y="1"/>
                    <a:pt x="549" y="1"/>
                  </a:cubicBezTo>
                  <a:cubicBezTo>
                    <a:pt x="362" y="1"/>
                    <a:pt x="179" y="10"/>
                    <a:pt x="1" y="38"/>
                  </a:cubicBezTo>
                  <a:cubicBezTo>
                    <a:pt x="1917" y="310"/>
                    <a:pt x="3337" y="1950"/>
                    <a:pt x="3337" y="3884"/>
                  </a:cubicBezTo>
                  <a:lnTo>
                    <a:pt x="4437" y="3884"/>
                  </a:lnTo>
                  <a:cubicBezTo>
                    <a:pt x="4437" y="1742"/>
                    <a:pt x="2699"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29"/>
            <p:cNvSpPr/>
            <p:nvPr/>
          </p:nvSpPr>
          <p:spPr>
            <a:xfrm>
              <a:off x="4940025" y="3815675"/>
              <a:ext cx="121825" cy="28600"/>
            </a:xfrm>
            <a:custGeom>
              <a:rect b="b" l="l" r="r" t="t"/>
              <a:pathLst>
                <a:path extrusionOk="0" h="1144" w="4873">
                  <a:moveTo>
                    <a:pt x="361" y="0"/>
                  </a:moveTo>
                  <a:cubicBezTo>
                    <a:pt x="164" y="0"/>
                    <a:pt x="0" y="159"/>
                    <a:pt x="0" y="361"/>
                  </a:cubicBezTo>
                  <a:lnTo>
                    <a:pt x="0" y="782"/>
                  </a:lnTo>
                  <a:cubicBezTo>
                    <a:pt x="0" y="979"/>
                    <a:pt x="159" y="1143"/>
                    <a:pt x="361" y="1143"/>
                  </a:cubicBezTo>
                  <a:lnTo>
                    <a:pt x="4512" y="1143"/>
                  </a:lnTo>
                  <a:cubicBezTo>
                    <a:pt x="4713" y="1143"/>
                    <a:pt x="4873" y="979"/>
                    <a:pt x="4873" y="782"/>
                  </a:cubicBezTo>
                  <a:lnTo>
                    <a:pt x="4873" y="361"/>
                  </a:lnTo>
                  <a:cubicBezTo>
                    <a:pt x="4873" y="159"/>
                    <a:pt x="4713" y="0"/>
                    <a:pt x="451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29"/>
            <p:cNvSpPr/>
            <p:nvPr/>
          </p:nvSpPr>
          <p:spPr>
            <a:xfrm>
              <a:off x="5024925" y="3815650"/>
              <a:ext cx="36925" cy="28500"/>
            </a:xfrm>
            <a:custGeom>
              <a:rect b="b" l="l" r="r" t="t"/>
              <a:pathLst>
                <a:path extrusionOk="0" h="1140" w="1477">
                  <a:moveTo>
                    <a:pt x="9" y="1"/>
                  </a:moveTo>
                  <a:cubicBezTo>
                    <a:pt x="6" y="1"/>
                    <a:pt x="4" y="1"/>
                    <a:pt x="1" y="1"/>
                  </a:cubicBezTo>
                  <a:lnTo>
                    <a:pt x="18" y="1"/>
                  </a:lnTo>
                  <a:cubicBezTo>
                    <a:pt x="15" y="1"/>
                    <a:pt x="12" y="1"/>
                    <a:pt x="9" y="1"/>
                  </a:cubicBezTo>
                  <a:close/>
                  <a:moveTo>
                    <a:pt x="1106" y="1"/>
                  </a:moveTo>
                  <a:cubicBezTo>
                    <a:pt x="1103" y="1"/>
                    <a:pt x="1100" y="1"/>
                    <a:pt x="1097" y="1"/>
                  </a:cubicBezTo>
                  <a:lnTo>
                    <a:pt x="18" y="1"/>
                  </a:lnTo>
                  <a:cubicBezTo>
                    <a:pt x="216" y="6"/>
                    <a:pt x="376" y="171"/>
                    <a:pt x="376" y="376"/>
                  </a:cubicBezTo>
                  <a:lnTo>
                    <a:pt x="376" y="765"/>
                  </a:lnTo>
                  <a:cubicBezTo>
                    <a:pt x="376" y="971"/>
                    <a:pt x="207" y="1139"/>
                    <a:pt x="1" y="1139"/>
                  </a:cubicBezTo>
                  <a:lnTo>
                    <a:pt x="1097" y="1139"/>
                  </a:lnTo>
                  <a:cubicBezTo>
                    <a:pt x="1308" y="1139"/>
                    <a:pt x="1477" y="971"/>
                    <a:pt x="1472" y="765"/>
                  </a:cubicBezTo>
                  <a:lnTo>
                    <a:pt x="1472" y="376"/>
                  </a:lnTo>
                  <a:cubicBezTo>
                    <a:pt x="1476" y="168"/>
                    <a:pt x="1312" y="1"/>
                    <a:pt x="1106" y="1"/>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29"/>
            <p:cNvSpPr/>
            <p:nvPr/>
          </p:nvSpPr>
          <p:spPr>
            <a:xfrm>
              <a:off x="4968600" y="3844250"/>
              <a:ext cx="78600" cy="61975"/>
            </a:xfrm>
            <a:custGeom>
              <a:rect b="b" l="l" r="r" t="t"/>
              <a:pathLst>
                <a:path extrusionOk="0" h="2479" w="3144">
                  <a:moveTo>
                    <a:pt x="0" y="0"/>
                  </a:moveTo>
                  <a:cubicBezTo>
                    <a:pt x="14" y="52"/>
                    <a:pt x="38" y="103"/>
                    <a:pt x="66" y="155"/>
                  </a:cubicBezTo>
                  <a:cubicBezTo>
                    <a:pt x="609" y="1115"/>
                    <a:pt x="1401" y="1921"/>
                    <a:pt x="2357" y="2478"/>
                  </a:cubicBezTo>
                  <a:cubicBezTo>
                    <a:pt x="2554" y="2062"/>
                    <a:pt x="2816" y="1677"/>
                    <a:pt x="3144" y="1349"/>
                  </a:cubicBezTo>
                  <a:cubicBezTo>
                    <a:pt x="2540" y="1012"/>
                    <a:pt x="2015" y="553"/>
                    <a:pt x="1603" y="0"/>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29"/>
            <p:cNvSpPr/>
            <p:nvPr/>
          </p:nvSpPr>
          <p:spPr>
            <a:xfrm>
              <a:off x="5091700" y="3879975"/>
              <a:ext cx="42300" cy="36250"/>
            </a:xfrm>
            <a:custGeom>
              <a:rect b="b" l="l" r="r" t="t"/>
              <a:pathLst>
                <a:path extrusionOk="0" h="1450" w="1692">
                  <a:moveTo>
                    <a:pt x="970" y="0"/>
                  </a:moveTo>
                  <a:cubicBezTo>
                    <a:pt x="323" y="0"/>
                    <a:pt x="0" y="782"/>
                    <a:pt x="455" y="1237"/>
                  </a:cubicBezTo>
                  <a:cubicBezTo>
                    <a:pt x="603" y="1384"/>
                    <a:pt x="784" y="1449"/>
                    <a:pt x="962" y="1449"/>
                  </a:cubicBezTo>
                  <a:cubicBezTo>
                    <a:pt x="1335" y="1449"/>
                    <a:pt x="1691" y="1161"/>
                    <a:pt x="1691" y="726"/>
                  </a:cubicBezTo>
                  <a:cubicBezTo>
                    <a:pt x="1691" y="323"/>
                    <a:pt x="1368" y="0"/>
                    <a:pt x="97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29"/>
            <p:cNvSpPr/>
            <p:nvPr/>
          </p:nvSpPr>
          <p:spPr>
            <a:xfrm>
              <a:off x="5177200" y="3641850"/>
              <a:ext cx="86450" cy="255475"/>
            </a:xfrm>
            <a:custGeom>
              <a:rect b="b" l="l" r="r" t="t"/>
              <a:pathLst>
                <a:path extrusionOk="0" h="10219" w="3458">
                  <a:moveTo>
                    <a:pt x="684" y="1"/>
                  </a:moveTo>
                  <a:lnTo>
                    <a:pt x="103" y="1214"/>
                  </a:lnTo>
                  <a:cubicBezTo>
                    <a:pt x="2802" y="3205"/>
                    <a:pt x="2750" y="7258"/>
                    <a:pt x="0" y="9178"/>
                  </a:cubicBezTo>
                  <a:cubicBezTo>
                    <a:pt x="356" y="9469"/>
                    <a:pt x="661" y="9820"/>
                    <a:pt x="900" y="10218"/>
                  </a:cubicBezTo>
                  <a:cubicBezTo>
                    <a:pt x="2413" y="9108"/>
                    <a:pt x="3350" y="7379"/>
                    <a:pt x="3458" y="5505"/>
                  </a:cubicBezTo>
                  <a:lnTo>
                    <a:pt x="3448" y="4709"/>
                  </a:lnTo>
                  <a:cubicBezTo>
                    <a:pt x="3322" y="2882"/>
                    <a:pt x="2394" y="1200"/>
                    <a:pt x="918" y="113"/>
                  </a:cubicBezTo>
                  <a:cubicBezTo>
                    <a:pt x="848" y="62"/>
                    <a:pt x="769" y="19"/>
                    <a:pt x="684"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29"/>
            <p:cNvSpPr/>
            <p:nvPr/>
          </p:nvSpPr>
          <p:spPr>
            <a:xfrm>
              <a:off x="5190075" y="3641850"/>
              <a:ext cx="73475" cy="255475"/>
            </a:xfrm>
            <a:custGeom>
              <a:rect b="b" l="l" r="r" t="t"/>
              <a:pathLst>
                <a:path extrusionOk="0" h="10219" w="2939">
                  <a:moveTo>
                    <a:pt x="169" y="1"/>
                  </a:moveTo>
                  <a:lnTo>
                    <a:pt x="1" y="352"/>
                  </a:lnTo>
                  <a:cubicBezTo>
                    <a:pt x="638" y="891"/>
                    <a:pt x="1162" y="1547"/>
                    <a:pt x="1547" y="2292"/>
                  </a:cubicBezTo>
                  <a:cubicBezTo>
                    <a:pt x="1935" y="3041"/>
                    <a:pt x="2165" y="3866"/>
                    <a:pt x="2226" y="4709"/>
                  </a:cubicBezTo>
                  <a:lnTo>
                    <a:pt x="2235" y="5505"/>
                  </a:lnTo>
                  <a:cubicBezTo>
                    <a:pt x="2142" y="7178"/>
                    <a:pt x="1383" y="8738"/>
                    <a:pt x="132" y="9848"/>
                  </a:cubicBezTo>
                  <a:cubicBezTo>
                    <a:pt x="221" y="9965"/>
                    <a:pt x="305" y="10092"/>
                    <a:pt x="380" y="10218"/>
                  </a:cubicBezTo>
                  <a:cubicBezTo>
                    <a:pt x="1893" y="9108"/>
                    <a:pt x="2835" y="7379"/>
                    <a:pt x="2938" y="5505"/>
                  </a:cubicBezTo>
                  <a:lnTo>
                    <a:pt x="2933" y="4709"/>
                  </a:lnTo>
                  <a:cubicBezTo>
                    <a:pt x="2807" y="2882"/>
                    <a:pt x="1879" y="1200"/>
                    <a:pt x="403" y="113"/>
                  </a:cubicBezTo>
                  <a:cubicBezTo>
                    <a:pt x="333" y="62"/>
                    <a:pt x="254" y="19"/>
                    <a:pt x="169"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29"/>
            <p:cNvSpPr/>
            <p:nvPr/>
          </p:nvSpPr>
          <p:spPr>
            <a:xfrm>
              <a:off x="4955000" y="3946725"/>
              <a:ext cx="321900" cy="35625"/>
            </a:xfrm>
            <a:custGeom>
              <a:rect b="b" l="l" r="r" t="t"/>
              <a:pathLst>
                <a:path extrusionOk="0" h="1425" w="12876">
                  <a:moveTo>
                    <a:pt x="1078" y="0"/>
                  </a:moveTo>
                  <a:cubicBezTo>
                    <a:pt x="727" y="0"/>
                    <a:pt x="408" y="216"/>
                    <a:pt x="282" y="544"/>
                  </a:cubicBezTo>
                  <a:lnTo>
                    <a:pt x="71" y="1073"/>
                  </a:lnTo>
                  <a:cubicBezTo>
                    <a:pt x="1" y="1242"/>
                    <a:pt x="127" y="1425"/>
                    <a:pt x="310" y="1425"/>
                  </a:cubicBezTo>
                  <a:lnTo>
                    <a:pt x="12571" y="1425"/>
                  </a:lnTo>
                  <a:cubicBezTo>
                    <a:pt x="12753" y="1425"/>
                    <a:pt x="12875" y="1242"/>
                    <a:pt x="12810" y="1073"/>
                  </a:cubicBezTo>
                  <a:lnTo>
                    <a:pt x="12599" y="544"/>
                  </a:lnTo>
                  <a:cubicBezTo>
                    <a:pt x="12472" y="216"/>
                    <a:pt x="12154" y="0"/>
                    <a:pt x="11802"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29"/>
            <p:cNvSpPr/>
            <p:nvPr/>
          </p:nvSpPr>
          <p:spPr>
            <a:xfrm>
              <a:off x="5239975" y="3946725"/>
              <a:ext cx="36925" cy="35500"/>
            </a:xfrm>
            <a:custGeom>
              <a:rect b="b" l="l" r="r" t="t"/>
              <a:pathLst>
                <a:path extrusionOk="0" h="1420" w="1477">
                  <a:moveTo>
                    <a:pt x="414" y="0"/>
                  </a:moveTo>
                  <a:cubicBezTo>
                    <a:pt x="411" y="0"/>
                    <a:pt x="407" y="0"/>
                    <a:pt x="403" y="0"/>
                  </a:cubicBezTo>
                  <a:lnTo>
                    <a:pt x="0" y="0"/>
                  </a:lnTo>
                  <a:lnTo>
                    <a:pt x="567" y="1420"/>
                  </a:lnTo>
                  <a:lnTo>
                    <a:pt x="1172" y="1420"/>
                  </a:lnTo>
                  <a:cubicBezTo>
                    <a:pt x="1354" y="1420"/>
                    <a:pt x="1476" y="1237"/>
                    <a:pt x="1411" y="1073"/>
                  </a:cubicBezTo>
                  <a:lnTo>
                    <a:pt x="1200" y="539"/>
                  </a:lnTo>
                  <a:cubicBezTo>
                    <a:pt x="1070" y="215"/>
                    <a:pt x="761" y="0"/>
                    <a:pt x="4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29"/>
            <p:cNvSpPr/>
            <p:nvPr/>
          </p:nvSpPr>
          <p:spPr>
            <a:xfrm>
              <a:off x="5180700" y="3561925"/>
              <a:ext cx="68200" cy="66300"/>
            </a:xfrm>
            <a:custGeom>
              <a:rect b="b" l="l" r="r" t="t"/>
              <a:pathLst>
                <a:path extrusionOk="0" h="2652" w="2728">
                  <a:moveTo>
                    <a:pt x="653" y="0"/>
                  </a:moveTo>
                  <a:cubicBezTo>
                    <a:pt x="558" y="0"/>
                    <a:pt x="465" y="35"/>
                    <a:pt x="394" y="106"/>
                  </a:cubicBezTo>
                  <a:lnTo>
                    <a:pt x="146" y="359"/>
                  </a:lnTo>
                  <a:cubicBezTo>
                    <a:pt x="1" y="499"/>
                    <a:pt x="1" y="733"/>
                    <a:pt x="146" y="874"/>
                  </a:cubicBezTo>
                  <a:lnTo>
                    <a:pt x="1814" y="2546"/>
                  </a:lnTo>
                  <a:cubicBezTo>
                    <a:pt x="1886" y="2617"/>
                    <a:pt x="1980" y="2652"/>
                    <a:pt x="2074" y="2652"/>
                  </a:cubicBezTo>
                  <a:cubicBezTo>
                    <a:pt x="2168" y="2652"/>
                    <a:pt x="2261" y="2617"/>
                    <a:pt x="2334" y="2546"/>
                  </a:cubicBezTo>
                  <a:lnTo>
                    <a:pt x="2582" y="2298"/>
                  </a:lnTo>
                  <a:cubicBezTo>
                    <a:pt x="2727" y="2153"/>
                    <a:pt x="2727" y="1919"/>
                    <a:pt x="2582" y="1778"/>
                  </a:cubicBezTo>
                  <a:lnTo>
                    <a:pt x="914" y="106"/>
                  </a:lnTo>
                  <a:cubicBezTo>
                    <a:pt x="842" y="35"/>
                    <a:pt x="747" y="0"/>
                    <a:pt x="65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29"/>
            <p:cNvSpPr/>
            <p:nvPr/>
          </p:nvSpPr>
          <p:spPr>
            <a:xfrm>
              <a:off x="5210225" y="3585525"/>
              <a:ext cx="38550" cy="42675"/>
            </a:xfrm>
            <a:custGeom>
              <a:rect b="b" l="l" r="r" t="t"/>
              <a:pathLst>
                <a:path extrusionOk="0" h="1707" w="1542">
                  <a:moveTo>
                    <a:pt x="567" y="0"/>
                  </a:moveTo>
                  <a:lnTo>
                    <a:pt x="579" y="12"/>
                  </a:lnTo>
                  <a:lnTo>
                    <a:pt x="567" y="0"/>
                  </a:lnTo>
                  <a:close/>
                  <a:moveTo>
                    <a:pt x="579" y="12"/>
                  </a:moveTo>
                  <a:lnTo>
                    <a:pt x="769" y="202"/>
                  </a:lnTo>
                  <a:lnTo>
                    <a:pt x="769" y="202"/>
                  </a:lnTo>
                  <a:lnTo>
                    <a:pt x="579" y="12"/>
                  </a:lnTo>
                  <a:close/>
                  <a:moveTo>
                    <a:pt x="769" y="202"/>
                  </a:moveTo>
                  <a:cubicBezTo>
                    <a:pt x="919" y="352"/>
                    <a:pt x="919" y="595"/>
                    <a:pt x="769" y="745"/>
                  </a:cubicBezTo>
                  <a:lnTo>
                    <a:pt x="544" y="970"/>
                  </a:lnTo>
                  <a:cubicBezTo>
                    <a:pt x="469" y="1045"/>
                    <a:pt x="370" y="1082"/>
                    <a:pt x="272" y="1082"/>
                  </a:cubicBezTo>
                  <a:cubicBezTo>
                    <a:pt x="174" y="1082"/>
                    <a:pt x="75" y="1045"/>
                    <a:pt x="0" y="970"/>
                  </a:cubicBezTo>
                  <a:lnTo>
                    <a:pt x="0" y="970"/>
                  </a:lnTo>
                  <a:lnTo>
                    <a:pt x="628" y="1598"/>
                  </a:lnTo>
                  <a:cubicBezTo>
                    <a:pt x="703" y="1670"/>
                    <a:pt x="800" y="1707"/>
                    <a:pt x="898" y="1707"/>
                  </a:cubicBezTo>
                  <a:cubicBezTo>
                    <a:pt x="995" y="1707"/>
                    <a:pt x="1092" y="1670"/>
                    <a:pt x="1167" y="1598"/>
                  </a:cubicBezTo>
                  <a:lnTo>
                    <a:pt x="1396" y="1368"/>
                  </a:lnTo>
                  <a:cubicBezTo>
                    <a:pt x="1542" y="1214"/>
                    <a:pt x="1537" y="975"/>
                    <a:pt x="1392" y="825"/>
                  </a:cubicBezTo>
                  <a:lnTo>
                    <a:pt x="769" y="202"/>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29"/>
            <p:cNvSpPr/>
            <p:nvPr/>
          </p:nvSpPr>
          <p:spPr>
            <a:xfrm>
              <a:off x="5015800" y="3701200"/>
              <a:ext cx="93825" cy="92350"/>
            </a:xfrm>
            <a:custGeom>
              <a:rect b="b" l="l" r="r" t="t"/>
              <a:pathLst>
                <a:path extrusionOk="0" h="3694" w="3753">
                  <a:moveTo>
                    <a:pt x="755" y="1"/>
                  </a:moveTo>
                  <a:cubicBezTo>
                    <a:pt x="682" y="1"/>
                    <a:pt x="609" y="28"/>
                    <a:pt x="553" y="82"/>
                  </a:cubicBezTo>
                  <a:lnTo>
                    <a:pt x="108" y="531"/>
                  </a:lnTo>
                  <a:cubicBezTo>
                    <a:pt x="0" y="639"/>
                    <a:pt x="0" y="817"/>
                    <a:pt x="108" y="929"/>
                  </a:cubicBezTo>
                  <a:lnTo>
                    <a:pt x="2788" y="3609"/>
                  </a:lnTo>
                  <a:cubicBezTo>
                    <a:pt x="2844" y="3665"/>
                    <a:pt x="2917" y="3694"/>
                    <a:pt x="2989" y="3694"/>
                  </a:cubicBezTo>
                  <a:cubicBezTo>
                    <a:pt x="3062" y="3694"/>
                    <a:pt x="3135" y="3665"/>
                    <a:pt x="3191" y="3609"/>
                  </a:cubicBezTo>
                  <a:lnTo>
                    <a:pt x="3641" y="3164"/>
                  </a:lnTo>
                  <a:cubicBezTo>
                    <a:pt x="3753" y="3052"/>
                    <a:pt x="3753" y="2869"/>
                    <a:pt x="3636" y="2766"/>
                  </a:cubicBezTo>
                  <a:lnTo>
                    <a:pt x="956" y="82"/>
                  </a:lnTo>
                  <a:cubicBezTo>
                    <a:pt x="900" y="28"/>
                    <a:pt x="827" y="1"/>
                    <a:pt x="75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29"/>
            <p:cNvSpPr/>
            <p:nvPr/>
          </p:nvSpPr>
          <p:spPr>
            <a:xfrm>
              <a:off x="5069800" y="3754400"/>
              <a:ext cx="39725" cy="39000"/>
            </a:xfrm>
            <a:custGeom>
              <a:rect b="b" l="l" r="r" t="t"/>
              <a:pathLst>
                <a:path extrusionOk="0" h="1560" w="1589">
                  <a:moveTo>
                    <a:pt x="848" y="1"/>
                  </a:moveTo>
                  <a:lnTo>
                    <a:pt x="856" y="9"/>
                  </a:lnTo>
                  <a:lnTo>
                    <a:pt x="856" y="9"/>
                  </a:lnTo>
                  <a:cubicBezTo>
                    <a:pt x="854" y="6"/>
                    <a:pt x="851" y="4"/>
                    <a:pt x="848" y="1"/>
                  </a:cubicBezTo>
                  <a:close/>
                  <a:moveTo>
                    <a:pt x="0" y="849"/>
                  </a:moveTo>
                  <a:lnTo>
                    <a:pt x="0" y="849"/>
                  </a:lnTo>
                  <a:cubicBezTo>
                    <a:pt x="3" y="852"/>
                    <a:pt x="6" y="854"/>
                    <a:pt x="9" y="857"/>
                  </a:cubicBezTo>
                  <a:lnTo>
                    <a:pt x="9" y="857"/>
                  </a:lnTo>
                  <a:lnTo>
                    <a:pt x="0" y="849"/>
                  </a:lnTo>
                  <a:close/>
                  <a:moveTo>
                    <a:pt x="856" y="9"/>
                  </a:moveTo>
                  <a:lnTo>
                    <a:pt x="856" y="9"/>
                  </a:lnTo>
                  <a:cubicBezTo>
                    <a:pt x="965" y="122"/>
                    <a:pt x="962" y="304"/>
                    <a:pt x="848" y="418"/>
                  </a:cubicBezTo>
                  <a:lnTo>
                    <a:pt x="417" y="849"/>
                  </a:lnTo>
                  <a:cubicBezTo>
                    <a:pt x="358" y="907"/>
                    <a:pt x="282" y="937"/>
                    <a:pt x="207" y="937"/>
                  </a:cubicBezTo>
                  <a:cubicBezTo>
                    <a:pt x="135" y="937"/>
                    <a:pt x="64" y="910"/>
                    <a:pt x="9" y="857"/>
                  </a:cubicBezTo>
                  <a:lnTo>
                    <a:pt x="9" y="857"/>
                  </a:lnTo>
                  <a:lnTo>
                    <a:pt x="623" y="1472"/>
                  </a:lnTo>
                  <a:cubicBezTo>
                    <a:pt x="679" y="1530"/>
                    <a:pt x="756" y="1560"/>
                    <a:pt x="832" y="1560"/>
                  </a:cubicBezTo>
                  <a:cubicBezTo>
                    <a:pt x="908" y="1560"/>
                    <a:pt x="984" y="1530"/>
                    <a:pt x="1040" y="1472"/>
                  </a:cubicBezTo>
                  <a:lnTo>
                    <a:pt x="1471" y="1041"/>
                  </a:lnTo>
                  <a:cubicBezTo>
                    <a:pt x="1588" y="928"/>
                    <a:pt x="1588" y="736"/>
                    <a:pt x="1471" y="624"/>
                  </a:cubicBezTo>
                  <a:lnTo>
                    <a:pt x="856" y="9"/>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29"/>
            <p:cNvSpPr/>
            <p:nvPr/>
          </p:nvSpPr>
          <p:spPr>
            <a:xfrm>
              <a:off x="5007125" y="3730275"/>
              <a:ext cx="38200" cy="37300"/>
            </a:xfrm>
            <a:custGeom>
              <a:rect b="b" l="l" r="r" t="t"/>
              <a:pathLst>
                <a:path extrusionOk="0" h="1492" w="1528">
                  <a:moveTo>
                    <a:pt x="703" y="1"/>
                  </a:moveTo>
                  <a:lnTo>
                    <a:pt x="146" y="558"/>
                  </a:lnTo>
                  <a:cubicBezTo>
                    <a:pt x="1" y="708"/>
                    <a:pt x="1" y="947"/>
                    <a:pt x="146" y="1092"/>
                  </a:cubicBezTo>
                  <a:lnTo>
                    <a:pt x="436" y="1383"/>
                  </a:lnTo>
                  <a:cubicBezTo>
                    <a:pt x="511" y="1455"/>
                    <a:pt x="609" y="1492"/>
                    <a:pt x="705" y="1492"/>
                  </a:cubicBezTo>
                  <a:cubicBezTo>
                    <a:pt x="802" y="1492"/>
                    <a:pt x="898" y="1455"/>
                    <a:pt x="970" y="1383"/>
                  </a:cubicBezTo>
                  <a:lnTo>
                    <a:pt x="1528" y="830"/>
                  </a:lnTo>
                  <a:lnTo>
                    <a:pt x="703" y="1"/>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29"/>
            <p:cNvSpPr/>
            <p:nvPr/>
          </p:nvSpPr>
          <p:spPr>
            <a:xfrm>
              <a:off x="5041200" y="3764600"/>
              <a:ext cx="38225" cy="37275"/>
            </a:xfrm>
            <a:custGeom>
              <a:rect b="b" l="l" r="r" t="t"/>
              <a:pathLst>
                <a:path extrusionOk="0" h="1491" w="1529">
                  <a:moveTo>
                    <a:pt x="704" y="0"/>
                  </a:moveTo>
                  <a:lnTo>
                    <a:pt x="151" y="553"/>
                  </a:lnTo>
                  <a:cubicBezTo>
                    <a:pt x="1" y="703"/>
                    <a:pt x="1" y="942"/>
                    <a:pt x="151" y="1092"/>
                  </a:cubicBezTo>
                  <a:lnTo>
                    <a:pt x="437" y="1378"/>
                  </a:lnTo>
                  <a:cubicBezTo>
                    <a:pt x="512" y="1453"/>
                    <a:pt x="609" y="1490"/>
                    <a:pt x="706" y="1490"/>
                  </a:cubicBezTo>
                  <a:cubicBezTo>
                    <a:pt x="803" y="1490"/>
                    <a:pt x="900" y="1453"/>
                    <a:pt x="975" y="1378"/>
                  </a:cubicBezTo>
                  <a:lnTo>
                    <a:pt x="1528" y="825"/>
                  </a:lnTo>
                  <a:lnTo>
                    <a:pt x="704" y="0"/>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29"/>
            <p:cNvSpPr/>
            <p:nvPr/>
          </p:nvSpPr>
          <p:spPr>
            <a:xfrm>
              <a:off x="5153075" y="3587500"/>
              <a:ext cx="71800" cy="71825"/>
            </a:xfrm>
            <a:custGeom>
              <a:rect b="b" l="l" r="r" t="t"/>
              <a:pathLst>
                <a:path extrusionOk="0" h="2873" w="2872">
                  <a:moveTo>
                    <a:pt x="1406" y="1"/>
                  </a:moveTo>
                  <a:lnTo>
                    <a:pt x="0" y="1406"/>
                  </a:lnTo>
                  <a:lnTo>
                    <a:pt x="1467" y="2873"/>
                  </a:lnTo>
                  <a:lnTo>
                    <a:pt x="2872" y="1467"/>
                  </a:lnTo>
                  <a:lnTo>
                    <a:pt x="1406" y="1"/>
                  </a:ln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29"/>
            <p:cNvSpPr/>
            <p:nvPr/>
          </p:nvSpPr>
          <p:spPr>
            <a:xfrm>
              <a:off x="5153175" y="3608700"/>
              <a:ext cx="71825" cy="50625"/>
            </a:xfrm>
            <a:custGeom>
              <a:rect b="b" l="l" r="r" t="t"/>
              <a:pathLst>
                <a:path extrusionOk="0" h="2025" w="2873">
                  <a:moveTo>
                    <a:pt x="1" y="563"/>
                  </a:moveTo>
                  <a:lnTo>
                    <a:pt x="839" y="1406"/>
                  </a:lnTo>
                  <a:lnTo>
                    <a:pt x="843" y="1403"/>
                  </a:lnTo>
                  <a:lnTo>
                    <a:pt x="1" y="563"/>
                  </a:lnTo>
                  <a:close/>
                  <a:moveTo>
                    <a:pt x="2245" y="1"/>
                  </a:moveTo>
                  <a:lnTo>
                    <a:pt x="843" y="1403"/>
                  </a:lnTo>
                  <a:lnTo>
                    <a:pt x="1467" y="2025"/>
                  </a:lnTo>
                  <a:lnTo>
                    <a:pt x="2873" y="619"/>
                  </a:lnTo>
                  <a:lnTo>
                    <a:pt x="2245"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29"/>
            <p:cNvSpPr/>
            <p:nvPr/>
          </p:nvSpPr>
          <p:spPr>
            <a:xfrm>
              <a:off x="5045900" y="3615125"/>
              <a:ext cx="149225" cy="148675"/>
            </a:xfrm>
            <a:custGeom>
              <a:rect b="b" l="l" r="r" t="t"/>
              <a:pathLst>
                <a:path extrusionOk="0" h="5947" w="5969">
                  <a:moveTo>
                    <a:pt x="3870" y="0"/>
                  </a:moveTo>
                  <a:cubicBezTo>
                    <a:pt x="3801" y="0"/>
                    <a:pt x="3732" y="27"/>
                    <a:pt x="3678" y="81"/>
                  </a:cubicBezTo>
                  <a:lnTo>
                    <a:pt x="2226" y="1529"/>
                  </a:lnTo>
                  <a:lnTo>
                    <a:pt x="1490" y="2274"/>
                  </a:lnTo>
                  <a:lnTo>
                    <a:pt x="0" y="3763"/>
                  </a:lnTo>
                  <a:lnTo>
                    <a:pt x="2188" y="5947"/>
                  </a:lnTo>
                  <a:lnTo>
                    <a:pt x="5866" y="2269"/>
                  </a:lnTo>
                  <a:cubicBezTo>
                    <a:pt x="5969" y="2161"/>
                    <a:pt x="5969" y="1988"/>
                    <a:pt x="5866" y="1880"/>
                  </a:cubicBezTo>
                  <a:lnTo>
                    <a:pt x="4062" y="81"/>
                  </a:lnTo>
                  <a:cubicBezTo>
                    <a:pt x="4008" y="27"/>
                    <a:pt x="3939" y="0"/>
                    <a:pt x="387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29"/>
            <p:cNvSpPr/>
            <p:nvPr/>
          </p:nvSpPr>
          <p:spPr>
            <a:xfrm>
              <a:off x="5085025" y="3651575"/>
              <a:ext cx="110225" cy="112575"/>
            </a:xfrm>
            <a:custGeom>
              <a:rect b="b" l="l" r="r" t="t"/>
              <a:pathLst>
                <a:path extrusionOk="0" h="4503" w="4409">
                  <a:moveTo>
                    <a:pt x="3875" y="0"/>
                  </a:moveTo>
                  <a:lnTo>
                    <a:pt x="0" y="3880"/>
                  </a:lnTo>
                  <a:lnTo>
                    <a:pt x="623" y="4503"/>
                  </a:lnTo>
                  <a:lnTo>
                    <a:pt x="4306" y="820"/>
                  </a:lnTo>
                  <a:cubicBezTo>
                    <a:pt x="4409" y="717"/>
                    <a:pt x="4409" y="544"/>
                    <a:pt x="4306" y="436"/>
                  </a:cubicBezTo>
                  <a:lnTo>
                    <a:pt x="387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09" name="Google Shape;1409;p29"/>
          <p:cNvSpPr/>
          <p:nvPr/>
        </p:nvSpPr>
        <p:spPr>
          <a:xfrm>
            <a:off x="254550" y="6941100"/>
            <a:ext cx="6842100" cy="1102200"/>
          </a:xfrm>
          <a:prstGeom prst="round1Rect">
            <a:avLst>
              <a:gd fmla="val 23539"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29"/>
          <p:cNvSpPr txBox="1"/>
          <p:nvPr/>
        </p:nvSpPr>
        <p:spPr>
          <a:xfrm>
            <a:off x="1374550" y="6999538"/>
            <a:ext cx="5417400" cy="10116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Complete surgical excision of both the cyst and any associated tracts</a:t>
            </a:r>
            <a:endParaRPr b="1" sz="1200">
              <a:solidFill>
                <a:srgbClr val="6AA84F"/>
              </a:solidFill>
              <a:latin typeface="Mada"/>
              <a:ea typeface="Mada"/>
              <a:cs typeface="Mada"/>
              <a:sym typeface="Mada"/>
            </a:endParaRPr>
          </a:p>
        </p:txBody>
      </p:sp>
      <p:sp>
        <p:nvSpPr>
          <p:cNvPr id="1411" name="Google Shape;1411;p29"/>
          <p:cNvSpPr txBox="1"/>
          <p:nvPr/>
        </p:nvSpPr>
        <p:spPr>
          <a:xfrm>
            <a:off x="289920" y="6912286"/>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Management</a:t>
            </a:r>
            <a:endParaRPr b="1" sz="1100">
              <a:solidFill>
                <a:srgbClr val="E29578"/>
              </a:solidFill>
              <a:latin typeface="Lora"/>
              <a:ea typeface="Lora"/>
              <a:cs typeface="Lora"/>
              <a:sym typeface="Lora"/>
            </a:endParaRPr>
          </a:p>
        </p:txBody>
      </p:sp>
      <p:grpSp>
        <p:nvGrpSpPr>
          <p:cNvPr id="1412" name="Google Shape;1412;p29"/>
          <p:cNvGrpSpPr/>
          <p:nvPr/>
        </p:nvGrpSpPr>
        <p:grpSpPr>
          <a:xfrm>
            <a:off x="323344" y="8331622"/>
            <a:ext cx="467181" cy="476434"/>
            <a:chOff x="2410712" y="2415450"/>
            <a:chExt cx="312600" cy="312600"/>
          </a:xfrm>
        </p:grpSpPr>
        <p:sp>
          <p:nvSpPr>
            <p:cNvPr id="1413" name="Google Shape;1413;p2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2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15" name="Google Shape;1415;p29"/>
          <p:cNvSpPr txBox="1"/>
          <p:nvPr/>
        </p:nvSpPr>
        <p:spPr>
          <a:xfrm>
            <a:off x="780625" y="8358257"/>
            <a:ext cx="6422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Branchial fistula (or sinus)</a:t>
            </a:r>
            <a:endParaRPr b="1" sz="1800">
              <a:solidFill>
                <a:srgbClr val="006D77"/>
              </a:solidFill>
              <a:highlight>
                <a:srgbClr val="EDF9F9"/>
              </a:highlight>
              <a:latin typeface="Lora"/>
              <a:ea typeface="Lora"/>
              <a:cs typeface="Lora"/>
              <a:sym typeface="Lora"/>
            </a:endParaRPr>
          </a:p>
        </p:txBody>
      </p:sp>
      <p:sp>
        <p:nvSpPr>
          <p:cNvPr id="1416" name="Google Shape;1416;p29"/>
          <p:cNvSpPr txBox="1"/>
          <p:nvPr/>
        </p:nvSpPr>
        <p:spPr>
          <a:xfrm>
            <a:off x="323350" y="8795475"/>
            <a:ext cx="4261500" cy="1102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Rare congenital abnormality.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Branchial cleft which has not closed off.</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Small dimple in the skin at the junction of the middle and the lower third of the anterior edge of the sternomastoid muscle that discharges clear mucus.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Swallowing accentuates the openings on the skin.</a:t>
            </a:r>
            <a:endParaRPr sz="1200">
              <a:latin typeface="Mada"/>
              <a:ea typeface="Mada"/>
              <a:cs typeface="Mada"/>
              <a:sym typeface="Mada"/>
            </a:endParaRPr>
          </a:p>
        </p:txBody>
      </p:sp>
      <p:grpSp>
        <p:nvGrpSpPr>
          <p:cNvPr id="1417" name="Google Shape;1417;p29"/>
          <p:cNvGrpSpPr/>
          <p:nvPr/>
        </p:nvGrpSpPr>
        <p:grpSpPr>
          <a:xfrm>
            <a:off x="615174" y="7243651"/>
            <a:ext cx="735627" cy="701151"/>
            <a:chOff x="1518350" y="2189725"/>
            <a:chExt cx="360125" cy="341925"/>
          </a:xfrm>
        </p:grpSpPr>
        <p:sp>
          <p:nvSpPr>
            <p:cNvPr id="1418" name="Google Shape;1418;p29"/>
            <p:cNvSpPr/>
            <p:nvPr/>
          </p:nvSpPr>
          <p:spPr>
            <a:xfrm>
              <a:off x="1536575" y="2189725"/>
              <a:ext cx="341900" cy="341925"/>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29"/>
            <p:cNvSpPr/>
            <p:nvPr/>
          </p:nvSpPr>
          <p:spPr>
            <a:xfrm>
              <a:off x="1629350" y="2341550"/>
              <a:ext cx="179075" cy="190100"/>
            </a:xfrm>
            <a:custGeom>
              <a:rect b="b" l="l" r="r" t="t"/>
              <a:pathLst>
                <a:path extrusionOk="0" h="7604" w="7163">
                  <a:moveTo>
                    <a:pt x="4216" y="1"/>
                  </a:moveTo>
                  <a:lnTo>
                    <a:pt x="0" y="2641"/>
                  </a:lnTo>
                  <a:lnTo>
                    <a:pt x="2614" y="7185"/>
                  </a:lnTo>
                  <a:cubicBezTo>
                    <a:pt x="2673" y="7302"/>
                    <a:pt x="2745" y="7405"/>
                    <a:pt x="2826" y="7504"/>
                  </a:cubicBezTo>
                  <a:cubicBezTo>
                    <a:pt x="2857" y="7540"/>
                    <a:pt x="2884" y="7567"/>
                    <a:pt x="2916" y="7599"/>
                  </a:cubicBezTo>
                  <a:cubicBezTo>
                    <a:pt x="2988" y="7599"/>
                    <a:pt x="3055" y="7603"/>
                    <a:pt x="3127" y="7603"/>
                  </a:cubicBezTo>
                  <a:cubicBezTo>
                    <a:pt x="4400" y="7603"/>
                    <a:pt x="5651" y="7248"/>
                    <a:pt x="6730" y="6578"/>
                  </a:cubicBezTo>
                  <a:cubicBezTo>
                    <a:pt x="7126" y="5862"/>
                    <a:pt x="7162" y="5053"/>
                    <a:pt x="6784" y="4450"/>
                  </a:cubicBezTo>
                  <a:lnTo>
                    <a:pt x="4216"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29"/>
            <p:cNvSpPr/>
            <p:nvPr/>
          </p:nvSpPr>
          <p:spPr>
            <a:xfrm>
              <a:off x="1648125" y="2423325"/>
              <a:ext cx="126450" cy="80675"/>
            </a:xfrm>
            <a:custGeom>
              <a:rect b="b" l="l" r="r" t="t"/>
              <a:pathLst>
                <a:path extrusionOk="0" h="3227" w="5058">
                  <a:moveTo>
                    <a:pt x="4022" y="0"/>
                  </a:moveTo>
                  <a:cubicBezTo>
                    <a:pt x="3870" y="212"/>
                    <a:pt x="3690" y="409"/>
                    <a:pt x="3487" y="576"/>
                  </a:cubicBezTo>
                  <a:cubicBezTo>
                    <a:pt x="2894" y="1080"/>
                    <a:pt x="2189" y="1335"/>
                    <a:pt x="1539" y="1335"/>
                  </a:cubicBezTo>
                  <a:cubicBezTo>
                    <a:pt x="936" y="1335"/>
                    <a:pt x="379" y="1116"/>
                    <a:pt x="1" y="675"/>
                  </a:cubicBezTo>
                  <a:lnTo>
                    <a:pt x="1" y="675"/>
                  </a:lnTo>
                  <a:lnTo>
                    <a:pt x="1233" y="2816"/>
                  </a:lnTo>
                  <a:cubicBezTo>
                    <a:pt x="1587" y="3090"/>
                    <a:pt x="2035" y="3227"/>
                    <a:pt x="2511" y="3227"/>
                  </a:cubicBezTo>
                  <a:cubicBezTo>
                    <a:pt x="3160" y="3227"/>
                    <a:pt x="3863" y="2973"/>
                    <a:pt x="4454" y="2470"/>
                  </a:cubicBezTo>
                  <a:cubicBezTo>
                    <a:pt x="4684" y="2272"/>
                    <a:pt x="4886" y="2042"/>
                    <a:pt x="5057" y="1795"/>
                  </a:cubicBezTo>
                  <a:cubicBezTo>
                    <a:pt x="5044" y="1773"/>
                    <a:pt x="5035" y="1750"/>
                    <a:pt x="5021" y="1728"/>
                  </a:cubicBezTo>
                  <a:lnTo>
                    <a:pt x="402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29"/>
            <p:cNvSpPr/>
            <p:nvPr/>
          </p:nvSpPr>
          <p:spPr>
            <a:xfrm>
              <a:off x="1617650" y="2320900"/>
              <a:ext cx="131500" cy="111750"/>
            </a:xfrm>
            <a:custGeom>
              <a:rect b="b" l="l" r="r" t="t"/>
              <a:pathLst>
                <a:path extrusionOk="0" h="4470" w="5260">
                  <a:moveTo>
                    <a:pt x="3117" y="0"/>
                  </a:moveTo>
                  <a:cubicBezTo>
                    <a:pt x="2518" y="0"/>
                    <a:pt x="1868" y="235"/>
                    <a:pt x="1323" y="701"/>
                  </a:cubicBezTo>
                  <a:cubicBezTo>
                    <a:pt x="271" y="1596"/>
                    <a:pt x="1" y="3008"/>
                    <a:pt x="720" y="3859"/>
                  </a:cubicBezTo>
                  <a:cubicBezTo>
                    <a:pt x="1067" y="4266"/>
                    <a:pt x="1581" y="4469"/>
                    <a:pt x="2139" y="4469"/>
                  </a:cubicBezTo>
                  <a:cubicBezTo>
                    <a:pt x="2739" y="4469"/>
                    <a:pt x="3389" y="4235"/>
                    <a:pt x="3937" y="3769"/>
                  </a:cubicBezTo>
                  <a:cubicBezTo>
                    <a:pt x="4990" y="2873"/>
                    <a:pt x="5259" y="1461"/>
                    <a:pt x="4535" y="611"/>
                  </a:cubicBezTo>
                  <a:cubicBezTo>
                    <a:pt x="4188" y="203"/>
                    <a:pt x="3674" y="0"/>
                    <a:pt x="311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29"/>
            <p:cNvSpPr/>
            <p:nvPr/>
          </p:nvSpPr>
          <p:spPr>
            <a:xfrm>
              <a:off x="1703700" y="2378325"/>
              <a:ext cx="47350" cy="47150"/>
            </a:xfrm>
            <a:custGeom>
              <a:rect b="b" l="l" r="r" t="t"/>
              <a:pathLst>
                <a:path extrusionOk="0" h="1886" w="1894">
                  <a:moveTo>
                    <a:pt x="947" y="1"/>
                  </a:moveTo>
                  <a:cubicBezTo>
                    <a:pt x="606" y="1"/>
                    <a:pt x="265" y="179"/>
                    <a:pt x="94" y="536"/>
                  </a:cubicBezTo>
                  <a:lnTo>
                    <a:pt x="0" y="536"/>
                  </a:lnTo>
                  <a:lnTo>
                    <a:pt x="5" y="950"/>
                  </a:lnTo>
                  <a:cubicBezTo>
                    <a:pt x="9" y="1469"/>
                    <a:pt x="432" y="1886"/>
                    <a:pt x="950" y="1886"/>
                  </a:cubicBezTo>
                  <a:cubicBezTo>
                    <a:pt x="953" y="1886"/>
                    <a:pt x="955" y="1886"/>
                    <a:pt x="958" y="1886"/>
                  </a:cubicBezTo>
                  <a:cubicBezTo>
                    <a:pt x="1480" y="1881"/>
                    <a:pt x="1894" y="1454"/>
                    <a:pt x="1889" y="932"/>
                  </a:cubicBezTo>
                  <a:lnTo>
                    <a:pt x="1889" y="932"/>
                  </a:lnTo>
                  <a:lnTo>
                    <a:pt x="1889" y="936"/>
                  </a:lnTo>
                  <a:lnTo>
                    <a:pt x="1885" y="518"/>
                  </a:lnTo>
                  <a:lnTo>
                    <a:pt x="1790" y="518"/>
                  </a:lnTo>
                  <a:cubicBezTo>
                    <a:pt x="1617" y="173"/>
                    <a:pt x="1282" y="1"/>
                    <a:pt x="94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29"/>
            <p:cNvSpPr/>
            <p:nvPr/>
          </p:nvSpPr>
          <p:spPr>
            <a:xfrm>
              <a:off x="1701450" y="2367925"/>
              <a:ext cx="51750" cy="47150"/>
            </a:xfrm>
            <a:custGeom>
              <a:rect b="b" l="l" r="r" t="t"/>
              <a:pathLst>
                <a:path extrusionOk="0" h="1886" w="2070">
                  <a:moveTo>
                    <a:pt x="1032" y="1"/>
                  </a:moveTo>
                  <a:cubicBezTo>
                    <a:pt x="791" y="1"/>
                    <a:pt x="549" y="93"/>
                    <a:pt x="364" y="277"/>
                  </a:cubicBezTo>
                  <a:cubicBezTo>
                    <a:pt x="0" y="646"/>
                    <a:pt x="0" y="1240"/>
                    <a:pt x="364" y="1609"/>
                  </a:cubicBezTo>
                  <a:cubicBezTo>
                    <a:pt x="549" y="1793"/>
                    <a:pt x="791" y="1885"/>
                    <a:pt x="1032" y="1885"/>
                  </a:cubicBezTo>
                  <a:cubicBezTo>
                    <a:pt x="1274" y="1885"/>
                    <a:pt x="1516" y="1793"/>
                    <a:pt x="1701" y="1609"/>
                  </a:cubicBezTo>
                  <a:cubicBezTo>
                    <a:pt x="2069" y="1240"/>
                    <a:pt x="2069" y="646"/>
                    <a:pt x="1701" y="277"/>
                  </a:cubicBezTo>
                  <a:cubicBezTo>
                    <a:pt x="1516" y="93"/>
                    <a:pt x="1274" y="1"/>
                    <a:pt x="103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29"/>
            <p:cNvSpPr/>
            <p:nvPr/>
          </p:nvSpPr>
          <p:spPr>
            <a:xfrm>
              <a:off x="1703700" y="2385975"/>
              <a:ext cx="47125" cy="11050"/>
            </a:xfrm>
            <a:custGeom>
              <a:rect b="b" l="l" r="r" t="t"/>
              <a:pathLst>
                <a:path extrusionOk="0" h="442" w="1885">
                  <a:moveTo>
                    <a:pt x="1858" y="1"/>
                  </a:moveTo>
                  <a:lnTo>
                    <a:pt x="23" y="19"/>
                  </a:lnTo>
                  <a:cubicBezTo>
                    <a:pt x="9" y="86"/>
                    <a:pt x="0" y="158"/>
                    <a:pt x="0" y="230"/>
                  </a:cubicBezTo>
                  <a:cubicBezTo>
                    <a:pt x="0" y="302"/>
                    <a:pt x="9" y="374"/>
                    <a:pt x="27" y="441"/>
                  </a:cubicBezTo>
                  <a:lnTo>
                    <a:pt x="1862" y="423"/>
                  </a:lnTo>
                  <a:cubicBezTo>
                    <a:pt x="1880" y="351"/>
                    <a:pt x="1885" y="284"/>
                    <a:pt x="1885" y="212"/>
                  </a:cubicBezTo>
                  <a:cubicBezTo>
                    <a:pt x="1885" y="140"/>
                    <a:pt x="1876" y="68"/>
                    <a:pt x="185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29"/>
            <p:cNvSpPr/>
            <p:nvPr/>
          </p:nvSpPr>
          <p:spPr>
            <a:xfrm>
              <a:off x="1672200" y="2349650"/>
              <a:ext cx="57500" cy="49325"/>
            </a:xfrm>
            <a:custGeom>
              <a:rect b="b" l="l" r="r" t="t"/>
              <a:pathLst>
                <a:path extrusionOk="0" h="1973" w="2300">
                  <a:moveTo>
                    <a:pt x="1224" y="1"/>
                  </a:moveTo>
                  <a:lnTo>
                    <a:pt x="1184" y="86"/>
                  </a:lnTo>
                  <a:cubicBezTo>
                    <a:pt x="401" y="122"/>
                    <a:pt x="0" y="1044"/>
                    <a:pt x="509" y="1643"/>
                  </a:cubicBezTo>
                  <a:lnTo>
                    <a:pt x="473" y="1728"/>
                  </a:lnTo>
                  <a:lnTo>
                    <a:pt x="851" y="1894"/>
                  </a:lnTo>
                  <a:cubicBezTo>
                    <a:pt x="972" y="1947"/>
                    <a:pt x="1099" y="1972"/>
                    <a:pt x="1224" y="1972"/>
                  </a:cubicBezTo>
                  <a:cubicBezTo>
                    <a:pt x="1589" y="1972"/>
                    <a:pt x="1938" y="1759"/>
                    <a:pt x="2092" y="1404"/>
                  </a:cubicBezTo>
                  <a:cubicBezTo>
                    <a:pt x="2299" y="923"/>
                    <a:pt x="2079" y="369"/>
                    <a:pt x="1602" y="162"/>
                  </a:cubicBezTo>
                  <a:lnTo>
                    <a:pt x="12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29"/>
            <p:cNvSpPr/>
            <p:nvPr/>
          </p:nvSpPr>
          <p:spPr>
            <a:xfrm>
              <a:off x="1664925" y="2347650"/>
              <a:ext cx="55200" cy="47225"/>
            </a:xfrm>
            <a:custGeom>
              <a:rect b="b" l="l" r="r" t="t"/>
              <a:pathLst>
                <a:path extrusionOk="0" h="1889" w="2208">
                  <a:moveTo>
                    <a:pt x="1136" y="1"/>
                  </a:moveTo>
                  <a:cubicBezTo>
                    <a:pt x="510" y="1"/>
                    <a:pt x="1" y="642"/>
                    <a:pt x="260" y="1295"/>
                  </a:cubicBezTo>
                  <a:cubicBezTo>
                    <a:pt x="417" y="1689"/>
                    <a:pt x="778" y="1888"/>
                    <a:pt x="1138" y="1888"/>
                  </a:cubicBezTo>
                  <a:cubicBezTo>
                    <a:pt x="1489" y="1888"/>
                    <a:pt x="1841" y="1699"/>
                    <a:pt x="2005" y="1318"/>
                  </a:cubicBezTo>
                  <a:cubicBezTo>
                    <a:pt x="2208" y="841"/>
                    <a:pt x="1992" y="287"/>
                    <a:pt x="1515" y="81"/>
                  </a:cubicBezTo>
                  <a:cubicBezTo>
                    <a:pt x="1387" y="26"/>
                    <a:pt x="1259" y="1"/>
                    <a:pt x="11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29"/>
            <p:cNvSpPr/>
            <p:nvPr/>
          </p:nvSpPr>
          <p:spPr>
            <a:xfrm>
              <a:off x="1679400" y="2348075"/>
              <a:ext cx="28025" cy="46350"/>
            </a:xfrm>
            <a:custGeom>
              <a:rect b="b" l="l" r="r" t="t"/>
              <a:pathLst>
                <a:path extrusionOk="0" h="1854" w="1121">
                  <a:moveTo>
                    <a:pt x="734" y="1"/>
                  </a:moveTo>
                  <a:lnTo>
                    <a:pt x="0" y="1688"/>
                  </a:lnTo>
                  <a:cubicBezTo>
                    <a:pt x="59" y="1728"/>
                    <a:pt x="122" y="1764"/>
                    <a:pt x="185" y="1791"/>
                  </a:cubicBezTo>
                  <a:cubicBezTo>
                    <a:pt x="252" y="1822"/>
                    <a:pt x="320" y="1840"/>
                    <a:pt x="392" y="1854"/>
                  </a:cubicBezTo>
                  <a:lnTo>
                    <a:pt x="1120" y="167"/>
                  </a:lnTo>
                  <a:cubicBezTo>
                    <a:pt x="1062" y="126"/>
                    <a:pt x="1004" y="90"/>
                    <a:pt x="936" y="59"/>
                  </a:cubicBezTo>
                  <a:cubicBezTo>
                    <a:pt x="869" y="32"/>
                    <a:pt x="801" y="10"/>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29"/>
            <p:cNvSpPr/>
            <p:nvPr/>
          </p:nvSpPr>
          <p:spPr>
            <a:xfrm>
              <a:off x="1644650" y="2402325"/>
              <a:ext cx="51075" cy="46950"/>
            </a:xfrm>
            <a:custGeom>
              <a:rect b="b" l="l" r="r" t="t"/>
              <a:pathLst>
                <a:path extrusionOk="0" h="1878" w="2043">
                  <a:moveTo>
                    <a:pt x="1018" y="0"/>
                  </a:moveTo>
                  <a:cubicBezTo>
                    <a:pt x="604" y="0"/>
                    <a:pt x="199" y="269"/>
                    <a:pt x="95" y="737"/>
                  </a:cubicBezTo>
                  <a:lnTo>
                    <a:pt x="0" y="759"/>
                  </a:lnTo>
                  <a:lnTo>
                    <a:pt x="95" y="1164"/>
                  </a:lnTo>
                  <a:cubicBezTo>
                    <a:pt x="203" y="1591"/>
                    <a:pt x="587" y="1877"/>
                    <a:pt x="1012" y="1877"/>
                  </a:cubicBezTo>
                  <a:cubicBezTo>
                    <a:pt x="1083" y="1877"/>
                    <a:pt x="1156" y="1869"/>
                    <a:pt x="1228" y="1852"/>
                  </a:cubicBezTo>
                  <a:cubicBezTo>
                    <a:pt x="1732" y="1731"/>
                    <a:pt x="2043" y="1231"/>
                    <a:pt x="1930" y="728"/>
                  </a:cubicBezTo>
                  <a:lnTo>
                    <a:pt x="1930"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29"/>
            <p:cNvSpPr/>
            <p:nvPr/>
          </p:nvSpPr>
          <p:spPr>
            <a:xfrm>
              <a:off x="1642175" y="2392100"/>
              <a:ext cx="51200" cy="47200"/>
            </a:xfrm>
            <a:custGeom>
              <a:rect b="b" l="l" r="r" t="t"/>
              <a:pathLst>
                <a:path extrusionOk="0" h="1888" w="2048">
                  <a:moveTo>
                    <a:pt x="1021" y="0"/>
                  </a:moveTo>
                  <a:cubicBezTo>
                    <a:pt x="963" y="0"/>
                    <a:pt x="905" y="6"/>
                    <a:pt x="846" y="16"/>
                  </a:cubicBezTo>
                  <a:cubicBezTo>
                    <a:pt x="333" y="115"/>
                    <a:pt x="0" y="606"/>
                    <a:pt x="95" y="1119"/>
                  </a:cubicBezTo>
                  <a:cubicBezTo>
                    <a:pt x="182" y="1571"/>
                    <a:pt x="578" y="1887"/>
                    <a:pt x="1019" y="1887"/>
                  </a:cubicBezTo>
                  <a:cubicBezTo>
                    <a:pt x="1078" y="1887"/>
                    <a:pt x="1137" y="1882"/>
                    <a:pt x="1197" y="1870"/>
                  </a:cubicBezTo>
                  <a:cubicBezTo>
                    <a:pt x="1710" y="1771"/>
                    <a:pt x="2047" y="1281"/>
                    <a:pt x="1948" y="768"/>
                  </a:cubicBezTo>
                  <a:cubicBezTo>
                    <a:pt x="1865" y="314"/>
                    <a:pt x="1467" y="0"/>
                    <a:pt x="102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29"/>
            <p:cNvSpPr/>
            <p:nvPr/>
          </p:nvSpPr>
          <p:spPr>
            <a:xfrm>
              <a:off x="1644075" y="2405325"/>
              <a:ext cx="47150" cy="20950"/>
            </a:xfrm>
            <a:custGeom>
              <a:rect b="b" l="l" r="r" t="t"/>
              <a:pathLst>
                <a:path extrusionOk="0" h="838" w="1886">
                  <a:moveTo>
                    <a:pt x="1787" y="0"/>
                  </a:moveTo>
                  <a:lnTo>
                    <a:pt x="1" y="423"/>
                  </a:lnTo>
                  <a:cubicBezTo>
                    <a:pt x="1" y="567"/>
                    <a:pt x="32" y="711"/>
                    <a:pt x="95" y="837"/>
                  </a:cubicBezTo>
                  <a:lnTo>
                    <a:pt x="1886" y="414"/>
                  </a:lnTo>
                  <a:cubicBezTo>
                    <a:pt x="1886" y="342"/>
                    <a:pt x="1877" y="270"/>
                    <a:pt x="1859" y="203"/>
                  </a:cubicBezTo>
                  <a:cubicBezTo>
                    <a:pt x="1841" y="131"/>
                    <a:pt x="1818" y="63"/>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29"/>
            <p:cNvSpPr/>
            <p:nvPr/>
          </p:nvSpPr>
          <p:spPr>
            <a:xfrm>
              <a:off x="1686600" y="2286250"/>
              <a:ext cx="51200" cy="46950"/>
            </a:xfrm>
            <a:custGeom>
              <a:rect b="b" l="l" r="r" t="t"/>
              <a:pathLst>
                <a:path extrusionOk="0" h="1878" w="2048">
                  <a:moveTo>
                    <a:pt x="1018" y="1"/>
                  </a:moveTo>
                  <a:cubicBezTo>
                    <a:pt x="604" y="1"/>
                    <a:pt x="199" y="270"/>
                    <a:pt x="95" y="737"/>
                  </a:cubicBezTo>
                  <a:lnTo>
                    <a:pt x="0" y="760"/>
                  </a:lnTo>
                  <a:lnTo>
                    <a:pt x="99" y="1164"/>
                  </a:lnTo>
                  <a:cubicBezTo>
                    <a:pt x="203" y="1592"/>
                    <a:pt x="591" y="1878"/>
                    <a:pt x="1013" y="1878"/>
                  </a:cubicBezTo>
                  <a:cubicBezTo>
                    <a:pt x="1084" y="1878"/>
                    <a:pt x="1156" y="1870"/>
                    <a:pt x="1228" y="1853"/>
                  </a:cubicBezTo>
                  <a:cubicBezTo>
                    <a:pt x="1732" y="1731"/>
                    <a:pt x="2047" y="1232"/>
                    <a:pt x="1935" y="728"/>
                  </a:cubicBezTo>
                  <a:lnTo>
                    <a:pt x="1935" y="724"/>
                  </a:lnTo>
                  <a:lnTo>
                    <a:pt x="1836" y="323"/>
                  </a:lnTo>
                  <a:lnTo>
                    <a:pt x="1741" y="346"/>
                  </a:lnTo>
                  <a:cubicBezTo>
                    <a:pt x="1547" y="110"/>
                    <a:pt x="1281" y="1"/>
                    <a:pt x="10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29"/>
            <p:cNvSpPr/>
            <p:nvPr/>
          </p:nvSpPr>
          <p:spPr>
            <a:xfrm>
              <a:off x="1679525" y="2276125"/>
              <a:ext cx="56025" cy="47225"/>
            </a:xfrm>
            <a:custGeom>
              <a:rect b="b" l="l" r="r" t="t"/>
              <a:pathLst>
                <a:path extrusionOk="0" h="1889" w="2241">
                  <a:moveTo>
                    <a:pt x="1197" y="1"/>
                  </a:moveTo>
                  <a:cubicBezTo>
                    <a:pt x="894" y="1"/>
                    <a:pt x="588" y="144"/>
                    <a:pt x="400" y="449"/>
                  </a:cubicBezTo>
                  <a:cubicBezTo>
                    <a:pt x="1" y="1097"/>
                    <a:pt x="491" y="1889"/>
                    <a:pt x="1195" y="1889"/>
                  </a:cubicBezTo>
                  <a:cubicBezTo>
                    <a:pt x="1268" y="1889"/>
                    <a:pt x="1344" y="1880"/>
                    <a:pt x="1421" y="1862"/>
                  </a:cubicBezTo>
                  <a:cubicBezTo>
                    <a:pt x="1925" y="1740"/>
                    <a:pt x="2240" y="1232"/>
                    <a:pt x="2119" y="728"/>
                  </a:cubicBezTo>
                  <a:cubicBezTo>
                    <a:pt x="2008" y="259"/>
                    <a:pt x="1604" y="1"/>
                    <a:pt x="119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29"/>
            <p:cNvSpPr/>
            <p:nvPr/>
          </p:nvSpPr>
          <p:spPr>
            <a:xfrm>
              <a:off x="1686025" y="2289250"/>
              <a:ext cx="47150" cy="20950"/>
            </a:xfrm>
            <a:custGeom>
              <a:rect b="b" l="l" r="r" t="t"/>
              <a:pathLst>
                <a:path extrusionOk="0" h="838" w="1886">
                  <a:moveTo>
                    <a:pt x="1787" y="1"/>
                  </a:moveTo>
                  <a:lnTo>
                    <a:pt x="1" y="424"/>
                  </a:lnTo>
                  <a:cubicBezTo>
                    <a:pt x="1" y="568"/>
                    <a:pt x="32" y="707"/>
                    <a:pt x="100" y="837"/>
                  </a:cubicBezTo>
                  <a:lnTo>
                    <a:pt x="1886" y="415"/>
                  </a:lnTo>
                  <a:cubicBezTo>
                    <a:pt x="1886" y="343"/>
                    <a:pt x="1877" y="271"/>
                    <a:pt x="1859" y="203"/>
                  </a:cubicBezTo>
                  <a:cubicBezTo>
                    <a:pt x="1845" y="131"/>
                    <a:pt x="1818" y="64"/>
                    <a:pt x="178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29"/>
            <p:cNvSpPr/>
            <p:nvPr/>
          </p:nvSpPr>
          <p:spPr>
            <a:xfrm>
              <a:off x="1629575" y="2204725"/>
              <a:ext cx="51200" cy="46950"/>
            </a:xfrm>
            <a:custGeom>
              <a:rect b="b" l="l" r="r" t="t"/>
              <a:pathLst>
                <a:path extrusionOk="0" h="1878" w="2048">
                  <a:moveTo>
                    <a:pt x="1018" y="0"/>
                  </a:moveTo>
                  <a:cubicBezTo>
                    <a:pt x="605" y="0"/>
                    <a:pt x="199" y="269"/>
                    <a:pt x="95" y="737"/>
                  </a:cubicBezTo>
                  <a:lnTo>
                    <a:pt x="0" y="759"/>
                  </a:lnTo>
                  <a:lnTo>
                    <a:pt x="99" y="1164"/>
                  </a:lnTo>
                  <a:cubicBezTo>
                    <a:pt x="203" y="1591"/>
                    <a:pt x="591" y="1877"/>
                    <a:pt x="1014" y="1877"/>
                  </a:cubicBezTo>
                  <a:cubicBezTo>
                    <a:pt x="1085" y="1877"/>
                    <a:pt x="1157" y="1869"/>
                    <a:pt x="1229" y="1852"/>
                  </a:cubicBezTo>
                  <a:cubicBezTo>
                    <a:pt x="1732" y="1731"/>
                    <a:pt x="2047" y="1231"/>
                    <a:pt x="1935" y="728"/>
                  </a:cubicBezTo>
                  <a:lnTo>
                    <a:pt x="1935"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29"/>
            <p:cNvSpPr/>
            <p:nvPr/>
          </p:nvSpPr>
          <p:spPr>
            <a:xfrm>
              <a:off x="1622525" y="2194600"/>
              <a:ext cx="56000" cy="47225"/>
            </a:xfrm>
            <a:custGeom>
              <a:rect b="b" l="l" r="r" t="t"/>
              <a:pathLst>
                <a:path extrusionOk="0" h="1889" w="2240">
                  <a:moveTo>
                    <a:pt x="1196" y="0"/>
                  </a:moveTo>
                  <a:cubicBezTo>
                    <a:pt x="893" y="0"/>
                    <a:pt x="588" y="143"/>
                    <a:pt x="399" y="449"/>
                  </a:cubicBezTo>
                  <a:cubicBezTo>
                    <a:pt x="0" y="1097"/>
                    <a:pt x="490" y="1888"/>
                    <a:pt x="1194" y="1888"/>
                  </a:cubicBezTo>
                  <a:cubicBezTo>
                    <a:pt x="1268" y="1888"/>
                    <a:pt x="1343" y="1880"/>
                    <a:pt x="1421" y="1861"/>
                  </a:cubicBezTo>
                  <a:cubicBezTo>
                    <a:pt x="1924" y="1740"/>
                    <a:pt x="2239" y="1232"/>
                    <a:pt x="2118" y="728"/>
                  </a:cubicBezTo>
                  <a:cubicBezTo>
                    <a:pt x="2007" y="258"/>
                    <a:pt x="1603" y="0"/>
                    <a:pt x="119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29"/>
            <p:cNvSpPr/>
            <p:nvPr/>
          </p:nvSpPr>
          <p:spPr>
            <a:xfrm>
              <a:off x="1629000" y="2207725"/>
              <a:ext cx="47150" cy="20925"/>
            </a:xfrm>
            <a:custGeom>
              <a:rect b="b" l="l" r="r" t="t"/>
              <a:pathLst>
                <a:path extrusionOk="0" h="837" w="1886">
                  <a:moveTo>
                    <a:pt x="1787" y="0"/>
                  </a:moveTo>
                  <a:lnTo>
                    <a:pt x="1" y="423"/>
                  </a:lnTo>
                  <a:cubicBezTo>
                    <a:pt x="1" y="495"/>
                    <a:pt x="10" y="567"/>
                    <a:pt x="28" y="639"/>
                  </a:cubicBezTo>
                  <a:cubicBezTo>
                    <a:pt x="41" y="707"/>
                    <a:pt x="68" y="774"/>
                    <a:pt x="100" y="837"/>
                  </a:cubicBezTo>
                  <a:lnTo>
                    <a:pt x="1886" y="414"/>
                  </a:lnTo>
                  <a:cubicBezTo>
                    <a:pt x="1886" y="270"/>
                    <a:pt x="1854" y="126"/>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29"/>
            <p:cNvSpPr/>
            <p:nvPr/>
          </p:nvSpPr>
          <p:spPr>
            <a:xfrm>
              <a:off x="1534875" y="2269125"/>
              <a:ext cx="128475" cy="127725"/>
            </a:xfrm>
            <a:custGeom>
              <a:rect b="b" l="l" r="r" t="t"/>
              <a:pathLst>
                <a:path extrusionOk="0" h="5109" w="5139">
                  <a:moveTo>
                    <a:pt x="3784" y="0"/>
                  </a:moveTo>
                  <a:lnTo>
                    <a:pt x="3680" y="122"/>
                  </a:lnTo>
                  <a:cubicBezTo>
                    <a:pt x="3466" y="41"/>
                    <a:pt x="3237" y="2"/>
                    <a:pt x="3002" y="2"/>
                  </a:cubicBezTo>
                  <a:cubicBezTo>
                    <a:pt x="2190" y="2"/>
                    <a:pt x="1312" y="470"/>
                    <a:pt x="729" y="1301"/>
                  </a:cubicBezTo>
                  <a:cubicBezTo>
                    <a:pt x="136" y="2151"/>
                    <a:pt x="1" y="3154"/>
                    <a:pt x="302" y="3928"/>
                  </a:cubicBezTo>
                  <a:lnTo>
                    <a:pt x="194" y="4049"/>
                  </a:lnTo>
                  <a:lnTo>
                    <a:pt x="774" y="4625"/>
                  </a:lnTo>
                  <a:cubicBezTo>
                    <a:pt x="833" y="4679"/>
                    <a:pt x="891" y="4733"/>
                    <a:pt x="959" y="4778"/>
                  </a:cubicBezTo>
                  <a:cubicBezTo>
                    <a:pt x="1277" y="5002"/>
                    <a:pt x="1650" y="5108"/>
                    <a:pt x="2037" y="5108"/>
                  </a:cubicBezTo>
                  <a:cubicBezTo>
                    <a:pt x="2848" y="5108"/>
                    <a:pt x="3724" y="4642"/>
                    <a:pt x="4306" y="3811"/>
                  </a:cubicBezTo>
                  <a:cubicBezTo>
                    <a:pt x="5138" y="2623"/>
                    <a:pt x="5089" y="1355"/>
                    <a:pt x="4175" y="410"/>
                  </a:cubicBezTo>
                  <a:lnTo>
                    <a:pt x="3784"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29"/>
            <p:cNvSpPr/>
            <p:nvPr/>
          </p:nvSpPr>
          <p:spPr>
            <a:xfrm>
              <a:off x="1532075" y="2345950"/>
              <a:ext cx="48825" cy="50625"/>
            </a:xfrm>
            <a:custGeom>
              <a:rect b="b" l="l" r="r" t="t"/>
              <a:pathLst>
                <a:path extrusionOk="0" h="2025" w="1953">
                  <a:moveTo>
                    <a:pt x="108" y="0"/>
                  </a:moveTo>
                  <a:lnTo>
                    <a:pt x="0" y="99"/>
                  </a:lnTo>
                  <a:lnTo>
                    <a:pt x="293" y="418"/>
                  </a:lnTo>
                  <a:lnTo>
                    <a:pt x="1728" y="1988"/>
                  </a:lnTo>
                  <a:cubicBezTo>
                    <a:pt x="1800" y="2002"/>
                    <a:pt x="1876" y="2015"/>
                    <a:pt x="1953" y="2024"/>
                  </a:cubicBezTo>
                  <a:lnTo>
                    <a:pt x="266" y="167"/>
                  </a:ln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29"/>
            <p:cNvSpPr/>
            <p:nvPr/>
          </p:nvSpPr>
          <p:spPr>
            <a:xfrm>
              <a:off x="1547125" y="2345950"/>
              <a:ext cx="48275" cy="50625"/>
            </a:xfrm>
            <a:custGeom>
              <a:rect b="b" l="l" r="r" t="t"/>
              <a:pathLst>
                <a:path extrusionOk="0" h="2025" w="1931">
                  <a:moveTo>
                    <a:pt x="109" y="0"/>
                  </a:moveTo>
                  <a:lnTo>
                    <a:pt x="1" y="99"/>
                  </a:lnTo>
                  <a:lnTo>
                    <a:pt x="1760" y="2024"/>
                  </a:lnTo>
                  <a:cubicBezTo>
                    <a:pt x="1814" y="2015"/>
                    <a:pt x="1877" y="2006"/>
                    <a:pt x="1931" y="199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29"/>
            <p:cNvSpPr/>
            <p:nvPr/>
          </p:nvSpPr>
          <p:spPr>
            <a:xfrm>
              <a:off x="1562325" y="2345950"/>
              <a:ext cx="45125" cy="47925"/>
            </a:xfrm>
            <a:custGeom>
              <a:rect b="b" l="l" r="r" t="t"/>
              <a:pathLst>
                <a:path extrusionOk="0" h="1917" w="1805">
                  <a:moveTo>
                    <a:pt x="104" y="0"/>
                  </a:moveTo>
                  <a:lnTo>
                    <a:pt x="0" y="99"/>
                  </a:lnTo>
                  <a:lnTo>
                    <a:pt x="1656" y="1916"/>
                  </a:lnTo>
                  <a:cubicBezTo>
                    <a:pt x="1705" y="1898"/>
                    <a:pt x="1755" y="1885"/>
                    <a:pt x="1804" y="1862"/>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29"/>
            <p:cNvSpPr/>
            <p:nvPr/>
          </p:nvSpPr>
          <p:spPr>
            <a:xfrm>
              <a:off x="1577275" y="2345950"/>
              <a:ext cx="40625" cy="43325"/>
            </a:xfrm>
            <a:custGeom>
              <a:rect b="b" l="l" r="r" t="t"/>
              <a:pathLst>
                <a:path extrusionOk="0" h="1733" w="1625">
                  <a:moveTo>
                    <a:pt x="109" y="0"/>
                  </a:moveTo>
                  <a:lnTo>
                    <a:pt x="1" y="99"/>
                  </a:lnTo>
                  <a:lnTo>
                    <a:pt x="1494" y="1732"/>
                  </a:lnTo>
                  <a:cubicBezTo>
                    <a:pt x="1539" y="1710"/>
                    <a:pt x="1580" y="1687"/>
                    <a:pt x="1625" y="1660"/>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29"/>
            <p:cNvSpPr/>
            <p:nvPr/>
          </p:nvSpPr>
          <p:spPr>
            <a:xfrm>
              <a:off x="1592450" y="2345950"/>
              <a:ext cx="34675" cy="37250"/>
            </a:xfrm>
            <a:custGeom>
              <a:rect b="b" l="l" r="r" t="t"/>
              <a:pathLst>
                <a:path extrusionOk="0" h="1490" w="1387">
                  <a:moveTo>
                    <a:pt x="109" y="0"/>
                  </a:moveTo>
                  <a:lnTo>
                    <a:pt x="1" y="99"/>
                  </a:lnTo>
                  <a:lnTo>
                    <a:pt x="1270" y="1489"/>
                  </a:lnTo>
                  <a:cubicBezTo>
                    <a:pt x="1310" y="1462"/>
                    <a:pt x="1346" y="1435"/>
                    <a:pt x="1386" y="1404"/>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29"/>
            <p:cNvSpPr/>
            <p:nvPr/>
          </p:nvSpPr>
          <p:spPr>
            <a:xfrm>
              <a:off x="1607425" y="2345950"/>
              <a:ext cx="27800" cy="30050"/>
            </a:xfrm>
            <a:custGeom>
              <a:rect b="b" l="l" r="r" t="t"/>
              <a:pathLst>
                <a:path extrusionOk="0" h="1202" w="1112">
                  <a:moveTo>
                    <a:pt x="108" y="0"/>
                  </a:moveTo>
                  <a:lnTo>
                    <a:pt x="0" y="99"/>
                  </a:lnTo>
                  <a:lnTo>
                    <a:pt x="1008" y="1201"/>
                  </a:lnTo>
                  <a:cubicBezTo>
                    <a:pt x="1044" y="1170"/>
                    <a:pt x="1080" y="1134"/>
                    <a:pt x="1111" y="1098"/>
                  </a:cubicBez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29"/>
            <p:cNvSpPr/>
            <p:nvPr/>
          </p:nvSpPr>
          <p:spPr>
            <a:xfrm>
              <a:off x="1609325" y="2331100"/>
              <a:ext cx="33200" cy="36350"/>
            </a:xfrm>
            <a:custGeom>
              <a:rect b="b" l="l" r="r" t="t"/>
              <a:pathLst>
                <a:path extrusionOk="0" h="1454" w="1328">
                  <a:moveTo>
                    <a:pt x="104" y="0"/>
                  </a:moveTo>
                  <a:lnTo>
                    <a:pt x="1" y="99"/>
                  </a:lnTo>
                  <a:lnTo>
                    <a:pt x="1238" y="1453"/>
                  </a:lnTo>
                  <a:cubicBezTo>
                    <a:pt x="1269" y="1413"/>
                    <a:pt x="1296" y="1372"/>
                    <a:pt x="1328" y="1336"/>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29"/>
            <p:cNvSpPr/>
            <p:nvPr/>
          </p:nvSpPr>
          <p:spPr>
            <a:xfrm>
              <a:off x="1609325" y="2314000"/>
              <a:ext cx="39400" cy="43650"/>
            </a:xfrm>
            <a:custGeom>
              <a:rect b="b" l="l" r="r" t="t"/>
              <a:pathLst>
                <a:path extrusionOk="0" h="1746" w="1576">
                  <a:moveTo>
                    <a:pt x="109" y="0"/>
                  </a:moveTo>
                  <a:lnTo>
                    <a:pt x="1" y="99"/>
                  </a:lnTo>
                  <a:lnTo>
                    <a:pt x="1503" y="1746"/>
                  </a:lnTo>
                  <a:cubicBezTo>
                    <a:pt x="1526" y="1701"/>
                    <a:pt x="1553" y="1656"/>
                    <a:pt x="1575" y="161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29"/>
            <p:cNvSpPr/>
            <p:nvPr/>
          </p:nvSpPr>
          <p:spPr>
            <a:xfrm>
              <a:off x="1609325" y="2297025"/>
              <a:ext cx="44450" cy="49500"/>
            </a:xfrm>
            <a:custGeom>
              <a:rect b="b" l="l" r="r" t="t"/>
              <a:pathLst>
                <a:path extrusionOk="0" h="1980" w="1778">
                  <a:moveTo>
                    <a:pt x="109" y="0"/>
                  </a:moveTo>
                  <a:lnTo>
                    <a:pt x="1" y="99"/>
                  </a:lnTo>
                  <a:lnTo>
                    <a:pt x="1719" y="1980"/>
                  </a:lnTo>
                  <a:cubicBezTo>
                    <a:pt x="1742" y="1930"/>
                    <a:pt x="1760" y="1881"/>
                    <a:pt x="1778" y="182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29"/>
            <p:cNvSpPr/>
            <p:nvPr/>
          </p:nvSpPr>
          <p:spPr>
            <a:xfrm>
              <a:off x="1609325" y="2279925"/>
              <a:ext cx="47600" cy="53775"/>
            </a:xfrm>
            <a:custGeom>
              <a:rect b="b" l="l" r="r" t="t"/>
              <a:pathLst>
                <a:path extrusionOk="0" h="2151" w="1904">
                  <a:moveTo>
                    <a:pt x="109" y="0"/>
                  </a:moveTo>
                  <a:lnTo>
                    <a:pt x="1" y="99"/>
                  </a:lnTo>
                  <a:lnTo>
                    <a:pt x="1877" y="2151"/>
                  </a:lnTo>
                  <a:cubicBezTo>
                    <a:pt x="1886" y="2092"/>
                    <a:pt x="1895" y="2029"/>
                    <a:pt x="1904" y="197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29"/>
            <p:cNvSpPr/>
            <p:nvPr/>
          </p:nvSpPr>
          <p:spPr>
            <a:xfrm>
              <a:off x="1609325" y="2262825"/>
              <a:ext cx="47825" cy="54900"/>
            </a:xfrm>
            <a:custGeom>
              <a:rect b="b" l="l" r="r" t="t"/>
              <a:pathLst>
                <a:path extrusionOk="0" h="2196" w="1913">
                  <a:moveTo>
                    <a:pt x="109" y="1"/>
                  </a:moveTo>
                  <a:lnTo>
                    <a:pt x="1" y="100"/>
                  </a:lnTo>
                  <a:lnTo>
                    <a:pt x="140" y="257"/>
                  </a:lnTo>
                  <a:lnTo>
                    <a:pt x="1913" y="2196"/>
                  </a:lnTo>
                  <a:cubicBezTo>
                    <a:pt x="1908" y="2115"/>
                    <a:pt x="1899" y="2029"/>
                    <a:pt x="1881" y="1948"/>
                  </a:cubicBezTo>
                  <a:lnTo>
                    <a:pt x="361" y="279"/>
                  </a:lnTo>
                  <a:lnTo>
                    <a:pt x="109"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29"/>
            <p:cNvSpPr/>
            <p:nvPr/>
          </p:nvSpPr>
          <p:spPr>
            <a:xfrm>
              <a:off x="1518350" y="2255575"/>
              <a:ext cx="132500" cy="127675"/>
            </a:xfrm>
            <a:custGeom>
              <a:rect b="b" l="l" r="r" t="t"/>
              <a:pathLst>
                <a:path extrusionOk="0" h="5107" w="5300">
                  <a:moveTo>
                    <a:pt x="3131" y="1"/>
                  </a:moveTo>
                  <a:cubicBezTo>
                    <a:pt x="2320" y="1"/>
                    <a:pt x="1446" y="467"/>
                    <a:pt x="864" y="1298"/>
                  </a:cubicBezTo>
                  <a:cubicBezTo>
                    <a:pt x="0" y="2526"/>
                    <a:pt x="104" y="4083"/>
                    <a:pt x="1089" y="4776"/>
                  </a:cubicBezTo>
                  <a:cubicBezTo>
                    <a:pt x="1409" y="5000"/>
                    <a:pt x="1782" y="5106"/>
                    <a:pt x="2170" y="5106"/>
                  </a:cubicBezTo>
                  <a:cubicBezTo>
                    <a:pt x="2981" y="5106"/>
                    <a:pt x="3856" y="4640"/>
                    <a:pt x="4440" y="3808"/>
                  </a:cubicBezTo>
                  <a:cubicBezTo>
                    <a:pt x="5300" y="2585"/>
                    <a:pt x="5196" y="1028"/>
                    <a:pt x="4211" y="331"/>
                  </a:cubicBezTo>
                  <a:cubicBezTo>
                    <a:pt x="3891" y="107"/>
                    <a:pt x="3518" y="1"/>
                    <a:pt x="313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29"/>
            <p:cNvSpPr/>
            <p:nvPr/>
          </p:nvSpPr>
          <p:spPr>
            <a:xfrm>
              <a:off x="1524075" y="2261475"/>
              <a:ext cx="120925" cy="116325"/>
            </a:xfrm>
            <a:custGeom>
              <a:rect b="b" l="l" r="r" t="t"/>
              <a:pathLst>
                <a:path extrusionOk="0" h="4653" w="4837">
                  <a:moveTo>
                    <a:pt x="2879" y="54"/>
                  </a:moveTo>
                  <a:cubicBezTo>
                    <a:pt x="3213" y="54"/>
                    <a:pt x="3538" y="158"/>
                    <a:pt x="3811" y="347"/>
                  </a:cubicBezTo>
                  <a:cubicBezTo>
                    <a:pt x="4684" y="959"/>
                    <a:pt x="4769" y="2349"/>
                    <a:pt x="4005" y="3442"/>
                  </a:cubicBezTo>
                  <a:cubicBezTo>
                    <a:pt x="3501" y="4153"/>
                    <a:pt x="2727" y="4598"/>
                    <a:pt x="1980" y="4598"/>
                  </a:cubicBezTo>
                  <a:cubicBezTo>
                    <a:pt x="1973" y="4598"/>
                    <a:pt x="1966" y="4598"/>
                    <a:pt x="1959" y="4598"/>
                  </a:cubicBezTo>
                  <a:cubicBezTo>
                    <a:pt x="1624" y="4598"/>
                    <a:pt x="1300" y="4495"/>
                    <a:pt x="1026" y="4306"/>
                  </a:cubicBezTo>
                  <a:cubicBezTo>
                    <a:pt x="154" y="3694"/>
                    <a:pt x="68" y="2304"/>
                    <a:pt x="833" y="1215"/>
                  </a:cubicBezTo>
                  <a:cubicBezTo>
                    <a:pt x="1337" y="500"/>
                    <a:pt x="2111" y="55"/>
                    <a:pt x="2857" y="55"/>
                  </a:cubicBezTo>
                  <a:cubicBezTo>
                    <a:pt x="2864" y="54"/>
                    <a:pt x="2872" y="54"/>
                    <a:pt x="2879" y="54"/>
                  </a:cubicBezTo>
                  <a:close/>
                  <a:moveTo>
                    <a:pt x="2879" y="0"/>
                  </a:moveTo>
                  <a:cubicBezTo>
                    <a:pt x="2872" y="0"/>
                    <a:pt x="2865" y="0"/>
                    <a:pt x="2857" y="1"/>
                  </a:cubicBezTo>
                  <a:cubicBezTo>
                    <a:pt x="2120" y="1"/>
                    <a:pt x="1319" y="423"/>
                    <a:pt x="788" y="1179"/>
                  </a:cubicBezTo>
                  <a:cubicBezTo>
                    <a:pt x="1" y="2299"/>
                    <a:pt x="95" y="3716"/>
                    <a:pt x="995" y="4351"/>
                  </a:cubicBezTo>
                  <a:cubicBezTo>
                    <a:pt x="1281" y="4549"/>
                    <a:pt x="1615" y="4652"/>
                    <a:pt x="1958" y="4652"/>
                  </a:cubicBezTo>
                  <a:cubicBezTo>
                    <a:pt x="1966" y="4652"/>
                    <a:pt x="1973" y="4652"/>
                    <a:pt x="1980" y="4652"/>
                  </a:cubicBezTo>
                  <a:cubicBezTo>
                    <a:pt x="2722" y="4652"/>
                    <a:pt x="3519" y="4229"/>
                    <a:pt x="4049" y="3474"/>
                  </a:cubicBezTo>
                  <a:cubicBezTo>
                    <a:pt x="4837" y="2353"/>
                    <a:pt x="4742" y="932"/>
                    <a:pt x="3843" y="302"/>
                  </a:cubicBezTo>
                  <a:cubicBezTo>
                    <a:pt x="3561" y="104"/>
                    <a:pt x="3223" y="0"/>
                    <a:pt x="28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51" name="Google Shape;1451;p29"/>
          <p:cNvPicPr preferRelativeResize="0"/>
          <p:nvPr/>
        </p:nvPicPr>
        <p:blipFill>
          <a:blip r:embed="rId5">
            <a:alphaModFix/>
          </a:blip>
          <a:stretch>
            <a:fillRect/>
          </a:stretch>
        </p:blipFill>
        <p:spPr>
          <a:xfrm>
            <a:off x="5752499" y="2229473"/>
            <a:ext cx="865450" cy="1022570"/>
          </a:xfrm>
          <a:prstGeom prst="rect">
            <a:avLst/>
          </a:prstGeom>
          <a:noFill/>
          <a:ln>
            <a:noFill/>
          </a:ln>
        </p:spPr>
      </p:pic>
      <p:pic>
        <p:nvPicPr>
          <p:cNvPr id="1452" name="Google Shape;1452;p29"/>
          <p:cNvPicPr preferRelativeResize="0"/>
          <p:nvPr/>
        </p:nvPicPr>
        <p:blipFill>
          <a:blip r:embed="rId6">
            <a:alphaModFix/>
          </a:blip>
          <a:stretch>
            <a:fillRect/>
          </a:stretch>
        </p:blipFill>
        <p:spPr>
          <a:xfrm>
            <a:off x="5478259" y="893458"/>
            <a:ext cx="854707" cy="801440"/>
          </a:xfrm>
          <a:prstGeom prst="rect">
            <a:avLst/>
          </a:prstGeom>
          <a:noFill/>
          <a:ln>
            <a:noFill/>
          </a:ln>
        </p:spPr>
      </p:pic>
      <p:pic>
        <p:nvPicPr>
          <p:cNvPr id="1453" name="Google Shape;1453;p29"/>
          <p:cNvPicPr preferRelativeResize="0"/>
          <p:nvPr/>
        </p:nvPicPr>
        <p:blipFill>
          <a:blip r:embed="rId7">
            <a:alphaModFix/>
          </a:blip>
          <a:stretch>
            <a:fillRect/>
          </a:stretch>
        </p:blipFill>
        <p:spPr>
          <a:xfrm>
            <a:off x="5063307" y="3683460"/>
            <a:ext cx="1755900" cy="950700"/>
          </a:xfrm>
          <a:prstGeom prst="round1Rect">
            <a:avLst>
              <a:gd fmla="val 16667" name="adj"/>
            </a:avLst>
          </a:prstGeom>
          <a:noFill/>
          <a:ln>
            <a:noFill/>
          </a:ln>
        </p:spPr>
      </p:pic>
      <p:sp>
        <p:nvSpPr>
          <p:cNvPr id="1454" name="Google Shape;1454;p29"/>
          <p:cNvSpPr txBox="1"/>
          <p:nvPr/>
        </p:nvSpPr>
        <p:spPr>
          <a:xfrm>
            <a:off x="5063300" y="4577000"/>
            <a:ext cx="17559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00">
                <a:solidFill>
                  <a:srgbClr val="6AA84F"/>
                </a:solidFill>
                <a:latin typeface="Mada"/>
                <a:ea typeface="Mada"/>
                <a:cs typeface="Mada"/>
                <a:sym typeface="Mada"/>
              </a:rPr>
              <a:t>Characteristic finding: </a:t>
            </a:r>
            <a:r>
              <a:rPr lang="en-GB" sz="1000">
                <a:solidFill>
                  <a:srgbClr val="6AA84F"/>
                </a:solidFill>
                <a:latin typeface="Mada"/>
                <a:ea typeface="Mada"/>
                <a:cs typeface="Mada"/>
                <a:sym typeface="Mada"/>
              </a:rPr>
              <a:t>tethering of the skin</a:t>
            </a:r>
            <a:r>
              <a:rPr lang="en-GB" sz="1000">
                <a:solidFill>
                  <a:srgbClr val="CC0000"/>
                </a:solidFill>
                <a:latin typeface="Mada"/>
                <a:ea typeface="Mada"/>
                <a:cs typeface="Mada"/>
                <a:sym typeface="Mada"/>
              </a:rPr>
              <a:t> upon swallowing</a:t>
            </a:r>
            <a:endParaRPr sz="1000">
              <a:solidFill>
                <a:srgbClr val="CC0000"/>
              </a:solidFill>
              <a:latin typeface="Mada"/>
              <a:ea typeface="Mada"/>
              <a:cs typeface="Mada"/>
              <a:sym typeface="Mada"/>
            </a:endParaRPr>
          </a:p>
          <a:p>
            <a:pPr indent="0" lvl="0" marL="0" rtl="0" algn="ctr">
              <a:spcBef>
                <a:spcPts val="0"/>
              </a:spcBef>
              <a:spcAft>
                <a:spcPts val="0"/>
              </a:spcAft>
              <a:buNone/>
            </a:pPr>
            <a:r>
              <a:t/>
            </a:r>
            <a:endParaRPr sz="1000">
              <a:solidFill>
                <a:srgbClr val="6AA84F"/>
              </a:solidFill>
              <a:latin typeface="Mada"/>
              <a:ea typeface="Mada"/>
              <a:cs typeface="Mada"/>
              <a:sym typeface="Mad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3"/>
                                        </p:tgtEl>
                                        <p:attrNameLst>
                                          <p:attrName>style.visibility</p:attrName>
                                        </p:attrNameLst>
                                      </p:cBhvr>
                                      <p:to>
                                        <p:strVal val="visible"/>
                                      </p:to>
                                    </p:set>
                                    <p:animEffect filter="fade" transition="in">
                                      <p:cBhvr>
                                        <p:cTn dur="1000"/>
                                        <p:tgtEl>
                                          <p:spTgt spid="14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8" name="Shape 1458"/>
        <p:cNvGrpSpPr/>
        <p:nvPr/>
      </p:nvGrpSpPr>
      <p:grpSpPr>
        <a:xfrm>
          <a:off x="0" y="0"/>
          <a:ext cx="0" cy="0"/>
          <a:chOff x="0" y="0"/>
          <a:chExt cx="0" cy="0"/>
        </a:xfrm>
      </p:grpSpPr>
      <p:sp>
        <p:nvSpPr>
          <p:cNvPr id="1459" name="Google Shape;1459;p3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60" name="Google Shape;1460;p30"/>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461" name="Google Shape;1461;p30"/>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Carotid body tumour</a:t>
            </a:r>
            <a:endParaRPr sz="2200"/>
          </a:p>
        </p:txBody>
      </p:sp>
      <p:sp>
        <p:nvSpPr>
          <p:cNvPr id="1462" name="Google Shape;1462;p3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nvGrpSpPr>
          <p:cNvPr id="1463" name="Google Shape;1463;p30"/>
          <p:cNvGrpSpPr/>
          <p:nvPr/>
        </p:nvGrpSpPr>
        <p:grpSpPr>
          <a:xfrm>
            <a:off x="323344" y="820484"/>
            <a:ext cx="467181" cy="476434"/>
            <a:chOff x="2410712" y="2415450"/>
            <a:chExt cx="312600" cy="312600"/>
          </a:xfrm>
        </p:grpSpPr>
        <p:sp>
          <p:nvSpPr>
            <p:cNvPr id="1464" name="Google Shape;1464;p30"/>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30"/>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6" name="Google Shape;1466;p30"/>
          <p:cNvSpPr txBox="1"/>
          <p:nvPr/>
        </p:nvSpPr>
        <p:spPr>
          <a:xfrm>
            <a:off x="780625" y="847120"/>
            <a:ext cx="6422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Introduction</a:t>
            </a:r>
            <a:endParaRPr b="1" sz="1800">
              <a:solidFill>
                <a:srgbClr val="006D77"/>
              </a:solidFill>
              <a:highlight>
                <a:srgbClr val="EDF9F9"/>
              </a:highlight>
              <a:latin typeface="Lora"/>
              <a:ea typeface="Lora"/>
              <a:cs typeface="Lora"/>
              <a:sym typeface="Lora"/>
            </a:endParaRPr>
          </a:p>
        </p:txBody>
      </p:sp>
      <p:sp>
        <p:nvSpPr>
          <p:cNvPr id="1467" name="Google Shape;1467;p30"/>
          <p:cNvSpPr txBox="1"/>
          <p:nvPr/>
        </p:nvSpPr>
        <p:spPr>
          <a:xfrm>
            <a:off x="323350" y="1284377"/>
            <a:ext cx="7116300" cy="1684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Rare tumour of the </a:t>
            </a:r>
            <a:r>
              <a:rPr b="1" lang="en-GB" sz="1200">
                <a:latin typeface="Mada"/>
                <a:ea typeface="Mada"/>
                <a:cs typeface="Mada"/>
                <a:sym typeface="Mada"/>
              </a:rPr>
              <a:t>chemoreceptor </a:t>
            </a:r>
            <a:r>
              <a:rPr lang="en-GB" sz="1200">
                <a:latin typeface="Mada"/>
                <a:ea typeface="Mada"/>
                <a:cs typeface="Mada"/>
                <a:sym typeface="Mada"/>
              </a:rPr>
              <a:t>tissue in the carotid body (chemodectoma).</a:t>
            </a:r>
            <a:endParaRPr sz="1200">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a:t>
            </a:r>
            <a:r>
              <a:rPr lang="en-GB" sz="1200">
                <a:solidFill>
                  <a:srgbClr val="1C4588"/>
                </a:solidFill>
                <a:latin typeface="Mada"/>
                <a:ea typeface="Mada"/>
                <a:cs typeface="Mada"/>
                <a:sym typeface="Mada"/>
              </a:rPr>
              <a:t>incidence</a:t>
            </a:r>
            <a:r>
              <a:rPr lang="en-GB" sz="1200">
                <a:solidFill>
                  <a:srgbClr val="1C4588"/>
                </a:solidFill>
                <a:latin typeface="Mada"/>
                <a:ea typeface="Mada"/>
                <a:cs typeface="Mada"/>
                <a:sym typeface="Mada"/>
              </a:rPr>
              <a:t> is higher at high altitudes</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It is estimated that malignant paragangliomas have less than a 50% 10-year survival rate; surgery is the treatment of choice as chemotherapy and radiation do not appear to be of significant benefit.</a:t>
            </a:r>
            <a:endParaRPr sz="1200">
              <a:solidFill>
                <a:srgbClr val="1C4588"/>
              </a:solidFill>
              <a:latin typeface="Mada"/>
              <a:ea typeface="Mada"/>
              <a:cs typeface="Mada"/>
              <a:sym typeface="Mada"/>
            </a:endParaRPr>
          </a:p>
        </p:txBody>
      </p:sp>
      <p:grpSp>
        <p:nvGrpSpPr>
          <p:cNvPr id="1468" name="Google Shape;1468;p30"/>
          <p:cNvGrpSpPr/>
          <p:nvPr/>
        </p:nvGrpSpPr>
        <p:grpSpPr>
          <a:xfrm>
            <a:off x="335747" y="4759472"/>
            <a:ext cx="865460" cy="743572"/>
            <a:chOff x="1186450" y="2531950"/>
            <a:chExt cx="399400" cy="341825"/>
          </a:xfrm>
        </p:grpSpPr>
        <p:sp>
          <p:nvSpPr>
            <p:cNvPr id="1469" name="Google Shape;1469;p30"/>
            <p:cNvSpPr/>
            <p:nvPr/>
          </p:nvSpPr>
          <p:spPr>
            <a:xfrm>
              <a:off x="1243925" y="2531950"/>
              <a:ext cx="341925" cy="341825"/>
            </a:xfrm>
            <a:custGeom>
              <a:rect b="b" l="l" r="r" t="t"/>
              <a:pathLst>
                <a:path extrusionOk="0" h="13673" w="13677">
                  <a:moveTo>
                    <a:pt x="6839" y="1"/>
                  </a:moveTo>
                  <a:cubicBezTo>
                    <a:pt x="3064" y="1"/>
                    <a:pt x="1" y="3060"/>
                    <a:pt x="1" y="6834"/>
                  </a:cubicBezTo>
                  <a:cubicBezTo>
                    <a:pt x="1" y="10613"/>
                    <a:pt x="3064" y="13672"/>
                    <a:pt x="6839" y="13672"/>
                  </a:cubicBezTo>
                  <a:cubicBezTo>
                    <a:pt x="10617" y="13672"/>
                    <a:pt x="13676" y="10613"/>
                    <a:pt x="13676" y="6834"/>
                  </a:cubicBezTo>
                  <a:cubicBezTo>
                    <a:pt x="13676" y="3060"/>
                    <a:pt x="10617" y="1"/>
                    <a:pt x="6839"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30"/>
            <p:cNvSpPr/>
            <p:nvPr/>
          </p:nvSpPr>
          <p:spPr>
            <a:xfrm>
              <a:off x="1186450" y="2575700"/>
              <a:ext cx="61900" cy="134100"/>
            </a:xfrm>
            <a:custGeom>
              <a:rect b="b" l="l" r="r" t="t"/>
              <a:pathLst>
                <a:path extrusionOk="0" h="5364" w="2476">
                  <a:moveTo>
                    <a:pt x="1027" y="1"/>
                  </a:moveTo>
                  <a:lnTo>
                    <a:pt x="446" y="424"/>
                  </a:lnTo>
                  <a:lnTo>
                    <a:pt x="433" y="433"/>
                  </a:lnTo>
                  <a:cubicBezTo>
                    <a:pt x="248" y="604"/>
                    <a:pt x="1" y="1107"/>
                    <a:pt x="410" y="1755"/>
                  </a:cubicBezTo>
                  <a:cubicBezTo>
                    <a:pt x="716" y="2246"/>
                    <a:pt x="1679" y="4225"/>
                    <a:pt x="2228" y="5363"/>
                  </a:cubicBezTo>
                  <a:lnTo>
                    <a:pt x="2475" y="5242"/>
                  </a:lnTo>
                  <a:cubicBezTo>
                    <a:pt x="1805" y="3847"/>
                    <a:pt x="941" y="2084"/>
                    <a:pt x="644" y="1611"/>
                  </a:cubicBezTo>
                  <a:cubicBezTo>
                    <a:pt x="275" y="1026"/>
                    <a:pt x="577" y="685"/>
                    <a:pt x="617" y="640"/>
                  </a:cubicBezTo>
                  <a:lnTo>
                    <a:pt x="1189" y="226"/>
                  </a:lnTo>
                  <a:lnTo>
                    <a:pt x="1027"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30"/>
            <p:cNvSpPr/>
            <p:nvPr/>
          </p:nvSpPr>
          <p:spPr>
            <a:xfrm>
              <a:off x="1268325" y="2533200"/>
              <a:ext cx="107550" cy="115625"/>
            </a:xfrm>
            <a:custGeom>
              <a:rect b="b" l="l" r="r" t="t"/>
              <a:pathLst>
                <a:path extrusionOk="0" h="4625" w="4302">
                  <a:moveTo>
                    <a:pt x="856" y="0"/>
                  </a:moveTo>
                  <a:cubicBezTo>
                    <a:pt x="787" y="0"/>
                    <a:pt x="725" y="9"/>
                    <a:pt x="676" y="23"/>
                  </a:cubicBezTo>
                  <a:lnTo>
                    <a:pt x="1" y="306"/>
                  </a:lnTo>
                  <a:lnTo>
                    <a:pt x="109" y="558"/>
                  </a:lnTo>
                  <a:lnTo>
                    <a:pt x="757" y="288"/>
                  </a:lnTo>
                  <a:cubicBezTo>
                    <a:pt x="771" y="285"/>
                    <a:pt x="807" y="279"/>
                    <a:pt x="858" y="279"/>
                  </a:cubicBezTo>
                  <a:cubicBezTo>
                    <a:pt x="1022" y="279"/>
                    <a:pt x="1341" y="347"/>
                    <a:pt x="1575" y="819"/>
                  </a:cubicBezTo>
                  <a:cubicBezTo>
                    <a:pt x="1854" y="1386"/>
                    <a:pt x="3262" y="3442"/>
                    <a:pt x="4077" y="4625"/>
                  </a:cubicBezTo>
                  <a:lnTo>
                    <a:pt x="4302" y="4467"/>
                  </a:lnTo>
                  <a:cubicBezTo>
                    <a:pt x="3649" y="3523"/>
                    <a:pt x="2102" y="1264"/>
                    <a:pt x="1818" y="693"/>
                  </a:cubicBezTo>
                  <a:cubicBezTo>
                    <a:pt x="1545" y="142"/>
                    <a:pt x="1136" y="0"/>
                    <a:pt x="85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30"/>
            <p:cNvSpPr/>
            <p:nvPr/>
          </p:nvSpPr>
          <p:spPr>
            <a:xfrm>
              <a:off x="1358650" y="2627675"/>
              <a:ext cx="17225" cy="21050"/>
            </a:xfrm>
            <a:custGeom>
              <a:rect b="b" l="l" r="r" t="t"/>
              <a:pathLst>
                <a:path extrusionOk="0" h="842" w="689">
                  <a:moveTo>
                    <a:pt x="216" y="0"/>
                  </a:moveTo>
                  <a:lnTo>
                    <a:pt x="0" y="171"/>
                  </a:lnTo>
                  <a:cubicBezTo>
                    <a:pt x="167" y="414"/>
                    <a:pt x="324" y="643"/>
                    <a:pt x="464" y="841"/>
                  </a:cubicBezTo>
                  <a:lnTo>
                    <a:pt x="689" y="688"/>
                  </a:lnTo>
                  <a:cubicBezTo>
                    <a:pt x="558" y="499"/>
                    <a:pt x="396" y="266"/>
                    <a:pt x="21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30"/>
            <p:cNvSpPr/>
            <p:nvPr/>
          </p:nvSpPr>
          <p:spPr>
            <a:xfrm>
              <a:off x="1236175" y="2694025"/>
              <a:ext cx="12175" cy="15650"/>
            </a:xfrm>
            <a:custGeom>
              <a:rect b="b" l="l" r="r" t="t"/>
              <a:pathLst>
                <a:path extrusionOk="0" h="626" w="487">
                  <a:moveTo>
                    <a:pt x="239" y="0"/>
                  </a:moveTo>
                  <a:lnTo>
                    <a:pt x="0" y="140"/>
                  </a:lnTo>
                  <a:cubicBezTo>
                    <a:pt x="86" y="311"/>
                    <a:pt x="167" y="477"/>
                    <a:pt x="239" y="626"/>
                  </a:cubicBezTo>
                  <a:lnTo>
                    <a:pt x="486" y="509"/>
                  </a:lnTo>
                  <a:lnTo>
                    <a:pt x="2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30"/>
            <p:cNvSpPr/>
            <p:nvPr/>
          </p:nvSpPr>
          <p:spPr>
            <a:xfrm>
              <a:off x="1203000" y="2571475"/>
              <a:ext cx="23300" cy="20200"/>
            </a:xfrm>
            <a:custGeom>
              <a:rect b="b" l="l" r="r" t="t"/>
              <a:pathLst>
                <a:path extrusionOk="0" h="808" w="932">
                  <a:moveTo>
                    <a:pt x="540" y="0"/>
                  </a:moveTo>
                  <a:cubicBezTo>
                    <a:pt x="481" y="0"/>
                    <a:pt x="422" y="17"/>
                    <a:pt x="369" y="53"/>
                  </a:cubicBezTo>
                  <a:lnTo>
                    <a:pt x="176" y="183"/>
                  </a:lnTo>
                  <a:cubicBezTo>
                    <a:pt x="36" y="278"/>
                    <a:pt x="0" y="467"/>
                    <a:pt x="95" y="602"/>
                  </a:cubicBezTo>
                  <a:lnTo>
                    <a:pt x="144" y="674"/>
                  </a:lnTo>
                  <a:cubicBezTo>
                    <a:pt x="200" y="760"/>
                    <a:pt x="295" y="807"/>
                    <a:pt x="392" y="807"/>
                  </a:cubicBezTo>
                  <a:cubicBezTo>
                    <a:pt x="450" y="807"/>
                    <a:pt x="510" y="790"/>
                    <a:pt x="563" y="755"/>
                  </a:cubicBezTo>
                  <a:lnTo>
                    <a:pt x="756" y="629"/>
                  </a:lnTo>
                  <a:cubicBezTo>
                    <a:pt x="895" y="534"/>
                    <a:pt x="931" y="345"/>
                    <a:pt x="837" y="206"/>
                  </a:cubicBezTo>
                  <a:lnTo>
                    <a:pt x="788" y="134"/>
                  </a:lnTo>
                  <a:cubicBezTo>
                    <a:pt x="731" y="47"/>
                    <a:pt x="637" y="0"/>
                    <a:pt x="54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30"/>
            <p:cNvSpPr/>
            <p:nvPr/>
          </p:nvSpPr>
          <p:spPr>
            <a:xfrm>
              <a:off x="1256525" y="2533925"/>
              <a:ext cx="23425" cy="19525"/>
            </a:xfrm>
            <a:custGeom>
              <a:rect b="b" l="l" r="r" t="t"/>
              <a:pathLst>
                <a:path extrusionOk="0" h="781" w="937">
                  <a:moveTo>
                    <a:pt x="558" y="1"/>
                  </a:moveTo>
                  <a:cubicBezTo>
                    <a:pt x="516" y="1"/>
                    <a:pt x="473" y="10"/>
                    <a:pt x="432" y="30"/>
                  </a:cubicBezTo>
                  <a:lnTo>
                    <a:pt x="221" y="124"/>
                  </a:lnTo>
                  <a:cubicBezTo>
                    <a:pt x="68" y="192"/>
                    <a:pt x="1" y="372"/>
                    <a:pt x="73" y="525"/>
                  </a:cubicBezTo>
                  <a:lnTo>
                    <a:pt x="104" y="601"/>
                  </a:lnTo>
                  <a:cubicBezTo>
                    <a:pt x="157" y="714"/>
                    <a:pt x="266" y="780"/>
                    <a:pt x="382" y="780"/>
                  </a:cubicBezTo>
                  <a:cubicBezTo>
                    <a:pt x="423" y="780"/>
                    <a:pt x="464" y="772"/>
                    <a:pt x="504" y="754"/>
                  </a:cubicBezTo>
                  <a:lnTo>
                    <a:pt x="716" y="655"/>
                  </a:lnTo>
                  <a:cubicBezTo>
                    <a:pt x="869" y="588"/>
                    <a:pt x="936" y="408"/>
                    <a:pt x="864" y="255"/>
                  </a:cubicBezTo>
                  <a:lnTo>
                    <a:pt x="833" y="178"/>
                  </a:lnTo>
                  <a:cubicBezTo>
                    <a:pt x="780" y="67"/>
                    <a:pt x="671"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30"/>
            <p:cNvSpPr/>
            <p:nvPr/>
          </p:nvSpPr>
          <p:spPr>
            <a:xfrm>
              <a:off x="1237400" y="2632850"/>
              <a:ext cx="149950" cy="116325"/>
            </a:xfrm>
            <a:custGeom>
              <a:rect b="b" l="l" r="r" t="t"/>
              <a:pathLst>
                <a:path extrusionOk="0" h="4653" w="5998">
                  <a:moveTo>
                    <a:pt x="5314" y="0"/>
                  </a:moveTo>
                  <a:lnTo>
                    <a:pt x="4900" y="229"/>
                  </a:lnTo>
                  <a:cubicBezTo>
                    <a:pt x="4909" y="243"/>
                    <a:pt x="5489" y="1291"/>
                    <a:pt x="5197" y="2344"/>
                  </a:cubicBezTo>
                  <a:cubicBezTo>
                    <a:pt x="5030" y="2938"/>
                    <a:pt x="4612" y="3428"/>
                    <a:pt x="3951" y="3797"/>
                  </a:cubicBezTo>
                  <a:cubicBezTo>
                    <a:pt x="3497" y="4052"/>
                    <a:pt x="3056" y="4179"/>
                    <a:pt x="2632" y="4179"/>
                  </a:cubicBezTo>
                  <a:cubicBezTo>
                    <a:pt x="2190" y="4179"/>
                    <a:pt x="1766" y="4041"/>
                    <a:pt x="1364" y="3765"/>
                  </a:cubicBezTo>
                  <a:cubicBezTo>
                    <a:pt x="982" y="3491"/>
                    <a:pt x="658" y="3145"/>
                    <a:pt x="415" y="2744"/>
                  </a:cubicBezTo>
                  <a:lnTo>
                    <a:pt x="1" y="2974"/>
                  </a:lnTo>
                  <a:cubicBezTo>
                    <a:pt x="28" y="3023"/>
                    <a:pt x="694" y="4202"/>
                    <a:pt x="1935" y="4553"/>
                  </a:cubicBezTo>
                  <a:cubicBezTo>
                    <a:pt x="2166" y="4619"/>
                    <a:pt x="2401" y="4652"/>
                    <a:pt x="2639" y="4652"/>
                  </a:cubicBezTo>
                  <a:cubicBezTo>
                    <a:pt x="3142" y="4652"/>
                    <a:pt x="3659" y="4504"/>
                    <a:pt x="4185" y="4211"/>
                  </a:cubicBezTo>
                  <a:cubicBezTo>
                    <a:pt x="4517" y="4026"/>
                    <a:pt x="4814" y="3797"/>
                    <a:pt x="5071" y="3518"/>
                  </a:cubicBezTo>
                  <a:cubicBezTo>
                    <a:pt x="5345" y="3221"/>
                    <a:pt x="5543" y="2861"/>
                    <a:pt x="5651" y="2474"/>
                  </a:cubicBezTo>
                  <a:cubicBezTo>
                    <a:pt x="5997" y="1233"/>
                    <a:pt x="5341" y="50"/>
                    <a:pt x="53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30"/>
            <p:cNvSpPr/>
            <p:nvPr/>
          </p:nvSpPr>
          <p:spPr>
            <a:xfrm>
              <a:off x="1244375" y="2636325"/>
              <a:ext cx="133300" cy="103375"/>
            </a:xfrm>
            <a:custGeom>
              <a:rect b="b" l="l" r="r" t="t"/>
              <a:pathLst>
                <a:path extrusionOk="0" h="4135" w="5332">
                  <a:moveTo>
                    <a:pt x="4783" y="0"/>
                  </a:moveTo>
                  <a:lnTo>
                    <a:pt x="4625" y="90"/>
                  </a:lnTo>
                  <a:cubicBezTo>
                    <a:pt x="4630" y="99"/>
                    <a:pt x="5215" y="1148"/>
                    <a:pt x="4918" y="2205"/>
                  </a:cubicBezTo>
                  <a:cubicBezTo>
                    <a:pt x="4751" y="2799"/>
                    <a:pt x="4333" y="3289"/>
                    <a:pt x="3676" y="3658"/>
                  </a:cubicBezTo>
                  <a:cubicBezTo>
                    <a:pt x="3220" y="3911"/>
                    <a:pt x="2780" y="4038"/>
                    <a:pt x="2356" y="4038"/>
                  </a:cubicBezTo>
                  <a:cubicBezTo>
                    <a:pt x="1913" y="4038"/>
                    <a:pt x="1489" y="3900"/>
                    <a:pt x="1085" y="3622"/>
                  </a:cubicBezTo>
                  <a:cubicBezTo>
                    <a:pt x="703" y="3352"/>
                    <a:pt x="379" y="3006"/>
                    <a:pt x="136" y="2605"/>
                  </a:cubicBezTo>
                  <a:lnTo>
                    <a:pt x="1" y="2682"/>
                  </a:lnTo>
                  <a:cubicBezTo>
                    <a:pt x="140" y="2907"/>
                    <a:pt x="725" y="3766"/>
                    <a:pt x="1710" y="4049"/>
                  </a:cubicBezTo>
                  <a:cubicBezTo>
                    <a:pt x="1916" y="4106"/>
                    <a:pt x="2125" y="4135"/>
                    <a:pt x="2336" y="4135"/>
                  </a:cubicBezTo>
                  <a:cubicBezTo>
                    <a:pt x="2791" y="4135"/>
                    <a:pt x="3259" y="4003"/>
                    <a:pt x="3735" y="3739"/>
                  </a:cubicBezTo>
                  <a:cubicBezTo>
                    <a:pt x="4031" y="3572"/>
                    <a:pt x="4301" y="3365"/>
                    <a:pt x="4531" y="3114"/>
                  </a:cubicBezTo>
                  <a:cubicBezTo>
                    <a:pt x="4778" y="2844"/>
                    <a:pt x="4958" y="2524"/>
                    <a:pt x="5053" y="2173"/>
                  </a:cubicBezTo>
                  <a:cubicBezTo>
                    <a:pt x="5332" y="1188"/>
                    <a:pt x="4904" y="239"/>
                    <a:pt x="478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30"/>
            <p:cNvSpPr/>
            <p:nvPr/>
          </p:nvSpPr>
          <p:spPr>
            <a:xfrm>
              <a:off x="1528250" y="2699875"/>
              <a:ext cx="34550" cy="92025"/>
            </a:xfrm>
            <a:custGeom>
              <a:rect b="b" l="l" r="r" t="t"/>
              <a:pathLst>
                <a:path extrusionOk="0" h="3681" w="1382">
                  <a:moveTo>
                    <a:pt x="805" y="0"/>
                  </a:moveTo>
                  <a:cubicBezTo>
                    <a:pt x="805" y="0"/>
                    <a:pt x="0" y="2767"/>
                    <a:pt x="1318" y="3680"/>
                  </a:cubicBezTo>
                  <a:lnTo>
                    <a:pt x="1381" y="3545"/>
                  </a:lnTo>
                  <a:cubicBezTo>
                    <a:pt x="1381" y="3545"/>
                    <a:pt x="288" y="2780"/>
                    <a:pt x="891" y="212"/>
                  </a:cubicBezTo>
                  <a:cubicBezTo>
                    <a:pt x="895" y="198"/>
                    <a:pt x="904" y="176"/>
                    <a:pt x="909" y="158"/>
                  </a:cubicBezTo>
                  <a:lnTo>
                    <a:pt x="80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30"/>
            <p:cNvSpPr/>
            <p:nvPr/>
          </p:nvSpPr>
          <p:spPr>
            <a:xfrm>
              <a:off x="1531050" y="2662150"/>
              <a:ext cx="47600" cy="42275"/>
            </a:xfrm>
            <a:custGeom>
              <a:rect b="b" l="l" r="r" t="t"/>
              <a:pathLst>
                <a:path extrusionOk="0" h="1691" w="1904">
                  <a:moveTo>
                    <a:pt x="952" y="0"/>
                  </a:moveTo>
                  <a:cubicBezTo>
                    <a:pt x="860" y="0"/>
                    <a:pt x="767" y="15"/>
                    <a:pt x="675" y="47"/>
                  </a:cubicBezTo>
                  <a:cubicBezTo>
                    <a:pt x="235" y="200"/>
                    <a:pt x="1" y="681"/>
                    <a:pt x="154" y="1122"/>
                  </a:cubicBezTo>
                  <a:cubicBezTo>
                    <a:pt x="271" y="1472"/>
                    <a:pt x="598" y="1691"/>
                    <a:pt x="948" y="1691"/>
                  </a:cubicBezTo>
                  <a:cubicBezTo>
                    <a:pt x="1039" y="1691"/>
                    <a:pt x="1133" y="1676"/>
                    <a:pt x="1224" y="1644"/>
                  </a:cubicBezTo>
                  <a:cubicBezTo>
                    <a:pt x="1665" y="1491"/>
                    <a:pt x="1904" y="1010"/>
                    <a:pt x="1751" y="569"/>
                  </a:cubicBezTo>
                  <a:cubicBezTo>
                    <a:pt x="1629" y="220"/>
                    <a:pt x="1302" y="0"/>
                    <a:pt x="952"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30"/>
            <p:cNvSpPr/>
            <p:nvPr/>
          </p:nvSpPr>
          <p:spPr>
            <a:xfrm>
              <a:off x="1543550" y="2672875"/>
              <a:ext cx="22950" cy="20375"/>
            </a:xfrm>
            <a:custGeom>
              <a:rect b="b" l="l" r="r" t="t"/>
              <a:pathLst>
                <a:path extrusionOk="0" h="815" w="918">
                  <a:moveTo>
                    <a:pt x="460" y="0"/>
                  </a:moveTo>
                  <a:cubicBezTo>
                    <a:pt x="338" y="0"/>
                    <a:pt x="217" y="55"/>
                    <a:pt x="135" y="158"/>
                  </a:cubicBezTo>
                  <a:cubicBezTo>
                    <a:pt x="0" y="338"/>
                    <a:pt x="31" y="594"/>
                    <a:pt x="211" y="729"/>
                  </a:cubicBezTo>
                  <a:cubicBezTo>
                    <a:pt x="284" y="787"/>
                    <a:pt x="371" y="815"/>
                    <a:pt x="458" y="815"/>
                  </a:cubicBezTo>
                  <a:cubicBezTo>
                    <a:pt x="580" y="815"/>
                    <a:pt x="701" y="760"/>
                    <a:pt x="783" y="657"/>
                  </a:cubicBezTo>
                  <a:cubicBezTo>
                    <a:pt x="918" y="477"/>
                    <a:pt x="886" y="221"/>
                    <a:pt x="706" y="86"/>
                  </a:cubicBezTo>
                  <a:cubicBezTo>
                    <a:pt x="633" y="28"/>
                    <a:pt x="547" y="0"/>
                    <a:pt x="46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30"/>
            <p:cNvSpPr/>
            <p:nvPr/>
          </p:nvSpPr>
          <p:spPr>
            <a:xfrm>
              <a:off x="1550950" y="2664325"/>
              <a:ext cx="28150" cy="39950"/>
            </a:xfrm>
            <a:custGeom>
              <a:rect b="b" l="l" r="r" t="t"/>
              <a:pathLst>
                <a:path extrusionOk="0" h="1598" w="1126">
                  <a:moveTo>
                    <a:pt x="545" y="1"/>
                  </a:moveTo>
                  <a:lnTo>
                    <a:pt x="545" y="1"/>
                  </a:lnTo>
                  <a:cubicBezTo>
                    <a:pt x="1126" y="545"/>
                    <a:pt x="788" y="1512"/>
                    <a:pt x="1" y="1580"/>
                  </a:cubicBezTo>
                  <a:cubicBezTo>
                    <a:pt x="58" y="1591"/>
                    <a:pt x="115" y="1597"/>
                    <a:pt x="172" y="1597"/>
                  </a:cubicBezTo>
                  <a:cubicBezTo>
                    <a:pt x="524" y="1597"/>
                    <a:pt x="848" y="1376"/>
                    <a:pt x="968" y="1031"/>
                  </a:cubicBezTo>
                  <a:cubicBezTo>
                    <a:pt x="1103" y="630"/>
                    <a:pt x="923" y="190"/>
                    <a:pt x="54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30"/>
            <p:cNvSpPr/>
            <p:nvPr/>
          </p:nvSpPr>
          <p:spPr>
            <a:xfrm>
              <a:off x="1333800" y="2730450"/>
              <a:ext cx="108425" cy="142875"/>
            </a:xfrm>
            <a:custGeom>
              <a:rect b="b" l="l" r="r" t="t"/>
              <a:pathLst>
                <a:path extrusionOk="0" h="5715" w="4337">
                  <a:moveTo>
                    <a:pt x="427" y="1"/>
                  </a:moveTo>
                  <a:lnTo>
                    <a:pt x="0" y="194"/>
                  </a:lnTo>
                  <a:cubicBezTo>
                    <a:pt x="553" y="1409"/>
                    <a:pt x="1215" y="2570"/>
                    <a:pt x="1980" y="3667"/>
                  </a:cubicBezTo>
                  <a:cubicBezTo>
                    <a:pt x="2470" y="4378"/>
                    <a:pt x="3023" y="5125"/>
                    <a:pt x="3680" y="5714"/>
                  </a:cubicBezTo>
                  <a:cubicBezTo>
                    <a:pt x="3905" y="5701"/>
                    <a:pt x="4121" y="5678"/>
                    <a:pt x="4337" y="5642"/>
                  </a:cubicBezTo>
                  <a:cubicBezTo>
                    <a:pt x="3563" y="5062"/>
                    <a:pt x="2924" y="4203"/>
                    <a:pt x="2366" y="3397"/>
                  </a:cubicBezTo>
                  <a:cubicBezTo>
                    <a:pt x="1620" y="2327"/>
                    <a:pt x="972" y="1188"/>
                    <a:pt x="4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30"/>
            <p:cNvSpPr/>
            <p:nvPr/>
          </p:nvSpPr>
          <p:spPr>
            <a:xfrm>
              <a:off x="1531725" y="2703925"/>
              <a:ext cx="34775" cy="84600"/>
            </a:xfrm>
            <a:custGeom>
              <a:rect b="b" l="l" r="r" t="t"/>
              <a:pathLst>
                <a:path extrusionOk="0" h="3384" w="1391">
                  <a:moveTo>
                    <a:pt x="770" y="0"/>
                  </a:moveTo>
                  <a:cubicBezTo>
                    <a:pt x="770" y="0"/>
                    <a:pt x="1" y="2227"/>
                    <a:pt x="1242" y="3383"/>
                  </a:cubicBezTo>
                  <a:cubicBezTo>
                    <a:pt x="1296" y="3293"/>
                    <a:pt x="1346" y="3203"/>
                    <a:pt x="1391" y="3113"/>
                  </a:cubicBezTo>
                  <a:cubicBezTo>
                    <a:pt x="1161" y="2884"/>
                    <a:pt x="716" y="2330"/>
                    <a:pt x="1031" y="9"/>
                  </a:cubicBezTo>
                  <a:lnTo>
                    <a:pt x="77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84" name="Google Shape;1484;p30"/>
          <p:cNvSpPr txBox="1"/>
          <p:nvPr/>
        </p:nvSpPr>
        <p:spPr>
          <a:xfrm>
            <a:off x="228600" y="4415054"/>
            <a:ext cx="1168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E29578"/>
                </a:solidFill>
                <a:latin typeface="Lora"/>
                <a:ea typeface="Lora"/>
                <a:cs typeface="Lora"/>
                <a:sym typeface="Lora"/>
              </a:rPr>
              <a:t>Examination</a:t>
            </a:r>
            <a:endParaRPr b="1" sz="1200">
              <a:solidFill>
                <a:srgbClr val="E29578"/>
              </a:solidFill>
              <a:latin typeface="Lora"/>
              <a:ea typeface="Lora"/>
              <a:cs typeface="Lora"/>
              <a:sym typeface="Lora"/>
            </a:endParaRPr>
          </a:p>
        </p:txBody>
      </p:sp>
      <p:sp>
        <p:nvSpPr>
          <p:cNvPr id="1485" name="Google Shape;1485;p30"/>
          <p:cNvSpPr/>
          <p:nvPr/>
        </p:nvSpPr>
        <p:spPr>
          <a:xfrm>
            <a:off x="262800" y="2607696"/>
            <a:ext cx="6842100" cy="1102200"/>
          </a:xfrm>
          <a:prstGeom prst="round1Rect">
            <a:avLst>
              <a:gd fmla="val 42576" name="adj"/>
            </a:avLst>
          </a:prstGeom>
          <a:noFill/>
          <a:ln cap="flat" cmpd="sng" w="19050">
            <a:solidFill>
              <a:srgbClr val="F9BDA5"/>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86" name="Google Shape;1486;p30"/>
          <p:cNvGrpSpPr/>
          <p:nvPr/>
        </p:nvGrpSpPr>
        <p:grpSpPr>
          <a:xfrm>
            <a:off x="429754" y="2930533"/>
            <a:ext cx="750422" cy="753569"/>
            <a:chOff x="1086250" y="2163525"/>
            <a:chExt cx="341800" cy="341925"/>
          </a:xfrm>
        </p:grpSpPr>
        <p:sp>
          <p:nvSpPr>
            <p:cNvPr id="1487" name="Google Shape;1487;p30"/>
            <p:cNvSpPr/>
            <p:nvPr/>
          </p:nvSpPr>
          <p:spPr>
            <a:xfrm>
              <a:off x="1086250" y="2163525"/>
              <a:ext cx="341800" cy="341925"/>
            </a:xfrm>
            <a:custGeom>
              <a:rect b="b" l="l" r="r" t="t"/>
              <a:pathLst>
                <a:path extrusionOk="0" h="13677" w="13672">
                  <a:moveTo>
                    <a:pt x="6839" y="0"/>
                  </a:moveTo>
                  <a:cubicBezTo>
                    <a:pt x="3060" y="0"/>
                    <a:pt x="1" y="3059"/>
                    <a:pt x="1" y="6838"/>
                  </a:cubicBezTo>
                  <a:cubicBezTo>
                    <a:pt x="1" y="10613"/>
                    <a:pt x="3060" y="13676"/>
                    <a:pt x="6839" y="13676"/>
                  </a:cubicBezTo>
                  <a:cubicBezTo>
                    <a:pt x="10613" y="13676"/>
                    <a:pt x="13672" y="10613"/>
                    <a:pt x="13672" y="6838"/>
                  </a:cubicBezTo>
                  <a:cubicBezTo>
                    <a:pt x="13672" y="3059"/>
                    <a:pt x="10613" y="0"/>
                    <a:pt x="6839"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30"/>
            <p:cNvSpPr/>
            <p:nvPr/>
          </p:nvSpPr>
          <p:spPr>
            <a:xfrm>
              <a:off x="1117625" y="2175225"/>
              <a:ext cx="243400" cy="327175"/>
            </a:xfrm>
            <a:custGeom>
              <a:rect b="b" l="l" r="r" t="t"/>
              <a:pathLst>
                <a:path extrusionOk="0" h="13087" w="9736">
                  <a:moveTo>
                    <a:pt x="3087" y="0"/>
                  </a:moveTo>
                  <a:cubicBezTo>
                    <a:pt x="2286" y="315"/>
                    <a:pt x="1553" y="778"/>
                    <a:pt x="928" y="1363"/>
                  </a:cubicBezTo>
                  <a:lnTo>
                    <a:pt x="19" y="11548"/>
                  </a:lnTo>
                  <a:cubicBezTo>
                    <a:pt x="1" y="11755"/>
                    <a:pt x="145" y="11939"/>
                    <a:pt x="347" y="11975"/>
                  </a:cubicBezTo>
                  <a:lnTo>
                    <a:pt x="6857" y="13087"/>
                  </a:lnTo>
                  <a:cubicBezTo>
                    <a:pt x="7504" y="12965"/>
                    <a:pt x="8130" y="12749"/>
                    <a:pt x="8715" y="12448"/>
                  </a:cubicBezTo>
                  <a:lnTo>
                    <a:pt x="9736" y="940"/>
                  </a:lnTo>
                  <a:cubicBezTo>
                    <a:pt x="9259" y="576"/>
                    <a:pt x="8737" y="275"/>
                    <a:pt x="8184" y="45"/>
                  </a:cubicBezTo>
                  <a:lnTo>
                    <a:pt x="3087"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30"/>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30"/>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30"/>
            <p:cNvSpPr/>
            <p:nvPr/>
          </p:nvSpPr>
          <p:spPr>
            <a:xfrm>
              <a:off x="1109975" y="2199050"/>
              <a:ext cx="238225" cy="275900"/>
            </a:xfrm>
            <a:custGeom>
              <a:rect b="b" l="l" r="r" t="t"/>
              <a:pathLst>
                <a:path extrusionOk="0" h="11036" w="9529">
                  <a:moveTo>
                    <a:pt x="1706" y="1"/>
                  </a:moveTo>
                  <a:cubicBezTo>
                    <a:pt x="1706" y="1"/>
                    <a:pt x="667" y="8769"/>
                    <a:pt x="1" y="9331"/>
                  </a:cubicBezTo>
                  <a:lnTo>
                    <a:pt x="7819" y="11036"/>
                  </a:lnTo>
                  <a:lnTo>
                    <a:pt x="9529" y="68"/>
                  </a:lnTo>
                  <a:lnTo>
                    <a:pt x="1706"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30"/>
            <p:cNvSpPr/>
            <p:nvPr/>
          </p:nvSpPr>
          <p:spPr>
            <a:xfrm>
              <a:off x="1088500" y="2392500"/>
              <a:ext cx="219775" cy="82450"/>
            </a:xfrm>
            <a:custGeom>
              <a:rect b="b" l="l" r="r" t="t"/>
              <a:pathLst>
                <a:path extrusionOk="0" h="3298" w="8791">
                  <a:moveTo>
                    <a:pt x="8791" y="2578"/>
                  </a:moveTo>
                  <a:lnTo>
                    <a:pt x="8791" y="2579"/>
                  </a:lnTo>
                  <a:lnTo>
                    <a:pt x="8791" y="2579"/>
                  </a:lnTo>
                  <a:cubicBezTo>
                    <a:pt x="8791" y="2579"/>
                    <a:pt x="8791" y="2579"/>
                    <a:pt x="8791" y="2578"/>
                  </a:cubicBezTo>
                  <a:close/>
                  <a:moveTo>
                    <a:pt x="77" y="0"/>
                  </a:moveTo>
                  <a:cubicBezTo>
                    <a:pt x="1" y="1179"/>
                    <a:pt x="860" y="1593"/>
                    <a:pt x="860" y="1593"/>
                  </a:cubicBezTo>
                  <a:lnTo>
                    <a:pt x="8274" y="3210"/>
                  </a:lnTo>
                  <a:lnTo>
                    <a:pt x="8274" y="3210"/>
                  </a:lnTo>
                  <a:cubicBezTo>
                    <a:pt x="7749" y="3012"/>
                    <a:pt x="7050" y="1633"/>
                    <a:pt x="7050" y="1633"/>
                  </a:cubicBezTo>
                  <a:lnTo>
                    <a:pt x="77" y="0"/>
                  </a:lnTo>
                  <a:close/>
                  <a:moveTo>
                    <a:pt x="8274" y="3210"/>
                  </a:moveTo>
                  <a:lnTo>
                    <a:pt x="8274" y="3210"/>
                  </a:lnTo>
                  <a:cubicBezTo>
                    <a:pt x="8311" y="3224"/>
                    <a:pt x="8347" y="3232"/>
                    <a:pt x="8381" y="3233"/>
                  </a:cubicBezTo>
                  <a:lnTo>
                    <a:pt x="8381" y="3233"/>
                  </a:lnTo>
                  <a:lnTo>
                    <a:pt x="8274" y="3210"/>
                  </a:lnTo>
                  <a:close/>
                  <a:moveTo>
                    <a:pt x="8791" y="2579"/>
                  </a:moveTo>
                  <a:cubicBezTo>
                    <a:pt x="8716" y="3055"/>
                    <a:pt x="8570" y="3233"/>
                    <a:pt x="8393" y="3233"/>
                  </a:cubicBezTo>
                  <a:cubicBezTo>
                    <a:pt x="8389" y="3233"/>
                    <a:pt x="8385" y="3233"/>
                    <a:pt x="8381" y="3233"/>
                  </a:cubicBezTo>
                  <a:lnTo>
                    <a:pt x="8381" y="3233"/>
                  </a:lnTo>
                  <a:lnTo>
                    <a:pt x="8678" y="3298"/>
                  </a:lnTo>
                  <a:lnTo>
                    <a:pt x="8791" y="2579"/>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30"/>
            <p:cNvSpPr/>
            <p:nvPr/>
          </p:nvSpPr>
          <p:spPr>
            <a:xfrm>
              <a:off x="1211775" y="2184100"/>
              <a:ext cx="10700" cy="9800"/>
            </a:xfrm>
            <a:custGeom>
              <a:rect b="b" l="l" r="r" t="t"/>
              <a:pathLst>
                <a:path extrusionOk="0" h="392" w="428">
                  <a:moveTo>
                    <a:pt x="216" y="1"/>
                  </a:moveTo>
                  <a:cubicBezTo>
                    <a:pt x="202" y="1"/>
                    <a:pt x="189" y="2"/>
                    <a:pt x="176" y="5"/>
                  </a:cubicBezTo>
                  <a:cubicBezTo>
                    <a:pt x="68" y="28"/>
                    <a:pt x="0" y="131"/>
                    <a:pt x="23" y="234"/>
                  </a:cubicBezTo>
                  <a:cubicBezTo>
                    <a:pt x="42" y="328"/>
                    <a:pt x="123" y="392"/>
                    <a:pt x="212" y="392"/>
                  </a:cubicBezTo>
                  <a:cubicBezTo>
                    <a:pt x="225" y="392"/>
                    <a:pt x="239" y="390"/>
                    <a:pt x="252" y="387"/>
                  </a:cubicBezTo>
                  <a:cubicBezTo>
                    <a:pt x="360" y="365"/>
                    <a:pt x="428" y="261"/>
                    <a:pt x="405" y="158"/>
                  </a:cubicBezTo>
                  <a:cubicBezTo>
                    <a:pt x="389" y="64"/>
                    <a:pt x="306" y="1"/>
                    <a:pt x="216"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30"/>
            <p:cNvSpPr/>
            <p:nvPr/>
          </p:nvSpPr>
          <p:spPr>
            <a:xfrm>
              <a:off x="1281950" y="2183950"/>
              <a:ext cx="10700" cy="9850"/>
            </a:xfrm>
            <a:custGeom>
              <a:rect b="b" l="l" r="r" t="t"/>
              <a:pathLst>
                <a:path extrusionOk="0" h="394" w="428">
                  <a:moveTo>
                    <a:pt x="218" y="1"/>
                  </a:moveTo>
                  <a:cubicBezTo>
                    <a:pt x="202" y="1"/>
                    <a:pt x="187" y="3"/>
                    <a:pt x="171" y="7"/>
                  </a:cubicBezTo>
                  <a:cubicBezTo>
                    <a:pt x="63" y="29"/>
                    <a:pt x="0" y="133"/>
                    <a:pt x="23" y="240"/>
                  </a:cubicBezTo>
                  <a:cubicBezTo>
                    <a:pt x="42" y="330"/>
                    <a:pt x="123" y="393"/>
                    <a:pt x="215" y="393"/>
                  </a:cubicBezTo>
                  <a:cubicBezTo>
                    <a:pt x="229" y="393"/>
                    <a:pt x="243" y="392"/>
                    <a:pt x="257" y="389"/>
                  </a:cubicBezTo>
                  <a:cubicBezTo>
                    <a:pt x="360" y="362"/>
                    <a:pt x="428" y="258"/>
                    <a:pt x="405" y="155"/>
                  </a:cubicBezTo>
                  <a:cubicBezTo>
                    <a:pt x="386" y="63"/>
                    <a:pt x="305" y="1"/>
                    <a:pt x="218"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30"/>
            <p:cNvSpPr/>
            <p:nvPr/>
          </p:nvSpPr>
          <p:spPr>
            <a:xfrm>
              <a:off x="1215475" y="2188925"/>
              <a:ext cx="71900" cy="22650"/>
            </a:xfrm>
            <a:custGeom>
              <a:rect b="b" l="l" r="r" t="t"/>
              <a:pathLst>
                <a:path extrusionOk="0" fill="none" h="906" w="2876">
                  <a:moveTo>
                    <a:pt x="68" y="1"/>
                  </a:moveTo>
                  <a:lnTo>
                    <a:pt x="10" y="698"/>
                  </a:lnTo>
                  <a:cubicBezTo>
                    <a:pt x="1" y="811"/>
                    <a:pt x="86" y="905"/>
                    <a:pt x="199" y="905"/>
                  </a:cubicBezTo>
                  <a:lnTo>
                    <a:pt x="1130" y="905"/>
                  </a:lnTo>
                  <a:lnTo>
                    <a:pt x="1134" y="874"/>
                  </a:lnTo>
                  <a:cubicBezTo>
                    <a:pt x="1143" y="770"/>
                    <a:pt x="1229" y="689"/>
                    <a:pt x="1332" y="689"/>
                  </a:cubicBezTo>
                  <a:lnTo>
                    <a:pt x="1422" y="689"/>
                  </a:lnTo>
                  <a:cubicBezTo>
                    <a:pt x="1539" y="689"/>
                    <a:pt x="1634" y="788"/>
                    <a:pt x="1620" y="905"/>
                  </a:cubicBezTo>
                  <a:lnTo>
                    <a:pt x="1620" y="905"/>
                  </a:lnTo>
                  <a:lnTo>
                    <a:pt x="2619" y="905"/>
                  </a:lnTo>
                  <a:cubicBezTo>
                    <a:pt x="2718" y="905"/>
                    <a:pt x="2799" y="833"/>
                    <a:pt x="2808" y="734"/>
                  </a:cubicBezTo>
                  <a:lnTo>
                    <a:pt x="2875" y="1"/>
                  </a:lnTo>
                </a:path>
              </a:pathLst>
            </a:custGeom>
            <a:noFill/>
            <a:ln cap="flat" cmpd="sng" w="4275">
              <a:solidFill>
                <a:srgbClr val="F9BDA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30"/>
            <p:cNvSpPr/>
            <p:nvPr/>
          </p:nvSpPr>
          <p:spPr>
            <a:xfrm>
              <a:off x="1178600" y="2242925"/>
              <a:ext cx="123950" cy="3275"/>
            </a:xfrm>
            <a:custGeom>
              <a:rect b="b" l="l" r="r" t="t"/>
              <a:pathLst>
                <a:path extrusionOk="0" fill="none" h="131" w="4958">
                  <a:moveTo>
                    <a:pt x="0" y="0"/>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30"/>
            <p:cNvSpPr/>
            <p:nvPr/>
          </p:nvSpPr>
          <p:spPr>
            <a:xfrm>
              <a:off x="1176900" y="2261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30"/>
            <p:cNvSpPr/>
            <p:nvPr/>
          </p:nvSpPr>
          <p:spPr>
            <a:xfrm>
              <a:off x="1173875" y="2279925"/>
              <a:ext cx="123950" cy="3400"/>
            </a:xfrm>
            <a:custGeom>
              <a:rect b="b" l="l" r="r" t="t"/>
              <a:pathLst>
                <a:path extrusionOk="0" fill="none" h="136" w="4958">
                  <a:moveTo>
                    <a:pt x="0" y="0"/>
                  </a:moveTo>
                  <a:lnTo>
                    <a:pt x="4958" y="135"/>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30"/>
            <p:cNvSpPr/>
            <p:nvPr/>
          </p:nvSpPr>
          <p:spPr>
            <a:xfrm>
              <a:off x="1170825" y="2298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30"/>
            <p:cNvSpPr/>
            <p:nvPr/>
          </p:nvSpPr>
          <p:spPr>
            <a:xfrm>
              <a:off x="1167800" y="2316925"/>
              <a:ext cx="123850" cy="3275"/>
            </a:xfrm>
            <a:custGeom>
              <a:rect b="b" l="l" r="r" t="t"/>
              <a:pathLst>
                <a:path extrusionOk="0" fill="none" h="131" w="4954">
                  <a:moveTo>
                    <a:pt x="0" y="0"/>
                  </a:moveTo>
                  <a:lnTo>
                    <a:pt x="4953"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30"/>
            <p:cNvSpPr/>
            <p:nvPr/>
          </p:nvSpPr>
          <p:spPr>
            <a:xfrm>
              <a:off x="1182375" y="2341925"/>
              <a:ext cx="46275" cy="39200"/>
            </a:xfrm>
            <a:custGeom>
              <a:rect b="b" l="l" r="r" t="t"/>
              <a:pathLst>
                <a:path extrusionOk="0" h="1568" w="1851">
                  <a:moveTo>
                    <a:pt x="1028" y="0"/>
                  </a:moveTo>
                  <a:cubicBezTo>
                    <a:pt x="377" y="0"/>
                    <a:pt x="1" y="770"/>
                    <a:pt x="434" y="1286"/>
                  </a:cubicBezTo>
                  <a:cubicBezTo>
                    <a:pt x="595" y="1480"/>
                    <a:pt x="813" y="1567"/>
                    <a:pt x="1027" y="1567"/>
                  </a:cubicBezTo>
                  <a:cubicBezTo>
                    <a:pt x="1405" y="1567"/>
                    <a:pt x="1775" y="1296"/>
                    <a:pt x="1815" y="854"/>
                  </a:cubicBezTo>
                  <a:cubicBezTo>
                    <a:pt x="1851" y="422"/>
                    <a:pt x="1536" y="44"/>
                    <a:pt x="1104" y="4"/>
                  </a:cubicBezTo>
                  <a:cubicBezTo>
                    <a:pt x="1078" y="1"/>
                    <a:pt x="1053" y="0"/>
                    <a:pt x="1028"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30"/>
            <p:cNvSpPr/>
            <p:nvPr/>
          </p:nvSpPr>
          <p:spPr>
            <a:xfrm>
              <a:off x="1164075" y="2343800"/>
              <a:ext cx="53225" cy="30050"/>
            </a:xfrm>
            <a:custGeom>
              <a:rect b="b" l="l" r="r" t="t"/>
              <a:pathLst>
                <a:path extrusionOk="0" fill="none" h="1202" w="2129">
                  <a:moveTo>
                    <a:pt x="320" y="1202"/>
                  </a:moveTo>
                  <a:cubicBezTo>
                    <a:pt x="100" y="932"/>
                    <a:pt x="1" y="581"/>
                    <a:pt x="50" y="235"/>
                  </a:cubicBezTo>
                  <a:cubicBezTo>
                    <a:pt x="64" y="149"/>
                    <a:pt x="100" y="55"/>
                    <a:pt x="181" y="32"/>
                  </a:cubicBezTo>
                  <a:cubicBezTo>
                    <a:pt x="298" y="1"/>
                    <a:pt x="383" y="145"/>
                    <a:pt x="419" y="261"/>
                  </a:cubicBezTo>
                  <a:cubicBezTo>
                    <a:pt x="469" y="410"/>
                    <a:pt x="518" y="563"/>
                    <a:pt x="568" y="716"/>
                  </a:cubicBezTo>
                  <a:cubicBezTo>
                    <a:pt x="572" y="743"/>
                    <a:pt x="590" y="770"/>
                    <a:pt x="613" y="792"/>
                  </a:cubicBezTo>
                  <a:cubicBezTo>
                    <a:pt x="734" y="864"/>
                    <a:pt x="792" y="522"/>
                    <a:pt x="923" y="572"/>
                  </a:cubicBezTo>
                  <a:cubicBezTo>
                    <a:pt x="995" y="599"/>
                    <a:pt x="972" y="711"/>
                    <a:pt x="1013" y="774"/>
                  </a:cubicBezTo>
                  <a:cubicBezTo>
                    <a:pt x="1062" y="846"/>
                    <a:pt x="1175" y="837"/>
                    <a:pt x="1251" y="792"/>
                  </a:cubicBezTo>
                  <a:cubicBezTo>
                    <a:pt x="1328" y="752"/>
                    <a:pt x="1395" y="689"/>
                    <a:pt x="1481" y="680"/>
                  </a:cubicBezTo>
                  <a:cubicBezTo>
                    <a:pt x="1566" y="675"/>
                    <a:pt x="1647" y="716"/>
                    <a:pt x="1728" y="707"/>
                  </a:cubicBezTo>
                  <a:cubicBezTo>
                    <a:pt x="1872" y="693"/>
                    <a:pt x="1989" y="518"/>
                    <a:pt x="2129" y="558"/>
                  </a:cubicBezTo>
                </a:path>
              </a:pathLst>
            </a:custGeom>
            <a:noFill/>
            <a:ln cap="rnd" cmpd="sng" w="4275">
              <a:solidFill>
                <a:srgbClr val="96D6E0"/>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3" name="Google Shape;1503;p30"/>
          <p:cNvSpPr txBox="1"/>
          <p:nvPr/>
        </p:nvSpPr>
        <p:spPr>
          <a:xfrm>
            <a:off x="246995" y="2588927"/>
            <a:ext cx="10566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History</a:t>
            </a:r>
            <a:endParaRPr b="1" sz="1200">
              <a:solidFill>
                <a:srgbClr val="006D77"/>
              </a:solidFill>
              <a:latin typeface="Lora"/>
              <a:ea typeface="Lora"/>
              <a:cs typeface="Lora"/>
              <a:sym typeface="Lora"/>
            </a:endParaRPr>
          </a:p>
        </p:txBody>
      </p:sp>
      <p:sp>
        <p:nvSpPr>
          <p:cNvPr id="1504" name="Google Shape;1504;p30"/>
          <p:cNvSpPr/>
          <p:nvPr/>
        </p:nvSpPr>
        <p:spPr>
          <a:xfrm>
            <a:off x="262800" y="3855446"/>
            <a:ext cx="6842100" cy="2358600"/>
          </a:xfrm>
          <a:prstGeom prst="round1Rect">
            <a:avLst>
              <a:gd fmla="val 20662"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30"/>
          <p:cNvSpPr txBox="1"/>
          <p:nvPr/>
        </p:nvSpPr>
        <p:spPr>
          <a:xfrm>
            <a:off x="1397400" y="2640696"/>
            <a:ext cx="5805900" cy="88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Between the ages of 40 and 60 years.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solidFill>
                  <a:srgbClr val="CC0000"/>
                </a:solidFill>
                <a:latin typeface="Mada"/>
                <a:ea typeface="Mada"/>
                <a:cs typeface="Mada"/>
                <a:sym typeface="Mada"/>
              </a:rPr>
              <a:t>Painless</a:t>
            </a:r>
            <a:r>
              <a:rPr lang="en-GB" sz="1200">
                <a:latin typeface="Mada"/>
                <a:ea typeface="Mada"/>
                <a:cs typeface="Mada"/>
                <a:sym typeface="Mada"/>
              </a:rPr>
              <a:t>, slowly growing lump.</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Symptoms of </a:t>
            </a:r>
            <a:r>
              <a:rPr b="1" lang="en-GB" sz="1200">
                <a:solidFill>
                  <a:srgbClr val="CC0000"/>
                </a:solidFill>
                <a:latin typeface="Mada"/>
                <a:ea typeface="Mada"/>
                <a:cs typeface="Mada"/>
                <a:sym typeface="Mada"/>
              </a:rPr>
              <a:t>transient cerebral ischaemia.</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May be bilateral </a:t>
            </a:r>
            <a:r>
              <a:rPr lang="en-GB" sz="1200">
                <a:solidFill>
                  <a:srgbClr val="0E4877"/>
                </a:solidFill>
                <a:latin typeface="Mada"/>
                <a:ea typeface="Mada"/>
                <a:cs typeface="Mada"/>
                <a:sym typeface="Mada"/>
              </a:rPr>
              <a:t>in 10%</a:t>
            </a:r>
            <a:endParaRPr sz="1200">
              <a:solidFill>
                <a:srgbClr val="0E4877"/>
              </a:solidFill>
              <a:latin typeface="Mada"/>
              <a:ea typeface="Mada"/>
              <a:cs typeface="Mada"/>
              <a:sym typeface="Mada"/>
            </a:endParaRPr>
          </a:p>
          <a:p>
            <a:pPr indent="-304800" lvl="0" marL="457200" rtl="0" algn="l">
              <a:spcBef>
                <a:spcPts val="0"/>
              </a:spcBef>
              <a:spcAft>
                <a:spcPts val="0"/>
              </a:spcAft>
              <a:buClr>
                <a:srgbClr val="0E4877"/>
              </a:buClr>
              <a:buSzPts val="1200"/>
              <a:buFont typeface="Mada"/>
              <a:buChar char="●"/>
            </a:pPr>
            <a:r>
              <a:rPr lang="en-GB" sz="1200">
                <a:solidFill>
                  <a:srgbClr val="0E4877"/>
                </a:solidFill>
                <a:latin typeface="Mada"/>
                <a:ea typeface="Mada"/>
                <a:cs typeface="Mada"/>
                <a:sym typeface="Mada"/>
              </a:rPr>
              <a:t>Variable history of fainting</a:t>
            </a:r>
            <a:endParaRPr sz="1200">
              <a:solidFill>
                <a:srgbClr val="0E4877"/>
              </a:solidFill>
              <a:latin typeface="Mada"/>
              <a:ea typeface="Mada"/>
              <a:cs typeface="Mada"/>
              <a:sym typeface="Mada"/>
            </a:endParaRPr>
          </a:p>
        </p:txBody>
      </p:sp>
      <p:sp>
        <p:nvSpPr>
          <p:cNvPr id="1506" name="Google Shape;1506;p30"/>
          <p:cNvSpPr txBox="1"/>
          <p:nvPr/>
        </p:nvSpPr>
        <p:spPr>
          <a:xfrm>
            <a:off x="1397300" y="3931846"/>
            <a:ext cx="5387700" cy="2205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Always be gentle </a:t>
            </a:r>
            <a:r>
              <a:rPr lang="en-GB" sz="1200">
                <a:solidFill>
                  <a:schemeClr val="dk1"/>
                </a:solidFill>
                <a:latin typeface="Mada"/>
                <a:ea typeface="Mada"/>
                <a:cs typeface="Mada"/>
                <a:sym typeface="Mada"/>
              </a:rPr>
              <a:t>especially </a:t>
            </a:r>
            <a:r>
              <a:rPr lang="en-GB" sz="1200">
                <a:latin typeface="Mada"/>
                <a:ea typeface="Mada"/>
                <a:cs typeface="Mada"/>
                <a:sym typeface="Mada"/>
              </a:rPr>
              <a:t>when palpating a lump </a:t>
            </a:r>
            <a:r>
              <a:rPr b="1" lang="en-GB" sz="1200">
                <a:latin typeface="Mada"/>
                <a:ea typeface="Mada"/>
                <a:cs typeface="Mada"/>
                <a:sym typeface="Mada"/>
              </a:rPr>
              <a:t>close to the bifurcation of the carotid artery.</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They are found in the upper part of the anterior triangle of the neck, level with the hyoid bone and beneath the anterior edge of the sternomastoid muscle. </a:t>
            </a:r>
            <a:r>
              <a:rPr b="1" lang="en-GB" sz="1200">
                <a:solidFill>
                  <a:srgbClr val="CC0000"/>
                </a:solidFill>
                <a:latin typeface="Mada"/>
                <a:ea typeface="Mada"/>
                <a:cs typeface="Mada"/>
                <a:sym typeface="Mada"/>
              </a:rPr>
              <a:t>(Lateral neck swelling)</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Not tender, not hot, skin is normal.</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Vary from 2–3 cm to 10cm in diameter.</a:t>
            </a:r>
            <a:endParaRPr sz="1200">
              <a:latin typeface="Mada"/>
              <a:ea typeface="Mada"/>
              <a:cs typeface="Mada"/>
              <a:sym typeface="Mada"/>
            </a:endParaRPr>
          </a:p>
          <a:p>
            <a:pPr indent="-304800" lvl="0" marL="457200" rtl="0" algn="l">
              <a:spcBef>
                <a:spcPts val="0"/>
              </a:spcBef>
              <a:spcAft>
                <a:spcPts val="0"/>
              </a:spcAft>
              <a:buClr>
                <a:srgbClr val="0E4877"/>
              </a:buClr>
              <a:buSzPts val="1200"/>
              <a:buFont typeface="Mada"/>
              <a:buChar char="●"/>
            </a:pPr>
            <a:r>
              <a:rPr lang="en-GB" sz="1200">
                <a:solidFill>
                  <a:srgbClr val="0E4877"/>
                </a:solidFill>
                <a:latin typeface="Mada"/>
                <a:ea typeface="Mada"/>
                <a:cs typeface="Mada"/>
                <a:sym typeface="Mada"/>
              </a:rPr>
              <a:t>Lesion is mobile only </a:t>
            </a:r>
            <a:r>
              <a:rPr lang="en-GB" sz="1200">
                <a:solidFill>
                  <a:srgbClr val="0E4877"/>
                </a:solidFill>
                <a:latin typeface="Mada"/>
                <a:ea typeface="Mada"/>
                <a:cs typeface="Mada"/>
                <a:sym typeface="Mada"/>
              </a:rPr>
              <a:t>transversely</a:t>
            </a:r>
            <a:endParaRPr sz="1200">
              <a:solidFill>
                <a:srgbClr val="0E4877"/>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Solid and hard, dull to percussion and do not fluctuate.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Sometimes they pulsate.</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common carotid artery can be felt below the mass.</a:t>
            </a:r>
            <a:endParaRPr sz="1200">
              <a:latin typeface="Mada"/>
              <a:ea typeface="Mada"/>
              <a:cs typeface="Mada"/>
              <a:sym typeface="Mada"/>
            </a:endParaRPr>
          </a:p>
        </p:txBody>
      </p:sp>
      <p:pic>
        <p:nvPicPr>
          <p:cNvPr id="1507" name="Google Shape;1507;p30"/>
          <p:cNvPicPr preferRelativeResize="0"/>
          <p:nvPr/>
        </p:nvPicPr>
        <p:blipFill rotWithShape="1">
          <a:blip r:embed="rId3">
            <a:alphaModFix/>
          </a:blip>
          <a:srcRect b="14886" l="6358" r="4092" t="6304"/>
          <a:stretch/>
        </p:blipFill>
        <p:spPr>
          <a:xfrm>
            <a:off x="5489727" y="5001195"/>
            <a:ext cx="1579002" cy="1063150"/>
          </a:xfrm>
          <a:prstGeom prst="rect">
            <a:avLst/>
          </a:prstGeom>
          <a:noFill/>
          <a:ln>
            <a:noFill/>
          </a:ln>
        </p:spPr>
      </p:pic>
      <p:pic>
        <p:nvPicPr>
          <p:cNvPr id="1508" name="Google Shape;1508;p30"/>
          <p:cNvPicPr preferRelativeResize="0"/>
          <p:nvPr/>
        </p:nvPicPr>
        <p:blipFill>
          <a:blip r:embed="rId4">
            <a:alphaModFix/>
          </a:blip>
          <a:stretch>
            <a:fillRect/>
          </a:stretch>
        </p:blipFill>
        <p:spPr>
          <a:xfrm>
            <a:off x="400679" y="7569374"/>
            <a:ext cx="1033703" cy="701150"/>
          </a:xfrm>
          <a:prstGeom prst="rect">
            <a:avLst/>
          </a:prstGeom>
          <a:noFill/>
          <a:ln>
            <a:noFill/>
          </a:ln>
        </p:spPr>
      </p:pic>
      <p:sp>
        <p:nvSpPr>
          <p:cNvPr id="1509" name="Google Shape;1509;p30"/>
          <p:cNvSpPr/>
          <p:nvPr/>
        </p:nvSpPr>
        <p:spPr>
          <a:xfrm>
            <a:off x="254600" y="6340849"/>
            <a:ext cx="6842100" cy="2044800"/>
          </a:xfrm>
          <a:prstGeom prst="round1Rect">
            <a:avLst>
              <a:gd fmla="val 22463" name="adj"/>
            </a:avLst>
          </a:prstGeom>
          <a:noFill/>
          <a:ln cap="flat" cmpd="sng" w="19050">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30"/>
          <p:cNvSpPr txBox="1"/>
          <p:nvPr/>
        </p:nvSpPr>
        <p:spPr>
          <a:xfrm>
            <a:off x="1374600" y="6464101"/>
            <a:ext cx="5417400" cy="1787700"/>
          </a:xfrm>
          <a:prstGeom prst="rect">
            <a:avLst/>
          </a:prstGeom>
          <a:noFill/>
          <a:ln>
            <a:noFill/>
          </a:ln>
        </p:spPr>
        <p:txBody>
          <a:bodyPr anchorCtr="0" anchor="ctr" bIns="91425" lIns="91425" spcFirstLastPara="1" rIns="91425" wrap="square" tIns="91425">
            <a:noAutofit/>
          </a:bodyPr>
          <a:lstStyle/>
          <a:p>
            <a:pPr indent="-304800" lvl="0" marL="457200" marR="0" rtl="0" algn="l">
              <a:lnSpc>
                <a:spcPct val="100000"/>
              </a:lnSpc>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Angiography</a:t>
            </a:r>
            <a:r>
              <a:rPr lang="en-GB" sz="1200">
                <a:solidFill>
                  <a:srgbClr val="1C4588"/>
                </a:solidFill>
                <a:latin typeface="Mada"/>
                <a:ea typeface="Mada"/>
                <a:cs typeface="Mada"/>
                <a:sym typeface="Mada"/>
              </a:rPr>
              <a:t> is useful to define (and possibly embolize) the feeder vessels. Biopsy is hazardous because of the risk of bleeding and formation of a pseudoaneurysm.</a:t>
            </a:r>
            <a:endParaRPr sz="1200">
              <a:solidFill>
                <a:srgbClr val="1C4588"/>
              </a:solidFill>
              <a:latin typeface="Mada"/>
              <a:ea typeface="Mada"/>
              <a:cs typeface="Mada"/>
              <a:sym typeface="Mada"/>
            </a:endParaRPr>
          </a:p>
          <a:p>
            <a:pPr indent="-304800" lvl="0" marL="457200" marR="0" rtl="0" algn="l">
              <a:lnSpc>
                <a:spcPct val="100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A diagnosis of malignancy is </a:t>
            </a:r>
            <a:r>
              <a:rPr b="1" lang="en-GB" sz="1200">
                <a:solidFill>
                  <a:srgbClr val="1C4588"/>
                </a:solidFill>
                <a:latin typeface="Mada"/>
                <a:ea typeface="Mada"/>
                <a:cs typeface="Mada"/>
                <a:sym typeface="Mada"/>
              </a:rPr>
              <a:t>based on lymph node or distant metastases</a:t>
            </a:r>
            <a:r>
              <a:rPr lang="en-GB" sz="1200">
                <a:solidFill>
                  <a:srgbClr val="1C4588"/>
                </a:solidFill>
                <a:latin typeface="Mada"/>
                <a:ea typeface="Mada"/>
                <a:cs typeface="Mada"/>
                <a:sym typeface="Mada"/>
              </a:rPr>
              <a:t> as pathology. </a:t>
            </a:r>
            <a:endParaRPr sz="1200">
              <a:solidFill>
                <a:srgbClr val="1C4588"/>
              </a:solidFill>
              <a:latin typeface="Mada"/>
              <a:ea typeface="Mada"/>
              <a:cs typeface="Mada"/>
              <a:sym typeface="Mada"/>
            </a:endParaRPr>
          </a:p>
          <a:p>
            <a:pPr indent="-304800" lvl="0" marL="457200" marR="0" rtl="0" algn="l">
              <a:lnSpc>
                <a:spcPct val="100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Histopathological criteria are unreliable to make a diagnosis of malignant carotid body tumour.</a:t>
            </a:r>
            <a:endParaRPr sz="1200">
              <a:solidFill>
                <a:srgbClr val="1C4588"/>
              </a:solidFill>
              <a:latin typeface="Mada"/>
              <a:ea typeface="Mada"/>
              <a:cs typeface="Mada"/>
              <a:sym typeface="Mada"/>
            </a:endParaRPr>
          </a:p>
          <a:p>
            <a:pPr indent="-304800" lvl="0" marL="457200" marR="0" rtl="0" algn="l">
              <a:lnSpc>
                <a:spcPct val="100000"/>
              </a:lnSpc>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CT</a:t>
            </a:r>
            <a:r>
              <a:rPr lang="en-GB" sz="1200">
                <a:solidFill>
                  <a:srgbClr val="1C4588"/>
                </a:solidFill>
                <a:latin typeface="Mada"/>
                <a:ea typeface="Mada"/>
                <a:cs typeface="Mada"/>
                <a:sym typeface="Mada"/>
              </a:rPr>
              <a:t>: splaying of internal and external carotid arteries (lyre sign)</a:t>
            </a:r>
            <a:endParaRPr sz="1200">
              <a:solidFill>
                <a:srgbClr val="1C4588"/>
              </a:solidFill>
              <a:latin typeface="Mada"/>
              <a:ea typeface="Mada"/>
              <a:cs typeface="Mada"/>
              <a:sym typeface="Mada"/>
            </a:endParaRPr>
          </a:p>
          <a:p>
            <a:pPr indent="-304800" lvl="0" marL="457200" marR="0" rtl="0" algn="l">
              <a:lnSpc>
                <a:spcPct val="100000"/>
              </a:lnSpc>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MRI</a:t>
            </a:r>
            <a:r>
              <a:rPr lang="en-GB" sz="1200">
                <a:solidFill>
                  <a:srgbClr val="1C4588"/>
                </a:solidFill>
                <a:latin typeface="Mada"/>
                <a:ea typeface="Mada"/>
                <a:cs typeface="Mada"/>
                <a:sym typeface="Mada"/>
              </a:rPr>
              <a:t>: ‘Salt’ (High signal foci of hemorrhage /Slow flow) &amp; ‘pepper’ (The low signal flow voids)</a:t>
            </a:r>
            <a:endParaRPr sz="1200">
              <a:solidFill>
                <a:srgbClr val="1C4588"/>
              </a:solidFill>
              <a:latin typeface="Mada"/>
              <a:ea typeface="Mada"/>
              <a:cs typeface="Mada"/>
              <a:sym typeface="Mada"/>
            </a:endParaRPr>
          </a:p>
        </p:txBody>
      </p:sp>
      <p:sp>
        <p:nvSpPr>
          <p:cNvPr id="1511" name="Google Shape;1511;p30"/>
          <p:cNvSpPr txBox="1"/>
          <p:nvPr/>
        </p:nvSpPr>
        <p:spPr>
          <a:xfrm>
            <a:off x="296588" y="6367761"/>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Diagnostics</a:t>
            </a:r>
            <a:endParaRPr b="1" sz="1100">
              <a:solidFill>
                <a:srgbClr val="E29578"/>
              </a:solidFill>
              <a:latin typeface="Lora"/>
              <a:ea typeface="Lora"/>
              <a:cs typeface="Lora"/>
              <a:sym typeface="Lora"/>
            </a:endParaRPr>
          </a:p>
        </p:txBody>
      </p:sp>
      <p:sp>
        <p:nvSpPr>
          <p:cNvPr id="1512" name="Google Shape;1512;p30"/>
          <p:cNvSpPr/>
          <p:nvPr/>
        </p:nvSpPr>
        <p:spPr>
          <a:xfrm>
            <a:off x="615213" y="6765793"/>
            <a:ext cx="735632" cy="738490"/>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13" name="Google Shape;1513;p30"/>
          <p:cNvGrpSpPr/>
          <p:nvPr/>
        </p:nvGrpSpPr>
        <p:grpSpPr>
          <a:xfrm>
            <a:off x="689254" y="6718051"/>
            <a:ext cx="565883" cy="706230"/>
            <a:chOff x="4940025" y="3561925"/>
            <a:chExt cx="336875" cy="420425"/>
          </a:xfrm>
        </p:grpSpPr>
        <p:sp>
          <p:nvSpPr>
            <p:cNvPr id="1514" name="Google Shape;1514;p30"/>
            <p:cNvSpPr/>
            <p:nvPr/>
          </p:nvSpPr>
          <p:spPr>
            <a:xfrm>
              <a:off x="5018850" y="3849625"/>
              <a:ext cx="194200" cy="97125"/>
            </a:xfrm>
            <a:custGeom>
              <a:rect b="b" l="l" r="r" t="t"/>
              <a:pathLst>
                <a:path extrusionOk="0" h="3885" w="7768">
                  <a:moveTo>
                    <a:pt x="3725" y="1"/>
                  </a:moveTo>
                  <a:cubicBezTo>
                    <a:pt x="1668" y="1"/>
                    <a:pt x="0" y="1668"/>
                    <a:pt x="0" y="3725"/>
                  </a:cubicBezTo>
                  <a:lnTo>
                    <a:pt x="0" y="3884"/>
                  </a:lnTo>
                  <a:lnTo>
                    <a:pt x="7768" y="3884"/>
                  </a:lnTo>
                  <a:lnTo>
                    <a:pt x="7768" y="3725"/>
                  </a:lnTo>
                  <a:cubicBezTo>
                    <a:pt x="7768" y="1668"/>
                    <a:pt x="6100" y="1"/>
                    <a:pt x="404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30"/>
            <p:cNvSpPr/>
            <p:nvPr/>
          </p:nvSpPr>
          <p:spPr>
            <a:xfrm>
              <a:off x="5102225" y="3849625"/>
              <a:ext cx="110950" cy="97125"/>
            </a:xfrm>
            <a:custGeom>
              <a:rect b="b" l="l" r="r" t="t"/>
              <a:pathLst>
                <a:path extrusionOk="0" h="3885" w="4438">
                  <a:moveTo>
                    <a:pt x="558" y="1"/>
                  </a:moveTo>
                  <a:cubicBezTo>
                    <a:pt x="555" y="1"/>
                    <a:pt x="552" y="1"/>
                    <a:pt x="549" y="1"/>
                  </a:cubicBezTo>
                  <a:cubicBezTo>
                    <a:pt x="362" y="1"/>
                    <a:pt x="179" y="10"/>
                    <a:pt x="1" y="38"/>
                  </a:cubicBezTo>
                  <a:cubicBezTo>
                    <a:pt x="1917" y="310"/>
                    <a:pt x="3337" y="1950"/>
                    <a:pt x="3337" y="3884"/>
                  </a:cubicBezTo>
                  <a:lnTo>
                    <a:pt x="4437" y="3884"/>
                  </a:lnTo>
                  <a:cubicBezTo>
                    <a:pt x="4437" y="1742"/>
                    <a:pt x="2699"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30"/>
            <p:cNvSpPr/>
            <p:nvPr/>
          </p:nvSpPr>
          <p:spPr>
            <a:xfrm>
              <a:off x="4940025" y="3815675"/>
              <a:ext cx="121825" cy="28600"/>
            </a:xfrm>
            <a:custGeom>
              <a:rect b="b" l="l" r="r" t="t"/>
              <a:pathLst>
                <a:path extrusionOk="0" h="1144" w="4873">
                  <a:moveTo>
                    <a:pt x="361" y="0"/>
                  </a:moveTo>
                  <a:cubicBezTo>
                    <a:pt x="164" y="0"/>
                    <a:pt x="0" y="159"/>
                    <a:pt x="0" y="361"/>
                  </a:cubicBezTo>
                  <a:lnTo>
                    <a:pt x="0" y="782"/>
                  </a:lnTo>
                  <a:cubicBezTo>
                    <a:pt x="0" y="979"/>
                    <a:pt x="159" y="1143"/>
                    <a:pt x="361" y="1143"/>
                  </a:cubicBezTo>
                  <a:lnTo>
                    <a:pt x="4512" y="1143"/>
                  </a:lnTo>
                  <a:cubicBezTo>
                    <a:pt x="4713" y="1143"/>
                    <a:pt x="4873" y="979"/>
                    <a:pt x="4873" y="782"/>
                  </a:cubicBezTo>
                  <a:lnTo>
                    <a:pt x="4873" y="361"/>
                  </a:lnTo>
                  <a:cubicBezTo>
                    <a:pt x="4873" y="159"/>
                    <a:pt x="4713" y="0"/>
                    <a:pt x="451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30"/>
            <p:cNvSpPr/>
            <p:nvPr/>
          </p:nvSpPr>
          <p:spPr>
            <a:xfrm>
              <a:off x="5024925" y="3815650"/>
              <a:ext cx="36925" cy="28500"/>
            </a:xfrm>
            <a:custGeom>
              <a:rect b="b" l="l" r="r" t="t"/>
              <a:pathLst>
                <a:path extrusionOk="0" h="1140" w="1477">
                  <a:moveTo>
                    <a:pt x="9" y="1"/>
                  </a:moveTo>
                  <a:cubicBezTo>
                    <a:pt x="6" y="1"/>
                    <a:pt x="4" y="1"/>
                    <a:pt x="1" y="1"/>
                  </a:cubicBezTo>
                  <a:lnTo>
                    <a:pt x="18" y="1"/>
                  </a:lnTo>
                  <a:cubicBezTo>
                    <a:pt x="15" y="1"/>
                    <a:pt x="12" y="1"/>
                    <a:pt x="9" y="1"/>
                  </a:cubicBezTo>
                  <a:close/>
                  <a:moveTo>
                    <a:pt x="1106" y="1"/>
                  </a:moveTo>
                  <a:cubicBezTo>
                    <a:pt x="1103" y="1"/>
                    <a:pt x="1100" y="1"/>
                    <a:pt x="1097" y="1"/>
                  </a:cubicBezTo>
                  <a:lnTo>
                    <a:pt x="18" y="1"/>
                  </a:lnTo>
                  <a:cubicBezTo>
                    <a:pt x="216" y="6"/>
                    <a:pt x="376" y="171"/>
                    <a:pt x="376" y="376"/>
                  </a:cubicBezTo>
                  <a:lnTo>
                    <a:pt x="376" y="765"/>
                  </a:lnTo>
                  <a:cubicBezTo>
                    <a:pt x="376" y="971"/>
                    <a:pt x="207" y="1139"/>
                    <a:pt x="1" y="1139"/>
                  </a:cubicBezTo>
                  <a:lnTo>
                    <a:pt x="1097" y="1139"/>
                  </a:lnTo>
                  <a:cubicBezTo>
                    <a:pt x="1308" y="1139"/>
                    <a:pt x="1477" y="971"/>
                    <a:pt x="1472" y="765"/>
                  </a:cubicBezTo>
                  <a:lnTo>
                    <a:pt x="1472" y="376"/>
                  </a:lnTo>
                  <a:cubicBezTo>
                    <a:pt x="1476" y="168"/>
                    <a:pt x="1312" y="1"/>
                    <a:pt x="1106" y="1"/>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30"/>
            <p:cNvSpPr/>
            <p:nvPr/>
          </p:nvSpPr>
          <p:spPr>
            <a:xfrm>
              <a:off x="4968600" y="3844250"/>
              <a:ext cx="78600" cy="61975"/>
            </a:xfrm>
            <a:custGeom>
              <a:rect b="b" l="l" r="r" t="t"/>
              <a:pathLst>
                <a:path extrusionOk="0" h="2479" w="3144">
                  <a:moveTo>
                    <a:pt x="0" y="0"/>
                  </a:moveTo>
                  <a:cubicBezTo>
                    <a:pt x="14" y="52"/>
                    <a:pt x="38" y="103"/>
                    <a:pt x="66" y="155"/>
                  </a:cubicBezTo>
                  <a:cubicBezTo>
                    <a:pt x="609" y="1115"/>
                    <a:pt x="1401" y="1921"/>
                    <a:pt x="2357" y="2478"/>
                  </a:cubicBezTo>
                  <a:cubicBezTo>
                    <a:pt x="2554" y="2062"/>
                    <a:pt x="2816" y="1677"/>
                    <a:pt x="3144" y="1349"/>
                  </a:cubicBezTo>
                  <a:cubicBezTo>
                    <a:pt x="2540" y="1012"/>
                    <a:pt x="2015" y="553"/>
                    <a:pt x="1603" y="0"/>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30"/>
            <p:cNvSpPr/>
            <p:nvPr/>
          </p:nvSpPr>
          <p:spPr>
            <a:xfrm>
              <a:off x="5091700" y="3879975"/>
              <a:ext cx="42300" cy="36250"/>
            </a:xfrm>
            <a:custGeom>
              <a:rect b="b" l="l" r="r" t="t"/>
              <a:pathLst>
                <a:path extrusionOk="0" h="1450" w="1692">
                  <a:moveTo>
                    <a:pt x="970" y="0"/>
                  </a:moveTo>
                  <a:cubicBezTo>
                    <a:pt x="323" y="0"/>
                    <a:pt x="0" y="782"/>
                    <a:pt x="455" y="1237"/>
                  </a:cubicBezTo>
                  <a:cubicBezTo>
                    <a:pt x="603" y="1384"/>
                    <a:pt x="784" y="1449"/>
                    <a:pt x="962" y="1449"/>
                  </a:cubicBezTo>
                  <a:cubicBezTo>
                    <a:pt x="1335" y="1449"/>
                    <a:pt x="1691" y="1161"/>
                    <a:pt x="1691" y="726"/>
                  </a:cubicBezTo>
                  <a:cubicBezTo>
                    <a:pt x="1691" y="323"/>
                    <a:pt x="1368" y="0"/>
                    <a:pt x="97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30"/>
            <p:cNvSpPr/>
            <p:nvPr/>
          </p:nvSpPr>
          <p:spPr>
            <a:xfrm>
              <a:off x="5177200" y="3641850"/>
              <a:ext cx="86450" cy="255475"/>
            </a:xfrm>
            <a:custGeom>
              <a:rect b="b" l="l" r="r" t="t"/>
              <a:pathLst>
                <a:path extrusionOk="0" h="10219" w="3458">
                  <a:moveTo>
                    <a:pt x="684" y="1"/>
                  </a:moveTo>
                  <a:lnTo>
                    <a:pt x="103" y="1214"/>
                  </a:lnTo>
                  <a:cubicBezTo>
                    <a:pt x="2802" y="3205"/>
                    <a:pt x="2750" y="7258"/>
                    <a:pt x="0" y="9178"/>
                  </a:cubicBezTo>
                  <a:cubicBezTo>
                    <a:pt x="356" y="9469"/>
                    <a:pt x="661" y="9820"/>
                    <a:pt x="900" y="10218"/>
                  </a:cubicBezTo>
                  <a:cubicBezTo>
                    <a:pt x="2413" y="9108"/>
                    <a:pt x="3350" y="7379"/>
                    <a:pt x="3458" y="5505"/>
                  </a:cubicBezTo>
                  <a:lnTo>
                    <a:pt x="3448" y="4709"/>
                  </a:lnTo>
                  <a:cubicBezTo>
                    <a:pt x="3322" y="2882"/>
                    <a:pt x="2394" y="1200"/>
                    <a:pt x="918" y="113"/>
                  </a:cubicBezTo>
                  <a:cubicBezTo>
                    <a:pt x="848" y="62"/>
                    <a:pt x="769" y="19"/>
                    <a:pt x="684"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30"/>
            <p:cNvSpPr/>
            <p:nvPr/>
          </p:nvSpPr>
          <p:spPr>
            <a:xfrm>
              <a:off x="5190075" y="3641850"/>
              <a:ext cx="73475" cy="255475"/>
            </a:xfrm>
            <a:custGeom>
              <a:rect b="b" l="l" r="r" t="t"/>
              <a:pathLst>
                <a:path extrusionOk="0" h="10219" w="2939">
                  <a:moveTo>
                    <a:pt x="169" y="1"/>
                  </a:moveTo>
                  <a:lnTo>
                    <a:pt x="1" y="352"/>
                  </a:lnTo>
                  <a:cubicBezTo>
                    <a:pt x="638" y="891"/>
                    <a:pt x="1162" y="1547"/>
                    <a:pt x="1547" y="2292"/>
                  </a:cubicBezTo>
                  <a:cubicBezTo>
                    <a:pt x="1935" y="3041"/>
                    <a:pt x="2165" y="3866"/>
                    <a:pt x="2226" y="4709"/>
                  </a:cubicBezTo>
                  <a:lnTo>
                    <a:pt x="2235" y="5505"/>
                  </a:lnTo>
                  <a:cubicBezTo>
                    <a:pt x="2142" y="7178"/>
                    <a:pt x="1383" y="8738"/>
                    <a:pt x="132" y="9848"/>
                  </a:cubicBezTo>
                  <a:cubicBezTo>
                    <a:pt x="221" y="9965"/>
                    <a:pt x="305" y="10092"/>
                    <a:pt x="380" y="10218"/>
                  </a:cubicBezTo>
                  <a:cubicBezTo>
                    <a:pt x="1893" y="9108"/>
                    <a:pt x="2835" y="7379"/>
                    <a:pt x="2938" y="5505"/>
                  </a:cubicBezTo>
                  <a:lnTo>
                    <a:pt x="2933" y="4709"/>
                  </a:lnTo>
                  <a:cubicBezTo>
                    <a:pt x="2807" y="2882"/>
                    <a:pt x="1879" y="1200"/>
                    <a:pt x="403" y="113"/>
                  </a:cubicBezTo>
                  <a:cubicBezTo>
                    <a:pt x="333" y="62"/>
                    <a:pt x="254" y="19"/>
                    <a:pt x="169"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30"/>
            <p:cNvSpPr/>
            <p:nvPr/>
          </p:nvSpPr>
          <p:spPr>
            <a:xfrm>
              <a:off x="4955000" y="3946725"/>
              <a:ext cx="321900" cy="35625"/>
            </a:xfrm>
            <a:custGeom>
              <a:rect b="b" l="l" r="r" t="t"/>
              <a:pathLst>
                <a:path extrusionOk="0" h="1425" w="12876">
                  <a:moveTo>
                    <a:pt x="1078" y="0"/>
                  </a:moveTo>
                  <a:cubicBezTo>
                    <a:pt x="727" y="0"/>
                    <a:pt x="408" y="216"/>
                    <a:pt x="282" y="544"/>
                  </a:cubicBezTo>
                  <a:lnTo>
                    <a:pt x="71" y="1073"/>
                  </a:lnTo>
                  <a:cubicBezTo>
                    <a:pt x="1" y="1242"/>
                    <a:pt x="127" y="1425"/>
                    <a:pt x="310" y="1425"/>
                  </a:cubicBezTo>
                  <a:lnTo>
                    <a:pt x="12571" y="1425"/>
                  </a:lnTo>
                  <a:cubicBezTo>
                    <a:pt x="12753" y="1425"/>
                    <a:pt x="12875" y="1242"/>
                    <a:pt x="12810" y="1073"/>
                  </a:cubicBezTo>
                  <a:lnTo>
                    <a:pt x="12599" y="544"/>
                  </a:lnTo>
                  <a:cubicBezTo>
                    <a:pt x="12472" y="216"/>
                    <a:pt x="12154" y="0"/>
                    <a:pt x="11802"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30"/>
            <p:cNvSpPr/>
            <p:nvPr/>
          </p:nvSpPr>
          <p:spPr>
            <a:xfrm>
              <a:off x="5239975" y="3946725"/>
              <a:ext cx="36925" cy="35500"/>
            </a:xfrm>
            <a:custGeom>
              <a:rect b="b" l="l" r="r" t="t"/>
              <a:pathLst>
                <a:path extrusionOk="0" h="1420" w="1477">
                  <a:moveTo>
                    <a:pt x="414" y="0"/>
                  </a:moveTo>
                  <a:cubicBezTo>
                    <a:pt x="411" y="0"/>
                    <a:pt x="407" y="0"/>
                    <a:pt x="403" y="0"/>
                  </a:cubicBezTo>
                  <a:lnTo>
                    <a:pt x="0" y="0"/>
                  </a:lnTo>
                  <a:lnTo>
                    <a:pt x="567" y="1420"/>
                  </a:lnTo>
                  <a:lnTo>
                    <a:pt x="1172" y="1420"/>
                  </a:lnTo>
                  <a:cubicBezTo>
                    <a:pt x="1354" y="1420"/>
                    <a:pt x="1476" y="1237"/>
                    <a:pt x="1411" y="1073"/>
                  </a:cubicBezTo>
                  <a:lnTo>
                    <a:pt x="1200" y="539"/>
                  </a:lnTo>
                  <a:cubicBezTo>
                    <a:pt x="1070" y="215"/>
                    <a:pt x="761" y="0"/>
                    <a:pt x="4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30"/>
            <p:cNvSpPr/>
            <p:nvPr/>
          </p:nvSpPr>
          <p:spPr>
            <a:xfrm>
              <a:off x="5180700" y="3561925"/>
              <a:ext cx="68200" cy="66300"/>
            </a:xfrm>
            <a:custGeom>
              <a:rect b="b" l="l" r="r" t="t"/>
              <a:pathLst>
                <a:path extrusionOk="0" h="2652" w="2728">
                  <a:moveTo>
                    <a:pt x="653" y="0"/>
                  </a:moveTo>
                  <a:cubicBezTo>
                    <a:pt x="558" y="0"/>
                    <a:pt x="465" y="35"/>
                    <a:pt x="394" y="106"/>
                  </a:cubicBezTo>
                  <a:lnTo>
                    <a:pt x="146" y="359"/>
                  </a:lnTo>
                  <a:cubicBezTo>
                    <a:pt x="1" y="499"/>
                    <a:pt x="1" y="733"/>
                    <a:pt x="146" y="874"/>
                  </a:cubicBezTo>
                  <a:lnTo>
                    <a:pt x="1814" y="2546"/>
                  </a:lnTo>
                  <a:cubicBezTo>
                    <a:pt x="1886" y="2617"/>
                    <a:pt x="1980" y="2652"/>
                    <a:pt x="2074" y="2652"/>
                  </a:cubicBezTo>
                  <a:cubicBezTo>
                    <a:pt x="2168" y="2652"/>
                    <a:pt x="2261" y="2617"/>
                    <a:pt x="2334" y="2546"/>
                  </a:cubicBezTo>
                  <a:lnTo>
                    <a:pt x="2582" y="2298"/>
                  </a:lnTo>
                  <a:cubicBezTo>
                    <a:pt x="2727" y="2153"/>
                    <a:pt x="2727" y="1919"/>
                    <a:pt x="2582" y="1778"/>
                  </a:cubicBezTo>
                  <a:lnTo>
                    <a:pt x="914" y="106"/>
                  </a:lnTo>
                  <a:cubicBezTo>
                    <a:pt x="842" y="35"/>
                    <a:pt x="747" y="0"/>
                    <a:pt x="65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30"/>
            <p:cNvSpPr/>
            <p:nvPr/>
          </p:nvSpPr>
          <p:spPr>
            <a:xfrm>
              <a:off x="5210225" y="3585525"/>
              <a:ext cx="38550" cy="42675"/>
            </a:xfrm>
            <a:custGeom>
              <a:rect b="b" l="l" r="r" t="t"/>
              <a:pathLst>
                <a:path extrusionOk="0" h="1707" w="1542">
                  <a:moveTo>
                    <a:pt x="567" y="0"/>
                  </a:moveTo>
                  <a:lnTo>
                    <a:pt x="579" y="12"/>
                  </a:lnTo>
                  <a:lnTo>
                    <a:pt x="567" y="0"/>
                  </a:lnTo>
                  <a:close/>
                  <a:moveTo>
                    <a:pt x="579" y="12"/>
                  </a:moveTo>
                  <a:lnTo>
                    <a:pt x="769" y="202"/>
                  </a:lnTo>
                  <a:lnTo>
                    <a:pt x="769" y="202"/>
                  </a:lnTo>
                  <a:lnTo>
                    <a:pt x="579" y="12"/>
                  </a:lnTo>
                  <a:close/>
                  <a:moveTo>
                    <a:pt x="769" y="202"/>
                  </a:moveTo>
                  <a:cubicBezTo>
                    <a:pt x="919" y="352"/>
                    <a:pt x="919" y="595"/>
                    <a:pt x="769" y="745"/>
                  </a:cubicBezTo>
                  <a:lnTo>
                    <a:pt x="544" y="970"/>
                  </a:lnTo>
                  <a:cubicBezTo>
                    <a:pt x="469" y="1045"/>
                    <a:pt x="370" y="1082"/>
                    <a:pt x="272" y="1082"/>
                  </a:cubicBezTo>
                  <a:cubicBezTo>
                    <a:pt x="174" y="1082"/>
                    <a:pt x="75" y="1045"/>
                    <a:pt x="0" y="970"/>
                  </a:cubicBezTo>
                  <a:lnTo>
                    <a:pt x="0" y="970"/>
                  </a:lnTo>
                  <a:lnTo>
                    <a:pt x="628" y="1598"/>
                  </a:lnTo>
                  <a:cubicBezTo>
                    <a:pt x="703" y="1670"/>
                    <a:pt x="800" y="1707"/>
                    <a:pt x="898" y="1707"/>
                  </a:cubicBezTo>
                  <a:cubicBezTo>
                    <a:pt x="995" y="1707"/>
                    <a:pt x="1092" y="1670"/>
                    <a:pt x="1167" y="1598"/>
                  </a:cubicBezTo>
                  <a:lnTo>
                    <a:pt x="1396" y="1368"/>
                  </a:lnTo>
                  <a:cubicBezTo>
                    <a:pt x="1542" y="1214"/>
                    <a:pt x="1537" y="975"/>
                    <a:pt x="1392" y="825"/>
                  </a:cubicBezTo>
                  <a:lnTo>
                    <a:pt x="769" y="202"/>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30"/>
            <p:cNvSpPr/>
            <p:nvPr/>
          </p:nvSpPr>
          <p:spPr>
            <a:xfrm>
              <a:off x="5015800" y="3701200"/>
              <a:ext cx="93825" cy="92350"/>
            </a:xfrm>
            <a:custGeom>
              <a:rect b="b" l="l" r="r" t="t"/>
              <a:pathLst>
                <a:path extrusionOk="0" h="3694" w="3753">
                  <a:moveTo>
                    <a:pt x="755" y="1"/>
                  </a:moveTo>
                  <a:cubicBezTo>
                    <a:pt x="682" y="1"/>
                    <a:pt x="609" y="28"/>
                    <a:pt x="553" y="82"/>
                  </a:cubicBezTo>
                  <a:lnTo>
                    <a:pt x="108" y="531"/>
                  </a:lnTo>
                  <a:cubicBezTo>
                    <a:pt x="0" y="639"/>
                    <a:pt x="0" y="817"/>
                    <a:pt x="108" y="929"/>
                  </a:cubicBezTo>
                  <a:lnTo>
                    <a:pt x="2788" y="3609"/>
                  </a:lnTo>
                  <a:cubicBezTo>
                    <a:pt x="2844" y="3665"/>
                    <a:pt x="2917" y="3694"/>
                    <a:pt x="2989" y="3694"/>
                  </a:cubicBezTo>
                  <a:cubicBezTo>
                    <a:pt x="3062" y="3694"/>
                    <a:pt x="3135" y="3665"/>
                    <a:pt x="3191" y="3609"/>
                  </a:cubicBezTo>
                  <a:lnTo>
                    <a:pt x="3641" y="3164"/>
                  </a:lnTo>
                  <a:cubicBezTo>
                    <a:pt x="3753" y="3052"/>
                    <a:pt x="3753" y="2869"/>
                    <a:pt x="3636" y="2766"/>
                  </a:cubicBezTo>
                  <a:lnTo>
                    <a:pt x="956" y="82"/>
                  </a:lnTo>
                  <a:cubicBezTo>
                    <a:pt x="900" y="28"/>
                    <a:pt x="827" y="1"/>
                    <a:pt x="75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30"/>
            <p:cNvSpPr/>
            <p:nvPr/>
          </p:nvSpPr>
          <p:spPr>
            <a:xfrm>
              <a:off x="5069800" y="3754400"/>
              <a:ext cx="39725" cy="39000"/>
            </a:xfrm>
            <a:custGeom>
              <a:rect b="b" l="l" r="r" t="t"/>
              <a:pathLst>
                <a:path extrusionOk="0" h="1560" w="1589">
                  <a:moveTo>
                    <a:pt x="848" y="1"/>
                  </a:moveTo>
                  <a:lnTo>
                    <a:pt x="856" y="9"/>
                  </a:lnTo>
                  <a:lnTo>
                    <a:pt x="856" y="9"/>
                  </a:lnTo>
                  <a:cubicBezTo>
                    <a:pt x="854" y="6"/>
                    <a:pt x="851" y="4"/>
                    <a:pt x="848" y="1"/>
                  </a:cubicBezTo>
                  <a:close/>
                  <a:moveTo>
                    <a:pt x="0" y="849"/>
                  </a:moveTo>
                  <a:lnTo>
                    <a:pt x="0" y="849"/>
                  </a:lnTo>
                  <a:cubicBezTo>
                    <a:pt x="3" y="852"/>
                    <a:pt x="6" y="854"/>
                    <a:pt x="9" y="857"/>
                  </a:cubicBezTo>
                  <a:lnTo>
                    <a:pt x="9" y="857"/>
                  </a:lnTo>
                  <a:lnTo>
                    <a:pt x="0" y="849"/>
                  </a:lnTo>
                  <a:close/>
                  <a:moveTo>
                    <a:pt x="856" y="9"/>
                  </a:moveTo>
                  <a:lnTo>
                    <a:pt x="856" y="9"/>
                  </a:lnTo>
                  <a:cubicBezTo>
                    <a:pt x="965" y="122"/>
                    <a:pt x="962" y="304"/>
                    <a:pt x="848" y="418"/>
                  </a:cubicBezTo>
                  <a:lnTo>
                    <a:pt x="417" y="849"/>
                  </a:lnTo>
                  <a:cubicBezTo>
                    <a:pt x="358" y="907"/>
                    <a:pt x="282" y="937"/>
                    <a:pt x="207" y="937"/>
                  </a:cubicBezTo>
                  <a:cubicBezTo>
                    <a:pt x="135" y="937"/>
                    <a:pt x="64" y="910"/>
                    <a:pt x="9" y="857"/>
                  </a:cubicBezTo>
                  <a:lnTo>
                    <a:pt x="9" y="857"/>
                  </a:lnTo>
                  <a:lnTo>
                    <a:pt x="623" y="1472"/>
                  </a:lnTo>
                  <a:cubicBezTo>
                    <a:pt x="679" y="1530"/>
                    <a:pt x="756" y="1560"/>
                    <a:pt x="832" y="1560"/>
                  </a:cubicBezTo>
                  <a:cubicBezTo>
                    <a:pt x="908" y="1560"/>
                    <a:pt x="984" y="1530"/>
                    <a:pt x="1040" y="1472"/>
                  </a:cubicBezTo>
                  <a:lnTo>
                    <a:pt x="1471" y="1041"/>
                  </a:lnTo>
                  <a:cubicBezTo>
                    <a:pt x="1588" y="928"/>
                    <a:pt x="1588" y="736"/>
                    <a:pt x="1471" y="624"/>
                  </a:cubicBezTo>
                  <a:lnTo>
                    <a:pt x="856" y="9"/>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30"/>
            <p:cNvSpPr/>
            <p:nvPr/>
          </p:nvSpPr>
          <p:spPr>
            <a:xfrm>
              <a:off x="5007125" y="3730275"/>
              <a:ext cx="38200" cy="37300"/>
            </a:xfrm>
            <a:custGeom>
              <a:rect b="b" l="l" r="r" t="t"/>
              <a:pathLst>
                <a:path extrusionOk="0" h="1492" w="1528">
                  <a:moveTo>
                    <a:pt x="703" y="1"/>
                  </a:moveTo>
                  <a:lnTo>
                    <a:pt x="146" y="558"/>
                  </a:lnTo>
                  <a:cubicBezTo>
                    <a:pt x="1" y="708"/>
                    <a:pt x="1" y="947"/>
                    <a:pt x="146" y="1092"/>
                  </a:cubicBezTo>
                  <a:lnTo>
                    <a:pt x="436" y="1383"/>
                  </a:lnTo>
                  <a:cubicBezTo>
                    <a:pt x="511" y="1455"/>
                    <a:pt x="609" y="1492"/>
                    <a:pt x="705" y="1492"/>
                  </a:cubicBezTo>
                  <a:cubicBezTo>
                    <a:pt x="802" y="1492"/>
                    <a:pt x="898" y="1455"/>
                    <a:pt x="970" y="1383"/>
                  </a:cubicBezTo>
                  <a:lnTo>
                    <a:pt x="1528" y="830"/>
                  </a:lnTo>
                  <a:lnTo>
                    <a:pt x="703" y="1"/>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30"/>
            <p:cNvSpPr/>
            <p:nvPr/>
          </p:nvSpPr>
          <p:spPr>
            <a:xfrm>
              <a:off x="5041200" y="3764600"/>
              <a:ext cx="38225" cy="37275"/>
            </a:xfrm>
            <a:custGeom>
              <a:rect b="b" l="l" r="r" t="t"/>
              <a:pathLst>
                <a:path extrusionOk="0" h="1491" w="1529">
                  <a:moveTo>
                    <a:pt x="704" y="0"/>
                  </a:moveTo>
                  <a:lnTo>
                    <a:pt x="151" y="553"/>
                  </a:lnTo>
                  <a:cubicBezTo>
                    <a:pt x="1" y="703"/>
                    <a:pt x="1" y="942"/>
                    <a:pt x="151" y="1092"/>
                  </a:cubicBezTo>
                  <a:lnTo>
                    <a:pt x="437" y="1378"/>
                  </a:lnTo>
                  <a:cubicBezTo>
                    <a:pt x="512" y="1453"/>
                    <a:pt x="609" y="1490"/>
                    <a:pt x="706" y="1490"/>
                  </a:cubicBezTo>
                  <a:cubicBezTo>
                    <a:pt x="803" y="1490"/>
                    <a:pt x="900" y="1453"/>
                    <a:pt x="975" y="1378"/>
                  </a:cubicBezTo>
                  <a:lnTo>
                    <a:pt x="1528" y="825"/>
                  </a:lnTo>
                  <a:lnTo>
                    <a:pt x="704" y="0"/>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30"/>
            <p:cNvSpPr/>
            <p:nvPr/>
          </p:nvSpPr>
          <p:spPr>
            <a:xfrm>
              <a:off x="5153075" y="3587500"/>
              <a:ext cx="71800" cy="71825"/>
            </a:xfrm>
            <a:custGeom>
              <a:rect b="b" l="l" r="r" t="t"/>
              <a:pathLst>
                <a:path extrusionOk="0" h="2873" w="2872">
                  <a:moveTo>
                    <a:pt x="1406" y="1"/>
                  </a:moveTo>
                  <a:lnTo>
                    <a:pt x="0" y="1406"/>
                  </a:lnTo>
                  <a:lnTo>
                    <a:pt x="1467" y="2873"/>
                  </a:lnTo>
                  <a:lnTo>
                    <a:pt x="2872" y="1467"/>
                  </a:lnTo>
                  <a:lnTo>
                    <a:pt x="1406" y="1"/>
                  </a:ln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30"/>
            <p:cNvSpPr/>
            <p:nvPr/>
          </p:nvSpPr>
          <p:spPr>
            <a:xfrm>
              <a:off x="5153175" y="3608700"/>
              <a:ext cx="71825" cy="50625"/>
            </a:xfrm>
            <a:custGeom>
              <a:rect b="b" l="l" r="r" t="t"/>
              <a:pathLst>
                <a:path extrusionOk="0" h="2025" w="2873">
                  <a:moveTo>
                    <a:pt x="1" y="563"/>
                  </a:moveTo>
                  <a:lnTo>
                    <a:pt x="839" y="1406"/>
                  </a:lnTo>
                  <a:lnTo>
                    <a:pt x="843" y="1403"/>
                  </a:lnTo>
                  <a:lnTo>
                    <a:pt x="1" y="563"/>
                  </a:lnTo>
                  <a:close/>
                  <a:moveTo>
                    <a:pt x="2245" y="1"/>
                  </a:moveTo>
                  <a:lnTo>
                    <a:pt x="843" y="1403"/>
                  </a:lnTo>
                  <a:lnTo>
                    <a:pt x="1467" y="2025"/>
                  </a:lnTo>
                  <a:lnTo>
                    <a:pt x="2873" y="619"/>
                  </a:lnTo>
                  <a:lnTo>
                    <a:pt x="2245"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30"/>
            <p:cNvSpPr/>
            <p:nvPr/>
          </p:nvSpPr>
          <p:spPr>
            <a:xfrm>
              <a:off x="5045900" y="3615125"/>
              <a:ext cx="149225" cy="148675"/>
            </a:xfrm>
            <a:custGeom>
              <a:rect b="b" l="l" r="r" t="t"/>
              <a:pathLst>
                <a:path extrusionOk="0" h="5947" w="5969">
                  <a:moveTo>
                    <a:pt x="3870" y="0"/>
                  </a:moveTo>
                  <a:cubicBezTo>
                    <a:pt x="3801" y="0"/>
                    <a:pt x="3732" y="27"/>
                    <a:pt x="3678" y="81"/>
                  </a:cubicBezTo>
                  <a:lnTo>
                    <a:pt x="2226" y="1529"/>
                  </a:lnTo>
                  <a:lnTo>
                    <a:pt x="1490" y="2274"/>
                  </a:lnTo>
                  <a:lnTo>
                    <a:pt x="0" y="3763"/>
                  </a:lnTo>
                  <a:lnTo>
                    <a:pt x="2188" y="5947"/>
                  </a:lnTo>
                  <a:lnTo>
                    <a:pt x="5866" y="2269"/>
                  </a:lnTo>
                  <a:cubicBezTo>
                    <a:pt x="5969" y="2161"/>
                    <a:pt x="5969" y="1988"/>
                    <a:pt x="5866" y="1880"/>
                  </a:cubicBezTo>
                  <a:lnTo>
                    <a:pt x="4062" y="81"/>
                  </a:lnTo>
                  <a:cubicBezTo>
                    <a:pt x="4008" y="27"/>
                    <a:pt x="3939" y="0"/>
                    <a:pt x="387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30"/>
            <p:cNvSpPr/>
            <p:nvPr/>
          </p:nvSpPr>
          <p:spPr>
            <a:xfrm>
              <a:off x="5085025" y="3651575"/>
              <a:ext cx="110225" cy="112575"/>
            </a:xfrm>
            <a:custGeom>
              <a:rect b="b" l="l" r="r" t="t"/>
              <a:pathLst>
                <a:path extrusionOk="0" h="4503" w="4409">
                  <a:moveTo>
                    <a:pt x="3875" y="0"/>
                  </a:moveTo>
                  <a:lnTo>
                    <a:pt x="0" y="3880"/>
                  </a:lnTo>
                  <a:lnTo>
                    <a:pt x="623" y="4503"/>
                  </a:lnTo>
                  <a:lnTo>
                    <a:pt x="4306" y="820"/>
                  </a:lnTo>
                  <a:cubicBezTo>
                    <a:pt x="4409" y="717"/>
                    <a:pt x="4409" y="544"/>
                    <a:pt x="4306" y="436"/>
                  </a:cubicBezTo>
                  <a:lnTo>
                    <a:pt x="387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4" name="Google Shape;1534;p30"/>
          <p:cNvSpPr/>
          <p:nvPr/>
        </p:nvSpPr>
        <p:spPr>
          <a:xfrm>
            <a:off x="254550" y="8525775"/>
            <a:ext cx="6842100" cy="1564200"/>
          </a:xfrm>
          <a:prstGeom prst="round1Rect">
            <a:avLst>
              <a:gd fmla="val 23539"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30"/>
          <p:cNvSpPr txBox="1"/>
          <p:nvPr/>
        </p:nvSpPr>
        <p:spPr>
          <a:xfrm>
            <a:off x="1374550" y="8636194"/>
            <a:ext cx="5417400" cy="13158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Treatment is surgical excision. </a:t>
            </a:r>
            <a:endParaRPr b="1"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Operative bleeding and duration of surgery are reduced by preoperative embolisation.</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a:t>
            </a:r>
            <a:r>
              <a:rPr b="1" lang="en-GB" sz="1200">
                <a:solidFill>
                  <a:srgbClr val="1C4588"/>
                </a:solidFill>
                <a:latin typeface="Mada"/>
                <a:ea typeface="Mada"/>
                <a:cs typeface="Mada"/>
                <a:sym typeface="Mada"/>
              </a:rPr>
              <a:t>superior laryngeal nerve, vagus nerve and hypoglossal nerve are at risk</a:t>
            </a:r>
            <a:r>
              <a:rPr lang="en-GB" sz="1200">
                <a:solidFill>
                  <a:srgbClr val="1C4588"/>
                </a:solidFill>
                <a:latin typeface="Mada"/>
                <a:ea typeface="Mada"/>
                <a:cs typeface="Mada"/>
                <a:sym typeface="Mada"/>
              </a:rPr>
              <a:t> during the procedure</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In</a:t>
            </a:r>
            <a:r>
              <a:rPr lang="en-GB" sz="1200">
                <a:solidFill>
                  <a:srgbClr val="1C4588"/>
                </a:solidFill>
                <a:latin typeface="Mada"/>
                <a:ea typeface="Mada"/>
                <a:cs typeface="Mada"/>
                <a:sym typeface="Mada"/>
              </a:rPr>
              <a:t> </a:t>
            </a:r>
            <a:r>
              <a:rPr b="1" lang="en-GB" sz="1200">
                <a:solidFill>
                  <a:srgbClr val="1C4588"/>
                </a:solidFill>
                <a:latin typeface="Mada"/>
                <a:ea typeface="Mada"/>
                <a:cs typeface="Mada"/>
                <a:sym typeface="Mada"/>
              </a:rPr>
              <a:t>bilateral lesions, operate on the smaller first</a:t>
            </a:r>
            <a:r>
              <a:rPr lang="en-GB" sz="1200">
                <a:solidFill>
                  <a:srgbClr val="1C4588"/>
                </a:solidFill>
                <a:latin typeface="Mada"/>
                <a:ea typeface="Mada"/>
                <a:cs typeface="Mada"/>
                <a:sym typeface="Mada"/>
              </a:rPr>
              <a:t> and counsel the patient that there may be fluctuation in blood pressure following the second side excision due to complete loss of carotid sinus function</a:t>
            </a:r>
            <a:endParaRPr sz="1200">
              <a:solidFill>
                <a:srgbClr val="1C4588"/>
              </a:solidFill>
              <a:latin typeface="Mada"/>
              <a:ea typeface="Mada"/>
              <a:cs typeface="Mada"/>
              <a:sym typeface="Mada"/>
            </a:endParaRPr>
          </a:p>
        </p:txBody>
      </p:sp>
      <p:sp>
        <p:nvSpPr>
          <p:cNvPr id="1536" name="Google Shape;1536;p30"/>
          <p:cNvSpPr txBox="1"/>
          <p:nvPr/>
        </p:nvSpPr>
        <p:spPr>
          <a:xfrm>
            <a:off x="289920" y="8678182"/>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Management</a:t>
            </a:r>
            <a:endParaRPr b="1" sz="1100">
              <a:solidFill>
                <a:srgbClr val="E29578"/>
              </a:solidFill>
              <a:latin typeface="Lora"/>
              <a:ea typeface="Lora"/>
              <a:cs typeface="Lora"/>
              <a:sym typeface="Lora"/>
            </a:endParaRPr>
          </a:p>
        </p:txBody>
      </p:sp>
      <p:grpSp>
        <p:nvGrpSpPr>
          <p:cNvPr id="1537" name="Google Shape;1537;p30"/>
          <p:cNvGrpSpPr/>
          <p:nvPr/>
        </p:nvGrpSpPr>
        <p:grpSpPr>
          <a:xfrm>
            <a:off x="615174" y="9009548"/>
            <a:ext cx="735627" cy="701151"/>
            <a:chOff x="1518350" y="2189725"/>
            <a:chExt cx="360125" cy="341925"/>
          </a:xfrm>
        </p:grpSpPr>
        <p:sp>
          <p:nvSpPr>
            <p:cNvPr id="1538" name="Google Shape;1538;p30"/>
            <p:cNvSpPr/>
            <p:nvPr/>
          </p:nvSpPr>
          <p:spPr>
            <a:xfrm>
              <a:off x="1536575" y="2189725"/>
              <a:ext cx="341900" cy="341925"/>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30"/>
            <p:cNvSpPr/>
            <p:nvPr/>
          </p:nvSpPr>
          <p:spPr>
            <a:xfrm>
              <a:off x="1629350" y="2341550"/>
              <a:ext cx="179075" cy="190100"/>
            </a:xfrm>
            <a:custGeom>
              <a:rect b="b" l="l" r="r" t="t"/>
              <a:pathLst>
                <a:path extrusionOk="0" h="7604" w="7163">
                  <a:moveTo>
                    <a:pt x="4216" y="1"/>
                  </a:moveTo>
                  <a:lnTo>
                    <a:pt x="0" y="2641"/>
                  </a:lnTo>
                  <a:lnTo>
                    <a:pt x="2614" y="7185"/>
                  </a:lnTo>
                  <a:cubicBezTo>
                    <a:pt x="2673" y="7302"/>
                    <a:pt x="2745" y="7405"/>
                    <a:pt x="2826" y="7504"/>
                  </a:cubicBezTo>
                  <a:cubicBezTo>
                    <a:pt x="2857" y="7540"/>
                    <a:pt x="2884" y="7567"/>
                    <a:pt x="2916" y="7599"/>
                  </a:cubicBezTo>
                  <a:cubicBezTo>
                    <a:pt x="2988" y="7599"/>
                    <a:pt x="3055" y="7603"/>
                    <a:pt x="3127" y="7603"/>
                  </a:cubicBezTo>
                  <a:cubicBezTo>
                    <a:pt x="4400" y="7603"/>
                    <a:pt x="5651" y="7248"/>
                    <a:pt x="6730" y="6578"/>
                  </a:cubicBezTo>
                  <a:cubicBezTo>
                    <a:pt x="7126" y="5862"/>
                    <a:pt x="7162" y="5053"/>
                    <a:pt x="6784" y="4450"/>
                  </a:cubicBezTo>
                  <a:lnTo>
                    <a:pt x="4216"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30"/>
            <p:cNvSpPr/>
            <p:nvPr/>
          </p:nvSpPr>
          <p:spPr>
            <a:xfrm>
              <a:off x="1648125" y="2423325"/>
              <a:ext cx="126450" cy="80675"/>
            </a:xfrm>
            <a:custGeom>
              <a:rect b="b" l="l" r="r" t="t"/>
              <a:pathLst>
                <a:path extrusionOk="0" h="3227" w="5058">
                  <a:moveTo>
                    <a:pt x="4022" y="0"/>
                  </a:moveTo>
                  <a:cubicBezTo>
                    <a:pt x="3870" y="212"/>
                    <a:pt x="3690" y="409"/>
                    <a:pt x="3487" y="576"/>
                  </a:cubicBezTo>
                  <a:cubicBezTo>
                    <a:pt x="2894" y="1080"/>
                    <a:pt x="2189" y="1335"/>
                    <a:pt x="1539" y="1335"/>
                  </a:cubicBezTo>
                  <a:cubicBezTo>
                    <a:pt x="936" y="1335"/>
                    <a:pt x="379" y="1116"/>
                    <a:pt x="1" y="675"/>
                  </a:cubicBezTo>
                  <a:lnTo>
                    <a:pt x="1" y="675"/>
                  </a:lnTo>
                  <a:lnTo>
                    <a:pt x="1233" y="2816"/>
                  </a:lnTo>
                  <a:cubicBezTo>
                    <a:pt x="1587" y="3090"/>
                    <a:pt x="2035" y="3227"/>
                    <a:pt x="2511" y="3227"/>
                  </a:cubicBezTo>
                  <a:cubicBezTo>
                    <a:pt x="3160" y="3227"/>
                    <a:pt x="3863" y="2973"/>
                    <a:pt x="4454" y="2470"/>
                  </a:cubicBezTo>
                  <a:cubicBezTo>
                    <a:pt x="4684" y="2272"/>
                    <a:pt x="4886" y="2042"/>
                    <a:pt x="5057" y="1795"/>
                  </a:cubicBezTo>
                  <a:cubicBezTo>
                    <a:pt x="5044" y="1773"/>
                    <a:pt x="5035" y="1750"/>
                    <a:pt x="5021" y="1728"/>
                  </a:cubicBezTo>
                  <a:lnTo>
                    <a:pt x="402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30"/>
            <p:cNvSpPr/>
            <p:nvPr/>
          </p:nvSpPr>
          <p:spPr>
            <a:xfrm>
              <a:off x="1617650" y="2320900"/>
              <a:ext cx="131500" cy="111750"/>
            </a:xfrm>
            <a:custGeom>
              <a:rect b="b" l="l" r="r" t="t"/>
              <a:pathLst>
                <a:path extrusionOk="0" h="4470" w="5260">
                  <a:moveTo>
                    <a:pt x="3117" y="0"/>
                  </a:moveTo>
                  <a:cubicBezTo>
                    <a:pt x="2518" y="0"/>
                    <a:pt x="1868" y="235"/>
                    <a:pt x="1323" y="701"/>
                  </a:cubicBezTo>
                  <a:cubicBezTo>
                    <a:pt x="271" y="1596"/>
                    <a:pt x="1" y="3008"/>
                    <a:pt x="720" y="3859"/>
                  </a:cubicBezTo>
                  <a:cubicBezTo>
                    <a:pt x="1067" y="4266"/>
                    <a:pt x="1581" y="4469"/>
                    <a:pt x="2139" y="4469"/>
                  </a:cubicBezTo>
                  <a:cubicBezTo>
                    <a:pt x="2739" y="4469"/>
                    <a:pt x="3389" y="4235"/>
                    <a:pt x="3937" y="3769"/>
                  </a:cubicBezTo>
                  <a:cubicBezTo>
                    <a:pt x="4990" y="2873"/>
                    <a:pt x="5259" y="1461"/>
                    <a:pt x="4535" y="611"/>
                  </a:cubicBezTo>
                  <a:cubicBezTo>
                    <a:pt x="4188" y="203"/>
                    <a:pt x="3674" y="0"/>
                    <a:pt x="311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30"/>
            <p:cNvSpPr/>
            <p:nvPr/>
          </p:nvSpPr>
          <p:spPr>
            <a:xfrm>
              <a:off x="1703700" y="2378325"/>
              <a:ext cx="47350" cy="47150"/>
            </a:xfrm>
            <a:custGeom>
              <a:rect b="b" l="l" r="r" t="t"/>
              <a:pathLst>
                <a:path extrusionOk="0" h="1886" w="1894">
                  <a:moveTo>
                    <a:pt x="947" y="1"/>
                  </a:moveTo>
                  <a:cubicBezTo>
                    <a:pt x="606" y="1"/>
                    <a:pt x="265" y="179"/>
                    <a:pt x="94" y="536"/>
                  </a:cubicBezTo>
                  <a:lnTo>
                    <a:pt x="0" y="536"/>
                  </a:lnTo>
                  <a:lnTo>
                    <a:pt x="5" y="950"/>
                  </a:lnTo>
                  <a:cubicBezTo>
                    <a:pt x="9" y="1469"/>
                    <a:pt x="432" y="1886"/>
                    <a:pt x="950" y="1886"/>
                  </a:cubicBezTo>
                  <a:cubicBezTo>
                    <a:pt x="953" y="1886"/>
                    <a:pt x="955" y="1886"/>
                    <a:pt x="958" y="1886"/>
                  </a:cubicBezTo>
                  <a:cubicBezTo>
                    <a:pt x="1480" y="1881"/>
                    <a:pt x="1894" y="1454"/>
                    <a:pt x="1889" y="932"/>
                  </a:cubicBezTo>
                  <a:lnTo>
                    <a:pt x="1889" y="932"/>
                  </a:lnTo>
                  <a:lnTo>
                    <a:pt x="1889" y="936"/>
                  </a:lnTo>
                  <a:lnTo>
                    <a:pt x="1885" y="518"/>
                  </a:lnTo>
                  <a:lnTo>
                    <a:pt x="1790" y="518"/>
                  </a:lnTo>
                  <a:cubicBezTo>
                    <a:pt x="1617" y="173"/>
                    <a:pt x="1282" y="1"/>
                    <a:pt x="94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30"/>
            <p:cNvSpPr/>
            <p:nvPr/>
          </p:nvSpPr>
          <p:spPr>
            <a:xfrm>
              <a:off x="1701450" y="2367925"/>
              <a:ext cx="51750" cy="47150"/>
            </a:xfrm>
            <a:custGeom>
              <a:rect b="b" l="l" r="r" t="t"/>
              <a:pathLst>
                <a:path extrusionOk="0" h="1886" w="2070">
                  <a:moveTo>
                    <a:pt x="1032" y="1"/>
                  </a:moveTo>
                  <a:cubicBezTo>
                    <a:pt x="791" y="1"/>
                    <a:pt x="549" y="93"/>
                    <a:pt x="364" y="277"/>
                  </a:cubicBezTo>
                  <a:cubicBezTo>
                    <a:pt x="0" y="646"/>
                    <a:pt x="0" y="1240"/>
                    <a:pt x="364" y="1609"/>
                  </a:cubicBezTo>
                  <a:cubicBezTo>
                    <a:pt x="549" y="1793"/>
                    <a:pt x="791" y="1885"/>
                    <a:pt x="1032" y="1885"/>
                  </a:cubicBezTo>
                  <a:cubicBezTo>
                    <a:pt x="1274" y="1885"/>
                    <a:pt x="1516" y="1793"/>
                    <a:pt x="1701" y="1609"/>
                  </a:cubicBezTo>
                  <a:cubicBezTo>
                    <a:pt x="2069" y="1240"/>
                    <a:pt x="2069" y="646"/>
                    <a:pt x="1701" y="277"/>
                  </a:cubicBezTo>
                  <a:cubicBezTo>
                    <a:pt x="1516" y="93"/>
                    <a:pt x="1274" y="1"/>
                    <a:pt x="103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30"/>
            <p:cNvSpPr/>
            <p:nvPr/>
          </p:nvSpPr>
          <p:spPr>
            <a:xfrm>
              <a:off x="1703700" y="2385975"/>
              <a:ext cx="47125" cy="11050"/>
            </a:xfrm>
            <a:custGeom>
              <a:rect b="b" l="l" r="r" t="t"/>
              <a:pathLst>
                <a:path extrusionOk="0" h="442" w="1885">
                  <a:moveTo>
                    <a:pt x="1858" y="1"/>
                  </a:moveTo>
                  <a:lnTo>
                    <a:pt x="23" y="19"/>
                  </a:lnTo>
                  <a:cubicBezTo>
                    <a:pt x="9" y="86"/>
                    <a:pt x="0" y="158"/>
                    <a:pt x="0" y="230"/>
                  </a:cubicBezTo>
                  <a:cubicBezTo>
                    <a:pt x="0" y="302"/>
                    <a:pt x="9" y="374"/>
                    <a:pt x="27" y="441"/>
                  </a:cubicBezTo>
                  <a:lnTo>
                    <a:pt x="1862" y="423"/>
                  </a:lnTo>
                  <a:cubicBezTo>
                    <a:pt x="1880" y="351"/>
                    <a:pt x="1885" y="284"/>
                    <a:pt x="1885" y="212"/>
                  </a:cubicBezTo>
                  <a:cubicBezTo>
                    <a:pt x="1885" y="140"/>
                    <a:pt x="1876" y="68"/>
                    <a:pt x="185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30"/>
            <p:cNvSpPr/>
            <p:nvPr/>
          </p:nvSpPr>
          <p:spPr>
            <a:xfrm>
              <a:off x="1672200" y="2349650"/>
              <a:ext cx="57500" cy="49325"/>
            </a:xfrm>
            <a:custGeom>
              <a:rect b="b" l="l" r="r" t="t"/>
              <a:pathLst>
                <a:path extrusionOk="0" h="1973" w="2300">
                  <a:moveTo>
                    <a:pt x="1224" y="1"/>
                  </a:moveTo>
                  <a:lnTo>
                    <a:pt x="1184" y="86"/>
                  </a:lnTo>
                  <a:cubicBezTo>
                    <a:pt x="401" y="122"/>
                    <a:pt x="0" y="1044"/>
                    <a:pt x="509" y="1643"/>
                  </a:cubicBezTo>
                  <a:lnTo>
                    <a:pt x="473" y="1728"/>
                  </a:lnTo>
                  <a:lnTo>
                    <a:pt x="851" y="1894"/>
                  </a:lnTo>
                  <a:cubicBezTo>
                    <a:pt x="972" y="1947"/>
                    <a:pt x="1099" y="1972"/>
                    <a:pt x="1224" y="1972"/>
                  </a:cubicBezTo>
                  <a:cubicBezTo>
                    <a:pt x="1589" y="1972"/>
                    <a:pt x="1938" y="1759"/>
                    <a:pt x="2092" y="1404"/>
                  </a:cubicBezTo>
                  <a:cubicBezTo>
                    <a:pt x="2299" y="923"/>
                    <a:pt x="2079" y="369"/>
                    <a:pt x="1602" y="162"/>
                  </a:cubicBezTo>
                  <a:lnTo>
                    <a:pt x="12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30"/>
            <p:cNvSpPr/>
            <p:nvPr/>
          </p:nvSpPr>
          <p:spPr>
            <a:xfrm>
              <a:off x="1664925" y="2347650"/>
              <a:ext cx="55200" cy="47225"/>
            </a:xfrm>
            <a:custGeom>
              <a:rect b="b" l="l" r="r" t="t"/>
              <a:pathLst>
                <a:path extrusionOk="0" h="1889" w="2208">
                  <a:moveTo>
                    <a:pt x="1136" y="1"/>
                  </a:moveTo>
                  <a:cubicBezTo>
                    <a:pt x="510" y="1"/>
                    <a:pt x="1" y="642"/>
                    <a:pt x="260" y="1295"/>
                  </a:cubicBezTo>
                  <a:cubicBezTo>
                    <a:pt x="417" y="1689"/>
                    <a:pt x="778" y="1888"/>
                    <a:pt x="1138" y="1888"/>
                  </a:cubicBezTo>
                  <a:cubicBezTo>
                    <a:pt x="1489" y="1888"/>
                    <a:pt x="1841" y="1699"/>
                    <a:pt x="2005" y="1318"/>
                  </a:cubicBezTo>
                  <a:cubicBezTo>
                    <a:pt x="2208" y="841"/>
                    <a:pt x="1992" y="287"/>
                    <a:pt x="1515" y="81"/>
                  </a:cubicBezTo>
                  <a:cubicBezTo>
                    <a:pt x="1387" y="26"/>
                    <a:pt x="1259" y="1"/>
                    <a:pt x="11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30"/>
            <p:cNvSpPr/>
            <p:nvPr/>
          </p:nvSpPr>
          <p:spPr>
            <a:xfrm>
              <a:off x="1679400" y="2348075"/>
              <a:ext cx="28025" cy="46350"/>
            </a:xfrm>
            <a:custGeom>
              <a:rect b="b" l="l" r="r" t="t"/>
              <a:pathLst>
                <a:path extrusionOk="0" h="1854" w="1121">
                  <a:moveTo>
                    <a:pt x="734" y="1"/>
                  </a:moveTo>
                  <a:lnTo>
                    <a:pt x="0" y="1688"/>
                  </a:lnTo>
                  <a:cubicBezTo>
                    <a:pt x="59" y="1728"/>
                    <a:pt x="122" y="1764"/>
                    <a:pt x="185" y="1791"/>
                  </a:cubicBezTo>
                  <a:cubicBezTo>
                    <a:pt x="252" y="1822"/>
                    <a:pt x="320" y="1840"/>
                    <a:pt x="392" y="1854"/>
                  </a:cubicBezTo>
                  <a:lnTo>
                    <a:pt x="1120" y="167"/>
                  </a:lnTo>
                  <a:cubicBezTo>
                    <a:pt x="1062" y="126"/>
                    <a:pt x="1004" y="90"/>
                    <a:pt x="936" y="59"/>
                  </a:cubicBezTo>
                  <a:cubicBezTo>
                    <a:pt x="869" y="32"/>
                    <a:pt x="801" y="10"/>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30"/>
            <p:cNvSpPr/>
            <p:nvPr/>
          </p:nvSpPr>
          <p:spPr>
            <a:xfrm>
              <a:off x="1644650" y="2402325"/>
              <a:ext cx="51075" cy="46950"/>
            </a:xfrm>
            <a:custGeom>
              <a:rect b="b" l="l" r="r" t="t"/>
              <a:pathLst>
                <a:path extrusionOk="0" h="1878" w="2043">
                  <a:moveTo>
                    <a:pt x="1018" y="0"/>
                  </a:moveTo>
                  <a:cubicBezTo>
                    <a:pt x="604" y="0"/>
                    <a:pt x="199" y="269"/>
                    <a:pt x="95" y="737"/>
                  </a:cubicBezTo>
                  <a:lnTo>
                    <a:pt x="0" y="759"/>
                  </a:lnTo>
                  <a:lnTo>
                    <a:pt x="95" y="1164"/>
                  </a:lnTo>
                  <a:cubicBezTo>
                    <a:pt x="203" y="1591"/>
                    <a:pt x="587" y="1877"/>
                    <a:pt x="1012" y="1877"/>
                  </a:cubicBezTo>
                  <a:cubicBezTo>
                    <a:pt x="1083" y="1877"/>
                    <a:pt x="1156" y="1869"/>
                    <a:pt x="1228" y="1852"/>
                  </a:cubicBezTo>
                  <a:cubicBezTo>
                    <a:pt x="1732" y="1731"/>
                    <a:pt x="2043" y="1231"/>
                    <a:pt x="1930" y="728"/>
                  </a:cubicBezTo>
                  <a:lnTo>
                    <a:pt x="1930"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30"/>
            <p:cNvSpPr/>
            <p:nvPr/>
          </p:nvSpPr>
          <p:spPr>
            <a:xfrm>
              <a:off x="1642175" y="2392100"/>
              <a:ext cx="51200" cy="47200"/>
            </a:xfrm>
            <a:custGeom>
              <a:rect b="b" l="l" r="r" t="t"/>
              <a:pathLst>
                <a:path extrusionOk="0" h="1888" w="2048">
                  <a:moveTo>
                    <a:pt x="1021" y="0"/>
                  </a:moveTo>
                  <a:cubicBezTo>
                    <a:pt x="963" y="0"/>
                    <a:pt x="905" y="6"/>
                    <a:pt x="846" y="16"/>
                  </a:cubicBezTo>
                  <a:cubicBezTo>
                    <a:pt x="333" y="115"/>
                    <a:pt x="0" y="606"/>
                    <a:pt x="95" y="1119"/>
                  </a:cubicBezTo>
                  <a:cubicBezTo>
                    <a:pt x="182" y="1571"/>
                    <a:pt x="578" y="1887"/>
                    <a:pt x="1019" y="1887"/>
                  </a:cubicBezTo>
                  <a:cubicBezTo>
                    <a:pt x="1078" y="1887"/>
                    <a:pt x="1137" y="1882"/>
                    <a:pt x="1197" y="1870"/>
                  </a:cubicBezTo>
                  <a:cubicBezTo>
                    <a:pt x="1710" y="1771"/>
                    <a:pt x="2047" y="1281"/>
                    <a:pt x="1948" y="768"/>
                  </a:cubicBezTo>
                  <a:cubicBezTo>
                    <a:pt x="1865" y="314"/>
                    <a:pt x="1467" y="0"/>
                    <a:pt x="102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30"/>
            <p:cNvSpPr/>
            <p:nvPr/>
          </p:nvSpPr>
          <p:spPr>
            <a:xfrm>
              <a:off x="1644075" y="2405325"/>
              <a:ext cx="47150" cy="20950"/>
            </a:xfrm>
            <a:custGeom>
              <a:rect b="b" l="l" r="r" t="t"/>
              <a:pathLst>
                <a:path extrusionOk="0" h="838" w="1886">
                  <a:moveTo>
                    <a:pt x="1787" y="0"/>
                  </a:moveTo>
                  <a:lnTo>
                    <a:pt x="1" y="423"/>
                  </a:lnTo>
                  <a:cubicBezTo>
                    <a:pt x="1" y="567"/>
                    <a:pt x="32" y="711"/>
                    <a:pt x="95" y="837"/>
                  </a:cubicBezTo>
                  <a:lnTo>
                    <a:pt x="1886" y="414"/>
                  </a:lnTo>
                  <a:cubicBezTo>
                    <a:pt x="1886" y="342"/>
                    <a:pt x="1877" y="270"/>
                    <a:pt x="1859" y="203"/>
                  </a:cubicBezTo>
                  <a:cubicBezTo>
                    <a:pt x="1841" y="131"/>
                    <a:pt x="1818" y="63"/>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30"/>
            <p:cNvSpPr/>
            <p:nvPr/>
          </p:nvSpPr>
          <p:spPr>
            <a:xfrm>
              <a:off x="1686600" y="2286250"/>
              <a:ext cx="51200" cy="46950"/>
            </a:xfrm>
            <a:custGeom>
              <a:rect b="b" l="l" r="r" t="t"/>
              <a:pathLst>
                <a:path extrusionOk="0" h="1878" w="2048">
                  <a:moveTo>
                    <a:pt x="1018" y="1"/>
                  </a:moveTo>
                  <a:cubicBezTo>
                    <a:pt x="604" y="1"/>
                    <a:pt x="199" y="270"/>
                    <a:pt x="95" y="737"/>
                  </a:cubicBezTo>
                  <a:lnTo>
                    <a:pt x="0" y="760"/>
                  </a:lnTo>
                  <a:lnTo>
                    <a:pt x="99" y="1164"/>
                  </a:lnTo>
                  <a:cubicBezTo>
                    <a:pt x="203" y="1592"/>
                    <a:pt x="591" y="1878"/>
                    <a:pt x="1013" y="1878"/>
                  </a:cubicBezTo>
                  <a:cubicBezTo>
                    <a:pt x="1084" y="1878"/>
                    <a:pt x="1156" y="1870"/>
                    <a:pt x="1228" y="1853"/>
                  </a:cubicBezTo>
                  <a:cubicBezTo>
                    <a:pt x="1732" y="1731"/>
                    <a:pt x="2047" y="1232"/>
                    <a:pt x="1935" y="728"/>
                  </a:cubicBezTo>
                  <a:lnTo>
                    <a:pt x="1935" y="724"/>
                  </a:lnTo>
                  <a:lnTo>
                    <a:pt x="1836" y="323"/>
                  </a:lnTo>
                  <a:lnTo>
                    <a:pt x="1741" y="346"/>
                  </a:lnTo>
                  <a:cubicBezTo>
                    <a:pt x="1547" y="110"/>
                    <a:pt x="1281" y="1"/>
                    <a:pt x="10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30"/>
            <p:cNvSpPr/>
            <p:nvPr/>
          </p:nvSpPr>
          <p:spPr>
            <a:xfrm>
              <a:off x="1679525" y="2276125"/>
              <a:ext cx="56025" cy="47225"/>
            </a:xfrm>
            <a:custGeom>
              <a:rect b="b" l="l" r="r" t="t"/>
              <a:pathLst>
                <a:path extrusionOk="0" h="1889" w="2241">
                  <a:moveTo>
                    <a:pt x="1197" y="1"/>
                  </a:moveTo>
                  <a:cubicBezTo>
                    <a:pt x="894" y="1"/>
                    <a:pt x="588" y="144"/>
                    <a:pt x="400" y="449"/>
                  </a:cubicBezTo>
                  <a:cubicBezTo>
                    <a:pt x="1" y="1097"/>
                    <a:pt x="491" y="1889"/>
                    <a:pt x="1195" y="1889"/>
                  </a:cubicBezTo>
                  <a:cubicBezTo>
                    <a:pt x="1268" y="1889"/>
                    <a:pt x="1344" y="1880"/>
                    <a:pt x="1421" y="1862"/>
                  </a:cubicBezTo>
                  <a:cubicBezTo>
                    <a:pt x="1925" y="1740"/>
                    <a:pt x="2240" y="1232"/>
                    <a:pt x="2119" y="728"/>
                  </a:cubicBezTo>
                  <a:cubicBezTo>
                    <a:pt x="2008" y="259"/>
                    <a:pt x="1604" y="1"/>
                    <a:pt x="119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30"/>
            <p:cNvSpPr/>
            <p:nvPr/>
          </p:nvSpPr>
          <p:spPr>
            <a:xfrm>
              <a:off x="1686025" y="2289250"/>
              <a:ext cx="47150" cy="20950"/>
            </a:xfrm>
            <a:custGeom>
              <a:rect b="b" l="l" r="r" t="t"/>
              <a:pathLst>
                <a:path extrusionOk="0" h="838" w="1886">
                  <a:moveTo>
                    <a:pt x="1787" y="1"/>
                  </a:moveTo>
                  <a:lnTo>
                    <a:pt x="1" y="424"/>
                  </a:lnTo>
                  <a:cubicBezTo>
                    <a:pt x="1" y="568"/>
                    <a:pt x="32" y="707"/>
                    <a:pt x="100" y="837"/>
                  </a:cubicBezTo>
                  <a:lnTo>
                    <a:pt x="1886" y="415"/>
                  </a:lnTo>
                  <a:cubicBezTo>
                    <a:pt x="1886" y="343"/>
                    <a:pt x="1877" y="271"/>
                    <a:pt x="1859" y="203"/>
                  </a:cubicBezTo>
                  <a:cubicBezTo>
                    <a:pt x="1845" y="131"/>
                    <a:pt x="1818" y="64"/>
                    <a:pt x="178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30"/>
            <p:cNvSpPr/>
            <p:nvPr/>
          </p:nvSpPr>
          <p:spPr>
            <a:xfrm>
              <a:off x="1629575" y="2204725"/>
              <a:ext cx="51200" cy="46950"/>
            </a:xfrm>
            <a:custGeom>
              <a:rect b="b" l="l" r="r" t="t"/>
              <a:pathLst>
                <a:path extrusionOk="0" h="1878" w="2048">
                  <a:moveTo>
                    <a:pt x="1018" y="0"/>
                  </a:moveTo>
                  <a:cubicBezTo>
                    <a:pt x="605" y="0"/>
                    <a:pt x="199" y="269"/>
                    <a:pt x="95" y="737"/>
                  </a:cubicBezTo>
                  <a:lnTo>
                    <a:pt x="0" y="759"/>
                  </a:lnTo>
                  <a:lnTo>
                    <a:pt x="99" y="1164"/>
                  </a:lnTo>
                  <a:cubicBezTo>
                    <a:pt x="203" y="1591"/>
                    <a:pt x="591" y="1877"/>
                    <a:pt x="1014" y="1877"/>
                  </a:cubicBezTo>
                  <a:cubicBezTo>
                    <a:pt x="1085" y="1877"/>
                    <a:pt x="1157" y="1869"/>
                    <a:pt x="1229" y="1852"/>
                  </a:cubicBezTo>
                  <a:cubicBezTo>
                    <a:pt x="1732" y="1731"/>
                    <a:pt x="2047" y="1231"/>
                    <a:pt x="1935" y="728"/>
                  </a:cubicBezTo>
                  <a:lnTo>
                    <a:pt x="1935"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30"/>
            <p:cNvSpPr/>
            <p:nvPr/>
          </p:nvSpPr>
          <p:spPr>
            <a:xfrm>
              <a:off x="1622525" y="2194600"/>
              <a:ext cx="56000" cy="47225"/>
            </a:xfrm>
            <a:custGeom>
              <a:rect b="b" l="l" r="r" t="t"/>
              <a:pathLst>
                <a:path extrusionOk="0" h="1889" w="2240">
                  <a:moveTo>
                    <a:pt x="1196" y="0"/>
                  </a:moveTo>
                  <a:cubicBezTo>
                    <a:pt x="893" y="0"/>
                    <a:pt x="588" y="143"/>
                    <a:pt x="399" y="449"/>
                  </a:cubicBezTo>
                  <a:cubicBezTo>
                    <a:pt x="0" y="1097"/>
                    <a:pt x="490" y="1888"/>
                    <a:pt x="1194" y="1888"/>
                  </a:cubicBezTo>
                  <a:cubicBezTo>
                    <a:pt x="1268" y="1888"/>
                    <a:pt x="1343" y="1880"/>
                    <a:pt x="1421" y="1861"/>
                  </a:cubicBezTo>
                  <a:cubicBezTo>
                    <a:pt x="1924" y="1740"/>
                    <a:pt x="2239" y="1232"/>
                    <a:pt x="2118" y="728"/>
                  </a:cubicBezTo>
                  <a:cubicBezTo>
                    <a:pt x="2007" y="258"/>
                    <a:pt x="1603" y="0"/>
                    <a:pt x="119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30"/>
            <p:cNvSpPr/>
            <p:nvPr/>
          </p:nvSpPr>
          <p:spPr>
            <a:xfrm>
              <a:off x="1629000" y="2207725"/>
              <a:ext cx="47150" cy="20925"/>
            </a:xfrm>
            <a:custGeom>
              <a:rect b="b" l="l" r="r" t="t"/>
              <a:pathLst>
                <a:path extrusionOk="0" h="837" w="1886">
                  <a:moveTo>
                    <a:pt x="1787" y="0"/>
                  </a:moveTo>
                  <a:lnTo>
                    <a:pt x="1" y="423"/>
                  </a:lnTo>
                  <a:cubicBezTo>
                    <a:pt x="1" y="495"/>
                    <a:pt x="10" y="567"/>
                    <a:pt x="28" y="639"/>
                  </a:cubicBezTo>
                  <a:cubicBezTo>
                    <a:pt x="41" y="707"/>
                    <a:pt x="68" y="774"/>
                    <a:pt x="100" y="837"/>
                  </a:cubicBezTo>
                  <a:lnTo>
                    <a:pt x="1886" y="414"/>
                  </a:lnTo>
                  <a:cubicBezTo>
                    <a:pt x="1886" y="270"/>
                    <a:pt x="1854" y="126"/>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30"/>
            <p:cNvSpPr/>
            <p:nvPr/>
          </p:nvSpPr>
          <p:spPr>
            <a:xfrm>
              <a:off x="1534875" y="2269125"/>
              <a:ext cx="128475" cy="127725"/>
            </a:xfrm>
            <a:custGeom>
              <a:rect b="b" l="l" r="r" t="t"/>
              <a:pathLst>
                <a:path extrusionOk="0" h="5109" w="5139">
                  <a:moveTo>
                    <a:pt x="3784" y="0"/>
                  </a:moveTo>
                  <a:lnTo>
                    <a:pt x="3680" y="122"/>
                  </a:lnTo>
                  <a:cubicBezTo>
                    <a:pt x="3466" y="41"/>
                    <a:pt x="3237" y="2"/>
                    <a:pt x="3002" y="2"/>
                  </a:cubicBezTo>
                  <a:cubicBezTo>
                    <a:pt x="2190" y="2"/>
                    <a:pt x="1312" y="470"/>
                    <a:pt x="729" y="1301"/>
                  </a:cubicBezTo>
                  <a:cubicBezTo>
                    <a:pt x="136" y="2151"/>
                    <a:pt x="1" y="3154"/>
                    <a:pt x="302" y="3928"/>
                  </a:cubicBezTo>
                  <a:lnTo>
                    <a:pt x="194" y="4049"/>
                  </a:lnTo>
                  <a:lnTo>
                    <a:pt x="774" y="4625"/>
                  </a:lnTo>
                  <a:cubicBezTo>
                    <a:pt x="833" y="4679"/>
                    <a:pt x="891" y="4733"/>
                    <a:pt x="959" y="4778"/>
                  </a:cubicBezTo>
                  <a:cubicBezTo>
                    <a:pt x="1277" y="5002"/>
                    <a:pt x="1650" y="5108"/>
                    <a:pt x="2037" y="5108"/>
                  </a:cubicBezTo>
                  <a:cubicBezTo>
                    <a:pt x="2848" y="5108"/>
                    <a:pt x="3724" y="4642"/>
                    <a:pt x="4306" y="3811"/>
                  </a:cubicBezTo>
                  <a:cubicBezTo>
                    <a:pt x="5138" y="2623"/>
                    <a:pt x="5089" y="1355"/>
                    <a:pt x="4175" y="410"/>
                  </a:cubicBezTo>
                  <a:lnTo>
                    <a:pt x="3784"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30"/>
            <p:cNvSpPr/>
            <p:nvPr/>
          </p:nvSpPr>
          <p:spPr>
            <a:xfrm>
              <a:off x="1532075" y="2345950"/>
              <a:ext cx="48825" cy="50625"/>
            </a:xfrm>
            <a:custGeom>
              <a:rect b="b" l="l" r="r" t="t"/>
              <a:pathLst>
                <a:path extrusionOk="0" h="2025" w="1953">
                  <a:moveTo>
                    <a:pt x="108" y="0"/>
                  </a:moveTo>
                  <a:lnTo>
                    <a:pt x="0" y="99"/>
                  </a:lnTo>
                  <a:lnTo>
                    <a:pt x="293" y="418"/>
                  </a:lnTo>
                  <a:lnTo>
                    <a:pt x="1728" y="1988"/>
                  </a:lnTo>
                  <a:cubicBezTo>
                    <a:pt x="1800" y="2002"/>
                    <a:pt x="1876" y="2015"/>
                    <a:pt x="1953" y="2024"/>
                  </a:cubicBezTo>
                  <a:lnTo>
                    <a:pt x="266" y="167"/>
                  </a:ln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30"/>
            <p:cNvSpPr/>
            <p:nvPr/>
          </p:nvSpPr>
          <p:spPr>
            <a:xfrm>
              <a:off x="1547125" y="2345950"/>
              <a:ext cx="48275" cy="50625"/>
            </a:xfrm>
            <a:custGeom>
              <a:rect b="b" l="l" r="r" t="t"/>
              <a:pathLst>
                <a:path extrusionOk="0" h="2025" w="1931">
                  <a:moveTo>
                    <a:pt x="109" y="0"/>
                  </a:moveTo>
                  <a:lnTo>
                    <a:pt x="1" y="99"/>
                  </a:lnTo>
                  <a:lnTo>
                    <a:pt x="1760" y="2024"/>
                  </a:lnTo>
                  <a:cubicBezTo>
                    <a:pt x="1814" y="2015"/>
                    <a:pt x="1877" y="2006"/>
                    <a:pt x="1931" y="199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30"/>
            <p:cNvSpPr/>
            <p:nvPr/>
          </p:nvSpPr>
          <p:spPr>
            <a:xfrm>
              <a:off x="1562325" y="2345950"/>
              <a:ext cx="45125" cy="47925"/>
            </a:xfrm>
            <a:custGeom>
              <a:rect b="b" l="l" r="r" t="t"/>
              <a:pathLst>
                <a:path extrusionOk="0" h="1917" w="1805">
                  <a:moveTo>
                    <a:pt x="104" y="0"/>
                  </a:moveTo>
                  <a:lnTo>
                    <a:pt x="0" y="99"/>
                  </a:lnTo>
                  <a:lnTo>
                    <a:pt x="1656" y="1916"/>
                  </a:lnTo>
                  <a:cubicBezTo>
                    <a:pt x="1705" y="1898"/>
                    <a:pt x="1755" y="1885"/>
                    <a:pt x="1804" y="1862"/>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30"/>
            <p:cNvSpPr/>
            <p:nvPr/>
          </p:nvSpPr>
          <p:spPr>
            <a:xfrm>
              <a:off x="1577275" y="2345950"/>
              <a:ext cx="40625" cy="43325"/>
            </a:xfrm>
            <a:custGeom>
              <a:rect b="b" l="l" r="r" t="t"/>
              <a:pathLst>
                <a:path extrusionOk="0" h="1733" w="1625">
                  <a:moveTo>
                    <a:pt x="109" y="0"/>
                  </a:moveTo>
                  <a:lnTo>
                    <a:pt x="1" y="99"/>
                  </a:lnTo>
                  <a:lnTo>
                    <a:pt x="1494" y="1732"/>
                  </a:lnTo>
                  <a:cubicBezTo>
                    <a:pt x="1539" y="1710"/>
                    <a:pt x="1580" y="1687"/>
                    <a:pt x="1625" y="1660"/>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30"/>
            <p:cNvSpPr/>
            <p:nvPr/>
          </p:nvSpPr>
          <p:spPr>
            <a:xfrm>
              <a:off x="1592450" y="2345950"/>
              <a:ext cx="34675" cy="37250"/>
            </a:xfrm>
            <a:custGeom>
              <a:rect b="b" l="l" r="r" t="t"/>
              <a:pathLst>
                <a:path extrusionOk="0" h="1490" w="1387">
                  <a:moveTo>
                    <a:pt x="109" y="0"/>
                  </a:moveTo>
                  <a:lnTo>
                    <a:pt x="1" y="99"/>
                  </a:lnTo>
                  <a:lnTo>
                    <a:pt x="1270" y="1489"/>
                  </a:lnTo>
                  <a:cubicBezTo>
                    <a:pt x="1310" y="1462"/>
                    <a:pt x="1346" y="1435"/>
                    <a:pt x="1386" y="1404"/>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30"/>
            <p:cNvSpPr/>
            <p:nvPr/>
          </p:nvSpPr>
          <p:spPr>
            <a:xfrm>
              <a:off x="1607425" y="2345950"/>
              <a:ext cx="27800" cy="30050"/>
            </a:xfrm>
            <a:custGeom>
              <a:rect b="b" l="l" r="r" t="t"/>
              <a:pathLst>
                <a:path extrusionOk="0" h="1202" w="1112">
                  <a:moveTo>
                    <a:pt x="108" y="0"/>
                  </a:moveTo>
                  <a:lnTo>
                    <a:pt x="0" y="99"/>
                  </a:lnTo>
                  <a:lnTo>
                    <a:pt x="1008" y="1201"/>
                  </a:lnTo>
                  <a:cubicBezTo>
                    <a:pt x="1044" y="1170"/>
                    <a:pt x="1080" y="1134"/>
                    <a:pt x="1111" y="1098"/>
                  </a:cubicBez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30"/>
            <p:cNvSpPr/>
            <p:nvPr/>
          </p:nvSpPr>
          <p:spPr>
            <a:xfrm>
              <a:off x="1609325" y="2331100"/>
              <a:ext cx="33200" cy="36350"/>
            </a:xfrm>
            <a:custGeom>
              <a:rect b="b" l="l" r="r" t="t"/>
              <a:pathLst>
                <a:path extrusionOk="0" h="1454" w="1328">
                  <a:moveTo>
                    <a:pt x="104" y="0"/>
                  </a:moveTo>
                  <a:lnTo>
                    <a:pt x="1" y="99"/>
                  </a:lnTo>
                  <a:lnTo>
                    <a:pt x="1238" y="1453"/>
                  </a:lnTo>
                  <a:cubicBezTo>
                    <a:pt x="1269" y="1413"/>
                    <a:pt x="1296" y="1372"/>
                    <a:pt x="1328" y="1336"/>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30"/>
            <p:cNvSpPr/>
            <p:nvPr/>
          </p:nvSpPr>
          <p:spPr>
            <a:xfrm>
              <a:off x="1609325" y="2314000"/>
              <a:ext cx="39400" cy="43650"/>
            </a:xfrm>
            <a:custGeom>
              <a:rect b="b" l="l" r="r" t="t"/>
              <a:pathLst>
                <a:path extrusionOk="0" h="1746" w="1576">
                  <a:moveTo>
                    <a:pt x="109" y="0"/>
                  </a:moveTo>
                  <a:lnTo>
                    <a:pt x="1" y="99"/>
                  </a:lnTo>
                  <a:lnTo>
                    <a:pt x="1503" y="1746"/>
                  </a:lnTo>
                  <a:cubicBezTo>
                    <a:pt x="1526" y="1701"/>
                    <a:pt x="1553" y="1656"/>
                    <a:pt x="1575" y="161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30"/>
            <p:cNvSpPr/>
            <p:nvPr/>
          </p:nvSpPr>
          <p:spPr>
            <a:xfrm>
              <a:off x="1609325" y="2297025"/>
              <a:ext cx="44450" cy="49500"/>
            </a:xfrm>
            <a:custGeom>
              <a:rect b="b" l="l" r="r" t="t"/>
              <a:pathLst>
                <a:path extrusionOk="0" h="1980" w="1778">
                  <a:moveTo>
                    <a:pt x="109" y="0"/>
                  </a:moveTo>
                  <a:lnTo>
                    <a:pt x="1" y="99"/>
                  </a:lnTo>
                  <a:lnTo>
                    <a:pt x="1719" y="1980"/>
                  </a:lnTo>
                  <a:cubicBezTo>
                    <a:pt x="1742" y="1930"/>
                    <a:pt x="1760" y="1881"/>
                    <a:pt x="1778" y="182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30"/>
            <p:cNvSpPr/>
            <p:nvPr/>
          </p:nvSpPr>
          <p:spPr>
            <a:xfrm>
              <a:off x="1609325" y="2279925"/>
              <a:ext cx="47600" cy="53775"/>
            </a:xfrm>
            <a:custGeom>
              <a:rect b="b" l="l" r="r" t="t"/>
              <a:pathLst>
                <a:path extrusionOk="0" h="2151" w="1904">
                  <a:moveTo>
                    <a:pt x="109" y="0"/>
                  </a:moveTo>
                  <a:lnTo>
                    <a:pt x="1" y="99"/>
                  </a:lnTo>
                  <a:lnTo>
                    <a:pt x="1877" y="2151"/>
                  </a:lnTo>
                  <a:cubicBezTo>
                    <a:pt x="1886" y="2092"/>
                    <a:pt x="1895" y="2029"/>
                    <a:pt x="1904" y="197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30"/>
            <p:cNvSpPr/>
            <p:nvPr/>
          </p:nvSpPr>
          <p:spPr>
            <a:xfrm>
              <a:off x="1609325" y="2262825"/>
              <a:ext cx="47825" cy="54900"/>
            </a:xfrm>
            <a:custGeom>
              <a:rect b="b" l="l" r="r" t="t"/>
              <a:pathLst>
                <a:path extrusionOk="0" h="2196" w="1913">
                  <a:moveTo>
                    <a:pt x="109" y="1"/>
                  </a:moveTo>
                  <a:lnTo>
                    <a:pt x="1" y="100"/>
                  </a:lnTo>
                  <a:lnTo>
                    <a:pt x="140" y="257"/>
                  </a:lnTo>
                  <a:lnTo>
                    <a:pt x="1913" y="2196"/>
                  </a:lnTo>
                  <a:cubicBezTo>
                    <a:pt x="1908" y="2115"/>
                    <a:pt x="1899" y="2029"/>
                    <a:pt x="1881" y="1948"/>
                  </a:cubicBezTo>
                  <a:lnTo>
                    <a:pt x="361" y="279"/>
                  </a:lnTo>
                  <a:lnTo>
                    <a:pt x="109"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30"/>
            <p:cNvSpPr/>
            <p:nvPr/>
          </p:nvSpPr>
          <p:spPr>
            <a:xfrm>
              <a:off x="1518350" y="2255575"/>
              <a:ext cx="132500" cy="127675"/>
            </a:xfrm>
            <a:custGeom>
              <a:rect b="b" l="l" r="r" t="t"/>
              <a:pathLst>
                <a:path extrusionOk="0" h="5107" w="5300">
                  <a:moveTo>
                    <a:pt x="3131" y="1"/>
                  </a:moveTo>
                  <a:cubicBezTo>
                    <a:pt x="2320" y="1"/>
                    <a:pt x="1446" y="467"/>
                    <a:pt x="864" y="1298"/>
                  </a:cubicBezTo>
                  <a:cubicBezTo>
                    <a:pt x="0" y="2526"/>
                    <a:pt x="104" y="4083"/>
                    <a:pt x="1089" y="4776"/>
                  </a:cubicBezTo>
                  <a:cubicBezTo>
                    <a:pt x="1409" y="5000"/>
                    <a:pt x="1782" y="5106"/>
                    <a:pt x="2170" y="5106"/>
                  </a:cubicBezTo>
                  <a:cubicBezTo>
                    <a:pt x="2981" y="5106"/>
                    <a:pt x="3856" y="4640"/>
                    <a:pt x="4440" y="3808"/>
                  </a:cubicBezTo>
                  <a:cubicBezTo>
                    <a:pt x="5300" y="2585"/>
                    <a:pt x="5196" y="1028"/>
                    <a:pt x="4211" y="331"/>
                  </a:cubicBezTo>
                  <a:cubicBezTo>
                    <a:pt x="3891" y="107"/>
                    <a:pt x="3518" y="1"/>
                    <a:pt x="313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30"/>
            <p:cNvSpPr/>
            <p:nvPr/>
          </p:nvSpPr>
          <p:spPr>
            <a:xfrm>
              <a:off x="1524075" y="2261475"/>
              <a:ext cx="120925" cy="116325"/>
            </a:xfrm>
            <a:custGeom>
              <a:rect b="b" l="l" r="r" t="t"/>
              <a:pathLst>
                <a:path extrusionOk="0" h="4653" w="4837">
                  <a:moveTo>
                    <a:pt x="2879" y="54"/>
                  </a:moveTo>
                  <a:cubicBezTo>
                    <a:pt x="3213" y="54"/>
                    <a:pt x="3538" y="158"/>
                    <a:pt x="3811" y="347"/>
                  </a:cubicBezTo>
                  <a:cubicBezTo>
                    <a:pt x="4684" y="959"/>
                    <a:pt x="4769" y="2349"/>
                    <a:pt x="4005" y="3442"/>
                  </a:cubicBezTo>
                  <a:cubicBezTo>
                    <a:pt x="3501" y="4153"/>
                    <a:pt x="2727" y="4598"/>
                    <a:pt x="1980" y="4598"/>
                  </a:cubicBezTo>
                  <a:cubicBezTo>
                    <a:pt x="1973" y="4598"/>
                    <a:pt x="1966" y="4598"/>
                    <a:pt x="1959" y="4598"/>
                  </a:cubicBezTo>
                  <a:cubicBezTo>
                    <a:pt x="1624" y="4598"/>
                    <a:pt x="1300" y="4495"/>
                    <a:pt x="1026" y="4306"/>
                  </a:cubicBezTo>
                  <a:cubicBezTo>
                    <a:pt x="154" y="3694"/>
                    <a:pt x="68" y="2304"/>
                    <a:pt x="833" y="1215"/>
                  </a:cubicBezTo>
                  <a:cubicBezTo>
                    <a:pt x="1337" y="500"/>
                    <a:pt x="2111" y="55"/>
                    <a:pt x="2857" y="55"/>
                  </a:cubicBezTo>
                  <a:cubicBezTo>
                    <a:pt x="2864" y="54"/>
                    <a:pt x="2872" y="54"/>
                    <a:pt x="2879" y="54"/>
                  </a:cubicBezTo>
                  <a:close/>
                  <a:moveTo>
                    <a:pt x="2879" y="0"/>
                  </a:moveTo>
                  <a:cubicBezTo>
                    <a:pt x="2872" y="0"/>
                    <a:pt x="2865" y="0"/>
                    <a:pt x="2857" y="1"/>
                  </a:cubicBezTo>
                  <a:cubicBezTo>
                    <a:pt x="2120" y="1"/>
                    <a:pt x="1319" y="423"/>
                    <a:pt x="788" y="1179"/>
                  </a:cubicBezTo>
                  <a:cubicBezTo>
                    <a:pt x="1" y="2299"/>
                    <a:pt x="95" y="3716"/>
                    <a:pt x="995" y="4351"/>
                  </a:cubicBezTo>
                  <a:cubicBezTo>
                    <a:pt x="1281" y="4549"/>
                    <a:pt x="1615" y="4652"/>
                    <a:pt x="1958" y="4652"/>
                  </a:cubicBezTo>
                  <a:cubicBezTo>
                    <a:pt x="1966" y="4652"/>
                    <a:pt x="1973" y="4652"/>
                    <a:pt x="1980" y="4652"/>
                  </a:cubicBezTo>
                  <a:cubicBezTo>
                    <a:pt x="2722" y="4652"/>
                    <a:pt x="3519" y="4229"/>
                    <a:pt x="4049" y="3474"/>
                  </a:cubicBezTo>
                  <a:cubicBezTo>
                    <a:pt x="4837" y="2353"/>
                    <a:pt x="4742" y="932"/>
                    <a:pt x="3843" y="302"/>
                  </a:cubicBezTo>
                  <a:cubicBezTo>
                    <a:pt x="3561" y="104"/>
                    <a:pt x="3223" y="0"/>
                    <a:pt x="28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4" name="Shape 1574"/>
        <p:cNvGrpSpPr/>
        <p:nvPr/>
      </p:nvGrpSpPr>
      <p:grpSpPr>
        <a:xfrm>
          <a:off x="0" y="0"/>
          <a:ext cx="0" cy="0"/>
          <a:chOff x="0" y="0"/>
          <a:chExt cx="0" cy="0"/>
        </a:xfrm>
      </p:grpSpPr>
      <p:sp>
        <p:nvSpPr>
          <p:cNvPr id="1575" name="Google Shape;1575;p3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76" name="Google Shape;1576;p31"/>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577" name="Google Shape;1577;p31"/>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Cystic hygroma</a:t>
            </a:r>
            <a:endParaRPr sz="2200"/>
          </a:p>
        </p:txBody>
      </p:sp>
      <p:sp>
        <p:nvSpPr>
          <p:cNvPr id="1578" name="Google Shape;1578;p31"/>
          <p:cNvSpPr/>
          <p:nvPr/>
        </p:nvSpPr>
        <p:spPr>
          <a:xfrm>
            <a:off x="74475" y="9954200"/>
            <a:ext cx="7440600" cy="6618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31"/>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nvGrpSpPr>
          <p:cNvPr id="1580" name="Google Shape;1580;p31"/>
          <p:cNvGrpSpPr/>
          <p:nvPr/>
        </p:nvGrpSpPr>
        <p:grpSpPr>
          <a:xfrm>
            <a:off x="323344" y="820484"/>
            <a:ext cx="467181" cy="476434"/>
            <a:chOff x="2410712" y="2415450"/>
            <a:chExt cx="312600" cy="312600"/>
          </a:xfrm>
        </p:grpSpPr>
        <p:sp>
          <p:nvSpPr>
            <p:cNvPr id="1581" name="Google Shape;1581;p31"/>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31"/>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83" name="Google Shape;1583;p31"/>
          <p:cNvSpPr txBox="1"/>
          <p:nvPr/>
        </p:nvSpPr>
        <p:spPr>
          <a:xfrm>
            <a:off x="780625" y="847125"/>
            <a:ext cx="65331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Cystic hygroma (Lymph cyst, lymphocele, lymphangioma)</a:t>
            </a:r>
            <a:endParaRPr b="1" sz="1800">
              <a:solidFill>
                <a:srgbClr val="006D77"/>
              </a:solidFill>
              <a:highlight>
                <a:srgbClr val="EDF9F9"/>
              </a:highlight>
              <a:latin typeface="Lora"/>
              <a:ea typeface="Lora"/>
              <a:cs typeface="Lora"/>
              <a:sym typeface="Lora"/>
            </a:endParaRPr>
          </a:p>
        </p:txBody>
      </p:sp>
      <p:sp>
        <p:nvSpPr>
          <p:cNvPr id="1584" name="Google Shape;1584;p31"/>
          <p:cNvSpPr txBox="1"/>
          <p:nvPr/>
        </p:nvSpPr>
        <p:spPr>
          <a:xfrm>
            <a:off x="323350" y="1284350"/>
            <a:ext cx="5805900" cy="631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Congenital </a:t>
            </a:r>
            <a:r>
              <a:rPr b="1" lang="en-GB" sz="1200">
                <a:solidFill>
                  <a:srgbClr val="CC0000"/>
                </a:solidFill>
                <a:latin typeface="Mada"/>
                <a:ea typeface="Mada"/>
                <a:cs typeface="Mada"/>
                <a:sym typeface="Mada"/>
              </a:rPr>
              <a:t>collection of lymphatic sacs </a:t>
            </a:r>
            <a:r>
              <a:rPr b="1" lang="en-GB" sz="1200">
                <a:solidFill>
                  <a:srgbClr val="6AA84F"/>
                </a:solidFill>
                <a:latin typeface="Mada"/>
                <a:ea typeface="Mada"/>
                <a:cs typeface="Mada"/>
                <a:sym typeface="Mada"/>
              </a:rPr>
              <a:t>in </a:t>
            </a:r>
            <a:r>
              <a:rPr b="1" lang="en-GB" sz="1200">
                <a:solidFill>
                  <a:srgbClr val="6AA84F"/>
                </a:solidFill>
                <a:latin typeface="Mada"/>
                <a:ea typeface="Mada"/>
                <a:cs typeface="Mada"/>
                <a:sym typeface="Mada"/>
              </a:rPr>
              <a:t>underdeveloped</a:t>
            </a:r>
            <a:r>
              <a:rPr b="1" lang="en-GB" sz="1200">
                <a:solidFill>
                  <a:srgbClr val="6AA84F"/>
                </a:solidFill>
                <a:latin typeface="Mada"/>
                <a:ea typeface="Mada"/>
                <a:cs typeface="Mada"/>
                <a:sym typeface="Mada"/>
              </a:rPr>
              <a:t> lymphatic channels</a:t>
            </a:r>
            <a:r>
              <a:rPr b="1" lang="en-GB" sz="1200">
                <a:solidFill>
                  <a:srgbClr val="CC0000"/>
                </a:solidFill>
                <a:latin typeface="Mada"/>
                <a:ea typeface="Mada"/>
                <a:cs typeface="Mada"/>
                <a:sym typeface="Mada"/>
              </a:rPr>
              <a:t> </a:t>
            </a:r>
            <a:r>
              <a:rPr lang="en-GB" sz="1200">
                <a:latin typeface="Mada"/>
                <a:ea typeface="Mada"/>
                <a:cs typeface="Mada"/>
                <a:sym typeface="Mada"/>
              </a:rPr>
              <a:t>that contain clear, </a:t>
            </a:r>
            <a:r>
              <a:rPr lang="en-GB" sz="1200">
                <a:latin typeface="Mada"/>
                <a:ea typeface="Mada"/>
                <a:cs typeface="Mada"/>
                <a:sym typeface="Mada"/>
              </a:rPr>
              <a:t>colourless lymph</a:t>
            </a:r>
            <a:r>
              <a:rPr lang="en-GB"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a:t>
            </a:r>
            <a:r>
              <a:rPr lang="en-GB" sz="1200">
                <a:latin typeface="Mada"/>
                <a:ea typeface="Mada"/>
                <a:cs typeface="Mada"/>
                <a:sym typeface="Mada"/>
              </a:rPr>
              <a:t>ommonly occur near the root of the arm and the leg.</a:t>
            </a:r>
            <a:endParaRPr sz="1200">
              <a:latin typeface="Mada"/>
              <a:ea typeface="Mada"/>
              <a:cs typeface="Mada"/>
              <a:sym typeface="Mada"/>
            </a:endParaRPr>
          </a:p>
        </p:txBody>
      </p:sp>
      <p:grpSp>
        <p:nvGrpSpPr>
          <p:cNvPr id="1585" name="Google Shape;1585;p31"/>
          <p:cNvGrpSpPr/>
          <p:nvPr/>
        </p:nvGrpSpPr>
        <p:grpSpPr>
          <a:xfrm>
            <a:off x="335747" y="3946864"/>
            <a:ext cx="865460" cy="743572"/>
            <a:chOff x="1186450" y="2531950"/>
            <a:chExt cx="399400" cy="341825"/>
          </a:xfrm>
        </p:grpSpPr>
        <p:sp>
          <p:nvSpPr>
            <p:cNvPr id="1586" name="Google Shape;1586;p31"/>
            <p:cNvSpPr/>
            <p:nvPr/>
          </p:nvSpPr>
          <p:spPr>
            <a:xfrm>
              <a:off x="1243925" y="2531950"/>
              <a:ext cx="341925" cy="341825"/>
            </a:xfrm>
            <a:custGeom>
              <a:rect b="b" l="l" r="r" t="t"/>
              <a:pathLst>
                <a:path extrusionOk="0" h="13673" w="13677">
                  <a:moveTo>
                    <a:pt x="6839" y="1"/>
                  </a:moveTo>
                  <a:cubicBezTo>
                    <a:pt x="3064" y="1"/>
                    <a:pt x="1" y="3060"/>
                    <a:pt x="1" y="6834"/>
                  </a:cubicBezTo>
                  <a:cubicBezTo>
                    <a:pt x="1" y="10613"/>
                    <a:pt x="3064" y="13672"/>
                    <a:pt x="6839" y="13672"/>
                  </a:cubicBezTo>
                  <a:cubicBezTo>
                    <a:pt x="10617" y="13672"/>
                    <a:pt x="13676" y="10613"/>
                    <a:pt x="13676" y="6834"/>
                  </a:cubicBezTo>
                  <a:cubicBezTo>
                    <a:pt x="13676" y="3060"/>
                    <a:pt x="10617" y="1"/>
                    <a:pt x="6839"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31"/>
            <p:cNvSpPr/>
            <p:nvPr/>
          </p:nvSpPr>
          <p:spPr>
            <a:xfrm>
              <a:off x="1186450" y="2575700"/>
              <a:ext cx="61900" cy="134100"/>
            </a:xfrm>
            <a:custGeom>
              <a:rect b="b" l="l" r="r" t="t"/>
              <a:pathLst>
                <a:path extrusionOk="0" h="5364" w="2476">
                  <a:moveTo>
                    <a:pt x="1027" y="1"/>
                  </a:moveTo>
                  <a:lnTo>
                    <a:pt x="446" y="424"/>
                  </a:lnTo>
                  <a:lnTo>
                    <a:pt x="433" y="433"/>
                  </a:lnTo>
                  <a:cubicBezTo>
                    <a:pt x="248" y="604"/>
                    <a:pt x="1" y="1107"/>
                    <a:pt x="410" y="1755"/>
                  </a:cubicBezTo>
                  <a:cubicBezTo>
                    <a:pt x="716" y="2246"/>
                    <a:pt x="1679" y="4225"/>
                    <a:pt x="2228" y="5363"/>
                  </a:cubicBezTo>
                  <a:lnTo>
                    <a:pt x="2475" y="5242"/>
                  </a:lnTo>
                  <a:cubicBezTo>
                    <a:pt x="1805" y="3847"/>
                    <a:pt x="941" y="2084"/>
                    <a:pt x="644" y="1611"/>
                  </a:cubicBezTo>
                  <a:cubicBezTo>
                    <a:pt x="275" y="1026"/>
                    <a:pt x="577" y="685"/>
                    <a:pt x="617" y="640"/>
                  </a:cubicBezTo>
                  <a:lnTo>
                    <a:pt x="1189" y="226"/>
                  </a:lnTo>
                  <a:lnTo>
                    <a:pt x="1027"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31"/>
            <p:cNvSpPr/>
            <p:nvPr/>
          </p:nvSpPr>
          <p:spPr>
            <a:xfrm>
              <a:off x="1268325" y="2533200"/>
              <a:ext cx="107550" cy="115625"/>
            </a:xfrm>
            <a:custGeom>
              <a:rect b="b" l="l" r="r" t="t"/>
              <a:pathLst>
                <a:path extrusionOk="0" h="4625" w="4302">
                  <a:moveTo>
                    <a:pt x="856" y="0"/>
                  </a:moveTo>
                  <a:cubicBezTo>
                    <a:pt x="787" y="0"/>
                    <a:pt x="725" y="9"/>
                    <a:pt x="676" y="23"/>
                  </a:cubicBezTo>
                  <a:lnTo>
                    <a:pt x="1" y="306"/>
                  </a:lnTo>
                  <a:lnTo>
                    <a:pt x="109" y="558"/>
                  </a:lnTo>
                  <a:lnTo>
                    <a:pt x="757" y="288"/>
                  </a:lnTo>
                  <a:cubicBezTo>
                    <a:pt x="771" y="285"/>
                    <a:pt x="807" y="279"/>
                    <a:pt x="858" y="279"/>
                  </a:cubicBezTo>
                  <a:cubicBezTo>
                    <a:pt x="1022" y="279"/>
                    <a:pt x="1341" y="347"/>
                    <a:pt x="1575" y="819"/>
                  </a:cubicBezTo>
                  <a:cubicBezTo>
                    <a:pt x="1854" y="1386"/>
                    <a:pt x="3262" y="3442"/>
                    <a:pt x="4077" y="4625"/>
                  </a:cubicBezTo>
                  <a:lnTo>
                    <a:pt x="4302" y="4467"/>
                  </a:lnTo>
                  <a:cubicBezTo>
                    <a:pt x="3649" y="3523"/>
                    <a:pt x="2102" y="1264"/>
                    <a:pt x="1818" y="693"/>
                  </a:cubicBezTo>
                  <a:cubicBezTo>
                    <a:pt x="1545" y="142"/>
                    <a:pt x="1136" y="0"/>
                    <a:pt x="85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31"/>
            <p:cNvSpPr/>
            <p:nvPr/>
          </p:nvSpPr>
          <p:spPr>
            <a:xfrm>
              <a:off x="1358650" y="2627675"/>
              <a:ext cx="17225" cy="21050"/>
            </a:xfrm>
            <a:custGeom>
              <a:rect b="b" l="l" r="r" t="t"/>
              <a:pathLst>
                <a:path extrusionOk="0" h="842" w="689">
                  <a:moveTo>
                    <a:pt x="216" y="0"/>
                  </a:moveTo>
                  <a:lnTo>
                    <a:pt x="0" y="171"/>
                  </a:lnTo>
                  <a:cubicBezTo>
                    <a:pt x="167" y="414"/>
                    <a:pt x="324" y="643"/>
                    <a:pt x="464" y="841"/>
                  </a:cubicBezTo>
                  <a:lnTo>
                    <a:pt x="689" y="688"/>
                  </a:lnTo>
                  <a:cubicBezTo>
                    <a:pt x="558" y="499"/>
                    <a:pt x="396" y="266"/>
                    <a:pt x="21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31"/>
            <p:cNvSpPr/>
            <p:nvPr/>
          </p:nvSpPr>
          <p:spPr>
            <a:xfrm>
              <a:off x="1236175" y="2694025"/>
              <a:ext cx="12175" cy="15650"/>
            </a:xfrm>
            <a:custGeom>
              <a:rect b="b" l="l" r="r" t="t"/>
              <a:pathLst>
                <a:path extrusionOk="0" h="626" w="487">
                  <a:moveTo>
                    <a:pt x="239" y="0"/>
                  </a:moveTo>
                  <a:lnTo>
                    <a:pt x="0" y="140"/>
                  </a:lnTo>
                  <a:cubicBezTo>
                    <a:pt x="86" y="311"/>
                    <a:pt x="167" y="477"/>
                    <a:pt x="239" y="626"/>
                  </a:cubicBezTo>
                  <a:lnTo>
                    <a:pt x="486" y="509"/>
                  </a:lnTo>
                  <a:lnTo>
                    <a:pt x="2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31"/>
            <p:cNvSpPr/>
            <p:nvPr/>
          </p:nvSpPr>
          <p:spPr>
            <a:xfrm>
              <a:off x="1203000" y="2571475"/>
              <a:ext cx="23300" cy="20200"/>
            </a:xfrm>
            <a:custGeom>
              <a:rect b="b" l="l" r="r" t="t"/>
              <a:pathLst>
                <a:path extrusionOk="0" h="808" w="932">
                  <a:moveTo>
                    <a:pt x="540" y="0"/>
                  </a:moveTo>
                  <a:cubicBezTo>
                    <a:pt x="481" y="0"/>
                    <a:pt x="422" y="17"/>
                    <a:pt x="369" y="53"/>
                  </a:cubicBezTo>
                  <a:lnTo>
                    <a:pt x="176" y="183"/>
                  </a:lnTo>
                  <a:cubicBezTo>
                    <a:pt x="36" y="278"/>
                    <a:pt x="0" y="467"/>
                    <a:pt x="95" y="602"/>
                  </a:cubicBezTo>
                  <a:lnTo>
                    <a:pt x="144" y="674"/>
                  </a:lnTo>
                  <a:cubicBezTo>
                    <a:pt x="200" y="760"/>
                    <a:pt x="295" y="807"/>
                    <a:pt x="392" y="807"/>
                  </a:cubicBezTo>
                  <a:cubicBezTo>
                    <a:pt x="450" y="807"/>
                    <a:pt x="510" y="790"/>
                    <a:pt x="563" y="755"/>
                  </a:cubicBezTo>
                  <a:lnTo>
                    <a:pt x="756" y="629"/>
                  </a:lnTo>
                  <a:cubicBezTo>
                    <a:pt x="895" y="534"/>
                    <a:pt x="931" y="345"/>
                    <a:pt x="837" y="206"/>
                  </a:cubicBezTo>
                  <a:lnTo>
                    <a:pt x="788" y="134"/>
                  </a:lnTo>
                  <a:cubicBezTo>
                    <a:pt x="731" y="47"/>
                    <a:pt x="637" y="0"/>
                    <a:pt x="54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31"/>
            <p:cNvSpPr/>
            <p:nvPr/>
          </p:nvSpPr>
          <p:spPr>
            <a:xfrm>
              <a:off x="1256525" y="2533925"/>
              <a:ext cx="23425" cy="19525"/>
            </a:xfrm>
            <a:custGeom>
              <a:rect b="b" l="l" r="r" t="t"/>
              <a:pathLst>
                <a:path extrusionOk="0" h="781" w="937">
                  <a:moveTo>
                    <a:pt x="558" y="1"/>
                  </a:moveTo>
                  <a:cubicBezTo>
                    <a:pt x="516" y="1"/>
                    <a:pt x="473" y="10"/>
                    <a:pt x="432" y="30"/>
                  </a:cubicBezTo>
                  <a:lnTo>
                    <a:pt x="221" y="124"/>
                  </a:lnTo>
                  <a:cubicBezTo>
                    <a:pt x="68" y="192"/>
                    <a:pt x="1" y="372"/>
                    <a:pt x="73" y="525"/>
                  </a:cubicBezTo>
                  <a:lnTo>
                    <a:pt x="104" y="601"/>
                  </a:lnTo>
                  <a:cubicBezTo>
                    <a:pt x="157" y="714"/>
                    <a:pt x="266" y="780"/>
                    <a:pt x="382" y="780"/>
                  </a:cubicBezTo>
                  <a:cubicBezTo>
                    <a:pt x="423" y="780"/>
                    <a:pt x="464" y="772"/>
                    <a:pt x="504" y="754"/>
                  </a:cubicBezTo>
                  <a:lnTo>
                    <a:pt x="716" y="655"/>
                  </a:lnTo>
                  <a:cubicBezTo>
                    <a:pt x="869" y="588"/>
                    <a:pt x="936" y="408"/>
                    <a:pt x="864" y="255"/>
                  </a:cubicBezTo>
                  <a:lnTo>
                    <a:pt x="833" y="178"/>
                  </a:lnTo>
                  <a:cubicBezTo>
                    <a:pt x="780" y="67"/>
                    <a:pt x="671"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31"/>
            <p:cNvSpPr/>
            <p:nvPr/>
          </p:nvSpPr>
          <p:spPr>
            <a:xfrm>
              <a:off x="1237400" y="2632850"/>
              <a:ext cx="149950" cy="116325"/>
            </a:xfrm>
            <a:custGeom>
              <a:rect b="b" l="l" r="r" t="t"/>
              <a:pathLst>
                <a:path extrusionOk="0" h="4653" w="5998">
                  <a:moveTo>
                    <a:pt x="5314" y="0"/>
                  </a:moveTo>
                  <a:lnTo>
                    <a:pt x="4900" y="229"/>
                  </a:lnTo>
                  <a:cubicBezTo>
                    <a:pt x="4909" y="243"/>
                    <a:pt x="5489" y="1291"/>
                    <a:pt x="5197" y="2344"/>
                  </a:cubicBezTo>
                  <a:cubicBezTo>
                    <a:pt x="5030" y="2938"/>
                    <a:pt x="4612" y="3428"/>
                    <a:pt x="3951" y="3797"/>
                  </a:cubicBezTo>
                  <a:cubicBezTo>
                    <a:pt x="3497" y="4052"/>
                    <a:pt x="3056" y="4179"/>
                    <a:pt x="2632" y="4179"/>
                  </a:cubicBezTo>
                  <a:cubicBezTo>
                    <a:pt x="2190" y="4179"/>
                    <a:pt x="1766" y="4041"/>
                    <a:pt x="1364" y="3765"/>
                  </a:cubicBezTo>
                  <a:cubicBezTo>
                    <a:pt x="982" y="3491"/>
                    <a:pt x="658" y="3145"/>
                    <a:pt x="415" y="2744"/>
                  </a:cubicBezTo>
                  <a:lnTo>
                    <a:pt x="1" y="2974"/>
                  </a:lnTo>
                  <a:cubicBezTo>
                    <a:pt x="28" y="3023"/>
                    <a:pt x="694" y="4202"/>
                    <a:pt x="1935" y="4553"/>
                  </a:cubicBezTo>
                  <a:cubicBezTo>
                    <a:pt x="2166" y="4619"/>
                    <a:pt x="2401" y="4652"/>
                    <a:pt x="2639" y="4652"/>
                  </a:cubicBezTo>
                  <a:cubicBezTo>
                    <a:pt x="3142" y="4652"/>
                    <a:pt x="3659" y="4504"/>
                    <a:pt x="4185" y="4211"/>
                  </a:cubicBezTo>
                  <a:cubicBezTo>
                    <a:pt x="4517" y="4026"/>
                    <a:pt x="4814" y="3797"/>
                    <a:pt x="5071" y="3518"/>
                  </a:cubicBezTo>
                  <a:cubicBezTo>
                    <a:pt x="5345" y="3221"/>
                    <a:pt x="5543" y="2861"/>
                    <a:pt x="5651" y="2474"/>
                  </a:cubicBezTo>
                  <a:cubicBezTo>
                    <a:pt x="5997" y="1233"/>
                    <a:pt x="5341" y="50"/>
                    <a:pt x="53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31"/>
            <p:cNvSpPr/>
            <p:nvPr/>
          </p:nvSpPr>
          <p:spPr>
            <a:xfrm>
              <a:off x="1244375" y="2636325"/>
              <a:ext cx="133300" cy="103375"/>
            </a:xfrm>
            <a:custGeom>
              <a:rect b="b" l="l" r="r" t="t"/>
              <a:pathLst>
                <a:path extrusionOk="0" h="4135" w="5332">
                  <a:moveTo>
                    <a:pt x="4783" y="0"/>
                  </a:moveTo>
                  <a:lnTo>
                    <a:pt x="4625" y="90"/>
                  </a:lnTo>
                  <a:cubicBezTo>
                    <a:pt x="4630" y="99"/>
                    <a:pt x="5215" y="1148"/>
                    <a:pt x="4918" y="2205"/>
                  </a:cubicBezTo>
                  <a:cubicBezTo>
                    <a:pt x="4751" y="2799"/>
                    <a:pt x="4333" y="3289"/>
                    <a:pt x="3676" y="3658"/>
                  </a:cubicBezTo>
                  <a:cubicBezTo>
                    <a:pt x="3220" y="3911"/>
                    <a:pt x="2780" y="4038"/>
                    <a:pt x="2356" y="4038"/>
                  </a:cubicBezTo>
                  <a:cubicBezTo>
                    <a:pt x="1913" y="4038"/>
                    <a:pt x="1489" y="3900"/>
                    <a:pt x="1085" y="3622"/>
                  </a:cubicBezTo>
                  <a:cubicBezTo>
                    <a:pt x="703" y="3352"/>
                    <a:pt x="379" y="3006"/>
                    <a:pt x="136" y="2605"/>
                  </a:cubicBezTo>
                  <a:lnTo>
                    <a:pt x="1" y="2682"/>
                  </a:lnTo>
                  <a:cubicBezTo>
                    <a:pt x="140" y="2907"/>
                    <a:pt x="725" y="3766"/>
                    <a:pt x="1710" y="4049"/>
                  </a:cubicBezTo>
                  <a:cubicBezTo>
                    <a:pt x="1916" y="4106"/>
                    <a:pt x="2125" y="4135"/>
                    <a:pt x="2336" y="4135"/>
                  </a:cubicBezTo>
                  <a:cubicBezTo>
                    <a:pt x="2791" y="4135"/>
                    <a:pt x="3259" y="4003"/>
                    <a:pt x="3735" y="3739"/>
                  </a:cubicBezTo>
                  <a:cubicBezTo>
                    <a:pt x="4031" y="3572"/>
                    <a:pt x="4301" y="3365"/>
                    <a:pt x="4531" y="3114"/>
                  </a:cubicBezTo>
                  <a:cubicBezTo>
                    <a:pt x="4778" y="2844"/>
                    <a:pt x="4958" y="2524"/>
                    <a:pt x="5053" y="2173"/>
                  </a:cubicBezTo>
                  <a:cubicBezTo>
                    <a:pt x="5332" y="1188"/>
                    <a:pt x="4904" y="239"/>
                    <a:pt x="478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31"/>
            <p:cNvSpPr/>
            <p:nvPr/>
          </p:nvSpPr>
          <p:spPr>
            <a:xfrm>
              <a:off x="1528250" y="2699875"/>
              <a:ext cx="34550" cy="92025"/>
            </a:xfrm>
            <a:custGeom>
              <a:rect b="b" l="l" r="r" t="t"/>
              <a:pathLst>
                <a:path extrusionOk="0" h="3681" w="1382">
                  <a:moveTo>
                    <a:pt x="805" y="0"/>
                  </a:moveTo>
                  <a:cubicBezTo>
                    <a:pt x="805" y="0"/>
                    <a:pt x="0" y="2767"/>
                    <a:pt x="1318" y="3680"/>
                  </a:cubicBezTo>
                  <a:lnTo>
                    <a:pt x="1381" y="3545"/>
                  </a:lnTo>
                  <a:cubicBezTo>
                    <a:pt x="1381" y="3545"/>
                    <a:pt x="288" y="2780"/>
                    <a:pt x="891" y="212"/>
                  </a:cubicBezTo>
                  <a:cubicBezTo>
                    <a:pt x="895" y="198"/>
                    <a:pt x="904" y="176"/>
                    <a:pt x="909" y="158"/>
                  </a:cubicBezTo>
                  <a:lnTo>
                    <a:pt x="80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31"/>
            <p:cNvSpPr/>
            <p:nvPr/>
          </p:nvSpPr>
          <p:spPr>
            <a:xfrm>
              <a:off x="1531050" y="2662150"/>
              <a:ext cx="47600" cy="42275"/>
            </a:xfrm>
            <a:custGeom>
              <a:rect b="b" l="l" r="r" t="t"/>
              <a:pathLst>
                <a:path extrusionOk="0" h="1691" w="1904">
                  <a:moveTo>
                    <a:pt x="952" y="0"/>
                  </a:moveTo>
                  <a:cubicBezTo>
                    <a:pt x="860" y="0"/>
                    <a:pt x="767" y="15"/>
                    <a:pt x="675" y="47"/>
                  </a:cubicBezTo>
                  <a:cubicBezTo>
                    <a:pt x="235" y="200"/>
                    <a:pt x="1" y="681"/>
                    <a:pt x="154" y="1122"/>
                  </a:cubicBezTo>
                  <a:cubicBezTo>
                    <a:pt x="271" y="1472"/>
                    <a:pt x="598" y="1691"/>
                    <a:pt x="948" y="1691"/>
                  </a:cubicBezTo>
                  <a:cubicBezTo>
                    <a:pt x="1039" y="1691"/>
                    <a:pt x="1133" y="1676"/>
                    <a:pt x="1224" y="1644"/>
                  </a:cubicBezTo>
                  <a:cubicBezTo>
                    <a:pt x="1665" y="1491"/>
                    <a:pt x="1904" y="1010"/>
                    <a:pt x="1751" y="569"/>
                  </a:cubicBezTo>
                  <a:cubicBezTo>
                    <a:pt x="1629" y="220"/>
                    <a:pt x="1302" y="0"/>
                    <a:pt x="952"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31"/>
            <p:cNvSpPr/>
            <p:nvPr/>
          </p:nvSpPr>
          <p:spPr>
            <a:xfrm>
              <a:off x="1543550" y="2672875"/>
              <a:ext cx="22950" cy="20375"/>
            </a:xfrm>
            <a:custGeom>
              <a:rect b="b" l="l" r="r" t="t"/>
              <a:pathLst>
                <a:path extrusionOk="0" h="815" w="918">
                  <a:moveTo>
                    <a:pt x="460" y="0"/>
                  </a:moveTo>
                  <a:cubicBezTo>
                    <a:pt x="338" y="0"/>
                    <a:pt x="217" y="55"/>
                    <a:pt x="135" y="158"/>
                  </a:cubicBezTo>
                  <a:cubicBezTo>
                    <a:pt x="0" y="338"/>
                    <a:pt x="31" y="594"/>
                    <a:pt x="211" y="729"/>
                  </a:cubicBezTo>
                  <a:cubicBezTo>
                    <a:pt x="284" y="787"/>
                    <a:pt x="371" y="815"/>
                    <a:pt x="458" y="815"/>
                  </a:cubicBezTo>
                  <a:cubicBezTo>
                    <a:pt x="580" y="815"/>
                    <a:pt x="701" y="760"/>
                    <a:pt x="783" y="657"/>
                  </a:cubicBezTo>
                  <a:cubicBezTo>
                    <a:pt x="918" y="477"/>
                    <a:pt x="886" y="221"/>
                    <a:pt x="706" y="86"/>
                  </a:cubicBezTo>
                  <a:cubicBezTo>
                    <a:pt x="633" y="28"/>
                    <a:pt x="547" y="0"/>
                    <a:pt x="46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31"/>
            <p:cNvSpPr/>
            <p:nvPr/>
          </p:nvSpPr>
          <p:spPr>
            <a:xfrm>
              <a:off x="1550950" y="2664325"/>
              <a:ext cx="28150" cy="39950"/>
            </a:xfrm>
            <a:custGeom>
              <a:rect b="b" l="l" r="r" t="t"/>
              <a:pathLst>
                <a:path extrusionOk="0" h="1598" w="1126">
                  <a:moveTo>
                    <a:pt x="545" y="1"/>
                  </a:moveTo>
                  <a:lnTo>
                    <a:pt x="545" y="1"/>
                  </a:lnTo>
                  <a:cubicBezTo>
                    <a:pt x="1126" y="545"/>
                    <a:pt x="788" y="1512"/>
                    <a:pt x="1" y="1580"/>
                  </a:cubicBezTo>
                  <a:cubicBezTo>
                    <a:pt x="58" y="1591"/>
                    <a:pt x="115" y="1597"/>
                    <a:pt x="172" y="1597"/>
                  </a:cubicBezTo>
                  <a:cubicBezTo>
                    <a:pt x="524" y="1597"/>
                    <a:pt x="848" y="1376"/>
                    <a:pt x="968" y="1031"/>
                  </a:cubicBezTo>
                  <a:cubicBezTo>
                    <a:pt x="1103" y="630"/>
                    <a:pt x="923" y="190"/>
                    <a:pt x="54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31"/>
            <p:cNvSpPr/>
            <p:nvPr/>
          </p:nvSpPr>
          <p:spPr>
            <a:xfrm>
              <a:off x="1333800" y="2730450"/>
              <a:ext cx="108425" cy="142875"/>
            </a:xfrm>
            <a:custGeom>
              <a:rect b="b" l="l" r="r" t="t"/>
              <a:pathLst>
                <a:path extrusionOk="0" h="5715" w="4337">
                  <a:moveTo>
                    <a:pt x="427" y="1"/>
                  </a:moveTo>
                  <a:lnTo>
                    <a:pt x="0" y="194"/>
                  </a:lnTo>
                  <a:cubicBezTo>
                    <a:pt x="553" y="1409"/>
                    <a:pt x="1215" y="2570"/>
                    <a:pt x="1980" y="3667"/>
                  </a:cubicBezTo>
                  <a:cubicBezTo>
                    <a:pt x="2470" y="4378"/>
                    <a:pt x="3023" y="5125"/>
                    <a:pt x="3680" y="5714"/>
                  </a:cubicBezTo>
                  <a:cubicBezTo>
                    <a:pt x="3905" y="5701"/>
                    <a:pt x="4121" y="5678"/>
                    <a:pt x="4337" y="5642"/>
                  </a:cubicBezTo>
                  <a:cubicBezTo>
                    <a:pt x="3563" y="5062"/>
                    <a:pt x="2924" y="4203"/>
                    <a:pt x="2366" y="3397"/>
                  </a:cubicBezTo>
                  <a:cubicBezTo>
                    <a:pt x="1620" y="2327"/>
                    <a:pt x="972" y="1188"/>
                    <a:pt x="4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31"/>
            <p:cNvSpPr/>
            <p:nvPr/>
          </p:nvSpPr>
          <p:spPr>
            <a:xfrm>
              <a:off x="1531725" y="2703925"/>
              <a:ext cx="34775" cy="84600"/>
            </a:xfrm>
            <a:custGeom>
              <a:rect b="b" l="l" r="r" t="t"/>
              <a:pathLst>
                <a:path extrusionOk="0" h="3384" w="1391">
                  <a:moveTo>
                    <a:pt x="770" y="0"/>
                  </a:moveTo>
                  <a:cubicBezTo>
                    <a:pt x="770" y="0"/>
                    <a:pt x="1" y="2227"/>
                    <a:pt x="1242" y="3383"/>
                  </a:cubicBezTo>
                  <a:cubicBezTo>
                    <a:pt x="1296" y="3293"/>
                    <a:pt x="1346" y="3203"/>
                    <a:pt x="1391" y="3113"/>
                  </a:cubicBezTo>
                  <a:cubicBezTo>
                    <a:pt x="1161" y="2884"/>
                    <a:pt x="716" y="2330"/>
                    <a:pt x="1031" y="9"/>
                  </a:cubicBezTo>
                  <a:lnTo>
                    <a:pt x="77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01" name="Google Shape;1601;p31"/>
          <p:cNvSpPr txBox="1"/>
          <p:nvPr/>
        </p:nvSpPr>
        <p:spPr>
          <a:xfrm>
            <a:off x="228600" y="3602445"/>
            <a:ext cx="1168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E29578"/>
                </a:solidFill>
                <a:latin typeface="Lora"/>
                <a:ea typeface="Lora"/>
                <a:cs typeface="Lora"/>
                <a:sym typeface="Lora"/>
              </a:rPr>
              <a:t>Examination</a:t>
            </a:r>
            <a:endParaRPr b="1" sz="1200">
              <a:solidFill>
                <a:srgbClr val="E29578"/>
              </a:solidFill>
              <a:latin typeface="Lora"/>
              <a:ea typeface="Lora"/>
              <a:cs typeface="Lora"/>
              <a:sym typeface="Lora"/>
            </a:endParaRPr>
          </a:p>
        </p:txBody>
      </p:sp>
      <p:sp>
        <p:nvSpPr>
          <p:cNvPr id="1602" name="Google Shape;1602;p31"/>
          <p:cNvSpPr/>
          <p:nvPr/>
        </p:nvSpPr>
        <p:spPr>
          <a:xfrm>
            <a:off x="262800" y="2194850"/>
            <a:ext cx="6842100" cy="1102200"/>
          </a:xfrm>
          <a:prstGeom prst="round1Rect">
            <a:avLst>
              <a:gd fmla="val 42576" name="adj"/>
            </a:avLst>
          </a:prstGeom>
          <a:noFill/>
          <a:ln cap="flat" cmpd="sng" w="19050">
            <a:solidFill>
              <a:srgbClr val="F9BDA5"/>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03" name="Google Shape;1603;p31"/>
          <p:cNvGrpSpPr/>
          <p:nvPr/>
        </p:nvGrpSpPr>
        <p:grpSpPr>
          <a:xfrm>
            <a:off x="429754" y="2498924"/>
            <a:ext cx="750422" cy="753569"/>
            <a:chOff x="1086250" y="2163525"/>
            <a:chExt cx="341800" cy="341925"/>
          </a:xfrm>
        </p:grpSpPr>
        <p:sp>
          <p:nvSpPr>
            <p:cNvPr id="1604" name="Google Shape;1604;p31"/>
            <p:cNvSpPr/>
            <p:nvPr/>
          </p:nvSpPr>
          <p:spPr>
            <a:xfrm>
              <a:off x="1086250" y="2163525"/>
              <a:ext cx="341800" cy="341925"/>
            </a:xfrm>
            <a:custGeom>
              <a:rect b="b" l="l" r="r" t="t"/>
              <a:pathLst>
                <a:path extrusionOk="0" h="13677" w="13672">
                  <a:moveTo>
                    <a:pt x="6839" y="0"/>
                  </a:moveTo>
                  <a:cubicBezTo>
                    <a:pt x="3060" y="0"/>
                    <a:pt x="1" y="3059"/>
                    <a:pt x="1" y="6838"/>
                  </a:cubicBezTo>
                  <a:cubicBezTo>
                    <a:pt x="1" y="10613"/>
                    <a:pt x="3060" y="13676"/>
                    <a:pt x="6839" y="13676"/>
                  </a:cubicBezTo>
                  <a:cubicBezTo>
                    <a:pt x="10613" y="13676"/>
                    <a:pt x="13672" y="10613"/>
                    <a:pt x="13672" y="6838"/>
                  </a:cubicBezTo>
                  <a:cubicBezTo>
                    <a:pt x="13672" y="3059"/>
                    <a:pt x="10613" y="0"/>
                    <a:pt x="6839"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31"/>
            <p:cNvSpPr/>
            <p:nvPr/>
          </p:nvSpPr>
          <p:spPr>
            <a:xfrm>
              <a:off x="1117625" y="2175225"/>
              <a:ext cx="243400" cy="327175"/>
            </a:xfrm>
            <a:custGeom>
              <a:rect b="b" l="l" r="r" t="t"/>
              <a:pathLst>
                <a:path extrusionOk="0" h="13087" w="9736">
                  <a:moveTo>
                    <a:pt x="3087" y="0"/>
                  </a:moveTo>
                  <a:cubicBezTo>
                    <a:pt x="2286" y="315"/>
                    <a:pt x="1553" y="778"/>
                    <a:pt x="928" y="1363"/>
                  </a:cubicBezTo>
                  <a:lnTo>
                    <a:pt x="19" y="11548"/>
                  </a:lnTo>
                  <a:cubicBezTo>
                    <a:pt x="1" y="11755"/>
                    <a:pt x="145" y="11939"/>
                    <a:pt x="347" y="11975"/>
                  </a:cubicBezTo>
                  <a:lnTo>
                    <a:pt x="6857" y="13087"/>
                  </a:lnTo>
                  <a:cubicBezTo>
                    <a:pt x="7504" y="12965"/>
                    <a:pt x="8130" y="12749"/>
                    <a:pt x="8715" y="12448"/>
                  </a:cubicBezTo>
                  <a:lnTo>
                    <a:pt x="9736" y="940"/>
                  </a:lnTo>
                  <a:cubicBezTo>
                    <a:pt x="9259" y="576"/>
                    <a:pt x="8737" y="275"/>
                    <a:pt x="8184" y="45"/>
                  </a:cubicBezTo>
                  <a:lnTo>
                    <a:pt x="3087"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31"/>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31"/>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31"/>
            <p:cNvSpPr/>
            <p:nvPr/>
          </p:nvSpPr>
          <p:spPr>
            <a:xfrm>
              <a:off x="1109975" y="2199050"/>
              <a:ext cx="238225" cy="275900"/>
            </a:xfrm>
            <a:custGeom>
              <a:rect b="b" l="l" r="r" t="t"/>
              <a:pathLst>
                <a:path extrusionOk="0" h="11036" w="9529">
                  <a:moveTo>
                    <a:pt x="1706" y="1"/>
                  </a:moveTo>
                  <a:cubicBezTo>
                    <a:pt x="1706" y="1"/>
                    <a:pt x="667" y="8769"/>
                    <a:pt x="1" y="9331"/>
                  </a:cubicBezTo>
                  <a:lnTo>
                    <a:pt x="7819" y="11036"/>
                  </a:lnTo>
                  <a:lnTo>
                    <a:pt x="9529" y="68"/>
                  </a:lnTo>
                  <a:lnTo>
                    <a:pt x="1706"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31"/>
            <p:cNvSpPr/>
            <p:nvPr/>
          </p:nvSpPr>
          <p:spPr>
            <a:xfrm>
              <a:off x="1088500" y="2392500"/>
              <a:ext cx="219775" cy="82450"/>
            </a:xfrm>
            <a:custGeom>
              <a:rect b="b" l="l" r="r" t="t"/>
              <a:pathLst>
                <a:path extrusionOk="0" h="3298" w="8791">
                  <a:moveTo>
                    <a:pt x="8791" y="2578"/>
                  </a:moveTo>
                  <a:lnTo>
                    <a:pt x="8791" y="2579"/>
                  </a:lnTo>
                  <a:lnTo>
                    <a:pt x="8791" y="2579"/>
                  </a:lnTo>
                  <a:cubicBezTo>
                    <a:pt x="8791" y="2579"/>
                    <a:pt x="8791" y="2579"/>
                    <a:pt x="8791" y="2578"/>
                  </a:cubicBezTo>
                  <a:close/>
                  <a:moveTo>
                    <a:pt x="77" y="0"/>
                  </a:moveTo>
                  <a:cubicBezTo>
                    <a:pt x="1" y="1179"/>
                    <a:pt x="860" y="1593"/>
                    <a:pt x="860" y="1593"/>
                  </a:cubicBezTo>
                  <a:lnTo>
                    <a:pt x="8274" y="3210"/>
                  </a:lnTo>
                  <a:lnTo>
                    <a:pt x="8274" y="3210"/>
                  </a:lnTo>
                  <a:cubicBezTo>
                    <a:pt x="7749" y="3012"/>
                    <a:pt x="7050" y="1633"/>
                    <a:pt x="7050" y="1633"/>
                  </a:cubicBezTo>
                  <a:lnTo>
                    <a:pt x="77" y="0"/>
                  </a:lnTo>
                  <a:close/>
                  <a:moveTo>
                    <a:pt x="8274" y="3210"/>
                  </a:moveTo>
                  <a:lnTo>
                    <a:pt x="8274" y="3210"/>
                  </a:lnTo>
                  <a:cubicBezTo>
                    <a:pt x="8311" y="3224"/>
                    <a:pt x="8347" y="3232"/>
                    <a:pt x="8381" y="3233"/>
                  </a:cubicBezTo>
                  <a:lnTo>
                    <a:pt x="8381" y="3233"/>
                  </a:lnTo>
                  <a:lnTo>
                    <a:pt x="8274" y="3210"/>
                  </a:lnTo>
                  <a:close/>
                  <a:moveTo>
                    <a:pt x="8791" y="2579"/>
                  </a:moveTo>
                  <a:cubicBezTo>
                    <a:pt x="8716" y="3055"/>
                    <a:pt x="8570" y="3233"/>
                    <a:pt x="8393" y="3233"/>
                  </a:cubicBezTo>
                  <a:cubicBezTo>
                    <a:pt x="8389" y="3233"/>
                    <a:pt x="8385" y="3233"/>
                    <a:pt x="8381" y="3233"/>
                  </a:cubicBezTo>
                  <a:lnTo>
                    <a:pt x="8381" y="3233"/>
                  </a:lnTo>
                  <a:lnTo>
                    <a:pt x="8678" y="3298"/>
                  </a:lnTo>
                  <a:lnTo>
                    <a:pt x="8791" y="2579"/>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31"/>
            <p:cNvSpPr/>
            <p:nvPr/>
          </p:nvSpPr>
          <p:spPr>
            <a:xfrm>
              <a:off x="1211775" y="2184100"/>
              <a:ext cx="10700" cy="9800"/>
            </a:xfrm>
            <a:custGeom>
              <a:rect b="b" l="l" r="r" t="t"/>
              <a:pathLst>
                <a:path extrusionOk="0" h="392" w="428">
                  <a:moveTo>
                    <a:pt x="216" y="1"/>
                  </a:moveTo>
                  <a:cubicBezTo>
                    <a:pt x="202" y="1"/>
                    <a:pt x="189" y="2"/>
                    <a:pt x="176" y="5"/>
                  </a:cubicBezTo>
                  <a:cubicBezTo>
                    <a:pt x="68" y="28"/>
                    <a:pt x="0" y="131"/>
                    <a:pt x="23" y="234"/>
                  </a:cubicBezTo>
                  <a:cubicBezTo>
                    <a:pt x="42" y="328"/>
                    <a:pt x="123" y="392"/>
                    <a:pt x="212" y="392"/>
                  </a:cubicBezTo>
                  <a:cubicBezTo>
                    <a:pt x="225" y="392"/>
                    <a:pt x="239" y="390"/>
                    <a:pt x="252" y="387"/>
                  </a:cubicBezTo>
                  <a:cubicBezTo>
                    <a:pt x="360" y="365"/>
                    <a:pt x="428" y="261"/>
                    <a:pt x="405" y="158"/>
                  </a:cubicBezTo>
                  <a:cubicBezTo>
                    <a:pt x="389" y="64"/>
                    <a:pt x="306" y="1"/>
                    <a:pt x="216"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31"/>
            <p:cNvSpPr/>
            <p:nvPr/>
          </p:nvSpPr>
          <p:spPr>
            <a:xfrm>
              <a:off x="1281950" y="2183950"/>
              <a:ext cx="10700" cy="9850"/>
            </a:xfrm>
            <a:custGeom>
              <a:rect b="b" l="l" r="r" t="t"/>
              <a:pathLst>
                <a:path extrusionOk="0" h="394" w="428">
                  <a:moveTo>
                    <a:pt x="218" y="1"/>
                  </a:moveTo>
                  <a:cubicBezTo>
                    <a:pt x="202" y="1"/>
                    <a:pt x="187" y="3"/>
                    <a:pt x="171" y="7"/>
                  </a:cubicBezTo>
                  <a:cubicBezTo>
                    <a:pt x="63" y="29"/>
                    <a:pt x="0" y="133"/>
                    <a:pt x="23" y="240"/>
                  </a:cubicBezTo>
                  <a:cubicBezTo>
                    <a:pt x="42" y="330"/>
                    <a:pt x="123" y="393"/>
                    <a:pt x="215" y="393"/>
                  </a:cubicBezTo>
                  <a:cubicBezTo>
                    <a:pt x="229" y="393"/>
                    <a:pt x="243" y="392"/>
                    <a:pt x="257" y="389"/>
                  </a:cubicBezTo>
                  <a:cubicBezTo>
                    <a:pt x="360" y="362"/>
                    <a:pt x="428" y="258"/>
                    <a:pt x="405" y="155"/>
                  </a:cubicBezTo>
                  <a:cubicBezTo>
                    <a:pt x="386" y="63"/>
                    <a:pt x="305" y="1"/>
                    <a:pt x="218"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31"/>
            <p:cNvSpPr/>
            <p:nvPr/>
          </p:nvSpPr>
          <p:spPr>
            <a:xfrm>
              <a:off x="1215475" y="2188925"/>
              <a:ext cx="71900" cy="22650"/>
            </a:xfrm>
            <a:custGeom>
              <a:rect b="b" l="l" r="r" t="t"/>
              <a:pathLst>
                <a:path extrusionOk="0" fill="none" h="906" w="2876">
                  <a:moveTo>
                    <a:pt x="68" y="1"/>
                  </a:moveTo>
                  <a:lnTo>
                    <a:pt x="10" y="698"/>
                  </a:lnTo>
                  <a:cubicBezTo>
                    <a:pt x="1" y="811"/>
                    <a:pt x="86" y="905"/>
                    <a:pt x="199" y="905"/>
                  </a:cubicBezTo>
                  <a:lnTo>
                    <a:pt x="1130" y="905"/>
                  </a:lnTo>
                  <a:lnTo>
                    <a:pt x="1134" y="874"/>
                  </a:lnTo>
                  <a:cubicBezTo>
                    <a:pt x="1143" y="770"/>
                    <a:pt x="1229" y="689"/>
                    <a:pt x="1332" y="689"/>
                  </a:cubicBezTo>
                  <a:lnTo>
                    <a:pt x="1422" y="689"/>
                  </a:lnTo>
                  <a:cubicBezTo>
                    <a:pt x="1539" y="689"/>
                    <a:pt x="1634" y="788"/>
                    <a:pt x="1620" y="905"/>
                  </a:cubicBezTo>
                  <a:lnTo>
                    <a:pt x="1620" y="905"/>
                  </a:lnTo>
                  <a:lnTo>
                    <a:pt x="2619" y="905"/>
                  </a:lnTo>
                  <a:cubicBezTo>
                    <a:pt x="2718" y="905"/>
                    <a:pt x="2799" y="833"/>
                    <a:pt x="2808" y="734"/>
                  </a:cubicBezTo>
                  <a:lnTo>
                    <a:pt x="2875" y="1"/>
                  </a:lnTo>
                </a:path>
              </a:pathLst>
            </a:custGeom>
            <a:noFill/>
            <a:ln cap="flat" cmpd="sng" w="4275">
              <a:solidFill>
                <a:srgbClr val="F9BDA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31"/>
            <p:cNvSpPr/>
            <p:nvPr/>
          </p:nvSpPr>
          <p:spPr>
            <a:xfrm>
              <a:off x="1178600" y="2242925"/>
              <a:ext cx="123950" cy="3275"/>
            </a:xfrm>
            <a:custGeom>
              <a:rect b="b" l="l" r="r" t="t"/>
              <a:pathLst>
                <a:path extrusionOk="0" fill="none" h="131" w="4958">
                  <a:moveTo>
                    <a:pt x="0" y="0"/>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31"/>
            <p:cNvSpPr/>
            <p:nvPr/>
          </p:nvSpPr>
          <p:spPr>
            <a:xfrm>
              <a:off x="1176900" y="2261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31"/>
            <p:cNvSpPr/>
            <p:nvPr/>
          </p:nvSpPr>
          <p:spPr>
            <a:xfrm>
              <a:off x="1173875" y="2279925"/>
              <a:ext cx="123950" cy="3400"/>
            </a:xfrm>
            <a:custGeom>
              <a:rect b="b" l="l" r="r" t="t"/>
              <a:pathLst>
                <a:path extrusionOk="0" fill="none" h="136" w="4958">
                  <a:moveTo>
                    <a:pt x="0" y="0"/>
                  </a:moveTo>
                  <a:lnTo>
                    <a:pt x="4958" y="135"/>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31"/>
            <p:cNvSpPr/>
            <p:nvPr/>
          </p:nvSpPr>
          <p:spPr>
            <a:xfrm>
              <a:off x="1170825" y="2298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31"/>
            <p:cNvSpPr/>
            <p:nvPr/>
          </p:nvSpPr>
          <p:spPr>
            <a:xfrm>
              <a:off x="1167800" y="2316925"/>
              <a:ext cx="123850" cy="3275"/>
            </a:xfrm>
            <a:custGeom>
              <a:rect b="b" l="l" r="r" t="t"/>
              <a:pathLst>
                <a:path extrusionOk="0" fill="none" h="131" w="4954">
                  <a:moveTo>
                    <a:pt x="0" y="0"/>
                  </a:moveTo>
                  <a:lnTo>
                    <a:pt x="4953"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31"/>
            <p:cNvSpPr/>
            <p:nvPr/>
          </p:nvSpPr>
          <p:spPr>
            <a:xfrm>
              <a:off x="1182375" y="2341925"/>
              <a:ext cx="46275" cy="39200"/>
            </a:xfrm>
            <a:custGeom>
              <a:rect b="b" l="l" r="r" t="t"/>
              <a:pathLst>
                <a:path extrusionOk="0" h="1568" w="1851">
                  <a:moveTo>
                    <a:pt x="1028" y="0"/>
                  </a:moveTo>
                  <a:cubicBezTo>
                    <a:pt x="377" y="0"/>
                    <a:pt x="1" y="770"/>
                    <a:pt x="434" y="1286"/>
                  </a:cubicBezTo>
                  <a:cubicBezTo>
                    <a:pt x="595" y="1480"/>
                    <a:pt x="813" y="1567"/>
                    <a:pt x="1027" y="1567"/>
                  </a:cubicBezTo>
                  <a:cubicBezTo>
                    <a:pt x="1405" y="1567"/>
                    <a:pt x="1775" y="1296"/>
                    <a:pt x="1815" y="854"/>
                  </a:cubicBezTo>
                  <a:cubicBezTo>
                    <a:pt x="1851" y="422"/>
                    <a:pt x="1536" y="44"/>
                    <a:pt x="1104" y="4"/>
                  </a:cubicBezTo>
                  <a:cubicBezTo>
                    <a:pt x="1078" y="1"/>
                    <a:pt x="1053" y="0"/>
                    <a:pt x="1028"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31"/>
            <p:cNvSpPr/>
            <p:nvPr/>
          </p:nvSpPr>
          <p:spPr>
            <a:xfrm>
              <a:off x="1164075" y="2343800"/>
              <a:ext cx="53225" cy="30050"/>
            </a:xfrm>
            <a:custGeom>
              <a:rect b="b" l="l" r="r" t="t"/>
              <a:pathLst>
                <a:path extrusionOk="0" fill="none" h="1202" w="2129">
                  <a:moveTo>
                    <a:pt x="320" y="1202"/>
                  </a:moveTo>
                  <a:cubicBezTo>
                    <a:pt x="100" y="932"/>
                    <a:pt x="1" y="581"/>
                    <a:pt x="50" y="235"/>
                  </a:cubicBezTo>
                  <a:cubicBezTo>
                    <a:pt x="64" y="149"/>
                    <a:pt x="100" y="55"/>
                    <a:pt x="181" y="32"/>
                  </a:cubicBezTo>
                  <a:cubicBezTo>
                    <a:pt x="298" y="1"/>
                    <a:pt x="383" y="145"/>
                    <a:pt x="419" y="261"/>
                  </a:cubicBezTo>
                  <a:cubicBezTo>
                    <a:pt x="469" y="410"/>
                    <a:pt x="518" y="563"/>
                    <a:pt x="568" y="716"/>
                  </a:cubicBezTo>
                  <a:cubicBezTo>
                    <a:pt x="572" y="743"/>
                    <a:pt x="590" y="770"/>
                    <a:pt x="613" y="792"/>
                  </a:cubicBezTo>
                  <a:cubicBezTo>
                    <a:pt x="734" y="864"/>
                    <a:pt x="792" y="522"/>
                    <a:pt x="923" y="572"/>
                  </a:cubicBezTo>
                  <a:cubicBezTo>
                    <a:pt x="995" y="599"/>
                    <a:pt x="972" y="711"/>
                    <a:pt x="1013" y="774"/>
                  </a:cubicBezTo>
                  <a:cubicBezTo>
                    <a:pt x="1062" y="846"/>
                    <a:pt x="1175" y="837"/>
                    <a:pt x="1251" y="792"/>
                  </a:cubicBezTo>
                  <a:cubicBezTo>
                    <a:pt x="1328" y="752"/>
                    <a:pt x="1395" y="689"/>
                    <a:pt x="1481" y="680"/>
                  </a:cubicBezTo>
                  <a:cubicBezTo>
                    <a:pt x="1566" y="675"/>
                    <a:pt x="1647" y="716"/>
                    <a:pt x="1728" y="707"/>
                  </a:cubicBezTo>
                  <a:cubicBezTo>
                    <a:pt x="1872" y="693"/>
                    <a:pt x="1989" y="518"/>
                    <a:pt x="2129" y="558"/>
                  </a:cubicBezTo>
                </a:path>
              </a:pathLst>
            </a:custGeom>
            <a:noFill/>
            <a:ln cap="rnd" cmpd="sng" w="4275">
              <a:solidFill>
                <a:srgbClr val="96D6E0"/>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20" name="Google Shape;1620;p31"/>
          <p:cNvSpPr txBox="1"/>
          <p:nvPr/>
        </p:nvSpPr>
        <p:spPr>
          <a:xfrm>
            <a:off x="246995" y="2157319"/>
            <a:ext cx="10566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History</a:t>
            </a:r>
            <a:endParaRPr b="1" sz="1200">
              <a:solidFill>
                <a:srgbClr val="006D77"/>
              </a:solidFill>
              <a:latin typeface="Lora"/>
              <a:ea typeface="Lora"/>
              <a:cs typeface="Lora"/>
              <a:sym typeface="Lora"/>
            </a:endParaRPr>
          </a:p>
        </p:txBody>
      </p:sp>
      <p:sp>
        <p:nvSpPr>
          <p:cNvPr id="1621" name="Google Shape;1621;p31"/>
          <p:cNvSpPr/>
          <p:nvPr/>
        </p:nvSpPr>
        <p:spPr>
          <a:xfrm>
            <a:off x="262800" y="3423853"/>
            <a:ext cx="6842100" cy="1720200"/>
          </a:xfrm>
          <a:prstGeom prst="round1Rect">
            <a:avLst>
              <a:gd fmla="val 20662"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31"/>
          <p:cNvSpPr txBox="1"/>
          <p:nvPr/>
        </p:nvSpPr>
        <p:spPr>
          <a:xfrm>
            <a:off x="1397300" y="2387088"/>
            <a:ext cx="5805900" cy="88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The majority </a:t>
            </a:r>
            <a:r>
              <a:rPr b="1" lang="en-GB" sz="1200">
                <a:latin typeface="Mada"/>
                <a:ea typeface="Mada"/>
                <a:cs typeface="Mada"/>
                <a:sym typeface="Mada"/>
              </a:rPr>
              <a:t>present at birth.</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only symptom is the complaint about the lump.</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This condition is not familial.</a:t>
            </a:r>
            <a:endParaRPr sz="1200">
              <a:latin typeface="Mada"/>
              <a:ea typeface="Mada"/>
              <a:cs typeface="Mada"/>
              <a:sym typeface="Mada"/>
            </a:endParaRPr>
          </a:p>
        </p:txBody>
      </p:sp>
      <p:pic>
        <p:nvPicPr>
          <p:cNvPr id="1623" name="Google Shape;1623;p31"/>
          <p:cNvPicPr preferRelativeResize="0"/>
          <p:nvPr/>
        </p:nvPicPr>
        <p:blipFill rotWithShape="1">
          <a:blip r:embed="rId3">
            <a:alphaModFix/>
          </a:blip>
          <a:srcRect b="3299" l="9767" r="5299" t="7046"/>
          <a:stretch/>
        </p:blipFill>
        <p:spPr>
          <a:xfrm>
            <a:off x="5712799" y="3448473"/>
            <a:ext cx="1372800" cy="1167300"/>
          </a:xfrm>
          <a:prstGeom prst="round1Rect">
            <a:avLst>
              <a:gd fmla="val 20467" name="adj"/>
            </a:avLst>
          </a:prstGeom>
          <a:noFill/>
          <a:ln>
            <a:noFill/>
          </a:ln>
        </p:spPr>
      </p:pic>
      <p:sp>
        <p:nvSpPr>
          <p:cNvPr id="1624" name="Google Shape;1624;p31"/>
          <p:cNvSpPr txBox="1"/>
          <p:nvPr/>
        </p:nvSpPr>
        <p:spPr>
          <a:xfrm>
            <a:off x="1397300" y="3424056"/>
            <a:ext cx="4339800" cy="1679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Found around the base of the neck ,usually in the posterior triangle.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u="sng">
                <a:solidFill>
                  <a:srgbClr val="CC0000"/>
                </a:solidFill>
                <a:latin typeface="Mada"/>
                <a:ea typeface="Mada"/>
                <a:cs typeface="Mada"/>
                <a:sym typeface="Mada"/>
              </a:rPr>
              <a:t>Diffuse</a:t>
            </a:r>
            <a:r>
              <a:rPr lang="en-GB" sz="1200">
                <a:latin typeface="Mada"/>
                <a:ea typeface="Mada"/>
                <a:cs typeface="Mada"/>
                <a:sym typeface="Mada"/>
              </a:rPr>
              <a:t> swelling, Not tender, not hot , normal skin.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Variable in size.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Their distinctive physical sign is a </a:t>
            </a:r>
            <a:r>
              <a:rPr b="1" lang="en-GB" sz="1200">
                <a:solidFill>
                  <a:srgbClr val="CC0000"/>
                </a:solidFill>
                <a:latin typeface="Mada"/>
                <a:ea typeface="Mada"/>
                <a:cs typeface="Mada"/>
                <a:sym typeface="Mada"/>
              </a:rPr>
              <a:t>brilliant translucence.</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Superficial to the neck muscles and close to the skin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solidFill>
                  <a:srgbClr val="0E4877"/>
                </a:solidFill>
                <a:latin typeface="Mada"/>
                <a:ea typeface="Mada"/>
                <a:cs typeface="Mada"/>
                <a:sym typeface="Mada"/>
              </a:rPr>
              <a:t>It can go to the axilla, therefore it should be examined</a:t>
            </a:r>
            <a:r>
              <a:rPr lang="en-GB"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Fluctuation </a:t>
            </a:r>
            <a:r>
              <a:rPr lang="en-GB" sz="1200">
                <a:solidFill>
                  <a:srgbClr val="6AA84F"/>
                </a:solidFill>
                <a:latin typeface="Mada"/>
                <a:ea typeface="Mada"/>
                <a:cs typeface="Mada"/>
                <a:sym typeface="Mada"/>
              </a:rPr>
              <a:t>may present at first, but lost later on</a:t>
            </a:r>
            <a:endParaRPr sz="1200">
              <a:solidFill>
                <a:srgbClr val="6AA84F"/>
              </a:solidFill>
              <a:latin typeface="Mada"/>
              <a:ea typeface="Mada"/>
              <a:cs typeface="Mada"/>
              <a:sym typeface="Mada"/>
            </a:endParaRPr>
          </a:p>
        </p:txBody>
      </p:sp>
      <p:pic>
        <p:nvPicPr>
          <p:cNvPr id="1625" name="Google Shape;1625;p31"/>
          <p:cNvPicPr preferRelativeResize="0"/>
          <p:nvPr/>
        </p:nvPicPr>
        <p:blipFill>
          <a:blip r:embed="rId4">
            <a:alphaModFix/>
          </a:blip>
          <a:stretch>
            <a:fillRect/>
          </a:stretch>
        </p:blipFill>
        <p:spPr>
          <a:xfrm>
            <a:off x="8791475" y="4865495"/>
            <a:ext cx="4054198" cy="2464424"/>
          </a:xfrm>
          <a:prstGeom prst="rect">
            <a:avLst/>
          </a:prstGeom>
          <a:noFill/>
          <a:ln>
            <a:noFill/>
          </a:ln>
        </p:spPr>
      </p:pic>
      <p:pic>
        <p:nvPicPr>
          <p:cNvPr id="1626" name="Google Shape;1626;p31"/>
          <p:cNvPicPr preferRelativeResize="0"/>
          <p:nvPr/>
        </p:nvPicPr>
        <p:blipFill rotWithShape="1">
          <a:blip r:embed="rId5">
            <a:alphaModFix/>
          </a:blip>
          <a:srcRect b="5497" l="6315" r="8570" t="48654"/>
          <a:stretch/>
        </p:blipFill>
        <p:spPr>
          <a:xfrm>
            <a:off x="1639263" y="8185400"/>
            <a:ext cx="1689743" cy="1495538"/>
          </a:xfrm>
          <a:prstGeom prst="rect">
            <a:avLst/>
          </a:prstGeom>
          <a:noFill/>
          <a:ln cap="flat" cmpd="sng" w="19050">
            <a:solidFill>
              <a:srgbClr val="0E4877"/>
            </a:solidFill>
            <a:prstDash val="solid"/>
            <a:round/>
            <a:headEnd len="sm" w="sm" type="none"/>
            <a:tailEnd len="sm" w="sm" type="none"/>
          </a:ln>
        </p:spPr>
      </p:pic>
      <p:sp>
        <p:nvSpPr>
          <p:cNvPr id="1627" name="Google Shape;1627;p31"/>
          <p:cNvSpPr/>
          <p:nvPr/>
        </p:nvSpPr>
        <p:spPr>
          <a:xfrm>
            <a:off x="254600" y="5283450"/>
            <a:ext cx="6842100" cy="1200000"/>
          </a:xfrm>
          <a:prstGeom prst="round1Rect">
            <a:avLst>
              <a:gd fmla="val 22463" name="adj"/>
            </a:avLst>
          </a:prstGeom>
          <a:noFill/>
          <a:ln cap="flat" cmpd="sng" w="19050">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31"/>
          <p:cNvSpPr txBox="1"/>
          <p:nvPr/>
        </p:nvSpPr>
        <p:spPr>
          <a:xfrm>
            <a:off x="1374600" y="5355781"/>
            <a:ext cx="5417400" cy="1049100"/>
          </a:xfrm>
          <a:prstGeom prst="rect">
            <a:avLst/>
          </a:prstGeom>
          <a:noFill/>
          <a:ln>
            <a:noFill/>
          </a:ln>
        </p:spPr>
        <p:txBody>
          <a:bodyPr anchorCtr="0" anchor="ctr" bIns="91425" lIns="91425" spcFirstLastPara="1" rIns="91425" wrap="square" tIns="91425">
            <a:noAutofit/>
          </a:bodyPr>
          <a:lstStyle/>
          <a:p>
            <a:pPr indent="-304800" lvl="0" marL="457200" marR="0" rtl="0" algn="l">
              <a:lnSpc>
                <a:spcPct val="100000"/>
              </a:lnSpc>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Prenatal ultrasound : </a:t>
            </a:r>
            <a:r>
              <a:rPr lang="en-GB" sz="1200">
                <a:solidFill>
                  <a:srgbClr val="1C4588"/>
                </a:solidFill>
                <a:latin typeface="Mada"/>
                <a:ea typeface="Mada"/>
                <a:cs typeface="Mada"/>
                <a:sym typeface="Mada"/>
              </a:rPr>
              <a:t>fluid-filled neck mass with or without septations</a:t>
            </a:r>
            <a:endParaRPr sz="1200">
              <a:solidFill>
                <a:srgbClr val="1C4588"/>
              </a:solidFill>
              <a:latin typeface="Mada"/>
              <a:ea typeface="Mada"/>
              <a:cs typeface="Mada"/>
              <a:sym typeface="Mada"/>
            </a:endParaRPr>
          </a:p>
          <a:p>
            <a:pPr indent="-304800" lvl="0" marL="457200" marR="0" rtl="0" algn="l">
              <a:lnSpc>
                <a:spcPct val="100000"/>
              </a:lnSpc>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Ultrasound </a:t>
            </a:r>
            <a:r>
              <a:rPr lang="en-GB" sz="1200">
                <a:solidFill>
                  <a:srgbClr val="1C4588"/>
                </a:solidFill>
                <a:latin typeface="Mada"/>
                <a:ea typeface="Mada"/>
                <a:cs typeface="Mada"/>
                <a:sym typeface="Mada"/>
              </a:rPr>
              <a:t>to identify mass in infancy</a:t>
            </a:r>
            <a:endParaRPr sz="1200">
              <a:solidFill>
                <a:srgbClr val="1C4588"/>
              </a:solidFill>
              <a:latin typeface="Mada"/>
              <a:ea typeface="Mada"/>
              <a:cs typeface="Mada"/>
              <a:sym typeface="Mada"/>
            </a:endParaRPr>
          </a:p>
          <a:p>
            <a:pPr indent="-304800" lvl="0" marL="457200" marR="0" rtl="0" algn="l">
              <a:lnSpc>
                <a:spcPct val="100000"/>
              </a:lnSpc>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CT or MRI </a:t>
            </a:r>
            <a:r>
              <a:rPr lang="en-GB" sz="1200">
                <a:solidFill>
                  <a:srgbClr val="1C4588"/>
                </a:solidFill>
                <a:latin typeface="Mada"/>
                <a:ea typeface="Mada"/>
                <a:cs typeface="Mada"/>
                <a:sym typeface="Mada"/>
              </a:rPr>
              <a:t>may be used to further assess anatomical structures for surgical planning.</a:t>
            </a:r>
            <a:endParaRPr sz="1200">
              <a:solidFill>
                <a:srgbClr val="1C4588"/>
              </a:solidFill>
              <a:latin typeface="Mada"/>
              <a:ea typeface="Mada"/>
              <a:cs typeface="Mada"/>
              <a:sym typeface="Mada"/>
            </a:endParaRPr>
          </a:p>
        </p:txBody>
      </p:sp>
      <p:sp>
        <p:nvSpPr>
          <p:cNvPr id="1629" name="Google Shape;1629;p31"/>
          <p:cNvSpPr txBox="1"/>
          <p:nvPr/>
        </p:nvSpPr>
        <p:spPr>
          <a:xfrm>
            <a:off x="296588" y="5260675"/>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Diagnostics</a:t>
            </a:r>
            <a:endParaRPr b="1" sz="1100">
              <a:solidFill>
                <a:srgbClr val="E29578"/>
              </a:solidFill>
              <a:latin typeface="Lora"/>
              <a:ea typeface="Lora"/>
              <a:cs typeface="Lora"/>
              <a:sym typeface="Lora"/>
            </a:endParaRPr>
          </a:p>
        </p:txBody>
      </p:sp>
      <p:sp>
        <p:nvSpPr>
          <p:cNvPr id="1630" name="Google Shape;1630;p31"/>
          <p:cNvSpPr/>
          <p:nvPr/>
        </p:nvSpPr>
        <p:spPr>
          <a:xfrm>
            <a:off x="615213" y="5658707"/>
            <a:ext cx="735632" cy="738490"/>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31" name="Google Shape;1631;p31"/>
          <p:cNvGrpSpPr/>
          <p:nvPr/>
        </p:nvGrpSpPr>
        <p:grpSpPr>
          <a:xfrm>
            <a:off x="689254" y="5610965"/>
            <a:ext cx="565883" cy="706230"/>
            <a:chOff x="4940025" y="3561925"/>
            <a:chExt cx="336875" cy="420425"/>
          </a:xfrm>
        </p:grpSpPr>
        <p:sp>
          <p:nvSpPr>
            <p:cNvPr id="1632" name="Google Shape;1632;p31"/>
            <p:cNvSpPr/>
            <p:nvPr/>
          </p:nvSpPr>
          <p:spPr>
            <a:xfrm>
              <a:off x="5018850" y="3849625"/>
              <a:ext cx="194200" cy="97125"/>
            </a:xfrm>
            <a:custGeom>
              <a:rect b="b" l="l" r="r" t="t"/>
              <a:pathLst>
                <a:path extrusionOk="0" h="3885" w="7768">
                  <a:moveTo>
                    <a:pt x="3725" y="1"/>
                  </a:moveTo>
                  <a:cubicBezTo>
                    <a:pt x="1668" y="1"/>
                    <a:pt x="0" y="1668"/>
                    <a:pt x="0" y="3725"/>
                  </a:cubicBezTo>
                  <a:lnTo>
                    <a:pt x="0" y="3884"/>
                  </a:lnTo>
                  <a:lnTo>
                    <a:pt x="7768" y="3884"/>
                  </a:lnTo>
                  <a:lnTo>
                    <a:pt x="7768" y="3725"/>
                  </a:lnTo>
                  <a:cubicBezTo>
                    <a:pt x="7768" y="1668"/>
                    <a:pt x="6100" y="1"/>
                    <a:pt x="404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31"/>
            <p:cNvSpPr/>
            <p:nvPr/>
          </p:nvSpPr>
          <p:spPr>
            <a:xfrm>
              <a:off x="5102225" y="3849625"/>
              <a:ext cx="110950" cy="97125"/>
            </a:xfrm>
            <a:custGeom>
              <a:rect b="b" l="l" r="r" t="t"/>
              <a:pathLst>
                <a:path extrusionOk="0" h="3885" w="4438">
                  <a:moveTo>
                    <a:pt x="558" y="1"/>
                  </a:moveTo>
                  <a:cubicBezTo>
                    <a:pt x="555" y="1"/>
                    <a:pt x="552" y="1"/>
                    <a:pt x="549" y="1"/>
                  </a:cubicBezTo>
                  <a:cubicBezTo>
                    <a:pt x="362" y="1"/>
                    <a:pt x="179" y="10"/>
                    <a:pt x="1" y="38"/>
                  </a:cubicBezTo>
                  <a:cubicBezTo>
                    <a:pt x="1917" y="310"/>
                    <a:pt x="3337" y="1950"/>
                    <a:pt x="3337" y="3884"/>
                  </a:cubicBezTo>
                  <a:lnTo>
                    <a:pt x="4437" y="3884"/>
                  </a:lnTo>
                  <a:cubicBezTo>
                    <a:pt x="4437" y="1742"/>
                    <a:pt x="2699"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31"/>
            <p:cNvSpPr/>
            <p:nvPr/>
          </p:nvSpPr>
          <p:spPr>
            <a:xfrm>
              <a:off x="4940025" y="3815675"/>
              <a:ext cx="121825" cy="28600"/>
            </a:xfrm>
            <a:custGeom>
              <a:rect b="b" l="l" r="r" t="t"/>
              <a:pathLst>
                <a:path extrusionOk="0" h="1144" w="4873">
                  <a:moveTo>
                    <a:pt x="361" y="0"/>
                  </a:moveTo>
                  <a:cubicBezTo>
                    <a:pt x="164" y="0"/>
                    <a:pt x="0" y="159"/>
                    <a:pt x="0" y="361"/>
                  </a:cubicBezTo>
                  <a:lnTo>
                    <a:pt x="0" y="782"/>
                  </a:lnTo>
                  <a:cubicBezTo>
                    <a:pt x="0" y="979"/>
                    <a:pt x="159" y="1143"/>
                    <a:pt x="361" y="1143"/>
                  </a:cubicBezTo>
                  <a:lnTo>
                    <a:pt x="4512" y="1143"/>
                  </a:lnTo>
                  <a:cubicBezTo>
                    <a:pt x="4713" y="1143"/>
                    <a:pt x="4873" y="979"/>
                    <a:pt x="4873" y="782"/>
                  </a:cubicBezTo>
                  <a:lnTo>
                    <a:pt x="4873" y="361"/>
                  </a:lnTo>
                  <a:cubicBezTo>
                    <a:pt x="4873" y="159"/>
                    <a:pt x="4713" y="0"/>
                    <a:pt x="451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31"/>
            <p:cNvSpPr/>
            <p:nvPr/>
          </p:nvSpPr>
          <p:spPr>
            <a:xfrm>
              <a:off x="5024925" y="3815650"/>
              <a:ext cx="36925" cy="28500"/>
            </a:xfrm>
            <a:custGeom>
              <a:rect b="b" l="l" r="r" t="t"/>
              <a:pathLst>
                <a:path extrusionOk="0" h="1140" w="1477">
                  <a:moveTo>
                    <a:pt x="9" y="1"/>
                  </a:moveTo>
                  <a:cubicBezTo>
                    <a:pt x="6" y="1"/>
                    <a:pt x="4" y="1"/>
                    <a:pt x="1" y="1"/>
                  </a:cubicBezTo>
                  <a:lnTo>
                    <a:pt x="18" y="1"/>
                  </a:lnTo>
                  <a:cubicBezTo>
                    <a:pt x="15" y="1"/>
                    <a:pt x="12" y="1"/>
                    <a:pt x="9" y="1"/>
                  </a:cubicBezTo>
                  <a:close/>
                  <a:moveTo>
                    <a:pt x="1106" y="1"/>
                  </a:moveTo>
                  <a:cubicBezTo>
                    <a:pt x="1103" y="1"/>
                    <a:pt x="1100" y="1"/>
                    <a:pt x="1097" y="1"/>
                  </a:cubicBezTo>
                  <a:lnTo>
                    <a:pt x="18" y="1"/>
                  </a:lnTo>
                  <a:cubicBezTo>
                    <a:pt x="216" y="6"/>
                    <a:pt x="376" y="171"/>
                    <a:pt x="376" y="376"/>
                  </a:cubicBezTo>
                  <a:lnTo>
                    <a:pt x="376" y="765"/>
                  </a:lnTo>
                  <a:cubicBezTo>
                    <a:pt x="376" y="971"/>
                    <a:pt x="207" y="1139"/>
                    <a:pt x="1" y="1139"/>
                  </a:cubicBezTo>
                  <a:lnTo>
                    <a:pt x="1097" y="1139"/>
                  </a:lnTo>
                  <a:cubicBezTo>
                    <a:pt x="1308" y="1139"/>
                    <a:pt x="1477" y="971"/>
                    <a:pt x="1472" y="765"/>
                  </a:cubicBezTo>
                  <a:lnTo>
                    <a:pt x="1472" y="376"/>
                  </a:lnTo>
                  <a:cubicBezTo>
                    <a:pt x="1476" y="168"/>
                    <a:pt x="1312" y="1"/>
                    <a:pt x="1106" y="1"/>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31"/>
            <p:cNvSpPr/>
            <p:nvPr/>
          </p:nvSpPr>
          <p:spPr>
            <a:xfrm>
              <a:off x="4968600" y="3844250"/>
              <a:ext cx="78600" cy="61975"/>
            </a:xfrm>
            <a:custGeom>
              <a:rect b="b" l="l" r="r" t="t"/>
              <a:pathLst>
                <a:path extrusionOk="0" h="2479" w="3144">
                  <a:moveTo>
                    <a:pt x="0" y="0"/>
                  </a:moveTo>
                  <a:cubicBezTo>
                    <a:pt x="14" y="52"/>
                    <a:pt x="38" y="103"/>
                    <a:pt x="66" y="155"/>
                  </a:cubicBezTo>
                  <a:cubicBezTo>
                    <a:pt x="609" y="1115"/>
                    <a:pt x="1401" y="1921"/>
                    <a:pt x="2357" y="2478"/>
                  </a:cubicBezTo>
                  <a:cubicBezTo>
                    <a:pt x="2554" y="2062"/>
                    <a:pt x="2816" y="1677"/>
                    <a:pt x="3144" y="1349"/>
                  </a:cubicBezTo>
                  <a:cubicBezTo>
                    <a:pt x="2540" y="1012"/>
                    <a:pt x="2015" y="553"/>
                    <a:pt x="1603" y="0"/>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31"/>
            <p:cNvSpPr/>
            <p:nvPr/>
          </p:nvSpPr>
          <p:spPr>
            <a:xfrm>
              <a:off x="5091700" y="3879975"/>
              <a:ext cx="42300" cy="36250"/>
            </a:xfrm>
            <a:custGeom>
              <a:rect b="b" l="l" r="r" t="t"/>
              <a:pathLst>
                <a:path extrusionOk="0" h="1450" w="1692">
                  <a:moveTo>
                    <a:pt x="970" y="0"/>
                  </a:moveTo>
                  <a:cubicBezTo>
                    <a:pt x="323" y="0"/>
                    <a:pt x="0" y="782"/>
                    <a:pt x="455" y="1237"/>
                  </a:cubicBezTo>
                  <a:cubicBezTo>
                    <a:pt x="603" y="1384"/>
                    <a:pt x="784" y="1449"/>
                    <a:pt x="962" y="1449"/>
                  </a:cubicBezTo>
                  <a:cubicBezTo>
                    <a:pt x="1335" y="1449"/>
                    <a:pt x="1691" y="1161"/>
                    <a:pt x="1691" y="726"/>
                  </a:cubicBezTo>
                  <a:cubicBezTo>
                    <a:pt x="1691" y="323"/>
                    <a:pt x="1368" y="0"/>
                    <a:pt x="97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31"/>
            <p:cNvSpPr/>
            <p:nvPr/>
          </p:nvSpPr>
          <p:spPr>
            <a:xfrm>
              <a:off x="5177200" y="3641850"/>
              <a:ext cx="86450" cy="255475"/>
            </a:xfrm>
            <a:custGeom>
              <a:rect b="b" l="l" r="r" t="t"/>
              <a:pathLst>
                <a:path extrusionOk="0" h="10219" w="3458">
                  <a:moveTo>
                    <a:pt x="684" y="1"/>
                  </a:moveTo>
                  <a:lnTo>
                    <a:pt x="103" y="1214"/>
                  </a:lnTo>
                  <a:cubicBezTo>
                    <a:pt x="2802" y="3205"/>
                    <a:pt x="2750" y="7258"/>
                    <a:pt x="0" y="9178"/>
                  </a:cubicBezTo>
                  <a:cubicBezTo>
                    <a:pt x="356" y="9469"/>
                    <a:pt x="661" y="9820"/>
                    <a:pt x="900" y="10218"/>
                  </a:cubicBezTo>
                  <a:cubicBezTo>
                    <a:pt x="2413" y="9108"/>
                    <a:pt x="3350" y="7379"/>
                    <a:pt x="3458" y="5505"/>
                  </a:cubicBezTo>
                  <a:lnTo>
                    <a:pt x="3448" y="4709"/>
                  </a:lnTo>
                  <a:cubicBezTo>
                    <a:pt x="3322" y="2882"/>
                    <a:pt x="2394" y="1200"/>
                    <a:pt x="918" y="113"/>
                  </a:cubicBezTo>
                  <a:cubicBezTo>
                    <a:pt x="848" y="62"/>
                    <a:pt x="769" y="19"/>
                    <a:pt x="684"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31"/>
            <p:cNvSpPr/>
            <p:nvPr/>
          </p:nvSpPr>
          <p:spPr>
            <a:xfrm>
              <a:off x="5190075" y="3641850"/>
              <a:ext cx="73475" cy="255475"/>
            </a:xfrm>
            <a:custGeom>
              <a:rect b="b" l="l" r="r" t="t"/>
              <a:pathLst>
                <a:path extrusionOk="0" h="10219" w="2939">
                  <a:moveTo>
                    <a:pt x="169" y="1"/>
                  </a:moveTo>
                  <a:lnTo>
                    <a:pt x="1" y="352"/>
                  </a:lnTo>
                  <a:cubicBezTo>
                    <a:pt x="638" y="891"/>
                    <a:pt x="1162" y="1547"/>
                    <a:pt x="1547" y="2292"/>
                  </a:cubicBezTo>
                  <a:cubicBezTo>
                    <a:pt x="1935" y="3041"/>
                    <a:pt x="2165" y="3866"/>
                    <a:pt x="2226" y="4709"/>
                  </a:cubicBezTo>
                  <a:lnTo>
                    <a:pt x="2235" y="5505"/>
                  </a:lnTo>
                  <a:cubicBezTo>
                    <a:pt x="2142" y="7178"/>
                    <a:pt x="1383" y="8738"/>
                    <a:pt x="132" y="9848"/>
                  </a:cubicBezTo>
                  <a:cubicBezTo>
                    <a:pt x="221" y="9965"/>
                    <a:pt x="305" y="10092"/>
                    <a:pt x="380" y="10218"/>
                  </a:cubicBezTo>
                  <a:cubicBezTo>
                    <a:pt x="1893" y="9108"/>
                    <a:pt x="2835" y="7379"/>
                    <a:pt x="2938" y="5505"/>
                  </a:cubicBezTo>
                  <a:lnTo>
                    <a:pt x="2933" y="4709"/>
                  </a:lnTo>
                  <a:cubicBezTo>
                    <a:pt x="2807" y="2882"/>
                    <a:pt x="1879" y="1200"/>
                    <a:pt x="403" y="113"/>
                  </a:cubicBezTo>
                  <a:cubicBezTo>
                    <a:pt x="333" y="62"/>
                    <a:pt x="254" y="19"/>
                    <a:pt x="169"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31"/>
            <p:cNvSpPr/>
            <p:nvPr/>
          </p:nvSpPr>
          <p:spPr>
            <a:xfrm>
              <a:off x="4955000" y="3946725"/>
              <a:ext cx="321900" cy="35625"/>
            </a:xfrm>
            <a:custGeom>
              <a:rect b="b" l="l" r="r" t="t"/>
              <a:pathLst>
                <a:path extrusionOk="0" h="1425" w="12876">
                  <a:moveTo>
                    <a:pt x="1078" y="0"/>
                  </a:moveTo>
                  <a:cubicBezTo>
                    <a:pt x="727" y="0"/>
                    <a:pt x="408" y="216"/>
                    <a:pt x="282" y="544"/>
                  </a:cubicBezTo>
                  <a:lnTo>
                    <a:pt x="71" y="1073"/>
                  </a:lnTo>
                  <a:cubicBezTo>
                    <a:pt x="1" y="1242"/>
                    <a:pt x="127" y="1425"/>
                    <a:pt x="310" y="1425"/>
                  </a:cubicBezTo>
                  <a:lnTo>
                    <a:pt x="12571" y="1425"/>
                  </a:lnTo>
                  <a:cubicBezTo>
                    <a:pt x="12753" y="1425"/>
                    <a:pt x="12875" y="1242"/>
                    <a:pt x="12810" y="1073"/>
                  </a:cubicBezTo>
                  <a:lnTo>
                    <a:pt x="12599" y="544"/>
                  </a:lnTo>
                  <a:cubicBezTo>
                    <a:pt x="12472" y="216"/>
                    <a:pt x="12154" y="0"/>
                    <a:pt x="11802"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31"/>
            <p:cNvSpPr/>
            <p:nvPr/>
          </p:nvSpPr>
          <p:spPr>
            <a:xfrm>
              <a:off x="5239975" y="3946725"/>
              <a:ext cx="36925" cy="35500"/>
            </a:xfrm>
            <a:custGeom>
              <a:rect b="b" l="l" r="r" t="t"/>
              <a:pathLst>
                <a:path extrusionOk="0" h="1420" w="1477">
                  <a:moveTo>
                    <a:pt x="414" y="0"/>
                  </a:moveTo>
                  <a:cubicBezTo>
                    <a:pt x="411" y="0"/>
                    <a:pt x="407" y="0"/>
                    <a:pt x="403" y="0"/>
                  </a:cubicBezTo>
                  <a:lnTo>
                    <a:pt x="0" y="0"/>
                  </a:lnTo>
                  <a:lnTo>
                    <a:pt x="567" y="1420"/>
                  </a:lnTo>
                  <a:lnTo>
                    <a:pt x="1172" y="1420"/>
                  </a:lnTo>
                  <a:cubicBezTo>
                    <a:pt x="1354" y="1420"/>
                    <a:pt x="1476" y="1237"/>
                    <a:pt x="1411" y="1073"/>
                  </a:cubicBezTo>
                  <a:lnTo>
                    <a:pt x="1200" y="539"/>
                  </a:lnTo>
                  <a:cubicBezTo>
                    <a:pt x="1070" y="215"/>
                    <a:pt x="761" y="0"/>
                    <a:pt x="4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31"/>
            <p:cNvSpPr/>
            <p:nvPr/>
          </p:nvSpPr>
          <p:spPr>
            <a:xfrm>
              <a:off x="5180700" y="3561925"/>
              <a:ext cx="68200" cy="66300"/>
            </a:xfrm>
            <a:custGeom>
              <a:rect b="b" l="l" r="r" t="t"/>
              <a:pathLst>
                <a:path extrusionOk="0" h="2652" w="2728">
                  <a:moveTo>
                    <a:pt x="653" y="0"/>
                  </a:moveTo>
                  <a:cubicBezTo>
                    <a:pt x="558" y="0"/>
                    <a:pt x="465" y="35"/>
                    <a:pt x="394" y="106"/>
                  </a:cubicBezTo>
                  <a:lnTo>
                    <a:pt x="146" y="359"/>
                  </a:lnTo>
                  <a:cubicBezTo>
                    <a:pt x="1" y="499"/>
                    <a:pt x="1" y="733"/>
                    <a:pt x="146" y="874"/>
                  </a:cubicBezTo>
                  <a:lnTo>
                    <a:pt x="1814" y="2546"/>
                  </a:lnTo>
                  <a:cubicBezTo>
                    <a:pt x="1886" y="2617"/>
                    <a:pt x="1980" y="2652"/>
                    <a:pt x="2074" y="2652"/>
                  </a:cubicBezTo>
                  <a:cubicBezTo>
                    <a:pt x="2168" y="2652"/>
                    <a:pt x="2261" y="2617"/>
                    <a:pt x="2334" y="2546"/>
                  </a:cubicBezTo>
                  <a:lnTo>
                    <a:pt x="2582" y="2298"/>
                  </a:lnTo>
                  <a:cubicBezTo>
                    <a:pt x="2727" y="2153"/>
                    <a:pt x="2727" y="1919"/>
                    <a:pt x="2582" y="1778"/>
                  </a:cubicBezTo>
                  <a:lnTo>
                    <a:pt x="914" y="106"/>
                  </a:lnTo>
                  <a:cubicBezTo>
                    <a:pt x="842" y="35"/>
                    <a:pt x="747" y="0"/>
                    <a:pt x="65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31"/>
            <p:cNvSpPr/>
            <p:nvPr/>
          </p:nvSpPr>
          <p:spPr>
            <a:xfrm>
              <a:off x="5210225" y="3585525"/>
              <a:ext cx="38550" cy="42675"/>
            </a:xfrm>
            <a:custGeom>
              <a:rect b="b" l="l" r="r" t="t"/>
              <a:pathLst>
                <a:path extrusionOk="0" h="1707" w="1542">
                  <a:moveTo>
                    <a:pt x="567" y="0"/>
                  </a:moveTo>
                  <a:lnTo>
                    <a:pt x="579" y="12"/>
                  </a:lnTo>
                  <a:lnTo>
                    <a:pt x="567" y="0"/>
                  </a:lnTo>
                  <a:close/>
                  <a:moveTo>
                    <a:pt x="579" y="12"/>
                  </a:moveTo>
                  <a:lnTo>
                    <a:pt x="769" y="202"/>
                  </a:lnTo>
                  <a:lnTo>
                    <a:pt x="769" y="202"/>
                  </a:lnTo>
                  <a:lnTo>
                    <a:pt x="579" y="12"/>
                  </a:lnTo>
                  <a:close/>
                  <a:moveTo>
                    <a:pt x="769" y="202"/>
                  </a:moveTo>
                  <a:cubicBezTo>
                    <a:pt x="919" y="352"/>
                    <a:pt x="919" y="595"/>
                    <a:pt x="769" y="745"/>
                  </a:cubicBezTo>
                  <a:lnTo>
                    <a:pt x="544" y="970"/>
                  </a:lnTo>
                  <a:cubicBezTo>
                    <a:pt x="469" y="1045"/>
                    <a:pt x="370" y="1082"/>
                    <a:pt x="272" y="1082"/>
                  </a:cubicBezTo>
                  <a:cubicBezTo>
                    <a:pt x="174" y="1082"/>
                    <a:pt x="75" y="1045"/>
                    <a:pt x="0" y="970"/>
                  </a:cubicBezTo>
                  <a:lnTo>
                    <a:pt x="0" y="970"/>
                  </a:lnTo>
                  <a:lnTo>
                    <a:pt x="628" y="1598"/>
                  </a:lnTo>
                  <a:cubicBezTo>
                    <a:pt x="703" y="1670"/>
                    <a:pt x="800" y="1707"/>
                    <a:pt x="898" y="1707"/>
                  </a:cubicBezTo>
                  <a:cubicBezTo>
                    <a:pt x="995" y="1707"/>
                    <a:pt x="1092" y="1670"/>
                    <a:pt x="1167" y="1598"/>
                  </a:cubicBezTo>
                  <a:lnTo>
                    <a:pt x="1396" y="1368"/>
                  </a:lnTo>
                  <a:cubicBezTo>
                    <a:pt x="1542" y="1214"/>
                    <a:pt x="1537" y="975"/>
                    <a:pt x="1392" y="825"/>
                  </a:cubicBezTo>
                  <a:lnTo>
                    <a:pt x="769" y="202"/>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31"/>
            <p:cNvSpPr/>
            <p:nvPr/>
          </p:nvSpPr>
          <p:spPr>
            <a:xfrm>
              <a:off x="5015800" y="3701200"/>
              <a:ext cx="93825" cy="92350"/>
            </a:xfrm>
            <a:custGeom>
              <a:rect b="b" l="l" r="r" t="t"/>
              <a:pathLst>
                <a:path extrusionOk="0" h="3694" w="3753">
                  <a:moveTo>
                    <a:pt x="755" y="1"/>
                  </a:moveTo>
                  <a:cubicBezTo>
                    <a:pt x="682" y="1"/>
                    <a:pt x="609" y="28"/>
                    <a:pt x="553" y="82"/>
                  </a:cubicBezTo>
                  <a:lnTo>
                    <a:pt x="108" y="531"/>
                  </a:lnTo>
                  <a:cubicBezTo>
                    <a:pt x="0" y="639"/>
                    <a:pt x="0" y="817"/>
                    <a:pt x="108" y="929"/>
                  </a:cubicBezTo>
                  <a:lnTo>
                    <a:pt x="2788" y="3609"/>
                  </a:lnTo>
                  <a:cubicBezTo>
                    <a:pt x="2844" y="3665"/>
                    <a:pt x="2917" y="3694"/>
                    <a:pt x="2989" y="3694"/>
                  </a:cubicBezTo>
                  <a:cubicBezTo>
                    <a:pt x="3062" y="3694"/>
                    <a:pt x="3135" y="3665"/>
                    <a:pt x="3191" y="3609"/>
                  </a:cubicBezTo>
                  <a:lnTo>
                    <a:pt x="3641" y="3164"/>
                  </a:lnTo>
                  <a:cubicBezTo>
                    <a:pt x="3753" y="3052"/>
                    <a:pt x="3753" y="2869"/>
                    <a:pt x="3636" y="2766"/>
                  </a:cubicBezTo>
                  <a:lnTo>
                    <a:pt x="956" y="82"/>
                  </a:lnTo>
                  <a:cubicBezTo>
                    <a:pt x="900" y="28"/>
                    <a:pt x="827" y="1"/>
                    <a:pt x="75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31"/>
            <p:cNvSpPr/>
            <p:nvPr/>
          </p:nvSpPr>
          <p:spPr>
            <a:xfrm>
              <a:off x="5069800" y="3754400"/>
              <a:ext cx="39725" cy="39000"/>
            </a:xfrm>
            <a:custGeom>
              <a:rect b="b" l="l" r="r" t="t"/>
              <a:pathLst>
                <a:path extrusionOk="0" h="1560" w="1589">
                  <a:moveTo>
                    <a:pt x="848" y="1"/>
                  </a:moveTo>
                  <a:lnTo>
                    <a:pt x="856" y="9"/>
                  </a:lnTo>
                  <a:lnTo>
                    <a:pt x="856" y="9"/>
                  </a:lnTo>
                  <a:cubicBezTo>
                    <a:pt x="854" y="6"/>
                    <a:pt x="851" y="4"/>
                    <a:pt x="848" y="1"/>
                  </a:cubicBezTo>
                  <a:close/>
                  <a:moveTo>
                    <a:pt x="0" y="849"/>
                  </a:moveTo>
                  <a:lnTo>
                    <a:pt x="0" y="849"/>
                  </a:lnTo>
                  <a:cubicBezTo>
                    <a:pt x="3" y="852"/>
                    <a:pt x="6" y="854"/>
                    <a:pt x="9" y="857"/>
                  </a:cubicBezTo>
                  <a:lnTo>
                    <a:pt x="9" y="857"/>
                  </a:lnTo>
                  <a:lnTo>
                    <a:pt x="0" y="849"/>
                  </a:lnTo>
                  <a:close/>
                  <a:moveTo>
                    <a:pt x="856" y="9"/>
                  </a:moveTo>
                  <a:lnTo>
                    <a:pt x="856" y="9"/>
                  </a:lnTo>
                  <a:cubicBezTo>
                    <a:pt x="965" y="122"/>
                    <a:pt x="962" y="304"/>
                    <a:pt x="848" y="418"/>
                  </a:cubicBezTo>
                  <a:lnTo>
                    <a:pt x="417" y="849"/>
                  </a:lnTo>
                  <a:cubicBezTo>
                    <a:pt x="358" y="907"/>
                    <a:pt x="282" y="937"/>
                    <a:pt x="207" y="937"/>
                  </a:cubicBezTo>
                  <a:cubicBezTo>
                    <a:pt x="135" y="937"/>
                    <a:pt x="64" y="910"/>
                    <a:pt x="9" y="857"/>
                  </a:cubicBezTo>
                  <a:lnTo>
                    <a:pt x="9" y="857"/>
                  </a:lnTo>
                  <a:lnTo>
                    <a:pt x="623" y="1472"/>
                  </a:lnTo>
                  <a:cubicBezTo>
                    <a:pt x="679" y="1530"/>
                    <a:pt x="756" y="1560"/>
                    <a:pt x="832" y="1560"/>
                  </a:cubicBezTo>
                  <a:cubicBezTo>
                    <a:pt x="908" y="1560"/>
                    <a:pt x="984" y="1530"/>
                    <a:pt x="1040" y="1472"/>
                  </a:cubicBezTo>
                  <a:lnTo>
                    <a:pt x="1471" y="1041"/>
                  </a:lnTo>
                  <a:cubicBezTo>
                    <a:pt x="1588" y="928"/>
                    <a:pt x="1588" y="736"/>
                    <a:pt x="1471" y="624"/>
                  </a:cubicBezTo>
                  <a:lnTo>
                    <a:pt x="856" y="9"/>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31"/>
            <p:cNvSpPr/>
            <p:nvPr/>
          </p:nvSpPr>
          <p:spPr>
            <a:xfrm>
              <a:off x="5007125" y="3730275"/>
              <a:ext cx="38200" cy="37300"/>
            </a:xfrm>
            <a:custGeom>
              <a:rect b="b" l="l" r="r" t="t"/>
              <a:pathLst>
                <a:path extrusionOk="0" h="1492" w="1528">
                  <a:moveTo>
                    <a:pt x="703" y="1"/>
                  </a:moveTo>
                  <a:lnTo>
                    <a:pt x="146" y="558"/>
                  </a:lnTo>
                  <a:cubicBezTo>
                    <a:pt x="1" y="708"/>
                    <a:pt x="1" y="947"/>
                    <a:pt x="146" y="1092"/>
                  </a:cubicBezTo>
                  <a:lnTo>
                    <a:pt x="436" y="1383"/>
                  </a:lnTo>
                  <a:cubicBezTo>
                    <a:pt x="511" y="1455"/>
                    <a:pt x="609" y="1492"/>
                    <a:pt x="705" y="1492"/>
                  </a:cubicBezTo>
                  <a:cubicBezTo>
                    <a:pt x="802" y="1492"/>
                    <a:pt x="898" y="1455"/>
                    <a:pt x="970" y="1383"/>
                  </a:cubicBezTo>
                  <a:lnTo>
                    <a:pt x="1528" y="830"/>
                  </a:lnTo>
                  <a:lnTo>
                    <a:pt x="703" y="1"/>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31"/>
            <p:cNvSpPr/>
            <p:nvPr/>
          </p:nvSpPr>
          <p:spPr>
            <a:xfrm>
              <a:off x="5041200" y="3764600"/>
              <a:ext cx="38225" cy="37275"/>
            </a:xfrm>
            <a:custGeom>
              <a:rect b="b" l="l" r="r" t="t"/>
              <a:pathLst>
                <a:path extrusionOk="0" h="1491" w="1529">
                  <a:moveTo>
                    <a:pt x="704" y="0"/>
                  </a:moveTo>
                  <a:lnTo>
                    <a:pt x="151" y="553"/>
                  </a:lnTo>
                  <a:cubicBezTo>
                    <a:pt x="1" y="703"/>
                    <a:pt x="1" y="942"/>
                    <a:pt x="151" y="1092"/>
                  </a:cubicBezTo>
                  <a:lnTo>
                    <a:pt x="437" y="1378"/>
                  </a:lnTo>
                  <a:cubicBezTo>
                    <a:pt x="512" y="1453"/>
                    <a:pt x="609" y="1490"/>
                    <a:pt x="706" y="1490"/>
                  </a:cubicBezTo>
                  <a:cubicBezTo>
                    <a:pt x="803" y="1490"/>
                    <a:pt x="900" y="1453"/>
                    <a:pt x="975" y="1378"/>
                  </a:cubicBezTo>
                  <a:lnTo>
                    <a:pt x="1528" y="825"/>
                  </a:lnTo>
                  <a:lnTo>
                    <a:pt x="704" y="0"/>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31"/>
            <p:cNvSpPr/>
            <p:nvPr/>
          </p:nvSpPr>
          <p:spPr>
            <a:xfrm>
              <a:off x="5153075" y="3587500"/>
              <a:ext cx="71800" cy="71825"/>
            </a:xfrm>
            <a:custGeom>
              <a:rect b="b" l="l" r="r" t="t"/>
              <a:pathLst>
                <a:path extrusionOk="0" h="2873" w="2872">
                  <a:moveTo>
                    <a:pt x="1406" y="1"/>
                  </a:moveTo>
                  <a:lnTo>
                    <a:pt x="0" y="1406"/>
                  </a:lnTo>
                  <a:lnTo>
                    <a:pt x="1467" y="2873"/>
                  </a:lnTo>
                  <a:lnTo>
                    <a:pt x="2872" y="1467"/>
                  </a:lnTo>
                  <a:lnTo>
                    <a:pt x="1406" y="1"/>
                  </a:ln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31"/>
            <p:cNvSpPr/>
            <p:nvPr/>
          </p:nvSpPr>
          <p:spPr>
            <a:xfrm>
              <a:off x="5153175" y="3608700"/>
              <a:ext cx="71825" cy="50625"/>
            </a:xfrm>
            <a:custGeom>
              <a:rect b="b" l="l" r="r" t="t"/>
              <a:pathLst>
                <a:path extrusionOk="0" h="2025" w="2873">
                  <a:moveTo>
                    <a:pt x="1" y="563"/>
                  </a:moveTo>
                  <a:lnTo>
                    <a:pt x="839" y="1406"/>
                  </a:lnTo>
                  <a:lnTo>
                    <a:pt x="843" y="1403"/>
                  </a:lnTo>
                  <a:lnTo>
                    <a:pt x="1" y="563"/>
                  </a:lnTo>
                  <a:close/>
                  <a:moveTo>
                    <a:pt x="2245" y="1"/>
                  </a:moveTo>
                  <a:lnTo>
                    <a:pt x="843" y="1403"/>
                  </a:lnTo>
                  <a:lnTo>
                    <a:pt x="1467" y="2025"/>
                  </a:lnTo>
                  <a:lnTo>
                    <a:pt x="2873" y="619"/>
                  </a:lnTo>
                  <a:lnTo>
                    <a:pt x="2245"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31"/>
            <p:cNvSpPr/>
            <p:nvPr/>
          </p:nvSpPr>
          <p:spPr>
            <a:xfrm>
              <a:off x="5045900" y="3615125"/>
              <a:ext cx="149225" cy="148675"/>
            </a:xfrm>
            <a:custGeom>
              <a:rect b="b" l="l" r="r" t="t"/>
              <a:pathLst>
                <a:path extrusionOk="0" h="5947" w="5969">
                  <a:moveTo>
                    <a:pt x="3870" y="0"/>
                  </a:moveTo>
                  <a:cubicBezTo>
                    <a:pt x="3801" y="0"/>
                    <a:pt x="3732" y="27"/>
                    <a:pt x="3678" y="81"/>
                  </a:cubicBezTo>
                  <a:lnTo>
                    <a:pt x="2226" y="1529"/>
                  </a:lnTo>
                  <a:lnTo>
                    <a:pt x="1490" y="2274"/>
                  </a:lnTo>
                  <a:lnTo>
                    <a:pt x="0" y="3763"/>
                  </a:lnTo>
                  <a:lnTo>
                    <a:pt x="2188" y="5947"/>
                  </a:lnTo>
                  <a:lnTo>
                    <a:pt x="5866" y="2269"/>
                  </a:lnTo>
                  <a:cubicBezTo>
                    <a:pt x="5969" y="2161"/>
                    <a:pt x="5969" y="1988"/>
                    <a:pt x="5866" y="1880"/>
                  </a:cubicBezTo>
                  <a:lnTo>
                    <a:pt x="4062" y="81"/>
                  </a:lnTo>
                  <a:cubicBezTo>
                    <a:pt x="4008" y="27"/>
                    <a:pt x="3939" y="0"/>
                    <a:pt x="387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31"/>
            <p:cNvSpPr/>
            <p:nvPr/>
          </p:nvSpPr>
          <p:spPr>
            <a:xfrm>
              <a:off x="5085025" y="3651575"/>
              <a:ext cx="110225" cy="112575"/>
            </a:xfrm>
            <a:custGeom>
              <a:rect b="b" l="l" r="r" t="t"/>
              <a:pathLst>
                <a:path extrusionOk="0" h="4503" w="4409">
                  <a:moveTo>
                    <a:pt x="3875" y="0"/>
                  </a:moveTo>
                  <a:lnTo>
                    <a:pt x="0" y="3880"/>
                  </a:lnTo>
                  <a:lnTo>
                    <a:pt x="623" y="4503"/>
                  </a:lnTo>
                  <a:lnTo>
                    <a:pt x="4306" y="820"/>
                  </a:lnTo>
                  <a:cubicBezTo>
                    <a:pt x="4409" y="717"/>
                    <a:pt x="4409" y="544"/>
                    <a:pt x="4306" y="436"/>
                  </a:cubicBezTo>
                  <a:lnTo>
                    <a:pt x="387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52" name="Google Shape;1652;p31"/>
          <p:cNvSpPr/>
          <p:nvPr/>
        </p:nvSpPr>
        <p:spPr>
          <a:xfrm>
            <a:off x="254550" y="6631250"/>
            <a:ext cx="6842100" cy="1102200"/>
          </a:xfrm>
          <a:prstGeom prst="round1Rect">
            <a:avLst>
              <a:gd fmla="val 23539"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31"/>
          <p:cNvSpPr txBox="1"/>
          <p:nvPr/>
        </p:nvSpPr>
        <p:spPr>
          <a:xfrm>
            <a:off x="1374550" y="6709055"/>
            <a:ext cx="5417400" cy="9273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Small masses may regress spontaneously, but surgical excision is usually indicated to prevent infection or airway compromise, as well as for cosmesis.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Recurrence is common following surgical excision of extensive hygromas.</a:t>
            </a:r>
            <a:endParaRPr sz="1200">
              <a:solidFill>
                <a:srgbClr val="1C4588"/>
              </a:solidFill>
              <a:latin typeface="Mada"/>
              <a:ea typeface="Mada"/>
              <a:cs typeface="Mada"/>
              <a:sym typeface="Mada"/>
            </a:endParaRPr>
          </a:p>
        </p:txBody>
      </p:sp>
      <p:sp>
        <p:nvSpPr>
          <p:cNvPr id="1654" name="Google Shape;1654;p31"/>
          <p:cNvSpPr txBox="1"/>
          <p:nvPr/>
        </p:nvSpPr>
        <p:spPr>
          <a:xfrm>
            <a:off x="289920" y="6610257"/>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Management</a:t>
            </a:r>
            <a:endParaRPr b="1" sz="1100">
              <a:solidFill>
                <a:srgbClr val="E29578"/>
              </a:solidFill>
              <a:latin typeface="Lora"/>
              <a:ea typeface="Lora"/>
              <a:cs typeface="Lora"/>
              <a:sym typeface="Lora"/>
            </a:endParaRPr>
          </a:p>
        </p:txBody>
      </p:sp>
      <p:grpSp>
        <p:nvGrpSpPr>
          <p:cNvPr id="1655" name="Google Shape;1655;p31"/>
          <p:cNvGrpSpPr/>
          <p:nvPr/>
        </p:nvGrpSpPr>
        <p:grpSpPr>
          <a:xfrm>
            <a:off x="615174" y="6941623"/>
            <a:ext cx="735627" cy="701151"/>
            <a:chOff x="1518350" y="2189725"/>
            <a:chExt cx="360125" cy="341925"/>
          </a:xfrm>
        </p:grpSpPr>
        <p:sp>
          <p:nvSpPr>
            <p:cNvPr id="1656" name="Google Shape;1656;p31"/>
            <p:cNvSpPr/>
            <p:nvPr/>
          </p:nvSpPr>
          <p:spPr>
            <a:xfrm>
              <a:off x="1536575" y="2189725"/>
              <a:ext cx="341900" cy="341925"/>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31"/>
            <p:cNvSpPr/>
            <p:nvPr/>
          </p:nvSpPr>
          <p:spPr>
            <a:xfrm>
              <a:off x="1629350" y="2341550"/>
              <a:ext cx="179075" cy="190100"/>
            </a:xfrm>
            <a:custGeom>
              <a:rect b="b" l="l" r="r" t="t"/>
              <a:pathLst>
                <a:path extrusionOk="0" h="7604" w="7163">
                  <a:moveTo>
                    <a:pt x="4216" y="1"/>
                  </a:moveTo>
                  <a:lnTo>
                    <a:pt x="0" y="2641"/>
                  </a:lnTo>
                  <a:lnTo>
                    <a:pt x="2614" y="7185"/>
                  </a:lnTo>
                  <a:cubicBezTo>
                    <a:pt x="2673" y="7302"/>
                    <a:pt x="2745" y="7405"/>
                    <a:pt x="2826" y="7504"/>
                  </a:cubicBezTo>
                  <a:cubicBezTo>
                    <a:pt x="2857" y="7540"/>
                    <a:pt x="2884" y="7567"/>
                    <a:pt x="2916" y="7599"/>
                  </a:cubicBezTo>
                  <a:cubicBezTo>
                    <a:pt x="2988" y="7599"/>
                    <a:pt x="3055" y="7603"/>
                    <a:pt x="3127" y="7603"/>
                  </a:cubicBezTo>
                  <a:cubicBezTo>
                    <a:pt x="4400" y="7603"/>
                    <a:pt x="5651" y="7248"/>
                    <a:pt x="6730" y="6578"/>
                  </a:cubicBezTo>
                  <a:cubicBezTo>
                    <a:pt x="7126" y="5862"/>
                    <a:pt x="7162" y="5053"/>
                    <a:pt x="6784" y="4450"/>
                  </a:cubicBezTo>
                  <a:lnTo>
                    <a:pt x="4216"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31"/>
            <p:cNvSpPr/>
            <p:nvPr/>
          </p:nvSpPr>
          <p:spPr>
            <a:xfrm>
              <a:off x="1648125" y="2423325"/>
              <a:ext cx="126450" cy="80675"/>
            </a:xfrm>
            <a:custGeom>
              <a:rect b="b" l="l" r="r" t="t"/>
              <a:pathLst>
                <a:path extrusionOk="0" h="3227" w="5058">
                  <a:moveTo>
                    <a:pt x="4022" y="0"/>
                  </a:moveTo>
                  <a:cubicBezTo>
                    <a:pt x="3870" y="212"/>
                    <a:pt x="3690" y="409"/>
                    <a:pt x="3487" y="576"/>
                  </a:cubicBezTo>
                  <a:cubicBezTo>
                    <a:pt x="2894" y="1080"/>
                    <a:pt x="2189" y="1335"/>
                    <a:pt x="1539" y="1335"/>
                  </a:cubicBezTo>
                  <a:cubicBezTo>
                    <a:pt x="936" y="1335"/>
                    <a:pt x="379" y="1116"/>
                    <a:pt x="1" y="675"/>
                  </a:cubicBezTo>
                  <a:lnTo>
                    <a:pt x="1" y="675"/>
                  </a:lnTo>
                  <a:lnTo>
                    <a:pt x="1233" y="2816"/>
                  </a:lnTo>
                  <a:cubicBezTo>
                    <a:pt x="1587" y="3090"/>
                    <a:pt x="2035" y="3227"/>
                    <a:pt x="2511" y="3227"/>
                  </a:cubicBezTo>
                  <a:cubicBezTo>
                    <a:pt x="3160" y="3227"/>
                    <a:pt x="3863" y="2973"/>
                    <a:pt x="4454" y="2470"/>
                  </a:cubicBezTo>
                  <a:cubicBezTo>
                    <a:pt x="4684" y="2272"/>
                    <a:pt x="4886" y="2042"/>
                    <a:pt x="5057" y="1795"/>
                  </a:cubicBezTo>
                  <a:cubicBezTo>
                    <a:pt x="5044" y="1773"/>
                    <a:pt x="5035" y="1750"/>
                    <a:pt x="5021" y="1728"/>
                  </a:cubicBezTo>
                  <a:lnTo>
                    <a:pt x="402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31"/>
            <p:cNvSpPr/>
            <p:nvPr/>
          </p:nvSpPr>
          <p:spPr>
            <a:xfrm>
              <a:off x="1617650" y="2320900"/>
              <a:ext cx="131500" cy="111750"/>
            </a:xfrm>
            <a:custGeom>
              <a:rect b="b" l="l" r="r" t="t"/>
              <a:pathLst>
                <a:path extrusionOk="0" h="4470" w="5260">
                  <a:moveTo>
                    <a:pt x="3117" y="0"/>
                  </a:moveTo>
                  <a:cubicBezTo>
                    <a:pt x="2518" y="0"/>
                    <a:pt x="1868" y="235"/>
                    <a:pt x="1323" y="701"/>
                  </a:cubicBezTo>
                  <a:cubicBezTo>
                    <a:pt x="271" y="1596"/>
                    <a:pt x="1" y="3008"/>
                    <a:pt x="720" y="3859"/>
                  </a:cubicBezTo>
                  <a:cubicBezTo>
                    <a:pt x="1067" y="4266"/>
                    <a:pt x="1581" y="4469"/>
                    <a:pt x="2139" y="4469"/>
                  </a:cubicBezTo>
                  <a:cubicBezTo>
                    <a:pt x="2739" y="4469"/>
                    <a:pt x="3389" y="4235"/>
                    <a:pt x="3937" y="3769"/>
                  </a:cubicBezTo>
                  <a:cubicBezTo>
                    <a:pt x="4990" y="2873"/>
                    <a:pt x="5259" y="1461"/>
                    <a:pt x="4535" y="611"/>
                  </a:cubicBezTo>
                  <a:cubicBezTo>
                    <a:pt x="4188" y="203"/>
                    <a:pt x="3674" y="0"/>
                    <a:pt x="311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31"/>
            <p:cNvSpPr/>
            <p:nvPr/>
          </p:nvSpPr>
          <p:spPr>
            <a:xfrm>
              <a:off x="1703700" y="2378325"/>
              <a:ext cx="47350" cy="47150"/>
            </a:xfrm>
            <a:custGeom>
              <a:rect b="b" l="l" r="r" t="t"/>
              <a:pathLst>
                <a:path extrusionOk="0" h="1886" w="1894">
                  <a:moveTo>
                    <a:pt x="947" y="1"/>
                  </a:moveTo>
                  <a:cubicBezTo>
                    <a:pt x="606" y="1"/>
                    <a:pt x="265" y="179"/>
                    <a:pt x="94" y="536"/>
                  </a:cubicBezTo>
                  <a:lnTo>
                    <a:pt x="0" y="536"/>
                  </a:lnTo>
                  <a:lnTo>
                    <a:pt x="5" y="950"/>
                  </a:lnTo>
                  <a:cubicBezTo>
                    <a:pt x="9" y="1469"/>
                    <a:pt x="432" y="1886"/>
                    <a:pt x="950" y="1886"/>
                  </a:cubicBezTo>
                  <a:cubicBezTo>
                    <a:pt x="953" y="1886"/>
                    <a:pt x="955" y="1886"/>
                    <a:pt x="958" y="1886"/>
                  </a:cubicBezTo>
                  <a:cubicBezTo>
                    <a:pt x="1480" y="1881"/>
                    <a:pt x="1894" y="1454"/>
                    <a:pt x="1889" y="932"/>
                  </a:cubicBezTo>
                  <a:lnTo>
                    <a:pt x="1889" y="932"/>
                  </a:lnTo>
                  <a:lnTo>
                    <a:pt x="1889" y="936"/>
                  </a:lnTo>
                  <a:lnTo>
                    <a:pt x="1885" y="518"/>
                  </a:lnTo>
                  <a:lnTo>
                    <a:pt x="1790" y="518"/>
                  </a:lnTo>
                  <a:cubicBezTo>
                    <a:pt x="1617" y="173"/>
                    <a:pt x="1282" y="1"/>
                    <a:pt x="94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31"/>
            <p:cNvSpPr/>
            <p:nvPr/>
          </p:nvSpPr>
          <p:spPr>
            <a:xfrm>
              <a:off x="1701450" y="2367925"/>
              <a:ext cx="51750" cy="47150"/>
            </a:xfrm>
            <a:custGeom>
              <a:rect b="b" l="l" r="r" t="t"/>
              <a:pathLst>
                <a:path extrusionOk="0" h="1886" w="2070">
                  <a:moveTo>
                    <a:pt x="1032" y="1"/>
                  </a:moveTo>
                  <a:cubicBezTo>
                    <a:pt x="791" y="1"/>
                    <a:pt x="549" y="93"/>
                    <a:pt x="364" y="277"/>
                  </a:cubicBezTo>
                  <a:cubicBezTo>
                    <a:pt x="0" y="646"/>
                    <a:pt x="0" y="1240"/>
                    <a:pt x="364" y="1609"/>
                  </a:cubicBezTo>
                  <a:cubicBezTo>
                    <a:pt x="549" y="1793"/>
                    <a:pt x="791" y="1885"/>
                    <a:pt x="1032" y="1885"/>
                  </a:cubicBezTo>
                  <a:cubicBezTo>
                    <a:pt x="1274" y="1885"/>
                    <a:pt x="1516" y="1793"/>
                    <a:pt x="1701" y="1609"/>
                  </a:cubicBezTo>
                  <a:cubicBezTo>
                    <a:pt x="2069" y="1240"/>
                    <a:pt x="2069" y="646"/>
                    <a:pt x="1701" y="277"/>
                  </a:cubicBezTo>
                  <a:cubicBezTo>
                    <a:pt x="1516" y="93"/>
                    <a:pt x="1274" y="1"/>
                    <a:pt x="103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31"/>
            <p:cNvSpPr/>
            <p:nvPr/>
          </p:nvSpPr>
          <p:spPr>
            <a:xfrm>
              <a:off x="1703700" y="2385975"/>
              <a:ext cx="47125" cy="11050"/>
            </a:xfrm>
            <a:custGeom>
              <a:rect b="b" l="l" r="r" t="t"/>
              <a:pathLst>
                <a:path extrusionOk="0" h="442" w="1885">
                  <a:moveTo>
                    <a:pt x="1858" y="1"/>
                  </a:moveTo>
                  <a:lnTo>
                    <a:pt x="23" y="19"/>
                  </a:lnTo>
                  <a:cubicBezTo>
                    <a:pt x="9" y="86"/>
                    <a:pt x="0" y="158"/>
                    <a:pt x="0" y="230"/>
                  </a:cubicBezTo>
                  <a:cubicBezTo>
                    <a:pt x="0" y="302"/>
                    <a:pt x="9" y="374"/>
                    <a:pt x="27" y="441"/>
                  </a:cubicBezTo>
                  <a:lnTo>
                    <a:pt x="1862" y="423"/>
                  </a:lnTo>
                  <a:cubicBezTo>
                    <a:pt x="1880" y="351"/>
                    <a:pt x="1885" y="284"/>
                    <a:pt x="1885" y="212"/>
                  </a:cubicBezTo>
                  <a:cubicBezTo>
                    <a:pt x="1885" y="140"/>
                    <a:pt x="1876" y="68"/>
                    <a:pt x="185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31"/>
            <p:cNvSpPr/>
            <p:nvPr/>
          </p:nvSpPr>
          <p:spPr>
            <a:xfrm>
              <a:off x="1672200" y="2349650"/>
              <a:ext cx="57500" cy="49325"/>
            </a:xfrm>
            <a:custGeom>
              <a:rect b="b" l="l" r="r" t="t"/>
              <a:pathLst>
                <a:path extrusionOk="0" h="1973" w="2300">
                  <a:moveTo>
                    <a:pt x="1224" y="1"/>
                  </a:moveTo>
                  <a:lnTo>
                    <a:pt x="1184" y="86"/>
                  </a:lnTo>
                  <a:cubicBezTo>
                    <a:pt x="401" y="122"/>
                    <a:pt x="0" y="1044"/>
                    <a:pt x="509" y="1643"/>
                  </a:cubicBezTo>
                  <a:lnTo>
                    <a:pt x="473" y="1728"/>
                  </a:lnTo>
                  <a:lnTo>
                    <a:pt x="851" y="1894"/>
                  </a:lnTo>
                  <a:cubicBezTo>
                    <a:pt x="972" y="1947"/>
                    <a:pt x="1099" y="1972"/>
                    <a:pt x="1224" y="1972"/>
                  </a:cubicBezTo>
                  <a:cubicBezTo>
                    <a:pt x="1589" y="1972"/>
                    <a:pt x="1938" y="1759"/>
                    <a:pt x="2092" y="1404"/>
                  </a:cubicBezTo>
                  <a:cubicBezTo>
                    <a:pt x="2299" y="923"/>
                    <a:pt x="2079" y="369"/>
                    <a:pt x="1602" y="162"/>
                  </a:cubicBezTo>
                  <a:lnTo>
                    <a:pt x="12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31"/>
            <p:cNvSpPr/>
            <p:nvPr/>
          </p:nvSpPr>
          <p:spPr>
            <a:xfrm>
              <a:off x="1664925" y="2347650"/>
              <a:ext cx="55200" cy="47225"/>
            </a:xfrm>
            <a:custGeom>
              <a:rect b="b" l="l" r="r" t="t"/>
              <a:pathLst>
                <a:path extrusionOk="0" h="1889" w="2208">
                  <a:moveTo>
                    <a:pt x="1136" y="1"/>
                  </a:moveTo>
                  <a:cubicBezTo>
                    <a:pt x="510" y="1"/>
                    <a:pt x="1" y="642"/>
                    <a:pt x="260" y="1295"/>
                  </a:cubicBezTo>
                  <a:cubicBezTo>
                    <a:pt x="417" y="1689"/>
                    <a:pt x="778" y="1888"/>
                    <a:pt x="1138" y="1888"/>
                  </a:cubicBezTo>
                  <a:cubicBezTo>
                    <a:pt x="1489" y="1888"/>
                    <a:pt x="1841" y="1699"/>
                    <a:pt x="2005" y="1318"/>
                  </a:cubicBezTo>
                  <a:cubicBezTo>
                    <a:pt x="2208" y="841"/>
                    <a:pt x="1992" y="287"/>
                    <a:pt x="1515" y="81"/>
                  </a:cubicBezTo>
                  <a:cubicBezTo>
                    <a:pt x="1387" y="26"/>
                    <a:pt x="1259" y="1"/>
                    <a:pt x="11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31"/>
            <p:cNvSpPr/>
            <p:nvPr/>
          </p:nvSpPr>
          <p:spPr>
            <a:xfrm>
              <a:off x="1679400" y="2348075"/>
              <a:ext cx="28025" cy="46350"/>
            </a:xfrm>
            <a:custGeom>
              <a:rect b="b" l="l" r="r" t="t"/>
              <a:pathLst>
                <a:path extrusionOk="0" h="1854" w="1121">
                  <a:moveTo>
                    <a:pt x="734" y="1"/>
                  </a:moveTo>
                  <a:lnTo>
                    <a:pt x="0" y="1688"/>
                  </a:lnTo>
                  <a:cubicBezTo>
                    <a:pt x="59" y="1728"/>
                    <a:pt x="122" y="1764"/>
                    <a:pt x="185" y="1791"/>
                  </a:cubicBezTo>
                  <a:cubicBezTo>
                    <a:pt x="252" y="1822"/>
                    <a:pt x="320" y="1840"/>
                    <a:pt x="392" y="1854"/>
                  </a:cubicBezTo>
                  <a:lnTo>
                    <a:pt x="1120" y="167"/>
                  </a:lnTo>
                  <a:cubicBezTo>
                    <a:pt x="1062" y="126"/>
                    <a:pt x="1004" y="90"/>
                    <a:pt x="936" y="59"/>
                  </a:cubicBezTo>
                  <a:cubicBezTo>
                    <a:pt x="869" y="32"/>
                    <a:pt x="801" y="10"/>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31"/>
            <p:cNvSpPr/>
            <p:nvPr/>
          </p:nvSpPr>
          <p:spPr>
            <a:xfrm>
              <a:off x="1644650" y="2402325"/>
              <a:ext cx="51075" cy="46950"/>
            </a:xfrm>
            <a:custGeom>
              <a:rect b="b" l="l" r="r" t="t"/>
              <a:pathLst>
                <a:path extrusionOk="0" h="1878" w="2043">
                  <a:moveTo>
                    <a:pt x="1018" y="0"/>
                  </a:moveTo>
                  <a:cubicBezTo>
                    <a:pt x="604" y="0"/>
                    <a:pt x="199" y="269"/>
                    <a:pt x="95" y="737"/>
                  </a:cubicBezTo>
                  <a:lnTo>
                    <a:pt x="0" y="759"/>
                  </a:lnTo>
                  <a:lnTo>
                    <a:pt x="95" y="1164"/>
                  </a:lnTo>
                  <a:cubicBezTo>
                    <a:pt x="203" y="1591"/>
                    <a:pt x="587" y="1877"/>
                    <a:pt x="1012" y="1877"/>
                  </a:cubicBezTo>
                  <a:cubicBezTo>
                    <a:pt x="1083" y="1877"/>
                    <a:pt x="1156" y="1869"/>
                    <a:pt x="1228" y="1852"/>
                  </a:cubicBezTo>
                  <a:cubicBezTo>
                    <a:pt x="1732" y="1731"/>
                    <a:pt x="2043" y="1231"/>
                    <a:pt x="1930" y="728"/>
                  </a:cubicBezTo>
                  <a:lnTo>
                    <a:pt x="1930"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31"/>
            <p:cNvSpPr/>
            <p:nvPr/>
          </p:nvSpPr>
          <p:spPr>
            <a:xfrm>
              <a:off x="1642175" y="2392100"/>
              <a:ext cx="51200" cy="47200"/>
            </a:xfrm>
            <a:custGeom>
              <a:rect b="b" l="l" r="r" t="t"/>
              <a:pathLst>
                <a:path extrusionOk="0" h="1888" w="2048">
                  <a:moveTo>
                    <a:pt x="1021" y="0"/>
                  </a:moveTo>
                  <a:cubicBezTo>
                    <a:pt x="963" y="0"/>
                    <a:pt x="905" y="6"/>
                    <a:pt x="846" y="16"/>
                  </a:cubicBezTo>
                  <a:cubicBezTo>
                    <a:pt x="333" y="115"/>
                    <a:pt x="0" y="606"/>
                    <a:pt x="95" y="1119"/>
                  </a:cubicBezTo>
                  <a:cubicBezTo>
                    <a:pt x="182" y="1571"/>
                    <a:pt x="578" y="1887"/>
                    <a:pt x="1019" y="1887"/>
                  </a:cubicBezTo>
                  <a:cubicBezTo>
                    <a:pt x="1078" y="1887"/>
                    <a:pt x="1137" y="1882"/>
                    <a:pt x="1197" y="1870"/>
                  </a:cubicBezTo>
                  <a:cubicBezTo>
                    <a:pt x="1710" y="1771"/>
                    <a:pt x="2047" y="1281"/>
                    <a:pt x="1948" y="768"/>
                  </a:cubicBezTo>
                  <a:cubicBezTo>
                    <a:pt x="1865" y="314"/>
                    <a:pt x="1467" y="0"/>
                    <a:pt x="102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31"/>
            <p:cNvSpPr/>
            <p:nvPr/>
          </p:nvSpPr>
          <p:spPr>
            <a:xfrm>
              <a:off x="1644075" y="2405325"/>
              <a:ext cx="47150" cy="20950"/>
            </a:xfrm>
            <a:custGeom>
              <a:rect b="b" l="l" r="r" t="t"/>
              <a:pathLst>
                <a:path extrusionOk="0" h="838" w="1886">
                  <a:moveTo>
                    <a:pt x="1787" y="0"/>
                  </a:moveTo>
                  <a:lnTo>
                    <a:pt x="1" y="423"/>
                  </a:lnTo>
                  <a:cubicBezTo>
                    <a:pt x="1" y="567"/>
                    <a:pt x="32" y="711"/>
                    <a:pt x="95" y="837"/>
                  </a:cubicBezTo>
                  <a:lnTo>
                    <a:pt x="1886" y="414"/>
                  </a:lnTo>
                  <a:cubicBezTo>
                    <a:pt x="1886" y="342"/>
                    <a:pt x="1877" y="270"/>
                    <a:pt x="1859" y="203"/>
                  </a:cubicBezTo>
                  <a:cubicBezTo>
                    <a:pt x="1841" y="131"/>
                    <a:pt x="1818" y="63"/>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31"/>
            <p:cNvSpPr/>
            <p:nvPr/>
          </p:nvSpPr>
          <p:spPr>
            <a:xfrm>
              <a:off x="1686600" y="2286250"/>
              <a:ext cx="51200" cy="46950"/>
            </a:xfrm>
            <a:custGeom>
              <a:rect b="b" l="l" r="r" t="t"/>
              <a:pathLst>
                <a:path extrusionOk="0" h="1878" w="2048">
                  <a:moveTo>
                    <a:pt x="1018" y="1"/>
                  </a:moveTo>
                  <a:cubicBezTo>
                    <a:pt x="604" y="1"/>
                    <a:pt x="199" y="270"/>
                    <a:pt x="95" y="737"/>
                  </a:cubicBezTo>
                  <a:lnTo>
                    <a:pt x="0" y="760"/>
                  </a:lnTo>
                  <a:lnTo>
                    <a:pt x="99" y="1164"/>
                  </a:lnTo>
                  <a:cubicBezTo>
                    <a:pt x="203" y="1592"/>
                    <a:pt x="591" y="1878"/>
                    <a:pt x="1013" y="1878"/>
                  </a:cubicBezTo>
                  <a:cubicBezTo>
                    <a:pt x="1084" y="1878"/>
                    <a:pt x="1156" y="1870"/>
                    <a:pt x="1228" y="1853"/>
                  </a:cubicBezTo>
                  <a:cubicBezTo>
                    <a:pt x="1732" y="1731"/>
                    <a:pt x="2047" y="1232"/>
                    <a:pt x="1935" y="728"/>
                  </a:cubicBezTo>
                  <a:lnTo>
                    <a:pt x="1935" y="724"/>
                  </a:lnTo>
                  <a:lnTo>
                    <a:pt x="1836" y="323"/>
                  </a:lnTo>
                  <a:lnTo>
                    <a:pt x="1741" y="346"/>
                  </a:lnTo>
                  <a:cubicBezTo>
                    <a:pt x="1547" y="110"/>
                    <a:pt x="1281" y="1"/>
                    <a:pt x="10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31"/>
            <p:cNvSpPr/>
            <p:nvPr/>
          </p:nvSpPr>
          <p:spPr>
            <a:xfrm>
              <a:off x="1679525" y="2276125"/>
              <a:ext cx="56025" cy="47225"/>
            </a:xfrm>
            <a:custGeom>
              <a:rect b="b" l="l" r="r" t="t"/>
              <a:pathLst>
                <a:path extrusionOk="0" h="1889" w="2241">
                  <a:moveTo>
                    <a:pt x="1197" y="1"/>
                  </a:moveTo>
                  <a:cubicBezTo>
                    <a:pt x="894" y="1"/>
                    <a:pt x="588" y="144"/>
                    <a:pt x="400" y="449"/>
                  </a:cubicBezTo>
                  <a:cubicBezTo>
                    <a:pt x="1" y="1097"/>
                    <a:pt x="491" y="1889"/>
                    <a:pt x="1195" y="1889"/>
                  </a:cubicBezTo>
                  <a:cubicBezTo>
                    <a:pt x="1268" y="1889"/>
                    <a:pt x="1344" y="1880"/>
                    <a:pt x="1421" y="1862"/>
                  </a:cubicBezTo>
                  <a:cubicBezTo>
                    <a:pt x="1925" y="1740"/>
                    <a:pt x="2240" y="1232"/>
                    <a:pt x="2119" y="728"/>
                  </a:cubicBezTo>
                  <a:cubicBezTo>
                    <a:pt x="2008" y="259"/>
                    <a:pt x="1604" y="1"/>
                    <a:pt x="119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31"/>
            <p:cNvSpPr/>
            <p:nvPr/>
          </p:nvSpPr>
          <p:spPr>
            <a:xfrm>
              <a:off x="1686025" y="2289250"/>
              <a:ext cx="47150" cy="20950"/>
            </a:xfrm>
            <a:custGeom>
              <a:rect b="b" l="l" r="r" t="t"/>
              <a:pathLst>
                <a:path extrusionOk="0" h="838" w="1886">
                  <a:moveTo>
                    <a:pt x="1787" y="1"/>
                  </a:moveTo>
                  <a:lnTo>
                    <a:pt x="1" y="424"/>
                  </a:lnTo>
                  <a:cubicBezTo>
                    <a:pt x="1" y="568"/>
                    <a:pt x="32" y="707"/>
                    <a:pt x="100" y="837"/>
                  </a:cubicBezTo>
                  <a:lnTo>
                    <a:pt x="1886" y="415"/>
                  </a:lnTo>
                  <a:cubicBezTo>
                    <a:pt x="1886" y="343"/>
                    <a:pt x="1877" y="271"/>
                    <a:pt x="1859" y="203"/>
                  </a:cubicBezTo>
                  <a:cubicBezTo>
                    <a:pt x="1845" y="131"/>
                    <a:pt x="1818" y="64"/>
                    <a:pt x="178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31"/>
            <p:cNvSpPr/>
            <p:nvPr/>
          </p:nvSpPr>
          <p:spPr>
            <a:xfrm>
              <a:off x="1629575" y="2204725"/>
              <a:ext cx="51200" cy="46950"/>
            </a:xfrm>
            <a:custGeom>
              <a:rect b="b" l="l" r="r" t="t"/>
              <a:pathLst>
                <a:path extrusionOk="0" h="1878" w="2048">
                  <a:moveTo>
                    <a:pt x="1018" y="0"/>
                  </a:moveTo>
                  <a:cubicBezTo>
                    <a:pt x="605" y="0"/>
                    <a:pt x="199" y="269"/>
                    <a:pt x="95" y="737"/>
                  </a:cubicBezTo>
                  <a:lnTo>
                    <a:pt x="0" y="759"/>
                  </a:lnTo>
                  <a:lnTo>
                    <a:pt x="99" y="1164"/>
                  </a:lnTo>
                  <a:cubicBezTo>
                    <a:pt x="203" y="1591"/>
                    <a:pt x="591" y="1877"/>
                    <a:pt x="1014" y="1877"/>
                  </a:cubicBezTo>
                  <a:cubicBezTo>
                    <a:pt x="1085" y="1877"/>
                    <a:pt x="1157" y="1869"/>
                    <a:pt x="1229" y="1852"/>
                  </a:cubicBezTo>
                  <a:cubicBezTo>
                    <a:pt x="1732" y="1731"/>
                    <a:pt x="2047" y="1231"/>
                    <a:pt x="1935" y="728"/>
                  </a:cubicBezTo>
                  <a:lnTo>
                    <a:pt x="1935"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31"/>
            <p:cNvSpPr/>
            <p:nvPr/>
          </p:nvSpPr>
          <p:spPr>
            <a:xfrm>
              <a:off x="1622525" y="2194600"/>
              <a:ext cx="56000" cy="47225"/>
            </a:xfrm>
            <a:custGeom>
              <a:rect b="b" l="l" r="r" t="t"/>
              <a:pathLst>
                <a:path extrusionOk="0" h="1889" w="2240">
                  <a:moveTo>
                    <a:pt x="1196" y="0"/>
                  </a:moveTo>
                  <a:cubicBezTo>
                    <a:pt x="893" y="0"/>
                    <a:pt x="588" y="143"/>
                    <a:pt x="399" y="449"/>
                  </a:cubicBezTo>
                  <a:cubicBezTo>
                    <a:pt x="0" y="1097"/>
                    <a:pt x="490" y="1888"/>
                    <a:pt x="1194" y="1888"/>
                  </a:cubicBezTo>
                  <a:cubicBezTo>
                    <a:pt x="1268" y="1888"/>
                    <a:pt x="1343" y="1880"/>
                    <a:pt x="1421" y="1861"/>
                  </a:cubicBezTo>
                  <a:cubicBezTo>
                    <a:pt x="1924" y="1740"/>
                    <a:pt x="2239" y="1232"/>
                    <a:pt x="2118" y="728"/>
                  </a:cubicBezTo>
                  <a:cubicBezTo>
                    <a:pt x="2007" y="258"/>
                    <a:pt x="1603" y="0"/>
                    <a:pt x="119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31"/>
            <p:cNvSpPr/>
            <p:nvPr/>
          </p:nvSpPr>
          <p:spPr>
            <a:xfrm>
              <a:off x="1629000" y="2207725"/>
              <a:ext cx="47150" cy="20925"/>
            </a:xfrm>
            <a:custGeom>
              <a:rect b="b" l="l" r="r" t="t"/>
              <a:pathLst>
                <a:path extrusionOk="0" h="837" w="1886">
                  <a:moveTo>
                    <a:pt x="1787" y="0"/>
                  </a:moveTo>
                  <a:lnTo>
                    <a:pt x="1" y="423"/>
                  </a:lnTo>
                  <a:cubicBezTo>
                    <a:pt x="1" y="495"/>
                    <a:pt x="10" y="567"/>
                    <a:pt x="28" y="639"/>
                  </a:cubicBezTo>
                  <a:cubicBezTo>
                    <a:pt x="41" y="707"/>
                    <a:pt x="68" y="774"/>
                    <a:pt x="100" y="837"/>
                  </a:cubicBezTo>
                  <a:lnTo>
                    <a:pt x="1886" y="414"/>
                  </a:lnTo>
                  <a:cubicBezTo>
                    <a:pt x="1886" y="270"/>
                    <a:pt x="1854" y="126"/>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31"/>
            <p:cNvSpPr/>
            <p:nvPr/>
          </p:nvSpPr>
          <p:spPr>
            <a:xfrm>
              <a:off x="1534875" y="2269125"/>
              <a:ext cx="128475" cy="127725"/>
            </a:xfrm>
            <a:custGeom>
              <a:rect b="b" l="l" r="r" t="t"/>
              <a:pathLst>
                <a:path extrusionOk="0" h="5109" w="5139">
                  <a:moveTo>
                    <a:pt x="3784" y="0"/>
                  </a:moveTo>
                  <a:lnTo>
                    <a:pt x="3680" y="122"/>
                  </a:lnTo>
                  <a:cubicBezTo>
                    <a:pt x="3466" y="41"/>
                    <a:pt x="3237" y="2"/>
                    <a:pt x="3002" y="2"/>
                  </a:cubicBezTo>
                  <a:cubicBezTo>
                    <a:pt x="2190" y="2"/>
                    <a:pt x="1312" y="470"/>
                    <a:pt x="729" y="1301"/>
                  </a:cubicBezTo>
                  <a:cubicBezTo>
                    <a:pt x="136" y="2151"/>
                    <a:pt x="1" y="3154"/>
                    <a:pt x="302" y="3928"/>
                  </a:cubicBezTo>
                  <a:lnTo>
                    <a:pt x="194" y="4049"/>
                  </a:lnTo>
                  <a:lnTo>
                    <a:pt x="774" y="4625"/>
                  </a:lnTo>
                  <a:cubicBezTo>
                    <a:pt x="833" y="4679"/>
                    <a:pt x="891" y="4733"/>
                    <a:pt x="959" y="4778"/>
                  </a:cubicBezTo>
                  <a:cubicBezTo>
                    <a:pt x="1277" y="5002"/>
                    <a:pt x="1650" y="5108"/>
                    <a:pt x="2037" y="5108"/>
                  </a:cubicBezTo>
                  <a:cubicBezTo>
                    <a:pt x="2848" y="5108"/>
                    <a:pt x="3724" y="4642"/>
                    <a:pt x="4306" y="3811"/>
                  </a:cubicBezTo>
                  <a:cubicBezTo>
                    <a:pt x="5138" y="2623"/>
                    <a:pt x="5089" y="1355"/>
                    <a:pt x="4175" y="410"/>
                  </a:cubicBezTo>
                  <a:lnTo>
                    <a:pt x="3784"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31"/>
            <p:cNvSpPr/>
            <p:nvPr/>
          </p:nvSpPr>
          <p:spPr>
            <a:xfrm>
              <a:off x="1532075" y="2345950"/>
              <a:ext cx="48825" cy="50625"/>
            </a:xfrm>
            <a:custGeom>
              <a:rect b="b" l="l" r="r" t="t"/>
              <a:pathLst>
                <a:path extrusionOk="0" h="2025" w="1953">
                  <a:moveTo>
                    <a:pt x="108" y="0"/>
                  </a:moveTo>
                  <a:lnTo>
                    <a:pt x="0" y="99"/>
                  </a:lnTo>
                  <a:lnTo>
                    <a:pt x="293" y="418"/>
                  </a:lnTo>
                  <a:lnTo>
                    <a:pt x="1728" y="1988"/>
                  </a:lnTo>
                  <a:cubicBezTo>
                    <a:pt x="1800" y="2002"/>
                    <a:pt x="1876" y="2015"/>
                    <a:pt x="1953" y="2024"/>
                  </a:cubicBezTo>
                  <a:lnTo>
                    <a:pt x="266" y="167"/>
                  </a:ln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31"/>
            <p:cNvSpPr/>
            <p:nvPr/>
          </p:nvSpPr>
          <p:spPr>
            <a:xfrm>
              <a:off x="1547125" y="2345950"/>
              <a:ext cx="48275" cy="50625"/>
            </a:xfrm>
            <a:custGeom>
              <a:rect b="b" l="l" r="r" t="t"/>
              <a:pathLst>
                <a:path extrusionOk="0" h="2025" w="1931">
                  <a:moveTo>
                    <a:pt x="109" y="0"/>
                  </a:moveTo>
                  <a:lnTo>
                    <a:pt x="1" y="99"/>
                  </a:lnTo>
                  <a:lnTo>
                    <a:pt x="1760" y="2024"/>
                  </a:lnTo>
                  <a:cubicBezTo>
                    <a:pt x="1814" y="2015"/>
                    <a:pt x="1877" y="2006"/>
                    <a:pt x="1931" y="199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31"/>
            <p:cNvSpPr/>
            <p:nvPr/>
          </p:nvSpPr>
          <p:spPr>
            <a:xfrm>
              <a:off x="1562325" y="2345950"/>
              <a:ext cx="45125" cy="47925"/>
            </a:xfrm>
            <a:custGeom>
              <a:rect b="b" l="l" r="r" t="t"/>
              <a:pathLst>
                <a:path extrusionOk="0" h="1917" w="1805">
                  <a:moveTo>
                    <a:pt x="104" y="0"/>
                  </a:moveTo>
                  <a:lnTo>
                    <a:pt x="0" y="99"/>
                  </a:lnTo>
                  <a:lnTo>
                    <a:pt x="1656" y="1916"/>
                  </a:lnTo>
                  <a:cubicBezTo>
                    <a:pt x="1705" y="1898"/>
                    <a:pt x="1755" y="1885"/>
                    <a:pt x="1804" y="1862"/>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31"/>
            <p:cNvSpPr/>
            <p:nvPr/>
          </p:nvSpPr>
          <p:spPr>
            <a:xfrm>
              <a:off x="1577275" y="2345950"/>
              <a:ext cx="40625" cy="43325"/>
            </a:xfrm>
            <a:custGeom>
              <a:rect b="b" l="l" r="r" t="t"/>
              <a:pathLst>
                <a:path extrusionOk="0" h="1733" w="1625">
                  <a:moveTo>
                    <a:pt x="109" y="0"/>
                  </a:moveTo>
                  <a:lnTo>
                    <a:pt x="1" y="99"/>
                  </a:lnTo>
                  <a:lnTo>
                    <a:pt x="1494" y="1732"/>
                  </a:lnTo>
                  <a:cubicBezTo>
                    <a:pt x="1539" y="1710"/>
                    <a:pt x="1580" y="1687"/>
                    <a:pt x="1625" y="1660"/>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31"/>
            <p:cNvSpPr/>
            <p:nvPr/>
          </p:nvSpPr>
          <p:spPr>
            <a:xfrm>
              <a:off x="1592450" y="2345950"/>
              <a:ext cx="34675" cy="37250"/>
            </a:xfrm>
            <a:custGeom>
              <a:rect b="b" l="l" r="r" t="t"/>
              <a:pathLst>
                <a:path extrusionOk="0" h="1490" w="1387">
                  <a:moveTo>
                    <a:pt x="109" y="0"/>
                  </a:moveTo>
                  <a:lnTo>
                    <a:pt x="1" y="99"/>
                  </a:lnTo>
                  <a:lnTo>
                    <a:pt x="1270" y="1489"/>
                  </a:lnTo>
                  <a:cubicBezTo>
                    <a:pt x="1310" y="1462"/>
                    <a:pt x="1346" y="1435"/>
                    <a:pt x="1386" y="1404"/>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31"/>
            <p:cNvSpPr/>
            <p:nvPr/>
          </p:nvSpPr>
          <p:spPr>
            <a:xfrm>
              <a:off x="1607425" y="2345950"/>
              <a:ext cx="27800" cy="30050"/>
            </a:xfrm>
            <a:custGeom>
              <a:rect b="b" l="l" r="r" t="t"/>
              <a:pathLst>
                <a:path extrusionOk="0" h="1202" w="1112">
                  <a:moveTo>
                    <a:pt x="108" y="0"/>
                  </a:moveTo>
                  <a:lnTo>
                    <a:pt x="0" y="99"/>
                  </a:lnTo>
                  <a:lnTo>
                    <a:pt x="1008" y="1201"/>
                  </a:lnTo>
                  <a:cubicBezTo>
                    <a:pt x="1044" y="1170"/>
                    <a:pt x="1080" y="1134"/>
                    <a:pt x="1111" y="1098"/>
                  </a:cubicBez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31"/>
            <p:cNvSpPr/>
            <p:nvPr/>
          </p:nvSpPr>
          <p:spPr>
            <a:xfrm>
              <a:off x="1609325" y="2331100"/>
              <a:ext cx="33200" cy="36350"/>
            </a:xfrm>
            <a:custGeom>
              <a:rect b="b" l="l" r="r" t="t"/>
              <a:pathLst>
                <a:path extrusionOk="0" h="1454" w="1328">
                  <a:moveTo>
                    <a:pt x="104" y="0"/>
                  </a:moveTo>
                  <a:lnTo>
                    <a:pt x="1" y="99"/>
                  </a:lnTo>
                  <a:lnTo>
                    <a:pt x="1238" y="1453"/>
                  </a:lnTo>
                  <a:cubicBezTo>
                    <a:pt x="1269" y="1413"/>
                    <a:pt x="1296" y="1372"/>
                    <a:pt x="1328" y="1336"/>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31"/>
            <p:cNvSpPr/>
            <p:nvPr/>
          </p:nvSpPr>
          <p:spPr>
            <a:xfrm>
              <a:off x="1609325" y="2314000"/>
              <a:ext cx="39400" cy="43650"/>
            </a:xfrm>
            <a:custGeom>
              <a:rect b="b" l="l" r="r" t="t"/>
              <a:pathLst>
                <a:path extrusionOk="0" h="1746" w="1576">
                  <a:moveTo>
                    <a:pt x="109" y="0"/>
                  </a:moveTo>
                  <a:lnTo>
                    <a:pt x="1" y="99"/>
                  </a:lnTo>
                  <a:lnTo>
                    <a:pt x="1503" y="1746"/>
                  </a:lnTo>
                  <a:cubicBezTo>
                    <a:pt x="1526" y="1701"/>
                    <a:pt x="1553" y="1656"/>
                    <a:pt x="1575" y="161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31"/>
            <p:cNvSpPr/>
            <p:nvPr/>
          </p:nvSpPr>
          <p:spPr>
            <a:xfrm>
              <a:off x="1609325" y="2297025"/>
              <a:ext cx="44450" cy="49500"/>
            </a:xfrm>
            <a:custGeom>
              <a:rect b="b" l="l" r="r" t="t"/>
              <a:pathLst>
                <a:path extrusionOk="0" h="1980" w="1778">
                  <a:moveTo>
                    <a:pt x="109" y="0"/>
                  </a:moveTo>
                  <a:lnTo>
                    <a:pt x="1" y="99"/>
                  </a:lnTo>
                  <a:lnTo>
                    <a:pt x="1719" y="1980"/>
                  </a:lnTo>
                  <a:cubicBezTo>
                    <a:pt x="1742" y="1930"/>
                    <a:pt x="1760" y="1881"/>
                    <a:pt x="1778" y="182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31"/>
            <p:cNvSpPr/>
            <p:nvPr/>
          </p:nvSpPr>
          <p:spPr>
            <a:xfrm>
              <a:off x="1609325" y="2279925"/>
              <a:ext cx="47600" cy="53775"/>
            </a:xfrm>
            <a:custGeom>
              <a:rect b="b" l="l" r="r" t="t"/>
              <a:pathLst>
                <a:path extrusionOk="0" h="2151" w="1904">
                  <a:moveTo>
                    <a:pt x="109" y="0"/>
                  </a:moveTo>
                  <a:lnTo>
                    <a:pt x="1" y="99"/>
                  </a:lnTo>
                  <a:lnTo>
                    <a:pt x="1877" y="2151"/>
                  </a:lnTo>
                  <a:cubicBezTo>
                    <a:pt x="1886" y="2092"/>
                    <a:pt x="1895" y="2029"/>
                    <a:pt x="1904" y="197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31"/>
            <p:cNvSpPr/>
            <p:nvPr/>
          </p:nvSpPr>
          <p:spPr>
            <a:xfrm>
              <a:off x="1609325" y="2262825"/>
              <a:ext cx="47825" cy="54900"/>
            </a:xfrm>
            <a:custGeom>
              <a:rect b="b" l="l" r="r" t="t"/>
              <a:pathLst>
                <a:path extrusionOk="0" h="2196" w="1913">
                  <a:moveTo>
                    <a:pt x="109" y="1"/>
                  </a:moveTo>
                  <a:lnTo>
                    <a:pt x="1" y="100"/>
                  </a:lnTo>
                  <a:lnTo>
                    <a:pt x="140" y="257"/>
                  </a:lnTo>
                  <a:lnTo>
                    <a:pt x="1913" y="2196"/>
                  </a:lnTo>
                  <a:cubicBezTo>
                    <a:pt x="1908" y="2115"/>
                    <a:pt x="1899" y="2029"/>
                    <a:pt x="1881" y="1948"/>
                  </a:cubicBezTo>
                  <a:lnTo>
                    <a:pt x="361" y="279"/>
                  </a:lnTo>
                  <a:lnTo>
                    <a:pt x="109"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31"/>
            <p:cNvSpPr/>
            <p:nvPr/>
          </p:nvSpPr>
          <p:spPr>
            <a:xfrm>
              <a:off x="1518350" y="2255575"/>
              <a:ext cx="132500" cy="127675"/>
            </a:xfrm>
            <a:custGeom>
              <a:rect b="b" l="l" r="r" t="t"/>
              <a:pathLst>
                <a:path extrusionOk="0" h="5107" w="5300">
                  <a:moveTo>
                    <a:pt x="3131" y="1"/>
                  </a:moveTo>
                  <a:cubicBezTo>
                    <a:pt x="2320" y="1"/>
                    <a:pt x="1446" y="467"/>
                    <a:pt x="864" y="1298"/>
                  </a:cubicBezTo>
                  <a:cubicBezTo>
                    <a:pt x="0" y="2526"/>
                    <a:pt x="104" y="4083"/>
                    <a:pt x="1089" y="4776"/>
                  </a:cubicBezTo>
                  <a:cubicBezTo>
                    <a:pt x="1409" y="5000"/>
                    <a:pt x="1782" y="5106"/>
                    <a:pt x="2170" y="5106"/>
                  </a:cubicBezTo>
                  <a:cubicBezTo>
                    <a:pt x="2981" y="5106"/>
                    <a:pt x="3856" y="4640"/>
                    <a:pt x="4440" y="3808"/>
                  </a:cubicBezTo>
                  <a:cubicBezTo>
                    <a:pt x="5300" y="2585"/>
                    <a:pt x="5196" y="1028"/>
                    <a:pt x="4211" y="331"/>
                  </a:cubicBezTo>
                  <a:cubicBezTo>
                    <a:pt x="3891" y="107"/>
                    <a:pt x="3518" y="1"/>
                    <a:pt x="313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31"/>
            <p:cNvSpPr/>
            <p:nvPr/>
          </p:nvSpPr>
          <p:spPr>
            <a:xfrm>
              <a:off x="1524075" y="2261475"/>
              <a:ext cx="120925" cy="116325"/>
            </a:xfrm>
            <a:custGeom>
              <a:rect b="b" l="l" r="r" t="t"/>
              <a:pathLst>
                <a:path extrusionOk="0" h="4653" w="4837">
                  <a:moveTo>
                    <a:pt x="2879" y="54"/>
                  </a:moveTo>
                  <a:cubicBezTo>
                    <a:pt x="3213" y="54"/>
                    <a:pt x="3538" y="158"/>
                    <a:pt x="3811" y="347"/>
                  </a:cubicBezTo>
                  <a:cubicBezTo>
                    <a:pt x="4684" y="959"/>
                    <a:pt x="4769" y="2349"/>
                    <a:pt x="4005" y="3442"/>
                  </a:cubicBezTo>
                  <a:cubicBezTo>
                    <a:pt x="3501" y="4153"/>
                    <a:pt x="2727" y="4598"/>
                    <a:pt x="1980" y="4598"/>
                  </a:cubicBezTo>
                  <a:cubicBezTo>
                    <a:pt x="1973" y="4598"/>
                    <a:pt x="1966" y="4598"/>
                    <a:pt x="1959" y="4598"/>
                  </a:cubicBezTo>
                  <a:cubicBezTo>
                    <a:pt x="1624" y="4598"/>
                    <a:pt x="1300" y="4495"/>
                    <a:pt x="1026" y="4306"/>
                  </a:cubicBezTo>
                  <a:cubicBezTo>
                    <a:pt x="154" y="3694"/>
                    <a:pt x="68" y="2304"/>
                    <a:pt x="833" y="1215"/>
                  </a:cubicBezTo>
                  <a:cubicBezTo>
                    <a:pt x="1337" y="500"/>
                    <a:pt x="2111" y="55"/>
                    <a:pt x="2857" y="55"/>
                  </a:cubicBezTo>
                  <a:cubicBezTo>
                    <a:pt x="2864" y="54"/>
                    <a:pt x="2872" y="54"/>
                    <a:pt x="2879" y="54"/>
                  </a:cubicBezTo>
                  <a:close/>
                  <a:moveTo>
                    <a:pt x="2879" y="0"/>
                  </a:moveTo>
                  <a:cubicBezTo>
                    <a:pt x="2872" y="0"/>
                    <a:pt x="2865" y="0"/>
                    <a:pt x="2857" y="1"/>
                  </a:cubicBezTo>
                  <a:cubicBezTo>
                    <a:pt x="2120" y="1"/>
                    <a:pt x="1319" y="423"/>
                    <a:pt x="788" y="1179"/>
                  </a:cubicBezTo>
                  <a:cubicBezTo>
                    <a:pt x="1" y="2299"/>
                    <a:pt x="95" y="3716"/>
                    <a:pt x="995" y="4351"/>
                  </a:cubicBezTo>
                  <a:cubicBezTo>
                    <a:pt x="1281" y="4549"/>
                    <a:pt x="1615" y="4652"/>
                    <a:pt x="1958" y="4652"/>
                  </a:cubicBezTo>
                  <a:cubicBezTo>
                    <a:pt x="1966" y="4652"/>
                    <a:pt x="1973" y="4652"/>
                    <a:pt x="1980" y="4652"/>
                  </a:cubicBezTo>
                  <a:cubicBezTo>
                    <a:pt x="2722" y="4652"/>
                    <a:pt x="3519" y="4229"/>
                    <a:pt x="4049" y="3474"/>
                  </a:cubicBezTo>
                  <a:cubicBezTo>
                    <a:pt x="4837" y="2353"/>
                    <a:pt x="4742" y="932"/>
                    <a:pt x="3843" y="302"/>
                  </a:cubicBezTo>
                  <a:cubicBezTo>
                    <a:pt x="3561" y="104"/>
                    <a:pt x="3223" y="0"/>
                    <a:pt x="28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89" name="Google Shape;1689;p31"/>
          <p:cNvPicPr preferRelativeResize="0"/>
          <p:nvPr/>
        </p:nvPicPr>
        <p:blipFill>
          <a:blip r:embed="rId6">
            <a:alphaModFix/>
          </a:blip>
          <a:stretch>
            <a:fillRect/>
          </a:stretch>
        </p:blipFill>
        <p:spPr>
          <a:xfrm>
            <a:off x="5737101" y="2303126"/>
            <a:ext cx="865450" cy="856108"/>
          </a:xfrm>
          <a:prstGeom prst="rect">
            <a:avLst/>
          </a:prstGeom>
          <a:noFill/>
          <a:ln>
            <a:noFill/>
          </a:ln>
        </p:spPr>
      </p:pic>
      <p:sp>
        <p:nvSpPr>
          <p:cNvPr id="1690" name="Google Shape;1690;p31"/>
          <p:cNvSpPr txBox="1"/>
          <p:nvPr/>
        </p:nvSpPr>
        <p:spPr>
          <a:xfrm>
            <a:off x="2159650" y="7826650"/>
            <a:ext cx="865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900">
              <a:latin typeface="Mada"/>
              <a:ea typeface="Mada"/>
              <a:cs typeface="Mada"/>
              <a:sym typeface="Mada"/>
            </a:endParaRPr>
          </a:p>
        </p:txBody>
      </p:sp>
      <p:sp>
        <p:nvSpPr>
          <p:cNvPr id="1691" name="Google Shape;1691;p31"/>
          <p:cNvSpPr txBox="1"/>
          <p:nvPr/>
        </p:nvSpPr>
        <p:spPr>
          <a:xfrm>
            <a:off x="1581988" y="9341150"/>
            <a:ext cx="1842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rgbClr val="FFFFFF"/>
                </a:solidFill>
                <a:latin typeface="Mada"/>
                <a:ea typeface="Mada"/>
                <a:cs typeface="Mada"/>
                <a:sym typeface="Mada"/>
              </a:rPr>
              <a:t>brilliant translucence.</a:t>
            </a:r>
            <a:endParaRPr>
              <a:solidFill>
                <a:srgbClr val="FFFFFF"/>
              </a:solidFill>
            </a:endParaRPr>
          </a:p>
        </p:txBody>
      </p:sp>
      <p:pic>
        <p:nvPicPr>
          <p:cNvPr id="1692" name="Google Shape;1692;p31"/>
          <p:cNvPicPr preferRelativeResize="0"/>
          <p:nvPr/>
        </p:nvPicPr>
        <p:blipFill>
          <a:blip r:embed="rId7">
            <a:alphaModFix/>
          </a:blip>
          <a:stretch>
            <a:fillRect/>
          </a:stretch>
        </p:blipFill>
        <p:spPr>
          <a:xfrm>
            <a:off x="3750113" y="8185400"/>
            <a:ext cx="2257424" cy="1495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0" name="Google Shape;80;p14"/>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81" name="Google Shape;81;p14"/>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Thyroid swellings</a:t>
            </a:r>
            <a:endParaRPr sz="2200"/>
          </a:p>
        </p:txBody>
      </p:sp>
      <p:grpSp>
        <p:nvGrpSpPr>
          <p:cNvPr id="82" name="Google Shape;82;p14"/>
          <p:cNvGrpSpPr/>
          <p:nvPr/>
        </p:nvGrpSpPr>
        <p:grpSpPr>
          <a:xfrm>
            <a:off x="323344" y="961190"/>
            <a:ext cx="467181" cy="476434"/>
            <a:chOff x="2410712" y="2415450"/>
            <a:chExt cx="312600" cy="312600"/>
          </a:xfrm>
        </p:grpSpPr>
        <p:sp>
          <p:nvSpPr>
            <p:cNvPr id="83" name="Google Shape;83;p1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 name="Google Shape;85;p14"/>
          <p:cNvSpPr txBox="1"/>
          <p:nvPr/>
        </p:nvSpPr>
        <p:spPr>
          <a:xfrm>
            <a:off x="780625" y="9878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Introduction:</a:t>
            </a:r>
            <a:endParaRPr b="1" sz="1800">
              <a:solidFill>
                <a:srgbClr val="006D77"/>
              </a:solidFill>
              <a:highlight>
                <a:srgbClr val="EDF9F9"/>
              </a:highlight>
              <a:latin typeface="Lora"/>
              <a:ea typeface="Lora"/>
              <a:cs typeface="Lora"/>
              <a:sym typeface="Lora"/>
            </a:endParaRPr>
          </a:p>
        </p:txBody>
      </p:sp>
      <p:sp>
        <p:nvSpPr>
          <p:cNvPr id="86" name="Google Shape;86;p14"/>
          <p:cNvSpPr txBox="1"/>
          <p:nvPr/>
        </p:nvSpPr>
        <p:spPr>
          <a:xfrm>
            <a:off x="323350" y="1425050"/>
            <a:ext cx="6915600" cy="2223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Most neck masses are painless, but infection and malignant disease may cause pain. </a:t>
            </a:r>
            <a:endParaRPr sz="1200">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Goitre is a visible or palpable enlargement of the thyroid</a:t>
            </a:r>
            <a:endParaRPr sz="1200">
              <a:solidFill>
                <a:srgbClr val="1C4588"/>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en-GB" sz="1200">
                <a:solidFill>
                  <a:srgbClr val="1C4588"/>
                </a:solidFill>
                <a:latin typeface="Mada"/>
                <a:ea typeface="Mada"/>
                <a:cs typeface="Mada"/>
                <a:sym typeface="Mada"/>
              </a:rPr>
              <a:t>The swelling </a:t>
            </a:r>
            <a:r>
              <a:rPr b="1" lang="en-GB" sz="1200">
                <a:solidFill>
                  <a:srgbClr val="6AA84F"/>
                </a:solidFill>
                <a:latin typeface="Mada"/>
                <a:ea typeface="Mada"/>
                <a:cs typeface="Mada"/>
                <a:sym typeface="Mada"/>
              </a:rPr>
              <a:t>characteristically moves upwards on swallowing</a:t>
            </a:r>
            <a:r>
              <a:rPr lang="en-GB" sz="1200">
                <a:solidFill>
                  <a:srgbClr val="1C4588"/>
                </a:solidFill>
                <a:latin typeface="Mada"/>
                <a:ea typeface="Mada"/>
                <a:cs typeface="Mada"/>
                <a:sym typeface="Mada"/>
              </a:rPr>
              <a:t> because of the gland’s attachment to the larynx and trachea.</a:t>
            </a:r>
            <a:endParaRPr sz="1200">
              <a:solidFill>
                <a:srgbClr val="1C4588"/>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Majority of thyroid swellings grow slowly and painlessly.</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 rapid change in the size of part of the gland, or of an existing lump, may be caused by haemorrhage into a necrotic nodule,a fast-growing carcinoma  or subacute thyroiditis.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Also, Rapid enlargement makes malignant disease more likely.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rgbClr val="6AA84F"/>
                </a:solidFill>
                <a:latin typeface="Mada"/>
                <a:ea typeface="Mada"/>
                <a:cs typeface="Mada"/>
                <a:sym typeface="Mada"/>
              </a:rPr>
              <a:t>infection and inflammation of the thyroid  can be a complication of otitis media</a:t>
            </a:r>
            <a:endParaRPr sz="1200">
              <a:solidFill>
                <a:srgbClr val="6AA84F"/>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Physiological enlargement:</a:t>
            </a:r>
            <a:r>
              <a:rPr lang="en-GB" sz="1200">
                <a:solidFill>
                  <a:srgbClr val="1C4588"/>
                </a:solidFill>
                <a:latin typeface="Mada"/>
                <a:ea typeface="Mada"/>
                <a:cs typeface="Mada"/>
                <a:sym typeface="Mada"/>
              </a:rPr>
              <a:t> Transient enlargement may occur during</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P</a:t>
            </a:r>
            <a:r>
              <a:rPr b="1" lang="en-GB" sz="1200">
                <a:solidFill>
                  <a:srgbClr val="1C4588"/>
                </a:solidFill>
                <a:latin typeface="Mada"/>
                <a:ea typeface="Mada"/>
                <a:cs typeface="Mada"/>
                <a:sym typeface="Mada"/>
              </a:rPr>
              <a:t>uberty </a:t>
            </a:r>
            <a:r>
              <a:rPr lang="en-GB" sz="1200">
                <a:solidFill>
                  <a:srgbClr val="1C4588"/>
                </a:solidFill>
                <a:latin typeface="Mada"/>
                <a:ea typeface="Mada"/>
                <a:cs typeface="Mada"/>
                <a:sym typeface="Mada"/>
              </a:rPr>
              <a:t>or </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P</a:t>
            </a:r>
            <a:r>
              <a:rPr b="1" lang="en-GB" sz="1200">
                <a:solidFill>
                  <a:srgbClr val="1C4588"/>
                </a:solidFill>
                <a:latin typeface="Mada"/>
                <a:ea typeface="Mada"/>
                <a:cs typeface="Mada"/>
                <a:sym typeface="Mada"/>
              </a:rPr>
              <a:t>regnancy</a:t>
            </a:r>
            <a:endParaRPr sz="1200">
              <a:solidFill>
                <a:srgbClr val="1C4588"/>
              </a:solidFill>
              <a:latin typeface="Mada"/>
              <a:ea typeface="Mada"/>
              <a:cs typeface="Mada"/>
              <a:sym typeface="Mada"/>
            </a:endParaRPr>
          </a:p>
          <a:p>
            <a:pPr indent="0" lvl="0" marL="457200" rtl="0" algn="l">
              <a:spcBef>
                <a:spcPts val="0"/>
              </a:spcBef>
              <a:spcAft>
                <a:spcPts val="0"/>
              </a:spcAft>
              <a:buNone/>
            </a:pPr>
            <a:r>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Thyroid swelling are:</a:t>
            </a:r>
            <a:endParaRPr b="1" sz="1200">
              <a:latin typeface="Mada"/>
              <a:ea typeface="Mada"/>
              <a:cs typeface="Mada"/>
              <a:sym typeface="Mada"/>
            </a:endParaRPr>
          </a:p>
        </p:txBody>
      </p:sp>
      <p:sp>
        <p:nvSpPr>
          <p:cNvPr id="87" name="Google Shape;87;p14"/>
          <p:cNvSpPr/>
          <p:nvPr/>
        </p:nvSpPr>
        <p:spPr>
          <a:xfrm>
            <a:off x="2990775" y="4474994"/>
            <a:ext cx="1735500" cy="1164600"/>
          </a:xfrm>
          <a:prstGeom prst="roundRect">
            <a:avLst>
              <a:gd fmla="val 16667" name="adj"/>
            </a:avLst>
          </a:prstGeom>
          <a:solidFill>
            <a:srgbClr val="FDF8F8"/>
          </a:solidFill>
          <a:ln cap="flat" cmpd="sng" w="19050">
            <a:solidFill>
              <a:srgbClr val="F9BDA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200">
                <a:solidFill>
                  <a:schemeClr val="dk1"/>
                </a:solidFill>
                <a:latin typeface="Mada"/>
                <a:ea typeface="Mada"/>
                <a:cs typeface="Mada"/>
                <a:sym typeface="Mada"/>
              </a:rPr>
              <a:t>Single, </a:t>
            </a:r>
            <a:r>
              <a:rPr b="1" lang="en-GB" sz="1200">
                <a:solidFill>
                  <a:srgbClr val="6AA84F"/>
                </a:solidFill>
                <a:latin typeface="Mada"/>
                <a:ea typeface="Mada"/>
                <a:cs typeface="Mada"/>
                <a:sym typeface="Mada"/>
              </a:rPr>
              <a:t>Eg:</a:t>
            </a:r>
            <a:endParaRPr b="1" sz="1200">
              <a:solidFill>
                <a:srgbClr val="6AA84F"/>
              </a:solidFill>
              <a:latin typeface="Mada"/>
              <a:ea typeface="Mada"/>
              <a:cs typeface="Mada"/>
              <a:sym typeface="Mada"/>
            </a:endParaRPr>
          </a:p>
          <a:p>
            <a:pPr indent="-198600" lvl="0" marL="2448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Adenoma</a:t>
            </a:r>
            <a:endParaRPr sz="1200">
              <a:solidFill>
                <a:srgbClr val="6AA84F"/>
              </a:solidFill>
              <a:latin typeface="Mada"/>
              <a:ea typeface="Mada"/>
              <a:cs typeface="Mada"/>
              <a:sym typeface="Mada"/>
            </a:endParaRPr>
          </a:p>
          <a:p>
            <a:pPr indent="-198600" lvl="0" marL="2448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Cancer: </a:t>
            </a:r>
            <a:endParaRPr sz="1200">
              <a:solidFill>
                <a:srgbClr val="6AA84F"/>
              </a:solidFill>
              <a:latin typeface="Mada"/>
              <a:ea typeface="Mada"/>
              <a:cs typeface="Mada"/>
              <a:sym typeface="Mada"/>
            </a:endParaRPr>
          </a:p>
          <a:p>
            <a:pPr indent="0" lvl="0" marL="244800" marR="0" rtl="0" algn="l">
              <a:lnSpc>
                <a:spcPct val="100000"/>
              </a:lnSpc>
              <a:spcBef>
                <a:spcPts val="0"/>
              </a:spcBef>
              <a:spcAft>
                <a:spcPts val="0"/>
              </a:spcAft>
              <a:buNone/>
            </a:pPr>
            <a:r>
              <a:rPr lang="en-GB" sz="1200">
                <a:solidFill>
                  <a:srgbClr val="0E4877"/>
                </a:solidFill>
                <a:latin typeface="Mada"/>
                <a:ea typeface="Mada"/>
                <a:cs typeface="Mada"/>
                <a:sym typeface="Mada"/>
              </a:rPr>
              <a:t>Medullary tumour</a:t>
            </a:r>
            <a:endParaRPr sz="1200">
              <a:solidFill>
                <a:srgbClr val="0E4877"/>
              </a:solidFill>
              <a:latin typeface="Mada"/>
              <a:ea typeface="Mada"/>
              <a:cs typeface="Mada"/>
              <a:sym typeface="Mada"/>
            </a:endParaRPr>
          </a:p>
          <a:p>
            <a:pPr indent="0" lvl="0" marL="244800" marR="0" rtl="0" algn="l">
              <a:lnSpc>
                <a:spcPct val="100000"/>
              </a:lnSpc>
              <a:spcBef>
                <a:spcPts val="0"/>
              </a:spcBef>
              <a:spcAft>
                <a:spcPts val="0"/>
              </a:spcAft>
              <a:buNone/>
            </a:pPr>
            <a:r>
              <a:rPr lang="en-GB" sz="1200">
                <a:solidFill>
                  <a:srgbClr val="0E4877"/>
                </a:solidFill>
                <a:latin typeface="Mada"/>
                <a:ea typeface="Mada"/>
                <a:cs typeface="Mada"/>
                <a:sym typeface="Mada"/>
              </a:rPr>
              <a:t>Follicular tumour</a:t>
            </a:r>
            <a:endParaRPr sz="1200">
              <a:solidFill>
                <a:srgbClr val="6AA84F"/>
              </a:solidFill>
              <a:latin typeface="Mada"/>
              <a:ea typeface="Mada"/>
              <a:cs typeface="Mada"/>
              <a:sym typeface="Mada"/>
            </a:endParaRPr>
          </a:p>
        </p:txBody>
      </p:sp>
      <p:sp>
        <p:nvSpPr>
          <p:cNvPr id="88" name="Google Shape;88;p14"/>
          <p:cNvSpPr/>
          <p:nvPr/>
        </p:nvSpPr>
        <p:spPr>
          <a:xfrm>
            <a:off x="628575" y="4474994"/>
            <a:ext cx="1735500" cy="1164600"/>
          </a:xfrm>
          <a:prstGeom prst="roundRect">
            <a:avLst>
              <a:gd fmla="val 16667" name="adj"/>
            </a:avLst>
          </a:prstGeom>
          <a:solidFill>
            <a:srgbClr val="FDF8F8"/>
          </a:solidFill>
          <a:ln cap="flat" cmpd="sng" w="19050">
            <a:solidFill>
              <a:srgbClr val="F9BDA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Diffuse, </a:t>
            </a:r>
            <a:r>
              <a:rPr b="1" lang="en-GB" sz="1200">
                <a:solidFill>
                  <a:srgbClr val="6AA84F"/>
                </a:solidFill>
                <a:latin typeface="Mada"/>
                <a:ea typeface="Mada"/>
                <a:cs typeface="Mada"/>
                <a:sym typeface="Mada"/>
              </a:rPr>
              <a:t>Eg:</a:t>
            </a:r>
            <a:endParaRPr b="1" sz="1200">
              <a:solidFill>
                <a:srgbClr val="6AA84F"/>
              </a:solidFill>
              <a:latin typeface="Mada"/>
              <a:ea typeface="Mada"/>
              <a:cs typeface="Mada"/>
              <a:sym typeface="Mada"/>
            </a:endParaRPr>
          </a:p>
          <a:p>
            <a:pPr indent="-162600" lvl="0" marL="1728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Graves</a:t>
            </a:r>
            <a:endParaRPr sz="1200">
              <a:solidFill>
                <a:srgbClr val="6AA84F"/>
              </a:solidFill>
              <a:latin typeface="Mada"/>
              <a:ea typeface="Mada"/>
              <a:cs typeface="Mada"/>
              <a:sym typeface="Mada"/>
            </a:endParaRPr>
          </a:p>
          <a:p>
            <a:pPr indent="-162600" lvl="0" marL="1728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H</a:t>
            </a:r>
            <a:r>
              <a:rPr lang="en-GB" sz="1200">
                <a:solidFill>
                  <a:srgbClr val="6AA84F"/>
                </a:solidFill>
                <a:latin typeface="Mada"/>
                <a:ea typeface="Mada"/>
                <a:cs typeface="Mada"/>
                <a:sym typeface="Mada"/>
              </a:rPr>
              <a:t>ashimotos</a:t>
            </a:r>
            <a:endParaRPr sz="1200">
              <a:solidFill>
                <a:srgbClr val="6AA84F"/>
              </a:solidFill>
              <a:latin typeface="Mada"/>
              <a:ea typeface="Mada"/>
              <a:cs typeface="Mada"/>
              <a:sym typeface="Mada"/>
            </a:endParaRPr>
          </a:p>
          <a:p>
            <a:pPr indent="-162600" lvl="0" marL="172800" rtl="0" algn="l">
              <a:spcBef>
                <a:spcPts val="0"/>
              </a:spcBef>
              <a:spcAft>
                <a:spcPts val="0"/>
              </a:spcAft>
              <a:buClr>
                <a:srgbClr val="0E4877"/>
              </a:buClr>
              <a:buSzPts val="1200"/>
              <a:buFont typeface="Mada"/>
              <a:buChar char="●"/>
            </a:pPr>
            <a:r>
              <a:rPr lang="en-GB" sz="1200">
                <a:solidFill>
                  <a:srgbClr val="0E4877"/>
                </a:solidFill>
                <a:latin typeface="Mada"/>
                <a:ea typeface="Mada"/>
                <a:cs typeface="Mada"/>
                <a:sym typeface="Mada"/>
              </a:rPr>
              <a:t>Lymphoma</a:t>
            </a:r>
            <a:endParaRPr sz="1200">
              <a:solidFill>
                <a:srgbClr val="0E4877"/>
              </a:solidFill>
              <a:latin typeface="Mada"/>
              <a:ea typeface="Mada"/>
              <a:cs typeface="Mada"/>
              <a:sym typeface="Mada"/>
            </a:endParaRPr>
          </a:p>
          <a:p>
            <a:pPr indent="-162600" lvl="0" marL="172800" rtl="0" algn="l">
              <a:spcBef>
                <a:spcPts val="0"/>
              </a:spcBef>
              <a:spcAft>
                <a:spcPts val="0"/>
              </a:spcAft>
              <a:buClr>
                <a:srgbClr val="0E4877"/>
              </a:buClr>
              <a:buSzPts val="1200"/>
              <a:buFont typeface="Mada"/>
              <a:buChar char="●"/>
            </a:pPr>
            <a:r>
              <a:rPr lang="en-GB" sz="1200">
                <a:solidFill>
                  <a:srgbClr val="0E4877"/>
                </a:solidFill>
                <a:latin typeface="Mada"/>
                <a:ea typeface="Mada"/>
                <a:cs typeface="Mada"/>
                <a:sym typeface="Mada"/>
              </a:rPr>
              <a:t>Anaplastic tumours</a:t>
            </a:r>
            <a:endParaRPr sz="1200">
              <a:solidFill>
                <a:srgbClr val="0E4877"/>
              </a:solidFill>
              <a:latin typeface="Mada"/>
              <a:ea typeface="Mada"/>
              <a:cs typeface="Mada"/>
              <a:sym typeface="Mada"/>
            </a:endParaRPr>
          </a:p>
        </p:txBody>
      </p:sp>
      <p:pic>
        <p:nvPicPr>
          <p:cNvPr id="89" name="Google Shape;89;p14"/>
          <p:cNvPicPr preferRelativeResize="0"/>
          <p:nvPr/>
        </p:nvPicPr>
        <p:blipFill rotWithShape="1">
          <a:blip r:embed="rId3">
            <a:alphaModFix/>
          </a:blip>
          <a:srcRect b="0" l="48862" r="0" t="30025"/>
          <a:stretch/>
        </p:blipFill>
        <p:spPr>
          <a:xfrm>
            <a:off x="1305225" y="4186619"/>
            <a:ext cx="382200" cy="389100"/>
          </a:xfrm>
          <a:prstGeom prst="ellipse">
            <a:avLst/>
          </a:prstGeom>
          <a:noFill/>
          <a:ln cap="flat" cmpd="sng" w="19050">
            <a:solidFill>
              <a:srgbClr val="E29578"/>
            </a:solidFill>
            <a:prstDash val="solid"/>
            <a:round/>
            <a:headEnd len="sm" w="sm" type="none"/>
            <a:tailEnd len="sm" w="sm" type="none"/>
          </a:ln>
        </p:spPr>
      </p:pic>
      <p:pic>
        <p:nvPicPr>
          <p:cNvPr id="90" name="Google Shape;90;p14"/>
          <p:cNvPicPr preferRelativeResize="0"/>
          <p:nvPr/>
        </p:nvPicPr>
        <p:blipFill rotWithShape="1">
          <a:blip r:embed="rId4">
            <a:alphaModFix/>
          </a:blip>
          <a:srcRect b="11373" l="8130" r="53317" t="59106"/>
          <a:stretch/>
        </p:blipFill>
        <p:spPr>
          <a:xfrm>
            <a:off x="3667425" y="4192319"/>
            <a:ext cx="382200" cy="377700"/>
          </a:xfrm>
          <a:prstGeom prst="ellipse">
            <a:avLst/>
          </a:prstGeom>
          <a:noFill/>
          <a:ln cap="flat" cmpd="sng" w="19050">
            <a:solidFill>
              <a:srgbClr val="E29578"/>
            </a:solidFill>
            <a:prstDash val="solid"/>
            <a:round/>
            <a:headEnd len="sm" w="sm" type="none"/>
            <a:tailEnd len="sm" w="sm" type="none"/>
          </a:ln>
        </p:spPr>
      </p:pic>
      <p:sp>
        <p:nvSpPr>
          <p:cNvPr id="91" name="Google Shape;91;p14"/>
          <p:cNvSpPr/>
          <p:nvPr/>
        </p:nvSpPr>
        <p:spPr>
          <a:xfrm>
            <a:off x="5352975" y="4474994"/>
            <a:ext cx="1735500" cy="1164600"/>
          </a:xfrm>
          <a:prstGeom prst="roundRect">
            <a:avLst>
              <a:gd fmla="val 16667" name="adj"/>
            </a:avLst>
          </a:prstGeom>
          <a:solidFill>
            <a:srgbClr val="FDF8F8"/>
          </a:solidFill>
          <a:ln cap="flat" cmpd="sng" w="19050">
            <a:solidFill>
              <a:srgbClr val="F9BDA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200">
                <a:solidFill>
                  <a:schemeClr val="dk1"/>
                </a:solidFill>
                <a:latin typeface="Mada"/>
                <a:ea typeface="Mada"/>
                <a:cs typeface="Mada"/>
                <a:sym typeface="Mada"/>
              </a:rPr>
              <a:t>Multinodular, </a:t>
            </a:r>
            <a:r>
              <a:rPr b="1" lang="en-GB" sz="1200">
                <a:solidFill>
                  <a:srgbClr val="6AA84F"/>
                </a:solidFill>
                <a:latin typeface="Mada"/>
                <a:ea typeface="Mada"/>
                <a:cs typeface="Mada"/>
                <a:sym typeface="Mada"/>
              </a:rPr>
              <a:t>Eg:</a:t>
            </a:r>
            <a:endParaRPr b="1" sz="1200">
              <a:solidFill>
                <a:srgbClr val="6AA84F"/>
              </a:solidFill>
              <a:latin typeface="Mada"/>
              <a:ea typeface="Mada"/>
              <a:cs typeface="Mada"/>
              <a:sym typeface="Mada"/>
            </a:endParaRPr>
          </a:p>
          <a:p>
            <a:pPr indent="-162600" lvl="0" marL="3168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Iodine deficiency</a:t>
            </a:r>
            <a:endParaRPr sz="1200">
              <a:solidFill>
                <a:srgbClr val="6AA84F"/>
              </a:solidFill>
              <a:latin typeface="Mada"/>
              <a:ea typeface="Mada"/>
              <a:cs typeface="Mada"/>
              <a:sym typeface="Mada"/>
            </a:endParaRPr>
          </a:p>
          <a:p>
            <a:pPr indent="0" lvl="0" marL="0" rtl="0" algn="l">
              <a:spcBef>
                <a:spcPts val="0"/>
              </a:spcBef>
              <a:spcAft>
                <a:spcPts val="0"/>
              </a:spcAft>
              <a:buNone/>
            </a:pPr>
            <a:r>
              <a:rPr lang="en-GB" sz="1200">
                <a:solidFill>
                  <a:srgbClr val="6AA84F"/>
                </a:solidFill>
                <a:latin typeface="Mada"/>
                <a:ea typeface="Mada"/>
                <a:cs typeface="Mada"/>
                <a:sym typeface="Mada"/>
              </a:rPr>
              <a:t>(Most common cause).</a:t>
            </a:r>
            <a:endParaRPr sz="1200">
              <a:solidFill>
                <a:srgbClr val="6AA84F"/>
              </a:solidFill>
              <a:latin typeface="Mada"/>
              <a:ea typeface="Mada"/>
              <a:cs typeface="Mada"/>
              <a:sym typeface="Mada"/>
            </a:endParaRPr>
          </a:p>
        </p:txBody>
      </p:sp>
      <p:pic>
        <p:nvPicPr>
          <p:cNvPr id="92" name="Google Shape;92;p14"/>
          <p:cNvPicPr preferRelativeResize="0"/>
          <p:nvPr/>
        </p:nvPicPr>
        <p:blipFill rotWithShape="1">
          <a:blip r:embed="rId4">
            <a:alphaModFix/>
          </a:blip>
          <a:srcRect b="8945" l="51439" r="5272" t="58805"/>
          <a:stretch/>
        </p:blipFill>
        <p:spPr>
          <a:xfrm>
            <a:off x="6012075" y="4236369"/>
            <a:ext cx="417300" cy="389100"/>
          </a:xfrm>
          <a:prstGeom prst="ellipse">
            <a:avLst/>
          </a:prstGeom>
          <a:noFill/>
          <a:ln cap="flat" cmpd="sng" w="19050">
            <a:solidFill>
              <a:srgbClr val="E29578"/>
            </a:solidFill>
            <a:prstDash val="solid"/>
            <a:round/>
            <a:headEnd len="sm" w="sm" type="none"/>
            <a:tailEnd len="sm" w="sm" type="none"/>
          </a:ln>
        </p:spPr>
      </p:pic>
      <p:sp>
        <p:nvSpPr>
          <p:cNvPr id="93" name="Google Shape;93;p14"/>
          <p:cNvSpPr txBox="1"/>
          <p:nvPr/>
        </p:nvSpPr>
        <p:spPr>
          <a:xfrm>
            <a:off x="379442" y="6627505"/>
            <a:ext cx="10566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History</a:t>
            </a:r>
            <a:endParaRPr b="1" sz="1200">
              <a:solidFill>
                <a:srgbClr val="006D77"/>
              </a:solidFill>
              <a:latin typeface="Lora"/>
              <a:ea typeface="Lora"/>
              <a:cs typeface="Lora"/>
              <a:sym typeface="Lora"/>
            </a:endParaRPr>
          </a:p>
        </p:txBody>
      </p:sp>
      <p:sp>
        <p:nvSpPr>
          <p:cNvPr id="94" name="Google Shape;94;p14"/>
          <p:cNvSpPr/>
          <p:nvPr/>
        </p:nvSpPr>
        <p:spPr>
          <a:xfrm>
            <a:off x="363550" y="6196089"/>
            <a:ext cx="6842100" cy="1974600"/>
          </a:xfrm>
          <a:prstGeom prst="round1Rect">
            <a:avLst>
              <a:gd fmla="val 50000" name="adj"/>
            </a:avLst>
          </a:prstGeom>
          <a:noFill/>
          <a:ln cap="flat" cmpd="sng" w="19050">
            <a:solidFill>
              <a:srgbClr val="F9BDA5"/>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5" name="Google Shape;95;p14"/>
          <p:cNvGrpSpPr/>
          <p:nvPr/>
        </p:nvGrpSpPr>
        <p:grpSpPr>
          <a:xfrm>
            <a:off x="562202" y="6943331"/>
            <a:ext cx="750422" cy="753569"/>
            <a:chOff x="1086250" y="2163525"/>
            <a:chExt cx="341800" cy="341925"/>
          </a:xfrm>
        </p:grpSpPr>
        <p:sp>
          <p:nvSpPr>
            <p:cNvPr id="96" name="Google Shape;96;p14"/>
            <p:cNvSpPr/>
            <p:nvPr/>
          </p:nvSpPr>
          <p:spPr>
            <a:xfrm>
              <a:off x="1086250" y="2163525"/>
              <a:ext cx="341800" cy="341925"/>
            </a:xfrm>
            <a:custGeom>
              <a:rect b="b" l="l" r="r" t="t"/>
              <a:pathLst>
                <a:path extrusionOk="0" h="13677" w="13672">
                  <a:moveTo>
                    <a:pt x="6839" y="0"/>
                  </a:moveTo>
                  <a:cubicBezTo>
                    <a:pt x="3060" y="0"/>
                    <a:pt x="1" y="3059"/>
                    <a:pt x="1" y="6838"/>
                  </a:cubicBezTo>
                  <a:cubicBezTo>
                    <a:pt x="1" y="10613"/>
                    <a:pt x="3060" y="13676"/>
                    <a:pt x="6839" y="13676"/>
                  </a:cubicBezTo>
                  <a:cubicBezTo>
                    <a:pt x="10613" y="13676"/>
                    <a:pt x="13672" y="10613"/>
                    <a:pt x="13672" y="6838"/>
                  </a:cubicBezTo>
                  <a:cubicBezTo>
                    <a:pt x="13672" y="3059"/>
                    <a:pt x="10613" y="0"/>
                    <a:pt x="6839"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4"/>
            <p:cNvSpPr/>
            <p:nvPr/>
          </p:nvSpPr>
          <p:spPr>
            <a:xfrm>
              <a:off x="1117625" y="2175225"/>
              <a:ext cx="243400" cy="327175"/>
            </a:xfrm>
            <a:custGeom>
              <a:rect b="b" l="l" r="r" t="t"/>
              <a:pathLst>
                <a:path extrusionOk="0" h="13087" w="9736">
                  <a:moveTo>
                    <a:pt x="3087" y="0"/>
                  </a:moveTo>
                  <a:cubicBezTo>
                    <a:pt x="2286" y="315"/>
                    <a:pt x="1553" y="778"/>
                    <a:pt x="928" y="1363"/>
                  </a:cubicBezTo>
                  <a:lnTo>
                    <a:pt x="19" y="11548"/>
                  </a:lnTo>
                  <a:cubicBezTo>
                    <a:pt x="1" y="11755"/>
                    <a:pt x="145" y="11939"/>
                    <a:pt x="347" y="11975"/>
                  </a:cubicBezTo>
                  <a:lnTo>
                    <a:pt x="6857" y="13087"/>
                  </a:lnTo>
                  <a:cubicBezTo>
                    <a:pt x="7504" y="12965"/>
                    <a:pt x="8130" y="12749"/>
                    <a:pt x="8715" y="12448"/>
                  </a:cubicBezTo>
                  <a:lnTo>
                    <a:pt x="9736" y="940"/>
                  </a:lnTo>
                  <a:cubicBezTo>
                    <a:pt x="9259" y="576"/>
                    <a:pt x="8737" y="275"/>
                    <a:pt x="8184" y="45"/>
                  </a:cubicBezTo>
                  <a:lnTo>
                    <a:pt x="3087"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4"/>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4"/>
            <p:cNvSpPr/>
            <p:nvPr/>
          </p:nvSpPr>
          <p:spPr>
            <a:xfrm>
              <a:off x="1109975" y="2199050"/>
              <a:ext cx="238225" cy="275900"/>
            </a:xfrm>
            <a:custGeom>
              <a:rect b="b" l="l" r="r" t="t"/>
              <a:pathLst>
                <a:path extrusionOk="0" h="11036" w="9529">
                  <a:moveTo>
                    <a:pt x="1706" y="1"/>
                  </a:moveTo>
                  <a:cubicBezTo>
                    <a:pt x="1706" y="1"/>
                    <a:pt x="667" y="8769"/>
                    <a:pt x="1" y="9331"/>
                  </a:cubicBezTo>
                  <a:lnTo>
                    <a:pt x="7819" y="11036"/>
                  </a:lnTo>
                  <a:lnTo>
                    <a:pt x="9529" y="68"/>
                  </a:lnTo>
                  <a:lnTo>
                    <a:pt x="1706"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1088500" y="2392500"/>
              <a:ext cx="219775" cy="82450"/>
            </a:xfrm>
            <a:custGeom>
              <a:rect b="b" l="l" r="r" t="t"/>
              <a:pathLst>
                <a:path extrusionOk="0" h="3298" w="8791">
                  <a:moveTo>
                    <a:pt x="8791" y="2578"/>
                  </a:moveTo>
                  <a:lnTo>
                    <a:pt x="8791" y="2579"/>
                  </a:lnTo>
                  <a:lnTo>
                    <a:pt x="8791" y="2579"/>
                  </a:lnTo>
                  <a:cubicBezTo>
                    <a:pt x="8791" y="2579"/>
                    <a:pt x="8791" y="2579"/>
                    <a:pt x="8791" y="2578"/>
                  </a:cubicBezTo>
                  <a:close/>
                  <a:moveTo>
                    <a:pt x="77" y="0"/>
                  </a:moveTo>
                  <a:cubicBezTo>
                    <a:pt x="1" y="1179"/>
                    <a:pt x="860" y="1593"/>
                    <a:pt x="860" y="1593"/>
                  </a:cubicBezTo>
                  <a:lnTo>
                    <a:pt x="8274" y="3210"/>
                  </a:lnTo>
                  <a:lnTo>
                    <a:pt x="8274" y="3210"/>
                  </a:lnTo>
                  <a:cubicBezTo>
                    <a:pt x="7749" y="3012"/>
                    <a:pt x="7050" y="1633"/>
                    <a:pt x="7050" y="1633"/>
                  </a:cubicBezTo>
                  <a:lnTo>
                    <a:pt x="77" y="0"/>
                  </a:lnTo>
                  <a:close/>
                  <a:moveTo>
                    <a:pt x="8274" y="3210"/>
                  </a:moveTo>
                  <a:lnTo>
                    <a:pt x="8274" y="3210"/>
                  </a:lnTo>
                  <a:cubicBezTo>
                    <a:pt x="8311" y="3224"/>
                    <a:pt x="8347" y="3232"/>
                    <a:pt x="8381" y="3233"/>
                  </a:cubicBezTo>
                  <a:lnTo>
                    <a:pt x="8381" y="3233"/>
                  </a:lnTo>
                  <a:lnTo>
                    <a:pt x="8274" y="3210"/>
                  </a:lnTo>
                  <a:close/>
                  <a:moveTo>
                    <a:pt x="8791" y="2579"/>
                  </a:moveTo>
                  <a:cubicBezTo>
                    <a:pt x="8716" y="3055"/>
                    <a:pt x="8570" y="3233"/>
                    <a:pt x="8393" y="3233"/>
                  </a:cubicBezTo>
                  <a:cubicBezTo>
                    <a:pt x="8389" y="3233"/>
                    <a:pt x="8385" y="3233"/>
                    <a:pt x="8381" y="3233"/>
                  </a:cubicBezTo>
                  <a:lnTo>
                    <a:pt x="8381" y="3233"/>
                  </a:lnTo>
                  <a:lnTo>
                    <a:pt x="8678" y="3298"/>
                  </a:lnTo>
                  <a:lnTo>
                    <a:pt x="8791" y="2579"/>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1211775" y="2184100"/>
              <a:ext cx="10700" cy="9800"/>
            </a:xfrm>
            <a:custGeom>
              <a:rect b="b" l="l" r="r" t="t"/>
              <a:pathLst>
                <a:path extrusionOk="0" h="392" w="428">
                  <a:moveTo>
                    <a:pt x="216" y="1"/>
                  </a:moveTo>
                  <a:cubicBezTo>
                    <a:pt x="202" y="1"/>
                    <a:pt x="189" y="2"/>
                    <a:pt x="176" y="5"/>
                  </a:cubicBezTo>
                  <a:cubicBezTo>
                    <a:pt x="68" y="28"/>
                    <a:pt x="0" y="131"/>
                    <a:pt x="23" y="234"/>
                  </a:cubicBezTo>
                  <a:cubicBezTo>
                    <a:pt x="42" y="328"/>
                    <a:pt x="123" y="392"/>
                    <a:pt x="212" y="392"/>
                  </a:cubicBezTo>
                  <a:cubicBezTo>
                    <a:pt x="225" y="392"/>
                    <a:pt x="239" y="390"/>
                    <a:pt x="252" y="387"/>
                  </a:cubicBezTo>
                  <a:cubicBezTo>
                    <a:pt x="360" y="365"/>
                    <a:pt x="428" y="261"/>
                    <a:pt x="405" y="158"/>
                  </a:cubicBezTo>
                  <a:cubicBezTo>
                    <a:pt x="389" y="64"/>
                    <a:pt x="306" y="1"/>
                    <a:pt x="216"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4"/>
            <p:cNvSpPr/>
            <p:nvPr/>
          </p:nvSpPr>
          <p:spPr>
            <a:xfrm>
              <a:off x="1281950" y="2183950"/>
              <a:ext cx="10700" cy="9850"/>
            </a:xfrm>
            <a:custGeom>
              <a:rect b="b" l="l" r="r" t="t"/>
              <a:pathLst>
                <a:path extrusionOk="0" h="394" w="428">
                  <a:moveTo>
                    <a:pt x="218" y="1"/>
                  </a:moveTo>
                  <a:cubicBezTo>
                    <a:pt x="202" y="1"/>
                    <a:pt x="187" y="3"/>
                    <a:pt x="171" y="7"/>
                  </a:cubicBezTo>
                  <a:cubicBezTo>
                    <a:pt x="63" y="29"/>
                    <a:pt x="0" y="133"/>
                    <a:pt x="23" y="240"/>
                  </a:cubicBezTo>
                  <a:cubicBezTo>
                    <a:pt x="42" y="330"/>
                    <a:pt x="123" y="393"/>
                    <a:pt x="215" y="393"/>
                  </a:cubicBezTo>
                  <a:cubicBezTo>
                    <a:pt x="229" y="393"/>
                    <a:pt x="243" y="392"/>
                    <a:pt x="257" y="389"/>
                  </a:cubicBezTo>
                  <a:cubicBezTo>
                    <a:pt x="360" y="362"/>
                    <a:pt x="428" y="258"/>
                    <a:pt x="405" y="155"/>
                  </a:cubicBezTo>
                  <a:cubicBezTo>
                    <a:pt x="386" y="63"/>
                    <a:pt x="305" y="1"/>
                    <a:pt x="218"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4"/>
            <p:cNvSpPr/>
            <p:nvPr/>
          </p:nvSpPr>
          <p:spPr>
            <a:xfrm>
              <a:off x="1215475" y="2188925"/>
              <a:ext cx="71900" cy="22650"/>
            </a:xfrm>
            <a:custGeom>
              <a:rect b="b" l="l" r="r" t="t"/>
              <a:pathLst>
                <a:path extrusionOk="0" fill="none" h="906" w="2876">
                  <a:moveTo>
                    <a:pt x="68" y="1"/>
                  </a:moveTo>
                  <a:lnTo>
                    <a:pt x="10" y="698"/>
                  </a:lnTo>
                  <a:cubicBezTo>
                    <a:pt x="1" y="811"/>
                    <a:pt x="86" y="905"/>
                    <a:pt x="199" y="905"/>
                  </a:cubicBezTo>
                  <a:lnTo>
                    <a:pt x="1130" y="905"/>
                  </a:lnTo>
                  <a:lnTo>
                    <a:pt x="1134" y="874"/>
                  </a:lnTo>
                  <a:cubicBezTo>
                    <a:pt x="1143" y="770"/>
                    <a:pt x="1229" y="689"/>
                    <a:pt x="1332" y="689"/>
                  </a:cubicBezTo>
                  <a:lnTo>
                    <a:pt x="1422" y="689"/>
                  </a:lnTo>
                  <a:cubicBezTo>
                    <a:pt x="1539" y="689"/>
                    <a:pt x="1634" y="788"/>
                    <a:pt x="1620" y="905"/>
                  </a:cubicBezTo>
                  <a:lnTo>
                    <a:pt x="1620" y="905"/>
                  </a:lnTo>
                  <a:lnTo>
                    <a:pt x="2619" y="905"/>
                  </a:lnTo>
                  <a:cubicBezTo>
                    <a:pt x="2718" y="905"/>
                    <a:pt x="2799" y="833"/>
                    <a:pt x="2808" y="734"/>
                  </a:cubicBezTo>
                  <a:lnTo>
                    <a:pt x="2875" y="1"/>
                  </a:lnTo>
                </a:path>
              </a:pathLst>
            </a:custGeom>
            <a:noFill/>
            <a:ln cap="flat" cmpd="sng" w="4275">
              <a:solidFill>
                <a:srgbClr val="F9BDA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4"/>
            <p:cNvSpPr/>
            <p:nvPr/>
          </p:nvSpPr>
          <p:spPr>
            <a:xfrm>
              <a:off x="1178600" y="2242925"/>
              <a:ext cx="123950" cy="3275"/>
            </a:xfrm>
            <a:custGeom>
              <a:rect b="b" l="l" r="r" t="t"/>
              <a:pathLst>
                <a:path extrusionOk="0" fill="none" h="131" w="4958">
                  <a:moveTo>
                    <a:pt x="0" y="0"/>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4"/>
            <p:cNvSpPr/>
            <p:nvPr/>
          </p:nvSpPr>
          <p:spPr>
            <a:xfrm>
              <a:off x="1176900" y="2261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4"/>
            <p:cNvSpPr/>
            <p:nvPr/>
          </p:nvSpPr>
          <p:spPr>
            <a:xfrm>
              <a:off x="1173875" y="2279925"/>
              <a:ext cx="123950" cy="3400"/>
            </a:xfrm>
            <a:custGeom>
              <a:rect b="b" l="l" r="r" t="t"/>
              <a:pathLst>
                <a:path extrusionOk="0" fill="none" h="136" w="4958">
                  <a:moveTo>
                    <a:pt x="0" y="0"/>
                  </a:moveTo>
                  <a:lnTo>
                    <a:pt x="4958" y="135"/>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4"/>
            <p:cNvSpPr/>
            <p:nvPr/>
          </p:nvSpPr>
          <p:spPr>
            <a:xfrm>
              <a:off x="1170825" y="2298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4"/>
            <p:cNvSpPr/>
            <p:nvPr/>
          </p:nvSpPr>
          <p:spPr>
            <a:xfrm>
              <a:off x="1167800" y="2316925"/>
              <a:ext cx="123850" cy="3275"/>
            </a:xfrm>
            <a:custGeom>
              <a:rect b="b" l="l" r="r" t="t"/>
              <a:pathLst>
                <a:path extrusionOk="0" fill="none" h="131" w="4954">
                  <a:moveTo>
                    <a:pt x="0" y="0"/>
                  </a:moveTo>
                  <a:lnTo>
                    <a:pt x="4953"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4"/>
            <p:cNvSpPr/>
            <p:nvPr/>
          </p:nvSpPr>
          <p:spPr>
            <a:xfrm>
              <a:off x="1182375" y="2341925"/>
              <a:ext cx="46275" cy="39200"/>
            </a:xfrm>
            <a:custGeom>
              <a:rect b="b" l="l" r="r" t="t"/>
              <a:pathLst>
                <a:path extrusionOk="0" h="1568" w="1851">
                  <a:moveTo>
                    <a:pt x="1028" y="0"/>
                  </a:moveTo>
                  <a:cubicBezTo>
                    <a:pt x="377" y="0"/>
                    <a:pt x="1" y="770"/>
                    <a:pt x="434" y="1286"/>
                  </a:cubicBezTo>
                  <a:cubicBezTo>
                    <a:pt x="595" y="1480"/>
                    <a:pt x="813" y="1567"/>
                    <a:pt x="1027" y="1567"/>
                  </a:cubicBezTo>
                  <a:cubicBezTo>
                    <a:pt x="1405" y="1567"/>
                    <a:pt x="1775" y="1296"/>
                    <a:pt x="1815" y="854"/>
                  </a:cubicBezTo>
                  <a:cubicBezTo>
                    <a:pt x="1851" y="422"/>
                    <a:pt x="1536" y="44"/>
                    <a:pt x="1104" y="4"/>
                  </a:cubicBezTo>
                  <a:cubicBezTo>
                    <a:pt x="1078" y="1"/>
                    <a:pt x="1053" y="0"/>
                    <a:pt x="1028"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4"/>
            <p:cNvSpPr/>
            <p:nvPr/>
          </p:nvSpPr>
          <p:spPr>
            <a:xfrm>
              <a:off x="1164075" y="2343800"/>
              <a:ext cx="53225" cy="30050"/>
            </a:xfrm>
            <a:custGeom>
              <a:rect b="b" l="l" r="r" t="t"/>
              <a:pathLst>
                <a:path extrusionOk="0" fill="none" h="1202" w="2129">
                  <a:moveTo>
                    <a:pt x="320" y="1202"/>
                  </a:moveTo>
                  <a:cubicBezTo>
                    <a:pt x="100" y="932"/>
                    <a:pt x="1" y="581"/>
                    <a:pt x="50" y="235"/>
                  </a:cubicBezTo>
                  <a:cubicBezTo>
                    <a:pt x="64" y="149"/>
                    <a:pt x="100" y="55"/>
                    <a:pt x="181" y="32"/>
                  </a:cubicBezTo>
                  <a:cubicBezTo>
                    <a:pt x="298" y="1"/>
                    <a:pt x="383" y="145"/>
                    <a:pt x="419" y="261"/>
                  </a:cubicBezTo>
                  <a:cubicBezTo>
                    <a:pt x="469" y="410"/>
                    <a:pt x="518" y="563"/>
                    <a:pt x="568" y="716"/>
                  </a:cubicBezTo>
                  <a:cubicBezTo>
                    <a:pt x="572" y="743"/>
                    <a:pt x="590" y="770"/>
                    <a:pt x="613" y="792"/>
                  </a:cubicBezTo>
                  <a:cubicBezTo>
                    <a:pt x="734" y="864"/>
                    <a:pt x="792" y="522"/>
                    <a:pt x="923" y="572"/>
                  </a:cubicBezTo>
                  <a:cubicBezTo>
                    <a:pt x="995" y="599"/>
                    <a:pt x="972" y="711"/>
                    <a:pt x="1013" y="774"/>
                  </a:cubicBezTo>
                  <a:cubicBezTo>
                    <a:pt x="1062" y="846"/>
                    <a:pt x="1175" y="837"/>
                    <a:pt x="1251" y="792"/>
                  </a:cubicBezTo>
                  <a:cubicBezTo>
                    <a:pt x="1328" y="752"/>
                    <a:pt x="1395" y="689"/>
                    <a:pt x="1481" y="680"/>
                  </a:cubicBezTo>
                  <a:cubicBezTo>
                    <a:pt x="1566" y="675"/>
                    <a:pt x="1647" y="716"/>
                    <a:pt x="1728" y="707"/>
                  </a:cubicBezTo>
                  <a:cubicBezTo>
                    <a:pt x="1872" y="693"/>
                    <a:pt x="1989" y="518"/>
                    <a:pt x="2129" y="558"/>
                  </a:cubicBezTo>
                </a:path>
              </a:pathLst>
            </a:custGeom>
            <a:noFill/>
            <a:ln cap="rnd" cmpd="sng" w="4275">
              <a:solidFill>
                <a:srgbClr val="96D6E0"/>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 name="Google Shape;112;p14"/>
          <p:cNvSpPr txBox="1"/>
          <p:nvPr/>
        </p:nvSpPr>
        <p:spPr>
          <a:xfrm>
            <a:off x="1269450" y="6268250"/>
            <a:ext cx="5940000" cy="1902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Systemic illness, general malaise, fever and rigors.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Loss of appetite, loss of weight and other symptoms.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Head and neck symptoms.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Pain in the mouth, sore throats or ulceration, discharge.</a:t>
            </a:r>
            <a:endParaRPr sz="12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Discomfort during swallowing </a:t>
            </a:r>
            <a:endParaRPr sz="1200">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en-GB" sz="1200">
                <a:solidFill>
                  <a:srgbClr val="6AA84F"/>
                </a:solidFill>
                <a:latin typeface="Mada"/>
                <a:ea typeface="Mada"/>
                <a:cs typeface="Mada"/>
                <a:sym typeface="Mada"/>
              </a:rPr>
              <a:t>Compression symptoms:</a:t>
            </a:r>
            <a:r>
              <a:rPr lang="en-GB" sz="1200">
                <a:solidFill>
                  <a:srgbClr val="6AA84F"/>
                </a:solidFill>
                <a:latin typeface="Mada"/>
                <a:ea typeface="Mada"/>
                <a:cs typeface="Mada"/>
                <a:sym typeface="Mada"/>
              </a:rPr>
              <a:t> </a:t>
            </a:r>
            <a:r>
              <a:rPr lang="en-GB" sz="1200">
                <a:latin typeface="Mada"/>
                <a:ea typeface="Mada"/>
                <a:cs typeface="Mada"/>
                <a:sym typeface="Mada"/>
              </a:rPr>
              <a:t>Dysphagia, odynophagia, </a:t>
            </a:r>
            <a:r>
              <a:rPr lang="en-GB" sz="1200">
                <a:solidFill>
                  <a:schemeClr val="dk1"/>
                </a:solidFill>
                <a:latin typeface="Mada"/>
                <a:ea typeface="Mada"/>
                <a:cs typeface="Mada"/>
                <a:sym typeface="Mada"/>
              </a:rPr>
              <a:t>Dyspnoea, </a:t>
            </a:r>
            <a:r>
              <a:rPr lang="en-GB" sz="1200">
                <a:latin typeface="Mada"/>
                <a:ea typeface="Mada"/>
                <a:cs typeface="Mada"/>
                <a:sym typeface="Mada"/>
              </a:rPr>
              <a:t>changes in voice.</a:t>
            </a:r>
            <a:endParaRPr sz="1200">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Hyper/Hypo-thyroidism symptoms?</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Family history of thyroid cancer?</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Radiation exposure (especially in childhood)?</a:t>
            </a:r>
            <a:endParaRPr sz="1200">
              <a:latin typeface="Mada"/>
              <a:ea typeface="Mada"/>
              <a:cs typeface="Mada"/>
              <a:sym typeface="Mada"/>
            </a:endParaRPr>
          </a:p>
        </p:txBody>
      </p:sp>
      <p:grpSp>
        <p:nvGrpSpPr>
          <p:cNvPr id="113" name="Google Shape;113;p14"/>
          <p:cNvGrpSpPr/>
          <p:nvPr/>
        </p:nvGrpSpPr>
        <p:grpSpPr>
          <a:xfrm>
            <a:off x="528913" y="8799177"/>
            <a:ext cx="828715" cy="770200"/>
            <a:chOff x="1186450" y="2531950"/>
            <a:chExt cx="399400" cy="341825"/>
          </a:xfrm>
        </p:grpSpPr>
        <p:sp>
          <p:nvSpPr>
            <p:cNvPr id="114" name="Google Shape;114;p14"/>
            <p:cNvSpPr/>
            <p:nvPr/>
          </p:nvSpPr>
          <p:spPr>
            <a:xfrm>
              <a:off x="1243925" y="2531950"/>
              <a:ext cx="341925" cy="341825"/>
            </a:xfrm>
            <a:custGeom>
              <a:rect b="b" l="l" r="r" t="t"/>
              <a:pathLst>
                <a:path extrusionOk="0" h="13673" w="13677">
                  <a:moveTo>
                    <a:pt x="6839" y="1"/>
                  </a:moveTo>
                  <a:cubicBezTo>
                    <a:pt x="3064" y="1"/>
                    <a:pt x="1" y="3060"/>
                    <a:pt x="1" y="6834"/>
                  </a:cubicBezTo>
                  <a:cubicBezTo>
                    <a:pt x="1" y="10613"/>
                    <a:pt x="3064" y="13672"/>
                    <a:pt x="6839" y="13672"/>
                  </a:cubicBezTo>
                  <a:cubicBezTo>
                    <a:pt x="10617" y="13672"/>
                    <a:pt x="13676" y="10613"/>
                    <a:pt x="13676" y="6834"/>
                  </a:cubicBezTo>
                  <a:cubicBezTo>
                    <a:pt x="13676" y="3060"/>
                    <a:pt x="10617" y="1"/>
                    <a:pt x="6839"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4"/>
            <p:cNvSpPr/>
            <p:nvPr/>
          </p:nvSpPr>
          <p:spPr>
            <a:xfrm>
              <a:off x="1186450" y="2575700"/>
              <a:ext cx="61900" cy="134100"/>
            </a:xfrm>
            <a:custGeom>
              <a:rect b="b" l="l" r="r" t="t"/>
              <a:pathLst>
                <a:path extrusionOk="0" h="5364" w="2476">
                  <a:moveTo>
                    <a:pt x="1027" y="1"/>
                  </a:moveTo>
                  <a:lnTo>
                    <a:pt x="446" y="424"/>
                  </a:lnTo>
                  <a:lnTo>
                    <a:pt x="433" y="433"/>
                  </a:lnTo>
                  <a:cubicBezTo>
                    <a:pt x="248" y="604"/>
                    <a:pt x="1" y="1107"/>
                    <a:pt x="410" y="1755"/>
                  </a:cubicBezTo>
                  <a:cubicBezTo>
                    <a:pt x="716" y="2246"/>
                    <a:pt x="1679" y="4225"/>
                    <a:pt x="2228" y="5363"/>
                  </a:cubicBezTo>
                  <a:lnTo>
                    <a:pt x="2475" y="5242"/>
                  </a:lnTo>
                  <a:cubicBezTo>
                    <a:pt x="1805" y="3847"/>
                    <a:pt x="941" y="2084"/>
                    <a:pt x="644" y="1611"/>
                  </a:cubicBezTo>
                  <a:cubicBezTo>
                    <a:pt x="275" y="1026"/>
                    <a:pt x="577" y="685"/>
                    <a:pt x="617" y="640"/>
                  </a:cubicBezTo>
                  <a:lnTo>
                    <a:pt x="1189" y="226"/>
                  </a:lnTo>
                  <a:lnTo>
                    <a:pt x="1027"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4"/>
            <p:cNvSpPr/>
            <p:nvPr/>
          </p:nvSpPr>
          <p:spPr>
            <a:xfrm>
              <a:off x="1268325" y="2533200"/>
              <a:ext cx="107550" cy="115625"/>
            </a:xfrm>
            <a:custGeom>
              <a:rect b="b" l="l" r="r" t="t"/>
              <a:pathLst>
                <a:path extrusionOk="0" h="4625" w="4302">
                  <a:moveTo>
                    <a:pt x="856" y="0"/>
                  </a:moveTo>
                  <a:cubicBezTo>
                    <a:pt x="787" y="0"/>
                    <a:pt x="725" y="9"/>
                    <a:pt x="676" y="23"/>
                  </a:cubicBezTo>
                  <a:lnTo>
                    <a:pt x="1" y="306"/>
                  </a:lnTo>
                  <a:lnTo>
                    <a:pt x="109" y="558"/>
                  </a:lnTo>
                  <a:lnTo>
                    <a:pt x="757" y="288"/>
                  </a:lnTo>
                  <a:cubicBezTo>
                    <a:pt x="771" y="285"/>
                    <a:pt x="807" y="279"/>
                    <a:pt x="858" y="279"/>
                  </a:cubicBezTo>
                  <a:cubicBezTo>
                    <a:pt x="1022" y="279"/>
                    <a:pt x="1341" y="347"/>
                    <a:pt x="1575" y="819"/>
                  </a:cubicBezTo>
                  <a:cubicBezTo>
                    <a:pt x="1854" y="1386"/>
                    <a:pt x="3262" y="3442"/>
                    <a:pt x="4077" y="4625"/>
                  </a:cubicBezTo>
                  <a:lnTo>
                    <a:pt x="4302" y="4467"/>
                  </a:lnTo>
                  <a:cubicBezTo>
                    <a:pt x="3649" y="3523"/>
                    <a:pt x="2102" y="1264"/>
                    <a:pt x="1818" y="693"/>
                  </a:cubicBezTo>
                  <a:cubicBezTo>
                    <a:pt x="1545" y="142"/>
                    <a:pt x="1136" y="0"/>
                    <a:pt x="85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4"/>
            <p:cNvSpPr/>
            <p:nvPr/>
          </p:nvSpPr>
          <p:spPr>
            <a:xfrm>
              <a:off x="1358650" y="2627675"/>
              <a:ext cx="17225" cy="21050"/>
            </a:xfrm>
            <a:custGeom>
              <a:rect b="b" l="l" r="r" t="t"/>
              <a:pathLst>
                <a:path extrusionOk="0" h="842" w="689">
                  <a:moveTo>
                    <a:pt x="216" y="0"/>
                  </a:moveTo>
                  <a:lnTo>
                    <a:pt x="0" y="171"/>
                  </a:lnTo>
                  <a:cubicBezTo>
                    <a:pt x="167" y="414"/>
                    <a:pt x="324" y="643"/>
                    <a:pt x="464" y="841"/>
                  </a:cubicBezTo>
                  <a:lnTo>
                    <a:pt x="689" y="688"/>
                  </a:lnTo>
                  <a:cubicBezTo>
                    <a:pt x="558" y="499"/>
                    <a:pt x="396" y="266"/>
                    <a:pt x="21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4"/>
            <p:cNvSpPr/>
            <p:nvPr/>
          </p:nvSpPr>
          <p:spPr>
            <a:xfrm>
              <a:off x="1236175" y="2694025"/>
              <a:ext cx="12175" cy="15650"/>
            </a:xfrm>
            <a:custGeom>
              <a:rect b="b" l="l" r="r" t="t"/>
              <a:pathLst>
                <a:path extrusionOk="0" h="626" w="487">
                  <a:moveTo>
                    <a:pt x="239" y="0"/>
                  </a:moveTo>
                  <a:lnTo>
                    <a:pt x="0" y="140"/>
                  </a:lnTo>
                  <a:cubicBezTo>
                    <a:pt x="86" y="311"/>
                    <a:pt x="167" y="477"/>
                    <a:pt x="239" y="626"/>
                  </a:cubicBezTo>
                  <a:lnTo>
                    <a:pt x="486" y="509"/>
                  </a:lnTo>
                  <a:lnTo>
                    <a:pt x="2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4"/>
            <p:cNvSpPr/>
            <p:nvPr/>
          </p:nvSpPr>
          <p:spPr>
            <a:xfrm>
              <a:off x="1203000" y="2571475"/>
              <a:ext cx="23300" cy="20200"/>
            </a:xfrm>
            <a:custGeom>
              <a:rect b="b" l="l" r="r" t="t"/>
              <a:pathLst>
                <a:path extrusionOk="0" h="808" w="932">
                  <a:moveTo>
                    <a:pt x="540" y="0"/>
                  </a:moveTo>
                  <a:cubicBezTo>
                    <a:pt x="481" y="0"/>
                    <a:pt x="422" y="17"/>
                    <a:pt x="369" y="53"/>
                  </a:cubicBezTo>
                  <a:lnTo>
                    <a:pt x="176" y="183"/>
                  </a:lnTo>
                  <a:cubicBezTo>
                    <a:pt x="36" y="278"/>
                    <a:pt x="0" y="467"/>
                    <a:pt x="95" y="602"/>
                  </a:cubicBezTo>
                  <a:lnTo>
                    <a:pt x="144" y="674"/>
                  </a:lnTo>
                  <a:cubicBezTo>
                    <a:pt x="200" y="760"/>
                    <a:pt x="295" y="807"/>
                    <a:pt x="392" y="807"/>
                  </a:cubicBezTo>
                  <a:cubicBezTo>
                    <a:pt x="450" y="807"/>
                    <a:pt x="510" y="790"/>
                    <a:pt x="563" y="755"/>
                  </a:cubicBezTo>
                  <a:lnTo>
                    <a:pt x="756" y="629"/>
                  </a:lnTo>
                  <a:cubicBezTo>
                    <a:pt x="895" y="534"/>
                    <a:pt x="931" y="345"/>
                    <a:pt x="837" y="206"/>
                  </a:cubicBezTo>
                  <a:lnTo>
                    <a:pt x="788" y="134"/>
                  </a:lnTo>
                  <a:cubicBezTo>
                    <a:pt x="731" y="47"/>
                    <a:pt x="637" y="0"/>
                    <a:pt x="54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4"/>
            <p:cNvSpPr/>
            <p:nvPr/>
          </p:nvSpPr>
          <p:spPr>
            <a:xfrm>
              <a:off x="1256525" y="2533925"/>
              <a:ext cx="23425" cy="19525"/>
            </a:xfrm>
            <a:custGeom>
              <a:rect b="b" l="l" r="r" t="t"/>
              <a:pathLst>
                <a:path extrusionOk="0" h="781" w="937">
                  <a:moveTo>
                    <a:pt x="558" y="1"/>
                  </a:moveTo>
                  <a:cubicBezTo>
                    <a:pt x="516" y="1"/>
                    <a:pt x="473" y="10"/>
                    <a:pt x="432" y="30"/>
                  </a:cubicBezTo>
                  <a:lnTo>
                    <a:pt x="221" y="124"/>
                  </a:lnTo>
                  <a:cubicBezTo>
                    <a:pt x="68" y="192"/>
                    <a:pt x="1" y="372"/>
                    <a:pt x="73" y="525"/>
                  </a:cubicBezTo>
                  <a:lnTo>
                    <a:pt x="104" y="601"/>
                  </a:lnTo>
                  <a:cubicBezTo>
                    <a:pt x="157" y="714"/>
                    <a:pt x="266" y="780"/>
                    <a:pt x="382" y="780"/>
                  </a:cubicBezTo>
                  <a:cubicBezTo>
                    <a:pt x="423" y="780"/>
                    <a:pt x="464" y="772"/>
                    <a:pt x="504" y="754"/>
                  </a:cubicBezTo>
                  <a:lnTo>
                    <a:pt x="716" y="655"/>
                  </a:lnTo>
                  <a:cubicBezTo>
                    <a:pt x="869" y="588"/>
                    <a:pt x="936" y="408"/>
                    <a:pt x="864" y="255"/>
                  </a:cubicBezTo>
                  <a:lnTo>
                    <a:pt x="833" y="178"/>
                  </a:lnTo>
                  <a:cubicBezTo>
                    <a:pt x="780" y="67"/>
                    <a:pt x="671"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4"/>
            <p:cNvSpPr/>
            <p:nvPr/>
          </p:nvSpPr>
          <p:spPr>
            <a:xfrm>
              <a:off x="1237400" y="2632850"/>
              <a:ext cx="149950" cy="116325"/>
            </a:xfrm>
            <a:custGeom>
              <a:rect b="b" l="l" r="r" t="t"/>
              <a:pathLst>
                <a:path extrusionOk="0" h="4653" w="5998">
                  <a:moveTo>
                    <a:pt x="5314" y="0"/>
                  </a:moveTo>
                  <a:lnTo>
                    <a:pt x="4900" y="229"/>
                  </a:lnTo>
                  <a:cubicBezTo>
                    <a:pt x="4909" y="243"/>
                    <a:pt x="5489" y="1291"/>
                    <a:pt x="5197" y="2344"/>
                  </a:cubicBezTo>
                  <a:cubicBezTo>
                    <a:pt x="5030" y="2938"/>
                    <a:pt x="4612" y="3428"/>
                    <a:pt x="3951" y="3797"/>
                  </a:cubicBezTo>
                  <a:cubicBezTo>
                    <a:pt x="3497" y="4052"/>
                    <a:pt x="3056" y="4179"/>
                    <a:pt x="2632" y="4179"/>
                  </a:cubicBezTo>
                  <a:cubicBezTo>
                    <a:pt x="2190" y="4179"/>
                    <a:pt x="1766" y="4041"/>
                    <a:pt x="1364" y="3765"/>
                  </a:cubicBezTo>
                  <a:cubicBezTo>
                    <a:pt x="982" y="3491"/>
                    <a:pt x="658" y="3145"/>
                    <a:pt x="415" y="2744"/>
                  </a:cubicBezTo>
                  <a:lnTo>
                    <a:pt x="1" y="2974"/>
                  </a:lnTo>
                  <a:cubicBezTo>
                    <a:pt x="28" y="3023"/>
                    <a:pt x="694" y="4202"/>
                    <a:pt x="1935" y="4553"/>
                  </a:cubicBezTo>
                  <a:cubicBezTo>
                    <a:pt x="2166" y="4619"/>
                    <a:pt x="2401" y="4652"/>
                    <a:pt x="2639" y="4652"/>
                  </a:cubicBezTo>
                  <a:cubicBezTo>
                    <a:pt x="3142" y="4652"/>
                    <a:pt x="3659" y="4504"/>
                    <a:pt x="4185" y="4211"/>
                  </a:cubicBezTo>
                  <a:cubicBezTo>
                    <a:pt x="4517" y="4026"/>
                    <a:pt x="4814" y="3797"/>
                    <a:pt x="5071" y="3518"/>
                  </a:cubicBezTo>
                  <a:cubicBezTo>
                    <a:pt x="5345" y="3221"/>
                    <a:pt x="5543" y="2861"/>
                    <a:pt x="5651" y="2474"/>
                  </a:cubicBezTo>
                  <a:cubicBezTo>
                    <a:pt x="5997" y="1233"/>
                    <a:pt x="5341" y="50"/>
                    <a:pt x="53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4"/>
            <p:cNvSpPr/>
            <p:nvPr/>
          </p:nvSpPr>
          <p:spPr>
            <a:xfrm>
              <a:off x="1244375" y="2636325"/>
              <a:ext cx="133300" cy="103375"/>
            </a:xfrm>
            <a:custGeom>
              <a:rect b="b" l="l" r="r" t="t"/>
              <a:pathLst>
                <a:path extrusionOk="0" h="4135" w="5332">
                  <a:moveTo>
                    <a:pt x="4783" y="0"/>
                  </a:moveTo>
                  <a:lnTo>
                    <a:pt x="4625" y="90"/>
                  </a:lnTo>
                  <a:cubicBezTo>
                    <a:pt x="4630" y="99"/>
                    <a:pt x="5215" y="1148"/>
                    <a:pt x="4918" y="2205"/>
                  </a:cubicBezTo>
                  <a:cubicBezTo>
                    <a:pt x="4751" y="2799"/>
                    <a:pt x="4333" y="3289"/>
                    <a:pt x="3676" y="3658"/>
                  </a:cubicBezTo>
                  <a:cubicBezTo>
                    <a:pt x="3220" y="3911"/>
                    <a:pt x="2780" y="4038"/>
                    <a:pt x="2356" y="4038"/>
                  </a:cubicBezTo>
                  <a:cubicBezTo>
                    <a:pt x="1913" y="4038"/>
                    <a:pt x="1489" y="3900"/>
                    <a:pt x="1085" y="3622"/>
                  </a:cubicBezTo>
                  <a:cubicBezTo>
                    <a:pt x="703" y="3352"/>
                    <a:pt x="379" y="3006"/>
                    <a:pt x="136" y="2605"/>
                  </a:cubicBezTo>
                  <a:lnTo>
                    <a:pt x="1" y="2682"/>
                  </a:lnTo>
                  <a:cubicBezTo>
                    <a:pt x="140" y="2907"/>
                    <a:pt x="725" y="3766"/>
                    <a:pt x="1710" y="4049"/>
                  </a:cubicBezTo>
                  <a:cubicBezTo>
                    <a:pt x="1916" y="4106"/>
                    <a:pt x="2125" y="4135"/>
                    <a:pt x="2336" y="4135"/>
                  </a:cubicBezTo>
                  <a:cubicBezTo>
                    <a:pt x="2791" y="4135"/>
                    <a:pt x="3259" y="4003"/>
                    <a:pt x="3735" y="3739"/>
                  </a:cubicBezTo>
                  <a:cubicBezTo>
                    <a:pt x="4031" y="3572"/>
                    <a:pt x="4301" y="3365"/>
                    <a:pt x="4531" y="3114"/>
                  </a:cubicBezTo>
                  <a:cubicBezTo>
                    <a:pt x="4778" y="2844"/>
                    <a:pt x="4958" y="2524"/>
                    <a:pt x="5053" y="2173"/>
                  </a:cubicBezTo>
                  <a:cubicBezTo>
                    <a:pt x="5332" y="1188"/>
                    <a:pt x="4904" y="239"/>
                    <a:pt x="478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4"/>
            <p:cNvSpPr/>
            <p:nvPr/>
          </p:nvSpPr>
          <p:spPr>
            <a:xfrm>
              <a:off x="1528250" y="2699875"/>
              <a:ext cx="34550" cy="92025"/>
            </a:xfrm>
            <a:custGeom>
              <a:rect b="b" l="l" r="r" t="t"/>
              <a:pathLst>
                <a:path extrusionOk="0" h="3681" w="1382">
                  <a:moveTo>
                    <a:pt x="805" y="0"/>
                  </a:moveTo>
                  <a:cubicBezTo>
                    <a:pt x="805" y="0"/>
                    <a:pt x="0" y="2767"/>
                    <a:pt x="1318" y="3680"/>
                  </a:cubicBezTo>
                  <a:lnTo>
                    <a:pt x="1381" y="3545"/>
                  </a:lnTo>
                  <a:cubicBezTo>
                    <a:pt x="1381" y="3545"/>
                    <a:pt x="288" y="2780"/>
                    <a:pt x="891" y="212"/>
                  </a:cubicBezTo>
                  <a:cubicBezTo>
                    <a:pt x="895" y="198"/>
                    <a:pt x="904" y="176"/>
                    <a:pt x="909" y="158"/>
                  </a:cubicBezTo>
                  <a:lnTo>
                    <a:pt x="80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4"/>
            <p:cNvSpPr/>
            <p:nvPr/>
          </p:nvSpPr>
          <p:spPr>
            <a:xfrm>
              <a:off x="1531050" y="2662150"/>
              <a:ext cx="47600" cy="42275"/>
            </a:xfrm>
            <a:custGeom>
              <a:rect b="b" l="l" r="r" t="t"/>
              <a:pathLst>
                <a:path extrusionOk="0" h="1691" w="1904">
                  <a:moveTo>
                    <a:pt x="952" y="0"/>
                  </a:moveTo>
                  <a:cubicBezTo>
                    <a:pt x="860" y="0"/>
                    <a:pt x="767" y="15"/>
                    <a:pt x="675" y="47"/>
                  </a:cubicBezTo>
                  <a:cubicBezTo>
                    <a:pt x="235" y="200"/>
                    <a:pt x="1" y="681"/>
                    <a:pt x="154" y="1122"/>
                  </a:cubicBezTo>
                  <a:cubicBezTo>
                    <a:pt x="271" y="1472"/>
                    <a:pt x="598" y="1691"/>
                    <a:pt x="948" y="1691"/>
                  </a:cubicBezTo>
                  <a:cubicBezTo>
                    <a:pt x="1039" y="1691"/>
                    <a:pt x="1133" y="1676"/>
                    <a:pt x="1224" y="1644"/>
                  </a:cubicBezTo>
                  <a:cubicBezTo>
                    <a:pt x="1665" y="1491"/>
                    <a:pt x="1904" y="1010"/>
                    <a:pt x="1751" y="569"/>
                  </a:cubicBezTo>
                  <a:cubicBezTo>
                    <a:pt x="1629" y="220"/>
                    <a:pt x="1302" y="0"/>
                    <a:pt x="952"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4"/>
            <p:cNvSpPr/>
            <p:nvPr/>
          </p:nvSpPr>
          <p:spPr>
            <a:xfrm>
              <a:off x="1543550" y="2672875"/>
              <a:ext cx="22950" cy="20375"/>
            </a:xfrm>
            <a:custGeom>
              <a:rect b="b" l="l" r="r" t="t"/>
              <a:pathLst>
                <a:path extrusionOk="0" h="815" w="918">
                  <a:moveTo>
                    <a:pt x="460" y="0"/>
                  </a:moveTo>
                  <a:cubicBezTo>
                    <a:pt x="338" y="0"/>
                    <a:pt x="217" y="55"/>
                    <a:pt x="135" y="158"/>
                  </a:cubicBezTo>
                  <a:cubicBezTo>
                    <a:pt x="0" y="338"/>
                    <a:pt x="31" y="594"/>
                    <a:pt x="211" y="729"/>
                  </a:cubicBezTo>
                  <a:cubicBezTo>
                    <a:pt x="284" y="787"/>
                    <a:pt x="371" y="815"/>
                    <a:pt x="458" y="815"/>
                  </a:cubicBezTo>
                  <a:cubicBezTo>
                    <a:pt x="580" y="815"/>
                    <a:pt x="701" y="760"/>
                    <a:pt x="783" y="657"/>
                  </a:cubicBezTo>
                  <a:cubicBezTo>
                    <a:pt x="918" y="477"/>
                    <a:pt x="886" y="221"/>
                    <a:pt x="706" y="86"/>
                  </a:cubicBezTo>
                  <a:cubicBezTo>
                    <a:pt x="633" y="28"/>
                    <a:pt x="547" y="0"/>
                    <a:pt x="46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4"/>
            <p:cNvSpPr/>
            <p:nvPr/>
          </p:nvSpPr>
          <p:spPr>
            <a:xfrm>
              <a:off x="1550950" y="2664325"/>
              <a:ext cx="28150" cy="39950"/>
            </a:xfrm>
            <a:custGeom>
              <a:rect b="b" l="l" r="r" t="t"/>
              <a:pathLst>
                <a:path extrusionOk="0" h="1598" w="1126">
                  <a:moveTo>
                    <a:pt x="545" y="1"/>
                  </a:moveTo>
                  <a:lnTo>
                    <a:pt x="545" y="1"/>
                  </a:lnTo>
                  <a:cubicBezTo>
                    <a:pt x="1126" y="545"/>
                    <a:pt x="788" y="1512"/>
                    <a:pt x="1" y="1580"/>
                  </a:cubicBezTo>
                  <a:cubicBezTo>
                    <a:pt x="58" y="1591"/>
                    <a:pt x="115" y="1597"/>
                    <a:pt x="172" y="1597"/>
                  </a:cubicBezTo>
                  <a:cubicBezTo>
                    <a:pt x="524" y="1597"/>
                    <a:pt x="848" y="1376"/>
                    <a:pt x="968" y="1031"/>
                  </a:cubicBezTo>
                  <a:cubicBezTo>
                    <a:pt x="1103" y="630"/>
                    <a:pt x="923" y="190"/>
                    <a:pt x="54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4"/>
            <p:cNvSpPr/>
            <p:nvPr/>
          </p:nvSpPr>
          <p:spPr>
            <a:xfrm>
              <a:off x="1333800" y="2730450"/>
              <a:ext cx="108425" cy="142875"/>
            </a:xfrm>
            <a:custGeom>
              <a:rect b="b" l="l" r="r" t="t"/>
              <a:pathLst>
                <a:path extrusionOk="0" h="5715" w="4337">
                  <a:moveTo>
                    <a:pt x="427" y="1"/>
                  </a:moveTo>
                  <a:lnTo>
                    <a:pt x="0" y="194"/>
                  </a:lnTo>
                  <a:cubicBezTo>
                    <a:pt x="553" y="1409"/>
                    <a:pt x="1215" y="2570"/>
                    <a:pt x="1980" y="3667"/>
                  </a:cubicBezTo>
                  <a:cubicBezTo>
                    <a:pt x="2470" y="4378"/>
                    <a:pt x="3023" y="5125"/>
                    <a:pt x="3680" y="5714"/>
                  </a:cubicBezTo>
                  <a:cubicBezTo>
                    <a:pt x="3905" y="5701"/>
                    <a:pt x="4121" y="5678"/>
                    <a:pt x="4337" y="5642"/>
                  </a:cubicBezTo>
                  <a:cubicBezTo>
                    <a:pt x="3563" y="5062"/>
                    <a:pt x="2924" y="4203"/>
                    <a:pt x="2366" y="3397"/>
                  </a:cubicBezTo>
                  <a:cubicBezTo>
                    <a:pt x="1620" y="2327"/>
                    <a:pt x="972" y="1188"/>
                    <a:pt x="4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4"/>
            <p:cNvSpPr/>
            <p:nvPr/>
          </p:nvSpPr>
          <p:spPr>
            <a:xfrm>
              <a:off x="1531725" y="2703925"/>
              <a:ext cx="34775" cy="84600"/>
            </a:xfrm>
            <a:custGeom>
              <a:rect b="b" l="l" r="r" t="t"/>
              <a:pathLst>
                <a:path extrusionOk="0" h="3384" w="1391">
                  <a:moveTo>
                    <a:pt x="770" y="0"/>
                  </a:moveTo>
                  <a:cubicBezTo>
                    <a:pt x="770" y="0"/>
                    <a:pt x="1" y="2227"/>
                    <a:pt x="1242" y="3383"/>
                  </a:cubicBezTo>
                  <a:cubicBezTo>
                    <a:pt x="1296" y="3293"/>
                    <a:pt x="1346" y="3203"/>
                    <a:pt x="1391" y="3113"/>
                  </a:cubicBezTo>
                  <a:cubicBezTo>
                    <a:pt x="1161" y="2884"/>
                    <a:pt x="716" y="2330"/>
                    <a:pt x="1031" y="9"/>
                  </a:cubicBezTo>
                  <a:lnTo>
                    <a:pt x="77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9" name="Google Shape;129;p14"/>
          <p:cNvSpPr txBox="1"/>
          <p:nvPr/>
        </p:nvSpPr>
        <p:spPr>
          <a:xfrm>
            <a:off x="451000" y="8442225"/>
            <a:ext cx="1119300" cy="26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E29578"/>
                </a:solidFill>
                <a:latin typeface="Lora"/>
                <a:ea typeface="Lora"/>
                <a:cs typeface="Lora"/>
                <a:sym typeface="Lora"/>
              </a:rPr>
              <a:t>Examination</a:t>
            </a:r>
            <a:endParaRPr b="1" sz="1200">
              <a:solidFill>
                <a:srgbClr val="E29578"/>
              </a:solidFill>
              <a:latin typeface="Lora"/>
              <a:ea typeface="Lora"/>
              <a:cs typeface="Lora"/>
              <a:sym typeface="Lora"/>
            </a:endParaRPr>
          </a:p>
        </p:txBody>
      </p:sp>
      <p:sp>
        <p:nvSpPr>
          <p:cNvPr id="130" name="Google Shape;130;p14"/>
          <p:cNvSpPr/>
          <p:nvPr/>
        </p:nvSpPr>
        <p:spPr>
          <a:xfrm>
            <a:off x="357550" y="8318376"/>
            <a:ext cx="6842100" cy="1499100"/>
          </a:xfrm>
          <a:prstGeom prst="round1Rect">
            <a:avLst>
              <a:gd fmla="val 50000"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4"/>
          <p:cNvSpPr txBox="1"/>
          <p:nvPr/>
        </p:nvSpPr>
        <p:spPr>
          <a:xfrm>
            <a:off x="1492050" y="8542300"/>
            <a:ext cx="5224200" cy="836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Site (Lump In the neck)</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Relation to muscles.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Relation to the trachea.</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Relation to the hyoid bone.</a:t>
            </a:r>
            <a:endParaRPr sz="1200">
              <a:latin typeface="Mada"/>
              <a:ea typeface="Mada"/>
              <a:cs typeface="Mada"/>
              <a:sym typeface="Mada"/>
            </a:endParaRPr>
          </a:p>
        </p:txBody>
      </p:sp>
      <p:pic>
        <p:nvPicPr>
          <p:cNvPr id="132" name="Google Shape;132;p14"/>
          <p:cNvPicPr preferRelativeResize="0"/>
          <p:nvPr/>
        </p:nvPicPr>
        <p:blipFill rotWithShape="1">
          <a:blip r:embed="rId5">
            <a:alphaModFix/>
          </a:blip>
          <a:srcRect b="2343" l="1286" r="5499" t="7509"/>
          <a:stretch/>
        </p:blipFill>
        <p:spPr>
          <a:xfrm>
            <a:off x="5622115" y="8442225"/>
            <a:ext cx="1545300" cy="1063200"/>
          </a:xfrm>
          <a:prstGeom prst="round1Rect">
            <a:avLst>
              <a:gd fmla="val 48017" name="adj"/>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6" name="Shape 1696"/>
        <p:cNvGrpSpPr/>
        <p:nvPr/>
      </p:nvGrpSpPr>
      <p:grpSpPr>
        <a:xfrm>
          <a:off x="0" y="0"/>
          <a:ext cx="0" cy="0"/>
          <a:chOff x="0" y="0"/>
          <a:chExt cx="0" cy="0"/>
        </a:xfrm>
      </p:grpSpPr>
      <p:sp>
        <p:nvSpPr>
          <p:cNvPr id="1697" name="Google Shape;1697;p3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98" name="Google Shape;1698;p32"/>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699" name="Google Shape;1699;p32"/>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Zenker’s diverticulum</a:t>
            </a:r>
            <a:endParaRPr sz="2200"/>
          </a:p>
        </p:txBody>
      </p:sp>
      <p:sp>
        <p:nvSpPr>
          <p:cNvPr id="1700" name="Google Shape;1700;p32"/>
          <p:cNvSpPr/>
          <p:nvPr/>
        </p:nvSpPr>
        <p:spPr>
          <a:xfrm>
            <a:off x="74475" y="7473725"/>
            <a:ext cx="7440600" cy="3142500"/>
          </a:xfrm>
          <a:prstGeom prst="round2SameRect">
            <a:avLst>
              <a:gd fmla="val 16667" name="adj1"/>
              <a:gd fmla="val 0" name="adj2"/>
            </a:avLst>
          </a:prstGeom>
          <a:noFill/>
          <a:ln cap="flat" cmpd="sng" w="9525">
            <a:solidFill>
              <a:srgbClr val="999999"/>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999999"/>
                </a:solidFill>
                <a:latin typeface="Mada"/>
                <a:ea typeface="Mada"/>
                <a:cs typeface="Mada"/>
                <a:sym typeface="Mada"/>
              </a:rPr>
              <a:t>There is no need to empty this area for your notes</a:t>
            </a:r>
            <a:endParaRPr b="1">
              <a:solidFill>
                <a:srgbClr val="999999"/>
              </a:solidFill>
              <a:latin typeface="Mada"/>
              <a:ea typeface="Mada"/>
              <a:cs typeface="Mada"/>
              <a:sym typeface="Mada"/>
            </a:endParaRPr>
          </a:p>
          <a:p>
            <a:pPr indent="0" lvl="0" marL="0" rtl="0" algn="ctr">
              <a:spcBef>
                <a:spcPts val="0"/>
              </a:spcBef>
              <a:spcAft>
                <a:spcPts val="0"/>
              </a:spcAft>
              <a:buNone/>
            </a:pPr>
            <a:r>
              <a:rPr b="1" lang="en-GB">
                <a:solidFill>
                  <a:srgbClr val="999999"/>
                </a:solidFill>
                <a:latin typeface="Mada"/>
                <a:ea typeface="Mada"/>
                <a:cs typeface="Mada"/>
                <a:sym typeface="Mada"/>
              </a:rPr>
              <a:t>Our team covers all doctor’s notes and objectives </a:t>
            </a:r>
            <a:endParaRPr b="1">
              <a:solidFill>
                <a:srgbClr val="999999"/>
              </a:solidFill>
              <a:latin typeface="Mada"/>
              <a:ea typeface="Mada"/>
              <a:cs typeface="Mada"/>
              <a:sym typeface="Mada"/>
            </a:endParaRPr>
          </a:p>
          <a:p>
            <a:pPr indent="0" lvl="0" marL="0" rtl="0" algn="ctr">
              <a:spcBef>
                <a:spcPts val="0"/>
              </a:spcBef>
              <a:spcAft>
                <a:spcPts val="0"/>
              </a:spcAft>
              <a:buNone/>
            </a:pPr>
            <a:r>
              <a:t/>
            </a:r>
            <a:endParaRPr>
              <a:solidFill>
                <a:srgbClr val="999999"/>
              </a:solidFill>
              <a:latin typeface="Mada"/>
              <a:ea typeface="Mada"/>
              <a:cs typeface="Mada"/>
              <a:sym typeface="Mada"/>
            </a:endParaRPr>
          </a:p>
          <a:p>
            <a:pPr indent="0" lvl="0" marL="0" rtl="0" algn="ctr">
              <a:spcBef>
                <a:spcPts val="0"/>
              </a:spcBef>
              <a:spcAft>
                <a:spcPts val="0"/>
              </a:spcAft>
              <a:buNone/>
            </a:pPr>
            <a:r>
              <a:t/>
            </a:r>
            <a:endParaRPr>
              <a:solidFill>
                <a:srgbClr val="999999"/>
              </a:solidFill>
              <a:latin typeface="Mada"/>
              <a:ea typeface="Mada"/>
              <a:cs typeface="Mada"/>
              <a:sym typeface="Mada"/>
            </a:endParaRPr>
          </a:p>
          <a:p>
            <a:pPr indent="0" lvl="0" marL="0" rtl="0" algn="ctr">
              <a:spcBef>
                <a:spcPts val="0"/>
              </a:spcBef>
              <a:spcAft>
                <a:spcPts val="0"/>
              </a:spcAft>
              <a:buNone/>
            </a:pPr>
            <a:r>
              <a:t/>
            </a:r>
            <a:endParaRPr>
              <a:solidFill>
                <a:srgbClr val="999999"/>
              </a:solidFill>
              <a:latin typeface="Mada"/>
              <a:ea typeface="Mada"/>
              <a:cs typeface="Mada"/>
              <a:sym typeface="Mada"/>
            </a:endParaRPr>
          </a:p>
          <a:p>
            <a:pPr indent="0" lvl="0" marL="0" rtl="0" algn="ctr">
              <a:spcBef>
                <a:spcPts val="0"/>
              </a:spcBef>
              <a:spcAft>
                <a:spcPts val="0"/>
              </a:spcAft>
              <a:buNone/>
            </a:pPr>
            <a:r>
              <a:t/>
            </a:r>
            <a:endParaRPr>
              <a:solidFill>
                <a:srgbClr val="999999"/>
              </a:solidFill>
              <a:latin typeface="Mada"/>
              <a:ea typeface="Mada"/>
              <a:cs typeface="Mada"/>
              <a:sym typeface="Mada"/>
            </a:endParaRPr>
          </a:p>
          <a:p>
            <a:pPr indent="0" lvl="0" marL="0" rtl="0" algn="ctr">
              <a:spcBef>
                <a:spcPts val="0"/>
              </a:spcBef>
              <a:spcAft>
                <a:spcPts val="0"/>
              </a:spcAft>
              <a:buNone/>
            </a:pPr>
            <a:r>
              <a:t/>
            </a:r>
            <a:endParaRPr>
              <a:solidFill>
                <a:srgbClr val="999999"/>
              </a:solidFill>
              <a:latin typeface="Mada"/>
              <a:ea typeface="Mada"/>
              <a:cs typeface="Mada"/>
              <a:sym typeface="Mada"/>
            </a:endParaRPr>
          </a:p>
          <a:p>
            <a:pPr indent="0" lvl="0" marL="0" rtl="0" algn="l">
              <a:spcBef>
                <a:spcPts val="0"/>
              </a:spcBef>
              <a:spcAft>
                <a:spcPts val="0"/>
              </a:spcAft>
              <a:buNone/>
            </a:pPr>
            <a:r>
              <a:rPr lang="en-GB">
                <a:solidFill>
                  <a:srgbClr val="999999"/>
                </a:solidFill>
                <a:latin typeface="Mada"/>
                <a:ea typeface="Mada"/>
                <a:cs typeface="Mada"/>
                <a:sym typeface="Mada"/>
              </a:rPr>
              <a:t>      You can play Tic-tac-toe :)</a:t>
            </a:r>
            <a:endParaRPr>
              <a:solidFill>
                <a:srgbClr val="999999"/>
              </a:solidFill>
              <a:latin typeface="Mada"/>
              <a:ea typeface="Mada"/>
              <a:cs typeface="Mada"/>
              <a:sym typeface="Mada"/>
            </a:endParaRPr>
          </a:p>
          <a:p>
            <a:pPr indent="0" lvl="0" marL="0" rtl="0" algn="l">
              <a:spcBef>
                <a:spcPts val="0"/>
              </a:spcBef>
              <a:spcAft>
                <a:spcPts val="0"/>
              </a:spcAft>
              <a:buNone/>
            </a:pPr>
            <a:r>
              <a:rPr lang="en-GB">
                <a:solidFill>
                  <a:srgbClr val="999999"/>
                </a:solidFill>
                <a:latin typeface="Mada"/>
                <a:ea typeface="Mada"/>
                <a:cs typeface="Mada"/>
                <a:sym typeface="Mada"/>
              </a:rPr>
              <a:t>          </a:t>
            </a:r>
            <a:r>
              <a:rPr lang="en-GB" u="sng">
                <a:solidFill>
                  <a:schemeClr val="hlink"/>
                </a:solidFill>
                <a:latin typeface="Mada"/>
                <a:ea typeface="Mada"/>
                <a:cs typeface="Mada"/>
                <a:sym typeface="Mada"/>
                <a:hlinkClick r:id="rId3"/>
              </a:rPr>
              <a:t>Click to play with AI</a:t>
            </a:r>
            <a:endParaRPr>
              <a:solidFill>
                <a:srgbClr val="999999"/>
              </a:solidFill>
              <a:latin typeface="Mada"/>
              <a:ea typeface="Mada"/>
              <a:cs typeface="Mada"/>
              <a:sym typeface="Mada"/>
            </a:endParaRPr>
          </a:p>
        </p:txBody>
      </p:sp>
      <p:sp>
        <p:nvSpPr>
          <p:cNvPr id="1701" name="Google Shape;1701;p32"/>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nvGrpSpPr>
          <p:cNvPr id="1702" name="Google Shape;1702;p32"/>
          <p:cNvGrpSpPr/>
          <p:nvPr/>
        </p:nvGrpSpPr>
        <p:grpSpPr>
          <a:xfrm>
            <a:off x="323344" y="820484"/>
            <a:ext cx="467181" cy="476434"/>
            <a:chOff x="2410712" y="2415450"/>
            <a:chExt cx="312600" cy="312600"/>
          </a:xfrm>
        </p:grpSpPr>
        <p:sp>
          <p:nvSpPr>
            <p:cNvPr id="1703" name="Google Shape;1703;p32"/>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32"/>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05" name="Google Shape;1705;p32"/>
          <p:cNvSpPr txBox="1"/>
          <p:nvPr/>
        </p:nvSpPr>
        <p:spPr>
          <a:xfrm>
            <a:off x="780625" y="847125"/>
            <a:ext cx="65331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Pharyngeal pouch ( Zenker’s diverticulum )</a:t>
            </a:r>
            <a:endParaRPr b="1" sz="1800">
              <a:solidFill>
                <a:srgbClr val="006D77"/>
              </a:solidFill>
              <a:highlight>
                <a:srgbClr val="EDF9F9"/>
              </a:highlight>
              <a:latin typeface="Lora"/>
              <a:ea typeface="Lora"/>
              <a:cs typeface="Lora"/>
              <a:sym typeface="Lora"/>
            </a:endParaRPr>
          </a:p>
        </p:txBody>
      </p:sp>
      <p:sp>
        <p:nvSpPr>
          <p:cNvPr id="1706" name="Google Shape;1706;p32"/>
          <p:cNvSpPr txBox="1"/>
          <p:nvPr/>
        </p:nvSpPr>
        <p:spPr>
          <a:xfrm>
            <a:off x="323350" y="1284350"/>
            <a:ext cx="6842100" cy="631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‘Pulsion’ diverticulum of the pharynx between the cricopharyngeus muscle below and the lowermost fibres of the inferior constrictor muscle above.</a:t>
            </a:r>
            <a:endParaRPr sz="1200">
              <a:latin typeface="Mada"/>
              <a:ea typeface="Mada"/>
              <a:cs typeface="Mada"/>
              <a:sym typeface="Mada"/>
            </a:endParaRPr>
          </a:p>
        </p:txBody>
      </p:sp>
      <p:grpSp>
        <p:nvGrpSpPr>
          <p:cNvPr id="1707" name="Google Shape;1707;p32"/>
          <p:cNvGrpSpPr/>
          <p:nvPr/>
        </p:nvGrpSpPr>
        <p:grpSpPr>
          <a:xfrm>
            <a:off x="335747" y="3740852"/>
            <a:ext cx="865460" cy="743572"/>
            <a:chOff x="1186450" y="2531950"/>
            <a:chExt cx="399400" cy="341825"/>
          </a:xfrm>
        </p:grpSpPr>
        <p:sp>
          <p:nvSpPr>
            <p:cNvPr id="1708" name="Google Shape;1708;p32"/>
            <p:cNvSpPr/>
            <p:nvPr/>
          </p:nvSpPr>
          <p:spPr>
            <a:xfrm>
              <a:off x="1243925" y="2531950"/>
              <a:ext cx="341925" cy="341825"/>
            </a:xfrm>
            <a:custGeom>
              <a:rect b="b" l="l" r="r" t="t"/>
              <a:pathLst>
                <a:path extrusionOk="0" h="13673" w="13677">
                  <a:moveTo>
                    <a:pt x="6839" y="1"/>
                  </a:moveTo>
                  <a:cubicBezTo>
                    <a:pt x="3064" y="1"/>
                    <a:pt x="1" y="3060"/>
                    <a:pt x="1" y="6834"/>
                  </a:cubicBezTo>
                  <a:cubicBezTo>
                    <a:pt x="1" y="10613"/>
                    <a:pt x="3064" y="13672"/>
                    <a:pt x="6839" y="13672"/>
                  </a:cubicBezTo>
                  <a:cubicBezTo>
                    <a:pt x="10617" y="13672"/>
                    <a:pt x="13676" y="10613"/>
                    <a:pt x="13676" y="6834"/>
                  </a:cubicBezTo>
                  <a:cubicBezTo>
                    <a:pt x="13676" y="3060"/>
                    <a:pt x="10617" y="1"/>
                    <a:pt x="6839"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32"/>
            <p:cNvSpPr/>
            <p:nvPr/>
          </p:nvSpPr>
          <p:spPr>
            <a:xfrm>
              <a:off x="1186450" y="2575700"/>
              <a:ext cx="61900" cy="134100"/>
            </a:xfrm>
            <a:custGeom>
              <a:rect b="b" l="l" r="r" t="t"/>
              <a:pathLst>
                <a:path extrusionOk="0" h="5364" w="2476">
                  <a:moveTo>
                    <a:pt x="1027" y="1"/>
                  </a:moveTo>
                  <a:lnTo>
                    <a:pt x="446" y="424"/>
                  </a:lnTo>
                  <a:lnTo>
                    <a:pt x="433" y="433"/>
                  </a:lnTo>
                  <a:cubicBezTo>
                    <a:pt x="248" y="604"/>
                    <a:pt x="1" y="1107"/>
                    <a:pt x="410" y="1755"/>
                  </a:cubicBezTo>
                  <a:cubicBezTo>
                    <a:pt x="716" y="2246"/>
                    <a:pt x="1679" y="4225"/>
                    <a:pt x="2228" y="5363"/>
                  </a:cubicBezTo>
                  <a:lnTo>
                    <a:pt x="2475" y="5242"/>
                  </a:lnTo>
                  <a:cubicBezTo>
                    <a:pt x="1805" y="3847"/>
                    <a:pt x="941" y="2084"/>
                    <a:pt x="644" y="1611"/>
                  </a:cubicBezTo>
                  <a:cubicBezTo>
                    <a:pt x="275" y="1026"/>
                    <a:pt x="577" y="685"/>
                    <a:pt x="617" y="640"/>
                  </a:cubicBezTo>
                  <a:lnTo>
                    <a:pt x="1189" y="226"/>
                  </a:lnTo>
                  <a:lnTo>
                    <a:pt x="1027"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32"/>
            <p:cNvSpPr/>
            <p:nvPr/>
          </p:nvSpPr>
          <p:spPr>
            <a:xfrm>
              <a:off x="1268325" y="2533200"/>
              <a:ext cx="107550" cy="115625"/>
            </a:xfrm>
            <a:custGeom>
              <a:rect b="b" l="l" r="r" t="t"/>
              <a:pathLst>
                <a:path extrusionOk="0" h="4625" w="4302">
                  <a:moveTo>
                    <a:pt x="856" y="0"/>
                  </a:moveTo>
                  <a:cubicBezTo>
                    <a:pt x="787" y="0"/>
                    <a:pt x="725" y="9"/>
                    <a:pt x="676" y="23"/>
                  </a:cubicBezTo>
                  <a:lnTo>
                    <a:pt x="1" y="306"/>
                  </a:lnTo>
                  <a:lnTo>
                    <a:pt x="109" y="558"/>
                  </a:lnTo>
                  <a:lnTo>
                    <a:pt x="757" y="288"/>
                  </a:lnTo>
                  <a:cubicBezTo>
                    <a:pt x="771" y="285"/>
                    <a:pt x="807" y="279"/>
                    <a:pt x="858" y="279"/>
                  </a:cubicBezTo>
                  <a:cubicBezTo>
                    <a:pt x="1022" y="279"/>
                    <a:pt x="1341" y="347"/>
                    <a:pt x="1575" y="819"/>
                  </a:cubicBezTo>
                  <a:cubicBezTo>
                    <a:pt x="1854" y="1386"/>
                    <a:pt x="3262" y="3442"/>
                    <a:pt x="4077" y="4625"/>
                  </a:cubicBezTo>
                  <a:lnTo>
                    <a:pt x="4302" y="4467"/>
                  </a:lnTo>
                  <a:cubicBezTo>
                    <a:pt x="3649" y="3523"/>
                    <a:pt x="2102" y="1264"/>
                    <a:pt x="1818" y="693"/>
                  </a:cubicBezTo>
                  <a:cubicBezTo>
                    <a:pt x="1545" y="142"/>
                    <a:pt x="1136" y="0"/>
                    <a:pt x="85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32"/>
            <p:cNvSpPr/>
            <p:nvPr/>
          </p:nvSpPr>
          <p:spPr>
            <a:xfrm>
              <a:off x="1358650" y="2627675"/>
              <a:ext cx="17225" cy="21050"/>
            </a:xfrm>
            <a:custGeom>
              <a:rect b="b" l="l" r="r" t="t"/>
              <a:pathLst>
                <a:path extrusionOk="0" h="842" w="689">
                  <a:moveTo>
                    <a:pt x="216" y="0"/>
                  </a:moveTo>
                  <a:lnTo>
                    <a:pt x="0" y="171"/>
                  </a:lnTo>
                  <a:cubicBezTo>
                    <a:pt x="167" y="414"/>
                    <a:pt x="324" y="643"/>
                    <a:pt x="464" y="841"/>
                  </a:cubicBezTo>
                  <a:lnTo>
                    <a:pt x="689" y="688"/>
                  </a:lnTo>
                  <a:cubicBezTo>
                    <a:pt x="558" y="499"/>
                    <a:pt x="396" y="266"/>
                    <a:pt x="21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32"/>
            <p:cNvSpPr/>
            <p:nvPr/>
          </p:nvSpPr>
          <p:spPr>
            <a:xfrm>
              <a:off x="1236175" y="2694025"/>
              <a:ext cx="12175" cy="15650"/>
            </a:xfrm>
            <a:custGeom>
              <a:rect b="b" l="l" r="r" t="t"/>
              <a:pathLst>
                <a:path extrusionOk="0" h="626" w="487">
                  <a:moveTo>
                    <a:pt x="239" y="0"/>
                  </a:moveTo>
                  <a:lnTo>
                    <a:pt x="0" y="140"/>
                  </a:lnTo>
                  <a:cubicBezTo>
                    <a:pt x="86" y="311"/>
                    <a:pt x="167" y="477"/>
                    <a:pt x="239" y="626"/>
                  </a:cubicBezTo>
                  <a:lnTo>
                    <a:pt x="486" y="509"/>
                  </a:lnTo>
                  <a:lnTo>
                    <a:pt x="2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32"/>
            <p:cNvSpPr/>
            <p:nvPr/>
          </p:nvSpPr>
          <p:spPr>
            <a:xfrm>
              <a:off x="1203000" y="2571475"/>
              <a:ext cx="23300" cy="20200"/>
            </a:xfrm>
            <a:custGeom>
              <a:rect b="b" l="l" r="r" t="t"/>
              <a:pathLst>
                <a:path extrusionOk="0" h="808" w="932">
                  <a:moveTo>
                    <a:pt x="540" y="0"/>
                  </a:moveTo>
                  <a:cubicBezTo>
                    <a:pt x="481" y="0"/>
                    <a:pt x="422" y="17"/>
                    <a:pt x="369" y="53"/>
                  </a:cubicBezTo>
                  <a:lnTo>
                    <a:pt x="176" y="183"/>
                  </a:lnTo>
                  <a:cubicBezTo>
                    <a:pt x="36" y="278"/>
                    <a:pt x="0" y="467"/>
                    <a:pt x="95" y="602"/>
                  </a:cubicBezTo>
                  <a:lnTo>
                    <a:pt x="144" y="674"/>
                  </a:lnTo>
                  <a:cubicBezTo>
                    <a:pt x="200" y="760"/>
                    <a:pt x="295" y="807"/>
                    <a:pt x="392" y="807"/>
                  </a:cubicBezTo>
                  <a:cubicBezTo>
                    <a:pt x="450" y="807"/>
                    <a:pt x="510" y="790"/>
                    <a:pt x="563" y="755"/>
                  </a:cubicBezTo>
                  <a:lnTo>
                    <a:pt x="756" y="629"/>
                  </a:lnTo>
                  <a:cubicBezTo>
                    <a:pt x="895" y="534"/>
                    <a:pt x="931" y="345"/>
                    <a:pt x="837" y="206"/>
                  </a:cubicBezTo>
                  <a:lnTo>
                    <a:pt x="788" y="134"/>
                  </a:lnTo>
                  <a:cubicBezTo>
                    <a:pt x="731" y="47"/>
                    <a:pt x="637" y="0"/>
                    <a:pt x="54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32"/>
            <p:cNvSpPr/>
            <p:nvPr/>
          </p:nvSpPr>
          <p:spPr>
            <a:xfrm>
              <a:off x="1256525" y="2533925"/>
              <a:ext cx="23425" cy="19525"/>
            </a:xfrm>
            <a:custGeom>
              <a:rect b="b" l="l" r="r" t="t"/>
              <a:pathLst>
                <a:path extrusionOk="0" h="781" w="937">
                  <a:moveTo>
                    <a:pt x="558" y="1"/>
                  </a:moveTo>
                  <a:cubicBezTo>
                    <a:pt x="516" y="1"/>
                    <a:pt x="473" y="10"/>
                    <a:pt x="432" y="30"/>
                  </a:cubicBezTo>
                  <a:lnTo>
                    <a:pt x="221" y="124"/>
                  </a:lnTo>
                  <a:cubicBezTo>
                    <a:pt x="68" y="192"/>
                    <a:pt x="1" y="372"/>
                    <a:pt x="73" y="525"/>
                  </a:cubicBezTo>
                  <a:lnTo>
                    <a:pt x="104" y="601"/>
                  </a:lnTo>
                  <a:cubicBezTo>
                    <a:pt x="157" y="714"/>
                    <a:pt x="266" y="780"/>
                    <a:pt x="382" y="780"/>
                  </a:cubicBezTo>
                  <a:cubicBezTo>
                    <a:pt x="423" y="780"/>
                    <a:pt x="464" y="772"/>
                    <a:pt x="504" y="754"/>
                  </a:cubicBezTo>
                  <a:lnTo>
                    <a:pt x="716" y="655"/>
                  </a:lnTo>
                  <a:cubicBezTo>
                    <a:pt x="869" y="588"/>
                    <a:pt x="936" y="408"/>
                    <a:pt x="864" y="255"/>
                  </a:cubicBezTo>
                  <a:lnTo>
                    <a:pt x="833" y="178"/>
                  </a:lnTo>
                  <a:cubicBezTo>
                    <a:pt x="780" y="67"/>
                    <a:pt x="671"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32"/>
            <p:cNvSpPr/>
            <p:nvPr/>
          </p:nvSpPr>
          <p:spPr>
            <a:xfrm>
              <a:off x="1237400" y="2632850"/>
              <a:ext cx="149950" cy="116325"/>
            </a:xfrm>
            <a:custGeom>
              <a:rect b="b" l="l" r="r" t="t"/>
              <a:pathLst>
                <a:path extrusionOk="0" h="4653" w="5998">
                  <a:moveTo>
                    <a:pt x="5314" y="0"/>
                  </a:moveTo>
                  <a:lnTo>
                    <a:pt x="4900" y="229"/>
                  </a:lnTo>
                  <a:cubicBezTo>
                    <a:pt x="4909" y="243"/>
                    <a:pt x="5489" y="1291"/>
                    <a:pt x="5197" y="2344"/>
                  </a:cubicBezTo>
                  <a:cubicBezTo>
                    <a:pt x="5030" y="2938"/>
                    <a:pt x="4612" y="3428"/>
                    <a:pt x="3951" y="3797"/>
                  </a:cubicBezTo>
                  <a:cubicBezTo>
                    <a:pt x="3497" y="4052"/>
                    <a:pt x="3056" y="4179"/>
                    <a:pt x="2632" y="4179"/>
                  </a:cubicBezTo>
                  <a:cubicBezTo>
                    <a:pt x="2190" y="4179"/>
                    <a:pt x="1766" y="4041"/>
                    <a:pt x="1364" y="3765"/>
                  </a:cubicBezTo>
                  <a:cubicBezTo>
                    <a:pt x="982" y="3491"/>
                    <a:pt x="658" y="3145"/>
                    <a:pt x="415" y="2744"/>
                  </a:cubicBezTo>
                  <a:lnTo>
                    <a:pt x="1" y="2974"/>
                  </a:lnTo>
                  <a:cubicBezTo>
                    <a:pt x="28" y="3023"/>
                    <a:pt x="694" y="4202"/>
                    <a:pt x="1935" y="4553"/>
                  </a:cubicBezTo>
                  <a:cubicBezTo>
                    <a:pt x="2166" y="4619"/>
                    <a:pt x="2401" y="4652"/>
                    <a:pt x="2639" y="4652"/>
                  </a:cubicBezTo>
                  <a:cubicBezTo>
                    <a:pt x="3142" y="4652"/>
                    <a:pt x="3659" y="4504"/>
                    <a:pt x="4185" y="4211"/>
                  </a:cubicBezTo>
                  <a:cubicBezTo>
                    <a:pt x="4517" y="4026"/>
                    <a:pt x="4814" y="3797"/>
                    <a:pt x="5071" y="3518"/>
                  </a:cubicBezTo>
                  <a:cubicBezTo>
                    <a:pt x="5345" y="3221"/>
                    <a:pt x="5543" y="2861"/>
                    <a:pt x="5651" y="2474"/>
                  </a:cubicBezTo>
                  <a:cubicBezTo>
                    <a:pt x="5997" y="1233"/>
                    <a:pt x="5341" y="50"/>
                    <a:pt x="53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32"/>
            <p:cNvSpPr/>
            <p:nvPr/>
          </p:nvSpPr>
          <p:spPr>
            <a:xfrm>
              <a:off x="1244375" y="2636325"/>
              <a:ext cx="133300" cy="103375"/>
            </a:xfrm>
            <a:custGeom>
              <a:rect b="b" l="l" r="r" t="t"/>
              <a:pathLst>
                <a:path extrusionOk="0" h="4135" w="5332">
                  <a:moveTo>
                    <a:pt x="4783" y="0"/>
                  </a:moveTo>
                  <a:lnTo>
                    <a:pt x="4625" y="90"/>
                  </a:lnTo>
                  <a:cubicBezTo>
                    <a:pt x="4630" y="99"/>
                    <a:pt x="5215" y="1148"/>
                    <a:pt x="4918" y="2205"/>
                  </a:cubicBezTo>
                  <a:cubicBezTo>
                    <a:pt x="4751" y="2799"/>
                    <a:pt x="4333" y="3289"/>
                    <a:pt x="3676" y="3658"/>
                  </a:cubicBezTo>
                  <a:cubicBezTo>
                    <a:pt x="3220" y="3911"/>
                    <a:pt x="2780" y="4038"/>
                    <a:pt x="2356" y="4038"/>
                  </a:cubicBezTo>
                  <a:cubicBezTo>
                    <a:pt x="1913" y="4038"/>
                    <a:pt x="1489" y="3900"/>
                    <a:pt x="1085" y="3622"/>
                  </a:cubicBezTo>
                  <a:cubicBezTo>
                    <a:pt x="703" y="3352"/>
                    <a:pt x="379" y="3006"/>
                    <a:pt x="136" y="2605"/>
                  </a:cubicBezTo>
                  <a:lnTo>
                    <a:pt x="1" y="2682"/>
                  </a:lnTo>
                  <a:cubicBezTo>
                    <a:pt x="140" y="2907"/>
                    <a:pt x="725" y="3766"/>
                    <a:pt x="1710" y="4049"/>
                  </a:cubicBezTo>
                  <a:cubicBezTo>
                    <a:pt x="1916" y="4106"/>
                    <a:pt x="2125" y="4135"/>
                    <a:pt x="2336" y="4135"/>
                  </a:cubicBezTo>
                  <a:cubicBezTo>
                    <a:pt x="2791" y="4135"/>
                    <a:pt x="3259" y="4003"/>
                    <a:pt x="3735" y="3739"/>
                  </a:cubicBezTo>
                  <a:cubicBezTo>
                    <a:pt x="4031" y="3572"/>
                    <a:pt x="4301" y="3365"/>
                    <a:pt x="4531" y="3114"/>
                  </a:cubicBezTo>
                  <a:cubicBezTo>
                    <a:pt x="4778" y="2844"/>
                    <a:pt x="4958" y="2524"/>
                    <a:pt x="5053" y="2173"/>
                  </a:cubicBezTo>
                  <a:cubicBezTo>
                    <a:pt x="5332" y="1188"/>
                    <a:pt x="4904" y="239"/>
                    <a:pt x="478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32"/>
            <p:cNvSpPr/>
            <p:nvPr/>
          </p:nvSpPr>
          <p:spPr>
            <a:xfrm>
              <a:off x="1528250" y="2699875"/>
              <a:ext cx="34550" cy="92025"/>
            </a:xfrm>
            <a:custGeom>
              <a:rect b="b" l="l" r="r" t="t"/>
              <a:pathLst>
                <a:path extrusionOk="0" h="3681" w="1382">
                  <a:moveTo>
                    <a:pt x="805" y="0"/>
                  </a:moveTo>
                  <a:cubicBezTo>
                    <a:pt x="805" y="0"/>
                    <a:pt x="0" y="2767"/>
                    <a:pt x="1318" y="3680"/>
                  </a:cubicBezTo>
                  <a:lnTo>
                    <a:pt x="1381" y="3545"/>
                  </a:lnTo>
                  <a:cubicBezTo>
                    <a:pt x="1381" y="3545"/>
                    <a:pt x="288" y="2780"/>
                    <a:pt x="891" y="212"/>
                  </a:cubicBezTo>
                  <a:cubicBezTo>
                    <a:pt x="895" y="198"/>
                    <a:pt x="904" y="176"/>
                    <a:pt x="909" y="158"/>
                  </a:cubicBezTo>
                  <a:lnTo>
                    <a:pt x="80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32"/>
            <p:cNvSpPr/>
            <p:nvPr/>
          </p:nvSpPr>
          <p:spPr>
            <a:xfrm>
              <a:off x="1531050" y="2662150"/>
              <a:ext cx="47600" cy="42275"/>
            </a:xfrm>
            <a:custGeom>
              <a:rect b="b" l="l" r="r" t="t"/>
              <a:pathLst>
                <a:path extrusionOk="0" h="1691" w="1904">
                  <a:moveTo>
                    <a:pt x="952" y="0"/>
                  </a:moveTo>
                  <a:cubicBezTo>
                    <a:pt x="860" y="0"/>
                    <a:pt x="767" y="15"/>
                    <a:pt x="675" y="47"/>
                  </a:cubicBezTo>
                  <a:cubicBezTo>
                    <a:pt x="235" y="200"/>
                    <a:pt x="1" y="681"/>
                    <a:pt x="154" y="1122"/>
                  </a:cubicBezTo>
                  <a:cubicBezTo>
                    <a:pt x="271" y="1472"/>
                    <a:pt x="598" y="1691"/>
                    <a:pt x="948" y="1691"/>
                  </a:cubicBezTo>
                  <a:cubicBezTo>
                    <a:pt x="1039" y="1691"/>
                    <a:pt x="1133" y="1676"/>
                    <a:pt x="1224" y="1644"/>
                  </a:cubicBezTo>
                  <a:cubicBezTo>
                    <a:pt x="1665" y="1491"/>
                    <a:pt x="1904" y="1010"/>
                    <a:pt x="1751" y="569"/>
                  </a:cubicBezTo>
                  <a:cubicBezTo>
                    <a:pt x="1629" y="220"/>
                    <a:pt x="1302" y="0"/>
                    <a:pt x="952"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32"/>
            <p:cNvSpPr/>
            <p:nvPr/>
          </p:nvSpPr>
          <p:spPr>
            <a:xfrm>
              <a:off x="1543550" y="2672875"/>
              <a:ext cx="22950" cy="20375"/>
            </a:xfrm>
            <a:custGeom>
              <a:rect b="b" l="l" r="r" t="t"/>
              <a:pathLst>
                <a:path extrusionOk="0" h="815" w="918">
                  <a:moveTo>
                    <a:pt x="460" y="0"/>
                  </a:moveTo>
                  <a:cubicBezTo>
                    <a:pt x="338" y="0"/>
                    <a:pt x="217" y="55"/>
                    <a:pt x="135" y="158"/>
                  </a:cubicBezTo>
                  <a:cubicBezTo>
                    <a:pt x="0" y="338"/>
                    <a:pt x="31" y="594"/>
                    <a:pt x="211" y="729"/>
                  </a:cubicBezTo>
                  <a:cubicBezTo>
                    <a:pt x="284" y="787"/>
                    <a:pt x="371" y="815"/>
                    <a:pt x="458" y="815"/>
                  </a:cubicBezTo>
                  <a:cubicBezTo>
                    <a:pt x="580" y="815"/>
                    <a:pt x="701" y="760"/>
                    <a:pt x="783" y="657"/>
                  </a:cubicBezTo>
                  <a:cubicBezTo>
                    <a:pt x="918" y="477"/>
                    <a:pt x="886" y="221"/>
                    <a:pt x="706" y="86"/>
                  </a:cubicBezTo>
                  <a:cubicBezTo>
                    <a:pt x="633" y="28"/>
                    <a:pt x="547" y="0"/>
                    <a:pt x="46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32"/>
            <p:cNvSpPr/>
            <p:nvPr/>
          </p:nvSpPr>
          <p:spPr>
            <a:xfrm>
              <a:off x="1550950" y="2664325"/>
              <a:ext cx="28150" cy="39950"/>
            </a:xfrm>
            <a:custGeom>
              <a:rect b="b" l="l" r="r" t="t"/>
              <a:pathLst>
                <a:path extrusionOk="0" h="1598" w="1126">
                  <a:moveTo>
                    <a:pt x="545" y="1"/>
                  </a:moveTo>
                  <a:lnTo>
                    <a:pt x="545" y="1"/>
                  </a:lnTo>
                  <a:cubicBezTo>
                    <a:pt x="1126" y="545"/>
                    <a:pt x="788" y="1512"/>
                    <a:pt x="1" y="1580"/>
                  </a:cubicBezTo>
                  <a:cubicBezTo>
                    <a:pt x="58" y="1591"/>
                    <a:pt x="115" y="1597"/>
                    <a:pt x="172" y="1597"/>
                  </a:cubicBezTo>
                  <a:cubicBezTo>
                    <a:pt x="524" y="1597"/>
                    <a:pt x="848" y="1376"/>
                    <a:pt x="968" y="1031"/>
                  </a:cubicBezTo>
                  <a:cubicBezTo>
                    <a:pt x="1103" y="630"/>
                    <a:pt x="923" y="190"/>
                    <a:pt x="54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32"/>
            <p:cNvSpPr/>
            <p:nvPr/>
          </p:nvSpPr>
          <p:spPr>
            <a:xfrm>
              <a:off x="1333800" y="2730450"/>
              <a:ext cx="108425" cy="142875"/>
            </a:xfrm>
            <a:custGeom>
              <a:rect b="b" l="l" r="r" t="t"/>
              <a:pathLst>
                <a:path extrusionOk="0" h="5715" w="4337">
                  <a:moveTo>
                    <a:pt x="427" y="1"/>
                  </a:moveTo>
                  <a:lnTo>
                    <a:pt x="0" y="194"/>
                  </a:lnTo>
                  <a:cubicBezTo>
                    <a:pt x="553" y="1409"/>
                    <a:pt x="1215" y="2570"/>
                    <a:pt x="1980" y="3667"/>
                  </a:cubicBezTo>
                  <a:cubicBezTo>
                    <a:pt x="2470" y="4378"/>
                    <a:pt x="3023" y="5125"/>
                    <a:pt x="3680" y="5714"/>
                  </a:cubicBezTo>
                  <a:cubicBezTo>
                    <a:pt x="3905" y="5701"/>
                    <a:pt x="4121" y="5678"/>
                    <a:pt x="4337" y="5642"/>
                  </a:cubicBezTo>
                  <a:cubicBezTo>
                    <a:pt x="3563" y="5062"/>
                    <a:pt x="2924" y="4203"/>
                    <a:pt x="2366" y="3397"/>
                  </a:cubicBezTo>
                  <a:cubicBezTo>
                    <a:pt x="1620" y="2327"/>
                    <a:pt x="972" y="1188"/>
                    <a:pt x="4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32"/>
            <p:cNvSpPr/>
            <p:nvPr/>
          </p:nvSpPr>
          <p:spPr>
            <a:xfrm>
              <a:off x="1531725" y="2703925"/>
              <a:ext cx="34775" cy="84600"/>
            </a:xfrm>
            <a:custGeom>
              <a:rect b="b" l="l" r="r" t="t"/>
              <a:pathLst>
                <a:path extrusionOk="0" h="3384" w="1391">
                  <a:moveTo>
                    <a:pt x="770" y="0"/>
                  </a:moveTo>
                  <a:cubicBezTo>
                    <a:pt x="770" y="0"/>
                    <a:pt x="1" y="2227"/>
                    <a:pt x="1242" y="3383"/>
                  </a:cubicBezTo>
                  <a:cubicBezTo>
                    <a:pt x="1296" y="3293"/>
                    <a:pt x="1346" y="3203"/>
                    <a:pt x="1391" y="3113"/>
                  </a:cubicBezTo>
                  <a:cubicBezTo>
                    <a:pt x="1161" y="2884"/>
                    <a:pt x="716" y="2330"/>
                    <a:pt x="1031" y="9"/>
                  </a:cubicBezTo>
                  <a:lnTo>
                    <a:pt x="77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23" name="Google Shape;1723;p32"/>
          <p:cNvSpPr txBox="1"/>
          <p:nvPr/>
        </p:nvSpPr>
        <p:spPr>
          <a:xfrm>
            <a:off x="228600" y="3396434"/>
            <a:ext cx="1168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E29578"/>
                </a:solidFill>
                <a:latin typeface="Lora"/>
                <a:ea typeface="Lora"/>
                <a:cs typeface="Lora"/>
                <a:sym typeface="Lora"/>
              </a:rPr>
              <a:t>Examination</a:t>
            </a:r>
            <a:endParaRPr b="1" sz="1200">
              <a:solidFill>
                <a:srgbClr val="E29578"/>
              </a:solidFill>
              <a:latin typeface="Lora"/>
              <a:ea typeface="Lora"/>
              <a:cs typeface="Lora"/>
              <a:sym typeface="Lora"/>
            </a:endParaRPr>
          </a:p>
        </p:txBody>
      </p:sp>
      <p:sp>
        <p:nvSpPr>
          <p:cNvPr id="1724" name="Google Shape;1724;p32"/>
          <p:cNvSpPr/>
          <p:nvPr/>
        </p:nvSpPr>
        <p:spPr>
          <a:xfrm>
            <a:off x="262800" y="1900874"/>
            <a:ext cx="6842100" cy="1200000"/>
          </a:xfrm>
          <a:prstGeom prst="round1Rect">
            <a:avLst>
              <a:gd fmla="val 42576" name="adj"/>
            </a:avLst>
          </a:prstGeom>
          <a:noFill/>
          <a:ln cap="flat" cmpd="sng" w="19050">
            <a:solidFill>
              <a:srgbClr val="F9BDA5"/>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25" name="Google Shape;1725;p32"/>
          <p:cNvGrpSpPr/>
          <p:nvPr/>
        </p:nvGrpSpPr>
        <p:grpSpPr>
          <a:xfrm>
            <a:off x="429754" y="2204962"/>
            <a:ext cx="750422" cy="753569"/>
            <a:chOff x="1086250" y="2163525"/>
            <a:chExt cx="341800" cy="341925"/>
          </a:xfrm>
        </p:grpSpPr>
        <p:sp>
          <p:nvSpPr>
            <p:cNvPr id="1726" name="Google Shape;1726;p32"/>
            <p:cNvSpPr/>
            <p:nvPr/>
          </p:nvSpPr>
          <p:spPr>
            <a:xfrm>
              <a:off x="1086250" y="2163525"/>
              <a:ext cx="341800" cy="341925"/>
            </a:xfrm>
            <a:custGeom>
              <a:rect b="b" l="l" r="r" t="t"/>
              <a:pathLst>
                <a:path extrusionOk="0" h="13677" w="13672">
                  <a:moveTo>
                    <a:pt x="6839" y="0"/>
                  </a:moveTo>
                  <a:cubicBezTo>
                    <a:pt x="3060" y="0"/>
                    <a:pt x="1" y="3059"/>
                    <a:pt x="1" y="6838"/>
                  </a:cubicBezTo>
                  <a:cubicBezTo>
                    <a:pt x="1" y="10613"/>
                    <a:pt x="3060" y="13676"/>
                    <a:pt x="6839" y="13676"/>
                  </a:cubicBezTo>
                  <a:cubicBezTo>
                    <a:pt x="10613" y="13676"/>
                    <a:pt x="13672" y="10613"/>
                    <a:pt x="13672" y="6838"/>
                  </a:cubicBezTo>
                  <a:cubicBezTo>
                    <a:pt x="13672" y="3059"/>
                    <a:pt x="10613" y="0"/>
                    <a:pt x="6839"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32"/>
            <p:cNvSpPr/>
            <p:nvPr/>
          </p:nvSpPr>
          <p:spPr>
            <a:xfrm>
              <a:off x="1117625" y="2175225"/>
              <a:ext cx="243400" cy="327175"/>
            </a:xfrm>
            <a:custGeom>
              <a:rect b="b" l="l" r="r" t="t"/>
              <a:pathLst>
                <a:path extrusionOk="0" h="13087" w="9736">
                  <a:moveTo>
                    <a:pt x="3087" y="0"/>
                  </a:moveTo>
                  <a:cubicBezTo>
                    <a:pt x="2286" y="315"/>
                    <a:pt x="1553" y="778"/>
                    <a:pt x="928" y="1363"/>
                  </a:cubicBezTo>
                  <a:lnTo>
                    <a:pt x="19" y="11548"/>
                  </a:lnTo>
                  <a:cubicBezTo>
                    <a:pt x="1" y="11755"/>
                    <a:pt x="145" y="11939"/>
                    <a:pt x="347" y="11975"/>
                  </a:cubicBezTo>
                  <a:lnTo>
                    <a:pt x="6857" y="13087"/>
                  </a:lnTo>
                  <a:cubicBezTo>
                    <a:pt x="7504" y="12965"/>
                    <a:pt x="8130" y="12749"/>
                    <a:pt x="8715" y="12448"/>
                  </a:cubicBezTo>
                  <a:lnTo>
                    <a:pt x="9736" y="940"/>
                  </a:lnTo>
                  <a:cubicBezTo>
                    <a:pt x="9259" y="576"/>
                    <a:pt x="8737" y="275"/>
                    <a:pt x="8184" y="45"/>
                  </a:cubicBezTo>
                  <a:lnTo>
                    <a:pt x="3087"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32"/>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32"/>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32"/>
            <p:cNvSpPr/>
            <p:nvPr/>
          </p:nvSpPr>
          <p:spPr>
            <a:xfrm>
              <a:off x="1109975" y="2199050"/>
              <a:ext cx="238225" cy="275900"/>
            </a:xfrm>
            <a:custGeom>
              <a:rect b="b" l="l" r="r" t="t"/>
              <a:pathLst>
                <a:path extrusionOk="0" h="11036" w="9529">
                  <a:moveTo>
                    <a:pt x="1706" y="1"/>
                  </a:moveTo>
                  <a:cubicBezTo>
                    <a:pt x="1706" y="1"/>
                    <a:pt x="667" y="8769"/>
                    <a:pt x="1" y="9331"/>
                  </a:cubicBezTo>
                  <a:lnTo>
                    <a:pt x="7819" y="11036"/>
                  </a:lnTo>
                  <a:lnTo>
                    <a:pt x="9529" y="68"/>
                  </a:lnTo>
                  <a:lnTo>
                    <a:pt x="1706"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32"/>
            <p:cNvSpPr/>
            <p:nvPr/>
          </p:nvSpPr>
          <p:spPr>
            <a:xfrm>
              <a:off x="1088500" y="2392500"/>
              <a:ext cx="219775" cy="82450"/>
            </a:xfrm>
            <a:custGeom>
              <a:rect b="b" l="l" r="r" t="t"/>
              <a:pathLst>
                <a:path extrusionOk="0" h="3298" w="8791">
                  <a:moveTo>
                    <a:pt x="8791" y="2578"/>
                  </a:moveTo>
                  <a:lnTo>
                    <a:pt x="8791" y="2579"/>
                  </a:lnTo>
                  <a:lnTo>
                    <a:pt x="8791" y="2579"/>
                  </a:lnTo>
                  <a:cubicBezTo>
                    <a:pt x="8791" y="2579"/>
                    <a:pt x="8791" y="2579"/>
                    <a:pt x="8791" y="2578"/>
                  </a:cubicBezTo>
                  <a:close/>
                  <a:moveTo>
                    <a:pt x="77" y="0"/>
                  </a:moveTo>
                  <a:cubicBezTo>
                    <a:pt x="1" y="1179"/>
                    <a:pt x="860" y="1593"/>
                    <a:pt x="860" y="1593"/>
                  </a:cubicBezTo>
                  <a:lnTo>
                    <a:pt x="8274" y="3210"/>
                  </a:lnTo>
                  <a:lnTo>
                    <a:pt x="8274" y="3210"/>
                  </a:lnTo>
                  <a:cubicBezTo>
                    <a:pt x="7749" y="3012"/>
                    <a:pt x="7050" y="1633"/>
                    <a:pt x="7050" y="1633"/>
                  </a:cubicBezTo>
                  <a:lnTo>
                    <a:pt x="77" y="0"/>
                  </a:lnTo>
                  <a:close/>
                  <a:moveTo>
                    <a:pt x="8274" y="3210"/>
                  </a:moveTo>
                  <a:lnTo>
                    <a:pt x="8274" y="3210"/>
                  </a:lnTo>
                  <a:cubicBezTo>
                    <a:pt x="8311" y="3224"/>
                    <a:pt x="8347" y="3232"/>
                    <a:pt x="8381" y="3233"/>
                  </a:cubicBezTo>
                  <a:lnTo>
                    <a:pt x="8381" y="3233"/>
                  </a:lnTo>
                  <a:lnTo>
                    <a:pt x="8274" y="3210"/>
                  </a:lnTo>
                  <a:close/>
                  <a:moveTo>
                    <a:pt x="8791" y="2579"/>
                  </a:moveTo>
                  <a:cubicBezTo>
                    <a:pt x="8716" y="3055"/>
                    <a:pt x="8570" y="3233"/>
                    <a:pt x="8393" y="3233"/>
                  </a:cubicBezTo>
                  <a:cubicBezTo>
                    <a:pt x="8389" y="3233"/>
                    <a:pt x="8385" y="3233"/>
                    <a:pt x="8381" y="3233"/>
                  </a:cubicBezTo>
                  <a:lnTo>
                    <a:pt x="8381" y="3233"/>
                  </a:lnTo>
                  <a:lnTo>
                    <a:pt x="8678" y="3298"/>
                  </a:lnTo>
                  <a:lnTo>
                    <a:pt x="8791" y="2579"/>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32"/>
            <p:cNvSpPr/>
            <p:nvPr/>
          </p:nvSpPr>
          <p:spPr>
            <a:xfrm>
              <a:off x="1211775" y="2184100"/>
              <a:ext cx="10700" cy="9800"/>
            </a:xfrm>
            <a:custGeom>
              <a:rect b="b" l="l" r="r" t="t"/>
              <a:pathLst>
                <a:path extrusionOk="0" h="392" w="428">
                  <a:moveTo>
                    <a:pt x="216" y="1"/>
                  </a:moveTo>
                  <a:cubicBezTo>
                    <a:pt x="202" y="1"/>
                    <a:pt x="189" y="2"/>
                    <a:pt x="176" y="5"/>
                  </a:cubicBezTo>
                  <a:cubicBezTo>
                    <a:pt x="68" y="28"/>
                    <a:pt x="0" y="131"/>
                    <a:pt x="23" y="234"/>
                  </a:cubicBezTo>
                  <a:cubicBezTo>
                    <a:pt x="42" y="328"/>
                    <a:pt x="123" y="392"/>
                    <a:pt x="212" y="392"/>
                  </a:cubicBezTo>
                  <a:cubicBezTo>
                    <a:pt x="225" y="392"/>
                    <a:pt x="239" y="390"/>
                    <a:pt x="252" y="387"/>
                  </a:cubicBezTo>
                  <a:cubicBezTo>
                    <a:pt x="360" y="365"/>
                    <a:pt x="428" y="261"/>
                    <a:pt x="405" y="158"/>
                  </a:cubicBezTo>
                  <a:cubicBezTo>
                    <a:pt x="389" y="64"/>
                    <a:pt x="306" y="1"/>
                    <a:pt x="216"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32"/>
            <p:cNvSpPr/>
            <p:nvPr/>
          </p:nvSpPr>
          <p:spPr>
            <a:xfrm>
              <a:off x="1281950" y="2183950"/>
              <a:ext cx="10700" cy="9850"/>
            </a:xfrm>
            <a:custGeom>
              <a:rect b="b" l="l" r="r" t="t"/>
              <a:pathLst>
                <a:path extrusionOk="0" h="394" w="428">
                  <a:moveTo>
                    <a:pt x="218" y="1"/>
                  </a:moveTo>
                  <a:cubicBezTo>
                    <a:pt x="202" y="1"/>
                    <a:pt x="187" y="3"/>
                    <a:pt x="171" y="7"/>
                  </a:cubicBezTo>
                  <a:cubicBezTo>
                    <a:pt x="63" y="29"/>
                    <a:pt x="0" y="133"/>
                    <a:pt x="23" y="240"/>
                  </a:cubicBezTo>
                  <a:cubicBezTo>
                    <a:pt x="42" y="330"/>
                    <a:pt x="123" y="393"/>
                    <a:pt x="215" y="393"/>
                  </a:cubicBezTo>
                  <a:cubicBezTo>
                    <a:pt x="229" y="393"/>
                    <a:pt x="243" y="392"/>
                    <a:pt x="257" y="389"/>
                  </a:cubicBezTo>
                  <a:cubicBezTo>
                    <a:pt x="360" y="362"/>
                    <a:pt x="428" y="258"/>
                    <a:pt x="405" y="155"/>
                  </a:cubicBezTo>
                  <a:cubicBezTo>
                    <a:pt x="386" y="63"/>
                    <a:pt x="305" y="1"/>
                    <a:pt x="218"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32"/>
            <p:cNvSpPr/>
            <p:nvPr/>
          </p:nvSpPr>
          <p:spPr>
            <a:xfrm>
              <a:off x="1215475" y="2188925"/>
              <a:ext cx="71900" cy="22650"/>
            </a:xfrm>
            <a:custGeom>
              <a:rect b="b" l="l" r="r" t="t"/>
              <a:pathLst>
                <a:path extrusionOk="0" fill="none" h="906" w="2876">
                  <a:moveTo>
                    <a:pt x="68" y="1"/>
                  </a:moveTo>
                  <a:lnTo>
                    <a:pt x="10" y="698"/>
                  </a:lnTo>
                  <a:cubicBezTo>
                    <a:pt x="1" y="811"/>
                    <a:pt x="86" y="905"/>
                    <a:pt x="199" y="905"/>
                  </a:cubicBezTo>
                  <a:lnTo>
                    <a:pt x="1130" y="905"/>
                  </a:lnTo>
                  <a:lnTo>
                    <a:pt x="1134" y="874"/>
                  </a:lnTo>
                  <a:cubicBezTo>
                    <a:pt x="1143" y="770"/>
                    <a:pt x="1229" y="689"/>
                    <a:pt x="1332" y="689"/>
                  </a:cubicBezTo>
                  <a:lnTo>
                    <a:pt x="1422" y="689"/>
                  </a:lnTo>
                  <a:cubicBezTo>
                    <a:pt x="1539" y="689"/>
                    <a:pt x="1634" y="788"/>
                    <a:pt x="1620" y="905"/>
                  </a:cubicBezTo>
                  <a:lnTo>
                    <a:pt x="1620" y="905"/>
                  </a:lnTo>
                  <a:lnTo>
                    <a:pt x="2619" y="905"/>
                  </a:lnTo>
                  <a:cubicBezTo>
                    <a:pt x="2718" y="905"/>
                    <a:pt x="2799" y="833"/>
                    <a:pt x="2808" y="734"/>
                  </a:cubicBezTo>
                  <a:lnTo>
                    <a:pt x="2875" y="1"/>
                  </a:lnTo>
                </a:path>
              </a:pathLst>
            </a:custGeom>
            <a:noFill/>
            <a:ln cap="flat" cmpd="sng" w="4275">
              <a:solidFill>
                <a:srgbClr val="F9BDA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32"/>
            <p:cNvSpPr/>
            <p:nvPr/>
          </p:nvSpPr>
          <p:spPr>
            <a:xfrm>
              <a:off x="1178600" y="2242925"/>
              <a:ext cx="123950" cy="3275"/>
            </a:xfrm>
            <a:custGeom>
              <a:rect b="b" l="l" r="r" t="t"/>
              <a:pathLst>
                <a:path extrusionOk="0" fill="none" h="131" w="4958">
                  <a:moveTo>
                    <a:pt x="0" y="0"/>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32"/>
            <p:cNvSpPr/>
            <p:nvPr/>
          </p:nvSpPr>
          <p:spPr>
            <a:xfrm>
              <a:off x="1176900" y="2261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32"/>
            <p:cNvSpPr/>
            <p:nvPr/>
          </p:nvSpPr>
          <p:spPr>
            <a:xfrm>
              <a:off x="1173875" y="2279925"/>
              <a:ext cx="123950" cy="3400"/>
            </a:xfrm>
            <a:custGeom>
              <a:rect b="b" l="l" r="r" t="t"/>
              <a:pathLst>
                <a:path extrusionOk="0" fill="none" h="136" w="4958">
                  <a:moveTo>
                    <a:pt x="0" y="0"/>
                  </a:moveTo>
                  <a:lnTo>
                    <a:pt x="4958" y="135"/>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32"/>
            <p:cNvSpPr/>
            <p:nvPr/>
          </p:nvSpPr>
          <p:spPr>
            <a:xfrm>
              <a:off x="1170825" y="2298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32"/>
            <p:cNvSpPr/>
            <p:nvPr/>
          </p:nvSpPr>
          <p:spPr>
            <a:xfrm>
              <a:off x="1167800" y="2316925"/>
              <a:ext cx="123850" cy="3275"/>
            </a:xfrm>
            <a:custGeom>
              <a:rect b="b" l="l" r="r" t="t"/>
              <a:pathLst>
                <a:path extrusionOk="0" fill="none" h="131" w="4954">
                  <a:moveTo>
                    <a:pt x="0" y="0"/>
                  </a:moveTo>
                  <a:lnTo>
                    <a:pt x="4953"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32"/>
            <p:cNvSpPr/>
            <p:nvPr/>
          </p:nvSpPr>
          <p:spPr>
            <a:xfrm>
              <a:off x="1182375" y="2341925"/>
              <a:ext cx="46275" cy="39200"/>
            </a:xfrm>
            <a:custGeom>
              <a:rect b="b" l="l" r="r" t="t"/>
              <a:pathLst>
                <a:path extrusionOk="0" h="1568" w="1851">
                  <a:moveTo>
                    <a:pt x="1028" y="0"/>
                  </a:moveTo>
                  <a:cubicBezTo>
                    <a:pt x="377" y="0"/>
                    <a:pt x="1" y="770"/>
                    <a:pt x="434" y="1286"/>
                  </a:cubicBezTo>
                  <a:cubicBezTo>
                    <a:pt x="595" y="1480"/>
                    <a:pt x="813" y="1567"/>
                    <a:pt x="1027" y="1567"/>
                  </a:cubicBezTo>
                  <a:cubicBezTo>
                    <a:pt x="1405" y="1567"/>
                    <a:pt x="1775" y="1296"/>
                    <a:pt x="1815" y="854"/>
                  </a:cubicBezTo>
                  <a:cubicBezTo>
                    <a:pt x="1851" y="422"/>
                    <a:pt x="1536" y="44"/>
                    <a:pt x="1104" y="4"/>
                  </a:cubicBezTo>
                  <a:cubicBezTo>
                    <a:pt x="1078" y="1"/>
                    <a:pt x="1053" y="0"/>
                    <a:pt x="1028"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32"/>
            <p:cNvSpPr/>
            <p:nvPr/>
          </p:nvSpPr>
          <p:spPr>
            <a:xfrm>
              <a:off x="1164075" y="2343800"/>
              <a:ext cx="53225" cy="30050"/>
            </a:xfrm>
            <a:custGeom>
              <a:rect b="b" l="l" r="r" t="t"/>
              <a:pathLst>
                <a:path extrusionOk="0" fill="none" h="1202" w="2129">
                  <a:moveTo>
                    <a:pt x="320" y="1202"/>
                  </a:moveTo>
                  <a:cubicBezTo>
                    <a:pt x="100" y="932"/>
                    <a:pt x="1" y="581"/>
                    <a:pt x="50" y="235"/>
                  </a:cubicBezTo>
                  <a:cubicBezTo>
                    <a:pt x="64" y="149"/>
                    <a:pt x="100" y="55"/>
                    <a:pt x="181" y="32"/>
                  </a:cubicBezTo>
                  <a:cubicBezTo>
                    <a:pt x="298" y="1"/>
                    <a:pt x="383" y="145"/>
                    <a:pt x="419" y="261"/>
                  </a:cubicBezTo>
                  <a:cubicBezTo>
                    <a:pt x="469" y="410"/>
                    <a:pt x="518" y="563"/>
                    <a:pt x="568" y="716"/>
                  </a:cubicBezTo>
                  <a:cubicBezTo>
                    <a:pt x="572" y="743"/>
                    <a:pt x="590" y="770"/>
                    <a:pt x="613" y="792"/>
                  </a:cubicBezTo>
                  <a:cubicBezTo>
                    <a:pt x="734" y="864"/>
                    <a:pt x="792" y="522"/>
                    <a:pt x="923" y="572"/>
                  </a:cubicBezTo>
                  <a:cubicBezTo>
                    <a:pt x="995" y="599"/>
                    <a:pt x="972" y="711"/>
                    <a:pt x="1013" y="774"/>
                  </a:cubicBezTo>
                  <a:cubicBezTo>
                    <a:pt x="1062" y="846"/>
                    <a:pt x="1175" y="837"/>
                    <a:pt x="1251" y="792"/>
                  </a:cubicBezTo>
                  <a:cubicBezTo>
                    <a:pt x="1328" y="752"/>
                    <a:pt x="1395" y="689"/>
                    <a:pt x="1481" y="680"/>
                  </a:cubicBezTo>
                  <a:cubicBezTo>
                    <a:pt x="1566" y="675"/>
                    <a:pt x="1647" y="716"/>
                    <a:pt x="1728" y="707"/>
                  </a:cubicBezTo>
                  <a:cubicBezTo>
                    <a:pt x="1872" y="693"/>
                    <a:pt x="1989" y="518"/>
                    <a:pt x="2129" y="558"/>
                  </a:cubicBezTo>
                </a:path>
              </a:pathLst>
            </a:custGeom>
            <a:noFill/>
            <a:ln cap="rnd" cmpd="sng" w="4275">
              <a:solidFill>
                <a:srgbClr val="96D6E0"/>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42" name="Google Shape;1742;p32"/>
          <p:cNvSpPr txBox="1"/>
          <p:nvPr/>
        </p:nvSpPr>
        <p:spPr>
          <a:xfrm>
            <a:off x="246995" y="1863356"/>
            <a:ext cx="10566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History</a:t>
            </a:r>
            <a:endParaRPr b="1" sz="1200">
              <a:solidFill>
                <a:srgbClr val="006D77"/>
              </a:solidFill>
              <a:latin typeface="Lora"/>
              <a:ea typeface="Lora"/>
              <a:cs typeface="Lora"/>
              <a:sym typeface="Lora"/>
            </a:endParaRPr>
          </a:p>
        </p:txBody>
      </p:sp>
      <p:sp>
        <p:nvSpPr>
          <p:cNvPr id="1743" name="Google Shape;1743;p32"/>
          <p:cNvSpPr/>
          <p:nvPr/>
        </p:nvSpPr>
        <p:spPr>
          <a:xfrm>
            <a:off x="262800" y="3282275"/>
            <a:ext cx="6842100" cy="1428000"/>
          </a:xfrm>
          <a:prstGeom prst="round1Rect">
            <a:avLst>
              <a:gd fmla="val 20662"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32"/>
          <p:cNvSpPr txBox="1"/>
          <p:nvPr/>
        </p:nvSpPr>
        <p:spPr>
          <a:xfrm>
            <a:off x="1397300" y="1979026"/>
            <a:ext cx="5805900" cy="88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Middle and old age Males.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Long history of </a:t>
            </a:r>
            <a:r>
              <a:rPr b="1" lang="en-GB" sz="1200">
                <a:solidFill>
                  <a:srgbClr val="CC0000"/>
                </a:solidFill>
                <a:latin typeface="Mada"/>
                <a:ea typeface="Mada"/>
                <a:cs typeface="Mada"/>
                <a:sym typeface="Mada"/>
              </a:rPr>
              <a:t>halitosis </a:t>
            </a:r>
            <a:r>
              <a:rPr lang="en-GB" sz="1200">
                <a:latin typeface="Mada"/>
                <a:ea typeface="Mada"/>
                <a:cs typeface="Mada"/>
                <a:sym typeface="Mada"/>
              </a:rPr>
              <a:t>and </a:t>
            </a:r>
            <a:r>
              <a:rPr b="1" lang="en-GB" sz="1200">
                <a:latin typeface="Mada"/>
                <a:ea typeface="Mada"/>
                <a:cs typeface="Mada"/>
                <a:sym typeface="Mada"/>
              </a:rPr>
              <a:t>recurrent sore throats.</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Common presenting symptom is </a:t>
            </a:r>
            <a:r>
              <a:rPr b="1" lang="en-GB" sz="1200">
                <a:solidFill>
                  <a:srgbClr val="CC0000"/>
                </a:solidFill>
                <a:latin typeface="Mada"/>
                <a:ea typeface="Mada"/>
                <a:cs typeface="Mada"/>
                <a:sym typeface="Mada"/>
              </a:rPr>
              <a:t>regurgitation </a:t>
            </a:r>
            <a:r>
              <a:rPr lang="en-GB" sz="1200">
                <a:latin typeface="Mada"/>
                <a:ea typeface="Mada"/>
                <a:cs typeface="Mada"/>
                <a:sym typeface="Mada"/>
              </a:rPr>
              <a:t>of froth and undigested food.</a:t>
            </a:r>
            <a:endParaRPr sz="1200">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Dysphagia, cough</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If it is longstanding it might lead to malnutrition and weight loss</a:t>
            </a:r>
            <a:endParaRPr sz="1200">
              <a:solidFill>
                <a:srgbClr val="6AA84F"/>
              </a:solidFill>
              <a:latin typeface="Mada"/>
              <a:ea typeface="Mada"/>
              <a:cs typeface="Mada"/>
              <a:sym typeface="Mada"/>
            </a:endParaRPr>
          </a:p>
        </p:txBody>
      </p:sp>
      <p:pic>
        <p:nvPicPr>
          <p:cNvPr id="1745" name="Google Shape;1745;p32"/>
          <p:cNvPicPr preferRelativeResize="0"/>
          <p:nvPr/>
        </p:nvPicPr>
        <p:blipFill rotWithShape="1">
          <a:blip r:embed="rId4">
            <a:alphaModFix/>
          </a:blip>
          <a:srcRect b="4248" l="1986" r="10882" t="9752"/>
          <a:stretch/>
        </p:blipFill>
        <p:spPr>
          <a:xfrm>
            <a:off x="5514233" y="3291787"/>
            <a:ext cx="1581000" cy="1415400"/>
          </a:xfrm>
          <a:prstGeom prst="round1Rect">
            <a:avLst>
              <a:gd fmla="val 22184" name="adj"/>
            </a:avLst>
          </a:prstGeom>
          <a:noFill/>
          <a:ln>
            <a:noFill/>
          </a:ln>
        </p:spPr>
      </p:pic>
      <p:sp>
        <p:nvSpPr>
          <p:cNvPr id="1746" name="Google Shape;1746;p32"/>
          <p:cNvSpPr txBox="1"/>
          <p:nvPr/>
        </p:nvSpPr>
        <p:spPr>
          <a:xfrm>
            <a:off x="1397300" y="3282475"/>
            <a:ext cx="4434000" cy="1415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In most patients, there is no palpable swelling , but if present it appears behind the sternomastoid muscle, below the level of the thyroid cartilage.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5–10 cm diameter.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It can be compressed and sometimes emptied with </a:t>
            </a:r>
            <a:r>
              <a:rPr b="1" lang="en-GB" sz="1200">
                <a:solidFill>
                  <a:srgbClr val="CC0000"/>
                </a:solidFill>
                <a:latin typeface="Mada"/>
                <a:ea typeface="Mada"/>
                <a:cs typeface="Mada"/>
                <a:sym typeface="Mada"/>
              </a:rPr>
              <a:t>gurgling sounds.</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Pay special attention to the chest.</a:t>
            </a:r>
            <a:endParaRPr sz="1200">
              <a:latin typeface="Mada"/>
              <a:ea typeface="Mada"/>
              <a:cs typeface="Mada"/>
              <a:sym typeface="Mada"/>
            </a:endParaRPr>
          </a:p>
        </p:txBody>
      </p:sp>
      <p:sp>
        <p:nvSpPr>
          <p:cNvPr id="1747" name="Google Shape;1747;p32"/>
          <p:cNvSpPr/>
          <p:nvPr/>
        </p:nvSpPr>
        <p:spPr>
          <a:xfrm>
            <a:off x="254600" y="4875936"/>
            <a:ext cx="6842100" cy="1200000"/>
          </a:xfrm>
          <a:prstGeom prst="round1Rect">
            <a:avLst>
              <a:gd fmla="val 22463" name="adj"/>
            </a:avLst>
          </a:prstGeom>
          <a:noFill/>
          <a:ln cap="flat" cmpd="sng" w="19050">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32"/>
          <p:cNvSpPr txBox="1"/>
          <p:nvPr/>
        </p:nvSpPr>
        <p:spPr>
          <a:xfrm>
            <a:off x="1374600" y="4948267"/>
            <a:ext cx="5417400" cy="1049100"/>
          </a:xfrm>
          <a:prstGeom prst="rect">
            <a:avLst/>
          </a:prstGeom>
          <a:noFill/>
          <a:ln>
            <a:noFill/>
          </a:ln>
        </p:spPr>
        <p:txBody>
          <a:bodyPr anchorCtr="0" anchor="ctr" bIns="91425" lIns="91425" spcFirstLastPara="1" rIns="91425" wrap="square" tIns="91425">
            <a:noAutofit/>
          </a:bodyPr>
          <a:lstStyle/>
          <a:p>
            <a:pPr indent="-304800" lvl="0" marL="457200" marR="0" rtl="0" algn="l">
              <a:lnSpc>
                <a:spcPct val="100000"/>
              </a:lnSpc>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Barium swallow (best confirmatory test): </a:t>
            </a:r>
            <a:r>
              <a:rPr lang="en-GB" sz="1200">
                <a:solidFill>
                  <a:srgbClr val="1C4588"/>
                </a:solidFill>
                <a:latin typeface="Mada"/>
                <a:ea typeface="Mada"/>
                <a:cs typeface="Mada"/>
                <a:sym typeface="Mada"/>
              </a:rPr>
              <a:t>contrast-filled pouch protruding dorsally from the hypopharynx at the level of C5/C6.</a:t>
            </a:r>
            <a:endParaRPr sz="1200">
              <a:solidFill>
                <a:srgbClr val="1C4588"/>
              </a:solidFill>
              <a:latin typeface="Mada"/>
              <a:ea typeface="Mada"/>
              <a:cs typeface="Mada"/>
              <a:sym typeface="Mada"/>
            </a:endParaRPr>
          </a:p>
        </p:txBody>
      </p:sp>
      <p:sp>
        <p:nvSpPr>
          <p:cNvPr id="1749" name="Google Shape;1749;p32"/>
          <p:cNvSpPr txBox="1"/>
          <p:nvPr/>
        </p:nvSpPr>
        <p:spPr>
          <a:xfrm>
            <a:off x="296588" y="4853161"/>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42958F"/>
                </a:solidFill>
                <a:latin typeface="Lora"/>
                <a:ea typeface="Lora"/>
                <a:cs typeface="Lora"/>
                <a:sym typeface="Lora"/>
              </a:rPr>
              <a:t>Diagnostics</a:t>
            </a:r>
            <a:endParaRPr b="1" sz="1100">
              <a:solidFill>
                <a:srgbClr val="42958F"/>
              </a:solidFill>
              <a:latin typeface="Lora"/>
              <a:ea typeface="Lora"/>
              <a:cs typeface="Lora"/>
              <a:sym typeface="Lora"/>
            </a:endParaRPr>
          </a:p>
        </p:txBody>
      </p:sp>
      <p:sp>
        <p:nvSpPr>
          <p:cNvPr id="1750" name="Google Shape;1750;p32"/>
          <p:cNvSpPr/>
          <p:nvPr/>
        </p:nvSpPr>
        <p:spPr>
          <a:xfrm>
            <a:off x="615213" y="5251193"/>
            <a:ext cx="735632" cy="738490"/>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51" name="Google Shape;1751;p32"/>
          <p:cNvGrpSpPr/>
          <p:nvPr/>
        </p:nvGrpSpPr>
        <p:grpSpPr>
          <a:xfrm>
            <a:off x="689254" y="5203451"/>
            <a:ext cx="565883" cy="706230"/>
            <a:chOff x="4940025" y="3561925"/>
            <a:chExt cx="336875" cy="420425"/>
          </a:xfrm>
        </p:grpSpPr>
        <p:sp>
          <p:nvSpPr>
            <p:cNvPr id="1752" name="Google Shape;1752;p32"/>
            <p:cNvSpPr/>
            <p:nvPr/>
          </p:nvSpPr>
          <p:spPr>
            <a:xfrm>
              <a:off x="5018850" y="3849625"/>
              <a:ext cx="194200" cy="97125"/>
            </a:xfrm>
            <a:custGeom>
              <a:rect b="b" l="l" r="r" t="t"/>
              <a:pathLst>
                <a:path extrusionOk="0" h="3885" w="7768">
                  <a:moveTo>
                    <a:pt x="3725" y="1"/>
                  </a:moveTo>
                  <a:cubicBezTo>
                    <a:pt x="1668" y="1"/>
                    <a:pt x="0" y="1668"/>
                    <a:pt x="0" y="3725"/>
                  </a:cubicBezTo>
                  <a:lnTo>
                    <a:pt x="0" y="3884"/>
                  </a:lnTo>
                  <a:lnTo>
                    <a:pt x="7768" y="3884"/>
                  </a:lnTo>
                  <a:lnTo>
                    <a:pt x="7768" y="3725"/>
                  </a:lnTo>
                  <a:cubicBezTo>
                    <a:pt x="7768" y="1668"/>
                    <a:pt x="6100" y="1"/>
                    <a:pt x="404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32"/>
            <p:cNvSpPr/>
            <p:nvPr/>
          </p:nvSpPr>
          <p:spPr>
            <a:xfrm>
              <a:off x="5102225" y="3849625"/>
              <a:ext cx="110950" cy="97125"/>
            </a:xfrm>
            <a:custGeom>
              <a:rect b="b" l="l" r="r" t="t"/>
              <a:pathLst>
                <a:path extrusionOk="0" h="3885" w="4438">
                  <a:moveTo>
                    <a:pt x="558" y="1"/>
                  </a:moveTo>
                  <a:cubicBezTo>
                    <a:pt x="555" y="1"/>
                    <a:pt x="552" y="1"/>
                    <a:pt x="549" y="1"/>
                  </a:cubicBezTo>
                  <a:cubicBezTo>
                    <a:pt x="362" y="1"/>
                    <a:pt x="179" y="10"/>
                    <a:pt x="1" y="38"/>
                  </a:cubicBezTo>
                  <a:cubicBezTo>
                    <a:pt x="1917" y="310"/>
                    <a:pt x="3337" y="1950"/>
                    <a:pt x="3337" y="3884"/>
                  </a:cubicBezTo>
                  <a:lnTo>
                    <a:pt x="4437" y="3884"/>
                  </a:lnTo>
                  <a:cubicBezTo>
                    <a:pt x="4437" y="1742"/>
                    <a:pt x="2699"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32"/>
            <p:cNvSpPr/>
            <p:nvPr/>
          </p:nvSpPr>
          <p:spPr>
            <a:xfrm>
              <a:off x="4940025" y="3815675"/>
              <a:ext cx="121825" cy="28600"/>
            </a:xfrm>
            <a:custGeom>
              <a:rect b="b" l="l" r="r" t="t"/>
              <a:pathLst>
                <a:path extrusionOk="0" h="1144" w="4873">
                  <a:moveTo>
                    <a:pt x="361" y="0"/>
                  </a:moveTo>
                  <a:cubicBezTo>
                    <a:pt x="164" y="0"/>
                    <a:pt x="0" y="159"/>
                    <a:pt x="0" y="361"/>
                  </a:cubicBezTo>
                  <a:lnTo>
                    <a:pt x="0" y="782"/>
                  </a:lnTo>
                  <a:cubicBezTo>
                    <a:pt x="0" y="979"/>
                    <a:pt x="159" y="1143"/>
                    <a:pt x="361" y="1143"/>
                  </a:cubicBezTo>
                  <a:lnTo>
                    <a:pt x="4512" y="1143"/>
                  </a:lnTo>
                  <a:cubicBezTo>
                    <a:pt x="4713" y="1143"/>
                    <a:pt x="4873" y="979"/>
                    <a:pt x="4873" y="782"/>
                  </a:cubicBezTo>
                  <a:lnTo>
                    <a:pt x="4873" y="361"/>
                  </a:lnTo>
                  <a:cubicBezTo>
                    <a:pt x="4873" y="159"/>
                    <a:pt x="4713" y="0"/>
                    <a:pt x="451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32"/>
            <p:cNvSpPr/>
            <p:nvPr/>
          </p:nvSpPr>
          <p:spPr>
            <a:xfrm>
              <a:off x="5024925" y="3815650"/>
              <a:ext cx="36925" cy="28500"/>
            </a:xfrm>
            <a:custGeom>
              <a:rect b="b" l="l" r="r" t="t"/>
              <a:pathLst>
                <a:path extrusionOk="0" h="1140" w="1477">
                  <a:moveTo>
                    <a:pt x="9" y="1"/>
                  </a:moveTo>
                  <a:cubicBezTo>
                    <a:pt x="6" y="1"/>
                    <a:pt x="4" y="1"/>
                    <a:pt x="1" y="1"/>
                  </a:cubicBezTo>
                  <a:lnTo>
                    <a:pt x="18" y="1"/>
                  </a:lnTo>
                  <a:cubicBezTo>
                    <a:pt x="15" y="1"/>
                    <a:pt x="12" y="1"/>
                    <a:pt x="9" y="1"/>
                  </a:cubicBezTo>
                  <a:close/>
                  <a:moveTo>
                    <a:pt x="1106" y="1"/>
                  </a:moveTo>
                  <a:cubicBezTo>
                    <a:pt x="1103" y="1"/>
                    <a:pt x="1100" y="1"/>
                    <a:pt x="1097" y="1"/>
                  </a:cubicBezTo>
                  <a:lnTo>
                    <a:pt x="18" y="1"/>
                  </a:lnTo>
                  <a:cubicBezTo>
                    <a:pt x="216" y="6"/>
                    <a:pt x="376" y="171"/>
                    <a:pt x="376" y="376"/>
                  </a:cubicBezTo>
                  <a:lnTo>
                    <a:pt x="376" y="765"/>
                  </a:lnTo>
                  <a:cubicBezTo>
                    <a:pt x="376" y="971"/>
                    <a:pt x="207" y="1139"/>
                    <a:pt x="1" y="1139"/>
                  </a:cubicBezTo>
                  <a:lnTo>
                    <a:pt x="1097" y="1139"/>
                  </a:lnTo>
                  <a:cubicBezTo>
                    <a:pt x="1308" y="1139"/>
                    <a:pt x="1477" y="971"/>
                    <a:pt x="1472" y="765"/>
                  </a:cubicBezTo>
                  <a:lnTo>
                    <a:pt x="1472" y="376"/>
                  </a:lnTo>
                  <a:cubicBezTo>
                    <a:pt x="1476" y="168"/>
                    <a:pt x="1312" y="1"/>
                    <a:pt x="1106" y="1"/>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32"/>
            <p:cNvSpPr/>
            <p:nvPr/>
          </p:nvSpPr>
          <p:spPr>
            <a:xfrm>
              <a:off x="4968600" y="3844250"/>
              <a:ext cx="78600" cy="61975"/>
            </a:xfrm>
            <a:custGeom>
              <a:rect b="b" l="l" r="r" t="t"/>
              <a:pathLst>
                <a:path extrusionOk="0" h="2479" w="3144">
                  <a:moveTo>
                    <a:pt x="0" y="0"/>
                  </a:moveTo>
                  <a:cubicBezTo>
                    <a:pt x="14" y="52"/>
                    <a:pt x="38" y="103"/>
                    <a:pt x="66" y="155"/>
                  </a:cubicBezTo>
                  <a:cubicBezTo>
                    <a:pt x="609" y="1115"/>
                    <a:pt x="1401" y="1921"/>
                    <a:pt x="2357" y="2478"/>
                  </a:cubicBezTo>
                  <a:cubicBezTo>
                    <a:pt x="2554" y="2062"/>
                    <a:pt x="2816" y="1677"/>
                    <a:pt x="3144" y="1349"/>
                  </a:cubicBezTo>
                  <a:cubicBezTo>
                    <a:pt x="2540" y="1012"/>
                    <a:pt x="2015" y="553"/>
                    <a:pt x="1603" y="0"/>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32"/>
            <p:cNvSpPr/>
            <p:nvPr/>
          </p:nvSpPr>
          <p:spPr>
            <a:xfrm>
              <a:off x="5091700" y="3879975"/>
              <a:ext cx="42300" cy="36250"/>
            </a:xfrm>
            <a:custGeom>
              <a:rect b="b" l="l" r="r" t="t"/>
              <a:pathLst>
                <a:path extrusionOk="0" h="1450" w="1692">
                  <a:moveTo>
                    <a:pt x="970" y="0"/>
                  </a:moveTo>
                  <a:cubicBezTo>
                    <a:pt x="323" y="0"/>
                    <a:pt x="0" y="782"/>
                    <a:pt x="455" y="1237"/>
                  </a:cubicBezTo>
                  <a:cubicBezTo>
                    <a:pt x="603" y="1384"/>
                    <a:pt x="784" y="1449"/>
                    <a:pt x="962" y="1449"/>
                  </a:cubicBezTo>
                  <a:cubicBezTo>
                    <a:pt x="1335" y="1449"/>
                    <a:pt x="1691" y="1161"/>
                    <a:pt x="1691" y="726"/>
                  </a:cubicBezTo>
                  <a:cubicBezTo>
                    <a:pt x="1691" y="323"/>
                    <a:pt x="1368" y="0"/>
                    <a:pt x="97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32"/>
            <p:cNvSpPr/>
            <p:nvPr/>
          </p:nvSpPr>
          <p:spPr>
            <a:xfrm>
              <a:off x="5177200" y="3641850"/>
              <a:ext cx="86450" cy="255475"/>
            </a:xfrm>
            <a:custGeom>
              <a:rect b="b" l="l" r="r" t="t"/>
              <a:pathLst>
                <a:path extrusionOk="0" h="10219" w="3458">
                  <a:moveTo>
                    <a:pt x="684" y="1"/>
                  </a:moveTo>
                  <a:lnTo>
                    <a:pt x="103" y="1214"/>
                  </a:lnTo>
                  <a:cubicBezTo>
                    <a:pt x="2802" y="3205"/>
                    <a:pt x="2750" y="7258"/>
                    <a:pt x="0" y="9178"/>
                  </a:cubicBezTo>
                  <a:cubicBezTo>
                    <a:pt x="356" y="9469"/>
                    <a:pt x="661" y="9820"/>
                    <a:pt x="900" y="10218"/>
                  </a:cubicBezTo>
                  <a:cubicBezTo>
                    <a:pt x="2413" y="9108"/>
                    <a:pt x="3350" y="7379"/>
                    <a:pt x="3458" y="5505"/>
                  </a:cubicBezTo>
                  <a:lnTo>
                    <a:pt x="3448" y="4709"/>
                  </a:lnTo>
                  <a:cubicBezTo>
                    <a:pt x="3322" y="2882"/>
                    <a:pt x="2394" y="1200"/>
                    <a:pt x="918" y="113"/>
                  </a:cubicBezTo>
                  <a:cubicBezTo>
                    <a:pt x="848" y="62"/>
                    <a:pt x="769" y="19"/>
                    <a:pt x="684"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32"/>
            <p:cNvSpPr/>
            <p:nvPr/>
          </p:nvSpPr>
          <p:spPr>
            <a:xfrm>
              <a:off x="5190075" y="3641850"/>
              <a:ext cx="73475" cy="255475"/>
            </a:xfrm>
            <a:custGeom>
              <a:rect b="b" l="l" r="r" t="t"/>
              <a:pathLst>
                <a:path extrusionOk="0" h="10219" w="2939">
                  <a:moveTo>
                    <a:pt x="169" y="1"/>
                  </a:moveTo>
                  <a:lnTo>
                    <a:pt x="1" y="352"/>
                  </a:lnTo>
                  <a:cubicBezTo>
                    <a:pt x="638" y="891"/>
                    <a:pt x="1162" y="1547"/>
                    <a:pt x="1547" y="2292"/>
                  </a:cubicBezTo>
                  <a:cubicBezTo>
                    <a:pt x="1935" y="3041"/>
                    <a:pt x="2165" y="3866"/>
                    <a:pt x="2226" y="4709"/>
                  </a:cubicBezTo>
                  <a:lnTo>
                    <a:pt x="2235" y="5505"/>
                  </a:lnTo>
                  <a:cubicBezTo>
                    <a:pt x="2142" y="7178"/>
                    <a:pt x="1383" y="8738"/>
                    <a:pt x="132" y="9848"/>
                  </a:cubicBezTo>
                  <a:cubicBezTo>
                    <a:pt x="221" y="9965"/>
                    <a:pt x="305" y="10092"/>
                    <a:pt x="380" y="10218"/>
                  </a:cubicBezTo>
                  <a:cubicBezTo>
                    <a:pt x="1893" y="9108"/>
                    <a:pt x="2835" y="7379"/>
                    <a:pt x="2938" y="5505"/>
                  </a:cubicBezTo>
                  <a:lnTo>
                    <a:pt x="2933" y="4709"/>
                  </a:lnTo>
                  <a:cubicBezTo>
                    <a:pt x="2807" y="2882"/>
                    <a:pt x="1879" y="1200"/>
                    <a:pt x="403" y="113"/>
                  </a:cubicBezTo>
                  <a:cubicBezTo>
                    <a:pt x="333" y="62"/>
                    <a:pt x="254" y="19"/>
                    <a:pt x="169"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32"/>
            <p:cNvSpPr/>
            <p:nvPr/>
          </p:nvSpPr>
          <p:spPr>
            <a:xfrm>
              <a:off x="4955000" y="3946725"/>
              <a:ext cx="321900" cy="35625"/>
            </a:xfrm>
            <a:custGeom>
              <a:rect b="b" l="l" r="r" t="t"/>
              <a:pathLst>
                <a:path extrusionOk="0" h="1425" w="12876">
                  <a:moveTo>
                    <a:pt x="1078" y="0"/>
                  </a:moveTo>
                  <a:cubicBezTo>
                    <a:pt x="727" y="0"/>
                    <a:pt x="408" y="216"/>
                    <a:pt x="282" y="544"/>
                  </a:cubicBezTo>
                  <a:lnTo>
                    <a:pt x="71" y="1073"/>
                  </a:lnTo>
                  <a:cubicBezTo>
                    <a:pt x="1" y="1242"/>
                    <a:pt x="127" y="1425"/>
                    <a:pt x="310" y="1425"/>
                  </a:cubicBezTo>
                  <a:lnTo>
                    <a:pt x="12571" y="1425"/>
                  </a:lnTo>
                  <a:cubicBezTo>
                    <a:pt x="12753" y="1425"/>
                    <a:pt x="12875" y="1242"/>
                    <a:pt x="12810" y="1073"/>
                  </a:cubicBezTo>
                  <a:lnTo>
                    <a:pt x="12599" y="544"/>
                  </a:lnTo>
                  <a:cubicBezTo>
                    <a:pt x="12472" y="216"/>
                    <a:pt x="12154" y="0"/>
                    <a:pt x="11802"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32"/>
            <p:cNvSpPr/>
            <p:nvPr/>
          </p:nvSpPr>
          <p:spPr>
            <a:xfrm>
              <a:off x="5239975" y="3946725"/>
              <a:ext cx="36925" cy="35500"/>
            </a:xfrm>
            <a:custGeom>
              <a:rect b="b" l="l" r="r" t="t"/>
              <a:pathLst>
                <a:path extrusionOk="0" h="1420" w="1477">
                  <a:moveTo>
                    <a:pt x="414" y="0"/>
                  </a:moveTo>
                  <a:cubicBezTo>
                    <a:pt x="411" y="0"/>
                    <a:pt x="407" y="0"/>
                    <a:pt x="403" y="0"/>
                  </a:cubicBezTo>
                  <a:lnTo>
                    <a:pt x="0" y="0"/>
                  </a:lnTo>
                  <a:lnTo>
                    <a:pt x="567" y="1420"/>
                  </a:lnTo>
                  <a:lnTo>
                    <a:pt x="1172" y="1420"/>
                  </a:lnTo>
                  <a:cubicBezTo>
                    <a:pt x="1354" y="1420"/>
                    <a:pt x="1476" y="1237"/>
                    <a:pt x="1411" y="1073"/>
                  </a:cubicBezTo>
                  <a:lnTo>
                    <a:pt x="1200" y="539"/>
                  </a:lnTo>
                  <a:cubicBezTo>
                    <a:pt x="1070" y="215"/>
                    <a:pt x="761" y="0"/>
                    <a:pt x="4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32"/>
            <p:cNvSpPr/>
            <p:nvPr/>
          </p:nvSpPr>
          <p:spPr>
            <a:xfrm>
              <a:off x="5180700" y="3561925"/>
              <a:ext cx="68200" cy="66300"/>
            </a:xfrm>
            <a:custGeom>
              <a:rect b="b" l="l" r="r" t="t"/>
              <a:pathLst>
                <a:path extrusionOk="0" h="2652" w="2728">
                  <a:moveTo>
                    <a:pt x="653" y="0"/>
                  </a:moveTo>
                  <a:cubicBezTo>
                    <a:pt x="558" y="0"/>
                    <a:pt x="465" y="35"/>
                    <a:pt x="394" y="106"/>
                  </a:cubicBezTo>
                  <a:lnTo>
                    <a:pt x="146" y="359"/>
                  </a:lnTo>
                  <a:cubicBezTo>
                    <a:pt x="1" y="499"/>
                    <a:pt x="1" y="733"/>
                    <a:pt x="146" y="874"/>
                  </a:cubicBezTo>
                  <a:lnTo>
                    <a:pt x="1814" y="2546"/>
                  </a:lnTo>
                  <a:cubicBezTo>
                    <a:pt x="1886" y="2617"/>
                    <a:pt x="1980" y="2652"/>
                    <a:pt x="2074" y="2652"/>
                  </a:cubicBezTo>
                  <a:cubicBezTo>
                    <a:pt x="2168" y="2652"/>
                    <a:pt x="2261" y="2617"/>
                    <a:pt x="2334" y="2546"/>
                  </a:cubicBezTo>
                  <a:lnTo>
                    <a:pt x="2582" y="2298"/>
                  </a:lnTo>
                  <a:cubicBezTo>
                    <a:pt x="2727" y="2153"/>
                    <a:pt x="2727" y="1919"/>
                    <a:pt x="2582" y="1778"/>
                  </a:cubicBezTo>
                  <a:lnTo>
                    <a:pt x="914" y="106"/>
                  </a:lnTo>
                  <a:cubicBezTo>
                    <a:pt x="842" y="35"/>
                    <a:pt x="747" y="0"/>
                    <a:pt x="65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32"/>
            <p:cNvSpPr/>
            <p:nvPr/>
          </p:nvSpPr>
          <p:spPr>
            <a:xfrm>
              <a:off x="5210225" y="3585525"/>
              <a:ext cx="38550" cy="42675"/>
            </a:xfrm>
            <a:custGeom>
              <a:rect b="b" l="l" r="r" t="t"/>
              <a:pathLst>
                <a:path extrusionOk="0" h="1707" w="1542">
                  <a:moveTo>
                    <a:pt x="567" y="0"/>
                  </a:moveTo>
                  <a:lnTo>
                    <a:pt x="579" y="12"/>
                  </a:lnTo>
                  <a:lnTo>
                    <a:pt x="567" y="0"/>
                  </a:lnTo>
                  <a:close/>
                  <a:moveTo>
                    <a:pt x="579" y="12"/>
                  </a:moveTo>
                  <a:lnTo>
                    <a:pt x="769" y="202"/>
                  </a:lnTo>
                  <a:lnTo>
                    <a:pt x="769" y="202"/>
                  </a:lnTo>
                  <a:lnTo>
                    <a:pt x="579" y="12"/>
                  </a:lnTo>
                  <a:close/>
                  <a:moveTo>
                    <a:pt x="769" y="202"/>
                  </a:moveTo>
                  <a:cubicBezTo>
                    <a:pt x="919" y="352"/>
                    <a:pt x="919" y="595"/>
                    <a:pt x="769" y="745"/>
                  </a:cubicBezTo>
                  <a:lnTo>
                    <a:pt x="544" y="970"/>
                  </a:lnTo>
                  <a:cubicBezTo>
                    <a:pt x="469" y="1045"/>
                    <a:pt x="370" y="1082"/>
                    <a:pt x="272" y="1082"/>
                  </a:cubicBezTo>
                  <a:cubicBezTo>
                    <a:pt x="174" y="1082"/>
                    <a:pt x="75" y="1045"/>
                    <a:pt x="0" y="970"/>
                  </a:cubicBezTo>
                  <a:lnTo>
                    <a:pt x="0" y="970"/>
                  </a:lnTo>
                  <a:lnTo>
                    <a:pt x="628" y="1598"/>
                  </a:lnTo>
                  <a:cubicBezTo>
                    <a:pt x="703" y="1670"/>
                    <a:pt x="800" y="1707"/>
                    <a:pt x="898" y="1707"/>
                  </a:cubicBezTo>
                  <a:cubicBezTo>
                    <a:pt x="995" y="1707"/>
                    <a:pt x="1092" y="1670"/>
                    <a:pt x="1167" y="1598"/>
                  </a:cubicBezTo>
                  <a:lnTo>
                    <a:pt x="1396" y="1368"/>
                  </a:lnTo>
                  <a:cubicBezTo>
                    <a:pt x="1542" y="1214"/>
                    <a:pt x="1537" y="975"/>
                    <a:pt x="1392" y="825"/>
                  </a:cubicBezTo>
                  <a:lnTo>
                    <a:pt x="769" y="202"/>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32"/>
            <p:cNvSpPr/>
            <p:nvPr/>
          </p:nvSpPr>
          <p:spPr>
            <a:xfrm>
              <a:off x="5015800" y="3701200"/>
              <a:ext cx="93825" cy="92350"/>
            </a:xfrm>
            <a:custGeom>
              <a:rect b="b" l="l" r="r" t="t"/>
              <a:pathLst>
                <a:path extrusionOk="0" h="3694" w="3753">
                  <a:moveTo>
                    <a:pt x="755" y="1"/>
                  </a:moveTo>
                  <a:cubicBezTo>
                    <a:pt x="682" y="1"/>
                    <a:pt x="609" y="28"/>
                    <a:pt x="553" y="82"/>
                  </a:cubicBezTo>
                  <a:lnTo>
                    <a:pt x="108" y="531"/>
                  </a:lnTo>
                  <a:cubicBezTo>
                    <a:pt x="0" y="639"/>
                    <a:pt x="0" y="817"/>
                    <a:pt x="108" y="929"/>
                  </a:cubicBezTo>
                  <a:lnTo>
                    <a:pt x="2788" y="3609"/>
                  </a:lnTo>
                  <a:cubicBezTo>
                    <a:pt x="2844" y="3665"/>
                    <a:pt x="2917" y="3694"/>
                    <a:pt x="2989" y="3694"/>
                  </a:cubicBezTo>
                  <a:cubicBezTo>
                    <a:pt x="3062" y="3694"/>
                    <a:pt x="3135" y="3665"/>
                    <a:pt x="3191" y="3609"/>
                  </a:cubicBezTo>
                  <a:lnTo>
                    <a:pt x="3641" y="3164"/>
                  </a:lnTo>
                  <a:cubicBezTo>
                    <a:pt x="3753" y="3052"/>
                    <a:pt x="3753" y="2869"/>
                    <a:pt x="3636" y="2766"/>
                  </a:cubicBezTo>
                  <a:lnTo>
                    <a:pt x="956" y="82"/>
                  </a:lnTo>
                  <a:cubicBezTo>
                    <a:pt x="900" y="28"/>
                    <a:pt x="827" y="1"/>
                    <a:pt x="75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32"/>
            <p:cNvSpPr/>
            <p:nvPr/>
          </p:nvSpPr>
          <p:spPr>
            <a:xfrm>
              <a:off x="5069800" y="3754400"/>
              <a:ext cx="39725" cy="39000"/>
            </a:xfrm>
            <a:custGeom>
              <a:rect b="b" l="l" r="r" t="t"/>
              <a:pathLst>
                <a:path extrusionOk="0" h="1560" w="1589">
                  <a:moveTo>
                    <a:pt x="848" y="1"/>
                  </a:moveTo>
                  <a:lnTo>
                    <a:pt x="856" y="9"/>
                  </a:lnTo>
                  <a:lnTo>
                    <a:pt x="856" y="9"/>
                  </a:lnTo>
                  <a:cubicBezTo>
                    <a:pt x="854" y="6"/>
                    <a:pt x="851" y="4"/>
                    <a:pt x="848" y="1"/>
                  </a:cubicBezTo>
                  <a:close/>
                  <a:moveTo>
                    <a:pt x="0" y="849"/>
                  </a:moveTo>
                  <a:lnTo>
                    <a:pt x="0" y="849"/>
                  </a:lnTo>
                  <a:cubicBezTo>
                    <a:pt x="3" y="852"/>
                    <a:pt x="6" y="854"/>
                    <a:pt x="9" y="857"/>
                  </a:cubicBezTo>
                  <a:lnTo>
                    <a:pt x="9" y="857"/>
                  </a:lnTo>
                  <a:lnTo>
                    <a:pt x="0" y="849"/>
                  </a:lnTo>
                  <a:close/>
                  <a:moveTo>
                    <a:pt x="856" y="9"/>
                  </a:moveTo>
                  <a:lnTo>
                    <a:pt x="856" y="9"/>
                  </a:lnTo>
                  <a:cubicBezTo>
                    <a:pt x="965" y="122"/>
                    <a:pt x="962" y="304"/>
                    <a:pt x="848" y="418"/>
                  </a:cubicBezTo>
                  <a:lnTo>
                    <a:pt x="417" y="849"/>
                  </a:lnTo>
                  <a:cubicBezTo>
                    <a:pt x="358" y="907"/>
                    <a:pt x="282" y="937"/>
                    <a:pt x="207" y="937"/>
                  </a:cubicBezTo>
                  <a:cubicBezTo>
                    <a:pt x="135" y="937"/>
                    <a:pt x="64" y="910"/>
                    <a:pt x="9" y="857"/>
                  </a:cubicBezTo>
                  <a:lnTo>
                    <a:pt x="9" y="857"/>
                  </a:lnTo>
                  <a:lnTo>
                    <a:pt x="623" y="1472"/>
                  </a:lnTo>
                  <a:cubicBezTo>
                    <a:pt x="679" y="1530"/>
                    <a:pt x="756" y="1560"/>
                    <a:pt x="832" y="1560"/>
                  </a:cubicBezTo>
                  <a:cubicBezTo>
                    <a:pt x="908" y="1560"/>
                    <a:pt x="984" y="1530"/>
                    <a:pt x="1040" y="1472"/>
                  </a:cubicBezTo>
                  <a:lnTo>
                    <a:pt x="1471" y="1041"/>
                  </a:lnTo>
                  <a:cubicBezTo>
                    <a:pt x="1588" y="928"/>
                    <a:pt x="1588" y="736"/>
                    <a:pt x="1471" y="624"/>
                  </a:cubicBezTo>
                  <a:lnTo>
                    <a:pt x="856" y="9"/>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32"/>
            <p:cNvSpPr/>
            <p:nvPr/>
          </p:nvSpPr>
          <p:spPr>
            <a:xfrm>
              <a:off x="5007125" y="3730275"/>
              <a:ext cx="38200" cy="37300"/>
            </a:xfrm>
            <a:custGeom>
              <a:rect b="b" l="l" r="r" t="t"/>
              <a:pathLst>
                <a:path extrusionOk="0" h="1492" w="1528">
                  <a:moveTo>
                    <a:pt x="703" y="1"/>
                  </a:moveTo>
                  <a:lnTo>
                    <a:pt x="146" y="558"/>
                  </a:lnTo>
                  <a:cubicBezTo>
                    <a:pt x="1" y="708"/>
                    <a:pt x="1" y="947"/>
                    <a:pt x="146" y="1092"/>
                  </a:cubicBezTo>
                  <a:lnTo>
                    <a:pt x="436" y="1383"/>
                  </a:lnTo>
                  <a:cubicBezTo>
                    <a:pt x="511" y="1455"/>
                    <a:pt x="609" y="1492"/>
                    <a:pt x="705" y="1492"/>
                  </a:cubicBezTo>
                  <a:cubicBezTo>
                    <a:pt x="802" y="1492"/>
                    <a:pt x="898" y="1455"/>
                    <a:pt x="970" y="1383"/>
                  </a:cubicBezTo>
                  <a:lnTo>
                    <a:pt x="1528" y="830"/>
                  </a:lnTo>
                  <a:lnTo>
                    <a:pt x="703" y="1"/>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32"/>
            <p:cNvSpPr/>
            <p:nvPr/>
          </p:nvSpPr>
          <p:spPr>
            <a:xfrm>
              <a:off x="5041200" y="3764600"/>
              <a:ext cx="38225" cy="37275"/>
            </a:xfrm>
            <a:custGeom>
              <a:rect b="b" l="l" r="r" t="t"/>
              <a:pathLst>
                <a:path extrusionOk="0" h="1491" w="1529">
                  <a:moveTo>
                    <a:pt x="704" y="0"/>
                  </a:moveTo>
                  <a:lnTo>
                    <a:pt x="151" y="553"/>
                  </a:lnTo>
                  <a:cubicBezTo>
                    <a:pt x="1" y="703"/>
                    <a:pt x="1" y="942"/>
                    <a:pt x="151" y="1092"/>
                  </a:cubicBezTo>
                  <a:lnTo>
                    <a:pt x="437" y="1378"/>
                  </a:lnTo>
                  <a:cubicBezTo>
                    <a:pt x="512" y="1453"/>
                    <a:pt x="609" y="1490"/>
                    <a:pt x="706" y="1490"/>
                  </a:cubicBezTo>
                  <a:cubicBezTo>
                    <a:pt x="803" y="1490"/>
                    <a:pt x="900" y="1453"/>
                    <a:pt x="975" y="1378"/>
                  </a:cubicBezTo>
                  <a:lnTo>
                    <a:pt x="1528" y="825"/>
                  </a:lnTo>
                  <a:lnTo>
                    <a:pt x="704" y="0"/>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32"/>
            <p:cNvSpPr/>
            <p:nvPr/>
          </p:nvSpPr>
          <p:spPr>
            <a:xfrm>
              <a:off x="5153075" y="3587500"/>
              <a:ext cx="71800" cy="71825"/>
            </a:xfrm>
            <a:custGeom>
              <a:rect b="b" l="l" r="r" t="t"/>
              <a:pathLst>
                <a:path extrusionOk="0" h="2873" w="2872">
                  <a:moveTo>
                    <a:pt x="1406" y="1"/>
                  </a:moveTo>
                  <a:lnTo>
                    <a:pt x="0" y="1406"/>
                  </a:lnTo>
                  <a:lnTo>
                    <a:pt x="1467" y="2873"/>
                  </a:lnTo>
                  <a:lnTo>
                    <a:pt x="2872" y="1467"/>
                  </a:lnTo>
                  <a:lnTo>
                    <a:pt x="1406" y="1"/>
                  </a:ln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32"/>
            <p:cNvSpPr/>
            <p:nvPr/>
          </p:nvSpPr>
          <p:spPr>
            <a:xfrm>
              <a:off x="5153175" y="3608700"/>
              <a:ext cx="71825" cy="50625"/>
            </a:xfrm>
            <a:custGeom>
              <a:rect b="b" l="l" r="r" t="t"/>
              <a:pathLst>
                <a:path extrusionOk="0" h="2025" w="2873">
                  <a:moveTo>
                    <a:pt x="1" y="563"/>
                  </a:moveTo>
                  <a:lnTo>
                    <a:pt x="839" y="1406"/>
                  </a:lnTo>
                  <a:lnTo>
                    <a:pt x="843" y="1403"/>
                  </a:lnTo>
                  <a:lnTo>
                    <a:pt x="1" y="563"/>
                  </a:lnTo>
                  <a:close/>
                  <a:moveTo>
                    <a:pt x="2245" y="1"/>
                  </a:moveTo>
                  <a:lnTo>
                    <a:pt x="843" y="1403"/>
                  </a:lnTo>
                  <a:lnTo>
                    <a:pt x="1467" y="2025"/>
                  </a:lnTo>
                  <a:lnTo>
                    <a:pt x="2873" y="619"/>
                  </a:lnTo>
                  <a:lnTo>
                    <a:pt x="2245"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32"/>
            <p:cNvSpPr/>
            <p:nvPr/>
          </p:nvSpPr>
          <p:spPr>
            <a:xfrm>
              <a:off x="5045900" y="3615125"/>
              <a:ext cx="149225" cy="148675"/>
            </a:xfrm>
            <a:custGeom>
              <a:rect b="b" l="l" r="r" t="t"/>
              <a:pathLst>
                <a:path extrusionOk="0" h="5947" w="5969">
                  <a:moveTo>
                    <a:pt x="3870" y="0"/>
                  </a:moveTo>
                  <a:cubicBezTo>
                    <a:pt x="3801" y="0"/>
                    <a:pt x="3732" y="27"/>
                    <a:pt x="3678" y="81"/>
                  </a:cubicBezTo>
                  <a:lnTo>
                    <a:pt x="2226" y="1529"/>
                  </a:lnTo>
                  <a:lnTo>
                    <a:pt x="1490" y="2274"/>
                  </a:lnTo>
                  <a:lnTo>
                    <a:pt x="0" y="3763"/>
                  </a:lnTo>
                  <a:lnTo>
                    <a:pt x="2188" y="5947"/>
                  </a:lnTo>
                  <a:lnTo>
                    <a:pt x="5866" y="2269"/>
                  </a:lnTo>
                  <a:cubicBezTo>
                    <a:pt x="5969" y="2161"/>
                    <a:pt x="5969" y="1988"/>
                    <a:pt x="5866" y="1880"/>
                  </a:cubicBezTo>
                  <a:lnTo>
                    <a:pt x="4062" y="81"/>
                  </a:lnTo>
                  <a:cubicBezTo>
                    <a:pt x="4008" y="27"/>
                    <a:pt x="3939" y="0"/>
                    <a:pt x="387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32"/>
            <p:cNvSpPr/>
            <p:nvPr/>
          </p:nvSpPr>
          <p:spPr>
            <a:xfrm>
              <a:off x="5085025" y="3651575"/>
              <a:ext cx="110225" cy="112575"/>
            </a:xfrm>
            <a:custGeom>
              <a:rect b="b" l="l" r="r" t="t"/>
              <a:pathLst>
                <a:path extrusionOk="0" h="4503" w="4409">
                  <a:moveTo>
                    <a:pt x="3875" y="0"/>
                  </a:moveTo>
                  <a:lnTo>
                    <a:pt x="0" y="3880"/>
                  </a:lnTo>
                  <a:lnTo>
                    <a:pt x="623" y="4503"/>
                  </a:lnTo>
                  <a:lnTo>
                    <a:pt x="4306" y="820"/>
                  </a:lnTo>
                  <a:cubicBezTo>
                    <a:pt x="4409" y="717"/>
                    <a:pt x="4409" y="544"/>
                    <a:pt x="4306" y="436"/>
                  </a:cubicBezTo>
                  <a:lnTo>
                    <a:pt x="387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72" name="Google Shape;1772;p32"/>
          <p:cNvSpPr/>
          <p:nvPr/>
        </p:nvSpPr>
        <p:spPr>
          <a:xfrm>
            <a:off x="254550" y="6223736"/>
            <a:ext cx="6842100" cy="1102200"/>
          </a:xfrm>
          <a:prstGeom prst="round1Rect">
            <a:avLst>
              <a:gd fmla="val 23539"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32"/>
          <p:cNvSpPr txBox="1"/>
          <p:nvPr/>
        </p:nvSpPr>
        <p:spPr>
          <a:xfrm>
            <a:off x="1374550" y="6301541"/>
            <a:ext cx="5417400" cy="9273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Endoscopy</a:t>
            </a:r>
            <a:r>
              <a:rPr lang="en-GB" sz="1200">
                <a:solidFill>
                  <a:srgbClr val="1C4588"/>
                </a:solidFill>
                <a:latin typeface="Mada"/>
                <a:ea typeface="Mada"/>
                <a:cs typeface="Mada"/>
                <a:sym typeface="Mada"/>
              </a:rPr>
              <a:t>: with diverticulostomy and myotomy</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Open surgery:  </a:t>
            </a:r>
            <a:r>
              <a:rPr lang="en-GB" sz="1200">
                <a:solidFill>
                  <a:srgbClr val="1C4588"/>
                </a:solidFill>
                <a:latin typeface="Mada"/>
                <a:ea typeface="Mada"/>
                <a:cs typeface="Mada"/>
                <a:sym typeface="Mada"/>
              </a:rPr>
              <a:t>cricopharyngeal myotomy</a:t>
            </a:r>
            <a:r>
              <a:rPr b="1" lang="en-GB" sz="1200">
                <a:solidFill>
                  <a:srgbClr val="1C4588"/>
                </a:solidFill>
                <a:latin typeface="Mada"/>
                <a:ea typeface="Mada"/>
                <a:cs typeface="Mada"/>
                <a:sym typeface="Mada"/>
              </a:rPr>
              <a:t> </a:t>
            </a:r>
            <a:endParaRPr sz="1200">
              <a:solidFill>
                <a:srgbClr val="1C4588"/>
              </a:solidFill>
              <a:latin typeface="Mada"/>
              <a:ea typeface="Mada"/>
              <a:cs typeface="Mada"/>
              <a:sym typeface="Mada"/>
            </a:endParaRPr>
          </a:p>
        </p:txBody>
      </p:sp>
      <p:sp>
        <p:nvSpPr>
          <p:cNvPr id="1774" name="Google Shape;1774;p32"/>
          <p:cNvSpPr txBox="1"/>
          <p:nvPr/>
        </p:nvSpPr>
        <p:spPr>
          <a:xfrm>
            <a:off x="289920" y="6202743"/>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Management</a:t>
            </a:r>
            <a:endParaRPr b="1" sz="1100">
              <a:solidFill>
                <a:srgbClr val="E29578"/>
              </a:solidFill>
              <a:latin typeface="Lora"/>
              <a:ea typeface="Lora"/>
              <a:cs typeface="Lora"/>
              <a:sym typeface="Lora"/>
            </a:endParaRPr>
          </a:p>
        </p:txBody>
      </p:sp>
      <p:grpSp>
        <p:nvGrpSpPr>
          <p:cNvPr id="1775" name="Google Shape;1775;p32"/>
          <p:cNvGrpSpPr/>
          <p:nvPr/>
        </p:nvGrpSpPr>
        <p:grpSpPr>
          <a:xfrm>
            <a:off x="615174" y="6534109"/>
            <a:ext cx="735627" cy="701151"/>
            <a:chOff x="1518350" y="2189725"/>
            <a:chExt cx="360125" cy="341925"/>
          </a:xfrm>
        </p:grpSpPr>
        <p:sp>
          <p:nvSpPr>
            <p:cNvPr id="1776" name="Google Shape;1776;p32"/>
            <p:cNvSpPr/>
            <p:nvPr/>
          </p:nvSpPr>
          <p:spPr>
            <a:xfrm>
              <a:off x="1536575" y="2189725"/>
              <a:ext cx="341900" cy="341925"/>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32"/>
            <p:cNvSpPr/>
            <p:nvPr/>
          </p:nvSpPr>
          <p:spPr>
            <a:xfrm>
              <a:off x="1629350" y="2341550"/>
              <a:ext cx="179075" cy="190100"/>
            </a:xfrm>
            <a:custGeom>
              <a:rect b="b" l="l" r="r" t="t"/>
              <a:pathLst>
                <a:path extrusionOk="0" h="7604" w="7163">
                  <a:moveTo>
                    <a:pt x="4216" y="1"/>
                  </a:moveTo>
                  <a:lnTo>
                    <a:pt x="0" y="2641"/>
                  </a:lnTo>
                  <a:lnTo>
                    <a:pt x="2614" y="7185"/>
                  </a:lnTo>
                  <a:cubicBezTo>
                    <a:pt x="2673" y="7302"/>
                    <a:pt x="2745" y="7405"/>
                    <a:pt x="2826" y="7504"/>
                  </a:cubicBezTo>
                  <a:cubicBezTo>
                    <a:pt x="2857" y="7540"/>
                    <a:pt x="2884" y="7567"/>
                    <a:pt x="2916" y="7599"/>
                  </a:cubicBezTo>
                  <a:cubicBezTo>
                    <a:pt x="2988" y="7599"/>
                    <a:pt x="3055" y="7603"/>
                    <a:pt x="3127" y="7603"/>
                  </a:cubicBezTo>
                  <a:cubicBezTo>
                    <a:pt x="4400" y="7603"/>
                    <a:pt x="5651" y="7248"/>
                    <a:pt x="6730" y="6578"/>
                  </a:cubicBezTo>
                  <a:cubicBezTo>
                    <a:pt x="7126" y="5862"/>
                    <a:pt x="7162" y="5053"/>
                    <a:pt x="6784" y="4450"/>
                  </a:cubicBezTo>
                  <a:lnTo>
                    <a:pt x="4216"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32"/>
            <p:cNvSpPr/>
            <p:nvPr/>
          </p:nvSpPr>
          <p:spPr>
            <a:xfrm>
              <a:off x="1648125" y="2423325"/>
              <a:ext cx="126450" cy="80675"/>
            </a:xfrm>
            <a:custGeom>
              <a:rect b="b" l="l" r="r" t="t"/>
              <a:pathLst>
                <a:path extrusionOk="0" h="3227" w="5058">
                  <a:moveTo>
                    <a:pt x="4022" y="0"/>
                  </a:moveTo>
                  <a:cubicBezTo>
                    <a:pt x="3870" y="212"/>
                    <a:pt x="3690" y="409"/>
                    <a:pt x="3487" y="576"/>
                  </a:cubicBezTo>
                  <a:cubicBezTo>
                    <a:pt x="2894" y="1080"/>
                    <a:pt x="2189" y="1335"/>
                    <a:pt x="1539" y="1335"/>
                  </a:cubicBezTo>
                  <a:cubicBezTo>
                    <a:pt x="936" y="1335"/>
                    <a:pt x="379" y="1116"/>
                    <a:pt x="1" y="675"/>
                  </a:cubicBezTo>
                  <a:lnTo>
                    <a:pt x="1" y="675"/>
                  </a:lnTo>
                  <a:lnTo>
                    <a:pt x="1233" y="2816"/>
                  </a:lnTo>
                  <a:cubicBezTo>
                    <a:pt x="1587" y="3090"/>
                    <a:pt x="2035" y="3227"/>
                    <a:pt x="2511" y="3227"/>
                  </a:cubicBezTo>
                  <a:cubicBezTo>
                    <a:pt x="3160" y="3227"/>
                    <a:pt x="3863" y="2973"/>
                    <a:pt x="4454" y="2470"/>
                  </a:cubicBezTo>
                  <a:cubicBezTo>
                    <a:pt x="4684" y="2272"/>
                    <a:pt x="4886" y="2042"/>
                    <a:pt x="5057" y="1795"/>
                  </a:cubicBezTo>
                  <a:cubicBezTo>
                    <a:pt x="5044" y="1773"/>
                    <a:pt x="5035" y="1750"/>
                    <a:pt x="5021" y="1728"/>
                  </a:cubicBezTo>
                  <a:lnTo>
                    <a:pt x="402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32"/>
            <p:cNvSpPr/>
            <p:nvPr/>
          </p:nvSpPr>
          <p:spPr>
            <a:xfrm>
              <a:off x="1617650" y="2320900"/>
              <a:ext cx="131500" cy="111750"/>
            </a:xfrm>
            <a:custGeom>
              <a:rect b="b" l="l" r="r" t="t"/>
              <a:pathLst>
                <a:path extrusionOk="0" h="4470" w="5260">
                  <a:moveTo>
                    <a:pt x="3117" y="0"/>
                  </a:moveTo>
                  <a:cubicBezTo>
                    <a:pt x="2518" y="0"/>
                    <a:pt x="1868" y="235"/>
                    <a:pt x="1323" y="701"/>
                  </a:cubicBezTo>
                  <a:cubicBezTo>
                    <a:pt x="271" y="1596"/>
                    <a:pt x="1" y="3008"/>
                    <a:pt x="720" y="3859"/>
                  </a:cubicBezTo>
                  <a:cubicBezTo>
                    <a:pt x="1067" y="4266"/>
                    <a:pt x="1581" y="4469"/>
                    <a:pt x="2139" y="4469"/>
                  </a:cubicBezTo>
                  <a:cubicBezTo>
                    <a:pt x="2739" y="4469"/>
                    <a:pt x="3389" y="4235"/>
                    <a:pt x="3937" y="3769"/>
                  </a:cubicBezTo>
                  <a:cubicBezTo>
                    <a:pt x="4990" y="2873"/>
                    <a:pt x="5259" y="1461"/>
                    <a:pt x="4535" y="611"/>
                  </a:cubicBezTo>
                  <a:cubicBezTo>
                    <a:pt x="4188" y="203"/>
                    <a:pt x="3674" y="0"/>
                    <a:pt x="311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32"/>
            <p:cNvSpPr/>
            <p:nvPr/>
          </p:nvSpPr>
          <p:spPr>
            <a:xfrm>
              <a:off x="1703700" y="2378325"/>
              <a:ext cx="47350" cy="47150"/>
            </a:xfrm>
            <a:custGeom>
              <a:rect b="b" l="l" r="r" t="t"/>
              <a:pathLst>
                <a:path extrusionOk="0" h="1886" w="1894">
                  <a:moveTo>
                    <a:pt x="947" y="1"/>
                  </a:moveTo>
                  <a:cubicBezTo>
                    <a:pt x="606" y="1"/>
                    <a:pt x="265" y="179"/>
                    <a:pt x="94" y="536"/>
                  </a:cubicBezTo>
                  <a:lnTo>
                    <a:pt x="0" y="536"/>
                  </a:lnTo>
                  <a:lnTo>
                    <a:pt x="5" y="950"/>
                  </a:lnTo>
                  <a:cubicBezTo>
                    <a:pt x="9" y="1469"/>
                    <a:pt x="432" y="1886"/>
                    <a:pt x="950" y="1886"/>
                  </a:cubicBezTo>
                  <a:cubicBezTo>
                    <a:pt x="953" y="1886"/>
                    <a:pt x="955" y="1886"/>
                    <a:pt x="958" y="1886"/>
                  </a:cubicBezTo>
                  <a:cubicBezTo>
                    <a:pt x="1480" y="1881"/>
                    <a:pt x="1894" y="1454"/>
                    <a:pt x="1889" y="932"/>
                  </a:cubicBezTo>
                  <a:lnTo>
                    <a:pt x="1889" y="932"/>
                  </a:lnTo>
                  <a:lnTo>
                    <a:pt x="1889" y="936"/>
                  </a:lnTo>
                  <a:lnTo>
                    <a:pt x="1885" y="518"/>
                  </a:lnTo>
                  <a:lnTo>
                    <a:pt x="1790" y="518"/>
                  </a:lnTo>
                  <a:cubicBezTo>
                    <a:pt x="1617" y="173"/>
                    <a:pt x="1282" y="1"/>
                    <a:pt x="94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32"/>
            <p:cNvSpPr/>
            <p:nvPr/>
          </p:nvSpPr>
          <p:spPr>
            <a:xfrm>
              <a:off x="1701450" y="2367925"/>
              <a:ext cx="51750" cy="47150"/>
            </a:xfrm>
            <a:custGeom>
              <a:rect b="b" l="l" r="r" t="t"/>
              <a:pathLst>
                <a:path extrusionOk="0" h="1886" w="2070">
                  <a:moveTo>
                    <a:pt x="1032" y="1"/>
                  </a:moveTo>
                  <a:cubicBezTo>
                    <a:pt x="791" y="1"/>
                    <a:pt x="549" y="93"/>
                    <a:pt x="364" y="277"/>
                  </a:cubicBezTo>
                  <a:cubicBezTo>
                    <a:pt x="0" y="646"/>
                    <a:pt x="0" y="1240"/>
                    <a:pt x="364" y="1609"/>
                  </a:cubicBezTo>
                  <a:cubicBezTo>
                    <a:pt x="549" y="1793"/>
                    <a:pt x="791" y="1885"/>
                    <a:pt x="1032" y="1885"/>
                  </a:cubicBezTo>
                  <a:cubicBezTo>
                    <a:pt x="1274" y="1885"/>
                    <a:pt x="1516" y="1793"/>
                    <a:pt x="1701" y="1609"/>
                  </a:cubicBezTo>
                  <a:cubicBezTo>
                    <a:pt x="2069" y="1240"/>
                    <a:pt x="2069" y="646"/>
                    <a:pt x="1701" y="277"/>
                  </a:cubicBezTo>
                  <a:cubicBezTo>
                    <a:pt x="1516" y="93"/>
                    <a:pt x="1274" y="1"/>
                    <a:pt x="103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32"/>
            <p:cNvSpPr/>
            <p:nvPr/>
          </p:nvSpPr>
          <p:spPr>
            <a:xfrm>
              <a:off x="1703700" y="2385975"/>
              <a:ext cx="47125" cy="11050"/>
            </a:xfrm>
            <a:custGeom>
              <a:rect b="b" l="l" r="r" t="t"/>
              <a:pathLst>
                <a:path extrusionOk="0" h="442" w="1885">
                  <a:moveTo>
                    <a:pt x="1858" y="1"/>
                  </a:moveTo>
                  <a:lnTo>
                    <a:pt x="23" y="19"/>
                  </a:lnTo>
                  <a:cubicBezTo>
                    <a:pt x="9" y="86"/>
                    <a:pt x="0" y="158"/>
                    <a:pt x="0" y="230"/>
                  </a:cubicBezTo>
                  <a:cubicBezTo>
                    <a:pt x="0" y="302"/>
                    <a:pt x="9" y="374"/>
                    <a:pt x="27" y="441"/>
                  </a:cubicBezTo>
                  <a:lnTo>
                    <a:pt x="1862" y="423"/>
                  </a:lnTo>
                  <a:cubicBezTo>
                    <a:pt x="1880" y="351"/>
                    <a:pt x="1885" y="284"/>
                    <a:pt x="1885" y="212"/>
                  </a:cubicBezTo>
                  <a:cubicBezTo>
                    <a:pt x="1885" y="140"/>
                    <a:pt x="1876" y="68"/>
                    <a:pt x="185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32"/>
            <p:cNvSpPr/>
            <p:nvPr/>
          </p:nvSpPr>
          <p:spPr>
            <a:xfrm>
              <a:off x="1672200" y="2349650"/>
              <a:ext cx="57500" cy="49325"/>
            </a:xfrm>
            <a:custGeom>
              <a:rect b="b" l="l" r="r" t="t"/>
              <a:pathLst>
                <a:path extrusionOk="0" h="1973" w="2300">
                  <a:moveTo>
                    <a:pt x="1224" y="1"/>
                  </a:moveTo>
                  <a:lnTo>
                    <a:pt x="1184" y="86"/>
                  </a:lnTo>
                  <a:cubicBezTo>
                    <a:pt x="401" y="122"/>
                    <a:pt x="0" y="1044"/>
                    <a:pt x="509" y="1643"/>
                  </a:cubicBezTo>
                  <a:lnTo>
                    <a:pt x="473" y="1728"/>
                  </a:lnTo>
                  <a:lnTo>
                    <a:pt x="851" y="1894"/>
                  </a:lnTo>
                  <a:cubicBezTo>
                    <a:pt x="972" y="1947"/>
                    <a:pt x="1099" y="1972"/>
                    <a:pt x="1224" y="1972"/>
                  </a:cubicBezTo>
                  <a:cubicBezTo>
                    <a:pt x="1589" y="1972"/>
                    <a:pt x="1938" y="1759"/>
                    <a:pt x="2092" y="1404"/>
                  </a:cubicBezTo>
                  <a:cubicBezTo>
                    <a:pt x="2299" y="923"/>
                    <a:pt x="2079" y="369"/>
                    <a:pt x="1602" y="162"/>
                  </a:cubicBezTo>
                  <a:lnTo>
                    <a:pt x="12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32"/>
            <p:cNvSpPr/>
            <p:nvPr/>
          </p:nvSpPr>
          <p:spPr>
            <a:xfrm>
              <a:off x="1664925" y="2347650"/>
              <a:ext cx="55200" cy="47225"/>
            </a:xfrm>
            <a:custGeom>
              <a:rect b="b" l="l" r="r" t="t"/>
              <a:pathLst>
                <a:path extrusionOk="0" h="1889" w="2208">
                  <a:moveTo>
                    <a:pt x="1136" y="1"/>
                  </a:moveTo>
                  <a:cubicBezTo>
                    <a:pt x="510" y="1"/>
                    <a:pt x="1" y="642"/>
                    <a:pt x="260" y="1295"/>
                  </a:cubicBezTo>
                  <a:cubicBezTo>
                    <a:pt x="417" y="1689"/>
                    <a:pt x="778" y="1888"/>
                    <a:pt x="1138" y="1888"/>
                  </a:cubicBezTo>
                  <a:cubicBezTo>
                    <a:pt x="1489" y="1888"/>
                    <a:pt x="1841" y="1699"/>
                    <a:pt x="2005" y="1318"/>
                  </a:cubicBezTo>
                  <a:cubicBezTo>
                    <a:pt x="2208" y="841"/>
                    <a:pt x="1992" y="287"/>
                    <a:pt x="1515" y="81"/>
                  </a:cubicBezTo>
                  <a:cubicBezTo>
                    <a:pt x="1387" y="26"/>
                    <a:pt x="1259" y="1"/>
                    <a:pt x="11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32"/>
            <p:cNvSpPr/>
            <p:nvPr/>
          </p:nvSpPr>
          <p:spPr>
            <a:xfrm>
              <a:off x="1679400" y="2348075"/>
              <a:ext cx="28025" cy="46350"/>
            </a:xfrm>
            <a:custGeom>
              <a:rect b="b" l="l" r="r" t="t"/>
              <a:pathLst>
                <a:path extrusionOk="0" h="1854" w="1121">
                  <a:moveTo>
                    <a:pt x="734" y="1"/>
                  </a:moveTo>
                  <a:lnTo>
                    <a:pt x="0" y="1688"/>
                  </a:lnTo>
                  <a:cubicBezTo>
                    <a:pt x="59" y="1728"/>
                    <a:pt x="122" y="1764"/>
                    <a:pt x="185" y="1791"/>
                  </a:cubicBezTo>
                  <a:cubicBezTo>
                    <a:pt x="252" y="1822"/>
                    <a:pt x="320" y="1840"/>
                    <a:pt x="392" y="1854"/>
                  </a:cubicBezTo>
                  <a:lnTo>
                    <a:pt x="1120" y="167"/>
                  </a:lnTo>
                  <a:cubicBezTo>
                    <a:pt x="1062" y="126"/>
                    <a:pt x="1004" y="90"/>
                    <a:pt x="936" y="59"/>
                  </a:cubicBezTo>
                  <a:cubicBezTo>
                    <a:pt x="869" y="32"/>
                    <a:pt x="801" y="10"/>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32"/>
            <p:cNvSpPr/>
            <p:nvPr/>
          </p:nvSpPr>
          <p:spPr>
            <a:xfrm>
              <a:off x="1644650" y="2402325"/>
              <a:ext cx="51075" cy="46950"/>
            </a:xfrm>
            <a:custGeom>
              <a:rect b="b" l="l" r="r" t="t"/>
              <a:pathLst>
                <a:path extrusionOk="0" h="1878" w="2043">
                  <a:moveTo>
                    <a:pt x="1018" y="0"/>
                  </a:moveTo>
                  <a:cubicBezTo>
                    <a:pt x="604" y="0"/>
                    <a:pt x="199" y="269"/>
                    <a:pt x="95" y="737"/>
                  </a:cubicBezTo>
                  <a:lnTo>
                    <a:pt x="0" y="759"/>
                  </a:lnTo>
                  <a:lnTo>
                    <a:pt x="95" y="1164"/>
                  </a:lnTo>
                  <a:cubicBezTo>
                    <a:pt x="203" y="1591"/>
                    <a:pt x="587" y="1877"/>
                    <a:pt x="1012" y="1877"/>
                  </a:cubicBezTo>
                  <a:cubicBezTo>
                    <a:pt x="1083" y="1877"/>
                    <a:pt x="1156" y="1869"/>
                    <a:pt x="1228" y="1852"/>
                  </a:cubicBezTo>
                  <a:cubicBezTo>
                    <a:pt x="1732" y="1731"/>
                    <a:pt x="2043" y="1231"/>
                    <a:pt x="1930" y="728"/>
                  </a:cubicBezTo>
                  <a:lnTo>
                    <a:pt x="1930"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32"/>
            <p:cNvSpPr/>
            <p:nvPr/>
          </p:nvSpPr>
          <p:spPr>
            <a:xfrm>
              <a:off x="1642175" y="2392100"/>
              <a:ext cx="51200" cy="47200"/>
            </a:xfrm>
            <a:custGeom>
              <a:rect b="b" l="l" r="r" t="t"/>
              <a:pathLst>
                <a:path extrusionOk="0" h="1888" w="2048">
                  <a:moveTo>
                    <a:pt x="1021" y="0"/>
                  </a:moveTo>
                  <a:cubicBezTo>
                    <a:pt x="963" y="0"/>
                    <a:pt x="905" y="6"/>
                    <a:pt x="846" y="16"/>
                  </a:cubicBezTo>
                  <a:cubicBezTo>
                    <a:pt x="333" y="115"/>
                    <a:pt x="0" y="606"/>
                    <a:pt x="95" y="1119"/>
                  </a:cubicBezTo>
                  <a:cubicBezTo>
                    <a:pt x="182" y="1571"/>
                    <a:pt x="578" y="1887"/>
                    <a:pt x="1019" y="1887"/>
                  </a:cubicBezTo>
                  <a:cubicBezTo>
                    <a:pt x="1078" y="1887"/>
                    <a:pt x="1137" y="1882"/>
                    <a:pt x="1197" y="1870"/>
                  </a:cubicBezTo>
                  <a:cubicBezTo>
                    <a:pt x="1710" y="1771"/>
                    <a:pt x="2047" y="1281"/>
                    <a:pt x="1948" y="768"/>
                  </a:cubicBezTo>
                  <a:cubicBezTo>
                    <a:pt x="1865" y="314"/>
                    <a:pt x="1467" y="0"/>
                    <a:pt x="102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32"/>
            <p:cNvSpPr/>
            <p:nvPr/>
          </p:nvSpPr>
          <p:spPr>
            <a:xfrm>
              <a:off x="1644075" y="2405325"/>
              <a:ext cx="47150" cy="20950"/>
            </a:xfrm>
            <a:custGeom>
              <a:rect b="b" l="l" r="r" t="t"/>
              <a:pathLst>
                <a:path extrusionOk="0" h="838" w="1886">
                  <a:moveTo>
                    <a:pt x="1787" y="0"/>
                  </a:moveTo>
                  <a:lnTo>
                    <a:pt x="1" y="423"/>
                  </a:lnTo>
                  <a:cubicBezTo>
                    <a:pt x="1" y="567"/>
                    <a:pt x="32" y="711"/>
                    <a:pt x="95" y="837"/>
                  </a:cubicBezTo>
                  <a:lnTo>
                    <a:pt x="1886" y="414"/>
                  </a:lnTo>
                  <a:cubicBezTo>
                    <a:pt x="1886" y="342"/>
                    <a:pt x="1877" y="270"/>
                    <a:pt x="1859" y="203"/>
                  </a:cubicBezTo>
                  <a:cubicBezTo>
                    <a:pt x="1841" y="131"/>
                    <a:pt x="1818" y="63"/>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32"/>
            <p:cNvSpPr/>
            <p:nvPr/>
          </p:nvSpPr>
          <p:spPr>
            <a:xfrm>
              <a:off x="1686600" y="2286250"/>
              <a:ext cx="51200" cy="46950"/>
            </a:xfrm>
            <a:custGeom>
              <a:rect b="b" l="l" r="r" t="t"/>
              <a:pathLst>
                <a:path extrusionOk="0" h="1878" w="2048">
                  <a:moveTo>
                    <a:pt x="1018" y="1"/>
                  </a:moveTo>
                  <a:cubicBezTo>
                    <a:pt x="604" y="1"/>
                    <a:pt x="199" y="270"/>
                    <a:pt x="95" y="737"/>
                  </a:cubicBezTo>
                  <a:lnTo>
                    <a:pt x="0" y="760"/>
                  </a:lnTo>
                  <a:lnTo>
                    <a:pt x="99" y="1164"/>
                  </a:lnTo>
                  <a:cubicBezTo>
                    <a:pt x="203" y="1592"/>
                    <a:pt x="591" y="1878"/>
                    <a:pt x="1013" y="1878"/>
                  </a:cubicBezTo>
                  <a:cubicBezTo>
                    <a:pt x="1084" y="1878"/>
                    <a:pt x="1156" y="1870"/>
                    <a:pt x="1228" y="1853"/>
                  </a:cubicBezTo>
                  <a:cubicBezTo>
                    <a:pt x="1732" y="1731"/>
                    <a:pt x="2047" y="1232"/>
                    <a:pt x="1935" y="728"/>
                  </a:cubicBezTo>
                  <a:lnTo>
                    <a:pt x="1935" y="724"/>
                  </a:lnTo>
                  <a:lnTo>
                    <a:pt x="1836" y="323"/>
                  </a:lnTo>
                  <a:lnTo>
                    <a:pt x="1741" y="346"/>
                  </a:lnTo>
                  <a:cubicBezTo>
                    <a:pt x="1547" y="110"/>
                    <a:pt x="1281" y="1"/>
                    <a:pt x="10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32"/>
            <p:cNvSpPr/>
            <p:nvPr/>
          </p:nvSpPr>
          <p:spPr>
            <a:xfrm>
              <a:off x="1679525" y="2276125"/>
              <a:ext cx="56025" cy="47225"/>
            </a:xfrm>
            <a:custGeom>
              <a:rect b="b" l="l" r="r" t="t"/>
              <a:pathLst>
                <a:path extrusionOk="0" h="1889" w="2241">
                  <a:moveTo>
                    <a:pt x="1197" y="1"/>
                  </a:moveTo>
                  <a:cubicBezTo>
                    <a:pt x="894" y="1"/>
                    <a:pt x="588" y="144"/>
                    <a:pt x="400" y="449"/>
                  </a:cubicBezTo>
                  <a:cubicBezTo>
                    <a:pt x="1" y="1097"/>
                    <a:pt x="491" y="1889"/>
                    <a:pt x="1195" y="1889"/>
                  </a:cubicBezTo>
                  <a:cubicBezTo>
                    <a:pt x="1268" y="1889"/>
                    <a:pt x="1344" y="1880"/>
                    <a:pt x="1421" y="1862"/>
                  </a:cubicBezTo>
                  <a:cubicBezTo>
                    <a:pt x="1925" y="1740"/>
                    <a:pt x="2240" y="1232"/>
                    <a:pt x="2119" y="728"/>
                  </a:cubicBezTo>
                  <a:cubicBezTo>
                    <a:pt x="2008" y="259"/>
                    <a:pt x="1604" y="1"/>
                    <a:pt x="119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32"/>
            <p:cNvSpPr/>
            <p:nvPr/>
          </p:nvSpPr>
          <p:spPr>
            <a:xfrm>
              <a:off x="1686025" y="2289250"/>
              <a:ext cx="47150" cy="20950"/>
            </a:xfrm>
            <a:custGeom>
              <a:rect b="b" l="l" r="r" t="t"/>
              <a:pathLst>
                <a:path extrusionOk="0" h="838" w="1886">
                  <a:moveTo>
                    <a:pt x="1787" y="1"/>
                  </a:moveTo>
                  <a:lnTo>
                    <a:pt x="1" y="424"/>
                  </a:lnTo>
                  <a:cubicBezTo>
                    <a:pt x="1" y="568"/>
                    <a:pt x="32" y="707"/>
                    <a:pt x="100" y="837"/>
                  </a:cubicBezTo>
                  <a:lnTo>
                    <a:pt x="1886" y="415"/>
                  </a:lnTo>
                  <a:cubicBezTo>
                    <a:pt x="1886" y="343"/>
                    <a:pt x="1877" y="271"/>
                    <a:pt x="1859" y="203"/>
                  </a:cubicBezTo>
                  <a:cubicBezTo>
                    <a:pt x="1845" y="131"/>
                    <a:pt x="1818" y="64"/>
                    <a:pt x="178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32"/>
            <p:cNvSpPr/>
            <p:nvPr/>
          </p:nvSpPr>
          <p:spPr>
            <a:xfrm>
              <a:off x="1629575" y="2204725"/>
              <a:ext cx="51200" cy="46950"/>
            </a:xfrm>
            <a:custGeom>
              <a:rect b="b" l="l" r="r" t="t"/>
              <a:pathLst>
                <a:path extrusionOk="0" h="1878" w="2048">
                  <a:moveTo>
                    <a:pt x="1018" y="0"/>
                  </a:moveTo>
                  <a:cubicBezTo>
                    <a:pt x="605" y="0"/>
                    <a:pt x="199" y="269"/>
                    <a:pt x="95" y="737"/>
                  </a:cubicBezTo>
                  <a:lnTo>
                    <a:pt x="0" y="759"/>
                  </a:lnTo>
                  <a:lnTo>
                    <a:pt x="99" y="1164"/>
                  </a:lnTo>
                  <a:cubicBezTo>
                    <a:pt x="203" y="1591"/>
                    <a:pt x="591" y="1877"/>
                    <a:pt x="1014" y="1877"/>
                  </a:cubicBezTo>
                  <a:cubicBezTo>
                    <a:pt x="1085" y="1877"/>
                    <a:pt x="1157" y="1869"/>
                    <a:pt x="1229" y="1852"/>
                  </a:cubicBezTo>
                  <a:cubicBezTo>
                    <a:pt x="1732" y="1731"/>
                    <a:pt x="2047" y="1231"/>
                    <a:pt x="1935" y="728"/>
                  </a:cubicBezTo>
                  <a:lnTo>
                    <a:pt x="1935"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32"/>
            <p:cNvSpPr/>
            <p:nvPr/>
          </p:nvSpPr>
          <p:spPr>
            <a:xfrm>
              <a:off x="1622525" y="2194600"/>
              <a:ext cx="56000" cy="47225"/>
            </a:xfrm>
            <a:custGeom>
              <a:rect b="b" l="l" r="r" t="t"/>
              <a:pathLst>
                <a:path extrusionOk="0" h="1889" w="2240">
                  <a:moveTo>
                    <a:pt x="1196" y="0"/>
                  </a:moveTo>
                  <a:cubicBezTo>
                    <a:pt x="893" y="0"/>
                    <a:pt x="588" y="143"/>
                    <a:pt x="399" y="449"/>
                  </a:cubicBezTo>
                  <a:cubicBezTo>
                    <a:pt x="0" y="1097"/>
                    <a:pt x="490" y="1888"/>
                    <a:pt x="1194" y="1888"/>
                  </a:cubicBezTo>
                  <a:cubicBezTo>
                    <a:pt x="1268" y="1888"/>
                    <a:pt x="1343" y="1880"/>
                    <a:pt x="1421" y="1861"/>
                  </a:cubicBezTo>
                  <a:cubicBezTo>
                    <a:pt x="1924" y="1740"/>
                    <a:pt x="2239" y="1232"/>
                    <a:pt x="2118" y="728"/>
                  </a:cubicBezTo>
                  <a:cubicBezTo>
                    <a:pt x="2007" y="258"/>
                    <a:pt x="1603" y="0"/>
                    <a:pt x="119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32"/>
            <p:cNvSpPr/>
            <p:nvPr/>
          </p:nvSpPr>
          <p:spPr>
            <a:xfrm>
              <a:off x="1629000" y="2207725"/>
              <a:ext cx="47150" cy="20925"/>
            </a:xfrm>
            <a:custGeom>
              <a:rect b="b" l="l" r="r" t="t"/>
              <a:pathLst>
                <a:path extrusionOk="0" h="837" w="1886">
                  <a:moveTo>
                    <a:pt x="1787" y="0"/>
                  </a:moveTo>
                  <a:lnTo>
                    <a:pt x="1" y="423"/>
                  </a:lnTo>
                  <a:cubicBezTo>
                    <a:pt x="1" y="495"/>
                    <a:pt x="10" y="567"/>
                    <a:pt x="28" y="639"/>
                  </a:cubicBezTo>
                  <a:cubicBezTo>
                    <a:pt x="41" y="707"/>
                    <a:pt x="68" y="774"/>
                    <a:pt x="100" y="837"/>
                  </a:cubicBezTo>
                  <a:lnTo>
                    <a:pt x="1886" y="414"/>
                  </a:lnTo>
                  <a:cubicBezTo>
                    <a:pt x="1886" y="270"/>
                    <a:pt x="1854" y="126"/>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32"/>
            <p:cNvSpPr/>
            <p:nvPr/>
          </p:nvSpPr>
          <p:spPr>
            <a:xfrm>
              <a:off x="1534875" y="2269125"/>
              <a:ext cx="128475" cy="127725"/>
            </a:xfrm>
            <a:custGeom>
              <a:rect b="b" l="l" r="r" t="t"/>
              <a:pathLst>
                <a:path extrusionOk="0" h="5109" w="5139">
                  <a:moveTo>
                    <a:pt x="3784" y="0"/>
                  </a:moveTo>
                  <a:lnTo>
                    <a:pt x="3680" y="122"/>
                  </a:lnTo>
                  <a:cubicBezTo>
                    <a:pt x="3466" y="41"/>
                    <a:pt x="3237" y="2"/>
                    <a:pt x="3002" y="2"/>
                  </a:cubicBezTo>
                  <a:cubicBezTo>
                    <a:pt x="2190" y="2"/>
                    <a:pt x="1312" y="470"/>
                    <a:pt x="729" y="1301"/>
                  </a:cubicBezTo>
                  <a:cubicBezTo>
                    <a:pt x="136" y="2151"/>
                    <a:pt x="1" y="3154"/>
                    <a:pt x="302" y="3928"/>
                  </a:cubicBezTo>
                  <a:lnTo>
                    <a:pt x="194" y="4049"/>
                  </a:lnTo>
                  <a:lnTo>
                    <a:pt x="774" y="4625"/>
                  </a:lnTo>
                  <a:cubicBezTo>
                    <a:pt x="833" y="4679"/>
                    <a:pt x="891" y="4733"/>
                    <a:pt x="959" y="4778"/>
                  </a:cubicBezTo>
                  <a:cubicBezTo>
                    <a:pt x="1277" y="5002"/>
                    <a:pt x="1650" y="5108"/>
                    <a:pt x="2037" y="5108"/>
                  </a:cubicBezTo>
                  <a:cubicBezTo>
                    <a:pt x="2848" y="5108"/>
                    <a:pt x="3724" y="4642"/>
                    <a:pt x="4306" y="3811"/>
                  </a:cubicBezTo>
                  <a:cubicBezTo>
                    <a:pt x="5138" y="2623"/>
                    <a:pt x="5089" y="1355"/>
                    <a:pt x="4175" y="410"/>
                  </a:cubicBezTo>
                  <a:lnTo>
                    <a:pt x="3784"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32"/>
            <p:cNvSpPr/>
            <p:nvPr/>
          </p:nvSpPr>
          <p:spPr>
            <a:xfrm>
              <a:off x="1532075" y="2345950"/>
              <a:ext cx="48825" cy="50625"/>
            </a:xfrm>
            <a:custGeom>
              <a:rect b="b" l="l" r="r" t="t"/>
              <a:pathLst>
                <a:path extrusionOk="0" h="2025" w="1953">
                  <a:moveTo>
                    <a:pt x="108" y="0"/>
                  </a:moveTo>
                  <a:lnTo>
                    <a:pt x="0" y="99"/>
                  </a:lnTo>
                  <a:lnTo>
                    <a:pt x="293" y="418"/>
                  </a:lnTo>
                  <a:lnTo>
                    <a:pt x="1728" y="1988"/>
                  </a:lnTo>
                  <a:cubicBezTo>
                    <a:pt x="1800" y="2002"/>
                    <a:pt x="1876" y="2015"/>
                    <a:pt x="1953" y="2024"/>
                  </a:cubicBezTo>
                  <a:lnTo>
                    <a:pt x="266" y="167"/>
                  </a:ln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32"/>
            <p:cNvSpPr/>
            <p:nvPr/>
          </p:nvSpPr>
          <p:spPr>
            <a:xfrm>
              <a:off x="1547125" y="2345950"/>
              <a:ext cx="48275" cy="50625"/>
            </a:xfrm>
            <a:custGeom>
              <a:rect b="b" l="l" r="r" t="t"/>
              <a:pathLst>
                <a:path extrusionOk="0" h="2025" w="1931">
                  <a:moveTo>
                    <a:pt x="109" y="0"/>
                  </a:moveTo>
                  <a:lnTo>
                    <a:pt x="1" y="99"/>
                  </a:lnTo>
                  <a:lnTo>
                    <a:pt x="1760" y="2024"/>
                  </a:lnTo>
                  <a:cubicBezTo>
                    <a:pt x="1814" y="2015"/>
                    <a:pt x="1877" y="2006"/>
                    <a:pt x="1931" y="199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32"/>
            <p:cNvSpPr/>
            <p:nvPr/>
          </p:nvSpPr>
          <p:spPr>
            <a:xfrm>
              <a:off x="1562325" y="2345950"/>
              <a:ext cx="45125" cy="47925"/>
            </a:xfrm>
            <a:custGeom>
              <a:rect b="b" l="l" r="r" t="t"/>
              <a:pathLst>
                <a:path extrusionOk="0" h="1917" w="1805">
                  <a:moveTo>
                    <a:pt x="104" y="0"/>
                  </a:moveTo>
                  <a:lnTo>
                    <a:pt x="0" y="99"/>
                  </a:lnTo>
                  <a:lnTo>
                    <a:pt x="1656" y="1916"/>
                  </a:lnTo>
                  <a:cubicBezTo>
                    <a:pt x="1705" y="1898"/>
                    <a:pt x="1755" y="1885"/>
                    <a:pt x="1804" y="1862"/>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32"/>
            <p:cNvSpPr/>
            <p:nvPr/>
          </p:nvSpPr>
          <p:spPr>
            <a:xfrm>
              <a:off x="1577275" y="2345950"/>
              <a:ext cx="40625" cy="43325"/>
            </a:xfrm>
            <a:custGeom>
              <a:rect b="b" l="l" r="r" t="t"/>
              <a:pathLst>
                <a:path extrusionOk="0" h="1733" w="1625">
                  <a:moveTo>
                    <a:pt x="109" y="0"/>
                  </a:moveTo>
                  <a:lnTo>
                    <a:pt x="1" y="99"/>
                  </a:lnTo>
                  <a:lnTo>
                    <a:pt x="1494" y="1732"/>
                  </a:lnTo>
                  <a:cubicBezTo>
                    <a:pt x="1539" y="1710"/>
                    <a:pt x="1580" y="1687"/>
                    <a:pt x="1625" y="1660"/>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32"/>
            <p:cNvSpPr/>
            <p:nvPr/>
          </p:nvSpPr>
          <p:spPr>
            <a:xfrm>
              <a:off x="1592450" y="2345950"/>
              <a:ext cx="34675" cy="37250"/>
            </a:xfrm>
            <a:custGeom>
              <a:rect b="b" l="l" r="r" t="t"/>
              <a:pathLst>
                <a:path extrusionOk="0" h="1490" w="1387">
                  <a:moveTo>
                    <a:pt x="109" y="0"/>
                  </a:moveTo>
                  <a:lnTo>
                    <a:pt x="1" y="99"/>
                  </a:lnTo>
                  <a:lnTo>
                    <a:pt x="1270" y="1489"/>
                  </a:lnTo>
                  <a:cubicBezTo>
                    <a:pt x="1310" y="1462"/>
                    <a:pt x="1346" y="1435"/>
                    <a:pt x="1386" y="1404"/>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32"/>
            <p:cNvSpPr/>
            <p:nvPr/>
          </p:nvSpPr>
          <p:spPr>
            <a:xfrm>
              <a:off x="1607425" y="2345950"/>
              <a:ext cx="27800" cy="30050"/>
            </a:xfrm>
            <a:custGeom>
              <a:rect b="b" l="l" r="r" t="t"/>
              <a:pathLst>
                <a:path extrusionOk="0" h="1202" w="1112">
                  <a:moveTo>
                    <a:pt x="108" y="0"/>
                  </a:moveTo>
                  <a:lnTo>
                    <a:pt x="0" y="99"/>
                  </a:lnTo>
                  <a:lnTo>
                    <a:pt x="1008" y="1201"/>
                  </a:lnTo>
                  <a:cubicBezTo>
                    <a:pt x="1044" y="1170"/>
                    <a:pt x="1080" y="1134"/>
                    <a:pt x="1111" y="1098"/>
                  </a:cubicBez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32"/>
            <p:cNvSpPr/>
            <p:nvPr/>
          </p:nvSpPr>
          <p:spPr>
            <a:xfrm>
              <a:off x="1609325" y="2331100"/>
              <a:ext cx="33200" cy="36350"/>
            </a:xfrm>
            <a:custGeom>
              <a:rect b="b" l="l" r="r" t="t"/>
              <a:pathLst>
                <a:path extrusionOk="0" h="1454" w="1328">
                  <a:moveTo>
                    <a:pt x="104" y="0"/>
                  </a:moveTo>
                  <a:lnTo>
                    <a:pt x="1" y="99"/>
                  </a:lnTo>
                  <a:lnTo>
                    <a:pt x="1238" y="1453"/>
                  </a:lnTo>
                  <a:cubicBezTo>
                    <a:pt x="1269" y="1413"/>
                    <a:pt x="1296" y="1372"/>
                    <a:pt x="1328" y="1336"/>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32"/>
            <p:cNvSpPr/>
            <p:nvPr/>
          </p:nvSpPr>
          <p:spPr>
            <a:xfrm>
              <a:off x="1609325" y="2314000"/>
              <a:ext cx="39400" cy="43650"/>
            </a:xfrm>
            <a:custGeom>
              <a:rect b="b" l="l" r="r" t="t"/>
              <a:pathLst>
                <a:path extrusionOk="0" h="1746" w="1576">
                  <a:moveTo>
                    <a:pt x="109" y="0"/>
                  </a:moveTo>
                  <a:lnTo>
                    <a:pt x="1" y="99"/>
                  </a:lnTo>
                  <a:lnTo>
                    <a:pt x="1503" y="1746"/>
                  </a:lnTo>
                  <a:cubicBezTo>
                    <a:pt x="1526" y="1701"/>
                    <a:pt x="1553" y="1656"/>
                    <a:pt x="1575" y="161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32"/>
            <p:cNvSpPr/>
            <p:nvPr/>
          </p:nvSpPr>
          <p:spPr>
            <a:xfrm>
              <a:off x="1609325" y="2297025"/>
              <a:ext cx="44450" cy="49500"/>
            </a:xfrm>
            <a:custGeom>
              <a:rect b="b" l="l" r="r" t="t"/>
              <a:pathLst>
                <a:path extrusionOk="0" h="1980" w="1778">
                  <a:moveTo>
                    <a:pt x="109" y="0"/>
                  </a:moveTo>
                  <a:lnTo>
                    <a:pt x="1" y="99"/>
                  </a:lnTo>
                  <a:lnTo>
                    <a:pt x="1719" y="1980"/>
                  </a:lnTo>
                  <a:cubicBezTo>
                    <a:pt x="1742" y="1930"/>
                    <a:pt x="1760" y="1881"/>
                    <a:pt x="1778" y="182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32"/>
            <p:cNvSpPr/>
            <p:nvPr/>
          </p:nvSpPr>
          <p:spPr>
            <a:xfrm>
              <a:off x="1609325" y="2279925"/>
              <a:ext cx="47600" cy="53775"/>
            </a:xfrm>
            <a:custGeom>
              <a:rect b="b" l="l" r="r" t="t"/>
              <a:pathLst>
                <a:path extrusionOk="0" h="2151" w="1904">
                  <a:moveTo>
                    <a:pt x="109" y="0"/>
                  </a:moveTo>
                  <a:lnTo>
                    <a:pt x="1" y="99"/>
                  </a:lnTo>
                  <a:lnTo>
                    <a:pt x="1877" y="2151"/>
                  </a:lnTo>
                  <a:cubicBezTo>
                    <a:pt x="1886" y="2092"/>
                    <a:pt x="1895" y="2029"/>
                    <a:pt x="1904" y="197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32"/>
            <p:cNvSpPr/>
            <p:nvPr/>
          </p:nvSpPr>
          <p:spPr>
            <a:xfrm>
              <a:off x="1609325" y="2262825"/>
              <a:ext cx="47825" cy="54900"/>
            </a:xfrm>
            <a:custGeom>
              <a:rect b="b" l="l" r="r" t="t"/>
              <a:pathLst>
                <a:path extrusionOk="0" h="2196" w="1913">
                  <a:moveTo>
                    <a:pt x="109" y="1"/>
                  </a:moveTo>
                  <a:lnTo>
                    <a:pt x="1" y="100"/>
                  </a:lnTo>
                  <a:lnTo>
                    <a:pt x="140" y="257"/>
                  </a:lnTo>
                  <a:lnTo>
                    <a:pt x="1913" y="2196"/>
                  </a:lnTo>
                  <a:cubicBezTo>
                    <a:pt x="1908" y="2115"/>
                    <a:pt x="1899" y="2029"/>
                    <a:pt x="1881" y="1948"/>
                  </a:cubicBezTo>
                  <a:lnTo>
                    <a:pt x="361" y="279"/>
                  </a:lnTo>
                  <a:lnTo>
                    <a:pt x="109"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32"/>
            <p:cNvSpPr/>
            <p:nvPr/>
          </p:nvSpPr>
          <p:spPr>
            <a:xfrm>
              <a:off x="1518350" y="2255575"/>
              <a:ext cx="132500" cy="127675"/>
            </a:xfrm>
            <a:custGeom>
              <a:rect b="b" l="l" r="r" t="t"/>
              <a:pathLst>
                <a:path extrusionOk="0" h="5107" w="5300">
                  <a:moveTo>
                    <a:pt x="3131" y="1"/>
                  </a:moveTo>
                  <a:cubicBezTo>
                    <a:pt x="2320" y="1"/>
                    <a:pt x="1446" y="467"/>
                    <a:pt x="864" y="1298"/>
                  </a:cubicBezTo>
                  <a:cubicBezTo>
                    <a:pt x="0" y="2526"/>
                    <a:pt x="104" y="4083"/>
                    <a:pt x="1089" y="4776"/>
                  </a:cubicBezTo>
                  <a:cubicBezTo>
                    <a:pt x="1409" y="5000"/>
                    <a:pt x="1782" y="5106"/>
                    <a:pt x="2170" y="5106"/>
                  </a:cubicBezTo>
                  <a:cubicBezTo>
                    <a:pt x="2981" y="5106"/>
                    <a:pt x="3856" y="4640"/>
                    <a:pt x="4440" y="3808"/>
                  </a:cubicBezTo>
                  <a:cubicBezTo>
                    <a:pt x="5300" y="2585"/>
                    <a:pt x="5196" y="1028"/>
                    <a:pt x="4211" y="331"/>
                  </a:cubicBezTo>
                  <a:cubicBezTo>
                    <a:pt x="3891" y="107"/>
                    <a:pt x="3518" y="1"/>
                    <a:pt x="313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32"/>
            <p:cNvSpPr/>
            <p:nvPr/>
          </p:nvSpPr>
          <p:spPr>
            <a:xfrm>
              <a:off x="1524075" y="2261475"/>
              <a:ext cx="120925" cy="116325"/>
            </a:xfrm>
            <a:custGeom>
              <a:rect b="b" l="l" r="r" t="t"/>
              <a:pathLst>
                <a:path extrusionOk="0" h="4653" w="4837">
                  <a:moveTo>
                    <a:pt x="2879" y="54"/>
                  </a:moveTo>
                  <a:cubicBezTo>
                    <a:pt x="3213" y="54"/>
                    <a:pt x="3538" y="158"/>
                    <a:pt x="3811" y="347"/>
                  </a:cubicBezTo>
                  <a:cubicBezTo>
                    <a:pt x="4684" y="959"/>
                    <a:pt x="4769" y="2349"/>
                    <a:pt x="4005" y="3442"/>
                  </a:cubicBezTo>
                  <a:cubicBezTo>
                    <a:pt x="3501" y="4153"/>
                    <a:pt x="2727" y="4598"/>
                    <a:pt x="1980" y="4598"/>
                  </a:cubicBezTo>
                  <a:cubicBezTo>
                    <a:pt x="1973" y="4598"/>
                    <a:pt x="1966" y="4598"/>
                    <a:pt x="1959" y="4598"/>
                  </a:cubicBezTo>
                  <a:cubicBezTo>
                    <a:pt x="1624" y="4598"/>
                    <a:pt x="1300" y="4495"/>
                    <a:pt x="1026" y="4306"/>
                  </a:cubicBezTo>
                  <a:cubicBezTo>
                    <a:pt x="154" y="3694"/>
                    <a:pt x="68" y="2304"/>
                    <a:pt x="833" y="1215"/>
                  </a:cubicBezTo>
                  <a:cubicBezTo>
                    <a:pt x="1337" y="500"/>
                    <a:pt x="2111" y="55"/>
                    <a:pt x="2857" y="55"/>
                  </a:cubicBezTo>
                  <a:cubicBezTo>
                    <a:pt x="2864" y="54"/>
                    <a:pt x="2872" y="54"/>
                    <a:pt x="2879" y="54"/>
                  </a:cubicBezTo>
                  <a:close/>
                  <a:moveTo>
                    <a:pt x="2879" y="0"/>
                  </a:moveTo>
                  <a:cubicBezTo>
                    <a:pt x="2872" y="0"/>
                    <a:pt x="2865" y="0"/>
                    <a:pt x="2857" y="1"/>
                  </a:cubicBezTo>
                  <a:cubicBezTo>
                    <a:pt x="2120" y="1"/>
                    <a:pt x="1319" y="423"/>
                    <a:pt x="788" y="1179"/>
                  </a:cubicBezTo>
                  <a:cubicBezTo>
                    <a:pt x="1" y="2299"/>
                    <a:pt x="95" y="3716"/>
                    <a:pt x="995" y="4351"/>
                  </a:cubicBezTo>
                  <a:cubicBezTo>
                    <a:pt x="1281" y="4549"/>
                    <a:pt x="1615" y="4652"/>
                    <a:pt x="1958" y="4652"/>
                  </a:cubicBezTo>
                  <a:cubicBezTo>
                    <a:pt x="1966" y="4652"/>
                    <a:pt x="1973" y="4652"/>
                    <a:pt x="1980" y="4652"/>
                  </a:cubicBezTo>
                  <a:cubicBezTo>
                    <a:pt x="2722" y="4652"/>
                    <a:pt x="3519" y="4229"/>
                    <a:pt x="4049" y="3474"/>
                  </a:cubicBezTo>
                  <a:cubicBezTo>
                    <a:pt x="4837" y="2353"/>
                    <a:pt x="4742" y="932"/>
                    <a:pt x="3843" y="302"/>
                  </a:cubicBezTo>
                  <a:cubicBezTo>
                    <a:pt x="3561" y="104"/>
                    <a:pt x="3223" y="0"/>
                    <a:pt x="28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809" name="Google Shape;1809;p32"/>
          <p:cNvPicPr preferRelativeResize="0"/>
          <p:nvPr/>
        </p:nvPicPr>
        <p:blipFill rotWithShape="1">
          <a:blip r:embed="rId5">
            <a:alphaModFix/>
          </a:blip>
          <a:srcRect b="18847" l="12969" r="14979" t="18785"/>
          <a:stretch/>
        </p:blipFill>
        <p:spPr>
          <a:xfrm>
            <a:off x="3408049" y="8225374"/>
            <a:ext cx="2601774" cy="2252250"/>
          </a:xfrm>
          <a:prstGeom prst="rect">
            <a:avLst/>
          </a:prstGeom>
          <a:noFill/>
          <a:ln>
            <a:noFill/>
          </a:ln>
        </p:spPr>
      </p:pic>
      <p:sp>
        <p:nvSpPr>
          <p:cNvPr id="1810" name="Google Shape;1810;p32"/>
          <p:cNvSpPr/>
          <p:nvPr/>
        </p:nvSpPr>
        <p:spPr>
          <a:xfrm>
            <a:off x="3621226" y="8511022"/>
            <a:ext cx="565800" cy="5541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32"/>
          <p:cNvSpPr/>
          <p:nvPr/>
        </p:nvSpPr>
        <p:spPr>
          <a:xfrm>
            <a:off x="4405100" y="8400250"/>
            <a:ext cx="536400" cy="554100"/>
          </a:xfrm>
          <a:prstGeom prst="roundRect">
            <a:avLst>
              <a:gd fmla="val 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32"/>
          <p:cNvSpPr/>
          <p:nvPr/>
        </p:nvSpPr>
        <p:spPr>
          <a:xfrm rot="-405572">
            <a:off x="5161738" y="8340933"/>
            <a:ext cx="565833" cy="554371"/>
          </a:xfrm>
          <a:prstGeom prst="roundRect">
            <a:avLst>
              <a:gd fmla="val 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32"/>
          <p:cNvSpPr/>
          <p:nvPr/>
        </p:nvSpPr>
        <p:spPr>
          <a:xfrm rot="-590412">
            <a:off x="3577427" y="9408243"/>
            <a:ext cx="373901" cy="305394"/>
          </a:xfrm>
          <a:prstGeom prst="roundRect">
            <a:avLst>
              <a:gd fmla="val 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32"/>
          <p:cNvSpPr/>
          <p:nvPr/>
        </p:nvSpPr>
        <p:spPr>
          <a:xfrm>
            <a:off x="3657600" y="9143125"/>
            <a:ext cx="536400" cy="523200"/>
          </a:xfrm>
          <a:prstGeom prst="roundRect">
            <a:avLst>
              <a:gd fmla="val 1875"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32"/>
          <p:cNvSpPr/>
          <p:nvPr/>
        </p:nvSpPr>
        <p:spPr>
          <a:xfrm>
            <a:off x="4459187" y="9122480"/>
            <a:ext cx="499500" cy="5004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32"/>
          <p:cNvSpPr/>
          <p:nvPr/>
        </p:nvSpPr>
        <p:spPr>
          <a:xfrm>
            <a:off x="5229400" y="9030100"/>
            <a:ext cx="499500" cy="5232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32"/>
          <p:cNvSpPr/>
          <p:nvPr/>
        </p:nvSpPr>
        <p:spPr>
          <a:xfrm>
            <a:off x="4481940" y="9705977"/>
            <a:ext cx="565800" cy="5541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32"/>
          <p:cNvSpPr/>
          <p:nvPr/>
        </p:nvSpPr>
        <p:spPr>
          <a:xfrm>
            <a:off x="5229400" y="9656725"/>
            <a:ext cx="702300" cy="795600"/>
          </a:xfrm>
          <a:prstGeom prst="roundRect">
            <a:avLst>
              <a:gd fmla="val 264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2" name="Shape 1822"/>
        <p:cNvGrpSpPr/>
        <p:nvPr/>
      </p:nvGrpSpPr>
      <p:grpSpPr>
        <a:xfrm>
          <a:off x="0" y="0"/>
          <a:ext cx="0" cy="0"/>
          <a:chOff x="0" y="0"/>
          <a:chExt cx="0" cy="0"/>
        </a:xfrm>
      </p:grpSpPr>
      <p:sp>
        <p:nvSpPr>
          <p:cNvPr id="1823" name="Google Shape;1823;p3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24" name="Google Shape;1824;p33"/>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825" name="Google Shape;1825;p33"/>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Sternomastoid ‘tumour’</a:t>
            </a:r>
            <a:endParaRPr sz="2200"/>
          </a:p>
        </p:txBody>
      </p:sp>
      <p:sp>
        <p:nvSpPr>
          <p:cNvPr id="1826" name="Google Shape;1826;p33"/>
          <p:cNvSpPr/>
          <p:nvPr/>
        </p:nvSpPr>
        <p:spPr>
          <a:xfrm>
            <a:off x="74475" y="9412925"/>
            <a:ext cx="7440600" cy="1152300"/>
          </a:xfrm>
          <a:prstGeom prst="round2SameRect">
            <a:avLst>
              <a:gd fmla="val 16667" name="adj1"/>
              <a:gd fmla="val 0" name="adj2"/>
            </a:avLst>
          </a:prstGeom>
          <a:noFill/>
          <a:ln cap="flat" cmpd="sng" w="19050">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3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nvGrpSpPr>
          <p:cNvPr id="1828" name="Google Shape;1828;p33"/>
          <p:cNvGrpSpPr/>
          <p:nvPr/>
        </p:nvGrpSpPr>
        <p:grpSpPr>
          <a:xfrm>
            <a:off x="323344" y="896684"/>
            <a:ext cx="467181" cy="476434"/>
            <a:chOff x="2410712" y="2415450"/>
            <a:chExt cx="312600" cy="312600"/>
          </a:xfrm>
        </p:grpSpPr>
        <p:sp>
          <p:nvSpPr>
            <p:cNvPr id="1829" name="Google Shape;1829;p3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3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31" name="Google Shape;1831;p33"/>
          <p:cNvSpPr txBox="1"/>
          <p:nvPr/>
        </p:nvSpPr>
        <p:spPr>
          <a:xfrm>
            <a:off x="780625" y="770925"/>
            <a:ext cx="6533100" cy="74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rgbClr val="006D77"/>
                </a:solidFill>
                <a:highlight>
                  <a:srgbClr val="EDF9F9"/>
                </a:highlight>
                <a:latin typeface="Lora"/>
                <a:ea typeface="Lora"/>
                <a:cs typeface="Lora"/>
                <a:sym typeface="Lora"/>
              </a:rPr>
              <a:t>Sternomastoid ‘tumour’ (Ischaemic contracture of a segment of the sternomastoid muscle)</a:t>
            </a:r>
            <a:endParaRPr b="1" sz="1600">
              <a:solidFill>
                <a:srgbClr val="006D77"/>
              </a:solidFill>
              <a:highlight>
                <a:srgbClr val="EDF9F9"/>
              </a:highlight>
              <a:latin typeface="Lora"/>
              <a:ea typeface="Lora"/>
              <a:cs typeface="Lora"/>
              <a:sym typeface="Lora"/>
            </a:endParaRPr>
          </a:p>
        </p:txBody>
      </p:sp>
      <p:sp>
        <p:nvSpPr>
          <p:cNvPr id="1832" name="Google Shape;1832;p33"/>
          <p:cNvSpPr txBox="1"/>
          <p:nvPr/>
        </p:nvSpPr>
        <p:spPr>
          <a:xfrm>
            <a:off x="323350" y="1360550"/>
            <a:ext cx="6842100" cy="389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en-GB" sz="1200">
                <a:latin typeface="Mada"/>
                <a:ea typeface="Mada"/>
                <a:cs typeface="Mada"/>
                <a:sym typeface="Mada"/>
              </a:rPr>
              <a:t>Swelling </a:t>
            </a:r>
            <a:r>
              <a:rPr lang="en-GB" sz="1200">
                <a:latin typeface="Mada"/>
                <a:ea typeface="Mada"/>
                <a:cs typeface="Mada"/>
                <a:sym typeface="Mada"/>
              </a:rPr>
              <a:t>of the middle third of the sternomastoid muscle </a:t>
            </a:r>
            <a:r>
              <a:rPr lang="en-GB" sz="1200">
                <a:solidFill>
                  <a:srgbClr val="6AA84F"/>
                </a:solidFill>
                <a:latin typeface="Mada"/>
                <a:ea typeface="Mada"/>
                <a:cs typeface="Mada"/>
                <a:sym typeface="Mada"/>
              </a:rPr>
              <a:t>due to ischemic attack, it is </a:t>
            </a:r>
            <a:r>
              <a:rPr b="1" lang="en-GB" sz="1200">
                <a:solidFill>
                  <a:srgbClr val="6AA84F"/>
                </a:solidFill>
                <a:latin typeface="Mada"/>
                <a:ea typeface="Mada"/>
                <a:cs typeface="Mada"/>
                <a:sym typeface="Mada"/>
              </a:rPr>
              <a:t>not a tumor</a:t>
            </a:r>
            <a:endParaRPr b="1" sz="1200">
              <a:solidFill>
                <a:srgbClr val="6AA84F"/>
              </a:solidFill>
              <a:latin typeface="Mada"/>
              <a:ea typeface="Mada"/>
              <a:cs typeface="Mada"/>
              <a:sym typeface="Mada"/>
            </a:endParaRPr>
          </a:p>
        </p:txBody>
      </p:sp>
      <p:grpSp>
        <p:nvGrpSpPr>
          <p:cNvPr id="1833" name="Google Shape;1833;p33"/>
          <p:cNvGrpSpPr/>
          <p:nvPr/>
        </p:nvGrpSpPr>
        <p:grpSpPr>
          <a:xfrm>
            <a:off x="335747" y="3867473"/>
            <a:ext cx="865460" cy="743572"/>
            <a:chOff x="1186450" y="2531950"/>
            <a:chExt cx="399400" cy="341825"/>
          </a:xfrm>
        </p:grpSpPr>
        <p:sp>
          <p:nvSpPr>
            <p:cNvPr id="1834" name="Google Shape;1834;p33"/>
            <p:cNvSpPr/>
            <p:nvPr/>
          </p:nvSpPr>
          <p:spPr>
            <a:xfrm>
              <a:off x="1243925" y="2531950"/>
              <a:ext cx="341925" cy="341825"/>
            </a:xfrm>
            <a:custGeom>
              <a:rect b="b" l="l" r="r" t="t"/>
              <a:pathLst>
                <a:path extrusionOk="0" h="13673" w="13677">
                  <a:moveTo>
                    <a:pt x="6839" y="1"/>
                  </a:moveTo>
                  <a:cubicBezTo>
                    <a:pt x="3064" y="1"/>
                    <a:pt x="1" y="3060"/>
                    <a:pt x="1" y="6834"/>
                  </a:cubicBezTo>
                  <a:cubicBezTo>
                    <a:pt x="1" y="10613"/>
                    <a:pt x="3064" y="13672"/>
                    <a:pt x="6839" y="13672"/>
                  </a:cubicBezTo>
                  <a:cubicBezTo>
                    <a:pt x="10617" y="13672"/>
                    <a:pt x="13676" y="10613"/>
                    <a:pt x="13676" y="6834"/>
                  </a:cubicBezTo>
                  <a:cubicBezTo>
                    <a:pt x="13676" y="3060"/>
                    <a:pt x="10617" y="1"/>
                    <a:pt x="6839"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33"/>
            <p:cNvSpPr/>
            <p:nvPr/>
          </p:nvSpPr>
          <p:spPr>
            <a:xfrm>
              <a:off x="1186450" y="2575700"/>
              <a:ext cx="61900" cy="134100"/>
            </a:xfrm>
            <a:custGeom>
              <a:rect b="b" l="l" r="r" t="t"/>
              <a:pathLst>
                <a:path extrusionOk="0" h="5364" w="2476">
                  <a:moveTo>
                    <a:pt x="1027" y="1"/>
                  </a:moveTo>
                  <a:lnTo>
                    <a:pt x="446" y="424"/>
                  </a:lnTo>
                  <a:lnTo>
                    <a:pt x="433" y="433"/>
                  </a:lnTo>
                  <a:cubicBezTo>
                    <a:pt x="248" y="604"/>
                    <a:pt x="1" y="1107"/>
                    <a:pt x="410" y="1755"/>
                  </a:cubicBezTo>
                  <a:cubicBezTo>
                    <a:pt x="716" y="2246"/>
                    <a:pt x="1679" y="4225"/>
                    <a:pt x="2228" y="5363"/>
                  </a:cubicBezTo>
                  <a:lnTo>
                    <a:pt x="2475" y="5242"/>
                  </a:lnTo>
                  <a:cubicBezTo>
                    <a:pt x="1805" y="3847"/>
                    <a:pt x="941" y="2084"/>
                    <a:pt x="644" y="1611"/>
                  </a:cubicBezTo>
                  <a:cubicBezTo>
                    <a:pt x="275" y="1026"/>
                    <a:pt x="577" y="685"/>
                    <a:pt x="617" y="640"/>
                  </a:cubicBezTo>
                  <a:lnTo>
                    <a:pt x="1189" y="226"/>
                  </a:lnTo>
                  <a:lnTo>
                    <a:pt x="1027"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33"/>
            <p:cNvSpPr/>
            <p:nvPr/>
          </p:nvSpPr>
          <p:spPr>
            <a:xfrm>
              <a:off x="1268325" y="2533200"/>
              <a:ext cx="107550" cy="115625"/>
            </a:xfrm>
            <a:custGeom>
              <a:rect b="b" l="l" r="r" t="t"/>
              <a:pathLst>
                <a:path extrusionOk="0" h="4625" w="4302">
                  <a:moveTo>
                    <a:pt x="856" y="0"/>
                  </a:moveTo>
                  <a:cubicBezTo>
                    <a:pt x="787" y="0"/>
                    <a:pt x="725" y="9"/>
                    <a:pt x="676" y="23"/>
                  </a:cubicBezTo>
                  <a:lnTo>
                    <a:pt x="1" y="306"/>
                  </a:lnTo>
                  <a:lnTo>
                    <a:pt x="109" y="558"/>
                  </a:lnTo>
                  <a:lnTo>
                    <a:pt x="757" y="288"/>
                  </a:lnTo>
                  <a:cubicBezTo>
                    <a:pt x="771" y="285"/>
                    <a:pt x="807" y="279"/>
                    <a:pt x="858" y="279"/>
                  </a:cubicBezTo>
                  <a:cubicBezTo>
                    <a:pt x="1022" y="279"/>
                    <a:pt x="1341" y="347"/>
                    <a:pt x="1575" y="819"/>
                  </a:cubicBezTo>
                  <a:cubicBezTo>
                    <a:pt x="1854" y="1386"/>
                    <a:pt x="3262" y="3442"/>
                    <a:pt x="4077" y="4625"/>
                  </a:cubicBezTo>
                  <a:lnTo>
                    <a:pt x="4302" y="4467"/>
                  </a:lnTo>
                  <a:cubicBezTo>
                    <a:pt x="3649" y="3523"/>
                    <a:pt x="2102" y="1264"/>
                    <a:pt x="1818" y="693"/>
                  </a:cubicBezTo>
                  <a:cubicBezTo>
                    <a:pt x="1545" y="142"/>
                    <a:pt x="1136" y="0"/>
                    <a:pt x="85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33"/>
            <p:cNvSpPr/>
            <p:nvPr/>
          </p:nvSpPr>
          <p:spPr>
            <a:xfrm>
              <a:off x="1358650" y="2627675"/>
              <a:ext cx="17225" cy="21050"/>
            </a:xfrm>
            <a:custGeom>
              <a:rect b="b" l="l" r="r" t="t"/>
              <a:pathLst>
                <a:path extrusionOk="0" h="842" w="689">
                  <a:moveTo>
                    <a:pt x="216" y="0"/>
                  </a:moveTo>
                  <a:lnTo>
                    <a:pt x="0" y="171"/>
                  </a:lnTo>
                  <a:cubicBezTo>
                    <a:pt x="167" y="414"/>
                    <a:pt x="324" y="643"/>
                    <a:pt x="464" y="841"/>
                  </a:cubicBezTo>
                  <a:lnTo>
                    <a:pt x="689" y="688"/>
                  </a:lnTo>
                  <a:cubicBezTo>
                    <a:pt x="558" y="499"/>
                    <a:pt x="396" y="266"/>
                    <a:pt x="21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33"/>
            <p:cNvSpPr/>
            <p:nvPr/>
          </p:nvSpPr>
          <p:spPr>
            <a:xfrm>
              <a:off x="1236175" y="2694025"/>
              <a:ext cx="12175" cy="15650"/>
            </a:xfrm>
            <a:custGeom>
              <a:rect b="b" l="l" r="r" t="t"/>
              <a:pathLst>
                <a:path extrusionOk="0" h="626" w="487">
                  <a:moveTo>
                    <a:pt x="239" y="0"/>
                  </a:moveTo>
                  <a:lnTo>
                    <a:pt x="0" y="140"/>
                  </a:lnTo>
                  <a:cubicBezTo>
                    <a:pt x="86" y="311"/>
                    <a:pt x="167" y="477"/>
                    <a:pt x="239" y="626"/>
                  </a:cubicBezTo>
                  <a:lnTo>
                    <a:pt x="486" y="509"/>
                  </a:lnTo>
                  <a:lnTo>
                    <a:pt x="2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33"/>
            <p:cNvSpPr/>
            <p:nvPr/>
          </p:nvSpPr>
          <p:spPr>
            <a:xfrm>
              <a:off x="1203000" y="2571475"/>
              <a:ext cx="23300" cy="20200"/>
            </a:xfrm>
            <a:custGeom>
              <a:rect b="b" l="l" r="r" t="t"/>
              <a:pathLst>
                <a:path extrusionOk="0" h="808" w="932">
                  <a:moveTo>
                    <a:pt x="540" y="0"/>
                  </a:moveTo>
                  <a:cubicBezTo>
                    <a:pt x="481" y="0"/>
                    <a:pt x="422" y="17"/>
                    <a:pt x="369" y="53"/>
                  </a:cubicBezTo>
                  <a:lnTo>
                    <a:pt x="176" y="183"/>
                  </a:lnTo>
                  <a:cubicBezTo>
                    <a:pt x="36" y="278"/>
                    <a:pt x="0" y="467"/>
                    <a:pt x="95" y="602"/>
                  </a:cubicBezTo>
                  <a:lnTo>
                    <a:pt x="144" y="674"/>
                  </a:lnTo>
                  <a:cubicBezTo>
                    <a:pt x="200" y="760"/>
                    <a:pt x="295" y="807"/>
                    <a:pt x="392" y="807"/>
                  </a:cubicBezTo>
                  <a:cubicBezTo>
                    <a:pt x="450" y="807"/>
                    <a:pt x="510" y="790"/>
                    <a:pt x="563" y="755"/>
                  </a:cubicBezTo>
                  <a:lnTo>
                    <a:pt x="756" y="629"/>
                  </a:lnTo>
                  <a:cubicBezTo>
                    <a:pt x="895" y="534"/>
                    <a:pt x="931" y="345"/>
                    <a:pt x="837" y="206"/>
                  </a:cubicBezTo>
                  <a:lnTo>
                    <a:pt x="788" y="134"/>
                  </a:lnTo>
                  <a:cubicBezTo>
                    <a:pt x="731" y="47"/>
                    <a:pt x="637" y="0"/>
                    <a:pt x="54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33"/>
            <p:cNvSpPr/>
            <p:nvPr/>
          </p:nvSpPr>
          <p:spPr>
            <a:xfrm>
              <a:off x="1256525" y="2533925"/>
              <a:ext cx="23425" cy="19525"/>
            </a:xfrm>
            <a:custGeom>
              <a:rect b="b" l="l" r="r" t="t"/>
              <a:pathLst>
                <a:path extrusionOk="0" h="781" w="937">
                  <a:moveTo>
                    <a:pt x="558" y="1"/>
                  </a:moveTo>
                  <a:cubicBezTo>
                    <a:pt x="516" y="1"/>
                    <a:pt x="473" y="10"/>
                    <a:pt x="432" y="30"/>
                  </a:cubicBezTo>
                  <a:lnTo>
                    <a:pt x="221" y="124"/>
                  </a:lnTo>
                  <a:cubicBezTo>
                    <a:pt x="68" y="192"/>
                    <a:pt x="1" y="372"/>
                    <a:pt x="73" y="525"/>
                  </a:cubicBezTo>
                  <a:lnTo>
                    <a:pt x="104" y="601"/>
                  </a:lnTo>
                  <a:cubicBezTo>
                    <a:pt x="157" y="714"/>
                    <a:pt x="266" y="780"/>
                    <a:pt x="382" y="780"/>
                  </a:cubicBezTo>
                  <a:cubicBezTo>
                    <a:pt x="423" y="780"/>
                    <a:pt x="464" y="772"/>
                    <a:pt x="504" y="754"/>
                  </a:cubicBezTo>
                  <a:lnTo>
                    <a:pt x="716" y="655"/>
                  </a:lnTo>
                  <a:cubicBezTo>
                    <a:pt x="869" y="588"/>
                    <a:pt x="936" y="408"/>
                    <a:pt x="864" y="255"/>
                  </a:cubicBezTo>
                  <a:lnTo>
                    <a:pt x="833" y="178"/>
                  </a:lnTo>
                  <a:cubicBezTo>
                    <a:pt x="780" y="67"/>
                    <a:pt x="671"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33"/>
            <p:cNvSpPr/>
            <p:nvPr/>
          </p:nvSpPr>
          <p:spPr>
            <a:xfrm>
              <a:off x="1237400" y="2632850"/>
              <a:ext cx="149950" cy="116325"/>
            </a:xfrm>
            <a:custGeom>
              <a:rect b="b" l="l" r="r" t="t"/>
              <a:pathLst>
                <a:path extrusionOk="0" h="4653" w="5998">
                  <a:moveTo>
                    <a:pt x="5314" y="0"/>
                  </a:moveTo>
                  <a:lnTo>
                    <a:pt x="4900" y="229"/>
                  </a:lnTo>
                  <a:cubicBezTo>
                    <a:pt x="4909" y="243"/>
                    <a:pt x="5489" y="1291"/>
                    <a:pt x="5197" y="2344"/>
                  </a:cubicBezTo>
                  <a:cubicBezTo>
                    <a:pt x="5030" y="2938"/>
                    <a:pt x="4612" y="3428"/>
                    <a:pt x="3951" y="3797"/>
                  </a:cubicBezTo>
                  <a:cubicBezTo>
                    <a:pt x="3497" y="4052"/>
                    <a:pt x="3056" y="4179"/>
                    <a:pt x="2632" y="4179"/>
                  </a:cubicBezTo>
                  <a:cubicBezTo>
                    <a:pt x="2190" y="4179"/>
                    <a:pt x="1766" y="4041"/>
                    <a:pt x="1364" y="3765"/>
                  </a:cubicBezTo>
                  <a:cubicBezTo>
                    <a:pt x="982" y="3491"/>
                    <a:pt x="658" y="3145"/>
                    <a:pt x="415" y="2744"/>
                  </a:cubicBezTo>
                  <a:lnTo>
                    <a:pt x="1" y="2974"/>
                  </a:lnTo>
                  <a:cubicBezTo>
                    <a:pt x="28" y="3023"/>
                    <a:pt x="694" y="4202"/>
                    <a:pt x="1935" y="4553"/>
                  </a:cubicBezTo>
                  <a:cubicBezTo>
                    <a:pt x="2166" y="4619"/>
                    <a:pt x="2401" y="4652"/>
                    <a:pt x="2639" y="4652"/>
                  </a:cubicBezTo>
                  <a:cubicBezTo>
                    <a:pt x="3142" y="4652"/>
                    <a:pt x="3659" y="4504"/>
                    <a:pt x="4185" y="4211"/>
                  </a:cubicBezTo>
                  <a:cubicBezTo>
                    <a:pt x="4517" y="4026"/>
                    <a:pt x="4814" y="3797"/>
                    <a:pt x="5071" y="3518"/>
                  </a:cubicBezTo>
                  <a:cubicBezTo>
                    <a:pt x="5345" y="3221"/>
                    <a:pt x="5543" y="2861"/>
                    <a:pt x="5651" y="2474"/>
                  </a:cubicBezTo>
                  <a:cubicBezTo>
                    <a:pt x="5997" y="1233"/>
                    <a:pt x="5341" y="50"/>
                    <a:pt x="53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33"/>
            <p:cNvSpPr/>
            <p:nvPr/>
          </p:nvSpPr>
          <p:spPr>
            <a:xfrm>
              <a:off x="1244375" y="2636325"/>
              <a:ext cx="133300" cy="103375"/>
            </a:xfrm>
            <a:custGeom>
              <a:rect b="b" l="l" r="r" t="t"/>
              <a:pathLst>
                <a:path extrusionOk="0" h="4135" w="5332">
                  <a:moveTo>
                    <a:pt x="4783" y="0"/>
                  </a:moveTo>
                  <a:lnTo>
                    <a:pt x="4625" y="90"/>
                  </a:lnTo>
                  <a:cubicBezTo>
                    <a:pt x="4630" y="99"/>
                    <a:pt x="5215" y="1148"/>
                    <a:pt x="4918" y="2205"/>
                  </a:cubicBezTo>
                  <a:cubicBezTo>
                    <a:pt x="4751" y="2799"/>
                    <a:pt x="4333" y="3289"/>
                    <a:pt x="3676" y="3658"/>
                  </a:cubicBezTo>
                  <a:cubicBezTo>
                    <a:pt x="3220" y="3911"/>
                    <a:pt x="2780" y="4038"/>
                    <a:pt x="2356" y="4038"/>
                  </a:cubicBezTo>
                  <a:cubicBezTo>
                    <a:pt x="1913" y="4038"/>
                    <a:pt x="1489" y="3900"/>
                    <a:pt x="1085" y="3622"/>
                  </a:cubicBezTo>
                  <a:cubicBezTo>
                    <a:pt x="703" y="3352"/>
                    <a:pt x="379" y="3006"/>
                    <a:pt x="136" y="2605"/>
                  </a:cubicBezTo>
                  <a:lnTo>
                    <a:pt x="1" y="2682"/>
                  </a:lnTo>
                  <a:cubicBezTo>
                    <a:pt x="140" y="2907"/>
                    <a:pt x="725" y="3766"/>
                    <a:pt x="1710" y="4049"/>
                  </a:cubicBezTo>
                  <a:cubicBezTo>
                    <a:pt x="1916" y="4106"/>
                    <a:pt x="2125" y="4135"/>
                    <a:pt x="2336" y="4135"/>
                  </a:cubicBezTo>
                  <a:cubicBezTo>
                    <a:pt x="2791" y="4135"/>
                    <a:pt x="3259" y="4003"/>
                    <a:pt x="3735" y="3739"/>
                  </a:cubicBezTo>
                  <a:cubicBezTo>
                    <a:pt x="4031" y="3572"/>
                    <a:pt x="4301" y="3365"/>
                    <a:pt x="4531" y="3114"/>
                  </a:cubicBezTo>
                  <a:cubicBezTo>
                    <a:pt x="4778" y="2844"/>
                    <a:pt x="4958" y="2524"/>
                    <a:pt x="5053" y="2173"/>
                  </a:cubicBezTo>
                  <a:cubicBezTo>
                    <a:pt x="5332" y="1188"/>
                    <a:pt x="4904" y="239"/>
                    <a:pt x="478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33"/>
            <p:cNvSpPr/>
            <p:nvPr/>
          </p:nvSpPr>
          <p:spPr>
            <a:xfrm>
              <a:off x="1528250" y="2699875"/>
              <a:ext cx="34550" cy="92025"/>
            </a:xfrm>
            <a:custGeom>
              <a:rect b="b" l="l" r="r" t="t"/>
              <a:pathLst>
                <a:path extrusionOk="0" h="3681" w="1382">
                  <a:moveTo>
                    <a:pt x="805" y="0"/>
                  </a:moveTo>
                  <a:cubicBezTo>
                    <a:pt x="805" y="0"/>
                    <a:pt x="0" y="2767"/>
                    <a:pt x="1318" y="3680"/>
                  </a:cubicBezTo>
                  <a:lnTo>
                    <a:pt x="1381" y="3545"/>
                  </a:lnTo>
                  <a:cubicBezTo>
                    <a:pt x="1381" y="3545"/>
                    <a:pt x="288" y="2780"/>
                    <a:pt x="891" y="212"/>
                  </a:cubicBezTo>
                  <a:cubicBezTo>
                    <a:pt x="895" y="198"/>
                    <a:pt x="904" y="176"/>
                    <a:pt x="909" y="158"/>
                  </a:cubicBezTo>
                  <a:lnTo>
                    <a:pt x="80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33"/>
            <p:cNvSpPr/>
            <p:nvPr/>
          </p:nvSpPr>
          <p:spPr>
            <a:xfrm>
              <a:off x="1531050" y="2662150"/>
              <a:ext cx="47600" cy="42275"/>
            </a:xfrm>
            <a:custGeom>
              <a:rect b="b" l="l" r="r" t="t"/>
              <a:pathLst>
                <a:path extrusionOk="0" h="1691" w="1904">
                  <a:moveTo>
                    <a:pt x="952" y="0"/>
                  </a:moveTo>
                  <a:cubicBezTo>
                    <a:pt x="860" y="0"/>
                    <a:pt x="767" y="15"/>
                    <a:pt x="675" y="47"/>
                  </a:cubicBezTo>
                  <a:cubicBezTo>
                    <a:pt x="235" y="200"/>
                    <a:pt x="1" y="681"/>
                    <a:pt x="154" y="1122"/>
                  </a:cubicBezTo>
                  <a:cubicBezTo>
                    <a:pt x="271" y="1472"/>
                    <a:pt x="598" y="1691"/>
                    <a:pt x="948" y="1691"/>
                  </a:cubicBezTo>
                  <a:cubicBezTo>
                    <a:pt x="1039" y="1691"/>
                    <a:pt x="1133" y="1676"/>
                    <a:pt x="1224" y="1644"/>
                  </a:cubicBezTo>
                  <a:cubicBezTo>
                    <a:pt x="1665" y="1491"/>
                    <a:pt x="1904" y="1010"/>
                    <a:pt x="1751" y="569"/>
                  </a:cubicBezTo>
                  <a:cubicBezTo>
                    <a:pt x="1629" y="220"/>
                    <a:pt x="1302" y="0"/>
                    <a:pt x="952"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33"/>
            <p:cNvSpPr/>
            <p:nvPr/>
          </p:nvSpPr>
          <p:spPr>
            <a:xfrm>
              <a:off x="1543550" y="2672875"/>
              <a:ext cx="22950" cy="20375"/>
            </a:xfrm>
            <a:custGeom>
              <a:rect b="b" l="l" r="r" t="t"/>
              <a:pathLst>
                <a:path extrusionOk="0" h="815" w="918">
                  <a:moveTo>
                    <a:pt x="460" y="0"/>
                  </a:moveTo>
                  <a:cubicBezTo>
                    <a:pt x="338" y="0"/>
                    <a:pt x="217" y="55"/>
                    <a:pt x="135" y="158"/>
                  </a:cubicBezTo>
                  <a:cubicBezTo>
                    <a:pt x="0" y="338"/>
                    <a:pt x="31" y="594"/>
                    <a:pt x="211" y="729"/>
                  </a:cubicBezTo>
                  <a:cubicBezTo>
                    <a:pt x="284" y="787"/>
                    <a:pt x="371" y="815"/>
                    <a:pt x="458" y="815"/>
                  </a:cubicBezTo>
                  <a:cubicBezTo>
                    <a:pt x="580" y="815"/>
                    <a:pt x="701" y="760"/>
                    <a:pt x="783" y="657"/>
                  </a:cubicBezTo>
                  <a:cubicBezTo>
                    <a:pt x="918" y="477"/>
                    <a:pt x="886" y="221"/>
                    <a:pt x="706" y="86"/>
                  </a:cubicBezTo>
                  <a:cubicBezTo>
                    <a:pt x="633" y="28"/>
                    <a:pt x="547" y="0"/>
                    <a:pt x="46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33"/>
            <p:cNvSpPr/>
            <p:nvPr/>
          </p:nvSpPr>
          <p:spPr>
            <a:xfrm>
              <a:off x="1550950" y="2664325"/>
              <a:ext cx="28150" cy="39950"/>
            </a:xfrm>
            <a:custGeom>
              <a:rect b="b" l="l" r="r" t="t"/>
              <a:pathLst>
                <a:path extrusionOk="0" h="1598" w="1126">
                  <a:moveTo>
                    <a:pt x="545" y="1"/>
                  </a:moveTo>
                  <a:lnTo>
                    <a:pt x="545" y="1"/>
                  </a:lnTo>
                  <a:cubicBezTo>
                    <a:pt x="1126" y="545"/>
                    <a:pt x="788" y="1512"/>
                    <a:pt x="1" y="1580"/>
                  </a:cubicBezTo>
                  <a:cubicBezTo>
                    <a:pt x="58" y="1591"/>
                    <a:pt x="115" y="1597"/>
                    <a:pt x="172" y="1597"/>
                  </a:cubicBezTo>
                  <a:cubicBezTo>
                    <a:pt x="524" y="1597"/>
                    <a:pt x="848" y="1376"/>
                    <a:pt x="968" y="1031"/>
                  </a:cubicBezTo>
                  <a:cubicBezTo>
                    <a:pt x="1103" y="630"/>
                    <a:pt x="923" y="190"/>
                    <a:pt x="54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33"/>
            <p:cNvSpPr/>
            <p:nvPr/>
          </p:nvSpPr>
          <p:spPr>
            <a:xfrm>
              <a:off x="1333800" y="2730450"/>
              <a:ext cx="108425" cy="142875"/>
            </a:xfrm>
            <a:custGeom>
              <a:rect b="b" l="l" r="r" t="t"/>
              <a:pathLst>
                <a:path extrusionOk="0" h="5715" w="4337">
                  <a:moveTo>
                    <a:pt x="427" y="1"/>
                  </a:moveTo>
                  <a:lnTo>
                    <a:pt x="0" y="194"/>
                  </a:lnTo>
                  <a:cubicBezTo>
                    <a:pt x="553" y="1409"/>
                    <a:pt x="1215" y="2570"/>
                    <a:pt x="1980" y="3667"/>
                  </a:cubicBezTo>
                  <a:cubicBezTo>
                    <a:pt x="2470" y="4378"/>
                    <a:pt x="3023" y="5125"/>
                    <a:pt x="3680" y="5714"/>
                  </a:cubicBezTo>
                  <a:cubicBezTo>
                    <a:pt x="3905" y="5701"/>
                    <a:pt x="4121" y="5678"/>
                    <a:pt x="4337" y="5642"/>
                  </a:cubicBezTo>
                  <a:cubicBezTo>
                    <a:pt x="3563" y="5062"/>
                    <a:pt x="2924" y="4203"/>
                    <a:pt x="2366" y="3397"/>
                  </a:cubicBezTo>
                  <a:cubicBezTo>
                    <a:pt x="1620" y="2327"/>
                    <a:pt x="972" y="1188"/>
                    <a:pt x="4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33"/>
            <p:cNvSpPr/>
            <p:nvPr/>
          </p:nvSpPr>
          <p:spPr>
            <a:xfrm>
              <a:off x="1531725" y="2703925"/>
              <a:ext cx="34775" cy="84600"/>
            </a:xfrm>
            <a:custGeom>
              <a:rect b="b" l="l" r="r" t="t"/>
              <a:pathLst>
                <a:path extrusionOk="0" h="3384" w="1391">
                  <a:moveTo>
                    <a:pt x="770" y="0"/>
                  </a:moveTo>
                  <a:cubicBezTo>
                    <a:pt x="770" y="0"/>
                    <a:pt x="1" y="2227"/>
                    <a:pt x="1242" y="3383"/>
                  </a:cubicBezTo>
                  <a:cubicBezTo>
                    <a:pt x="1296" y="3293"/>
                    <a:pt x="1346" y="3203"/>
                    <a:pt x="1391" y="3113"/>
                  </a:cubicBezTo>
                  <a:cubicBezTo>
                    <a:pt x="1161" y="2884"/>
                    <a:pt x="716" y="2330"/>
                    <a:pt x="1031" y="9"/>
                  </a:cubicBezTo>
                  <a:lnTo>
                    <a:pt x="77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49" name="Google Shape;1849;p33"/>
          <p:cNvSpPr txBox="1"/>
          <p:nvPr/>
        </p:nvSpPr>
        <p:spPr>
          <a:xfrm>
            <a:off x="228600" y="3523055"/>
            <a:ext cx="1168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E29578"/>
                </a:solidFill>
                <a:latin typeface="Lora"/>
                <a:ea typeface="Lora"/>
                <a:cs typeface="Lora"/>
                <a:sym typeface="Lora"/>
              </a:rPr>
              <a:t>Examination</a:t>
            </a:r>
            <a:endParaRPr b="1" sz="1200">
              <a:solidFill>
                <a:srgbClr val="E29578"/>
              </a:solidFill>
              <a:latin typeface="Lora"/>
              <a:ea typeface="Lora"/>
              <a:cs typeface="Lora"/>
              <a:sym typeface="Lora"/>
            </a:endParaRPr>
          </a:p>
        </p:txBody>
      </p:sp>
      <p:sp>
        <p:nvSpPr>
          <p:cNvPr id="1850" name="Google Shape;1850;p33"/>
          <p:cNvSpPr/>
          <p:nvPr/>
        </p:nvSpPr>
        <p:spPr>
          <a:xfrm>
            <a:off x="262800" y="1824687"/>
            <a:ext cx="6842100" cy="1102200"/>
          </a:xfrm>
          <a:prstGeom prst="round1Rect">
            <a:avLst>
              <a:gd fmla="val 42576" name="adj"/>
            </a:avLst>
          </a:prstGeom>
          <a:noFill/>
          <a:ln cap="flat" cmpd="sng" w="19050">
            <a:solidFill>
              <a:srgbClr val="F9BDA5"/>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51" name="Google Shape;1851;p33"/>
          <p:cNvGrpSpPr/>
          <p:nvPr/>
        </p:nvGrpSpPr>
        <p:grpSpPr>
          <a:xfrm>
            <a:off x="429754" y="2128762"/>
            <a:ext cx="750422" cy="753569"/>
            <a:chOff x="1086250" y="2163525"/>
            <a:chExt cx="341800" cy="341925"/>
          </a:xfrm>
        </p:grpSpPr>
        <p:sp>
          <p:nvSpPr>
            <p:cNvPr id="1852" name="Google Shape;1852;p33"/>
            <p:cNvSpPr/>
            <p:nvPr/>
          </p:nvSpPr>
          <p:spPr>
            <a:xfrm>
              <a:off x="1086250" y="2163525"/>
              <a:ext cx="341800" cy="341925"/>
            </a:xfrm>
            <a:custGeom>
              <a:rect b="b" l="l" r="r" t="t"/>
              <a:pathLst>
                <a:path extrusionOk="0" h="13677" w="13672">
                  <a:moveTo>
                    <a:pt x="6839" y="0"/>
                  </a:moveTo>
                  <a:cubicBezTo>
                    <a:pt x="3060" y="0"/>
                    <a:pt x="1" y="3059"/>
                    <a:pt x="1" y="6838"/>
                  </a:cubicBezTo>
                  <a:cubicBezTo>
                    <a:pt x="1" y="10613"/>
                    <a:pt x="3060" y="13676"/>
                    <a:pt x="6839" y="13676"/>
                  </a:cubicBezTo>
                  <a:cubicBezTo>
                    <a:pt x="10613" y="13676"/>
                    <a:pt x="13672" y="10613"/>
                    <a:pt x="13672" y="6838"/>
                  </a:cubicBezTo>
                  <a:cubicBezTo>
                    <a:pt x="13672" y="3059"/>
                    <a:pt x="10613" y="0"/>
                    <a:pt x="6839"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33"/>
            <p:cNvSpPr/>
            <p:nvPr/>
          </p:nvSpPr>
          <p:spPr>
            <a:xfrm>
              <a:off x="1117625" y="2175225"/>
              <a:ext cx="243400" cy="327175"/>
            </a:xfrm>
            <a:custGeom>
              <a:rect b="b" l="l" r="r" t="t"/>
              <a:pathLst>
                <a:path extrusionOk="0" h="13087" w="9736">
                  <a:moveTo>
                    <a:pt x="3087" y="0"/>
                  </a:moveTo>
                  <a:cubicBezTo>
                    <a:pt x="2286" y="315"/>
                    <a:pt x="1553" y="778"/>
                    <a:pt x="928" y="1363"/>
                  </a:cubicBezTo>
                  <a:lnTo>
                    <a:pt x="19" y="11548"/>
                  </a:lnTo>
                  <a:cubicBezTo>
                    <a:pt x="1" y="11755"/>
                    <a:pt x="145" y="11939"/>
                    <a:pt x="347" y="11975"/>
                  </a:cubicBezTo>
                  <a:lnTo>
                    <a:pt x="6857" y="13087"/>
                  </a:lnTo>
                  <a:cubicBezTo>
                    <a:pt x="7504" y="12965"/>
                    <a:pt x="8130" y="12749"/>
                    <a:pt x="8715" y="12448"/>
                  </a:cubicBezTo>
                  <a:lnTo>
                    <a:pt x="9736" y="940"/>
                  </a:lnTo>
                  <a:cubicBezTo>
                    <a:pt x="9259" y="576"/>
                    <a:pt x="8737" y="275"/>
                    <a:pt x="8184" y="45"/>
                  </a:cubicBezTo>
                  <a:lnTo>
                    <a:pt x="3087"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33"/>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33"/>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33"/>
            <p:cNvSpPr/>
            <p:nvPr/>
          </p:nvSpPr>
          <p:spPr>
            <a:xfrm>
              <a:off x="1109975" y="2199050"/>
              <a:ext cx="238225" cy="275900"/>
            </a:xfrm>
            <a:custGeom>
              <a:rect b="b" l="l" r="r" t="t"/>
              <a:pathLst>
                <a:path extrusionOk="0" h="11036" w="9529">
                  <a:moveTo>
                    <a:pt x="1706" y="1"/>
                  </a:moveTo>
                  <a:cubicBezTo>
                    <a:pt x="1706" y="1"/>
                    <a:pt x="667" y="8769"/>
                    <a:pt x="1" y="9331"/>
                  </a:cubicBezTo>
                  <a:lnTo>
                    <a:pt x="7819" y="11036"/>
                  </a:lnTo>
                  <a:lnTo>
                    <a:pt x="9529" y="68"/>
                  </a:lnTo>
                  <a:lnTo>
                    <a:pt x="1706"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33"/>
            <p:cNvSpPr/>
            <p:nvPr/>
          </p:nvSpPr>
          <p:spPr>
            <a:xfrm>
              <a:off x="1088500" y="2392500"/>
              <a:ext cx="219775" cy="82450"/>
            </a:xfrm>
            <a:custGeom>
              <a:rect b="b" l="l" r="r" t="t"/>
              <a:pathLst>
                <a:path extrusionOk="0" h="3298" w="8791">
                  <a:moveTo>
                    <a:pt x="8791" y="2578"/>
                  </a:moveTo>
                  <a:lnTo>
                    <a:pt x="8791" y="2579"/>
                  </a:lnTo>
                  <a:lnTo>
                    <a:pt x="8791" y="2579"/>
                  </a:lnTo>
                  <a:cubicBezTo>
                    <a:pt x="8791" y="2579"/>
                    <a:pt x="8791" y="2579"/>
                    <a:pt x="8791" y="2578"/>
                  </a:cubicBezTo>
                  <a:close/>
                  <a:moveTo>
                    <a:pt x="77" y="0"/>
                  </a:moveTo>
                  <a:cubicBezTo>
                    <a:pt x="1" y="1179"/>
                    <a:pt x="860" y="1593"/>
                    <a:pt x="860" y="1593"/>
                  </a:cubicBezTo>
                  <a:lnTo>
                    <a:pt x="8274" y="3210"/>
                  </a:lnTo>
                  <a:lnTo>
                    <a:pt x="8274" y="3210"/>
                  </a:lnTo>
                  <a:cubicBezTo>
                    <a:pt x="7749" y="3012"/>
                    <a:pt x="7050" y="1633"/>
                    <a:pt x="7050" y="1633"/>
                  </a:cubicBezTo>
                  <a:lnTo>
                    <a:pt x="77" y="0"/>
                  </a:lnTo>
                  <a:close/>
                  <a:moveTo>
                    <a:pt x="8274" y="3210"/>
                  </a:moveTo>
                  <a:lnTo>
                    <a:pt x="8274" y="3210"/>
                  </a:lnTo>
                  <a:cubicBezTo>
                    <a:pt x="8311" y="3224"/>
                    <a:pt x="8347" y="3232"/>
                    <a:pt x="8381" y="3233"/>
                  </a:cubicBezTo>
                  <a:lnTo>
                    <a:pt x="8381" y="3233"/>
                  </a:lnTo>
                  <a:lnTo>
                    <a:pt x="8274" y="3210"/>
                  </a:lnTo>
                  <a:close/>
                  <a:moveTo>
                    <a:pt x="8791" y="2579"/>
                  </a:moveTo>
                  <a:cubicBezTo>
                    <a:pt x="8716" y="3055"/>
                    <a:pt x="8570" y="3233"/>
                    <a:pt x="8393" y="3233"/>
                  </a:cubicBezTo>
                  <a:cubicBezTo>
                    <a:pt x="8389" y="3233"/>
                    <a:pt x="8385" y="3233"/>
                    <a:pt x="8381" y="3233"/>
                  </a:cubicBezTo>
                  <a:lnTo>
                    <a:pt x="8381" y="3233"/>
                  </a:lnTo>
                  <a:lnTo>
                    <a:pt x="8678" y="3298"/>
                  </a:lnTo>
                  <a:lnTo>
                    <a:pt x="8791" y="2579"/>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33"/>
            <p:cNvSpPr/>
            <p:nvPr/>
          </p:nvSpPr>
          <p:spPr>
            <a:xfrm>
              <a:off x="1211775" y="2184100"/>
              <a:ext cx="10700" cy="9800"/>
            </a:xfrm>
            <a:custGeom>
              <a:rect b="b" l="l" r="r" t="t"/>
              <a:pathLst>
                <a:path extrusionOk="0" h="392" w="428">
                  <a:moveTo>
                    <a:pt x="216" y="1"/>
                  </a:moveTo>
                  <a:cubicBezTo>
                    <a:pt x="202" y="1"/>
                    <a:pt x="189" y="2"/>
                    <a:pt x="176" y="5"/>
                  </a:cubicBezTo>
                  <a:cubicBezTo>
                    <a:pt x="68" y="28"/>
                    <a:pt x="0" y="131"/>
                    <a:pt x="23" y="234"/>
                  </a:cubicBezTo>
                  <a:cubicBezTo>
                    <a:pt x="42" y="328"/>
                    <a:pt x="123" y="392"/>
                    <a:pt x="212" y="392"/>
                  </a:cubicBezTo>
                  <a:cubicBezTo>
                    <a:pt x="225" y="392"/>
                    <a:pt x="239" y="390"/>
                    <a:pt x="252" y="387"/>
                  </a:cubicBezTo>
                  <a:cubicBezTo>
                    <a:pt x="360" y="365"/>
                    <a:pt x="428" y="261"/>
                    <a:pt x="405" y="158"/>
                  </a:cubicBezTo>
                  <a:cubicBezTo>
                    <a:pt x="389" y="64"/>
                    <a:pt x="306" y="1"/>
                    <a:pt x="216"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33"/>
            <p:cNvSpPr/>
            <p:nvPr/>
          </p:nvSpPr>
          <p:spPr>
            <a:xfrm>
              <a:off x="1281950" y="2183950"/>
              <a:ext cx="10700" cy="9850"/>
            </a:xfrm>
            <a:custGeom>
              <a:rect b="b" l="l" r="r" t="t"/>
              <a:pathLst>
                <a:path extrusionOk="0" h="394" w="428">
                  <a:moveTo>
                    <a:pt x="218" y="1"/>
                  </a:moveTo>
                  <a:cubicBezTo>
                    <a:pt x="202" y="1"/>
                    <a:pt x="187" y="3"/>
                    <a:pt x="171" y="7"/>
                  </a:cubicBezTo>
                  <a:cubicBezTo>
                    <a:pt x="63" y="29"/>
                    <a:pt x="0" y="133"/>
                    <a:pt x="23" y="240"/>
                  </a:cubicBezTo>
                  <a:cubicBezTo>
                    <a:pt x="42" y="330"/>
                    <a:pt x="123" y="393"/>
                    <a:pt x="215" y="393"/>
                  </a:cubicBezTo>
                  <a:cubicBezTo>
                    <a:pt x="229" y="393"/>
                    <a:pt x="243" y="392"/>
                    <a:pt x="257" y="389"/>
                  </a:cubicBezTo>
                  <a:cubicBezTo>
                    <a:pt x="360" y="362"/>
                    <a:pt x="428" y="258"/>
                    <a:pt x="405" y="155"/>
                  </a:cubicBezTo>
                  <a:cubicBezTo>
                    <a:pt x="386" y="63"/>
                    <a:pt x="305" y="1"/>
                    <a:pt x="218"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33"/>
            <p:cNvSpPr/>
            <p:nvPr/>
          </p:nvSpPr>
          <p:spPr>
            <a:xfrm>
              <a:off x="1215475" y="2188925"/>
              <a:ext cx="71900" cy="22650"/>
            </a:xfrm>
            <a:custGeom>
              <a:rect b="b" l="l" r="r" t="t"/>
              <a:pathLst>
                <a:path extrusionOk="0" fill="none" h="906" w="2876">
                  <a:moveTo>
                    <a:pt x="68" y="1"/>
                  </a:moveTo>
                  <a:lnTo>
                    <a:pt x="10" y="698"/>
                  </a:lnTo>
                  <a:cubicBezTo>
                    <a:pt x="1" y="811"/>
                    <a:pt x="86" y="905"/>
                    <a:pt x="199" y="905"/>
                  </a:cubicBezTo>
                  <a:lnTo>
                    <a:pt x="1130" y="905"/>
                  </a:lnTo>
                  <a:lnTo>
                    <a:pt x="1134" y="874"/>
                  </a:lnTo>
                  <a:cubicBezTo>
                    <a:pt x="1143" y="770"/>
                    <a:pt x="1229" y="689"/>
                    <a:pt x="1332" y="689"/>
                  </a:cubicBezTo>
                  <a:lnTo>
                    <a:pt x="1422" y="689"/>
                  </a:lnTo>
                  <a:cubicBezTo>
                    <a:pt x="1539" y="689"/>
                    <a:pt x="1634" y="788"/>
                    <a:pt x="1620" y="905"/>
                  </a:cubicBezTo>
                  <a:lnTo>
                    <a:pt x="1620" y="905"/>
                  </a:lnTo>
                  <a:lnTo>
                    <a:pt x="2619" y="905"/>
                  </a:lnTo>
                  <a:cubicBezTo>
                    <a:pt x="2718" y="905"/>
                    <a:pt x="2799" y="833"/>
                    <a:pt x="2808" y="734"/>
                  </a:cubicBezTo>
                  <a:lnTo>
                    <a:pt x="2875" y="1"/>
                  </a:lnTo>
                </a:path>
              </a:pathLst>
            </a:custGeom>
            <a:noFill/>
            <a:ln cap="flat" cmpd="sng" w="4275">
              <a:solidFill>
                <a:srgbClr val="F9BDA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33"/>
            <p:cNvSpPr/>
            <p:nvPr/>
          </p:nvSpPr>
          <p:spPr>
            <a:xfrm>
              <a:off x="1178600" y="2242925"/>
              <a:ext cx="123950" cy="3275"/>
            </a:xfrm>
            <a:custGeom>
              <a:rect b="b" l="l" r="r" t="t"/>
              <a:pathLst>
                <a:path extrusionOk="0" fill="none" h="131" w="4958">
                  <a:moveTo>
                    <a:pt x="0" y="0"/>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33"/>
            <p:cNvSpPr/>
            <p:nvPr/>
          </p:nvSpPr>
          <p:spPr>
            <a:xfrm>
              <a:off x="1176900" y="2261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33"/>
            <p:cNvSpPr/>
            <p:nvPr/>
          </p:nvSpPr>
          <p:spPr>
            <a:xfrm>
              <a:off x="1173875" y="2279925"/>
              <a:ext cx="123950" cy="3400"/>
            </a:xfrm>
            <a:custGeom>
              <a:rect b="b" l="l" r="r" t="t"/>
              <a:pathLst>
                <a:path extrusionOk="0" fill="none" h="136" w="4958">
                  <a:moveTo>
                    <a:pt x="0" y="0"/>
                  </a:moveTo>
                  <a:lnTo>
                    <a:pt x="4958" y="135"/>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33"/>
            <p:cNvSpPr/>
            <p:nvPr/>
          </p:nvSpPr>
          <p:spPr>
            <a:xfrm>
              <a:off x="1170825" y="2298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33"/>
            <p:cNvSpPr/>
            <p:nvPr/>
          </p:nvSpPr>
          <p:spPr>
            <a:xfrm>
              <a:off x="1167800" y="2316925"/>
              <a:ext cx="123850" cy="3275"/>
            </a:xfrm>
            <a:custGeom>
              <a:rect b="b" l="l" r="r" t="t"/>
              <a:pathLst>
                <a:path extrusionOk="0" fill="none" h="131" w="4954">
                  <a:moveTo>
                    <a:pt x="0" y="0"/>
                  </a:moveTo>
                  <a:lnTo>
                    <a:pt x="4953"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33"/>
            <p:cNvSpPr/>
            <p:nvPr/>
          </p:nvSpPr>
          <p:spPr>
            <a:xfrm>
              <a:off x="1182375" y="2341925"/>
              <a:ext cx="46275" cy="39200"/>
            </a:xfrm>
            <a:custGeom>
              <a:rect b="b" l="l" r="r" t="t"/>
              <a:pathLst>
                <a:path extrusionOk="0" h="1568" w="1851">
                  <a:moveTo>
                    <a:pt x="1028" y="0"/>
                  </a:moveTo>
                  <a:cubicBezTo>
                    <a:pt x="377" y="0"/>
                    <a:pt x="1" y="770"/>
                    <a:pt x="434" y="1286"/>
                  </a:cubicBezTo>
                  <a:cubicBezTo>
                    <a:pt x="595" y="1480"/>
                    <a:pt x="813" y="1567"/>
                    <a:pt x="1027" y="1567"/>
                  </a:cubicBezTo>
                  <a:cubicBezTo>
                    <a:pt x="1405" y="1567"/>
                    <a:pt x="1775" y="1296"/>
                    <a:pt x="1815" y="854"/>
                  </a:cubicBezTo>
                  <a:cubicBezTo>
                    <a:pt x="1851" y="422"/>
                    <a:pt x="1536" y="44"/>
                    <a:pt x="1104" y="4"/>
                  </a:cubicBezTo>
                  <a:cubicBezTo>
                    <a:pt x="1078" y="1"/>
                    <a:pt x="1053" y="0"/>
                    <a:pt x="1028"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33"/>
            <p:cNvSpPr/>
            <p:nvPr/>
          </p:nvSpPr>
          <p:spPr>
            <a:xfrm>
              <a:off x="1164075" y="2343800"/>
              <a:ext cx="53225" cy="30050"/>
            </a:xfrm>
            <a:custGeom>
              <a:rect b="b" l="l" r="r" t="t"/>
              <a:pathLst>
                <a:path extrusionOk="0" fill="none" h="1202" w="2129">
                  <a:moveTo>
                    <a:pt x="320" y="1202"/>
                  </a:moveTo>
                  <a:cubicBezTo>
                    <a:pt x="100" y="932"/>
                    <a:pt x="1" y="581"/>
                    <a:pt x="50" y="235"/>
                  </a:cubicBezTo>
                  <a:cubicBezTo>
                    <a:pt x="64" y="149"/>
                    <a:pt x="100" y="55"/>
                    <a:pt x="181" y="32"/>
                  </a:cubicBezTo>
                  <a:cubicBezTo>
                    <a:pt x="298" y="1"/>
                    <a:pt x="383" y="145"/>
                    <a:pt x="419" y="261"/>
                  </a:cubicBezTo>
                  <a:cubicBezTo>
                    <a:pt x="469" y="410"/>
                    <a:pt x="518" y="563"/>
                    <a:pt x="568" y="716"/>
                  </a:cubicBezTo>
                  <a:cubicBezTo>
                    <a:pt x="572" y="743"/>
                    <a:pt x="590" y="770"/>
                    <a:pt x="613" y="792"/>
                  </a:cubicBezTo>
                  <a:cubicBezTo>
                    <a:pt x="734" y="864"/>
                    <a:pt x="792" y="522"/>
                    <a:pt x="923" y="572"/>
                  </a:cubicBezTo>
                  <a:cubicBezTo>
                    <a:pt x="995" y="599"/>
                    <a:pt x="972" y="711"/>
                    <a:pt x="1013" y="774"/>
                  </a:cubicBezTo>
                  <a:cubicBezTo>
                    <a:pt x="1062" y="846"/>
                    <a:pt x="1175" y="837"/>
                    <a:pt x="1251" y="792"/>
                  </a:cubicBezTo>
                  <a:cubicBezTo>
                    <a:pt x="1328" y="752"/>
                    <a:pt x="1395" y="689"/>
                    <a:pt x="1481" y="680"/>
                  </a:cubicBezTo>
                  <a:cubicBezTo>
                    <a:pt x="1566" y="675"/>
                    <a:pt x="1647" y="716"/>
                    <a:pt x="1728" y="707"/>
                  </a:cubicBezTo>
                  <a:cubicBezTo>
                    <a:pt x="1872" y="693"/>
                    <a:pt x="1989" y="518"/>
                    <a:pt x="2129" y="558"/>
                  </a:cubicBezTo>
                </a:path>
              </a:pathLst>
            </a:custGeom>
            <a:noFill/>
            <a:ln cap="rnd" cmpd="sng" w="4275">
              <a:solidFill>
                <a:srgbClr val="96D6E0"/>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68" name="Google Shape;1868;p33"/>
          <p:cNvSpPr txBox="1"/>
          <p:nvPr/>
        </p:nvSpPr>
        <p:spPr>
          <a:xfrm>
            <a:off x="246995" y="1787156"/>
            <a:ext cx="10566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History</a:t>
            </a:r>
            <a:endParaRPr b="1" sz="1200">
              <a:solidFill>
                <a:srgbClr val="006D77"/>
              </a:solidFill>
              <a:latin typeface="Lora"/>
              <a:ea typeface="Lora"/>
              <a:cs typeface="Lora"/>
              <a:sym typeface="Lora"/>
            </a:endParaRPr>
          </a:p>
        </p:txBody>
      </p:sp>
      <p:sp>
        <p:nvSpPr>
          <p:cNvPr id="1869" name="Google Shape;1869;p33"/>
          <p:cNvSpPr/>
          <p:nvPr/>
        </p:nvSpPr>
        <p:spPr>
          <a:xfrm>
            <a:off x="262800" y="3053675"/>
            <a:ext cx="6842100" cy="2178900"/>
          </a:xfrm>
          <a:prstGeom prst="round1Rect">
            <a:avLst>
              <a:gd fmla="val 20662"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33"/>
          <p:cNvSpPr txBox="1"/>
          <p:nvPr/>
        </p:nvSpPr>
        <p:spPr>
          <a:xfrm>
            <a:off x="1397300" y="1952475"/>
            <a:ext cx="4202100" cy="88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Lump is noticed </a:t>
            </a:r>
            <a:r>
              <a:rPr b="1" lang="en-GB" sz="1200">
                <a:latin typeface="Mada"/>
                <a:ea typeface="Mada"/>
                <a:cs typeface="Mada"/>
                <a:sym typeface="Mada"/>
              </a:rPr>
              <a:t>at birth</a:t>
            </a:r>
            <a:r>
              <a:rPr lang="en-GB" sz="1200">
                <a:latin typeface="Mada"/>
                <a:ea typeface="Mada"/>
                <a:cs typeface="Mada"/>
                <a:sym typeface="Mada"/>
              </a:rPr>
              <a:t> or in the first few weeks of life.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Mother may notice the lump or </a:t>
            </a:r>
            <a:r>
              <a:rPr b="1" lang="en-GB" sz="1200">
                <a:solidFill>
                  <a:srgbClr val="CC0000"/>
                </a:solidFill>
                <a:latin typeface="Mada"/>
                <a:ea typeface="Mada"/>
                <a:cs typeface="Mada"/>
                <a:sym typeface="Mada"/>
              </a:rPr>
              <a:t>that the child keeps their head turned to one side</a:t>
            </a:r>
            <a:r>
              <a:rPr lang="en-GB" sz="1200">
                <a:latin typeface="Mada"/>
                <a:ea typeface="Mada"/>
                <a:cs typeface="Mada"/>
                <a:sym typeface="Mada"/>
              </a:rPr>
              <a:t> – </a:t>
            </a:r>
            <a:r>
              <a:rPr b="1" lang="en-GB" sz="1200">
                <a:solidFill>
                  <a:srgbClr val="CC0000"/>
                </a:solidFill>
                <a:latin typeface="Mada"/>
                <a:ea typeface="Mada"/>
                <a:cs typeface="Mada"/>
                <a:sym typeface="Mada"/>
              </a:rPr>
              <a:t>torticollis</a:t>
            </a:r>
            <a:r>
              <a:rPr lang="en-GB"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solidFill>
                  <a:srgbClr val="6AA84F"/>
                </a:solidFill>
                <a:latin typeface="Mada"/>
                <a:ea typeface="Mada"/>
                <a:cs typeface="Mada"/>
                <a:sym typeface="Mada"/>
              </a:rPr>
              <a:t>There is no curative procedure, physiotherapy may help.</a:t>
            </a:r>
            <a:endParaRPr sz="1200">
              <a:latin typeface="Mada"/>
              <a:ea typeface="Mada"/>
              <a:cs typeface="Mada"/>
              <a:sym typeface="Mada"/>
            </a:endParaRPr>
          </a:p>
        </p:txBody>
      </p:sp>
      <p:pic>
        <p:nvPicPr>
          <p:cNvPr id="1871" name="Google Shape;1871;p33"/>
          <p:cNvPicPr preferRelativeResize="0"/>
          <p:nvPr/>
        </p:nvPicPr>
        <p:blipFill rotWithShape="1">
          <a:blip r:embed="rId3">
            <a:alphaModFix/>
          </a:blip>
          <a:srcRect b="4624" l="7339" r="11564" t="6281"/>
          <a:stretch/>
        </p:blipFill>
        <p:spPr>
          <a:xfrm>
            <a:off x="5599359" y="3602301"/>
            <a:ext cx="1473350" cy="1350951"/>
          </a:xfrm>
          <a:prstGeom prst="rect">
            <a:avLst/>
          </a:prstGeom>
          <a:noFill/>
          <a:ln>
            <a:noFill/>
          </a:ln>
        </p:spPr>
      </p:pic>
      <p:sp>
        <p:nvSpPr>
          <p:cNvPr id="1872" name="Google Shape;1872;p33"/>
          <p:cNvSpPr txBox="1"/>
          <p:nvPr/>
        </p:nvSpPr>
        <p:spPr>
          <a:xfrm>
            <a:off x="1397300" y="3053875"/>
            <a:ext cx="5354400" cy="199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The lump:</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Tender Lump in the middle third of the neck on the </a:t>
            </a:r>
            <a:r>
              <a:rPr b="1" lang="en-GB" sz="1200">
                <a:latin typeface="Mada"/>
                <a:ea typeface="Mada"/>
                <a:cs typeface="Mada"/>
                <a:sym typeface="Mada"/>
              </a:rPr>
              <a:t>anterolateral surface.</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Usually 1–2cm across, fusiform.</a:t>
            </a:r>
            <a:endParaRPr sz="1200">
              <a:latin typeface="Mada"/>
              <a:ea typeface="Mada"/>
              <a:cs typeface="Mada"/>
              <a:sym typeface="Mada"/>
            </a:endParaRPr>
          </a:p>
          <a:p>
            <a:pPr indent="0" lvl="0" marL="0" rtl="0" algn="l">
              <a:spcBef>
                <a:spcPts val="0"/>
              </a:spcBef>
              <a:spcAft>
                <a:spcPts val="0"/>
              </a:spcAft>
              <a:buNone/>
            </a:pPr>
            <a:r>
              <a:t/>
            </a:r>
            <a:endParaRPr sz="4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The neck:</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Examine the movements of the neck.</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Child will turn head to the other side but tilt head to same side.</a:t>
            </a:r>
            <a:endParaRPr sz="1200">
              <a:latin typeface="Mada"/>
              <a:ea typeface="Mada"/>
              <a:cs typeface="Mada"/>
              <a:sym typeface="Mada"/>
            </a:endParaRPr>
          </a:p>
          <a:p>
            <a:pPr indent="0" lvl="0" marL="457200" rtl="0" algn="l">
              <a:spcBef>
                <a:spcPts val="0"/>
              </a:spcBef>
              <a:spcAft>
                <a:spcPts val="0"/>
              </a:spcAft>
              <a:buNone/>
            </a:pPr>
            <a:r>
              <a:t/>
            </a:r>
            <a:endParaRPr sz="4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The eyes:</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 Squint.</a:t>
            </a:r>
            <a:endParaRPr sz="1200">
              <a:latin typeface="Mada"/>
              <a:ea typeface="Mada"/>
              <a:cs typeface="Mada"/>
              <a:sym typeface="Mada"/>
            </a:endParaRPr>
          </a:p>
          <a:p>
            <a:pPr indent="0" lvl="0" marL="0" rtl="0" algn="l">
              <a:spcBef>
                <a:spcPts val="0"/>
              </a:spcBef>
              <a:spcAft>
                <a:spcPts val="0"/>
              </a:spcAft>
              <a:buNone/>
            </a:pPr>
            <a:r>
              <a:t/>
            </a:r>
            <a:endParaRPr sz="4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The head:</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 An uncorrected torticollis may cause facial asymmetry.</a:t>
            </a:r>
            <a:endParaRPr sz="1200">
              <a:latin typeface="Mada"/>
              <a:ea typeface="Mada"/>
              <a:cs typeface="Mada"/>
              <a:sym typeface="Mada"/>
            </a:endParaRPr>
          </a:p>
        </p:txBody>
      </p:sp>
      <p:grpSp>
        <p:nvGrpSpPr>
          <p:cNvPr id="1873" name="Google Shape;1873;p33"/>
          <p:cNvGrpSpPr/>
          <p:nvPr/>
        </p:nvGrpSpPr>
        <p:grpSpPr>
          <a:xfrm>
            <a:off x="323344" y="5404236"/>
            <a:ext cx="467181" cy="476434"/>
            <a:chOff x="2410712" y="2415450"/>
            <a:chExt cx="312600" cy="312600"/>
          </a:xfrm>
        </p:grpSpPr>
        <p:sp>
          <p:nvSpPr>
            <p:cNvPr id="1874" name="Google Shape;1874;p3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3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76" name="Google Shape;1876;p33"/>
          <p:cNvSpPr txBox="1"/>
          <p:nvPr/>
        </p:nvSpPr>
        <p:spPr>
          <a:xfrm>
            <a:off x="780625" y="5417987"/>
            <a:ext cx="65331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Cervical Rib</a:t>
            </a:r>
            <a:endParaRPr b="1" sz="1800">
              <a:solidFill>
                <a:srgbClr val="006D77"/>
              </a:solidFill>
              <a:highlight>
                <a:srgbClr val="EDF9F9"/>
              </a:highlight>
              <a:latin typeface="Lora"/>
              <a:ea typeface="Lora"/>
              <a:cs typeface="Lora"/>
              <a:sym typeface="Lora"/>
            </a:endParaRPr>
          </a:p>
        </p:txBody>
      </p:sp>
      <p:sp>
        <p:nvSpPr>
          <p:cNvPr id="1877" name="Google Shape;1877;p33"/>
          <p:cNvSpPr txBox="1"/>
          <p:nvPr/>
        </p:nvSpPr>
        <p:spPr>
          <a:xfrm>
            <a:off x="131600" y="5868100"/>
            <a:ext cx="6125400" cy="1578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Basically it is additional rib adherent to the first rib by fibrous bands</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It causes narrowing of the thoracic </a:t>
            </a:r>
            <a:r>
              <a:rPr lang="en-GB" sz="1200">
                <a:solidFill>
                  <a:srgbClr val="6AA84F"/>
                </a:solidFill>
                <a:latin typeface="Mada"/>
                <a:ea typeface="Mada"/>
                <a:cs typeface="Mada"/>
                <a:sym typeface="Mada"/>
              </a:rPr>
              <a:t>outlet</a:t>
            </a:r>
            <a:r>
              <a:rPr lang="en-GB" sz="1200">
                <a:solidFill>
                  <a:srgbClr val="6AA84F"/>
                </a:solidFill>
                <a:latin typeface="Mada"/>
                <a:ea typeface="Mada"/>
                <a:cs typeface="Mada"/>
                <a:sym typeface="Mada"/>
              </a:rPr>
              <a:t>, compressing a lot of structures like :</a:t>
            </a:r>
            <a:endParaRPr sz="1200">
              <a:solidFill>
                <a:srgbClr val="6AA84F"/>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Subclavian artery</a:t>
            </a:r>
            <a:endParaRPr sz="1200">
              <a:solidFill>
                <a:srgbClr val="CC0000"/>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Brachial</a:t>
            </a:r>
            <a:r>
              <a:rPr lang="en-GB" sz="1200">
                <a:solidFill>
                  <a:srgbClr val="CC0000"/>
                </a:solidFill>
                <a:latin typeface="Mada"/>
                <a:ea typeface="Mada"/>
                <a:cs typeface="Mada"/>
                <a:sym typeface="Mada"/>
              </a:rPr>
              <a:t> plexus</a:t>
            </a:r>
            <a:endParaRPr sz="1200">
              <a:solidFill>
                <a:srgbClr val="CC0000"/>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Sudden</a:t>
            </a:r>
            <a:r>
              <a:rPr lang="en-GB" sz="1200">
                <a:solidFill>
                  <a:srgbClr val="6AA84F"/>
                </a:solidFill>
                <a:latin typeface="Mada"/>
                <a:ea typeface="Mada"/>
                <a:cs typeface="Mada"/>
                <a:sym typeface="Mada"/>
              </a:rPr>
              <a:t> turning of the head causes </a:t>
            </a:r>
            <a:r>
              <a:rPr lang="en-GB" sz="1200">
                <a:solidFill>
                  <a:srgbClr val="6AA84F"/>
                </a:solidFill>
                <a:latin typeface="Mada"/>
                <a:ea typeface="Mada"/>
                <a:cs typeface="Mada"/>
                <a:sym typeface="Mada"/>
              </a:rPr>
              <a:t>severe</a:t>
            </a:r>
            <a:r>
              <a:rPr lang="en-GB" sz="1200">
                <a:solidFill>
                  <a:srgbClr val="6AA84F"/>
                </a:solidFill>
                <a:latin typeface="Mada"/>
                <a:ea typeface="Mada"/>
                <a:cs typeface="Mada"/>
                <a:sym typeface="Mada"/>
              </a:rPr>
              <a:t> compression </a:t>
            </a:r>
            <a:r>
              <a:rPr lang="en-GB" sz="1200">
                <a:solidFill>
                  <a:srgbClr val="6AA84F"/>
                </a:solidFill>
                <a:latin typeface="Mada"/>
                <a:ea typeface="Mada"/>
                <a:cs typeface="Mada"/>
                <a:sym typeface="Mada"/>
              </a:rPr>
              <a:t>especially</a:t>
            </a:r>
            <a:r>
              <a:rPr lang="en-GB" sz="1200">
                <a:solidFill>
                  <a:srgbClr val="6AA84F"/>
                </a:solidFill>
                <a:latin typeface="Mada"/>
                <a:ea typeface="Mada"/>
                <a:cs typeface="Mada"/>
                <a:sym typeface="Mada"/>
              </a:rPr>
              <a:t> to the </a:t>
            </a:r>
            <a:r>
              <a:rPr lang="en-GB" sz="1200">
                <a:solidFill>
                  <a:srgbClr val="6AA84F"/>
                </a:solidFill>
                <a:latin typeface="Mada"/>
                <a:ea typeface="Mada"/>
                <a:cs typeface="Mada"/>
                <a:sym typeface="Mada"/>
              </a:rPr>
              <a:t>nerves</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Elevation of the hands may exacerbate the symptoms</a:t>
            </a:r>
            <a:endParaRPr b="1"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Although a cervical rib can cause serious neurological and vascular symptoms in the upper arm, clinical examination of the neck does not usually reveal any abnormalities.</a:t>
            </a:r>
            <a:endParaRPr sz="1200">
              <a:latin typeface="Mada"/>
              <a:ea typeface="Mada"/>
              <a:cs typeface="Mada"/>
              <a:sym typeface="Mada"/>
            </a:endParaRPr>
          </a:p>
          <a:p>
            <a:pPr indent="0" lvl="0" marL="457200" rtl="0" algn="l">
              <a:spcBef>
                <a:spcPts val="0"/>
              </a:spcBef>
              <a:spcAft>
                <a:spcPts val="0"/>
              </a:spcAft>
              <a:buNone/>
            </a:pPr>
            <a:r>
              <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Symptoms &amp; Signs may include:</a:t>
            </a:r>
            <a:endParaRPr b="1" sz="1200">
              <a:latin typeface="Mada"/>
              <a:ea typeface="Mada"/>
              <a:cs typeface="Mada"/>
              <a:sym typeface="Mada"/>
            </a:endParaRPr>
          </a:p>
        </p:txBody>
      </p:sp>
      <p:pic>
        <p:nvPicPr>
          <p:cNvPr id="1878" name="Google Shape;1878;p33"/>
          <p:cNvPicPr preferRelativeResize="0"/>
          <p:nvPr/>
        </p:nvPicPr>
        <p:blipFill rotWithShape="1">
          <a:blip r:embed="rId4">
            <a:alphaModFix/>
          </a:blip>
          <a:srcRect b="0" l="9286" r="7870" t="4671"/>
          <a:stretch/>
        </p:blipFill>
        <p:spPr>
          <a:xfrm>
            <a:off x="6218056" y="5417504"/>
            <a:ext cx="1168800" cy="1050749"/>
          </a:xfrm>
          <a:prstGeom prst="rect">
            <a:avLst/>
          </a:prstGeom>
          <a:noFill/>
          <a:ln>
            <a:noFill/>
          </a:ln>
        </p:spPr>
      </p:pic>
      <p:pic>
        <p:nvPicPr>
          <p:cNvPr id="1879" name="Google Shape;1879;p33"/>
          <p:cNvPicPr preferRelativeResize="0"/>
          <p:nvPr/>
        </p:nvPicPr>
        <p:blipFill>
          <a:blip r:embed="rId5">
            <a:alphaModFix/>
          </a:blip>
          <a:stretch>
            <a:fillRect/>
          </a:stretch>
        </p:blipFill>
        <p:spPr>
          <a:xfrm>
            <a:off x="5801402" y="1950375"/>
            <a:ext cx="950299" cy="883800"/>
          </a:xfrm>
          <a:prstGeom prst="rect">
            <a:avLst/>
          </a:prstGeom>
          <a:noFill/>
          <a:ln cap="flat" cmpd="sng" w="19050">
            <a:solidFill>
              <a:srgbClr val="CC0000"/>
            </a:solidFill>
            <a:prstDash val="solid"/>
            <a:round/>
            <a:headEnd len="sm" w="sm" type="none"/>
            <a:tailEnd len="sm" w="sm" type="none"/>
          </a:ln>
        </p:spPr>
      </p:pic>
      <p:pic>
        <p:nvPicPr>
          <p:cNvPr id="1880" name="Google Shape;1880;p33"/>
          <p:cNvPicPr preferRelativeResize="0"/>
          <p:nvPr/>
        </p:nvPicPr>
        <p:blipFill>
          <a:blip r:embed="rId6">
            <a:alphaModFix/>
          </a:blip>
          <a:stretch>
            <a:fillRect/>
          </a:stretch>
        </p:blipFill>
        <p:spPr>
          <a:xfrm>
            <a:off x="6218050" y="6534573"/>
            <a:ext cx="1168800" cy="1301062"/>
          </a:xfrm>
          <a:prstGeom prst="rect">
            <a:avLst/>
          </a:prstGeom>
          <a:noFill/>
          <a:ln>
            <a:noFill/>
          </a:ln>
        </p:spPr>
      </p:pic>
      <p:pic>
        <p:nvPicPr>
          <p:cNvPr id="1881" name="Google Shape;1881;p33"/>
          <p:cNvPicPr preferRelativeResize="0"/>
          <p:nvPr/>
        </p:nvPicPr>
        <p:blipFill>
          <a:blip r:embed="rId7">
            <a:alphaModFix/>
          </a:blip>
          <a:stretch>
            <a:fillRect/>
          </a:stretch>
        </p:blipFill>
        <p:spPr>
          <a:xfrm>
            <a:off x="6257121" y="7978150"/>
            <a:ext cx="1056599" cy="816464"/>
          </a:xfrm>
          <a:prstGeom prst="rect">
            <a:avLst/>
          </a:prstGeom>
          <a:noFill/>
          <a:ln>
            <a:noFill/>
          </a:ln>
        </p:spPr>
      </p:pic>
      <p:sp>
        <p:nvSpPr>
          <p:cNvPr id="1882" name="Google Shape;1882;p33"/>
          <p:cNvSpPr/>
          <p:nvPr/>
        </p:nvSpPr>
        <p:spPr>
          <a:xfrm>
            <a:off x="429756" y="7911836"/>
            <a:ext cx="467100" cy="476400"/>
          </a:xfrm>
          <a:prstGeom prst="ellipse">
            <a:avLst/>
          </a:prstGeom>
          <a:solidFill>
            <a:srgbClr val="83C5BE"/>
          </a:solidFill>
          <a:ln cap="flat" cmpd="sng" w="19050">
            <a:solidFill>
              <a:srgbClr val="42958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83" name="Google Shape;1883;p33"/>
          <p:cNvPicPr preferRelativeResize="0"/>
          <p:nvPr/>
        </p:nvPicPr>
        <p:blipFill>
          <a:blip r:embed="rId8">
            <a:alphaModFix/>
          </a:blip>
          <a:stretch>
            <a:fillRect/>
          </a:stretch>
        </p:blipFill>
        <p:spPr>
          <a:xfrm>
            <a:off x="502199" y="7988924"/>
            <a:ext cx="322200" cy="322200"/>
          </a:xfrm>
          <a:prstGeom prst="rect">
            <a:avLst/>
          </a:prstGeom>
          <a:noFill/>
          <a:ln>
            <a:noFill/>
          </a:ln>
        </p:spPr>
      </p:pic>
      <p:sp>
        <p:nvSpPr>
          <p:cNvPr id="1884" name="Google Shape;1884;p33"/>
          <p:cNvSpPr txBox="1"/>
          <p:nvPr/>
        </p:nvSpPr>
        <p:spPr>
          <a:xfrm>
            <a:off x="896850" y="7965375"/>
            <a:ext cx="178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latin typeface="Mada"/>
                <a:ea typeface="Mada"/>
                <a:cs typeface="Mada"/>
                <a:sym typeface="Mada"/>
              </a:rPr>
              <a:t>Numbness</a:t>
            </a:r>
            <a:r>
              <a:rPr b="1" lang="en-GB" sz="1200">
                <a:latin typeface="Mada"/>
                <a:ea typeface="Mada"/>
                <a:cs typeface="Mada"/>
                <a:sym typeface="Mada"/>
              </a:rPr>
              <a:t>, weakness</a:t>
            </a:r>
            <a:endParaRPr b="1" sz="1200">
              <a:latin typeface="Mada"/>
              <a:ea typeface="Mada"/>
              <a:cs typeface="Mada"/>
              <a:sym typeface="Mada"/>
            </a:endParaRPr>
          </a:p>
        </p:txBody>
      </p:sp>
      <p:sp>
        <p:nvSpPr>
          <p:cNvPr id="1885" name="Google Shape;1885;p33"/>
          <p:cNvSpPr/>
          <p:nvPr/>
        </p:nvSpPr>
        <p:spPr>
          <a:xfrm>
            <a:off x="429756" y="8521436"/>
            <a:ext cx="467100" cy="476400"/>
          </a:xfrm>
          <a:prstGeom prst="ellipse">
            <a:avLst/>
          </a:prstGeom>
          <a:solidFill>
            <a:srgbClr val="83C5BE"/>
          </a:solidFill>
          <a:ln cap="flat" cmpd="sng" w="19050">
            <a:solidFill>
              <a:srgbClr val="42958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33"/>
          <p:cNvSpPr txBox="1"/>
          <p:nvPr/>
        </p:nvSpPr>
        <p:spPr>
          <a:xfrm>
            <a:off x="896850" y="8574975"/>
            <a:ext cx="178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latin typeface="Mada"/>
                <a:ea typeface="Mada"/>
                <a:cs typeface="Mada"/>
                <a:sym typeface="Mada"/>
              </a:rPr>
              <a:t>Fatigue, Pain</a:t>
            </a:r>
            <a:endParaRPr b="1" sz="1200">
              <a:latin typeface="Mada"/>
              <a:ea typeface="Mada"/>
              <a:cs typeface="Mada"/>
              <a:sym typeface="Mada"/>
            </a:endParaRPr>
          </a:p>
        </p:txBody>
      </p:sp>
      <p:pic>
        <p:nvPicPr>
          <p:cNvPr id="1887" name="Google Shape;1887;p33"/>
          <p:cNvPicPr preferRelativeResize="0"/>
          <p:nvPr/>
        </p:nvPicPr>
        <p:blipFill>
          <a:blip r:embed="rId9">
            <a:alphaModFix/>
          </a:blip>
          <a:stretch>
            <a:fillRect/>
          </a:stretch>
        </p:blipFill>
        <p:spPr>
          <a:xfrm>
            <a:off x="478650" y="8574975"/>
            <a:ext cx="369300" cy="369300"/>
          </a:xfrm>
          <a:prstGeom prst="rect">
            <a:avLst/>
          </a:prstGeom>
          <a:noFill/>
          <a:ln>
            <a:noFill/>
          </a:ln>
        </p:spPr>
      </p:pic>
      <p:sp>
        <p:nvSpPr>
          <p:cNvPr id="1888" name="Google Shape;1888;p33"/>
          <p:cNvSpPr/>
          <p:nvPr/>
        </p:nvSpPr>
        <p:spPr>
          <a:xfrm>
            <a:off x="2944356" y="8521436"/>
            <a:ext cx="467100" cy="476400"/>
          </a:xfrm>
          <a:prstGeom prst="ellipse">
            <a:avLst/>
          </a:prstGeom>
          <a:solidFill>
            <a:srgbClr val="83C5BE"/>
          </a:solidFill>
          <a:ln cap="flat" cmpd="sng" w="19050">
            <a:solidFill>
              <a:srgbClr val="42958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33"/>
          <p:cNvSpPr txBox="1"/>
          <p:nvPr/>
        </p:nvSpPr>
        <p:spPr>
          <a:xfrm>
            <a:off x="3411450" y="8574975"/>
            <a:ext cx="178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latin typeface="Mada"/>
                <a:ea typeface="Mada"/>
                <a:cs typeface="Mada"/>
                <a:sym typeface="Mada"/>
              </a:rPr>
              <a:t>Raynaud</a:t>
            </a:r>
            <a:r>
              <a:rPr b="1" lang="en-GB" sz="1200">
                <a:latin typeface="Mada"/>
                <a:ea typeface="Mada"/>
                <a:cs typeface="Mada"/>
                <a:sym typeface="Mada"/>
              </a:rPr>
              <a:t> phenomenon</a:t>
            </a:r>
            <a:endParaRPr b="1" sz="1200">
              <a:latin typeface="Mada"/>
              <a:ea typeface="Mada"/>
              <a:cs typeface="Mada"/>
              <a:sym typeface="Mada"/>
            </a:endParaRPr>
          </a:p>
        </p:txBody>
      </p:sp>
      <p:pic>
        <p:nvPicPr>
          <p:cNvPr id="1890" name="Google Shape;1890;p33"/>
          <p:cNvPicPr preferRelativeResize="0"/>
          <p:nvPr/>
        </p:nvPicPr>
        <p:blipFill>
          <a:blip r:embed="rId10">
            <a:alphaModFix/>
          </a:blip>
          <a:stretch>
            <a:fillRect/>
          </a:stretch>
        </p:blipFill>
        <p:spPr>
          <a:xfrm>
            <a:off x="3016800" y="8612575"/>
            <a:ext cx="322200" cy="322200"/>
          </a:xfrm>
          <a:prstGeom prst="rect">
            <a:avLst/>
          </a:prstGeom>
          <a:noFill/>
          <a:ln>
            <a:noFill/>
          </a:ln>
        </p:spPr>
      </p:pic>
      <p:sp>
        <p:nvSpPr>
          <p:cNvPr id="1891" name="Google Shape;1891;p33"/>
          <p:cNvSpPr/>
          <p:nvPr/>
        </p:nvSpPr>
        <p:spPr>
          <a:xfrm>
            <a:off x="2944356" y="7911836"/>
            <a:ext cx="467100" cy="476400"/>
          </a:xfrm>
          <a:prstGeom prst="ellipse">
            <a:avLst/>
          </a:prstGeom>
          <a:solidFill>
            <a:srgbClr val="83C5BE"/>
          </a:solidFill>
          <a:ln cap="flat" cmpd="sng" w="19050">
            <a:solidFill>
              <a:srgbClr val="42958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33"/>
          <p:cNvSpPr txBox="1"/>
          <p:nvPr/>
        </p:nvSpPr>
        <p:spPr>
          <a:xfrm>
            <a:off x="3411450" y="7812975"/>
            <a:ext cx="1787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latin typeface="Mada"/>
                <a:ea typeface="Mada"/>
                <a:cs typeface="Mada"/>
                <a:sym typeface="Mada"/>
              </a:rPr>
              <a:t>Trophic changes: Muscle Atrophy </a:t>
            </a:r>
            <a:r>
              <a:rPr lang="en-GB" sz="1200">
                <a:latin typeface="Mada"/>
                <a:ea typeface="Mada"/>
                <a:cs typeface="Mada"/>
                <a:sym typeface="Mada"/>
              </a:rPr>
              <a:t>(due to brachial </a:t>
            </a:r>
            <a:r>
              <a:rPr lang="en-GB" sz="1200">
                <a:latin typeface="Mada"/>
                <a:ea typeface="Mada"/>
                <a:cs typeface="Mada"/>
                <a:sym typeface="Mada"/>
              </a:rPr>
              <a:t>plexus</a:t>
            </a:r>
            <a:r>
              <a:rPr lang="en-GB" sz="1200">
                <a:latin typeface="Mada"/>
                <a:ea typeface="Mada"/>
                <a:cs typeface="Mada"/>
                <a:sym typeface="Mada"/>
              </a:rPr>
              <a:t> damage)</a:t>
            </a:r>
            <a:endParaRPr sz="1200">
              <a:latin typeface="Mada"/>
              <a:ea typeface="Mada"/>
              <a:cs typeface="Mada"/>
              <a:sym typeface="Mada"/>
            </a:endParaRPr>
          </a:p>
        </p:txBody>
      </p:sp>
      <p:pic>
        <p:nvPicPr>
          <p:cNvPr id="1893" name="Google Shape;1893;p33"/>
          <p:cNvPicPr preferRelativeResize="0"/>
          <p:nvPr/>
        </p:nvPicPr>
        <p:blipFill>
          <a:blip r:embed="rId11">
            <a:alphaModFix/>
          </a:blip>
          <a:stretch>
            <a:fillRect/>
          </a:stretch>
        </p:blipFill>
        <p:spPr>
          <a:xfrm>
            <a:off x="2993256" y="7965386"/>
            <a:ext cx="369300" cy="369300"/>
          </a:xfrm>
          <a:prstGeom prst="rect">
            <a:avLst/>
          </a:prstGeom>
          <a:noFill/>
          <a:ln>
            <a:noFill/>
          </a:ln>
        </p:spPr>
      </p:pic>
      <p:sp>
        <p:nvSpPr>
          <p:cNvPr id="1894" name="Google Shape;1894;p33"/>
          <p:cNvSpPr/>
          <p:nvPr/>
        </p:nvSpPr>
        <p:spPr>
          <a:xfrm>
            <a:off x="2224100" y="9172400"/>
            <a:ext cx="3000000" cy="260400"/>
          </a:xfrm>
          <a:prstGeom prst="round2SameRect">
            <a:avLst>
              <a:gd fmla="val 16667" name="adj1"/>
              <a:gd fmla="val 0" name="adj2"/>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FFFFFF"/>
                </a:solidFill>
                <a:latin typeface="Mada"/>
                <a:ea typeface="Mada"/>
                <a:cs typeface="Mada"/>
                <a:sym typeface="Mada"/>
              </a:rPr>
              <a:t>Quick summary by the doctor</a:t>
            </a:r>
            <a:endParaRPr b="1" sz="1200">
              <a:solidFill>
                <a:srgbClr val="FFFFFF"/>
              </a:solidFill>
              <a:latin typeface="Mada"/>
              <a:ea typeface="Mada"/>
              <a:cs typeface="Mada"/>
              <a:sym typeface="Mada"/>
            </a:endParaRPr>
          </a:p>
        </p:txBody>
      </p:sp>
      <p:sp>
        <p:nvSpPr>
          <p:cNvPr id="1895" name="Google Shape;1895;p33"/>
          <p:cNvSpPr txBox="1"/>
          <p:nvPr/>
        </p:nvSpPr>
        <p:spPr>
          <a:xfrm>
            <a:off x="131600" y="9482820"/>
            <a:ext cx="2000100" cy="104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solidFill>
                  <a:srgbClr val="6AA84F"/>
                </a:solidFill>
                <a:highlight>
                  <a:srgbClr val="EDF9F9"/>
                </a:highlight>
                <a:latin typeface="Mada"/>
                <a:ea typeface="Mada"/>
                <a:cs typeface="Mada"/>
                <a:sym typeface="Mada"/>
              </a:rPr>
              <a:t>Branchial cyst + fistula</a:t>
            </a:r>
            <a:endParaRPr sz="1000">
              <a:solidFill>
                <a:srgbClr val="6AA84F"/>
              </a:solidFill>
              <a:latin typeface="Mada"/>
              <a:ea typeface="Mada"/>
              <a:cs typeface="Mada"/>
              <a:sym typeface="Mada"/>
            </a:endParaRPr>
          </a:p>
          <a:p>
            <a:pPr indent="0" lvl="0" marL="0" rtl="0" algn="l">
              <a:spcBef>
                <a:spcPts val="0"/>
              </a:spcBef>
              <a:spcAft>
                <a:spcPts val="0"/>
              </a:spcAft>
              <a:buNone/>
            </a:pPr>
            <a:r>
              <a:rPr lang="en-GB" sz="1000">
                <a:solidFill>
                  <a:srgbClr val="6AA84F"/>
                </a:solidFill>
                <a:latin typeface="Mada"/>
                <a:ea typeface="Mada"/>
                <a:cs typeface="Mada"/>
                <a:sym typeface="Mada"/>
              </a:rPr>
              <a:t>Patient with small </a:t>
            </a:r>
            <a:r>
              <a:rPr b="1" lang="en-GB" sz="1000">
                <a:solidFill>
                  <a:srgbClr val="6AA84F"/>
                </a:solidFill>
                <a:latin typeface="Mada"/>
                <a:ea typeface="Mada"/>
                <a:cs typeface="Mada"/>
                <a:sym typeface="Mada"/>
              </a:rPr>
              <a:t>lateral </a:t>
            </a:r>
            <a:r>
              <a:rPr lang="en-GB" sz="1000">
                <a:solidFill>
                  <a:srgbClr val="6AA84F"/>
                </a:solidFill>
                <a:latin typeface="Mada"/>
                <a:ea typeface="Mada"/>
                <a:cs typeface="Mada"/>
                <a:sym typeface="Mada"/>
              </a:rPr>
              <a:t>neck swelling with </a:t>
            </a:r>
            <a:r>
              <a:rPr b="1" lang="en-GB" sz="1000">
                <a:solidFill>
                  <a:srgbClr val="6AA84F"/>
                </a:solidFill>
                <a:latin typeface="Mada"/>
                <a:ea typeface="Mada"/>
                <a:cs typeface="Mada"/>
                <a:sym typeface="Mada"/>
              </a:rPr>
              <a:t>discharge</a:t>
            </a:r>
            <a:r>
              <a:rPr lang="en-GB" sz="1000">
                <a:solidFill>
                  <a:srgbClr val="6AA84F"/>
                </a:solidFill>
                <a:latin typeface="Mada"/>
                <a:ea typeface="Mada"/>
                <a:cs typeface="Mada"/>
                <a:sym typeface="Mada"/>
              </a:rPr>
              <a:t>, when the patient </a:t>
            </a:r>
            <a:r>
              <a:rPr b="1" lang="en-GB" sz="1000">
                <a:solidFill>
                  <a:srgbClr val="6AA84F"/>
                </a:solidFill>
                <a:latin typeface="Mada"/>
                <a:ea typeface="Mada"/>
                <a:cs typeface="Mada"/>
                <a:sym typeface="Mada"/>
              </a:rPr>
              <a:t>swallows</a:t>
            </a:r>
            <a:r>
              <a:rPr lang="en-GB" sz="1000">
                <a:solidFill>
                  <a:srgbClr val="6AA84F"/>
                </a:solidFill>
                <a:latin typeface="Mada"/>
                <a:ea typeface="Mada"/>
                <a:cs typeface="Mada"/>
                <a:sym typeface="Mada"/>
              </a:rPr>
              <a:t>, the swelling moves (with skin </a:t>
            </a:r>
            <a:r>
              <a:rPr b="1" lang="en-GB" sz="1000">
                <a:solidFill>
                  <a:srgbClr val="6AA84F"/>
                </a:solidFill>
                <a:latin typeface="Mada"/>
                <a:ea typeface="Mada"/>
                <a:cs typeface="Mada"/>
                <a:sym typeface="Mada"/>
              </a:rPr>
              <a:t>tethering</a:t>
            </a:r>
            <a:r>
              <a:rPr lang="en-GB" sz="1000">
                <a:solidFill>
                  <a:srgbClr val="6AA84F"/>
                </a:solidFill>
                <a:latin typeface="Mada"/>
                <a:ea typeface="Mada"/>
                <a:cs typeface="Mada"/>
                <a:sym typeface="Mada"/>
              </a:rPr>
              <a:t>)</a:t>
            </a:r>
            <a:endParaRPr b="1" sz="1000">
              <a:highlight>
                <a:srgbClr val="EDF9F9"/>
              </a:highlight>
            </a:endParaRPr>
          </a:p>
        </p:txBody>
      </p:sp>
      <p:sp>
        <p:nvSpPr>
          <p:cNvPr id="1896" name="Google Shape;1896;p33"/>
          <p:cNvSpPr/>
          <p:nvPr/>
        </p:nvSpPr>
        <p:spPr>
          <a:xfrm>
            <a:off x="2141000" y="9451052"/>
            <a:ext cx="6900" cy="1113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33"/>
          <p:cNvSpPr/>
          <p:nvPr/>
        </p:nvSpPr>
        <p:spPr>
          <a:xfrm>
            <a:off x="3741200" y="9451052"/>
            <a:ext cx="6900" cy="1113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33"/>
          <p:cNvSpPr txBox="1"/>
          <p:nvPr/>
        </p:nvSpPr>
        <p:spPr>
          <a:xfrm>
            <a:off x="2147900" y="9492880"/>
            <a:ext cx="1625100" cy="70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solidFill>
                  <a:srgbClr val="6AA84F"/>
                </a:solidFill>
                <a:highlight>
                  <a:srgbClr val="EDF9F9"/>
                </a:highlight>
                <a:latin typeface="Mada"/>
                <a:ea typeface="Mada"/>
                <a:cs typeface="Mada"/>
                <a:sym typeface="Mada"/>
              </a:rPr>
              <a:t>Sternomastoid tumor</a:t>
            </a:r>
            <a:endParaRPr b="1" sz="1000">
              <a:solidFill>
                <a:srgbClr val="6AA84F"/>
              </a:solidFill>
              <a:latin typeface="Mada"/>
              <a:ea typeface="Mada"/>
              <a:cs typeface="Mada"/>
              <a:sym typeface="Mada"/>
            </a:endParaRPr>
          </a:p>
          <a:p>
            <a:pPr indent="0" lvl="0" marL="0" rtl="0" algn="l">
              <a:spcBef>
                <a:spcPts val="0"/>
              </a:spcBef>
              <a:spcAft>
                <a:spcPts val="0"/>
              </a:spcAft>
              <a:buNone/>
            </a:pPr>
            <a:r>
              <a:rPr b="1" lang="en-GB" sz="1000">
                <a:solidFill>
                  <a:srgbClr val="6AA84F"/>
                </a:solidFill>
                <a:latin typeface="Mada"/>
                <a:ea typeface="Mada"/>
                <a:cs typeface="Mada"/>
                <a:sym typeface="Mada"/>
              </a:rPr>
              <a:t>2 days old</a:t>
            </a:r>
            <a:r>
              <a:rPr lang="en-GB" sz="1000">
                <a:solidFill>
                  <a:srgbClr val="6AA84F"/>
                </a:solidFill>
                <a:latin typeface="Mada"/>
                <a:ea typeface="Mada"/>
                <a:cs typeface="Mada"/>
                <a:sym typeface="Mada"/>
              </a:rPr>
              <a:t> infant with lateral neck swelling</a:t>
            </a:r>
            <a:endParaRPr b="1" sz="1000">
              <a:solidFill>
                <a:srgbClr val="6AA84F"/>
              </a:solidFill>
              <a:highlight>
                <a:srgbClr val="EDF9F9"/>
              </a:highlight>
              <a:latin typeface="Mada"/>
              <a:ea typeface="Mada"/>
              <a:cs typeface="Mada"/>
              <a:sym typeface="Mada"/>
            </a:endParaRPr>
          </a:p>
        </p:txBody>
      </p:sp>
      <p:sp>
        <p:nvSpPr>
          <p:cNvPr id="1899" name="Google Shape;1899;p33"/>
          <p:cNvSpPr/>
          <p:nvPr/>
        </p:nvSpPr>
        <p:spPr>
          <a:xfrm>
            <a:off x="5570000" y="9451052"/>
            <a:ext cx="6900" cy="1113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33"/>
          <p:cNvSpPr txBox="1"/>
          <p:nvPr/>
        </p:nvSpPr>
        <p:spPr>
          <a:xfrm>
            <a:off x="3741200" y="9500417"/>
            <a:ext cx="1845000" cy="87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solidFill>
                  <a:srgbClr val="6AA84F"/>
                </a:solidFill>
                <a:highlight>
                  <a:srgbClr val="EDF9F9"/>
                </a:highlight>
                <a:latin typeface="Mada"/>
                <a:ea typeface="Mada"/>
                <a:cs typeface="Mada"/>
                <a:sym typeface="Mada"/>
              </a:rPr>
              <a:t>Cystic hygroma</a:t>
            </a:r>
            <a:endParaRPr b="1" sz="1000">
              <a:solidFill>
                <a:srgbClr val="6AA84F"/>
              </a:solidFill>
              <a:latin typeface="Mada"/>
              <a:ea typeface="Mada"/>
              <a:cs typeface="Mada"/>
              <a:sym typeface="Mada"/>
            </a:endParaRPr>
          </a:p>
          <a:p>
            <a:pPr indent="0" lvl="0" marL="0" rtl="0" algn="l">
              <a:spcBef>
                <a:spcPts val="0"/>
              </a:spcBef>
              <a:spcAft>
                <a:spcPts val="0"/>
              </a:spcAft>
              <a:buNone/>
            </a:pPr>
            <a:r>
              <a:rPr b="1" lang="en-GB" sz="1000">
                <a:solidFill>
                  <a:srgbClr val="6AA84F"/>
                </a:solidFill>
                <a:latin typeface="Mada"/>
                <a:ea typeface="Mada"/>
                <a:cs typeface="Mada"/>
                <a:sym typeface="Mada"/>
              </a:rPr>
              <a:t>5 Months old</a:t>
            </a:r>
            <a:r>
              <a:rPr lang="en-GB" sz="1000">
                <a:solidFill>
                  <a:srgbClr val="6AA84F"/>
                </a:solidFill>
                <a:latin typeface="Mada"/>
                <a:ea typeface="Mada"/>
                <a:cs typeface="Mada"/>
                <a:sym typeface="Mada"/>
              </a:rPr>
              <a:t> baby with </a:t>
            </a:r>
            <a:r>
              <a:rPr b="1" lang="en-GB" sz="1000">
                <a:solidFill>
                  <a:srgbClr val="6AA84F"/>
                </a:solidFill>
                <a:latin typeface="Mada"/>
                <a:ea typeface="Mada"/>
                <a:cs typeface="Mada"/>
                <a:sym typeface="Mada"/>
              </a:rPr>
              <a:t>diffuse</a:t>
            </a:r>
            <a:r>
              <a:rPr lang="en-GB" sz="1000">
                <a:solidFill>
                  <a:srgbClr val="6AA84F"/>
                </a:solidFill>
                <a:latin typeface="Mada"/>
                <a:ea typeface="Mada"/>
                <a:cs typeface="Mada"/>
                <a:sym typeface="Mada"/>
              </a:rPr>
              <a:t>, </a:t>
            </a:r>
            <a:r>
              <a:rPr b="1" lang="en-GB" sz="1000">
                <a:solidFill>
                  <a:srgbClr val="6AA84F"/>
                </a:solidFill>
                <a:latin typeface="Mada"/>
                <a:ea typeface="Mada"/>
                <a:cs typeface="Mada"/>
                <a:sym typeface="Mada"/>
              </a:rPr>
              <a:t>lobulated lateral </a:t>
            </a:r>
            <a:r>
              <a:rPr lang="en-GB" sz="1000">
                <a:solidFill>
                  <a:srgbClr val="6AA84F"/>
                </a:solidFill>
                <a:latin typeface="Mada"/>
                <a:ea typeface="Mada"/>
                <a:cs typeface="Mada"/>
                <a:sym typeface="Mada"/>
              </a:rPr>
              <a:t>neck swelling with </a:t>
            </a:r>
            <a:r>
              <a:rPr b="1" lang="en-GB" sz="1000">
                <a:solidFill>
                  <a:srgbClr val="6AA84F"/>
                </a:solidFill>
                <a:latin typeface="Mada"/>
                <a:ea typeface="Mada"/>
                <a:cs typeface="Mada"/>
                <a:sym typeface="Mada"/>
              </a:rPr>
              <a:t>fluctuation</a:t>
            </a:r>
            <a:endParaRPr b="1" sz="1000">
              <a:highlight>
                <a:srgbClr val="EDF9F9"/>
              </a:highlight>
            </a:endParaRPr>
          </a:p>
        </p:txBody>
      </p:sp>
      <p:sp>
        <p:nvSpPr>
          <p:cNvPr id="1901" name="Google Shape;1901;p33"/>
          <p:cNvSpPr txBox="1"/>
          <p:nvPr/>
        </p:nvSpPr>
        <p:spPr>
          <a:xfrm>
            <a:off x="5570000" y="9416872"/>
            <a:ext cx="1845000" cy="10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6AA84F"/>
                </a:solidFill>
                <a:latin typeface="Mada"/>
                <a:ea typeface="Mada"/>
                <a:cs typeface="Mada"/>
                <a:sym typeface="Mada"/>
              </a:rPr>
              <a:t>Central neck</a:t>
            </a:r>
            <a:r>
              <a:rPr lang="en-GB" sz="1000">
                <a:solidFill>
                  <a:srgbClr val="6AA84F"/>
                </a:solidFill>
                <a:latin typeface="Mada"/>
                <a:ea typeface="Mada"/>
                <a:cs typeface="Mada"/>
                <a:sym typeface="Mada"/>
              </a:rPr>
              <a:t> swelling that moves</a:t>
            </a:r>
            <a:r>
              <a:rPr lang="en-GB" sz="1000">
                <a:solidFill>
                  <a:srgbClr val="6AA84F"/>
                </a:solidFill>
                <a:latin typeface="Mada"/>
                <a:ea typeface="Mada"/>
                <a:cs typeface="Mada"/>
                <a:sym typeface="Mada"/>
              </a:rPr>
              <a:t> upon</a:t>
            </a:r>
            <a:r>
              <a:rPr lang="en-GB" sz="1000">
                <a:solidFill>
                  <a:srgbClr val="6AA84F"/>
                </a:solidFill>
                <a:latin typeface="Mada"/>
                <a:ea typeface="Mada"/>
                <a:cs typeface="Mada"/>
                <a:sym typeface="Mada"/>
              </a:rPr>
              <a:t>:</a:t>
            </a:r>
            <a:endParaRPr sz="1000">
              <a:solidFill>
                <a:srgbClr val="6AA84F"/>
              </a:solidFill>
              <a:latin typeface="Mada"/>
              <a:ea typeface="Mada"/>
              <a:cs typeface="Mada"/>
              <a:sym typeface="Mada"/>
            </a:endParaRPr>
          </a:p>
          <a:p>
            <a:pPr indent="0" lvl="0" marL="0" rtl="0" algn="l">
              <a:spcBef>
                <a:spcPts val="0"/>
              </a:spcBef>
              <a:spcAft>
                <a:spcPts val="0"/>
              </a:spcAft>
              <a:buNone/>
            </a:pPr>
            <a:r>
              <a:rPr lang="en-GB" sz="1000">
                <a:solidFill>
                  <a:srgbClr val="6AA84F"/>
                </a:solidFill>
                <a:latin typeface="Mada"/>
                <a:ea typeface="Mada"/>
                <a:cs typeface="Mada"/>
                <a:sym typeface="Mada"/>
              </a:rPr>
              <a:t>1. </a:t>
            </a:r>
            <a:r>
              <a:rPr lang="en-GB" sz="1000">
                <a:solidFill>
                  <a:srgbClr val="6AA84F"/>
                </a:solidFill>
                <a:latin typeface="Mada"/>
                <a:ea typeface="Mada"/>
                <a:cs typeface="Mada"/>
                <a:sym typeface="Mada"/>
              </a:rPr>
              <a:t> </a:t>
            </a:r>
            <a:r>
              <a:rPr b="1" lang="en-GB" sz="1000">
                <a:solidFill>
                  <a:srgbClr val="6AA84F"/>
                </a:solidFill>
                <a:latin typeface="Mada"/>
                <a:ea typeface="Mada"/>
                <a:cs typeface="Mada"/>
                <a:sym typeface="Mada"/>
              </a:rPr>
              <a:t>protruding the tongue</a:t>
            </a:r>
            <a:endParaRPr b="1"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b="1" lang="en-GB" sz="1000">
                <a:solidFill>
                  <a:srgbClr val="6AA84F"/>
                </a:solidFill>
                <a:highlight>
                  <a:srgbClr val="EDF9F9"/>
                </a:highlight>
                <a:latin typeface="Mada"/>
                <a:ea typeface="Mada"/>
                <a:cs typeface="Mada"/>
                <a:sym typeface="Mada"/>
              </a:rPr>
              <a:t>Thyroglossal cyst</a:t>
            </a:r>
            <a:endParaRPr b="1" sz="1000">
              <a:solidFill>
                <a:srgbClr val="6AA84F"/>
              </a:solidFill>
              <a:highlight>
                <a:srgbClr val="EDF9F9"/>
              </a:highlight>
              <a:latin typeface="Mada"/>
              <a:ea typeface="Mada"/>
              <a:cs typeface="Mada"/>
              <a:sym typeface="Mada"/>
            </a:endParaRPr>
          </a:p>
          <a:p>
            <a:pPr indent="0" lvl="0" marL="0" rtl="0" algn="l">
              <a:spcBef>
                <a:spcPts val="0"/>
              </a:spcBef>
              <a:spcAft>
                <a:spcPts val="0"/>
              </a:spcAft>
              <a:buNone/>
            </a:pPr>
            <a:r>
              <a:rPr lang="en-GB" sz="1000">
                <a:solidFill>
                  <a:srgbClr val="6AA84F"/>
                </a:solidFill>
                <a:latin typeface="Mada"/>
                <a:ea typeface="Mada"/>
                <a:cs typeface="Mada"/>
                <a:sym typeface="Mada"/>
              </a:rPr>
              <a:t>2.  upon </a:t>
            </a:r>
            <a:r>
              <a:rPr b="1" lang="en-GB" sz="1000">
                <a:solidFill>
                  <a:srgbClr val="6AA84F"/>
                </a:solidFill>
                <a:latin typeface="Mada"/>
                <a:ea typeface="Mada"/>
                <a:cs typeface="Mada"/>
                <a:sym typeface="Mada"/>
              </a:rPr>
              <a:t>swallowing</a:t>
            </a:r>
            <a:r>
              <a:rPr lang="en-GB" sz="1000">
                <a:solidFill>
                  <a:srgbClr val="6AA84F"/>
                </a:solidFill>
                <a:latin typeface="Mada"/>
                <a:ea typeface="Mada"/>
                <a:cs typeface="Mada"/>
                <a:sym typeface="Mada"/>
              </a:rPr>
              <a:t>? </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b="1" lang="en-GB" sz="1000">
                <a:solidFill>
                  <a:srgbClr val="6AA84F"/>
                </a:solidFill>
                <a:highlight>
                  <a:srgbClr val="EDF9F9"/>
                </a:highlight>
                <a:latin typeface="Mada"/>
                <a:ea typeface="Mada"/>
                <a:cs typeface="Mada"/>
                <a:sym typeface="Mada"/>
              </a:rPr>
              <a:t>Thyroid mass</a:t>
            </a:r>
            <a:endParaRPr b="1" sz="1000">
              <a:solidFill>
                <a:srgbClr val="6AA84F"/>
              </a:solidFill>
              <a:highlight>
                <a:srgbClr val="EDF9F9"/>
              </a:highlight>
              <a:latin typeface="Mada"/>
              <a:ea typeface="Mada"/>
              <a:cs typeface="Mada"/>
              <a:sym typeface="Mad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5" name="Shape 1905"/>
        <p:cNvGrpSpPr/>
        <p:nvPr/>
      </p:nvGrpSpPr>
      <p:grpSpPr>
        <a:xfrm>
          <a:off x="0" y="0"/>
          <a:ext cx="0" cy="0"/>
          <a:chOff x="0" y="0"/>
          <a:chExt cx="0" cy="0"/>
        </a:xfrm>
      </p:grpSpPr>
      <p:sp>
        <p:nvSpPr>
          <p:cNvPr id="1906" name="Google Shape;1906;p3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07" name="Google Shape;1907;p34"/>
          <p:cNvCxnSpPr/>
          <p:nvPr/>
        </p:nvCxnSpPr>
        <p:spPr>
          <a:xfrm>
            <a:off x="1601311" y="9649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908" name="Google Shape;1908;p34"/>
          <p:cNvSpPr txBox="1"/>
          <p:nvPr/>
        </p:nvSpPr>
        <p:spPr>
          <a:xfrm>
            <a:off x="1095673" y="3351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THE SALIVARY GLANDS: </a:t>
            </a:r>
            <a:endParaRPr sz="2200"/>
          </a:p>
        </p:txBody>
      </p:sp>
      <p:grpSp>
        <p:nvGrpSpPr>
          <p:cNvPr id="1909" name="Google Shape;1909;p34"/>
          <p:cNvGrpSpPr/>
          <p:nvPr/>
        </p:nvGrpSpPr>
        <p:grpSpPr>
          <a:xfrm>
            <a:off x="323344" y="1101782"/>
            <a:ext cx="467181" cy="476434"/>
            <a:chOff x="2410712" y="2415450"/>
            <a:chExt cx="312600" cy="312600"/>
          </a:xfrm>
        </p:grpSpPr>
        <p:sp>
          <p:nvSpPr>
            <p:cNvPr id="1910" name="Google Shape;1910;p3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3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12" name="Google Shape;1912;p34"/>
          <p:cNvSpPr txBox="1"/>
          <p:nvPr/>
        </p:nvSpPr>
        <p:spPr>
          <a:xfrm>
            <a:off x="780625" y="1127549"/>
            <a:ext cx="65331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Introduction</a:t>
            </a:r>
            <a:endParaRPr b="1" sz="1800">
              <a:solidFill>
                <a:srgbClr val="006D77"/>
              </a:solidFill>
              <a:highlight>
                <a:srgbClr val="EDF9F9"/>
              </a:highlight>
              <a:latin typeface="Lora"/>
              <a:ea typeface="Lora"/>
              <a:cs typeface="Lora"/>
              <a:sym typeface="Lora"/>
            </a:endParaRPr>
          </a:p>
        </p:txBody>
      </p:sp>
      <p:sp>
        <p:nvSpPr>
          <p:cNvPr id="1913" name="Google Shape;1913;p34"/>
          <p:cNvSpPr txBox="1"/>
          <p:nvPr/>
        </p:nvSpPr>
        <p:spPr>
          <a:xfrm>
            <a:off x="323350" y="1501201"/>
            <a:ext cx="6842100" cy="1601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Saliva is produced by the paired parotid, submandibular and sublingual glands and many other small, unnamed glands.</a:t>
            </a:r>
            <a:endParaRPr sz="1200">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Salivary stagnation, increased alkalinity or calcium content of the saliva, infection or inflammation of the salivary duct or gland, and physical trauma to the salivary duct or gland may predispose to calculus formation.</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Submandibular gland swelling results from obstruction of the duct by a stone or inflammation.</a:t>
            </a:r>
            <a:endParaRPr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Salivary gland swellings caused by duct obstruction enlarge when the patient eats; there may also be a bad taste.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most common surgical conditions: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Infection and calculus formation.</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Tumours.</a:t>
            </a:r>
            <a:endParaRPr sz="1200">
              <a:latin typeface="Mada"/>
              <a:ea typeface="Mada"/>
              <a:cs typeface="Mada"/>
              <a:sym typeface="Mada"/>
            </a:endParaRPr>
          </a:p>
        </p:txBody>
      </p:sp>
      <p:cxnSp>
        <p:nvCxnSpPr>
          <p:cNvPr id="1914" name="Google Shape;1914;p34"/>
          <p:cNvCxnSpPr/>
          <p:nvPr/>
        </p:nvCxnSpPr>
        <p:spPr>
          <a:xfrm>
            <a:off x="1601311" y="447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915" name="Google Shape;1915;p34"/>
          <p:cNvSpPr txBox="1"/>
          <p:nvPr/>
        </p:nvSpPr>
        <p:spPr>
          <a:xfrm>
            <a:off x="1095673" y="36879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THE SALIVARY GLANDS: </a:t>
            </a:r>
            <a:endParaRPr b="1" sz="2200">
              <a:solidFill>
                <a:srgbClr val="006D77"/>
              </a:solidFill>
              <a:latin typeface="Lora"/>
              <a:ea typeface="Lora"/>
              <a:cs typeface="Lora"/>
              <a:sym typeface="Lora"/>
            </a:endParaRPr>
          </a:p>
          <a:p>
            <a:pPr indent="0" lvl="0" marL="0" rtl="0" algn="ctr">
              <a:spcBef>
                <a:spcPts val="0"/>
              </a:spcBef>
              <a:spcAft>
                <a:spcPts val="0"/>
              </a:spcAft>
              <a:buNone/>
            </a:pPr>
            <a:r>
              <a:rPr b="1" lang="en-GB" sz="2200">
                <a:solidFill>
                  <a:srgbClr val="006D77"/>
                </a:solidFill>
                <a:latin typeface="Lora"/>
                <a:ea typeface="Lora"/>
                <a:cs typeface="Lora"/>
                <a:sym typeface="Lora"/>
              </a:rPr>
              <a:t>The Submandibular Gland </a:t>
            </a:r>
            <a:endParaRPr sz="2200"/>
          </a:p>
        </p:txBody>
      </p:sp>
      <p:grpSp>
        <p:nvGrpSpPr>
          <p:cNvPr id="1916" name="Google Shape;1916;p34"/>
          <p:cNvGrpSpPr/>
          <p:nvPr/>
        </p:nvGrpSpPr>
        <p:grpSpPr>
          <a:xfrm>
            <a:off x="335747" y="8844480"/>
            <a:ext cx="865460" cy="743572"/>
            <a:chOff x="1186450" y="2531950"/>
            <a:chExt cx="399400" cy="341825"/>
          </a:xfrm>
        </p:grpSpPr>
        <p:sp>
          <p:nvSpPr>
            <p:cNvPr id="1917" name="Google Shape;1917;p34"/>
            <p:cNvSpPr/>
            <p:nvPr/>
          </p:nvSpPr>
          <p:spPr>
            <a:xfrm>
              <a:off x="1243925" y="2531950"/>
              <a:ext cx="341925" cy="341825"/>
            </a:xfrm>
            <a:custGeom>
              <a:rect b="b" l="l" r="r" t="t"/>
              <a:pathLst>
                <a:path extrusionOk="0" h="13673" w="13677">
                  <a:moveTo>
                    <a:pt x="6839" y="1"/>
                  </a:moveTo>
                  <a:cubicBezTo>
                    <a:pt x="3064" y="1"/>
                    <a:pt x="1" y="3060"/>
                    <a:pt x="1" y="6834"/>
                  </a:cubicBezTo>
                  <a:cubicBezTo>
                    <a:pt x="1" y="10613"/>
                    <a:pt x="3064" y="13672"/>
                    <a:pt x="6839" y="13672"/>
                  </a:cubicBezTo>
                  <a:cubicBezTo>
                    <a:pt x="10617" y="13672"/>
                    <a:pt x="13676" y="10613"/>
                    <a:pt x="13676" y="6834"/>
                  </a:cubicBezTo>
                  <a:cubicBezTo>
                    <a:pt x="13676" y="3060"/>
                    <a:pt x="10617" y="1"/>
                    <a:pt x="6839"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34"/>
            <p:cNvSpPr/>
            <p:nvPr/>
          </p:nvSpPr>
          <p:spPr>
            <a:xfrm>
              <a:off x="1186450" y="2575700"/>
              <a:ext cx="61900" cy="134100"/>
            </a:xfrm>
            <a:custGeom>
              <a:rect b="b" l="l" r="r" t="t"/>
              <a:pathLst>
                <a:path extrusionOk="0" h="5364" w="2476">
                  <a:moveTo>
                    <a:pt x="1027" y="1"/>
                  </a:moveTo>
                  <a:lnTo>
                    <a:pt x="446" y="424"/>
                  </a:lnTo>
                  <a:lnTo>
                    <a:pt x="433" y="433"/>
                  </a:lnTo>
                  <a:cubicBezTo>
                    <a:pt x="248" y="604"/>
                    <a:pt x="1" y="1107"/>
                    <a:pt x="410" y="1755"/>
                  </a:cubicBezTo>
                  <a:cubicBezTo>
                    <a:pt x="716" y="2246"/>
                    <a:pt x="1679" y="4225"/>
                    <a:pt x="2228" y="5363"/>
                  </a:cubicBezTo>
                  <a:lnTo>
                    <a:pt x="2475" y="5242"/>
                  </a:lnTo>
                  <a:cubicBezTo>
                    <a:pt x="1805" y="3847"/>
                    <a:pt x="941" y="2084"/>
                    <a:pt x="644" y="1611"/>
                  </a:cubicBezTo>
                  <a:cubicBezTo>
                    <a:pt x="275" y="1026"/>
                    <a:pt x="577" y="685"/>
                    <a:pt x="617" y="640"/>
                  </a:cubicBezTo>
                  <a:lnTo>
                    <a:pt x="1189" y="226"/>
                  </a:lnTo>
                  <a:lnTo>
                    <a:pt x="1027"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34"/>
            <p:cNvSpPr/>
            <p:nvPr/>
          </p:nvSpPr>
          <p:spPr>
            <a:xfrm>
              <a:off x="1268325" y="2533200"/>
              <a:ext cx="107550" cy="115625"/>
            </a:xfrm>
            <a:custGeom>
              <a:rect b="b" l="l" r="r" t="t"/>
              <a:pathLst>
                <a:path extrusionOk="0" h="4625" w="4302">
                  <a:moveTo>
                    <a:pt x="856" y="0"/>
                  </a:moveTo>
                  <a:cubicBezTo>
                    <a:pt x="787" y="0"/>
                    <a:pt x="725" y="9"/>
                    <a:pt x="676" y="23"/>
                  </a:cubicBezTo>
                  <a:lnTo>
                    <a:pt x="1" y="306"/>
                  </a:lnTo>
                  <a:lnTo>
                    <a:pt x="109" y="558"/>
                  </a:lnTo>
                  <a:lnTo>
                    <a:pt x="757" y="288"/>
                  </a:lnTo>
                  <a:cubicBezTo>
                    <a:pt x="771" y="285"/>
                    <a:pt x="807" y="279"/>
                    <a:pt x="858" y="279"/>
                  </a:cubicBezTo>
                  <a:cubicBezTo>
                    <a:pt x="1022" y="279"/>
                    <a:pt x="1341" y="347"/>
                    <a:pt x="1575" y="819"/>
                  </a:cubicBezTo>
                  <a:cubicBezTo>
                    <a:pt x="1854" y="1386"/>
                    <a:pt x="3262" y="3442"/>
                    <a:pt x="4077" y="4625"/>
                  </a:cubicBezTo>
                  <a:lnTo>
                    <a:pt x="4302" y="4467"/>
                  </a:lnTo>
                  <a:cubicBezTo>
                    <a:pt x="3649" y="3523"/>
                    <a:pt x="2102" y="1264"/>
                    <a:pt x="1818" y="693"/>
                  </a:cubicBezTo>
                  <a:cubicBezTo>
                    <a:pt x="1545" y="142"/>
                    <a:pt x="1136" y="0"/>
                    <a:pt x="85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34"/>
            <p:cNvSpPr/>
            <p:nvPr/>
          </p:nvSpPr>
          <p:spPr>
            <a:xfrm>
              <a:off x="1358650" y="2627675"/>
              <a:ext cx="17225" cy="21050"/>
            </a:xfrm>
            <a:custGeom>
              <a:rect b="b" l="l" r="r" t="t"/>
              <a:pathLst>
                <a:path extrusionOk="0" h="842" w="689">
                  <a:moveTo>
                    <a:pt x="216" y="0"/>
                  </a:moveTo>
                  <a:lnTo>
                    <a:pt x="0" y="171"/>
                  </a:lnTo>
                  <a:cubicBezTo>
                    <a:pt x="167" y="414"/>
                    <a:pt x="324" y="643"/>
                    <a:pt x="464" y="841"/>
                  </a:cubicBezTo>
                  <a:lnTo>
                    <a:pt x="689" y="688"/>
                  </a:lnTo>
                  <a:cubicBezTo>
                    <a:pt x="558" y="499"/>
                    <a:pt x="396" y="266"/>
                    <a:pt x="21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34"/>
            <p:cNvSpPr/>
            <p:nvPr/>
          </p:nvSpPr>
          <p:spPr>
            <a:xfrm>
              <a:off x="1236175" y="2694025"/>
              <a:ext cx="12175" cy="15650"/>
            </a:xfrm>
            <a:custGeom>
              <a:rect b="b" l="l" r="r" t="t"/>
              <a:pathLst>
                <a:path extrusionOk="0" h="626" w="487">
                  <a:moveTo>
                    <a:pt x="239" y="0"/>
                  </a:moveTo>
                  <a:lnTo>
                    <a:pt x="0" y="140"/>
                  </a:lnTo>
                  <a:cubicBezTo>
                    <a:pt x="86" y="311"/>
                    <a:pt x="167" y="477"/>
                    <a:pt x="239" y="626"/>
                  </a:cubicBezTo>
                  <a:lnTo>
                    <a:pt x="486" y="509"/>
                  </a:lnTo>
                  <a:lnTo>
                    <a:pt x="2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34"/>
            <p:cNvSpPr/>
            <p:nvPr/>
          </p:nvSpPr>
          <p:spPr>
            <a:xfrm>
              <a:off x="1203000" y="2571475"/>
              <a:ext cx="23300" cy="20200"/>
            </a:xfrm>
            <a:custGeom>
              <a:rect b="b" l="l" r="r" t="t"/>
              <a:pathLst>
                <a:path extrusionOk="0" h="808" w="932">
                  <a:moveTo>
                    <a:pt x="540" y="0"/>
                  </a:moveTo>
                  <a:cubicBezTo>
                    <a:pt x="481" y="0"/>
                    <a:pt x="422" y="17"/>
                    <a:pt x="369" y="53"/>
                  </a:cubicBezTo>
                  <a:lnTo>
                    <a:pt x="176" y="183"/>
                  </a:lnTo>
                  <a:cubicBezTo>
                    <a:pt x="36" y="278"/>
                    <a:pt x="0" y="467"/>
                    <a:pt x="95" y="602"/>
                  </a:cubicBezTo>
                  <a:lnTo>
                    <a:pt x="144" y="674"/>
                  </a:lnTo>
                  <a:cubicBezTo>
                    <a:pt x="200" y="760"/>
                    <a:pt x="295" y="807"/>
                    <a:pt x="392" y="807"/>
                  </a:cubicBezTo>
                  <a:cubicBezTo>
                    <a:pt x="450" y="807"/>
                    <a:pt x="510" y="790"/>
                    <a:pt x="563" y="755"/>
                  </a:cubicBezTo>
                  <a:lnTo>
                    <a:pt x="756" y="629"/>
                  </a:lnTo>
                  <a:cubicBezTo>
                    <a:pt x="895" y="534"/>
                    <a:pt x="931" y="345"/>
                    <a:pt x="837" y="206"/>
                  </a:cubicBezTo>
                  <a:lnTo>
                    <a:pt x="788" y="134"/>
                  </a:lnTo>
                  <a:cubicBezTo>
                    <a:pt x="731" y="47"/>
                    <a:pt x="637" y="0"/>
                    <a:pt x="54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34"/>
            <p:cNvSpPr/>
            <p:nvPr/>
          </p:nvSpPr>
          <p:spPr>
            <a:xfrm>
              <a:off x="1256525" y="2533925"/>
              <a:ext cx="23425" cy="19525"/>
            </a:xfrm>
            <a:custGeom>
              <a:rect b="b" l="l" r="r" t="t"/>
              <a:pathLst>
                <a:path extrusionOk="0" h="781" w="937">
                  <a:moveTo>
                    <a:pt x="558" y="1"/>
                  </a:moveTo>
                  <a:cubicBezTo>
                    <a:pt x="516" y="1"/>
                    <a:pt x="473" y="10"/>
                    <a:pt x="432" y="30"/>
                  </a:cubicBezTo>
                  <a:lnTo>
                    <a:pt x="221" y="124"/>
                  </a:lnTo>
                  <a:cubicBezTo>
                    <a:pt x="68" y="192"/>
                    <a:pt x="1" y="372"/>
                    <a:pt x="73" y="525"/>
                  </a:cubicBezTo>
                  <a:lnTo>
                    <a:pt x="104" y="601"/>
                  </a:lnTo>
                  <a:cubicBezTo>
                    <a:pt x="157" y="714"/>
                    <a:pt x="266" y="780"/>
                    <a:pt x="382" y="780"/>
                  </a:cubicBezTo>
                  <a:cubicBezTo>
                    <a:pt x="423" y="780"/>
                    <a:pt x="464" y="772"/>
                    <a:pt x="504" y="754"/>
                  </a:cubicBezTo>
                  <a:lnTo>
                    <a:pt x="716" y="655"/>
                  </a:lnTo>
                  <a:cubicBezTo>
                    <a:pt x="869" y="588"/>
                    <a:pt x="936" y="408"/>
                    <a:pt x="864" y="255"/>
                  </a:cubicBezTo>
                  <a:lnTo>
                    <a:pt x="833" y="178"/>
                  </a:lnTo>
                  <a:cubicBezTo>
                    <a:pt x="780" y="67"/>
                    <a:pt x="671"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34"/>
            <p:cNvSpPr/>
            <p:nvPr/>
          </p:nvSpPr>
          <p:spPr>
            <a:xfrm>
              <a:off x="1237400" y="2632850"/>
              <a:ext cx="149950" cy="116325"/>
            </a:xfrm>
            <a:custGeom>
              <a:rect b="b" l="l" r="r" t="t"/>
              <a:pathLst>
                <a:path extrusionOk="0" h="4653" w="5998">
                  <a:moveTo>
                    <a:pt x="5314" y="0"/>
                  </a:moveTo>
                  <a:lnTo>
                    <a:pt x="4900" y="229"/>
                  </a:lnTo>
                  <a:cubicBezTo>
                    <a:pt x="4909" y="243"/>
                    <a:pt x="5489" y="1291"/>
                    <a:pt x="5197" y="2344"/>
                  </a:cubicBezTo>
                  <a:cubicBezTo>
                    <a:pt x="5030" y="2938"/>
                    <a:pt x="4612" y="3428"/>
                    <a:pt x="3951" y="3797"/>
                  </a:cubicBezTo>
                  <a:cubicBezTo>
                    <a:pt x="3497" y="4052"/>
                    <a:pt x="3056" y="4179"/>
                    <a:pt x="2632" y="4179"/>
                  </a:cubicBezTo>
                  <a:cubicBezTo>
                    <a:pt x="2190" y="4179"/>
                    <a:pt x="1766" y="4041"/>
                    <a:pt x="1364" y="3765"/>
                  </a:cubicBezTo>
                  <a:cubicBezTo>
                    <a:pt x="982" y="3491"/>
                    <a:pt x="658" y="3145"/>
                    <a:pt x="415" y="2744"/>
                  </a:cubicBezTo>
                  <a:lnTo>
                    <a:pt x="1" y="2974"/>
                  </a:lnTo>
                  <a:cubicBezTo>
                    <a:pt x="28" y="3023"/>
                    <a:pt x="694" y="4202"/>
                    <a:pt x="1935" y="4553"/>
                  </a:cubicBezTo>
                  <a:cubicBezTo>
                    <a:pt x="2166" y="4619"/>
                    <a:pt x="2401" y="4652"/>
                    <a:pt x="2639" y="4652"/>
                  </a:cubicBezTo>
                  <a:cubicBezTo>
                    <a:pt x="3142" y="4652"/>
                    <a:pt x="3659" y="4504"/>
                    <a:pt x="4185" y="4211"/>
                  </a:cubicBezTo>
                  <a:cubicBezTo>
                    <a:pt x="4517" y="4026"/>
                    <a:pt x="4814" y="3797"/>
                    <a:pt x="5071" y="3518"/>
                  </a:cubicBezTo>
                  <a:cubicBezTo>
                    <a:pt x="5345" y="3221"/>
                    <a:pt x="5543" y="2861"/>
                    <a:pt x="5651" y="2474"/>
                  </a:cubicBezTo>
                  <a:cubicBezTo>
                    <a:pt x="5997" y="1233"/>
                    <a:pt x="5341" y="50"/>
                    <a:pt x="53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34"/>
            <p:cNvSpPr/>
            <p:nvPr/>
          </p:nvSpPr>
          <p:spPr>
            <a:xfrm>
              <a:off x="1244375" y="2636325"/>
              <a:ext cx="133300" cy="103375"/>
            </a:xfrm>
            <a:custGeom>
              <a:rect b="b" l="l" r="r" t="t"/>
              <a:pathLst>
                <a:path extrusionOk="0" h="4135" w="5332">
                  <a:moveTo>
                    <a:pt x="4783" y="0"/>
                  </a:moveTo>
                  <a:lnTo>
                    <a:pt x="4625" y="90"/>
                  </a:lnTo>
                  <a:cubicBezTo>
                    <a:pt x="4630" y="99"/>
                    <a:pt x="5215" y="1148"/>
                    <a:pt x="4918" y="2205"/>
                  </a:cubicBezTo>
                  <a:cubicBezTo>
                    <a:pt x="4751" y="2799"/>
                    <a:pt x="4333" y="3289"/>
                    <a:pt x="3676" y="3658"/>
                  </a:cubicBezTo>
                  <a:cubicBezTo>
                    <a:pt x="3220" y="3911"/>
                    <a:pt x="2780" y="4038"/>
                    <a:pt x="2356" y="4038"/>
                  </a:cubicBezTo>
                  <a:cubicBezTo>
                    <a:pt x="1913" y="4038"/>
                    <a:pt x="1489" y="3900"/>
                    <a:pt x="1085" y="3622"/>
                  </a:cubicBezTo>
                  <a:cubicBezTo>
                    <a:pt x="703" y="3352"/>
                    <a:pt x="379" y="3006"/>
                    <a:pt x="136" y="2605"/>
                  </a:cubicBezTo>
                  <a:lnTo>
                    <a:pt x="1" y="2682"/>
                  </a:lnTo>
                  <a:cubicBezTo>
                    <a:pt x="140" y="2907"/>
                    <a:pt x="725" y="3766"/>
                    <a:pt x="1710" y="4049"/>
                  </a:cubicBezTo>
                  <a:cubicBezTo>
                    <a:pt x="1916" y="4106"/>
                    <a:pt x="2125" y="4135"/>
                    <a:pt x="2336" y="4135"/>
                  </a:cubicBezTo>
                  <a:cubicBezTo>
                    <a:pt x="2791" y="4135"/>
                    <a:pt x="3259" y="4003"/>
                    <a:pt x="3735" y="3739"/>
                  </a:cubicBezTo>
                  <a:cubicBezTo>
                    <a:pt x="4031" y="3572"/>
                    <a:pt x="4301" y="3365"/>
                    <a:pt x="4531" y="3114"/>
                  </a:cubicBezTo>
                  <a:cubicBezTo>
                    <a:pt x="4778" y="2844"/>
                    <a:pt x="4958" y="2524"/>
                    <a:pt x="5053" y="2173"/>
                  </a:cubicBezTo>
                  <a:cubicBezTo>
                    <a:pt x="5332" y="1188"/>
                    <a:pt x="4904" y="239"/>
                    <a:pt x="478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34"/>
            <p:cNvSpPr/>
            <p:nvPr/>
          </p:nvSpPr>
          <p:spPr>
            <a:xfrm>
              <a:off x="1528250" y="2699875"/>
              <a:ext cx="34550" cy="92025"/>
            </a:xfrm>
            <a:custGeom>
              <a:rect b="b" l="l" r="r" t="t"/>
              <a:pathLst>
                <a:path extrusionOk="0" h="3681" w="1382">
                  <a:moveTo>
                    <a:pt x="805" y="0"/>
                  </a:moveTo>
                  <a:cubicBezTo>
                    <a:pt x="805" y="0"/>
                    <a:pt x="0" y="2767"/>
                    <a:pt x="1318" y="3680"/>
                  </a:cubicBezTo>
                  <a:lnTo>
                    <a:pt x="1381" y="3545"/>
                  </a:lnTo>
                  <a:cubicBezTo>
                    <a:pt x="1381" y="3545"/>
                    <a:pt x="288" y="2780"/>
                    <a:pt x="891" y="212"/>
                  </a:cubicBezTo>
                  <a:cubicBezTo>
                    <a:pt x="895" y="198"/>
                    <a:pt x="904" y="176"/>
                    <a:pt x="909" y="158"/>
                  </a:cubicBezTo>
                  <a:lnTo>
                    <a:pt x="80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34"/>
            <p:cNvSpPr/>
            <p:nvPr/>
          </p:nvSpPr>
          <p:spPr>
            <a:xfrm>
              <a:off x="1531050" y="2662150"/>
              <a:ext cx="47600" cy="42275"/>
            </a:xfrm>
            <a:custGeom>
              <a:rect b="b" l="l" r="r" t="t"/>
              <a:pathLst>
                <a:path extrusionOk="0" h="1691" w="1904">
                  <a:moveTo>
                    <a:pt x="952" y="0"/>
                  </a:moveTo>
                  <a:cubicBezTo>
                    <a:pt x="860" y="0"/>
                    <a:pt x="767" y="15"/>
                    <a:pt x="675" y="47"/>
                  </a:cubicBezTo>
                  <a:cubicBezTo>
                    <a:pt x="235" y="200"/>
                    <a:pt x="1" y="681"/>
                    <a:pt x="154" y="1122"/>
                  </a:cubicBezTo>
                  <a:cubicBezTo>
                    <a:pt x="271" y="1472"/>
                    <a:pt x="598" y="1691"/>
                    <a:pt x="948" y="1691"/>
                  </a:cubicBezTo>
                  <a:cubicBezTo>
                    <a:pt x="1039" y="1691"/>
                    <a:pt x="1133" y="1676"/>
                    <a:pt x="1224" y="1644"/>
                  </a:cubicBezTo>
                  <a:cubicBezTo>
                    <a:pt x="1665" y="1491"/>
                    <a:pt x="1904" y="1010"/>
                    <a:pt x="1751" y="569"/>
                  </a:cubicBezTo>
                  <a:cubicBezTo>
                    <a:pt x="1629" y="220"/>
                    <a:pt x="1302" y="0"/>
                    <a:pt x="952"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34"/>
            <p:cNvSpPr/>
            <p:nvPr/>
          </p:nvSpPr>
          <p:spPr>
            <a:xfrm>
              <a:off x="1543550" y="2672875"/>
              <a:ext cx="22950" cy="20375"/>
            </a:xfrm>
            <a:custGeom>
              <a:rect b="b" l="l" r="r" t="t"/>
              <a:pathLst>
                <a:path extrusionOk="0" h="815" w="918">
                  <a:moveTo>
                    <a:pt x="460" y="0"/>
                  </a:moveTo>
                  <a:cubicBezTo>
                    <a:pt x="338" y="0"/>
                    <a:pt x="217" y="55"/>
                    <a:pt x="135" y="158"/>
                  </a:cubicBezTo>
                  <a:cubicBezTo>
                    <a:pt x="0" y="338"/>
                    <a:pt x="31" y="594"/>
                    <a:pt x="211" y="729"/>
                  </a:cubicBezTo>
                  <a:cubicBezTo>
                    <a:pt x="284" y="787"/>
                    <a:pt x="371" y="815"/>
                    <a:pt x="458" y="815"/>
                  </a:cubicBezTo>
                  <a:cubicBezTo>
                    <a:pt x="580" y="815"/>
                    <a:pt x="701" y="760"/>
                    <a:pt x="783" y="657"/>
                  </a:cubicBezTo>
                  <a:cubicBezTo>
                    <a:pt x="918" y="477"/>
                    <a:pt x="886" y="221"/>
                    <a:pt x="706" y="86"/>
                  </a:cubicBezTo>
                  <a:cubicBezTo>
                    <a:pt x="633" y="28"/>
                    <a:pt x="547" y="0"/>
                    <a:pt x="46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34"/>
            <p:cNvSpPr/>
            <p:nvPr/>
          </p:nvSpPr>
          <p:spPr>
            <a:xfrm>
              <a:off x="1550950" y="2664325"/>
              <a:ext cx="28150" cy="39950"/>
            </a:xfrm>
            <a:custGeom>
              <a:rect b="b" l="l" r="r" t="t"/>
              <a:pathLst>
                <a:path extrusionOk="0" h="1598" w="1126">
                  <a:moveTo>
                    <a:pt x="545" y="1"/>
                  </a:moveTo>
                  <a:lnTo>
                    <a:pt x="545" y="1"/>
                  </a:lnTo>
                  <a:cubicBezTo>
                    <a:pt x="1126" y="545"/>
                    <a:pt x="788" y="1512"/>
                    <a:pt x="1" y="1580"/>
                  </a:cubicBezTo>
                  <a:cubicBezTo>
                    <a:pt x="58" y="1591"/>
                    <a:pt x="115" y="1597"/>
                    <a:pt x="172" y="1597"/>
                  </a:cubicBezTo>
                  <a:cubicBezTo>
                    <a:pt x="524" y="1597"/>
                    <a:pt x="848" y="1376"/>
                    <a:pt x="968" y="1031"/>
                  </a:cubicBezTo>
                  <a:cubicBezTo>
                    <a:pt x="1103" y="630"/>
                    <a:pt x="923" y="190"/>
                    <a:pt x="54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34"/>
            <p:cNvSpPr/>
            <p:nvPr/>
          </p:nvSpPr>
          <p:spPr>
            <a:xfrm>
              <a:off x="1333800" y="2730450"/>
              <a:ext cx="108425" cy="142875"/>
            </a:xfrm>
            <a:custGeom>
              <a:rect b="b" l="l" r="r" t="t"/>
              <a:pathLst>
                <a:path extrusionOk="0" h="5715" w="4337">
                  <a:moveTo>
                    <a:pt x="427" y="1"/>
                  </a:moveTo>
                  <a:lnTo>
                    <a:pt x="0" y="194"/>
                  </a:lnTo>
                  <a:cubicBezTo>
                    <a:pt x="553" y="1409"/>
                    <a:pt x="1215" y="2570"/>
                    <a:pt x="1980" y="3667"/>
                  </a:cubicBezTo>
                  <a:cubicBezTo>
                    <a:pt x="2470" y="4378"/>
                    <a:pt x="3023" y="5125"/>
                    <a:pt x="3680" y="5714"/>
                  </a:cubicBezTo>
                  <a:cubicBezTo>
                    <a:pt x="3905" y="5701"/>
                    <a:pt x="4121" y="5678"/>
                    <a:pt x="4337" y="5642"/>
                  </a:cubicBezTo>
                  <a:cubicBezTo>
                    <a:pt x="3563" y="5062"/>
                    <a:pt x="2924" y="4203"/>
                    <a:pt x="2366" y="3397"/>
                  </a:cubicBezTo>
                  <a:cubicBezTo>
                    <a:pt x="1620" y="2327"/>
                    <a:pt x="972" y="1188"/>
                    <a:pt x="4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34"/>
            <p:cNvSpPr/>
            <p:nvPr/>
          </p:nvSpPr>
          <p:spPr>
            <a:xfrm>
              <a:off x="1531725" y="2703925"/>
              <a:ext cx="34775" cy="84600"/>
            </a:xfrm>
            <a:custGeom>
              <a:rect b="b" l="l" r="r" t="t"/>
              <a:pathLst>
                <a:path extrusionOk="0" h="3384" w="1391">
                  <a:moveTo>
                    <a:pt x="770" y="0"/>
                  </a:moveTo>
                  <a:cubicBezTo>
                    <a:pt x="770" y="0"/>
                    <a:pt x="1" y="2227"/>
                    <a:pt x="1242" y="3383"/>
                  </a:cubicBezTo>
                  <a:cubicBezTo>
                    <a:pt x="1296" y="3293"/>
                    <a:pt x="1346" y="3203"/>
                    <a:pt x="1391" y="3113"/>
                  </a:cubicBezTo>
                  <a:cubicBezTo>
                    <a:pt x="1161" y="2884"/>
                    <a:pt x="716" y="2330"/>
                    <a:pt x="1031" y="9"/>
                  </a:cubicBezTo>
                  <a:lnTo>
                    <a:pt x="77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32" name="Google Shape;1932;p34"/>
          <p:cNvSpPr txBox="1"/>
          <p:nvPr/>
        </p:nvSpPr>
        <p:spPr>
          <a:xfrm>
            <a:off x="228600" y="8500062"/>
            <a:ext cx="1168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E29578"/>
                </a:solidFill>
                <a:latin typeface="Lora"/>
                <a:ea typeface="Lora"/>
                <a:cs typeface="Lora"/>
                <a:sym typeface="Lora"/>
              </a:rPr>
              <a:t>Examination</a:t>
            </a:r>
            <a:endParaRPr b="1" sz="1200">
              <a:solidFill>
                <a:srgbClr val="E29578"/>
              </a:solidFill>
              <a:latin typeface="Lora"/>
              <a:ea typeface="Lora"/>
              <a:cs typeface="Lora"/>
              <a:sym typeface="Lora"/>
            </a:endParaRPr>
          </a:p>
        </p:txBody>
      </p:sp>
      <p:sp>
        <p:nvSpPr>
          <p:cNvPr id="1933" name="Google Shape;1933;p34"/>
          <p:cNvSpPr/>
          <p:nvPr/>
        </p:nvSpPr>
        <p:spPr>
          <a:xfrm>
            <a:off x="262800" y="6701956"/>
            <a:ext cx="6842100" cy="1102200"/>
          </a:xfrm>
          <a:prstGeom prst="round1Rect">
            <a:avLst>
              <a:gd fmla="val 42576" name="adj"/>
            </a:avLst>
          </a:prstGeom>
          <a:noFill/>
          <a:ln cap="flat" cmpd="sng" w="19050">
            <a:solidFill>
              <a:srgbClr val="F9BDA5"/>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34" name="Google Shape;1934;p34"/>
          <p:cNvGrpSpPr/>
          <p:nvPr/>
        </p:nvGrpSpPr>
        <p:grpSpPr>
          <a:xfrm>
            <a:off x="429754" y="7006030"/>
            <a:ext cx="750422" cy="753569"/>
            <a:chOff x="1086250" y="2163525"/>
            <a:chExt cx="341800" cy="341925"/>
          </a:xfrm>
        </p:grpSpPr>
        <p:sp>
          <p:nvSpPr>
            <p:cNvPr id="1935" name="Google Shape;1935;p34"/>
            <p:cNvSpPr/>
            <p:nvPr/>
          </p:nvSpPr>
          <p:spPr>
            <a:xfrm>
              <a:off x="1086250" y="2163525"/>
              <a:ext cx="341800" cy="341925"/>
            </a:xfrm>
            <a:custGeom>
              <a:rect b="b" l="l" r="r" t="t"/>
              <a:pathLst>
                <a:path extrusionOk="0" h="13677" w="13672">
                  <a:moveTo>
                    <a:pt x="6839" y="0"/>
                  </a:moveTo>
                  <a:cubicBezTo>
                    <a:pt x="3060" y="0"/>
                    <a:pt x="1" y="3059"/>
                    <a:pt x="1" y="6838"/>
                  </a:cubicBezTo>
                  <a:cubicBezTo>
                    <a:pt x="1" y="10613"/>
                    <a:pt x="3060" y="13676"/>
                    <a:pt x="6839" y="13676"/>
                  </a:cubicBezTo>
                  <a:cubicBezTo>
                    <a:pt x="10613" y="13676"/>
                    <a:pt x="13672" y="10613"/>
                    <a:pt x="13672" y="6838"/>
                  </a:cubicBezTo>
                  <a:cubicBezTo>
                    <a:pt x="13672" y="3059"/>
                    <a:pt x="10613" y="0"/>
                    <a:pt x="6839"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34"/>
            <p:cNvSpPr/>
            <p:nvPr/>
          </p:nvSpPr>
          <p:spPr>
            <a:xfrm>
              <a:off x="1117625" y="2175225"/>
              <a:ext cx="243400" cy="327175"/>
            </a:xfrm>
            <a:custGeom>
              <a:rect b="b" l="l" r="r" t="t"/>
              <a:pathLst>
                <a:path extrusionOk="0" h="13087" w="9736">
                  <a:moveTo>
                    <a:pt x="3087" y="0"/>
                  </a:moveTo>
                  <a:cubicBezTo>
                    <a:pt x="2286" y="315"/>
                    <a:pt x="1553" y="778"/>
                    <a:pt x="928" y="1363"/>
                  </a:cubicBezTo>
                  <a:lnTo>
                    <a:pt x="19" y="11548"/>
                  </a:lnTo>
                  <a:cubicBezTo>
                    <a:pt x="1" y="11755"/>
                    <a:pt x="145" y="11939"/>
                    <a:pt x="347" y="11975"/>
                  </a:cubicBezTo>
                  <a:lnTo>
                    <a:pt x="6857" y="13087"/>
                  </a:lnTo>
                  <a:cubicBezTo>
                    <a:pt x="7504" y="12965"/>
                    <a:pt x="8130" y="12749"/>
                    <a:pt x="8715" y="12448"/>
                  </a:cubicBezTo>
                  <a:lnTo>
                    <a:pt x="9736" y="940"/>
                  </a:lnTo>
                  <a:cubicBezTo>
                    <a:pt x="9259" y="576"/>
                    <a:pt x="8737" y="275"/>
                    <a:pt x="8184" y="45"/>
                  </a:cubicBezTo>
                  <a:lnTo>
                    <a:pt x="3087"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34"/>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34"/>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34"/>
            <p:cNvSpPr/>
            <p:nvPr/>
          </p:nvSpPr>
          <p:spPr>
            <a:xfrm>
              <a:off x="1109975" y="2199050"/>
              <a:ext cx="238225" cy="275900"/>
            </a:xfrm>
            <a:custGeom>
              <a:rect b="b" l="l" r="r" t="t"/>
              <a:pathLst>
                <a:path extrusionOk="0" h="11036" w="9529">
                  <a:moveTo>
                    <a:pt x="1706" y="1"/>
                  </a:moveTo>
                  <a:cubicBezTo>
                    <a:pt x="1706" y="1"/>
                    <a:pt x="667" y="8769"/>
                    <a:pt x="1" y="9331"/>
                  </a:cubicBezTo>
                  <a:lnTo>
                    <a:pt x="7819" y="11036"/>
                  </a:lnTo>
                  <a:lnTo>
                    <a:pt x="9529" y="68"/>
                  </a:lnTo>
                  <a:lnTo>
                    <a:pt x="1706"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34"/>
            <p:cNvSpPr/>
            <p:nvPr/>
          </p:nvSpPr>
          <p:spPr>
            <a:xfrm>
              <a:off x="1088500" y="2392500"/>
              <a:ext cx="219775" cy="82450"/>
            </a:xfrm>
            <a:custGeom>
              <a:rect b="b" l="l" r="r" t="t"/>
              <a:pathLst>
                <a:path extrusionOk="0" h="3298" w="8791">
                  <a:moveTo>
                    <a:pt x="8791" y="2578"/>
                  </a:moveTo>
                  <a:lnTo>
                    <a:pt x="8791" y="2579"/>
                  </a:lnTo>
                  <a:lnTo>
                    <a:pt x="8791" y="2579"/>
                  </a:lnTo>
                  <a:cubicBezTo>
                    <a:pt x="8791" y="2579"/>
                    <a:pt x="8791" y="2579"/>
                    <a:pt x="8791" y="2578"/>
                  </a:cubicBezTo>
                  <a:close/>
                  <a:moveTo>
                    <a:pt x="77" y="0"/>
                  </a:moveTo>
                  <a:cubicBezTo>
                    <a:pt x="1" y="1179"/>
                    <a:pt x="860" y="1593"/>
                    <a:pt x="860" y="1593"/>
                  </a:cubicBezTo>
                  <a:lnTo>
                    <a:pt x="8274" y="3210"/>
                  </a:lnTo>
                  <a:lnTo>
                    <a:pt x="8274" y="3210"/>
                  </a:lnTo>
                  <a:cubicBezTo>
                    <a:pt x="7749" y="3012"/>
                    <a:pt x="7050" y="1633"/>
                    <a:pt x="7050" y="1633"/>
                  </a:cubicBezTo>
                  <a:lnTo>
                    <a:pt x="77" y="0"/>
                  </a:lnTo>
                  <a:close/>
                  <a:moveTo>
                    <a:pt x="8274" y="3210"/>
                  </a:moveTo>
                  <a:lnTo>
                    <a:pt x="8274" y="3210"/>
                  </a:lnTo>
                  <a:cubicBezTo>
                    <a:pt x="8311" y="3224"/>
                    <a:pt x="8347" y="3232"/>
                    <a:pt x="8381" y="3233"/>
                  </a:cubicBezTo>
                  <a:lnTo>
                    <a:pt x="8381" y="3233"/>
                  </a:lnTo>
                  <a:lnTo>
                    <a:pt x="8274" y="3210"/>
                  </a:lnTo>
                  <a:close/>
                  <a:moveTo>
                    <a:pt x="8791" y="2579"/>
                  </a:moveTo>
                  <a:cubicBezTo>
                    <a:pt x="8716" y="3055"/>
                    <a:pt x="8570" y="3233"/>
                    <a:pt x="8393" y="3233"/>
                  </a:cubicBezTo>
                  <a:cubicBezTo>
                    <a:pt x="8389" y="3233"/>
                    <a:pt x="8385" y="3233"/>
                    <a:pt x="8381" y="3233"/>
                  </a:cubicBezTo>
                  <a:lnTo>
                    <a:pt x="8381" y="3233"/>
                  </a:lnTo>
                  <a:lnTo>
                    <a:pt x="8678" y="3298"/>
                  </a:lnTo>
                  <a:lnTo>
                    <a:pt x="8791" y="2579"/>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34"/>
            <p:cNvSpPr/>
            <p:nvPr/>
          </p:nvSpPr>
          <p:spPr>
            <a:xfrm>
              <a:off x="1211775" y="2184100"/>
              <a:ext cx="10700" cy="9800"/>
            </a:xfrm>
            <a:custGeom>
              <a:rect b="b" l="l" r="r" t="t"/>
              <a:pathLst>
                <a:path extrusionOk="0" h="392" w="428">
                  <a:moveTo>
                    <a:pt x="216" y="1"/>
                  </a:moveTo>
                  <a:cubicBezTo>
                    <a:pt x="202" y="1"/>
                    <a:pt x="189" y="2"/>
                    <a:pt x="176" y="5"/>
                  </a:cubicBezTo>
                  <a:cubicBezTo>
                    <a:pt x="68" y="28"/>
                    <a:pt x="0" y="131"/>
                    <a:pt x="23" y="234"/>
                  </a:cubicBezTo>
                  <a:cubicBezTo>
                    <a:pt x="42" y="328"/>
                    <a:pt x="123" y="392"/>
                    <a:pt x="212" y="392"/>
                  </a:cubicBezTo>
                  <a:cubicBezTo>
                    <a:pt x="225" y="392"/>
                    <a:pt x="239" y="390"/>
                    <a:pt x="252" y="387"/>
                  </a:cubicBezTo>
                  <a:cubicBezTo>
                    <a:pt x="360" y="365"/>
                    <a:pt x="428" y="261"/>
                    <a:pt x="405" y="158"/>
                  </a:cubicBezTo>
                  <a:cubicBezTo>
                    <a:pt x="389" y="64"/>
                    <a:pt x="306" y="1"/>
                    <a:pt x="216"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34"/>
            <p:cNvSpPr/>
            <p:nvPr/>
          </p:nvSpPr>
          <p:spPr>
            <a:xfrm>
              <a:off x="1281950" y="2183950"/>
              <a:ext cx="10700" cy="9850"/>
            </a:xfrm>
            <a:custGeom>
              <a:rect b="b" l="l" r="r" t="t"/>
              <a:pathLst>
                <a:path extrusionOk="0" h="394" w="428">
                  <a:moveTo>
                    <a:pt x="218" y="1"/>
                  </a:moveTo>
                  <a:cubicBezTo>
                    <a:pt x="202" y="1"/>
                    <a:pt x="187" y="3"/>
                    <a:pt x="171" y="7"/>
                  </a:cubicBezTo>
                  <a:cubicBezTo>
                    <a:pt x="63" y="29"/>
                    <a:pt x="0" y="133"/>
                    <a:pt x="23" y="240"/>
                  </a:cubicBezTo>
                  <a:cubicBezTo>
                    <a:pt x="42" y="330"/>
                    <a:pt x="123" y="393"/>
                    <a:pt x="215" y="393"/>
                  </a:cubicBezTo>
                  <a:cubicBezTo>
                    <a:pt x="229" y="393"/>
                    <a:pt x="243" y="392"/>
                    <a:pt x="257" y="389"/>
                  </a:cubicBezTo>
                  <a:cubicBezTo>
                    <a:pt x="360" y="362"/>
                    <a:pt x="428" y="258"/>
                    <a:pt x="405" y="155"/>
                  </a:cubicBezTo>
                  <a:cubicBezTo>
                    <a:pt x="386" y="63"/>
                    <a:pt x="305" y="1"/>
                    <a:pt x="218"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34"/>
            <p:cNvSpPr/>
            <p:nvPr/>
          </p:nvSpPr>
          <p:spPr>
            <a:xfrm>
              <a:off x="1215475" y="2188925"/>
              <a:ext cx="71900" cy="22650"/>
            </a:xfrm>
            <a:custGeom>
              <a:rect b="b" l="l" r="r" t="t"/>
              <a:pathLst>
                <a:path extrusionOk="0" fill="none" h="906" w="2876">
                  <a:moveTo>
                    <a:pt x="68" y="1"/>
                  </a:moveTo>
                  <a:lnTo>
                    <a:pt x="10" y="698"/>
                  </a:lnTo>
                  <a:cubicBezTo>
                    <a:pt x="1" y="811"/>
                    <a:pt x="86" y="905"/>
                    <a:pt x="199" y="905"/>
                  </a:cubicBezTo>
                  <a:lnTo>
                    <a:pt x="1130" y="905"/>
                  </a:lnTo>
                  <a:lnTo>
                    <a:pt x="1134" y="874"/>
                  </a:lnTo>
                  <a:cubicBezTo>
                    <a:pt x="1143" y="770"/>
                    <a:pt x="1229" y="689"/>
                    <a:pt x="1332" y="689"/>
                  </a:cubicBezTo>
                  <a:lnTo>
                    <a:pt x="1422" y="689"/>
                  </a:lnTo>
                  <a:cubicBezTo>
                    <a:pt x="1539" y="689"/>
                    <a:pt x="1634" y="788"/>
                    <a:pt x="1620" y="905"/>
                  </a:cubicBezTo>
                  <a:lnTo>
                    <a:pt x="1620" y="905"/>
                  </a:lnTo>
                  <a:lnTo>
                    <a:pt x="2619" y="905"/>
                  </a:lnTo>
                  <a:cubicBezTo>
                    <a:pt x="2718" y="905"/>
                    <a:pt x="2799" y="833"/>
                    <a:pt x="2808" y="734"/>
                  </a:cubicBezTo>
                  <a:lnTo>
                    <a:pt x="2875" y="1"/>
                  </a:lnTo>
                </a:path>
              </a:pathLst>
            </a:custGeom>
            <a:noFill/>
            <a:ln cap="flat" cmpd="sng" w="4275">
              <a:solidFill>
                <a:srgbClr val="F9BDA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34"/>
            <p:cNvSpPr/>
            <p:nvPr/>
          </p:nvSpPr>
          <p:spPr>
            <a:xfrm>
              <a:off x="1178600" y="2242925"/>
              <a:ext cx="123950" cy="3275"/>
            </a:xfrm>
            <a:custGeom>
              <a:rect b="b" l="l" r="r" t="t"/>
              <a:pathLst>
                <a:path extrusionOk="0" fill="none" h="131" w="4958">
                  <a:moveTo>
                    <a:pt x="0" y="0"/>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34"/>
            <p:cNvSpPr/>
            <p:nvPr/>
          </p:nvSpPr>
          <p:spPr>
            <a:xfrm>
              <a:off x="1176900" y="2261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34"/>
            <p:cNvSpPr/>
            <p:nvPr/>
          </p:nvSpPr>
          <p:spPr>
            <a:xfrm>
              <a:off x="1173875" y="2279925"/>
              <a:ext cx="123950" cy="3400"/>
            </a:xfrm>
            <a:custGeom>
              <a:rect b="b" l="l" r="r" t="t"/>
              <a:pathLst>
                <a:path extrusionOk="0" fill="none" h="136" w="4958">
                  <a:moveTo>
                    <a:pt x="0" y="0"/>
                  </a:moveTo>
                  <a:lnTo>
                    <a:pt x="4958" y="135"/>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34"/>
            <p:cNvSpPr/>
            <p:nvPr/>
          </p:nvSpPr>
          <p:spPr>
            <a:xfrm>
              <a:off x="1170825" y="2298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34"/>
            <p:cNvSpPr/>
            <p:nvPr/>
          </p:nvSpPr>
          <p:spPr>
            <a:xfrm>
              <a:off x="1167800" y="2316925"/>
              <a:ext cx="123850" cy="3275"/>
            </a:xfrm>
            <a:custGeom>
              <a:rect b="b" l="l" r="r" t="t"/>
              <a:pathLst>
                <a:path extrusionOk="0" fill="none" h="131" w="4954">
                  <a:moveTo>
                    <a:pt x="0" y="0"/>
                  </a:moveTo>
                  <a:lnTo>
                    <a:pt x="4953"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34"/>
            <p:cNvSpPr/>
            <p:nvPr/>
          </p:nvSpPr>
          <p:spPr>
            <a:xfrm>
              <a:off x="1182375" y="2341925"/>
              <a:ext cx="46275" cy="39200"/>
            </a:xfrm>
            <a:custGeom>
              <a:rect b="b" l="l" r="r" t="t"/>
              <a:pathLst>
                <a:path extrusionOk="0" h="1568" w="1851">
                  <a:moveTo>
                    <a:pt x="1028" y="0"/>
                  </a:moveTo>
                  <a:cubicBezTo>
                    <a:pt x="377" y="0"/>
                    <a:pt x="1" y="770"/>
                    <a:pt x="434" y="1286"/>
                  </a:cubicBezTo>
                  <a:cubicBezTo>
                    <a:pt x="595" y="1480"/>
                    <a:pt x="813" y="1567"/>
                    <a:pt x="1027" y="1567"/>
                  </a:cubicBezTo>
                  <a:cubicBezTo>
                    <a:pt x="1405" y="1567"/>
                    <a:pt x="1775" y="1296"/>
                    <a:pt x="1815" y="854"/>
                  </a:cubicBezTo>
                  <a:cubicBezTo>
                    <a:pt x="1851" y="422"/>
                    <a:pt x="1536" y="44"/>
                    <a:pt x="1104" y="4"/>
                  </a:cubicBezTo>
                  <a:cubicBezTo>
                    <a:pt x="1078" y="1"/>
                    <a:pt x="1053" y="0"/>
                    <a:pt x="1028"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34"/>
            <p:cNvSpPr/>
            <p:nvPr/>
          </p:nvSpPr>
          <p:spPr>
            <a:xfrm>
              <a:off x="1164075" y="2343800"/>
              <a:ext cx="53225" cy="30050"/>
            </a:xfrm>
            <a:custGeom>
              <a:rect b="b" l="l" r="r" t="t"/>
              <a:pathLst>
                <a:path extrusionOk="0" fill="none" h="1202" w="2129">
                  <a:moveTo>
                    <a:pt x="320" y="1202"/>
                  </a:moveTo>
                  <a:cubicBezTo>
                    <a:pt x="100" y="932"/>
                    <a:pt x="1" y="581"/>
                    <a:pt x="50" y="235"/>
                  </a:cubicBezTo>
                  <a:cubicBezTo>
                    <a:pt x="64" y="149"/>
                    <a:pt x="100" y="55"/>
                    <a:pt x="181" y="32"/>
                  </a:cubicBezTo>
                  <a:cubicBezTo>
                    <a:pt x="298" y="1"/>
                    <a:pt x="383" y="145"/>
                    <a:pt x="419" y="261"/>
                  </a:cubicBezTo>
                  <a:cubicBezTo>
                    <a:pt x="469" y="410"/>
                    <a:pt x="518" y="563"/>
                    <a:pt x="568" y="716"/>
                  </a:cubicBezTo>
                  <a:cubicBezTo>
                    <a:pt x="572" y="743"/>
                    <a:pt x="590" y="770"/>
                    <a:pt x="613" y="792"/>
                  </a:cubicBezTo>
                  <a:cubicBezTo>
                    <a:pt x="734" y="864"/>
                    <a:pt x="792" y="522"/>
                    <a:pt x="923" y="572"/>
                  </a:cubicBezTo>
                  <a:cubicBezTo>
                    <a:pt x="995" y="599"/>
                    <a:pt x="972" y="711"/>
                    <a:pt x="1013" y="774"/>
                  </a:cubicBezTo>
                  <a:cubicBezTo>
                    <a:pt x="1062" y="846"/>
                    <a:pt x="1175" y="837"/>
                    <a:pt x="1251" y="792"/>
                  </a:cubicBezTo>
                  <a:cubicBezTo>
                    <a:pt x="1328" y="752"/>
                    <a:pt x="1395" y="689"/>
                    <a:pt x="1481" y="680"/>
                  </a:cubicBezTo>
                  <a:cubicBezTo>
                    <a:pt x="1566" y="675"/>
                    <a:pt x="1647" y="716"/>
                    <a:pt x="1728" y="707"/>
                  </a:cubicBezTo>
                  <a:cubicBezTo>
                    <a:pt x="1872" y="693"/>
                    <a:pt x="1989" y="518"/>
                    <a:pt x="2129" y="558"/>
                  </a:cubicBezTo>
                </a:path>
              </a:pathLst>
            </a:custGeom>
            <a:noFill/>
            <a:ln cap="rnd" cmpd="sng" w="4275">
              <a:solidFill>
                <a:srgbClr val="96D6E0"/>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51" name="Google Shape;1951;p34"/>
          <p:cNvSpPr txBox="1"/>
          <p:nvPr/>
        </p:nvSpPr>
        <p:spPr>
          <a:xfrm>
            <a:off x="246995" y="6664425"/>
            <a:ext cx="10566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History</a:t>
            </a:r>
            <a:endParaRPr b="1" sz="1200">
              <a:solidFill>
                <a:srgbClr val="006D77"/>
              </a:solidFill>
              <a:latin typeface="Lora"/>
              <a:ea typeface="Lora"/>
              <a:cs typeface="Lora"/>
              <a:sym typeface="Lora"/>
            </a:endParaRPr>
          </a:p>
        </p:txBody>
      </p:sp>
      <p:sp>
        <p:nvSpPr>
          <p:cNvPr id="1952" name="Google Shape;1952;p34"/>
          <p:cNvSpPr/>
          <p:nvPr/>
        </p:nvSpPr>
        <p:spPr>
          <a:xfrm>
            <a:off x="262800" y="7967372"/>
            <a:ext cx="6842100" cy="2414400"/>
          </a:xfrm>
          <a:prstGeom prst="round1Rect">
            <a:avLst>
              <a:gd fmla="val 20662"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34"/>
          <p:cNvSpPr txBox="1"/>
          <p:nvPr/>
        </p:nvSpPr>
        <p:spPr>
          <a:xfrm>
            <a:off x="1397300" y="6829744"/>
            <a:ext cx="5612100" cy="88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Young to middle-aged adults.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Main symptoms are pain and swelling beneath the jaw.</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Swelling appears before, and persists after, the pain.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Symptoms appear, or worsen, before and during eating.</a:t>
            </a:r>
            <a:endParaRPr sz="1200">
              <a:latin typeface="Mada"/>
              <a:ea typeface="Mada"/>
              <a:cs typeface="Mada"/>
              <a:sym typeface="Mada"/>
            </a:endParaRPr>
          </a:p>
        </p:txBody>
      </p:sp>
      <p:sp>
        <p:nvSpPr>
          <p:cNvPr id="1954" name="Google Shape;1954;p34"/>
          <p:cNvSpPr txBox="1"/>
          <p:nvPr/>
        </p:nvSpPr>
        <p:spPr>
          <a:xfrm>
            <a:off x="1397300" y="7941797"/>
            <a:ext cx="5426400" cy="241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The lump</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submandibular gland lies beneath the horizontal ramus of the mandible on the mylohyoid muscle.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Tender when tense or infected.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3–5 cm across.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It is important to ascertain the relations of the lump to the floor of the mouth and the tongue by bimanual palpation.</a:t>
            </a:r>
            <a:endParaRPr sz="1200">
              <a:latin typeface="Mada"/>
              <a:ea typeface="Mada"/>
              <a:cs typeface="Mada"/>
              <a:sym typeface="Mada"/>
            </a:endParaRPr>
          </a:p>
          <a:p>
            <a:pPr indent="0" lvl="0" marL="0" rtl="0" algn="l">
              <a:spcBef>
                <a:spcPts val="0"/>
              </a:spcBef>
              <a:spcAft>
                <a:spcPts val="0"/>
              </a:spcAft>
              <a:buNone/>
            </a:pPr>
            <a:r>
              <a:t/>
            </a:r>
            <a:endParaRPr sz="4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The floor of the mouth</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Inspect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Palpate</a:t>
            </a:r>
            <a:endParaRPr sz="1200">
              <a:latin typeface="Mada"/>
              <a:ea typeface="Mada"/>
              <a:cs typeface="Mada"/>
              <a:sym typeface="Mada"/>
            </a:endParaRPr>
          </a:p>
          <a:p>
            <a:pPr indent="0" lvl="0" marL="0" rtl="0" algn="l">
              <a:spcBef>
                <a:spcPts val="0"/>
              </a:spcBef>
              <a:spcAft>
                <a:spcPts val="0"/>
              </a:spcAft>
              <a:buNone/>
            </a:pPr>
            <a:r>
              <a:t/>
            </a:r>
            <a:endParaRPr sz="4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General examination</a:t>
            </a:r>
            <a:r>
              <a:rPr lang="en-GB" sz="1200">
                <a:latin typeface="Mada"/>
                <a:ea typeface="Mada"/>
                <a:cs typeface="Mada"/>
                <a:sym typeface="Mada"/>
              </a:rPr>
              <a:t> </a:t>
            </a:r>
            <a:endParaRPr sz="1200">
              <a:latin typeface="Mada"/>
              <a:ea typeface="Mada"/>
              <a:cs typeface="Mada"/>
              <a:sym typeface="Mada"/>
            </a:endParaRPr>
          </a:p>
          <a:p>
            <a:pPr indent="457200" lvl="0" marL="0" rtl="0" algn="l">
              <a:spcBef>
                <a:spcPts val="0"/>
              </a:spcBef>
              <a:spcAft>
                <a:spcPts val="0"/>
              </a:spcAft>
              <a:buNone/>
            </a:pPr>
            <a:r>
              <a:rPr lang="en-GB" sz="1200">
                <a:latin typeface="Mada"/>
                <a:ea typeface="Mada"/>
                <a:cs typeface="Mada"/>
                <a:sym typeface="Mada"/>
              </a:rPr>
              <a:t>Examine all the salivary glands</a:t>
            </a:r>
            <a:endParaRPr sz="1200">
              <a:latin typeface="Mada"/>
              <a:ea typeface="Mada"/>
              <a:cs typeface="Mada"/>
              <a:sym typeface="Mada"/>
            </a:endParaRPr>
          </a:p>
        </p:txBody>
      </p:sp>
      <p:grpSp>
        <p:nvGrpSpPr>
          <p:cNvPr id="1955" name="Google Shape;1955;p34"/>
          <p:cNvGrpSpPr/>
          <p:nvPr/>
        </p:nvGrpSpPr>
        <p:grpSpPr>
          <a:xfrm>
            <a:off x="323344" y="4714332"/>
            <a:ext cx="467181" cy="476434"/>
            <a:chOff x="2410712" y="2415450"/>
            <a:chExt cx="312600" cy="312600"/>
          </a:xfrm>
        </p:grpSpPr>
        <p:sp>
          <p:nvSpPr>
            <p:cNvPr id="1956" name="Google Shape;1956;p3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3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58" name="Google Shape;1958;p34"/>
          <p:cNvSpPr txBox="1"/>
          <p:nvPr/>
        </p:nvSpPr>
        <p:spPr>
          <a:xfrm>
            <a:off x="780625" y="4740099"/>
            <a:ext cx="65331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800">
                <a:solidFill>
                  <a:srgbClr val="006D77"/>
                </a:solidFill>
                <a:highlight>
                  <a:srgbClr val="EDF9F9"/>
                </a:highlight>
                <a:latin typeface="Lora"/>
                <a:ea typeface="Lora"/>
                <a:cs typeface="Lora"/>
                <a:sym typeface="Lora"/>
              </a:rPr>
              <a:t>Submandibular calculi</a:t>
            </a:r>
            <a:endParaRPr b="1" sz="1800">
              <a:solidFill>
                <a:srgbClr val="006D77"/>
              </a:solidFill>
              <a:highlight>
                <a:srgbClr val="EDF9F9"/>
              </a:highlight>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b="1" sz="18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800">
              <a:solidFill>
                <a:srgbClr val="006D77"/>
              </a:solidFill>
              <a:highlight>
                <a:srgbClr val="EDF9F9"/>
              </a:highlight>
              <a:latin typeface="Lora"/>
              <a:ea typeface="Lora"/>
              <a:cs typeface="Lora"/>
              <a:sym typeface="Lora"/>
            </a:endParaRPr>
          </a:p>
        </p:txBody>
      </p:sp>
      <p:sp>
        <p:nvSpPr>
          <p:cNvPr id="1959" name="Google Shape;1959;p34"/>
          <p:cNvSpPr txBox="1"/>
          <p:nvPr/>
        </p:nvSpPr>
        <p:spPr>
          <a:xfrm>
            <a:off x="323350" y="5113747"/>
            <a:ext cx="5612100" cy="971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en-GB" sz="1200">
                <a:latin typeface="Mada"/>
                <a:ea typeface="Mada"/>
                <a:cs typeface="Mada"/>
                <a:sym typeface="Mada"/>
              </a:rPr>
              <a:t>Submandibular calculi</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Submandibular calculi are common.</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Gland lies below the opening of its duct.</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Secretion of the submandibular  gland contains a considerable quantity of mucus.</a:t>
            </a:r>
            <a:endParaRPr sz="1200">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submandibular salivary gland is the source of 80% of salivary</a:t>
            </a:r>
            <a:endParaRPr sz="1200">
              <a:solidFill>
                <a:srgbClr val="1C4588"/>
              </a:solidFill>
              <a:latin typeface="Mada"/>
              <a:ea typeface="Mada"/>
              <a:cs typeface="Mada"/>
              <a:sym typeface="Mada"/>
            </a:endParaRPr>
          </a:p>
          <a:p>
            <a:pPr indent="0" lvl="0" marL="914400" rtl="0" algn="l">
              <a:spcBef>
                <a:spcPts val="0"/>
              </a:spcBef>
              <a:spcAft>
                <a:spcPts val="0"/>
              </a:spcAft>
              <a:buNone/>
            </a:pPr>
            <a:r>
              <a:rPr lang="en-GB" sz="1200">
                <a:solidFill>
                  <a:srgbClr val="1C4588"/>
                </a:solidFill>
                <a:latin typeface="Mada"/>
                <a:ea typeface="Mada"/>
                <a:cs typeface="Mada"/>
                <a:sym typeface="Mada"/>
              </a:rPr>
              <a:t>gland calculi, most of which are radio-opaque.</a:t>
            </a:r>
            <a:endParaRPr sz="1200">
              <a:solidFill>
                <a:srgbClr val="1C4588"/>
              </a:solidFill>
              <a:latin typeface="Mada"/>
              <a:ea typeface="Mada"/>
              <a:cs typeface="Mada"/>
              <a:sym typeface="Mada"/>
            </a:endParaRPr>
          </a:p>
        </p:txBody>
      </p:sp>
      <p:pic>
        <p:nvPicPr>
          <p:cNvPr id="1960" name="Google Shape;1960;p34"/>
          <p:cNvPicPr preferRelativeResize="0"/>
          <p:nvPr/>
        </p:nvPicPr>
        <p:blipFill>
          <a:blip r:embed="rId3">
            <a:alphaModFix/>
          </a:blip>
          <a:stretch>
            <a:fillRect/>
          </a:stretch>
        </p:blipFill>
        <p:spPr>
          <a:xfrm>
            <a:off x="5506634" y="5114246"/>
            <a:ext cx="1807092" cy="11022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4" name="Shape 1964"/>
        <p:cNvGrpSpPr/>
        <p:nvPr/>
      </p:nvGrpSpPr>
      <p:grpSpPr>
        <a:xfrm>
          <a:off x="0" y="0"/>
          <a:ext cx="0" cy="0"/>
          <a:chOff x="0" y="0"/>
          <a:chExt cx="0" cy="0"/>
        </a:xfrm>
      </p:grpSpPr>
      <p:sp>
        <p:nvSpPr>
          <p:cNvPr id="1965" name="Google Shape;1965;p3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66" name="Google Shape;1966;p35"/>
          <p:cNvCxnSpPr/>
          <p:nvPr/>
        </p:nvCxnSpPr>
        <p:spPr>
          <a:xfrm>
            <a:off x="1601311" y="9649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967" name="Google Shape;1967;p35"/>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THE SALIVARY GLANDS: </a:t>
            </a:r>
            <a:endParaRPr b="1" sz="2200">
              <a:solidFill>
                <a:srgbClr val="006D77"/>
              </a:solidFill>
              <a:latin typeface="Lora"/>
              <a:ea typeface="Lora"/>
              <a:cs typeface="Lora"/>
              <a:sym typeface="Lora"/>
            </a:endParaRPr>
          </a:p>
          <a:p>
            <a:pPr indent="0" lvl="0" marL="0" rtl="0" algn="ctr">
              <a:spcBef>
                <a:spcPts val="0"/>
              </a:spcBef>
              <a:spcAft>
                <a:spcPts val="0"/>
              </a:spcAft>
              <a:buNone/>
            </a:pPr>
            <a:r>
              <a:rPr b="1" lang="en-GB" sz="2200">
                <a:solidFill>
                  <a:srgbClr val="006D77"/>
                </a:solidFill>
                <a:latin typeface="Lora"/>
                <a:ea typeface="Lora"/>
                <a:cs typeface="Lora"/>
                <a:sym typeface="Lora"/>
              </a:rPr>
              <a:t>The Submandibular Gland </a:t>
            </a:r>
            <a:endParaRPr sz="2200"/>
          </a:p>
        </p:txBody>
      </p:sp>
      <p:grpSp>
        <p:nvGrpSpPr>
          <p:cNvPr id="1968" name="Google Shape;1968;p35"/>
          <p:cNvGrpSpPr/>
          <p:nvPr/>
        </p:nvGrpSpPr>
        <p:grpSpPr>
          <a:xfrm>
            <a:off x="323344" y="1056732"/>
            <a:ext cx="467181" cy="476434"/>
            <a:chOff x="2410712" y="2415450"/>
            <a:chExt cx="312600" cy="312600"/>
          </a:xfrm>
        </p:grpSpPr>
        <p:sp>
          <p:nvSpPr>
            <p:cNvPr id="1969" name="Google Shape;1969;p3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3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1" name="Google Shape;1971;p35"/>
          <p:cNvSpPr txBox="1"/>
          <p:nvPr/>
        </p:nvSpPr>
        <p:spPr>
          <a:xfrm>
            <a:off x="780625" y="1082499"/>
            <a:ext cx="65331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Submandibular calculi</a:t>
            </a:r>
            <a:endParaRPr b="1" sz="1800">
              <a:solidFill>
                <a:srgbClr val="006D77"/>
              </a:solidFill>
              <a:highlight>
                <a:srgbClr val="EDF9F9"/>
              </a:highlight>
              <a:latin typeface="Lora"/>
              <a:ea typeface="Lora"/>
              <a:cs typeface="Lora"/>
              <a:sym typeface="Lora"/>
            </a:endParaRPr>
          </a:p>
        </p:txBody>
      </p:sp>
      <p:sp>
        <p:nvSpPr>
          <p:cNvPr id="1972" name="Google Shape;1972;p35"/>
          <p:cNvSpPr/>
          <p:nvPr/>
        </p:nvSpPr>
        <p:spPr>
          <a:xfrm>
            <a:off x="254600" y="1780154"/>
            <a:ext cx="6842100" cy="1200000"/>
          </a:xfrm>
          <a:prstGeom prst="round1Rect">
            <a:avLst>
              <a:gd fmla="val 22463" name="adj"/>
            </a:avLst>
          </a:prstGeom>
          <a:noFill/>
          <a:ln cap="flat" cmpd="sng" w="19050">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35"/>
          <p:cNvSpPr txBox="1"/>
          <p:nvPr/>
        </p:nvSpPr>
        <p:spPr>
          <a:xfrm>
            <a:off x="1679400" y="1852485"/>
            <a:ext cx="5417400" cy="1049100"/>
          </a:xfrm>
          <a:prstGeom prst="rect">
            <a:avLst/>
          </a:prstGeom>
          <a:noFill/>
          <a:ln>
            <a:noFill/>
          </a:ln>
        </p:spPr>
        <p:txBody>
          <a:bodyPr anchorCtr="0" anchor="ctr" bIns="91425" lIns="91425" spcFirstLastPara="1" rIns="91425" wrap="square" tIns="91425">
            <a:noAutofit/>
          </a:bodyPr>
          <a:lstStyle/>
          <a:p>
            <a:pPr indent="-304800" lvl="0" marL="457200" marR="0" rtl="0" algn="l">
              <a:lnSpc>
                <a:spcPct val="100000"/>
              </a:lnSpc>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Sonography</a:t>
            </a:r>
            <a:endParaRPr b="1" sz="1200">
              <a:solidFill>
                <a:srgbClr val="1C4588"/>
              </a:solidFill>
              <a:latin typeface="Mada"/>
              <a:ea typeface="Mada"/>
              <a:cs typeface="Mada"/>
              <a:sym typeface="Mada"/>
            </a:endParaRPr>
          </a:p>
          <a:p>
            <a:pPr indent="-304800" lvl="0" marL="457200" marR="0" rtl="0" algn="l">
              <a:lnSpc>
                <a:spcPct val="100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Noncontrast CT</a:t>
            </a:r>
            <a:endParaRPr sz="1200">
              <a:solidFill>
                <a:srgbClr val="1C4588"/>
              </a:solidFill>
              <a:latin typeface="Mada"/>
              <a:ea typeface="Mada"/>
              <a:cs typeface="Mada"/>
              <a:sym typeface="Mada"/>
            </a:endParaRPr>
          </a:p>
          <a:p>
            <a:pPr indent="-304800" lvl="0" marL="457200" marR="0" rtl="0" algn="l">
              <a:lnSpc>
                <a:spcPct val="100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Sialography (rarely) </a:t>
            </a:r>
            <a:endParaRPr sz="1200">
              <a:solidFill>
                <a:srgbClr val="1C4588"/>
              </a:solidFill>
              <a:latin typeface="Mada"/>
              <a:ea typeface="Mada"/>
              <a:cs typeface="Mada"/>
              <a:sym typeface="Mada"/>
            </a:endParaRPr>
          </a:p>
          <a:p>
            <a:pPr indent="-304800" lvl="0" marL="457200" marR="0" rtl="0" algn="l">
              <a:lnSpc>
                <a:spcPct val="100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Possibly x-ray of the skull (particularly the base of the mouth) </a:t>
            </a:r>
            <a:endParaRPr sz="1200">
              <a:solidFill>
                <a:srgbClr val="1C4588"/>
              </a:solidFill>
              <a:latin typeface="Mada"/>
              <a:ea typeface="Mada"/>
              <a:cs typeface="Mada"/>
              <a:sym typeface="Mada"/>
            </a:endParaRPr>
          </a:p>
        </p:txBody>
      </p:sp>
      <p:sp>
        <p:nvSpPr>
          <p:cNvPr id="1974" name="Google Shape;1974;p35"/>
          <p:cNvSpPr txBox="1"/>
          <p:nvPr/>
        </p:nvSpPr>
        <p:spPr>
          <a:xfrm>
            <a:off x="296588" y="1757379"/>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42958F"/>
                </a:solidFill>
                <a:latin typeface="Lora"/>
                <a:ea typeface="Lora"/>
                <a:cs typeface="Lora"/>
                <a:sym typeface="Lora"/>
              </a:rPr>
              <a:t>Diagnostics</a:t>
            </a:r>
            <a:endParaRPr b="1" sz="1100">
              <a:solidFill>
                <a:srgbClr val="42958F"/>
              </a:solidFill>
              <a:latin typeface="Lora"/>
              <a:ea typeface="Lora"/>
              <a:cs typeface="Lora"/>
              <a:sym typeface="Lora"/>
            </a:endParaRPr>
          </a:p>
        </p:txBody>
      </p:sp>
      <p:sp>
        <p:nvSpPr>
          <p:cNvPr id="1975" name="Google Shape;1975;p35"/>
          <p:cNvSpPr/>
          <p:nvPr/>
        </p:nvSpPr>
        <p:spPr>
          <a:xfrm>
            <a:off x="615213" y="2155411"/>
            <a:ext cx="735632" cy="738490"/>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76" name="Google Shape;1976;p35"/>
          <p:cNvGrpSpPr/>
          <p:nvPr/>
        </p:nvGrpSpPr>
        <p:grpSpPr>
          <a:xfrm>
            <a:off x="689254" y="2107669"/>
            <a:ext cx="565883" cy="706230"/>
            <a:chOff x="4940025" y="3561925"/>
            <a:chExt cx="336875" cy="420425"/>
          </a:xfrm>
        </p:grpSpPr>
        <p:sp>
          <p:nvSpPr>
            <p:cNvPr id="1977" name="Google Shape;1977;p35"/>
            <p:cNvSpPr/>
            <p:nvPr/>
          </p:nvSpPr>
          <p:spPr>
            <a:xfrm>
              <a:off x="5018850" y="3849625"/>
              <a:ext cx="194200" cy="97125"/>
            </a:xfrm>
            <a:custGeom>
              <a:rect b="b" l="l" r="r" t="t"/>
              <a:pathLst>
                <a:path extrusionOk="0" h="3885" w="7768">
                  <a:moveTo>
                    <a:pt x="3725" y="1"/>
                  </a:moveTo>
                  <a:cubicBezTo>
                    <a:pt x="1668" y="1"/>
                    <a:pt x="0" y="1668"/>
                    <a:pt x="0" y="3725"/>
                  </a:cubicBezTo>
                  <a:lnTo>
                    <a:pt x="0" y="3884"/>
                  </a:lnTo>
                  <a:lnTo>
                    <a:pt x="7768" y="3884"/>
                  </a:lnTo>
                  <a:lnTo>
                    <a:pt x="7768" y="3725"/>
                  </a:lnTo>
                  <a:cubicBezTo>
                    <a:pt x="7768" y="1668"/>
                    <a:pt x="6100" y="1"/>
                    <a:pt x="404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35"/>
            <p:cNvSpPr/>
            <p:nvPr/>
          </p:nvSpPr>
          <p:spPr>
            <a:xfrm>
              <a:off x="5102225" y="3849625"/>
              <a:ext cx="110950" cy="97125"/>
            </a:xfrm>
            <a:custGeom>
              <a:rect b="b" l="l" r="r" t="t"/>
              <a:pathLst>
                <a:path extrusionOk="0" h="3885" w="4438">
                  <a:moveTo>
                    <a:pt x="558" y="1"/>
                  </a:moveTo>
                  <a:cubicBezTo>
                    <a:pt x="555" y="1"/>
                    <a:pt x="552" y="1"/>
                    <a:pt x="549" y="1"/>
                  </a:cubicBezTo>
                  <a:cubicBezTo>
                    <a:pt x="362" y="1"/>
                    <a:pt x="179" y="10"/>
                    <a:pt x="1" y="38"/>
                  </a:cubicBezTo>
                  <a:cubicBezTo>
                    <a:pt x="1917" y="310"/>
                    <a:pt x="3337" y="1950"/>
                    <a:pt x="3337" y="3884"/>
                  </a:cubicBezTo>
                  <a:lnTo>
                    <a:pt x="4437" y="3884"/>
                  </a:lnTo>
                  <a:cubicBezTo>
                    <a:pt x="4437" y="1742"/>
                    <a:pt x="2699"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35"/>
            <p:cNvSpPr/>
            <p:nvPr/>
          </p:nvSpPr>
          <p:spPr>
            <a:xfrm>
              <a:off x="4940025" y="3815675"/>
              <a:ext cx="121825" cy="28600"/>
            </a:xfrm>
            <a:custGeom>
              <a:rect b="b" l="l" r="r" t="t"/>
              <a:pathLst>
                <a:path extrusionOk="0" h="1144" w="4873">
                  <a:moveTo>
                    <a:pt x="361" y="0"/>
                  </a:moveTo>
                  <a:cubicBezTo>
                    <a:pt x="164" y="0"/>
                    <a:pt x="0" y="159"/>
                    <a:pt x="0" y="361"/>
                  </a:cubicBezTo>
                  <a:lnTo>
                    <a:pt x="0" y="782"/>
                  </a:lnTo>
                  <a:cubicBezTo>
                    <a:pt x="0" y="979"/>
                    <a:pt x="159" y="1143"/>
                    <a:pt x="361" y="1143"/>
                  </a:cubicBezTo>
                  <a:lnTo>
                    <a:pt x="4512" y="1143"/>
                  </a:lnTo>
                  <a:cubicBezTo>
                    <a:pt x="4713" y="1143"/>
                    <a:pt x="4873" y="979"/>
                    <a:pt x="4873" y="782"/>
                  </a:cubicBezTo>
                  <a:lnTo>
                    <a:pt x="4873" y="361"/>
                  </a:lnTo>
                  <a:cubicBezTo>
                    <a:pt x="4873" y="159"/>
                    <a:pt x="4713" y="0"/>
                    <a:pt x="451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35"/>
            <p:cNvSpPr/>
            <p:nvPr/>
          </p:nvSpPr>
          <p:spPr>
            <a:xfrm>
              <a:off x="5024925" y="3815650"/>
              <a:ext cx="36925" cy="28500"/>
            </a:xfrm>
            <a:custGeom>
              <a:rect b="b" l="l" r="r" t="t"/>
              <a:pathLst>
                <a:path extrusionOk="0" h="1140" w="1477">
                  <a:moveTo>
                    <a:pt x="9" y="1"/>
                  </a:moveTo>
                  <a:cubicBezTo>
                    <a:pt x="6" y="1"/>
                    <a:pt x="4" y="1"/>
                    <a:pt x="1" y="1"/>
                  </a:cubicBezTo>
                  <a:lnTo>
                    <a:pt x="18" y="1"/>
                  </a:lnTo>
                  <a:cubicBezTo>
                    <a:pt x="15" y="1"/>
                    <a:pt x="12" y="1"/>
                    <a:pt x="9" y="1"/>
                  </a:cubicBezTo>
                  <a:close/>
                  <a:moveTo>
                    <a:pt x="1106" y="1"/>
                  </a:moveTo>
                  <a:cubicBezTo>
                    <a:pt x="1103" y="1"/>
                    <a:pt x="1100" y="1"/>
                    <a:pt x="1097" y="1"/>
                  </a:cubicBezTo>
                  <a:lnTo>
                    <a:pt x="18" y="1"/>
                  </a:lnTo>
                  <a:cubicBezTo>
                    <a:pt x="216" y="6"/>
                    <a:pt x="376" y="171"/>
                    <a:pt x="376" y="376"/>
                  </a:cubicBezTo>
                  <a:lnTo>
                    <a:pt x="376" y="765"/>
                  </a:lnTo>
                  <a:cubicBezTo>
                    <a:pt x="376" y="971"/>
                    <a:pt x="207" y="1139"/>
                    <a:pt x="1" y="1139"/>
                  </a:cubicBezTo>
                  <a:lnTo>
                    <a:pt x="1097" y="1139"/>
                  </a:lnTo>
                  <a:cubicBezTo>
                    <a:pt x="1308" y="1139"/>
                    <a:pt x="1477" y="971"/>
                    <a:pt x="1472" y="765"/>
                  </a:cubicBezTo>
                  <a:lnTo>
                    <a:pt x="1472" y="376"/>
                  </a:lnTo>
                  <a:cubicBezTo>
                    <a:pt x="1476" y="168"/>
                    <a:pt x="1312" y="1"/>
                    <a:pt x="1106" y="1"/>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35"/>
            <p:cNvSpPr/>
            <p:nvPr/>
          </p:nvSpPr>
          <p:spPr>
            <a:xfrm>
              <a:off x="4968600" y="3844250"/>
              <a:ext cx="78600" cy="61975"/>
            </a:xfrm>
            <a:custGeom>
              <a:rect b="b" l="l" r="r" t="t"/>
              <a:pathLst>
                <a:path extrusionOk="0" h="2479" w="3144">
                  <a:moveTo>
                    <a:pt x="0" y="0"/>
                  </a:moveTo>
                  <a:cubicBezTo>
                    <a:pt x="14" y="52"/>
                    <a:pt x="38" y="103"/>
                    <a:pt x="66" y="155"/>
                  </a:cubicBezTo>
                  <a:cubicBezTo>
                    <a:pt x="609" y="1115"/>
                    <a:pt x="1401" y="1921"/>
                    <a:pt x="2357" y="2478"/>
                  </a:cubicBezTo>
                  <a:cubicBezTo>
                    <a:pt x="2554" y="2062"/>
                    <a:pt x="2816" y="1677"/>
                    <a:pt x="3144" y="1349"/>
                  </a:cubicBezTo>
                  <a:cubicBezTo>
                    <a:pt x="2540" y="1012"/>
                    <a:pt x="2015" y="553"/>
                    <a:pt x="1603" y="0"/>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35"/>
            <p:cNvSpPr/>
            <p:nvPr/>
          </p:nvSpPr>
          <p:spPr>
            <a:xfrm>
              <a:off x="5091700" y="3879975"/>
              <a:ext cx="42300" cy="36250"/>
            </a:xfrm>
            <a:custGeom>
              <a:rect b="b" l="l" r="r" t="t"/>
              <a:pathLst>
                <a:path extrusionOk="0" h="1450" w="1692">
                  <a:moveTo>
                    <a:pt x="970" y="0"/>
                  </a:moveTo>
                  <a:cubicBezTo>
                    <a:pt x="323" y="0"/>
                    <a:pt x="0" y="782"/>
                    <a:pt x="455" y="1237"/>
                  </a:cubicBezTo>
                  <a:cubicBezTo>
                    <a:pt x="603" y="1384"/>
                    <a:pt x="784" y="1449"/>
                    <a:pt x="962" y="1449"/>
                  </a:cubicBezTo>
                  <a:cubicBezTo>
                    <a:pt x="1335" y="1449"/>
                    <a:pt x="1691" y="1161"/>
                    <a:pt x="1691" y="726"/>
                  </a:cubicBezTo>
                  <a:cubicBezTo>
                    <a:pt x="1691" y="323"/>
                    <a:pt x="1368" y="0"/>
                    <a:pt x="97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35"/>
            <p:cNvSpPr/>
            <p:nvPr/>
          </p:nvSpPr>
          <p:spPr>
            <a:xfrm>
              <a:off x="5177200" y="3641850"/>
              <a:ext cx="86450" cy="255475"/>
            </a:xfrm>
            <a:custGeom>
              <a:rect b="b" l="l" r="r" t="t"/>
              <a:pathLst>
                <a:path extrusionOk="0" h="10219" w="3458">
                  <a:moveTo>
                    <a:pt x="684" y="1"/>
                  </a:moveTo>
                  <a:lnTo>
                    <a:pt x="103" y="1214"/>
                  </a:lnTo>
                  <a:cubicBezTo>
                    <a:pt x="2802" y="3205"/>
                    <a:pt x="2750" y="7258"/>
                    <a:pt x="0" y="9178"/>
                  </a:cubicBezTo>
                  <a:cubicBezTo>
                    <a:pt x="356" y="9469"/>
                    <a:pt x="661" y="9820"/>
                    <a:pt x="900" y="10218"/>
                  </a:cubicBezTo>
                  <a:cubicBezTo>
                    <a:pt x="2413" y="9108"/>
                    <a:pt x="3350" y="7379"/>
                    <a:pt x="3458" y="5505"/>
                  </a:cubicBezTo>
                  <a:lnTo>
                    <a:pt x="3448" y="4709"/>
                  </a:lnTo>
                  <a:cubicBezTo>
                    <a:pt x="3322" y="2882"/>
                    <a:pt x="2394" y="1200"/>
                    <a:pt x="918" y="113"/>
                  </a:cubicBezTo>
                  <a:cubicBezTo>
                    <a:pt x="848" y="62"/>
                    <a:pt x="769" y="19"/>
                    <a:pt x="684"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35"/>
            <p:cNvSpPr/>
            <p:nvPr/>
          </p:nvSpPr>
          <p:spPr>
            <a:xfrm>
              <a:off x="5190075" y="3641850"/>
              <a:ext cx="73475" cy="255475"/>
            </a:xfrm>
            <a:custGeom>
              <a:rect b="b" l="l" r="r" t="t"/>
              <a:pathLst>
                <a:path extrusionOk="0" h="10219" w="2939">
                  <a:moveTo>
                    <a:pt x="169" y="1"/>
                  </a:moveTo>
                  <a:lnTo>
                    <a:pt x="1" y="352"/>
                  </a:lnTo>
                  <a:cubicBezTo>
                    <a:pt x="638" y="891"/>
                    <a:pt x="1162" y="1547"/>
                    <a:pt x="1547" y="2292"/>
                  </a:cubicBezTo>
                  <a:cubicBezTo>
                    <a:pt x="1935" y="3041"/>
                    <a:pt x="2165" y="3866"/>
                    <a:pt x="2226" y="4709"/>
                  </a:cubicBezTo>
                  <a:lnTo>
                    <a:pt x="2235" y="5505"/>
                  </a:lnTo>
                  <a:cubicBezTo>
                    <a:pt x="2142" y="7178"/>
                    <a:pt x="1383" y="8738"/>
                    <a:pt x="132" y="9848"/>
                  </a:cubicBezTo>
                  <a:cubicBezTo>
                    <a:pt x="221" y="9965"/>
                    <a:pt x="305" y="10092"/>
                    <a:pt x="380" y="10218"/>
                  </a:cubicBezTo>
                  <a:cubicBezTo>
                    <a:pt x="1893" y="9108"/>
                    <a:pt x="2835" y="7379"/>
                    <a:pt x="2938" y="5505"/>
                  </a:cubicBezTo>
                  <a:lnTo>
                    <a:pt x="2933" y="4709"/>
                  </a:lnTo>
                  <a:cubicBezTo>
                    <a:pt x="2807" y="2882"/>
                    <a:pt x="1879" y="1200"/>
                    <a:pt x="403" y="113"/>
                  </a:cubicBezTo>
                  <a:cubicBezTo>
                    <a:pt x="333" y="62"/>
                    <a:pt x="254" y="19"/>
                    <a:pt x="169"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35"/>
            <p:cNvSpPr/>
            <p:nvPr/>
          </p:nvSpPr>
          <p:spPr>
            <a:xfrm>
              <a:off x="4955000" y="3946725"/>
              <a:ext cx="321900" cy="35625"/>
            </a:xfrm>
            <a:custGeom>
              <a:rect b="b" l="l" r="r" t="t"/>
              <a:pathLst>
                <a:path extrusionOk="0" h="1425" w="12876">
                  <a:moveTo>
                    <a:pt x="1078" y="0"/>
                  </a:moveTo>
                  <a:cubicBezTo>
                    <a:pt x="727" y="0"/>
                    <a:pt x="408" y="216"/>
                    <a:pt x="282" y="544"/>
                  </a:cubicBezTo>
                  <a:lnTo>
                    <a:pt x="71" y="1073"/>
                  </a:lnTo>
                  <a:cubicBezTo>
                    <a:pt x="1" y="1242"/>
                    <a:pt x="127" y="1425"/>
                    <a:pt x="310" y="1425"/>
                  </a:cubicBezTo>
                  <a:lnTo>
                    <a:pt x="12571" y="1425"/>
                  </a:lnTo>
                  <a:cubicBezTo>
                    <a:pt x="12753" y="1425"/>
                    <a:pt x="12875" y="1242"/>
                    <a:pt x="12810" y="1073"/>
                  </a:cubicBezTo>
                  <a:lnTo>
                    <a:pt x="12599" y="544"/>
                  </a:lnTo>
                  <a:cubicBezTo>
                    <a:pt x="12472" y="216"/>
                    <a:pt x="12154" y="0"/>
                    <a:pt x="11802"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35"/>
            <p:cNvSpPr/>
            <p:nvPr/>
          </p:nvSpPr>
          <p:spPr>
            <a:xfrm>
              <a:off x="5239975" y="3946725"/>
              <a:ext cx="36925" cy="35500"/>
            </a:xfrm>
            <a:custGeom>
              <a:rect b="b" l="l" r="r" t="t"/>
              <a:pathLst>
                <a:path extrusionOk="0" h="1420" w="1477">
                  <a:moveTo>
                    <a:pt x="414" y="0"/>
                  </a:moveTo>
                  <a:cubicBezTo>
                    <a:pt x="411" y="0"/>
                    <a:pt x="407" y="0"/>
                    <a:pt x="403" y="0"/>
                  </a:cubicBezTo>
                  <a:lnTo>
                    <a:pt x="0" y="0"/>
                  </a:lnTo>
                  <a:lnTo>
                    <a:pt x="567" y="1420"/>
                  </a:lnTo>
                  <a:lnTo>
                    <a:pt x="1172" y="1420"/>
                  </a:lnTo>
                  <a:cubicBezTo>
                    <a:pt x="1354" y="1420"/>
                    <a:pt x="1476" y="1237"/>
                    <a:pt x="1411" y="1073"/>
                  </a:cubicBezTo>
                  <a:lnTo>
                    <a:pt x="1200" y="539"/>
                  </a:lnTo>
                  <a:cubicBezTo>
                    <a:pt x="1070" y="215"/>
                    <a:pt x="761" y="0"/>
                    <a:pt x="4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35"/>
            <p:cNvSpPr/>
            <p:nvPr/>
          </p:nvSpPr>
          <p:spPr>
            <a:xfrm>
              <a:off x="5180700" y="3561925"/>
              <a:ext cx="68200" cy="66300"/>
            </a:xfrm>
            <a:custGeom>
              <a:rect b="b" l="l" r="r" t="t"/>
              <a:pathLst>
                <a:path extrusionOk="0" h="2652" w="2728">
                  <a:moveTo>
                    <a:pt x="653" y="0"/>
                  </a:moveTo>
                  <a:cubicBezTo>
                    <a:pt x="558" y="0"/>
                    <a:pt x="465" y="35"/>
                    <a:pt x="394" y="106"/>
                  </a:cubicBezTo>
                  <a:lnTo>
                    <a:pt x="146" y="359"/>
                  </a:lnTo>
                  <a:cubicBezTo>
                    <a:pt x="1" y="499"/>
                    <a:pt x="1" y="733"/>
                    <a:pt x="146" y="874"/>
                  </a:cubicBezTo>
                  <a:lnTo>
                    <a:pt x="1814" y="2546"/>
                  </a:lnTo>
                  <a:cubicBezTo>
                    <a:pt x="1886" y="2617"/>
                    <a:pt x="1980" y="2652"/>
                    <a:pt x="2074" y="2652"/>
                  </a:cubicBezTo>
                  <a:cubicBezTo>
                    <a:pt x="2168" y="2652"/>
                    <a:pt x="2261" y="2617"/>
                    <a:pt x="2334" y="2546"/>
                  </a:cubicBezTo>
                  <a:lnTo>
                    <a:pt x="2582" y="2298"/>
                  </a:lnTo>
                  <a:cubicBezTo>
                    <a:pt x="2727" y="2153"/>
                    <a:pt x="2727" y="1919"/>
                    <a:pt x="2582" y="1778"/>
                  </a:cubicBezTo>
                  <a:lnTo>
                    <a:pt x="914" y="106"/>
                  </a:lnTo>
                  <a:cubicBezTo>
                    <a:pt x="842" y="35"/>
                    <a:pt x="747" y="0"/>
                    <a:pt x="65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35"/>
            <p:cNvSpPr/>
            <p:nvPr/>
          </p:nvSpPr>
          <p:spPr>
            <a:xfrm>
              <a:off x="5210225" y="3585525"/>
              <a:ext cx="38550" cy="42675"/>
            </a:xfrm>
            <a:custGeom>
              <a:rect b="b" l="l" r="r" t="t"/>
              <a:pathLst>
                <a:path extrusionOk="0" h="1707" w="1542">
                  <a:moveTo>
                    <a:pt x="567" y="0"/>
                  </a:moveTo>
                  <a:lnTo>
                    <a:pt x="579" y="12"/>
                  </a:lnTo>
                  <a:lnTo>
                    <a:pt x="567" y="0"/>
                  </a:lnTo>
                  <a:close/>
                  <a:moveTo>
                    <a:pt x="579" y="12"/>
                  </a:moveTo>
                  <a:lnTo>
                    <a:pt x="769" y="202"/>
                  </a:lnTo>
                  <a:lnTo>
                    <a:pt x="769" y="202"/>
                  </a:lnTo>
                  <a:lnTo>
                    <a:pt x="579" y="12"/>
                  </a:lnTo>
                  <a:close/>
                  <a:moveTo>
                    <a:pt x="769" y="202"/>
                  </a:moveTo>
                  <a:cubicBezTo>
                    <a:pt x="919" y="352"/>
                    <a:pt x="919" y="595"/>
                    <a:pt x="769" y="745"/>
                  </a:cubicBezTo>
                  <a:lnTo>
                    <a:pt x="544" y="970"/>
                  </a:lnTo>
                  <a:cubicBezTo>
                    <a:pt x="469" y="1045"/>
                    <a:pt x="370" y="1082"/>
                    <a:pt x="272" y="1082"/>
                  </a:cubicBezTo>
                  <a:cubicBezTo>
                    <a:pt x="174" y="1082"/>
                    <a:pt x="75" y="1045"/>
                    <a:pt x="0" y="970"/>
                  </a:cubicBezTo>
                  <a:lnTo>
                    <a:pt x="0" y="970"/>
                  </a:lnTo>
                  <a:lnTo>
                    <a:pt x="628" y="1598"/>
                  </a:lnTo>
                  <a:cubicBezTo>
                    <a:pt x="703" y="1670"/>
                    <a:pt x="800" y="1707"/>
                    <a:pt x="898" y="1707"/>
                  </a:cubicBezTo>
                  <a:cubicBezTo>
                    <a:pt x="995" y="1707"/>
                    <a:pt x="1092" y="1670"/>
                    <a:pt x="1167" y="1598"/>
                  </a:cubicBezTo>
                  <a:lnTo>
                    <a:pt x="1396" y="1368"/>
                  </a:lnTo>
                  <a:cubicBezTo>
                    <a:pt x="1542" y="1214"/>
                    <a:pt x="1537" y="975"/>
                    <a:pt x="1392" y="825"/>
                  </a:cubicBezTo>
                  <a:lnTo>
                    <a:pt x="769" y="202"/>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35"/>
            <p:cNvSpPr/>
            <p:nvPr/>
          </p:nvSpPr>
          <p:spPr>
            <a:xfrm>
              <a:off x="5015800" y="3701200"/>
              <a:ext cx="93825" cy="92350"/>
            </a:xfrm>
            <a:custGeom>
              <a:rect b="b" l="l" r="r" t="t"/>
              <a:pathLst>
                <a:path extrusionOk="0" h="3694" w="3753">
                  <a:moveTo>
                    <a:pt x="755" y="1"/>
                  </a:moveTo>
                  <a:cubicBezTo>
                    <a:pt x="682" y="1"/>
                    <a:pt x="609" y="28"/>
                    <a:pt x="553" y="82"/>
                  </a:cubicBezTo>
                  <a:lnTo>
                    <a:pt x="108" y="531"/>
                  </a:lnTo>
                  <a:cubicBezTo>
                    <a:pt x="0" y="639"/>
                    <a:pt x="0" y="817"/>
                    <a:pt x="108" y="929"/>
                  </a:cubicBezTo>
                  <a:lnTo>
                    <a:pt x="2788" y="3609"/>
                  </a:lnTo>
                  <a:cubicBezTo>
                    <a:pt x="2844" y="3665"/>
                    <a:pt x="2917" y="3694"/>
                    <a:pt x="2989" y="3694"/>
                  </a:cubicBezTo>
                  <a:cubicBezTo>
                    <a:pt x="3062" y="3694"/>
                    <a:pt x="3135" y="3665"/>
                    <a:pt x="3191" y="3609"/>
                  </a:cubicBezTo>
                  <a:lnTo>
                    <a:pt x="3641" y="3164"/>
                  </a:lnTo>
                  <a:cubicBezTo>
                    <a:pt x="3753" y="3052"/>
                    <a:pt x="3753" y="2869"/>
                    <a:pt x="3636" y="2766"/>
                  </a:cubicBezTo>
                  <a:lnTo>
                    <a:pt x="956" y="82"/>
                  </a:lnTo>
                  <a:cubicBezTo>
                    <a:pt x="900" y="28"/>
                    <a:pt x="827" y="1"/>
                    <a:pt x="75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35"/>
            <p:cNvSpPr/>
            <p:nvPr/>
          </p:nvSpPr>
          <p:spPr>
            <a:xfrm>
              <a:off x="5069800" y="3754400"/>
              <a:ext cx="39725" cy="39000"/>
            </a:xfrm>
            <a:custGeom>
              <a:rect b="b" l="l" r="r" t="t"/>
              <a:pathLst>
                <a:path extrusionOk="0" h="1560" w="1589">
                  <a:moveTo>
                    <a:pt x="848" y="1"/>
                  </a:moveTo>
                  <a:lnTo>
                    <a:pt x="856" y="9"/>
                  </a:lnTo>
                  <a:lnTo>
                    <a:pt x="856" y="9"/>
                  </a:lnTo>
                  <a:cubicBezTo>
                    <a:pt x="854" y="6"/>
                    <a:pt x="851" y="4"/>
                    <a:pt x="848" y="1"/>
                  </a:cubicBezTo>
                  <a:close/>
                  <a:moveTo>
                    <a:pt x="0" y="849"/>
                  </a:moveTo>
                  <a:lnTo>
                    <a:pt x="0" y="849"/>
                  </a:lnTo>
                  <a:cubicBezTo>
                    <a:pt x="3" y="852"/>
                    <a:pt x="6" y="854"/>
                    <a:pt x="9" y="857"/>
                  </a:cubicBezTo>
                  <a:lnTo>
                    <a:pt x="9" y="857"/>
                  </a:lnTo>
                  <a:lnTo>
                    <a:pt x="0" y="849"/>
                  </a:lnTo>
                  <a:close/>
                  <a:moveTo>
                    <a:pt x="856" y="9"/>
                  </a:moveTo>
                  <a:lnTo>
                    <a:pt x="856" y="9"/>
                  </a:lnTo>
                  <a:cubicBezTo>
                    <a:pt x="965" y="122"/>
                    <a:pt x="962" y="304"/>
                    <a:pt x="848" y="418"/>
                  </a:cubicBezTo>
                  <a:lnTo>
                    <a:pt x="417" y="849"/>
                  </a:lnTo>
                  <a:cubicBezTo>
                    <a:pt x="358" y="907"/>
                    <a:pt x="282" y="937"/>
                    <a:pt x="207" y="937"/>
                  </a:cubicBezTo>
                  <a:cubicBezTo>
                    <a:pt x="135" y="937"/>
                    <a:pt x="64" y="910"/>
                    <a:pt x="9" y="857"/>
                  </a:cubicBezTo>
                  <a:lnTo>
                    <a:pt x="9" y="857"/>
                  </a:lnTo>
                  <a:lnTo>
                    <a:pt x="623" y="1472"/>
                  </a:lnTo>
                  <a:cubicBezTo>
                    <a:pt x="679" y="1530"/>
                    <a:pt x="756" y="1560"/>
                    <a:pt x="832" y="1560"/>
                  </a:cubicBezTo>
                  <a:cubicBezTo>
                    <a:pt x="908" y="1560"/>
                    <a:pt x="984" y="1530"/>
                    <a:pt x="1040" y="1472"/>
                  </a:cubicBezTo>
                  <a:lnTo>
                    <a:pt x="1471" y="1041"/>
                  </a:lnTo>
                  <a:cubicBezTo>
                    <a:pt x="1588" y="928"/>
                    <a:pt x="1588" y="736"/>
                    <a:pt x="1471" y="624"/>
                  </a:cubicBezTo>
                  <a:lnTo>
                    <a:pt x="856" y="9"/>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35"/>
            <p:cNvSpPr/>
            <p:nvPr/>
          </p:nvSpPr>
          <p:spPr>
            <a:xfrm>
              <a:off x="5007125" y="3730275"/>
              <a:ext cx="38200" cy="37300"/>
            </a:xfrm>
            <a:custGeom>
              <a:rect b="b" l="l" r="r" t="t"/>
              <a:pathLst>
                <a:path extrusionOk="0" h="1492" w="1528">
                  <a:moveTo>
                    <a:pt x="703" y="1"/>
                  </a:moveTo>
                  <a:lnTo>
                    <a:pt x="146" y="558"/>
                  </a:lnTo>
                  <a:cubicBezTo>
                    <a:pt x="1" y="708"/>
                    <a:pt x="1" y="947"/>
                    <a:pt x="146" y="1092"/>
                  </a:cubicBezTo>
                  <a:lnTo>
                    <a:pt x="436" y="1383"/>
                  </a:lnTo>
                  <a:cubicBezTo>
                    <a:pt x="511" y="1455"/>
                    <a:pt x="609" y="1492"/>
                    <a:pt x="705" y="1492"/>
                  </a:cubicBezTo>
                  <a:cubicBezTo>
                    <a:pt x="802" y="1492"/>
                    <a:pt x="898" y="1455"/>
                    <a:pt x="970" y="1383"/>
                  </a:cubicBezTo>
                  <a:lnTo>
                    <a:pt x="1528" y="830"/>
                  </a:lnTo>
                  <a:lnTo>
                    <a:pt x="703" y="1"/>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35"/>
            <p:cNvSpPr/>
            <p:nvPr/>
          </p:nvSpPr>
          <p:spPr>
            <a:xfrm>
              <a:off x="5041200" y="3764600"/>
              <a:ext cx="38225" cy="37275"/>
            </a:xfrm>
            <a:custGeom>
              <a:rect b="b" l="l" r="r" t="t"/>
              <a:pathLst>
                <a:path extrusionOk="0" h="1491" w="1529">
                  <a:moveTo>
                    <a:pt x="704" y="0"/>
                  </a:moveTo>
                  <a:lnTo>
                    <a:pt x="151" y="553"/>
                  </a:lnTo>
                  <a:cubicBezTo>
                    <a:pt x="1" y="703"/>
                    <a:pt x="1" y="942"/>
                    <a:pt x="151" y="1092"/>
                  </a:cubicBezTo>
                  <a:lnTo>
                    <a:pt x="437" y="1378"/>
                  </a:lnTo>
                  <a:cubicBezTo>
                    <a:pt x="512" y="1453"/>
                    <a:pt x="609" y="1490"/>
                    <a:pt x="706" y="1490"/>
                  </a:cubicBezTo>
                  <a:cubicBezTo>
                    <a:pt x="803" y="1490"/>
                    <a:pt x="900" y="1453"/>
                    <a:pt x="975" y="1378"/>
                  </a:cubicBezTo>
                  <a:lnTo>
                    <a:pt x="1528" y="825"/>
                  </a:lnTo>
                  <a:lnTo>
                    <a:pt x="704" y="0"/>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35"/>
            <p:cNvSpPr/>
            <p:nvPr/>
          </p:nvSpPr>
          <p:spPr>
            <a:xfrm>
              <a:off x="5153075" y="3587500"/>
              <a:ext cx="71800" cy="71825"/>
            </a:xfrm>
            <a:custGeom>
              <a:rect b="b" l="l" r="r" t="t"/>
              <a:pathLst>
                <a:path extrusionOk="0" h="2873" w="2872">
                  <a:moveTo>
                    <a:pt x="1406" y="1"/>
                  </a:moveTo>
                  <a:lnTo>
                    <a:pt x="0" y="1406"/>
                  </a:lnTo>
                  <a:lnTo>
                    <a:pt x="1467" y="2873"/>
                  </a:lnTo>
                  <a:lnTo>
                    <a:pt x="2872" y="1467"/>
                  </a:lnTo>
                  <a:lnTo>
                    <a:pt x="1406" y="1"/>
                  </a:ln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35"/>
            <p:cNvSpPr/>
            <p:nvPr/>
          </p:nvSpPr>
          <p:spPr>
            <a:xfrm>
              <a:off x="5153175" y="3608700"/>
              <a:ext cx="71825" cy="50625"/>
            </a:xfrm>
            <a:custGeom>
              <a:rect b="b" l="l" r="r" t="t"/>
              <a:pathLst>
                <a:path extrusionOk="0" h="2025" w="2873">
                  <a:moveTo>
                    <a:pt x="1" y="563"/>
                  </a:moveTo>
                  <a:lnTo>
                    <a:pt x="839" y="1406"/>
                  </a:lnTo>
                  <a:lnTo>
                    <a:pt x="843" y="1403"/>
                  </a:lnTo>
                  <a:lnTo>
                    <a:pt x="1" y="563"/>
                  </a:lnTo>
                  <a:close/>
                  <a:moveTo>
                    <a:pt x="2245" y="1"/>
                  </a:moveTo>
                  <a:lnTo>
                    <a:pt x="843" y="1403"/>
                  </a:lnTo>
                  <a:lnTo>
                    <a:pt x="1467" y="2025"/>
                  </a:lnTo>
                  <a:lnTo>
                    <a:pt x="2873" y="619"/>
                  </a:lnTo>
                  <a:lnTo>
                    <a:pt x="2245"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35"/>
            <p:cNvSpPr/>
            <p:nvPr/>
          </p:nvSpPr>
          <p:spPr>
            <a:xfrm>
              <a:off x="5045900" y="3615125"/>
              <a:ext cx="149225" cy="148675"/>
            </a:xfrm>
            <a:custGeom>
              <a:rect b="b" l="l" r="r" t="t"/>
              <a:pathLst>
                <a:path extrusionOk="0" h="5947" w="5969">
                  <a:moveTo>
                    <a:pt x="3870" y="0"/>
                  </a:moveTo>
                  <a:cubicBezTo>
                    <a:pt x="3801" y="0"/>
                    <a:pt x="3732" y="27"/>
                    <a:pt x="3678" y="81"/>
                  </a:cubicBezTo>
                  <a:lnTo>
                    <a:pt x="2226" y="1529"/>
                  </a:lnTo>
                  <a:lnTo>
                    <a:pt x="1490" y="2274"/>
                  </a:lnTo>
                  <a:lnTo>
                    <a:pt x="0" y="3763"/>
                  </a:lnTo>
                  <a:lnTo>
                    <a:pt x="2188" y="5947"/>
                  </a:lnTo>
                  <a:lnTo>
                    <a:pt x="5866" y="2269"/>
                  </a:lnTo>
                  <a:cubicBezTo>
                    <a:pt x="5969" y="2161"/>
                    <a:pt x="5969" y="1988"/>
                    <a:pt x="5866" y="1880"/>
                  </a:cubicBezTo>
                  <a:lnTo>
                    <a:pt x="4062" y="81"/>
                  </a:lnTo>
                  <a:cubicBezTo>
                    <a:pt x="4008" y="27"/>
                    <a:pt x="3939" y="0"/>
                    <a:pt x="387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35"/>
            <p:cNvSpPr/>
            <p:nvPr/>
          </p:nvSpPr>
          <p:spPr>
            <a:xfrm>
              <a:off x="5085025" y="3651575"/>
              <a:ext cx="110225" cy="112575"/>
            </a:xfrm>
            <a:custGeom>
              <a:rect b="b" l="l" r="r" t="t"/>
              <a:pathLst>
                <a:path extrusionOk="0" h="4503" w="4409">
                  <a:moveTo>
                    <a:pt x="3875" y="0"/>
                  </a:moveTo>
                  <a:lnTo>
                    <a:pt x="0" y="3880"/>
                  </a:lnTo>
                  <a:lnTo>
                    <a:pt x="623" y="4503"/>
                  </a:lnTo>
                  <a:lnTo>
                    <a:pt x="4306" y="820"/>
                  </a:lnTo>
                  <a:cubicBezTo>
                    <a:pt x="4409" y="717"/>
                    <a:pt x="4409" y="544"/>
                    <a:pt x="4306" y="436"/>
                  </a:cubicBezTo>
                  <a:lnTo>
                    <a:pt x="387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97" name="Google Shape;1997;p35"/>
          <p:cNvSpPr/>
          <p:nvPr/>
        </p:nvSpPr>
        <p:spPr>
          <a:xfrm>
            <a:off x="254550" y="3051740"/>
            <a:ext cx="6842100" cy="1352700"/>
          </a:xfrm>
          <a:prstGeom prst="round1Rect">
            <a:avLst>
              <a:gd fmla="val 23539"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35"/>
          <p:cNvSpPr txBox="1"/>
          <p:nvPr/>
        </p:nvSpPr>
        <p:spPr>
          <a:xfrm>
            <a:off x="1679350" y="3129571"/>
            <a:ext cx="5417400" cy="12750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Mainly conservative</a:t>
            </a:r>
            <a:endParaRPr b="1"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NSAIDs for pain relief</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Stimulation of salivary flow by sucking sour candies, massaging the gland, and applying warm compresses</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Invasive</a:t>
            </a:r>
            <a:r>
              <a:rPr lang="en-GB" sz="1200">
                <a:solidFill>
                  <a:srgbClr val="1C4588"/>
                </a:solidFill>
                <a:latin typeface="Mada"/>
                <a:ea typeface="Mada"/>
                <a:cs typeface="Mada"/>
                <a:sym typeface="Mada"/>
              </a:rPr>
              <a:t> (only in severe cases): dilatation of the salivary duct or ultrasonic lithotripsy</a:t>
            </a:r>
            <a:endParaRPr sz="1200">
              <a:solidFill>
                <a:srgbClr val="1C4588"/>
              </a:solidFill>
              <a:latin typeface="Mada"/>
              <a:ea typeface="Mada"/>
              <a:cs typeface="Mada"/>
              <a:sym typeface="Mada"/>
            </a:endParaRPr>
          </a:p>
        </p:txBody>
      </p:sp>
      <p:sp>
        <p:nvSpPr>
          <p:cNvPr id="1999" name="Google Shape;1999;p35"/>
          <p:cNvSpPr txBox="1"/>
          <p:nvPr/>
        </p:nvSpPr>
        <p:spPr>
          <a:xfrm>
            <a:off x="289920" y="3169904"/>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Management</a:t>
            </a:r>
            <a:endParaRPr b="1" sz="1100">
              <a:solidFill>
                <a:srgbClr val="E29578"/>
              </a:solidFill>
              <a:latin typeface="Lora"/>
              <a:ea typeface="Lora"/>
              <a:cs typeface="Lora"/>
              <a:sym typeface="Lora"/>
            </a:endParaRPr>
          </a:p>
        </p:txBody>
      </p:sp>
      <p:grpSp>
        <p:nvGrpSpPr>
          <p:cNvPr id="2000" name="Google Shape;2000;p35"/>
          <p:cNvGrpSpPr/>
          <p:nvPr/>
        </p:nvGrpSpPr>
        <p:grpSpPr>
          <a:xfrm>
            <a:off x="615174" y="3501269"/>
            <a:ext cx="735627" cy="701151"/>
            <a:chOff x="1518350" y="2189725"/>
            <a:chExt cx="360125" cy="341925"/>
          </a:xfrm>
        </p:grpSpPr>
        <p:sp>
          <p:nvSpPr>
            <p:cNvPr id="2001" name="Google Shape;2001;p35"/>
            <p:cNvSpPr/>
            <p:nvPr/>
          </p:nvSpPr>
          <p:spPr>
            <a:xfrm>
              <a:off x="1536575" y="2189725"/>
              <a:ext cx="341900" cy="341925"/>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35"/>
            <p:cNvSpPr/>
            <p:nvPr/>
          </p:nvSpPr>
          <p:spPr>
            <a:xfrm>
              <a:off x="1629350" y="2341550"/>
              <a:ext cx="179075" cy="190100"/>
            </a:xfrm>
            <a:custGeom>
              <a:rect b="b" l="l" r="r" t="t"/>
              <a:pathLst>
                <a:path extrusionOk="0" h="7604" w="7163">
                  <a:moveTo>
                    <a:pt x="4216" y="1"/>
                  </a:moveTo>
                  <a:lnTo>
                    <a:pt x="0" y="2641"/>
                  </a:lnTo>
                  <a:lnTo>
                    <a:pt x="2614" y="7185"/>
                  </a:lnTo>
                  <a:cubicBezTo>
                    <a:pt x="2673" y="7302"/>
                    <a:pt x="2745" y="7405"/>
                    <a:pt x="2826" y="7504"/>
                  </a:cubicBezTo>
                  <a:cubicBezTo>
                    <a:pt x="2857" y="7540"/>
                    <a:pt x="2884" y="7567"/>
                    <a:pt x="2916" y="7599"/>
                  </a:cubicBezTo>
                  <a:cubicBezTo>
                    <a:pt x="2988" y="7599"/>
                    <a:pt x="3055" y="7603"/>
                    <a:pt x="3127" y="7603"/>
                  </a:cubicBezTo>
                  <a:cubicBezTo>
                    <a:pt x="4400" y="7603"/>
                    <a:pt x="5651" y="7248"/>
                    <a:pt x="6730" y="6578"/>
                  </a:cubicBezTo>
                  <a:cubicBezTo>
                    <a:pt x="7126" y="5862"/>
                    <a:pt x="7162" y="5053"/>
                    <a:pt x="6784" y="4450"/>
                  </a:cubicBezTo>
                  <a:lnTo>
                    <a:pt x="4216"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35"/>
            <p:cNvSpPr/>
            <p:nvPr/>
          </p:nvSpPr>
          <p:spPr>
            <a:xfrm>
              <a:off x="1648125" y="2423325"/>
              <a:ext cx="126450" cy="80675"/>
            </a:xfrm>
            <a:custGeom>
              <a:rect b="b" l="l" r="r" t="t"/>
              <a:pathLst>
                <a:path extrusionOk="0" h="3227" w="5058">
                  <a:moveTo>
                    <a:pt x="4022" y="0"/>
                  </a:moveTo>
                  <a:cubicBezTo>
                    <a:pt x="3870" y="212"/>
                    <a:pt x="3690" y="409"/>
                    <a:pt x="3487" y="576"/>
                  </a:cubicBezTo>
                  <a:cubicBezTo>
                    <a:pt x="2894" y="1080"/>
                    <a:pt x="2189" y="1335"/>
                    <a:pt x="1539" y="1335"/>
                  </a:cubicBezTo>
                  <a:cubicBezTo>
                    <a:pt x="936" y="1335"/>
                    <a:pt x="379" y="1116"/>
                    <a:pt x="1" y="675"/>
                  </a:cubicBezTo>
                  <a:lnTo>
                    <a:pt x="1" y="675"/>
                  </a:lnTo>
                  <a:lnTo>
                    <a:pt x="1233" y="2816"/>
                  </a:lnTo>
                  <a:cubicBezTo>
                    <a:pt x="1587" y="3090"/>
                    <a:pt x="2035" y="3227"/>
                    <a:pt x="2511" y="3227"/>
                  </a:cubicBezTo>
                  <a:cubicBezTo>
                    <a:pt x="3160" y="3227"/>
                    <a:pt x="3863" y="2973"/>
                    <a:pt x="4454" y="2470"/>
                  </a:cubicBezTo>
                  <a:cubicBezTo>
                    <a:pt x="4684" y="2272"/>
                    <a:pt x="4886" y="2042"/>
                    <a:pt x="5057" y="1795"/>
                  </a:cubicBezTo>
                  <a:cubicBezTo>
                    <a:pt x="5044" y="1773"/>
                    <a:pt x="5035" y="1750"/>
                    <a:pt x="5021" y="1728"/>
                  </a:cubicBezTo>
                  <a:lnTo>
                    <a:pt x="402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35"/>
            <p:cNvSpPr/>
            <p:nvPr/>
          </p:nvSpPr>
          <p:spPr>
            <a:xfrm>
              <a:off x="1617650" y="2320900"/>
              <a:ext cx="131500" cy="111750"/>
            </a:xfrm>
            <a:custGeom>
              <a:rect b="b" l="l" r="r" t="t"/>
              <a:pathLst>
                <a:path extrusionOk="0" h="4470" w="5260">
                  <a:moveTo>
                    <a:pt x="3117" y="0"/>
                  </a:moveTo>
                  <a:cubicBezTo>
                    <a:pt x="2518" y="0"/>
                    <a:pt x="1868" y="235"/>
                    <a:pt x="1323" y="701"/>
                  </a:cubicBezTo>
                  <a:cubicBezTo>
                    <a:pt x="271" y="1596"/>
                    <a:pt x="1" y="3008"/>
                    <a:pt x="720" y="3859"/>
                  </a:cubicBezTo>
                  <a:cubicBezTo>
                    <a:pt x="1067" y="4266"/>
                    <a:pt x="1581" y="4469"/>
                    <a:pt x="2139" y="4469"/>
                  </a:cubicBezTo>
                  <a:cubicBezTo>
                    <a:pt x="2739" y="4469"/>
                    <a:pt x="3389" y="4235"/>
                    <a:pt x="3937" y="3769"/>
                  </a:cubicBezTo>
                  <a:cubicBezTo>
                    <a:pt x="4990" y="2873"/>
                    <a:pt x="5259" y="1461"/>
                    <a:pt x="4535" y="611"/>
                  </a:cubicBezTo>
                  <a:cubicBezTo>
                    <a:pt x="4188" y="203"/>
                    <a:pt x="3674" y="0"/>
                    <a:pt x="311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35"/>
            <p:cNvSpPr/>
            <p:nvPr/>
          </p:nvSpPr>
          <p:spPr>
            <a:xfrm>
              <a:off x="1703700" y="2378325"/>
              <a:ext cx="47350" cy="47150"/>
            </a:xfrm>
            <a:custGeom>
              <a:rect b="b" l="l" r="r" t="t"/>
              <a:pathLst>
                <a:path extrusionOk="0" h="1886" w="1894">
                  <a:moveTo>
                    <a:pt x="947" y="1"/>
                  </a:moveTo>
                  <a:cubicBezTo>
                    <a:pt x="606" y="1"/>
                    <a:pt x="265" y="179"/>
                    <a:pt x="94" y="536"/>
                  </a:cubicBezTo>
                  <a:lnTo>
                    <a:pt x="0" y="536"/>
                  </a:lnTo>
                  <a:lnTo>
                    <a:pt x="5" y="950"/>
                  </a:lnTo>
                  <a:cubicBezTo>
                    <a:pt x="9" y="1469"/>
                    <a:pt x="432" y="1886"/>
                    <a:pt x="950" y="1886"/>
                  </a:cubicBezTo>
                  <a:cubicBezTo>
                    <a:pt x="953" y="1886"/>
                    <a:pt x="955" y="1886"/>
                    <a:pt x="958" y="1886"/>
                  </a:cubicBezTo>
                  <a:cubicBezTo>
                    <a:pt x="1480" y="1881"/>
                    <a:pt x="1894" y="1454"/>
                    <a:pt x="1889" y="932"/>
                  </a:cubicBezTo>
                  <a:lnTo>
                    <a:pt x="1889" y="932"/>
                  </a:lnTo>
                  <a:lnTo>
                    <a:pt x="1889" y="936"/>
                  </a:lnTo>
                  <a:lnTo>
                    <a:pt x="1885" y="518"/>
                  </a:lnTo>
                  <a:lnTo>
                    <a:pt x="1790" y="518"/>
                  </a:lnTo>
                  <a:cubicBezTo>
                    <a:pt x="1617" y="173"/>
                    <a:pt x="1282" y="1"/>
                    <a:pt x="94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35"/>
            <p:cNvSpPr/>
            <p:nvPr/>
          </p:nvSpPr>
          <p:spPr>
            <a:xfrm>
              <a:off x="1701450" y="2367925"/>
              <a:ext cx="51750" cy="47150"/>
            </a:xfrm>
            <a:custGeom>
              <a:rect b="b" l="l" r="r" t="t"/>
              <a:pathLst>
                <a:path extrusionOk="0" h="1886" w="2070">
                  <a:moveTo>
                    <a:pt x="1032" y="1"/>
                  </a:moveTo>
                  <a:cubicBezTo>
                    <a:pt x="791" y="1"/>
                    <a:pt x="549" y="93"/>
                    <a:pt x="364" y="277"/>
                  </a:cubicBezTo>
                  <a:cubicBezTo>
                    <a:pt x="0" y="646"/>
                    <a:pt x="0" y="1240"/>
                    <a:pt x="364" y="1609"/>
                  </a:cubicBezTo>
                  <a:cubicBezTo>
                    <a:pt x="549" y="1793"/>
                    <a:pt x="791" y="1885"/>
                    <a:pt x="1032" y="1885"/>
                  </a:cubicBezTo>
                  <a:cubicBezTo>
                    <a:pt x="1274" y="1885"/>
                    <a:pt x="1516" y="1793"/>
                    <a:pt x="1701" y="1609"/>
                  </a:cubicBezTo>
                  <a:cubicBezTo>
                    <a:pt x="2069" y="1240"/>
                    <a:pt x="2069" y="646"/>
                    <a:pt x="1701" y="277"/>
                  </a:cubicBezTo>
                  <a:cubicBezTo>
                    <a:pt x="1516" y="93"/>
                    <a:pt x="1274" y="1"/>
                    <a:pt x="103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35"/>
            <p:cNvSpPr/>
            <p:nvPr/>
          </p:nvSpPr>
          <p:spPr>
            <a:xfrm>
              <a:off x="1703700" y="2385975"/>
              <a:ext cx="47125" cy="11050"/>
            </a:xfrm>
            <a:custGeom>
              <a:rect b="b" l="l" r="r" t="t"/>
              <a:pathLst>
                <a:path extrusionOk="0" h="442" w="1885">
                  <a:moveTo>
                    <a:pt x="1858" y="1"/>
                  </a:moveTo>
                  <a:lnTo>
                    <a:pt x="23" y="19"/>
                  </a:lnTo>
                  <a:cubicBezTo>
                    <a:pt x="9" y="86"/>
                    <a:pt x="0" y="158"/>
                    <a:pt x="0" y="230"/>
                  </a:cubicBezTo>
                  <a:cubicBezTo>
                    <a:pt x="0" y="302"/>
                    <a:pt x="9" y="374"/>
                    <a:pt x="27" y="441"/>
                  </a:cubicBezTo>
                  <a:lnTo>
                    <a:pt x="1862" y="423"/>
                  </a:lnTo>
                  <a:cubicBezTo>
                    <a:pt x="1880" y="351"/>
                    <a:pt x="1885" y="284"/>
                    <a:pt x="1885" y="212"/>
                  </a:cubicBezTo>
                  <a:cubicBezTo>
                    <a:pt x="1885" y="140"/>
                    <a:pt x="1876" y="68"/>
                    <a:pt x="185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35"/>
            <p:cNvSpPr/>
            <p:nvPr/>
          </p:nvSpPr>
          <p:spPr>
            <a:xfrm>
              <a:off x="1672200" y="2349650"/>
              <a:ext cx="57500" cy="49325"/>
            </a:xfrm>
            <a:custGeom>
              <a:rect b="b" l="l" r="r" t="t"/>
              <a:pathLst>
                <a:path extrusionOk="0" h="1973" w="2300">
                  <a:moveTo>
                    <a:pt x="1224" y="1"/>
                  </a:moveTo>
                  <a:lnTo>
                    <a:pt x="1184" y="86"/>
                  </a:lnTo>
                  <a:cubicBezTo>
                    <a:pt x="401" y="122"/>
                    <a:pt x="0" y="1044"/>
                    <a:pt x="509" y="1643"/>
                  </a:cubicBezTo>
                  <a:lnTo>
                    <a:pt x="473" y="1728"/>
                  </a:lnTo>
                  <a:lnTo>
                    <a:pt x="851" y="1894"/>
                  </a:lnTo>
                  <a:cubicBezTo>
                    <a:pt x="972" y="1947"/>
                    <a:pt x="1099" y="1972"/>
                    <a:pt x="1224" y="1972"/>
                  </a:cubicBezTo>
                  <a:cubicBezTo>
                    <a:pt x="1589" y="1972"/>
                    <a:pt x="1938" y="1759"/>
                    <a:pt x="2092" y="1404"/>
                  </a:cubicBezTo>
                  <a:cubicBezTo>
                    <a:pt x="2299" y="923"/>
                    <a:pt x="2079" y="369"/>
                    <a:pt x="1602" y="162"/>
                  </a:cubicBezTo>
                  <a:lnTo>
                    <a:pt x="12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35"/>
            <p:cNvSpPr/>
            <p:nvPr/>
          </p:nvSpPr>
          <p:spPr>
            <a:xfrm>
              <a:off x="1664925" y="2347650"/>
              <a:ext cx="55200" cy="47225"/>
            </a:xfrm>
            <a:custGeom>
              <a:rect b="b" l="l" r="r" t="t"/>
              <a:pathLst>
                <a:path extrusionOk="0" h="1889" w="2208">
                  <a:moveTo>
                    <a:pt x="1136" y="1"/>
                  </a:moveTo>
                  <a:cubicBezTo>
                    <a:pt x="510" y="1"/>
                    <a:pt x="1" y="642"/>
                    <a:pt x="260" y="1295"/>
                  </a:cubicBezTo>
                  <a:cubicBezTo>
                    <a:pt x="417" y="1689"/>
                    <a:pt x="778" y="1888"/>
                    <a:pt x="1138" y="1888"/>
                  </a:cubicBezTo>
                  <a:cubicBezTo>
                    <a:pt x="1489" y="1888"/>
                    <a:pt x="1841" y="1699"/>
                    <a:pt x="2005" y="1318"/>
                  </a:cubicBezTo>
                  <a:cubicBezTo>
                    <a:pt x="2208" y="841"/>
                    <a:pt x="1992" y="287"/>
                    <a:pt x="1515" y="81"/>
                  </a:cubicBezTo>
                  <a:cubicBezTo>
                    <a:pt x="1387" y="26"/>
                    <a:pt x="1259" y="1"/>
                    <a:pt x="11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35"/>
            <p:cNvSpPr/>
            <p:nvPr/>
          </p:nvSpPr>
          <p:spPr>
            <a:xfrm>
              <a:off x="1679400" y="2348075"/>
              <a:ext cx="28025" cy="46350"/>
            </a:xfrm>
            <a:custGeom>
              <a:rect b="b" l="l" r="r" t="t"/>
              <a:pathLst>
                <a:path extrusionOk="0" h="1854" w="1121">
                  <a:moveTo>
                    <a:pt x="734" y="1"/>
                  </a:moveTo>
                  <a:lnTo>
                    <a:pt x="0" y="1688"/>
                  </a:lnTo>
                  <a:cubicBezTo>
                    <a:pt x="59" y="1728"/>
                    <a:pt x="122" y="1764"/>
                    <a:pt x="185" y="1791"/>
                  </a:cubicBezTo>
                  <a:cubicBezTo>
                    <a:pt x="252" y="1822"/>
                    <a:pt x="320" y="1840"/>
                    <a:pt x="392" y="1854"/>
                  </a:cubicBezTo>
                  <a:lnTo>
                    <a:pt x="1120" y="167"/>
                  </a:lnTo>
                  <a:cubicBezTo>
                    <a:pt x="1062" y="126"/>
                    <a:pt x="1004" y="90"/>
                    <a:pt x="936" y="59"/>
                  </a:cubicBezTo>
                  <a:cubicBezTo>
                    <a:pt x="869" y="32"/>
                    <a:pt x="801" y="10"/>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35"/>
            <p:cNvSpPr/>
            <p:nvPr/>
          </p:nvSpPr>
          <p:spPr>
            <a:xfrm>
              <a:off x="1644650" y="2402325"/>
              <a:ext cx="51075" cy="46950"/>
            </a:xfrm>
            <a:custGeom>
              <a:rect b="b" l="l" r="r" t="t"/>
              <a:pathLst>
                <a:path extrusionOk="0" h="1878" w="2043">
                  <a:moveTo>
                    <a:pt x="1018" y="0"/>
                  </a:moveTo>
                  <a:cubicBezTo>
                    <a:pt x="604" y="0"/>
                    <a:pt x="199" y="269"/>
                    <a:pt x="95" y="737"/>
                  </a:cubicBezTo>
                  <a:lnTo>
                    <a:pt x="0" y="759"/>
                  </a:lnTo>
                  <a:lnTo>
                    <a:pt x="95" y="1164"/>
                  </a:lnTo>
                  <a:cubicBezTo>
                    <a:pt x="203" y="1591"/>
                    <a:pt x="587" y="1877"/>
                    <a:pt x="1012" y="1877"/>
                  </a:cubicBezTo>
                  <a:cubicBezTo>
                    <a:pt x="1083" y="1877"/>
                    <a:pt x="1156" y="1869"/>
                    <a:pt x="1228" y="1852"/>
                  </a:cubicBezTo>
                  <a:cubicBezTo>
                    <a:pt x="1732" y="1731"/>
                    <a:pt x="2043" y="1231"/>
                    <a:pt x="1930" y="728"/>
                  </a:cubicBezTo>
                  <a:lnTo>
                    <a:pt x="1930"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35"/>
            <p:cNvSpPr/>
            <p:nvPr/>
          </p:nvSpPr>
          <p:spPr>
            <a:xfrm>
              <a:off x="1642175" y="2392100"/>
              <a:ext cx="51200" cy="47200"/>
            </a:xfrm>
            <a:custGeom>
              <a:rect b="b" l="l" r="r" t="t"/>
              <a:pathLst>
                <a:path extrusionOk="0" h="1888" w="2048">
                  <a:moveTo>
                    <a:pt x="1021" y="0"/>
                  </a:moveTo>
                  <a:cubicBezTo>
                    <a:pt x="963" y="0"/>
                    <a:pt x="905" y="6"/>
                    <a:pt x="846" y="16"/>
                  </a:cubicBezTo>
                  <a:cubicBezTo>
                    <a:pt x="333" y="115"/>
                    <a:pt x="0" y="606"/>
                    <a:pt x="95" y="1119"/>
                  </a:cubicBezTo>
                  <a:cubicBezTo>
                    <a:pt x="182" y="1571"/>
                    <a:pt x="578" y="1887"/>
                    <a:pt x="1019" y="1887"/>
                  </a:cubicBezTo>
                  <a:cubicBezTo>
                    <a:pt x="1078" y="1887"/>
                    <a:pt x="1137" y="1882"/>
                    <a:pt x="1197" y="1870"/>
                  </a:cubicBezTo>
                  <a:cubicBezTo>
                    <a:pt x="1710" y="1771"/>
                    <a:pt x="2047" y="1281"/>
                    <a:pt x="1948" y="768"/>
                  </a:cubicBezTo>
                  <a:cubicBezTo>
                    <a:pt x="1865" y="314"/>
                    <a:pt x="1467" y="0"/>
                    <a:pt x="102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35"/>
            <p:cNvSpPr/>
            <p:nvPr/>
          </p:nvSpPr>
          <p:spPr>
            <a:xfrm>
              <a:off x="1644075" y="2405325"/>
              <a:ext cx="47150" cy="20950"/>
            </a:xfrm>
            <a:custGeom>
              <a:rect b="b" l="l" r="r" t="t"/>
              <a:pathLst>
                <a:path extrusionOk="0" h="838" w="1886">
                  <a:moveTo>
                    <a:pt x="1787" y="0"/>
                  </a:moveTo>
                  <a:lnTo>
                    <a:pt x="1" y="423"/>
                  </a:lnTo>
                  <a:cubicBezTo>
                    <a:pt x="1" y="567"/>
                    <a:pt x="32" y="711"/>
                    <a:pt x="95" y="837"/>
                  </a:cubicBezTo>
                  <a:lnTo>
                    <a:pt x="1886" y="414"/>
                  </a:lnTo>
                  <a:cubicBezTo>
                    <a:pt x="1886" y="342"/>
                    <a:pt x="1877" y="270"/>
                    <a:pt x="1859" y="203"/>
                  </a:cubicBezTo>
                  <a:cubicBezTo>
                    <a:pt x="1841" y="131"/>
                    <a:pt x="1818" y="63"/>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35"/>
            <p:cNvSpPr/>
            <p:nvPr/>
          </p:nvSpPr>
          <p:spPr>
            <a:xfrm>
              <a:off x="1686600" y="2286250"/>
              <a:ext cx="51200" cy="46950"/>
            </a:xfrm>
            <a:custGeom>
              <a:rect b="b" l="l" r="r" t="t"/>
              <a:pathLst>
                <a:path extrusionOk="0" h="1878" w="2048">
                  <a:moveTo>
                    <a:pt x="1018" y="1"/>
                  </a:moveTo>
                  <a:cubicBezTo>
                    <a:pt x="604" y="1"/>
                    <a:pt x="199" y="270"/>
                    <a:pt x="95" y="737"/>
                  </a:cubicBezTo>
                  <a:lnTo>
                    <a:pt x="0" y="760"/>
                  </a:lnTo>
                  <a:lnTo>
                    <a:pt x="99" y="1164"/>
                  </a:lnTo>
                  <a:cubicBezTo>
                    <a:pt x="203" y="1592"/>
                    <a:pt x="591" y="1878"/>
                    <a:pt x="1013" y="1878"/>
                  </a:cubicBezTo>
                  <a:cubicBezTo>
                    <a:pt x="1084" y="1878"/>
                    <a:pt x="1156" y="1870"/>
                    <a:pt x="1228" y="1853"/>
                  </a:cubicBezTo>
                  <a:cubicBezTo>
                    <a:pt x="1732" y="1731"/>
                    <a:pt x="2047" y="1232"/>
                    <a:pt x="1935" y="728"/>
                  </a:cubicBezTo>
                  <a:lnTo>
                    <a:pt x="1935" y="724"/>
                  </a:lnTo>
                  <a:lnTo>
                    <a:pt x="1836" y="323"/>
                  </a:lnTo>
                  <a:lnTo>
                    <a:pt x="1741" y="346"/>
                  </a:lnTo>
                  <a:cubicBezTo>
                    <a:pt x="1547" y="110"/>
                    <a:pt x="1281" y="1"/>
                    <a:pt x="10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35"/>
            <p:cNvSpPr/>
            <p:nvPr/>
          </p:nvSpPr>
          <p:spPr>
            <a:xfrm>
              <a:off x="1679525" y="2276125"/>
              <a:ext cx="56025" cy="47225"/>
            </a:xfrm>
            <a:custGeom>
              <a:rect b="b" l="l" r="r" t="t"/>
              <a:pathLst>
                <a:path extrusionOk="0" h="1889" w="2241">
                  <a:moveTo>
                    <a:pt x="1197" y="1"/>
                  </a:moveTo>
                  <a:cubicBezTo>
                    <a:pt x="894" y="1"/>
                    <a:pt x="588" y="144"/>
                    <a:pt x="400" y="449"/>
                  </a:cubicBezTo>
                  <a:cubicBezTo>
                    <a:pt x="1" y="1097"/>
                    <a:pt x="491" y="1889"/>
                    <a:pt x="1195" y="1889"/>
                  </a:cubicBezTo>
                  <a:cubicBezTo>
                    <a:pt x="1268" y="1889"/>
                    <a:pt x="1344" y="1880"/>
                    <a:pt x="1421" y="1862"/>
                  </a:cubicBezTo>
                  <a:cubicBezTo>
                    <a:pt x="1925" y="1740"/>
                    <a:pt x="2240" y="1232"/>
                    <a:pt x="2119" y="728"/>
                  </a:cubicBezTo>
                  <a:cubicBezTo>
                    <a:pt x="2008" y="259"/>
                    <a:pt x="1604" y="1"/>
                    <a:pt x="119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35"/>
            <p:cNvSpPr/>
            <p:nvPr/>
          </p:nvSpPr>
          <p:spPr>
            <a:xfrm>
              <a:off x="1686025" y="2289250"/>
              <a:ext cx="47150" cy="20950"/>
            </a:xfrm>
            <a:custGeom>
              <a:rect b="b" l="l" r="r" t="t"/>
              <a:pathLst>
                <a:path extrusionOk="0" h="838" w="1886">
                  <a:moveTo>
                    <a:pt x="1787" y="1"/>
                  </a:moveTo>
                  <a:lnTo>
                    <a:pt x="1" y="424"/>
                  </a:lnTo>
                  <a:cubicBezTo>
                    <a:pt x="1" y="568"/>
                    <a:pt x="32" y="707"/>
                    <a:pt x="100" y="837"/>
                  </a:cubicBezTo>
                  <a:lnTo>
                    <a:pt x="1886" y="415"/>
                  </a:lnTo>
                  <a:cubicBezTo>
                    <a:pt x="1886" y="343"/>
                    <a:pt x="1877" y="271"/>
                    <a:pt x="1859" y="203"/>
                  </a:cubicBezTo>
                  <a:cubicBezTo>
                    <a:pt x="1845" y="131"/>
                    <a:pt x="1818" y="64"/>
                    <a:pt x="178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35"/>
            <p:cNvSpPr/>
            <p:nvPr/>
          </p:nvSpPr>
          <p:spPr>
            <a:xfrm>
              <a:off x="1629575" y="2204725"/>
              <a:ext cx="51200" cy="46950"/>
            </a:xfrm>
            <a:custGeom>
              <a:rect b="b" l="l" r="r" t="t"/>
              <a:pathLst>
                <a:path extrusionOk="0" h="1878" w="2048">
                  <a:moveTo>
                    <a:pt x="1018" y="0"/>
                  </a:moveTo>
                  <a:cubicBezTo>
                    <a:pt x="605" y="0"/>
                    <a:pt x="199" y="269"/>
                    <a:pt x="95" y="737"/>
                  </a:cubicBezTo>
                  <a:lnTo>
                    <a:pt x="0" y="759"/>
                  </a:lnTo>
                  <a:lnTo>
                    <a:pt x="99" y="1164"/>
                  </a:lnTo>
                  <a:cubicBezTo>
                    <a:pt x="203" y="1591"/>
                    <a:pt x="591" y="1877"/>
                    <a:pt x="1014" y="1877"/>
                  </a:cubicBezTo>
                  <a:cubicBezTo>
                    <a:pt x="1085" y="1877"/>
                    <a:pt x="1157" y="1869"/>
                    <a:pt x="1229" y="1852"/>
                  </a:cubicBezTo>
                  <a:cubicBezTo>
                    <a:pt x="1732" y="1731"/>
                    <a:pt x="2047" y="1231"/>
                    <a:pt x="1935" y="728"/>
                  </a:cubicBezTo>
                  <a:lnTo>
                    <a:pt x="1935"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35"/>
            <p:cNvSpPr/>
            <p:nvPr/>
          </p:nvSpPr>
          <p:spPr>
            <a:xfrm>
              <a:off x="1622525" y="2194600"/>
              <a:ext cx="56000" cy="47225"/>
            </a:xfrm>
            <a:custGeom>
              <a:rect b="b" l="l" r="r" t="t"/>
              <a:pathLst>
                <a:path extrusionOk="0" h="1889" w="2240">
                  <a:moveTo>
                    <a:pt x="1196" y="0"/>
                  </a:moveTo>
                  <a:cubicBezTo>
                    <a:pt x="893" y="0"/>
                    <a:pt x="588" y="143"/>
                    <a:pt x="399" y="449"/>
                  </a:cubicBezTo>
                  <a:cubicBezTo>
                    <a:pt x="0" y="1097"/>
                    <a:pt x="490" y="1888"/>
                    <a:pt x="1194" y="1888"/>
                  </a:cubicBezTo>
                  <a:cubicBezTo>
                    <a:pt x="1268" y="1888"/>
                    <a:pt x="1343" y="1880"/>
                    <a:pt x="1421" y="1861"/>
                  </a:cubicBezTo>
                  <a:cubicBezTo>
                    <a:pt x="1924" y="1740"/>
                    <a:pt x="2239" y="1232"/>
                    <a:pt x="2118" y="728"/>
                  </a:cubicBezTo>
                  <a:cubicBezTo>
                    <a:pt x="2007" y="258"/>
                    <a:pt x="1603" y="0"/>
                    <a:pt x="119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35"/>
            <p:cNvSpPr/>
            <p:nvPr/>
          </p:nvSpPr>
          <p:spPr>
            <a:xfrm>
              <a:off x="1629000" y="2207725"/>
              <a:ext cx="47150" cy="20925"/>
            </a:xfrm>
            <a:custGeom>
              <a:rect b="b" l="l" r="r" t="t"/>
              <a:pathLst>
                <a:path extrusionOk="0" h="837" w="1886">
                  <a:moveTo>
                    <a:pt x="1787" y="0"/>
                  </a:moveTo>
                  <a:lnTo>
                    <a:pt x="1" y="423"/>
                  </a:lnTo>
                  <a:cubicBezTo>
                    <a:pt x="1" y="495"/>
                    <a:pt x="10" y="567"/>
                    <a:pt x="28" y="639"/>
                  </a:cubicBezTo>
                  <a:cubicBezTo>
                    <a:pt x="41" y="707"/>
                    <a:pt x="68" y="774"/>
                    <a:pt x="100" y="837"/>
                  </a:cubicBezTo>
                  <a:lnTo>
                    <a:pt x="1886" y="414"/>
                  </a:lnTo>
                  <a:cubicBezTo>
                    <a:pt x="1886" y="270"/>
                    <a:pt x="1854" y="126"/>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35"/>
            <p:cNvSpPr/>
            <p:nvPr/>
          </p:nvSpPr>
          <p:spPr>
            <a:xfrm>
              <a:off x="1534875" y="2269125"/>
              <a:ext cx="128475" cy="127725"/>
            </a:xfrm>
            <a:custGeom>
              <a:rect b="b" l="l" r="r" t="t"/>
              <a:pathLst>
                <a:path extrusionOk="0" h="5109" w="5139">
                  <a:moveTo>
                    <a:pt x="3784" y="0"/>
                  </a:moveTo>
                  <a:lnTo>
                    <a:pt x="3680" y="122"/>
                  </a:lnTo>
                  <a:cubicBezTo>
                    <a:pt x="3466" y="41"/>
                    <a:pt x="3237" y="2"/>
                    <a:pt x="3002" y="2"/>
                  </a:cubicBezTo>
                  <a:cubicBezTo>
                    <a:pt x="2190" y="2"/>
                    <a:pt x="1312" y="470"/>
                    <a:pt x="729" y="1301"/>
                  </a:cubicBezTo>
                  <a:cubicBezTo>
                    <a:pt x="136" y="2151"/>
                    <a:pt x="1" y="3154"/>
                    <a:pt x="302" y="3928"/>
                  </a:cubicBezTo>
                  <a:lnTo>
                    <a:pt x="194" y="4049"/>
                  </a:lnTo>
                  <a:lnTo>
                    <a:pt x="774" y="4625"/>
                  </a:lnTo>
                  <a:cubicBezTo>
                    <a:pt x="833" y="4679"/>
                    <a:pt x="891" y="4733"/>
                    <a:pt x="959" y="4778"/>
                  </a:cubicBezTo>
                  <a:cubicBezTo>
                    <a:pt x="1277" y="5002"/>
                    <a:pt x="1650" y="5108"/>
                    <a:pt x="2037" y="5108"/>
                  </a:cubicBezTo>
                  <a:cubicBezTo>
                    <a:pt x="2848" y="5108"/>
                    <a:pt x="3724" y="4642"/>
                    <a:pt x="4306" y="3811"/>
                  </a:cubicBezTo>
                  <a:cubicBezTo>
                    <a:pt x="5138" y="2623"/>
                    <a:pt x="5089" y="1355"/>
                    <a:pt x="4175" y="410"/>
                  </a:cubicBezTo>
                  <a:lnTo>
                    <a:pt x="3784"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35"/>
            <p:cNvSpPr/>
            <p:nvPr/>
          </p:nvSpPr>
          <p:spPr>
            <a:xfrm>
              <a:off x="1532075" y="2345950"/>
              <a:ext cx="48825" cy="50625"/>
            </a:xfrm>
            <a:custGeom>
              <a:rect b="b" l="l" r="r" t="t"/>
              <a:pathLst>
                <a:path extrusionOk="0" h="2025" w="1953">
                  <a:moveTo>
                    <a:pt x="108" y="0"/>
                  </a:moveTo>
                  <a:lnTo>
                    <a:pt x="0" y="99"/>
                  </a:lnTo>
                  <a:lnTo>
                    <a:pt x="293" y="418"/>
                  </a:lnTo>
                  <a:lnTo>
                    <a:pt x="1728" y="1988"/>
                  </a:lnTo>
                  <a:cubicBezTo>
                    <a:pt x="1800" y="2002"/>
                    <a:pt x="1876" y="2015"/>
                    <a:pt x="1953" y="2024"/>
                  </a:cubicBezTo>
                  <a:lnTo>
                    <a:pt x="266" y="167"/>
                  </a:ln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35"/>
            <p:cNvSpPr/>
            <p:nvPr/>
          </p:nvSpPr>
          <p:spPr>
            <a:xfrm>
              <a:off x="1547125" y="2345950"/>
              <a:ext cx="48275" cy="50625"/>
            </a:xfrm>
            <a:custGeom>
              <a:rect b="b" l="l" r="r" t="t"/>
              <a:pathLst>
                <a:path extrusionOk="0" h="2025" w="1931">
                  <a:moveTo>
                    <a:pt x="109" y="0"/>
                  </a:moveTo>
                  <a:lnTo>
                    <a:pt x="1" y="99"/>
                  </a:lnTo>
                  <a:lnTo>
                    <a:pt x="1760" y="2024"/>
                  </a:lnTo>
                  <a:cubicBezTo>
                    <a:pt x="1814" y="2015"/>
                    <a:pt x="1877" y="2006"/>
                    <a:pt x="1931" y="199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35"/>
            <p:cNvSpPr/>
            <p:nvPr/>
          </p:nvSpPr>
          <p:spPr>
            <a:xfrm>
              <a:off x="1562325" y="2345950"/>
              <a:ext cx="45125" cy="47925"/>
            </a:xfrm>
            <a:custGeom>
              <a:rect b="b" l="l" r="r" t="t"/>
              <a:pathLst>
                <a:path extrusionOk="0" h="1917" w="1805">
                  <a:moveTo>
                    <a:pt x="104" y="0"/>
                  </a:moveTo>
                  <a:lnTo>
                    <a:pt x="0" y="99"/>
                  </a:lnTo>
                  <a:lnTo>
                    <a:pt x="1656" y="1916"/>
                  </a:lnTo>
                  <a:cubicBezTo>
                    <a:pt x="1705" y="1898"/>
                    <a:pt x="1755" y="1885"/>
                    <a:pt x="1804" y="1862"/>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35"/>
            <p:cNvSpPr/>
            <p:nvPr/>
          </p:nvSpPr>
          <p:spPr>
            <a:xfrm>
              <a:off x="1577275" y="2345950"/>
              <a:ext cx="40625" cy="43325"/>
            </a:xfrm>
            <a:custGeom>
              <a:rect b="b" l="l" r="r" t="t"/>
              <a:pathLst>
                <a:path extrusionOk="0" h="1733" w="1625">
                  <a:moveTo>
                    <a:pt x="109" y="0"/>
                  </a:moveTo>
                  <a:lnTo>
                    <a:pt x="1" y="99"/>
                  </a:lnTo>
                  <a:lnTo>
                    <a:pt x="1494" y="1732"/>
                  </a:lnTo>
                  <a:cubicBezTo>
                    <a:pt x="1539" y="1710"/>
                    <a:pt x="1580" y="1687"/>
                    <a:pt x="1625" y="1660"/>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35"/>
            <p:cNvSpPr/>
            <p:nvPr/>
          </p:nvSpPr>
          <p:spPr>
            <a:xfrm>
              <a:off x="1592450" y="2345950"/>
              <a:ext cx="34675" cy="37250"/>
            </a:xfrm>
            <a:custGeom>
              <a:rect b="b" l="l" r="r" t="t"/>
              <a:pathLst>
                <a:path extrusionOk="0" h="1490" w="1387">
                  <a:moveTo>
                    <a:pt x="109" y="0"/>
                  </a:moveTo>
                  <a:lnTo>
                    <a:pt x="1" y="99"/>
                  </a:lnTo>
                  <a:lnTo>
                    <a:pt x="1270" y="1489"/>
                  </a:lnTo>
                  <a:cubicBezTo>
                    <a:pt x="1310" y="1462"/>
                    <a:pt x="1346" y="1435"/>
                    <a:pt x="1386" y="1404"/>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35"/>
            <p:cNvSpPr/>
            <p:nvPr/>
          </p:nvSpPr>
          <p:spPr>
            <a:xfrm>
              <a:off x="1607425" y="2345950"/>
              <a:ext cx="27800" cy="30050"/>
            </a:xfrm>
            <a:custGeom>
              <a:rect b="b" l="l" r="r" t="t"/>
              <a:pathLst>
                <a:path extrusionOk="0" h="1202" w="1112">
                  <a:moveTo>
                    <a:pt x="108" y="0"/>
                  </a:moveTo>
                  <a:lnTo>
                    <a:pt x="0" y="99"/>
                  </a:lnTo>
                  <a:lnTo>
                    <a:pt x="1008" y="1201"/>
                  </a:lnTo>
                  <a:cubicBezTo>
                    <a:pt x="1044" y="1170"/>
                    <a:pt x="1080" y="1134"/>
                    <a:pt x="1111" y="1098"/>
                  </a:cubicBez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35"/>
            <p:cNvSpPr/>
            <p:nvPr/>
          </p:nvSpPr>
          <p:spPr>
            <a:xfrm>
              <a:off x="1609325" y="2331100"/>
              <a:ext cx="33200" cy="36350"/>
            </a:xfrm>
            <a:custGeom>
              <a:rect b="b" l="l" r="r" t="t"/>
              <a:pathLst>
                <a:path extrusionOk="0" h="1454" w="1328">
                  <a:moveTo>
                    <a:pt x="104" y="0"/>
                  </a:moveTo>
                  <a:lnTo>
                    <a:pt x="1" y="99"/>
                  </a:lnTo>
                  <a:lnTo>
                    <a:pt x="1238" y="1453"/>
                  </a:lnTo>
                  <a:cubicBezTo>
                    <a:pt x="1269" y="1413"/>
                    <a:pt x="1296" y="1372"/>
                    <a:pt x="1328" y="1336"/>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35"/>
            <p:cNvSpPr/>
            <p:nvPr/>
          </p:nvSpPr>
          <p:spPr>
            <a:xfrm>
              <a:off x="1609325" y="2314000"/>
              <a:ext cx="39400" cy="43650"/>
            </a:xfrm>
            <a:custGeom>
              <a:rect b="b" l="l" r="r" t="t"/>
              <a:pathLst>
                <a:path extrusionOk="0" h="1746" w="1576">
                  <a:moveTo>
                    <a:pt x="109" y="0"/>
                  </a:moveTo>
                  <a:lnTo>
                    <a:pt x="1" y="99"/>
                  </a:lnTo>
                  <a:lnTo>
                    <a:pt x="1503" y="1746"/>
                  </a:lnTo>
                  <a:cubicBezTo>
                    <a:pt x="1526" y="1701"/>
                    <a:pt x="1553" y="1656"/>
                    <a:pt x="1575" y="161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35"/>
            <p:cNvSpPr/>
            <p:nvPr/>
          </p:nvSpPr>
          <p:spPr>
            <a:xfrm>
              <a:off x="1609325" y="2297025"/>
              <a:ext cx="44450" cy="49500"/>
            </a:xfrm>
            <a:custGeom>
              <a:rect b="b" l="l" r="r" t="t"/>
              <a:pathLst>
                <a:path extrusionOk="0" h="1980" w="1778">
                  <a:moveTo>
                    <a:pt x="109" y="0"/>
                  </a:moveTo>
                  <a:lnTo>
                    <a:pt x="1" y="99"/>
                  </a:lnTo>
                  <a:lnTo>
                    <a:pt x="1719" y="1980"/>
                  </a:lnTo>
                  <a:cubicBezTo>
                    <a:pt x="1742" y="1930"/>
                    <a:pt x="1760" y="1881"/>
                    <a:pt x="1778" y="182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35"/>
            <p:cNvSpPr/>
            <p:nvPr/>
          </p:nvSpPr>
          <p:spPr>
            <a:xfrm>
              <a:off x="1609325" y="2279925"/>
              <a:ext cx="47600" cy="53775"/>
            </a:xfrm>
            <a:custGeom>
              <a:rect b="b" l="l" r="r" t="t"/>
              <a:pathLst>
                <a:path extrusionOk="0" h="2151" w="1904">
                  <a:moveTo>
                    <a:pt x="109" y="0"/>
                  </a:moveTo>
                  <a:lnTo>
                    <a:pt x="1" y="99"/>
                  </a:lnTo>
                  <a:lnTo>
                    <a:pt x="1877" y="2151"/>
                  </a:lnTo>
                  <a:cubicBezTo>
                    <a:pt x="1886" y="2092"/>
                    <a:pt x="1895" y="2029"/>
                    <a:pt x="1904" y="197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35"/>
            <p:cNvSpPr/>
            <p:nvPr/>
          </p:nvSpPr>
          <p:spPr>
            <a:xfrm>
              <a:off x="1609325" y="2262825"/>
              <a:ext cx="47825" cy="54900"/>
            </a:xfrm>
            <a:custGeom>
              <a:rect b="b" l="l" r="r" t="t"/>
              <a:pathLst>
                <a:path extrusionOk="0" h="2196" w="1913">
                  <a:moveTo>
                    <a:pt x="109" y="1"/>
                  </a:moveTo>
                  <a:lnTo>
                    <a:pt x="1" y="100"/>
                  </a:lnTo>
                  <a:lnTo>
                    <a:pt x="140" y="257"/>
                  </a:lnTo>
                  <a:lnTo>
                    <a:pt x="1913" y="2196"/>
                  </a:lnTo>
                  <a:cubicBezTo>
                    <a:pt x="1908" y="2115"/>
                    <a:pt x="1899" y="2029"/>
                    <a:pt x="1881" y="1948"/>
                  </a:cubicBezTo>
                  <a:lnTo>
                    <a:pt x="361" y="279"/>
                  </a:lnTo>
                  <a:lnTo>
                    <a:pt x="109"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35"/>
            <p:cNvSpPr/>
            <p:nvPr/>
          </p:nvSpPr>
          <p:spPr>
            <a:xfrm>
              <a:off x="1518350" y="2255575"/>
              <a:ext cx="132500" cy="127675"/>
            </a:xfrm>
            <a:custGeom>
              <a:rect b="b" l="l" r="r" t="t"/>
              <a:pathLst>
                <a:path extrusionOk="0" h="5107" w="5300">
                  <a:moveTo>
                    <a:pt x="3131" y="1"/>
                  </a:moveTo>
                  <a:cubicBezTo>
                    <a:pt x="2320" y="1"/>
                    <a:pt x="1446" y="467"/>
                    <a:pt x="864" y="1298"/>
                  </a:cubicBezTo>
                  <a:cubicBezTo>
                    <a:pt x="0" y="2526"/>
                    <a:pt x="104" y="4083"/>
                    <a:pt x="1089" y="4776"/>
                  </a:cubicBezTo>
                  <a:cubicBezTo>
                    <a:pt x="1409" y="5000"/>
                    <a:pt x="1782" y="5106"/>
                    <a:pt x="2170" y="5106"/>
                  </a:cubicBezTo>
                  <a:cubicBezTo>
                    <a:pt x="2981" y="5106"/>
                    <a:pt x="3856" y="4640"/>
                    <a:pt x="4440" y="3808"/>
                  </a:cubicBezTo>
                  <a:cubicBezTo>
                    <a:pt x="5300" y="2585"/>
                    <a:pt x="5196" y="1028"/>
                    <a:pt x="4211" y="331"/>
                  </a:cubicBezTo>
                  <a:cubicBezTo>
                    <a:pt x="3891" y="107"/>
                    <a:pt x="3518" y="1"/>
                    <a:pt x="313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35"/>
            <p:cNvSpPr/>
            <p:nvPr/>
          </p:nvSpPr>
          <p:spPr>
            <a:xfrm>
              <a:off x="1524075" y="2261475"/>
              <a:ext cx="120925" cy="116325"/>
            </a:xfrm>
            <a:custGeom>
              <a:rect b="b" l="l" r="r" t="t"/>
              <a:pathLst>
                <a:path extrusionOk="0" h="4653" w="4837">
                  <a:moveTo>
                    <a:pt x="2879" y="54"/>
                  </a:moveTo>
                  <a:cubicBezTo>
                    <a:pt x="3213" y="54"/>
                    <a:pt x="3538" y="158"/>
                    <a:pt x="3811" y="347"/>
                  </a:cubicBezTo>
                  <a:cubicBezTo>
                    <a:pt x="4684" y="959"/>
                    <a:pt x="4769" y="2349"/>
                    <a:pt x="4005" y="3442"/>
                  </a:cubicBezTo>
                  <a:cubicBezTo>
                    <a:pt x="3501" y="4153"/>
                    <a:pt x="2727" y="4598"/>
                    <a:pt x="1980" y="4598"/>
                  </a:cubicBezTo>
                  <a:cubicBezTo>
                    <a:pt x="1973" y="4598"/>
                    <a:pt x="1966" y="4598"/>
                    <a:pt x="1959" y="4598"/>
                  </a:cubicBezTo>
                  <a:cubicBezTo>
                    <a:pt x="1624" y="4598"/>
                    <a:pt x="1300" y="4495"/>
                    <a:pt x="1026" y="4306"/>
                  </a:cubicBezTo>
                  <a:cubicBezTo>
                    <a:pt x="154" y="3694"/>
                    <a:pt x="68" y="2304"/>
                    <a:pt x="833" y="1215"/>
                  </a:cubicBezTo>
                  <a:cubicBezTo>
                    <a:pt x="1337" y="500"/>
                    <a:pt x="2111" y="55"/>
                    <a:pt x="2857" y="55"/>
                  </a:cubicBezTo>
                  <a:cubicBezTo>
                    <a:pt x="2864" y="54"/>
                    <a:pt x="2872" y="54"/>
                    <a:pt x="2879" y="54"/>
                  </a:cubicBezTo>
                  <a:close/>
                  <a:moveTo>
                    <a:pt x="2879" y="0"/>
                  </a:moveTo>
                  <a:cubicBezTo>
                    <a:pt x="2872" y="0"/>
                    <a:pt x="2865" y="0"/>
                    <a:pt x="2857" y="1"/>
                  </a:cubicBezTo>
                  <a:cubicBezTo>
                    <a:pt x="2120" y="1"/>
                    <a:pt x="1319" y="423"/>
                    <a:pt x="788" y="1179"/>
                  </a:cubicBezTo>
                  <a:cubicBezTo>
                    <a:pt x="1" y="2299"/>
                    <a:pt x="95" y="3716"/>
                    <a:pt x="995" y="4351"/>
                  </a:cubicBezTo>
                  <a:cubicBezTo>
                    <a:pt x="1281" y="4549"/>
                    <a:pt x="1615" y="4652"/>
                    <a:pt x="1958" y="4652"/>
                  </a:cubicBezTo>
                  <a:cubicBezTo>
                    <a:pt x="1966" y="4652"/>
                    <a:pt x="1973" y="4652"/>
                    <a:pt x="1980" y="4652"/>
                  </a:cubicBezTo>
                  <a:cubicBezTo>
                    <a:pt x="2722" y="4652"/>
                    <a:pt x="3519" y="4229"/>
                    <a:pt x="4049" y="3474"/>
                  </a:cubicBezTo>
                  <a:cubicBezTo>
                    <a:pt x="4837" y="2353"/>
                    <a:pt x="4742" y="932"/>
                    <a:pt x="3843" y="302"/>
                  </a:cubicBezTo>
                  <a:cubicBezTo>
                    <a:pt x="3561" y="104"/>
                    <a:pt x="3223" y="0"/>
                    <a:pt x="28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4" name="Google Shape;2034;p35"/>
          <p:cNvGrpSpPr/>
          <p:nvPr/>
        </p:nvGrpSpPr>
        <p:grpSpPr>
          <a:xfrm>
            <a:off x="323344" y="5365657"/>
            <a:ext cx="467181" cy="476434"/>
            <a:chOff x="2410712" y="2415450"/>
            <a:chExt cx="312600" cy="312600"/>
          </a:xfrm>
        </p:grpSpPr>
        <p:sp>
          <p:nvSpPr>
            <p:cNvPr id="2035" name="Google Shape;2035;p3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3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37" name="Google Shape;2037;p35"/>
          <p:cNvSpPr txBox="1"/>
          <p:nvPr/>
        </p:nvSpPr>
        <p:spPr>
          <a:xfrm>
            <a:off x="780625" y="5391424"/>
            <a:ext cx="65331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Adenoid cystic carcinoma </a:t>
            </a:r>
            <a:endParaRPr b="1" sz="1800">
              <a:solidFill>
                <a:srgbClr val="006D77"/>
              </a:solidFill>
              <a:highlight>
                <a:srgbClr val="EDF9F9"/>
              </a:highlight>
              <a:latin typeface="Lora"/>
              <a:ea typeface="Lora"/>
              <a:cs typeface="Lora"/>
              <a:sym typeface="Lora"/>
            </a:endParaRPr>
          </a:p>
        </p:txBody>
      </p:sp>
      <p:sp>
        <p:nvSpPr>
          <p:cNvPr id="2038" name="Google Shape;2038;p35"/>
          <p:cNvSpPr/>
          <p:nvPr/>
        </p:nvSpPr>
        <p:spPr>
          <a:xfrm>
            <a:off x="987125" y="6100775"/>
            <a:ext cx="5895300" cy="2355600"/>
          </a:xfrm>
          <a:prstGeom prst="snip2DiagRect">
            <a:avLst>
              <a:gd fmla="val 0" name="adj1"/>
              <a:gd fmla="val 16667" name="adj2"/>
            </a:avLst>
          </a:prstGeom>
          <a:solidFill>
            <a:srgbClr val="EDF9F9">
              <a:alpha val="39110"/>
            </a:srgbClr>
          </a:solidFill>
          <a:ln cap="flat" cmpd="sng" w="19050">
            <a:solidFill>
              <a:srgbClr val="E29578"/>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This tumour can affect any of the salivary glands and is the </a:t>
            </a:r>
            <a:r>
              <a:rPr b="1" lang="en-GB" sz="1200">
                <a:solidFill>
                  <a:srgbClr val="1C4588"/>
                </a:solidFill>
                <a:latin typeface="Mada"/>
                <a:ea typeface="Mada"/>
                <a:cs typeface="Mada"/>
                <a:sym typeface="Mada"/>
              </a:rPr>
              <a:t>most common malignant tumour of the</a:t>
            </a:r>
            <a:r>
              <a:rPr b="1" i="1" lang="en-GB" sz="1200">
                <a:solidFill>
                  <a:srgbClr val="1C4588"/>
                </a:solidFill>
                <a:latin typeface="Mada"/>
                <a:ea typeface="Mada"/>
                <a:cs typeface="Mada"/>
                <a:sym typeface="Mada"/>
              </a:rPr>
              <a:t> submandibular salivary gland. </a:t>
            </a:r>
            <a:endParaRPr b="1" i="1"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It is locally aggressive and </a:t>
            </a:r>
            <a:r>
              <a:rPr b="1" lang="en-GB" sz="1200">
                <a:solidFill>
                  <a:srgbClr val="1C4588"/>
                </a:solidFill>
                <a:latin typeface="Mada"/>
                <a:ea typeface="Mada"/>
                <a:cs typeface="Mada"/>
                <a:sym typeface="Mada"/>
              </a:rPr>
              <a:t>tends to invade the nerves.</a:t>
            </a:r>
            <a:r>
              <a:rPr lang="en-GB" sz="1200">
                <a:solidFill>
                  <a:srgbClr val="1C4588"/>
                </a:solidFill>
                <a:latin typeface="Mada"/>
                <a:ea typeface="Mada"/>
                <a:cs typeface="Mada"/>
                <a:sym typeface="Mada"/>
              </a:rPr>
              <a:t>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It has a high propensity to recur, even after several years.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Pathological grades are </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Grade 1 (tubular)</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Grade 2 (cribriform)</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Grade 3 (solid).</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a:solidFill>
                <a:srgbClr val="1C4588"/>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2" name="Shape 2042"/>
        <p:cNvGrpSpPr/>
        <p:nvPr/>
      </p:nvGrpSpPr>
      <p:grpSpPr>
        <a:xfrm>
          <a:off x="0" y="0"/>
          <a:ext cx="0" cy="0"/>
          <a:chOff x="0" y="0"/>
          <a:chExt cx="0" cy="0"/>
        </a:xfrm>
      </p:grpSpPr>
      <p:sp>
        <p:nvSpPr>
          <p:cNvPr id="2043" name="Google Shape;2043;p3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44" name="Google Shape;2044;p36"/>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045" name="Google Shape;2045;p36"/>
          <p:cNvSpPr txBox="1"/>
          <p:nvPr/>
        </p:nvSpPr>
        <p:spPr>
          <a:xfrm>
            <a:off x="497913" y="182775"/>
            <a:ext cx="6593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THE SALIVARY GLANDS: The Parotid Gland</a:t>
            </a:r>
            <a:endParaRPr sz="2200"/>
          </a:p>
        </p:txBody>
      </p:sp>
      <p:grpSp>
        <p:nvGrpSpPr>
          <p:cNvPr id="2046" name="Google Shape;2046;p36"/>
          <p:cNvGrpSpPr/>
          <p:nvPr/>
        </p:nvGrpSpPr>
        <p:grpSpPr>
          <a:xfrm>
            <a:off x="323344" y="2877884"/>
            <a:ext cx="467181" cy="476434"/>
            <a:chOff x="2410712" y="2415450"/>
            <a:chExt cx="312600" cy="312600"/>
          </a:xfrm>
        </p:grpSpPr>
        <p:sp>
          <p:nvSpPr>
            <p:cNvPr id="2047" name="Google Shape;2047;p3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3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49" name="Google Shape;2049;p36"/>
          <p:cNvSpPr txBox="1"/>
          <p:nvPr/>
        </p:nvSpPr>
        <p:spPr>
          <a:xfrm>
            <a:off x="780625" y="2903652"/>
            <a:ext cx="65331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A</a:t>
            </a:r>
            <a:r>
              <a:rPr b="1" lang="en-GB" sz="1800">
                <a:solidFill>
                  <a:srgbClr val="006D77"/>
                </a:solidFill>
                <a:highlight>
                  <a:srgbClr val="EDF9F9"/>
                </a:highlight>
                <a:latin typeface="Lora"/>
                <a:ea typeface="Lora"/>
                <a:cs typeface="Lora"/>
                <a:sym typeface="Lora"/>
              </a:rPr>
              <a:t>c</a:t>
            </a:r>
            <a:r>
              <a:rPr b="1" lang="en-GB" sz="1800">
                <a:solidFill>
                  <a:srgbClr val="006D77"/>
                </a:solidFill>
                <a:highlight>
                  <a:srgbClr val="EDF9F9"/>
                </a:highlight>
                <a:latin typeface="Lora"/>
                <a:ea typeface="Lora"/>
                <a:cs typeface="Lora"/>
                <a:sym typeface="Lora"/>
              </a:rPr>
              <a:t>ute bacterial parotitis</a:t>
            </a:r>
            <a:endParaRPr b="1" sz="1800">
              <a:solidFill>
                <a:srgbClr val="006D77"/>
              </a:solidFill>
              <a:highlight>
                <a:srgbClr val="EDF9F9"/>
              </a:highlight>
              <a:latin typeface="Lora"/>
              <a:ea typeface="Lora"/>
              <a:cs typeface="Lora"/>
              <a:sym typeface="Lora"/>
            </a:endParaRPr>
          </a:p>
        </p:txBody>
      </p:sp>
      <p:sp>
        <p:nvSpPr>
          <p:cNvPr id="2050" name="Google Shape;2050;p36"/>
          <p:cNvSpPr txBox="1"/>
          <p:nvPr/>
        </p:nvSpPr>
        <p:spPr>
          <a:xfrm>
            <a:off x="628150" y="3277300"/>
            <a:ext cx="6842100" cy="947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The most common infection of the parotid gland is mumps.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Epidemic viral parotitis.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Bilateral involvement.</a:t>
            </a:r>
            <a:endParaRPr sz="1200">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Bacterial parotitis? Staphylococcus</a:t>
            </a:r>
            <a:endParaRPr sz="1200">
              <a:solidFill>
                <a:srgbClr val="1C4588"/>
              </a:solidFill>
              <a:latin typeface="Mada"/>
              <a:ea typeface="Mada"/>
              <a:cs typeface="Mada"/>
              <a:sym typeface="Mada"/>
            </a:endParaRPr>
          </a:p>
        </p:txBody>
      </p:sp>
      <p:grpSp>
        <p:nvGrpSpPr>
          <p:cNvPr id="2051" name="Google Shape;2051;p36"/>
          <p:cNvGrpSpPr/>
          <p:nvPr/>
        </p:nvGrpSpPr>
        <p:grpSpPr>
          <a:xfrm>
            <a:off x="335747" y="6430989"/>
            <a:ext cx="865460" cy="743572"/>
            <a:chOff x="1186450" y="2531950"/>
            <a:chExt cx="399400" cy="341825"/>
          </a:xfrm>
        </p:grpSpPr>
        <p:sp>
          <p:nvSpPr>
            <p:cNvPr id="2052" name="Google Shape;2052;p36"/>
            <p:cNvSpPr/>
            <p:nvPr/>
          </p:nvSpPr>
          <p:spPr>
            <a:xfrm>
              <a:off x="1243925" y="2531950"/>
              <a:ext cx="341925" cy="341825"/>
            </a:xfrm>
            <a:custGeom>
              <a:rect b="b" l="l" r="r" t="t"/>
              <a:pathLst>
                <a:path extrusionOk="0" h="13673" w="13677">
                  <a:moveTo>
                    <a:pt x="6839" y="1"/>
                  </a:moveTo>
                  <a:cubicBezTo>
                    <a:pt x="3064" y="1"/>
                    <a:pt x="1" y="3060"/>
                    <a:pt x="1" y="6834"/>
                  </a:cubicBezTo>
                  <a:cubicBezTo>
                    <a:pt x="1" y="10613"/>
                    <a:pt x="3064" y="13672"/>
                    <a:pt x="6839" y="13672"/>
                  </a:cubicBezTo>
                  <a:cubicBezTo>
                    <a:pt x="10617" y="13672"/>
                    <a:pt x="13676" y="10613"/>
                    <a:pt x="13676" y="6834"/>
                  </a:cubicBezTo>
                  <a:cubicBezTo>
                    <a:pt x="13676" y="3060"/>
                    <a:pt x="10617" y="1"/>
                    <a:pt x="6839"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36"/>
            <p:cNvSpPr/>
            <p:nvPr/>
          </p:nvSpPr>
          <p:spPr>
            <a:xfrm>
              <a:off x="1186450" y="2575700"/>
              <a:ext cx="61900" cy="134100"/>
            </a:xfrm>
            <a:custGeom>
              <a:rect b="b" l="l" r="r" t="t"/>
              <a:pathLst>
                <a:path extrusionOk="0" h="5364" w="2476">
                  <a:moveTo>
                    <a:pt x="1027" y="1"/>
                  </a:moveTo>
                  <a:lnTo>
                    <a:pt x="446" y="424"/>
                  </a:lnTo>
                  <a:lnTo>
                    <a:pt x="433" y="433"/>
                  </a:lnTo>
                  <a:cubicBezTo>
                    <a:pt x="248" y="604"/>
                    <a:pt x="1" y="1107"/>
                    <a:pt x="410" y="1755"/>
                  </a:cubicBezTo>
                  <a:cubicBezTo>
                    <a:pt x="716" y="2246"/>
                    <a:pt x="1679" y="4225"/>
                    <a:pt x="2228" y="5363"/>
                  </a:cubicBezTo>
                  <a:lnTo>
                    <a:pt x="2475" y="5242"/>
                  </a:lnTo>
                  <a:cubicBezTo>
                    <a:pt x="1805" y="3847"/>
                    <a:pt x="941" y="2084"/>
                    <a:pt x="644" y="1611"/>
                  </a:cubicBezTo>
                  <a:cubicBezTo>
                    <a:pt x="275" y="1026"/>
                    <a:pt x="577" y="685"/>
                    <a:pt x="617" y="640"/>
                  </a:cubicBezTo>
                  <a:lnTo>
                    <a:pt x="1189" y="226"/>
                  </a:lnTo>
                  <a:lnTo>
                    <a:pt x="1027"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36"/>
            <p:cNvSpPr/>
            <p:nvPr/>
          </p:nvSpPr>
          <p:spPr>
            <a:xfrm>
              <a:off x="1268325" y="2533200"/>
              <a:ext cx="107550" cy="115625"/>
            </a:xfrm>
            <a:custGeom>
              <a:rect b="b" l="l" r="r" t="t"/>
              <a:pathLst>
                <a:path extrusionOk="0" h="4625" w="4302">
                  <a:moveTo>
                    <a:pt x="856" y="0"/>
                  </a:moveTo>
                  <a:cubicBezTo>
                    <a:pt x="787" y="0"/>
                    <a:pt x="725" y="9"/>
                    <a:pt x="676" y="23"/>
                  </a:cubicBezTo>
                  <a:lnTo>
                    <a:pt x="1" y="306"/>
                  </a:lnTo>
                  <a:lnTo>
                    <a:pt x="109" y="558"/>
                  </a:lnTo>
                  <a:lnTo>
                    <a:pt x="757" y="288"/>
                  </a:lnTo>
                  <a:cubicBezTo>
                    <a:pt x="771" y="285"/>
                    <a:pt x="807" y="279"/>
                    <a:pt x="858" y="279"/>
                  </a:cubicBezTo>
                  <a:cubicBezTo>
                    <a:pt x="1022" y="279"/>
                    <a:pt x="1341" y="347"/>
                    <a:pt x="1575" y="819"/>
                  </a:cubicBezTo>
                  <a:cubicBezTo>
                    <a:pt x="1854" y="1386"/>
                    <a:pt x="3262" y="3442"/>
                    <a:pt x="4077" y="4625"/>
                  </a:cubicBezTo>
                  <a:lnTo>
                    <a:pt x="4302" y="4467"/>
                  </a:lnTo>
                  <a:cubicBezTo>
                    <a:pt x="3649" y="3523"/>
                    <a:pt x="2102" y="1264"/>
                    <a:pt x="1818" y="693"/>
                  </a:cubicBezTo>
                  <a:cubicBezTo>
                    <a:pt x="1545" y="142"/>
                    <a:pt x="1136" y="0"/>
                    <a:pt x="85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36"/>
            <p:cNvSpPr/>
            <p:nvPr/>
          </p:nvSpPr>
          <p:spPr>
            <a:xfrm>
              <a:off x="1358650" y="2627675"/>
              <a:ext cx="17225" cy="21050"/>
            </a:xfrm>
            <a:custGeom>
              <a:rect b="b" l="l" r="r" t="t"/>
              <a:pathLst>
                <a:path extrusionOk="0" h="842" w="689">
                  <a:moveTo>
                    <a:pt x="216" y="0"/>
                  </a:moveTo>
                  <a:lnTo>
                    <a:pt x="0" y="171"/>
                  </a:lnTo>
                  <a:cubicBezTo>
                    <a:pt x="167" y="414"/>
                    <a:pt x="324" y="643"/>
                    <a:pt x="464" y="841"/>
                  </a:cubicBezTo>
                  <a:lnTo>
                    <a:pt x="689" y="688"/>
                  </a:lnTo>
                  <a:cubicBezTo>
                    <a:pt x="558" y="499"/>
                    <a:pt x="396" y="266"/>
                    <a:pt x="21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36"/>
            <p:cNvSpPr/>
            <p:nvPr/>
          </p:nvSpPr>
          <p:spPr>
            <a:xfrm>
              <a:off x="1236175" y="2694025"/>
              <a:ext cx="12175" cy="15650"/>
            </a:xfrm>
            <a:custGeom>
              <a:rect b="b" l="l" r="r" t="t"/>
              <a:pathLst>
                <a:path extrusionOk="0" h="626" w="487">
                  <a:moveTo>
                    <a:pt x="239" y="0"/>
                  </a:moveTo>
                  <a:lnTo>
                    <a:pt x="0" y="140"/>
                  </a:lnTo>
                  <a:cubicBezTo>
                    <a:pt x="86" y="311"/>
                    <a:pt x="167" y="477"/>
                    <a:pt x="239" y="626"/>
                  </a:cubicBezTo>
                  <a:lnTo>
                    <a:pt x="486" y="509"/>
                  </a:lnTo>
                  <a:lnTo>
                    <a:pt x="2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36"/>
            <p:cNvSpPr/>
            <p:nvPr/>
          </p:nvSpPr>
          <p:spPr>
            <a:xfrm>
              <a:off x="1203000" y="2571475"/>
              <a:ext cx="23300" cy="20200"/>
            </a:xfrm>
            <a:custGeom>
              <a:rect b="b" l="l" r="r" t="t"/>
              <a:pathLst>
                <a:path extrusionOk="0" h="808" w="932">
                  <a:moveTo>
                    <a:pt x="540" y="0"/>
                  </a:moveTo>
                  <a:cubicBezTo>
                    <a:pt x="481" y="0"/>
                    <a:pt x="422" y="17"/>
                    <a:pt x="369" y="53"/>
                  </a:cubicBezTo>
                  <a:lnTo>
                    <a:pt x="176" y="183"/>
                  </a:lnTo>
                  <a:cubicBezTo>
                    <a:pt x="36" y="278"/>
                    <a:pt x="0" y="467"/>
                    <a:pt x="95" y="602"/>
                  </a:cubicBezTo>
                  <a:lnTo>
                    <a:pt x="144" y="674"/>
                  </a:lnTo>
                  <a:cubicBezTo>
                    <a:pt x="200" y="760"/>
                    <a:pt x="295" y="807"/>
                    <a:pt x="392" y="807"/>
                  </a:cubicBezTo>
                  <a:cubicBezTo>
                    <a:pt x="450" y="807"/>
                    <a:pt x="510" y="790"/>
                    <a:pt x="563" y="755"/>
                  </a:cubicBezTo>
                  <a:lnTo>
                    <a:pt x="756" y="629"/>
                  </a:lnTo>
                  <a:cubicBezTo>
                    <a:pt x="895" y="534"/>
                    <a:pt x="931" y="345"/>
                    <a:pt x="837" y="206"/>
                  </a:cubicBezTo>
                  <a:lnTo>
                    <a:pt x="788" y="134"/>
                  </a:lnTo>
                  <a:cubicBezTo>
                    <a:pt x="731" y="47"/>
                    <a:pt x="637" y="0"/>
                    <a:pt x="54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36"/>
            <p:cNvSpPr/>
            <p:nvPr/>
          </p:nvSpPr>
          <p:spPr>
            <a:xfrm>
              <a:off x="1256525" y="2533925"/>
              <a:ext cx="23425" cy="19525"/>
            </a:xfrm>
            <a:custGeom>
              <a:rect b="b" l="l" r="r" t="t"/>
              <a:pathLst>
                <a:path extrusionOk="0" h="781" w="937">
                  <a:moveTo>
                    <a:pt x="558" y="1"/>
                  </a:moveTo>
                  <a:cubicBezTo>
                    <a:pt x="516" y="1"/>
                    <a:pt x="473" y="10"/>
                    <a:pt x="432" y="30"/>
                  </a:cubicBezTo>
                  <a:lnTo>
                    <a:pt x="221" y="124"/>
                  </a:lnTo>
                  <a:cubicBezTo>
                    <a:pt x="68" y="192"/>
                    <a:pt x="1" y="372"/>
                    <a:pt x="73" y="525"/>
                  </a:cubicBezTo>
                  <a:lnTo>
                    <a:pt x="104" y="601"/>
                  </a:lnTo>
                  <a:cubicBezTo>
                    <a:pt x="157" y="714"/>
                    <a:pt x="266" y="780"/>
                    <a:pt x="382" y="780"/>
                  </a:cubicBezTo>
                  <a:cubicBezTo>
                    <a:pt x="423" y="780"/>
                    <a:pt x="464" y="772"/>
                    <a:pt x="504" y="754"/>
                  </a:cubicBezTo>
                  <a:lnTo>
                    <a:pt x="716" y="655"/>
                  </a:lnTo>
                  <a:cubicBezTo>
                    <a:pt x="869" y="588"/>
                    <a:pt x="936" y="408"/>
                    <a:pt x="864" y="255"/>
                  </a:cubicBezTo>
                  <a:lnTo>
                    <a:pt x="833" y="178"/>
                  </a:lnTo>
                  <a:cubicBezTo>
                    <a:pt x="780" y="67"/>
                    <a:pt x="671"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36"/>
            <p:cNvSpPr/>
            <p:nvPr/>
          </p:nvSpPr>
          <p:spPr>
            <a:xfrm>
              <a:off x="1237400" y="2632850"/>
              <a:ext cx="149950" cy="116325"/>
            </a:xfrm>
            <a:custGeom>
              <a:rect b="b" l="l" r="r" t="t"/>
              <a:pathLst>
                <a:path extrusionOk="0" h="4653" w="5998">
                  <a:moveTo>
                    <a:pt x="5314" y="0"/>
                  </a:moveTo>
                  <a:lnTo>
                    <a:pt x="4900" y="229"/>
                  </a:lnTo>
                  <a:cubicBezTo>
                    <a:pt x="4909" y="243"/>
                    <a:pt x="5489" y="1291"/>
                    <a:pt x="5197" y="2344"/>
                  </a:cubicBezTo>
                  <a:cubicBezTo>
                    <a:pt x="5030" y="2938"/>
                    <a:pt x="4612" y="3428"/>
                    <a:pt x="3951" y="3797"/>
                  </a:cubicBezTo>
                  <a:cubicBezTo>
                    <a:pt x="3497" y="4052"/>
                    <a:pt x="3056" y="4179"/>
                    <a:pt x="2632" y="4179"/>
                  </a:cubicBezTo>
                  <a:cubicBezTo>
                    <a:pt x="2190" y="4179"/>
                    <a:pt x="1766" y="4041"/>
                    <a:pt x="1364" y="3765"/>
                  </a:cubicBezTo>
                  <a:cubicBezTo>
                    <a:pt x="982" y="3491"/>
                    <a:pt x="658" y="3145"/>
                    <a:pt x="415" y="2744"/>
                  </a:cubicBezTo>
                  <a:lnTo>
                    <a:pt x="1" y="2974"/>
                  </a:lnTo>
                  <a:cubicBezTo>
                    <a:pt x="28" y="3023"/>
                    <a:pt x="694" y="4202"/>
                    <a:pt x="1935" y="4553"/>
                  </a:cubicBezTo>
                  <a:cubicBezTo>
                    <a:pt x="2166" y="4619"/>
                    <a:pt x="2401" y="4652"/>
                    <a:pt x="2639" y="4652"/>
                  </a:cubicBezTo>
                  <a:cubicBezTo>
                    <a:pt x="3142" y="4652"/>
                    <a:pt x="3659" y="4504"/>
                    <a:pt x="4185" y="4211"/>
                  </a:cubicBezTo>
                  <a:cubicBezTo>
                    <a:pt x="4517" y="4026"/>
                    <a:pt x="4814" y="3797"/>
                    <a:pt x="5071" y="3518"/>
                  </a:cubicBezTo>
                  <a:cubicBezTo>
                    <a:pt x="5345" y="3221"/>
                    <a:pt x="5543" y="2861"/>
                    <a:pt x="5651" y="2474"/>
                  </a:cubicBezTo>
                  <a:cubicBezTo>
                    <a:pt x="5997" y="1233"/>
                    <a:pt x="5341" y="50"/>
                    <a:pt x="53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36"/>
            <p:cNvSpPr/>
            <p:nvPr/>
          </p:nvSpPr>
          <p:spPr>
            <a:xfrm>
              <a:off x="1244375" y="2636325"/>
              <a:ext cx="133300" cy="103375"/>
            </a:xfrm>
            <a:custGeom>
              <a:rect b="b" l="l" r="r" t="t"/>
              <a:pathLst>
                <a:path extrusionOk="0" h="4135" w="5332">
                  <a:moveTo>
                    <a:pt x="4783" y="0"/>
                  </a:moveTo>
                  <a:lnTo>
                    <a:pt x="4625" y="90"/>
                  </a:lnTo>
                  <a:cubicBezTo>
                    <a:pt x="4630" y="99"/>
                    <a:pt x="5215" y="1148"/>
                    <a:pt x="4918" y="2205"/>
                  </a:cubicBezTo>
                  <a:cubicBezTo>
                    <a:pt x="4751" y="2799"/>
                    <a:pt x="4333" y="3289"/>
                    <a:pt x="3676" y="3658"/>
                  </a:cubicBezTo>
                  <a:cubicBezTo>
                    <a:pt x="3220" y="3911"/>
                    <a:pt x="2780" y="4038"/>
                    <a:pt x="2356" y="4038"/>
                  </a:cubicBezTo>
                  <a:cubicBezTo>
                    <a:pt x="1913" y="4038"/>
                    <a:pt x="1489" y="3900"/>
                    <a:pt x="1085" y="3622"/>
                  </a:cubicBezTo>
                  <a:cubicBezTo>
                    <a:pt x="703" y="3352"/>
                    <a:pt x="379" y="3006"/>
                    <a:pt x="136" y="2605"/>
                  </a:cubicBezTo>
                  <a:lnTo>
                    <a:pt x="1" y="2682"/>
                  </a:lnTo>
                  <a:cubicBezTo>
                    <a:pt x="140" y="2907"/>
                    <a:pt x="725" y="3766"/>
                    <a:pt x="1710" y="4049"/>
                  </a:cubicBezTo>
                  <a:cubicBezTo>
                    <a:pt x="1916" y="4106"/>
                    <a:pt x="2125" y="4135"/>
                    <a:pt x="2336" y="4135"/>
                  </a:cubicBezTo>
                  <a:cubicBezTo>
                    <a:pt x="2791" y="4135"/>
                    <a:pt x="3259" y="4003"/>
                    <a:pt x="3735" y="3739"/>
                  </a:cubicBezTo>
                  <a:cubicBezTo>
                    <a:pt x="4031" y="3572"/>
                    <a:pt x="4301" y="3365"/>
                    <a:pt x="4531" y="3114"/>
                  </a:cubicBezTo>
                  <a:cubicBezTo>
                    <a:pt x="4778" y="2844"/>
                    <a:pt x="4958" y="2524"/>
                    <a:pt x="5053" y="2173"/>
                  </a:cubicBezTo>
                  <a:cubicBezTo>
                    <a:pt x="5332" y="1188"/>
                    <a:pt x="4904" y="239"/>
                    <a:pt x="478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36"/>
            <p:cNvSpPr/>
            <p:nvPr/>
          </p:nvSpPr>
          <p:spPr>
            <a:xfrm>
              <a:off x="1528250" y="2699875"/>
              <a:ext cx="34550" cy="92025"/>
            </a:xfrm>
            <a:custGeom>
              <a:rect b="b" l="l" r="r" t="t"/>
              <a:pathLst>
                <a:path extrusionOk="0" h="3681" w="1382">
                  <a:moveTo>
                    <a:pt x="805" y="0"/>
                  </a:moveTo>
                  <a:cubicBezTo>
                    <a:pt x="805" y="0"/>
                    <a:pt x="0" y="2767"/>
                    <a:pt x="1318" y="3680"/>
                  </a:cubicBezTo>
                  <a:lnTo>
                    <a:pt x="1381" y="3545"/>
                  </a:lnTo>
                  <a:cubicBezTo>
                    <a:pt x="1381" y="3545"/>
                    <a:pt x="288" y="2780"/>
                    <a:pt x="891" y="212"/>
                  </a:cubicBezTo>
                  <a:cubicBezTo>
                    <a:pt x="895" y="198"/>
                    <a:pt x="904" y="176"/>
                    <a:pt x="909" y="158"/>
                  </a:cubicBezTo>
                  <a:lnTo>
                    <a:pt x="80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36"/>
            <p:cNvSpPr/>
            <p:nvPr/>
          </p:nvSpPr>
          <p:spPr>
            <a:xfrm>
              <a:off x="1531050" y="2662150"/>
              <a:ext cx="47600" cy="42275"/>
            </a:xfrm>
            <a:custGeom>
              <a:rect b="b" l="l" r="r" t="t"/>
              <a:pathLst>
                <a:path extrusionOk="0" h="1691" w="1904">
                  <a:moveTo>
                    <a:pt x="952" y="0"/>
                  </a:moveTo>
                  <a:cubicBezTo>
                    <a:pt x="860" y="0"/>
                    <a:pt x="767" y="15"/>
                    <a:pt x="675" y="47"/>
                  </a:cubicBezTo>
                  <a:cubicBezTo>
                    <a:pt x="235" y="200"/>
                    <a:pt x="1" y="681"/>
                    <a:pt x="154" y="1122"/>
                  </a:cubicBezTo>
                  <a:cubicBezTo>
                    <a:pt x="271" y="1472"/>
                    <a:pt x="598" y="1691"/>
                    <a:pt x="948" y="1691"/>
                  </a:cubicBezTo>
                  <a:cubicBezTo>
                    <a:pt x="1039" y="1691"/>
                    <a:pt x="1133" y="1676"/>
                    <a:pt x="1224" y="1644"/>
                  </a:cubicBezTo>
                  <a:cubicBezTo>
                    <a:pt x="1665" y="1491"/>
                    <a:pt x="1904" y="1010"/>
                    <a:pt x="1751" y="569"/>
                  </a:cubicBezTo>
                  <a:cubicBezTo>
                    <a:pt x="1629" y="220"/>
                    <a:pt x="1302" y="0"/>
                    <a:pt x="952"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36"/>
            <p:cNvSpPr/>
            <p:nvPr/>
          </p:nvSpPr>
          <p:spPr>
            <a:xfrm>
              <a:off x="1543550" y="2672875"/>
              <a:ext cx="22950" cy="20375"/>
            </a:xfrm>
            <a:custGeom>
              <a:rect b="b" l="l" r="r" t="t"/>
              <a:pathLst>
                <a:path extrusionOk="0" h="815" w="918">
                  <a:moveTo>
                    <a:pt x="460" y="0"/>
                  </a:moveTo>
                  <a:cubicBezTo>
                    <a:pt x="338" y="0"/>
                    <a:pt x="217" y="55"/>
                    <a:pt x="135" y="158"/>
                  </a:cubicBezTo>
                  <a:cubicBezTo>
                    <a:pt x="0" y="338"/>
                    <a:pt x="31" y="594"/>
                    <a:pt x="211" y="729"/>
                  </a:cubicBezTo>
                  <a:cubicBezTo>
                    <a:pt x="284" y="787"/>
                    <a:pt x="371" y="815"/>
                    <a:pt x="458" y="815"/>
                  </a:cubicBezTo>
                  <a:cubicBezTo>
                    <a:pt x="580" y="815"/>
                    <a:pt x="701" y="760"/>
                    <a:pt x="783" y="657"/>
                  </a:cubicBezTo>
                  <a:cubicBezTo>
                    <a:pt x="918" y="477"/>
                    <a:pt x="886" y="221"/>
                    <a:pt x="706" y="86"/>
                  </a:cubicBezTo>
                  <a:cubicBezTo>
                    <a:pt x="633" y="28"/>
                    <a:pt x="547" y="0"/>
                    <a:pt x="46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36"/>
            <p:cNvSpPr/>
            <p:nvPr/>
          </p:nvSpPr>
          <p:spPr>
            <a:xfrm>
              <a:off x="1550950" y="2664325"/>
              <a:ext cx="28150" cy="39950"/>
            </a:xfrm>
            <a:custGeom>
              <a:rect b="b" l="l" r="r" t="t"/>
              <a:pathLst>
                <a:path extrusionOk="0" h="1598" w="1126">
                  <a:moveTo>
                    <a:pt x="545" y="1"/>
                  </a:moveTo>
                  <a:lnTo>
                    <a:pt x="545" y="1"/>
                  </a:lnTo>
                  <a:cubicBezTo>
                    <a:pt x="1126" y="545"/>
                    <a:pt x="788" y="1512"/>
                    <a:pt x="1" y="1580"/>
                  </a:cubicBezTo>
                  <a:cubicBezTo>
                    <a:pt x="58" y="1591"/>
                    <a:pt x="115" y="1597"/>
                    <a:pt x="172" y="1597"/>
                  </a:cubicBezTo>
                  <a:cubicBezTo>
                    <a:pt x="524" y="1597"/>
                    <a:pt x="848" y="1376"/>
                    <a:pt x="968" y="1031"/>
                  </a:cubicBezTo>
                  <a:cubicBezTo>
                    <a:pt x="1103" y="630"/>
                    <a:pt x="923" y="190"/>
                    <a:pt x="54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36"/>
            <p:cNvSpPr/>
            <p:nvPr/>
          </p:nvSpPr>
          <p:spPr>
            <a:xfrm>
              <a:off x="1333800" y="2730450"/>
              <a:ext cx="108425" cy="142875"/>
            </a:xfrm>
            <a:custGeom>
              <a:rect b="b" l="l" r="r" t="t"/>
              <a:pathLst>
                <a:path extrusionOk="0" h="5715" w="4337">
                  <a:moveTo>
                    <a:pt x="427" y="1"/>
                  </a:moveTo>
                  <a:lnTo>
                    <a:pt x="0" y="194"/>
                  </a:lnTo>
                  <a:cubicBezTo>
                    <a:pt x="553" y="1409"/>
                    <a:pt x="1215" y="2570"/>
                    <a:pt x="1980" y="3667"/>
                  </a:cubicBezTo>
                  <a:cubicBezTo>
                    <a:pt x="2470" y="4378"/>
                    <a:pt x="3023" y="5125"/>
                    <a:pt x="3680" y="5714"/>
                  </a:cubicBezTo>
                  <a:cubicBezTo>
                    <a:pt x="3905" y="5701"/>
                    <a:pt x="4121" y="5678"/>
                    <a:pt x="4337" y="5642"/>
                  </a:cubicBezTo>
                  <a:cubicBezTo>
                    <a:pt x="3563" y="5062"/>
                    <a:pt x="2924" y="4203"/>
                    <a:pt x="2366" y="3397"/>
                  </a:cubicBezTo>
                  <a:cubicBezTo>
                    <a:pt x="1620" y="2327"/>
                    <a:pt x="972" y="1188"/>
                    <a:pt x="4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36"/>
            <p:cNvSpPr/>
            <p:nvPr/>
          </p:nvSpPr>
          <p:spPr>
            <a:xfrm>
              <a:off x="1531725" y="2703925"/>
              <a:ext cx="34775" cy="84600"/>
            </a:xfrm>
            <a:custGeom>
              <a:rect b="b" l="l" r="r" t="t"/>
              <a:pathLst>
                <a:path extrusionOk="0" h="3384" w="1391">
                  <a:moveTo>
                    <a:pt x="770" y="0"/>
                  </a:moveTo>
                  <a:cubicBezTo>
                    <a:pt x="770" y="0"/>
                    <a:pt x="1" y="2227"/>
                    <a:pt x="1242" y="3383"/>
                  </a:cubicBezTo>
                  <a:cubicBezTo>
                    <a:pt x="1296" y="3293"/>
                    <a:pt x="1346" y="3203"/>
                    <a:pt x="1391" y="3113"/>
                  </a:cubicBezTo>
                  <a:cubicBezTo>
                    <a:pt x="1161" y="2884"/>
                    <a:pt x="716" y="2330"/>
                    <a:pt x="1031" y="9"/>
                  </a:cubicBezTo>
                  <a:lnTo>
                    <a:pt x="77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67" name="Google Shape;2067;p36"/>
          <p:cNvSpPr txBox="1"/>
          <p:nvPr/>
        </p:nvSpPr>
        <p:spPr>
          <a:xfrm>
            <a:off x="228600" y="6086571"/>
            <a:ext cx="1168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E29578"/>
                </a:solidFill>
                <a:latin typeface="Lora"/>
                <a:ea typeface="Lora"/>
                <a:cs typeface="Lora"/>
                <a:sym typeface="Lora"/>
              </a:rPr>
              <a:t>Examination</a:t>
            </a:r>
            <a:endParaRPr b="1" sz="1200">
              <a:solidFill>
                <a:srgbClr val="E29578"/>
              </a:solidFill>
              <a:latin typeface="Lora"/>
              <a:ea typeface="Lora"/>
              <a:cs typeface="Lora"/>
              <a:sym typeface="Lora"/>
            </a:endParaRPr>
          </a:p>
        </p:txBody>
      </p:sp>
      <p:sp>
        <p:nvSpPr>
          <p:cNvPr id="2068" name="Google Shape;2068;p36"/>
          <p:cNvSpPr/>
          <p:nvPr/>
        </p:nvSpPr>
        <p:spPr>
          <a:xfrm>
            <a:off x="262800" y="4224052"/>
            <a:ext cx="6842100" cy="1102200"/>
          </a:xfrm>
          <a:prstGeom prst="round1Rect">
            <a:avLst>
              <a:gd fmla="val 42576" name="adj"/>
            </a:avLst>
          </a:prstGeom>
          <a:noFill/>
          <a:ln cap="flat" cmpd="sng" w="19050">
            <a:solidFill>
              <a:srgbClr val="F9BDA5"/>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69" name="Google Shape;2069;p36"/>
          <p:cNvGrpSpPr/>
          <p:nvPr/>
        </p:nvGrpSpPr>
        <p:grpSpPr>
          <a:xfrm>
            <a:off x="429754" y="4528126"/>
            <a:ext cx="750422" cy="753569"/>
            <a:chOff x="1086250" y="2163525"/>
            <a:chExt cx="341800" cy="341925"/>
          </a:xfrm>
        </p:grpSpPr>
        <p:sp>
          <p:nvSpPr>
            <p:cNvPr id="2070" name="Google Shape;2070;p36"/>
            <p:cNvSpPr/>
            <p:nvPr/>
          </p:nvSpPr>
          <p:spPr>
            <a:xfrm>
              <a:off x="1086250" y="2163525"/>
              <a:ext cx="341800" cy="341925"/>
            </a:xfrm>
            <a:custGeom>
              <a:rect b="b" l="l" r="r" t="t"/>
              <a:pathLst>
                <a:path extrusionOk="0" h="13677" w="13672">
                  <a:moveTo>
                    <a:pt x="6839" y="0"/>
                  </a:moveTo>
                  <a:cubicBezTo>
                    <a:pt x="3060" y="0"/>
                    <a:pt x="1" y="3059"/>
                    <a:pt x="1" y="6838"/>
                  </a:cubicBezTo>
                  <a:cubicBezTo>
                    <a:pt x="1" y="10613"/>
                    <a:pt x="3060" y="13676"/>
                    <a:pt x="6839" y="13676"/>
                  </a:cubicBezTo>
                  <a:cubicBezTo>
                    <a:pt x="10613" y="13676"/>
                    <a:pt x="13672" y="10613"/>
                    <a:pt x="13672" y="6838"/>
                  </a:cubicBezTo>
                  <a:cubicBezTo>
                    <a:pt x="13672" y="3059"/>
                    <a:pt x="10613" y="0"/>
                    <a:pt x="6839"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36"/>
            <p:cNvSpPr/>
            <p:nvPr/>
          </p:nvSpPr>
          <p:spPr>
            <a:xfrm>
              <a:off x="1117625" y="2175225"/>
              <a:ext cx="243400" cy="327175"/>
            </a:xfrm>
            <a:custGeom>
              <a:rect b="b" l="l" r="r" t="t"/>
              <a:pathLst>
                <a:path extrusionOk="0" h="13087" w="9736">
                  <a:moveTo>
                    <a:pt x="3087" y="0"/>
                  </a:moveTo>
                  <a:cubicBezTo>
                    <a:pt x="2286" y="315"/>
                    <a:pt x="1553" y="778"/>
                    <a:pt x="928" y="1363"/>
                  </a:cubicBezTo>
                  <a:lnTo>
                    <a:pt x="19" y="11548"/>
                  </a:lnTo>
                  <a:cubicBezTo>
                    <a:pt x="1" y="11755"/>
                    <a:pt x="145" y="11939"/>
                    <a:pt x="347" y="11975"/>
                  </a:cubicBezTo>
                  <a:lnTo>
                    <a:pt x="6857" y="13087"/>
                  </a:lnTo>
                  <a:cubicBezTo>
                    <a:pt x="7504" y="12965"/>
                    <a:pt x="8130" y="12749"/>
                    <a:pt x="8715" y="12448"/>
                  </a:cubicBezTo>
                  <a:lnTo>
                    <a:pt x="9736" y="940"/>
                  </a:lnTo>
                  <a:cubicBezTo>
                    <a:pt x="9259" y="576"/>
                    <a:pt x="8737" y="275"/>
                    <a:pt x="8184" y="45"/>
                  </a:cubicBezTo>
                  <a:lnTo>
                    <a:pt x="3087"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36"/>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36"/>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36"/>
            <p:cNvSpPr/>
            <p:nvPr/>
          </p:nvSpPr>
          <p:spPr>
            <a:xfrm>
              <a:off x="1109975" y="2199050"/>
              <a:ext cx="238225" cy="275900"/>
            </a:xfrm>
            <a:custGeom>
              <a:rect b="b" l="l" r="r" t="t"/>
              <a:pathLst>
                <a:path extrusionOk="0" h="11036" w="9529">
                  <a:moveTo>
                    <a:pt x="1706" y="1"/>
                  </a:moveTo>
                  <a:cubicBezTo>
                    <a:pt x="1706" y="1"/>
                    <a:pt x="667" y="8769"/>
                    <a:pt x="1" y="9331"/>
                  </a:cubicBezTo>
                  <a:lnTo>
                    <a:pt x="7819" y="11036"/>
                  </a:lnTo>
                  <a:lnTo>
                    <a:pt x="9529" y="68"/>
                  </a:lnTo>
                  <a:lnTo>
                    <a:pt x="1706"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36"/>
            <p:cNvSpPr/>
            <p:nvPr/>
          </p:nvSpPr>
          <p:spPr>
            <a:xfrm>
              <a:off x="1088500" y="2392500"/>
              <a:ext cx="219775" cy="82450"/>
            </a:xfrm>
            <a:custGeom>
              <a:rect b="b" l="l" r="r" t="t"/>
              <a:pathLst>
                <a:path extrusionOk="0" h="3298" w="8791">
                  <a:moveTo>
                    <a:pt x="8791" y="2578"/>
                  </a:moveTo>
                  <a:lnTo>
                    <a:pt x="8791" y="2579"/>
                  </a:lnTo>
                  <a:lnTo>
                    <a:pt x="8791" y="2579"/>
                  </a:lnTo>
                  <a:cubicBezTo>
                    <a:pt x="8791" y="2579"/>
                    <a:pt x="8791" y="2579"/>
                    <a:pt x="8791" y="2578"/>
                  </a:cubicBezTo>
                  <a:close/>
                  <a:moveTo>
                    <a:pt x="77" y="0"/>
                  </a:moveTo>
                  <a:cubicBezTo>
                    <a:pt x="1" y="1179"/>
                    <a:pt x="860" y="1593"/>
                    <a:pt x="860" y="1593"/>
                  </a:cubicBezTo>
                  <a:lnTo>
                    <a:pt x="8274" y="3210"/>
                  </a:lnTo>
                  <a:lnTo>
                    <a:pt x="8274" y="3210"/>
                  </a:lnTo>
                  <a:cubicBezTo>
                    <a:pt x="7749" y="3012"/>
                    <a:pt x="7050" y="1633"/>
                    <a:pt x="7050" y="1633"/>
                  </a:cubicBezTo>
                  <a:lnTo>
                    <a:pt x="77" y="0"/>
                  </a:lnTo>
                  <a:close/>
                  <a:moveTo>
                    <a:pt x="8274" y="3210"/>
                  </a:moveTo>
                  <a:lnTo>
                    <a:pt x="8274" y="3210"/>
                  </a:lnTo>
                  <a:cubicBezTo>
                    <a:pt x="8311" y="3224"/>
                    <a:pt x="8347" y="3232"/>
                    <a:pt x="8381" y="3233"/>
                  </a:cubicBezTo>
                  <a:lnTo>
                    <a:pt x="8381" y="3233"/>
                  </a:lnTo>
                  <a:lnTo>
                    <a:pt x="8274" y="3210"/>
                  </a:lnTo>
                  <a:close/>
                  <a:moveTo>
                    <a:pt x="8791" y="2579"/>
                  </a:moveTo>
                  <a:cubicBezTo>
                    <a:pt x="8716" y="3055"/>
                    <a:pt x="8570" y="3233"/>
                    <a:pt x="8393" y="3233"/>
                  </a:cubicBezTo>
                  <a:cubicBezTo>
                    <a:pt x="8389" y="3233"/>
                    <a:pt x="8385" y="3233"/>
                    <a:pt x="8381" y="3233"/>
                  </a:cubicBezTo>
                  <a:lnTo>
                    <a:pt x="8381" y="3233"/>
                  </a:lnTo>
                  <a:lnTo>
                    <a:pt x="8678" y="3298"/>
                  </a:lnTo>
                  <a:lnTo>
                    <a:pt x="8791" y="2579"/>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36"/>
            <p:cNvSpPr/>
            <p:nvPr/>
          </p:nvSpPr>
          <p:spPr>
            <a:xfrm>
              <a:off x="1211775" y="2184100"/>
              <a:ext cx="10700" cy="9800"/>
            </a:xfrm>
            <a:custGeom>
              <a:rect b="b" l="l" r="r" t="t"/>
              <a:pathLst>
                <a:path extrusionOk="0" h="392" w="428">
                  <a:moveTo>
                    <a:pt x="216" y="1"/>
                  </a:moveTo>
                  <a:cubicBezTo>
                    <a:pt x="202" y="1"/>
                    <a:pt x="189" y="2"/>
                    <a:pt x="176" y="5"/>
                  </a:cubicBezTo>
                  <a:cubicBezTo>
                    <a:pt x="68" y="28"/>
                    <a:pt x="0" y="131"/>
                    <a:pt x="23" y="234"/>
                  </a:cubicBezTo>
                  <a:cubicBezTo>
                    <a:pt x="42" y="328"/>
                    <a:pt x="123" y="392"/>
                    <a:pt x="212" y="392"/>
                  </a:cubicBezTo>
                  <a:cubicBezTo>
                    <a:pt x="225" y="392"/>
                    <a:pt x="239" y="390"/>
                    <a:pt x="252" y="387"/>
                  </a:cubicBezTo>
                  <a:cubicBezTo>
                    <a:pt x="360" y="365"/>
                    <a:pt x="428" y="261"/>
                    <a:pt x="405" y="158"/>
                  </a:cubicBezTo>
                  <a:cubicBezTo>
                    <a:pt x="389" y="64"/>
                    <a:pt x="306" y="1"/>
                    <a:pt x="216"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36"/>
            <p:cNvSpPr/>
            <p:nvPr/>
          </p:nvSpPr>
          <p:spPr>
            <a:xfrm>
              <a:off x="1281950" y="2183950"/>
              <a:ext cx="10700" cy="9850"/>
            </a:xfrm>
            <a:custGeom>
              <a:rect b="b" l="l" r="r" t="t"/>
              <a:pathLst>
                <a:path extrusionOk="0" h="394" w="428">
                  <a:moveTo>
                    <a:pt x="218" y="1"/>
                  </a:moveTo>
                  <a:cubicBezTo>
                    <a:pt x="202" y="1"/>
                    <a:pt x="187" y="3"/>
                    <a:pt x="171" y="7"/>
                  </a:cubicBezTo>
                  <a:cubicBezTo>
                    <a:pt x="63" y="29"/>
                    <a:pt x="0" y="133"/>
                    <a:pt x="23" y="240"/>
                  </a:cubicBezTo>
                  <a:cubicBezTo>
                    <a:pt x="42" y="330"/>
                    <a:pt x="123" y="393"/>
                    <a:pt x="215" y="393"/>
                  </a:cubicBezTo>
                  <a:cubicBezTo>
                    <a:pt x="229" y="393"/>
                    <a:pt x="243" y="392"/>
                    <a:pt x="257" y="389"/>
                  </a:cubicBezTo>
                  <a:cubicBezTo>
                    <a:pt x="360" y="362"/>
                    <a:pt x="428" y="258"/>
                    <a:pt x="405" y="155"/>
                  </a:cubicBezTo>
                  <a:cubicBezTo>
                    <a:pt x="386" y="63"/>
                    <a:pt x="305" y="1"/>
                    <a:pt x="218"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36"/>
            <p:cNvSpPr/>
            <p:nvPr/>
          </p:nvSpPr>
          <p:spPr>
            <a:xfrm>
              <a:off x="1215475" y="2188925"/>
              <a:ext cx="71900" cy="22650"/>
            </a:xfrm>
            <a:custGeom>
              <a:rect b="b" l="l" r="r" t="t"/>
              <a:pathLst>
                <a:path extrusionOk="0" fill="none" h="906" w="2876">
                  <a:moveTo>
                    <a:pt x="68" y="1"/>
                  </a:moveTo>
                  <a:lnTo>
                    <a:pt x="10" y="698"/>
                  </a:lnTo>
                  <a:cubicBezTo>
                    <a:pt x="1" y="811"/>
                    <a:pt x="86" y="905"/>
                    <a:pt x="199" y="905"/>
                  </a:cubicBezTo>
                  <a:lnTo>
                    <a:pt x="1130" y="905"/>
                  </a:lnTo>
                  <a:lnTo>
                    <a:pt x="1134" y="874"/>
                  </a:lnTo>
                  <a:cubicBezTo>
                    <a:pt x="1143" y="770"/>
                    <a:pt x="1229" y="689"/>
                    <a:pt x="1332" y="689"/>
                  </a:cubicBezTo>
                  <a:lnTo>
                    <a:pt x="1422" y="689"/>
                  </a:lnTo>
                  <a:cubicBezTo>
                    <a:pt x="1539" y="689"/>
                    <a:pt x="1634" y="788"/>
                    <a:pt x="1620" y="905"/>
                  </a:cubicBezTo>
                  <a:lnTo>
                    <a:pt x="1620" y="905"/>
                  </a:lnTo>
                  <a:lnTo>
                    <a:pt x="2619" y="905"/>
                  </a:lnTo>
                  <a:cubicBezTo>
                    <a:pt x="2718" y="905"/>
                    <a:pt x="2799" y="833"/>
                    <a:pt x="2808" y="734"/>
                  </a:cubicBezTo>
                  <a:lnTo>
                    <a:pt x="2875" y="1"/>
                  </a:lnTo>
                </a:path>
              </a:pathLst>
            </a:custGeom>
            <a:noFill/>
            <a:ln cap="flat" cmpd="sng" w="4275">
              <a:solidFill>
                <a:srgbClr val="F9BDA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36"/>
            <p:cNvSpPr/>
            <p:nvPr/>
          </p:nvSpPr>
          <p:spPr>
            <a:xfrm>
              <a:off x="1178600" y="2242925"/>
              <a:ext cx="123950" cy="3275"/>
            </a:xfrm>
            <a:custGeom>
              <a:rect b="b" l="l" r="r" t="t"/>
              <a:pathLst>
                <a:path extrusionOk="0" fill="none" h="131" w="4958">
                  <a:moveTo>
                    <a:pt x="0" y="0"/>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36"/>
            <p:cNvSpPr/>
            <p:nvPr/>
          </p:nvSpPr>
          <p:spPr>
            <a:xfrm>
              <a:off x="1176900" y="2261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36"/>
            <p:cNvSpPr/>
            <p:nvPr/>
          </p:nvSpPr>
          <p:spPr>
            <a:xfrm>
              <a:off x="1173875" y="2279925"/>
              <a:ext cx="123950" cy="3400"/>
            </a:xfrm>
            <a:custGeom>
              <a:rect b="b" l="l" r="r" t="t"/>
              <a:pathLst>
                <a:path extrusionOk="0" fill="none" h="136" w="4958">
                  <a:moveTo>
                    <a:pt x="0" y="0"/>
                  </a:moveTo>
                  <a:lnTo>
                    <a:pt x="4958" y="135"/>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36"/>
            <p:cNvSpPr/>
            <p:nvPr/>
          </p:nvSpPr>
          <p:spPr>
            <a:xfrm>
              <a:off x="1170825" y="2298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36"/>
            <p:cNvSpPr/>
            <p:nvPr/>
          </p:nvSpPr>
          <p:spPr>
            <a:xfrm>
              <a:off x="1167800" y="2316925"/>
              <a:ext cx="123850" cy="3275"/>
            </a:xfrm>
            <a:custGeom>
              <a:rect b="b" l="l" r="r" t="t"/>
              <a:pathLst>
                <a:path extrusionOk="0" fill="none" h="131" w="4954">
                  <a:moveTo>
                    <a:pt x="0" y="0"/>
                  </a:moveTo>
                  <a:lnTo>
                    <a:pt x="4953"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36"/>
            <p:cNvSpPr/>
            <p:nvPr/>
          </p:nvSpPr>
          <p:spPr>
            <a:xfrm>
              <a:off x="1182375" y="2341925"/>
              <a:ext cx="46275" cy="39200"/>
            </a:xfrm>
            <a:custGeom>
              <a:rect b="b" l="l" r="r" t="t"/>
              <a:pathLst>
                <a:path extrusionOk="0" h="1568" w="1851">
                  <a:moveTo>
                    <a:pt x="1028" y="0"/>
                  </a:moveTo>
                  <a:cubicBezTo>
                    <a:pt x="377" y="0"/>
                    <a:pt x="1" y="770"/>
                    <a:pt x="434" y="1286"/>
                  </a:cubicBezTo>
                  <a:cubicBezTo>
                    <a:pt x="595" y="1480"/>
                    <a:pt x="813" y="1567"/>
                    <a:pt x="1027" y="1567"/>
                  </a:cubicBezTo>
                  <a:cubicBezTo>
                    <a:pt x="1405" y="1567"/>
                    <a:pt x="1775" y="1296"/>
                    <a:pt x="1815" y="854"/>
                  </a:cubicBezTo>
                  <a:cubicBezTo>
                    <a:pt x="1851" y="422"/>
                    <a:pt x="1536" y="44"/>
                    <a:pt x="1104" y="4"/>
                  </a:cubicBezTo>
                  <a:cubicBezTo>
                    <a:pt x="1078" y="1"/>
                    <a:pt x="1053" y="0"/>
                    <a:pt x="1028"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36"/>
            <p:cNvSpPr/>
            <p:nvPr/>
          </p:nvSpPr>
          <p:spPr>
            <a:xfrm>
              <a:off x="1164075" y="2343800"/>
              <a:ext cx="53225" cy="30050"/>
            </a:xfrm>
            <a:custGeom>
              <a:rect b="b" l="l" r="r" t="t"/>
              <a:pathLst>
                <a:path extrusionOk="0" fill="none" h="1202" w="2129">
                  <a:moveTo>
                    <a:pt x="320" y="1202"/>
                  </a:moveTo>
                  <a:cubicBezTo>
                    <a:pt x="100" y="932"/>
                    <a:pt x="1" y="581"/>
                    <a:pt x="50" y="235"/>
                  </a:cubicBezTo>
                  <a:cubicBezTo>
                    <a:pt x="64" y="149"/>
                    <a:pt x="100" y="55"/>
                    <a:pt x="181" y="32"/>
                  </a:cubicBezTo>
                  <a:cubicBezTo>
                    <a:pt x="298" y="1"/>
                    <a:pt x="383" y="145"/>
                    <a:pt x="419" y="261"/>
                  </a:cubicBezTo>
                  <a:cubicBezTo>
                    <a:pt x="469" y="410"/>
                    <a:pt x="518" y="563"/>
                    <a:pt x="568" y="716"/>
                  </a:cubicBezTo>
                  <a:cubicBezTo>
                    <a:pt x="572" y="743"/>
                    <a:pt x="590" y="770"/>
                    <a:pt x="613" y="792"/>
                  </a:cubicBezTo>
                  <a:cubicBezTo>
                    <a:pt x="734" y="864"/>
                    <a:pt x="792" y="522"/>
                    <a:pt x="923" y="572"/>
                  </a:cubicBezTo>
                  <a:cubicBezTo>
                    <a:pt x="995" y="599"/>
                    <a:pt x="972" y="711"/>
                    <a:pt x="1013" y="774"/>
                  </a:cubicBezTo>
                  <a:cubicBezTo>
                    <a:pt x="1062" y="846"/>
                    <a:pt x="1175" y="837"/>
                    <a:pt x="1251" y="792"/>
                  </a:cubicBezTo>
                  <a:cubicBezTo>
                    <a:pt x="1328" y="752"/>
                    <a:pt x="1395" y="689"/>
                    <a:pt x="1481" y="680"/>
                  </a:cubicBezTo>
                  <a:cubicBezTo>
                    <a:pt x="1566" y="675"/>
                    <a:pt x="1647" y="716"/>
                    <a:pt x="1728" y="707"/>
                  </a:cubicBezTo>
                  <a:cubicBezTo>
                    <a:pt x="1872" y="693"/>
                    <a:pt x="1989" y="518"/>
                    <a:pt x="2129" y="558"/>
                  </a:cubicBezTo>
                </a:path>
              </a:pathLst>
            </a:custGeom>
            <a:noFill/>
            <a:ln cap="rnd" cmpd="sng" w="4275">
              <a:solidFill>
                <a:srgbClr val="96D6E0"/>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86" name="Google Shape;2086;p36"/>
          <p:cNvSpPr txBox="1"/>
          <p:nvPr/>
        </p:nvSpPr>
        <p:spPr>
          <a:xfrm>
            <a:off x="246995" y="4212300"/>
            <a:ext cx="10566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History</a:t>
            </a:r>
            <a:endParaRPr b="1" sz="1200">
              <a:solidFill>
                <a:srgbClr val="006D77"/>
              </a:solidFill>
              <a:latin typeface="Lora"/>
              <a:ea typeface="Lora"/>
              <a:cs typeface="Lora"/>
              <a:sym typeface="Lora"/>
            </a:endParaRPr>
          </a:p>
        </p:txBody>
      </p:sp>
      <p:sp>
        <p:nvSpPr>
          <p:cNvPr id="2087" name="Google Shape;2087;p36"/>
          <p:cNvSpPr/>
          <p:nvPr/>
        </p:nvSpPr>
        <p:spPr>
          <a:xfrm>
            <a:off x="262800" y="5757840"/>
            <a:ext cx="6842100" cy="1786500"/>
          </a:xfrm>
          <a:prstGeom prst="round1Rect">
            <a:avLst>
              <a:gd fmla="val 20662"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36"/>
          <p:cNvSpPr txBox="1"/>
          <p:nvPr/>
        </p:nvSpPr>
        <p:spPr>
          <a:xfrm>
            <a:off x="1397300" y="4428040"/>
            <a:ext cx="5612100" cy="88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More common in the elderly and the debilitated.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Sudden onset of pain and swelling in the side of the face.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Symptoms of another illness.</a:t>
            </a:r>
            <a:endParaRPr sz="1200">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Hot, red, tender parotid gland and increased WBCs</a:t>
            </a:r>
            <a:endParaRPr sz="1200">
              <a:latin typeface="Mada"/>
              <a:ea typeface="Mada"/>
              <a:cs typeface="Mada"/>
              <a:sym typeface="Mada"/>
            </a:endParaRPr>
          </a:p>
        </p:txBody>
      </p:sp>
      <p:sp>
        <p:nvSpPr>
          <p:cNvPr id="2089" name="Google Shape;2089;p36"/>
          <p:cNvSpPr txBox="1"/>
          <p:nvPr/>
        </p:nvSpPr>
        <p:spPr>
          <a:xfrm>
            <a:off x="1397300" y="5770934"/>
            <a:ext cx="5426400" cy="17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The lump</a:t>
            </a:r>
            <a:endParaRPr b="1" sz="1200">
              <a:latin typeface="Mada"/>
              <a:ea typeface="Mada"/>
              <a:cs typeface="Mada"/>
              <a:sym typeface="Mada"/>
            </a:endParaRPr>
          </a:p>
          <a:p>
            <a:pPr indent="-304800" lvl="0" marL="457200" marR="0" rtl="0" algn="l">
              <a:lnSpc>
                <a:spcPct val="100000"/>
              </a:lnSpc>
              <a:spcBef>
                <a:spcPts val="0"/>
              </a:spcBef>
              <a:spcAft>
                <a:spcPts val="0"/>
              </a:spcAft>
              <a:buSzPts val="1200"/>
              <a:buFont typeface="Mada"/>
              <a:buChar char="●"/>
            </a:pPr>
            <a:r>
              <a:rPr lang="en-GB" sz="1200">
                <a:latin typeface="Mada"/>
                <a:ea typeface="Mada"/>
                <a:cs typeface="Mada"/>
                <a:sym typeface="Mada"/>
              </a:rPr>
              <a:t>The parotid gland lies in front of and below the lower half of the ear.</a:t>
            </a:r>
            <a:endParaRPr sz="1200">
              <a:latin typeface="Mada"/>
              <a:ea typeface="Mada"/>
              <a:cs typeface="Mada"/>
              <a:sym typeface="Mada"/>
            </a:endParaRPr>
          </a:p>
          <a:p>
            <a:pPr indent="-304800" lvl="0" marL="457200" marR="0" rtl="0" algn="l">
              <a:lnSpc>
                <a:spcPct val="100000"/>
              </a:lnSpc>
              <a:spcBef>
                <a:spcPts val="0"/>
              </a:spcBef>
              <a:spcAft>
                <a:spcPts val="0"/>
              </a:spcAft>
              <a:buSzPts val="1200"/>
              <a:buFont typeface="Mada"/>
              <a:buChar char="●"/>
            </a:pPr>
            <a:r>
              <a:rPr lang="en-GB" sz="1200">
                <a:latin typeface="Mada"/>
                <a:ea typeface="Mada"/>
                <a:cs typeface="Mada"/>
                <a:sym typeface="Mada"/>
              </a:rPr>
              <a:t>The skin is discolored a reddish-brown, feels hot and is smooth and shiny, and tender.</a:t>
            </a:r>
            <a:endParaRPr sz="1200">
              <a:latin typeface="Mada"/>
              <a:ea typeface="Mada"/>
              <a:cs typeface="Mada"/>
              <a:sym typeface="Mada"/>
            </a:endParaRPr>
          </a:p>
          <a:p>
            <a:pPr indent="-304800" lvl="0" marL="457200" marR="0" rtl="0" algn="l">
              <a:lnSpc>
                <a:spcPct val="100000"/>
              </a:lnSpc>
              <a:spcBef>
                <a:spcPts val="0"/>
              </a:spcBef>
              <a:spcAft>
                <a:spcPts val="0"/>
              </a:spcAft>
              <a:buSzPts val="1200"/>
              <a:buFont typeface="Mada"/>
              <a:buChar char="●"/>
            </a:pPr>
            <a:r>
              <a:rPr lang="en-GB" sz="1200">
                <a:latin typeface="Mada"/>
                <a:ea typeface="Mada"/>
                <a:cs typeface="Mada"/>
                <a:sym typeface="Mada"/>
              </a:rPr>
              <a:t>The function of the facial nerve is not impaired.</a:t>
            </a:r>
            <a:endParaRPr sz="1200">
              <a:latin typeface="Mada"/>
              <a:ea typeface="Mada"/>
              <a:cs typeface="Mada"/>
              <a:sym typeface="Mada"/>
            </a:endParaRPr>
          </a:p>
          <a:p>
            <a:pPr indent="0" lvl="0" marL="0" rtl="0" algn="l">
              <a:spcBef>
                <a:spcPts val="0"/>
              </a:spcBef>
              <a:spcAft>
                <a:spcPts val="0"/>
              </a:spcAft>
              <a:buNone/>
            </a:pPr>
            <a:r>
              <a:t/>
            </a:r>
            <a:endParaRPr sz="6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The mouth</a:t>
            </a:r>
            <a:endParaRPr b="1" sz="1200">
              <a:latin typeface="Mada"/>
              <a:ea typeface="Mada"/>
              <a:cs typeface="Mada"/>
              <a:sym typeface="Mada"/>
            </a:endParaRPr>
          </a:p>
          <a:p>
            <a:pPr indent="-304800" lvl="0" marL="457200" marR="0" rtl="0" algn="l">
              <a:lnSpc>
                <a:spcPct val="100000"/>
              </a:lnSpc>
              <a:spcBef>
                <a:spcPts val="0"/>
              </a:spcBef>
              <a:spcAft>
                <a:spcPts val="0"/>
              </a:spcAft>
              <a:buSzPts val="1200"/>
              <a:buFont typeface="Mada"/>
              <a:buChar char="●"/>
            </a:pPr>
            <a:r>
              <a:rPr lang="en-GB" sz="1200">
                <a:latin typeface="Mada"/>
                <a:ea typeface="Mada"/>
                <a:cs typeface="Mada"/>
                <a:sym typeface="Mada"/>
              </a:rPr>
              <a:t>Inspection The Stensen’s duct.</a:t>
            </a:r>
            <a:endParaRPr sz="1200">
              <a:latin typeface="Mada"/>
              <a:ea typeface="Mada"/>
              <a:cs typeface="Mada"/>
              <a:sym typeface="Mada"/>
            </a:endParaRPr>
          </a:p>
          <a:p>
            <a:pPr indent="-304800" lvl="0" marL="457200" marR="0" rtl="0" algn="l">
              <a:lnSpc>
                <a:spcPct val="100000"/>
              </a:lnSpc>
              <a:spcBef>
                <a:spcPts val="0"/>
              </a:spcBef>
              <a:spcAft>
                <a:spcPts val="0"/>
              </a:spcAft>
              <a:buSzPts val="1200"/>
              <a:buFont typeface="Mada"/>
              <a:buChar char="●"/>
            </a:pPr>
            <a:r>
              <a:rPr lang="en-GB" sz="1200">
                <a:latin typeface="Mada"/>
                <a:ea typeface="Mada"/>
                <a:cs typeface="Mada"/>
                <a:sym typeface="Mada"/>
              </a:rPr>
              <a:t>The parotid gland cannot be palpated bimanually.</a:t>
            </a:r>
            <a:endParaRPr sz="1200">
              <a:latin typeface="Mada"/>
              <a:ea typeface="Mada"/>
              <a:cs typeface="Mada"/>
              <a:sym typeface="Mada"/>
            </a:endParaRPr>
          </a:p>
          <a:p>
            <a:pPr indent="457200" lvl="0" marL="0" rtl="0" algn="l">
              <a:spcBef>
                <a:spcPts val="0"/>
              </a:spcBef>
              <a:spcAft>
                <a:spcPts val="0"/>
              </a:spcAft>
              <a:buNone/>
            </a:pPr>
            <a:r>
              <a:t/>
            </a:r>
            <a:endParaRPr sz="1200">
              <a:latin typeface="Mada"/>
              <a:ea typeface="Mada"/>
              <a:cs typeface="Mada"/>
              <a:sym typeface="Mada"/>
            </a:endParaRPr>
          </a:p>
        </p:txBody>
      </p:sp>
      <p:pic>
        <p:nvPicPr>
          <p:cNvPr id="2090" name="Google Shape;2090;p36"/>
          <p:cNvPicPr preferRelativeResize="0"/>
          <p:nvPr/>
        </p:nvPicPr>
        <p:blipFill rotWithShape="1">
          <a:blip r:embed="rId3">
            <a:alphaModFix/>
          </a:blip>
          <a:srcRect b="2882" l="9205" r="1937" t="8708"/>
          <a:stretch/>
        </p:blipFill>
        <p:spPr>
          <a:xfrm>
            <a:off x="5380173" y="3035358"/>
            <a:ext cx="1372799" cy="955143"/>
          </a:xfrm>
          <a:prstGeom prst="rect">
            <a:avLst/>
          </a:prstGeom>
          <a:noFill/>
          <a:ln>
            <a:noFill/>
          </a:ln>
        </p:spPr>
      </p:pic>
      <p:sp>
        <p:nvSpPr>
          <p:cNvPr id="2091" name="Google Shape;2091;p36"/>
          <p:cNvSpPr/>
          <p:nvPr/>
        </p:nvSpPr>
        <p:spPr>
          <a:xfrm>
            <a:off x="254550" y="7977002"/>
            <a:ext cx="6842100" cy="1102200"/>
          </a:xfrm>
          <a:prstGeom prst="round1Rect">
            <a:avLst>
              <a:gd fmla="val 23539" name="adj"/>
            </a:avLst>
          </a:prstGeom>
          <a:noFill/>
          <a:ln cap="flat" cmpd="sng" w="19050">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36"/>
          <p:cNvSpPr txBox="1"/>
          <p:nvPr/>
        </p:nvSpPr>
        <p:spPr>
          <a:xfrm>
            <a:off x="1679350" y="8040414"/>
            <a:ext cx="5417400" cy="10389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Antibiotics</a:t>
            </a:r>
            <a:endParaRPr b="1"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Operative drainage as necessary</a:t>
            </a:r>
            <a:endParaRPr b="1" sz="1200">
              <a:solidFill>
                <a:srgbClr val="1C4588"/>
              </a:solidFill>
              <a:latin typeface="Mada"/>
              <a:ea typeface="Mada"/>
              <a:cs typeface="Mada"/>
              <a:sym typeface="Mada"/>
            </a:endParaRPr>
          </a:p>
        </p:txBody>
      </p:sp>
      <p:sp>
        <p:nvSpPr>
          <p:cNvPr id="2093" name="Google Shape;2093;p36"/>
          <p:cNvSpPr txBox="1"/>
          <p:nvPr/>
        </p:nvSpPr>
        <p:spPr>
          <a:xfrm>
            <a:off x="289920" y="7975950"/>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42958F"/>
                </a:solidFill>
                <a:latin typeface="Lora"/>
                <a:ea typeface="Lora"/>
                <a:cs typeface="Lora"/>
                <a:sym typeface="Lora"/>
              </a:rPr>
              <a:t>Management</a:t>
            </a:r>
            <a:endParaRPr b="1" sz="1100">
              <a:solidFill>
                <a:srgbClr val="42958F"/>
              </a:solidFill>
              <a:latin typeface="Lora"/>
              <a:ea typeface="Lora"/>
              <a:cs typeface="Lora"/>
              <a:sym typeface="Lora"/>
            </a:endParaRPr>
          </a:p>
        </p:txBody>
      </p:sp>
      <p:grpSp>
        <p:nvGrpSpPr>
          <p:cNvPr id="2094" name="Google Shape;2094;p36"/>
          <p:cNvGrpSpPr/>
          <p:nvPr/>
        </p:nvGrpSpPr>
        <p:grpSpPr>
          <a:xfrm>
            <a:off x="615224" y="8281355"/>
            <a:ext cx="735627" cy="701151"/>
            <a:chOff x="1518350" y="2189725"/>
            <a:chExt cx="360125" cy="341925"/>
          </a:xfrm>
        </p:grpSpPr>
        <p:sp>
          <p:nvSpPr>
            <p:cNvPr id="2095" name="Google Shape;2095;p36"/>
            <p:cNvSpPr/>
            <p:nvPr/>
          </p:nvSpPr>
          <p:spPr>
            <a:xfrm>
              <a:off x="1536575" y="2189725"/>
              <a:ext cx="341900" cy="341925"/>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36"/>
            <p:cNvSpPr/>
            <p:nvPr/>
          </p:nvSpPr>
          <p:spPr>
            <a:xfrm>
              <a:off x="1629350" y="2341550"/>
              <a:ext cx="179075" cy="190100"/>
            </a:xfrm>
            <a:custGeom>
              <a:rect b="b" l="l" r="r" t="t"/>
              <a:pathLst>
                <a:path extrusionOk="0" h="7604" w="7163">
                  <a:moveTo>
                    <a:pt x="4216" y="1"/>
                  </a:moveTo>
                  <a:lnTo>
                    <a:pt x="0" y="2641"/>
                  </a:lnTo>
                  <a:lnTo>
                    <a:pt x="2614" y="7185"/>
                  </a:lnTo>
                  <a:cubicBezTo>
                    <a:pt x="2673" y="7302"/>
                    <a:pt x="2745" y="7405"/>
                    <a:pt x="2826" y="7504"/>
                  </a:cubicBezTo>
                  <a:cubicBezTo>
                    <a:pt x="2857" y="7540"/>
                    <a:pt x="2884" y="7567"/>
                    <a:pt x="2916" y="7599"/>
                  </a:cubicBezTo>
                  <a:cubicBezTo>
                    <a:pt x="2988" y="7599"/>
                    <a:pt x="3055" y="7603"/>
                    <a:pt x="3127" y="7603"/>
                  </a:cubicBezTo>
                  <a:cubicBezTo>
                    <a:pt x="4400" y="7603"/>
                    <a:pt x="5651" y="7248"/>
                    <a:pt x="6730" y="6578"/>
                  </a:cubicBezTo>
                  <a:cubicBezTo>
                    <a:pt x="7126" y="5862"/>
                    <a:pt x="7162" y="5053"/>
                    <a:pt x="6784" y="4450"/>
                  </a:cubicBezTo>
                  <a:lnTo>
                    <a:pt x="4216"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36"/>
            <p:cNvSpPr/>
            <p:nvPr/>
          </p:nvSpPr>
          <p:spPr>
            <a:xfrm>
              <a:off x="1648125" y="2423325"/>
              <a:ext cx="126450" cy="80675"/>
            </a:xfrm>
            <a:custGeom>
              <a:rect b="b" l="l" r="r" t="t"/>
              <a:pathLst>
                <a:path extrusionOk="0" h="3227" w="5058">
                  <a:moveTo>
                    <a:pt x="4022" y="0"/>
                  </a:moveTo>
                  <a:cubicBezTo>
                    <a:pt x="3870" y="212"/>
                    <a:pt x="3690" y="409"/>
                    <a:pt x="3487" y="576"/>
                  </a:cubicBezTo>
                  <a:cubicBezTo>
                    <a:pt x="2894" y="1080"/>
                    <a:pt x="2189" y="1335"/>
                    <a:pt x="1539" y="1335"/>
                  </a:cubicBezTo>
                  <a:cubicBezTo>
                    <a:pt x="936" y="1335"/>
                    <a:pt x="379" y="1116"/>
                    <a:pt x="1" y="675"/>
                  </a:cubicBezTo>
                  <a:lnTo>
                    <a:pt x="1" y="675"/>
                  </a:lnTo>
                  <a:lnTo>
                    <a:pt x="1233" y="2816"/>
                  </a:lnTo>
                  <a:cubicBezTo>
                    <a:pt x="1587" y="3090"/>
                    <a:pt x="2035" y="3227"/>
                    <a:pt x="2511" y="3227"/>
                  </a:cubicBezTo>
                  <a:cubicBezTo>
                    <a:pt x="3160" y="3227"/>
                    <a:pt x="3863" y="2973"/>
                    <a:pt x="4454" y="2470"/>
                  </a:cubicBezTo>
                  <a:cubicBezTo>
                    <a:pt x="4684" y="2272"/>
                    <a:pt x="4886" y="2042"/>
                    <a:pt x="5057" y="1795"/>
                  </a:cubicBezTo>
                  <a:cubicBezTo>
                    <a:pt x="5044" y="1773"/>
                    <a:pt x="5035" y="1750"/>
                    <a:pt x="5021" y="1728"/>
                  </a:cubicBezTo>
                  <a:lnTo>
                    <a:pt x="402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36"/>
            <p:cNvSpPr/>
            <p:nvPr/>
          </p:nvSpPr>
          <p:spPr>
            <a:xfrm>
              <a:off x="1617650" y="2320900"/>
              <a:ext cx="131500" cy="111750"/>
            </a:xfrm>
            <a:custGeom>
              <a:rect b="b" l="l" r="r" t="t"/>
              <a:pathLst>
                <a:path extrusionOk="0" h="4470" w="5260">
                  <a:moveTo>
                    <a:pt x="3117" y="0"/>
                  </a:moveTo>
                  <a:cubicBezTo>
                    <a:pt x="2518" y="0"/>
                    <a:pt x="1868" y="235"/>
                    <a:pt x="1323" y="701"/>
                  </a:cubicBezTo>
                  <a:cubicBezTo>
                    <a:pt x="271" y="1596"/>
                    <a:pt x="1" y="3008"/>
                    <a:pt x="720" y="3859"/>
                  </a:cubicBezTo>
                  <a:cubicBezTo>
                    <a:pt x="1067" y="4266"/>
                    <a:pt x="1581" y="4469"/>
                    <a:pt x="2139" y="4469"/>
                  </a:cubicBezTo>
                  <a:cubicBezTo>
                    <a:pt x="2739" y="4469"/>
                    <a:pt x="3389" y="4235"/>
                    <a:pt x="3937" y="3769"/>
                  </a:cubicBezTo>
                  <a:cubicBezTo>
                    <a:pt x="4990" y="2873"/>
                    <a:pt x="5259" y="1461"/>
                    <a:pt x="4535" y="611"/>
                  </a:cubicBezTo>
                  <a:cubicBezTo>
                    <a:pt x="4188" y="203"/>
                    <a:pt x="3674" y="0"/>
                    <a:pt x="311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36"/>
            <p:cNvSpPr/>
            <p:nvPr/>
          </p:nvSpPr>
          <p:spPr>
            <a:xfrm>
              <a:off x="1703700" y="2378325"/>
              <a:ext cx="47350" cy="47150"/>
            </a:xfrm>
            <a:custGeom>
              <a:rect b="b" l="l" r="r" t="t"/>
              <a:pathLst>
                <a:path extrusionOk="0" h="1886" w="1894">
                  <a:moveTo>
                    <a:pt x="947" y="1"/>
                  </a:moveTo>
                  <a:cubicBezTo>
                    <a:pt x="606" y="1"/>
                    <a:pt x="265" y="179"/>
                    <a:pt x="94" y="536"/>
                  </a:cubicBezTo>
                  <a:lnTo>
                    <a:pt x="0" y="536"/>
                  </a:lnTo>
                  <a:lnTo>
                    <a:pt x="5" y="950"/>
                  </a:lnTo>
                  <a:cubicBezTo>
                    <a:pt x="9" y="1469"/>
                    <a:pt x="432" y="1886"/>
                    <a:pt x="950" y="1886"/>
                  </a:cubicBezTo>
                  <a:cubicBezTo>
                    <a:pt x="953" y="1886"/>
                    <a:pt x="955" y="1886"/>
                    <a:pt x="958" y="1886"/>
                  </a:cubicBezTo>
                  <a:cubicBezTo>
                    <a:pt x="1480" y="1881"/>
                    <a:pt x="1894" y="1454"/>
                    <a:pt x="1889" y="932"/>
                  </a:cubicBezTo>
                  <a:lnTo>
                    <a:pt x="1889" y="932"/>
                  </a:lnTo>
                  <a:lnTo>
                    <a:pt x="1889" y="936"/>
                  </a:lnTo>
                  <a:lnTo>
                    <a:pt x="1885" y="518"/>
                  </a:lnTo>
                  <a:lnTo>
                    <a:pt x="1790" y="518"/>
                  </a:lnTo>
                  <a:cubicBezTo>
                    <a:pt x="1617" y="173"/>
                    <a:pt x="1282" y="1"/>
                    <a:pt x="94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36"/>
            <p:cNvSpPr/>
            <p:nvPr/>
          </p:nvSpPr>
          <p:spPr>
            <a:xfrm>
              <a:off x="1701450" y="2367925"/>
              <a:ext cx="51750" cy="47150"/>
            </a:xfrm>
            <a:custGeom>
              <a:rect b="b" l="l" r="r" t="t"/>
              <a:pathLst>
                <a:path extrusionOk="0" h="1886" w="2070">
                  <a:moveTo>
                    <a:pt x="1032" y="1"/>
                  </a:moveTo>
                  <a:cubicBezTo>
                    <a:pt x="791" y="1"/>
                    <a:pt x="549" y="93"/>
                    <a:pt x="364" y="277"/>
                  </a:cubicBezTo>
                  <a:cubicBezTo>
                    <a:pt x="0" y="646"/>
                    <a:pt x="0" y="1240"/>
                    <a:pt x="364" y="1609"/>
                  </a:cubicBezTo>
                  <a:cubicBezTo>
                    <a:pt x="549" y="1793"/>
                    <a:pt x="791" y="1885"/>
                    <a:pt x="1032" y="1885"/>
                  </a:cubicBezTo>
                  <a:cubicBezTo>
                    <a:pt x="1274" y="1885"/>
                    <a:pt x="1516" y="1793"/>
                    <a:pt x="1701" y="1609"/>
                  </a:cubicBezTo>
                  <a:cubicBezTo>
                    <a:pt x="2069" y="1240"/>
                    <a:pt x="2069" y="646"/>
                    <a:pt x="1701" y="277"/>
                  </a:cubicBezTo>
                  <a:cubicBezTo>
                    <a:pt x="1516" y="93"/>
                    <a:pt x="1274" y="1"/>
                    <a:pt x="103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36"/>
            <p:cNvSpPr/>
            <p:nvPr/>
          </p:nvSpPr>
          <p:spPr>
            <a:xfrm>
              <a:off x="1703700" y="2385975"/>
              <a:ext cx="47125" cy="11050"/>
            </a:xfrm>
            <a:custGeom>
              <a:rect b="b" l="l" r="r" t="t"/>
              <a:pathLst>
                <a:path extrusionOk="0" h="442" w="1885">
                  <a:moveTo>
                    <a:pt x="1858" y="1"/>
                  </a:moveTo>
                  <a:lnTo>
                    <a:pt x="23" y="19"/>
                  </a:lnTo>
                  <a:cubicBezTo>
                    <a:pt x="9" y="86"/>
                    <a:pt x="0" y="158"/>
                    <a:pt x="0" y="230"/>
                  </a:cubicBezTo>
                  <a:cubicBezTo>
                    <a:pt x="0" y="302"/>
                    <a:pt x="9" y="374"/>
                    <a:pt x="27" y="441"/>
                  </a:cubicBezTo>
                  <a:lnTo>
                    <a:pt x="1862" y="423"/>
                  </a:lnTo>
                  <a:cubicBezTo>
                    <a:pt x="1880" y="351"/>
                    <a:pt x="1885" y="284"/>
                    <a:pt x="1885" y="212"/>
                  </a:cubicBezTo>
                  <a:cubicBezTo>
                    <a:pt x="1885" y="140"/>
                    <a:pt x="1876" y="68"/>
                    <a:pt x="185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36"/>
            <p:cNvSpPr/>
            <p:nvPr/>
          </p:nvSpPr>
          <p:spPr>
            <a:xfrm>
              <a:off x="1672200" y="2349650"/>
              <a:ext cx="57500" cy="49325"/>
            </a:xfrm>
            <a:custGeom>
              <a:rect b="b" l="l" r="r" t="t"/>
              <a:pathLst>
                <a:path extrusionOk="0" h="1973" w="2300">
                  <a:moveTo>
                    <a:pt x="1224" y="1"/>
                  </a:moveTo>
                  <a:lnTo>
                    <a:pt x="1184" y="86"/>
                  </a:lnTo>
                  <a:cubicBezTo>
                    <a:pt x="401" y="122"/>
                    <a:pt x="0" y="1044"/>
                    <a:pt x="509" y="1643"/>
                  </a:cubicBezTo>
                  <a:lnTo>
                    <a:pt x="473" y="1728"/>
                  </a:lnTo>
                  <a:lnTo>
                    <a:pt x="851" y="1894"/>
                  </a:lnTo>
                  <a:cubicBezTo>
                    <a:pt x="972" y="1947"/>
                    <a:pt x="1099" y="1972"/>
                    <a:pt x="1224" y="1972"/>
                  </a:cubicBezTo>
                  <a:cubicBezTo>
                    <a:pt x="1589" y="1972"/>
                    <a:pt x="1938" y="1759"/>
                    <a:pt x="2092" y="1404"/>
                  </a:cubicBezTo>
                  <a:cubicBezTo>
                    <a:pt x="2299" y="923"/>
                    <a:pt x="2079" y="369"/>
                    <a:pt x="1602" y="162"/>
                  </a:cubicBezTo>
                  <a:lnTo>
                    <a:pt x="12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36"/>
            <p:cNvSpPr/>
            <p:nvPr/>
          </p:nvSpPr>
          <p:spPr>
            <a:xfrm>
              <a:off x="1664925" y="2347650"/>
              <a:ext cx="55200" cy="47225"/>
            </a:xfrm>
            <a:custGeom>
              <a:rect b="b" l="l" r="r" t="t"/>
              <a:pathLst>
                <a:path extrusionOk="0" h="1889" w="2208">
                  <a:moveTo>
                    <a:pt x="1136" y="1"/>
                  </a:moveTo>
                  <a:cubicBezTo>
                    <a:pt x="510" y="1"/>
                    <a:pt x="1" y="642"/>
                    <a:pt x="260" y="1295"/>
                  </a:cubicBezTo>
                  <a:cubicBezTo>
                    <a:pt x="417" y="1689"/>
                    <a:pt x="778" y="1888"/>
                    <a:pt x="1138" y="1888"/>
                  </a:cubicBezTo>
                  <a:cubicBezTo>
                    <a:pt x="1489" y="1888"/>
                    <a:pt x="1841" y="1699"/>
                    <a:pt x="2005" y="1318"/>
                  </a:cubicBezTo>
                  <a:cubicBezTo>
                    <a:pt x="2208" y="841"/>
                    <a:pt x="1992" y="287"/>
                    <a:pt x="1515" y="81"/>
                  </a:cubicBezTo>
                  <a:cubicBezTo>
                    <a:pt x="1387" y="26"/>
                    <a:pt x="1259" y="1"/>
                    <a:pt x="11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36"/>
            <p:cNvSpPr/>
            <p:nvPr/>
          </p:nvSpPr>
          <p:spPr>
            <a:xfrm>
              <a:off x="1679400" y="2348075"/>
              <a:ext cx="28025" cy="46350"/>
            </a:xfrm>
            <a:custGeom>
              <a:rect b="b" l="l" r="r" t="t"/>
              <a:pathLst>
                <a:path extrusionOk="0" h="1854" w="1121">
                  <a:moveTo>
                    <a:pt x="734" y="1"/>
                  </a:moveTo>
                  <a:lnTo>
                    <a:pt x="0" y="1688"/>
                  </a:lnTo>
                  <a:cubicBezTo>
                    <a:pt x="59" y="1728"/>
                    <a:pt x="122" y="1764"/>
                    <a:pt x="185" y="1791"/>
                  </a:cubicBezTo>
                  <a:cubicBezTo>
                    <a:pt x="252" y="1822"/>
                    <a:pt x="320" y="1840"/>
                    <a:pt x="392" y="1854"/>
                  </a:cubicBezTo>
                  <a:lnTo>
                    <a:pt x="1120" y="167"/>
                  </a:lnTo>
                  <a:cubicBezTo>
                    <a:pt x="1062" y="126"/>
                    <a:pt x="1004" y="90"/>
                    <a:pt x="936" y="59"/>
                  </a:cubicBezTo>
                  <a:cubicBezTo>
                    <a:pt x="869" y="32"/>
                    <a:pt x="801" y="10"/>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36"/>
            <p:cNvSpPr/>
            <p:nvPr/>
          </p:nvSpPr>
          <p:spPr>
            <a:xfrm>
              <a:off x="1644650" y="2402325"/>
              <a:ext cx="51075" cy="46950"/>
            </a:xfrm>
            <a:custGeom>
              <a:rect b="b" l="l" r="r" t="t"/>
              <a:pathLst>
                <a:path extrusionOk="0" h="1878" w="2043">
                  <a:moveTo>
                    <a:pt x="1018" y="0"/>
                  </a:moveTo>
                  <a:cubicBezTo>
                    <a:pt x="604" y="0"/>
                    <a:pt x="199" y="269"/>
                    <a:pt x="95" y="737"/>
                  </a:cubicBezTo>
                  <a:lnTo>
                    <a:pt x="0" y="759"/>
                  </a:lnTo>
                  <a:lnTo>
                    <a:pt x="95" y="1164"/>
                  </a:lnTo>
                  <a:cubicBezTo>
                    <a:pt x="203" y="1591"/>
                    <a:pt x="587" y="1877"/>
                    <a:pt x="1012" y="1877"/>
                  </a:cubicBezTo>
                  <a:cubicBezTo>
                    <a:pt x="1083" y="1877"/>
                    <a:pt x="1156" y="1869"/>
                    <a:pt x="1228" y="1852"/>
                  </a:cubicBezTo>
                  <a:cubicBezTo>
                    <a:pt x="1732" y="1731"/>
                    <a:pt x="2043" y="1231"/>
                    <a:pt x="1930" y="728"/>
                  </a:cubicBezTo>
                  <a:lnTo>
                    <a:pt x="1930"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36"/>
            <p:cNvSpPr/>
            <p:nvPr/>
          </p:nvSpPr>
          <p:spPr>
            <a:xfrm>
              <a:off x="1642175" y="2392100"/>
              <a:ext cx="51200" cy="47200"/>
            </a:xfrm>
            <a:custGeom>
              <a:rect b="b" l="l" r="r" t="t"/>
              <a:pathLst>
                <a:path extrusionOk="0" h="1888" w="2048">
                  <a:moveTo>
                    <a:pt x="1021" y="0"/>
                  </a:moveTo>
                  <a:cubicBezTo>
                    <a:pt x="963" y="0"/>
                    <a:pt x="905" y="6"/>
                    <a:pt x="846" y="16"/>
                  </a:cubicBezTo>
                  <a:cubicBezTo>
                    <a:pt x="333" y="115"/>
                    <a:pt x="0" y="606"/>
                    <a:pt x="95" y="1119"/>
                  </a:cubicBezTo>
                  <a:cubicBezTo>
                    <a:pt x="182" y="1571"/>
                    <a:pt x="578" y="1887"/>
                    <a:pt x="1019" y="1887"/>
                  </a:cubicBezTo>
                  <a:cubicBezTo>
                    <a:pt x="1078" y="1887"/>
                    <a:pt x="1137" y="1882"/>
                    <a:pt x="1197" y="1870"/>
                  </a:cubicBezTo>
                  <a:cubicBezTo>
                    <a:pt x="1710" y="1771"/>
                    <a:pt x="2047" y="1281"/>
                    <a:pt x="1948" y="768"/>
                  </a:cubicBezTo>
                  <a:cubicBezTo>
                    <a:pt x="1865" y="314"/>
                    <a:pt x="1467" y="0"/>
                    <a:pt x="102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36"/>
            <p:cNvSpPr/>
            <p:nvPr/>
          </p:nvSpPr>
          <p:spPr>
            <a:xfrm>
              <a:off x="1644075" y="2405325"/>
              <a:ext cx="47150" cy="20950"/>
            </a:xfrm>
            <a:custGeom>
              <a:rect b="b" l="l" r="r" t="t"/>
              <a:pathLst>
                <a:path extrusionOk="0" h="838" w="1886">
                  <a:moveTo>
                    <a:pt x="1787" y="0"/>
                  </a:moveTo>
                  <a:lnTo>
                    <a:pt x="1" y="423"/>
                  </a:lnTo>
                  <a:cubicBezTo>
                    <a:pt x="1" y="567"/>
                    <a:pt x="32" y="711"/>
                    <a:pt x="95" y="837"/>
                  </a:cubicBezTo>
                  <a:lnTo>
                    <a:pt x="1886" y="414"/>
                  </a:lnTo>
                  <a:cubicBezTo>
                    <a:pt x="1886" y="342"/>
                    <a:pt x="1877" y="270"/>
                    <a:pt x="1859" y="203"/>
                  </a:cubicBezTo>
                  <a:cubicBezTo>
                    <a:pt x="1841" y="131"/>
                    <a:pt x="1818" y="63"/>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36"/>
            <p:cNvSpPr/>
            <p:nvPr/>
          </p:nvSpPr>
          <p:spPr>
            <a:xfrm>
              <a:off x="1686600" y="2286250"/>
              <a:ext cx="51200" cy="46950"/>
            </a:xfrm>
            <a:custGeom>
              <a:rect b="b" l="l" r="r" t="t"/>
              <a:pathLst>
                <a:path extrusionOk="0" h="1878" w="2048">
                  <a:moveTo>
                    <a:pt x="1018" y="1"/>
                  </a:moveTo>
                  <a:cubicBezTo>
                    <a:pt x="604" y="1"/>
                    <a:pt x="199" y="270"/>
                    <a:pt x="95" y="737"/>
                  </a:cubicBezTo>
                  <a:lnTo>
                    <a:pt x="0" y="760"/>
                  </a:lnTo>
                  <a:lnTo>
                    <a:pt x="99" y="1164"/>
                  </a:lnTo>
                  <a:cubicBezTo>
                    <a:pt x="203" y="1592"/>
                    <a:pt x="591" y="1878"/>
                    <a:pt x="1013" y="1878"/>
                  </a:cubicBezTo>
                  <a:cubicBezTo>
                    <a:pt x="1084" y="1878"/>
                    <a:pt x="1156" y="1870"/>
                    <a:pt x="1228" y="1853"/>
                  </a:cubicBezTo>
                  <a:cubicBezTo>
                    <a:pt x="1732" y="1731"/>
                    <a:pt x="2047" y="1232"/>
                    <a:pt x="1935" y="728"/>
                  </a:cubicBezTo>
                  <a:lnTo>
                    <a:pt x="1935" y="724"/>
                  </a:lnTo>
                  <a:lnTo>
                    <a:pt x="1836" y="323"/>
                  </a:lnTo>
                  <a:lnTo>
                    <a:pt x="1741" y="346"/>
                  </a:lnTo>
                  <a:cubicBezTo>
                    <a:pt x="1547" y="110"/>
                    <a:pt x="1281" y="1"/>
                    <a:pt x="10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36"/>
            <p:cNvSpPr/>
            <p:nvPr/>
          </p:nvSpPr>
          <p:spPr>
            <a:xfrm>
              <a:off x="1679525" y="2276125"/>
              <a:ext cx="56025" cy="47225"/>
            </a:xfrm>
            <a:custGeom>
              <a:rect b="b" l="l" r="r" t="t"/>
              <a:pathLst>
                <a:path extrusionOk="0" h="1889" w="2241">
                  <a:moveTo>
                    <a:pt x="1197" y="1"/>
                  </a:moveTo>
                  <a:cubicBezTo>
                    <a:pt x="894" y="1"/>
                    <a:pt x="588" y="144"/>
                    <a:pt x="400" y="449"/>
                  </a:cubicBezTo>
                  <a:cubicBezTo>
                    <a:pt x="1" y="1097"/>
                    <a:pt x="491" y="1889"/>
                    <a:pt x="1195" y="1889"/>
                  </a:cubicBezTo>
                  <a:cubicBezTo>
                    <a:pt x="1268" y="1889"/>
                    <a:pt x="1344" y="1880"/>
                    <a:pt x="1421" y="1862"/>
                  </a:cubicBezTo>
                  <a:cubicBezTo>
                    <a:pt x="1925" y="1740"/>
                    <a:pt x="2240" y="1232"/>
                    <a:pt x="2119" y="728"/>
                  </a:cubicBezTo>
                  <a:cubicBezTo>
                    <a:pt x="2008" y="259"/>
                    <a:pt x="1604" y="1"/>
                    <a:pt x="119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36"/>
            <p:cNvSpPr/>
            <p:nvPr/>
          </p:nvSpPr>
          <p:spPr>
            <a:xfrm>
              <a:off x="1686025" y="2289250"/>
              <a:ext cx="47150" cy="20950"/>
            </a:xfrm>
            <a:custGeom>
              <a:rect b="b" l="l" r="r" t="t"/>
              <a:pathLst>
                <a:path extrusionOk="0" h="838" w="1886">
                  <a:moveTo>
                    <a:pt x="1787" y="1"/>
                  </a:moveTo>
                  <a:lnTo>
                    <a:pt x="1" y="424"/>
                  </a:lnTo>
                  <a:cubicBezTo>
                    <a:pt x="1" y="568"/>
                    <a:pt x="32" y="707"/>
                    <a:pt x="100" y="837"/>
                  </a:cubicBezTo>
                  <a:lnTo>
                    <a:pt x="1886" y="415"/>
                  </a:lnTo>
                  <a:cubicBezTo>
                    <a:pt x="1886" y="343"/>
                    <a:pt x="1877" y="271"/>
                    <a:pt x="1859" y="203"/>
                  </a:cubicBezTo>
                  <a:cubicBezTo>
                    <a:pt x="1845" y="131"/>
                    <a:pt x="1818" y="64"/>
                    <a:pt x="178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36"/>
            <p:cNvSpPr/>
            <p:nvPr/>
          </p:nvSpPr>
          <p:spPr>
            <a:xfrm>
              <a:off x="1629575" y="2204725"/>
              <a:ext cx="51200" cy="46950"/>
            </a:xfrm>
            <a:custGeom>
              <a:rect b="b" l="l" r="r" t="t"/>
              <a:pathLst>
                <a:path extrusionOk="0" h="1878" w="2048">
                  <a:moveTo>
                    <a:pt x="1018" y="0"/>
                  </a:moveTo>
                  <a:cubicBezTo>
                    <a:pt x="605" y="0"/>
                    <a:pt x="199" y="269"/>
                    <a:pt x="95" y="737"/>
                  </a:cubicBezTo>
                  <a:lnTo>
                    <a:pt x="0" y="759"/>
                  </a:lnTo>
                  <a:lnTo>
                    <a:pt x="99" y="1164"/>
                  </a:lnTo>
                  <a:cubicBezTo>
                    <a:pt x="203" y="1591"/>
                    <a:pt x="591" y="1877"/>
                    <a:pt x="1014" y="1877"/>
                  </a:cubicBezTo>
                  <a:cubicBezTo>
                    <a:pt x="1085" y="1877"/>
                    <a:pt x="1157" y="1869"/>
                    <a:pt x="1229" y="1852"/>
                  </a:cubicBezTo>
                  <a:cubicBezTo>
                    <a:pt x="1732" y="1731"/>
                    <a:pt x="2047" y="1231"/>
                    <a:pt x="1935" y="728"/>
                  </a:cubicBezTo>
                  <a:lnTo>
                    <a:pt x="1935"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36"/>
            <p:cNvSpPr/>
            <p:nvPr/>
          </p:nvSpPr>
          <p:spPr>
            <a:xfrm>
              <a:off x="1622525" y="2194600"/>
              <a:ext cx="56000" cy="47225"/>
            </a:xfrm>
            <a:custGeom>
              <a:rect b="b" l="l" r="r" t="t"/>
              <a:pathLst>
                <a:path extrusionOk="0" h="1889" w="2240">
                  <a:moveTo>
                    <a:pt x="1196" y="0"/>
                  </a:moveTo>
                  <a:cubicBezTo>
                    <a:pt x="893" y="0"/>
                    <a:pt x="588" y="143"/>
                    <a:pt x="399" y="449"/>
                  </a:cubicBezTo>
                  <a:cubicBezTo>
                    <a:pt x="0" y="1097"/>
                    <a:pt x="490" y="1888"/>
                    <a:pt x="1194" y="1888"/>
                  </a:cubicBezTo>
                  <a:cubicBezTo>
                    <a:pt x="1268" y="1888"/>
                    <a:pt x="1343" y="1880"/>
                    <a:pt x="1421" y="1861"/>
                  </a:cubicBezTo>
                  <a:cubicBezTo>
                    <a:pt x="1924" y="1740"/>
                    <a:pt x="2239" y="1232"/>
                    <a:pt x="2118" y="728"/>
                  </a:cubicBezTo>
                  <a:cubicBezTo>
                    <a:pt x="2007" y="258"/>
                    <a:pt x="1603" y="0"/>
                    <a:pt x="119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36"/>
            <p:cNvSpPr/>
            <p:nvPr/>
          </p:nvSpPr>
          <p:spPr>
            <a:xfrm>
              <a:off x="1629000" y="2207725"/>
              <a:ext cx="47150" cy="20925"/>
            </a:xfrm>
            <a:custGeom>
              <a:rect b="b" l="l" r="r" t="t"/>
              <a:pathLst>
                <a:path extrusionOk="0" h="837" w="1886">
                  <a:moveTo>
                    <a:pt x="1787" y="0"/>
                  </a:moveTo>
                  <a:lnTo>
                    <a:pt x="1" y="423"/>
                  </a:lnTo>
                  <a:cubicBezTo>
                    <a:pt x="1" y="495"/>
                    <a:pt x="10" y="567"/>
                    <a:pt x="28" y="639"/>
                  </a:cubicBezTo>
                  <a:cubicBezTo>
                    <a:pt x="41" y="707"/>
                    <a:pt x="68" y="774"/>
                    <a:pt x="100" y="837"/>
                  </a:cubicBezTo>
                  <a:lnTo>
                    <a:pt x="1886" y="414"/>
                  </a:lnTo>
                  <a:cubicBezTo>
                    <a:pt x="1886" y="270"/>
                    <a:pt x="1854" y="126"/>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36"/>
            <p:cNvSpPr/>
            <p:nvPr/>
          </p:nvSpPr>
          <p:spPr>
            <a:xfrm>
              <a:off x="1534875" y="2269125"/>
              <a:ext cx="128475" cy="127725"/>
            </a:xfrm>
            <a:custGeom>
              <a:rect b="b" l="l" r="r" t="t"/>
              <a:pathLst>
                <a:path extrusionOk="0" h="5109" w="5139">
                  <a:moveTo>
                    <a:pt x="3784" y="0"/>
                  </a:moveTo>
                  <a:lnTo>
                    <a:pt x="3680" y="122"/>
                  </a:lnTo>
                  <a:cubicBezTo>
                    <a:pt x="3466" y="41"/>
                    <a:pt x="3237" y="2"/>
                    <a:pt x="3002" y="2"/>
                  </a:cubicBezTo>
                  <a:cubicBezTo>
                    <a:pt x="2190" y="2"/>
                    <a:pt x="1312" y="470"/>
                    <a:pt x="729" y="1301"/>
                  </a:cubicBezTo>
                  <a:cubicBezTo>
                    <a:pt x="136" y="2151"/>
                    <a:pt x="1" y="3154"/>
                    <a:pt x="302" y="3928"/>
                  </a:cubicBezTo>
                  <a:lnTo>
                    <a:pt x="194" y="4049"/>
                  </a:lnTo>
                  <a:lnTo>
                    <a:pt x="774" y="4625"/>
                  </a:lnTo>
                  <a:cubicBezTo>
                    <a:pt x="833" y="4679"/>
                    <a:pt x="891" y="4733"/>
                    <a:pt x="959" y="4778"/>
                  </a:cubicBezTo>
                  <a:cubicBezTo>
                    <a:pt x="1277" y="5002"/>
                    <a:pt x="1650" y="5108"/>
                    <a:pt x="2037" y="5108"/>
                  </a:cubicBezTo>
                  <a:cubicBezTo>
                    <a:pt x="2848" y="5108"/>
                    <a:pt x="3724" y="4642"/>
                    <a:pt x="4306" y="3811"/>
                  </a:cubicBezTo>
                  <a:cubicBezTo>
                    <a:pt x="5138" y="2623"/>
                    <a:pt x="5089" y="1355"/>
                    <a:pt x="4175" y="410"/>
                  </a:cubicBezTo>
                  <a:lnTo>
                    <a:pt x="3784"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36"/>
            <p:cNvSpPr/>
            <p:nvPr/>
          </p:nvSpPr>
          <p:spPr>
            <a:xfrm>
              <a:off x="1532075" y="2345950"/>
              <a:ext cx="48825" cy="50625"/>
            </a:xfrm>
            <a:custGeom>
              <a:rect b="b" l="l" r="r" t="t"/>
              <a:pathLst>
                <a:path extrusionOk="0" h="2025" w="1953">
                  <a:moveTo>
                    <a:pt x="108" y="0"/>
                  </a:moveTo>
                  <a:lnTo>
                    <a:pt x="0" y="99"/>
                  </a:lnTo>
                  <a:lnTo>
                    <a:pt x="293" y="418"/>
                  </a:lnTo>
                  <a:lnTo>
                    <a:pt x="1728" y="1988"/>
                  </a:lnTo>
                  <a:cubicBezTo>
                    <a:pt x="1800" y="2002"/>
                    <a:pt x="1876" y="2015"/>
                    <a:pt x="1953" y="2024"/>
                  </a:cubicBezTo>
                  <a:lnTo>
                    <a:pt x="266" y="167"/>
                  </a:ln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36"/>
            <p:cNvSpPr/>
            <p:nvPr/>
          </p:nvSpPr>
          <p:spPr>
            <a:xfrm>
              <a:off x="1547125" y="2345950"/>
              <a:ext cx="48275" cy="50625"/>
            </a:xfrm>
            <a:custGeom>
              <a:rect b="b" l="l" r="r" t="t"/>
              <a:pathLst>
                <a:path extrusionOk="0" h="2025" w="1931">
                  <a:moveTo>
                    <a:pt x="109" y="0"/>
                  </a:moveTo>
                  <a:lnTo>
                    <a:pt x="1" y="99"/>
                  </a:lnTo>
                  <a:lnTo>
                    <a:pt x="1760" y="2024"/>
                  </a:lnTo>
                  <a:cubicBezTo>
                    <a:pt x="1814" y="2015"/>
                    <a:pt x="1877" y="2006"/>
                    <a:pt x="1931" y="199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36"/>
            <p:cNvSpPr/>
            <p:nvPr/>
          </p:nvSpPr>
          <p:spPr>
            <a:xfrm>
              <a:off x="1562325" y="2345950"/>
              <a:ext cx="45125" cy="47925"/>
            </a:xfrm>
            <a:custGeom>
              <a:rect b="b" l="l" r="r" t="t"/>
              <a:pathLst>
                <a:path extrusionOk="0" h="1917" w="1805">
                  <a:moveTo>
                    <a:pt x="104" y="0"/>
                  </a:moveTo>
                  <a:lnTo>
                    <a:pt x="0" y="99"/>
                  </a:lnTo>
                  <a:lnTo>
                    <a:pt x="1656" y="1916"/>
                  </a:lnTo>
                  <a:cubicBezTo>
                    <a:pt x="1705" y="1898"/>
                    <a:pt x="1755" y="1885"/>
                    <a:pt x="1804" y="1862"/>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36"/>
            <p:cNvSpPr/>
            <p:nvPr/>
          </p:nvSpPr>
          <p:spPr>
            <a:xfrm>
              <a:off x="1577275" y="2345950"/>
              <a:ext cx="40625" cy="43325"/>
            </a:xfrm>
            <a:custGeom>
              <a:rect b="b" l="l" r="r" t="t"/>
              <a:pathLst>
                <a:path extrusionOk="0" h="1733" w="1625">
                  <a:moveTo>
                    <a:pt x="109" y="0"/>
                  </a:moveTo>
                  <a:lnTo>
                    <a:pt x="1" y="99"/>
                  </a:lnTo>
                  <a:lnTo>
                    <a:pt x="1494" y="1732"/>
                  </a:lnTo>
                  <a:cubicBezTo>
                    <a:pt x="1539" y="1710"/>
                    <a:pt x="1580" y="1687"/>
                    <a:pt x="1625" y="1660"/>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36"/>
            <p:cNvSpPr/>
            <p:nvPr/>
          </p:nvSpPr>
          <p:spPr>
            <a:xfrm>
              <a:off x="1592450" y="2345950"/>
              <a:ext cx="34675" cy="37250"/>
            </a:xfrm>
            <a:custGeom>
              <a:rect b="b" l="l" r="r" t="t"/>
              <a:pathLst>
                <a:path extrusionOk="0" h="1490" w="1387">
                  <a:moveTo>
                    <a:pt x="109" y="0"/>
                  </a:moveTo>
                  <a:lnTo>
                    <a:pt x="1" y="99"/>
                  </a:lnTo>
                  <a:lnTo>
                    <a:pt x="1270" y="1489"/>
                  </a:lnTo>
                  <a:cubicBezTo>
                    <a:pt x="1310" y="1462"/>
                    <a:pt x="1346" y="1435"/>
                    <a:pt x="1386" y="1404"/>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36"/>
            <p:cNvSpPr/>
            <p:nvPr/>
          </p:nvSpPr>
          <p:spPr>
            <a:xfrm>
              <a:off x="1607425" y="2345950"/>
              <a:ext cx="27800" cy="30050"/>
            </a:xfrm>
            <a:custGeom>
              <a:rect b="b" l="l" r="r" t="t"/>
              <a:pathLst>
                <a:path extrusionOk="0" h="1202" w="1112">
                  <a:moveTo>
                    <a:pt x="108" y="0"/>
                  </a:moveTo>
                  <a:lnTo>
                    <a:pt x="0" y="99"/>
                  </a:lnTo>
                  <a:lnTo>
                    <a:pt x="1008" y="1201"/>
                  </a:lnTo>
                  <a:cubicBezTo>
                    <a:pt x="1044" y="1170"/>
                    <a:pt x="1080" y="1134"/>
                    <a:pt x="1111" y="1098"/>
                  </a:cubicBez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36"/>
            <p:cNvSpPr/>
            <p:nvPr/>
          </p:nvSpPr>
          <p:spPr>
            <a:xfrm>
              <a:off x="1609325" y="2331100"/>
              <a:ext cx="33200" cy="36350"/>
            </a:xfrm>
            <a:custGeom>
              <a:rect b="b" l="l" r="r" t="t"/>
              <a:pathLst>
                <a:path extrusionOk="0" h="1454" w="1328">
                  <a:moveTo>
                    <a:pt x="104" y="0"/>
                  </a:moveTo>
                  <a:lnTo>
                    <a:pt x="1" y="99"/>
                  </a:lnTo>
                  <a:lnTo>
                    <a:pt x="1238" y="1453"/>
                  </a:lnTo>
                  <a:cubicBezTo>
                    <a:pt x="1269" y="1413"/>
                    <a:pt x="1296" y="1372"/>
                    <a:pt x="1328" y="1336"/>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36"/>
            <p:cNvSpPr/>
            <p:nvPr/>
          </p:nvSpPr>
          <p:spPr>
            <a:xfrm>
              <a:off x="1609325" y="2314000"/>
              <a:ext cx="39400" cy="43650"/>
            </a:xfrm>
            <a:custGeom>
              <a:rect b="b" l="l" r="r" t="t"/>
              <a:pathLst>
                <a:path extrusionOk="0" h="1746" w="1576">
                  <a:moveTo>
                    <a:pt x="109" y="0"/>
                  </a:moveTo>
                  <a:lnTo>
                    <a:pt x="1" y="99"/>
                  </a:lnTo>
                  <a:lnTo>
                    <a:pt x="1503" y="1746"/>
                  </a:lnTo>
                  <a:cubicBezTo>
                    <a:pt x="1526" y="1701"/>
                    <a:pt x="1553" y="1656"/>
                    <a:pt x="1575" y="161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36"/>
            <p:cNvSpPr/>
            <p:nvPr/>
          </p:nvSpPr>
          <p:spPr>
            <a:xfrm>
              <a:off x="1609325" y="2297025"/>
              <a:ext cx="44450" cy="49500"/>
            </a:xfrm>
            <a:custGeom>
              <a:rect b="b" l="l" r="r" t="t"/>
              <a:pathLst>
                <a:path extrusionOk="0" h="1980" w="1778">
                  <a:moveTo>
                    <a:pt x="109" y="0"/>
                  </a:moveTo>
                  <a:lnTo>
                    <a:pt x="1" y="99"/>
                  </a:lnTo>
                  <a:lnTo>
                    <a:pt x="1719" y="1980"/>
                  </a:lnTo>
                  <a:cubicBezTo>
                    <a:pt x="1742" y="1930"/>
                    <a:pt x="1760" y="1881"/>
                    <a:pt x="1778" y="182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36"/>
            <p:cNvSpPr/>
            <p:nvPr/>
          </p:nvSpPr>
          <p:spPr>
            <a:xfrm>
              <a:off x="1609325" y="2279925"/>
              <a:ext cx="47600" cy="53775"/>
            </a:xfrm>
            <a:custGeom>
              <a:rect b="b" l="l" r="r" t="t"/>
              <a:pathLst>
                <a:path extrusionOk="0" h="2151" w="1904">
                  <a:moveTo>
                    <a:pt x="109" y="0"/>
                  </a:moveTo>
                  <a:lnTo>
                    <a:pt x="1" y="99"/>
                  </a:lnTo>
                  <a:lnTo>
                    <a:pt x="1877" y="2151"/>
                  </a:lnTo>
                  <a:cubicBezTo>
                    <a:pt x="1886" y="2092"/>
                    <a:pt x="1895" y="2029"/>
                    <a:pt x="1904" y="197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36"/>
            <p:cNvSpPr/>
            <p:nvPr/>
          </p:nvSpPr>
          <p:spPr>
            <a:xfrm>
              <a:off x="1609325" y="2262825"/>
              <a:ext cx="47825" cy="54900"/>
            </a:xfrm>
            <a:custGeom>
              <a:rect b="b" l="l" r="r" t="t"/>
              <a:pathLst>
                <a:path extrusionOk="0" h="2196" w="1913">
                  <a:moveTo>
                    <a:pt x="109" y="1"/>
                  </a:moveTo>
                  <a:lnTo>
                    <a:pt x="1" y="100"/>
                  </a:lnTo>
                  <a:lnTo>
                    <a:pt x="140" y="257"/>
                  </a:lnTo>
                  <a:lnTo>
                    <a:pt x="1913" y="2196"/>
                  </a:lnTo>
                  <a:cubicBezTo>
                    <a:pt x="1908" y="2115"/>
                    <a:pt x="1899" y="2029"/>
                    <a:pt x="1881" y="1948"/>
                  </a:cubicBezTo>
                  <a:lnTo>
                    <a:pt x="361" y="279"/>
                  </a:lnTo>
                  <a:lnTo>
                    <a:pt x="109"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36"/>
            <p:cNvSpPr/>
            <p:nvPr/>
          </p:nvSpPr>
          <p:spPr>
            <a:xfrm>
              <a:off x="1518350" y="2255575"/>
              <a:ext cx="132500" cy="127675"/>
            </a:xfrm>
            <a:custGeom>
              <a:rect b="b" l="l" r="r" t="t"/>
              <a:pathLst>
                <a:path extrusionOk="0" h="5107" w="5300">
                  <a:moveTo>
                    <a:pt x="3131" y="1"/>
                  </a:moveTo>
                  <a:cubicBezTo>
                    <a:pt x="2320" y="1"/>
                    <a:pt x="1446" y="467"/>
                    <a:pt x="864" y="1298"/>
                  </a:cubicBezTo>
                  <a:cubicBezTo>
                    <a:pt x="0" y="2526"/>
                    <a:pt x="104" y="4083"/>
                    <a:pt x="1089" y="4776"/>
                  </a:cubicBezTo>
                  <a:cubicBezTo>
                    <a:pt x="1409" y="5000"/>
                    <a:pt x="1782" y="5106"/>
                    <a:pt x="2170" y="5106"/>
                  </a:cubicBezTo>
                  <a:cubicBezTo>
                    <a:pt x="2981" y="5106"/>
                    <a:pt x="3856" y="4640"/>
                    <a:pt x="4440" y="3808"/>
                  </a:cubicBezTo>
                  <a:cubicBezTo>
                    <a:pt x="5300" y="2585"/>
                    <a:pt x="5196" y="1028"/>
                    <a:pt x="4211" y="331"/>
                  </a:cubicBezTo>
                  <a:cubicBezTo>
                    <a:pt x="3891" y="107"/>
                    <a:pt x="3518" y="1"/>
                    <a:pt x="313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36"/>
            <p:cNvSpPr/>
            <p:nvPr/>
          </p:nvSpPr>
          <p:spPr>
            <a:xfrm>
              <a:off x="1524075" y="2261475"/>
              <a:ext cx="120925" cy="116325"/>
            </a:xfrm>
            <a:custGeom>
              <a:rect b="b" l="l" r="r" t="t"/>
              <a:pathLst>
                <a:path extrusionOk="0" h="4653" w="4837">
                  <a:moveTo>
                    <a:pt x="2879" y="54"/>
                  </a:moveTo>
                  <a:cubicBezTo>
                    <a:pt x="3213" y="54"/>
                    <a:pt x="3538" y="158"/>
                    <a:pt x="3811" y="347"/>
                  </a:cubicBezTo>
                  <a:cubicBezTo>
                    <a:pt x="4684" y="959"/>
                    <a:pt x="4769" y="2349"/>
                    <a:pt x="4005" y="3442"/>
                  </a:cubicBezTo>
                  <a:cubicBezTo>
                    <a:pt x="3501" y="4153"/>
                    <a:pt x="2727" y="4598"/>
                    <a:pt x="1980" y="4598"/>
                  </a:cubicBezTo>
                  <a:cubicBezTo>
                    <a:pt x="1973" y="4598"/>
                    <a:pt x="1966" y="4598"/>
                    <a:pt x="1959" y="4598"/>
                  </a:cubicBezTo>
                  <a:cubicBezTo>
                    <a:pt x="1624" y="4598"/>
                    <a:pt x="1300" y="4495"/>
                    <a:pt x="1026" y="4306"/>
                  </a:cubicBezTo>
                  <a:cubicBezTo>
                    <a:pt x="154" y="3694"/>
                    <a:pt x="68" y="2304"/>
                    <a:pt x="833" y="1215"/>
                  </a:cubicBezTo>
                  <a:cubicBezTo>
                    <a:pt x="1337" y="500"/>
                    <a:pt x="2111" y="55"/>
                    <a:pt x="2857" y="55"/>
                  </a:cubicBezTo>
                  <a:cubicBezTo>
                    <a:pt x="2864" y="54"/>
                    <a:pt x="2872" y="54"/>
                    <a:pt x="2879" y="54"/>
                  </a:cubicBezTo>
                  <a:close/>
                  <a:moveTo>
                    <a:pt x="2879" y="0"/>
                  </a:moveTo>
                  <a:cubicBezTo>
                    <a:pt x="2872" y="0"/>
                    <a:pt x="2865" y="0"/>
                    <a:pt x="2857" y="1"/>
                  </a:cubicBezTo>
                  <a:cubicBezTo>
                    <a:pt x="2120" y="1"/>
                    <a:pt x="1319" y="423"/>
                    <a:pt x="788" y="1179"/>
                  </a:cubicBezTo>
                  <a:cubicBezTo>
                    <a:pt x="1" y="2299"/>
                    <a:pt x="95" y="3716"/>
                    <a:pt x="995" y="4351"/>
                  </a:cubicBezTo>
                  <a:cubicBezTo>
                    <a:pt x="1281" y="4549"/>
                    <a:pt x="1615" y="4652"/>
                    <a:pt x="1958" y="4652"/>
                  </a:cubicBezTo>
                  <a:cubicBezTo>
                    <a:pt x="1966" y="4652"/>
                    <a:pt x="1973" y="4652"/>
                    <a:pt x="1980" y="4652"/>
                  </a:cubicBezTo>
                  <a:cubicBezTo>
                    <a:pt x="2722" y="4652"/>
                    <a:pt x="3519" y="4229"/>
                    <a:pt x="4049" y="3474"/>
                  </a:cubicBezTo>
                  <a:cubicBezTo>
                    <a:pt x="4837" y="2353"/>
                    <a:pt x="4742" y="932"/>
                    <a:pt x="3843" y="302"/>
                  </a:cubicBezTo>
                  <a:cubicBezTo>
                    <a:pt x="3561" y="104"/>
                    <a:pt x="3223" y="0"/>
                    <a:pt x="28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28" name="Google Shape;2128;p36"/>
          <p:cNvGrpSpPr/>
          <p:nvPr/>
        </p:nvGrpSpPr>
        <p:grpSpPr>
          <a:xfrm>
            <a:off x="323344" y="1101782"/>
            <a:ext cx="467181" cy="476434"/>
            <a:chOff x="2410712" y="2415450"/>
            <a:chExt cx="312600" cy="312600"/>
          </a:xfrm>
        </p:grpSpPr>
        <p:sp>
          <p:nvSpPr>
            <p:cNvPr id="2129" name="Google Shape;2129;p3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3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31" name="Google Shape;2131;p36"/>
          <p:cNvSpPr txBox="1"/>
          <p:nvPr/>
        </p:nvSpPr>
        <p:spPr>
          <a:xfrm>
            <a:off x="780625" y="1127549"/>
            <a:ext cx="65331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Introduction</a:t>
            </a:r>
            <a:endParaRPr b="1" sz="1800">
              <a:solidFill>
                <a:srgbClr val="006D77"/>
              </a:solidFill>
              <a:highlight>
                <a:srgbClr val="EDF9F9"/>
              </a:highlight>
              <a:latin typeface="Lora"/>
              <a:ea typeface="Lora"/>
              <a:cs typeface="Lora"/>
              <a:sym typeface="Lora"/>
            </a:endParaRPr>
          </a:p>
        </p:txBody>
      </p:sp>
      <p:sp>
        <p:nvSpPr>
          <p:cNvPr id="2132" name="Google Shape;2132;p36"/>
          <p:cNvSpPr txBox="1"/>
          <p:nvPr/>
        </p:nvSpPr>
        <p:spPr>
          <a:xfrm>
            <a:off x="323350" y="1501201"/>
            <a:ext cx="6842100" cy="1601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M</a:t>
            </a:r>
            <a:r>
              <a:rPr lang="en-GB" sz="1200">
                <a:solidFill>
                  <a:srgbClr val="1C4588"/>
                </a:solidFill>
                <a:latin typeface="Mada"/>
                <a:ea typeface="Mada"/>
                <a:cs typeface="Mada"/>
                <a:sym typeface="Mada"/>
              </a:rPr>
              <a:t>ost swellings of the parotid gland are </a:t>
            </a:r>
            <a:r>
              <a:rPr b="1" lang="en-GB" sz="1200">
                <a:solidFill>
                  <a:srgbClr val="1C4588"/>
                </a:solidFill>
                <a:latin typeface="Mada"/>
                <a:ea typeface="Mada"/>
                <a:cs typeface="Mada"/>
                <a:sym typeface="Mada"/>
              </a:rPr>
              <a:t>(benign) tumours. </a:t>
            </a:r>
            <a:endParaRPr b="1"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Since total removal of the parotid gland would be required to treat inflammation, this should be avoided if possible due to the risk of damage to the </a:t>
            </a:r>
            <a:r>
              <a:rPr b="1" lang="en-GB" sz="1200">
                <a:solidFill>
                  <a:srgbClr val="1C4588"/>
                </a:solidFill>
                <a:latin typeface="Mada"/>
                <a:ea typeface="Mada"/>
                <a:cs typeface="Mada"/>
                <a:sym typeface="Mada"/>
              </a:rPr>
              <a:t>facial nerve</a:t>
            </a:r>
            <a:endParaRPr b="1"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parotid gland is the most common site of origin of salivary neoplasms, almost 80% of which are benign</a:t>
            </a:r>
            <a:endParaRPr sz="1200">
              <a:latin typeface="Mada"/>
              <a:ea typeface="Mada"/>
              <a:cs typeface="Mada"/>
              <a:sym typeface="Mad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6" name="Shape 2136"/>
        <p:cNvGrpSpPr/>
        <p:nvPr/>
      </p:nvGrpSpPr>
      <p:grpSpPr>
        <a:xfrm>
          <a:off x="0" y="0"/>
          <a:ext cx="0" cy="0"/>
          <a:chOff x="0" y="0"/>
          <a:chExt cx="0" cy="0"/>
        </a:xfrm>
      </p:grpSpPr>
      <p:sp>
        <p:nvSpPr>
          <p:cNvPr id="2137" name="Google Shape;2137;p3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38" name="Google Shape;2138;p37"/>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139" name="Google Shape;2139;p37"/>
          <p:cNvSpPr txBox="1"/>
          <p:nvPr/>
        </p:nvSpPr>
        <p:spPr>
          <a:xfrm>
            <a:off x="281613" y="182775"/>
            <a:ext cx="70263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THE SALIVARY GLANDS: The Parotid Gland</a:t>
            </a:r>
            <a:endParaRPr sz="2200"/>
          </a:p>
        </p:txBody>
      </p:sp>
      <p:grpSp>
        <p:nvGrpSpPr>
          <p:cNvPr id="2140" name="Google Shape;2140;p37"/>
          <p:cNvGrpSpPr/>
          <p:nvPr/>
        </p:nvGrpSpPr>
        <p:grpSpPr>
          <a:xfrm>
            <a:off x="323344" y="1163993"/>
            <a:ext cx="467181" cy="476434"/>
            <a:chOff x="2410712" y="2415450"/>
            <a:chExt cx="312600" cy="312600"/>
          </a:xfrm>
        </p:grpSpPr>
        <p:sp>
          <p:nvSpPr>
            <p:cNvPr id="2141" name="Google Shape;2141;p3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3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43" name="Google Shape;2143;p37"/>
          <p:cNvSpPr txBox="1"/>
          <p:nvPr/>
        </p:nvSpPr>
        <p:spPr>
          <a:xfrm>
            <a:off x="780625" y="1189761"/>
            <a:ext cx="65331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Pleomorphic adenoma</a:t>
            </a:r>
            <a:r>
              <a:rPr b="1" lang="en-GB" sz="1800">
                <a:solidFill>
                  <a:srgbClr val="006D77"/>
                </a:solidFill>
                <a:highlight>
                  <a:srgbClr val="EDF9F9"/>
                </a:highlight>
                <a:latin typeface="Lora"/>
                <a:ea typeface="Lora"/>
                <a:cs typeface="Lora"/>
                <a:sym typeface="Lora"/>
              </a:rPr>
              <a:t> (Mixed parotid tumour, sialoma)</a:t>
            </a:r>
            <a:endParaRPr b="1" sz="1800">
              <a:solidFill>
                <a:srgbClr val="006D77"/>
              </a:solidFill>
              <a:highlight>
                <a:srgbClr val="EDF9F9"/>
              </a:highlight>
              <a:latin typeface="Lora"/>
              <a:ea typeface="Lora"/>
              <a:cs typeface="Lora"/>
              <a:sym typeface="Lora"/>
            </a:endParaRPr>
          </a:p>
        </p:txBody>
      </p:sp>
      <p:grpSp>
        <p:nvGrpSpPr>
          <p:cNvPr id="2144" name="Google Shape;2144;p37"/>
          <p:cNvGrpSpPr/>
          <p:nvPr/>
        </p:nvGrpSpPr>
        <p:grpSpPr>
          <a:xfrm>
            <a:off x="325361" y="3046890"/>
            <a:ext cx="467181" cy="476434"/>
            <a:chOff x="2410712" y="2415450"/>
            <a:chExt cx="312600" cy="312600"/>
          </a:xfrm>
        </p:grpSpPr>
        <p:sp>
          <p:nvSpPr>
            <p:cNvPr id="2145" name="Google Shape;2145;p3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3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47" name="Google Shape;2147;p37"/>
          <p:cNvSpPr txBox="1"/>
          <p:nvPr/>
        </p:nvSpPr>
        <p:spPr>
          <a:xfrm>
            <a:off x="782642" y="3072657"/>
            <a:ext cx="65331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Adenolymphoma (Warthin’s tumour)</a:t>
            </a:r>
            <a:endParaRPr b="1" sz="1800">
              <a:solidFill>
                <a:srgbClr val="006D77"/>
              </a:solidFill>
              <a:highlight>
                <a:srgbClr val="EDF9F9"/>
              </a:highlight>
              <a:latin typeface="Lora"/>
              <a:ea typeface="Lora"/>
              <a:cs typeface="Lora"/>
              <a:sym typeface="Lora"/>
            </a:endParaRPr>
          </a:p>
        </p:txBody>
      </p:sp>
      <p:grpSp>
        <p:nvGrpSpPr>
          <p:cNvPr id="2148" name="Google Shape;2148;p37"/>
          <p:cNvGrpSpPr/>
          <p:nvPr/>
        </p:nvGrpSpPr>
        <p:grpSpPr>
          <a:xfrm>
            <a:off x="351047" y="6196370"/>
            <a:ext cx="865460" cy="743572"/>
            <a:chOff x="1186450" y="2531950"/>
            <a:chExt cx="399400" cy="341825"/>
          </a:xfrm>
        </p:grpSpPr>
        <p:sp>
          <p:nvSpPr>
            <p:cNvPr id="2149" name="Google Shape;2149;p37"/>
            <p:cNvSpPr/>
            <p:nvPr/>
          </p:nvSpPr>
          <p:spPr>
            <a:xfrm>
              <a:off x="1243925" y="2531950"/>
              <a:ext cx="341925" cy="341825"/>
            </a:xfrm>
            <a:custGeom>
              <a:rect b="b" l="l" r="r" t="t"/>
              <a:pathLst>
                <a:path extrusionOk="0" h="13673" w="13677">
                  <a:moveTo>
                    <a:pt x="6839" y="1"/>
                  </a:moveTo>
                  <a:cubicBezTo>
                    <a:pt x="3064" y="1"/>
                    <a:pt x="1" y="3060"/>
                    <a:pt x="1" y="6834"/>
                  </a:cubicBezTo>
                  <a:cubicBezTo>
                    <a:pt x="1" y="10613"/>
                    <a:pt x="3064" y="13672"/>
                    <a:pt x="6839" y="13672"/>
                  </a:cubicBezTo>
                  <a:cubicBezTo>
                    <a:pt x="10617" y="13672"/>
                    <a:pt x="13676" y="10613"/>
                    <a:pt x="13676" y="6834"/>
                  </a:cubicBezTo>
                  <a:cubicBezTo>
                    <a:pt x="13676" y="3060"/>
                    <a:pt x="10617" y="1"/>
                    <a:pt x="6839"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37"/>
            <p:cNvSpPr/>
            <p:nvPr/>
          </p:nvSpPr>
          <p:spPr>
            <a:xfrm>
              <a:off x="1186450" y="2575700"/>
              <a:ext cx="61900" cy="134100"/>
            </a:xfrm>
            <a:custGeom>
              <a:rect b="b" l="l" r="r" t="t"/>
              <a:pathLst>
                <a:path extrusionOk="0" h="5364" w="2476">
                  <a:moveTo>
                    <a:pt x="1027" y="1"/>
                  </a:moveTo>
                  <a:lnTo>
                    <a:pt x="446" y="424"/>
                  </a:lnTo>
                  <a:lnTo>
                    <a:pt x="433" y="433"/>
                  </a:lnTo>
                  <a:cubicBezTo>
                    <a:pt x="248" y="604"/>
                    <a:pt x="1" y="1107"/>
                    <a:pt x="410" y="1755"/>
                  </a:cubicBezTo>
                  <a:cubicBezTo>
                    <a:pt x="716" y="2246"/>
                    <a:pt x="1679" y="4225"/>
                    <a:pt x="2228" y="5363"/>
                  </a:cubicBezTo>
                  <a:lnTo>
                    <a:pt x="2475" y="5242"/>
                  </a:lnTo>
                  <a:cubicBezTo>
                    <a:pt x="1805" y="3847"/>
                    <a:pt x="941" y="2084"/>
                    <a:pt x="644" y="1611"/>
                  </a:cubicBezTo>
                  <a:cubicBezTo>
                    <a:pt x="275" y="1026"/>
                    <a:pt x="577" y="685"/>
                    <a:pt x="617" y="640"/>
                  </a:cubicBezTo>
                  <a:lnTo>
                    <a:pt x="1189" y="226"/>
                  </a:lnTo>
                  <a:lnTo>
                    <a:pt x="1027"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37"/>
            <p:cNvSpPr/>
            <p:nvPr/>
          </p:nvSpPr>
          <p:spPr>
            <a:xfrm>
              <a:off x="1268325" y="2533200"/>
              <a:ext cx="107550" cy="115625"/>
            </a:xfrm>
            <a:custGeom>
              <a:rect b="b" l="l" r="r" t="t"/>
              <a:pathLst>
                <a:path extrusionOk="0" h="4625" w="4302">
                  <a:moveTo>
                    <a:pt x="856" y="0"/>
                  </a:moveTo>
                  <a:cubicBezTo>
                    <a:pt x="787" y="0"/>
                    <a:pt x="725" y="9"/>
                    <a:pt x="676" y="23"/>
                  </a:cubicBezTo>
                  <a:lnTo>
                    <a:pt x="1" y="306"/>
                  </a:lnTo>
                  <a:lnTo>
                    <a:pt x="109" y="558"/>
                  </a:lnTo>
                  <a:lnTo>
                    <a:pt x="757" y="288"/>
                  </a:lnTo>
                  <a:cubicBezTo>
                    <a:pt x="771" y="285"/>
                    <a:pt x="807" y="279"/>
                    <a:pt x="858" y="279"/>
                  </a:cubicBezTo>
                  <a:cubicBezTo>
                    <a:pt x="1022" y="279"/>
                    <a:pt x="1341" y="347"/>
                    <a:pt x="1575" y="819"/>
                  </a:cubicBezTo>
                  <a:cubicBezTo>
                    <a:pt x="1854" y="1386"/>
                    <a:pt x="3262" y="3442"/>
                    <a:pt x="4077" y="4625"/>
                  </a:cubicBezTo>
                  <a:lnTo>
                    <a:pt x="4302" y="4467"/>
                  </a:lnTo>
                  <a:cubicBezTo>
                    <a:pt x="3649" y="3523"/>
                    <a:pt x="2102" y="1264"/>
                    <a:pt x="1818" y="693"/>
                  </a:cubicBezTo>
                  <a:cubicBezTo>
                    <a:pt x="1545" y="142"/>
                    <a:pt x="1136" y="0"/>
                    <a:pt x="85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37"/>
            <p:cNvSpPr/>
            <p:nvPr/>
          </p:nvSpPr>
          <p:spPr>
            <a:xfrm>
              <a:off x="1358650" y="2627675"/>
              <a:ext cx="17225" cy="21050"/>
            </a:xfrm>
            <a:custGeom>
              <a:rect b="b" l="l" r="r" t="t"/>
              <a:pathLst>
                <a:path extrusionOk="0" h="842" w="689">
                  <a:moveTo>
                    <a:pt x="216" y="0"/>
                  </a:moveTo>
                  <a:lnTo>
                    <a:pt x="0" y="171"/>
                  </a:lnTo>
                  <a:cubicBezTo>
                    <a:pt x="167" y="414"/>
                    <a:pt x="324" y="643"/>
                    <a:pt x="464" y="841"/>
                  </a:cubicBezTo>
                  <a:lnTo>
                    <a:pt x="689" y="688"/>
                  </a:lnTo>
                  <a:cubicBezTo>
                    <a:pt x="558" y="499"/>
                    <a:pt x="396" y="266"/>
                    <a:pt x="21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37"/>
            <p:cNvSpPr/>
            <p:nvPr/>
          </p:nvSpPr>
          <p:spPr>
            <a:xfrm>
              <a:off x="1236175" y="2694025"/>
              <a:ext cx="12175" cy="15650"/>
            </a:xfrm>
            <a:custGeom>
              <a:rect b="b" l="l" r="r" t="t"/>
              <a:pathLst>
                <a:path extrusionOk="0" h="626" w="487">
                  <a:moveTo>
                    <a:pt x="239" y="0"/>
                  </a:moveTo>
                  <a:lnTo>
                    <a:pt x="0" y="140"/>
                  </a:lnTo>
                  <a:cubicBezTo>
                    <a:pt x="86" y="311"/>
                    <a:pt x="167" y="477"/>
                    <a:pt x="239" y="626"/>
                  </a:cubicBezTo>
                  <a:lnTo>
                    <a:pt x="486" y="509"/>
                  </a:lnTo>
                  <a:lnTo>
                    <a:pt x="2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37"/>
            <p:cNvSpPr/>
            <p:nvPr/>
          </p:nvSpPr>
          <p:spPr>
            <a:xfrm>
              <a:off x="1203000" y="2571475"/>
              <a:ext cx="23300" cy="20200"/>
            </a:xfrm>
            <a:custGeom>
              <a:rect b="b" l="l" r="r" t="t"/>
              <a:pathLst>
                <a:path extrusionOk="0" h="808" w="932">
                  <a:moveTo>
                    <a:pt x="540" y="0"/>
                  </a:moveTo>
                  <a:cubicBezTo>
                    <a:pt x="481" y="0"/>
                    <a:pt x="422" y="17"/>
                    <a:pt x="369" y="53"/>
                  </a:cubicBezTo>
                  <a:lnTo>
                    <a:pt x="176" y="183"/>
                  </a:lnTo>
                  <a:cubicBezTo>
                    <a:pt x="36" y="278"/>
                    <a:pt x="0" y="467"/>
                    <a:pt x="95" y="602"/>
                  </a:cubicBezTo>
                  <a:lnTo>
                    <a:pt x="144" y="674"/>
                  </a:lnTo>
                  <a:cubicBezTo>
                    <a:pt x="200" y="760"/>
                    <a:pt x="295" y="807"/>
                    <a:pt x="392" y="807"/>
                  </a:cubicBezTo>
                  <a:cubicBezTo>
                    <a:pt x="450" y="807"/>
                    <a:pt x="510" y="790"/>
                    <a:pt x="563" y="755"/>
                  </a:cubicBezTo>
                  <a:lnTo>
                    <a:pt x="756" y="629"/>
                  </a:lnTo>
                  <a:cubicBezTo>
                    <a:pt x="895" y="534"/>
                    <a:pt x="931" y="345"/>
                    <a:pt x="837" y="206"/>
                  </a:cubicBezTo>
                  <a:lnTo>
                    <a:pt x="788" y="134"/>
                  </a:lnTo>
                  <a:cubicBezTo>
                    <a:pt x="731" y="47"/>
                    <a:pt x="637" y="0"/>
                    <a:pt x="54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37"/>
            <p:cNvSpPr/>
            <p:nvPr/>
          </p:nvSpPr>
          <p:spPr>
            <a:xfrm>
              <a:off x="1256525" y="2533925"/>
              <a:ext cx="23425" cy="19525"/>
            </a:xfrm>
            <a:custGeom>
              <a:rect b="b" l="l" r="r" t="t"/>
              <a:pathLst>
                <a:path extrusionOk="0" h="781" w="937">
                  <a:moveTo>
                    <a:pt x="558" y="1"/>
                  </a:moveTo>
                  <a:cubicBezTo>
                    <a:pt x="516" y="1"/>
                    <a:pt x="473" y="10"/>
                    <a:pt x="432" y="30"/>
                  </a:cubicBezTo>
                  <a:lnTo>
                    <a:pt x="221" y="124"/>
                  </a:lnTo>
                  <a:cubicBezTo>
                    <a:pt x="68" y="192"/>
                    <a:pt x="1" y="372"/>
                    <a:pt x="73" y="525"/>
                  </a:cubicBezTo>
                  <a:lnTo>
                    <a:pt x="104" y="601"/>
                  </a:lnTo>
                  <a:cubicBezTo>
                    <a:pt x="157" y="714"/>
                    <a:pt x="266" y="780"/>
                    <a:pt x="382" y="780"/>
                  </a:cubicBezTo>
                  <a:cubicBezTo>
                    <a:pt x="423" y="780"/>
                    <a:pt x="464" y="772"/>
                    <a:pt x="504" y="754"/>
                  </a:cubicBezTo>
                  <a:lnTo>
                    <a:pt x="716" y="655"/>
                  </a:lnTo>
                  <a:cubicBezTo>
                    <a:pt x="869" y="588"/>
                    <a:pt x="936" y="408"/>
                    <a:pt x="864" y="255"/>
                  </a:cubicBezTo>
                  <a:lnTo>
                    <a:pt x="833" y="178"/>
                  </a:lnTo>
                  <a:cubicBezTo>
                    <a:pt x="780" y="67"/>
                    <a:pt x="671"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37"/>
            <p:cNvSpPr/>
            <p:nvPr/>
          </p:nvSpPr>
          <p:spPr>
            <a:xfrm>
              <a:off x="1237400" y="2632850"/>
              <a:ext cx="149950" cy="116325"/>
            </a:xfrm>
            <a:custGeom>
              <a:rect b="b" l="l" r="r" t="t"/>
              <a:pathLst>
                <a:path extrusionOk="0" h="4653" w="5998">
                  <a:moveTo>
                    <a:pt x="5314" y="0"/>
                  </a:moveTo>
                  <a:lnTo>
                    <a:pt x="4900" y="229"/>
                  </a:lnTo>
                  <a:cubicBezTo>
                    <a:pt x="4909" y="243"/>
                    <a:pt x="5489" y="1291"/>
                    <a:pt x="5197" y="2344"/>
                  </a:cubicBezTo>
                  <a:cubicBezTo>
                    <a:pt x="5030" y="2938"/>
                    <a:pt x="4612" y="3428"/>
                    <a:pt x="3951" y="3797"/>
                  </a:cubicBezTo>
                  <a:cubicBezTo>
                    <a:pt x="3497" y="4052"/>
                    <a:pt x="3056" y="4179"/>
                    <a:pt x="2632" y="4179"/>
                  </a:cubicBezTo>
                  <a:cubicBezTo>
                    <a:pt x="2190" y="4179"/>
                    <a:pt x="1766" y="4041"/>
                    <a:pt x="1364" y="3765"/>
                  </a:cubicBezTo>
                  <a:cubicBezTo>
                    <a:pt x="982" y="3491"/>
                    <a:pt x="658" y="3145"/>
                    <a:pt x="415" y="2744"/>
                  </a:cubicBezTo>
                  <a:lnTo>
                    <a:pt x="1" y="2974"/>
                  </a:lnTo>
                  <a:cubicBezTo>
                    <a:pt x="28" y="3023"/>
                    <a:pt x="694" y="4202"/>
                    <a:pt x="1935" y="4553"/>
                  </a:cubicBezTo>
                  <a:cubicBezTo>
                    <a:pt x="2166" y="4619"/>
                    <a:pt x="2401" y="4652"/>
                    <a:pt x="2639" y="4652"/>
                  </a:cubicBezTo>
                  <a:cubicBezTo>
                    <a:pt x="3142" y="4652"/>
                    <a:pt x="3659" y="4504"/>
                    <a:pt x="4185" y="4211"/>
                  </a:cubicBezTo>
                  <a:cubicBezTo>
                    <a:pt x="4517" y="4026"/>
                    <a:pt x="4814" y="3797"/>
                    <a:pt x="5071" y="3518"/>
                  </a:cubicBezTo>
                  <a:cubicBezTo>
                    <a:pt x="5345" y="3221"/>
                    <a:pt x="5543" y="2861"/>
                    <a:pt x="5651" y="2474"/>
                  </a:cubicBezTo>
                  <a:cubicBezTo>
                    <a:pt x="5997" y="1233"/>
                    <a:pt x="5341" y="50"/>
                    <a:pt x="53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37"/>
            <p:cNvSpPr/>
            <p:nvPr/>
          </p:nvSpPr>
          <p:spPr>
            <a:xfrm>
              <a:off x="1244375" y="2636325"/>
              <a:ext cx="133300" cy="103375"/>
            </a:xfrm>
            <a:custGeom>
              <a:rect b="b" l="l" r="r" t="t"/>
              <a:pathLst>
                <a:path extrusionOk="0" h="4135" w="5332">
                  <a:moveTo>
                    <a:pt x="4783" y="0"/>
                  </a:moveTo>
                  <a:lnTo>
                    <a:pt x="4625" y="90"/>
                  </a:lnTo>
                  <a:cubicBezTo>
                    <a:pt x="4630" y="99"/>
                    <a:pt x="5215" y="1148"/>
                    <a:pt x="4918" y="2205"/>
                  </a:cubicBezTo>
                  <a:cubicBezTo>
                    <a:pt x="4751" y="2799"/>
                    <a:pt x="4333" y="3289"/>
                    <a:pt x="3676" y="3658"/>
                  </a:cubicBezTo>
                  <a:cubicBezTo>
                    <a:pt x="3220" y="3911"/>
                    <a:pt x="2780" y="4038"/>
                    <a:pt x="2356" y="4038"/>
                  </a:cubicBezTo>
                  <a:cubicBezTo>
                    <a:pt x="1913" y="4038"/>
                    <a:pt x="1489" y="3900"/>
                    <a:pt x="1085" y="3622"/>
                  </a:cubicBezTo>
                  <a:cubicBezTo>
                    <a:pt x="703" y="3352"/>
                    <a:pt x="379" y="3006"/>
                    <a:pt x="136" y="2605"/>
                  </a:cubicBezTo>
                  <a:lnTo>
                    <a:pt x="1" y="2682"/>
                  </a:lnTo>
                  <a:cubicBezTo>
                    <a:pt x="140" y="2907"/>
                    <a:pt x="725" y="3766"/>
                    <a:pt x="1710" y="4049"/>
                  </a:cubicBezTo>
                  <a:cubicBezTo>
                    <a:pt x="1916" y="4106"/>
                    <a:pt x="2125" y="4135"/>
                    <a:pt x="2336" y="4135"/>
                  </a:cubicBezTo>
                  <a:cubicBezTo>
                    <a:pt x="2791" y="4135"/>
                    <a:pt x="3259" y="4003"/>
                    <a:pt x="3735" y="3739"/>
                  </a:cubicBezTo>
                  <a:cubicBezTo>
                    <a:pt x="4031" y="3572"/>
                    <a:pt x="4301" y="3365"/>
                    <a:pt x="4531" y="3114"/>
                  </a:cubicBezTo>
                  <a:cubicBezTo>
                    <a:pt x="4778" y="2844"/>
                    <a:pt x="4958" y="2524"/>
                    <a:pt x="5053" y="2173"/>
                  </a:cubicBezTo>
                  <a:cubicBezTo>
                    <a:pt x="5332" y="1188"/>
                    <a:pt x="4904" y="239"/>
                    <a:pt x="478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37"/>
            <p:cNvSpPr/>
            <p:nvPr/>
          </p:nvSpPr>
          <p:spPr>
            <a:xfrm>
              <a:off x="1528250" y="2699875"/>
              <a:ext cx="34550" cy="92025"/>
            </a:xfrm>
            <a:custGeom>
              <a:rect b="b" l="l" r="r" t="t"/>
              <a:pathLst>
                <a:path extrusionOk="0" h="3681" w="1382">
                  <a:moveTo>
                    <a:pt x="805" y="0"/>
                  </a:moveTo>
                  <a:cubicBezTo>
                    <a:pt x="805" y="0"/>
                    <a:pt x="0" y="2767"/>
                    <a:pt x="1318" y="3680"/>
                  </a:cubicBezTo>
                  <a:lnTo>
                    <a:pt x="1381" y="3545"/>
                  </a:lnTo>
                  <a:cubicBezTo>
                    <a:pt x="1381" y="3545"/>
                    <a:pt x="288" y="2780"/>
                    <a:pt x="891" y="212"/>
                  </a:cubicBezTo>
                  <a:cubicBezTo>
                    <a:pt x="895" y="198"/>
                    <a:pt x="904" y="176"/>
                    <a:pt x="909" y="158"/>
                  </a:cubicBezTo>
                  <a:lnTo>
                    <a:pt x="80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37"/>
            <p:cNvSpPr/>
            <p:nvPr/>
          </p:nvSpPr>
          <p:spPr>
            <a:xfrm>
              <a:off x="1531050" y="2662150"/>
              <a:ext cx="47600" cy="42275"/>
            </a:xfrm>
            <a:custGeom>
              <a:rect b="b" l="l" r="r" t="t"/>
              <a:pathLst>
                <a:path extrusionOk="0" h="1691" w="1904">
                  <a:moveTo>
                    <a:pt x="952" y="0"/>
                  </a:moveTo>
                  <a:cubicBezTo>
                    <a:pt x="860" y="0"/>
                    <a:pt x="767" y="15"/>
                    <a:pt x="675" y="47"/>
                  </a:cubicBezTo>
                  <a:cubicBezTo>
                    <a:pt x="235" y="200"/>
                    <a:pt x="1" y="681"/>
                    <a:pt x="154" y="1122"/>
                  </a:cubicBezTo>
                  <a:cubicBezTo>
                    <a:pt x="271" y="1472"/>
                    <a:pt x="598" y="1691"/>
                    <a:pt x="948" y="1691"/>
                  </a:cubicBezTo>
                  <a:cubicBezTo>
                    <a:pt x="1039" y="1691"/>
                    <a:pt x="1133" y="1676"/>
                    <a:pt x="1224" y="1644"/>
                  </a:cubicBezTo>
                  <a:cubicBezTo>
                    <a:pt x="1665" y="1491"/>
                    <a:pt x="1904" y="1010"/>
                    <a:pt x="1751" y="569"/>
                  </a:cubicBezTo>
                  <a:cubicBezTo>
                    <a:pt x="1629" y="220"/>
                    <a:pt x="1302" y="0"/>
                    <a:pt x="952"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37"/>
            <p:cNvSpPr/>
            <p:nvPr/>
          </p:nvSpPr>
          <p:spPr>
            <a:xfrm>
              <a:off x="1543550" y="2672875"/>
              <a:ext cx="22950" cy="20375"/>
            </a:xfrm>
            <a:custGeom>
              <a:rect b="b" l="l" r="r" t="t"/>
              <a:pathLst>
                <a:path extrusionOk="0" h="815" w="918">
                  <a:moveTo>
                    <a:pt x="460" y="0"/>
                  </a:moveTo>
                  <a:cubicBezTo>
                    <a:pt x="338" y="0"/>
                    <a:pt x="217" y="55"/>
                    <a:pt x="135" y="158"/>
                  </a:cubicBezTo>
                  <a:cubicBezTo>
                    <a:pt x="0" y="338"/>
                    <a:pt x="31" y="594"/>
                    <a:pt x="211" y="729"/>
                  </a:cubicBezTo>
                  <a:cubicBezTo>
                    <a:pt x="284" y="787"/>
                    <a:pt x="371" y="815"/>
                    <a:pt x="458" y="815"/>
                  </a:cubicBezTo>
                  <a:cubicBezTo>
                    <a:pt x="580" y="815"/>
                    <a:pt x="701" y="760"/>
                    <a:pt x="783" y="657"/>
                  </a:cubicBezTo>
                  <a:cubicBezTo>
                    <a:pt x="918" y="477"/>
                    <a:pt x="886" y="221"/>
                    <a:pt x="706" y="86"/>
                  </a:cubicBezTo>
                  <a:cubicBezTo>
                    <a:pt x="633" y="28"/>
                    <a:pt x="547" y="0"/>
                    <a:pt x="46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37"/>
            <p:cNvSpPr/>
            <p:nvPr/>
          </p:nvSpPr>
          <p:spPr>
            <a:xfrm>
              <a:off x="1550950" y="2664325"/>
              <a:ext cx="28150" cy="39950"/>
            </a:xfrm>
            <a:custGeom>
              <a:rect b="b" l="l" r="r" t="t"/>
              <a:pathLst>
                <a:path extrusionOk="0" h="1598" w="1126">
                  <a:moveTo>
                    <a:pt x="545" y="1"/>
                  </a:moveTo>
                  <a:lnTo>
                    <a:pt x="545" y="1"/>
                  </a:lnTo>
                  <a:cubicBezTo>
                    <a:pt x="1126" y="545"/>
                    <a:pt x="788" y="1512"/>
                    <a:pt x="1" y="1580"/>
                  </a:cubicBezTo>
                  <a:cubicBezTo>
                    <a:pt x="58" y="1591"/>
                    <a:pt x="115" y="1597"/>
                    <a:pt x="172" y="1597"/>
                  </a:cubicBezTo>
                  <a:cubicBezTo>
                    <a:pt x="524" y="1597"/>
                    <a:pt x="848" y="1376"/>
                    <a:pt x="968" y="1031"/>
                  </a:cubicBezTo>
                  <a:cubicBezTo>
                    <a:pt x="1103" y="630"/>
                    <a:pt x="923" y="190"/>
                    <a:pt x="54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37"/>
            <p:cNvSpPr/>
            <p:nvPr/>
          </p:nvSpPr>
          <p:spPr>
            <a:xfrm>
              <a:off x="1333800" y="2730450"/>
              <a:ext cx="108425" cy="142875"/>
            </a:xfrm>
            <a:custGeom>
              <a:rect b="b" l="l" r="r" t="t"/>
              <a:pathLst>
                <a:path extrusionOk="0" h="5715" w="4337">
                  <a:moveTo>
                    <a:pt x="427" y="1"/>
                  </a:moveTo>
                  <a:lnTo>
                    <a:pt x="0" y="194"/>
                  </a:lnTo>
                  <a:cubicBezTo>
                    <a:pt x="553" y="1409"/>
                    <a:pt x="1215" y="2570"/>
                    <a:pt x="1980" y="3667"/>
                  </a:cubicBezTo>
                  <a:cubicBezTo>
                    <a:pt x="2470" y="4378"/>
                    <a:pt x="3023" y="5125"/>
                    <a:pt x="3680" y="5714"/>
                  </a:cubicBezTo>
                  <a:cubicBezTo>
                    <a:pt x="3905" y="5701"/>
                    <a:pt x="4121" y="5678"/>
                    <a:pt x="4337" y="5642"/>
                  </a:cubicBezTo>
                  <a:cubicBezTo>
                    <a:pt x="3563" y="5062"/>
                    <a:pt x="2924" y="4203"/>
                    <a:pt x="2366" y="3397"/>
                  </a:cubicBezTo>
                  <a:cubicBezTo>
                    <a:pt x="1620" y="2327"/>
                    <a:pt x="972" y="1188"/>
                    <a:pt x="4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37"/>
            <p:cNvSpPr/>
            <p:nvPr/>
          </p:nvSpPr>
          <p:spPr>
            <a:xfrm>
              <a:off x="1531725" y="2703925"/>
              <a:ext cx="34775" cy="84600"/>
            </a:xfrm>
            <a:custGeom>
              <a:rect b="b" l="l" r="r" t="t"/>
              <a:pathLst>
                <a:path extrusionOk="0" h="3384" w="1391">
                  <a:moveTo>
                    <a:pt x="770" y="0"/>
                  </a:moveTo>
                  <a:cubicBezTo>
                    <a:pt x="770" y="0"/>
                    <a:pt x="1" y="2227"/>
                    <a:pt x="1242" y="3383"/>
                  </a:cubicBezTo>
                  <a:cubicBezTo>
                    <a:pt x="1296" y="3293"/>
                    <a:pt x="1346" y="3203"/>
                    <a:pt x="1391" y="3113"/>
                  </a:cubicBezTo>
                  <a:cubicBezTo>
                    <a:pt x="1161" y="2884"/>
                    <a:pt x="716" y="2330"/>
                    <a:pt x="1031" y="9"/>
                  </a:cubicBezTo>
                  <a:lnTo>
                    <a:pt x="77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64" name="Google Shape;2164;p37"/>
          <p:cNvSpPr txBox="1"/>
          <p:nvPr/>
        </p:nvSpPr>
        <p:spPr>
          <a:xfrm>
            <a:off x="243900" y="5826172"/>
            <a:ext cx="1168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E29578"/>
                </a:solidFill>
                <a:latin typeface="Lora"/>
                <a:ea typeface="Lora"/>
                <a:cs typeface="Lora"/>
                <a:sym typeface="Lora"/>
              </a:rPr>
              <a:t>Examination</a:t>
            </a:r>
            <a:endParaRPr b="1" sz="1200">
              <a:solidFill>
                <a:srgbClr val="E29578"/>
              </a:solidFill>
              <a:latin typeface="Lora"/>
              <a:ea typeface="Lora"/>
              <a:cs typeface="Lora"/>
              <a:sym typeface="Lora"/>
            </a:endParaRPr>
          </a:p>
        </p:txBody>
      </p:sp>
      <p:sp>
        <p:nvSpPr>
          <p:cNvPr id="2165" name="Google Shape;2165;p37"/>
          <p:cNvSpPr/>
          <p:nvPr/>
        </p:nvSpPr>
        <p:spPr>
          <a:xfrm>
            <a:off x="265200" y="4738149"/>
            <a:ext cx="6842100" cy="1007700"/>
          </a:xfrm>
          <a:prstGeom prst="round1Rect">
            <a:avLst>
              <a:gd fmla="val 30812" name="adj"/>
            </a:avLst>
          </a:prstGeom>
          <a:noFill/>
          <a:ln cap="flat" cmpd="sng" w="19050">
            <a:solidFill>
              <a:srgbClr val="F9BDA5"/>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66" name="Google Shape;2166;p37"/>
          <p:cNvGrpSpPr/>
          <p:nvPr/>
        </p:nvGrpSpPr>
        <p:grpSpPr>
          <a:xfrm>
            <a:off x="432165" y="4966014"/>
            <a:ext cx="750422" cy="753569"/>
            <a:chOff x="1086250" y="2163525"/>
            <a:chExt cx="341800" cy="341925"/>
          </a:xfrm>
        </p:grpSpPr>
        <p:sp>
          <p:nvSpPr>
            <p:cNvPr id="2167" name="Google Shape;2167;p37"/>
            <p:cNvSpPr/>
            <p:nvPr/>
          </p:nvSpPr>
          <p:spPr>
            <a:xfrm>
              <a:off x="1086250" y="2163525"/>
              <a:ext cx="341800" cy="341925"/>
            </a:xfrm>
            <a:custGeom>
              <a:rect b="b" l="l" r="r" t="t"/>
              <a:pathLst>
                <a:path extrusionOk="0" h="13677" w="13672">
                  <a:moveTo>
                    <a:pt x="6839" y="0"/>
                  </a:moveTo>
                  <a:cubicBezTo>
                    <a:pt x="3060" y="0"/>
                    <a:pt x="1" y="3059"/>
                    <a:pt x="1" y="6838"/>
                  </a:cubicBezTo>
                  <a:cubicBezTo>
                    <a:pt x="1" y="10613"/>
                    <a:pt x="3060" y="13676"/>
                    <a:pt x="6839" y="13676"/>
                  </a:cubicBezTo>
                  <a:cubicBezTo>
                    <a:pt x="10613" y="13676"/>
                    <a:pt x="13672" y="10613"/>
                    <a:pt x="13672" y="6838"/>
                  </a:cubicBezTo>
                  <a:cubicBezTo>
                    <a:pt x="13672" y="3059"/>
                    <a:pt x="10613" y="0"/>
                    <a:pt x="6839"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37"/>
            <p:cNvSpPr/>
            <p:nvPr/>
          </p:nvSpPr>
          <p:spPr>
            <a:xfrm>
              <a:off x="1117625" y="2175225"/>
              <a:ext cx="243400" cy="327175"/>
            </a:xfrm>
            <a:custGeom>
              <a:rect b="b" l="l" r="r" t="t"/>
              <a:pathLst>
                <a:path extrusionOk="0" h="13087" w="9736">
                  <a:moveTo>
                    <a:pt x="3087" y="0"/>
                  </a:moveTo>
                  <a:cubicBezTo>
                    <a:pt x="2286" y="315"/>
                    <a:pt x="1553" y="778"/>
                    <a:pt x="928" y="1363"/>
                  </a:cubicBezTo>
                  <a:lnTo>
                    <a:pt x="19" y="11548"/>
                  </a:lnTo>
                  <a:cubicBezTo>
                    <a:pt x="1" y="11755"/>
                    <a:pt x="145" y="11939"/>
                    <a:pt x="347" y="11975"/>
                  </a:cubicBezTo>
                  <a:lnTo>
                    <a:pt x="6857" y="13087"/>
                  </a:lnTo>
                  <a:cubicBezTo>
                    <a:pt x="7504" y="12965"/>
                    <a:pt x="8130" y="12749"/>
                    <a:pt x="8715" y="12448"/>
                  </a:cubicBezTo>
                  <a:lnTo>
                    <a:pt x="9736" y="940"/>
                  </a:lnTo>
                  <a:cubicBezTo>
                    <a:pt x="9259" y="576"/>
                    <a:pt x="8737" y="275"/>
                    <a:pt x="8184" y="45"/>
                  </a:cubicBezTo>
                  <a:lnTo>
                    <a:pt x="3087"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37"/>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37"/>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37"/>
            <p:cNvSpPr/>
            <p:nvPr/>
          </p:nvSpPr>
          <p:spPr>
            <a:xfrm>
              <a:off x="1109975" y="2199050"/>
              <a:ext cx="238225" cy="275900"/>
            </a:xfrm>
            <a:custGeom>
              <a:rect b="b" l="l" r="r" t="t"/>
              <a:pathLst>
                <a:path extrusionOk="0" h="11036" w="9529">
                  <a:moveTo>
                    <a:pt x="1706" y="1"/>
                  </a:moveTo>
                  <a:cubicBezTo>
                    <a:pt x="1706" y="1"/>
                    <a:pt x="667" y="8769"/>
                    <a:pt x="1" y="9331"/>
                  </a:cubicBezTo>
                  <a:lnTo>
                    <a:pt x="7819" y="11036"/>
                  </a:lnTo>
                  <a:lnTo>
                    <a:pt x="9529" y="68"/>
                  </a:lnTo>
                  <a:lnTo>
                    <a:pt x="1706"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37"/>
            <p:cNvSpPr/>
            <p:nvPr/>
          </p:nvSpPr>
          <p:spPr>
            <a:xfrm>
              <a:off x="1088500" y="2392500"/>
              <a:ext cx="219775" cy="82450"/>
            </a:xfrm>
            <a:custGeom>
              <a:rect b="b" l="l" r="r" t="t"/>
              <a:pathLst>
                <a:path extrusionOk="0" h="3298" w="8791">
                  <a:moveTo>
                    <a:pt x="8791" y="2578"/>
                  </a:moveTo>
                  <a:lnTo>
                    <a:pt x="8791" y="2579"/>
                  </a:lnTo>
                  <a:lnTo>
                    <a:pt x="8791" y="2579"/>
                  </a:lnTo>
                  <a:cubicBezTo>
                    <a:pt x="8791" y="2579"/>
                    <a:pt x="8791" y="2579"/>
                    <a:pt x="8791" y="2578"/>
                  </a:cubicBezTo>
                  <a:close/>
                  <a:moveTo>
                    <a:pt x="77" y="0"/>
                  </a:moveTo>
                  <a:cubicBezTo>
                    <a:pt x="1" y="1179"/>
                    <a:pt x="860" y="1593"/>
                    <a:pt x="860" y="1593"/>
                  </a:cubicBezTo>
                  <a:lnTo>
                    <a:pt x="8274" y="3210"/>
                  </a:lnTo>
                  <a:lnTo>
                    <a:pt x="8274" y="3210"/>
                  </a:lnTo>
                  <a:cubicBezTo>
                    <a:pt x="7749" y="3012"/>
                    <a:pt x="7050" y="1633"/>
                    <a:pt x="7050" y="1633"/>
                  </a:cubicBezTo>
                  <a:lnTo>
                    <a:pt x="77" y="0"/>
                  </a:lnTo>
                  <a:close/>
                  <a:moveTo>
                    <a:pt x="8274" y="3210"/>
                  </a:moveTo>
                  <a:lnTo>
                    <a:pt x="8274" y="3210"/>
                  </a:lnTo>
                  <a:cubicBezTo>
                    <a:pt x="8311" y="3224"/>
                    <a:pt x="8347" y="3232"/>
                    <a:pt x="8381" y="3233"/>
                  </a:cubicBezTo>
                  <a:lnTo>
                    <a:pt x="8381" y="3233"/>
                  </a:lnTo>
                  <a:lnTo>
                    <a:pt x="8274" y="3210"/>
                  </a:lnTo>
                  <a:close/>
                  <a:moveTo>
                    <a:pt x="8791" y="2579"/>
                  </a:moveTo>
                  <a:cubicBezTo>
                    <a:pt x="8716" y="3055"/>
                    <a:pt x="8570" y="3233"/>
                    <a:pt x="8393" y="3233"/>
                  </a:cubicBezTo>
                  <a:cubicBezTo>
                    <a:pt x="8389" y="3233"/>
                    <a:pt x="8385" y="3233"/>
                    <a:pt x="8381" y="3233"/>
                  </a:cubicBezTo>
                  <a:lnTo>
                    <a:pt x="8381" y="3233"/>
                  </a:lnTo>
                  <a:lnTo>
                    <a:pt x="8678" y="3298"/>
                  </a:lnTo>
                  <a:lnTo>
                    <a:pt x="8791" y="2579"/>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37"/>
            <p:cNvSpPr/>
            <p:nvPr/>
          </p:nvSpPr>
          <p:spPr>
            <a:xfrm>
              <a:off x="1211775" y="2184100"/>
              <a:ext cx="10700" cy="9800"/>
            </a:xfrm>
            <a:custGeom>
              <a:rect b="b" l="l" r="r" t="t"/>
              <a:pathLst>
                <a:path extrusionOk="0" h="392" w="428">
                  <a:moveTo>
                    <a:pt x="216" y="1"/>
                  </a:moveTo>
                  <a:cubicBezTo>
                    <a:pt x="202" y="1"/>
                    <a:pt x="189" y="2"/>
                    <a:pt x="176" y="5"/>
                  </a:cubicBezTo>
                  <a:cubicBezTo>
                    <a:pt x="68" y="28"/>
                    <a:pt x="0" y="131"/>
                    <a:pt x="23" y="234"/>
                  </a:cubicBezTo>
                  <a:cubicBezTo>
                    <a:pt x="42" y="328"/>
                    <a:pt x="123" y="392"/>
                    <a:pt x="212" y="392"/>
                  </a:cubicBezTo>
                  <a:cubicBezTo>
                    <a:pt x="225" y="392"/>
                    <a:pt x="239" y="390"/>
                    <a:pt x="252" y="387"/>
                  </a:cubicBezTo>
                  <a:cubicBezTo>
                    <a:pt x="360" y="365"/>
                    <a:pt x="428" y="261"/>
                    <a:pt x="405" y="158"/>
                  </a:cubicBezTo>
                  <a:cubicBezTo>
                    <a:pt x="389" y="64"/>
                    <a:pt x="306" y="1"/>
                    <a:pt x="216"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37"/>
            <p:cNvSpPr/>
            <p:nvPr/>
          </p:nvSpPr>
          <p:spPr>
            <a:xfrm>
              <a:off x="1281950" y="2183950"/>
              <a:ext cx="10700" cy="9850"/>
            </a:xfrm>
            <a:custGeom>
              <a:rect b="b" l="l" r="r" t="t"/>
              <a:pathLst>
                <a:path extrusionOk="0" h="394" w="428">
                  <a:moveTo>
                    <a:pt x="218" y="1"/>
                  </a:moveTo>
                  <a:cubicBezTo>
                    <a:pt x="202" y="1"/>
                    <a:pt x="187" y="3"/>
                    <a:pt x="171" y="7"/>
                  </a:cubicBezTo>
                  <a:cubicBezTo>
                    <a:pt x="63" y="29"/>
                    <a:pt x="0" y="133"/>
                    <a:pt x="23" y="240"/>
                  </a:cubicBezTo>
                  <a:cubicBezTo>
                    <a:pt x="42" y="330"/>
                    <a:pt x="123" y="393"/>
                    <a:pt x="215" y="393"/>
                  </a:cubicBezTo>
                  <a:cubicBezTo>
                    <a:pt x="229" y="393"/>
                    <a:pt x="243" y="392"/>
                    <a:pt x="257" y="389"/>
                  </a:cubicBezTo>
                  <a:cubicBezTo>
                    <a:pt x="360" y="362"/>
                    <a:pt x="428" y="258"/>
                    <a:pt x="405" y="155"/>
                  </a:cubicBezTo>
                  <a:cubicBezTo>
                    <a:pt x="386" y="63"/>
                    <a:pt x="305" y="1"/>
                    <a:pt x="218"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37"/>
            <p:cNvSpPr/>
            <p:nvPr/>
          </p:nvSpPr>
          <p:spPr>
            <a:xfrm>
              <a:off x="1215475" y="2188925"/>
              <a:ext cx="71900" cy="22650"/>
            </a:xfrm>
            <a:custGeom>
              <a:rect b="b" l="l" r="r" t="t"/>
              <a:pathLst>
                <a:path extrusionOk="0" fill="none" h="906" w="2876">
                  <a:moveTo>
                    <a:pt x="68" y="1"/>
                  </a:moveTo>
                  <a:lnTo>
                    <a:pt x="10" y="698"/>
                  </a:lnTo>
                  <a:cubicBezTo>
                    <a:pt x="1" y="811"/>
                    <a:pt x="86" y="905"/>
                    <a:pt x="199" y="905"/>
                  </a:cubicBezTo>
                  <a:lnTo>
                    <a:pt x="1130" y="905"/>
                  </a:lnTo>
                  <a:lnTo>
                    <a:pt x="1134" y="874"/>
                  </a:lnTo>
                  <a:cubicBezTo>
                    <a:pt x="1143" y="770"/>
                    <a:pt x="1229" y="689"/>
                    <a:pt x="1332" y="689"/>
                  </a:cubicBezTo>
                  <a:lnTo>
                    <a:pt x="1422" y="689"/>
                  </a:lnTo>
                  <a:cubicBezTo>
                    <a:pt x="1539" y="689"/>
                    <a:pt x="1634" y="788"/>
                    <a:pt x="1620" y="905"/>
                  </a:cubicBezTo>
                  <a:lnTo>
                    <a:pt x="1620" y="905"/>
                  </a:lnTo>
                  <a:lnTo>
                    <a:pt x="2619" y="905"/>
                  </a:lnTo>
                  <a:cubicBezTo>
                    <a:pt x="2718" y="905"/>
                    <a:pt x="2799" y="833"/>
                    <a:pt x="2808" y="734"/>
                  </a:cubicBezTo>
                  <a:lnTo>
                    <a:pt x="2875" y="1"/>
                  </a:lnTo>
                </a:path>
              </a:pathLst>
            </a:custGeom>
            <a:noFill/>
            <a:ln cap="flat" cmpd="sng" w="4275">
              <a:solidFill>
                <a:srgbClr val="F9BDA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37"/>
            <p:cNvSpPr/>
            <p:nvPr/>
          </p:nvSpPr>
          <p:spPr>
            <a:xfrm>
              <a:off x="1178600" y="2242925"/>
              <a:ext cx="123950" cy="3275"/>
            </a:xfrm>
            <a:custGeom>
              <a:rect b="b" l="l" r="r" t="t"/>
              <a:pathLst>
                <a:path extrusionOk="0" fill="none" h="131" w="4958">
                  <a:moveTo>
                    <a:pt x="0" y="0"/>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37"/>
            <p:cNvSpPr/>
            <p:nvPr/>
          </p:nvSpPr>
          <p:spPr>
            <a:xfrm>
              <a:off x="1176900" y="2261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37"/>
            <p:cNvSpPr/>
            <p:nvPr/>
          </p:nvSpPr>
          <p:spPr>
            <a:xfrm>
              <a:off x="1173875" y="2279925"/>
              <a:ext cx="123950" cy="3400"/>
            </a:xfrm>
            <a:custGeom>
              <a:rect b="b" l="l" r="r" t="t"/>
              <a:pathLst>
                <a:path extrusionOk="0" fill="none" h="136" w="4958">
                  <a:moveTo>
                    <a:pt x="0" y="0"/>
                  </a:moveTo>
                  <a:lnTo>
                    <a:pt x="4958" y="135"/>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37"/>
            <p:cNvSpPr/>
            <p:nvPr/>
          </p:nvSpPr>
          <p:spPr>
            <a:xfrm>
              <a:off x="1170825" y="2298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37"/>
            <p:cNvSpPr/>
            <p:nvPr/>
          </p:nvSpPr>
          <p:spPr>
            <a:xfrm>
              <a:off x="1167800" y="2316925"/>
              <a:ext cx="123850" cy="3275"/>
            </a:xfrm>
            <a:custGeom>
              <a:rect b="b" l="l" r="r" t="t"/>
              <a:pathLst>
                <a:path extrusionOk="0" fill="none" h="131" w="4954">
                  <a:moveTo>
                    <a:pt x="0" y="0"/>
                  </a:moveTo>
                  <a:lnTo>
                    <a:pt x="4953"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37"/>
            <p:cNvSpPr/>
            <p:nvPr/>
          </p:nvSpPr>
          <p:spPr>
            <a:xfrm>
              <a:off x="1182375" y="2341925"/>
              <a:ext cx="46275" cy="39200"/>
            </a:xfrm>
            <a:custGeom>
              <a:rect b="b" l="l" r="r" t="t"/>
              <a:pathLst>
                <a:path extrusionOk="0" h="1568" w="1851">
                  <a:moveTo>
                    <a:pt x="1028" y="0"/>
                  </a:moveTo>
                  <a:cubicBezTo>
                    <a:pt x="377" y="0"/>
                    <a:pt x="1" y="770"/>
                    <a:pt x="434" y="1286"/>
                  </a:cubicBezTo>
                  <a:cubicBezTo>
                    <a:pt x="595" y="1480"/>
                    <a:pt x="813" y="1567"/>
                    <a:pt x="1027" y="1567"/>
                  </a:cubicBezTo>
                  <a:cubicBezTo>
                    <a:pt x="1405" y="1567"/>
                    <a:pt x="1775" y="1296"/>
                    <a:pt x="1815" y="854"/>
                  </a:cubicBezTo>
                  <a:cubicBezTo>
                    <a:pt x="1851" y="422"/>
                    <a:pt x="1536" y="44"/>
                    <a:pt x="1104" y="4"/>
                  </a:cubicBezTo>
                  <a:cubicBezTo>
                    <a:pt x="1078" y="1"/>
                    <a:pt x="1053" y="0"/>
                    <a:pt x="1028"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37"/>
            <p:cNvSpPr/>
            <p:nvPr/>
          </p:nvSpPr>
          <p:spPr>
            <a:xfrm>
              <a:off x="1164075" y="2343800"/>
              <a:ext cx="53225" cy="30050"/>
            </a:xfrm>
            <a:custGeom>
              <a:rect b="b" l="l" r="r" t="t"/>
              <a:pathLst>
                <a:path extrusionOk="0" fill="none" h="1202" w="2129">
                  <a:moveTo>
                    <a:pt x="320" y="1202"/>
                  </a:moveTo>
                  <a:cubicBezTo>
                    <a:pt x="100" y="932"/>
                    <a:pt x="1" y="581"/>
                    <a:pt x="50" y="235"/>
                  </a:cubicBezTo>
                  <a:cubicBezTo>
                    <a:pt x="64" y="149"/>
                    <a:pt x="100" y="55"/>
                    <a:pt x="181" y="32"/>
                  </a:cubicBezTo>
                  <a:cubicBezTo>
                    <a:pt x="298" y="1"/>
                    <a:pt x="383" y="145"/>
                    <a:pt x="419" y="261"/>
                  </a:cubicBezTo>
                  <a:cubicBezTo>
                    <a:pt x="469" y="410"/>
                    <a:pt x="518" y="563"/>
                    <a:pt x="568" y="716"/>
                  </a:cubicBezTo>
                  <a:cubicBezTo>
                    <a:pt x="572" y="743"/>
                    <a:pt x="590" y="770"/>
                    <a:pt x="613" y="792"/>
                  </a:cubicBezTo>
                  <a:cubicBezTo>
                    <a:pt x="734" y="864"/>
                    <a:pt x="792" y="522"/>
                    <a:pt x="923" y="572"/>
                  </a:cubicBezTo>
                  <a:cubicBezTo>
                    <a:pt x="995" y="599"/>
                    <a:pt x="972" y="711"/>
                    <a:pt x="1013" y="774"/>
                  </a:cubicBezTo>
                  <a:cubicBezTo>
                    <a:pt x="1062" y="846"/>
                    <a:pt x="1175" y="837"/>
                    <a:pt x="1251" y="792"/>
                  </a:cubicBezTo>
                  <a:cubicBezTo>
                    <a:pt x="1328" y="752"/>
                    <a:pt x="1395" y="689"/>
                    <a:pt x="1481" y="680"/>
                  </a:cubicBezTo>
                  <a:cubicBezTo>
                    <a:pt x="1566" y="675"/>
                    <a:pt x="1647" y="716"/>
                    <a:pt x="1728" y="707"/>
                  </a:cubicBezTo>
                  <a:cubicBezTo>
                    <a:pt x="1872" y="693"/>
                    <a:pt x="1989" y="518"/>
                    <a:pt x="2129" y="558"/>
                  </a:cubicBezTo>
                </a:path>
              </a:pathLst>
            </a:custGeom>
            <a:noFill/>
            <a:ln cap="rnd" cmpd="sng" w="4275">
              <a:solidFill>
                <a:srgbClr val="96D6E0"/>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83" name="Google Shape;2183;p37"/>
          <p:cNvSpPr txBox="1"/>
          <p:nvPr/>
        </p:nvSpPr>
        <p:spPr>
          <a:xfrm>
            <a:off x="249405" y="4650188"/>
            <a:ext cx="10566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History</a:t>
            </a:r>
            <a:endParaRPr b="1" sz="1200">
              <a:solidFill>
                <a:srgbClr val="006D77"/>
              </a:solidFill>
              <a:latin typeface="Lora"/>
              <a:ea typeface="Lora"/>
              <a:cs typeface="Lora"/>
              <a:sym typeface="Lora"/>
            </a:endParaRPr>
          </a:p>
        </p:txBody>
      </p:sp>
      <p:sp>
        <p:nvSpPr>
          <p:cNvPr id="2184" name="Google Shape;2184;p37"/>
          <p:cNvSpPr/>
          <p:nvPr/>
        </p:nvSpPr>
        <p:spPr>
          <a:xfrm>
            <a:off x="265200" y="5906050"/>
            <a:ext cx="6842100" cy="1069200"/>
          </a:xfrm>
          <a:prstGeom prst="round1Rect">
            <a:avLst>
              <a:gd fmla="val 20662"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37"/>
          <p:cNvSpPr txBox="1"/>
          <p:nvPr/>
        </p:nvSpPr>
        <p:spPr>
          <a:xfrm>
            <a:off x="1399710" y="4801479"/>
            <a:ext cx="5612100" cy="88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Over the age of 50 years.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Rapidly enlarging swelling on the side of the face.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Painful, especially during movements of the jaw.</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Patients may complain of symptoms of fascial nerve involvement</a:t>
            </a:r>
            <a:endParaRPr sz="1200">
              <a:latin typeface="Mada"/>
              <a:ea typeface="Mada"/>
              <a:cs typeface="Mada"/>
              <a:sym typeface="Mada"/>
            </a:endParaRPr>
          </a:p>
        </p:txBody>
      </p:sp>
      <p:sp>
        <p:nvSpPr>
          <p:cNvPr id="2186" name="Google Shape;2186;p37"/>
          <p:cNvSpPr txBox="1"/>
          <p:nvPr/>
        </p:nvSpPr>
        <p:spPr>
          <a:xfrm>
            <a:off x="1399700" y="6055543"/>
            <a:ext cx="5426400" cy="7875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SzPts val="1200"/>
              <a:buFont typeface="Mada"/>
              <a:buChar char="●"/>
            </a:pPr>
            <a:r>
              <a:rPr lang="en-GB" sz="1200">
                <a:latin typeface="Mada"/>
                <a:ea typeface="Mada"/>
                <a:cs typeface="Mada"/>
                <a:sym typeface="Mada"/>
              </a:rPr>
              <a:t>Skin may be infiltrated, hyperaemic and hot.</a:t>
            </a:r>
            <a:endParaRPr sz="1200">
              <a:latin typeface="Mada"/>
              <a:ea typeface="Mada"/>
              <a:cs typeface="Mada"/>
              <a:sym typeface="Mada"/>
            </a:endParaRPr>
          </a:p>
          <a:p>
            <a:pPr indent="-304800" lvl="0" marL="457200" marR="0" rtl="0" algn="l">
              <a:lnSpc>
                <a:spcPct val="100000"/>
              </a:lnSpc>
              <a:spcBef>
                <a:spcPts val="0"/>
              </a:spcBef>
              <a:spcAft>
                <a:spcPts val="0"/>
              </a:spcAft>
              <a:buSzPts val="1200"/>
              <a:buFont typeface="Mada"/>
              <a:buChar char="●"/>
            </a:pPr>
            <a:r>
              <a:rPr lang="en-GB" sz="1200">
                <a:solidFill>
                  <a:srgbClr val="0E4877"/>
                </a:solidFill>
                <a:latin typeface="Mada"/>
                <a:ea typeface="Mada"/>
                <a:cs typeface="Mada"/>
                <a:sym typeface="Mada"/>
              </a:rPr>
              <a:t>Soft or cystic,</a:t>
            </a:r>
            <a:r>
              <a:rPr lang="en-GB" sz="1200">
                <a:latin typeface="Mada"/>
                <a:ea typeface="Mada"/>
                <a:cs typeface="Mada"/>
                <a:sym typeface="Mada"/>
              </a:rPr>
              <a:t> n</a:t>
            </a:r>
            <a:r>
              <a:rPr lang="en-GB" sz="1200">
                <a:latin typeface="Mada"/>
                <a:ea typeface="Mada"/>
                <a:cs typeface="Mada"/>
                <a:sym typeface="Mada"/>
              </a:rPr>
              <a:t>ot very tender.</a:t>
            </a:r>
            <a:endParaRPr sz="1200">
              <a:latin typeface="Mada"/>
              <a:ea typeface="Mada"/>
              <a:cs typeface="Mada"/>
              <a:sym typeface="Mada"/>
            </a:endParaRPr>
          </a:p>
          <a:p>
            <a:pPr indent="-304800" lvl="0" marL="457200" marR="0" rtl="0" algn="l">
              <a:lnSpc>
                <a:spcPct val="100000"/>
              </a:lnSpc>
              <a:spcBef>
                <a:spcPts val="0"/>
              </a:spcBef>
              <a:spcAft>
                <a:spcPts val="0"/>
              </a:spcAft>
              <a:buSzPts val="1200"/>
              <a:buFont typeface="Mada"/>
              <a:buChar char="●"/>
            </a:pPr>
            <a:r>
              <a:rPr lang="en-GB" sz="1200">
                <a:latin typeface="Mada"/>
                <a:ea typeface="Mada"/>
                <a:cs typeface="Mada"/>
                <a:sym typeface="Mada"/>
              </a:rPr>
              <a:t>The cervical lymph glands are likely to be enlarged and hard.</a:t>
            </a:r>
            <a:endParaRPr sz="1200">
              <a:latin typeface="Mada"/>
              <a:ea typeface="Mada"/>
              <a:cs typeface="Mada"/>
              <a:sym typeface="Mada"/>
            </a:endParaRPr>
          </a:p>
          <a:p>
            <a:pPr indent="-304800" lvl="0" marL="457200" marR="0" rtl="0" algn="l">
              <a:lnSpc>
                <a:spcPct val="100000"/>
              </a:lnSpc>
              <a:spcBef>
                <a:spcPts val="0"/>
              </a:spcBef>
              <a:spcAft>
                <a:spcPts val="0"/>
              </a:spcAft>
              <a:buSzPts val="1200"/>
              <a:buFont typeface="Mada"/>
              <a:buChar char="●"/>
            </a:pPr>
            <a:r>
              <a:rPr lang="en-GB" sz="1200">
                <a:latin typeface="Mada"/>
                <a:ea typeface="Mada"/>
                <a:cs typeface="Mada"/>
                <a:sym typeface="Mada"/>
              </a:rPr>
              <a:t>Look for distant metastasis.</a:t>
            </a:r>
            <a:endParaRPr sz="1200">
              <a:latin typeface="Mada"/>
              <a:ea typeface="Mada"/>
              <a:cs typeface="Mada"/>
              <a:sym typeface="Mada"/>
            </a:endParaRPr>
          </a:p>
        </p:txBody>
      </p:sp>
      <p:sp>
        <p:nvSpPr>
          <p:cNvPr id="2187" name="Google Shape;2187;p37"/>
          <p:cNvSpPr txBox="1"/>
          <p:nvPr/>
        </p:nvSpPr>
        <p:spPr>
          <a:xfrm>
            <a:off x="628150" y="1510671"/>
            <a:ext cx="6842100" cy="1288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Most common salivary gland tumour (Most in parotid gland). And More common in adult males</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They are Benign, slow growing with Potential for malignant transformation.</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Lobulated:</a:t>
            </a:r>
            <a:r>
              <a:rPr lang="en-GB" sz="1200">
                <a:solidFill>
                  <a:srgbClr val="1C4588"/>
                </a:solidFill>
                <a:latin typeface="Mada"/>
                <a:ea typeface="Mada"/>
                <a:cs typeface="Mada"/>
                <a:sym typeface="Mada"/>
              </a:rPr>
              <a:t> pseudocapsule with pseudopods</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Epithelial and mesenchymal elements with fibromyxoid, fibroid stroma</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Facial nerve is never involved. </a:t>
            </a:r>
            <a:endParaRPr b="1"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Prognosis is good.</a:t>
            </a:r>
            <a:endParaRPr sz="1200">
              <a:solidFill>
                <a:srgbClr val="1C4588"/>
              </a:solidFill>
              <a:latin typeface="Mada"/>
              <a:ea typeface="Mada"/>
              <a:cs typeface="Mada"/>
              <a:sym typeface="Mada"/>
            </a:endParaRPr>
          </a:p>
        </p:txBody>
      </p:sp>
      <p:sp>
        <p:nvSpPr>
          <p:cNvPr id="2188" name="Google Shape;2188;p37"/>
          <p:cNvSpPr txBox="1"/>
          <p:nvPr/>
        </p:nvSpPr>
        <p:spPr>
          <a:xfrm>
            <a:off x="628150" y="3390225"/>
            <a:ext cx="6842100" cy="1288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second most common tumour of the salivary glands.</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Almost exclusively parotid (Most in the lower pole of the gland)</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60% male. 30% </a:t>
            </a:r>
            <a:r>
              <a:rPr lang="en-GB" sz="1200">
                <a:solidFill>
                  <a:srgbClr val="1C4588"/>
                </a:solidFill>
                <a:latin typeface="Mada"/>
                <a:ea typeface="Mada"/>
                <a:cs typeface="Mada"/>
                <a:sym typeface="Mada"/>
              </a:rPr>
              <a:t>bilateral</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Option of watchful waiting may be discussed with patient.</a:t>
            </a:r>
            <a:endParaRPr sz="1200">
              <a:solidFill>
                <a:srgbClr val="1C4588"/>
              </a:solidFill>
              <a:latin typeface="Mada"/>
              <a:ea typeface="Mada"/>
              <a:cs typeface="Mada"/>
              <a:sym typeface="Mada"/>
            </a:endParaRPr>
          </a:p>
        </p:txBody>
      </p:sp>
      <p:sp>
        <p:nvSpPr>
          <p:cNvPr id="2189" name="Google Shape;2189;p37"/>
          <p:cNvSpPr/>
          <p:nvPr/>
        </p:nvSpPr>
        <p:spPr>
          <a:xfrm>
            <a:off x="265175" y="7146454"/>
            <a:ext cx="6842100" cy="1007700"/>
          </a:xfrm>
          <a:prstGeom prst="round1Rect">
            <a:avLst>
              <a:gd fmla="val 22463" name="adj"/>
            </a:avLst>
          </a:prstGeom>
          <a:noFill/>
          <a:ln cap="flat" cmpd="sng" w="19050">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37"/>
          <p:cNvSpPr txBox="1"/>
          <p:nvPr/>
        </p:nvSpPr>
        <p:spPr>
          <a:xfrm>
            <a:off x="1461375" y="7203619"/>
            <a:ext cx="5417400" cy="829200"/>
          </a:xfrm>
          <a:prstGeom prst="rect">
            <a:avLst/>
          </a:prstGeom>
          <a:noFill/>
          <a:ln>
            <a:noFill/>
          </a:ln>
        </p:spPr>
        <p:txBody>
          <a:bodyPr anchorCtr="0" anchor="ctr" bIns="91425" lIns="91425" spcFirstLastPara="1" rIns="91425" wrap="square" tIns="91425">
            <a:noAutofit/>
          </a:bodyPr>
          <a:lstStyle/>
          <a:p>
            <a:pPr indent="-304800" lvl="0" marL="457200" marR="0" rtl="0" algn="l">
              <a:lnSpc>
                <a:spcPct val="100000"/>
              </a:lnSpc>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Ultrasound: diagnostic method of choice in salivary gland tumors</a:t>
            </a:r>
            <a:endParaRPr b="1" sz="1200">
              <a:solidFill>
                <a:srgbClr val="1C4588"/>
              </a:solidFill>
              <a:latin typeface="Mada"/>
              <a:ea typeface="Mada"/>
              <a:cs typeface="Mada"/>
              <a:sym typeface="Mada"/>
            </a:endParaRPr>
          </a:p>
        </p:txBody>
      </p:sp>
      <p:sp>
        <p:nvSpPr>
          <p:cNvPr id="2191" name="Google Shape;2191;p37"/>
          <p:cNvSpPr txBox="1"/>
          <p:nvPr/>
        </p:nvSpPr>
        <p:spPr>
          <a:xfrm>
            <a:off x="307163" y="7087254"/>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42958F"/>
                </a:solidFill>
                <a:latin typeface="Lora"/>
                <a:ea typeface="Lora"/>
                <a:cs typeface="Lora"/>
                <a:sym typeface="Lora"/>
              </a:rPr>
              <a:t>Diagnostics</a:t>
            </a:r>
            <a:endParaRPr b="1" sz="1100">
              <a:solidFill>
                <a:srgbClr val="42958F"/>
              </a:solidFill>
              <a:latin typeface="Lora"/>
              <a:ea typeface="Lora"/>
              <a:cs typeface="Lora"/>
              <a:sym typeface="Lora"/>
            </a:endParaRPr>
          </a:p>
        </p:txBody>
      </p:sp>
      <p:sp>
        <p:nvSpPr>
          <p:cNvPr id="2192" name="Google Shape;2192;p37"/>
          <p:cNvSpPr/>
          <p:nvPr/>
        </p:nvSpPr>
        <p:spPr>
          <a:xfrm>
            <a:off x="625788" y="7392486"/>
            <a:ext cx="735632" cy="738490"/>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93" name="Google Shape;2193;p37"/>
          <p:cNvGrpSpPr/>
          <p:nvPr/>
        </p:nvGrpSpPr>
        <p:grpSpPr>
          <a:xfrm>
            <a:off x="699829" y="7344745"/>
            <a:ext cx="565883" cy="706230"/>
            <a:chOff x="4940025" y="3561925"/>
            <a:chExt cx="336875" cy="420425"/>
          </a:xfrm>
        </p:grpSpPr>
        <p:sp>
          <p:nvSpPr>
            <p:cNvPr id="2194" name="Google Shape;2194;p37"/>
            <p:cNvSpPr/>
            <p:nvPr/>
          </p:nvSpPr>
          <p:spPr>
            <a:xfrm>
              <a:off x="5018850" y="3849625"/>
              <a:ext cx="194200" cy="97125"/>
            </a:xfrm>
            <a:custGeom>
              <a:rect b="b" l="l" r="r" t="t"/>
              <a:pathLst>
                <a:path extrusionOk="0" h="3885" w="7768">
                  <a:moveTo>
                    <a:pt x="3725" y="1"/>
                  </a:moveTo>
                  <a:cubicBezTo>
                    <a:pt x="1668" y="1"/>
                    <a:pt x="0" y="1668"/>
                    <a:pt x="0" y="3725"/>
                  </a:cubicBezTo>
                  <a:lnTo>
                    <a:pt x="0" y="3884"/>
                  </a:lnTo>
                  <a:lnTo>
                    <a:pt x="7768" y="3884"/>
                  </a:lnTo>
                  <a:lnTo>
                    <a:pt x="7768" y="3725"/>
                  </a:lnTo>
                  <a:cubicBezTo>
                    <a:pt x="7768" y="1668"/>
                    <a:pt x="6100" y="1"/>
                    <a:pt x="404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37"/>
            <p:cNvSpPr/>
            <p:nvPr/>
          </p:nvSpPr>
          <p:spPr>
            <a:xfrm>
              <a:off x="5102225" y="3849625"/>
              <a:ext cx="110950" cy="97125"/>
            </a:xfrm>
            <a:custGeom>
              <a:rect b="b" l="l" r="r" t="t"/>
              <a:pathLst>
                <a:path extrusionOk="0" h="3885" w="4438">
                  <a:moveTo>
                    <a:pt x="558" y="1"/>
                  </a:moveTo>
                  <a:cubicBezTo>
                    <a:pt x="555" y="1"/>
                    <a:pt x="552" y="1"/>
                    <a:pt x="549" y="1"/>
                  </a:cubicBezTo>
                  <a:cubicBezTo>
                    <a:pt x="362" y="1"/>
                    <a:pt x="179" y="10"/>
                    <a:pt x="1" y="38"/>
                  </a:cubicBezTo>
                  <a:cubicBezTo>
                    <a:pt x="1917" y="310"/>
                    <a:pt x="3337" y="1950"/>
                    <a:pt x="3337" y="3884"/>
                  </a:cubicBezTo>
                  <a:lnTo>
                    <a:pt x="4437" y="3884"/>
                  </a:lnTo>
                  <a:cubicBezTo>
                    <a:pt x="4437" y="1742"/>
                    <a:pt x="2699"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37"/>
            <p:cNvSpPr/>
            <p:nvPr/>
          </p:nvSpPr>
          <p:spPr>
            <a:xfrm>
              <a:off x="4940025" y="3815675"/>
              <a:ext cx="121825" cy="28600"/>
            </a:xfrm>
            <a:custGeom>
              <a:rect b="b" l="l" r="r" t="t"/>
              <a:pathLst>
                <a:path extrusionOk="0" h="1144" w="4873">
                  <a:moveTo>
                    <a:pt x="361" y="0"/>
                  </a:moveTo>
                  <a:cubicBezTo>
                    <a:pt x="164" y="0"/>
                    <a:pt x="0" y="159"/>
                    <a:pt x="0" y="361"/>
                  </a:cubicBezTo>
                  <a:lnTo>
                    <a:pt x="0" y="782"/>
                  </a:lnTo>
                  <a:cubicBezTo>
                    <a:pt x="0" y="979"/>
                    <a:pt x="159" y="1143"/>
                    <a:pt x="361" y="1143"/>
                  </a:cubicBezTo>
                  <a:lnTo>
                    <a:pt x="4512" y="1143"/>
                  </a:lnTo>
                  <a:cubicBezTo>
                    <a:pt x="4713" y="1143"/>
                    <a:pt x="4873" y="979"/>
                    <a:pt x="4873" y="782"/>
                  </a:cubicBezTo>
                  <a:lnTo>
                    <a:pt x="4873" y="361"/>
                  </a:lnTo>
                  <a:cubicBezTo>
                    <a:pt x="4873" y="159"/>
                    <a:pt x="4713" y="0"/>
                    <a:pt x="451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37"/>
            <p:cNvSpPr/>
            <p:nvPr/>
          </p:nvSpPr>
          <p:spPr>
            <a:xfrm>
              <a:off x="5024925" y="3815650"/>
              <a:ext cx="36925" cy="28500"/>
            </a:xfrm>
            <a:custGeom>
              <a:rect b="b" l="l" r="r" t="t"/>
              <a:pathLst>
                <a:path extrusionOk="0" h="1140" w="1477">
                  <a:moveTo>
                    <a:pt x="9" y="1"/>
                  </a:moveTo>
                  <a:cubicBezTo>
                    <a:pt x="6" y="1"/>
                    <a:pt x="4" y="1"/>
                    <a:pt x="1" y="1"/>
                  </a:cubicBezTo>
                  <a:lnTo>
                    <a:pt x="18" y="1"/>
                  </a:lnTo>
                  <a:cubicBezTo>
                    <a:pt x="15" y="1"/>
                    <a:pt x="12" y="1"/>
                    <a:pt x="9" y="1"/>
                  </a:cubicBezTo>
                  <a:close/>
                  <a:moveTo>
                    <a:pt x="1106" y="1"/>
                  </a:moveTo>
                  <a:cubicBezTo>
                    <a:pt x="1103" y="1"/>
                    <a:pt x="1100" y="1"/>
                    <a:pt x="1097" y="1"/>
                  </a:cubicBezTo>
                  <a:lnTo>
                    <a:pt x="18" y="1"/>
                  </a:lnTo>
                  <a:cubicBezTo>
                    <a:pt x="216" y="6"/>
                    <a:pt x="376" y="171"/>
                    <a:pt x="376" y="376"/>
                  </a:cubicBezTo>
                  <a:lnTo>
                    <a:pt x="376" y="765"/>
                  </a:lnTo>
                  <a:cubicBezTo>
                    <a:pt x="376" y="971"/>
                    <a:pt x="207" y="1139"/>
                    <a:pt x="1" y="1139"/>
                  </a:cubicBezTo>
                  <a:lnTo>
                    <a:pt x="1097" y="1139"/>
                  </a:lnTo>
                  <a:cubicBezTo>
                    <a:pt x="1308" y="1139"/>
                    <a:pt x="1477" y="971"/>
                    <a:pt x="1472" y="765"/>
                  </a:cubicBezTo>
                  <a:lnTo>
                    <a:pt x="1472" y="376"/>
                  </a:lnTo>
                  <a:cubicBezTo>
                    <a:pt x="1476" y="168"/>
                    <a:pt x="1312" y="1"/>
                    <a:pt x="1106" y="1"/>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37"/>
            <p:cNvSpPr/>
            <p:nvPr/>
          </p:nvSpPr>
          <p:spPr>
            <a:xfrm>
              <a:off x="4968600" y="3844250"/>
              <a:ext cx="78600" cy="61975"/>
            </a:xfrm>
            <a:custGeom>
              <a:rect b="b" l="l" r="r" t="t"/>
              <a:pathLst>
                <a:path extrusionOk="0" h="2479" w="3144">
                  <a:moveTo>
                    <a:pt x="0" y="0"/>
                  </a:moveTo>
                  <a:cubicBezTo>
                    <a:pt x="14" y="52"/>
                    <a:pt x="38" y="103"/>
                    <a:pt x="66" y="155"/>
                  </a:cubicBezTo>
                  <a:cubicBezTo>
                    <a:pt x="609" y="1115"/>
                    <a:pt x="1401" y="1921"/>
                    <a:pt x="2357" y="2478"/>
                  </a:cubicBezTo>
                  <a:cubicBezTo>
                    <a:pt x="2554" y="2062"/>
                    <a:pt x="2816" y="1677"/>
                    <a:pt x="3144" y="1349"/>
                  </a:cubicBezTo>
                  <a:cubicBezTo>
                    <a:pt x="2540" y="1012"/>
                    <a:pt x="2015" y="553"/>
                    <a:pt x="1603" y="0"/>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37"/>
            <p:cNvSpPr/>
            <p:nvPr/>
          </p:nvSpPr>
          <p:spPr>
            <a:xfrm>
              <a:off x="5091700" y="3879975"/>
              <a:ext cx="42300" cy="36250"/>
            </a:xfrm>
            <a:custGeom>
              <a:rect b="b" l="l" r="r" t="t"/>
              <a:pathLst>
                <a:path extrusionOk="0" h="1450" w="1692">
                  <a:moveTo>
                    <a:pt x="970" y="0"/>
                  </a:moveTo>
                  <a:cubicBezTo>
                    <a:pt x="323" y="0"/>
                    <a:pt x="0" y="782"/>
                    <a:pt x="455" y="1237"/>
                  </a:cubicBezTo>
                  <a:cubicBezTo>
                    <a:pt x="603" y="1384"/>
                    <a:pt x="784" y="1449"/>
                    <a:pt x="962" y="1449"/>
                  </a:cubicBezTo>
                  <a:cubicBezTo>
                    <a:pt x="1335" y="1449"/>
                    <a:pt x="1691" y="1161"/>
                    <a:pt x="1691" y="726"/>
                  </a:cubicBezTo>
                  <a:cubicBezTo>
                    <a:pt x="1691" y="323"/>
                    <a:pt x="1368" y="0"/>
                    <a:pt x="97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37"/>
            <p:cNvSpPr/>
            <p:nvPr/>
          </p:nvSpPr>
          <p:spPr>
            <a:xfrm>
              <a:off x="5177200" y="3641850"/>
              <a:ext cx="86450" cy="255475"/>
            </a:xfrm>
            <a:custGeom>
              <a:rect b="b" l="l" r="r" t="t"/>
              <a:pathLst>
                <a:path extrusionOk="0" h="10219" w="3458">
                  <a:moveTo>
                    <a:pt x="684" y="1"/>
                  </a:moveTo>
                  <a:lnTo>
                    <a:pt x="103" y="1214"/>
                  </a:lnTo>
                  <a:cubicBezTo>
                    <a:pt x="2802" y="3205"/>
                    <a:pt x="2750" y="7258"/>
                    <a:pt x="0" y="9178"/>
                  </a:cubicBezTo>
                  <a:cubicBezTo>
                    <a:pt x="356" y="9469"/>
                    <a:pt x="661" y="9820"/>
                    <a:pt x="900" y="10218"/>
                  </a:cubicBezTo>
                  <a:cubicBezTo>
                    <a:pt x="2413" y="9108"/>
                    <a:pt x="3350" y="7379"/>
                    <a:pt x="3458" y="5505"/>
                  </a:cubicBezTo>
                  <a:lnTo>
                    <a:pt x="3448" y="4709"/>
                  </a:lnTo>
                  <a:cubicBezTo>
                    <a:pt x="3322" y="2882"/>
                    <a:pt x="2394" y="1200"/>
                    <a:pt x="918" y="113"/>
                  </a:cubicBezTo>
                  <a:cubicBezTo>
                    <a:pt x="848" y="62"/>
                    <a:pt x="769" y="19"/>
                    <a:pt x="684"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37"/>
            <p:cNvSpPr/>
            <p:nvPr/>
          </p:nvSpPr>
          <p:spPr>
            <a:xfrm>
              <a:off x="5190075" y="3641850"/>
              <a:ext cx="73475" cy="255475"/>
            </a:xfrm>
            <a:custGeom>
              <a:rect b="b" l="l" r="r" t="t"/>
              <a:pathLst>
                <a:path extrusionOk="0" h="10219" w="2939">
                  <a:moveTo>
                    <a:pt x="169" y="1"/>
                  </a:moveTo>
                  <a:lnTo>
                    <a:pt x="1" y="352"/>
                  </a:lnTo>
                  <a:cubicBezTo>
                    <a:pt x="638" y="891"/>
                    <a:pt x="1162" y="1547"/>
                    <a:pt x="1547" y="2292"/>
                  </a:cubicBezTo>
                  <a:cubicBezTo>
                    <a:pt x="1935" y="3041"/>
                    <a:pt x="2165" y="3866"/>
                    <a:pt x="2226" y="4709"/>
                  </a:cubicBezTo>
                  <a:lnTo>
                    <a:pt x="2235" y="5505"/>
                  </a:lnTo>
                  <a:cubicBezTo>
                    <a:pt x="2142" y="7178"/>
                    <a:pt x="1383" y="8738"/>
                    <a:pt x="132" y="9848"/>
                  </a:cubicBezTo>
                  <a:cubicBezTo>
                    <a:pt x="221" y="9965"/>
                    <a:pt x="305" y="10092"/>
                    <a:pt x="380" y="10218"/>
                  </a:cubicBezTo>
                  <a:cubicBezTo>
                    <a:pt x="1893" y="9108"/>
                    <a:pt x="2835" y="7379"/>
                    <a:pt x="2938" y="5505"/>
                  </a:cubicBezTo>
                  <a:lnTo>
                    <a:pt x="2933" y="4709"/>
                  </a:lnTo>
                  <a:cubicBezTo>
                    <a:pt x="2807" y="2882"/>
                    <a:pt x="1879" y="1200"/>
                    <a:pt x="403" y="113"/>
                  </a:cubicBezTo>
                  <a:cubicBezTo>
                    <a:pt x="333" y="62"/>
                    <a:pt x="254" y="19"/>
                    <a:pt x="169"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37"/>
            <p:cNvSpPr/>
            <p:nvPr/>
          </p:nvSpPr>
          <p:spPr>
            <a:xfrm>
              <a:off x="4955000" y="3946725"/>
              <a:ext cx="321900" cy="35625"/>
            </a:xfrm>
            <a:custGeom>
              <a:rect b="b" l="l" r="r" t="t"/>
              <a:pathLst>
                <a:path extrusionOk="0" h="1425" w="12876">
                  <a:moveTo>
                    <a:pt x="1078" y="0"/>
                  </a:moveTo>
                  <a:cubicBezTo>
                    <a:pt x="727" y="0"/>
                    <a:pt x="408" y="216"/>
                    <a:pt x="282" y="544"/>
                  </a:cubicBezTo>
                  <a:lnTo>
                    <a:pt x="71" y="1073"/>
                  </a:lnTo>
                  <a:cubicBezTo>
                    <a:pt x="1" y="1242"/>
                    <a:pt x="127" y="1425"/>
                    <a:pt x="310" y="1425"/>
                  </a:cubicBezTo>
                  <a:lnTo>
                    <a:pt x="12571" y="1425"/>
                  </a:lnTo>
                  <a:cubicBezTo>
                    <a:pt x="12753" y="1425"/>
                    <a:pt x="12875" y="1242"/>
                    <a:pt x="12810" y="1073"/>
                  </a:cubicBezTo>
                  <a:lnTo>
                    <a:pt x="12599" y="544"/>
                  </a:lnTo>
                  <a:cubicBezTo>
                    <a:pt x="12472" y="216"/>
                    <a:pt x="12154" y="0"/>
                    <a:pt x="11802"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37"/>
            <p:cNvSpPr/>
            <p:nvPr/>
          </p:nvSpPr>
          <p:spPr>
            <a:xfrm>
              <a:off x="5239975" y="3946725"/>
              <a:ext cx="36925" cy="35500"/>
            </a:xfrm>
            <a:custGeom>
              <a:rect b="b" l="l" r="r" t="t"/>
              <a:pathLst>
                <a:path extrusionOk="0" h="1420" w="1477">
                  <a:moveTo>
                    <a:pt x="414" y="0"/>
                  </a:moveTo>
                  <a:cubicBezTo>
                    <a:pt x="411" y="0"/>
                    <a:pt x="407" y="0"/>
                    <a:pt x="403" y="0"/>
                  </a:cubicBezTo>
                  <a:lnTo>
                    <a:pt x="0" y="0"/>
                  </a:lnTo>
                  <a:lnTo>
                    <a:pt x="567" y="1420"/>
                  </a:lnTo>
                  <a:lnTo>
                    <a:pt x="1172" y="1420"/>
                  </a:lnTo>
                  <a:cubicBezTo>
                    <a:pt x="1354" y="1420"/>
                    <a:pt x="1476" y="1237"/>
                    <a:pt x="1411" y="1073"/>
                  </a:cubicBezTo>
                  <a:lnTo>
                    <a:pt x="1200" y="539"/>
                  </a:lnTo>
                  <a:cubicBezTo>
                    <a:pt x="1070" y="215"/>
                    <a:pt x="761" y="0"/>
                    <a:pt x="4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37"/>
            <p:cNvSpPr/>
            <p:nvPr/>
          </p:nvSpPr>
          <p:spPr>
            <a:xfrm>
              <a:off x="5180700" y="3561925"/>
              <a:ext cx="68200" cy="66300"/>
            </a:xfrm>
            <a:custGeom>
              <a:rect b="b" l="l" r="r" t="t"/>
              <a:pathLst>
                <a:path extrusionOk="0" h="2652" w="2728">
                  <a:moveTo>
                    <a:pt x="653" y="0"/>
                  </a:moveTo>
                  <a:cubicBezTo>
                    <a:pt x="558" y="0"/>
                    <a:pt x="465" y="35"/>
                    <a:pt x="394" y="106"/>
                  </a:cubicBezTo>
                  <a:lnTo>
                    <a:pt x="146" y="359"/>
                  </a:lnTo>
                  <a:cubicBezTo>
                    <a:pt x="1" y="499"/>
                    <a:pt x="1" y="733"/>
                    <a:pt x="146" y="874"/>
                  </a:cubicBezTo>
                  <a:lnTo>
                    <a:pt x="1814" y="2546"/>
                  </a:lnTo>
                  <a:cubicBezTo>
                    <a:pt x="1886" y="2617"/>
                    <a:pt x="1980" y="2652"/>
                    <a:pt x="2074" y="2652"/>
                  </a:cubicBezTo>
                  <a:cubicBezTo>
                    <a:pt x="2168" y="2652"/>
                    <a:pt x="2261" y="2617"/>
                    <a:pt x="2334" y="2546"/>
                  </a:cubicBezTo>
                  <a:lnTo>
                    <a:pt x="2582" y="2298"/>
                  </a:lnTo>
                  <a:cubicBezTo>
                    <a:pt x="2727" y="2153"/>
                    <a:pt x="2727" y="1919"/>
                    <a:pt x="2582" y="1778"/>
                  </a:cubicBezTo>
                  <a:lnTo>
                    <a:pt x="914" y="106"/>
                  </a:lnTo>
                  <a:cubicBezTo>
                    <a:pt x="842" y="35"/>
                    <a:pt x="747" y="0"/>
                    <a:pt x="65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37"/>
            <p:cNvSpPr/>
            <p:nvPr/>
          </p:nvSpPr>
          <p:spPr>
            <a:xfrm>
              <a:off x="5210225" y="3585525"/>
              <a:ext cx="38550" cy="42675"/>
            </a:xfrm>
            <a:custGeom>
              <a:rect b="b" l="l" r="r" t="t"/>
              <a:pathLst>
                <a:path extrusionOk="0" h="1707" w="1542">
                  <a:moveTo>
                    <a:pt x="567" y="0"/>
                  </a:moveTo>
                  <a:lnTo>
                    <a:pt x="579" y="12"/>
                  </a:lnTo>
                  <a:lnTo>
                    <a:pt x="567" y="0"/>
                  </a:lnTo>
                  <a:close/>
                  <a:moveTo>
                    <a:pt x="579" y="12"/>
                  </a:moveTo>
                  <a:lnTo>
                    <a:pt x="769" y="202"/>
                  </a:lnTo>
                  <a:lnTo>
                    <a:pt x="769" y="202"/>
                  </a:lnTo>
                  <a:lnTo>
                    <a:pt x="579" y="12"/>
                  </a:lnTo>
                  <a:close/>
                  <a:moveTo>
                    <a:pt x="769" y="202"/>
                  </a:moveTo>
                  <a:cubicBezTo>
                    <a:pt x="919" y="352"/>
                    <a:pt x="919" y="595"/>
                    <a:pt x="769" y="745"/>
                  </a:cubicBezTo>
                  <a:lnTo>
                    <a:pt x="544" y="970"/>
                  </a:lnTo>
                  <a:cubicBezTo>
                    <a:pt x="469" y="1045"/>
                    <a:pt x="370" y="1082"/>
                    <a:pt x="272" y="1082"/>
                  </a:cubicBezTo>
                  <a:cubicBezTo>
                    <a:pt x="174" y="1082"/>
                    <a:pt x="75" y="1045"/>
                    <a:pt x="0" y="970"/>
                  </a:cubicBezTo>
                  <a:lnTo>
                    <a:pt x="0" y="970"/>
                  </a:lnTo>
                  <a:lnTo>
                    <a:pt x="628" y="1598"/>
                  </a:lnTo>
                  <a:cubicBezTo>
                    <a:pt x="703" y="1670"/>
                    <a:pt x="800" y="1707"/>
                    <a:pt x="898" y="1707"/>
                  </a:cubicBezTo>
                  <a:cubicBezTo>
                    <a:pt x="995" y="1707"/>
                    <a:pt x="1092" y="1670"/>
                    <a:pt x="1167" y="1598"/>
                  </a:cubicBezTo>
                  <a:lnTo>
                    <a:pt x="1396" y="1368"/>
                  </a:lnTo>
                  <a:cubicBezTo>
                    <a:pt x="1542" y="1214"/>
                    <a:pt x="1537" y="975"/>
                    <a:pt x="1392" y="825"/>
                  </a:cubicBezTo>
                  <a:lnTo>
                    <a:pt x="769" y="202"/>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37"/>
            <p:cNvSpPr/>
            <p:nvPr/>
          </p:nvSpPr>
          <p:spPr>
            <a:xfrm>
              <a:off x="5015800" y="3701200"/>
              <a:ext cx="93825" cy="92350"/>
            </a:xfrm>
            <a:custGeom>
              <a:rect b="b" l="l" r="r" t="t"/>
              <a:pathLst>
                <a:path extrusionOk="0" h="3694" w="3753">
                  <a:moveTo>
                    <a:pt x="755" y="1"/>
                  </a:moveTo>
                  <a:cubicBezTo>
                    <a:pt x="682" y="1"/>
                    <a:pt x="609" y="28"/>
                    <a:pt x="553" y="82"/>
                  </a:cubicBezTo>
                  <a:lnTo>
                    <a:pt x="108" y="531"/>
                  </a:lnTo>
                  <a:cubicBezTo>
                    <a:pt x="0" y="639"/>
                    <a:pt x="0" y="817"/>
                    <a:pt x="108" y="929"/>
                  </a:cubicBezTo>
                  <a:lnTo>
                    <a:pt x="2788" y="3609"/>
                  </a:lnTo>
                  <a:cubicBezTo>
                    <a:pt x="2844" y="3665"/>
                    <a:pt x="2917" y="3694"/>
                    <a:pt x="2989" y="3694"/>
                  </a:cubicBezTo>
                  <a:cubicBezTo>
                    <a:pt x="3062" y="3694"/>
                    <a:pt x="3135" y="3665"/>
                    <a:pt x="3191" y="3609"/>
                  </a:cubicBezTo>
                  <a:lnTo>
                    <a:pt x="3641" y="3164"/>
                  </a:lnTo>
                  <a:cubicBezTo>
                    <a:pt x="3753" y="3052"/>
                    <a:pt x="3753" y="2869"/>
                    <a:pt x="3636" y="2766"/>
                  </a:cubicBezTo>
                  <a:lnTo>
                    <a:pt x="956" y="82"/>
                  </a:lnTo>
                  <a:cubicBezTo>
                    <a:pt x="900" y="28"/>
                    <a:pt x="827" y="1"/>
                    <a:pt x="75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37"/>
            <p:cNvSpPr/>
            <p:nvPr/>
          </p:nvSpPr>
          <p:spPr>
            <a:xfrm>
              <a:off x="5069800" y="3754400"/>
              <a:ext cx="39725" cy="39000"/>
            </a:xfrm>
            <a:custGeom>
              <a:rect b="b" l="l" r="r" t="t"/>
              <a:pathLst>
                <a:path extrusionOk="0" h="1560" w="1589">
                  <a:moveTo>
                    <a:pt x="848" y="1"/>
                  </a:moveTo>
                  <a:lnTo>
                    <a:pt x="856" y="9"/>
                  </a:lnTo>
                  <a:lnTo>
                    <a:pt x="856" y="9"/>
                  </a:lnTo>
                  <a:cubicBezTo>
                    <a:pt x="854" y="6"/>
                    <a:pt x="851" y="4"/>
                    <a:pt x="848" y="1"/>
                  </a:cubicBezTo>
                  <a:close/>
                  <a:moveTo>
                    <a:pt x="0" y="849"/>
                  </a:moveTo>
                  <a:lnTo>
                    <a:pt x="0" y="849"/>
                  </a:lnTo>
                  <a:cubicBezTo>
                    <a:pt x="3" y="852"/>
                    <a:pt x="6" y="854"/>
                    <a:pt x="9" y="857"/>
                  </a:cubicBezTo>
                  <a:lnTo>
                    <a:pt x="9" y="857"/>
                  </a:lnTo>
                  <a:lnTo>
                    <a:pt x="0" y="849"/>
                  </a:lnTo>
                  <a:close/>
                  <a:moveTo>
                    <a:pt x="856" y="9"/>
                  </a:moveTo>
                  <a:lnTo>
                    <a:pt x="856" y="9"/>
                  </a:lnTo>
                  <a:cubicBezTo>
                    <a:pt x="965" y="122"/>
                    <a:pt x="962" y="304"/>
                    <a:pt x="848" y="418"/>
                  </a:cubicBezTo>
                  <a:lnTo>
                    <a:pt x="417" y="849"/>
                  </a:lnTo>
                  <a:cubicBezTo>
                    <a:pt x="358" y="907"/>
                    <a:pt x="282" y="937"/>
                    <a:pt x="207" y="937"/>
                  </a:cubicBezTo>
                  <a:cubicBezTo>
                    <a:pt x="135" y="937"/>
                    <a:pt x="64" y="910"/>
                    <a:pt x="9" y="857"/>
                  </a:cubicBezTo>
                  <a:lnTo>
                    <a:pt x="9" y="857"/>
                  </a:lnTo>
                  <a:lnTo>
                    <a:pt x="623" y="1472"/>
                  </a:lnTo>
                  <a:cubicBezTo>
                    <a:pt x="679" y="1530"/>
                    <a:pt x="756" y="1560"/>
                    <a:pt x="832" y="1560"/>
                  </a:cubicBezTo>
                  <a:cubicBezTo>
                    <a:pt x="908" y="1560"/>
                    <a:pt x="984" y="1530"/>
                    <a:pt x="1040" y="1472"/>
                  </a:cubicBezTo>
                  <a:lnTo>
                    <a:pt x="1471" y="1041"/>
                  </a:lnTo>
                  <a:cubicBezTo>
                    <a:pt x="1588" y="928"/>
                    <a:pt x="1588" y="736"/>
                    <a:pt x="1471" y="624"/>
                  </a:cubicBezTo>
                  <a:lnTo>
                    <a:pt x="856" y="9"/>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37"/>
            <p:cNvSpPr/>
            <p:nvPr/>
          </p:nvSpPr>
          <p:spPr>
            <a:xfrm>
              <a:off x="5007125" y="3730275"/>
              <a:ext cx="38200" cy="37300"/>
            </a:xfrm>
            <a:custGeom>
              <a:rect b="b" l="l" r="r" t="t"/>
              <a:pathLst>
                <a:path extrusionOk="0" h="1492" w="1528">
                  <a:moveTo>
                    <a:pt x="703" y="1"/>
                  </a:moveTo>
                  <a:lnTo>
                    <a:pt x="146" y="558"/>
                  </a:lnTo>
                  <a:cubicBezTo>
                    <a:pt x="1" y="708"/>
                    <a:pt x="1" y="947"/>
                    <a:pt x="146" y="1092"/>
                  </a:cubicBezTo>
                  <a:lnTo>
                    <a:pt x="436" y="1383"/>
                  </a:lnTo>
                  <a:cubicBezTo>
                    <a:pt x="511" y="1455"/>
                    <a:pt x="609" y="1492"/>
                    <a:pt x="705" y="1492"/>
                  </a:cubicBezTo>
                  <a:cubicBezTo>
                    <a:pt x="802" y="1492"/>
                    <a:pt x="898" y="1455"/>
                    <a:pt x="970" y="1383"/>
                  </a:cubicBezTo>
                  <a:lnTo>
                    <a:pt x="1528" y="830"/>
                  </a:lnTo>
                  <a:lnTo>
                    <a:pt x="703" y="1"/>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37"/>
            <p:cNvSpPr/>
            <p:nvPr/>
          </p:nvSpPr>
          <p:spPr>
            <a:xfrm>
              <a:off x="5041200" y="3764600"/>
              <a:ext cx="38225" cy="37275"/>
            </a:xfrm>
            <a:custGeom>
              <a:rect b="b" l="l" r="r" t="t"/>
              <a:pathLst>
                <a:path extrusionOk="0" h="1491" w="1529">
                  <a:moveTo>
                    <a:pt x="704" y="0"/>
                  </a:moveTo>
                  <a:lnTo>
                    <a:pt x="151" y="553"/>
                  </a:lnTo>
                  <a:cubicBezTo>
                    <a:pt x="1" y="703"/>
                    <a:pt x="1" y="942"/>
                    <a:pt x="151" y="1092"/>
                  </a:cubicBezTo>
                  <a:lnTo>
                    <a:pt x="437" y="1378"/>
                  </a:lnTo>
                  <a:cubicBezTo>
                    <a:pt x="512" y="1453"/>
                    <a:pt x="609" y="1490"/>
                    <a:pt x="706" y="1490"/>
                  </a:cubicBezTo>
                  <a:cubicBezTo>
                    <a:pt x="803" y="1490"/>
                    <a:pt x="900" y="1453"/>
                    <a:pt x="975" y="1378"/>
                  </a:cubicBezTo>
                  <a:lnTo>
                    <a:pt x="1528" y="825"/>
                  </a:lnTo>
                  <a:lnTo>
                    <a:pt x="704" y="0"/>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37"/>
            <p:cNvSpPr/>
            <p:nvPr/>
          </p:nvSpPr>
          <p:spPr>
            <a:xfrm>
              <a:off x="5153075" y="3587500"/>
              <a:ext cx="71800" cy="71825"/>
            </a:xfrm>
            <a:custGeom>
              <a:rect b="b" l="l" r="r" t="t"/>
              <a:pathLst>
                <a:path extrusionOk="0" h="2873" w="2872">
                  <a:moveTo>
                    <a:pt x="1406" y="1"/>
                  </a:moveTo>
                  <a:lnTo>
                    <a:pt x="0" y="1406"/>
                  </a:lnTo>
                  <a:lnTo>
                    <a:pt x="1467" y="2873"/>
                  </a:lnTo>
                  <a:lnTo>
                    <a:pt x="2872" y="1467"/>
                  </a:lnTo>
                  <a:lnTo>
                    <a:pt x="1406" y="1"/>
                  </a:ln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37"/>
            <p:cNvSpPr/>
            <p:nvPr/>
          </p:nvSpPr>
          <p:spPr>
            <a:xfrm>
              <a:off x="5153175" y="3608700"/>
              <a:ext cx="71825" cy="50625"/>
            </a:xfrm>
            <a:custGeom>
              <a:rect b="b" l="l" r="r" t="t"/>
              <a:pathLst>
                <a:path extrusionOk="0" h="2025" w="2873">
                  <a:moveTo>
                    <a:pt x="1" y="563"/>
                  </a:moveTo>
                  <a:lnTo>
                    <a:pt x="839" y="1406"/>
                  </a:lnTo>
                  <a:lnTo>
                    <a:pt x="843" y="1403"/>
                  </a:lnTo>
                  <a:lnTo>
                    <a:pt x="1" y="563"/>
                  </a:lnTo>
                  <a:close/>
                  <a:moveTo>
                    <a:pt x="2245" y="1"/>
                  </a:moveTo>
                  <a:lnTo>
                    <a:pt x="843" y="1403"/>
                  </a:lnTo>
                  <a:lnTo>
                    <a:pt x="1467" y="2025"/>
                  </a:lnTo>
                  <a:lnTo>
                    <a:pt x="2873" y="619"/>
                  </a:lnTo>
                  <a:lnTo>
                    <a:pt x="2245"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37"/>
            <p:cNvSpPr/>
            <p:nvPr/>
          </p:nvSpPr>
          <p:spPr>
            <a:xfrm>
              <a:off x="5045900" y="3615125"/>
              <a:ext cx="149225" cy="148675"/>
            </a:xfrm>
            <a:custGeom>
              <a:rect b="b" l="l" r="r" t="t"/>
              <a:pathLst>
                <a:path extrusionOk="0" h="5947" w="5969">
                  <a:moveTo>
                    <a:pt x="3870" y="0"/>
                  </a:moveTo>
                  <a:cubicBezTo>
                    <a:pt x="3801" y="0"/>
                    <a:pt x="3732" y="27"/>
                    <a:pt x="3678" y="81"/>
                  </a:cubicBezTo>
                  <a:lnTo>
                    <a:pt x="2226" y="1529"/>
                  </a:lnTo>
                  <a:lnTo>
                    <a:pt x="1490" y="2274"/>
                  </a:lnTo>
                  <a:lnTo>
                    <a:pt x="0" y="3763"/>
                  </a:lnTo>
                  <a:lnTo>
                    <a:pt x="2188" y="5947"/>
                  </a:lnTo>
                  <a:lnTo>
                    <a:pt x="5866" y="2269"/>
                  </a:lnTo>
                  <a:cubicBezTo>
                    <a:pt x="5969" y="2161"/>
                    <a:pt x="5969" y="1988"/>
                    <a:pt x="5866" y="1880"/>
                  </a:cubicBezTo>
                  <a:lnTo>
                    <a:pt x="4062" y="81"/>
                  </a:lnTo>
                  <a:cubicBezTo>
                    <a:pt x="4008" y="27"/>
                    <a:pt x="3939" y="0"/>
                    <a:pt x="387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37"/>
            <p:cNvSpPr/>
            <p:nvPr/>
          </p:nvSpPr>
          <p:spPr>
            <a:xfrm>
              <a:off x="5085025" y="3651575"/>
              <a:ext cx="110225" cy="112575"/>
            </a:xfrm>
            <a:custGeom>
              <a:rect b="b" l="l" r="r" t="t"/>
              <a:pathLst>
                <a:path extrusionOk="0" h="4503" w="4409">
                  <a:moveTo>
                    <a:pt x="3875" y="0"/>
                  </a:moveTo>
                  <a:lnTo>
                    <a:pt x="0" y="3880"/>
                  </a:lnTo>
                  <a:lnTo>
                    <a:pt x="623" y="4503"/>
                  </a:lnTo>
                  <a:lnTo>
                    <a:pt x="4306" y="820"/>
                  </a:lnTo>
                  <a:cubicBezTo>
                    <a:pt x="4409" y="717"/>
                    <a:pt x="4409" y="544"/>
                    <a:pt x="4306" y="436"/>
                  </a:cubicBezTo>
                  <a:lnTo>
                    <a:pt x="387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14" name="Google Shape;2214;p37"/>
          <p:cNvSpPr/>
          <p:nvPr/>
        </p:nvSpPr>
        <p:spPr>
          <a:xfrm>
            <a:off x="265125" y="8308875"/>
            <a:ext cx="6842100" cy="2152200"/>
          </a:xfrm>
          <a:prstGeom prst="round1Rect">
            <a:avLst>
              <a:gd fmla="val 23539"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37"/>
          <p:cNvSpPr txBox="1"/>
          <p:nvPr/>
        </p:nvSpPr>
        <p:spPr>
          <a:xfrm>
            <a:off x="1461325" y="8427551"/>
            <a:ext cx="5417400" cy="19440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Pleomorphic adenoma: </a:t>
            </a:r>
            <a:r>
              <a:rPr lang="en-GB" sz="1200">
                <a:solidFill>
                  <a:srgbClr val="1C4588"/>
                </a:solidFill>
                <a:latin typeface="Mada"/>
                <a:ea typeface="Mada"/>
                <a:cs typeface="Mada"/>
                <a:sym typeface="Mada"/>
              </a:rPr>
              <a:t>Best treatment is superficial parotidectomy to prevent recurrence</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b="1" sz="8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Adenolymphoma (Warthin’s tumour): </a:t>
            </a:r>
            <a:r>
              <a:rPr lang="en-GB" sz="1200">
                <a:solidFill>
                  <a:srgbClr val="1C4588"/>
                </a:solidFill>
                <a:latin typeface="Mada"/>
                <a:ea typeface="Mada"/>
                <a:cs typeface="Mada"/>
                <a:sym typeface="Mada"/>
              </a:rPr>
              <a:t>complete extirpation of the tumor with preservation of facial nerve</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6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Complications of parotidectomy:</a:t>
            </a:r>
            <a:endParaRPr b="1" sz="12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Facial nerve palsy due to neuropraxia/neurotmesis </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Loss of sensation on and around the lower half of the pinna</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Soft tissue defect proportional to size of resection </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Gustatory sweating (Frey’s syndrome) </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Salivary fistula.</a:t>
            </a:r>
            <a:endParaRPr b="1" sz="1200">
              <a:solidFill>
                <a:srgbClr val="1C4588"/>
              </a:solidFill>
              <a:latin typeface="Mada"/>
              <a:ea typeface="Mada"/>
              <a:cs typeface="Mada"/>
              <a:sym typeface="Mada"/>
            </a:endParaRPr>
          </a:p>
        </p:txBody>
      </p:sp>
      <p:sp>
        <p:nvSpPr>
          <p:cNvPr id="2216" name="Google Shape;2216;p37"/>
          <p:cNvSpPr txBox="1"/>
          <p:nvPr/>
        </p:nvSpPr>
        <p:spPr>
          <a:xfrm>
            <a:off x="300495" y="8806286"/>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Management</a:t>
            </a:r>
            <a:endParaRPr b="1" sz="1100">
              <a:solidFill>
                <a:srgbClr val="E29578"/>
              </a:solidFill>
              <a:latin typeface="Lora"/>
              <a:ea typeface="Lora"/>
              <a:cs typeface="Lora"/>
              <a:sym typeface="Lora"/>
            </a:endParaRPr>
          </a:p>
        </p:txBody>
      </p:sp>
      <p:grpSp>
        <p:nvGrpSpPr>
          <p:cNvPr id="2217" name="Google Shape;2217;p37"/>
          <p:cNvGrpSpPr/>
          <p:nvPr/>
        </p:nvGrpSpPr>
        <p:grpSpPr>
          <a:xfrm>
            <a:off x="625749" y="9137652"/>
            <a:ext cx="735627" cy="701151"/>
            <a:chOff x="1518350" y="2189725"/>
            <a:chExt cx="360125" cy="341925"/>
          </a:xfrm>
        </p:grpSpPr>
        <p:sp>
          <p:nvSpPr>
            <p:cNvPr id="2218" name="Google Shape;2218;p37"/>
            <p:cNvSpPr/>
            <p:nvPr/>
          </p:nvSpPr>
          <p:spPr>
            <a:xfrm>
              <a:off x="1536575" y="2189725"/>
              <a:ext cx="341900" cy="341925"/>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37"/>
            <p:cNvSpPr/>
            <p:nvPr/>
          </p:nvSpPr>
          <p:spPr>
            <a:xfrm>
              <a:off x="1629350" y="2341550"/>
              <a:ext cx="179075" cy="190100"/>
            </a:xfrm>
            <a:custGeom>
              <a:rect b="b" l="l" r="r" t="t"/>
              <a:pathLst>
                <a:path extrusionOk="0" h="7604" w="7163">
                  <a:moveTo>
                    <a:pt x="4216" y="1"/>
                  </a:moveTo>
                  <a:lnTo>
                    <a:pt x="0" y="2641"/>
                  </a:lnTo>
                  <a:lnTo>
                    <a:pt x="2614" y="7185"/>
                  </a:lnTo>
                  <a:cubicBezTo>
                    <a:pt x="2673" y="7302"/>
                    <a:pt x="2745" y="7405"/>
                    <a:pt x="2826" y="7504"/>
                  </a:cubicBezTo>
                  <a:cubicBezTo>
                    <a:pt x="2857" y="7540"/>
                    <a:pt x="2884" y="7567"/>
                    <a:pt x="2916" y="7599"/>
                  </a:cubicBezTo>
                  <a:cubicBezTo>
                    <a:pt x="2988" y="7599"/>
                    <a:pt x="3055" y="7603"/>
                    <a:pt x="3127" y="7603"/>
                  </a:cubicBezTo>
                  <a:cubicBezTo>
                    <a:pt x="4400" y="7603"/>
                    <a:pt x="5651" y="7248"/>
                    <a:pt x="6730" y="6578"/>
                  </a:cubicBezTo>
                  <a:cubicBezTo>
                    <a:pt x="7126" y="5862"/>
                    <a:pt x="7162" y="5053"/>
                    <a:pt x="6784" y="4450"/>
                  </a:cubicBezTo>
                  <a:lnTo>
                    <a:pt x="4216"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37"/>
            <p:cNvSpPr/>
            <p:nvPr/>
          </p:nvSpPr>
          <p:spPr>
            <a:xfrm>
              <a:off x="1648125" y="2423325"/>
              <a:ext cx="126450" cy="80675"/>
            </a:xfrm>
            <a:custGeom>
              <a:rect b="b" l="l" r="r" t="t"/>
              <a:pathLst>
                <a:path extrusionOk="0" h="3227" w="5058">
                  <a:moveTo>
                    <a:pt x="4022" y="0"/>
                  </a:moveTo>
                  <a:cubicBezTo>
                    <a:pt x="3870" y="212"/>
                    <a:pt x="3690" y="409"/>
                    <a:pt x="3487" y="576"/>
                  </a:cubicBezTo>
                  <a:cubicBezTo>
                    <a:pt x="2894" y="1080"/>
                    <a:pt x="2189" y="1335"/>
                    <a:pt x="1539" y="1335"/>
                  </a:cubicBezTo>
                  <a:cubicBezTo>
                    <a:pt x="936" y="1335"/>
                    <a:pt x="379" y="1116"/>
                    <a:pt x="1" y="675"/>
                  </a:cubicBezTo>
                  <a:lnTo>
                    <a:pt x="1" y="675"/>
                  </a:lnTo>
                  <a:lnTo>
                    <a:pt x="1233" y="2816"/>
                  </a:lnTo>
                  <a:cubicBezTo>
                    <a:pt x="1587" y="3090"/>
                    <a:pt x="2035" y="3227"/>
                    <a:pt x="2511" y="3227"/>
                  </a:cubicBezTo>
                  <a:cubicBezTo>
                    <a:pt x="3160" y="3227"/>
                    <a:pt x="3863" y="2973"/>
                    <a:pt x="4454" y="2470"/>
                  </a:cubicBezTo>
                  <a:cubicBezTo>
                    <a:pt x="4684" y="2272"/>
                    <a:pt x="4886" y="2042"/>
                    <a:pt x="5057" y="1795"/>
                  </a:cubicBezTo>
                  <a:cubicBezTo>
                    <a:pt x="5044" y="1773"/>
                    <a:pt x="5035" y="1750"/>
                    <a:pt x="5021" y="1728"/>
                  </a:cubicBezTo>
                  <a:lnTo>
                    <a:pt x="402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37"/>
            <p:cNvSpPr/>
            <p:nvPr/>
          </p:nvSpPr>
          <p:spPr>
            <a:xfrm>
              <a:off x="1617650" y="2320900"/>
              <a:ext cx="131500" cy="111750"/>
            </a:xfrm>
            <a:custGeom>
              <a:rect b="b" l="l" r="r" t="t"/>
              <a:pathLst>
                <a:path extrusionOk="0" h="4470" w="5260">
                  <a:moveTo>
                    <a:pt x="3117" y="0"/>
                  </a:moveTo>
                  <a:cubicBezTo>
                    <a:pt x="2518" y="0"/>
                    <a:pt x="1868" y="235"/>
                    <a:pt x="1323" y="701"/>
                  </a:cubicBezTo>
                  <a:cubicBezTo>
                    <a:pt x="271" y="1596"/>
                    <a:pt x="1" y="3008"/>
                    <a:pt x="720" y="3859"/>
                  </a:cubicBezTo>
                  <a:cubicBezTo>
                    <a:pt x="1067" y="4266"/>
                    <a:pt x="1581" y="4469"/>
                    <a:pt x="2139" y="4469"/>
                  </a:cubicBezTo>
                  <a:cubicBezTo>
                    <a:pt x="2739" y="4469"/>
                    <a:pt x="3389" y="4235"/>
                    <a:pt x="3937" y="3769"/>
                  </a:cubicBezTo>
                  <a:cubicBezTo>
                    <a:pt x="4990" y="2873"/>
                    <a:pt x="5259" y="1461"/>
                    <a:pt x="4535" y="611"/>
                  </a:cubicBezTo>
                  <a:cubicBezTo>
                    <a:pt x="4188" y="203"/>
                    <a:pt x="3674" y="0"/>
                    <a:pt x="311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37"/>
            <p:cNvSpPr/>
            <p:nvPr/>
          </p:nvSpPr>
          <p:spPr>
            <a:xfrm>
              <a:off x="1703700" y="2378325"/>
              <a:ext cx="47350" cy="47150"/>
            </a:xfrm>
            <a:custGeom>
              <a:rect b="b" l="l" r="r" t="t"/>
              <a:pathLst>
                <a:path extrusionOk="0" h="1886" w="1894">
                  <a:moveTo>
                    <a:pt x="947" y="1"/>
                  </a:moveTo>
                  <a:cubicBezTo>
                    <a:pt x="606" y="1"/>
                    <a:pt x="265" y="179"/>
                    <a:pt x="94" y="536"/>
                  </a:cubicBezTo>
                  <a:lnTo>
                    <a:pt x="0" y="536"/>
                  </a:lnTo>
                  <a:lnTo>
                    <a:pt x="5" y="950"/>
                  </a:lnTo>
                  <a:cubicBezTo>
                    <a:pt x="9" y="1469"/>
                    <a:pt x="432" y="1886"/>
                    <a:pt x="950" y="1886"/>
                  </a:cubicBezTo>
                  <a:cubicBezTo>
                    <a:pt x="953" y="1886"/>
                    <a:pt x="955" y="1886"/>
                    <a:pt x="958" y="1886"/>
                  </a:cubicBezTo>
                  <a:cubicBezTo>
                    <a:pt x="1480" y="1881"/>
                    <a:pt x="1894" y="1454"/>
                    <a:pt x="1889" y="932"/>
                  </a:cubicBezTo>
                  <a:lnTo>
                    <a:pt x="1889" y="932"/>
                  </a:lnTo>
                  <a:lnTo>
                    <a:pt x="1889" y="936"/>
                  </a:lnTo>
                  <a:lnTo>
                    <a:pt x="1885" y="518"/>
                  </a:lnTo>
                  <a:lnTo>
                    <a:pt x="1790" y="518"/>
                  </a:lnTo>
                  <a:cubicBezTo>
                    <a:pt x="1617" y="173"/>
                    <a:pt x="1282" y="1"/>
                    <a:pt x="94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37"/>
            <p:cNvSpPr/>
            <p:nvPr/>
          </p:nvSpPr>
          <p:spPr>
            <a:xfrm>
              <a:off x="1701450" y="2367925"/>
              <a:ext cx="51750" cy="47150"/>
            </a:xfrm>
            <a:custGeom>
              <a:rect b="b" l="l" r="r" t="t"/>
              <a:pathLst>
                <a:path extrusionOk="0" h="1886" w="2070">
                  <a:moveTo>
                    <a:pt x="1032" y="1"/>
                  </a:moveTo>
                  <a:cubicBezTo>
                    <a:pt x="791" y="1"/>
                    <a:pt x="549" y="93"/>
                    <a:pt x="364" y="277"/>
                  </a:cubicBezTo>
                  <a:cubicBezTo>
                    <a:pt x="0" y="646"/>
                    <a:pt x="0" y="1240"/>
                    <a:pt x="364" y="1609"/>
                  </a:cubicBezTo>
                  <a:cubicBezTo>
                    <a:pt x="549" y="1793"/>
                    <a:pt x="791" y="1885"/>
                    <a:pt x="1032" y="1885"/>
                  </a:cubicBezTo>
                  <a:cubicBezTo>
                    <a:pt x="1274" y="1885"/>
                    <a:pt x="1516" y="1793"/>
                    <a:pt x="1701" y="1609"/>
                  </a:cubicBezTo>
                  <a:cubicBezTo>
                    <a:pt x="2069" y="1240"/>
                    <a:pt x="2069" y="646"/>
                    <a:pt x="1701" y="277"/>
                  </a:cubicBezTo>
                  <a:cubicBezTo>
                    <a:pt x="1516" y="93"/>
                    <a:pt x="1274" y="1"/>
                    <a:pt x="103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37"/>
            <p:cNvSpPr/>
            <p:nvPr/>
          </p:nvSpPr>
          <p:spPr>
            <a:xfrm>
              <a:off x="1703700" y="2385975"/>
              <a:ext cx="47125" cy="11050"/>
            </a:xfrm>
            <a:custGeom>
              <a:rect b="b" l="l" r="r" t="t"/>
              <a:pathLst>
                <a:path extrusionOk="0" h="442" w="1885">
                  <a:moveTo>
                    <a:pt x="1858" y="1"/>
                  </a:moveTo>
                  <a:lnTo>
                    <a:pt x="23" y="19"/>
                  </a:lnTo>
                  <a:cubicBezTo>
                    <a:pt x="9" y="86"/>
                    <a:pt x="0" y="158"/>
                    <a:pt x="0" y="230"/>
                  </a:cubicBezTo>
                  <a:cubicBezTo>
                    <a:pt x="0" y="302"/>
                    <a:pt x="9" y="374"/>
                    <a:pt x="27" y="441"/>
                  </a:cubicBezTo>
                  <a:lnTo>
                    <a:pt x="1862" y="423"/>
                  </a:lnTo>
                  <a:cubicBezTo>
                    <a:pt x="1880" y="351"/>
                    <a:pt x="1885" y="284"/>
                    <a:pt x="1885" y="212"/>
                  </a:cubicBezTo>
                  <a:cubicBezTo>
                    <a:pt x="1885" y="140"/>
                    <a:pt x="1876" y="68"/>
                    <a:pt x="185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37"/>
            <p:cNvSpPr/>
            <p:nvPr/>
          </p:nvSpPr>
          <p:spPr>
            <a:xfrm>
              <a:off x="1672200" y="2349650"/>
              <a:ext cx="57500" cy="49325"/>
            </a:xfrm>
            <a:custGeom>
              <a:rect b="b" l="l" r="r" t="t"/>
              <a:pathLst>
                <a:path extrusionOk="0" h="1973" w="2300">
                  <a:moveTo>
                    <a:pt x="1224" y="1"/>
                  </a:moveTo>
                  <a:lnTo>
                    <a:pt x="1184" y="86"/>
                  </a:lnTo>
                  <a:cubicBezTo>
                    <a:pt x="401" y="122"/>
                    <a:pt x="0" y="1044"/>
                    <a:pt x="509" y="1643"/>
                  </a:cubicBezTo>
                  <a:lnTo>
                    <a:pt x="473" y="1728"/>
                  </a:lnTo>
                  <a:lnTo>
                    <a:pt x="851" y="1894"/>
                  </a:lnTo>
                  <a:cubicBezTo>
                    <a:pt x="972" y="1947"/>
                    <a:pt x="1099" y="1972"/>
                    <a:pt x="1224" y="1972"/>
                  </a:cubicBezTo>
                  <a:cubicBezTo>
                    <a:pt x="1589" y="1972"/>
                    <a:pt x="1938" y="1759"/>
                    <a:pt x="2092" y="1404"/>
                  </a:cubicBezTo>
                  <a:cubicBezTo>
                    <a:pt x="2299" y="923"/>
                    <a:pt x="2079" y="369"/>
                    <a:pt x="1602" y="162"/>
                  </a:cubicBezTo>
                  <a:lnTo>
                    <a:pt x="12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37"/>
            <p:cNvSpPr/>
            <p:nvPr/>
          </p:nvSpPr>
          <p:spPr>
            <a:xfrm>
              <a:off x="1664925" y="2347650"/>
              <a:ext cx="55200" cy="47225"/>
            </a:xfrm>
            <a:custGeom>
              <a:rect b="b" l="l" r="r" t="t"/>
              <a:pathLst>
                <a:path extrusionOk="0" h="1889" w="2208">
                  <a:moveTo>
                    <a:pt x="1136" y="1"/>
                  </a:moveTo>
                  <a:cubicBezTo>
                    <a:pt x="510" y="1"/>
                    <a:pt x="1" y="642"/>
                    <a:pt x="260" y="1295"/>
                  </a:cubicBezTo>
                  <a:cubicBezTo>
                    <a:pt x="417" y="1689"/>
                    <a:pt x="778" y="1888"/>
                    <a:pt x="1138" y="1888"/>
                  </a:cubicBezTo>
                  <a:cubicBezTo>
                    <a:pt x="1489" y="1888"/>
                    <a:pt x="1841" y="1699"/>
                    <a:pt x="2005" y="1318"/>
                  </a:cubicBezTo>
                  <a:cubicBezTo>
                    <a:pt x="2208" y="841"/>
                    <a:pt x="1992" y="287"/>
                    <a:pt x="1515" y="81"/>
                  </a:cubicBezTo>
                  <a:cubicBezTo>
                    <a:pt x="1387" y="26"/>
                    <a:pt x="1259" y="1"/>
                    <a:pt x="11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37"/>
            <p:cNvSpPr/>
            <p:nvPr/>
          </p:nvSpPr>
          <p:spPr>
            <a:xfrm>
              <a:off x="1679400" y="2348075"/>
              <a:ext cx="28025" cy="46350"/>
            </a:xfrm>
            <a:custGeom>
              <a:rect b="b" l="l" r="r" t="t"/>
              <a:pathLst>
                <a:path extrusionOk="0" h="1854" w="1121">
                  <a:moveTo>
                    <a:pt x="734" y="1"/>
                  </a:moveTo>
                  <a:lnTo>
                    <a:pt x="0" y="1688"/>
                  </a:lnTo>
                  <a:cubicBezTo>
                    <a:pt x="59" y="1728"/>
                    <a:pt x="122" y="1764"/>
                    <a:pt x="185" y="1791"/>
                  </a:cubicBezTo>
                  <a:cubicBezTo>
                    <a:pt x="252" y="1822"/>
                    <a:pt x="320" y="1840"/>
                    <a:pt x="392" y="1854"/>
                  </a:cubicBezTo>
                  <a:lnTo>
                    <a:pt x="1120" y="167"/>
                  </a:lnTo>
                  <a:cubicBezTo>
                    <a:pt x="1062" y="126"/>
                    <a:pt x="1004" y="90"/>
                    <a:pt x="936" y="59"/>
                  </a:cubicBezTo>
                  <a:cubicBezTo>
                    <a:pt x="869" y="32"/>
                    <a:pt x="801" y="10"/>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37"/>
            <p:cNvSpPr/>
            <p:nvPr/>
          </p:nvSpPr>
          <p:spPr>
            <a:xfrm>
              <a:off x="1644650" y="2402325"/>
              <a:ext cx="51075" cy="46950"/>
            </a:xfrm>
            <a:custGeom>
              <a:rect b="b" l="l" r="r" t="t"/>
              <a:pathLst>
                <a:path extrusionOk="0" h="1878" w="2043">
                  <a:moveTo>
                    <a:pt x="1018" y="0"/>
                  </a:moveTo>
                  <a:cubicBezTo>
                    <a:pt x="604" y="0"/>
                    <a:pt x="199" y="269"/>
                    <a:pt x="95" y="737"/>
                  </a:cubicBezTo>
                  <a:lnTo>
                    <a:pt x="0" y="759"/>
                  </a:lnTo>
                  <a:lnTo>
                    <a:pt x="95" y="1164"/>
                  </a:lnTo>
                  <a:cubicBezTo>
                    <a:pt x="203" y="1591"/>
                    <a:pt x="587" y="1877"/>
                    <a:pt x="1012" y="1877"/>
                  </a:cubicBezTo>
                  <a:cubicBezTo>
                    <a:pt x="1083" y="1877"/>
                    <a:pt x="1156" y="1869"/>
                    <a:pt x="1228" y="1852"/>
                  </a:cubicBezTo>
                  <a:cubicBezTo>
                    <a:pt x="1732" y="1731"/>
                    <a:pt x="2043" y="1231"/>
                    <a:pt x="1930" y="728"/>
                  </a:cubicBezTo>
                  <a:lnTo>
                    <a:pt x="1930"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37"/>
            <p:cNvSpPr/>
            <p:nvPr/>
          </p:nvSpPr>
          <p:spPr>
            <a:xfrm>
              <a:off x="1642175" y="2392100"/>
              <a:ext cx="51200" cy="47200"/>
            </a:xfrm>
            <a:custGeom>
              <a:rect b="b" l="l" r="r" t="t"/>
              <a:pathLst>
                <a:path extrusionOk="0" h="1888" w="2048">
                  <a:moveTo>
                    <a:pt x="1021" y="0"/>
                  </a:moveTo>
                  <a:cubicBezTo>
                    <a:pt x="963" y="0"/>
                    <a:pt x="905" y="6"/>
                    <a:pt x="846" y="16"/>
                  </a:cubicBezTo>
                  <a:cubicBezTo>
                    <a:pt x="333" y="115"/>
                    <a:pt x="0" y="606"/>
                    <a:pt x="95" y="1119"/>
                  </a:cubicBezTo>
                  <a:cubicBezTo>
                    <a:pt x="182" y="1571"/>
                    <a:pt x="578" y="1887"/>
                    <a:pt x="1019" y="1887"/>
                  </a:cubicBezTo>
                  <a:cubicBezTo>
                    <a:pt x="1078" y="1887"/>
                    <a:pt x="1137" y="1882"/>
                    <a:pt x="1197" y="1870"/>
                  </a:cubicBezTo>
                  <a:cubicBezTo>
                    <a:pt x="1710" y="1771"/>
                    <a:pt x="2047" y="1281"/>
                    <a:pt x="1948" y="768"/>
                  </a:cubicBezTo>
                  <a:cubicBezTo>
                    <a:pt x="1865" y="314"/>
                    <a:pt x="1467" y="0"/>
                    <a:pt x="102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37"/>
            <p:cNvSpPr/>
            <p:nvPr/>
          </p:nvSpPr>
          <p:spPr>
            <a:xfrm>
              <a:off x="1644075" y="2405325"/>
              <a:ext cx="47150" cy="20950"/>
            </a:xfrm>
            <a:custGeom>
              <a:rect b="b" l="l" r="r" t="t"/>
              <a:pathLst>
                <a:path extrusionOk="0" h="838" w="1886">
                  <a:moveTo>
                    <a:pt x="1787" y="0"/>
                  </a:moveTo>
                  <a:lnTo>
                    <a:pt x="1" y="423"/>
                  </a:lnTo>
                  <a:cubicBezTo>
                    <a:pt x="1" y="567"/>
                    <a:pt x="32" y="711"/>
                    <a:pt x="95" y="837"/>
                  </a:cubicBezTo>
                  <a:lnTo>
                    <a:pt x="1886" y="414"/>
                  </a:lnTo>
                  <a:cubicBezTo>
                    <a:pt x="1886" y="342"/>
                    <a:pt x="1877" y="270"/>
                    <a:pt x="1859" y="203"/>
                  </a:cubicBezTo>
                  <a:cubicBezTo>
                    <a:pt x="1841" y="131"/>
                    <a:pt x="1818" y="63"/>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37"/>
            <p:cNvSpPr/>
            <p:nvPr/>
          </p:nvSpPr>
          <p:spPr>
            <a:xfrm>
              <a:off x="1686600" y="2286250"/>
              <a:ext cx="51200" cy="46950"/>
            </a:xfrm>
            <a:custGeom>
              <a:rect b="b" l="l" r="r" t="t"/>
              <a:pathLst>
                <a:path extrusionOk="0" h="1878" w="2048">
                  <a:moveTo>
                    <a:pt x="1018" y="1"/>
                  </a:moveTo>
                  <a:cubicBezTo>
                    <a:pt x="604" y="1"/>
                    <a:pt x="199" y="270"/>
                    <a:pt x="95" y="737"/>
                  </a:cubicBezTo>
                  <a:lnTo>
                    <a:pt x="0" y="760"/>
                  </a:lnTo>
                  <a:lnTo>
                    <a:pt x="99" y="1164"/>
                  </a:lnTo>
                  <a:cubicBezTo>
                    <a:pt x="203" y="1592"/>
                    <a:pt x="591" y="1878"/>
                    <a:pt x="1013" y="1878"/>
                  </a:cubicBezTo>
                  <a:cubicBezTo>
                    <a:pt x="1084" y="1878"/>
                    <a:pt x="1156" y="1870"/>
                    <a:pt x="1228" y="1853"/>
                  </a:cubicBezTo>
                  <a:cubicBezTo>
                    <a:pt x="1732" y="1731"/>
                    <a:pt x="2047" y="1232"/>
                    <a:pt x="1935" y="728"/>
                  </a:cubicBezTo>
                  <a:lnTo>
                    <a:pt x="1935" y="724"/>
                  </a:lnTo>
                  <a:lnTo>
                    <a:pt x="1836" y="323"/>
                  </a:lnTo>
                  <a:lnTo>
                    <a:pt x="1741" y="346"/>
                  </a:lnTo>
                  <a:cubicBezTo>
                    <a:pt x="1547" y="110"/>
                    <a:pt x="1281" y="1"/>
                    <a:pt x="10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37"/>
            <p:cNvSpPr/>
            <p:nvPr/>
          </p:nvSpPr>
          <p:spPr>
            <a:xfrm>
              <a:off x="1679525" y="2276125"/>
              <a:ext cx="56025" cy="47225"/>
            </a:xfrm>
            <a:custGeom>
              <a:rect b="b" l="l" r="r" t="t"/>
              <a:pathLst>
                <a:path extrusionOk="0" h="1889" w="2241">
                  <a:moveTo>
                    <a:pt x="1197" y="1"/>
                  </a:moveTo>
                  <a:cubicBezTo>
                    <a:pt x="894" y="1"/>
                    <a:pt x="588" y="144"/>
                    <a:pt x="400" y="449"/>
                  </a:cubicBezTo>
                  <a:cubicBezTo>
                    <a:pt x="1" y="1097"/>
                    <a:pt x="491" y="1889"/>
                    <a:pt x="1195" y="1889"/>
                  </a:cubicBezTo>
                  <a:cubicBezTo>
                    <a:pt x="1268" y="1889"/>
                    <a:pt x="1344" y="1880"/>
                    <a:pt x="1421" y="1862"/>
                  </a:cubicBezTo>
                  <a:cubicBezTo>
                    <a:pt x="1925" y="1740"/>
                    <a:pt x="2240" y="1232"/>
                    <a:pt x="2119" y="728"/>
                  </a:cubicBezTo>
                  <a:cubicBezTo>
                    <a:pt x="2008" y="259"/>
                    <a:pt x="1604" y="1"/>
                    <a:pt x="119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37"/>
            <p:cNvSpPr/>
            <p:nvPr/>
          </p:nvSpPr>
          <p:spPr>
            <a:xfrm>
              <a:off x="1686025" y="2289250"/>
              <a:ext cx="47150" cy="20950"/>
            </a:xfrm>
            <a:custGeom>
              <a:rect b="b" l="l" r="r" t="t"/>
              <a:pathLst>
                <a:path extrusionOk="0" h="838" w="1886">
                  <a:moveTo>
                    <a:pt x="1787" y="1"/>
                  </a:moveTo>
                  <a:lnTo>
                    <a:pt x="1" y="424"/>
                  </a:lnTo>
                  <a:cubicBezTo>
                    <a:pt x="1" y="568"/>
                    <a:pt x="32" y="707"/>
                    <a:pt x="100" y="837"/>
                  </a:cubicBezTo>
                  <a:lnTo>
                    <a:pt x="1886" y="415"/>
                  </a:lnTo>
                  <a:cubicBezTo>
                    <a:pt x="1886" y="343"/>
                    <a:pt x="1877" y="271"/>
                    <a:pt x="1859" y="203"/>
                  </a:cubicBezTo>
                  <a:cubicBezTo>
                    <a:pt x="1845" y="131"/>
                    <a:pt x="1818" y="64"/>
                    <a:pt x="178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37"/>
            <p:cNvSpPr/>
            <p:nvPr/>
          </p:nvSpPr>
          <p:spPr>
            <a:xfrm>
              <a:off x="1629575" y="2204725"/>
              <a:ext cx="51200" cy="46950"/>
            </a:xfrm>
            <a:custGeom>
              <a:rect b="b" l="l" r="r" t="t"/>
              <a:pathLst>
                <a:path extrusionOk="0" h="1878" w="2048">
                  <a:moveTo>
                    <a:pt x="1018" y="0"/>
                  </a:moveTo>
                  <a:cubicBezTo>
                    <a:pt x="605" y="0"/>
                    <a:pt x="199" y="269"/>
                    <a:pt x="95" y="737"/>
                  </a:cubicBezTo>
                  <a:lnTo>
                    <a:pt x="0" y="759"/>
                  </a:lnTo>
                  <a:lnTo>
                    <a:pt x="99" y="1164"/>
                  </a:lnTo>
                  <a:cubicBezTo>
                    <a:pt x="203" y="1591"/>
                    <a:pt x="591" y="1877"/>
                    <a:pt x="1014" y="1877"/>
                  </a:cubicBezTo>
                  <a:cubicBezTo>
                    <a:pt x="1085" y="1877"/>
                    <a:pt x="1157" y="1869"/>
                    <a:pt x="1229" y="1852"/>
                  </a:cubicBezTo>
                  <a:cubicBezTo>
                    <a:pt x="1732" y="1731"/>
                    <a:pt x="2047" y="1231"/>
                    <a:pt x="1935" y="728"/>
                  </a:cubicBezTo>
                  <a:lnTo>
                    <a:pt x="1935"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37"/>
            <p:cNvSpPr/>
            <p:nvPr/>
          </p:nvSpPr>
          <p:spPr>
            <a:xfrm>
              <a:off x="1622525" y="2194600"/>
              <a:ext cx="56000" cy="47225"/>
            </a:xfrm>
            <a:custGeom>
              <a:rect b="b" l="l" r="r" t="t"/>
              <a:pathLst>
                <a:path extrusionOk="0" h="1889" w="2240">
                  <a:moveTo>
                    <a:pt x="1196" y="0"/>
                  </a:moveTo>
                  <a:cubicBezTo>
                    <a:pt x="893" y="0"/>
                    <a:pt x="588" y="143"/>
                    <a:pt x="399" y="449"/>
                  </a:cubicBezTo>
                  <a:cubicBezTo>
                    <a:pt x="0" y="1097"/>
                    <a:pt x="490" y="1888"/>
                    <a:pt x="1194" y="1888"/>
                  </a:cubicBezTo>
                  <a:cubicBezTo>
                    <a:pt x="1268" y="1888"/>
                    <a:pt x="1343" y="1880"/>
                    <a:pt x="1421" y="1861"/>
                  </a:cubicBezTo>
                  <a:cubicBezTo>
                    <a:pt x="1924" y="1740"/>
                    <a:pt x="2239" y="1232"/>
                    <a:pt x="2118" y="728"/>
                  </a:cubicBezTo>
                  <a:cubicBezTo>
                    <a:pt x="2007" y="258"/>
                    <a:pt x="1603" y="0"/>
                    <a:pt x="119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37"/>
            <p:cNvSpPr/>
            <p:nvPr/>
          </p:nvSpPr>
          <p:spPr>
            <a:xfrm>
              <a:off x="1629000" y="2207725"/>
              <a:ext cx="47150" cy="20925"/>
            </a:xfrm>
            <a:custGeom>
              <a:rect b="b" l="l" r="r" t="t"/>
              <a:pathLst>
                <a:path extrusionOk="0" h="837" w="1886">
                  <a:moveTo>
                    <a:pt x="1787" y="0"/>
                  </a:moveTo>
                  <a:lnTo>
                    <a:pt x="1" y="423"/>
                  </a:lnTo>
                  <a:cubicBezTo>
                    <a:pt x="1" y="495"/>
                    <a:pt x="10" y="567"/>
                    <a:pt x="28" y="639"/>
                  </a:cubicBezTo>
                  <a:cubicBezTo>
                    <a:pt x="41" y="707"/>
                    <a:pt x="68" y="774"/>
                    <a:pt x="100" y="837"/>
                  </a:cubicBezTo>
                  <a:lnTo>
                    <a:pt x="1886" y="414"/>
                  </a:lnTo>
                  <a:cubicBezTo>
                    <a:pt x="1886" y="270"/>
                    <a:pt x="1854" y="126"/>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37"/>
            <p:cNvSpPr/>
            <p:nvPr/>
          </p:nvSpPr>
          <p:spPr>
            <a:xfrm>
              <a:off x="1534875" y="2269125"/>
              <a:ext cx="128475" cy="127725"/>
            </a:xfrm>
            <a:custGeom>
              <a:rect b="b" l="l" r="r" t="t"/>
              <a:pathLst>
                <a:path extrusionOk="0" h="5109" w="5139">
                  <a:moveTo>
                    <a:pt x="3784" y="0"/>
                  </a:moveTo>
                  <a:lnTo>
                    <a:pt x="3680" y="122"/>
                  </a:lnTo>
                  <a:cubicBezTo>
                    <a:pt x="3466" y="41"/>
                    <a:pt x="3237" y="2"/>
                    <a:pt x="3002" y="2"/>
                  </a:cubicBezTo>
                  <a:cubicBezTo>
                    <a:pt x="2190" y="2"/>
                    <a:pt x="1312" y="470"/>
                    <a:pt x="729" y="1301"/>
                  </a:cubicBezTo>
                  <a:cubicBezTo>
                    <a:pt x="136" y="2151"/>
                    <a:pt x="1" y="3154"/>
                    <a:pt x="302" y="3928"/>
                  </a:cubicBezTo>
                  <a:lnTo>
                    <a:pt x="194" y="4049"/>
                  </a:lnTo>
                  <a:lnTo>
                    <a:pt x="774" y="4625"/>
                  </a:lnTo>
                  <a:cubicBezTo>
                    <a:pt x="833" y="4679"/>
                    <a:pt x="891" y="4733"/>
                    <a:pt x="959" y="4778"/>
                  </a:cubicBezTo>
                  <a:cubicBezTo>
                    <a:pt x="1277" y="5002"/>
                    <a:pt x="1650" y="5108"/>
                    <a:pt x="2037" y="5108"/>
                  </a:cubicBezTo>
                  <a:cubicBezTo>
                    <a:pt x="2848" y="5108"/>
                    <a:pt x="3724" y="4642"/>
                    <a:pt x="4306" y="3811"/>
                  </a:cubicBezTo>
                  <a:cubicBezTo>
                    <a:pt x="5138" y="2623"/>
                    <a:pt x="5089" y="1355"/>
                    <a:pt x="4175" y="410"/>
                  </a:cubicBezTo>
                  <a:lnTo>
                    <a:pt x="3784"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37"/>
            <p:cNvSpPr/>
            <p:nvPr/>
          </p:nvSpPr>
          <p:spPr>
            <a:xfrm>
              <a:off x="1532075" y="2345950"/>
              <a:ext cx="48825" cy="50625"/>
            </a:xfrm>
            <a:custGeom>
              <a:rect b="b" l="l" r="r" t="t"/>
              <a:pathLst>
                <a:path extrusionOk="0" h="2025" w="1953">
                  <a:moveTo>
                    <a:pt x="108" y="0"/>
                  </a:moveTo>
                  <a:lnTo>
                    <a:pt x="0" y="99"/>
                  </a:lnTo>
                  <a:lnTo>
                    <a:pt x="293" y="418"/>
                  </a:lnTo>
                  <a:lnTo>
                    <a:pt x="1728" y="1988"/>
                  </a:lnTo>
                  <a:cubicBezTo>
                    <a:pt x="1800" y="2002"/>
                    <a:pt x="1876" y="2015"/>
                    <a:pt x="1953" y="2024"/>
                  </a:cubicBezTo>
                  <a:lnTo>
                    <a:pt x="266" y="167"/>
                  </a:ln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37"/>
            <p:cNvSpPr/>
            <p:nvPr/>
          </p:nvSpPr>
          <p:spPr>
            <a:xfrm>
              <a:off x="1547125" y="2345950"/>
              <a:ext cx="48275" cy="50625"/>
            </a:xfrm>
            <a:custGeom>
              <a:rect b="b" l="l" r="r" t="t"/>
              <a:pathLst>
                <a:path extrusionOk="0" h="2025" w="1931">
                  <a:moveTo>
                    <a:pt x="109" y="0"/>
                  </a:moveTo>
                  <a:lnTo>
                    <a:pt x="1" y="99"/>
                  </a:lnTo>
                  <a:lnTo>
                    <a:pt x="1760" y="2024"/>
                  </a:lnTo>
                  <a:cubicBezTo>
                    <a:pt x="1814" y="2015"/>
                    <a:pt x="1877" y="2006"/>
                    <a:pt x="1931" y="199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37"/>
            <p:cNvSpPr/>
            <p:nvPr/>
          </p:nvSpPr>
          <p:spPr>
            <a:xfrm>
              <a:off x="1562325" y="2345950"/>
              <a:ext cx="45125" cy="47925"/>
            </a:xfrm>
            <a:custGeom>
              <a:rect b="b" l="l" r="r" t="t"/>
              <a:pathLst>
                <a:path extrusionOk="0" h="1917" w="1805">
                  <a:moveTo>
                    <a:pt x="104" y="0"/>
                  </a:moveTo>
                  <a:lnTo>
                    <a:pt x="0" y="99"/>
                  </a:lnTo>
                  <a:lnTo>
                    <a:pt x="1656" y="1916"/>
                  </a:lnTo>
                  <a:cubicBezTo>
                    <a:pt x="1705" y="1898"/>
                    <a:pt x="1755" y="1885"/>
                    <a:pt x="1804" y="1862"/>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37"/>
            <p:cNvSpPr/>
            <p:nvPr/>
          </p:nvSpPr>
          <p:spPr>
            <a:xfrm>
              <a:off x="1577275" y="2345950"/>
              <a:ext cx="40625" cy="43325"/>
            </a:xfrm>
            <a:custGeom>
              <a:rect b="b" l="l" r="r" t="t"/>
              <a:pathLst>
                <a:path extrusionOk="0" h="1733" w="1625">
                  <a:moveTo>
                    <a:pt x="109" y="0"/>
                  </a:moveTo>
                  <a:lnTo>
                    <a:pt x="1" y="99"/>
                  </a:lnTo>
                  <a:lnTo>
                    <a:pt x="1494" y="1732"/>
                  </a:lnTo>
                  <a:cubicBezTo>
                    <a:pt x="1539" y="1710"/>
                    <a:pt x="1580" y="1687"/>
                    <a:pt x="1625" y="1660"/>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37"/>
            <p:cNvSpPr/>
            <p:nvPr/>
          </p:nvSpPr>
          <p:spPr>
            <a:xfrm>
              <a:off x="1592450" y="2345950"/>
              <a:ext cx="34675" cy="37250"/>
            </a:xfrm>
            <a:custGeom>
              <a:rect b="b" l="l" r="r" t="t"/>
              <a:pathLst>
                <a:path extrusionOk="0" h="1490" w="1387">
                  <a:moveTo>
                    <a:pt x="109" y="0"/>
                  </a:moveTo>
                  <a:lnTo>
                    <a:pt x="1" y="99"/>
                  </a:lnTo>
                  <a:lnTo>
                    <a:pt x="1270" y="1489"/>
                  </a:lnTo>
                  <a:cubicBezTo>
                    <a:pt x="1310" y="1462"/>
                    <a:pt x="1346" y="1435"/>
                    <a:pt x="1386" y="1404"/>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37"/>
            <p:cNvSpPr/>
            <p:nvPr/>
          </p:nvSpPr>
          <p:spPr>
            <a:xfrm>
              <a:off x="1607425" y="2345950"/>
              <a:ext cx="27800" cy="30050"/>
            </a:xfrm>
            <a:custGeom>
              <a:rect b="b" l="l" r="r" t="t"/>
              <a:pathLst>
                <a:path extrusionOk="0" h="1202" w="1112">
                  <a:moveTo>
                    <a:pt x="108" y="0"/>
                  </a:moveTo>
                  <a:lnTo>
                    <a:pt x="0" y="99"/>
                  </a:lnTo>
                  <a:lnTo>
                    <a:pt x="1008" y="1201"/>
                  </a:lnTo>
                  <a:cubicBezTo>
                    <a:pt x="1044" y="1170"/>
                    <a:pt x="1080" y="1134"/>
                    <a:pt x="1111" y="1098"/>
                  </a:cubicBez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37"/>
            <p:cNvSpPr/>
            <p:nvPr/>
          </p:nvSpPr>
          <p:spPr>
            <a:xfrm>
              <a:off x="1609325" y="2331100"/>
              <a:ext cx="33200" cy="36350"/>
            </a:xfrm>
            <a:custGeom>
              <a:rect b="b" l="l" r="r" t="t"/>
              <a:pathLst>
                <a:path extrusionOk="0" h="1454" w="1328">
                  <a:moveTo>
                    <a:pt x="104" y="0"/>
                  </a:moveTo>
                  <a:lnTo>
                    <a:pt x="1" y="99"/>
                  </a:lnTo>
                  <a:lnTo>
                    <a:pt x="1238" y="1453"/>
                  </a:lnTo>
                  <a:cubicBezTo>
                    <a:pt x="1269" y="1413"/>
                    <a:pt x="1296" y="1372"/>
                    <a:pt x="1328" y="1336"/>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37"/>
            <p:cNvSpPr/>
            <p:nvPr/>
          </p:nvSpPr>
          <p:spPr>
            <a:xfrm>
              <a:off x="1609325" y="2314000"/>
              <a:ext cx="39400" cy="43650"/>
            </a:xfrm>
            <a:custGeom>
              <a:rect b="b" l="l" r="r" t="t"/>
              <a:pathLst>
                <a:path extrusionOk="0" h="1746" w="1576">
                  <a:moveTo>
                    <a:pt x="109" y="0"/>
                  </a:moveTo>
                  <a:lnTo>
                    <a:pt x="1" y="99"/>
                  </a:lnTo>
                  <a:lnTo>
                    <a:pt x="1503" y="1746"/>
                  </a:lnTo>
                  <a:cubicBezTo>
                    <a:pt x="1526" y="1701"/>
                    <a:pt x="1553" y="1656"/>
                    <a:pt x="1575" y="161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37"/>
            <p:cNvSpPr/>
            <p:nvPr/>
          </p:nvSpPr>
          <p:spPr>
            <a:xfrm>
              <a:off x="1609325" y="2297025"/>
              <a:ext cx="44450" cy="49500"/>
            </a:xfrm>
            <a:custGeom>
              <a:rect b="b" l="l" r="r" t="t"/>
              <a:pathLst>
                <a:path extrusionOk="0" h="1980" w="1778">
                  <a:moveTo>
                    <a:pt x="109" y="0"/>
                  </a:moveTo>
                  <a:lnTo>
                    <a:pt x="1" y="99"/>
                  </a:lnTo>
                  <a:lnTo>
                    <a:pt x="1719" y="1980"/>
                  </a:lnTo>
                  <a:cubicBezTo>
                    <a:pt x="1742" y="1930"/>
                    <a:pt x="1760" y="1881"/>
                    <a:pt x="1778" y="182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37"/>
            <p:cNvSpPr/>
            <p:nvPr/>
          </p:nvSpPr>
          <p:spPr>
            <a:xfrm>
              <a:off x="1609325" y="2279925"/>
              <a:ext cx="47600" cy="53775"/>
            </a:xfrm>
            <a:custGeom>
              <a:rect b="b" l="l" r="r" t="t"/>
              <a:pathLst>
                <a:path extrusionOk="0" h="2151" w="1904">
                  <a:moveTo>
                    <a:pt x="109" y="0"/>
                  </a:moveTo>
                  <a:lnTo>
                    <a:pt x="1" y="99"/>
                  </a:lnTo>
                  <a:lnTo>
                    <a:pt x="1877" y="2151"/>
                  </a:lnTo>
                  <a:cubicBezTo>
                    <a:pt x="1886" y="2092"/>
                    <a:pt x="1895" y="2029"/>
                    <a:pt x="1904" y="197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37"/>
            <p:cNvSpPr/>
            <p:nvPr/>
          </p:nvSpPr>
          <p:spPr>
            <a:xfrm>
              <a:off x="1609325" y="2262825"/>
              <a:ext cx="47825" cy="54900"/>
            </a:xfrm>
            <a:custGeom>
              <a:rect b="b" l="l" r="r" t="t"/>
              <a:pathLst>
                <a:path extrusionOk="0" h="2196" w="1913">
                  <a:moveTo>
                    <a:pt x="109" y="1"/>
                  </a:moveTo>
                  <a:lnTo>
                    <a:pt x="1" y="100"/>
                  </a:lnTo>
                  <a:lnTo>
                    <a:pt x="140" y="257"/>
                  </a:lnTo>
                  <a:lnTo>
                    <a:pt x="1913" y="2196"/>
                  </a:lnTo>
                  <a:cubicBezTo>
                    <a:pt x="1908" y="2115"/>
                    <a:pt x="1899" y="2029"/>
                    <a:pt x="1881" y="1948"/>
                  </a:cubicBezTo>
                  <a:lnTo>
                    <a:pt x="361" y="279"/>
                  </a:lnTo>
                  <a:lnTo>
                    <a:pt x="109"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37"/>
            <p:cNvSpPr/>
            <p:nvPr/>
          </p:nvSpPr>
          <p:spPr>
            <a:xfrm>
              <a:off x="1518350" y="2255575"/>
              <a:ext cx="132500" cy="127675"/>
            </a:xfrm>
            <a:custGeom>
              <a:rect b="b" l="l" r="r" t="t"/>
              <a:pathLst>
                <a:path extrusionOk="0" h="5107" w="5300">
                  <a:moveTo>
                    <a:pt x="3131" y="1"/>
                  </a:moveTo>
                  <a:cubicBezTo>
                    <a:pt x="2320" y="1"/>
                    <a:pt x="1446" y="467"/>
                    <a:pt x="864" y="1298"/>
                  </a:cubicBezTo>
                  <a:cubicBezTo>
                    <a:pt x="0" y="2526"/>
                    <a:pt x="104" y="4083"/>
                    <a:pt x="1089" y="4776"/>
                  </a:cubicBezTo>
                  <a:cubicBezTo>
                    <a:pt x="1409" y="5000"/>
                    <a:pt x="1782" y="5106"/>
                    <a:pt x="2170" y="5106"/>
                  </a:cubicBezTo>
                  <a:cubicBezTo>
                    <a:pt x="2981" y="5106"/>
                    <a:pt x="3856" y="4640"/>
                    <a:pt x="4440" y="3808"/>
                  </a:cubicBezTo>
                  <a:cubicBezTo>
                    <a:pt x="5300" y="2585"/>
                    <a:pt x="5196" y="1028"/>
                    <a:pt x="4211" y="331"/>
                  </a:cubicBezTo>
                  <a:cubicBezTo>
                    <a:pt x="3891" y="107"/>
                    <a:pt x="3518" y="1"/>
                    <a:pt x="313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37"/>
            <p:cNvSpPr/>
            <p:nvPr/>
          </p:nvSpPr>
          <p:spPr>
            <a:xfrm>
              <a:off x="1524075" y="2261475"/>
              <a:ext cx="120925" cy="116325"/>
            </a:xfrm>
            <a:custGeom>
              <a:rect b="b" l="l" r="r" t="t"/>
              <a:pathLst>
                <a:path extrusionOk="0" h="4653" w="4837">
                  <a:moveTo>
                    <a:pt x="2879" y="54"/>
                  </a:moveTo>
                  <a:cubicBezTo>
                    <a:pt x="3213" y="54"/>
                    <a:pt x="3538" y="158"/>
                    <a:pt x="3811" y="347"/>
                  </a:cubicBezTo>
                  <a:cubicBezTo>
                    <a:pt x="4684" y="959"/>
                    <a:pt x="4769" y="2349"/>
                    <a:pt x="4005" y="3442"/>
                  </a:cubicBezTo>
                  <a:cubicBezTo>
                    <a:pt x="3501" y="4153"/>
                    <a:pt x="2727" y="4598"/>
                    <a:pt x="1980" y="4598"/>
                  </a:cubicBezTo>
                  <a:cubicBezTo>
                    <a:pt x="1973" y="4598"/>
                    <a:pt x="1966" y="4598"/>
                    <a:pt x="1959" y="4598"/>
                  </a:cubicBezTo>
                  <a:cubicBezTo>
                    <a:pt x="1624" y="4598"/>
                    <a:pt x="1300" y="4495"/>
                    <a:pt x="1026" y="4306"/>
                  </a:cubicBezTo>
                  <a:cubicBezTo>
                    <a:pt x="154" y="3694"/>
                    <a:pt x="68" y="2304"/>
                    <a:pt x="833" y="1215"/>
                  </a:cubicBezTo>
                  <a:cubicBezTo>
                    <a:pt x="1337" y="500"/>
                    <a:pt x="2111" y="55"/>
                    <a:pt x="2857" y="55"/>
                  </a:cubicBezTo>
                  <a:cubicBezTo>
                    <a:pt x="2864" y="54"/>
                    <a:pt x="2872" y="54"/>
                    <a:pt x="2879" y="54"/>
                  </a:cubicBezTo>
                  <a:close/>
                  <a:moveTo>
                    <a:pt x="2879" y="0"/>
                  </a:moveTo>
                  <a:cubicBezTo>
                    <a:pt x="2872" y="0"/>
                    <a:pt x="2865" y="0"/>
                    <a:pt x="2857" y="1"/>
                  </a:cubicBezTo>
                  <a:cubicBezTo>
                    <a:pt x="2120" y="1"/>
                    <a:pt x="1319" y="423"/>
                    <a:pt x="788" y="1179"/>
                  </a:cubicBezTo>
                  <a:cubicBezTo>
                    <a:pt x="1" y="2299"/>
                    <a:pt x="95" y="3716"/>
                    <a:pt x="995" y="4351"/>
                  </a:cubicBezTo>
                  <a:cubicBezTo>
                    <a:pt x="1281" y="4549"/>
                    <a:pt x="1615" y="4652"/>
                    <a:pt x="1958" y="4652"/>
                  </a:cubicBezTo>
                  <a:cubicBezTo>
                    <a:pt x="1966" y="4652"/>
                    <a:pt x="1973" y="4652"/>
                    <a:pt x="1980" y="4652"/>
                  </a:cubicBezTo>
                  <a:cubicBezTo>
                    <a:pt x="2722" y="4652"/>
                    <a:pt x="3519" y="4229"/>
                    <a:pt x="4049" y="3474"/>
                  </a:cubicBezTo>
                  <a:cubicBezTo>
                    <a:pt x="4837" y="2353"/>
                    <a:pt x="4742" y="932"/>
                    <a:pt x="3843" y="302"/>
                  </a:cubicBezTo>
                  <a:cubicBezTo>
                    <a:pt x="3561" y="104"/>
                    <a:pt x="3223" y="0"/>
                    <a:pt x="28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4" name="Shape 2254"/>
        <p:cNvGrpSpPr/>
        <p:nvPr/>
      </p:nvGrpSpPr>
      <p:grpSpPr>
        <a:xfrm>
          <a:off x="0" y="0"/>
          <a:ext cx="0" cy="0"/>
          <a:chOff x="0" y="0"/>
          <a:chExt cx="0" cy="0"/>
        </a:xfrm>
      </p:grpSpPr>
      <p:sp>
        <p:nvSpPr>
          <p:cNvPr id="2255" name="Google Shape;2255;p3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56" name="Google Shape;2256;p38"/>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257" name="Google Shape;2257;p38"/>
          <p:cNvSpPr txBox="1"/>
          <p:nvPr/>
        </p:nvSpPr>
        <p:spPr>
          <a:xfrm>
            <a:off x="281613" y="182775"/>
            <a:ext cx="70263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THE SALIVARY GLANDS: The Parotid Gland</a:t>
            </a:r>
            <a:endParaRPr sz="2200"/>
          </a:p>
        </p:txBody>
      </p:sp>
      <p:grpSp>
        <p:nvGrpSpPr>
          <p:cNvPr id="2258" name="Google Shape;2258;p38"/>
          <p:cNvGrpSpPr/>
          <p:nvPr/>
        </p:nvGrpSpPr>
        <p:grpSpPr>
          <a:xfrm>
            <a:off x="323344" y="7336193"/>
            <a:ext cx="467181" cy="476434"/>
            <a:chOff x="2410712" y="2415450"/>
            <a:chExt cx="312600" cy="312600"/>
          </a:xfrm>
        </p:grpSpPr>
        <p:sp>
          <p:nvSpPr>
            <p:cNvPr id="2259" name="Google Shape;2259;p3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3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61" name="Google Shape;2261;p38"/>
          <p:cNvSpPr txBox="1"/>
          <p:nvPr/>
        </p:nvSpPr>
        <p:spPr>
          <a:xfrm>
            <a:off x="780625" y="7361961"/>
            <a:ext cx="65331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Mucoepidermoid carcinoma</a:t>
            </a:r>
            <a:endParaRPr b="1" sz="1800">
              <a:solidFill>
                <a:srgbClr val="006D77"/>
              </a:solidFill>
              <a:highlight>
                <a:srgbClr val="EDF9F9"/>
              </a:highlight>
              <a:latin typeface="Lora"/>
              <a:ea typeface="Lora"/>
              <a:cs typeface="Lora"/>
              <a:sym typeface="Lora"/>
            </a:endParaRPr>
          </a:p>
        </p:txBody>
      </p:sp>
      <p:grpSp>
        <p:nvGrpSpPr>
          <p:cNvPr id="2262" name="Google Shape;2262;p38"/>
          <p:cNvGrpSpPr/>
          <p:nvPr/>
        </p:nvGrpSpPr>
        <p:grpSpPr>
          <a:xfrm>
            <a:off x="323368" y="1020294"/>
            <a:ext cx="467181" cy="476434"/>
            <a:chOff x="2410712" y="2415450"/>
            <a:chExt cx="312600" cy="312600"/>
          </a:xfrm>
        </p:grpSpPr>
        <p:sp>
          <p:nvSpPr>
            <p:cNvPr id="2263" name="Google Shape;2263;p3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3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65" name="Google Shape;2265;p38"/>
          <p:cNvSpPr txBox="1"/>
          <p:nvPr/>
        </p:nvSpPr>
        <p:spPr>
          <a:xfrm>
            <a:off x="780649" y="1046061"/>
            <a:ext cx="65331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Carcinoma of the parotid gland</a:t>
            </a:r>
            <a:endParaRPr b="1" sz="1800">
              <a:solidFill>
                <a:srgbClr val="006D77"/>
              </a:solidFill>
              <a:highlight>
                <a:srgbClr val="EDF9F9"/>
              </a:highlight>
              <a:latin typeface="Lora"/>
              <a:ea typeface="Lora"/>
              <a:cs typeface="Lora"/>
              <a:sym typeface="Lora"/>
            </a:endParaRPr>
          </a:p>
        </p:txBody>
      </p:sp>
      <p:sp>
        <p:nvSpPr>
          <p:cNvPr id="2266" name="Google Shape;2266;p38"/>
          <p:cNvSpPr txBox="1"/>
          <p:nvPr/>
        </p:nvSpPr>
        <p:spPr>
          <a:xfrm>
            <a:off x="626149" y="1430214"/>
            <a:ext cx="6842100" cy="753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It is uncommon but not rare</a:t>
            </a:r>
            <a:endParaRPr sz="1200">
              <a:latin typeface="Mada"/>
              <a:ea typeface="Mada"/>
              <a:cs typeface="Mada"/>
              <a:sym typeface="Mada"/>
            </a:endParaRPr>
          </a:p>
          <a:p>
            <a:pPr indent="0" lvl="0" marL="457200" rtl="0" algn="l">
              <a:spcBef>
                <a:spcPts val="0"/>
              </a:spcBef>
              <a:spcAft>
                <a:spcPts val="0"/>
              </a:spcAft>
              <a:buNone/>
            </a:pPr>
            <a:r>
              <a:t/>
            </a:r>
            <a:endParaRPr sz="1200">
              <a:latin typeface="Mada"/>
              <a:ea typeface="Mada"/>
              <a:cs typeface="Mada"/>
              <a:sym typeface="Mada"/>
            </a:endParaRPr>
          </a:p>
          <a:p>
            <a:pPr indent="0" lvl="0" marL="45720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rPr b="1" lang="en-GB">
                <a:solidFill>
                  <a:srgbClr val="1C4588"/>
                </a:solidFill>
                <a:latin typeface="Mada"/>
                <a:ea typeface="Mada"/>
                <a:cs typeface="Mada"/>
                <a:sym typeface="Mada"/>
              </a:rPr>
              <a:t>Features suggestive of malignant transformation of a benign salivary gland tumor:</a:t>
            </a:r>
            <a:endParaRPr b="1">
              <a:solidFill>
                <a:srgbClr val="1C4588"/>
              </a:solidFill>
              <a:latin typeface="Mada"/>
              <a:ea typeface="Mada"/>
              <a:cs typeface="Mada"/>
              <a:sym typeface="Mada"/>
            </a:endParaRPr>
          </a:p>
        </p:txBody>
      </p:sp>
      <p:sp>
        <p:nvSpPr>
          <p:cNvPr id="2267" name="Google Shape;2267;p38"/>
          <p:cNvSpPr txBox="1"/>
          <p:nvPr/>
        </p:nvSpPr>
        <p:spPr>
          <a:xfrm>
            <a:off x="628150" y="7759071"/>
            <a:ext cx="6842100" cy="1288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This is the most common salivary gland malignancy</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It has a mix of mucin-producing columnar cells and squamous cells.</a:t>
            </a:r>
            <a:endParaRPr sz="1200">
              <a:solidFill>
                <a:srgbClr val="1C4588"/>
              </a:solidFill>
              <a:latin typeface="Mada"/>
              <a:ea typeface="Mada"/>
              <a:cs typeface="Mada"/>
              <a:sym typeface="Mada"/>
            </a:endParaRPr>
          </a:p>
        </p:txBody>
      </p:sp>
      <p:sp>
        <p:nvSpPr>
          <p:cNvPr id="2268" name="Google Shape;2268;p38"/>
          <p:cNvSpPr/>
          <p:nvPr/>
        </p:nvSpPr>
        <p:spPr>
          <a:xfrm>
            <a:off x="1141400" y="2631625"/>
            <a:ext cx="550200" cy="5742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Montserrat"/>
                <a:ea typeface="Montserrat"/>
                <a:cs typeface="Montserrat"/>
                <a:sym typeface="Montserrat"/>
              </a:rPr>
              <a:t>1</a:t>
            </a:r>
            <a:endParaRPr b="1">
              <a:solidFill>
                <a:srgbClr val="E29578"/>
              </a:solidFill>
              <a:latin typeface="Montserrat"/>
              <a:ea typeface="Montserrat"/>
              <a:cs typeface="Montserrat"/>
              <a:sym typeface="Montserrat"/>
            </a:endParaRPr>
          </a:p>
        </p:txBody>
      </p:sp>
      <p:sp>
        <p:nvSpPr>
          <p:cNvPr id="2269" name="Google Shape;2269;p38"/>
          <p:cNvSpPr txBox="1"/>
          <p:nvPr/>
        </p:nvSpPr>
        <p:spPr>
          <a:xfrm>
            <a:off x="1770525" y="2692525"/>
            <a:ext cx="1934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1C4588"/>
                </a:solidFill>
                <a:latin typeface="Mada"/>
                <a:ea typeface="Mada"/>
                <a:cs typeface="Mada"/>
                <a:sym typeface="Mada"/>
              </a:rPr>
              <a:t>Sudden and rapid increase in size</a:t>
            </a:r>
            <a:endParaRPr sz="1200">
              <a:solidFill>
                <a:srgbClr val="1C4588"/>
              </a:solidFill>
              <a:latin typeface="Mada"/>
              <a:ea typeface="Mada"/>
              <a:cs typeface="Mada"/>
              <a:sym typeface="Mada"/>
            </a:endParaRPr>
          </a:p>
        </p:txBody>
      </p:sp>
      <p:sp>
        <p:nvSpPr>
          <p:cNvPr id="2270" name="Google Shape;2270;p38"/>
          <p:cNvSpPr/>
          <p:nvPr/>
        </p:nvSpPr>
        <p:spPr>
          <a:xfrm>
            <a:off x="1141400" y="3317425"/>
            <a:ext cx="550200" cy="5742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Montserrat"/>
                <a:ea typeface="Montserrat"/>
                <a:cs typeface="Montserrat"/>
                <a:sym typeface="Montserrat"/>
              </a:rPr>
              <a:t>3</a:t>
            </a:r>
            <a:endParaRPr b="1">
              <a:solidFill>
                <a:srgbClr val="E29578"/>
              </a:solidFill>
              <a:latin typeface="Montserrat"/>
              <a:ea typeface="Montserrat"/>
              <a:cs typeface="Montserrat"/>
              <a:sym typeface="Montserrat"/>
            </a:endParaRPr>
          </a:p>
        </p:txBody>
      </p:sp>
      <p:sp>
        <p:nvSpPr>
          <p:cNvPr id="2271" name="Google Shape;2271;p38"/>
          <p:cNvSpPr txBox="1"/>
          <p:nvPr/>
        </p:nvSpPr>
        <p:spPr>
          <a:xfrm>
            <a:off x="1770525" y="3378325"/>
            <a:ext cx="1934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1C4588"/>
                </a:solidFill>
                <a:latin typeface="Mada"/>
                <a:ea typeface="Mada"/>
                <a:cs typeface="Mada"/>
                <a:sym typeface="Mada"/>
              </a:rPr>
              <a:t>Prominence of the veins over the swelling</a:t>
            </a:r>
            <a:endParaRPr sz="1200">
              <a:solidFill>
                <a:srgbClr val="1C4588"/>
              </a:solidFill>
              <a:latin typeface="Mada"/>
              <a:ea typeface="Mada"/>
              <a:cs typeface="Mada"/>
              <a:sym typeface="Mada"/>
            </a:endParaRPr>
          </a:p>
        </p:txBody>
      </p:sp>
      <p:sp>
        <p:nvSpPr>
          <p:cNvPr id="2272" name="Google Shape;2272;p38"/>
          <p:cNvSpPr/>
          <p:nvPr/>
        </p:nvSpPr>
        <p:spPr>
          <a:xfrm>
            <a:off x="3884600" y="2631625"/>
            <a:ext cx="550200" cy="5742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Montserrat"/>
                <a:ea typeface="Montserrat"/>
                <a:cs typeface="Montserrat"/>
                <a:sym typeface="Montserrat"/>
              </a:rPr>
              <a:t>2</a:t>
            </a:r>
            <a:endParaRPr b="1">
              <a:solidFill>
                <a:srgbClr val="E29578"/>
              </a:solidFill>
              <a:latin typeface="Montserrat"/>
              <a:ea typeface="Montserrat"/>
              <a:cs typeface="Montserrat"/>
              <a:sym typeface="Montserrat"/>
            </a:endParaRPr>
          </a:p>
        </p:txBody>
      </p:sp>
      <p:sp>
        <p:nvSpPr>
          <p:cNvPr id="2273" name="Google Shape;2273;p38"/>
          <p:cNvSpPr txBox="1"/>
          <p:nvPr/>
        </p:nvSpPr>
        <p:spPr>
          <a:xfrm>
            <a:off x="4513725" y="2692525"/>
            <a:ext cx="1934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1C4588"/>
                </a:solidFill>
                <a:latin typeface="Mada"/>
                <a:ea typeface="Mada"/>
                <a:cs typeface="Mada"/>
                <a:sym typeface="Mada"/>
              </a:rPr>
              <a:t>Change to harder consistency</a:t>
            </a:r>
            <a:endParaRPr sz="1200">
              <a:solidFill>
                <a:srgbClr val="1C4588"/>
              </a:solidFill>
              <a:latin typeface="Mada"/>
              <a:ea typeface="Mada"/>
              <a:cs typeface="Mada"/>
              <a:sym typeface="Mada"/>
            </a:endParaRPr>
          </a:p>
        </p:txBody>
      </p:sp>
      <p:sp>
        <p:nvSpPr>
          <p:cNvPr id="2274" name="Google Shape;2274;p38"/>
          <p:cNvSpPr/>
          <p:nvPr/>
        </p:nvSpPr>
        <p:spPr>
          <a:xfrm>
            <a:off x="3884600" y="3317425"/>
            <a:ext cx="550200" cy="5742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Montserrat"/>
                <a:ea typeface="Montserrat"/>
                <a:cs typeface="Montserrat"/>
                <a:sym typeface="Montserrat"/>
              </a:rPr>
              <a:t>4</a:t>
            </a:r>
            <a:endParaRPr b="1">
              <a:solidFill>
                <a:srgbClr val="E29578"/>
              </a:solidFill>
              <a:latin typeface="Montserrat"/>
              <a:ea typeface="Montserrat"/>
              <a:cs typeface="Montserrat"/>
              <a:sym typeface="Montserrat"/>
            </a:endParaRPr>
          </a:p>
        </p:txBody>
      </p:sp>
      <p:sp>
        <p:nvSpPr>
          <p:cNvPr id="2275" name="Google Shape;2275;p38"/>
          <p:cNvSpPr txBox="1"/>
          <p:nvPr/>
        </p:nvSpPr>
        <p:spPr>
          <a:xfrm>
            <a:off x="4437525" y="3378325"/>
            <a:ext cx="1934400" cy="554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Deep tissue fixation</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Pain</a:t>
            </a:r>
            <a:endParaRPr sz="1200">
              <a:solidFill>
                <a:srgbClr val="1C4588"/>
              </a:solidFill>
              <a:latin typeface="Mada"/>
              <a:ea typeface="Mada"/>
              <a:cs typeface="Mada"/>
              <a:sym typeface="Mada"/>
            </a:endParaRPr>
          </a:p>
        </p:txBody>
      </p:sp>
      <p:sp>
        <p:nvSpPr>
          <p:cNvPr id="2276" name="Google Shape;2276;p38"/>
          <p:cNvSpPr/>
          <p:nvPr/>
        </p:nvSpPr>
        <p:spPr>
          <a:xfrm>
            <a:off x="1141400" y="4003225"/>
            <a:ext cx="550200" cy="5742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Montserrat"/>
                <a:ea typeface="Montserrat"/>
                <a:cs typeface="Montserrat"/>
                <a:sym typeface="Montserrat"/>
              </a:rPr>
              <a:t>5</a:t>
            </a:r>
            <a:endParaRPr b="1">
              <a:solidFill>
                <a:srgbClr val="E29578"/>
              </a:solidFill>
              <a:latin typeface="Montserrat"/>
              <a:ea typeface="Montserrat"/>
              <a:cs typeface="Montserrat"/>
              <a:sym typeface="Montserrat"/>
            </a:endParaRPr>
          </a:p>
        </p:txBody>
      </p:sp>
      <p:sp>
        <p:nvSpPr>
          <p:cNvPr id="2277" name="Google Shape;2277;p38"/>
          <p:cNvSpPr txBox="1"/>
          <p:nvPr/>
        </p:nvSpPr>
        <p:spPr>
          <a:xfrm>
            <a:off x="1770525" y="4064125"/>
            <a:ext cx="1934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1C4588"/>
                </a:solidFill>
                <a:latin typeface="Mada"/>
                <a:ea typeface="Mada"/>
                <a:cs typeface="Mada"/>
                <a:sym typeface="Mada"/>
              </a:rPr>
              <a:t>Overlying skin infiltrated</a:t>
            </a:r>
            <a:endParaRPr sz="1200">
              <a:solidFill>
                <a:srgbClr val="1C4588"/>
              </a:solidFill>
              <a:latin typeface="Mada"/>
              <a:ea typeface="Mada"/>
              <a:cs typeface="Mada"/>
              <a:sym typeface="Mada"/>
            </a:endParaRPr>
          </a:p>
        </p:txBody>
      </p:sp>
      <p:sp>
        <p:nvSpPr>
          <p:cNvPr id="2278" name="Google Shape;2278;p38"/>
          <p:cNvSpPr/>
          <p:nvPr/>
        </p:nvSpPr>
        <p:spPr>
          <a:xfrm>
            <a:off x="1141400" y="4689025"/>
            <a:ext cx="550200" cy="5742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Montserrat"/>
                <a:ea typeface="Montserrat"/>
                <a:cs typeface="Montserrat"/>
                <a:sym typeface="Montserrat"/>
              </a:rPr>
              <a:t>7</a:t>
            </a:r>
            <a:endParaRPr b="1">
              <a:solidFill>
                <a:srgbClr val="E29578"/>
              </a:solidFill>
              <a:latin typeface="Montserrat"/>
              <a:ea typeface="Montserrat"/>
              <a:cs typeface="Montserrat"/>
              <a:sym typeface="Montserrat"/>
            </a:endParaRPr>
          </a:p>
        </p:txBody>
      </p:sp>
      <p:sp>
        <p:nvSpPr>
          <p:cNvPr id="2279" name="Google Shape;2279;p38"/>
          <p:cNvSpPr txBox="1"/>
          <p:nvPr/>
        </p:nvSpPr>
        <p:spPr>
          <a:xfrm>
            <a:off x="1770525" y="4749925"/>
            <a:ext cx="1934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1C4588"/>
                </a:solidFill>
                <a:latin typeface="Mada"/>
                <a:ea typeface="Mada"/>
                <a:cs typeface="Mada"/>
                <a:sym typeface="Mada"/>
              </a:rPr>
              <a:t>Area of </a:t>
            </a:r>
            <a:r>
              <a:rPr lang="en-GB" sz="1200">
                <a:solidFill>
                  <a:srgbClr val="1C4588"/>
                </a:solidFill>
                <a:latin typeface="Mada"/>
                <a:ea typeface="Mada"/>
                <a:cs typeface="Mada"/>
                <a:sym typeface="Mada"/>
              </a:rPr>
              <a:t>anesthesia</a:t>
            </a:r>
            <a:r>
              <a:rPr lang="en-GB" sz="1200">
                <a:solidFill>
                  <a:srgbClr val="1C4588"/>
                </a:solidFill>
                <a:latin typeface="Mada"/>
                <a:ea typeface="Mada"/>
                <a:cs typeface="Mada"/>
                <a:sym typeface="Mada"/>
              </a:rPr>
              <a:t> over the skin</a:t>
            </a:r>
            <a:endParaRPr sz="1200">
              <a:solidFill>
                <a:srgbClr val="1C4588"/>
              </a:solidFill>
              <a:latin typeface="Mada"/>
              <a:ea typeface="Mada"/>
              <a:cs typeface="Mada"/>
              <a:sym typeface="Mada"/>
            </a:endParaRPr>
          </a:p>
        </p:txBody>
      </p:sp>
      <p:sp>
        <p:nvSpPr>
          <p:cNvPr id="2280" name="Google Shape;2280;p38"/>
          <p:cNvSpPr/>
          <p:nvPr/>
        </p:nvSpPr>
        <p:spPr>
          <a:xfrm>
            <a:off x="3884600" y="4003225"/>
            <a:ext cx="550200" cy="5742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Montserrat"/>
                <a:ea typeface="Montserrat"/>
                <a:cs typeface="Montserrat"/>
                <a:sym typeface="Montserrat"/>
              </a:rPr>
              <a:t>6</a:t>
            </a:r>
            <a:endParaRPr b="1">
              <a:solidFill>
                <a:srgbClr val="E29578"/>
              </a:solidFill>
              <a:latin typeface="Montserrat"/>
              <a:ea typeface="Montserrat"/>
              <a:cs typeface="Montserrat"/>
              <a:sym typeface="Montserrat"/>
            </a:endParaRPr>
          </a:p>
        </p:txBody>
      </p:sp>
      <p:sp>
        <p:nvSpPr>
          <p:cNvPr id="2281" name="Google Shape;2281;p38"/>
          <p:cNvSpPr txBox="1"/>
          <p:nvPr/>
        </p:nvSpPr>
        <p:spPr>
          <a:xfrm>
            <a:off x="4513725" y="4064125"/>
            <a:ext cx="1934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1C4588"/>
                </a:solidFill>
                <a:latin typeface="Mada"/>
                <a:ea typeface="Mada"/>
                <a:cs typeface="Mada"/>
                <a:sym typeface="Mada"/>
              </a:rPr>
              <a:t>Involvement</a:t>
            </a:r>
            <a:r>
              <a:rPr lang="en-GB" sz="1200">
                <a:solidFill>
                  <a:srgbClr val="1C4588"/>
                </a:solidFill>
                <a:latin typeface="Mada"/>
                <a:ea typeface="Mada"/>
                <a:cs typeface="Mada"/>
                <a:sym typeface="Mada"/>
              </a:rPr>
              <a:t> of the </a:t>
            </a:r>
            <a:r>
              <a:rPr lang="en-GB" sz="1200">
                <a:solidFill>
                  <a:srgbClr val="1C4588"/>
                </a:solidFill>
                <a:latin typeface="Mada"/>
                <a:ea typeface="Mada"/>
                <a:cs typeface="Mada"/>
                <a:sym typeface="Mada"/>
              </a:rPr>
              <a:t>facial</a:t>
            </a:r>
            <a:r>
              <a:rPr lang="en-GB" sz="1200">
                <a:solidFill>
                  <a:srgbClr val="1C4588"/>
                </a:solidFill>
                <a:latin typeface="Mada"/>
                <a:ea typeface="Mada"/>
                <a:cs typeface="Mada"/>
                <a:sym typeface="Mada"/>
              </a:rPr>
              <a:t> nerve</a:t>
            </a:r>
            <a:endParaRPr sz="1200">
              <a:solidFill>
                <a:srgbClr val="1C4588"/>
              </a:solidFill>
              <a:latin typeface="Mada"/>
              <a:ea typeface="Mada"/>
              <a:cs typeface="Mada"/>
              <a:sym typeface="Mada"/>
            </a:endParaRPr>
          </a:p>
        </p:txBody>
      </p:sp>
      <p:sp>
        <p:nvSpPr>
          <p:cNvPr id="2282" name="Google Shape;2282;p38"/>
          <p:cNvSpPr/>
          <p:nvPr/>
        </p:nvSpPr>
        <p:spPr>
          <a:xfrm>
            <a:off x="3884600" y="4689025"/>
            <a:ext cx="550200" cy="5742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Montserrat"/>
                <a:ea typeface="Montserrat"/>
                <a:cs typeface="Montserrat"/>
                <a:sym typeface="Montserrat"/>
              </a:rPr>
              <a:t>8</a:t>
            </a:r>
            <a:endParaRPr b="1">
              <a:solidFill>
                <a:srgbClr val="E29578"/>
              </a:solidFill>
              <a:latin typeface="Montserrat"/>
              <a:ea typeface="Montserrat"/>
              <a:cs typeface="Montserrat"/>
              <a:sym typeface="Montserrat"/>
            </a:endParaRPr>
          </a:p>
        </p:txBody>
      </p:sp>
      <p:sp>
        <p:nvSpPr>
          <p:cNvPr id="2283" name="Google Shape;2283;p38"/>
          <p:cNvSpPr txBox="1"/>
          <p:nvPr/>
        </p:nvSpPr>
        <p:spPr>
          <a:xfrm>
            <a:off x="4513725" y="4749925"/>
            <a:ext cx="1934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1C4588"/>
                </a:solidFill>
                <a:latin typeface="Mada"/>
                <a:ea typeface="Mada"/>
                <a:cs typeface="Mada"/>
                <a:sym typeface="Mada"/>
              </a:rPr>
              <a:t>Restriction of Jaw movement</a:t>
            </a:r>
            <a:endParaRPr sz="1200">
              <a:solidFill>
                <a:srgbClr val="1C4588"/>
              </a:solidFill>
              <a:latin typeface="Mada"/>
              <a:ea typeface="Mada"/>
              <a:cs typeface="Mada"/>
              <a:sym typeface="Mada"/>
            </a:endParaRPr>
          </a:p>
        </p:txBody>
      </p:sp>
      <p:sp>
        <p:nvSpPr>
          <p:cNvPr id="2284" name="Google Shape;2284;p38"/>
          <p:cNvSpPr/>
          <p:nvPr/>
        </p:nvSpPr>
        <p:spPr>
          <a:xfrm>
            <a:off x="1141400" y="5374825"/>
            <a:ext cx="550200" cy="5742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Montserrat"/>
                <a:ea typeface="Montserrat"/>
                <a:cs typeface="Montserrat"/>
                <a:sym typeface="Montserrat"/>
              </a:rPr>
              <a:t>9</a:t>
            </a:r>
            <a:endParaRPr b="1">
              <a:solidFill>
                <a:srgbClr val="E29578"/>
              </a:solidFill>
              <a:latin typeface="Montserrat"/>
              <a:ea typeface="Montserrat"/>
              <a:cs typeface="Montserrat"/>
              <a:sym typeface="Montserrat"/>
            </a:endParaRPr>
          </a:p>
        </p:txBody>
      </p:sp>
      <p:sp>
        <p:nvSpPr>
          <p:cNvPr id="2285" name="Google Shape;2285;p38"/>
          <p:cNvSpPr txBox="1"/>
          <p:nvPr/>
        </p:nvSpPr>
        <p:spPr>
          <a:xfrm>
            <a:off x="1770525" y="5435725"/>
            <a:ext cx="1934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1C4588"/>
                </a:solidFill>
                <a:latin typeface="Mada"/>
                <a:ea typeface="Mada"/>
                <a:cs typeface="Mada"/>
                <a:sym typeface="Mada"/>
              </a:rPr>
              <a:t>Enlargement</a:t>
            </a:r>
            <a:r>
              <a:rPr lang="en-GB" sz="1200">
                <a:solidFill>
                  <a:srgbClr val="1C4588"/>
                </a:solidFill>
                <a:latin typeface="Mada"/>
                <a:ea typeface="Mada"/>
                <a:cs typeface="Mada"/>
                <a:sym typeface="Mada"/>
              </a:rPr>
              <a:t> of cervical lymph nodes</a:t>
            </a:r>
            <a:endParaRPr sz="1200">
              <a:solidFill>
                <a:srgbClr val="1C4588"/>
              </a:solidFill>
              <a:latin typeface="Mada"/>
              <a:ea typeface="Mada"/>
              <a:cs typeface="Mada"/>
              <a:sym typeface="Mada"/>
            </a:endParaRPr>
          </a:p>
        </p:txBody>
      </p:sp>
      <p:sp>
        <p:nvSpPr>
          <p:cNvPr id="2286" name="Google Shape;2286;p38"/>
          <p:cNvSpPr/>
          <p:nvPr/>
        </p:nvSpPr>
        <p:spPr>
          <a:xfrm>
            <a:off x="3884600" y="5374825"/>
            <a:ext cx="550200" cy="5742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Montserrat"/>
                <a:ea typeface="Montserrat"/>
                <a:cs typeface="Montserrat"/>
                <a:sym typeface="Montserrat"/>
              </a:rPr>
              <a:t>10</a:t>
            </a:r>
            <a:endParaRPr b="1">
              <a:solidFill>
                <a:srgbClr val="E29578"/>
              </a:solidFill>
              <a:latin typeface="Montserrat"/>
              <a:ea typeface="Montserrat"/>
              <a:cs typeface="Montserrat"/>
              <a:sym typeface="Montserrat"/>
            </a:endParaRPr>
          </a:p>
        </p:txBody>
      </p:sp>
      <p:sp>
        <p:nvSpPr>
          <p:cNvPr id="2287" name="Google Shape;2287;p38"/>
          <p:cNvSpPr txBox="1"/>
          <p:nvPr/>
        </p:nvSpPr>
        <p:spPr>
          <a:xfrm>
            <a:off x="4513725" y="5435725"/>
            <a:ext cx="1934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1C4588"/>
                </a:solidFill>
                <a:latin typeface="Mada"/>
                <a:ea typeface="Mada"/>
                <a:cs typeface="Mada"/>
                <a:sym typeface="Mada"/>
              </a:rPr>
              <a:t>Evidence</a:t>
            </a:r>
            <a:r>
              <a:rPr lang="en-GB" sz="1200">
                <a:solidFill>
                  <a:srgbClr val="1C4588"/>
                </a:solidFill>
                <a:latin typeface="Mada"/>
                <a:ea typeface="Mada"/>
                <a:cs typeface="Mada"/>
                <a:sym typeface="Mada"/>
              </a:rPr>
              <a:t> of distant metastases</a:t>
            </a:r>
            <a:endParaRPr sz="1200">
              <a:solidFill>
                <a:srgbClr val="1C4588"/>
              </a:solidFill>
              <a:latin typeface="Mada"/>
              <a:ea typeface="Mada"/>
              <a:cs typeface="Mada"/>
              <a:sym typeface="Mad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1" name="Shape 2291"/>
        <p:cNvGrpSpPr/>
        <p:nvPr/>
      </p:nvGrpSpPr>
      <p:grpSpPr>
        <a:xfrm>
          <a:off x="0" y="0"/>
          <a:ext cx="0" cy="0"/>
          <a:chOff x="0" y="0"/>
          <a:chExt cx="0" cy="0"/>
        </a:xfrm>
      </p:grpSpPr>
      <p:sp>
        <p:nvSpPr>
          <p:cNvPr id="2292" name="Google Shape;2292;p3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93" name="Google Shape;2293;p39"/>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294" name="Google Shape;2294;p39"/>
          <p:cNvSpPr txBox="1"/>
          <p:nvPr/>
        </p:nvSpPr>
        <p:spPr>
          <a:xfrm>
            <a:off x="497913" y="182775"/>
            <a:ext cx="6593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Triangles of the neck</a:t>
            </a:r>
            <a:endParaRPr sz="2200"/>
          </a:p>
        </p:txBody>
      </p:sp>
      <p:pic>
        <p:nvPicPr>
          <p:cNvPr id="2295" name="Google Shape;2295;p39"/>
          <p:cNvPicPr preferRelativeResize="0"/>
          <p:nvPr/>
        </p:nvPicPr>
        <p:blipFill>
          <a:blip r:embed="rId3">
            <a:alphaModFix/>
          </a:blip>
          <a:stretch>
            <a:fillRect/>
          </a:stretch>
        </p:blipFill>
        <p:spPr>
          <a:xfrm>
            <a:off x="4008338" y="926698"/>
            <a:ext cx="3367576" cy="2425306"/>
          </a:xfrm>
          <a:prstGeom prst="rect">
            <a:avLst/>
          </a:prstGeom>
          <a:noFill/>
          <a:ln>
            <a:noFill/>
          </a:ln>
        </p:spPr>
      </p:pic>
      <p:pic>
        <p:nvPicPr>
          <p:cNvPr id="2296" name="Google Shape;2296;p39"/>
          <p:cNvPicPr preferRelativeResize="0"/>
          <p:nvPr/>
        </p:nvPicPr>
        <p:blipFill>
          <a:blip r:embed="rId4">
            <a:alphaModFix/>
          </a:blip>
          <a:stretch>
            <a:fillRect/>
          </a:stretch>
        </p:blipFill>
        <p:spPr>
          <a:xfrm>
            <a:off x="213638" y="850497"/>
            <a:ext cx="3730778" cy="2425300"/>
          </a:xfrm>
          <a:prstGeom prst="rect">
            <a:avLst/>
          </a:prstGeom>
          <a:noFill/>
          <a:ln>
            <a:noFill/>
          </a:ln>
        </p:spPr>
      </p:pic>
      <p:sp>
        <p:nvSpPr>
          <p:cNvPr id="2297" name="Google Shape;2297;p39"/>
          <p:cNvSpPr txBox="1"/>
          <p:nvPr/>
        </p:nvSpPr>
        <p:spPr>
          <a:xfrm>
            <a:off x="404413" y="3463800"/>
            <a:ext cx="6750600" cy="36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rgbClr val="6AA84F"/>
                </a:solidFill>
                <a:latin typeface="Mada"/>
                <a:ea typeface="Mada"/>
                <a:cs typeface="Mada"/>
                <a:sym typeface="Mada"/>
              </a:rPr>
              <a:t>Anterior and posterior triangles are separated by </a:t>
            </a:r>
            <a:r>
              <a:rPr b="1" lang="en-GB" sz="1200">
                <a:solidFill>
                  <a:srgbClr val="CC0000"/>
                </a:solidFill>
                <a:latin typeface="Mada"/>
                <a:ea typeface="Mada"/>
                <a:cs typeface="Mada"/>
                <a:sym typeface="Mada"/>
              </a:rPr>
              <a:t>sternocleidomastoid</a:t>
            </a:r>
            <a:r>
              <a:rPr b="1" lang="en-GB" sz="1200">
                <a:solidFill>
                  <a:srgbClr val="CC0000"/>
                </a:solidFill>
                <a:latin typeface="Mada"/>
                <a:ea typeface="Mada"/>
                <a:cs typeface="Mada"/>
                <a:sym typeface="Mada"/>
              </a:rPr>
              <a:t> muscle</a:t>
            </a:r>
            <a:endParaRPr sz="1200">
              <a:solidFill>
                <a:srgbClr val="CC0000"/>
              </a:solidFill>
              <a:latin typeface="Mada"/>
              <a:ea typeface="Mada"/>
              <a:cs typeface="Mada"/>
              <a:sym typeface="Mada"/>
            </a:endParaRPr>
          </a:p>
        </p:txBody>
      </p:sp>
      <p:pic>
        <p:nvPicPr>
          <p:cNvPr id="2298" name="Google Shape;2298;p39"/>
          <p:cNvPicPr preferRelativeResize="0"/>
          <p:nvPr/>
        </p:nvPicPr>
        <p:blipFill rotWithShape="1">
          <a:blip r:embed="rId5">
            <a:alphaModFix/>
          </a:blip>
          <a:srcRect b="21396" l="0" r="0" t="0"/>
          <a:stretch/>
        </p:blipFill>
        <p:spPr>
          <a:xfrm>
            <a:off x="882327" y="8338309"/>
            <a:ext cx="2799450" cy="2125800"/>
          </a:xfrm>
          <a:prstGeom prst="rect">
            <a:avLst/>
          </a:prstGeom>
          <a:noFill/>
          <a:ln cap="flat" cmpd="sng" w="28575">
            <a:solidFill>
              <a:srgbClr val="999999"/>
            </a:solidFill>
            <a:prstDash val="solid"/>
            <a:round/>
            <a:headEnd len="sm" w="sm" type="none"/>
            <a:tailEnd len="sm" w="sm" type="none"/>
          </a:ln>
        </p:spPr>
      </p:pic>
      <p:sp>
        <p:nvSpPr>
          <p:cNvPr id="2299" name="Google Shape;2299;p39"/>
          <p:cNvSpPr/>
          <p:nvPr/>
        </p:nvSpPr>
        <p:spPr>
          <a:xfrm>
            <a:off x="882326" y="8338307"/>
            <a:ext cx="568200" cy="1521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rgbClr val="FFFFFF"/>
                </a:solidFill>
                <a:latin typeface="Pacifico"/>
                <a:ea typeface="Pacifico"/>
                <a:cs typeface="Pacifico"/>
                <a:sym typeface="Pacifico"/>
              </a:rPr>
              <a:t>Extra</a:t>
            </a:r>
            <a:endParaRPr sz="1000">
              <a:solidFill>
                <a:srgbClr val="FFFFFF"/>
              </a:solidFill>
              <a:latin typeface="Pacifico"/>
              <a:ea typeface="Pacifico"/>
              <a:cs typeface="Pacifico"/>
              <a:sym typeface="Pacifico"/>
            </a:endParaRPr>
          </a:p>
        </p:txBody>
      </p:sp>
      <p:graphicFrame>
        <p:nvGraphicFramePr>
          <p:cNvPr id="2300" name="Google Shape;2300;p39"/>
          <p:cNvGraphicFramePr/>
          <p:nvPr/>
        </p:nvGraphicFramePr>
        <p:xfrm>
          <a:off x="631450" y="3869001"/>
          <a:ext cx="3000000" cy="3000000"/>
        </p:xfrm>
        <a:graphic>
          <a:graphicData uri="http://schemas.openxmlformats.org/drawingml/2006/table">
            <a:tbl>
              <a:tblPr>
                <a:noFill/>
                <a:tableStyleId>{1BA1F6F3-9AE9-4522-8150-B107D0BE8B6C}</a:tableStyleId>
              </a:tblPr>
              <a:tblGrid>
                <a:gridCol w="3381325"/>
                <a:gridCol w="3064325"/>
              </a:tblGrid>
              <a:tr h="17250">
                <a:tc>
                  <a:txBody>
                    <a:bodyPr/>
                    <a:lstStyle/>
                    <a:p>
                      <a:pPr indent="0" lvl="0" marL="0" rtl="0" algn="ctr">
                        <a:spcBef>
                          <a:spcPts val="0"/>
                        </a:spcBef>
                        <a:spcAft>
                          <a:spcPts val="0"/>
                        </a:spcAft>
                        <a:buNone/>
                      </a:pPr>
                      <a:r>
                        <a:rPr b="1" lang="en-GB" sz="1200">
                          <a:solidFill>
                            <a:srgbClr val="E29578"/>
                          </a:solidFill>
                          <a:latin typeface="Lora"/>
                          <a:ea typeface="Lora"/>
                          <a:cs typeface="Lora"/>
                          <a:sym typeface="Lora"/>
                        </a:rPr>
                        <a:t>Anterior triangle borders:</a:t>
                      </a:r>
                      <a:endParaRPr b="1" sz="12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200">
                          <a:solidFill>
                            <a:srgbClr val="E29578"/>
                          </a:solidFill>
                          <a:latin typeface="Lora"/>
                          <a:ea typeface="Lora"/>
                          <a:cs typeface="Lora"/>
                          <a:sym typeface="Lora"/>
                        </a:rPr>
                        <a:t>Posterior triangle borders:</a:t>
                      </a:r>
                      <a:endParaRPr b="1" sz="12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DDD2"/>
                    </a:solidFill>
                  </a:tcPr>
                </a:tc>
              </a:tr>
              <a:tr h="832925">
                <a:tc>
                  <a:txBody>
                    <a:bodyPr/>
                    <a:lstStyle/>
                    <a:p>
                      <a:pPr indent="-304800" lvl="0" marL="457200" rtl="0" algn="l">
                        <a:spcBef>
                          <a:spcPts val="0"/>
                        </a:spcBef>
                        <a:spcAft>
                          <a:spcPts val="0"/>
                        </a:spcAft>
                        <a:buClr>
                          <a:srgbClr val="000000"/>
                        </a:buClr>
                        <a:buSzPts val="1200"/>
                        <a:buFont typeface="Mada"/>
                        <a:buChar char="●"/>
                      </a:pPr>
                      <a:r>
                        <a:rPr b="1" lang="en-GB" sz="1200">
                          <a:latin typeface="Mada"/>
                          <a:ea typeface="Mada"/>
                          <a:cs typeface="Mada"/>
                          <a:sym typeface="Mada"/>
                        </a:rPr>
                        <a:t>Medially:</a:t>
                      </a:r>
                      <a:r>
                        <a:rPr lang="en-GB" sz="1200">
                          <a:latin typeface="Mada"/>
                          <a:ea typeface="Mada"/>
                          <a:cs typeface="Mada"/>
                          <a:sym typeface="Mada"/>
                        </a:rPr>
                        <a:t> Midline of the neck</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b="1" lang="en-GB" sz="1200">
                          <a:latin typeface="Mada"/>
                          <a:ea typeface="Mada"/>
                          <a:cs typeface="Mada"/>
                          <a:sym typeface="Mada"/>
                        </a:rPr>
                        <a:t>Above:</a:t>
                      </a:r>
                      <a:r>
                        <a:rPr lang="en-GB" sz="1200">
                          <a:latin typeface="Mada"/>
                          <a:ea typeface="Mada"/>
                          <a:cs typeface="Mada"/>
                          <a:sym typeface="Mada"/>
                        </a:rPr>
                        <a:t> Inferior border of the mandible</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b="1" lang="en-GB" sz="1200">
                          <a:latin typeface="Mada"/>
                          <a:ea typeface="Mada"/>
                          <a:cs typeface="Mada"/>
                          <a:sym typeface="Mada"/>
                        </a:rPr>
                        <a:t>Laterally: </a:t>
                      </a:r>
                      <a:r>
                        <a:rPr lang="en-GB" sz="1200">
                          <a:latin typeface="Mada"/>
                          <a:ea typeface="Mada"/>
                          <a:cs typeface="Mada"/>
                          <a:sym typeface="Mada"/>
                        </a:rPr>
                        <a:t>anterior border of the sternocleidomastoid muscle</a:t>
                      </a:r>
                      <a:endParaRPr sz="1200">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Anterior:</a:t>
                      </a:r>
                      <a:r>
                        <a:rPr lang="en-GB" sz="1200">
                          <a:solidFill>
                            <a:schemeClr val="dk1"/>
                          </a:solidFill>
                          <a:latin typeface="Mada"/>
                          <a:ea typeface="Mada"/>
                          <a:cs typeface="Mada"/>
                          <a:sym typeface="Mada"/>
                        </a:rPr>
                        <a:t> Posterior edge of the sternocleidomastoid muscle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Posterior:</a:t>
                      </a:r>
                      <a:r>
                        <a:rPr lang="en-GB" sz="1200">
                          <a:solidFill>
                            <a:schemeClr val="dk1"/>
                          </a:solidFill>
                          <a:latin typeface="Mada"/>
                          <a:ea typeface="Mada"/>
                          <a:cs typeface="Mada"/>
                          <a:sym typeface="Mada"/>
                        </a:rPr>
                        <a:t> Anterior edge of the trapezius muscle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Apical: </a:t>
                      </a:r>
                      <a:r>
                        <a:rPr lang="en-GB" sz="1200">
                          <a:solidFill>
                            <a:schemeClr val="dk1"/>
                          </a:solidFill>
                          <a:latin typeface="Mada"/>
                          <a:ea typeface="Mada"/>
                          <a:cs typeface="Mada"/>
                          <a:sym typeface="Mada"/>
                        </a:rPr>
                        <a:t>Occipital bone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Inferior: </a:t>
                      </a:r>
                      <a:r>
                        <a:rPr lang="en-GB" sz="1200">
                          <a:solidFill>
                            <a:schemeClr val="dk1"/>
                          </a:solidFill>
                          <a:latin typeface="Mada"/>
                          <a:ea typeface="Mada"/>
                          <a:cs typeface="Mada"/>
                          <a:sym typeface="Mada"/>
                        </a:rPr>
                        <a:t>Clavicle</a:t>
                      </a:r>
                      <a:endParaRPr sz="1200">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bl>
          </a:graphicData>
        </a:graphic>
      </p:graphicFrame>
      <p:graphicFrame>
        <p:nvGraphicFramePr>
          <p:cNvPr id="2301" name="Google Shape;2301;p39"/>
          <p:cNvGraphicFramePr/>
          <p:nvPr/>
        </p:nvGraphicFramePr>
        <p:xfrm>
          <a:off x="631432" y="5511485"/>
          <a:ext cx="3000000" cy="3000000"/>
        </p:xfrm>
        <a:graphic>
          <a:graphicData uri="http://schemas.openxmlformats.org/drawingml/2006/table">
            <a:tbl>
              <a:tblPr>
                <a:noFill/>
                <a:tableStyleId>{1BA1F6F3-9AE9-4522-8150-B107D0BE8B6C}</a:tableStyleId>
              </a:tblPr>
              <a:tblGrid>
                <a:gridCol w="3381325"/>
                <a:gridCol w="3064325"/>
              </a:tblGrid>
              <a:tr h="100000">
                <a:tc>
                  <a:txBody>
                    <a:bodyPr/>
                    <a:lstStyle/>
                    <a:p>
                      <a:pPr indent="0" lvl="0" marL="0" rtl="0" algn="ctr">
                        <a:spcBef>
                          <a:spcPts val="0"/>
                        </a:spcBef>
                        <a:spcAft>
                          <a:spcPts val="0"/>
                        </a:spcAft>
                        <a:buNone/>
                      </a:pPr>
                      <a:r>
                        <a:rPr b="1" lang="en-GB" sz="1200">
                          <a:solidFill>
                            <a:srgbClr val="E29578"/>
                          </a:solidFill>
                          <a:latin typeface="Lora"/>
                          <a:ea typeface="Lora"/>
                          <a:cs typeface="Lora"/>
                          <a:sym typeface="Lora"/>
                        </a:rPr>
                        <a:t>Differential diagnosis</a:t>
                      </a:r>
                      <a:endParaRPr b="1" sz="12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Clr>
                          <a:schemeClr val="dk1"/>
                        </a:buClr>
                        <a:buSzPts val="1100"/>
                        <a:buFont typeface="Arial"/>
                        <a:buNone/>
                      </a:pPr>
                      <a:r>
                        <a:rPr b="1" lang="en-GB" sz="1200">
                          <a:solidFill>
                            <a:srgbClr val="E29578"/>
                          </a:solidFill>
                          <a:latin typeface="Lora"/>
                          <a:ea typeface="Lora"/>
                          <a:cs typeface="Lora"/>
                          <a:sym typeface="Lora"/>
                        </a:rPr>
                        <a:t>Differential diagnosis</a:t>
                      </a:r>
                      <a:endParaRPr b="1" sz="12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DDD2"/>
                    </a:solidFill>
                  </a:tcPr>
                </a:tc>
              </a:tr>
              <a:tr h="824200">
                <a:tc>
                  <a:txBody>
                    <a:bodyPr/>
                    <a:lstStyle/>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Enlarged lymph nodes</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Thyroglossal cyst</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Thyroid pathology</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Lipoma</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Sternocleidomastoid tumor</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Submandibular salivary gland swelling</a:t>
                      </a:r>
                      <a:endParaRPr b="1" sz="1200">
                        <a:solidFill>
                          <a:schemeClr val="dk1"/>
                        </a:solidFill>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Enlarged lymph nodes</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Cystic hygroma</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Zenker’s diverticulum</a:t>
                      </a:r>
                      <a:endParaRPr b="1" sz="1200">
                        <a:solidFill>
                          <a:schemeClr val="dk1"/>
                        </a:solidFill>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bl>
          </a:graphicData>
        </a:graphic>
      </p:graphicFrame>
      <p:sp>
        <p:nvSpPr>
          <p:cNvPr id="2302" name="Google Shape;2302;p39"/>
          <p:cNvSpPr txBox="1"/>
          <p:nvPr/>
        </p:nvSpPr>
        <p:spPr>
          <a:xfrm>
            <a:off x="404425" y="7153950"/>
            <a:ext cx="6906300" cy="782400"/>
          </a:xfrm>
          <a:prstGeom prst="rect">
            <a:avLst/>
          </a:prstGeom>
          <a:noFill/>
          <a:ln>
            <a:noFill/>
          </a:ln>
        </p:spPr>
        <p:txBody>
          <a:bodyPr anchorCtr="0" anchor="t" bIns="91425" lIns="91425" spcFirstLastPara="1" rIns="91425" wrap="square" tIns="91425">
            <a:noAutofit/>
          </a:bodyPr>
          <a:lstStyle/>
          <a:p>
            <a:pPr indent="-158750" lvl="0" marL="179999" rtl="0" algn="l">
              <a:lnSpc>
                <a:spcPct val="125000"/>
              </a:lnSpc>
              <a:spcBef>
                <a:spcPts val="0"/>
              </a:spcBef>
              <a:spcAft>
                <a:spcPts val="0"/>
              </a:spcAft>
              <a:buClr>
                <a:srgbClr val="000000"/>
              </a:buClr>
              <a:buSzPts val="1000"/>
              <a:buFont typeface="Mada"/>
              <a:buChar char="●"/>
            </a:pPr>
            <a:r>
              <a:rPr lang="en-GB" sz="1000">
                <a:solidFill>
                  <a:srgbClr val="6AA84F"/>
                </a:solidFill>
                <a:latin typeface="Mada"/>
                <a:ea typeface="Mada"/>
                <a:cs typeface="Mada"/>
                <a:sym typeface="Mada"/>
              </a:rPr>
              <a:t>There are 3 ddx for masses located in the midline: 1)thyroid mass. 2)dermoid cyst. 3)thyroglossal cyst</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solidFill>
                  <a:srgbClr val="6AA84F"/>
                </a:solidFill>
                <a:latin typeface="Mada"/>
                <a:ea typeface="Mada"/>
                <a:cs typeface="Mada"/>
                <a:sym typeface="Mada"/>
              </a:rPr>
              <a:t>We can differentiate between them in physical examination by first asking the patient while you inspect to swallow then protrude the tongue :</a:t>
            </a:r>
            <a:endParaRPr sz="1000">
              <a:latin typeface="Mada"/>
              <a:ea typeface="Mada"/>
              <a:cs typeface="Mada"/>
              <a:sym typeface="Mada"/>
            </a:endParaRPr>
          </a:p>
          <a:p>
            <a:pPr indent="-158750" lvl="0" marL="360000" rtl="0" algn="l">
              <a:lnSpc>
                <a:spcPct val="125000"/>
              </a:lnSpc>
              <a:spcBef>
                <a:spcPts val="0"/>
              </a:spcBef>
              <a:spcAft>
                <a:spcPts val="0"/>
              </a:spcAft>
              <a:buClr>
                <a:srgbClr val="000000"/>
              </a:buClr>
              <a:buSzPts val="1000"/>
              <a:buFont typeface="Mada"/>
              <a:buChar char="○"/>
            </a:pPr>
            <a:r>
              <a:rPr lang="en-GB" sz="1000">
                <a:solidFill>
                  <a:srgbClr val="6AA84F"/>
                </a:solidFill>
                <a:latin typeface="Mada"/>
                <a:ea typeface="Mada"/>
                <a:cs typeface="Mada"/>
                <a:sym typeface="Mada"/>
              </a:rPr>
              <a:t>the </a:t>
            </a:r>
            <a:r>
              <a:rPr lang="en-GB" sz="1000">
                <a:solidFill>
                  <a:srgbClr val="6AA84F"/>
                </a:solidFill>
                <a:latin typeface="Mada"/>
                <a:ea typeface="Mada"/>
                <a:cs typeface="Mada"/>
                <a:sym typeface="Mada"/>
              </a:rPr>
              <a:t>mass is moving with  swallowing = thyroid mass</a:t>
            </a:r>
            <a:endParaRPr sz="1000">
              <a:solidFill>
                <a:srgbClr val="6AA84F"/>
              </a:solidFill>
              <a:latin typeface="Mada"/>
              <a:ea typeface="Mada"/>
              <a:cs typeface="Mada"/>
              <a:sym typeface="Mada"/>
            </a:endParaRPr>
          </a:p>
          <a:p>
            <a:pPr indent="-158750" lvl="0" marL="360000" rtl="0" algn="l">
              <a:lnSpc>
                <a:spcPct val="125000"/>
              </a:lnSpc>
              <a:spcBef>
                <a:spcPts val="0"/>
              </a:spcBef>
              <a:spcAft>
                <a:spcPts val="0"/>
              </a:spcAft>
              <a:buClr>
                <a:srgbClr val="000000"/>
              </a:buClr>
              <a:buSzPts val="1000"/>
              <a:buFont typeface="Mada"/>
              <a:buChar char="○"/>
            </a:pPr>
            <a:r>
              <a:rPr lang="en-GB" sz="1000">
                <a:solidFill>
                  <a:srgbClr val="6AA84F"/>
                </a:solidFill>
                <a:latin typeface="Mada"/>
                <a:ea typeface="Mada"/>
                <a:cs typeface="Mada"/>
                <a:sym typeface="Mada"/>
              </a:rPr>
              <a:t>the mass moves with tongue protrusion = thyroglossal cyst</a:t>
            </a:r>
            <a:endParaRPr sz="1000">
              <a:latin typeface="Mada"/>
              <a:ea typeface="Mada"/>
              <a:cs typeface="Mada"/>
              <a:sym typeface="Mada"/>
            </a:endParaRPr>
          </a:p>
        </p:txBody>
      </p:sp>
      <p:pic>
        <p:nvPicPr>
          <p:cNvPr id="2303" name="Google Shape;2303;p39"/>
          <p:cNvPicPr preferRelativeResize="0"/>
          <p:nvPr/>
        </p:nvPicPr>
        <p:blipFill rotWithShape="1">
          <a:blip r:embed="rId6">
            <a:alphaModFix/>
          </a:blip>
          <a:srcRect b="0" l="6562" r="24576" t="5846"/>
          <a:stretch/>
        </p:blipFill>
        <p:spPr>
          <a:xfrm>
            <a:off x="4114774" y="8281525"/>
            <a:ext cx="2592425" cy="2214725"/>
          </a:xfrm>
          <a:prstGeom prst="rect">
            <a:avLst/>
          </a:prstGeom>
          <a:noFill/>
          <a:ln cap="flat" cmpd="sng" w="19050">
            <a:solidFill>
              <a:srgbClr val="999999"/>
            </a:solidFill>
            <a:prstDash val="solid"/>
            <a:round/>
            <a:headEnd len="sm" w="sm" type="none"/>
            <a:tailEnd len="sm" w="sm" type="none"/>
          </a:ln>
        </p:spPr>
      </p:pic>
      <p:sp>
        <p:nvSpPr>
          <p:cNvPr id="2304" name="Google Shape;2304;p39"/>
          <p:cNvSpPr/>
          <p:nvPr/>
        </p:nvSpPr>
        <p:spPr>
          <a:xfrm>
            <a:off x="4158926" y="10189282"/>
            <a:ext cx="568200" cy="1521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rgbClr val="FFFFFF"/>
                </a:solidFill>
                <a:latin typeface="Pacifico"/>
                <a:ea typeface="Pacifico"/>
                <a:cs typeface="Pacifico"/>
                <a:sym typeface="Pacifico"/>
              </a:rPr>
              <a:t>Extra</a:t>
            </a:r>
            <a:endParaRPr sz="1000">
              <a:solidFill>
                <a:srgbClr val="FFFFFF"/>
              </a:solidFill>
              <a:latin typeface="Pacifico"/>
              <a:ea typeface="Pacifico"/>
              <a:cs typeface="Pacifico"/>
              <a:sym typeface="Pacifico"/>
            </a:endParaRPr>
          </a:p>
        </p:txBody>
      </p:sp>
      <p:sp>
        <p:nvSpPr>
          <p:cNvPr id="2305" name="Google Shape;2305;p39"/>
          <p:cNvSpPr/>
          <p:nvPr/>
        </p:nvSpPr>
        <p:spPr>
          <a:xfrm>
            <a:off x="455473" y="7247471"/>
            <a:ext cx="175800" cy="1521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9" name="Shape 2309"/>
        <p:cNvGrpSpPr/>
        <p:nvPr/>
      </p:nvGrpSpPr>
      <p:grpSpPr>
        <a:xfrm>
          <a:off x="0" y="0"/>
          <a:ext cx="0" cy="0"/>
          <a:chOff x="0" y="0"/>
          <a:chExt cx="0" cy="0"/>
        </a:xfrm>
      </p:grpSpPr>
      <p:sp>
        <p:nvSpPr>
          <p:cNvPr id="2310" name="Google Shape;2310;p40"/>
          <p:cNvSpPr/>
          <p:nvPr/>
        </p:nvSpPr>
        <p:spPr>
          <a:xfrm>
            <a:off x="142450" y="1034400"/>
            <a:ext cx="7322400" cy="3242400"/>
          </a:xfrm>
          <a:prstGeom prst="rect">
            <a:avLst/>
          </a:prstGeom>
          <a:noFill/>
          <a:ln cap="flat" cmpd="sng" w="19050">
            <a:solidFill>
              <a:srgbClr val="E2957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40"/>
          <p:cNvSpPr/>
          <p:nvPr/>
        </p:nvSpPr>
        <p:spPr>
          <a:xfrm>
            <a:off x="142450" y="6368400"/>
            <a:ext cx="7322400" cy="2934600"/>
          </a:xfrm>
          <a:prstGeom prst="rect">
            <a:avLst/>
          </a:prstGeom>
          <a:no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4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13" name="Google Shape;2313;p40"/>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314" name="Google Shape;2314;p40"/>
          <p:cNvSpPr txBox="1"/>
          <p:nvPr/>
        </p:nvSpPr>
        <p:spPr>
          <a:xfrm>
            <a:off x="497913" y="182775"/>
            <a:ext cx="6593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Triangles of the neck</a:t>
            </a:r>
            <a:endParaRPr sz="2200"/>
          </a:p>
        </p:txBody>
      </p:sp>
      <p:pic>
        <p:nvPicPr>
          <p:cNvPr id="2315" name="Google Shape;2315;p40"/>
          <p:cNvPicPr preferRelativeResize="0"/>
          <p:nvPr/>
        </p:nvPicPr>
        <p:blipFill>
          <a:blip r:embed="rId3">
            <a:alphaModFix/>
          </a:blip>
          <a:stretch>
            <a:fillRect/>
          </a:stretch>
        </p:blipFill>
        <p:spPr>
          <a:xfrm>
            <a:off x="255750" y="1230550"/>
            <a:ext cx="3245749" cy="2809375"/>
          </a:xfrm>
          <a:prstGeom prst="rect">
            <a:avLst/>
          </a:prstGeom>
          <a:noFill/>
          <a:ln>
            <a:noFill/>
          </a:ln>
        </p:spPr>
      </p:pic>
      <p:sp>
        <p:nvSpPr>
          <p:cNvPr id="2316" name="Google Shape;2316;p40"/>
          <p:cNvSpPr txBox="1"/>
          <p:nvPr/>
        </p:nvSpPr>
        <p:spPr>
          <a:xfrm>
            <a:off x="3593221" y="1268025"/>
            <a:ext cx="3871500" cy="2918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200">
                <a:solidFill>
                  <a:srgbClr val="6AA84F"/>
                </a:solidFill>
                <a:highlight>
                  <a:srgbClr val="E6F8F6"/>
                </a:highlight>
                <a:latin typeface="Mada"/>
                <a:ea typeface="Mada"/>
                <a:cs typeface="Mada"/>
                <a:sym typeface="Mada"/>
              </a:rPr>
              <a:t>Anterior </a:t>
            </a:r>
            <a:r>
              <a:rPr b="1" lang="en-GB" sz="1200">
                <a:solidFill>
                  <a:srgbClr val="6AA84F"/>
                </a:solidFill>
                <a:highlight>
                  <a:srgbClr val="E6F8F6"/>
                </a:highlight>
                <a:latin typeface="Mada"/>
                <a:ea typeface="Mada"/>
                <a:cs typeface="Mada"/>
                <a:sym typeface="Mada"/>
              </a:rPr>
              <a:t>triangle</a:t>
            </a:r>
            <a:r>
              <a:rPr b="1" lang="en-GB" sz="1200">
                <a:solidFill>
                  <a:srgbClr val="6AA84F"/>
                </a:solidFill>
                <a:highlight>
                  <a:srgbClr val="E6F8F6"/>
                </a:highlight>
                <a:latin typeface="Mada"/>
                <a:ea typeface="Mada"/>
                <a:cs typeface="Mada"/>
                <a:sym typeface="Mada"/>
              </a:rPr>
              <a:t> is further divided into:</a:t>
            </a:r>
            <a:endParaRPr b="1" sz="1200">
              <a:solidFill>
                <a:srgbClr val="6AA84F"/>
              </a:solidFill>
              <a:highlight>
                <a:srgbClr val="E6F8F6"/>
              </a:highlight>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Submental triangle:</a:t>
            </a:r>
            <a:r>
              <a:rPr lang="en-GB" sz="1200">
                <a:solidFill>
                  <a:srgbClr val="6AA84F"/>
                </a:solidFill>
                <a:latin typeface="Mada"/>
                <a:ea typeface="Mada"/>
                <a:cs typeface="Mada"/>
                <a:sym typeface="Mada"/>
              </a:rPr>
              <a:t> Below the mental notch</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Submandibular</a:t>
            </a:r>
            <a:r>
              <a:rPr b="1" lang="en-GB" sz="1200">
                <a:solidFill>
                  <a:srgbClr val="6AA84F"/>
                </a:solidFill>
                <a:latin typeface="Mada"/>
                <a:ea typeface="Mada"/>
                <a:cs typeface="Mada"/>
                <a:sym typeface="Mada"/>
              </a:rPr>
              <a:t> </a:t>
            </a:r>
            <a:r>
              <a:rPr b="1" lang="en-GB" sz="1200">
                <a:solidFill>
                  <a:srgbClr val="6AA84F"/>
                </a:solidFill>
                <a:latin typeface="Mada"/>
                <a:ea typeface="Mada"/>
                <a:cs typeface="Mada"/>
                <a:sym typeface="Mada"/>
              </a:rPr>
              <a:t>triangle</a:t>
            </a:r>
            <a:r>
              <a:rPr b="1" lang="en-GB" sz="1200">
                <a:solidFill>
                  <a:srgbClr val="6AA84F"/>
                </a:solidFill>
                <a:latin typeface="Mada"/>
                <a:ea typeface="Mada"/>
                <a:cs typeface="Mada"/>
                <a:sym typeface="Mada"/>
              </a:rPr>
              <a:t>:</a:t>
            </a:r>
            <a:r>
              <a:rPr lang="en-GB" sz="1200">
                <a:solidFill>
                  <a:srgbClr val="6AA84F"/>
                </a:solidFill>
                <a:latin typeface="Mada"/>
                <a:ea typeface="Mada"/>
                <a:cs typeface="Mada"/>
                <a:sym typeface="Mada"/>
              </a:rPr>
              <a:t> below the angle of the </a:t>
            </a:r>
            <a:r>
              <a:rPr lang="en-GB" sz="1200">
                <a:solidFill>
                  <a:srgbClr val="6AA84F"/>
                </a:solidFill>
                <a:latin typeface="Mada"/>
                <a:ea typeface="Mada"/>
                <a:cs typeface="Mada"/>
                <a:sym typeface="Mada"/>
              </a:rPr>
              <a:t>mandible</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Carotid triangle:</a:t>
            </a:r>
            <a:r>
              <a:rPr lang="en-GB" sz="1200">
                <a:solidFill>
                  <a:srgbClr val="6AA84F"/>
                </a:solidFill>
                <a:latin typeface="Mada"/>
                <a:ea typeface="Mada"/>
                <a:cs typeface="Mada"/>
                <a:sym typeface="Mada"/>
              </a:rPr>
              <a:t> between the </a:t>
            </a:r>
            <a:r>
              <a:rPr lang="en-GB" sz="1200">
                <a:solidFill>
                  <a:srgbClr val="6AA84F"/>
                </a:solidFill>
                <a:latin typeface="Mada"/>
                <a:ea typeface="Mada"/>
                <a:cs typeface="Mada"/>
                <a:sym typeface="Mada"/>
              </a:rPr>
              <a:t>Omohyoid</a:t>
            </a:r>
            <a:r>
              <a:rPr lang="en-GB" sz="1200">
                <a:solidFill>
                  <a:srgbClr val="6AA84F"/>
                </a:solidFill>
                <a:latin typeface="Mada"/>
                <a:ea typeface="Mada"/>
                <a:cs typeface="Mada"/>
                <a:sym typeface="Mada"/>
              </a:rPr>
              <a:t>, SCM &amp; digastric muscle</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Muscular </a:t>
            </a:r>
            <a:r>
              <a:rPr b="1" lang="en-GB" sz="1200">
                <a:solidFill>
                  <a:srgbClr val="6AA84F"/>
                </a:solidFill>
                <a:latin typeface="Mada"/>
                <a:ea typeface="Mada"/>
                <a:cs typeface="Mada"/>
                <a:sym typeface="Mada"/>
              </a:rPr>
              <a:t>triangle</a:t>
            </a:r>
            <a:r>
              <a:rPr b="1" lang="en-GB" sz="1200">
                <a:solidFill>
                  <a:srgbClr val="6AA84F"/>
                </a:solidFill>
                <a:latin typeface="Mada"/>
                <a:ea typeface="Mada"/>
                <a:cs typeface="Mada"/>
                <a:sym typeface="Mada"/>
              </a:rPr>
              <a:t>:</a:t>
            </a:r>
            <a:r>
              <a:rPr lang="en-GB" sz="1200">
                <a:solidFill>
                  <a:srgbClr val="6AA84F"/>
                </a:solidFill>
                <a:latin typeface="Mada"/>
                <a:ea typeface="Mada"/>
                <a:cs typeface="Mada"/>
                <a:sym typeface="Mada"/>
              </a:rPr>
              <a:t> </a:t>
            </a:r>
            <a:r>
              <a:rPr lang="en-GB" sz="1200">
                <a:solidFill>
                  <a:srgbClr val="6AA84F"/>
                </a:solidFill>
                <a:latin typeface="Mada"/>
                <a:ea typeface="Mada"/>
                <a:cs typeface="Mada"/>
                <a:sym typeface="Mada"/>
              </a:rPr>
              <a:t>in front</a:t>
            </a:r>
            <a:r>
              <a:rPr lang="en-GB" sz="1200">
                <a:solidFill>
                  <a:srgbClr val="6AA84F"/>
                </a:solidFill>
                <a:latin typeface="Mada"/>
                <a:ea typeface="Mada"/>
                <a:cs typeface="Mada"/>
                <a:sym typeface="Mada"/>
              </a:rPr>
              <a:t> of the thyroid gland. It contains strap muscles</a:t>
            </a:r>
            <a:endParaRPr sz="1200">
              <a:solidFill>
                <a:srgbClr val="6AA84F"/>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rgbClr val="6AA84F"/>
              </a:solidFill>
              <a:latin typeface="Mada"/>
              <a:ea typeface="Mada"/>
              <a:cs typeface="Mada"/>
              <a:sym typeface="Mada"/>
            </a:endParaRPr>
          </a:p>
          <a:p>
            <a:pPr indent="0" lvl="0" marL="0" rtl="0" algn="l">
              <a:lnSpc>
                <a:spcPct val="115000"/>
              </a:lnSpc>
              <a:spcBef>
                <a:spcPts val="0"/>
              </a:spcBef>
              <a:spcAft>
                <a:spcPts val="0"/>
              </a:spcAft>
              <a:buNone/>
            </a:pPr>
            <a:r>
              <a:rPr b="1" lang="en-GB" sz="1200">
                <a:solidFill>
                  <a:srgbClr val="6AA84F"/>
                </a:solidFill>
                <a:highlight>
                  <a:srgbClr val="E6F8F6"/>
                </a:highlight>
                <a:latin typeface="Mada"/>
                <a:ea typeface="Mada"/>
                <a:cs typeface="Mada"/>
                <a:sym typeface="Mada"/>
              </a:rPr>
              <a:t>Posterior </a:t>
            </a:r>
            <a:r>
              <a:rPr b="1" lang="en-GB" sz="1200">
                <a:solidFill>
                  <a:srgbClr val="6AA84F"/>
                </a:solidFill>
                <a:highlight>
                  <a:srgbClr val="E6F8F6"/>
                </a:highlight>
                <a:latin typeface="Mada"/>
                <a:ea typeface="Mada"/>
                <a:cs typeface="Mada"/>
                <a:sym typeface="Mada"/>
              </a:rPr>
              <a:t>triangle is further divided into:</a:t>
            </a:r>
            <a:endParaRPr b="1" sz="1200">
              <a:solidFill>
                <a:srgbClr val="6AA84F"/>
              </a:solidFill>
              <a:highlight>
                <a:srgbClr val="E6F8F6"/>
              </a:highlight>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Occipital triangle:</a:t>
            </a:r>
            <a:r>
              <a:rPr lang="en-GB" sz="1200">
                <a:solidFill>
                  <a:srgbClr val="6AA84F"/>
                </a:solidFill>
                <a:latin typeface="Mada"/>
                <a:ea typeface="Mada"/>
                <a:cs typeface="Mada"/>
                <a:sym typeface="Mada"/>
              </a:rPr>
              <a:t> Above omohyoid</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Subclavian triangle:</a:t>
            </a:r>
            <a:r>
              <a:rPr lang="en-GB" sz="1200">
                <a:solidFill>
                  <a:srgbClr val="6AA84F"/>
                </a:solidFill>
                <a:latin typeface="Mada"/>
                <a:ea typeface="Mada"/>
                <a:cs typeface="Mada"/>
                <a:sym typeface="Mada"/>
              </a:rPr>
              <a:t> Below omohyoid</a:t>
            </a:r>
            <a:endParaRPr sz="1200">
              <a:solidFill>
                <a:srgbClr val="6AA84F"/>
              </a:solidFill>
              <a:latin typeface="Mada"/>
              <a:ea typeface="Mada"/>
              <a:cs typeface="Mada"/>
              <a:sym typeface="Mada"/>
            </a:endParaRPr>
          </a:p>
          <a:p>
            <a:pPr indent="-304800" lvl="1" marL="914400" rtl="0" algn="l">
              <a:lnSpc>
                <a:spcPct val="11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Contains supraclavicular lymph nodes</a:t>
            </a:r>
            <a:endParaRPr sz="1200">
              <a:solidFill>
                <a:srgbClr val="6AA84F"/>
              </a:solidFill>
              <a:latin typeface="Mada"/>
              <a:ea typeface="Mada"/>
              <a:cs typeface="Mada"/>
              <a:sym typeface="Mada"/>
            </a:endParaRPr>
          </a:p>
        </p:txBody>
      </p:sp>
      <p:sp>
        <p:nvSpPr>
          <p:cNvPr id="2317" name="Google Shape;2317;p40"/>
          <p:cNvSpPr txBox="1"/>
          <p:nvPr/>
        </p:nvSpPr>
        <p:spPr>
          <a:xfrm>
            <a:off x="3669421" y="6754425"/>
            <a:ext cx="3871500" cy="22164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b="1" lang="en-GB" sz="1200">
                <a:solidFill>
                  <a:srgbClr val="999999"/>
                </a:solidFill>
                <a:highlight>
                  <a:srgbClr val="E6F8F6"/>
                </a:highlight>
                <a:latin typeface="Mada"/>
                <a:ea typeface="Mada"/>
                <a:cs typeface="Mada"/>
                <a:sym typeface="Mada"/>
              </a:rPr>
              <a:t>Level I:</a:t>
            </a:r>
            <a:r>
              <a:rPr b="1" lang="en-GB" sz="1200">
                <a:solidFill>
                  <a:srgbClr val="999999"/>
                </a:solidFill>
                <a:latin typeface="Mada"/>
                <a:ea typeface="Mada"/>
                <a:cs typeface="Mada"/>
                <a:sym typeface="Mada"/>
              </a:rPr>
              <a:t> </a:t>
            </a:r>
            <a:r>
              <a:rPr lang="en-GB" sz="1200">
                <a:solidFill>
                  <a:srgbClr val="999999"/>
                </a:solidFill>
                <a:latin typeface="Mada"/>
                <a:ea typeface="Mada"/>
                <a:cs typeface="Mada"/>
                <a:sym typeface="Mada"/>
              </a:rPr>
              <a:t>Submandibular and submental nodes. </a:t>
            </a:r>
            <a:endParaRPr sz="1200">
              <a:solidFill>
                <a:srgbClr val="999999"/>
              </a:solidFill>
              <a:latin typeface="Mada"/>
              <a:ea typeface="Mada"/>
              <a:cs typeface="Mada"/>
              <a:sym typeface="Mada"/>
            </a:endParaRPr>
          </a:p>
          <a:p>
            <a:pPr indent="0" lvl="0" marL="0" rtl="0" algn="l">
              <a:lnSpc>
                <a:spcPct val="200000"/>
              </a:lnSpc>
              <a:spcBef>
                <a:spcPts val="0"/>
              </a:spcBef>
              <a:spcAft>
                <a:spcPts val="0"/>
              </a:spcAft>
              <a:buNone/>
            </a:pPr>
            <a:r>
              <a:rPr b="1" lang="en-GB" sz="1200">
                <a:solidFill>
                  <a:srgbClr val="999999"/>
                </a:solidFill>
                <a:highlight>
                  <a:srgbClr val="E6F8F6"/>
                </a:highlight>
                <a:latin typeface="Mada"/>
                <a:ea typeface="Mada"/>
                <a:cs typeface="Mada"/>
                <a:sym typeface="Mada"/>
              </a:rPr>
              <a:t>Level II:</a:t>
            </a:r>
            <a:r>
              <a:rPr b="1" lang="en-GB" sz="1200">
                <a:solidFill>
                  <a:srgbClr val="999999"/>
                </a:solidFill>
                <a:latin typeface="Mada"/>
                <a:ea typeface="Mada"/>
                <a:cs typeface="Mada"/>
                <a:sym typeface="Mada"/>
              </a:rPr>
              <a:t> </a:t>
            </a:r>
            <a:r>
              <a:rPr lang="en-GB" sz="1200">
                <a:solidFill>
                  <a:srgbClr val="999999"/>
                </a:solidFill>
                <a:latin typeface="Mada"/>
                <a:ea typeface="Mada"/>
                <a:cs typeface="Mada"/>
                <a:sym typeface="Mada"/>
              </a:rPr>
              <a:t>Upper internal jugular (deep cervical) chain</a:t>
            </a:r>
            <a:endParaRPr sz="1200">
              <a:solidFill>
                <a:srgbClr val="999999"/>
              </a:solidFill>
              <a:latin typeface="Mada"/>
              <a:ea typeface="Mada"/>
              <a:cs typeface="Mada"/>
              <a:sym typeface="Mada"/>
            </a:endParaRPr>
          </a:p>
          <a:p>
            <a:pPr indent="0" lvl="0" marL="0" rtl="0" algn="l">
              <a:lnSpc>
                <a:spcPct val="200000"/>
              </a:lnSpc>
              <a:spcBef>
                <a:spcPts val="0"/>
              </a:spcBef>
              <a:spcAft>
                <a:spcPts val="0"/>
              </a:spcAft>
              <a:buNone/>
            </a:pPr>
            <a:r>
              <a:rPr b="1" lang="en-GB" sz="1200">
                <a:solidFill>
                  <a:srgbClr val="999999"/>
                </a:solidFill>
                <a:highlight>
                  <a:srgbClr val="E6F8F6"/>
                </a:highlight>
                <a:latin typeface="Mada"/>
                <a:ea typeface="Mada"/>
                <a:cs typeface="Mada"/>
                <a:sym typeface="Mada"/>
              </a:rPr>
              <a:t>Level III:</a:t>
            </a:r>
            <a:r>
              <a:rPr b="1" lang="en-GB" sz="1200">
                <a:solidFill>
                  <a:srgbClr val="999999"/>
                </a:solidFill>
                <a:latin typeface="Mada"/>
                <a:ea typeface="Mada"/>
                <a:cs typeface="Mada"/>
                <a:sym typeface="Mada"/>
              </a:rPr>
              <a:t> </a:t>
            </a:r>
            <a:r>
              <a:rPr lang="en-GB" sz="1200">
                <a:solidFill>
                  <a:srgbClr val="999999"/>
                </a:solidFill>
                <a:latin typeface="Mada"/>
                <a:ea typeface="Mada"/>
                <a:cs typeface="Mada"/>
                <a:sym typeface="Mada"/>
              </a:rPr>
              <a:t>Middle internal jugular (deep cervical) chain</a:t>
            </a:r>
            <a:endParaRPr sz="1200">
              <a:solidFill>
                <a:srgbClr val="999999"/>
              </a:solidFill>
              <a:latin typeface="Mada"/>
              <a:ea typeface="Mada"/>
              <a:cs typeface="Mada"/>
              <a:sym typeface="Mada"/>
            </a:endParaRPr>
          </a:p>
          <a:p>
            <a:pPr indent="0" lvl="0" marL="0" rtl="0" algn="l">
              <a:lnSpc>
                <a:spcPct val="200000"/>
              </a:lnSpc>
              <a:spcBef>
                <a:spcPts val="0"/>
              </a:spcBef>
              <a:spcAft>
                <a:spcPts val="0"/>
              </a:spcAft>
              <a:buNone/>
            </a:pPr>
            <a:r>
              <a:rPr b="1" lang="en-GB" sz="1200">
                <a:solidFill>
                  <a:srgbClr val="999999"/>
                </a:solidFill>
                <a:highlight>
                  <a:srgbClr val="E6F8F6"/>
                </a:highlight>
                <a:latin typeface="Mada"/>
                <a:ea typeface="Mada"/>
                <a:cs typeface="Mada"/>
                <a:sym typeface="Mada"/>
              </a:rPr>
              <a:t>Level IV:</a:t>
            </a:r>
            <a:r>
              <a:rPr b="1" lang="en-GB" sz="1200">
                <a:solidFill>
                  <a:srgbClr val="999999"/>
                </a:solidFill>
                <a:latin typeface="Mada"/>
                <a:ea typeface="Mada"/>
                <a:cs typeface="Mada"/>
                <a:sym typeface="Mada"/>
              </a:rPr>
              <a:t> </a:t>
            </a:r>
            <a:r>
              <a:rPr lang="en-GB" sz="1200">
                <a:solidFill>
                  <a:srgbClr val="999999"/>
                </a:solidFill>
                <a:latin typeface="Mada"/>
                <a:ea typeface="Mada"/>
                <a:cs typeface="Mada"/>
                <a:sym typeface="Mada"/>
              </a:rPr>
              <a:t>Lower internal jugular (deep cervical) chain</a:t>
            </a:r>
            <a:endParaRPr sz="1200">
              <a:solidFill>
                <a:srgbClr val="999999"/>
              </a:solidFill>
              <a:latin typeface="Mada"/>
              <a:ea typeface="Mada"/>
              <a:cs typeface="Mada"/>
              <a:sym typeface="Mada"/>
            </a:endParaRPr>
          </a:p>
          <a:p>
            <a:pPr indent="0" lvl="0" marL="0" rtl="0" algn="l">
              <a:lnSpc>
                <a:spcPct val="200000"/>
              </a:lnSpc>
              <a:spcBef>
                <a:spcPts val="0"/>
              </a:spcBef>
              <a:spcAft>
                <a:spcPts val="0"/>
              </a:spcAft>
              <a:buNone/>
            </a:pPr>
            <a:r>
              <a:rPr b="1" lang="en-GB" sz="1200">
                <a:solidFill>
                  <a:srgbClr val="999999"/>
                </a:solidFill>
                <a:highlight>
                  <a:srgbClr val="E6F8F6"/>
                </a:highlight>
                <a:latin typeface="Mada"/>
                <a:ea typeface="Mada"/>
                <a:cs typeface="Mada"/>
                <a:sym typeface="Mada"/>
              </a:rPr>
              <a:t>Level V:</a:t>
            </a:r>
            <a:r>
              <a:rPr b="1" lang="en-GB" sz="1200">
                <a:solidFill>
                  <a:srgbClr val="999999"/>
                </a:solidFill>
                <a:latin typeface="Mada"/>
                <a:ea typeface="Mada"/>
                <a:cs typeface="Mada"/>
                <a:sym typeface="Mada"/>
              </a:rPr>
              <a:t> </a:t>
            </a:r>
            <a:r>
              <a:rPr lang="en-GB" sz="1200">
                <a:solidFill>
                  <a:srgbClr val="999999"/>
                </a:solidFill>
                <a:latin typeface="Mada"/>
                <a:ea typeface="Mada"/>
                <a:cs typeface="Mada"/>
                <a:sym typeface="Mada"/>
              </a:rPr>
              <a:t>Posterior triangle</a:t>
            </a:r>
            <a:endParaRPr sz="1200">
              <a:solidFill>
                <a:srgbClr val="999999"/>
              </a:solidFill>
              <a:latin typeface="Mada"/>
              <a:ea typeface="Mada"/>
              <a:cs typeface="Mada"/>
              <a:sym typeface="Mada"/>
            </a:endParaRPr>
          </a:p>
          <a:p>
            <a:pPr indent="0" lvl="0" marL="0" rtl="0" algn="l">
              <a:lnSpc>
                <a:spcPct val="200000"/>
              </a:lnSpc>
              <a:spcBef>
                <a:spcPts val="0"/>
              </a:spcBef>
              <a:spcAft>
                <a:spcPts val="0"/>
              </a:spcAft>
              <a:buClr>
                <a:schemeClr val="dk1"/>
              </a:buClr>
              <a:buSzPts val="1100"/>
              <a:buFont typeface="Arial"/>
              <a:buNone/>
            </a:pPr>
            <a:r>
              <a:rPr b="1" lang="en-GB" sz="1200">
                <a:solidFill>
                  <a:srgbClr val="999999"/>
                </a:solidFill>
                <a:highlight>
                  <a:srgbClr val="E6F8F6"/>
                </a:highlight>
                <a:latin typeface="Mada"/>
                <a:ea typeface="Mada"/>
                <a:cs typeface="Mada"/>
                <a:sym typeface="Mada"/>
              </a:rPr>
              <a:t>Level VI:</a:t>
            </a:r>
            <a:r>
              <a:rPr b="1" lang="en-GB" sz="1200">
                <a:solidFill>
                  <a:srgbClr val="999999"/>
                </a:solidFill>
                <a:latin typeface="Mada"/>
                <a:ea typeface="Mada"/>
                <a:cs typeface="Mada"/>
                <a:sym typeface="Mada"/>
              </a:rPr>
              <a:t> </a:t>
            </a:r>
            <a:r>
              <a:rPr lang="en-GB" sz="1200">
                <a:solidFill>
                  <a:srgbClr val="999999"/>
                </a:solidFill>
                <a:latin typeface="Mada"/>
                <a:ea typeface="Mada"/>
                <a:cs typeface="Mada"/>
                <a:sym typeface="Mada"/>
              </a:rPr>
              <a:t>Central (anterior) compartment</a:t>
            </a:r>
            <a:endParaRPr sz="1200">
              <a:solidFill>
                <a:srgbClr val="999999"/>
              </a:solidFill>
              <a:latin typeface="Mada"/>
              <a:ea typeface="Mada"/>
              <a:cs typeface="Mada"/>
              <a:sym typeface="Mada"/>
            </a:endParaRPr>
          </a:p>
        </p:txBody>
      </p:sp>
      <p:pic>
        <p:nvPicPr>
          <p:cNvPr id="2318" name="Google Shape;2318;p40"/>
          <p:cNvPicPr preferRelativeResize="0"/>
          <p:nvPr/>
        </p:nvPicPr>
        <p:blipFill>
          <a:blip r:embed="rId4">
            <a:alphaModFix/>
          </a:blip>
          <a:stretch>
            <a:fillRect/>
          </a:stretch>
        </p:blipFill>
        <p:spPr>
          <a:xfrm>
            <a:off x="228600" y="6483600"/>
            <a:ext cx="3350285" cy="2586000"/>
          </a:xfrm>
          <a:prstGeom prst="rect">
            <a:avLst/>
          </a:prstGeom>
          <a:noFill/>
          <a:ln>
            <a:noFill/>
          </a:ln>
        </p:spPr>
      </p:pic>
      <p:cxnSp>
        <p:nvCxnSpPr>
          <p:cNvPr id="2319" name="Google Shape;2319;p40"/>
          <p:cNvCxnSpPr/>
          <p:nvPr/>
        </p:nvCxnSpPr>
        <p:spPr>
          <a:xfrm>
            <a:off x="1601311" y="5994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320" name="Google Shape;2320;p40"/>
          <p:cNvSpPr txBox="1"/>
          <p:nvPr/>
        </p:nvSpPr>
        <p:spPr>
          <a:xfrm>
            <a:off x="497913" y="5516775"/>
            <a:ext cx="6593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Lymph node levels of the neck</a:t>
            </a:r>
            <a:endParaRPr sz="22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4" name="Shape 2324"/>
        <p:cNvGrpSpPr/>
        <p:nvPr/>
      </p:nvGrpSpPr>
      <p:grpSpPr>
        <a:xfrm>
          <a:off x="0" y="0"/>
          <a:ext cx="0" cy="0"/>
          <a:chOff x="0" y="0"/>
          <a:chExt cx="0" cy="0"/>
        </a:xfrm>
      </p:grpSpPr>
      <p:sp>
        <p:nvSpPr>
          <p:cNvPr id="2325" name="Google Shape;2325;p4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26" name="Google Shape;2326;p41"/>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327" name="Google Shape;2327;p41"/>
          <p:cNvSpPr txBox="1"/>
          <p:nvPr/>
        </p:nvSpPr>
        <p:spPr>
          <a:xfrm>
            <a:off x="497913" y="182775"/>
            <a:ext cx="6593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Doctor’s notes</a:t>
            </a:r>
            <a:endParaRPr sz="2200"/>
          </a:p>
        </p:txBody>
      </p:sp>
      <p:sp>
        <p:nvSpPr>
          <p:cNvPr id="2328" name="Google Shape;2328;p41"/>
          <p:cNvSpPr txBox="1"/>
          <p:nvPr/>
        </p:nvSpPr>
        <p:spPr>
          <a:xfrm>
            <a:off x="283550" y="2898650"/>
            <a:ext cx="7016100" cy="5969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GB">
                <a:solidFill>
                  <a:srgbClr val="6AA84F"/>
                </a:solidFill>
                <a:latin typeface="Mada"/>
                <a:ea typeface="Mada"/>
                <a:cs typeface="Mada"/>
                <a:sym typeface="Mada"/>
              </a:rPr>
              <a:t>History</a:t>
            </a:r>
            <a:r>
              <a:rPr b="1" lang="en-GB">
                <a:solidFill>
                  <a:srgbClr val="6AA84F"/>
                </a:solidFill>
                <a:latin typeface="Mada"/>
                <a:ea typeface="Mada"/>
                <a:cs typeface="Mada"/>
                <a:sym typeface="Mada"/>
              </a:rPr>
              <a:t>:</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when you have a patient complaining of neck swelling the most imp thing is to take a history which will help in 99% of the cases, the most imp part of history is compression symptoms which may present as </a:t>
            </a:r>
            <a:r>
              <a:rPr b="1" lang="en-GB" sz="1000">
                <a:solidFill>
                  <a:srgbClr val="6AA84F"/>
                </a:solidFill>
                <a:latin typeface="Mada"/>
                <a:ea typeface="Mada"/>
                <a:cs typeface="Mada"/>
                <a:sym typeface="Mada"/>
              </a:rPr>
              <a:t>dysphagia</a:t>
            </a:r>
            <a:r>
              <a:rPr lang="en-GB" sz="1000">
                <a:solidFill>
                  <a:srgbClr val="6AA84F"/>
                </a:solidFill>
                <a:latin typeface="Mada"/>
                <a:ea typeface="Mada"/>
                <a:cs typeface="Mada"/>
                <a:sym typeface="Mada"/>
              </a:rPr>
              <a:t>, </a:t>
            </a:r>
            <a:r>
              <a:rPr b="1" lang="en-GB" sz="1000">
                <a:solidFill>
                  <a:srgbClr val="6AA84F"/>
                </a:solidFill>
                <a:latin typeface="Mada"/>
                <a:ea typeface="Mada"/>
                <a:cs typeface="Mada"/>
                <a:sym typeface="Mada"/>
              </a:rPr>
              <a:t>odynophagia</a:t>
            </a:r>
            <a:r>
              <a:rPr lang="en-GB" sz="1000">
                <a:solidFill>
                  <a:srgbClr val="6AA84F"/>
                </a:solidFill>
                <a:latin typeface="Mada"/>
                <a:ea typeface="Mada"/>
                <a:cs typeface="Mada"/>
                <a:sym typeface="Mada"/>
              </a:rPr>
              <a:t> &amp; </a:t>
            </a:r>
            <a:r>
              <a:rPr b="1" lang="en-GB" sz="1000">
                <a:solidFill>
                  <a:srgbClr val="6AA84F"/>
                </a:solidFill>
                <a:latin typeface="Mada"/>
                <a:ea typeface="Mada"/>
                <a:cs typeface="Mada"/>
                <a:sym typeface="Mada"/>
              </a:rPr>
              <a:t>dyspnea</a:t>
            </a:r>
            <a:endParaRPr b="1"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some question may help to reach a definitive diagnosis or help in exclusion of a disease “ symptoms of hypo &amp; hyperthyroidism” </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constitutional symptoms is important such as weight loss (it may be called B symptoms which are significant to the diagnosis of lymphoma)</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family history of any thyroid disease, laryngeal cancer,  skin cancer or lymphoma is imp</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in case of patient shoe had recent trauma we need to consider hematoma.</a:t>
            </a:r>
            <a:endParaRPr sz="1000">
              <a:solidFill>
                <a:srgbClr val="6AA84F"/>
              </a:solidFill>
              <a:latin typeface="Mada"/>
              <a:ea typeface="Mada"/>
              <a:cs typeface="Mada"/>
              <a:sym typeface="Mada"/>
            </a:endParaRPr>
          </a:p>
          <a:p>
            <a:pPr indent="0" lvl="0" marL="0" rtl="0" algn="l">
              <a:lnSpc>
                <a:spcPct val="125000"/>
              </a:lnSpc>
              <a:spcBef>
                <a:spcPts val="0"/>
              </a:spcBef>
              <a:spcAft>
                <a:spcPts val="0"/>
              </a:spcAft>
              <a:buNone/>
            </a:pPr>
            <a:r>
              <a:t/>
            </a:r>
            <a:endParaRPr b="1">
              <a:solidFill>
                <a:srgbClr val="6AA84F"/>
              </a:solidFill>
              <a:latin typeface="Mada"/>
              <a:ea typeface="Mada"/>
              <a:cs typeface="Mada"/>
              <a:sym typeface="Mada"/>
            </a:endParaRPr>
          </a:p>
          <a:p>
            <a:pPr indent="0" lvl="0" marL="0" rtl="0" algn="l">
              <a:lnSpc>
                <a:spcPct val="125000"/>
              </a:lnSpc>
              <a:spcBef>
                <a:spcPts val="0"/>
              </a:spcBef>
              <a:spcAft>
                <a:spcPts val="0"/>
              </a:spcAft>
              <a:buClr>
                <a:schemeClr val="dk1"/>
              </a:buClr>
              <a:buSzPts val="1100"/>
              <a:buFont typeface="Arial"/>
              <a:buNone/>
            </a:pPr>
            <a:r>
              <a:rPr b="1" lang="en-GB">
                <a:solidFill>
                  <a:srgbClr val="6AA84F"/>
                </a:solidFill>
                <a:latin typeface="Mada"/>
                <a:ea typeface="Mada"/>
                <a:cs typeface="Mada"/>
                <a:sym typeface="Mada"/>
              </a:rPr>
              <a:t>Examination</a:t>
            </a:r>
            <a:r>
              <a:rPr b="1" lang="en-GB">
                <a:solidFill>
                  <a:srgbClr val="6AA84F"/>
                </a:solidFill>
                <a:latin typeface="Mada"/>
                <a:ea typeface="Mada"/>
                <a:cs typeface="Mada"/>
                <a:sym typeface="Mada"/>
              </a:rPr>
              <a:t>: </a:t>
            </a:r>
            <a:r>
              <a:rPr lang="en-GB" sz="1000">
                <a:solidFill>
                  <a:srgbClr val="6AA84F"/>
                </a:solidFill>
                <a:latin typeface="Mada"/>
                <a:ea typeface="Mada"/>
                <a:cs typeface="Mada"/>
                <a:sym typeface="Mada"/>
              </a:rPr>
              <a:t>The doctor revised the Thyroid examination with the student and emphasized on understanding of it</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In general examination you must look for the sign of hypo &amp; hyperthyroidism</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A trick to know the origin of the swelling is to ask the patient to swallow if it moving during the swallowing process it’s thyroid origin, if it’s not moving it’s unlikely to be a thyroid origin</a:t>
            </a:r>
            <a:endParaRPr sz="1000">
              <a:solidFill>
                <a:srgbClr val="6AA84F"/>
              </a:solidFill>
              <a:latin typeface="Mada"/>
              <a:ea typeface="Mada"/>
              <a:cs typeface="Mada"/>
              <a:sym typeface="Mada"/>
            </a:endParaRPr>
          </a:p>
          <a:p>
            <a:pPr indent="0" lvl="0" marL="0" rtl="0" algn="l">
              <a:lnSpc>
                <a:spcPct val="125000"/>
              </a:lnSpc>
              <a:spcBef>
                <a:spcPts val="0"/>
              </a:spcBef>
              <a:spcAft>
                <a:spcPts val="0"/>
              </a:spcAft>
              <a:buNone/>
            </a:pPr>
            <a:r>
              <a:t/>
            </a:r>
            <a:endParaRPr sz="1000">
              <a:solidFill>
                <a:srgbClr val="6AA84F"/>
              </a:solidFill>
              <a:latin typeface="Mada"/>
              <a:ea typeface="Mada"/>
              <a:cs typeface="Mada"/>
              <a:sym typeface="Mada"/>
            </a:endParaRPr>
          </a:p>
          <a:p>
            <a:pPr indent="0" lvl="0" marL="0" rtl="0" algn="l">
              <a:lnSpc>
                <a:spcPct val="125000"/>
              </a:lnSpc>
              <a:spcBef>
                <a:spcPts val="0"/>
              </a:spcBef>
              <a:spcAft>
                <a:spcPts val="0"/>
              </a:spcAft>
              <a:buNone/>
            </a:pPr>
            <a:r>
              <a:rPr b="1" lang="en-GB">
                <a:solidFill>
                  <a:srgbClr val="6AA84F"/>
                </a:solidFill>
                <a:latin typeface="Mada"/>
                <a:ea typeface="Mada"/>
                <a:cs typeface="Mada"/>
                <a:sym typeface="Mada"/>
              </a:rPr>
              <a:t>Investigation:</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6AA84F"/>
              </a:buClr>
              <a:buSzPts val="1000"/>
              <a:buFont typeface="Mada"/>
              <a:buChar char="●"/>
            </a:pPr>
            <a:r>
              <a:rPr b="1" lang="en-GB" sz="1000">
                <a:solidFill>
                  <a:srgbClr val="6AA84F"/>
                </a:solidFill>
                <a:latin typeface="Mada"/>
                <a:ea typeface="Mada"/>
                <a:cs typeface="Mada"/>
                <a:sym typeface="Mada"/>
              </a:rPr>
              <a:t>Blood test: </a:t>
            </a:r>
            <a:r>
              <a:rPr lang="en-GB" sz="1000">
                <a:solidFill>
                  <a:srgbClr val="6AA84F"/>
                </a:solidFill>
                <a:latin typeface="Mada"/>
                <a:ea typeface="Mada"/>
                <a:cs typeface="Mada"/>
                <a:sym typeface="Mada"/>
              </a:rPr>
              <a:t>CBC to check for  chronic anemia, platelet count &amp; </a:t>
            </a:r>
            <a:r>
              <a:rPr lang="en-GB" sz="1000">
                <a:solidFill>
                  <a:srgbClr val="6AA84F"/>
                </a:solidFill>
                <a:latin typeface="Mada"/>
                <a:ea typeface="Mada"/>
                <a:cs typeface="Mada"/>
                <a:sym typeface="Mada"/>
              </a:rPr>
              <a:t>coagulation profile, liver function test (if needed), kidney function test (if needed for example in CT scan with contrast), thyroid function test (90% of cancer patient will have euthyroid)</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6AA84F"/>
              </a:buClr>
              <a:buSzPts val="1000"/>
              <a:buFont typeface="Mada"/>
              <a:buChar char="●"/>
            </a:pPr>
            <a:r>
              <a:rPr b="1" lang="en-GB" sz="1000">
                <a:solidFill>
                  <a:srgbClr val="6AA84F"/>
                </a:solidFill>
                <a:latin typeface="Mada"/>
                <a:ea typeface="Mada"/>
                <a:cs typeface="Mada"/>
                <a:sym typeface="Mada"/>
              </a:rPr>
              <a:t>Imaging: </a:t>
            </a:r>
            <a:r>
              <a:rPr lang="en-GB" sz="1000">
                <a:solidFill>
                  <a:srgbClr val="6AA84F"/>
                </a:solidFill>
                <a:latin typeface="Mada"/>
                <a:ea typeface="Mada"/>
                <a:cs typeface="Mada"/>
                <a:sym typeface="Mada"/>
              </a:rPr>
              <a:t>first start with ultrasound (will tell  us if the lesion is cystic or solid lesion and to know the vascularity of the lesion, and to look for other lesions), if no findings do CT, if still no findings do MRI. Nuclear medicine is done only if we have  high T4 If their is hot uptake that means their is less than 1% chance of malignancy so no need to take a biopsy If their was cold uptake that means their is 20% chance of malignancy and we need to take a biopsy</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6AA84F"/>
              </a:buClr>
              <a:buSzPts val="1000"/>
              <a:buFont typeface="Mada"/>
              <a:buChar char="●"/>
            </a:pPr>
            <a:r>
              <a:rPr b="1" lang="en-GB" sz="1000">
                <a:solidFill>
                  <a:srgbClr val="6AA84F"/>
                </a:solidFill>
                <a:latin typeface="Mada"/>
                <a:ea typeface="Mada"/>
                <a:cs typeface="Mada"/>
                <a:sym typeface="Mada"/>
              </a:rPr>
              <a:t>Biopsy</a:t>
            </a:r>
            <a:r>
              <a:rPr lang="en-GB" sz="1000">
                <a:solidFill>
                  <a:srgbClr val="6AA84F"/>
                </a:solidFill>
                <a:latin typeface="Mada"/>
                <a:ea typeface="Mada"/>
                <a:cs typeface="Mada"/>
                <a:sym typeface="Mada"/>
              </a:rPr>
              <a:t> (two types):</a:t>
            </a:r>
            <a:endParaRPr sz="1000">
              <a:solidFill>
                <a:srgbClr val="6AA84F"/>
              </a:solidFill>
              <a:latin typeface="Mada"/>
              <a:ea typeface="Mada"/>
              <a:cs typeface="Mada"/>
              <a:sym typeface="Mada"/>
            </a:endParaRPr>
          </a:p>
          <a:p>
            <a:pPr indent="-158750" lvl="0" marL="360000" rtl="0" algn="l">
              <a:lnSpc>
                <a:spcPct val="12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fine needle aspiration (FNA): which shows only the cytology (tells us whether its malignant or not only). Papillary  thyroid can be confirmed by FNA alone and also medullary thyroid but need also markers with it</a:t>
            </a:r>
            <a:endParaRPr sz="1000">
              <a:solidFill>
                <a:srgbClr val="6AA84F"/>
              </a:solidFill>
              <a:latin typeface="Mada"/>
              <a:ea typeface="Mada"/>
              <a:cs typeface="Mada"/>
              <a:sym typeface="Mada"/>
            </a:endParaRPr>
          </a:p>
          <a:p>
            <a:pPr indent="-158750" lvl="0" marL="360000" rtl="0" algn="l">
              <a:lnSpc>
                <a:spcPct val="12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true cut: shows us the histology; which is our go to biopsy</a:t>
            </a:r>
            <a:endParaRPr sz="1000">
              <a:solidFill>
                <a:srgbClr val="6AA84F"/>
              </a:solidFill>
              <a:latin typeface="Mada"/>
              <a:ea typeface="Mada"/>
              <a:cs typeface="Mada"/>
              <a:sym typeface="Mada"/>
            </a:endParaRPr>
          </a:p>
          <a:p>
            <a:pPr indent="-158750" lvl="0" marL="360000" rtl="0" algn="l">
              <a:lnSpc>
                <a:spcPct val="12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Incisional</a:t>
            </a:r>
            <a:r>
              <a:rPr lang="en-GB" sz="1000">
                <a:solidFill>
                  <a:srgbClr val="6AA84F"/>
                </a:solidFill>
                <a:latin typeface="Mada"/>
                <a:ea typeface="Mada"/>
                <a:cs typeface="Mada"/>
                <a:sym typeface="Mada"/>
              </a:rPr>
              <a:t> biopsy is a medical test to remove a piece of tissue from a lesion or mass </a:t>
            </a:r>
            <a:endParaRPr sz="1000">
              <a:solidFill>
                <a:srgbClr val="6AA84F"/>
              </a:solidFill>
              <a:latin typeface="Mada"/>
              <a:ea typeface="Mada"/>
              <a:cs typeface="Mada"/>
              <a:sym typeface="Mada"/>
            </a:endParaRPr>
          </a:p>
          <a:p>
            <a:pPr indent="-158750" lvl="0" marL="360000" rtl="0" algn="l">
              <a:lnSpc>
                <a:spcPct val="12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excisional biopsy is a medical test in which the whole lesion or mass is removed and tested with negative margin ( region around lesion)</a:t>
            </a:r>
            <a:endParaRPr sz="1000">
              <a:solidFill>
                <a:srgbClr val="6AA84F"/>
              </a:solidFill>
              <a:latin typeface="Mada"/>
              <a:ea typeface="Mada"/>
              <a:cs typeface="Mada"/>
              <a:sym typeface="Mada"/>
            </a:endParaRPr>
          </a:p>
          <a:p>
            <a:pPr indent="0" lvl="0" marL="0" rtl="0" algn="l">
              <a:lnSpc>
                <a:spcPct val="125000"/>
              </a:lnSpc>
              <a:spcBef>
                <a:spcPts val="0"/>
              </a:spcBef>
              <a:spcAft>
                <a:spcPts val="0"/>
              </a:spcAft>
              <a:buNone/>
            </a:pPr>
            <a:r>
              <a:t/>
            </a:r>
            <a:endParaRPr sz="1000">
              <a:solidFill>
                <a:srgbClr val="6AA84F"/>
              </a:solidFill>
              <a:latin typeface="Mada"/>
              <a:ea typeface="Mada"/>
              <a:cs typeface="Mada"/>
              <a:sym typeface="Mada"/>
            </a:endParaRPr>
          </a:p>
          <a:p>
            <a:pPr indent="0" lvl="0" marL="0" rtl="0" algn="l">
              <a:lnSpc>
                <a:spcPct val="125000"/>
              </a:lnSpc>
              <a:spcBef>
                <a:spcPts val="0"/>
              </a:spcBef>
              <a:spcAft>
                <a:spcPts val="0"/>
              </a:spcAft>
              <a:buClr>
                <a:schemeClr val="dk1"/>
              </a:buClr>
              <a:buSzPts val="1100"/>
              <a:buFont typeface="Arial"/>
              <a:buNone/>
            </a:pPr>
            <a:r>
              <a:rPr b="1" lang="en-GB">
                <a:solidFill>
                  <a:srgbClr val="6AA84F"/>
                </a:solidFill>
                <a:latin typeface="Mada"/>
                <a:ea typeface="Mada"/>
                <a:cs typeface="Mada"/>
                <a:sym typeface="Mada"/>
              </a:rPr>
              <a:t>Management:</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For Cancerous lesion we first stage</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Thyroglossal cyst: need surgery cause it’s an important risk of cancer</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Dermoid cyst: excision</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Multinodular goiter (benign): we remove only if there's symptoms</a:t>
            </a:r>
            <a:endParaRPr sz="1000">
              <a:solidFill>
                <a:srgbClr val="6AA84F"/>
              </a:solidFill>
              <a:latin typeface="Mada"/>
              <a:ea typeface="Mada"/>
              <a:cs typeface="Mada"/>
              <a:sym typeface="Mada"/>
            </a:endParaRPr>
          </a:p>
        </p:txBody>
      </p:sp>
      <p:sp>
        <p:nvSpPr>
          <p:cNvPr id="2329" name="Google Shape;2329;p41"/>
          <p:cNvSpPr txBox="1"/>
          <p:nvPr/>
        </p:nvSpPr>
        <p:spPr>
          <a:xfrm>
            <a:off x="341613" y="1075596"/>
            <a:ext cx="6906300" cy="19050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b="1" lang="en-GB">
                <a:solidFill>
                  <a:srgbClr val="6AA84F"/>
                </a:solidFill>
                <a:latin typeface="Mada"/>
                <a:ea typeface="Mada"/>
                <a:cs typeface="Mada"/>
                <a:sym typeface="Mada"/>
              </a:rPr>
              <a:t>Differential diagno</a:t>
            </a:r>
            <a:r>
              <a:rPr b="1" lang="en-GB">
                <a:solidFill>
                  <a:srgbClr val="6AA84F"/>
                </a:solidFill>
                <a:latin typeface="Mada"/>
                <a:ea typeface="Mada"/>
                <a:cs typeface="Mada"/>
                <a:sym typeface="Mada"/>
              </a:rPr>
              <a:t>sis:</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infection</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inflammation </a:t>
            </a:r>
            <a:r>
              <a:rPr lang="en-GB" sz="1000">
                <a:solidFill>
                  <a:srgbClr val="6AA84F"/>
                </a:solidFill>
                <a:latin typeface="Mada"/>
                <a:ea typeface="Mada"/>
                <a:cs typeface="Mada"/>
                <a:sym typeface="Mada"/>
              </a:rPr>
              <a:t>(ex: sarcoidosis, thyroiditis)</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congenital (ex :cystic hygroma = located in the posterior triangle comes at 1-4 years old + dermoid cyst)</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trauma (ex: causing hematoma)</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malignancy (ex: lymphoma)</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autoimmune (ex: Graves disease)</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vascular (ex: carotid body tumor also known as carotid body paraganglioma which presents as a painless pulsatile lump)</a:t>
            </a:r>
            <a:endParaRPr sz="1000">
              <a:solidFill>
                <a:srgbClr val="6AA84F"/>
              </a:solidFill>
              <a:latin typeface="Mada"/>
              <a:ea typeface="Mada"/>
              <a:cs typeface="Mada"/>
              <a:sym typeface="Mada"/>
            </a:endParaRPr>
          </a:p>
        </p:txBody>
      </p:sp>
      <p:sp>
        <p:nvSpPr>
          <p:cNvPr id="2330" name="Google Shape;2330;p41"/>
          <p:cNvSpPr/>
          <p:nvPr/>
        </p:nvSpPr>
        <p:spPr>
          <a:xfrm>
            <a:off x="2449636" y="276837"/>
            <a:ext cx="328200" cy="2892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41"/>
          <p:cNvSpPr/>
          <p:nvPr/>
        </p:nvSpPr>
        <p:spPr>
          <a:xfrm>
            <a:off x="114300" y="938200"/>
            <a:ext cx="7381800" cy="9459300"/>
          </a:xfrm>
          <a:prstGeom prst="roundRect">
            <a:avLst>
              <a:gd fmla="val 11783"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8" name="Google Shape;138;p15"/>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39" name="Google Shape;139;p15"/>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Thyroiditis</a:t>
            </a:r>
            <a:endParaRPr sz="2200"/>
          </a:p>
        </p:txBody>
      </p:sp>
      <p:sp>
        <p:nvSpPr>
          <p:cNvPr id="140" name="Google Shape;140;p15"/>
          <p:cNvSpPr/>
          <p:nvPr/>
        </p:nvSpPr>
        <p:spPr>
          <a:xfrm>
            <a:off x="74475" y="9207175"/>
            <a:ext cx="7440600" cy="14088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1" name="Google Shape;141;p15"/>
          <p:cNvGrpSpPr/>
          <p:nvPr/>
        </p:nvGrpSpPr>
        <p:grpSpPr>
          <a:xfrm>
            <a:off x="323344" y="1113590"/>
            <a:ext cx="467181" cy="476434"/>
            <a:chOff x="2410712" y="2415450"/>
            <a:chExt cx="312600" cy="312600"/>
          </a:xfrm>
        </p:grpSpPr>
        <p:sp>
          <p:nvSpPr>
            <p:cNvPr id="142" name="Google Shape;142;p1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 name="Google Shape;144;p15"/>
          <p:cNvSpPr txBox="1"/>
          <p:nvPr/>
        </p:nvSpPr>
        <p:spPr>
          <a:xfrm>
            <a:off x="780625" y="1140225"/>
            <a:ext cx="64227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1800">
                <a:solidFill>
                  <a:srgbClr val="006D77"/>
                </a:solidFill>
                <a:highlight>
                  <a:srgbClr val="EDF9F9"/>
                </a:highlight>
                <a:latin typeface="Lora"/>
                <a:ea typeface="Lora"/>
                <a:cs typeface="Lora"/>
                <a:sym typeface="Lora"/>
              </a:rPr>
              <a:t>Autoimmune thyroiditis (Hashimoto’s disease)</a:t>
            </a:r>
            <a:r>
              <a:rPr b="1" lang="en-GB" sz="1800">
                <a:solidFill>
                  <a:srgbClr val="1C4588"/>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145" name="Google Shape;145;p15"/>
          <p:cNvSpPr txBox="1"/>
          <p:nvPr/>
        </p:nvSpPr>
        <p:spPr>
          <a:xfrm>
            <a:off x="323350" y="1653650"/>
            <a:ext cx="7116300" cy="1513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The patient is usually euthyroid, but thyrotoxicosis can occur early. In the long term, the patient becomes hypothyroid as the gland is progressively destroyed.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thyroid is diffusely enlarged and firm. A nodular form may be confused with multinodular goitre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 Lymphoma may occur in a thyroid that has been affected by long-standing Hashimoto’s disease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Antibodies are detected </a:t>
            </a:r>
            <a:r>
              <a:rPr lang="en-GB" sz="1200">
                <a:latin typeface="Mada"/>
                <a:ea typeface="Mada"/>
                <a:cs typeface="Mada"/>
                <a:sym typeface="Mada"/>
              </a:rPr>
              <a:t>in the</a:t>
            </a:r>
            <a:r>
              <a:rPr lang="en-GB" sz="1200">
                <a:latin typeface="Mada"/>
                <a:ea typeface="Mada"/>
                <a:cs typeface="Mada"/>
                <a:sym typeface="Mada"/>
              </a:rPr>
              <a:t> serum against thyroglobulin,  antithyroid antibodies, particularly to microsomal components of the follicle cells. Biopsy for cytology helps to confirm the diagnosis.</a:t>
            </a:r>
            <a:endParaRPr sz="1200">
              <a:latin typeface="Mada"/>
              <a:ea typeface="Mada"/>
              <a:cs typeface="Mada"/>
              <a:sym typeface="Mada"/>
            </a:endParaRPr>
          </a:p>
        </p:txBody>
      </p:sp>
      <p:grpSp>
        <p:nvGrpSpPr>
          <p:cNvPr id="146" name="Google Shape;146;p15"/>
          <p:cNvGrpSpPr/>
          <p:nvPr/>
        </p:nvGrpSpPr>
        <p:grpSpPr>
          <a:xfrm>
            <a:off x="538568" y="3969061"/>
            <a:ext cx="865460" cy="743572"/>
            <a:chOff x="1186450" y="2531950"/>
            <a:chExt cx="399400" cy="341825"/>
          </a:xfrm>
        </p:grpSpPr>
        <p:sp>
          <p:nvSpPr>
            <p:cNvPr id="147" name="Google Shape;147;p15"/>
            <p:cNvSpPr/>
            <p:nvPr/>
          </p:nvSpPr>
          <p:spPr>
            <a:xfrm>
              <a:off x="1243925" y="2531950"/>
              <a:ext cx="341925" cy="341825"/>
            </a:xfrm>
            <a:custGeom>
              <a:rect b="b" l="l" r="r" t="t"/>
              <a:pathLst>
                <a:path extrusionOk="0" h="13673" w="13677">
                  <a:moveTo>
                    <a:pt x="6839" y="1"/>
                  </a:moveTo>
                  <a:cubicBezTo>
                    <a:pt x="3064" y="1"/>
                    <a:pt x="1" y="3060"/>
                    <a:pt x="1" y="6834"/>
                  </a:cubicBezTo>
                  <a:cubicBezTo>
                    <a:pt x="1" y="10613"/>
                    <a:pt x="3064" y="13672"/>
                    <a:pt x="6839" y="13672"/>
                  </a:cubicBezTo>
                  <a:cubicBezTo>
                    <a:pt x="10617" y="13672"/>
                    <a:pt x="13676" y="10613"/>
                    <a:pt x="13676" y="6834"/>
                  </a:cubicBezTo>
                  <a:cubicBezTo>
                    <a:pt x="13676" y="3060"/>
                    <a:pt x="10617" y="1"/>
                    <a:pt x="6839"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5"/>
            <p:cNvSpPr/>
            <p:nvPr/>
          </p:nvSpPr>
          <p:spPr>
            <a:xfrm>
              <a:off x="1186450" y="2575700"/>
              <a:ext cx="61900" cy="134100"/>
            </a:xfrm>
            <a:custGeom>
              <a:rect b="b" l="l" r="r" t="t"/>
              <a:pathLst>
                <a:path extrusionOk="0" h="5364" w="2476">
                  <a:moveTo>
                    <a:pt x="1027" y="1"/>
                  </a:moveTo>
                  <a:lnTo>
                    <a:pt x="446" y="424"/>
                  </a:lnTo>
                  <a:lnTo>
                    <a:pt x="433" y="433"/>
                  </a:lnTo>
                  <a:cubicBezTo>
                    <a:pt x="248" y="604"/>
                    <a:pt x="1" y="1107"/>
                    <a:pt x="410" y="1755"/>
                  </a:cubicBezTo>
                  <a:cubicBezTo>
                    <a:pt x="716" y="2246"/>
                    <a:pt x="1679" y="4225"/>
                    <a:pt x="2228" y="5363"/>
                  </a:cubicBezTo>
                  <a:lnTo>
                    <a:pt x="2475" y="5242"/>
                  </a:lnTo>
                  <a:cubicBezTo>
                    <a:pt x="1805" y="3847"/>
                    <a:pt x="941" y="2084"/>
                    <a:pt x="644" y="1611"/>
                  </a:cubicBezTo>
                  <a:cubicBezTo>
                    <a:pt x="275" y="1026"/>
                    <a:pt x="577" y="685"/>
                    <a:pt x="617" y="640"/>
                  </a:cubicBezTo>
                  <a:lnTo>
                    <a:pt x="1189" y="226"/>
                  </a:lnTo>
                  <a:lnTo>
                    <a:pt x="1027"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5"/>
            <p:cNvSpPr/>
            <p:nvPr/>
          </p:nvSpPr>
          <p:spPr>
            <a:xfrm>
              <a:off x="1268325" y="2533200"/>
              <a:ext cx="107550" cy="115625"/>
            </a:xfrm>
            <a:custGeom>
              <a:rect b="b" l="l" r="r" t="t"/>
              <a:pathLst>
                <a:path extrusionOk="0" h="4625" w="4302">
                  <a:moveTo>
                    <a:pt x="856" y="0"/>
                  </a:moveTo>
                  <a:cubicBezTo>
                    <a:pt x="787" y="0"/>
                    <a:pt x="725" y="9"/>
                    <a:pt x="676" y="23"/>
                  </a:cubicBezTo>
                  <a:lnTo>
                    <a:pt x="1" y="306"/>
                  </a:lnTo>
                  <a:lnTo>
                    <a:pt x="109" y="558"/>
                  </a:lnTo>
                  <a:lnTo>
                    <a:pt x="757" y="288"/>
                  </a:lnTo>
                  <a:cubicBezTo>
                    <a:pt x="771" y="285"/>
                    <a:pt x="807" y="279"/>
                    <a:pt x="858" y="279"/>
                  </a:cubicBezTo>
                  <a:cubicBezTo>
                    <a:pt x="1022" y="279"/>
                    <a:pt x="1341" y="347"/>
                    <a:pt x="1575" y="819"/>
                  </a:cubicBezTo>
                  <a:cubicBezTo>
                    <a:pt x="1854" y="1386"/>
                    <a:pt x="3262" y="3442"/>
                    <a:pt x="4077" y="4625"/>
                  </a:cubicBezTo>
                  <a:lnTo>
                    <a:pt x="4302" y="4467"/>
                  </a:lnTo>
                  <a:cubicBezTo>
                    <a:pt x="3649" y="3523"/>
                    <a:pt x="2102" y="1264"/>
                    <a:pt x="1818" y="693"/>
                  </a:cubicBezTo>
                  <a:cubicBezTo>
                    <a:pt x="1545" y="142"/>
                    <a:pt x="1136" y="0"/>
                    <a:pt x="85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5"/>
            <p:cNvSpPr/>
            <p:nvPr/>
          </p:nvSpPr>
          <p:spPr>
            <a:xfrm>
              <a:off x="1358650" y="2627675"/>
              <a:ext cx="17225" cy="21050"/>
            </a:xfrm>
            <a:custGeom>
              <a:rect b="b" l="l" r="r" t="t"/>
              <a:pathLst>
                <a:path extrusionOk="0" h="842" w="689">
                  <a:moveTo>
                    <a:pt x="216" y="0"/>
                  </a:moveTo>
                  <a:lnTo>
                    <a:pt x="0" y="171"/>
                  </a:lnTo>
                  <a:cubicBezTo>
                    <a:pt x="167" y="414"/>
                    <a:pt x="324" y="643"/>
                    <a:pt x="464" y="841"/>
                  </a:cubicBezTo>
                  <a:lnTo>
                    <a:pt x="689" y="688"/>
                  </a:lnTo>
                  <a:cubicBezTo>
                    <a:pt x="558" y="499"/>
                    <a:pt x="396" y="266"/>
                    <a:pt x="21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5"/>
            <p:cNvSpPr/>
            <p:nvPr/>
          </p:nvSpPr>
          <p:spPr>
            <a:xfrm>
              <a:off x="1236175" y="2694025"/>
              <a:ext cx="12175" cy="15650"/>
            </a:xfrm>
            <a:custGeom>
              <a:rect b="b" l="l" r="r" t="t"/>
              <a:pathLst>
                <a:path extrusionOk="0" h="626" w="487">
                  <a:moveTo>
                    <a:pt x="239" y="0"/>
                  </a:moveTo>
                  <a:lnTo>
                    <a:pt x="0" y="140"/>
                  </a:lnTo>
                  <a:cubicBezTo>
                    <a:pt x="86" y="311"/>
                    <a:pt x="167" y="477"/>
                    <a:pt x="239" y="626"/>
                  </a:cubicBezTo>
                  <a:lnTo>
                    <a:pt x="486" y="509"/>
                  </a:lnTo>
                  <a:lnTo>
                    <a:pt x="2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5"/>
            <p:cNvSpPr/>
            <p:nvPr/>
          </p:nvSpPr>
          <p:spPr>
            <a:xfrm>
              <a:off x="1203000" y="2571475"/>
              <a:ext cx="23300" cy="20200"/>
            </a:xfrm>
            <a:custGeom>
              <a:rect b="b" l="l" r="r" t="t"/>
              <a:pathLst>
                <a:path extrusionOk="0" h="808" w="932">
                  <a:moveTo>
                    <a:pt x="540" y="0"/>
                  </a:moveTo>
                  <a:cubicBezTo>
                    <a:pt x="481" y="0"/>
                    <a:pt x="422" y="17"/>
                    <a:pt x="369" y="53"/>
                  </a:cubicBezTo>
                  <a:lnTo>
                    <a:pt x="176" y="183"/>
                  </a:lnTo>
                  <a:cubicBezTo>
                    <a:pt x="36" y="278"/>
                    <a:pt x="0" y="467"/>
                    <a:pt x="95" y="602"/>
                  </a:cubicBezTo>
                  <a:lnTo>
                    <a:pt x="144" y="674"/>
                  </a:lnTo>
                  <a:cubicBezTo>
                    <a:pt x="200" y="760"/>
                    <a:pt x="295" y="807"/>
                    <a:pt x="392" y="807"/>
                  </a:cubicBezTo>
                  <a:cubicBezTo>
                    <a:pt x="450" y="807"/>
                    <a:pt x="510" y="790"/>
                    <a:pt x="563" y="755"/>
                  </a:cubicBezTo>
                  <a:lnTo>
                    <a:pt x="756" y="629"/>
                  </a:lnTo>
                  <a:cubicBezTo>
                    <a:pt x="895" y="534"/>
                    <a:pt x="931" y="345"/>
                    <a:pt x="837" y="206"/>
                  </a:cubicBezTo>
                  <a:lnTo>
                    <a:pt x="788" y="134"/>
                  </a:lnTo>
                  <a:cubicBezTo>
                    <a:pt x="731" y="47"/>
                    <a:pt x="637" y="0"/>
                    <a:pt x="54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5"/>
            <p:cNvSpPr/>
            <p:nvPr/>
          </p:nvSpPr>
          <p:spPr>
            <a:xfrm>
              <a:off x="1256525" y="2533925"/>
              <a:ext cx="23425" cy="19525"/>
            </a:xfrm>
            <a:custGeom>
              <a:rect b="b" l="l" r="r" t="t"/>
              <a:pathLst>
                <a:path extrusionOk="0" h="781" w="937">
                  <a:moveTo>
                    <a:pt x="558" y="1"/>
                  </a:moveTo>
                  <a:cubicBezTo>
                    <a:pt x="516" y="1"/>
                    <a:pt x="473" y="10"/>
                    <a:pt x="432" y="30"/>
                  </a:cubicBezTo>
                  <a:lnTo>
                    <a:pt x="221" y="124"/>
                  </a:lnTo>
                  <a:cubicBezTo>
                    <a:pt x="68" y="192"/>
                    <a:pt x="1" y="372"/>
                    <a:pt x="73" y="525"/>
                  </a:cubicBezTo>
                  <a:lnTo>
                    <a:pt x="104" y="601"/>
                  </a:lnTo>
                  <a:cubicBezTo>
                    <a:pt x="157" y="714"/>
                    <a:pt x="266" y="780"/>
                    <a:pt x="382" y="780"/>
                  </a:cubicBezTo>
                  <a:cubicBezTo>
                    <a:pt x="423" y="780"/>
                    <a:pt x="464" y="772"/>
                    <a:pt x="504" y="754"/>
                  </a:cubicBezTo>
                  <a:lnTo>
                    <a:pt x="716" y="655"/>
                  </a:lnTo>
                  <a:cubicBezTo>
                    <a:pt x="869" y="588"/>
                    <a:pt x="936" y="408"/>
                    <a:pt x="864" y="255"/>
                  </a:cubicBezTo>
                  <a:lnTo>
                    <a:pt x="833" y="178"/>
                  </a:lnTo>
                  <a:cubicBezTo>
                    <a:pt x="780" y="67"/>
                    <a:pt x="671"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5"/>
            <p:cNvSpPr/>
            <p:nvPr/>
          </p:nvSpPr>
          <p:spPr>
            <a:xfrm>
              <a:off x="1237400" y="2632850"/>
              <a:ext cx="149950" cy="116325"/>
            </a:xfrm>
            <a:custGeom>
              <a:rect b="b" l="l" r="r" t="t"/>
              <a:pathLst>
                <a:path extrusionOk="0" h="4653" w="5998">
                  <a:moveTo>
                    <a:pt x="5314" y="0"/>
                  </a:moveTo>
                  <a:lnTo>
                    <a:pt x="4900" y="229"/>
                  </a:lnTo>
                  <a:cubicBezTo>
                    <a:pt x="4909" y="243"/>
                    <a:pt x="5489" y="1291"/>
                    <a:pt x="5197" y="2344"/>
                  </a:cubicBezTo>
                  <a:cubicBezTo>
                    <a:pt x="5030" y="2938"/>
                    <a:pt x="4612" y="3428"/>
                    <a:pt x="3951" y="3797"/>
                  </a:cubicBezTo>
                  <a:cubicBezTo>
                    <a:pt x="3497" y="4052"/>
                    <a:pt x="3056" y="4179"/>
                    <a:pt x="2632" y="4179"/>
                  </a:cubicBezTo>
                  <a:cubicBezTo>
                    <a:pt x="2190" y="4179"/>
                    <a:pt x="1766" y="4041"/>
                    <a:pt x="1364" y="3765"/>
                  </a:cubicBezTo>
                  <a:cubicBezTo>
                    <a:pt x="982" y="3491"/>
                    <a:pt x="658" y="3145"/>
                    <a:pt x="415" y="2744"/>
                  </a:cubicBezTo>
                  <a:lnTo>
                    <a:pt x="1" y="2974"/>
                  </a:lnTo>
                  <a:cubicBezTo>
                    <a:pt x="28" y="3023"/>
                    <a:pt x="694" y="4202"/>
                    <a:pt x="1935" y="4553"/>
                  </a:cubicBezTo>
                  <a:cubicBezTo>
                    <a:pt x="2166" y="4619"/>
                    <a:pt x="2401" y="4652"/>
                    <a:pt x="2639" y="4652"/>
                  </a:cubicBezTo>
                  <a:cubicBezTo>
                    <a:pt x="3142" y="4652"/>
                    <a:pt x="3659" y="4504"/>
                    <a:pt x="4185" y="4211"/>
                  </a:cubicBezTo>
                  <a:cubicBezTo>
                    <a:pt x="4517" y="4026"/>
                    <a:pt x="4814" y="3797"/>
                    <a:pt x="5071" y="3518"/>
                  </a:cubicBezTo>
                  <a:cubicBezTo>
                    <a:pt x="5345" y="3221"/>
                    <a:pt x="5543" y="2861"/>
                    <a:pt x="5651" y="2474"/>
                  </a:cubicBezTo>
                  <a:cubicBezTo>
                    <a:pt x="5997" y="1233"/>
                    <a:pt x="5341" y="50"/>
                    <a:pt x="53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5"/>
            <p:cNvSpPr/>
            <p:nvPr/>
          </p:nvSpPr>
          <p:spPr>
            <a:xfrm>
              <a:off x="1244375" y="2636325"/>
              <a:ext cx="133300" cy="103375"/>
            </a:xfrm>
            <a:custGeom>
              <a:rect b="b" l="l" r="r" t="t"/>
              <a:pathLst>
                <a:path extrusionOk="0" h="4135" w="5332">
                  <a:moveTo>
                    <a:pt x="4783" y="0"/>
                  </a:moveTo>
                  <a:lnTo>
                    <a:pt x="4625" y="90"/>
                  </a:lnTo>
                  <a:cubicBezTo>
                    <a:pt x="4630" y="99"/>
                    <a:pt x="5215" y="1148"/>
                    <a:pt x="4918" y="2205"/>
                  </a:cubicBezTo>
                  <a:cubicBezTo>
                    <a:pt x="4751" y="2799"/>
                    <a:pt x="4333" y="3289"/>
                    <a:pt x="3676" y="3658"/>
                  </a:cubicBezTo>
                  <a:cubicBezTo>
                    <a:pt x="3220" y="3911"/>
                    <a:pt x="2780" y="4038"/>
                    <a:pt x="2356" y="4038"/>
                  </a:cubicBezTo>
                  <a:cubicBezTo>
                    <a:pt x="1913" y="4038"/>
                    <a:pt x="1489" y="3900"/>
                    <a:pt x="1085" y="3622"/>
                  </a:cubicBezTo>
                  <a:cubicBezTo>
                    <a:pt x="703" y="3352"/>
                    <a:pt x="379" y="3006"/>
                    <a:pt x="136" y="2605"/>
                  </a:cubicBezTo>
                  <a:lnTo>
                    <a:pt x="1" y="2682"/>
                  </a:lnTo>
                  <a:cubicBezTo>
                    <a:pt x="140" y="2907"/>
                    <a:pt x="725" y="3766"/>
                    <a:pt x="1710" y="4049"/>
                  </a:cubicBezTo>
                  <a:cubicBezTo>
                    <a:pt x="1916" y="4106"/>
                    <a:pt x="2125" y="4135"/>
                    <a:pt x="2336" y="4135"/>
                  </a:cubicBezTo>
                  <a:cubicBezTo>
                    <a:pt x="2791" y="4135"/>
                    <a:pt x="3259" y="4003"/>
                    <a:pt x="3735" y="3739"/>
                  </a:cubicBezTo>
                  <a:cubicBezTo>
                    <a:pt x="4031" y="3572"/>
                    <a:pt x="4301" y="3365"/>
                    <a:pt x="4531" y="3114"/>
                  </a:cubicBezTo>
                  <a:cubicBezTo>
                    <a:pt x="4778" y="2844"/>
                    <a:pt x="4958" y="2524"/>
                    <a:pt x="5053" y="2173"/>
                  </a:cubicBezTo>
                  <a:cubicBezTo>
                    <a:pt x="5332" y="1188"/>
                    <a:pt x="4904" y="239"/>
                    <a:pt x="478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5"/>
            <p:cNvSpPr/>
            <p:nvPr/>
          </p:nvSpPr>
          <p:spPr>
            <a:xfrm>
              <a:off x="1528250" y="2699875"/>
              <a:ext cx="34550" cy="92025"/>
            </a:xfrm>
            <a:custGeom>
              <a:rect b="b" l="l" r="r" t="t"/>
              <a:pathLst>
                <a:path extrusionOk="0" h="3681" w="1382">
                  <a:moveTo>
                    <a:pt x="805" y="0"/>
                  </a:moveTo>
                  <a:cubicBezTo>
                    <a:pt x="805" y="0"/>
                    <a:pt x="0" y="2767"/>
                    <a:pt x="1318" y="3680"/>
                  </a:cubicBezTo>
                  <a:lnTo>
                    <a:pt x="1381" y="3545"/>
                  </a:lnTo>
                  <a:cubicBezTo>
                    <a:pt x="1381" y="3545"/>
                    <a:pt x="288" y="2780"/>
                    <a:pt x="891" y="212"/>
                  </a:cubicBezTo>
                  <a:cubicBezTo>
                    <a:pt x="895" y="198"/>
                    <a:pt x="904" y="176"/>
                    <a:pt x="909" y="158"/>
                  </a:cubicBezTo>
                  <a:lnTo>
                    <a:pt x="80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5"/>
            <p:cNvSpPr/>
            <p:nvPr/>
          </p:nvSpPr>
          <p:spPr>
            <a:xfrm>
              <a:off x="1531050" y="2662150"/>
              <a:ext cx="47600" cy="42275"/>
            </a:xfrm>
            <a:custGeom>
              <a:rect b="b" l="l" r="r" t="t"/>
              <a:pathLst>
                <a:path extrusionOk="0" h="1691" w="1904">
                  <a:moveTo>
                    <a:pt x="952" y="0"/>
                  </a:moveTo>
                  <a:cubicBezTo>
                    <a:pt x="860" y="0"/>
                    <a:pt x="767" y="15"/>
                    <a:pt x="675" y="47"/>
                  </a:cubicBezTo>
                  <a:cubicBezTo>
                    <a:pt x="235" y="200"/>
                    <a:pt x="1" y="681"/>
                    <a:pt x="154" y="1122"/>
                  </a:cubicBezTo>
                  <a:cubicBezTo>
                    <a:pt x="271" y="1472"/>
                    <a:pt x="598" y="1691"/>
                    <a:pt x="948" y="1691"/>
                  </a:cubicBezTo>
                  <a:cubicBezTo>
                    <a:pt x="1039" y="1691"/>
                    <a:pt x="1133" y="1676"/>
                    <a:pt x="1224" y="1644"/>
                  </a:cubicBezTo>
                  <a:cubicBezTo>
                    <a:pt x="1665" y="1491"/>
                    <a:pt x="1904" y="1010"/>
                    <a:pt x="1751" y="569"/>
                  </a:cubicBezTo>
                  <a:cubicBezTo>
                    <a:pt x="1629" y="220"/>
                    <a:pt x="1302" y="0"/>
                    <a:pt x="952"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5"/>
            <p:cNvSpPr/>
            <p:nvPr/>
          </p:nvSpPr>
          <p:spPr>
            <a:xfrm>
              <a:off x="1543550" y="2672875"/>
              <a:ext cx="22950" cy="20375"/>
            </a:xfrm>
            <a:custGeom>
              <a:rect b="b" l="l" r="r" t="t"/>
              <a:pathLst>
                <a:path extrusionOk="0" h="815" w="918">
                  <a:moveTo>
                    <a:pt x="460" y="0"/>
                  </a:moveTo>
                  <a:cubicBezTo>
                    <a:pt x="338" y="0"/>
                    <a:pt x="217" y="55"/>
                    <a:pt x="135" y="158"/>
                  </a:cubicBezTo>
                  <a:cubicBezTo>
                    <a:pt x="0" y="338"/>
                    <a:pt x="31" y="594"/>
                    <a:pt x="211" y="729"/>
                  </a:cubicBezTo>
                  <a:cubicBezTo>
                    <a:pt x="284" y="787"/>
                    <a:pt x="371" y="815"/>
                    <a:pt x="458" y="815"/>
                  </a:cubicBezTo>
                  <a:cubicBezTo>
                    <a:pt x="580" y="815"/>
                    <a:pt x="701" y="760"/>
                    <a:pt x="783" y="657"/>
                  </a:cubicBezTo>
                  <a:cubicBezTo>
                    <a:pt x="918" y="477"/>
                    <a:pt x="886" y="221"/>
                    <a:pt x="706" y="86"/>
                  </a:cubicBezTo>
                  <a:cubicBezTo>
                    <a:pt x="633" y="28"/>
                    <a:pt x="547" y="0"/>
                    <a:pt x="46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5"/>
            <p:cNvSpPr/>
            <p:nvPr/>
          </p:nvSpPr>
          <p:spPr>
            <a:xfrm>
              <a:off x="1550950" y="2664325"/>
              <a:ext cx="28150" cy="39950"/>
            </a:xfrm>
            <a:custGeom>
              <a:rect b="b" l="l" r="r" t="t"/>
              <a:pathLst>
                <a:path extrusionOk="0" h="1598" w="1126">
                  <a:moveTo>
                    <a:pt x="545" y="1"/>
                  </a:moveTo>
                  <a:lnTo>
                    <a:pt x="545" y="1"/>
                  </a:lnTo>
                  <a:cubicBezTo>
                    <a:pt x="1126" y="545"/>
                    <a:pt x="788" y="1512"/>
                    <a:pt x="1" y="1580"/>
                  </a:cubicBezTo>
                  <a:cubicBezTo>
                    <a:pt x="58" y="1591"/>
                    <a:pt x="115" y="1597"/>
                    <a:pt x="172" y="1597"/>
                  </a:cubicBezTo>
                  <a:cubicBezTo>
                    <a:pt x="524" y="1597"/>
                    <a:pt x="848" y="1376"/>
                    <a:pt x="968" y="1031"/>
                  </a:cubicBezTo>
                  <a:cubicBezTo>
                    <a:pt x="1103" y="630"/>
                    <a:pt x="923" y="190"/>
                    <a:pt x="54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5"/>
            <p:cNvSpPr/>
            <p:nvPr/>
          </p:nvSpPr>
          <p:spPr>
            <a:xfrm>
              <a:off x="1333800" y="2730450"/>
              <a:ext cx="108425" cy="142875"/>
            </a:xfrm>
            <a:custGeom>
              <a:rect b="b" l="l" r="r" t="t"/>
              <a:pathLst>
                <a:path extrusionOk="0" h="5715" w="4337">
                  <a:moveTo>
                    <a:pt x="427" y="1"/>
                  </a:moveTo>
                  <a:lnTo>
                    <a:pt x="0" y="194"/>
                  </a:lnTo>
                  <a:cubicBezTo>
                    <a:pt x="553" y="1409"/>
                    <a:pt x="1215" y="2570"/>
                    <a:pt x="1980" y="3667"/>
                  </a:cubicBezTo>
                  <a:cubicBezTo>
                    <a:pt x="2470" y="4378"/>
                    <a:pt x="3023" y="5125"/>
                    <a:pt x="3680" y="5714"/>
                  </a:cubicBezTo>
                  <a:cubicBezTo>
                    <a:pt x="3905" y="5701"/>
                    <a:pt x="4121" y="5678"/>
                    <a:pt x="4337" y="5642"/>
                  </a:cubicBezTo>
                  <a:cubicBezTo>
                    <a:pt x="3563" y="5062"/>
                    <a:pt x="2924" y="4203"/>
                    <a:pt x="2366" y="3397"/>
                  </a:cubicBezTo>
                  <a:cubicBezTo>
                    <a:pt x="1620" y="2327"/>
                    <a:pt x="972" y="1188"/>
                    <a:pt x="4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5"/>
            <p:cNvSpPr/>
            <p:nvPr/>
          </p:nvSpPr>
          <p:spPr>
            <a:xfrm>
              <a:off x="1531725" y="2703925"/>
              <a:ext cx="34775" cy="84600"/>
            </a:xfrm>
            <a:custGeom>
              <a:rect b="b" l="l" r="r" t="t"/>
              <a:pathLst>
                <a:path extrusionOk="0" h="3384" w="1391">
                  <a:moveTo>
                    <a:pt x="770" y="0"/>
                  </a:moveTo>
                  <a:cubicBezTo>
                    <a:pt x="770" y="0"/>
                    <a:pt x="1" y="2227"/>
                    <a:pt x="1242" y="3383"/>
                  </a:cubicBezTo>
                  <a:cubicBezTo>
                    <a:pt x="1296" y="3293"/>
                    <a:pt x="1346" y="3203"/>
                    <a:pt x="1391" y="3113"/>
                  </a:cubicBezTo>
                  <a:cubicBezTo>
                    <a:pt x="1161" y="2884"/>
                    <a:pt x="716" y="2330"/>
                    <a:pt x="1031" y="9"/>
                  </a:cubicBezTo>
                  <a:lnTo>
                    <a:pt x="77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2" name="Google Shape;162;p15"/>
          <p:cNvSpPr/>
          <p:nvPr/>
        </p:nvSpPr>
        <p:spPr>
          <a:xfrm>
            <a:off x="262800" y="3167024"/>
            <a:ext cx="6842100" cy="2182200"/>
          </a:xfrm>
          <a:prstGeom prst="round1Rect">
            <a:avLst>
              <a:gd fmla="val 24056"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5"/>
          <p:cNvSpPr txBox="1"/>
          <p:nvPr/>
        </p:nvSpPr>
        <p:spPr>
          <a:xfrm>
            <a:off x="1687575" y="3276250"/>
            <a:ext cx="5417400" cy="207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Early-stage</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Primarily asymptomatic</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Goiter: nontender or painless, rubbery thyroid with moderate and symmetrical enlargement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Hashitoxicosis may occur: transient hyperthyroidism due to follicular rupture of hormone-containing thyroid tissue that manifests with, e.g., irritability, heat intolerance, diarrhea.</a:t>
            </a:r>
            <a:endParaRPr sz="12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Late-stage</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Thyroid may be normal-sized or small if extensive fibrosis has occurred.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Hypothyroidism (e.g., cold intolerance, constipation, fatigue)</a:t>
            </a:r>
            <a:endParaRPr sz="1200">
              <a:latin typeface="Mada"/>
              <a:ea typeface="Mada"/>
              <a:cs typeface="Mada"/>
              <a:sym typeface="Mada"/>
            </a:endParaRPr>
          </a:p>
        </p:txBody>
      </p:sp>
      <p:sp>
        <p:nvSpPr>
          <p:cNvPr id="164" name="Google Shape;164;p15"/>
          <p:cNvSpPr txBox="1"/>
          <p:nvPr/>
        </p:nvSpPr>
        <p:spPr>
          <a:xfrm>
            <a:off x="304800" y="3651150"/>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Clinical features</a:t>
            </a:r>
            <a:endParaRPr b="1" sz="1100">
              <a:solidFill>
                <a:srgbClr val="E29578"/>
              </a:solidFill>
              <a:latin typeface="Lora"/>
              <a:ea typeface="Lora"/>
              <a:cs typeface="Lora"/>
              <a:sym typeface="Lora"/>
            </a:endParaRPr>
          </a:p>
        </p:txBody>
      </p:sp>
      <p:sp>
        <p:nvSpPr>
          <p:cNvPr id="165" name="Google Shape;165;p15"/>
          <p:cNvSpPr/>
          <p:nvPr/>
        </p:nvSpPr>
        <p:spPr>
          <a:xfrm>
            <a:off x="262775" y="5480339"/>
            <a:ext cx="6842100" cy="1879500"/>
          </a:xfrm>
          <a:prstGeom prst="round1Rect">
            <a:avLst>
              <a:gd fmla="val 24056" name="adj"/>
            </a:avLst>
          </a:prstGeom>
          <a:noFill/>
          <a:ln cap="flat" cmpd="sng" w="19050">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5"/>
          <p:cNvSpPr txBox="1"/>
          <p:nvPr/>
        </p:nvSpPr>
        <p:spPr>
          <a:xfrm>
            <a:off x="1687575" y="5500815"/>
            <a:ext cx="5417400" cy="177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Thyroid markers:</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Early-stage</a:t>
            </a:r>
            <a:r>
              <a:rPr lang="en-GB" sz="1200">
                <a:latin typeface="Mada"/>
                <a:ea typeface="Mada"/>
                <a:cs typeface="Mada"/>
                <a:sym typeface="Mada"/>
              </a:rPr>
              <a:t>: transient hyperthyroidism (↓TSH, ↑FT3, and ↑ FT4)</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Progression</a:t>
            </a:r>
            <a:r>
              <a:rPr lang="en-GB" sz="1200">
                <a:latin typeface="Mada"/>
                <a:ea typeface="Mada"/>
                <a:cs typeface="Mada"/>
                <a:sym typeface="Mada"/>
              </a:rPr>
              <a:t>: subclinical hypothyroidism (↑ TSH; FT3 and FT4 normal)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Late-stage:</a:t>
            </a:r>
            <a:r>
              <a:rPr lang="en-GB" sz="1200">
                <a:latin typeface="Mada"/>
                <a:ea typeface="Mada"/>
                <a:cs typeface="Mada"/>
                <a:sym typeface="Mada"/>
              </a:rPr>
              <a:t> overt hypothyroidism (↑ TSH; ↓ FT4 and ↓ FT3)</a:t>
            </a:r>
            <a:endParaRPr sz="12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Antibody: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Anti-TPO (anti-microsomal) &amp; Anti-Tg antibodies</a:t>
            </a:r>
            <a:endParaRPr b="1" sz="12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US  -</a:t>
            </a:r>
            <a:r>
              <a:rPr lang="en-GB" sz="1200">
                <a:latin typeface="Mada"/>
                <a:ea typeface="Mada"/>
                <a:cs typeface="Mada"/>
                <a:sym typeface="Mada"/>
              </a:rPr>
              <a:t>Results depend on the form of Hashimoto thyroiditis-</a:t>
            </a:r>
            <a:r>
              <a:rPr b="1" lang="en-GB" sz="1200">
                <a:latin typeface="Mada"/>
                <a:ea typeface="Mada"/>
                <a:cs typeface="Mada"/>
                <a:sym typeface="Mada"/>
              </a:rPr>
              <a:t>: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Atrophic phenotype</a:t>
            </a:r>
            <a:r>
              <a:rPr lang="en-GB" sz="1200">
                <a:latin typeface="Mada"/>
                <a:ea typeface="Mada"/>
                <a:cs typeface="Mada"/>
                <a:sym typeface="Mada"/>
              </a:rPr>
              <a:t>: reduction in thyroid size (mainly observed)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Goitrous phenotype</a:t>
            </a:r>
            <a:r>
              <a:rPr lang="en-GB" sz="1200">
                <a:latin typeface="Mada"/>
                <a:ea typeface="Mada"/>
                <a:cs typeface="Mada"/>
                <a:sym typeface="Mada"/>
              </a:rPr>
              <a:t>: heterogeneous enlargement</a:t>
            </a:r>
            <a:endParaRPr sz="1200">
              <a:latin typeface="Mada"/>
              <a:ea typeface="Mada"/>
              <a:cs typeface="Mada"/>
              <a:sym typeface="Mada"/>
            </a:endParaRPr>
          </a:p>
        </p:txBody>
      </p:sp>
      <p:sp>
        <p:nvSpPr>
          <p:cNvPr id="167" name="Google Shape;167;p15"/>
          <p:cNvSpPr txBox="1"/>
          <p:nvPr/>
        </p:nvSpPr>
        <p:spPr>
          <a:xfrm>
            <a:off x="304763" y="5812065"/>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Diagnostics</a:t>
            </a:r>
            <a:endParaRPr b="1" sz="1100">
              <a:solidFill>
                <a:srgbClr val="E29578"/>
              </a:solidFill>
              <a:latin typeface="Lora"/>
              <a:ea typeface="Lora"/>
              <a:cs typeface="Lora"/>
              <a:sym typeface="Lora"/>
            </a:endParaRPr>
          </a:p>
        </p:txBody>
      </p:sp>
      <p:grpSp>
        <p:nvGrpSpPr>
          <p:cNvPr id="168" name="Google Shape;168;p15"/>
          <p:cNvGrpSpPr/>
          <p:nvPr/>
        </p:nvGrpSpPr>
        <p:grpSpPr>
          <a:xfrm>
            <a:off x="623399" y="7782530"/>
            <a:ext cx="735627" cy="701151"/>
            <a:chOff x="1518350" y="2189725"/>
            <a:chExt cx="360125" cy="341925"/>
          </a:xfrm>
        </p:grpSpPr>
        <p:sp>
          <p:nvSpPr>
            <p:cNvPr id="169" name="Google Shape;169;p15"/>
            <p:cNvSpPr/>
            <p:nvPr/>
          </p:nvSpPr>
          <p:spPr>
            <a:xfrm>
              <a:off x="1536575" y="2189725"/>
              <a:ext cx="341900" cy="341925"/>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5"/>
            <p:cNvSpPr/>
            <p:nvPr/>
          </p:nvSpPr>
          <p:spPr>
            <a:xfrm>
              <a:off x="1629350" y="2341550"/>
              <a:ext cx="179075" cy="190100"/>
            </a:xfrm>
            <a:custGeom>
              <a:rect b="b" l="l" r="r" t="t"/>
              <a:pathLst>
                <a:path extrusionOk="0" h="7604" w="7163">
                  <a:moveTo>
                    <a:pt x="4216" y="1"/>
                  </a:moveTo>
                  <a:lnTo>
                    <a:pt x="0" y="2641"/>
                  </a:lnTo>
                  <a:lnTo>
                    <a:pt x="2614" y="7185"/>
                  </a:lnTo>
                  <a:cubicBezTo>
                    <a:pt x="2673" y="7302"/>
                    <a:pt x="2745" y="7405"/>
                    <a:pt x="2826" y="7504"/>
                  </a:cubicBezTo>
                  <a:cubicBezTo>
                    <a:pt x="2857" y="7540"/>
                    <a:pt x="2884" y="7567"/>
                    <a:pt x="2916" y="7599"/>
                  </a:cubicBezTo>
                  <a:cubicBezTo>
                    <a:pt x="2988" y="7599"/>
                    <a:pt x="3055" y="7603"/>
                    <a:pt x="3127" y="7603"/>
                  </a:cubicBezTo>
                  <a:cubicBezTo>
                    <a:pt x="4400" y="7603"/>
                    <a:pt x="5651" y="7248"/>
                    <a:pt x="6730" y="6578"/>
                  </a:cubicBezTo>
                  <a:cubicBezTo>
                    <a:pt x="7126" y="5862"/>
                    <a:pt x="7162" y="5053"/>
                    <a:pt x="6784" y="4450"/>
                  </a:cubicBezTo>
                  <a:lnTo>
                    <a:pt x="4216"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5"/>
            <p:cNvSpPr/>
            <p:nvPr/>
          </p:nvSpPr>
          <p:spPr>
            <a:xfrm>
              <a:off x="1648125" y="2423325"/>
              <a:ext cx="126450" cy="80675"/>
            </a:xfrm>
            <a:custGeom>
              <a:rect b="b" l="l" r="r" t="t"/>
              <a:pathLst>
                <a:path extrusionOk="0" h="3227" w="5058">
                  <a:moveTo>
                    <a:pt x="4022" y="0"/>
                  </a:moveTo>
                  <a:cubicBezTo>
                    <a:pt x="3870" y="212"/>
                    <a:pt x="3690" y="409"/>
                    <a:pt x="3487" y="576"/>
                  </a:cubicBezTo>
                  <a:cubicBezTo>
                    <a:pt x="2894" y="1080"/>
                    <a:pt x="2189" y="1335"/>
                    <a:pt x="1539" y="1335"/>
                  </a:cubicBezTo>
                  <a:cubicBezTo>
                    <a:pt x="936" y="1335"/>
                    <a:pt x="379" y="1116"/>
                    <a:pt x="1" y="675"/>
                  </a:cubicBezTo>
                  <a:lnTo>
                    <a:pt x="1" y="675"/>
                  </a:lnTo>
                  <a:lnTo>
                    <a:pt x="1233" y="2816"/>
                  </a:lnTo>
                  <a:cubicBezTo>
                    <a:pt x="1587" y="3090"/>
                    <a:pt x="2035" y="3227"/>
                    <a:pt x="2511" y="3227"/>
                  </a:cubicBezTo>
                  <a:cubicBezTo>
                    <a:pt x="3160" y="3227"/>
                    <a:pt x="3863" y="2973"/>
                    <a:pt x="4454" y="2470"/>
                  </a:cubicBezTo>
                  <a:cubicBezTo>
                    <a:pt x="4684" y="2272"/>
                    <a:pt x="4886" y="2042"/>
                    <a:pt x="5057" y="1795"/>
                  </a:cubicBezTo>
                  <a:cubicBezTo>
                    <a:pt x="5044" y="1773"/>
                    <a:pt x="5035" y="1750"/>
                    <a:pt x="5021" y="1728"/>
                  </a:cubicBezTo>
                  <a:lnTo>
                    <a:pt x="402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5"/>
            <p:cNvSpPr/>
            <p:nvPr/>
          </p:nvSpPr>
          <p:spPr>
            <a:xfrm>
              <a:off x="1617650" y="2320900"/>
              <a:ext cx="131500" cy="111750"/>
            </a:xfrm>
            <a:custGeom>
              <a:rect b="b" l="l" r="r" t="t"/>
              <a:pathLst>
                <a:path extrusionOk="0" h="4470" w="5260">
                  <a:moveTo>
                    <a:pt x="3117" y="0"/>
                  </a:moveTo>
                  <a:cubicBezTo>
                    <a:pt x="2518" y="0"/>
                    <a:pt x="1868" y="235"/>
                    <a:pt x="1323" y="701"/>
                  </a:cubicBezTo>
                  <a:cubicBezTo>
                    <a:pt x="271" y="1596"/>
                    <a:pt x="1" y="3008"/>
                    <a:pt x="720" y="3859"/>
                  </a:cubicBezTo>
                  <a:cubicBezTo>
                    <a:pt x="1067" y="4266"/>
                    <a:pt x="1581" y="4469"/>
                    <a:pt x="2139" y="4469"/>
                  </a:cubicBezTo>
                  <a:cubicBezTo>
                    <a:pt x="2739" y="4469"/>
                    <a:pt x="3389" y="4235"/>
                    <a:pt x="3937" y="3769"/>
                  </a:cubicBezTo>
                  <a:cubicBezTo>
                    <a:pt x="4990" y="2873"/>
                    <a:pt x="5259" y="1461"/>
                    <a:pt x="4535" y="611"/>
                  </a:cubicBezTo>
                  <a:cubicBezTo>
                    <a:pt x="4188" y="203"/>
                    <a:pt x="3674" y="0"/>
                    <a:pt x="311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5"/>
            <p:cNvSpPr/>
            <p:nvPr/>
          </p:nvSpPr>
          <p:spPr>
            <a:xfrm>
              <a:off x="1703700" y="2378325"/>
              <a:ext cx="47350" cy="47150"/>
            </a:xfrm>
            <a:custGeom>
              <a:rect b="b" l="l" r="r" t="t"/>
              <a:pathLst>
                <a:path extrusionOk="0" h="1886" w="1894">
                  <a:moveTo>
                    <a:pt x="947" y="1"/>
                  </a:moveTo>
                  <a:cubicBezTo>
                    <a:pt x="606" y="1"/>
                    <a:pt x="265" y="179"/>
                    <a:pt x="94" y="536"/>
                  </a:cubicBezTo>
                  <a:lnTo>
                    <a:pt x="0" y="536"/>
                  </a:lnTo>
                  <a:lnTo>
                    <a:pt x="5" y="950"/>
                  </a:lnTo>
                  <a:cubicBezTo>
                    <a:pt x="9" y="1469"/>
                    <a:pt x="432" y="1886"/>
                    <a:pt x="950" y="1886"/>
                  </a:cubicBezTo>
                  <a:cubicBezTo>
                    <a:pt x="953" y="1886"/>
                    <a:pt x="955" y="1886"/>
                    <a:pt x="958" y="1886"/>
                  </a:cubicBezTo>
                  <a:cubicBezTo>
                    <a:pt x="1480" y="1881"/>
                    <a:pt x="1894" y="1454"/>
                    <a:pt x="1889" y="932"/>
                  </a:cubicBezTo>
                  <a:lnTo>
                    <a:pt x="1889" y="932"/>
                  </a:lnTo>
                  <a:lnTo>
                    <a:pt x="1889" y="936"/>
                  </a:lnTo>
                  <a:lnTo>
                    <a:pt x="1885" y="518"/>
                  </a:lnTo>
                  <a:lnTo>
                    <a:pt x="1790" y="518"/>
                  </a:lnTo>
                  <a:cubicBezTo>
                    <a:pt x="1617" y="173"/>
                    <a:pt x="1282" y="1"/>
                    <a:pt x="94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5"/>
            <p:cNvSpPr/>
            <p:nvPr/>
          </p:nvSpPr>
          <p:spPr>
            <a:xfrm>
              <a:off x="1701450" y="2367925"/>
              <a:ext cx="51750" cy="47150"/>
            </a:xfrm>
            <a:custGeom>
              <a:rect b="b" l="l" r="r" t="t"/>
              <a:pathLst>
                <a:path extrusionOk="0" h="1886" w="2070">
                  <a:moveTo>
                    <a:pt x="1032" y="1"/>
                  </a:moveTo>
                  <a:cubicBezTo>
                    <a:pt x="791" y="1"/>
                    <a:pt x="549" y="93"/>
                    <a:pt x="364" y="277"/>
                  </a:cubicBezTo>
                  <a:cubicBezTo>
                    <a:pt x="0" y="646"/>
                    <a:pt x="0" y="1240"/>
                    <a:pt x="364" y="1609"/>
                  </a:cubicBezTo>
                  <a:cubicBezTo>
                    <a:pt x="549" y="1793"/>
                    <a:pt x="791" y="1885"/>
                    <a:pt x="1032" y="1885"/>
                  </a:cubicBezTo>
                  <a:cubicBezTo>
                    <a:pt x="1274" y="1885"/>
                    <a:pt x="1516" y="1793"/>
                    <a:pt x="1701" y="1609"/>
                  </a:cubicBezTo>
                  <a:cubicBezTo>
                    <a:pt x="2069" y="1240"/>
                    <a:pt x="2069" y="646"/>
                    <a:pt x="1701" y="277"/>
                  </a:cubicBezTo>
                  <a:cubicBezTo>
                    <a:pt x="1516" y="93"/>
                    <a:pt x="1274" y="1"/>
                    <a:pt x="103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5"/>
            <p:cNvSpPr/>
            <p:nvPr/>
          </p:nvSpPr>
          <p:spPr>
            <a:xfrm>
              <a:off x="1703700" y="2385975"/>
              <a:ext cx="47125" cy="11050"/>
            </a:xfrm>
            <a:custGeom>
              <a:rect b="b" l="l" r="r" t="t"/>
              <a:pathLst>
                <a:path extrusionOk="0" h="442" w="1885">
                  <a:moveTo>
                    <a:pt x="1858" y="1"/>
                  </a:moveTo>
                  <a:lnTo>
                    <a:pt x="23" y="19"/>
                  </a:lnTo>
                  <a:cubicBezTo>
                    <a:pt x="9" y="86"/>
                    <a:pt x="0" y="158"/>
                    <a:pt x="0" y="230"/>
                  </a:cubicBezTo>
                  <a:cubicBezTo>
                    <a:pt x="0" y="302"/>
                    <a:pt x="9" y="374"/>
                    <a:pt x="27" y="441"/>
                  </a:cubicBezTo>
                  <a:lnTo>
                    <a:pt x="1862" y="423"/>
                  </a:lnTo>
                  <a:cubicBezTo>
                    <a:pt x="1880" y="351"/>
                    <a:pt x="1885" y="284"/>
                    <a:pt x="1885" y="212"/>
                  </a:cubicBezTo>
                  <a:cubicBezTo>
                    <a:pt x="1885" y="140"/>
                    <a:pt x="1876" y="68"/>
                    <a:pt x="185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5"/>
            <p:cNvSpPr/>
            <p:nvPr/>
          </p:nvSpPr>
          <p:spPr>
            <a:xfrm>
              <a:off x="1672200" y="2349650"/>
              <a:ext cx="57500" cy="49325"/>
            </a:xfrm>
            <a:custGeom>
              <a:rect b="b" l="l" r="r" t="t"/>
              <a:pathLst>
                <a:path extrusionOk="0" h="1973" w="2300">
                  <a:moveTo>
                    <a:pt x="1224" y="1"/>
                  </a:moveTo>
                  <a:lnTo>
                    <a:pt x="1184" y="86"/>
                  </a:lnTo>
                  <a:cubicBezTo>
                    <a:pt x="401" y="122"/>
                    <a:pt x="0" y="1044"/>
                    <a:pt x="509" y="1643"/>
                  </a:cubicBezTo>
                  <a:lnTo>
                    <a:pt x="473" y="1728"/>
                  </a:lnTo>
                  <a:lnTo>
                    <a:pt x="851" y="1894"/>
                  </a:lnTo>
                  <a:cubicBezTo>
                    <a:pt x="972" y="1947"/>
                    <a:pt x="1099" y="1972"/>
                    <a:pt x="1224" y="1972"/>
                  </a:cubicBezTo>
                  <a:cubicBezTo>
                    <a:pt x="1589" y="1972"/>
                    <a:pt x="1938" y="1759"/>
                    <a:pt x="2092" y="1404"/>
                  </a:cubicBezTo>
                  <a:cubicBezTo>
                    <a:pt x="2299" y="923"/>
                    <a:pt x="2079" y="369"/>
                    <a:pt x="1602" y="162"/>
                  </a:cubicBezTo>
                  <a:lnTo>
                    <a:pt x="12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5"/>
            <p:cNvSpPr/>
            <p:nvPr/>
          </p:nvSpPr>
          <p:spPr>
            <a:xfrm>
              <a:off x="1664925" y="2347650"/>
              <a:ext cx="55200" cy="47225"/>
            </a:xfrm>
            <a:custGeom>
              <a:rect b="b" l="l" r="r" t="t"/>
              <a:pathLst>
                <a:path extrusionOk="0" h="1889" w="2208">
                  <a:moveTo>
                    <a:pt x="1136" y="1"/>
                  </a:moveTo>
                  <a:cubicBezTo>
                    <a:pt x="510" y="1"/>
                    <a:pt x="1" y="642"/>
                    <a:pt x="260" y="1295"/>
                  </a:cubicBezTo>
                  <a:cubicBezTo>
                    <a:pt x="417" y="1689"/>
                    <a:pt x="778" y="1888"/>
                    <a:pt x="1138" y="1888"/>
                  </a:cubicBezTo>
                  <a:cubicBezTo>
                    <a:pt x="1489" y="1888"/>
                    <a:pt x="1841" y="1699"/>
                    <a:pt x="2005" y="1318"/>
                  </a:cubicBezTo>
                  <a:cubicBezTo>
                    <a:pt x="2208" y="841"/>
                    <a:pt x="1992" y="287"/>
                    <a:pt x="1515" y="81"/>
                  </a:cubicBezTo>
                  <a:cubicBezTo>
                    <a:pt x="1387" y="26"/>
                    <a:pt x="1259" y="1"/>
                    <a:pt x="11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5"/>
            <p:cNvSpPr/>
            <p:nvPr/>
          </p:nvSpPr>
          <p:spPr>
            <a:xfrm>
              <a:off x="1679400" y="2348075"/>
              <a:ext cx="28025" cy="46350"/>
            </a:xfrm>
            <a:custGeom>
              <a:rect b="b" l="l" r="r" t="t"/>
              <a:pathLst>
                <a:path extrusionOk="0" h="1854" w="1121">
                  <a:moveTo>
                    <a:pt x="734" y="1"/>
                  </a:moveTo>
                  <a:lnTo>
                    <a:pt x="0" y="1688"/>
                  </a:lnTo>
                  <a:cubicBezTo>
                    <a:pt x="59" y="1728"/>
                    <a:pt x="122" y="1764"/>
                    <a:pt x="185" y="1791"/>
                  </a:cubicBezTo>
                  <a:cubicBezTo>
                    <a:pt x="252" y="1822"/>
                    <a:pt x="320" y="1840"/>
                    <a:pt x="392" y="1854"/>
                  </a:cubicBezTo>
                  <a:lnTo>
                    <a:pt x="1120" y="167"/>
                  </a:lnTo>
                  <a:cubicBezTo>
                    <a:pt x="1062" y="126"/>
                    <a:pt x="1004" y="90"/>
                    <a:pt x="936" y="59"/>
                  </a:cubicBezTo>
                  <a:cubicBezTo>
                    <a:pt x="869" y="32"/>
                    <a:pt x="801" y="10"/>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5"/>
            <p:cNvSpPr/>
            <p:nvPr/>
          </p:nvSpPr>
          <p:spPr>
            <a:xfrm>
              <a:off x="1644650" y="2402325"/>
              <a:ext cx="51075" cy="46950"/>
            </a:xfrm>
            <a:custGeom>
              <a:rect b="b" l="l" r="r" t="t"/>
              <a:pathLst>
                <a:path extrusionOk="0" h="1878" w="2043">
                  <a:moveTo>
                    <a:pt x="1018" y="0"/>
                  </a:moveTo>
                  <a:cubicBezTo>
                    <a:pt x="604" y="0"/>
                    <a:pt x="199" y="269"/>
                    <a:pt x="95" y="737"/>
                  </a:cubicBezTo>
                  <a:lnTo>
                    <a:pt x="0" y="759"/>
                  </a:lnTo>
                  <a:lnTo>
                    <a:pt x="95" y="1164"/>
                  </a:lnTo>
                  <a:cubicBezTo>
                    <a:pt x="203" y="1591"/>
                    <a:pt x="587" y="1877"/>
                    <a:pt x="1012" y="1877"/>
                  </a:cubicBezTo>
                  <a:cubicBezTo>
                    <a:pt x="1083" y="1877"/>
                    <a:pt x="1156" y="1869"/>
                    <a:pt x="1228" y="1852"/>
                  </a:cubicBezTo>
                  <a:cubicBezTo>
                    <a:pt x="1732" y="1731"/>
                    <a:pt x="2043" y="1231"/>
                    <a:pt x="1930" y="728"/>
                  </a:cubicBezTo>
                  <a:lnTo>
                    <a:pt x="1930"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5"/>
            <p:cNvSpPr/>
            <p:nvPr/>
          </p:nvSpPr>
          <p:spPr>
            <a:xfrm>
              <a:off x="1642175" y="2392100"/>
              <a:ext cx="51200" cy="47200"/>
            </a:xfrm>
            <a:custGeom>
              <a:rect b="b" l="l" r="r" t="t"/>
              <a:pathLst>
                <a:path extrusionOk="0" h="1888" w="2048">
                  <a:moveTo>
                    <a:pt x="1021" y="0"/>
                  </a:moveTo>
                  <a:cubicBezTo>
                    <a:pt x="963" y="0"/>
                    <a:pt x="905" y="6"/>
                    <a:pt x="846" y="16"/>
                  </a:cubicBezTo>
                  <a:cubicBezTo>
                    <a:pt x="333" y="115"/>
                    <a:pt x="0" y="606"/>
                    <a:pt x="95" y="1119"/>
                  </a:cubicBezTo>
                  <a:cubicBezTo>
                    <a:pt x="182" y="1571"/>
                    <a:pt x="578" y="1887"/>
                    <a:pt x="1019" y="1887"/>
                  </a:cubicBezTo>
                  <a:cubicBezTo>
                    <a:pt x="1078" y="1887"/>
                    <a:pt x="1137" y="1882"/>
                    <a:pt x="1197" y="1870"/>
                  </a:cubicBezTo>
                  <a:cubicBezTo>
                    <a:pt x="1710" y="1771"/>
                    <a:pt x="2047" y="1281"/>
                    <a:pt x="1948" y="768"/>
                  </a:cubicBezTo>
                  <a:cubicBezTo>
                    <a:pt x="1865" y="314"/>
                    <a:pt x="1467" y="0"/>
                    <a:pt x="102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5"/>
            <p:cNvSpPr/>
            <p:nvPr/>
          </p:nvSpPr>
          <p:spPr>
            <a:xfrm>
              <a:off x="1644075" y="2405325"/>
              <a:ext cx="47150" cy="20950"/>
            </a:xfrm>
            <a:custGeom>
              <a:rect b="b" l="l" r="r" t="t"/>
              <a:pathLst>
                <a:path extrusionOk="0" h="838" w="1886">
                  <a:moveTo>
                    <a:pt x="1787" y="0"/>
                  </a:moveTo>
                  <a:lnTo>
                    <a:pt x="1" y="423"/>
                  </a:lnTo>
                  <a:cubicBezTo>
                    <a:pt x="1" y="567"/>
                    <a:pt x="32" y="711"/>
                    <a:pt x="95" y="837"/>
                  </a:cubicBezTo>
                  <a:lnTo>
                    <a:pt x="1886" y="414"/>
                  </a:lnTo>
                  <a:cubicBezTo>
                    <a:pt x="1886" y="342"/>
                    <a:pt x="1877" y="270"/>
                    <a:pt x="1859" y="203"/>
                  </a:cubicBezTo>
                  <a:cubicBezTo>
                    <a:pt x="1841" y="131"/>
                    <a:pt x="1818" y="63"/>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5"/>
            <p:cNvSpPr/>
            <p:nvPr/>
          </p:nvSpPr>
          <p:spPr>
            <a:xfrm>
              <a:off x="1686600" y="2286250"/>
              <a:ext cx="51200" cy="46950"/>
            </a:xfrm>
            <a:custGeom>
              <a:rect b="b" l="l" r="r" t="t"/>
              <a:pathLst>
                <a:path extrusionOk="0" h="1878" w="2048">
                  <a:moveTo>
                    <a:pt x="1018" y="1"/>
                  </a:moveTo>
                  <a:cubicBezTo>
                    <a:pt x="604" y="1"/>
                    <a:pt x="199" y="270"/>
                    <a:pt x="95" y="737"/>
                  </a:cubicBezTo>
                  <a:lnTo>
                    <a:pt x="0" y="760"/>
                  </a:lnTo>
                  <a:lnTo>
                    <a:pt x="99" y="1164"/>
                  </a:lnTo>
                  <a:cubicBezTo>
                    <a:pt x="203" y="1592"/>
                    <a:pt x="591" y="1878"/>
                    <a:pt x="1013" y="1878"/>
                  </a:cubicBezTo>
                  <a:cubicBezTo>
                    <a:pt x="1084" y="1878"/>
                    <a:pt x="1156" y="1870"/>
                    <a:pt x="1228" y="1853"/>
                  </a:cubicBezTo>
                  <a:cubicBezTo>
                    <a:pt x="1732" y="1731"/>
                    <a:pt x="2047" y="1232"/>
                    <a:pt x="1935" y="728"/>
                  </a:cubicBezTo>
                  <a:lnTo>
                    <a:pt x="1935" y="724"/>
                  </a:lnTo>
                  <a:lnTo>
                    <a:pt x="1836" y="323"/>
                  </a:lnTo>
                  <a:lnTo>
                    <a:pt x="1741" y="346"/>
                  </a:lnTo>
                  <a:cubicBezTo>
                    <a:pt x="1547" y="110"/>
                    <a:pt x="1281" y="1"/>
                    <a:pt x="10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5"/>
            <p:cNvSpPr/>
            <p:nvPr/>
          </p:nvSpPr>
          <p:spPr>
            <a:xfrm>
              <a:off x="1679525" y="2276125"/>
              <a:ext cx="56025" cy="47225"/>
            </a:xfrm>
            <a:custGeom>
              <a:rect b="b" l="l" r="r" t="t"/>
              <a:pathLst>
                <a:path extrusionOk="0" h="1889" w="2241">
                  <a:moveTo>
                    <a:pt x="1197" y="1"/>
                  </a:moveTo>
                  <a:cubicBezTo>
                    <a:pt x="894" y="1"/>
                    <a:pt x="588" y="144"/>
                    <a:pt x="400" y="449"/>
                  </a:cubicBezTo>
                  <a:cubicBezTo>
                    <a:pt x="1" y="1097"/>
                    <a:pt x="491" y="1889"/>
                    <a:pt x="1195" y="1889"/>
                  </a:cubicBezTo>
                  <a:cubicBezTo>
                    <a:pt x="1268" y="1889"/>
                    <a:pt x="1344" y="1880"/>
                    <a:pt x="1421" y="1862"/>
                  </a:cubicBezTo>
                  <a:cubicBezTo>
                    <a:pt x="1925" y="1740"/>
                    <a:pt x="2240" y="1232"/>
                    <a:pt x="2119" y="728"/>
                  </a:cubicBezTo>
                  <a:cubicBezTo>
                    <a:pt x="2008" y="259"/>
                    <a:pt x="1604" y="1"/>
                    <a:pt x="119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5"/>
            <p:cNvSpPr/>
            <p:nvPr/>
          </p:nvSpPr>
          <p:spPr>
            <a:xfrm>
              <a:off x="1686025" y="2289250"/>
              <a:ext cx="47150" cy="20950"/>
            </a:xfrm>
            <a:custGeom>
              <a:rect b="b" l="l" r="r" t="t"/>
              <a:pathLst>
                <a:path extrusionOk="0" h="838" w="1886">
                  <a:moveTo>
                    <a:pt x="1787" y="1"/>
                  </a:moveTo>
                  <a:lnTo>
                    <a:pt x="1" y="424"/>
                  </a:lnTo>
                  <a:cubicBezTo>
                    <a:pt x="1" y="568"/>
                    <a:pt x="32" y="707"/>
                    <a:pt x="100" y="837"/>
                  </a:cubicBezTo>
                  <a:lnTo>
                    <a:pt x="1886" y="415"/>
                  </a:lnTo>
                  <a:cubicBezTo>
                    <a:pt x="1886" y="343"/>
                    <a:pt x="1877" y="271"/>
                    <a:pt x="1859" y="203"/>
                  </a:cubicBezTo>
                  <a:cubicBezTo>
                    <a:pt x="1845" y="131"/>
                    <a:pt x="1818" y="64"/>
                    <a:pt x="178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5"/>
            <p:cNvSpPr/>
            <p:nvPr/>
          </p:nvSpPr>
          <p:spPr>
            <a:xfrm>
              <a:off x="1629575" y="2204725"/>
              <a:ext cx="51200" cy="46950"/>
            </a:xfrm>
            <a:custGeom>
              <a:rect b="b" l="l" r="r" t="t"/>
              <a:pathLst>
                <a:path extrusionOk="0" h="1878" w="2048">
                  <a:moveTo>
                    <a:pt x="1018" y="0"/>
                  </a:moveTo>
                  <a:cubicBezTo>
                    <a:pt x="605" y="0"/>
                    <a:pt x="199" y="269"/>
                    <a:pt x="95" y="737"/>
                  </a:cubicBezTo>
                  <a:lnTo>
                    <a:pt x="0" y="759"/>
                  </a:lnTo>
                  <a:lnTo>
                    <a:pt x="99" y="1164"/>
                  </a:lnTo>
                  <a:cubicBezTo>
                    <a:pt x="203" y="1591"/>
                    <a:pt x="591" y="1877"/>
                    <a:pt x="1014" y="1877"/>
                  </a:cubicBezTo>
                  <a:cubicBezTo>
                    <a:pt x="1085" y="1877"/>
                    <a:pt x="1157" y="1869"/>
                    <a:pt x="1229" y="1852"/>
                  </a:cubicBezTo>
                  <a:cubicBezTo>
                    <a:pt x="1732" y="1731"/>
                    <a:pt x="2047" y="1231"/>
                    <a:pt x="1935" y="728"/>
                  </a:cubicBezTo>
                  <a:lnTo>
                    <a:pt x="1935"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5"/>
            <p:cNvSpPr/>
            <p:nvPr/>
          </p:nvSpPr>
          <p:spPr>
            <a:xfrm>
              <a:off x="1622525" y="2194600"/>
              <a:ext cx="56000" cy="47225"/>
            </a:xfrm>
            <a:custGeom>
              <a:rect b="b" l="l" r="r" t="t"/>
              <a:pathLst>
                <a:path extrusionOk="0" h="1889" w="2240">
                  <a:moveTo>
                    <a:pt x="1196" y="0"/>
                  </a:moveTo>
                  <a:cubicBezTo>
                    <a:pt x="893" y="0"/>
                    <a:pt x="588" y="143"/>
                    <a:pt x="399" y="449"/>
                  </a:cubicBezTo>
                  <a:cubicBezTo>
                    <a:pt x="0" y="1097"/>
                    <a:pt x="490" y="1888"/>
                    <a:pt x="1194" y="1888"/>
                  </a:cubicBezTo>
                  <a:cubicBezTo>
                    <a:pt x="1268" y="1888"/>
                    <a:pt x="1343" y="1880"/>
                    <a:pt x="1421" y="1861"/>
                  </a:cubicBezTo>
                  <a:cubicBezTo>
                    <a:pt x="1924" y="1740"/>
                    <a:pt x="2239" y="1232"/>
                    <a:pt x="2118" y="728"/>
                  </a:cubicBezTo>
                  <a:cubicBezTo>
                    <a:pt x="2007" y="258"/>
                    <a:pt x="1603" y="0"/>
                    <a:pt x="119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5"/>
            <p:cNvSpPr/>
            <p:nvPr/>
          </p:nvSpPr>
          <p:spPr>
            <a:xfrm>
              <a:off x="1629000" y="2207725"/>
              <a:ext cx="47150" cy="20925"/>
            </a:xfrm>
            <a:custGeom>
              <a:rect b="b" l="l" r="r" t="t"/>
              <a:pathLst>
                <a:path extrusionOk="0" h="837" w="1886">
                  <a:moveTo>
                    <a:pt x="1787" y="0"/>
                  </a:moveTo>
                  <a:lnTo>
                    <a:pt x="1" y="423"/>
                  </a:lnTo>
                  <a:cubicBezTo>
                    <a:pt x="1" y="495"/>
                    <a:pt x="10" y="567"/>
                    <a:pt x="28" y="639"/>
                  </a:cubicBezTo>
                  <a:cubicBezTo>
                    <a:pt x="41" y="707"/>
                    <a:pt x="68" y="774"/>
                    <a:pt x="100" y="837"/>
                  </a:cubicBezTo>
                  <a:lnTo>
                    <a:pt x="1886" y="414"/>
                  </a:lnTo>
                  <a:cubicBezTo>
                    <a:pt x="1886" y="270"/>
                    <a:pt x="1854" y="126"/>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5"/>
            <p:cNvSpPr/>
            <p:nvPr/>
          </p:nvSpPr>
          <p:spPr>
            <a:xfrm>
              <a:off x="1534875" y="2269125"/>
              <a:ext cx="128475" cy="127725"/>
            </a:xfrm>
            <a:custGeom>
              <a:rect b="b" l="l" r="r" t="t"/>
              <a:pathLst>
                <a:path extrusionOk="0" h="5109" w="5139">
                  <a:moveTo>
                    <a:pt x="3784" y="0"/>
                  </a:moveTo>
                  <a:lnTo>
                    <a:pt x="3680" y="122"/>
                  </a:lnTo>
                  <a:cubicBezTo>
                    <a:pt x="3466" y="41"/>
                    <a:pt x="3237" y="2"/>
                    <a:pt x="3002" y="2"/>
                  </a:cubicBezTo>
                  <a:cubicBezTo>
                    <a:pt x="2190" y="2"/>
                    <a:pt x="1312" y="470"/>
                    <a:pt x="729" y="1301"/>
                  </a:cubicBezTo>
                  <a:cubicBezTo>
                    <a:pt x="136" y="2151"/>
                    <a:pt x="1" y="3154"/>
                    <a:pt x="302" y="3928"/>
                  </a:cubicBezTo>
                  <a:lnTo>
                    <a:pt x="194" y="4049"/>
                  </a:lnTo>
                  <a:lnTo>
                    <a:pt x="774" y="4625"/>
                  </a:lnTo>
                  <a:cubicBezTo>
                    <a:pt x="833" y="4679"/>
                    <a:pt x="891" y="4733"/>
                    <a:pt x="959" y="4778"/>
                  </a:cubicBezTo>
                  <a:cubicBezTo>
                    <a:pt x="1277" y="5002"/>
                    <a:pt x="1650" y="5108"/>
                    <a:pt x="2037" y="5108"/>
                  </a:cubicBezTo>
                  <a:cubicBezTo>
                    <a:pt x="2848" y="5108"/>
                    <a:pt x="3724" y="4642"/>
                    <a:pt x="4306" y="3811"/>
                  </a:cubicBezTo>
                  <a:cubicBezTo>
                    <a:pt x="5138" y="2623"/>
                    <a:pt x="5089" y="1355"/>
                    <a:pt x="4175" y="410"/>
                  </a:cubicBezTo>
                  <a:lnTo>
                    <a:pt x="3784"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5"/>
            <p:cNvSpPr/>
            <p:nvPr/>
          </p:nvSpPr>
          <p:spPr>
            <a:xfrm>
              <a:off x="1532075" y="2345950"/>
              <a:ext cx="48825" cy="50625"/>
            </a:xfrm>
            <a:custGeom>
              <a:rect b="b" l="l" r="r" t="t"/>
              <a:pathLst>
                <a:path extrusionOk="0" h="2025" w="1953">
                  <a:moveTo>
                    <a:pt x="108" y="0"/>
                  </a:moveTo>
                  <a:lnTo>
                    <a:pt x="0" y="99"/>
                  </a:lnTo>
                  <a:lnTo>
                    <a:pt x="293" y="418"/>
                  </a:lnTo>
                  <a:lnTo>
                    <a:pt x="1728" y="1988"/>
                  </a:lnTo>
                  <a:cubicBezTo>
                    <a:pt x="1800" y="2002"/>
                    <a:pt x="1876" y="2015"/>
                    <a:pt x="1953" y="2024"/>
                  </a:cubicBezTo>
                  <a:lnTo>
                    <a:pt x="266" y="167"/>
                  </a:ln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5"/>
            <p:cNvSpPr/>
            <p:nvPr/>
          </p:nvSpPr>
          <p:spPr>
            <a:xfrm>
              <a:off x="1547125" y="2345950"/>
              <a:ext cx="48275" cy="50625"/>
            </a:xfrm>
            <a:custGeom>
              <a:rect b="b" l="l" r="r" t="t"/>
              <a:pathLst>
                <a:path extrusionOk="0" h="2025" w="1931">
                  <a:moveTo>
                    <a:pt x="109" y="0"/>
                  </a:moveTo>
                  <a:lnTo>
                    <a:pt x="1" y="99"/>
                  </a:lnTo>
                  <a:lnTo>
                    <a:pt x="1760" y="2024"/>
                  </a:lnTo>
                  <a:cubicBezTo>
                    <a:pt x="1814" y="2015"/>
                    <a:pt x="1877" y="2006"/>
                    <a:pt x="1931" y="199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5"/>
            <p:cNvSpPr/>
            <p:nvPr/>
          </p:nvSpPr>
          <p:spPr>
            <a:xfrm>
              <a:off x="1562325" y="2345950"/>
              <a:ext cx="45125" cy="47925"/>
            </a:xfrm>
            <a:custGeom>
              <a:rect b="b" l="l" r="r" t="t"/>
              <a:pathLst>
                <a:path extrusionOk="0" h="1917" w="1805">
                  <a:moveTo>
                    <a:pt x="104" y="0"/>
                  </a:moveTo>
                  <a:lnTo>
                    <a:pt x="0" y="99"/>
                  </a:lnTo>
                  <a:lnTo>
                    <a:pt x="1656" y="1916"/>
                  </a:lnTo>
                  <a:cubicBezTo>
                    <a:pt x="1705" y="1898"/>
                    <a:pt x="1755" y="1885"/>
                    <a:pt x="1804" y="1862"/>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5"/>
            <p:cNvSpPr/>
            <p:nvPr/>
          </p:nvSpPr>
          <p:spPr>
            <a:xfrm>
              <a:off x="1577275" y="2345950"/>
              <a:ext cx="40625" cy="43325"/>
            </a:xfrm>
            <a:custGeom>
              <a:rect b="b" l="l" r="r" t="t"/>
              <a:pathLst>
                <a:path extrusionOk="0" h="1733" w="1625">
                  <a:moveTo>
                    <a:pt x="109" y="0"/>
                  </a:moveTo>
                  <a:lnTo>
                    <a:pt x="1" y="99"/>
                  </a:lnTo>
                  <a:lnTo>
                    <a:pt x="1494" y="1732"/>
                  </a:lnTo>
                  <a:cubicBezTo>
                    <a:pt x="1539" y="1710"/>
                    <a:pt x="1580" y="1687"/>
                    <a:pt x="1625" y="1660"/>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5"/>
            <p:cNvSpPr/>
            <p:nvPr/>
          </p:nvSpPr>
          <p:spPr>
            <a:xfrm>
              <a:off x="1592450" y="2345950"/>
              <a:ext cx="34675" cy="37250"/>
            </a:xfrm>
            <a:custGeom>
              <a:rect b="b" l="l" r="r" t="t"/>
              <a:pathLst>
                <a:path extrusionOk="0" h="1490" w="1387">
                  <a:moveTo>
                    <a:pt x="109" y="0"/>
                  </a:moveTo>
                  <a:lnTo>
                    <a:pt x="1" y="99"/>
                  </a:lnTo>
                  <a:lnTo>
                    <a:pt x="1270" y="1489"/>
                  </a:lnTo>
                  <a:cubicBezTo>
                    <a:pt x="1310" y="1462"/>
                    <a:pt x="1346" y="1435"/>
                    <a:pt x="1386" y="1404"/>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5"/>
            <p:cNvSpPr/>
            <p:nvPr/>
          </p:nvSpPr>
          <p:spPr>
            <a:xfrm>
              <a:off x="1607425" y="2345950"/>
              <a:ext cx="27800" cy="30050"/>
            </a:xfrm>
            <a:custGeom>
              <a:rect b="b" l="l" r="r" t="t"/>
              <a:pathLst>
                <a:path extrusionOk="0" h="1202" w="1112">
                  <a:moveTo>
                    <a:pt x="108" y="0"/>
                  </a:moveTo>
                  <a:lnTo>
                    <a:pt x="0" y="99"/>
                  </a:lnTo>
                  <a:lnTo>
                    <a:pt x="1008" y="1201"/>
                  </a:lnTo>
                  <a:cubicBezTo>
                    <a:pt x="1044" y="1170"/>
                    <a:pt x="1080" y="1134"/>
                    <a:pt x="1111" y="1098"/>
                  </a:cubicBez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5"/>
            <p:cNvSpPr/>
            <p:nvPr/>
          </p:nvSpPr>
          <p:spPr>
            <a:xfrm>
              <a:off x="1609325" y="2331100"/>
              <a:ext cx="33200" cy="36350"/>
            </a:xfrm>
            <a:custGeom>
              <a:rect b="b" l="l" r="r" t="t"/>
              <a:pathLst>
                <a:path extrusionOk="0" h="1454" w="1328">
                  <a:moveTo>
                    <a:pt x="104" y="0"/>
                  </a:moveTo>
                  <a:lnTo>
                    <a:pt x="1" y="99"/>
                  </a:lnTo>
                  <a:lnTo>
                    <a:pt x="1238" y="1453"/>
                  </a:lnTo>
                  <a:cubicBezTo>
                    <a:pt x="1269" y="1413"/>
                    <a:pt x="1296" y="1372"/>
                    <a:pt x="1328" y="1336"/>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5"/>
            <p:cNvSpPr/>
            <p:nvPr/>
          </p:nvSpPr>
          <p:spPr>
            <a:xfrm>
              <a:off x="1609325" y="2314000"/>
              <a:ext cx="39400" cy="43650"/>
            </a:xfrm>
            <a:custGeom>
              <a:rect b="b" l="l" r="r" t="t"/>
              <a:pathLst>
                <a:path extrusionOk="0" h="1746" w="1576">
                  <a:moveTo>
                    <a:pt x="109" y="0"/>
                  </a:moveTo>
                  <a:lnTo>
                    <a:pt x="1" y="99"/>
                  </a:lnTo>
                  <a:lnTo>
                    <a:pt x="1503" y="1746"/>
                  </a:lnTo>
                  <a:cubicBezTo>
                    <a:pt x="1526" y="1701"/>
                    <a:pt x="1553" y="1656"/>
                    <a:pt x="1575" y="161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5"/>
            <p:cNvSpPr/>
            <p:nvPr/>
          </p:nvSpPr>
          <p:spPr>
            <a:xfrm>
              <a:off x="1609325" y="2297025"/>
              <a:ext cx="44450" cy="49500"/>
            </a:xfrm>
            <a:custGeom>
              <a:rect b="b" l="l" r="r" t="t"/>
              <a:pathLst>
                <a:path extrusionOk="0" h="1980" w="1778">
                  <a:moveTo>
                    <a:pt x="109" y="0"/>
                  </a:moveTo>
                  <a:lnTo>
                    <a:pt x="1" y="99"/>
                  </a:lnTo>
                  <a:lnTo>
                    <a:pt x="1719" y="1980"/>
                  </a:lnTo>
                  <a:cubicBezTo>
                    <a:pt x="1742" y="1930"/>
                    <a:pt x="1760" y="1881"/>
                    <a:pt x="1778" y="182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5"/>
            <p:cNvSpPr/>
            <p:nvPr/>
          </p:nvSpPr>
          <p:spPr>
            <a:xfrm>
              <a:off x="1609325" y="2279925"/>
              <a:ext cx="47600" cy="53775"/>
            </a:xfrm>
            <a:custGeom>
              <a:rect b="b" l="l" r="r" t="t"/>
              <a:pathLst>
                <a:path extrusionOk="0" h="2151" w="1904">
                  <a:moveTo>
                    <a:pt x="109" y="0"/>
                  </a:moveTo>
                  <a:lnTo>
                    <a:pt x="1" y="99"/>
                  </a:lnTo>
                  <a:lnTo>
                    <a:pt x="1877" y="2151"/>
                  </a:lnTo>
                  <a:cubicBezTo>
                    <a:pt x="1886" y="2092"/>
                    <a:pt x="1895" y="2029"/>
                    <a:pt x="1904" y="197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5"/>
            <p:cNvSpPr/>
            <p:nvPr/>
          </p:nvSpPr>
          <p:spPr>
            <a:xfrm>
              <a:off x="1609325" y="2262825"/>
              <a:ext cx="47825" cy="54900"/>
            </a:xfrm>
            <a:custGeom>
              <a:rect b="b" l="l" r="r" t="t"/>
              <a:pathLst>
                <a:path extrusionOk="0" h="2196" w="1913">
                  <a:moveTo>
                    <a:pt x="109" y="1"/>
                  </a:moveTo>
                  <a:lnTo>
                    <a:pt x="1" y="100"/>
                  </a:lnTo>
                  <a:lnTo>
                    <a:pt x="140" y="257"/>
                  </a:lnTo>
                  <a:lnTo>
                    <a:pt x="1913" y="2196"/>
                  </a:lnTo>
                  <a:cubicBezTo>
                    <a:pt x="1908" y="2115"/>
                    <a:pt x="1899" y="2029"/>
                    <a:pt x="1881" y="1948"/>
                  </a:cubicBezTo>
                  <a:lnTo>
                    <a:pt x="361" y="279"/>
                  </a:lnTo>
                  <a:lnTo>
                    <a:pt x="109"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5"/>
            <p:cNvSpPr/>
            <p:nvPr/>
          </p:nvSpPr>
          <p:spPr>
            <a:xfrm>
              <a:off x="1518350" y="2255575"/>
              <a:ext cx="132500" cy="127675"/>
            </a:xfrm>
            <a:custGeom>
              <a:rect b="b" l="l" r="r" t="t"/>
              <a:pathLst>
                <a:path extrusionOk="0" h="5107" w="5300">
                  <a:moveTo>
                    <a:pt x="3131" y="1"/>
                  </a:moveTo>
                  <a:cubicBezTo>
                    <a:pt x="2320" y="1"/>
                    <a:pt x="1446" y="467"/>
                    <a:pt x="864" y="1298"/>
                  </a:cubicBezTo>
                  <a:cubicBezTo>
                    <a:pt x="0" y="2526"/>
                    <a:pt x="104" y="4083"/>
                    <a:pt x="1089" y="4776"/>
                  </a:cubicBezTo>
                  <a:cubicBezTo>
                    <a:pt x="1409" y="5000"/>
                    <a:pt x="1782" y="5106"/>
                    <a:pt x="2170" y="5106"/>
                  </a:cubicBezTo>
                  <a:cubicBezTo>
                    <a:pt x="2981" y="5106"/>
                    <a:pt x="3856" y="4640"/>
                    <a:pt x="4440" y="3808"/>
                  </a:cubicBezTo>
                  <a:cubicBezTo>
                    <a:pt x="5300" y="2585"/>
                    <a:pt x="5196" y="1028"/>
                    <a:pt x="4211" y="331"/>
                  </a:cubicBezTo>
                  <a:cubicBezTo>
                    <a:pt x="3891" y="107"/>
                    <a:pt x="3518" y="1"/>
                    <a:pt x="313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5"/>
            <p:cNvSpPr/>
            <p:nvPr/>
          </p:nvSpPr>
          <p:spPr>
            <a:xfrm>
              <a:off x="1524075" y="2261475"/>
              <a:ext cx="120925" cy="116325"/>
            </a:xfrm>
            <a:custGeom>
              <a:rect b="b" l="l" r="r" t="t"/>
              <a:pathLst>
                <a:path extrusionOk="0" h="4653" w="4837">
                  <a:moveTo>
                    <a:pt x="2879" y="54"/>
                  </a:moveTo>
                  <a:cubicBezTo>
                    <a:pt x="3213" y="54"/>
                    <a:pt x="3538" y="158"/>
                    <a:pt x="3811" y="347"/>
                  </a:cubicBezTo>
                  <a:cubicBezTo>
                    <a:pt x="4684" y="959"/>
                    <a:pt x="4769" y="2349"/>
                    <a:pt x="4005" y="3442"/>
                  </a:cubicBezTo>
                  <a:cubicBezTo>
                    <a:pt x="3501" y="4153"/>
                    <a:pt x="2727" y="4598"/>
                    <a:pt x="1980" y="4598"/>
                  </a:cubicBezTo>
                  <a:cubicBezTo>
                    <a:pt x="1973" y="4598"/>
                    <a:pt x="1966" y="4598"/>
                    <a:pt x="1959" y="4598"/>
                  </a:cubicBezTo>
                  <a:cubicBezTo>
                    <a:pt x="1624" y="4598"/>
                    <a:pt x="1300" y="4495"/>
                    <a:pt x="1026" y="4306"/>
                  </a:cubicBezTo>
                  <a:cubicBezTo>
                    <a:pt x="154" y="3694"/>
                    <a:pt x="68" y="2304"/>
                    <a:pt x="833" y="1215"/>
                  </a:cubicBezTo>
                  <a:cubicBezTo>
                    <a:pt x="1337" y="500"/>
                    <a:pt x="2111" y="55"/>
                    <a:pt x="2857" y="55"/>
                  </a:cubicBezTo>
                  <a:cubicBezTo>
                    <a:pt x="2864" y="54"/>
                    <a:pt x="2872" y="54"/>
                    <a:pt x="2879" y="54"/>
                  </a:cubicBezTo>
                  <a:close/>
                  <a:moveTo>
                    <a:pt x="2879" y="0"/>
                  </a:moveTo>
                  <a:cubicBezTo>
                    <a:pt x="2872" y="0"/>
                    <a:pt x="2865" y="0"/>
                    <a:pt x="2857" y="1"/>
                  </a:cubicBezTo>
                  <a:cubicBezTo>
                    <a:pt x="2120" y="1"/>
                    <a:pt x="1319" y="423"/>
                    <a:pt x="788" y="1179"/>
                  </a:cubicBezTo>
                  <a:cubicBezTo>
                    <a:pt x="1" y="2299"/>
                    <a:pt x="95" y="3716"/>
                    <a:pt x="995" y="4351"/>
                  </a:cubicBezTo>
                  <a:cubicBezTo>
                    <a:pt x="1281" y="4549"/>
                    <a:pt x="1615" y="4652"/>
                    <a:pt x="1958" y="4652"/>
                  </a:cubicBezTo>
                  <a:cubicBezTo>
                    <a:pt x="1966" y="4652"/>
                    <a:pt x="1973" y="4652"/>
                    <a:pt x="1980" y="4652"/>
                  </a:cubicBezTo>
                  <a:cubicBezTo>
                    <a:pt x="2722" y="4652"/>
                    <a:pt x="3519" y="4229"/>
                    <a:pt x="4049" y="3474"/>
                  </a:cubicBezTo>
                  <a:cubicBezTo>
                    <a:pt x="4837" y="2353"/>
                    <a:pt x="4742" y="932"/>
                    <a:pt x="3843" y="302"/>
                  </a:cubicBezTo>
                  <a:cubicBezTo>
                    <a:pt x="3561" y="104"/>
                    <a:pt x="3223" y="0"/>
                    <a:pt x="28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2" name="Google Shape;202;p15"/>
          <p:cNvSpPr/>
          <p:nvPr/>
        </p:nvSpPr>
        <p:spPr>
          <a:xfrm>
            <a:off x="650136" y="8291784"/>
            <a:ext cx="151870" cy="158077"/>
          </a:xfrm>
          <a:custGeom>
            <a:rect b="b" l="l" r="r" t="t"/>
            <a:pathLst>
              <a:path extrusionOk="0" h="2025" w="1953">
                <a:moveTo>
                  <a:pt x="108" y="0"/>
                </a:moveTo>
                <a:lnTo>
                  <a:pt x="0" y="99"/>
                </a:lnTo>
                <a:lnTo>
                  <a:pt x="293" y="418"/>
                </a:lnTo>
                <a:lnTo>
                  <a:pt x="1728" y="1988"/>
                </a:lnTo>
                <a:cubicBezTo>
                  <a:pt x="1800" y="2002"/>
                  <a:pt x="1876" y="2015"/>
                  <a:pt x="1953" y="2024"/>
                </a:cubicBezTo>
                <a:lnTo>
                  <a:pt x="266" y="167"/>
                </a:ln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5"/>
          <p:cNvSpPr/>
          <p:nvPr/>
        </p:nvSpPr>
        <p:spPr>
          <a:xfrm>
            <a:off x="623388" y="6210097"/>
            <a:ext cx="735632" cy="738490"/>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4" name="Google Shape;204;p15"/>
          <p:cNvGrpSpPr/>
          <p:nvPr/>
        </p:nvGrpSpPr>
        <p:grpSpPr>
          <a:xfrm>
            <a:off x="697429" y="6162355"/>
            <a:ext cx="565883" cy="706230"/>
            <a:chOff x="4940025" y="3561925"/>
            <a:chExt cx="336875" cy="420425"/>
          </a:xfrm>
        </p:grpSpPr>
        <p:sp>
          <p:nvSpPr>
            <p:cNvPr id="205" name="Google Shape;205;p15"/>
            <p:cNvSpPr/>
            <p:nvPr/>
          </p:nvSpPr>
          <p:spPr>
            <a:xfrm>
              <a:off x="5018850" y="3849625"/>
              <a:ext cx="194200" cy="97125"/>
            </a:xfrm>
            <a:custGeom>
              <a:rect b="b" l="l" r="r" t="t"/>
              <a:pathLst>
                <a:path extrusionOk="0" h="3885" w="7768">
                  <a:moveTo>
                    <a:pt x="3725" y="1"/>
                  </a:moveTo>
                  <a:cubicBezTo>
                    <a:pt x="1668" y="1"/>
                    <a:pt x="0" y="1668"/>
                    <a:pt x="0" y="3725"/>
                  </a:cubicBezTo>
                  <a:lnTo>
                    <a:pt x="0" y="3884"/>
                  </a:lnTo>
                  <a:lnTo>
                    <a:pt x="7768" y="3884"/>
                  </a:lnTo>
                  <a:lnTo>
                    <a:pt x="7768" y="3725"/>
                  </a:lnTo>
                  <a:cubicBezTo>
                    <a:pt x="7768" y="1668"/>
                    <a:pt x="6100" y="1"/>
                    <a:pt x="404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5"/>
            <p:cNvSpPr/>
            <p:nvPr/>
          </p:nvSpPr>
          <p:spPr>
            <a:xfrm>
              <a:off x="5102225" y="3849625"/>
              <a:ext cx="110950" cy="97125"/>
            </a:xfrm>
            <a:custGeom>
              <a:rect b="b" l="l" r="r" t="t"/>
              <a:pathLst>
                <a:path extrusionOk="0" h="3885" w="4438">
                  <a:moveTo>
                    <a:pt x="558" y="1"/>
                  </a:moveTo>
                  <a:cubicBezTo>
                    <a:pt x="555" y="1"/>
                    <a:pt x="552" y="1"/>
                    <a:pt x="549" y="1"/>
                  </a:cubicBezTo>
                  <a:cubicBezTo>
                    <a:pt x="362" y="1"/>
                    <a:pt x="179" y="10"/>
                    <a:pt x="1" y="38"/>
                  </a:cubicBezTo>
                  <a:cubicBezTo>
                    <a:pt x="1917" y="310"/>
                    <a:pt x="3337" y="1950"/>
                    <a:pt x="3337" y="3884"/>
                  </a:cubicBezTo>
                  <a:lnTo>
                    <a:pt x="4437" y="3884"/>
                  </a:lnTo>
                  <a:cubicBezTo>
                    <a:pt x="4437" y="1742"/>
                    <a:pt x="2699"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5"/>
            <p:cNvSpPr/>
            <p:nvPr/>
          </p:nvSpPr>
          <p:spPr>
            <a:xfrm>
              <a:off x="4940025" y="3815675"/>
              <a:ext cx="121825" cy="28600"/>
            </a:xfrm>
            <a:custGeom>
              <a:rect b="b" l="l" r="r" t="t"/>
              <a:pathLst>
                <a:path extrusionOk="0" h="1144" w="4873">
                  <a:moveTo>
                    <a:pt x="361" y="0"/>
                  </a:moveTo>
                  <a:cubicBezTo>
                    <a:pt x="164" y="0"/>
                    <a:pt x="0" y="159"/>
                    <a:pt x="0" y="361"/>
                  </a:cubicBezTo>
                  <a:lnTo>
                    <a:pt x="0" y="782"/>
                  </a:lnTo>
                  <a:cubicBezTo>
                    <a:pt x="0" y="979"/>
                    <a:pt x="159" y="1143"/>
                    <a:pt x="361" y="1143"/>
                  </a:cubicBezTo>
                  <a:lnTo>
                    <a:pt x="4512" y="1143"/>
                  </a:lnTo>
                  <a:cubicBezTo>
                    <a:pt x="4713" y="1143"/>
                    <a:pt x="4873" y="979"/>
                    <a:pt x="4873" y="782"/>
                  </a:cubicBezTo>
                  <a:lnTo>
                    <a:pt x="4873" y="361"/>
                  </a:lnTo>
                  <a:cubicBezTo>
                    <a:pt x="4873" y="159"/>
                    <a:pt x="4713" y="0"/>
                    <a:pt x="451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5"/>
            <p:cNvSpPr/>
            <p:nvPr/>
          </p:nvSpPr>
          <p:spPr>
            <a:xfrm>
              <a:off x="5024925" y="3815650"/>
              <a:ext cx="36925" cy="28500"/>
            </a:xfrm>
            <a:custGeom>
              <a:rect b="b" l="l" r="r" t="t"/>
              <a:pathLst>
                <a:path extrusionOk="0" h="1140" w="1477">
                  <a:moveTo>
                    <a:pt x="9" y="1"/>
                  </a:moveTo>
                  <a:cubicBezTo>
                    <a:pt x="6" y="1"/>
                    <a:pt x="4" y="1"/>
                    <a:pt x="1" y="1"/>
                  </a:cubicBezTo>
                  <a:lnTo>
                    <a:pt x="18" y="1"/>
                  </a:lnTo>
                  <a:cubicBezTo>
                    <a:pt x="15" y="1"/>
                    <a:pt x="12" y="1"/>
                    <a:pt x="9" y="1"/>
                  </a:cubicBezTo>
                  <a:close/>
                  <a:moveTo>
                    <a:pt x="1106" y="1"/>
                  </a:moveTo>
                  <a:cubicBezTo>
                    <a:pt x="1103" y="1"/>
                    <a:pt x="1100" y="1"/>
                    <a:pt x="1097" y="1"/>
                  </a:cubicBezTo>
                  <a:lnTo>
                    <a:pt x="18" y="1"/>
                  </a:lnTo>
                  <a:cubicBezTo>
                    <a:pt x="216" y="6"/>
                    <a:pt x="376" y="171"/>
                    <a:pt x="376" y="376"/>
                  </a:cubicBezTo>
                  <a:lnTo>
                    <a:pt x="376" y="765"/>
                  </a:lnTo>
                  <a:cubicBezTo>
                    <a:pt x="376" y="971"/>
                    <a:pt x="207" y="1139"/>
                    <a:pt x="1" y="1139"/>
                  </a:cubicBezTo>
                  <a:lnTo>
                    <a:pt x="1097" y="1139"/>
                  </a:lnTo>
                  <a:cubicBezTo>
                    <a:pt x="1308" y="1139"/>
                    <a:pt x="1477" y="971"/>
                    <a:pt x="1472" y="765"/>
                  </a:cubicBezTo>
                  <a:lnTo>
                    <a:pt x="1472" y="376"/>
                  </a:lnTo>
                  <a:cubicBezTo>
                    <a:pt x="1476" y="168"/>
                    <a:pt x="1312" y="1"/>
                    <a:pt x="1106" y="1"/>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5"/>
            <p:cNvSpPr/>
            <p:nvPr/>
          </p:nvSpPr>
          <p:spPr>
            <a:xfrm>
              <a:off x="4968600" y="3844250"/>
              <a:ext cx="78600" cy="61975"/>
            </a:xfrm>
            <a:custGeom>
              <a:rect b="b" l="l" r="r" t="t"/>
              <a:pathLst>
                <a:path extrusionOk="0" h="2479" w="3144">
                  <a:moveTo>
                    <a:pt x="0" y="0"/>
                  </a:moveTo>
                  <a:cubicBezTo>
                    <a:pt x="14" y="52"/>
                    <a:pt x="38" y="103"/>
                    <a:pt x="66" y="155"/>
                  </a:cubicBezTo>
                  <a:cubicBezTo>
                    <a:pt x="609" y="1115"/>
                    <a:pt x="1401" y="1921"/>
                    <a:pt x="2357" y="2478"/>
                  </a:cubicBezTo>
                  <a:cubicBezTo>
                    <a:pt x="2554" y="2062"/>
                    <a:pt x="2816" y="1677"/>
                    <a:pt x="3144" y="1349"/>
                  </a:cubicBezTo>
                  <a:cubicBezTo>
                    <a:pt x="2540" y="1012"/>
                    <a:pt x="2015" y="553"/>
                    <a:pt x="1603" y="0"/>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5"/>
            <p:cNvSpPr/>
            <p:nvPr/>
          </p:nvSpPr>
          <p:spPr>
            <a:xfrm>
              <a:off x="5091700" y="3879975"/>
              <a:ext cx="42300" cy="36250"/>
            </a:xfrm>
            <a:custGeom>
              <a:rect b="b" l="l" r="r" t="t"/>
              <a:pathLst>
                <a:path extrusionOk="0" h="1450" w="1692">
                  <a:moveTo>
                    <a:pt x="970" y="0"/>
                  </a:moveTo>
                  <a:cubicBezTo>
                    <a:pt x="323" y="0"/>
                    <a:pt x="0" y="782"/>
                    <a:pt x="455" y="1237"/>
                  </a:cubicBezTo>
                  <a:cubicBezTo>
                    <a:pt x="603" y="1384"/>
                    <a:pt x="784" y="1449"/>
                    <a:pt x="962" y="1449"/>
                  </a:cubicBezTo>
                  <a:cubicBezTo>
                    <a:pt x="1335" y="1449"/>
                    <a:pt x="1691" y="1161"/>
                    <a:pt x="1691" y="726"/>
                  </a:cubicBezTo>
                  <a:cubicBezTo>
                    <a:pt x="1691" y="323"/>
                    <a:pt x="1368" y="0"/>
                    <a:pt x="97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5"/>
            <p:cNvSpPr/>
            <p:nvPr/>
          </p:nvSpPr>
          <p:spPr>
            <a:xfrm>
              <a:off x="5177200" y="3641850"/>
              <a:ext cx="86450" cy="255475"/>
            </a:xfrm>
            <a:custGeom>
              <a:rect b="b" l="l" r="r" t="t"/>
              <a:pathLst>
                <a:path extrusionOk="0" h="10219" w="3458">
                  <a:moveTo>
                    <a:pt x="684" y="1"/>
                  </a:moveTo>
                  <a:lnTo>
                    <a:pt x="103" y="1214"/>
                  </a:lnTo>
                  <a:cubicBezTo>
                    <a:pt x="2802" y="3205"/>
                    <a:pt x="2750" y="7258"/>
                    <a:pt x="0" y="9178"/>
                  </a:cubicBezTo>
                  <a:cubicBezTo>
                    <a:pt x="356" y="9469"/>
                    <a:pt x="661" y="9820"/>
                    <a:pt x="900" y="10218"/>
                  </a:cubicBezTo>
                  <a:cubicBezTo>
                    <a:pt x="2413" y="9108"/>
                    <a:pt x="3350" y="7379"/>
                    <a:pt x="3458" y="5505"/>
                  </a:cubicBezTo>
                  <a:lnTo>
                    <a:pt x="3448" y="4709"/>
                  </a:lnTo>
                  <a:cubicBezTo>
                    <a:pt x="3322" y="2882"/>
                    <a:pt x="2394" y="1200"/>
                    <a:pt x="918" y="113"/>
                  </a:cubicBezTo>
                  <a:cubicBezTo>
                    <a:pt x="848" y="62"/>
                    <a:pt x="769" y="19"/>
                    <a:pt x="684"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5"/>
            <p:cNvSpPr/>
            <p:nvPr/>
          </p:nvSpPr>
          <p:spPr>
            <a:xfrm>
              <a:off x="5190075" y="3641850"/>
              <a:ext cx="73475" cy="255475"/>
            </a:xfrm>
            <a:custGeom>
              <a:rect b="b" l="l" r="r" t="t"/>
              <a:pathLst>
                <a:path extrusionOk="0" h="10219" w="2939">
                  <a:moveTo>
                    <a:pt x="169" y="1"/>
                  </a:moveTo>
                  <a:lnTo>
                    <a:pt x="1" y="352"/>
                  </a:lnTo>
                  <a:cubicBezTo>
                    <a:pt x="638" y="891"/>
                    <a:pt x="1162" y="1547"/>
                    <a:pt x="1547" y="2292"/>
                  </a:cubicBezTo>
                  <a:cubicBezTo>
                    <a:pt x="1935" y="3041"/>
                    <a:pt x="2165" y="3866"/>
                    <a:pt x="2226" y="4709"/>
                  </a:cubicBezTo>
                  <a:lnTo>
                    <a:pt x="2235" y="5505"/>
                  </a:lnTo>
                  <a:cubicBezTo>
                    <a:pt x="2142" y="7178"/>
                    <a:pt x="1383" y="8738"/>
                    <a:pt x="132" y="9848"/>
                  </a:cubicBezTo>
                  <a:cubicBezTo>
                    <a:pt x="221" y="9965"/>
                    <a:pt x="305" y="10092"/>
                    <a:pt x="380" y="10218"/>
                  </a:cubicBezTo>
                  <a:cubicBezTo>
                    <a:pt x="1893" y="9108"/>
                    <a:pt x="2835" y="7379"/>
                    <a:pt x="2938" y="5505"/>
                  </a:cubicBezTo>
                  <a:lnTo>
                    <a:pt x="2933" y="4709"/>
                  </a:lnTo>
                  <a:cubicBezTo>
                    <a:pt x="2807" y="2882"/>
                    <a:pt x="1879" y="1200"/>
                    <a:pt x="403" y="113"/>
                  </a:cubicBezTo>
                  <a:cubicBezTo>
                    <a:pt x="333" y="62"/>
                    <a:pt x="254" y="19"/>
                    <a:pt x="169"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5"/>
            <p:cNvSpPr/>
            <p:nvPr/>
          </p:nvSpPr>
          <p:spPr>
            <a:xfrm>
              <a:off x="4955000" y="3946725"/>
              <a:ext cx="321900" cy="35625"/>
            </a:xfrm>
            <a:custGeom>
              <a:rect b="b" l="l" r="r" t="t"/>
              <a:pathLst>
                <a:path extrusionOk="0" h="1425" w="12876">
                  <a:moveTo>
                    <a:pt x="1078" y="0"/>
                  </a:moveTo>
                  <a:cubicBezTo>
                    <a:pt x="727" y="0"/>
                    <a:pt x="408" y="216"/>
                    <a:pt x="282" y="544"/>
                  </a:cubicBezTo>
                  <a:lnTo>
                    <a:pt x="71" y="1073"/>
                  </a:lnTo>
                  <a:cubicBezTo>
                    <a:pt x="1" y="1242"/>
                    <a:pt x="127" y="1425"/>
                    <a:pt x="310" y="1425"/>
                  </a:cubicBezTo>
                  <a:lnTo>
                    <a:pt x="12571" y="1425"/>
                  </a:lnTo>
                  <a:cubicBezTo>
                    <a:pt x="12753" y="1425"/>
                    <a:pt x="12875" y="1242"/>
                    <a:pt x="12810" y="1073"/>
                  </a:cubicBezTo>
                  <a:lnTo>
                    <a:pt x="12599" y="544"/>
                  </a:lnTo>
                  <a:cubicBezTo>
                    <a:pt x="12472" y="216"/>
                    <a:pt x="12154" y="0"/>
                    <a:pt x="11802"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5"/>
            <p:cNvSpPr/>
            <p:nvPr/>
          </p:nvSpPr>
          <p:spPr>
            <a:xfrm>
              <a:off x="5239975" y="3946725"/>
              <a:ext cx="36925" cy="35500"/>
            </a:xfrm>
            <a:custGeom>
              <a:rect b="b" l="l" r="r" t="t"/>
              <a:pathLst>
                <a:path extrusionOk="0" h="1420" w="1477">
                  <a:moveTo>
                    <a:pt x="414" y="0"/>
                  </a:moveTo>
                  <a:cubicBezTo>
                    <a:pt x="411" y="0"/>
                    <a:pt x="407" y="0"/>
                    <a:pt x="403" y="0"/>
                  </a:cubicBezTo>
                  <a:lnTo>
                    <a:pt x="0" y="0"/>
                  </a:lnTo>
                  <a:lnTo>
                    <a:pt x="567" y="1420"/>
                  </a:lnTo>
                  <a:lnTo>
                    <a:pt x="1172" y="1420"/>
                  </a:lnTo>
                  <a:cubicBezTo>
                    <a:pt x="1354" y="1420"/>
                    <a:pt x="1476" y="1237"/>
                    <a:pt x="1411" y="1073"/>
                  </a:cubicBezTo>
                  <a:lnTo>
                    <a:pt x="1200" y="539"/>
                  </a:lnTo>
                  <a:cubicBezTo>
                    <a:pt x="1070" y="215"/>
                    <a:pt x="761" y="0"/>
                    <a:pt x="4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5"/>
            <p:cNvSpPr/>
            <p:nvPr/>
          </p:nvSpPr>
          <p:spPr>
            <a:xfrm>
              <a:off x="5180700" y="3561925"/>
              <a:ext cx="68200" cy="66300"/>
            </a:xfrm>
            <a:custGeom>
              <a:rect b="b" l="l" r="r" t="t"/>
              <a:pathLst>
                <a:path extrusionOk="0" h="2652" w="2728">
                  <a:moveTo>
                    <a:pt x="653" y="0"/>
                  </a:moveTo>
                  <a:cubicBezTo>
                    <a:pt x="558" y="0"/>
                    <a:pt x="465" y="35"/>
                    <a:pt x="394" y="106"/>
                  </a:cubicBezTo>
                  <a:lnTo>
                    <a:pt x="146" y="359"/>
                  </a:lnTo>
                  <a:cubicBezTo>
                    <a:pt x="1" y="499"/>
                    <a:pt x="1" y="733"/>
                    <a:pt x="146" y="874"/>
                  </a:cubicBezTo>
                  <a:lnTo>
                    <a:pt x="1814" y="2546"/>
                  </a:lnTo>
                  <a:cubicBezTo>
                    <a:pt x="1886" y="2617"/>
                    <a:pt x="1980" y="2652"/>
                    <a:pt x="2074" y="2652"/>
                  </a:cubicBezTo>
                  <a:cubicBezTo>
                    <a:pt x="2168" y="2652"/>
                    <a:pt x="2261" y="2617"/>
                    <a:pt x="2334" y="2546"/>
                  </a:cubicBezTo>
                  <a:lnTo>
                    <a:pt x="2582" y="2298"/>
                  </a:lnTo>
                  <a:cubicBezTo>
                    <a:pt x="2727" y="2153"/>
                    <a:pt x="2727" y="1919"/>
                    <a:pt x="2582" y="1778"/>
                  </a:cubicBezTo>
                  <a:lnTo>
                    <a:pt x="914" y="106"/>
                  </a:lnTo>
                  <a:cubicBezTo>
                    <a:pt x="842" y="35"/>
                    <a:pt x="747" y="0"/>
                    <a:pt x="65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5"/>
            <p:cNvSpPr/>
            <p:nvPr/>
          </p:nvSpPr>
          <p:spPr>
            <a:xfrm>
              <a:off x="5210225" y="3585525"/>
              <a:ext cx="38550" cy="42675"/>
            </a:xfrm>
            <a:custGeom>
              <a:rect b="b" l="l" r="r" t="t"/>
              <a:pathLst>
                <a:path extrusionOk="0" h="1707" w="1542">
                  <a:moveTo>
                    <a:pt x="567" y="0"/>
                  </a:moveTo>
                  <a:lnTo>
                    <a:pt x="579" y="12"/>
                  </a:lnTo>
                  <a:lnTo>
                    <a:pt x="567" y="0"/>
                  </a:lnTo>
                  <a:close/>
                  <a:moveTo>
                    <a:pt x="579" y="12"/>
                  </a:moveTo>
                  <a:lnTo>
                    <a:pt x="769" y="202"/>
                  </a:lnTo>
                  <a:lnTo>
                    <a:pt x="769" y="202"/>
                  </a:lnTo>
                  <a:lnTo>
                    <a:pt x="579" y="12"/>
                  </a:lnTo>
                  <a:close/>
                  <a:moveTo>
                    <a:pt x="769" y="202"/>
                  </a:moveTo>
                  <a:cubicBezTo>
                    <a:pt x="919" y="352"/>
                    <a:pt x="919" y="595"/>
                    <a:pt x="769" y="745"/>
                  </a:cubicBezTo>
                  <a:lnTo>
                    <a:pt x="544" y="970"/>
                  </a:lnTo>
                  <a:cubicBezTo>
                    <a:pt x="469" y="1045"/>
                    <a:pt x="370" y="1082"/>
                    <a:pt x="272" y="1082"/>
                  </a:cubicBezTo>
                  <a:cubicBezTo>
                    <a:pt x="174" y="1082"/>
                    <a:pt x="75" y="1045"/>
                    <a:pt x="0" y="970"/>
                  </a:cubicBezTo>
                  <a:lnTo>
                    <a:pt x="0" y="970"/>
                  </a:lnTo>
                  <a:lnTo>
                    <a:pt x="628" y="1598"/>
                  </a:lnTo>
                  <a:cubicBezTo>
                    <a:pt x="703" y="1670"/>
                    <a:pt x="800" y="1707"/>
                    <a:pt x="898" y="1707"/>
                  </a:cubicBezTo>
                  <a:cubicBezTo>
                    <a:pt x="995" y="1707"/>
                    <a:pt x="1092" y="1670"/>
                    <a:pt x="1167" y="1598"/>
                  </a:cubicBezTo>
                  <a:lnTo>
                    <a:pt x="1396" y="1368"/>
                  </a:lnTo>
                  <a:cubicBezTo>
                    <a:pt x="1542" y="1214"/>
                    <a:pt x="1537" y="975"/>
                    <a:pt x="1392" y="825"/>
                  </a:cubicBezTo>
                  <a:lnTo>
                    <a:pt x="769" y="202"/>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5"/>
            <p:cNvSpPr/>
            <p:nvPr/>
          </p:nvSpPr>
          <p:spPr>
            <a:xfrm>
              <a:off x="5015800" y="3701200"/>
              <a:ext cx="93825" cy="92350"/>
            </a:xfrm>
            <a:custGeom>
              <a:rect b="b" l="l" r="r" t="t"/>
              <a:pathLst>
                <a:path extrusionOk="0" h="3694" w="3753">
                  <a:moveTo>
                    <a:pt x="755" y="1"/>
                  </a:moveTo>
                  <a:cubicBezTo>
                    <a:pt x="682" y="1"/>
                    <a:pt x="609" y="28"/>
                    <a:pt x="553" y="82"/>
                  </a:cubicBezTo>
                  <a:lnTo>
                    <a:pt x="108" y="531"/>
                  </a:lnTo>
                  <a:cubicBezTo>
                    <a:pt x="0" y="639"/>
                    <a:pt x="0" y="817"/>
                    <a:pt x="108" y="929"/>
                  </a:cubicBezTo>
                  <a:lnTo>
                    <a:pt x="2788" y="3609"/>
                  </a:lnTo>
                  <a:cubicBezTo>
                    <a:pt x="2844" y="3665"/>
                    <a:pt x="2917" y="3694"/>
                    <a:pt x="2989" y="3694"/>
                  </a:cubicBezTo>
                  <a:cubicBezTo>
                    <a:pt x="3062" y="3694"/>
                    <a:pt x="3135" y="3665"/>
                    <a:pt x="3191" y="3609"/>
                  </a:cubicBezTo>
                  <a:lnTo>
                    <a:pt x="3641" y="3164"/>
                  </a:lnTo>
                  <a:cubicBezTo>
                    <a:pt x="3753" y="3052"/>
                    <a:pt x="3753" y="2869"/>
                    <a:pt x="3636" y="2766"/>
                  </a:cubicBezTo>
                  <a:lnTo>
                    <a:pt x="956" y="82"/>
                  </a:lnTo>
                  <a:cubicBezTo>
                    <a:pt x="900" y="28"/>
                    <a:pt x="827" y="1"/>
                    <a:pt x="75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5"/>
            <p:cNvSpPr/>
            <p:nvPr/>
          </p:nvSpPr>
          <p:spPr>
            <a:xfrm>
              <a:off x="5069800" y="3754400"/>
              <a:ext cx="39725" cy="39000"/>
            </a:xfrm>
            <a:custGeom>
              <a:rect b="b" l="l" r="r" t="t"/>
              <a:pathLst>
                <a:path extrusionOk="0" h="1560" w="1589">
                  <a:moveTo>
                    <a:pt x="848" y="1"/>
                  </a:moveTo>
                  <a:lnTo>
                    <a:pt x="856" y="9"/>
                  </a:lnTo>
                  <a:lnTo>
                    <a:pt x="856" y="9"/>
                  </a:lnTo>
                  <a:cubicBezTo>
                    <a:pt x="854" y="6"/>
                    <a:pt x="851" y="4"/>
                    <a:pt x="848" y="1"/>
                  </a:cubicBezTo>
                  <a:close/>
                  <a:moveTo>
                    <a:pt x="0" y="849"/>
                  </a:moveTo>
                  <a:lnTo>
                    <a:pt x="0" y="849"/>
                  </a:lnTo>
                  <a:cubicBezTo>
                    <a:pt x="3" y="852"/>
                    <a:pt x="6" y="854"/>
                    <a:pt x="9" y="857"/>
                  </a:cubicBezTo>
                  <a:lnTo>
                    <a:pt x="9" y="857"/>
                  </a:lnTo>
                  <a:lnTo>
                    <a:pt x="0" y="849"/>
                  </a:lnTo>
                  <a:close/>
                  <a:moveTo>
                    <a:pt x="856" y="9"/>
                  </a:moveTo>
                  <a:lnTo>
                    <a:pt x="856" y="9"/>
                  </a:lnTo>
                  <a:cubicBezTo>
                    <a:pt x="965" y="122"/>
                    <a:pt x="962" y="304"/>
                    <a:pt x="848" y="418"/>
                  </a:cubicBezTo>
                  <a:lnTo>
                    <a:pt x="417" y="849"/>
                  </a:lnTo>
                  <a:cubicBezTo>
                    <a:pt x="358" y="907"/>
                    <a:pt x="282" y="937"/>
                    <a:pt x="207" y="937"/>
                  </a:cubicBezTo>
                  <a:cubicBezTo>
                    <a:pt x="135" y="937"/>
                    <a:pt x="64" y="910"/>
                    <a:pt x="9" y="857"/>
                  </a:cubicBezTo>
                  <a:lnTo>
                    <a:pt x="9" y="857"/>
                  </a:lnTo>
                  <a:lnTo>
                    <a:pt x="623" y="1472"/>
                  </a:lnTo>
                  <a:cubicBezTo>
                    <a:pt x="679" y="1530"/>
                    <a:pt x="756" y="1560"/>
                    <a:pt x="832" y="1560"/>
                  </a:cubicBezTo>
                  <a:cubicBezTo>
                    <a:pt x="908" y="1560"/>
                    <a:pt x="984" y="1530"/>
                    <a:pt x="1040" y="1472"/>
                  </a:cubicBezTo>
                  <a:lnTo>
                    <a:pt x="1471" y="1041"/>
                  </a:lnTo>
                  <a:cubicBezTo>
                    <a:pt x="1588" y="928"/>
                    <a:pt x="1588" y="736"/>
                    <a:pt x="1471" y="624"/>
                  </a:cubicBezTo>
                  <a:lnTo>
                    <a:pt x="856" y="9"/>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5"/>
            <p:cNvSpPr/>
            <p:nvPr/>
          </p:nvSpPr>
          <p:spPr>
            <a:xfrm>
              <a:off x="5007125" y="3730275"/>
              <a:ext cx="38200" cy="37300"/>
            </a:xfrm>
            <a:custGeom>
              <a:rect b="b" l="l" r="r" t="t"/>
              <a:pathLst>
                <a:path extrusionOk="0" h="1492" w="1528">
                  <a:moveTo>
                    <a:pt x="703" y="1"/>
                  </a:moveTo>
                  <a:lnTo>
                    <a:pt x="146" y="558"/>
                  </a:lnTo>
                  <a:cubicBezTo>
                    <a:pt x="1" y="708"/>
                    <a:pt x="1" y="947"/>
                    <a:pt x="146" y="1092"/>
                  </a:cubicBezTo>
                  <a:lnTo>
                    <a:pt x="436" y="1383"/>
                  </a:lnTo>
                  <a:cubicBezTo>
                    <a:pt x="511" y="1455"/>
                    <a:pt x="609" y="1492"/>
                    <a:pt x="705" y="1492"/>
                  </a:cubicBezTo>
                  <a:cubicBezTo>
                    <a:pt x="802" y="1492"/>
                    <a:pt x="898" y="1455"/>
                    <a:pt x="970" y="1383"/>
                  </a:cubicBezTo>
                  <a:lnTo>
                    <a:pt x="1528" y="830"/>
                  </a:lnTo>
                  <a:lnTo>
                    <a:pt x="703" y="1"/>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5"/>
            <p:cNvSpPr/>
            <p:nvPr/>
          </p:nvSpPr>
          <p:spPr>
            <a:xfrm>
              <a:off x="5041200" y="3764600"/>
              <a:ext cx="38225" cy="37275"/>
            </a:xfrm>
            <a:custGeom>
              <a:rect b="b" l="l" r="r" t="t"/>
              <a:pathLst>
                <a:path extrusionOk="0" h="1491" w="1529">
                  <a:moveTo>
                    <a:pt x="704" y="0"/>
                  </a:moveTo>
                  <a:lnTo>
                    <a:pt x="151" y="553"/>
                  </a:lnTo>
                  <a:cubicBezTo>
                    <a:pt x="1" y="703"/>
                    <a:pt x="1" y="942"/>
                    <a:pt x="151" y="1092"/>
                  </a:cubicBezTo>
                  <a:lnTo>
                    <a:pt x="437" y="1378"/>
                  </a:lnTo>
                  <a:cubicBezTo>
                    <a:pt x="512" y="1453"/>
                    <a:pt x="609" y="1490"/>
                    <a:pt x="706" y="1490"/>
                  </a:cubicBezTo>
                  <a:cubicBezTo>
                    <a:pt x="803" y="1490"/>
                    <a:pt x="900" y="1453"/>
                    <a:pt x="975" y="1378"/>
                  </a:cubicBezTo>
                  <a:lnTo>
                    <a:pt x="1528" y="825"/>
                  </a:lnTo>
                  <a:lnTo>
                    <a:pt x="704" y="0"/>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5"/>
            <p:cNvSpPr/>
            <p:nvPr/>
          </p:nvSpPr>
          <p:spPr>
            <a:xfrm>
              <a:off x="5153075" y="3587500"/>
              <a:ext cx="71800" cy="71825"/>
            </a:xfrm>
            <a:custGeom>
              <a:rect b="b" l="l" r="r" t="t"/>
              <a:pathLst>
                <a:path extrusionOk="0" h="2873" w="2872">
                  <a:moveTo>
                    <a:pt x="1406" y="1"/>
                  </a:moveTo>
                  <a:lnTo>
                    <a:pt x="0" y="1406"/>
                  </a:lnTo>
                  <a:lnTo>
                    <a:pt x="1467" y="2873"/>
                  </a:lnTo>
                  <a:lnTo>
                    <a:pt x="2872" y="1467"/>
                  </a:lnTo>
                  <a:lnTo>
                    <a:pt x="1406" y="1"/>
                  </a:ln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5"/>
            <p:cNvSpPr/>
            <p:nvPr/>
          </p:nvSpPr>
          <p:spPr>
            <a:xfrm>
              <a:off x="5153175" y="3608700"/>
              <a:ext cx="71825" cy="50625"/>
            </a:xfrm>
            <a:custGeom>
              <a:rect b="b" l="l" r="r" t="t"/>
              <a:pathLst>
                <a:path extrusionOk="0" h="2025" w="2873">
                  <a:moveTo>
                    <a:pt x="1" y="563"/>
                  </a:moveTo>
                  <a:lnTo>
                    <a:pt x="839" y="1406"/>
                  </a:lnTo>
                  <a:lnTo>
                    <a:pt x="843" y="1403"/>
                  </a:lnTo>
                  <a:lnTo>
                    <a:pt x="1" y="563"/>
                  </a:lnTo>
                  <a:close/>
                  <a:moveTo>
                    <a:pt x="2245" y="1"/>
                  </a:moveTo>
                  <a:lnTo>
                    <a:pt x="843" y="1403"/>
                  </a:lnTo>
                  <a:lnTo>
                    <a:pt x="1467" y="2025"/>
                  </a:lnTo>
                  <a:lnTo>
                    <a:pt x="2873" y="619"/>
                  </a:lnTo>
                  <a:lnTo>
                    <a:pt x="2245"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5"/>
            <p:cNvSpPr/>
            <p:nvPr/>
          </p:nvSpPr>
          <p:spPr>
            <a:xfrm>
              <a:off x="5045900" y="3615125"/>
              <a:ext cx="149225" cy="148675"/>
            </a:xfrm>
            <a:custGeom>
              <a:rect b="b" l="l" r="r" t="t"/>
              <a:pathLst>
                <a:path extrusionOk="0" h="5947" w="5969">
                  <a:moveTo>
                    <a:pt x="3870" y="0"/>
                  </a:moveTo>
                  <a:cubicBezTo>
                    <a:pt x="3801" y="0"/>
                    <a:pt x="3732" y="27"/>
                    <a:pt x="3678" y="81"/>
                  </a:cubicBezTo>
                  <a:lnTo>
                    <a:pt x="2226" y="1529"/>
                  </a:lnTo>
                  <a:lnTo>
                    <a:pt x="1490" y="2274"/>
                  </a:lnTo>
                  <a:lnTo>
                    <a:pt x="0" y="3763"/>
                  </a:lnTo>
                  <a:lnTo>
                    <a:pt x="2188" y="5947"/>
                  </a:lnTo>
                  <a:lnTo>
                    <a:pt x="5866" y="2269"/>
                  </a:lnTo>
                  <a:cubicBezTo>
                    <a:pt x="5969" y="2161"/>
                    <a:pt x="5969" y="1988"/>
                    <a:pt x="5866" y="1880"/>
                  </a:cubicBezTo>
                  <a:lnTo>
                    <a:pt x="4062" y="81"/>
                  </a:lnTo>
                  <a:cubicBezTo>
                    <a:pt x="4008" y="27"/>
                    <a:pt x="3939" y="0"/>
                    <a:pt x="387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5"/>
            <p:cNvSpPr/>
            <p:nvPr/>
          </p:nvSpPr>
          <p:spPr>
            <a:xfrm>
              <a:off x="5085025" y="3651575"/>
              <a:ext cx="110225" cy="112575"/>
            </a:xfrm>
            <a:custGeom>
              <a:rect b="b" l="l" r="r" t="t"/>
              <a:pathLst>
                <a:path extrusionOk="0" h="4503" w="4409">
                  <a:moveTo>
                    <a:pt x="3875" y="0"/>
                  </a:moveTo>
                  <a:lnTo>
                    <a:pt x="0" y="3880"/>
                  </a:lnTo>
                  <a:lnTo>
                    <a:pt x="623" y="4503"/>
                  </a:lnTo>
                  <a:lnTo>
                    <a:pt x="4306" y="820"/>
                  </a:lnTo>
                  <a:cubicBezTo>
                    <a:pt x="4409" y="717"/>
                    <a:pt x="4409" y="544"/>
                    <a:pt x="4306" y="436"/>
                  </a:cubicBezTo>
                  <a:lnTo>
                    <a:pt x="387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5" name="Google Shape;225;p15"/>
          <p:cNvSpPr/>
          <p:nvPr/>
        </p:nvSpPr>
        <p:spPr>
          <a:xfrm>
            <a:off x="262750" y="7503165"/>
            <a:ext cx="6842100" cy="1080300"/>
          </a:xfrm>
          <a:prstGeom prst="round1Rect">
            <a:avLst>
              <a:gd fmla="val 37136"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5"/>
          <p:cNvSpPr txBox="1"/>
          <p:nvPr/>
        </p:nvSpPr>
        <p:spPr>
          <a:xfrm>
            <a:off x="1687550" y="7802315"/>
            <a:ext cx="5417400" cy="365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en-GB" sz="1200">
                <a:latin typeface="Mada"/>
                <a:ea typeface="Mada"/>
                <a:cs typeface="Mada"/>
                <a:sym typeface="Mada"/>
              </a:rPr>
              <a:t>Levothyroxine (T4) replacement therapy</a:t>
            </a:r>
            <a:endParaRPr b="1" sz="1200">
              <a:latin typeface="Mada"/>
              <a:ea typeface="Mada"/>
              <a:cs typeface="Mada"/>
              <a:sym typeface="Mada"/>
            </a:endParaRPr>
          </a:p>
        </p:txBody>
      </p:sp>
      <p:sp>
        <p:nvSpPr>
          <p:cNvPr id="227" name="Google Shape;227;p15"/>
          <p:cNvSpPr txBox="1"/>
          <p:nvPr/>
        </p:nvSpPr>
        <p:spPr>
          <a:xfrm>
            <a:off x="298145" y="7451165"/>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Management</a:t>
            </a:r>
            <a:endParaRPr b="1" sz="1100">
              <a:solidFill>
                <a:srgbClr val="E29578"/>
              </a:solidFill>
              <a:latin typeface="Lora"/>
              <a:ea typeface="Lora"/>
              <a:cs typeface="Lora"/>
              <a:sym typeface="Lor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5" name="Shape 2335"/>
        <p:cNvGrpSpPr/>
        <p:nvPr/>
      </p:nvGrpSpPr>
      <p:grpSpPr>
        <a:xfrm>
          <a:off x="0" y="0"/>
          <a:ext cx="0" cy="0"/>
          <a:chOff x="0" y="0"/>
          <a:chExt cx="0" cy="0"/>
        </a:xfrm>
      </p:grpSpPr>
      <p:sp>
        <p:nvSpPr>
          <p:cNvPr id="2336" name="Google Shape;2336;p42"/>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42"/>
          <p:cNvSpPr/>
          <p:nvPr/>
        </p:nvSpPr>
        <p:spPr>
          <a:xfrm>
            <a:off x="6185775" y="101262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42"/>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42"/>
          <p:cNvSpPr txBox="1"/>
          <p:nvPr/>
        </p:nvSpPr>
        <p:spPr>
          <a:xfrm>
            <a:off x="-22600" y="685788"/>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Major Symptoms </a:t>
            </a:r>
            <a:endParaRPr sz="1800">
              <a:solidFill>
                <a:srgbClr val="9FCFCF"/>
              </a:solidFill>
              <a:latin typeface="Comfortaa Regular"/>
              <a:ea typeface="Comfortaa Regular"/>
              <a:cs typeface="Comfortaa Regular"/>
              <a:sym typeface="Comfortaa Regular"/>
            </a:endParaRPr>
          </a:p>
        </p:txBody>
      </p:sp>
      <p:sp>
        <p:nvSpPr>
          <p:cNvPr id="2340" name="Google Shape;2340;p42"/>
          <p:cNvSpPr/>
          <p:nvPr/>
        </p:nvSpPr>
        <p:spPr>
          <a:xfrm>
            <a:off x="-22600" y="1065163"/>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341" name="Google Shape;2341;p42"/>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Summary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2342" name="Google Shape;2342;p42"/>
          <p:cNvCxnSpPr/>
          <p:nvPr/>
        </p:nvCxnSpPr>
        <p:spPr>
          <a:xfrm>
            <a:off x="2458075" y="677550"/>
            <a:ext cx="2880000" cy="3900"/>
          </a:xfrm>
          <a:prstGeom prst="straightConnector1">
            <a:avLst/>
          </a:prstGeom>
          <a:noFill/>
          <a:ln cap="flat" cmpd="sng" w="19050">
            <a:solidFill>
              <a:srgbClr val="83C5BE"/>
            </a:solidFill>
            <a:prstDash val="solid"/>
            <a:round/>
            <a:headEnd len="med" w="med" type="oval"/>
            <a:tailEnd len="med" w="med" type="oval"/>
          </a:ln>
        </p:spPr>
      </p:cxnSp>
      <p:graphicFrame>
        <p:nvGraphicFramePr>
          <p:cNvPr id="2343" name="Google Shape;2343;p42"/>
          <p:cNvGraphicFramePr/>
          <p:nvPr/>
        </p:nvGraphicFramePr>
        <p:xfrm>
          <a:off x="333263" y="1504450"/>
          <a:ext cx="3000000" cy="3000000"/>
        </p:xfrm>
        <a:graphic>
          <a:graphicData uri="http://schemas.openxmlformats.org/drawingml/2006/table">
            <a:tbl>
              <a:tblPr>
                <a:noFill/>
                <a:tableStyleId>{1BA1F6F3-9AE9-4522-8150-B107D0BE8B6C}</a:tableStyleId>
              </a:tblPr>
              <a:tblGrid>
                <a:gridCol w="1225050"/>
                <a:gridCol w="5697950"/>
              </a:tblGrid>
              <a:tr h="281650">
                <a:tc>
                  <a:txBody>
                    <a:bodyPr/>
                    <a:lstStyle/>
                    <a:p>
                      <a:pPr indent="0" lvl="0" marL="0" rtl="0" algn="ctr">
                        <a:spcBef>
                          <a:spcPts val="0"/>
                        </a:spcBef>
                        <a:spcAft>
                          <a:spcPts val="0"/>
                        </a:spcAft>
                        <a:buNone/>
                      </a:pPr>
                      <a:r>
                        <a:rPr b="1" lang="en-GB" sz="1000">
                          <a:solidFill>
                            <a:srgbClr val="E29578"/>
                          </a:solidFill>
                          <a:latin typeface="Lora"/>
                          <a:ea typeface="Lora"/>
                          <a:cs typeface="Lora"/>
                          <a:sym typeface="Lora"/>
                        </a:rPr>
                        <a:t>Diagnosis </a:t>
                      </a:r>
                      <a:endParaRPr b="1" sz="10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9E9E9E"/>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000">
                          <a:solidFill>
                            <a:srgbClr val="E29578"/>
                          </a:solidFill>
                          <a:latin typeface="Lora"/>
                          <a:ea typeface="Lora"/>
                          <a:cs typeface="Lora"/>
                          <a:sym typeface="Lora"/>
                        </a:rPr>
                        <a:t>Symptoms </a:t>
                      </a:r>
                      <a:endParaRPr b="1" sz="10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9E9E9E"/>
                      </a:solidFill>
                      <a:prstDash val="solid"/>
                      <a:round/>
                      <a:headEnd len="sm" w="sm" type="none"/>
                      <a:tailEnd len="sm" w="sm" type="none"/>
                    </a:lnB>
                    <a:solidFill>
                      <a:srgbClr val="FFDDD2"/>
                    </a:solidFill>
                  </a:tcPr>
                </a:tc>
              </a:tr>
              <a:tr h="1590175">
                <a:tc>
                  <a:txBody>
                    <a:bodyPr/>
                    <a:lstStyle/>
                    <a:p>
                      <a:pPr indent="0" lvl="0" marL="0" rtl="0" algn="ctr">
                        <a:lnSpc>
                          <a:spcPct val="115000"/>
                        </a:lnSpc>
                        <a:spcBef>
                          <a:spcPts val="0"/>
                        </a:spcBef>
                        <a:spcAft>
                          <a:spcPts val="0"/>
                        </a:spcAft>
                        <a:buNone/>
                      </a:pPr>
                      <a:r>
                        <a:rPr b="1" lang="en-GB" sz="1000">
                          <a:solidFill>
                            <a:schemeClr val="dk1"/>
                          </a:solidFill>
                          <a:highlight>
                            <a:srgbClr val="C5F4E0"/>
                          </a:highlight>
                          <a:latin typeface="Mada"/>
                          <a:ea typeface="Mada"/>
                          <a:cs typeface="Mada"/>
                          <a:sym typeface="Mada"/>
                        </a:rPr>
                        <a:t>Cervical lymphadenopathy</a:t>
                      </a:r>
                      <a:endParaRPr b="1" sz="1000">
                        <a:latin typeface="Mada"/>
                        <a:ea typeface="Mada"/>
                        <a:cs typeface="Mada"/>
                        <a:sym typeface="Mada"/>
                      </a:endParaRPr>
                    </a:p>
                  </a:txBody>
                  <a:tcPr marT="91425" marB="91425" marR="91425" marL="91425" anchor="ctr">
                    <a:lnT cap="flat" cmpd="sng" w="9525">
                      <a:solidFill>
                        <a:srgbClr val="9E9E9E"/>
                      </a:solidFill>
                      <a:prstDash val="solid"/>
                      <a:round/>
                      <a:headEnd len="sm" w="sm" type="none"/>
                      <a:tailEnd len="sm" w="sm" type="none"/>
                    </a:lnT>
                  </a:tcPr>
                </a:tc>
                <a:tc>
                  <a:txBody>
                    <a:bodyPr/>
                    <a:lstStyle/>
                    <a:p>
                      <a:pPr indent="-292100" lvl="0" marL="457200" rtl="0" algn="l">
                        <a:lnSpc>
                          <a:spcPct val="100000"/>
                        </a:lnSpc>
                        <a:spcBef>
                          <a:spcPts val="0"/>
                        </a:spcBef>
                        <a:spcAft>
                          <a:spcPts val="0"/>
                        </a:spcAft>
                        <a:buSzPts val="1000"/>
                        <a:buFont typeface="Mada"/>
                        <a:buChar char="●"/>
                      </a:pPr>
                      <a:r>
                        <a:rPr lang="en-GB" sz="1000">
                          <a:solidFill>
                            <a:schemeClr val="dk1"/>
                          </a:solidFill>
                          <a:latin typeface="Mada"/>
                          <a:ea typeface="Mada"/>
                          <a:cs typeface="Mada"/>
                          <a:sym typeface="Mada"/>
                        </a:rPr>
                        <a:t>The common presenting symptom is a </a:t>
                      </a:r>
                      <a:r>
                        <a:rPr b="1" lang="en-GB" sz="1000">
                          <a:solidFill>
                            <a:srgbClr val="FF0000"/>
                          </a:solidFill>
                          <a:latin typeface="Mada"/>
                          <a:ea typeface="Mada"/>
                          <a:cs typeface="Mada"/>
                          <a:sym typeface="Mada"/>
                        </a:rPr>
                        <a:t>painful</a:t>
                      </a:r>
                      <a:r>
                        <a:rPr b="1" lang="en-GB" sz="1000">
                          <a:solidFill>
                            <a:schemeClr val="dk1"/>
                          </a:solidFill>
                          <a:latin typeface="Mada"/>
                          <a:ea typeface="Mada"/>
                          <a:cs typeface="Mada"/>
                          <a:sym typeface="Mada"/>
                        </a:rPr>
                        <a:t> </a:t>
                      </a:r>
                      <a:r>
                        <a:rPr b="1" lang="en-GB" sz="1000">
                          <a:solidFill>
                            <a:srgbClr val="FF0000"/>
                          </a:solidFill>
                          <a:latin typeface="Mada"/>
                          <a:ea typeface="Mada"/>
                          <a:cs typeface="Mada"/>
                          <a:sym typeface="Mada"/>
                        </a:rPr>
                        <a:t>lump</a:t>
                      </a:r>
                      <a:r>
                        <a:rPr b="1"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just below the angle of the jaw. Which becomes acute when the patient has a </a:t>
                      </a:r>
                      <a:r>
                        <a:rPr b="1" lang="en-GB" sz="1000">
                          <a:solidFill>
                            <a:schemeClr val="dk1"/>
                          </a:solidFill>
                          <a:latin typeface="Mada"/>
                          <a:ea typeface="Mada"/>
                          <a:cs typeface="Mada"/>
                          <a:sym typeface="Mada"/>
                        </a:rPr>
                        <a:t>sore throat</a:t>
                      </a:r>
                      <a:r>
                        <a:rPr lang="en-GB" sz="1000">
                          <a:solidFill>
                            <a:schemeClr val="dk1"/>
                          </a:solidFill>
                          <a:latin typeface="Mada"/>
                          <a:ea typeface="Mada"/>
                          <a:cs typeface="Mada"/>
                          <a:sym typeface="Mada"/>
                        </a:rPr>
                        <a:t>. The child may </a:t>
                      </a:r>
                      <a:r>
                        <a:rPr b="1" lang="en-GB" sz="1000">
                          <a:solidFill>
                            <a:srgbClr val="FF0000"/>
                          </a:solidFill>
                          <a:latin typeface="Mada"/>
                          <a:ea typeface="Mada"/>
                          <a:cs typeface="Mada"/>
                          <a:sym typeface="Mada"/>
                        </a:rPr>
                        <a:t>snore</a:t>
                      </a:r>
                      <a:r>
                        <a:rPr lang="en-GB" sz="1000">
                          <a:solidFill>
                            <a:srgbClr val="FF0000"/>
                          </a:solidFill>
                          <a:latin typeface="Mada"/>
                          <a:ea typeface="Mada"/>
                          <a:cs typeface="Mada"/>
                          <a:sym typeface="Mada"/>
                        </a:rPr>
                        <a:t> </a:t>
                      </a:r>
                      <a:r>
                        <a:rPr b="1" lang="en-GB" sz="1000">
                          <a:solidFill>
                            <a:srgbClr val="FF0000"/>
                          </a:solidFill>
                          <a:latin typeface="Mada"/>
                          <a:ea typeface="Mada"/>
                          <a:cs typeface="Mada"/>
                          <a:sym typeface="Mada"/>
                        </a:rPr>
                        <a:t>at night</a:t>
                      </a:r>
                      <a:r>
                        <a:rPr lang="en-GB" sz="1000">
                          <a:solidFill>
                            <a:schemeClr val="dk1"/>
                          </a:solidFill>
                          <a:latin typeface="Mada"/>
                          <a:ea typeface="Mada"/>
                          <a:cs typeface="Mada"/>
                          <a:sym typeface="Mada"/>
                        </a:rPr>
                        <a:t>, have </a:t>
                      </a:r>
                      <a:r>
                        <a:rPr b="1" lang="en-GB" sz="1000">
                          <a:solidFill>
                            <a:srgbClr val="FF0000"/>
                          </a:solidFill>
                          <a:latin typeface="Mada"/>
                          <a:ea typeface="Mada"/>
                          <a:cs typeface="Mada"/>
                          <a:sym typeface="Mada"/>
                        </a:rPr>
                        <a:t>difficulty</a:t>
                      </a:r>
                      <a:r>
                        <a:rPr lang="en-GB" sz="1000">
                          <a:solidFill>
                            <a:srgbClr val="FF0000"/>
                          </a:solidFill>
                          <a:latin typeface="Mada"/>
                          <a:ea typeface="Mada"/>
                          <a:cs typeface="Mada"/>
                          <a:sym typeface="Mada"/>
                        </a:rPr>
                        <a:t> </a:t>
                      </a:r>
                      <a:r>
                        <a:rPr b="1" lang="en-GB" sz="1000">
                          <a:solidFill>
                            <a:srgbClr val="FF0000"/>
                          </a:solidFill>
                          <a:latin typeface="Mada"/>
                          <a:ea typeface="Mada"/>
                          <a:cs typeface="Mada"/>
                          <a:sym typeface="Mada"/>
                        </a:rPr>
                        <a:t>in</a:t>
                      </a:r>
                      <a:r>
                        <a:rPr lang="en-GB" sz="1000">
                          <a:solidFill>
                            <a:srgbClr val="FF0000"/>
                          </a:solidFill>
                          <a:latin typeface="Mada"/>
                          <a:ea typeface="Mada"/>
                          <a:cs typeface="Mada"/>
                          <a:sym typeface="Mada"/>
                        </a:rPr>
                        <a:t> </a:t>
                      </a:r>
                      <a:r>
                        <a:rPr b="1" lang="en-GB" sz="1000">
                          <a:solidFill>
                            <a:srgbClr val="FF0000"/>
                          </a:solidFill>
                          <a:latin typeface="Mada"/>
                          <a:ea typeface="Mada"/>
                          <a:cs typeface="Mada"/>
                          <a:sym typeface="Mada"/>
                        </a:rPr>
                        <a:t>breathing</a:t>
                      </a:r>
                      <a:r>
                        <a:rPr lang="en-GB" sz="1000">
                          <a:solidFill>
                            <a:schemeClr val="dk1"/>
                          </a:solidFill>
                          <a:latin typeface="Mada"/>
                          <a:ea typeface="Mada"/>
                          <a:cs typeface="Mada"/>
                          <a:sym typeface="Mada"/>
                        </a:rPr>
                        <a:t>, have </a:t>
                      </a:r>
                      <a:r>
                        <a:rPr b="1" lang="en-GB" sz="1000">
                          <a:solidFill>
                            <a:srgbClr val="FF0000"/>
                          </a:solidFill>
                          <a:latin typeface="Mada"/>
                          <a:ea typeface="Mada"/>
                          <a:cs typeface="Mada"/>
                          <a:sym typeface="Mada"/>
                        </a:rPr>
                        <a:t>nasal speech</a:t>
                      </a:r>
                      <a:r>
                        <a:rPr lang="en-GB" sz="1000">
                          <a:solidFill>
                            <a:schemeClr val="dk1"/>
                          </a:solidFill>
                          <a:latin typeface="Mada"/>
                          <a:ea typeface="Mada"/>
                          <a:cs typeface="Mada"/>
                          <a:sym typeface="Mada"/>
                        </a:rPr>
                        <a:t>, and </a:t>
                      </a:r>
                      <a:r>
                        <a:rPr b="1" lang="en-GB" sz="1000">
                          <a:solidFill>
                            <a:schemeClr val="dk1"/>
                          </a:solidFill>
                          <a:latin typeface="Mada"/>
                          <a:ea typeface="Mada"/>
                          <a:cs typeface="Mada"/>
                          <a:sym typeface="Mada"/>
                        </a:rPr>
                        <a:t>suffer from</a:t>
                      </a:r>
                      <a:r>
                        <a:rPr b="1" lang="en-GB" sz="1000">
                          <a:solidFill>
                            <a:srgbClr val="FF0000"/>
                          </a:solidFill>
                          <a:latin typeface="Mada"/>
                          <a:ea typeface="Mada"/>
                          <a:cs typeface="Mada"/>
                          <a:sym typeface="Mada"/>
                        </a:rPr>
                        <a:t> recurrent chest infections</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lang="en-GB" sz="1000">
                          <a:solidFill>
                            <a:schemeClr val="dk1"/>
                          </a:solidFill>
                          <a:latin typeface="Mada"/>
                          <a:ea typeface="Mada"/>
                          <a:cs typeface="Mada"/>
                          <a:sym typeface="Mada"/>
                        </a:rPr>
                        <a:t>The four main causes of cervical lymph gland enlargement are:</a:t>
                      </a:r>
                      <a:endParaRPr sz="1000">
                        <a:solidFill>
                          <a:schemeClr val="dk1"/>
                        </a:solidFill>
                        <a:latin typeface="Mada"/>
                        <a:ea typeface="Mada"/>
                        <a:cs typeface="Mada"/>
                        <a:sym typeface="Mada"/>
                      </a:endParaRPr>
                    </a:p>
                    <a:p>
                      <a:pPr indent="-292100" lvl="1" marL="914400" rtl="0" algn="l">
                        <a:lnSpc>
                          <a:spcPct val="100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Infection:</a:t>
                      </a:r>
                      <a:r>
                        <a:rPr lang="en-GB" sz="1000">
                          <a:solidFill>
                            <a:schemeClr val="dk1"/>
                          </a:solidFill>
                          <a:latin typeface="Mada"/>
                          <a:ea typeface="Mada"/>
                          <a:cs typeface="Mada"/>
                          <a:sym typeface="Mada"/>
                        </a:rPr>
                        <a:t> </a:t>
                      </a:r>
                      <a:r>
                        <a:rPr lang="en-GB" sz="1000">
                          <a:solidFill>
                            <a:srgbClr val="999999"/>
                          </a:solidFill>
                          <a:latin typeface="Mada"/>
                          <a:ea typeface="Mada"/>
                          <a:cs typeface="Mada"/>
                          <a:sym typeface="Mada"/>
                        </a:rPr>
                        <a:t>non-specific tonsillitis, glandular fever, toxoplasmosis, tuberculosis, cat scratch fever.</a:t>
                      </a:r>
                      <a:endParaRPr sz="1000">
                        <a:solidFill>
                          <a:srgbClr val="999999"/>
                        </a:solidFill>
                        <a:latin typeface="Mada"/>
                        <a:ea typeface="Mada"/>
                        <a:cs typeface="Mada"/>
                        <a:sym typeface="Mada"/>
                      </a:endParaRPr>
                    </a:p>
                    <a:p>
                      <a:pPr indent="-292100" lvl="1" marL="914400" rtl="0" algn="l">
                        <a:lnSpc>
                          <a:spcPct val="100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Metastatic:</a:t>
                      </a:r>
                      <a:r>
                        <a:rPr lang="en-GB" sz="1000">
                          <a:solidFill>
                            <a:schemeClr val="dk1"/>
                          </a:solidFill>
                          <a:latin typeface="Mada"/>
                          <a:ea typeface="Mada"/>
                          <a:cs typeface="Mada"/>
                          <a:sym typeface="Mada"/>
                        </a:rPr>
                        <a:t> </a:t>
                      </a:r>
                      <a:r>
                        <a:rPr lang="en-GB" sz="1000">
                          <a:solidFill>
                            <a:srgbClr val="999999"/>
                          </a:solidFill>
                          <a:latin typeface="Mada"/>
                          <a:ea typeface="Mada"/>
                          <a:cs typeface="Mada"/>
                          <a:sym typeface="Mada"/>
                        </a:rPr>
                        <a:t>tumor from the head, neck, chest and abdomen.</a:t>
                      </a:r>
                      <a:endParaRPr sz="1000">
                        <a:solidFill>
                          <a:srgbClr val="999999"/>
                        </a:solidFill>
                        <a:latin typeface="Mada"/>
                        <a:ea typeface="Mada"/>
                        <a:cs typeface="Mada"/>
                        <a:sym typeface="Mada"/>
                      </a:endParaRPr>
                    </a:p>
                    <a:p>
                      <a:pPr indent="-292100" lvl="1" marL="914400" rtl="0" algn="l">
                        <a:lnSpc>
                          <a:spcPct val="100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Primary reticuloses:</a:t>
                      </a:r>
                      <a:r>
                        <a:rPr lang="en-GB" sz="1000">
                          <a:solidFill>
                            <a:schemeClr val="dk1"/>
                          </a:solidFill>
                          <a:latin typeface="Mada"/>
                          <a:ea typeface="Mada"/>
                          <a:cs typeface="Mada"/>
                          <a:sym typeface="Mada"/>
                        </a:rPr>
                        <a:t> </a:t>
                      </a:r>
                      <a:r>
                        <a:rPr lang="en-GB" sz="1000">
                          <a:solidFill>
                            <a:srgbClr val="999999"/>
                          </a:solidFill>
                          <a:latin typeface="Mada"/>
                          <a:ea typeface="Mada"/>
                          <a:cs typeface="Mada"/>
                          <a:sym typeface="Mada"/>
                        </a:rPr>
                        <a:t>lymphoma, lymphosarcoma, reticulosarcoma.</a:t>
                      </a:r>
                      <a:endParaRPr sz="1000">
                        <a:solidFill>
                          <a:srgbClr val="999999"/>
                        </a:solidFill>
                        <a:latin typeface="Mada"/>
                        <a:ea typeface="Mada"/>
                        <a:cs typeface="Mada"/>
                        <a:sym typeface="Mada"/>
                      </a:endParaRPr>
                    </a:p>
                    <a:p>
                      <a:pPr indent="-292100" lvl="1" marL="914400" rtl="0" algn="l">
                        <a:lnSpc>
                          <a:spcPct val="100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Sarcoidosis.</a:t>
                      </a:r>
                      <a:endParaRPr sz="1000"/>
                    </a:p>
                  </a:txBody>
                  <a:tcPr marT="91425" marB="91425" marR="91425" marL="91425">
                    <a:lnT cap="flat" cmpd="sng" w="9525">
                      <a:solidFill>
                        <a:srgbClr val="9E9E9E"/>
                      </a:solidFill>
                      <a:prstDash val="solid"/>
                      <a:round/>
                      <a:headEnd len="sm" w="sm" type="none"/>
                      <a:tailEnd len="sm" w="sm" type="none"/>
                    </a:lnT>
                  </a:tcPr>
                </a:tc>
              </a:tr>
              <a:tr h="942325">
                <a:tc>
                  <a:txBody>
                    <a:bodyPr/>
                    <a:lstStyle/>
                    <a:p>
                      <a:pPr indent="0" lvl="0" marL="0" rtl="0" algn="ctr">
                        <a:spcBef>
                          <a:spcPts val="0"/>
                        </a:spcBef>
                        <a:spcAft>
                          <a:spcPts val="0"/>
                        </a:spcAft>
                        <a:buNone/>
                      </a:pPr>
                      <a:r>
                        <a:rPr b="1" lang="en-GB" sz="1000">
                          <a:highlight>
                            <a:srgbClr val="C5F4E0"/>
                          </a:highlight>
                          <a:latin typeface="Mada"/>
                          <a:ea typeface="Mada"/>
                          <a:cs typeface="Mada"/>
                          <a:sym typeface="Mada"/>
                        </a:rPr>
                        <a:t>Branchial cyst</a:t>
                      </a:r>
                      <a:endParaRPr b="1" sz="1000">
                        <a:highlight>
                          <a:srgbClr val="C5F4E0"/>
                        </a:highlight>
                        <a:latin typeface="Mada"/>
                        <a:ea typeface="Mada"/>
                        <a:cs typeface="Mada"/>
                        <a:sym typeface="Mada"/>
                      </a:endParaRPr>
                    </a:p>
                  </a:txBody>
                  <a:tcPr marT="91425" marB="91425" marR="91425" marL="91425" anchor="ctr"/>
                </a:tc>
                <a:tc>
                  <a:txBody>
                    <a:bodyPr/>
                    <a:lstStyle/>
                    <a:p>
                      <a:pPr indent="-292100" lvl="0" marL="457200" rtl="0" algn="l">
                        <a:lnSpc>
                          <a:spcPct val="100000"/>
                        </a:lnSpc>
                        <a:spcBef>
                          <a:spcPts val="0"/>
                        </a:spcBef>
                        <a:spcAft>
                          <a:spcPts val="0"/>
                        </a:spcAft>
                        <a:buSzPts val="1000"/>
                        <a:buFont typeface="Mada"/>
                        <a:buChar char="●"/>
                      </a:pPr>
                      <a:r>
                        <a:rPr lang="en-GB" sz="1000">
                          <a:solidFill>
                            <a:schemeClr val="dk1"/>
                          </a:solidFill>
                          <a:latin typeface="Mada"/>
                          <a:ea typeface="Mada"/>
                          <a:cs typeface="Mada"/>
                          <a:sym typeface="Mada"/>
                        </a:rPr>
                        <a:t>The common presenting complaint is a </a:t>
                      </a:r>
                      <a:r>
                        <a:rPr b="1" lang="en-GB" sz="1000">
                          <a:solidFill>
                            <a:srgbClr val="FF0000"/>
                          </a:solidFill>
                          <a:latin typeface="Mada"/>
                          <a:ea typeface="Mada"/>
                          <a:cs typeface="Mada"/>
                          <a:sym typeface="Mada"/>
                        </a:rPr>
                        <a:t>painless</a:t>
                      </a:r>
                      <a:r>
                        <a:rPr b="1" lang="en-GB" sz="1000">
                          <a:solidFill>
                            <a:schemeClr val="dk1"/>
                          </a:solidFill>
                          <a:latin typeface="Mada"/>
                          <a:ea typeface="Mada"/>
                          <a:cs typeface="Mada"/>
                          <a:sym typeface="Mada"/>
                        </a:rPr>
                        <a:t> </a:t>
                      </a:r>
                      <a:r>
                        <a:rPr b="1" lang="en-GB" sz="1000">
                          <a:solidFill>
                            <a:srgbClr val="FF0000"/>
                          </a:solidFill>
                          <a:latin typeface="Mada"/>
                          <a:ea typeface="Mada"/>
                          <a:cs typeface="Mada"/>
                          <a:sym typeface="Mada"/>
                        </a:rPr>
                        <a:t>swelling</a:t>
                      </a:r>
                      <a:r>
                        <a:rPr lang="en-GB" sz="1000">
                          <a:solidFill>
                            <a:schemeClr val="dk1"/>
                          </a:solidFill>
                          <a:latin typeface="Mada"/>
                          <a:ea typeface="Mada"/>
                          <a:cs typeface="Mada"/>
                          <a:sym typeface="Mada"/>
                        </a:rPr>
                        <a:t> in the upper lateral part of the neck. The lump may be painful when it first appears and later cause attacks of pain associated with an increase in the size of the swelling. The pain is usually caused by infection. A severe throbbing pain, exacerbated by moving the neck and opening the mouth, develops if the contents of the cyst become infected and purulent.</a:t>
                      </a:r>
                      <a:endParaRPr sz="1000"/>
                    </a:p>
                  </a:txBody>
                  <a:tcPr marT="91425" marB="91425" marR="91425" marL="91425"/>
                </a:tc>
              </a:tr>
              <a:tr h="942325">
                <a:tc>
                  <a:txBody>
                    <a:bodyPr/>
                    <a:lstStyle/>
                    <a:p>
                      <a:pPr indent="0" lvl="0" marL="0" rtl="0" algn="ctr">
                        <a:spcBef>
                          <a:spcPts val="0"/>
                        </a:spcBef>
                        <a:spcAft>
                          <a:spcPts val="0"/>
                        </a:spcAft>
                        <a:buNone/>
                      </a:pPr>
                      <a:r>
                        <a:rPr b="1" lang="en-GB" sz="1000">
                          <a:highlight>
                            <a:srgbClr val="C5F4E0"/>
                          </a:highlight>
                          <a:latin typeface="Mada"/>
                          <a:ea typeface="Mada"/>
                          <a:cs typeface="Mada"/>
                          <a:sym typeface="Mada"/>
                        </a:rPr>
                        <a:t>Branchial fistula</a:t>
                      </a:r>
                      <a:endParaRPr b="1" sz="1000">
                        <a:highlight>
                          <a:srgbClr val="C5F4E0"/>
                        </a:highlight>
                        <a:latin typeface="Mada"/>
                        <a:ea typeface="Mada"/>
                        <a:cs typeface="Mada"/>
                        <a:sym typeface="Mada"/>
                      </a:endParaRPr>
                    </a:p>
                  </a:txBody>
                  <a:tcPr marT="91425" marB="91425" marR="91425" marL="91425" anchor="ctr"/>
                </a:tc>
                <a:tc>
                  <a:txBody>
                    <a:bodyPr/>
                    <a:lstStyle/>
                    <a:p>
                      <a:pPr indent="-292100" lvl="0" marL="457200" rtl="0" algn="l">
                        <a:lnSpc>
                          <a:spcPct val="100000"/>
                        </a:lnSpc>
                        <a:spcBef>
                          <a:spcPts val="0"/>
                        </a:spcBef>
                        <a:spcAft>
                          <a:spcPts val="0"/>
                        </a:spcAft>
                        <a:buSzPts val="1000"/>
                        <a:buFont typeface="Mada"/>
                        <a:buChar char="●"/>
                      </a:pPr>
                      <a:r>
                        <a:rPr lang="en-GB" sz="1000">
                          <a:solidFill>
                            <a:schemeClr val="dk1"/>
                          </a:solidFill>
                          <a:latin typeface="Mada"/>
                          <a:ea typeface="Mada"/>
                          <a:cs typeface="Mada"/>
                          <a:sym typeface="Mada"/>
                        </a:rPr>
                        <a:t>The patient complains of a </a:t>
                      </a:r>
                      <a:r>
                        <a:rPr b="1" lang="en-GB" sz="1000">
                          <a:solidFill>
                            <a:srgbClr val="FF0000"/>
                          </a:solidFill>
                          <a:latin typeface="Mada"/>
                          <a:ea typeface="Mada"/>
                          <a:cs typeface="Mada"/>
                          <a:sym typeface="Mada"/>
                        </a:rPr>
                        <a:t>small dimple in the skin</a:t>
                      </a:r>
                      <a:r>
                        <a:rPr lang="en-GB" sz="1000">
                          <a:solidFill>
                            <a:schemeClr val="dk1"/>
                          </a:solidFill>
                          <a:latin typeface="Mada"/>
                          <a:ea typeface="Mada"/>
                          <a:cs typeface="Mada"/>
                          <a:sym typeface="Mada"/>
                        </a:rPr>
                        <a:t> at the junction of the middle and the lower third of the anterior edge of the sternomastoid muscle, that </a:t>
                      </a:r>
                      <a:r>
                        <a:rPr b="1" lang="en-GB" sz="1000">
                          <a:solidFill>
                            <a:srgbClr val="FF0000"/>
                          </a:solidFill>
                          <a:latin typeface="Mada"/>
                          <a:ea typeface="Mada"/>
                          <a:cs typeface="Mada"/>
                          <a:sym typeface="Mada"/>
                        </a:rPr>
                        <a:t>discharges clear mucus</a:t>
                      </a:r>
                      <a:r>
                        <a:rPr lang="en-GB" sz="1000">
                          <a:solidFill>
                            <a:schemeClr val="dk1"/>
                          </a:solidFill>
                          <a:latin typeface="Mada"/>
                          <a:ea typeface="Mada"/>
                          <a:cs typeface="Mada"/>
                          <a:sym typeface="Mada"/>
                        </a:rPr>
                        <a:t>, and </a:t>
                      </a:r>
                      <a:r>
                        <a:rPr b="1" lang="en-GB" sz="1000">
                          <a:solidFill>
                            <a:srgbClr val="FF0000"/>
                          </a:solidFill>
                          <a:latin typeface="Mada"/>
                          <a:ea typeface="Mada"/>
                          <a:cs typeface="Mada"/>
                          <a:sym typeface="Mada"/>
                        </a:rPr>
                        <a:t>sometimes becomes swollen and painful</a:t>
                      </a:r>
                      <a:r>
                        <a:rPr lang="en-GB" sz="1000">
                          <a:solidFill>
                            <a:srgbClr val="FF0000"/>
                          </a:solidFill>
                          <a:latin typeface="Mada"/>
                          <a:ea typeface="Mada"/>
                          <a:cs typeface="Mada"/>
                          <a:sym typeface="Mada"/>
                        </a:rPr>
                        <a:t> </a:t>
                      </a:r>
                      <a:r>
                        <a:rPr b="1" lang="en-GB" sz="1000">
                          <a:solidFill>
                            <a:srgbClr val="FF0000"/>
                          </a:solidFill>
                          <a:latin typeface="Mada"/>
                          <a:ea typeface="Mada"/>
                          <a:cs typeface="Mada"/>
                          <a:sym typeface="Mada"/>
                        </a:rPr>
                        <a:t>and discharges pus.</a:t>
                      </a:r>
                      <a:r>
                        <a:rPr lang="en-GB" sz="1000">
                          <a:solidFill>
                            <a:schemeClr val="dk1"/>
                          </a:solidFill>
                          <a:latin typeface="Mada"/>
                          <a:ea typeface="Mada"/>
                          <a:cs typeface="Mada"/>
                          <a:sym typeface="Mada"/>
                        </a:rPr>
                        <a:t> When the whole branchial cleft stays patent, the fistula connects the skin with the oropharynx, just behind the tonsil. Swallowing accentuates the openings on the skin.</a:t>
                      </a:r>
                      <a:endParaRPr sz="1000"/>
                    </a:p>
                  </a:txBody>
                  <a:tcPr marT="91425" marB="91425" marR="91425" marL="91425"/>
                </a:tc>
              </a:tr>
              <a:tr h="780350">
                <a:tc>
                  <a:txBody>
                    <a:bodyPr/>
                    <a:lstStyle/>
                    <a:p>
                      <a:pPr indent="0" lvl="0" marL="0" rtl="0" algn="ctr">
                        <a:spcBef>
                          <a:spcPts val="0"/>
                        </a:spcBef>
                        <a:spcAft>
                          <a:spcPts val="0"/>
                        </a:spcAft>
                        <a:buNone/>
                      </a:pPr>
                      <a:r>
                        <a:rPr b="1" lang="en-GB" sz="1000">
                          <a:highlight>
                            <a:srgbClr val="C5F4E0"/>
                          </a:highlight>
                          <a:latin typeface="Mada"/>
                          <a:ea typeface="Mada"/>
                          <a:cs typeface="Mada"/>
                          <a:sym typeface="Mada"/>
                        </a:rPr>
                        <a:t>Carotid body tumor</a:t>
                      </a:r>
                      <a:endParaRPr b="1" sz="1000">
                        <a:highlight>
                          <a:srgbClr val="C5F4E0"/>
                        </a:highlight>
                        <a:latin typeface="Mada"/>
                        <a:ea typeface="Mada"/>
                        <a:cs typeface="Mada"/>
                        <a:sym typeface="Mada"/>
                      </a:endParaRPr>
                    </a:p>
                  </a:txBody>
                  <a:tcPr marT="91425" marB="91425" marR="91425" marL="91425" anchor="ctr"/>
                </a:tc>
                <a:tc>
                  <a:txBody>
                    <a:bodyPr/>
                    <a:lstStyle/>
                    <a:p>
                      <a:pPr indent="-292100" lvl="0" marL="457200" rtl="0" algn="l">
                        <a:lnSpc>
                          <a:spcPct val="100000"/>
                        </a:lnSpc>
                        <a:spcBef>
                          <a:spcPts val="0"/>
                        </a:spcBef>
                        <a:spcAft>
                          <a:spcPts val="0"/>
                        </a:spcAft>
                        <a:buSzPts val="1000"/>
                        <a:buFont typeface="Mada"/>
                        <a:buChar char="●"/>
                      </a:pPr>
                      <a:r>
                        <a:rPr lang="en-GB" sz="1000">
                          <a:solidFill>
                            <a:schemeClr val="dk1"/>
                          </a:solidFill>
                          <a:latin typeface="Mada"/>
                          <a:ea typeface="Mada"/>
                          <a:cs typeface="Mada"/>
                          <a:sym typeface="Mada"/>
                        </a:rPr>
                        <a:t>Commonly appear in patients between the ages of </a:t>
                      </a:r>
                      <a:r>
                        <a:rPr b="1" lang="en-GB" sz="1000">
                          <a:solidFill>
                            <a:srgbClr val="FF0000"/>
                          </a:solidFill>
                          <a:latin typeface="Mada"/>
                          <a:ea typeface="Mada"/>
                          <a:cs typeface="Mada"/>
                          <a:sym typeface="Mada"/>
                        </a:rPr>
                        <a:t>40 and 60 years.</a:t>
                      </a:r>
                      <a:r>
                        <a:rPr b="1"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The common presentation is a </a:t>
                      </a:r>
                      <a:r>
                        <a:rPr b="1" lang="en-GB" sz="1000">
                          <a:solidFill>
                            <a:srgbClr val="FF0000"/>
                          </a:solidFill>
                          <a:latin typeface="Mada"/>
                          <a:ea typeface="Mada"/>
                          <a:cs typeface="Mada"/>
                          <a:sym typeface="Mada"/>
                        </a:rPr>
                        <a:t>painless</a:t>
                      </a:r>
                      <a:r>
                        <a:rPr lang="en-GB" sz="1000">
                          <a:solidFill>
                            <a:schemeClr val="dk1"/>
                          </a:solidFill>
                          <a:latin typeface="Mada"/>
                          <a:ea typeface="Mada"/>
                          <a:cs typeface="Mada"/>
                          <a:sym typeface="Mada"/>
                        </a:rPr>
                        <a:t>, </a:t>
                      </a:r>
                      <a:r>
                        <a:rPr b="1" lang="en-GB" sz="1000">
                          <a:solidFill>
                            <a:srgbClr val="FF0000"/>
                          </a:solidFill>
                          <a:latin typeface="Mada"/>
                          <a:ea typeface="Mada"/>
                          <a:cs typeface="Mada"/>
                          <a:sym typeface="Mada"/>
                        </a:rPr>
                        <a:t>slowly</a:t>
                      </a:r>
                      <a:r>
                        <a:rPr b="1" lang="en-GB" sz="1000">
                          <a:solidFill>
                            <a:schemeClr val="dk1"/>
                          </a:solidFill>
                          <a:latin typeface="Mada"/>
                          <a:ea typeface="Mada"/>
                          <a:cs typeface="Mada"/>
                          <a:sym typeface="Mada"/>
                        </a:rPr>
                        <a:t> </a:t>
                      </a:r>
                      <a:r>
                        <a:rPr b="1" lang="en-GB" sz="1000">
                          <a:solidFill>
                            <a:srgbClr val="FF0000"/>
                          </a:solidFill>
                          <a:latin typeface="Mada"/>
                          <a:ea typeface="Mada"/>
                          <a:cs typeface="Mada"/>
                          <a:sym typeface="Mada"/>
                        </a:rPr>
                        <a:t>growing</a:t>
                      </a:r>
                      <a:r>
                        <a:rPr b="1" lang="en-GB" sz="1000">
                          <a:solidFill>
                            <a:schemeClr val="dk1"/>
                          </a:solidFill>
                          <a:latin typeface="Mada"/>
                          <a:ea typeface="Mada"/>
                          <a:cs typeface="Mada"/>
                          <a:sym typeface="Mada"/>
                        </a:rPr>
                        <a:t> </a:t>
                      </a:r>
                      <a:r>
                        <a:rPr b="1" lang="en-GB" sz="1000">
                          <a:solidFill>
                            <a:srgbClr val="FF0000"/>
                          </a:solidFill>
                          <a:latin typeface="Mada"/>
                          <a:ea typeface="Mada"/>
                          <a:cs typeface="Mada"/>
                          <a:sym typeface="Mada"/>
                        </a:rPr>
                        <a:t>lump</a:t>
                      </a:r>
                      <a:r>
                        <a:rPr lang="en-GB" sz="1000">
                          <a:solidFill>
                            <a:schemeClr val="dk1"/>
                          </a:solidFill>
                          <a:latin typeface="Mada"/>
                          <a:ea typeface="Mada"/>
                          <a:cs typeface="Mada"/>
                          <a:sym typeface="Mada"/>
                        </a:rPr>
                        <a:t>. The patient may notice that the </a:t>
                      </a:r>
                      <a:r>
                        <a:rPr b="1" lang="en-GB" sz="1000">
                          <a:solidFill>
                            <a:srgbClr val="FF0000"/>
                          </a:solidFill>
                          <a:latin typeface="Mada"/>
                          <a:ea typeface="Mada"/>
                          <a:cs typeface="Mada"/>
                          <a:sym typeface="Mada"/>
                        </a:rPr>
                        <a:t>lump pulsates</a:t>
                      </a:r>
                      <a:r>
                        <a:rPr lang="en-GB" sz="1000">
                          <a:solidFill>
                            <a:schemeClr val="dk1"/>
                          </a:solidFill>
                          <a:latin typeface="Mada"/>
                          <a:ea typeface="Mada"/>
                          <a:cs typeface="Mada"/>
                          <a:sym typeface="Mada"/>
                        </a:rPr>
                        <a:t>, and may also suffer from </a:t>
                      </a:r>
                      <a:r>
                        <a:rPr b="1" lang="en-GB" sz="1000">
                          <a:solidFill>
                            <a:schemeClr val="dk1"/>
                          </a:solidFill>
                          <a:latin typeface="Mada"/>
                          <a:ea typeface="Mada"/>
                          <a:cs typeface="Mada"/>
                          <a:sym typeface="Mada"/>
                        </a:rPr>
                        <a:t>symptoms of transient cerebral ischaemia</a:t>
                      </a:r>
                      <a:r>
                        <a:rPr lang="en-GB" sz="1000">
                          <a:solidFill>
                            <a:schemeClr val="dk1"/>
                          </a:solidFill>
                          <a:latin typeface="Mada"/>
                          <a:ea typeface="Mada"/>
                          <a:cs typeface="Mada"/>
                          <a:sym typeface="Mada"/>
                        </a:rPr>
                        <a:t> (blackouts, transient paralysis or paraesthesia). Carotid body tumor may be </a:t>
                      </a:r>
                      <a:r>
                        <a:rPr b="1" lang="en-GB" sz="1000">
                          <a:solidFill>
                            <a:schemeClr val="dk1"/>
                          </a:solidFill>
                          <a:latin typeface="Mada"/>
                          <a:ea typeface="Mada"/>
                          <a:cs typeface="Mada"/>
                          <a:sym typeface="Mada"/>
                        </a:rPr>
                        <a:t>bilateral</a:t>
                      </a:r>
                      <a:r>
                        <a:rPr lang="en-GB" sz="1000">
                          <a:solidFill>
                            <a:schemeClr val="dk1"/>
                          </a:solidFill>
                          <a:latin typeface="Mada"/>
                          <a:ea typeface="Mada"/>
                          <a:cs typeface="Mada"/>
                          <a:sym typeface="Mada"/>
                        </a:rPr>
                        <a:t>. </a:t>
                      </a:r>
                      <a:endParaRPr sz="1000">
                        <a:latin typeface="Mada"/>
                        <a:ea typeface="Mada"/>
                        <a:cs typeface="Mada"/>
                        <a:sym typeface="Mada"/>
                      </a:endParaRPr>
                    </a:p>
                  </a:txBody>
                  <a:tcPr marT="91425" marB="91425" marR="91425" marL="91425"/>
                </a:tc>
              </a:tr>
              <a:tr h="780350">
                <a:tc>
                  <a:txBody>
                    <a:bodyPr/>
                    <a:lstStyle/>
                    <a:p>
                      <a:pPr indent="0" lvl="0" marL="0" rtl="0" algn="ctr">
                        <a:spcBef>
                          <a:spcPts val="0"/>
                        </a:spcBef>
                        <a:spcAft>
                          <a:spcPts val="0"/>
                        </a:spcAft>
                        <a:buNone/>
                      </a:pPr>
                      <a:r>
                        <a:rPr b="1" lang="en-GB" sz="1000">
                          <a:solidFill>
                            <a:schemeClr val="dk1"/>
                          </a:solidFill>
                          <a:highlight>
                            <a:srgbClr val="C5F4E0"/>
                          </a:highlight>
                          <a:latin typeface="Mada"/>
                          <a:ea typeface="Mada"/>
                          <a:cs typeface="Mada"/>
                          <a:sym typeface="Mada"/>
                        </a:rPr>
                        <a:t>Cystic hygroma </a:t>
                      </a:r>
                      <a:endParaRPr b="1" sz="1000">
                        <a:highlight>
                          <a:srgbClr val="C5F4E0"/>
                        </a:highlight>
                        <a:latin typeface="Mada"/>
                        <a:ea typeface="Mada"/>
                        <a:cs typeface="Mada"/>
                        <a:sym typeface="Mada"/>
                      </a:endParaRPr>
                    </a:p>
                  </a:txBody>
                  <a:tcPr marT="91425" marB="91425" marR="91425" marL="91425" anchor="ctr"/>
                </a:tc>
                <a:tc>
                  <a:txBody>
                    <a:bodyPr/>
                    <a:lstStyle/>
                    <a:p>
                      <a:pPr indent="-292100" lvl="0" marL="457200" rtl="0" algn="l">
                        <a:lnSpc>
                          <a:spcPct val="100000"/>
                        </a:lnSpc>
                        <a:spcBef>
                          <a:spcPts val="0"/>
                        </a:spcBef>
                        <a:spcAft>
                          <a:spcPts val="0"/>
                        </a:spcAft>
                        <a:buSzPts val="1000"/>
                        <a:buFont typeface="Mada"/>
                        <a:buChar char="●"/>
                      </a:pPr>
                      <a:r>
                        <a:rPr lang="en-GB" sz="1000">
                          <a:solidFill>
                            <a:schemeClr val="dk1"/>
                          </a:solidFill>
                          <a:latin typeface="Mada"/>
                          <a:ea typeface="Mada"/>
                          <a:cs typeface="Mada"/>
                          <a:sym typeface="Mada"/>
                        </a:rPr>
                        <a:t> Lymph cysts commonly occur near the root of the arm and the leg (i.e. in the anatomical junction between the limbs and head and the trunk). </a:t>
                      </a:r>
                      <a:r>
                        <a:rPr b="1" lang="en-GB" sz="1000">
                          <a:solidFill>
                            <a:schemeClr val="dk1"/>
                          </a:solidFill>
                          <a:latin typeface="Mada"/>
                          <a:ea typeface="Mada"/>
                          <a:cs typeface="Mada"/>
                          <a:sym typeface="Mada"/>
                        </a:rPr>
                        <a:t>The only symptom is</a:t>
                      </a:r>
                      <a:r>
                        <a:rPr lang="en-GB" sz="1000">
                          <a:solidFill>
                            <a:schemeClr val="dk1"/>
                          </a:solidFill>
                          <a:latin typeface="Mada"/>
                          <a:ea typeface="Mada"/>
                          <a:cs typeface="Mada"/>
                          <a:sym typeface="Mada"/>
                        </a:rPr>
                        <a:t> the complaint about the </a:t>
                      </a:r>
                      <a:r>
                        <a:rPr b="1" lang="en-GB" sz="1000">
                          <a:solidFill>
                            <a:srgbClr val="FF0000"/>
                          </a:solidFill>
                          <a:latin typeface="Mada"/>
                          <a:ea typeface="Mada"/>
                          <a:cs typeface="Mada"/>
                          <a:sym typeface="Mada"/>
                        </a:rPr>
                        <a:t>lump</a:t>
                      </a:r>
                      <a:r>
                        <a:rPr lang="en-GB" sz="1000">
                          <a:solidFill>
                            <a:schemeClr val="dk1"/>
                          </a:solidFill>
                          <a:latin typeface="Mada"/>
                          <a:ea typeface="Mada"/>
                          <a:cs typeface="Mada"/>
                          <a:sym typeface="Mada"/>
                        </a:rPr>
                        <a:t>, but the parents of an affected child are usually more concerned about the </a:t>
                      </a:r>
                      <a:r>
                        <a:rPr b="1" lang="en-GB" sz="1000">
                          <a:solidFill>
                            <a:schemeClr val="dk1"/>
                          </a:solidFill>
                          <a:latin typeface="Mada"/>
                          <a:ea typeface="Mada"/>
                          <a:cs typeface="Mada"/>
                          <a:sym typeface="Mada"/>
                        </a:rPr>
                        <a:t>disfigurement</a:t>
                      </a:r>
                      <a:r>
                        <a:rPr lang="en-GB" sz="1000">
                          <a:solidFill>
                            <a:schemeClr val="dk1"/>
                          </a:solidFill>
                          <a:latin typeface="Mada"/>
                          <a:ea typeface="Mada"/>
                          <a:cs typeface="Mada"/>
                          <a:sym typeface="Mada"/>
                        </a:rPr>
                        <a:t> caused by the cyst.</a:t>
                      </a:r>
                      <a:endParaRPr sz="1000"/>
                    </a:p>
                  </a:txBody>
                  <a:tcPr marT="91425" marB="91425" marR="91425" marL="91425"/>
                </a:tc>
              </a:tr>
              <a:tr h="1590175">
                <a:tc>
                  <a:txBody>
                    <a:bodyPr/>
                    <a:lstStyle/>
                    <a:p>
                      <a:pPr indent="0" lvl="0" marL="0" rtl="0" algn="ctr">
                        <a:spcBef>
                          <a:spcPts val="0"/>
                        </a:spcBef>
                        <a:spcAft>
                          <a:spcPts val="0"/>
                        </a:spcAft>
                        <a:buNone/>
                      </a:pPr>
                      <a:r>
                        <a:rPr b="1" lang="en-GB" sz="1000">
                          <a:solidFill>
                            <a:schemeClr val="dk1"/>
                          </a:solidFill>
                          <a:highlight>
                            <a:srgbClr val="C5F4E0"/>
                          </a:highlight>
                          <a:latin typeface="Mada"/>
                          <a:ea typeface="Mada"/>
                          <a:cs typeface="Mada"/>
                          <a:sym typeface="Mada"/>
                        </a:rPr>
                        <a:t>Pharyngeal pouch </a:t>
                      </a:r>
                      <a:endParaRPr b="1" sz="1000">
                        <a:highlight>
                          <a:srgbClr val="C5F4E0"/>
                        </a:highlight>
                        <a:latin typeface="Mada"/>
                        <a:ea typeface="Mada"/>
                        <a:cs typeface="Mada"/>
                        <a:sym typeface="Mada"/>
                      </a:endParaRPr>
                    </a:p>
                  </a:txBody>
                  <a:tcPr marT="91425" marB="91425" marR="91425" marL="91425" anchor="ctr"/>
                </a:tc>
                <a:tc>
                  <a:txBody>
                    <a:bodyPr/>
                    <a:lstStyle/>
                    <a:p>
                      <a:pPr indent="-292100" lvl="0" marL="457200" rtl="0" algn="l">
                        <a:lnSpc>
                          <a:spcPct val="100000"/>
                        </a:lnSpc>
                        <a:spcBef>
                          <a:spcPts val="0"/>
                        </a:spcBef>
                        <a:spcAft>
                          <a:spcPts val="0"/>
                        </a:spcAft>
                        <a:buSzPts val="1000"/>
                        <a:buFont typeface="Mada"/>
                        <a:buChar char="●"/>
                      </a:pPr>
                      <a:r>
                        <a:rPr lang="en-GB" sz="1000">
                          <a:solidFill>
                            <a:schemeClr val="dk1"/>
                          </a:solidFill>
                          <a:latin typeface="Mada"/>
                          <a:ea typeface="Mada"/>
                          <a:cs typeface="Mada"/>
                          <a:sym typeface="Mada"/>
                        </a:rPr>
                        <a:t>Pharyngeal pouches appear in middle and old age. More common in men than in women. Patients often have a long history of </a:t>
                      </a:r>
                      <a:r>
                        <a:rPr b="1" lang="en-GB" sz="1000">
                          <a:solidFill>
                            <a:srgbClr val="FF0000"/>
                          </a:solidFill>
                          <a:latin typeface="Mada"/>
                          <a:ea typeface="Mada"/>
                          <a:cs typeface="Mada"/>
                          <a:sym typeface="Mada"/>
                        </a:rPr>
                        <a:t>halitosis</a:t>
                      </a:r>
                      <a:r>
                        <a:rPr lang="en-GB" sz="1000">
                          <a:solidFill>
                            <a:schemeClr val="dk1"/>
                          </a:solidFill>
                          <a:latin typeface="Mada"/>
                          <a:ea typeface="Mada"/>
                          <a:cs typeface="Mada"/>
                          <a:sym typeface="Mada"/>
                        </a:rPr>
                        <a:t> and </a:t>
                      </a:r>
                      <a:r>
                        <a:rPr b="1" lang="en-GB" sz="1000">
                          <a:solidFill>
                            <a:srgbClr val="FF0000"/>
                          </a:solidFill>
                          <a:latin typeface="Mada"/>
                          <a:ea typeface="Mada"/>
                          <a:cs typeface="Mada"/>
                          <a:sym typeface="Mada"/>
                        </a:rPr>
                        <a:t>recurrent sore throats</a:t>
                      </a:r>
                      <a:r>
                        <a:rPr lang="en-GB" sz="1000">
                          <a:solidFill>
                            <a:schemeClr val="dk1"/>
                          </a:solidFill>
                          <a:latin typeface="Mada"/>
                          <a:ea typeface="Mada"/>
                          <a:cs typeface="Mada"/>
                          <a:sym typeface="Mada"/>
                        </a:rPr>
                        <a:t> before noticing the common presenting symptom of</a:t>
                      </a:r>
                      <a:r>
                        <a:rPr b="1" lang="en-GB" sz="1000">
                          <a:solidFill>
                            <a:srgbClr val="FF0000"/>
                          </a:solidFill>
                          <a:latin typeface="Mada"/>
                          <a:ea typeface="Mada"/>
                          <a:cs typeface="Mada"/>
                          <a:sym typeface="Mada"/>
                        </a:rPr>
                        <a:t> regurgitation of froth and food</a:t>
                      </a:r>
                      <a:r>
                        <a:rPr lang="en-GB" sz="1000">
                          <a:solidFill>
                            <a:schemeClr val="dk1"/>
                          </a:solidFill>
                          <a:latin typeface="Mada"/>
                          <a:ea typeface="Mada"/>
                          <a:cs typeface="Mada"/>
                          <a:sym typeface="Mada"/>
                        </a:rPr>
                        <a:t>. </a:t>
                      </a:r>
                      <a:r>
                        <a:rPr b="1" lang="en-GB" sz="1000">
                          <a:solidFill>
                            <a:schemeClr val="dk1"/>
                          </a:solidFill>
                          <a:latin typeface="Mada"/>
                          <a:ea typeface="Mada"/>
                          <a:cs typeface="Mada"/>
                          <a:sym typeface="Mada"/>
                        </a:rPr>
                        <a:t>The regurgitated food is undigested</a:t>
                      </a:r>
                      <a:r>
                        <a:rPr lang="en-GB" sz="1000">
                          <a:solidFill>
                            <a:schemeClr val="dk1"/>
                          </a:solidFill>
                          <a:latin typeface="Mada"/>
                          <a:ea typeface="Mada"/>
                          <a:cs typeface="Mada"/>
                          <a:sym typeface="Mada"/>
                        </a:rPr>
                        <a:t>. There is no bile or acid taste to it. </a:t>
                      </a:r>
                      <a:r>
                        <a:rPr b="1" lang="en-GB" sz="1000">
                          <a:solidFill>
                            <a:schemeClr val="dk1"/>
                          </a:solidFill>
                          <a:latin typeface="Mada"/>
                          <a:ea typeface="Mada"/>
                          <a:cs typeface="Mada"/>
                          <a:sym typeface="Mada"/>
                        </a:rPr>
                        <a:t>Regurgitation at night causes bouts of </a:t>
                      </a:r>
                      <a:r>
                        <a:rPr b="1" lang="en-GB" sz="1000">
                          <a:solidFill>
                            <a:srgbClr val="FF0000"/>
                          </a:solidFill>
                          <a:latin typeface="Mada"/>
                          <a:ea typeface="Mada"/>
                          <a:cs typeface="Mada"/>
                          <a:sym typeface="Mada"/>
                        </a:rPr>
                        <a:t>coughing</a:t>
                      </a:r>
                      <a:r>
                        <a:rPr b="1" lang="en-GB" sz="1000">
                          <a:solidFill>
                            <a:schemeClr val="dk1"/>
                          </a:solidFill>
                          <a:latin typeface="Mada"/>
                          <a:ea typeface="Mada"/>
                          <a:cs typeface="Mada"/>
                          <a:sym typeface="Mada"/>
                        </a:rPr>
                        <a:t> and </a:t>
                      </a:r>
                      <a:r>
                        <a:rPr b="1" lang="en-GB" sz="1000">
                          <a:solidFill>
                            <a:srgbClr val="FF0000"/>
                          </a:solidFill>
                          <a:latin typeface="Mada"/>
                          <a:ea typeface="Mada"/>
                          <a:cs typeface="Mada"/>
                          <a:sym typeface="Mada"/>
                        </a:rPr>
                        <a:t>choking</a:t>
                      </a:r>
                      <a:r>
                        <a:rPr lang="en-GB" sz="1000">
                          <a:solidFill>
                            <a:schemeClr val="dk1"/>
                          </a:solidFill>
                          <a:latin typeface="Mada"/>
                          <a:ea typeface="Mada"/>
                          <a:cs typeface="Mada"/>
                          <a:sym typeface="Mada"/>
                        </a:rPr>
                        <a:t>. As the pouch grows, it presses on the oesophagus and causes </a:t>
                      </a:r>
                      <a:r>
                        <a:rPr b="1" lang="en-GB" sz="1000">
                          <a:solidFill>
                            <a:srgbClr val="FF0000"/>
                          </a:solidFill>
                          <a:latin typeface="Mada"/>
                          <a:ea typeface="Mada"/>
                          <a:cs typeface="Mada"/>
                          <a:sym typeface="Mada"/>
                        </a:rPr>
                        <a:t>dysphagia</a:t>
                      </a:r>
                      <a:r>
                        <a:rPr lang="en-GB" sz="1000">
                          <a:solidFill>
                            <a:schemeClr val="dk1"/>
                          </a:solidFill>
                          <a:latin typeface="Mada"/>
                          <a:ea typeface="Mada"/>
                          <a:cs typeface="Mada"/>
                          <a:sym typeface="Mada"/>
                        </a:rPr>
                        <a:t>. Patients can sometimes swallow their first few mouthfuls of food (until the pouch is full), but thereafter have difficulty in swallowing. By the time these symptoms become severe, the patient may have noticed a swelling in the neck, and find that pressure on the swelling causes</a:t>
                      </a:r>
                      <a:r>
                        <a:rPr b="1" lang="en-GB" sz="1000">
                          <a:solidFill>
                            <a:srgbClr val="FF0000"/>
                          </a:solidFill>
                          <a:latin typeface="Mada"/>
                          <a:ea typeface="Mada"/>
                          <a:cs typeface="Mada"/>
                          <a:sym typeface="Mada"/>
                        </a:rPr>
                        <a:t> gurgling sounds</a:t>
                      </a:r>
                      <a:r>
                        <a:rPr lang="en-GB" sz="1000">
                          <a:solidFill>
                            <a:schemeClr val="dk1"/>
                          </a:solidFill>
                          <a:latin typeface="Mada"/>
                          <a:ea typeface="Mada"/>
                          <a:cs typeface="Mada"/>
                          <a:sym typeface="Mada"/>
                        </a:rPr>
                        <a:t>. The swelling changes in size and often disappears. </a:t>
                      </a:r>
                      <a:endParaRPr sz="1000"/>
                    </a:p>
                  </a:txBody>
                  <a:tcPr marT="91425" marB="91425" marR="91425" marL="91425"/>
                </a:tc>
              </a:tr>
              <a:tr h="942325">
                <a:tc>
                  <a:txBody>
                    <a:bodyPr/>
                    <a:lstStyle/>
                    <a:p>
                      <a:pPr indent="0" lvl="0" marL="0" rtl="0" algn="ctr">
                        <a:spcBef>
                          <a:spcPts val="0"/>
                        </a:spcBef>
                        <a:spcAft>
                          <a:spcPts val="0"/>
                        </a:spcAft>
                        <a:buNone/>
                      </a:pPr>
                      <a:r>
                        <a:rPr b="1" lang="en-GB" sz="1000">
                          <a:solidFill>
                            <a:schemeClr val="dk1"/>
                          </a:solidFill>
                          <a:highlight>
                            <a:srgbClr val="C5F4E0"/>
                          </a:highlight>
                          <a:latin typeface="Mada"/>
                          <a:ea typeface="Mada"/>
                          <a:cs typeface="Mada"/>
                          <a:sym typeface="Mada"/>
                        </a:rPr>
                        <a:t>Sternomastoid tumors</a:t>
                      </a:r>
                      <a:endParaRPr b="1" sz="1000">
                        <a:solidFill>
                          <a:schemeClr val="dk1"/>
                        </a:solidFill>
                        <a:highlight>
                          <a:srgbClr val="C5F4E0"/>
                        </a:highlight>
                        <a:latin typeface="Mada"/>
                        <a:ea typeface="Mada"/>
                        <a:cs typeface="Mada"/>
                        <a:sym typeface="Mada"/>
                      </a:endParaRPr>
                    </a:p>
                  </a:txBody>
                  <a:tcPr marT="91425" marB="91425" marR="91425" marL="91425" anchor="ctr"/>
                </a:tc>
                <a:tc>
                  <a:txBody>
                    <a:bodyPr/>
                    <a:lstStyle/>
                    <a:p>
                      <a:pPr indent="-292100" lvl="0" marL="457200" rtl="0" algn="l">
                        <a:lnSpc>
                          <a:spcPct val="100000"/>
                        </a:lnSpc>
                        <a:spcBef>
                          <a:spcPts val="0"/>
                        </a:spcBef>
                        <a:spcAft>
                          <a:spcPts val="0"/>
                        </a:spcAft>
                        <a:buSzPts val="1000"/>
                        <a:buFont typeface="Mada"/>
                        <a:buChar char="●"/>
                      </a:pPr>
                      <a:r>
                        <a:rPr lang="en-GB" sz="1000">
                          <a:solidFill>
                            <a:schemeClr val="dk1"/>
                          </a:solidFill>
                          <a:latin typeface="Mada"/>
                          <a:ea typeface="Mada"/>
                          <a:cs typeface="Mada"/>
                          <a:sym typeface="Mada"/>
                        </a:rPr>
                        <a:t>A swelling of the middle third of the sternomastoid muscle that’s noticed at birth or in the first few weeks of life caused by the trauma of birth. </a:t>
                      </a:r>
                      <a:r>
                        <a:rPr b="1" lang="en-GB" sz="1000">
                          <a:solidFill>
                            <a:schemeClr val="dk1"/>
                          </a:solidFill>
                          <a:latin typeface="Mada"/>
                          <a:ea typeface="Mada"/>
                          <a:cs typeface="Mada"/>
                          <a:sym typeface="Mada"/>
                        </a:rPr>
                        <a:t>As the patient grows, the lump disappears</a:t>
                      </a:r>
                      <a:r>
                        <a:rPr lang="en-GB" sz="1000">
                          <a:solidFill>
                            <a:schemeClr val="dk1"/>
                          </a:solidFill>
                          <a:latin typeface="Mada"/>
                          <a:ea typeface="Mada"/>
                          <a:cs typeface="Mada"/>
                          <a:sym typeface="Mada"/>
                        </a:rPr>
                        <a:t> and the abnormal segment of muscle becomes fibrotic and contracted. The child keeps their head turned to one side (</a:t>
                      </a:r>
                      <a:r>
                        <a:rPr b="1" lang="en-GB" sz="1000">
                          <a:solidFill>
                            <a:srgbClr val="FF0000"/>
                          </a:solidFill>
                          <a:latin typeface="Mada"/>
                          <a:ea typeface="Mada"/>
                          <a:cs typeface="Mada"/>
                          <a:sym typeface="Mada"/>
                        </a:rPr>
                        <a:t>torticollis</a:t>
                      </a:r>
                      <a:r>
                        <a:rPr lang="en-GB" sz="1000">
                          <a:solidFill>
                            <a:schemeClr val="dk1"/>
                          </a:solidFill>
                          <a:latin typeface="Mada"/>
                          <a:ea typeface="Mada"/>
                          <a:cs typeface="Mada"/>
                          <a:sym typeface="Mada"/>
                        </a:rPr>
                        <a:t>). Attempts to </a:t>
                      </a:r>
                      <a:r>
                        <a:rPr b="1" lang="en-GB" sz="1000">
                          <a:solidFill>
                            <a:schemeClr val="dk1"/>
                          </a:solidFill>
                          <a:latin typeface="Mada"/>
                          <a:ea typeface="Mada"/>
                          <a:cs typeface="Mada"/>
                          <a:sym typeface="Mada"/>
                        </a:rPr>
                        <a:t>turn</a:t>
                      </a:r>
                      <a:r>
                        <a:rPr lang="en-GB" sz="1000">
                          <a:solidFill>
                            <a:schemeClr val="dk1"/>
                          </a:solidFill>
                          <a:latin typeface="Mada"/>
                          <a:ea typeface="Mada"/>
                          <a:cs typeface="Mada"/>
                          <a:sym typeface="Mada"/>
                        </a:rPr>
                        <a:t> the head straight may cause </a:t>
                      </a:r>
                      <a:r>
                        <a:rPr b="1" lang="en-GB" sz="1000">
                          <a:solidFill>
                            <a:schemeClr val="dk1"/>
                          </a:solidFill>
                          <a:latin typeface="Mada"/>
                          <a:ea typeface="Mada"/>
                          <a:cs typeface="Mada"/>
                          <a:sym typeface="Mada"/>
                        </a:rPr>
                        <a:t>pain or distress</a:t>
                      </a:r>
                      <a:r>
                        <a:rPr lang="en-GB" sz="1000">
                          <a:solidFill>
                            <a:schemeClr val="dk1"/>
                          </a:solidFill>
                          <a:latin typeface="Mada"/>
                          <a:ea typeface="Mada"/>
                          <a:cs typeface="Mada"/>
                          <a:sym typeface="Mada"/>
                        </a:rPr>
                        <a:t>. </a:t>
                      </a:r>
                      <a:endParaRPr sz="1000">
                        <a:latin typeface="Mada"/>
                        <a:ea typeface="Mada"/>
                        <a:cs typeface="Mada"/>
                        <a:sym typeface="Mada"/>
                      </a:endParaRPr>
                    </a:p>
                  </a:txBody>
                  <a:tcPr marT="91425" marB="91425" marR="91425" marL="91425"/>
                </a:tc>
              </a:tr>
              <a:tr h="716975">
                <a:tc>
                  <a:txBody>
                    <a:bodyPr/>
                    <a:lstStyle/>
                    <a:p>
                      <a:pPr indent="0" lvl="0" marL="0" rtl="0" algn="ctr">
                        <a:spcBef>
                          <a:spcPts val="0"/>
                        </a:spcBef>
                        <a:spcAft>
                          <a:spcPts val="0"/>
                        </a:spcAft>
                        <a:buNone/>
                      </a:pPr>
                      <a:r>
                        <a:rPr b="1" lang="en-GB" sz="1000">
                          <a:highlight>
                            <a:srgbClr val="C5F4E0"/>
                          </a:highlight>
                          <a:latin typeface="Mada"/>
                          <a:ea typeface="Mada"/>
                          <a:cs typeface="Mada"/>
                          <a:sym typeface="Mada"/>
                        </a:rPr>
                        <a:t>Cervical rib</a:t>
                      </a:r>
                      <a:endParaRPr b="1" sz="1000">
                        <a:highlight>
                          <a:srgbClr val="C5F4E0"/>
                        </a:highlight>
                        <a:latin typeface="Mada"/>
                        <a:ea typeface="Mada"/>
                        <a:cs typeface="Mada"/>
                        <a:sym typeface="Mada"/>
                      </a:endParaRPr>
                    </a:p>
                  </a:txBody>
                  <a:tcPr marT="91425" marB="91425" marR="91425" marL="91425" anchor="ctr"/>
                </a:tc>
                <a:tc>
                  <a:txBody>
                    <a:bodyPr/>
                    <a:lstStyle/>
                    <a:p>
                      <a:pPr indent="-292100" lvl="0" marL="457200" rtl="0" algn="l">
                        <a:lnSpc>
                          <a:spcPct val="100000"/>
                        </a:lnSpc>
                        <a:spcBef>
                          <a:spcPts val="0"/>
                        </a:spcBef>
                        <a:spcAft>
                          <a:spcPts val="0"/>
                        </a:spcAft>
                        <a:buSzPts val="1000"/>
                        <a:buFont typeface="Mada"/>
                        <a:buChar char="●"/>
                      </a:pPr>
                      <a:r>
                        <a:rPr b="1" lang="en-GB" sz="1000">
                          <a:latin typeface="Mada"/>
                          <a:ea typeface="Mada"/>
                          <a:cs typeface="Mada"/>
                          <a:sym typeface="Mada"/>
                        </a:rPr>
                        <a:t>Neurological</a:t>
                      </a:r>
                      <a:r>
                        <a:rPr lang="en-GB" sz="1000">
                          <a:latin typeface="Mada"/>
                          <a:ea typeface="Mada"/>
                          <a:cs typeface="Mada"/>
                          <a:sym typeface="Mada"/>
                        </a:rPr>
                        <a:t> </a:t>
                      </a:r>
                      <a:r>
                        <a:rPr b="1" lang="en-GB" sz="1000">
                          <a:latin typeface="Mada"/>
                          <a:ea typeface="Mada"/>
                          <a:cs typeface="Mada"/>
                          <a:sym typeface="Mada"/>
                        </a:rPr>
                        <a:t>symptoms</a:t>
                      </a:r>
                      <a:r>
                        <a:rPr lang="en-GB" sz="1000">
                          <a:latin typeface="Mada"/>
                          <a:ea typeface="Mada"/>
                          <a:cs typeface="Mada"/>
                          <a:sym typeface="Mada"/>
                        </a:rPr>
                        <a:t>: </a:t>
                      </a:r>
                      <a:r>
                        <a:rPr b="1" lang="en-GB" sz="1000">
                          <a:solidFill>
                            <a:srgbClr val="FF0000"/>
                          </a:solidFill>
                          <a:latin typeface="Mada"/>
                          <a:ea typeface="Mada"/>
                          <a:cs typeface="Mada"/>
                          <a:sym typeface="Mada"/>
                        </a:rPr>
                        <a:t>pain in the C8 and T1 dermatomes</a:t>
                      </a:r>
                      <a:r>
                        <a:rPr lang="en-GB" sz="1000">
                          <a:latin typeface="Mada"/>
                          <a:ea typeface="Mada"/>
                          <a:cs typeface="Mada"/>
                          <a:sym typeface="Mada"/>
                        </a:rPr>
                        <a:t>, and </a:t>
                      </a:r>
                      <a:r>
                        <a:rPr b="1" lang="en-GB" sz="1000">
                          <a:solidFill>
                            <a:srgbClr val="FF0000"/>
                          </a:solidFill>
                          <a:latin typeface="Mada"/>
                          <a:ea typeface="Mada"/>
                          <a:cs typeface="Mada"/>
                          <a:sym typeface="Mada"/>
                        </a:rPr>
                        <a:t>wasting</a:t>
                      </a:r>
                      <a:r>
                        <a:rPr lang="en-GB" sz="1000">
                          <a:latin typeface="Mada"/>
                          <a:ea typeface="Mada"/>
                          <a:cs typeface="Mada"/>
                          <a:sym typeface="Mada"/>
                        </a:rPr>
                        <a:t> and </a:t>
                      </a:r>
                      <a:r>
                        <a:rPr b="1" lang="en-GB" sz="1000">
                          <a:solidFill>
                            <a:srgbClr val="FF0000"/>
                          </a:solidFill>
                          <a:latin typeface="Mada"/>
                          <a:ea typeface="Mada"/>
                          <a:cs typeface="Mada"/>
                          <a:sym typeface="Mada"/>
                        </a:rPr>
                        <a:t>weakness of the small muscles in the hand</a:t>
                      </a:r>
                      <a:r>
                        <a:rPr lang="en-GB" sz="1000">
                          <a:latin typeface="Mada"/>
                          <a:ea typeface="Mada"/>
                          <a:cs typeface="Mada"/>
                          <a:sym typeface="Mada"/>
                        </a:rPr>
                        <a:t>. </a:t>
                      </a:r>
                      <a:endParaRPr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b="1" lang="en-GB" sz="1000">
                          <a:latin typeface="Mada"/>
                          <a:ea typeface="Mada"/>
                          <a:cs typeface="Mada"/>
                          <a:sym typeface="Mada"/>
                        </a:rPr>
                        <a:t>Vascular symptoms:</a:t>
                      </a:r>
                      <a:r>
                        <a:rPr lang="en-GB" sz="1000">
                          <a:latin typeface="Mada"/>
                          <a:ea typeface="Mada"/>
                          <a:cs typeface="Mada"/>
                          <a:sym typeface="Mada"/>
                        </a:rPr>
                        <a:t> </a:t>
                      </a:r>
                      <a:r>
                        <a:rPr b="1" lang="en-GB" sz="1000">
                          <a:solidFill>
                            <a:srgbClr val="FF0000"/>
                          </a:solidFill>
                          <a:latin typeface="Mada"/>
                          <a:ea typeface="Mada"/>
                          <a:cs typeface="Mada"/>
                          <a:sym typeface="Mada"/>
                        </a:rPr>
                        <a:t>Raynaud’s phenomenon</a:t>
                      </a:r>
                      <a:r>
                        <a:rPr lang="en-GB" sz="1000">
                          <a:latin typeface="Mada"/>
                          <a:ea typeface="Mada"/>
                          <a:cs typeface="Mada"/>
                          <a:sym typeface="Mada"/>
                        </a:rPr>
                        <a:t>, </a:t>
                      </a:r>
                      <a:r>
                        <a:rPr b="1" lang="en-GB" sz="1000">
                          <a:solidFill>
                            <a:srgbClr val="FF0000"/>
                          </a:solidFill>
                          <a:latin typeface="Mada"/>
                          <a:ea typeface="Mada"/>
                          <a:cs typeface="Mada"/>
                          <a:sym typeface="Mada"/>
                        </a:rPr>
                        <a:t>trophic</a:t>
                      </a:r>
                      <a:r>
                        <a:rPr lang="en-GB" sz="1000">
                          <a:latin typeface="Mada"/>
                          <a:ea typeface="Mada"/>
                          <a:cs typeface="Mada"/>
                          <a:sym typeface="Mada"/>
                        </a:rPr>
                        <a:t> </a:t>
                      </a:r>
                      <a:r>
                        <a:rPr b="1" lang="en-GB" sz="1000">
                          <a:solidFill>
                            <a:srgbClr val="FF0000"/>
                          </a:solidFill>
                          <a:latin typeface="Mada"/>
                          <a:ea typeface="Mada"/>
                          <a:cs typeface="Mada"/>
                          <a:sym typeface="Mada"/>
                        </a:rPr>
                        <a:t>changes</a:t>
                      </a:r>
                      <a:r>
                        <a:rPr lang="en-GB" sz="1000">
                          <a:latin typeface="Mada"/>
                          <a:ea typeface="Mada"/>
                          <a:cs typeface="Mada"/>
                          <a:sym typeface="Mada"/>
                        </a:rPr>
                        <a:t>, even rest pain and gangrene, may occur but are uncommon.</a:t>
                      </a:r>
                      <a:endParaRPr sz="1000">
                        <a:latin typeface="Mada"/>
                        <a:ea typeface="Mada"/>
                        <a:cs typeface="Mada"/>
                        <a:sym typeface="Mada"/>
                      </a:endParaRPr>
                    </a:p>
                  </a:txBody>
                  <a:tcPr marT="91425" marB="91425" marR="91425" marL="91425"/>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7" name="Shape 2347"/>
        <p:cNvGrpSpPr/>
        <p:nvPr/>
      </p:nvGrpSpPr>
      <p:grpSpPr>
        <a:xfrm>
          <a:off x="0" y="0"/>
          <a:ext cx="0" cy="0"/>
          <a:chOff x="0" y="0"/>
          <a:chExt cx="0" cy="0"/>
        </a:xfrm>
      </p:grpSpPr>
      <p:sp>
        <p:nvSpPr>
          <p:cNvPr id="2348" name="Google Shape;2348;p43"/>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43"/>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43"/>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43"/>
          <p:cNvSpPr txBox="1"/>
          <p:nvPr/>
        </p:nvSpPr>
        <p:spPr>
          <a:xfrm>
            <a:off x="-7450" y="65196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Major Symptoms </a:t>
            </a:r>
            <a:endParaRPr sz="1800">
              <a:solidFill>
                <a:srgbClr val="9FCFCF"/>
              </a:solidFill>
              <a:latin typeface="Comfortaa Regular"/>
              <a:ea typeface="Comfortaa Regular"/>
              <a:cs typeface="Comfortaa Regular"/>
              <a:sym typeface="Comfortaa Regular"/>
            </a:endParaRPr>
          </a:p>
        </p:txBody>
      </p:sp>
      <p:sp>
        <p:nvSpPr>
          <p:cNvPr id="2352" name="Google Shape;2352;p43"/>
          <p:cNvSpPr/>
          <p:nvPr/>
        </p:nvSpPr>
        <p:spPr>
          <a:xfrm>
            <a:off x="850" y="1003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353" name="Google Shape;2353;p43"/>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Summary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2354" name="Google Shape;2354;p43"/>
          <p:cNvCxnSpPr/>
          <p:nvPr/>
        </p:nvCxnSpPr>
        <p:spPr>
          <a:xfrm>
            <a:off x="2458075" y="677550"/>
            <a:ext cx="2880000" cy="3900"/>
          </a:xfrm>
          <a:prstGeom prst="straightConnector1">
            <a:avLst/>
          </a:prstGeom>
          <a:noFill/>
          <a:ln cap="flat" cmpd="sng" w="19050">
            <a:solidFill>
              <a:srgbClr val="83C5BE"/>
            </a:solidFill>
            <a:prstDash val="solid"/>
            <a:round/>
            <a:headEnd len="med" w="med" type="oval"/>
            <a:tailEnd len="med" w="med" type="oval"/>
          </a:ln>
        </p:spPr>
      </p:cxnSp>
      <p:graphicFrame>
        <p:nvGraphicFramePr>
          <p:cNvPr id="2355" name="Google Shape;2355;p43"/>
          <p:cNvGraphicFramePr/>
          <p:nvPr/>
        </p:nvGraphicFramePr>
        <p:xfrm>
          <a:off x="333250" y="1360488"/>
          <a:ext cx="3000000" cy="3000000"/>
        </p:xfrm>
        <a:graphic>
          <a:graphicData uri="http://schemas.openxmlformats.org/drawingml/2006/table">
            <a:tbl>
              <a:tblPr>
                <a:noFill/>
                <a:tableStyleId>{1BA1F6F3-9AE9-4522-8150-B107D0BE8B6C}</a:tableStyleId>
              </a:tblPr>
              <a:tblGrid>
                <a:gridCol w="1105650"/>
                <a:gridCol w="5817350"/>
              </a:tblGrid>
              <a:tr h="353100">
                <a:tc>
                  <a:txBody>
                    <a:bodyPr/>
                    <a:lstStyle/>
                    <a:p>
                      <a:pPr indent="0" lvl="0" marL="0" rtl="0" algn="ctr">
                        <a:spcBef>
                          <a:spcPts val="0"/>
                        </a:spcBef>
                        <a:spcAft>
                          <a:spcPts val="0"/>
                        </a:spcAft>
                        <a:buNone/>
                      </a:pPr>
                      <a:r>
                        <a:rPr b="1" lang="en-GB" sz="1000">
                          <a:solidFill>
                            <a:srgbClr val="E29578"/>
                          </a:solidFill>
                          <a:latin typeface="Lora"/>
                          <a:ea typeface="Lora"/>
                          <a:cs typeface="Lora"/>
                          <a:sym typeface="Lora"/>
                        </a:rPr>
                        <a:t>Diagnosis </a:t>
                      </a:r>
                      <a:endParaRPr b="1" sz="10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9E9E9E"/>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000">
                          <a:solidFill>
                            <a:srgbClr val="E29578"/>
                          </a:solidFill>
                          <a:latin typeface="Lora"/>
                          <a:ea typeface="Lora"/>
                          <a:cs typeface="Lora"/>
                          <a:sym typeface="Lora"/>
                        </a:rPr>
                        <a:t>Symptoms </a:t>
                      </a:r>
                      <a:endParaRPr b="1" sz="10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9E9E9E"/>
                      </a:solidFill>
                      <a:prstDash val="solid"/>
                      <a:round/>
                      <a:headEnd len="sm" w="sm" type="none"/>
                      <a:tailEnd len="sm" w="sm" type="none"/>
                    </a:lnB>
                    <a:solidFill>
                      <a:srgbClr val="FFDDD2"/>
                    </a:solidFill>
                  </a:tcPr>
                </a:tc>
              </a:tr>
              <a:tr h="1155650">
                <a:tc>
                  <a:txBody>
                    <a:bodyPr/>
                    <a:lstStyle/>
                    <a:p>
                      <a:pPr indent="0" lvl="0" marL="0" rtl="0" algn="ctr">
                        <a:spcBef>
                          <a:spcPts val="0"/>
                        </a:spcBef>
                        <a:spcAft>
                          <a:spcPts val="0"/>
                        </a:spcAft>
                        <a:buNone/>
                      </a:pPr>
                      <a:r>
                        <a:rPr b="1" lang="en-GB" sz="1000">
                          <a:highlight>
                            <a:srgbClr val="C5F4E0"/>
                          </a:highlight>
                          <a:latin typeface="Mada"/>
                          <a:ea typeface="Mada"/>
                          <a:cs typeface="Mada"/>
                          <a:sym typeface="Mada"/>
                        </a:rPr>
                        <a:t>Thyroglossal cyst</a:t>
                      </a:r>
                      <a:endParaRPr b="1" sz="1000">
                        <a:highlight>
                          <a:srgbClr val="C5F4E0"/>
                        </a:highlight>
                        <a:latin typeface="Mada"/>
                        <a:ea typeface="Mada"/>
                        <a:cs typeface="Mada"/>
                        <a:sym typeface="Mada"/>
                      </a:endParaRPr>
                    </a:p>
                  </a:txBody>
                  <a:tcPr marT="91425" marB="91425" marR="91425" marL="91425" anchor="ctr">
                    <a:lnT cap="flat" cmpd="sng" w="9525">
                      <a:solidFill>
                        <a:srgbClr val="9E9E9E"/>
                      </a:solidFill>
                      <a:prstDash val="solid"/>
                      <a:round/>
                      <a:headEnd len="sm" w="sm" type="none"/>
                      <a:tailEnd len="sm" w="sm" type="none"/>
                    </a:lnT>
                  </a:tcPr>
                </a:tc>
                <a:tc>
                  <a:txBody>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Theoretically, thyroglossal cysts can occur anywhere between the base of the tongue and the isthmus of the thyroid gland, but they are commonly found in two sites: between the isthmus of the thyroid gland and the hyoid bone, and just above the hyoid bone.</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Thyroglossal cysts  are seen in patients between 15 and 30 years old. Females &gt; males.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The commonest symptom is a </a:t>
                      </a:r>
                      <a:r>
                        <a:rPr b="1" lang="en-GB" sz="1000">
                          <a:solidFill>
                            <a:srgbClr val="FF0000"/>
                          </a:solidFill>
                          <a:latin typeface="Mada"/>
                          <a:ea typeface="Mada"/>
                          <a:cs typeface="Mada"/>
                          <a:sym typeface="Mada"/>
                        </a:rPr>
                        <a:t>painless lump</a:t>
                      </a:r>
                      <a:r>
                        <a:rPr lang="en-GB" sz="1000">
                          <a:latin typeface="Mada"/>
                          <a:ea typeface="Mada"/>
                          <a:cs typeface="Mada"/>
                          <a:sym typeface="Mada"/>
                        </a:rPr>
                        <a:t>. </a:t>
                      </a:r>
                      <a:r>
                        <a:rPr b="1" lang="en-GB" sz="1000">
                          <a:latin typeface="Mada"/>
                          <a:ea typeface="Mada"/>
                          <a:cs typeface="Mada"/>
                          <a:sym typeface="Mada"/>
                        </a:rPr>
                        <a:t>Pain, tenderness and an increase in size occur only if the cyst becomes infected.</a:t>
                      </a:r>
                      <a:endParaRPr b="1" sz="1000">
                        <a:latin typeface="Mada"/>
                        <a:ea typeface="Mada"/>
                        <a:cs typeface="Mada"/>
                        <a:sym typeface="Mada"/>
                      </a:endParaRPr>
                    </a:p>
                  </a:txBody>
                  <a:tcPr marT="91425" marB="91425" marR="91425" marL="91425">
                    <a:lnT cap="flat" cmpd="sng" w="9525">
                      <a:solidFill>
                        <a:srgbClr val="9E9E9E"/>
                      </a:solidFill>
                      <a:prstDash val="solid"/>
                      <a:round/>
                      <a:headEnd len="sm" w="sm" type="none"/>
                      <a:tailEnd len="sm" w="sm" type="none"/>
                    </a:lnT>
                  </a:tcPr>
                </a:tc>
              </a:tr>
              <a:tr h="2600275">
                <a:tc>
                  <a:txBody>
                    <a:bodyPr/>
                    <a:lstStyle/>
                    <a:p>
                      <a:pPr indent="0" lvl="0" marL="0" rtl="0" algn="ctr">
                        <a:spcBef>
                          <a:spcPts val="0"/>
                        </a:spcBef>
                        <a:spcAft>
                          <a:spcPts val="0"/>
                        </a:spcAft>
                        <a:buNone/>
                      </a:pPr>
                      <a:r>
                        <a:rPr b="1" lang="en-GB" sz="1000">
                          <a:highlight>
                            <a:srgbClr val="C5F4E0"/>
                          </a:highlight>
                          <a:latin typeface="Mada"/>
                          <a:ea typeface="Mada"/>
                          <a:cs typeface="Mada"/>
                          <a:sym typeface="Mada"/>
                        </a:rPr>
                        <a:t>Thyroid gland</a:t>
                      </a:r>
                      <a:endParaRPr b="1" sz="1000">
                        <a:highlight>
                          <a:srgbClr val="C5F4E0"/>
                        </a:highlight>
                        <a:latin typeface="Mada"/>
                        <a:ea typeface="Mada"/>
                        <a:cs typeface="Mada"/>
                        <a:sym typeface="Mada"/>
                      </a:endParaRPr>
                    </a:p>
                  </a:txBody>
                  <a:tcPr marT="91425" marB="91425" marR="91425" marL="91425" anchor="ctr"/>
                </a:tc>
                <a:tc>
                  <a:txBody>
                    <a:bodyPr/>
                    <a:lstStyle/>
                    <a:p>
                      <a:pPr indent="-292100" lvl="0" marL="457200" rtl="0" algn="l">
                        <a:spcBef>
                          <a:spcPts val="0"/>
                        </a:spcBef>
                        <a:spcAft>
                          <a:spcPts val="0"/>
                        </a:spcAft>
                        <a:buSzPts val="1000"/>
                        <a:buFont typeface="Mada"/>
                        <a:buChar char="●"/>
                      </a:pPr>
                      <a:r>
                        <a:rPr b="1" lang="en-GB" sz="1000">
                          <a:latin typeface="Mada"/>
                          <a:ea typeface="Mada"/>
                          <a:cs typeface="Mada"/>
                          <a:sym typeface="Mada"/>
                        </a:rPr>
                        <a:t>Symptoms secondary to the swelling in the neck:</a:t>
                      </a:r>
                      <a:endParaRPr b="1" sz="1000">
                        <a:latin typeface="Mada"/>
                        <a:ea typeface="Mada"/>
                        <a:cs typeface="Mada"/>
                        <a:sym typeface="Mada"/>
                      </a:endParaRPr>
                    </a:p>
                    <a:p>
                      <a:pPr indent="-292100" lvl="1" marL="914400" rtl="0" algn="l">
                        <a:spcBef>
                          <a:spcPts val="0"/>
                        </a:spcBef>
                        <a:spcAft>
                          <a:spcPts val="0"/>
                        </a:spcAft>
                        <a:buSzPts val="1000"/>
                        <a:buFont typeface="Mada"/>
                        <a:buChar char="○"/>
                      </a:pPr>
                      <a:r>
                        <a:rPr b="1" lang="en-GB" sz="1000">
                          <a:solidFill>
                            <a:srgbClr val="FF0000"/>
                          </a:solidFill>
                          <a:latin typeface="Mada"/>
                          <a:ea typeface="Mada"/>
                          <a:cs typeface="Mada"/>
                          <a:sym typeface="Mada"/>
                        </a:rPr>
                        <a:t>Discomfort during swallowing: </a:t>
                      </a:r>
                      <a:r>
                        <a:rPr lang="en-GB" sz="1000">
                          <a:latin typeface="Mada"/>
                          <a:ea typeface="Mada"/>
                          <a:cs typeface="Mada"/>
                          <a:sym typeface="Mada"/>
                        </a:rPr>
                        <a:t>this is not true dysphagia.</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b="1" lang="en-GB" sz="1000">
                          <a:solidFill>
                            <a:srgbClr val="FF0000"/>
                          </a:solidFill>
                          <a:latin typeface="Mada"/>
                          <a:ea typeface="Mada"/>
                          <a:cs typeface="Mada"/>
                          <a:sym typeface="Mada"/>
                        </a:rPr>
                        <a:t>Dyspnoea: </a:t>
                      </a:r>
                      <a:r>
                        <a:rPr lang="en-GB" sz="1000">
                          <a:latin typeface="Mada"/>
                          <a:ea typeface="Mada"/>
                          <a:cs typeface="Mada"/>
                          <a:sym typeface="Mada"/>
                        </a:rPr>
                        <a:t>This symptom is often worse when the neck is flexed laterally or forwards and when the patient lies down. </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b="1" lang="en-GB" sz="1000">
                          <a:solidFill>
                            <a:srgbClr val="FF0000"/>
                          </a:solidFill>
                          <a:latin typeface="Mada"/>
                          <a:ea typeface="Mada"/>
                          <a:cs typeface="Mada"/>
                          <a:sym typeface="Mada"/>
                        </a:rPr>
                        <a:t>Pain is not a common feature of thyroid swellings.</a:t>
                      </a:r>
                      <a:endParaRPr b="1" sz="1000">
                        <a:solidFill>
                          <a:srgbClr val="FF0000"/>
                        </a:solidFill>
                        <a:latin typeface="Mada"/>
                        <a:ea typeface="Mada"/>
                        <a:cs typeface="Mada"/>
                        <a:sym typeface="Mada"/>
                      </a:endParaRPr>
                    </a:p>
                    <a:p>
                      <a:pPr indent="-292100" lvl="1" marL="914400" rtl="0" algn="l">
                        <a:spcBef>
                          <a:spcPts val="0"/>
                        </a:spcBef>
                        <a:spcAft>
                          <a:spcPts val="0"/>
                        </a:spcAft>
                        <a:buSzPts val="1000"/>
                        <a:buFont typeface="Mada"/>
                        <a:buChar char="○"/>
                      </a:pPr>
                      <a:r>
                        <a:rPr b="1" lang="en-GB" sz="1000">
                          <a:solidFill>
                            <a:srgbClr val="FF0000"/>
                          </a:solidFill>
                          <a:latin typeface="Mada"/>
                          <a:ea typeface="Mada"/>
                          <a:cs typeface="Mada"/>
                          <a:sym typeface="Mada"/>
                        </a:rPr>
                        <a:t>Hoarseness: </a:t>
                      </a:r>
                      <a:r>
                        <a:rPr lang="en-GB" sz="1000">
                          <a:latin typeface="Mada"/>
                          <a:ea typeface="Mada"/>
                          <a:cs typeface="Mada"/>
                          <a:sym typeface="Mada"/>
                        </a:rPr>
                        <a:t>a very significant symptom.</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Symptoms related to the endocrine activity of the gland:</a:t>
                      </a:r>
                      <a:endParaRPr b="1" sz="1000">
                        <a:latin typeface="Mada"/>
                        <a:ea typeface="Mada"/>
                        <a:cs typeface="Mada"/>
                        <a:sym typeface="Mada"/>
                      </a:endParaRPr>
                    </a:p>
                    <a:p>
                      <a:pPr indent="-292100" lvl="1" marL="914400" rtl="0" algn="l">
                        <a:spcBef>
                          <a:spcPts val="0"/>
                        </a:spcBef>
                        <a:spcAft>
                          <a:spcPts val="0"/>
                        </a:spcAft>
                        <a:buSzPts val="1000"/>
                        <a:buFont typeface="Mada"/>
                        <a:buChar char="○"/>
                      </a:pPr>
                      <a:r>
                        <a:rPr b="1" lang="en-GB" sz="1000">
                          <a:solidFill>
                            <a:srgbClr val="FF0000"/>
                          </a:solidFill>
                          <a:latin typeface="Mada"/>
                          <a:ea typeface="Mada"/>
                          <a:cs typeface="Mada"/>
                          <a:sym typeface="Mada"/>
                        </a:rPr>
                        <a:t>Thyrotoxicosis: </a:t>
                      </a:r>
                      <a:r>
                        <a:rPr lang="en-GB" sz="1000">
                          <a:latin typeface="Mada"/>
                          <a:ea typeface="Mada"/>
                          <a:cs typeface="Mada"/>
                          <a:sym typeface="Mada"/>
                        </a:rPr>
                        <a:t>nervousness, irritability, insomnia, </a:t>
                      </a:r>
                      <a:r>
                        <a:rPr b="1" lang="en-GB" sz="1000">
                          <a:latin typeface="Mada"/>
                          <a:ea typeface="Mada"/>
                          <a:cs typeface="Mada"/>
                          <a:sym typeface="Mada"/>
                        </a:rPr>
                        <a:t>palpitations</a:t>
                      </a:r>
                      <a:r>
                        <a:rPr lang="en-GB" sz="1000">
                          <a:latin typeface="Mada"/>
                          <a:ea typeface="Mada"/>
                          <a:cs typeface="Mada"/>
                          <a:sym typeface="Mada"/>
                        </a:rPr>
                        <a:t>, breathlessness on exertion, swelling of the ankles and chest pain,</a:t>
                      </a:r>
                      <a:r>
                        <a:rPr b="1" lang="en-GB" sz="1000">
                          <a:latin typeface="Mada"/>
                          <a:ea typeface="Mada"/>
                          <a:cs typeface="Mada"/>
                          <a:sym typeface="Mada"/>
                        </a:rPr>
                        <a:t> increase in appetite but loss of weight</a:t>
                      </a:r>
                      <a:r>
                        <a:rPr lang="en-GB" sz="1000">
                          <a:latin typeface="Mada"/>
                          <a:ea typeface="Mada"/>
                          <a:cs typeface="Mada"/>
                          <a:sym typeface="Mada"/>
                        </a:rPr>
                        <a:t>, and sometimes a change of bowel habit, usually diarrhea. Muscle </a:t>
                      </a:r>
                      <a:r>
                        <a:rPr b="1" lang="en-GB" sz="1000">
                          <a:latin typeface="Mada"/>
                          <a:ea typeface="Mada"/>
                          <a:cs typeface="Mada"/>
                          <a:sym typeface="Mada"/>
                        </a:rPr>
                        <a:t>wasting</a:t>
                      </a:r>
                      <a:r>
                        <a:rPr lang="en-GB" sz="1000">
                          <a:latin typeface="Mada"/>
                          <a:ea typeface="Mada"/>
                          <a:cs typeface="Mada"/>
                          <a:sym typeface="Mada"/>
                        </a:rPr>
                        <a:t> and </a:t>
                      </a:r>
                      <a:r>
                        <a:rPr b="1" lang="en-GB" sz="1000">
                          <a:latin typeface="Mada"/>
                          <a:ea typeface="Mada"/>
                          <a:cs typeface="Mada"/>
                          <a:sym typeface="Mada"/>
                        </a:rPr>
                        <a:t>weakness</a:t>
                      </a:r>
                      <a:r>
                        <a:rPr lang="en-GB" sz="1000">
                          <a:latin typeface="Mada"/>
                          <a:ea typeface="Mada"/>
                          <a:cs typeface="Mada"/>
                          <a:sym typeface="Mada"/>
                        </a:rPr>
                        <a:t>, </a:t>
                      </a:r>
                      <a:r>
                        <a:rPr b="1" lang="en-GB" sz="1000">
                          <a:latin typeface="Mada"/>
                          <a:ea typeface="Mada"/>
                          <a:cs typeface="Mada"/>
                          <a:sym typeface="Mada"/>
                        </a:rPr>
                        <a:t>excessive</a:t>
                      </a:r>
                      <a:r>
                        <a:rPr lang="en-GB" sz="1000">
                          <a:latin typeface="Mada"/>
                          <a:ea typeface="Mada"/>
                          <a:cs typeface="Mada"/>
                          <a:sym typeface="Mada"/>
                        </a:rPr>
                        <a:t> </a:t>
                      </a:r>
                      <a:r>
                        <a:rPr b="1" lang="en-GB" sz="1000">
                          <a:latin typeface="Mada"/>
                          <a:ea typeface="Mada"/>
                          <a:cs typeface="Mada"/>
                          <a:sym typeface="Mada"/>
                        </a:rPr>
                        <a:t>sweating</a:t>
                      </a:r>
                      <a:r>
                        <a:rPr lang="en-GB" sz="1000">
                          <a:latin typeface="Mada"/>
                          <a:ea typeface="Mada"/>
                          <a:cs typeface="Mada"/>
                          <a:sym typeface="Mada"/>
                        </a:rPr>
                        <a:t> and an </a:t>
                      </a:r>
                      <a:r>
                        <a:rPr b="1" lang="en-GB" sz="1000">
                          <a:latin typeface="Mada"/>
                          <a:ea typeface="Mada"/>
                          <a:cs typeface="Mada"/>
                          <a:sym typeface="Mada"/>
                        </a:rPr>
                        <a:t>intolerance of hot weather.</a:t>
                      </a:r>
                      <a:r>
                        <a:rPr lang="en-GB" sz="1000">
                          <a:latin typeface="Mada"/>
                          <a:ea typeface="Mada"/>
                          <a:cs typeface="Mada"/>
                          <a:sym typeface="Mada"/>
                        </a:rPr>
                        <a:t> Some women have </a:t>
                      </a:r>
                      <a:r>
                        <a:rPr b="1" lang="en-GB" sz="1000">
                          <a:latin typeface="Mada"/>
                          <a:ea typeface="Mada"/>
                          <a:cs typeface="Mada"/>
                          <a:sym typeface="Mada"/>
                        </a:rPr>
                        <a:t>amenorrhoea</a:t>
                      </a:r>
                      <a:r>
                        <a:rPr lang="en-GB" sz="1000">
                          <a:latin typeface="Mada"/>
                          <a:ea typeface="Mada"/>
                          <a:cs typeface="Mada"/>
                          <a:sym typeface="Mada"/>
                        </a:rPr>
                        <a:t>.</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b="1" lang="en-GB" sz="1000">
                          <a:solidFill>
                            <a:srgbClr val="FF0000"/>
                          </a:solidFill>
                          <a:latin typeface="Mada"/>
                          <a:ea typeface="Mada"/>
                          <a:cs typeface="Mada"/>
                          <a:sym typeface="Mada"/>
                        </a:rPr>
                        <a:t>Myxoedema: </a:t>
                      </a:r>
                      <a:r>
                        <a:rPr b="1" lang="en-GB" sz="1000">
                          <a:latin typeface="Mada"/>
                          <a:ea typeface="Mada"/>
                          <a:cs typeface="Mada"/>
                          <a:sym typeface="Mada"/>
                        </a:rPr>
                        <a:t>increase of weight</a:t>
                      </a:r>
                      <a:r>
                        <a:rPr lang="en-GB" sz="1000">
                          <a:latin typeface="Mada"/>
                          <a:ea typeface="Mada"/>
                          <a:cs typeface="Mada"/>
                          <a:sym typeface="Mada"/>
                        </a:rPr>
                        <a:t>, with deposition of fat across the back of the neck and shoulders. Symptoms also include: </a:t>
                      </a:r>
                      <a:r>
                        <a:rPr b="1" lang="en-GB" sz="1000">
                          <a:latin typeface="Mada"/>
                          <a:ea typeface="Mada"/>
                          <a:cs typeface="Mada"/>
                          <a:sym typeface="Mada"/>
                        </a:rPr>
                        <a:t>slow thought, speech and action; intolerance of cold weather; loss of hair</a:t>
                      </a:r>
                      <a:r>
                        <a:rPr lang="en-GB" sz="1000">
                          <a:latin typeface="Mada"/>
                          <a:ea typeface="Mada"/>
                          <a:cs typeface="Mada"/>
                          <a:sym typeface="Mada"/>
                        </a:rPr>
                        <a:t>, especially the outer third of the eyebrows; </a:t>
                      </a:r>
                      <a:r>
                        <a:rPr b="1" lang="en-GB" sz="1000">
                          <a:latin typeface="Mada"/>
                          <a:ea typeface="Mada"/>
                          <a:cs typeface="Mada"/>
                          <a:sym typeface="Mada"/>
                        </a:rPr>
                        <a:t>muscle fatigue; a dry skin and ‘peaches and cream’ complexion; and constipation.</a:t>
                      </a:r>
                      <a:endParaRPr b="1" sz="1000">
                        <a:latin typeface="Mada"/>
                        <a:ea typeface="Mada"/>
                        <a:cs typeface="Mada"/>
                        <a:sym typeface="Mada"/>
                      </a:endParaRPr>
                    </a:p>
                  </a:txBody>
                  <a:tcPr marT="91425" marB="91425" marR="91425" marL="91425"/>
                </a:tc>
              </a:tr>
              <a:tr h="3563325">
                <a:tc>
                  <a:txBody>
                    <a:bodyPr/>
                    <a:lstStyle/>
                    <a:p>
                      <a:pPr indent="0" lvl="0" marL="0" rtl="0" algn="ctr">
                        <a:spcBef>
                          <a:spcPts val="0"/>
                        </a:spcBef>
                        <a:spcAft>
                          <a:spcPts val="0"/>
                        </a:spcAft>
                        <a:buNone/>
                      </a:pPr>
                      <a:r>
                        <a:rPr b="1" lang="en-GB" sz="1000">
                          <a:highlight>
                            <a:srgbClr val="C5F4E0"/>
                          </a:highlight>
                          <a:latin typeface="Mada"/>
                          <a:ea typeface="Mada"/>
                          <a:cs typeface="Mada"/>
                          <a:sym typeface="Mada"/>
                        </a:rPr>
                        <a:t>Salivary glands swellings</a:t>
                      </a:r>
                      <a:endParaRPr b="1" sz="1000">
                        <a:highlight>
                          <a:srgbClr val="C5F4E0"/>
                        </a:highlight>
                        <a:latin typeface="Mada"/>
                        <a:ea typeface="Mada"/>
                        <a:cs typeface="Mada"/>
                        <a:sym typeface="Mada"/>
                      </a:endParaRPr>
                    </a:p>
                  </a:txBody>
                  <a:tcPr marT="91425" marB="91425" marR="91425" marL="91425" anchor="ctr"/>
                </a:tc>
                <a:tc>
                  <a:txBody>
                    <a:bodyPr/>
                    <a:lstStyle/>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Submandibular swelling:</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Calculi</a:t>
                      </a:r>
                      <a:r>
                        <a:rPr lang="en-GB" sz="1000">
                          <a:solidFill>
                            <a:schemeClr val="dk1"/>
                          </a:solidFill>
                          <a:latin typeface="Mada"/>
                          <a:ea typeface="Mada"/>
                          <a:cs typeface="Mada"/>
                          <a:sym typeface="Mada"/>
                        </a:rPr>
                        <a:t> → Occur in young to middle-aged adults. They are rare in children. The main symptoms are </a:t>
                      </a:r>
                      <a:r>
                        <a:rPr b="1" lang="en-GB" sz="1000">
                          <a:solidFill>
                            <a:srgbClr val="FF0000"/>
                          </a:solidFill>
                          <a:latin typeface="Mada"/>
                          <a:ea typeface="Mada"/>
                          <a:cs typeface="Mada"/>
                          <a:sym typeface="Mada"/>
                        </a:rPr>
                        <a:t>pain</a:t>
                      </a:r>
                      <a:r>
                        <a:rPr lang="en-GB" sz="1000">
                          <a:solidFill>
                            <a:schemeClr val="dk1"/>
                          </a:solidFill>
                          <a:latin typeface="Mada"/>
                          <a:ea typeface="Mada"/>
                          <a:cs typeface="Mada"/>
                          <a:sym typeface="Mada"/>
                        </a:rPr>
                        <a:t> and </a:t>
                      </a:r>
                      <a:r>
                        <a:rPr b="1" lang="en-GB" sz="1000">
                          <a:solidFill>
                            <a:srgbClr val="FF0000"/>
                          </a:solidFill>
                          <a:latin typeface="Mada"/>
                          <a:ea typeface="Mada"/>
                          <a:cs typeface="Mada"/>
                          <a:sym typeface="Mada"/>
                        </a:rPr>
                        <a:t>swelling</a:t>
                      </a:r>
                      <a:r>
                        <a:rPr lang="en-GB" sz="1000">
                          <a:solidFill>
                            <a:schemeClr val="dk1"/>
                          </a:solidFill>
                          <a:latin typeface="Mada"/>
                          <a:ea typeface="Mada"/>
                          <a:cs typeface="Mada"/>
                          <a:sym typeface="Mada"/>
                        </a:rPr>
                        <a:t> </a:t>
                      </a:r>
                      <a:r>
                        <a:rPr b="1" lang="en-GB" sz="1000">
                          <a:solidFill>
                            <a:srgbClr val="FF0000"/>
                          </a:solidFill>
                          <a:latin typeface="Mada"/>
                          <a:ea typeface="Mada"/>
                          <a:cs typeface="Mada"/>
                          <a:sym typeface="Mada"/>
                        </a:rPr>
                        <a:t>beneath the jaw</a:t>
                      </a:r>
                      <a:r>
                        <a:rPr lang="en-GB" sz="1000">
                          <a:solidFill>
                            <a:schemeClr val="dk1"/>
                          </a:solidFill>
                          <a:latin typeface="Mada"/>
                          <a:ea typeface="Mada"/>
                          <a:cs typeface="Mada"/>
                          <a:sym typeface="Mada"/>
                        </a:rPr>
                        <a:t>. </a:t>
                      </a:r>
                      <a:r>
                        <a:rPr b="1" lang="en-GB" sz="1000">
                          <a:solidFill>
                            <a:schemeClr val="dk1"/>
                          </a:solidFill>
                          <a:latin typeface="Mada"/>
                          <a:ea typeface="Mada"/>
                          <a:cs typeface="Mada"/>
                          <a:sym typeface="Mada"/>
                        </a:rPr>
                        <a:t>The pain is a dull ache</a:t>
                      </a:r>
                      <a:r>
                        <a:rPr lang="en-GB" sz="1000">
                          <a:solidFill>
                            <a:schemeClr val="dk1"/>
                          </a:solidFill>
                          <a:latin typeface="Mada"/>
                          <a:ea typeface="Mada"/>
                          <a:cs typeface="Mada"/>
                          <a:sym typeface="Mada"/>
                        </a:rPr>
                        <a:t>, which radiates to the ear or into the tongue. Both symptoms appear, or worsen, </a:t>
                      </a:r>
                      <a:r>
                        <a:rPr b="1" lang="en-GB" sz="1000">
                          <a:solidFill>
                            <a:srgbClr val="FF0000"/>
                          </a:solidFill>
                          <a:latin typeface="Mada"/>
                          <a:ea typeface="Mada"/>
                          <a:cs typeface="Mada"/>
                          <a:sym typeface="Mada"/>
                        </a:rPr>
                        <a:t>before and during eating</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Infection </a:t>
                      </a:r>
                      <a:r>
                        <a:rPr lang="en-GB" sz="1000">
                          <a:solidFill>
                            <a:schemeClr val="dk1"/>
                          </a:solidFill>
                          <a:latin typeface="Mada"/>
                          <a:ea typeface="Mada"/>
                          <a:cs typeface="Mada"/>
                          <a:sym typeface="Mada"/>
                        </a:rPr>
                        <a:t>(secondary to the presence of a stone)</a:t>
                      </a:r>
                      <a:r>
                        <a:rPr b="1"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 </a:t>
                      </a:r>
                      <a:r>
                        <a:rPr b="1" lang="en-GB" sz="1000">
                          <a:solidFill>
                            <a:srgbClr val="FF0000"/>
                          </a:solidFill>
                          <a:latin typeface="Mada"/>
                          <a:ea typeface="Mada"/>
                          <a:cs typeface="Mada"/>
                          <a:sym typeface="Mada"/>
                        </a:rPr>
                        <a:t>pain is severe</a:t>
                      </a:r>
                      <a:r>
                        <a:rPr lang="en-GB" sz="1000">
                          <a:solidFill>
                            <a:schemeClr val="dk1"/>
                          </a:solidFill>
                          <a:latin typeface="Mada"/>
                          <a:ea typeface="Mada"/>
                          <a:cs typeface="Mada"/>
                          <a:sym typeface="Mada"/>
                        </a:rPr>
                        <a:t>, </a:t>
                      </a:r>
                      <a:r>
                        <a:rPr b="1" lang="en-GB" sz="1000">
                          <a:solidFill>
                            <a:srgbClr val="FF0000"/>
                          </a:solidFill>
                          <a:latin typeface="Mada"/>
                          <a:ea typeface="Mada"/>
                          <a:cs typeface="Mada"/>
                          <a:sym typeface="Mada"/>
                        </a:rPr>
                        <a:t>throbbing</a:t>
                      </a:r>
                      <a:r>
                        <a:rPr lang="en-GB" sz="1000">
                          <a:solidFill>
                            <a:schemeClr val="dk1"/>
                          </a:solidFill>
                          <a:latin typeface="Mada"/>
                          <a:ea typeface="Mada"/>
                          <a:cs typeface="Mada"/>
                          <a:sym typeface="Mada"/>
                        </a:rPr>
                        <a:t>, </a:t>
                      </a:r>
                      <a:r>
                        <a:rPr b="1" lang="en-GB" sz="1000">
                          <a:solidFill>
                            <a:srgbClr val="FF0000"/>
                          </a:solidFill>
                          <a:latin typeface="Mada"/>
                          <a:ea typeface="Mada"/>
                          <a:cs typeface="Mada"/>
                          <a:sym typeface="Mada"/>
                        </a:rPr>
                        <a:t>continuous</a:t>
                      </a:r>
                      <a:r>
                        <a:rPr lang="en-GB" sz="1000">
                          <a:solidFill>
                            <a:schemeClr val="dk1"/>
                          </a:solidFill>
                          <a:latin typeface="Mada"/>
                          <a:ea typeface="Mada"/>
                          <a:cs typeface="Mada"/>
                          <a:sym typeface="Mada"/>
                        </a:rPr>
                        <a:t> and </a:t>
                      </a:r>
                      <a:r>
                        <a:rPr b="1" lang="en-GB" sz="1000">
                          <a:solidFill>
                            <a:srgbClr val="FF0000"/>
                          </a:solidFill>
                          <a:latin typeface="Mada"/>
                          <a:ea typeface="Mada"/>
                          <a:cs typeface="Mada"/>
                          <a:sym typeface="Mada"/>
                        </a:rPr>
                        <a:t>exacerbated by eating</a:t>
                      </a:r>
                      <a:r>
                        <a:rPr lang="en-GB" sz="1000">
                          <a:solidFill>
                            <a:schemeClr val="dk1"/>
                          </a:solidFill>
                          <a:latin typeface="Mada"/>
                          <a:ea typeface="Mada"/>
                          <a:cs typeface="Mada"/>
                          <a:sym typeface="Mada"/>
                        </a:rPr>
                        <a:t>. The mass is </a:t>
                      </a:r>
                      <a:r>
                        <a:rPr b="1" lang="en-GB" sz="1000">
                          <a:solidFill>
                            <a:srgbClr val="FF0000"/>
                          </a:solidFill>
                          <a:latin typeface="Mada"/>
                          <a:ea typeface="Mada"/>
                          <a:cs typeface="Mada"/>
                          <a:sym typeface="Mada"/>
                        </a:rPr>
                        <a:t>hot</a:t>
                      </a:r>
                      <a:r>
                        <a:rPr lang="en-GB" sz="1000">
                          <a:solidFill>
                            <a:schemeClr val="dk1"/>
                          </a:solidFill>
                          <a:latin typeface="Mada"/>
                          <a:ea typeface="Mada"/>
                          <a:cs typeface="Mada"/>
                          <a:sym typeface="Mada"/>
                        </a:rPr>
                        <a:t> and </a:t>
                      </a:r>
                      <a:r>
                        <a:rPr b="1" lang="en-GB" sz="1000">
                          <a:solidFill>
                            <a:srgbClr val="FF0000"/>
                          </a:solidFill>
                          <a:latin typeface="Mada"/>
                          <a:ea typeface="Mada"/>
                          <a:cs typeface="Mada"/>
                          <a:sym typeface="Mada"/>
                        </a:rPr>
                        <a:t>tender</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Tumor </a:t>
                      </a:r>
                      <a:r>
                        <a:rPr lang="en-GB" sz="1000">
                          <a:solidFill>
                            <a:schemeClr val="dk1"/>
                          </a:solidFill>
                          <a:latin typeface="Mada"/>
                          <a:ea typeface="Mada"/>
                          <a:cs typeface="Mada"/>
                          <a:sym typeface="Mada"/>
                        </a:rPr>
                        <a:t>→</a:t>
                      </a:r>
                      <a:r>
                        <a:rPr b="1" lang="en-GB" sz="1000">
                          <a:solidFill>
                            <a:schemeClr val="dk1"/>
                          </a:solidFill>
                          <a:latin typeface="Mada"/>
                          <a:ea typeface="Mada"/>
                          <a:cs typeface="Mada"/>
                          <a:sym typeface="Mada"/>
                        </a:rPr>
                        <a:t> </a:t>
                      </a:r>
                      <a:r>
                        <a:rPr b="1" lang="en-GB" sz="1000" u="sng">
                          <a:solidFill>
                            <a:schemeClr val="dk1"/>
                          </a:solidFill>
                          <a:latin typeface="Mada"/>
                          <a:ea typeface="Mada"/>
                          <a:cs typeface="Mada"/>
                          <a:sym typeface="Mada"/>
                        </a:rPr>
                        <a:t>Adenoma</a:t>
                      </a:r>
                      <a:r>
                        <a:rPr lang="en-GB" sz="1000">
                          <a:solidFill>
                            <a:schemeClr val="dk1"/>
                          </a:solidFill>
                          <a:latin typeface="Mada"/>
                          <a:ea typeface="Mada"/>
                          <a:cs typeface="Mada"/>
                          <a:sym typeface="Mada"/>
                        </a:rPr>
                        <a:t> forms a </a:t>
                      </a:r>
                      <a:r>
                        <a:rPr b="1" lang="en-GB" sz="1000">
                          <a:solidFill>
                            <a:srgbClr val="FF0000"/>
                          </a:solidFill>
                          <a:latin typeface="Mada"/>
                          <a:ea typeface="Mada"/>
                          <a:cs typeface="Mada"/>
                          <a:sym typeface="Mada"/>
                        </a:rPr>
                        <a:t>painless</a:t>
                      </a:r>
                      <a:r>
                        <a:rPr lang="en-GB" sz="1000">
                          <a:solidFill>
                            <a:schemeClr val="dk1"/>
                          </a:solidFill>
                          <a:latin typeface="Mada"/>
                          <a:ea typeface="Mada"/>
                          <a:cs typeface="Mada"/>
                          <a:sym typeface="Mada"/>
                        </a:rPr>
                        <a:t>, </a:t>
                      </a:r>
                      <a:r>
                        <a:rPr b="1" lang="en-GB" sz="1000">
                          <a:solidFill>
                            <a:srgbClr val="FF0000"/>
                          </a:solidFill>
                          <a:latin typeface="Mada"/>
                          <a:ea typeface="Mada"/>
                          <a:cs typeface="Mada"/>
                          <a:sym typeface="Mada"/>
                        </a:rPr>
                        <a:t>slow-growing</a:t>
                      </a:r>
                      <a:r>
                        <a:rPr lang="en-GB" sz="1000">
                          <a:solidFill>
                            <a:schemeClr val="dk1"/>
                          </a:solidFill>
                          <a:latin typeface="Mada"/>
                          <a:ea typeface="Mada"/>
                          <a:cs typeface="Mada"/>
                          <a:sym typeface="Mada"/>
                        </a:rPr>
                        <a:t>, non-tender, hard, well-defined, spherical mass. </a:t>
                      </a:r>
                      <a:r>
                        <a:rPr b="1" lang="en-GB" sz="1000" u="sng">
                          <a:solidFill>
                            <a:schemeClr val="dk1"/>
                          </a:solidFill>
                          <a:latin typeface="Mada"/>
                          <a:ea typeface="Mada"/>
                          <a:cs typeface="Mada"/>
                          <a:sym typeface="Mada"/>
                        </a:rPr>
                        <a:t>Carcinoma</a:t>
                      </a:r>
                      <a:r>
                        <a:rPr lang="en-GB" sz="1000">
                          <a:solidFill>
                            <a:schemeClr val="dk1"/>
                          </a:solidFill>
                          <a:latin typeface="Mada"/>
                          <a:ea typeface="Mada"/>
                          <a:cs typeface="Mada"/>
                          <a:sym typeface="Mada"/>
                        </a:rPr>
                        <a:t> causes an indistinct, hot, slightly tender, </a:t>
                      </a:r>
                      <a:r>
                        <a:rPr b="1" lang="en-GB" sz="1000">
                          <a:solidFill>
                            <a:srgbClr val="FF0000"/>
                          </a:solidFill>
                          <a:latin typeface="Mada"/>
                          <a:ea typeface="Mada"/>
                          <a:cs typeface="Mada"/>
                          <a:sym typeface="Mada"/>
                        </a:rPr>
                        <a:t>rapidly growing</a:t>
                      </a:r>
                      <a:r>
                        <a:rPr lang="en-GB" sz="1000">
                          <a:solidFill>
                            <a:schemeClr val="dk1"/>
                          </a:solidFill>
                          <a:latin typeface="Mada"/>
                          <a:ea typeface="Mada"/>
                          <a:cs typeface="Mada"/>
                          <a:sym typeface="Mada"/>
                        </a:rPr>
                        <a:t>, </a:t>
                      </a:r>
                      <a:r>
                        <a:rPr b="1" lang="en-GB" sz="1000">
                          <a:solidFill>
                            <a:srgbClr val="FF0000"/>
                          </a:solidFill>
                          <a:latin typeface="Mada"/>
                          <a:ea typeface="Mada"/>
                          <a:cs typeface="Mada"/>
                          <a:sym typeface="Mada"/>
                        </a:rPr>
                        <a:t>painful</a:t>
                      </a:r>
                      <a:r>
                        <a:rPr lang="en-GB" sz="1000">
                          <a:solidFill>
                            <a:schemeClr val="dk1"/>
                          </a:solidFill>
                          <a:latin typeface="Mada"/>
                          <a:ea typeface="Mada"/>
                          <a:cs typeface="Mada"/>
                          <a:sym typeface="Mada"/>
                        </a:rPr>
                        <a:t> mass.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Parotid gland swelling:</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Calculi → </a:t>
                      </a:r>
                      <a:r>
                        <a:rPr lang="en-GB" sz="1000">
                          <a:solidFill>
                            <a:schemeClr val="dk1"/>
                          </a:solidFill>
                          <a:latin typeface="Mada"/>
                          <a:ea typeface="Mada"/>
                          <a:cs typeface="Mada"/>
                          <a:sym typeface="Mada"/>
                        </a:rPr>
                        <a:t>Stones causes </a:t>
                      </a:r>
                      <a:r>
                        <a:rPr b="1" lang="en-GB" sz="1000" u="sng">
                          <a:solidFill>
                            <a:schemeClr val="dk1"/>
                          </a:solidFill>
                          <a:latin typeface="Mada"/>
                          <a:ea typeface="Mada"/>
                          <a:cs typeface="Mada"/>
                          <a:sym typeface="Mada"/>
                        </a:rPr>
                        <a:t>Chronic parotitis</a:t>
                      </a:r>
                      <a:r>
                        <a:rPr lang="en-GB" sz="1000">
                          <a:solidFill>
                            <a:schemeClr val="dk1"/>
                          </a:solidFill>
                          <a:latin typeface="Mada"/>
                          <a:ea typeface="Mada"/>
                          <a:cs typeface="Mada"/>
                          <a:sym typeface="Mada"/>
                        </a:rPr>
                        <a:t>. Main symptoms are </a:t>
                      </a:r>
                      <a:r>
                        <a:rPr b="1" lang="en-GB" sz="1000">
                          <a:solidFill>
                            <a:srgbClr val="FF0000"/>
                          </a:solidFill>
                          <a:latin typeface="Mada"/>
                          <a:ea typeface="Mada"/>
                          <a:cs typeface="Mada"/>
                          <a:sym typeface="Mada"/>
                        </a:rPr>
                        <a:t>recurrent swelling</a:t>
                      </a:r>
                      <a:r>
                        <a:rPr lang="en-GB" sz="1000">
                          <a:solidFill>
                            <a:schemeClr val="dk1"/>
                          </a:solidFill>
                          <a:latin typeface="Mada"/>
                          <a:ea typeface="Mada"/>
                          <a:cs typeface="Mada"/>
                          <a:sym typeface="Mada"/>
                        </a:rPr>
                        <a:t> of the parotid gland that’s particularly </a:t>
                      </a:r>
                      <a:r>
                        <a:rPr b="1" lang="en-GB" sz="1000">
                          <a:solidFill>
                            <a:srgbClr val="FF0000"/>
                          </a:solidFill>
                          <a:latin typeface="Mada"/>
                          <a:ea typeface="Mada"/>
                          <a:cs typeface="Mada"/>
                          <a:sym typeface="Mada"/>
                        </a:rPr>
                        <a:t>noticeable before eating and is associated with an aching pain.</a:t>
                      </a:r>
                      <a:endParaRPr b="1" sz="1000">
                        <a:solidFill>
                          <a:srgbClr val="FF0000"/>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Infection → </a:t>
                      </a:r>
                      <a:r>
                        <a:rPr b="1" lang="en-GB" sz="1000" u="sng">
                          <a:solidFill>
                            <a:schemeClr val="dk1"/>
                          </a:solidFill>
                          <a:latin typeface="Mada"/>
                          <a:ea typeface="Mada"/>
                          <a:cs typeface="Mada"/>
                          <a:sym typeface="Mada"/>
                        </a:rPr>
                        <a:t>Acute parotitis</a:t>
                      </a:r>
                      <a:r>
                        <a:rPr lang="en-GB" sz="1000">
                          <a:solidFill>
                            <a:schemeClr val="dk1"/>
                          </a:solidFill>
                          <a:latin typeface="Mada"/>
                          <a:ea typeface="Mada"/>
                          <a:cs typeface="Mada"/>
                          <a:sym typeface="Mada"/>
                        </a:rPr>
                        <a:t> more common in the elderly and the debilitated. The patient complains of the </a:t>
                      </a:r>
                      <a:r>
                        <a:rPr b="1" lang="en-GB" sz="1000">
                          <a:solidFill>
                            <a:srgbClr val="FF0000"/>
                          </a:solidFill>
                          <a:latin typeface="Mada"/>
                          <a:ea typeface="Mada"/>
                          <a:cs typeface="Mada"/>
                          <a:sym typeface="Mada"/>
                        </a:rPr>
                        <a:t>sudden onset of pain</a:t>
                      </a:r>
                      <a:r>
                        <a:rPr lang="en-GB" sz="1000">
                          <a:solidFill>
                            <a:schemeClr val="dk1"/>
                          </a:solidFill>
                          <a:latin typeface="Mada"/>
                          <a:ea typeface="Mada"/>
                          <a:cs typeface="Mada"/>
                          <a:sym typeface="Mada"/>
                        </a:rPr>
                        <a:t> and </a:t>
                      </a:r>
                      <a:r>
                        <a:rPr b="1" lang="en-GB" sz="1000">
                          <a:solidFill>
                            <a:srgbClr val="FF0000"/>
                          </a:solidFill>
                          <a:latin typeface="Mada"/>
                          <a:ea typeface="Mada"/>
                          <a:cs typeface="Mada"/>
                          <a:sym typeface="Mada"/>
                        </a:rPr>
                        <a:t>swelling</a:t>
                      </a:r>
                      <a:r>
                        <a:rPr lang="en-GB" sz="1000">
                          <a:solidFill>
                            <a:schemeClr val="dk1"/>
                          </a:solidFill>
                          <a:latin typeface="Mada"/>
                          <a:ea typeface="Mada"/>
                          <a:cs typeface="Mada"/>
                          <a:sym typeface="Mada"/>
                        </a:rPr>
                        <a:t> in the side of the face. The </a:t>
                      </a:r>
                      <a:r>
                        <a:rPr b="1" lang="en-GB" sz="1000">
                          <a:solidFill>
                            <a:srgbClr val="FF0000"/>
                          </a:solidFill>
                          <a:latin typeface="Mada"/>
                          <a:ea typeface="Mada"/>
                          <a:cs typeface="Mada"/>
                          <a:sym typeface="Mada"/>
                        </a:rPr>
                        <a:t>pain is continuous and throbbing</a:t>
                      </a:r>
                      <a:r>
                        <a:rPr lang="en-GB" sz="1000">
                          <a:solidFill>
                            <a:schemeClr val="dk1"/>
                          </a:solidFill>
                          <a:latin typeface="Mada"/>
                          <a:ea typeface="Mada"/>
                          <a:cs typeface="Mada"/>
                          <a:sym typeface="Mada"/>
                        </a:rPr>
                        <a:t>, and </a:t>
                      </a:r>
                      <a:r>
                        <a:rPr lang="en-GB" sz="1000">
                          <a:latin typeface="Mada"/>
                          <a:ea typeface="Mada"/>
                          <a:cs typeface="Mada"/>
                          <a:sym typeface="Mada"/>
                        </a:rPr>
                        <a:t>radiates to the ear and over the side of the head</a:t>
                      </a:r>
                      <a:r>
                        <a:rPr lang="en-GB" sz="1000">
                          <a:solidFill>
                            <a:schemeClr val="dk1"/>
                          </a:solidFill>
                          <a:latin typeface="Mada"/>
                          <a:ea typeface="Mada"/>
                          <a:cs typeface="Mada"/>
                          <a:sym typeface="Mada"/>
                        </a:rPr>
                        <a:t>. </a:t>
                      </a:r>
                      <a:r>
                        <a:rPr b="1" lang="en-GB" sz="1000">
                          <a:solidFill>
                            <a:srgbClr val="FF0000"/>
                          </a:solidFill>
                          <a:latin typeface="Mada"/>
                          <a:ea typeface="Mada"/>
                          <a:cs typeface="Mada"/>
                          <a:sym typeface="Mada"/>
                        </a:rPr>
                        <a:t>Speaking</a:t>
                      </a:r>
                      <a:r>
                        <a:rPr lang="en-GB" sz="1000">
                          <a:solidFill>
                            <a:schemeClr val="dk1"/>
                          </a:solidFill>
                          <a:latin typeface="Mada"/>
                          <a:ea typeface="Mada"/>
                          <a:cs typeface="Mada"/>
                          <a:sym typeface="Mada"/>
                        </a:rPr>
                        <a:t> and </a:t>
                      </a:r>
                      <a:r>
                        <a:rPr b="1" lang="en-GB" sz="1000">
                          <a:solidFill>
                            <a:srgbClr val="FF0000"/>
                          </a:solidFill>
                          <a:latin typeface="Mada"/>
                          <a:ea typeface="Mada"/>
                          <a:cs typeface="Mada"/>
                          <a:sym typeface="Mada"/>
                        </a:rPr>
                        <a:t>eating cause pain</a:t>
                      </a:r>
                      <a:r>
                        <a:rPr lang="en-GB" sz="1000">
                          <a:solidFill>
                            <a:schemeClr val="dk1"/>
                          </a:solidFill>
                          <a:latin typeface="Mada"/>
                          <a:ea typeface="Mada"/>
                          <a:cs typeface="Mada"/>
                          <a:sym typeface="Mada"/>
                        </a:rPr>
                        <a:t>. The patient feels hot, sweaty and ill and may complain of shivering attacks (</a:t>
                      </a:r>
                      <a:r>
                        <a:rPr b="1" lang="en-GB" sz="1000">
                          <a:solidFill>
                            <a:srgbClr val="FF0000"/>
                          </a:solidFill>
                          <a:latin typeface="Mada"/>
                          <a:ea typeface="Mada"/>
                          <a:cs typeface="Mada"/>
                          <a:sym typeface="Mada"/>
                        </a:rPr>
                        <a:t>rigors</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Tumor → </a:t>
                      </a:r>
                      <a:r>
                        <a:rPr b="1" lang="en-GB" sz="1000" u="sng">
                          <a:solidFill>
                            <a:schemeClr val="dk1"/>
                          </a:solidFill>
                          <a:latin typeface="Mada"/>
                          <a:ea typeface="Mada"/>
                          <a:cs typeface="Mada"/>
                          <a:sym typeface="Mada"/>
                        </a:rPr>
                        <a:t>Adenoma</a:t>
                      </a:r>
                      <a:r>
                        <a:rPr lang="en-GB" sz="1000">
                          <a:solidFill>
                            <a:schemeClr val="dk1"/>
                          </a:solidFill>
                          <a:latin typeface="Mada"/>
                          <a:ea typeface="Mada"/>
                          <a:cs typeface="Mada"/>
                          <a:sym typeface="Mada"/>
                        </a:rPr>
                        <a:t> forms a </a:t>
                      </a:r>
                      <a:r>
                        <a:rPr b="1" lang="en-GB" sz="1000">
                          <a:solidFill>
                            <a:srgbClr val="FF0000"/>
                          </a:solidFill>
                          <a:latin typeface="Mada"/>
                          <a:ea typeface="Mada"/>
                          <a:cs typeface="Mada"/>
                          <a:sym typeface="Mada"/>
                        </a:rPr>
                        <a:t>painless</a:t>
                      </a:r>
                      <a:r>
                        <a:rPr lang="en-GB" sz="1000">
                          <a:solidFill>
                            <a:schemeClr val="dk1"/>
                          </a:solidFill>
                          <a:latin typeface="Mada"/>
                          <a:ea typeface="Mada"/>
                          <a:cs typeface="Mada"/>
                          <a:sym typeface="Mada"/>
                        </a:rPr>
                        <a:t>, </a:t>
                      </a:r>
                      <a:r>
                        <a:rPr b="1" lang="en-GB" sz="1000">
                          <a:solidFill>
                            <a:srgbClr val="FF0000"/>
                          </a:solidFill>
                          <a:latin typeface="Mada"/>
                          <a:ea typeface="Mada"/>
                          <a:cs typeface="Mada"/>
                          <a:sym typeface="Mada"/>
                        </a:rPr>
                        <a:t>slow-growing</a:t>
                      </a:r>
                      <a:r>
                        <a:rPr lang="en-GB" sz="1000">
                          <a:solidFill>
                            <a:schemeClr val="dk1"/>
                          </a:solidFill>
                          <a:latin typeface="Mada"/>
                          <a:ea typeface="Mada"/>
                          <a:cs typeface="Mada"/>
                          <a:sym typeface="Mada"/>
                        </a:rPr>
                        <a:t>, non-tender, hard, well-defined, spherical mass. </a:t>
                      </a:r>
                      <a:r>
                        <a:rPr b="1" lang="en-GB" sz="1000" u="sng">
                          <a:solidFill>
                            <a:schemeClr val="dk1"/>
                          </a:solidFill>
                          <a:latin typeface="Mada"/>
                          <a:ea typeface="Mada"/>
                          <a:cs typeface="Mada"/>
                          <a:sym typeface="Mada"/>
                        </a:rPr>
                        <a:t>Carcinoma</a:t>
                      </a:r>
                      <a:r>
                        <a:rPr lang="en-GB" sz="1000">
                          <a:solidFill>
                            <a:schemeClr val="dk1"/>
                          </a:solidFill>
                          <a:latin typeface="Mada"/>
                          <a:ea typeface="Mada"/>
                          <a:cs typeface="Mada"/>
                          <a:sym typeface="Mada"/>
                        </a:rPr>
                        <a:t> causes an indistinct, hot, slightly tender, </a:t>
                      </a:r>
                      <a:r>
                        <a:rPr b="1" lang="en-GB" sz="1000">
                          <a:solidFill>
                            <a:srgbClr val="FF0000"/>
                          </a:solidFill>
                          <a:latin typeface="Mada"/>
                          <a:ea typeface="Mada"/>
                          <a:cs typeface="Mada"/>
                          <a:sym typeface="Mada"/>
                        </a:rPr>
                        <a:t>rapidly growing</a:t>
                      </a:r>
                      <a:r>
                        <a:rPr lang="en-GB" sz="1000">
                          <a:solidFill>
                            <a:schemeClr val="dk1"/>
                          </a:solidFill>
                          <a:latin typeface="Mada"/>
                          <a:ea typeface="Mada"/>
                          <a:cs typeface="Mada"/>
                          <a:sym typeface="Mada"/>
                        </a:rPr>
                        <a:t>, </a:t>
                      </a:r>
                      <a:r>
                        <a:rPr b="1" lang="en-GB" sz="1000">
                          <a:solidFill>
                            <a:srgbClr val="FF0000"/>
                          </a:solidFill>
                          <a:latin typeface="Mada"/>
                          <a:ea typeface="Mada"/>
                          <a:cs typeface="Mada"/>
                          <a:sym typeface="Mada"/>
                        </a:rPr>
                        <a:t>painful</a:t>
                      </a:r>
                      <a:r>
                        <a:rPr lang="en-GB" sz="1000">
                          <a:solidFill>
                            <a:schemeClr val="dk1"/>
                          </a:solidFill>
                          <a:latin typeface="Mada"/>
                          <a:ea typeface="Mada"/>
                          <a:cs typeface="Mada"/>
                          <a:sym typeface="Mada"/>
                        </a:rPr>
                        <a:t> mass.</a:t>
                      </a:r>
                      <a:endParaRPr b="1" sz="1000">
                        <a:solidFill>
                          <a:schemeClr val="dk1"/>
                        </a:solidFill>
                        <a:latin typeface="Mada"/>
                        <a:ea typeface="Mada"/>
                        <a:cs typeface="Mada"/>
                        <a:sym typeface="Mada"/>
                      </a:endParaRPr>
                    </a:p>
                  </a:txBody>
                  <a:tcPr marT="91425" marB="91425" marR="91425" marL="91425"/>
                </a:tc>
              </a:tr>
            </a:tbl>
          </a:graphicData>
        </a:graphic>
      </p:graphicFrame>
      <p:sp>
        <p:nvSpPr>
          <p:cNvPr id="2356" name="Google Shape;2356;p43">
            <a:hlinkClick r:id="rId3"/>
          </p:cNvPr>
          <p:cNvSpPr/>
          <p:nvPr/>
        </p:nvSpPr>
        <p:spPr>
          <a:xfrm>
            <a:off x="1603713" y="9732875"/>
            <a:ext cx="4382100" cy="614100"/>
          </a:xfrm>
          <a:prstGeom prst="snip2DiagRect">
            <a:avLst>
              <a:gd fmla="val 0" name="adj1"/>
              <a:gd fmla="val 16667" name="adj2"/>
            </a:avLst>
          </a:prstGeom>
          <a:solidFill>
            <a:srgbClr val="E6F8F6"/>
          </a:solidFill>
          <a:ln cap="flat" cmpd="sng" w="28575">
            <a:solidFill>
              <a:srgbClr val="E2957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u="sng">
                <a:solidFill>
                  <a:srgbClr val="434343"/>
                </a:solidFill>
                <a:latin typeface="Cabin"/>
                <a:ea typeface="Cabin"/>
                <a:cs typeface="Cabin"/>
                <a:sym typeface="Cabin"/>
                <a:hlinkClick r:id="rId4">
                  <a:extLst>
                    <a:ext uri="{A12FA001-AC4F-418D-AE19-62706E023703}">
                      <ahyp:hlinkClr val="tx"/>
                    </a:ext>
                  </a:extLst>
                </a:hlinkClick>
              </a:rPr>
              <a:t>CLICK HERE TO REVIEW THE LECTURE FROM SURGICAL RECALL</a:t>
            </a:r>
            <a:endParaRPr b="1">
              <a:solidFill>
                <a:srgbClr val="434343"/>
              </a:solidFill>
              <a:latin typeface="Cabin"/>
              <a:ea typeface="Cabin"/>
              <a:cs typeface="Cabin"/>
              <a:sym typeface="Cabin"/>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0" name="Shape 2360"/>
        <p:cNvGrpSpPr/>
        <p:nvPr/>
      </p:nvGrpSpPr>
      <p:grpSpPr>
        <a:xfrm>
          <a:off x="0" y="0"/>
          <a:ext cx="0" cy="0"/>
          <a:chOff x="0" y="0"/>
          <a:chExt cx="0" cy="0"/>
        </a:xfrm>
      </p:grpSpPr>
      <p:sp>
        <p:nvSpPr>
          <p:cNvPr id="2361" name="Google Shape;2361;p44"/>
          <p:cNvSpPr/>
          <p:nvPr/>
        </p:nvSpPr>
        <p:spPr>
          <a:xfrm rot="5400000">
            <a:off x="1839075" y="-1618561"/>
            <a:ext cx="1030500" cy="48354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44"/>
          <p:cNvSpPr/>
          <p:nvPr/>
        </p:nvSpPr>
        <p:spPr>
          <a:xfrm rot="5400000">
            <a:off x="1630943" y="-1630950"/>
            <a:ext cx="1005300" cy="4419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44"/>
          <p:cNvSpPr txBox="1"/>
          <p:nvPr/>
        </p:nvSpPr>
        <p:spPr>
          <a:xfrm>
            <a:off x="-28575" y="77823"/>
            <a:ext cx="38385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6000">
                <a:solidFill>
                  <a:srgbClr val="006D77"/>
                </a:solidFill>
                <a:latin typeface="Lora"/>
                <a:ea typeface="Lora"/>
                <a:cs typeface="Lora"/>
                <a:sym typeface="Lora"/>
              </a:rPr>
              <a:t>Quiz</a:t>
            </a:r>
            <a:endParaRPr sz="6000">
              <a:solidFill>
                <a:srgbClr val="006D77"/>
              </a:solidFill>
              <a:latin typeface="Lora"/>
              <a:ea typeface="Lora"/>
              <a:cs typeface="Lora"/>
              <a:sym typeface="Lora"/>
            </a:endParaRPr>
          </a:p>
        </p:txBody>
      </p:sp>
      <p:graphicFrame>
        <p:nvGraphicFramePr>
          <p:cNvPr id="2364" name="Google Shape;2364;p44"/>
          <p:cNvGraphicFramePr/>
          <p:nvPr/>
        </p:nvGraphicFramePr>
        <p:xfrm>
          <a:off x="1694426" y="9291313"/>
          <a:ext cx="3000000" cy="3000000"/>
        </p:xfrm>
        <a:graphic>
          <a:graphicData uri="http://schemas.openxmlformats.org/drawingml/2006/table">
            <a:tbl>
              <a:tblPr>
                <a:noFill/>
                <a:tableStyleId>{1BA1F6F3-9AE9-4522-8150-B107D0BE8B6C}</a:tableStyleId>
              </a:tblPr>
              <a:tblGrid>
                <a:gridCol w="382350"/>
                <a:gridCol w="382350"/>
              </a:tblGrid>
              <a:tr h="16677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Q1</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marR="0" rtl="0" algn="ctr">
                        <a:lnSpc>
                          <a:spcPct val="100000"/>
                        </a:lnSpc>
                        <a:spcBef>
                          <a:spcPts val="0"/>
                        </a:spcBef>
                        <a:spcAft>
                          <a:spcPts val="0"/>
                        </a:spcAft>
                        <a:buNone/>
                      </a:pPr>
                      <a:r>
                        <a:rPr lang="en-GB" sz="800">
                          <a:solidFill>
                            <a:srgbClr val="D9D9D9"/>
                          </a:solidFill>
                          <a:latin typeface="Mada"/>
                          <a:ea typeface="Mada"/>
                          <a:cs typeface="Mada"/>
                          <a:sym typeface="Mada"/>
                        </a:rPr>
                        <a:t>B</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158000">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Q2</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marR="0" rtl="0" algn="ctr">
                        <a:lnSpc>
                          <a:spcPct val="100000"/>
                        </a:lnSpc>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158000">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Q3</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marR="0" rtl="0" algn="ctr">
                        <a:lnSpc>
                          <a:spcPct val="100000"/>
                        </a:lnSpc>
                        <a:spcBef>
                          <a:spcPts val="0"/>
                        </a:spcBef>
                        <a:spcAft>
                          <a:spcPts val="0"/>
                        </a:spcAft>
                        <a:buNone/>
                      </a:pPr>
                      <a:r>
                        <a:rPr lang="en-GB" sz="800">
                          <a:solidFill>
                            <a:srgbClr val="D9D9D9"/>
                          </a:solidFill>
                          <a:latin typeface="Mada"/>
                          <a:ea typeface="Mada"/>
                          <a:cs typeface="Mada"/>
                          <a:sym typeface="Mada"/>
                        </a:rPr>
                        <a:t>D</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158000">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Q4</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marR="0" rtl="0" algn="ctr">
                        <a:lnSpc>
                          <a:spcPct val="100000"/>
                        </a:lnSpc>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
        <p:nvSpPr>
          <p:cNvPr id="2365" name="Google Shape;2365;p44"/>
          <p:cNvSpPr/>
          <p:nvPr/>
        </p:nvSpPr>
        <p:spPr>
          <a:xfrm>
            <a:off x="114300" y="1914525"/>
            <a:ext cx="7381800" cy="71937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44"/>
          <p:cNvSpPr txBox="1"/>
          <p:nvPr/>
        </p:nvSpPr>
        <p:spPr>
          <a:xfrm>
            <a:off x="676275" y="1455375"/>
            <a:ext cx="1669200" cy="57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MCQ</a:t>
            </a:r>
            <a:endParaRPr sz="2400">
              <a:solidFill>
                <a:srgbClr val="E29578"/>
              </a:solidFill>
              <a:latin typeface="Lora"/>
              <a:ea typeface="Lora"/>
              <a:cs typeface="Lora"/>
              <a:sym typeface="Lora"/>
            </a:endParaRPr>
          </a:p>
        </p:txBody>
      </p:sp>
      <p:sp>
        <p:nvSpPr>
          <p:cNvPr id="2367" name="Google Shape;2367;p44"/>
          <p:cNvSpPr/>
          <p:nvPr/>
        </p:nvSpPr>
        <p:spPr>
          <a:xfrm flipH="1" rot="-5400000">
            <a:off x="6799187"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44"/>
          <p:cNvSpPr/>
          <p:nvPr/>
        </p:nvSpPr>
        <p:spPr>
          <a:xfrm flipH="1" rot="-5400000">
            <a:off x="6900600"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44"/>
          <p:cNvSpPr txBox="1"/>
          <p:nvPr/>
        </p:nvSpPr>
        <p:spPr>
          <a:xfrm>
            <a:off x="6572200" y="9674913"/>
            <a:ext cx="1495200" cy="3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3">
                  <a:extLst>
                    <a:ext uri="{A12FA001-AC4F-418D-AE19-62706E023703}">
                      <ahyp:hlinkClr val="tx"/>
                    </a:ext>
                  </a:extLst>
                </a:hlinkClick>
              </a:rPr>
              <a:t>Extra Questions</a:t>
            </a:r>
            <a:endParaRPr b="1" u="sng">
              <a:solidFill>
                <a:srgbClr val="E29578"/>
              </a:solidFill>
              <a:latin typeface="Lora"/>
              <a:ea typeface="Lora"/>
              <a:cs typeface="Lora"/>
              <a:sym typeface="Lora"/>
            </a:endParaRPr>
          </a:p>
        </p:txBody>
      </p:sp>
      <p:sp>
        <p:nvSpPr>
          <p:cNvPr id="2370" name="Google Shape;2370;p44"/>
          <p:cNvSpPr txBox="1"/>
          <p:nvPr/>
        </p:nvSpPr>
        <p:spPr>
          <a:xfrm>
            <a:off x="342525" y="2193825"/>
            <a:ext cx="7025400" cy="68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006D77"/>
                </a:solidFill>
                <a:latin typeface="Lora"/>
                <a:ea typeface="Lora"/>
                <a:cs typeface="Lora"/>
                <a:sym typeface="Lora"/>
              </a:rPr>
              <a:t>Q1:  </a:t>
            </a:r>
            <a:r>
              <a:rPr lang="en-GB" sz="1000">
                <a:solidFill>
                  <a:srgbClr val="006D77"/>
                </a:solidFill>
                <a:latin typeface="Lora"/>
                <a:ea typeface="Lora"/>
                <a:cs typeface="Lora"/>
                <a:sym typeface="Lora"/>
              </a:rPr>
              <a:t>A 55-year-old woman presents with a 6-cm right thyroid mass and palpable cervical lymphadenopathy. Fine-needle aspiration (FNA) of one of the lymph nodes demonstrates the presence of calcified clumps of sloughed cells. Which of the following best describes the management of this thyroid disorder?</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 The patient should be screened for pancreatic endocrine neoplasms and hypercalcemia.</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b. The patient should undergo total thyroidectomy with modified radical neck dissection.</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c. The patient should undergo total thyroidectomy with frozen section intraoperatively, with modified radical neck dissection reserved for patients with extra-capsular invasion.</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d. The patient should undergo right thyroid lobectomy followed by iodine 131 ( 131 I) therapy.</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 Which of </a:t>
            </a:r>
            <a:r>
              <a:rPr lang="en-GB" sz="1000">
                <a:solidFill>
                  <a:srgbClr val="006D77"/>
                </a:solidFill>
                <a:latin typeface="Lora"/>
                <a:ea typeface="Lora"/>
                <a:cs typeface="Lora"/>
                <a:sym typeface="Lora"/>
              </a:rPr>
              <a:t>the following patients with primary hyperparathyroidism should undergo parathyroidectomy?</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 A 62-year-old asymptomatic woman</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b. A 54-year-old woman with fatigue and depression</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c. A 42-year-old woman with a history of kidney stones</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d. A 59-year-old woman with mildly elevated 24-hour urinary calcium excretion</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Q3:  </a:t>
            </a:r>
            <a:r>
              <a:rPr lang="en-GB" sz="1000">
                <a:solidFill>
                  <a:srgbClr val="006D77"/>
                </a:solidFill>
                <a:latin typeface="Lora"/>
                <a:ea typeface="Lora"/>
                <a:cs typeface="Lora"/>
                <a:sym typeface="Lora"/>
              </a:rPr>
              <a:t>A 62-year-old man presents with a 3-month history of an enlarged lymph node in the left neck. He is a long-time smoker of cigarettes and denies fevers, night sweats, fatigue, or cough. On physical examination there is a 1.5-cm hard, fixed mass below the angle of the mandible in the left neck. Which of the following is the most likely cause of an enlarged lymph node in the neck?</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 Thyroglossal duct cyst</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b. Dermoid tumor</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c. Carotid body tumor</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d. Metastatic squamous cell carcinoma</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006D77"/>
              </a:solidFill>
              <a:latin typeface="Lora"/>
              <a:ea typeface="Lora"/>
              <a:cs typeface="Lora"/>
              <a:sym typeface="Lor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Q4:  </a:t>
            </a:r>
            <a:r>
              <a:rPr lang="en-GB" sz="1000">
                <a:solidFill>
                  <a:srgbClr val="006D77"/>
                </a:solidFill>
                <a:latin typeface="Lora"/>
                <a:ea typeface="Lora"/>
                <a:cs typeface="Lora"/>
                <a:sym typeface="Lora"/>
              </a:rPr>
              <a:t>An 89-year-old man has lost 30 lb over the past 2 years. He reports that food frequently sticks when he swallows. He also complains of a chronic cough. Barium swallow is shown here. What is the best treatment option for this patient?</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 Placement of an esophageal stent</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b. Diverticuloplasty</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c. Excision of the diverticulum and cricopharyngeal myotomy</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d. Excision of the diverticulum and administration of a promotility agent</a:t>
            </a:r>
            <a:endParaRPr sz="1000">
              <a:solidFill>
                <a:srgbClr val="006D77"/>
              </a:solidFill>
              <a:latin typeface="Lora"/>
              <a:ea typeface="Lora"/>
              <a:cs typeface="Lora"/>
              <a:sym typeface="Lor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Q5:  Who is going to ACE their exam?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 Me</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b. Myself</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c. I</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p:txBody>
      </p:sp>
      <p:sp>
        <p:nvSpPr>
          <p:cNvPr id="2371" name="Google Shape;2371;p44"/>
          <p:cNvSpPr/>
          <p:nvPr/>
        </p:nvSpPr>
        <p:spPr>
          <a:xfrm rot="5400000">
            <a:off x="352300"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44"/>
          <p:cNvSpPr/>
          <p:nvPr/>
        </p:nvSpPr>
        <p:spPr>
          <a:xfrm rot="5400000">
            <a:off x="262287"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44"/>
          <p:cNvSpPr txBox="1"/>
          <p:nvPr/>
        </p:nvSpPr>
        <p:spPr>
          <a:xfrm>
            <a:off x="-285750" y="9522522"/>
            <a:ext cx="1382700" cy="64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u="sng">
                <a:solidFill>
                  <a:srgbClr val="E29578"/>
                </a:solidFill>
                <a:latin typeface="Lora"/>
                <a:ea typeface="Lora"/>
                <a:cs typeface="Lora"/>
                <a:sym typeface="Lora"/>
              </a:rPr>
              <a:t>Answers</a:t>
            </a:r>
            <a:endParaRPr b="1" u="sng">
              <a:solidFill>
                <a:srgbClr val="E29578"/>
              </a:solidFill>
              <a:latin typeface="Lora"/>
              <a:ea typeface="Lora"/>
              <a:cs typeface="Lora"/>
              <a:sym typeface="Lora"/>
            </a:endParaRPr>
          </a:p>
          <a:p>
            <a:pPr indent="0" lvl="0" marL="0" rtl="0" algn="ctr">
              <a:spcBef>
                <a:spcPts val="0"/>
              </a:spcBef>
              <a:spcAft>
                <a:spcPts val="0"/>
              </a:spcAft>
              <a:buNone/>
            </a:pPr>
            <a:r>
              <a:rPr b="1" lang="en-GB" sz="800" u="sng">
                <a:solidFill>
                  <a:srgbClr val="006D77"/>
                </a:solidFill>
                <a:latin typeface="Lora"/>
                <a:ea typeface="Lora"/>
                <a:cs typeface="Lora"/>
                <a:sym typeface="Lora"/>
                <a:hlinkClick r:id="rId4">
                  <a:extLst>
                    <a:ext uri="{A12FA001-AC4F-418D-AE19-62706E023703}">
                      <ahyp:hlinkClr val="tx"/>
                    </a:ext>
                  </a:extLst>
                </a:hlinkClick>
              </a:rPr>
              <a:t>Click here for explanation</a:t>
            </a:r>
            <a:endParaRPr b="1" sz="800" u="sng">
              <a:solidFill>
                <a:srgbClr val="006D77"/>
              </a:solidFill>
              <a:latin typeface="Lora"/>
              <a:ea typeface="Lora"/>
              <a:cs typeface="Lora"/>
              <a:sym typeface="Lora"/>
            </a:endParaRPr>
          </a:p>
          <a:p>
            <a:pPr indent="0" lvl="0" marL="0" rtl="0" algn="ctr">
              <a:spcBef>
                <a:spcPts val="0"/>
              </a:spcBef>
              <a:spcAft>
                <a:spcPts val="0"/>
              </a:spcAft>
              <a:buNone/>
            </a:pPr>
            <a:r>
              <a:t/>
            </a:r>
            <a:endParaRPr b="1" u="sng">
              <a:solidFill>
                <a:srgbClr val="E29578"/>
              </a:solidFill>
              <a:latin typeface="Lora"/>
              <a:ea typeface="Lora"/>
              <a:cs typeface="Lora"/>
              <a:sym typeface="Lora"/>
            </a:endParaRPr>
          </a:p>
        </p:txBody>
      </p:sp>
      <p:graphicFrame>
        <p:nvGraphicFramePr>
          <p:cNvPr id="2374" name="Google Shape;2374;p44"/>
          <p:cNvGraphicFramePr/>
          <p:nvPr/>
        </p:nvGraphicFramePr>
        <p:xfrm>
          <a:off x="2459126" y="9291313"/>
          <a:ext cx="3000000" cy="3000000"/>
        </p:xfrm>
        <a:graphic>
          <a:graphicData uri="http://schemas.openxmlformats.org/drawingml/2006/table">
            <a:tbl>
              <a:tblPr>
                <a:noFill/>
                <a:tableStyleId>{1BA1F6F3-9AE9-4522-8150-B107D0BE8B6C}</a:tableStyleId>
              </a:tblPr>
              <a:tblGrid>
                <a:gridCol w="547400"/>
                <a:gridCol w="547400"/>
              </a:tblGrid>
              <a:tr h="158000">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Q5</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marR="0" rtl="0" algn="ctr">
                        <a:lnSpc>
                          <a:spcPct val="100000"/>
                        </a:lnSpc>
                        <a:spcBef>
                          <a:spcPts val="0"/>
                        </a:spcBef>
                        <a:spcAft>
                          <a:spcPts val="0"/>
                        </a:spcAft>
                        <a:buNone/>
                      </a:pPr>
                      <a:r>
                        <a:rPr lang="en-GB" sz="800">
                          <a:solidFill>
                            <a:srgbClr val="D9D9D9"/>
                          </a:solidFill>
                          <a:latin typeface="Mada"/>
                          <a:ea typeface="Mada"/>
                          <a:cs typeface="Mada"/>
                          <a:sym typeface="Mada"/>
                        </a:rPr>
                        <a:t>A, B &amp; 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8" name="Shape 2378"/>
        <p:cNvGrpSpPr/>
        <p:nvPr/>
      </p:nvGrpSpPr>
      <p:grpSpPr>
        <a:xfrm>
          <a:off x="0" y="0"/>
          <a:ext cx="0" cy="0"/>
          <a:chOff x="0" y="0"/>
          <a:chExt cx="0" cy="0"/>
        </a:xfrm>
      </p:grpSpPr>
      <p:sp>
        <p:nvSpPr>
          <p:cNvPr id="2379" name="Google Shape;2379;p45"/>
          <p:cNvSpPr/>
          <p:nvPr/>
        </p:nvSpPr>
        <p:spPr>
          <a:xfrm rot="5400000">
            <a:off x="2749050" y="-1810343"/>
            <a:ext cx="1959300" cy="75699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45"/>
          <p:cNvSpPr/>
          <p:nvPr/>
        </p:nvSpPr>
        <p:spPr>
          <a:xfrm rot="5400000">
            <a:off x="2427672" y="-1903575"/>
            <a:ext cx="1911300" cy="6918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45"/>
          <p:cNvSpPr txBox="1"/>
          <p:nvPr/>
        </p:nvSpPr>
        <p:spPr>
          <a:xfrm>
            <a:off x="-28575" y="992225"/>
            <a:ext cx="48102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000">
                <a:solidFill>
                  <a:srgbClr val="006D77"/>
                </a:solidFill>
                <a:latin typeface="Lora"/>
                <a:ea typeface="Lora"/>
                <a:cs typeface="Lora"/>
                <a:sym typeface="Lora"/>
              </a:rPr>
              <a:t>Good Luck!</a:t>
            </a:r>
            <a:endParaRPr sz="4000">
              <a:solidFill>
                <a:srgbClr val="006D77"/>
              </a:solidFill>
              <a:latin typeface="Lora"/>
              <a:ea typeface="Lora"/>
              <a:cs typeface="Lora"/>
              <a:sym typeface="Lora"/>
            </a:endParaRPr>
          </a:p>
        </p:txBody>
      </p:sp>
      <p:cxnSp>
        <p:nvCxnSpPr>
          <p:cNvPr id="2382" name="Google Shape;2382;p45"/>
          <p:cNvCxnSpPr/>
          <p:nvPr/>
        </p:nvCxnSpPr>
        <p:spPr>
          <a:xfrm>
            <a:off x="1323975" y="59817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2383" name="Google Shape;2383;p45"/>
          <p:cNvCxnSpPr/>
          <p:nvPr/>
        </p:nvCxnSpPr>
        <p:spPr>
          <a:xfrm rot="10800000">
            <a:off x="1019175" y="6457950"/>
            <a:ext cx="5305500" cy="0"/>
          </a:xfrm>
          <a:prstGeom prst="straightConnector1">
            <a:avLst/>
          </a:prstGeom>
          <a:noFill/>
          <a:ln cap="flat" cmpd="sng" w="19050">
            <a:solidFill>
              <a:srgbClr val="FFDDD2"/>
            </a:solidFill>
            <a:prstDash val="solid"/>
            <a:round/>
            <a:headEnd len="med" w="med" type="none"/>
            <a:tailEnd len="med" w="med" type="oval"/>
          </a:ln>
        </p:spPr>
      </p:cxnSp>
      <p:sp>
        <p:nvSpPr>
          <p:cNvPr id="2384" name="Google Shape;2384;p45"/>
          <p:cNvSpPr txBox="1"/>
          <p:nvPr/>
        </p:nvSpPr>
        <p:spPr>
          <a:xfrm>
            <a:off x="1457325" y="6124575"/>
            <a:ext cx="44568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This lecture was done by:</a:t>
            </a:r>
            <a:endParaRPr sz="2400">
              <a:solidFill>
                <a:srgbClr val="E29578"/>
              </a:solidFill>
              <a:latin typeface="Lora"/>
              <a:ea typeface="Lora"/>
              <a:cs typeface="Lora"/>
              <a:sym typeface="Lora"/>
            </a:endParaRPr>
          </a:p>
        </p:txBody>
      </p:sp>
      <p:sp>
        <p:nvSpPr>
          <p:cNvPr id="2385" name="Google Shape;2385;p45"/>
          <p:cNvSpPr txBox="1"/>
          <p:nvPr/>
        </p:nvSpPr>
        <p:spPr>
          <a:xfrm>
            <a:off x="723900" y="3457575"/>
            <a:ext cx="5695800" cy="49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006D77"/>
                </a:solidFill>
                <a:latin typeface="Lora"/>
                <a:ea typeface="Lora"/>
                <a:cs typeface="Lora"/>
                <a:sym typeface="Lora"/>
              </a:rPr>
              <a:t>Team leaders:</a:t>
            </a:r>
            <a:endParaRPr sz="2400">
              <a:solidFill>
                <a:srgbClr val="83C5BE"/>
              </a:solidFill>
              <a:latin typeface="Lora"/>
              <a:ea typeface="Lora"/>
              <a:cs typeface="Lora"/>
              <a:sym typeface="Lora"/>
            </a:endParaRPr>
          </a:p>
        </p:txBody>
      </p:sp>
      <p:pic>
        <p:nvPicPr>
          <p:cNvPr id="2386" name="Google Shape;2386;p45"/>
          <p:cNvPicPr preferRelativeResize="0"/>
          <p:nvPr/>
        </p:nvPicPr>
        <p:blipFill rotWithShape="1">
          <a:blip r:embed="rId3">
            <a:alphaModFix/>
          </a:blip>
          <a:srcRect b="0" l="0" r="0" t="0"/>
          <a:stretch/>
        </p:blipFill>
        <p:spPr>
          <a:xfrm>
            <a:off x="4655575" y="410926"/>
            <a:ext cx="2029774" cy="2029800"/>
          </a:xfrm>
          <a:prstGeom prst="rect">
            <a:avLst/>
          </a:prstGeom>
          <a:noFill/>
          <a:ln>
            <a:noFill/>
          </a:ln>
        </p:spPr>
      </p:pic>
      <p:sp>
        <p:nvSpPr>
          <p:cNvPr id="2387" name="Google Shape;2387;p45"/>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45"/>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45"/>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4">
                  <a:extLst>
                    <a:ext uri="{A12FA001-AC4F-418D-AE19-62706E023703}">
                      <ahyp:hlinkClr val="tx"/>
                    </a:ext>
                  </a:extLst>
                </a:hlinkClick>
              </a:rPr>
              <a:t>Feedback</a:t>
            </a:r>
            <a:endParaRPr b="1" u="sng">
              <a:solidFill>
                <a:srgbClr val="E29578"/>
              </a:solidFill>
              <a:latin typeface="Lora"/>
              <a:ea typeface="Lora"/>
              <a:cs typeface="Lora"/>
              <a:sym typeface="Lora"/>
            </a:endParaRPr>
          </a:p>
        </p:txBody>
      </p:sp>
      <p:pic>
        <p:nvPicPr>
          <p:cNvPr id="2390" name="Google Shape;2390;p45"/>
          <p:cNvPicPr preferRelativeResize="0"/>
          <p:nvPr/>
        </p:nvPicPr>
        <p:blipFill>
          <a:blip r:embed="rId5">
            <a:alphaModFix/>
          </a:blip>
          <a:stretch>
            <a:fillRect/>
          </a:stretch>
        </p:blipFill>
        <p:spPr>
          <a:xfrm>
            <a:off x="104150" y="9976075"/>
            <a:ext cx="495300" cy="495300"/>
          </a:xfrm>
          <a:prstGeom prst="rect">
            <a:avLst/>
          </a:prstGeom>
          <a:noFill/>
          <a:ln>
            <a:noFill/>
          </a:ln>
        </p:spPr>
      </p:pic>
      <p:sp>
        <p:nvSpPr>
          <p:cNvPr id="2391" name="Google Shape;2391;p45"/>
          <p:cNvSpPr txBox="1"/>
          <p:nvPr/>
        </p:nvSpPr>
        <p:spPr>
          <a:xfrm>
            <a:off x="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Note taker</a:t>
            </a:r>
            <a:endParaRPr b="1" sz="1000">
              <a:solidFill>
                <a:srgbClr val="83C5BE"/>
              </a:solidFill>
              <a:latin typeface="Mada"/>
              <a:ea typeface="Mada"/>
              <a:cs typeface="Mada"/>
              <a:sym typeface="Mada"/>
            </a:endParaRPr>
          </a:p>
        </p:txBody>
      </p:sp>
      <p:sp>
        <p:nvSpPr>
          <p:cNvPr id="2392" name="Google Shape;2392;p45"/>
          <p:cNvSpPr txBox="1"/>
          <p:nvPr/>
        </p:nvSpPr>
        <p:spPr>
          <a:xfrm>
            <a:off x="76200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Reviewer</a:t>
            </a:r>
            <a:endParaRPr b="1" sz="1000">
              <a:solidFill>
                <a:srgbClr val="83C5BE"/>
              </a:solidFill>
              <a:latin typeface="Mada"/>
              <a:ea typeface="Mada"/>
              <a:cs typeface="Mada"/>
              <a:sym typeface="Mada"/>
            </a:endParaRPr>
          </a:p>
        </p:txBody>
      </p:sp>
      <p:pic>
        <p:nvPicPr>
          <p:cNvPr id="2393" name="Google Shape;2393;p45"/>
          <p:cNvPicPr preferRelativeResize="0"/>
          <p:nvPr/>
        </p:nvPicPr>
        <p:blipFill>
          <a:blip r:embed="rId6">
            <a:alphaModFix/>
          </a:blip>
          <a:stretch>
            <a:fillRect/>
          </a:stretch>
        </p:blipFill>
        <p:spPr>
          <a:xfrm>
            <a:off x="872800" y="9961650"/>
            <a:ext cx="508200" cy="508200"/>
          </a:xfrm>
          <a:prstGeom prst="rect">
            <a:avLst/>
          </a:prstGeom>
          <a:noFill/>
          <a:ln>
            <a:noFill/>
          </a:ln>
        </p:spPr>
      </p:pic>
      <p:sp>
        <p:nvSpPr>
          <p:cNvPr id="2394" name="Google Shape;2394;p45"/>
          <p:cNvSpPr txBox="1"/>
          <p:nvPr/>
        </p:nvSpPr>
        <p:spPr>
          <a:xfrm>
            <a:off x="1648900" y="6724700"/>
            <a:ext cx="4492800" cy="20298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Jehad Alorainy </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Mohammed Alhumud</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Rakan Alfaif</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Leena alnassar</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Razan Alrabah</a:t>
            </a:r>
            <a:endParaRPr sz="2400">
              <a:solidFill>
                <a:srgbClr val="E29578"/>
              </a:solidFill>
              <a:latin typeface="Mada"/>
              <a:ea typeface="Mada"/>
              <a:cs typeface="Mada"/>
              <a:sym typeface="Mada"/>
            </a:endParaRPr>
          </a:p>
        </p:txBody>
      </p:sp>
      <p:grpSp>
        <p:nvGrpSpPr>
          <p:cNvPr id="2395" name="Google Shape;2395;p45"/>
          <p:cNvGrpSpPr/>
          <p:nvPr/>
        </p:nvGrpSpPr>
        <p:grpSpPr>
          <a:xfrm>
            <a:off x="5132418" y="7180351"/>
            <a:ext cx="361995" cy="352702"/>
            <a:chOff x="4909609" y="6885946"/>
            <a:chExt cx="508206" cy="495298"/>
          </a:xfrm>
        </p:grpSpPr>
        <p:grpSp>
          <p:nvGrpSpPr>
            <p:cNvPr id="2396" name="Google Shape;2396;p45"/>
            <p:cNvGrpSpPr/>
            <p:nvPr/>
          </p:nvGrpSpPr>
          <p:grpSpPr>
            <a:xfrm>
              <a:off x="4909609" y="6885946"/>
              <a:ext cx="508206" cy="495298"/>
              <a:chOff x="481483" y="4193428"/>
              <a:chExt cx="322998" cy="346532"/>
            </a:xfrm>
          </p:grpSpPr>
          <p:grpSp>
            <p:nvGrpSpPr>
              <p:cNvPr id="2397" name="Google Shape;2397;p45"/>
              <p:cNvGrpSpPr/>
              <p:nvPr/>
            </p:nvGrpSpPr>
            <p:grpSpPr>
              <a:xfrm>
                <a:off x="481483" y="4193428"/>
                <a:ext cx="322998" cy="346532"/>
                <a:chOff x="-64406125" y="3362225"/>
                <a:chExt cx="318225" cy="314800"/>
              </a:xfrm>
            </p:grpSpPr>
            <p:sp>
              <p:nvSpPr>
                <p:cNvPr id="2398" name="Google Shape;2398;p45"/>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399" name="Google Shape;2399;p45"/>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2400" name="Google Shape;2400;p45"/>
              <p:cNvSpPr/>
              <p:nvPr/>
            </p:nvSpPr>
            <p:spPr>
              <a:xfrm>
                <a:off x="626168" y="4322035"/>
                <a:ext cx="33600" cy="33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401" name="Google Shape;2401;p45"/>
            <p:cNvPicPr preferRelativeResize="0"/>
            <p:nvPr/>
          </p:nvPicPr>
          <p:blipFill rotWithShape="1">
            <a:blip r:embed="rId7">
              <a:alphaModFix/>
            </a:blip>
            <a:srcRect b="-10" l="0" r="77307" t="10"/>
            <a:stretch/>
          </p:blipFill>
          <p:spPr>
            <a:xfrm flipH="1" rot="-5400000">
              <a:off x="5298115" y="7248199"/>
              <a:ext cx="27740" cy="134623"/>
            </a:xfrm>
            <a:prstGeom prst="rect">
              <a:avLst/>
            </a:prstGeom>
            <a:noFill/>
            <a:ln>
              <a:noFill/>
            </a:ln>
          </p:spPr>
        </p:pic>
        <p:pic>
          <p:nvPicPr>
            <p:cNvPr id="2402" name="Google Shape;2402;p45"/>
            <p:cNvPicPr preferRelativeResize="0"/>
            <p:nvPr/>
          </p:nvPicPr>
          <p:blipFill>
            <a:blip r:embed="rId8">
              <a:alphaModFix/>
            </a:blip>
            <a:stretch>
              <a:fillRect/>
            </a:stretch>
          </p:blipFill>
          <p:spPr>
            <a:xfrm>
              <a:off x="5107203" y="7221098"/>
              <a:ext cx="112997" cy="102640"/>
            </a:xfrm>
            <a:prstGeom prst="rect">
              <a:avLst/>
            </a:prstGeom>
            <a:noFill/>
            <a:ln>
              <a:noFill/>
            </a:ln>
          </p:spPr>
        </p:pic>
      </p:grpSp>
      <p:sp>
        <p:nvSpPr>
          <p:cNvPr id="2403" name="Google Shape;2403;p45"/>
          <p:cNvSpPr txBox="1"/>
          <p:nvPr/>
        </p:nvSpPr>
        <p:spPr>
          <a:xfrm>
            <a:off x="600075" y="4086225"/>
            <a:ext cx="3343200" cy="120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rgbClr val="000000"/>
              </a:buClr>
              <a:buSzPts val="2300"/>
              <a:buFont typeface="Arial"/>
              <a:buNone/>
            </a:pPr>
            <a:r>
              <a:rPr lang="en-GB" sz="2300">
                <a:solidFill>
                  <a:srgbClr val="83C5BE"/>
                </a:solidFill>
                <a:latin typeface="Lora"/>
                <a:ea typeface="Lora"/>
                <a:cs typeface="Lora"/>
                <a:sym typeface="Lora"/>
              </a:rPr>
              <a:t>Nouf Alshammari</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Clr>
                <a:srgbClr val="000000"/>
              </a:buClr>
              <a:buSzPts val="2300"/>
              <a:buFont typeface="Arial"/>
              <a:buNone/>
            </a:pPr>
            <a:r>
              <a:rPr lang="en-GB" sz="2300">
                <a:solidFill>
                  <a:srgbClr val="83C5BE"/>
                </a:solidFill>
                <a:latin typeface="Lora"/>
                <a:ea typeface="Lora"/>
                <a:cs typeface="Lora"/>
                <a:sym typeface="Lora"/>
              </a:rPr>
              <a:t>Haneen Somily</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None/>
            </a:pPr>
            <a:r>
              <a:t/>
            </a:r>
            <a:endParaRPr sz="2400">
              <a:solidFill>
                <a:srgbClr val="83C5BE"/>
              </a:solidFill>
              <a:latin typeface="Lora"/>
              <a:ea typeface="Lora"/>
              <a:cs typeface="Lora"/>
              <a:sym typeface="Lora"/>
            </a:endParaRPr>
          </a:p>
        </p:txBody>
      </p:sp>
      <p:sp>
        <p:nvSpPr>
          <p:cNvPr id="2404" name="Google Shape;2404;p45"/>
          <p:cNvSpPr txBox="1"/>
          <p:nvPr/>
        </p:nvSpPr>
        <p:spPr>
          <a:xfrm>
            <a:off x="4195800" y="4086225"/>
            <a:ext cx="3126000" cy="120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rgbClr val="000000"/>
              </a:buClr>
              <a:buSzPts val="2300"/>
              <a:buFont typeface="Arial"/>
              <a:buNone/>
            </a:pPr>
            <a:r>
              <a:rPr lang="en-GB" sz="2300">
                <a:solidFill>
                  <a:srgbClr val="83C5BE"/>
                </a:solidFill>
                <a:latin typeface="Lora"/>
                <a:ea typeface="Lora"/>
                <a:cs typeface="Lora"/>
                <a:sym typeface="Lora"/>
              </a:rPr>
              <a:t>Naif Alsulais</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Clr>
                <a:srgbClr val="000000"/>
              </a:buClr>
              <a:buSzPts val="2300"/>
              <a:buFont typeface="Arial"/>
              <a:buNone/>
            </a:pPr>
            <a:r>
              <a:rPr lang="en-GB" sz="2300">
                <a:solidFill>
                  <a:srgbClr val="83C5BE"/>
                </a:solidFill>
                <a:latin typeface="Lora"/>
                <a:ea typeface="Lora"/>
                <a:cs typeface="Lora"/>
                <a:sym typeface="Lora"/>
              </a:rPr>
              <a:t>Mohammed alshoieer</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None/>
            </a:pPr>
            <a:r>
              <a:t/>
            </a:r>
            <a:endParaRPr sz="2400">
              <a:solidFill>
                <a:srgbClr val="83C5BE"/>
              </a:solidFill>
              <a:latin typeface="Lora"/>
              <a:ea typeface="Lora"/>
              <a:cs typeface="Lora"/>
              <a:sym typeface="Lora"/>
            </a:endParaRPr>
          </a:p>
        </p:txBody>
      </p:sp>
      <p:pic>
        <p:nvPicPr>
          <p:cNvPr id="2405" name="Google Shape;2405;p45"/>
          <p:cNvPicPr preferRelativeResize="0"/>
          <p:nvPr/>
        </p:nvPicPr>
        <p:blipFill>
          <a:blip r:embed="rId5">
            <a:alphaModFix/>
          </a:blip>
          <a:stretch>
            <a:fillRect/>
          </a:stretch>
        </p:blipFill>
        <p:spPr>
          <a:xfrm>
            <a:off x="1732198" y="8301886"/>
            <a:ext cx="309825" cy="309825"/>
          </a:xfrm>
          <a:prstGeom prst="rect">
            <a:avLst/>
          </a:prstGeom>
          <a:noFill/>
          <a:ln>
            <a:noFill/>
          </a:ln>
        </p:spPr>
      </p:pic>
      <p:pic>
        <p:nvPicPr>
          <p:cNvPr id="2406" name="Google Shape;2406;p45"/>
          <p:cNvPicPr preferRelativeResize="0"/>
          <p:nvPr/>
        </p:nvPicPr>
        <p:blipFill>
          <a:blip r:embed="rId5">
            <a:alphaModFix/>
          </a:blip>
          <a:stretch>
            <a:fillRect/>
          </a:stretch>
        </p:blipFill>
        <p:spPr>
          <a:xfrm>
            <a:off x="1732198" y="7948595"/>
            <a:ext cx="309825" cy="309825"/>
          </a:xfrm>
          <a:prstGeom prst="rect">
            <a:avLst/>
          </a:prstGeom>
          <a:noFill/>
          <a:ln>
            <a:noFill/>
          </a:ln>
        </p:spPr>
      </p:pic>
      <p:pic>
        <p:nvPicPr>
          <p:cNvPr id="2407" name="Google Shape;2407;p45"/>
          <p:cNvPicPr preferRelativeResize="0"/>
          <p:nvPr/>
        </p:nvPicPr>
        <p:blipFill>
          <a:blip r:embed="rId5">
            <a:alphaModFix/>
          </a:blip>
          <a:stretch>
            <a:fillRect/>
          </a:stretch>
        </p:blipFill>
        <p:spPr>
          <a:xfrm>
            <a:off x="1732198" y="7574623"/>
            <a:ext cx="309825" cy="3098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3" name="Google Shape;233;p16"/>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34" name="Google Shape;234;p16"/>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Thyrotoxicosis</a:t>
            </a:r>
            <a:endParaRPr sz="2200"/>
          </a:p>
        </p:txBody>
      </p:sp>
      <p:grpSp>
        <p:nvGrpSpPr>
          <p:cNvPr id="235" name="Google Shape;235;p16"/>
          <p:cNvGrpSpPr/>
          <p:nvPr/>
        </p:nvGrpSpPr>
        <p:grpSpPr>
          <a:xfrm>
            <a:off x="323344" y="1113590"/>
            <a:ext cx="467181" cy="476434"/>
            <a:chOff x="2410712" y="2415450"/>
            <a:chExt cx="312600" cy="312600"/>
          </a:xfrm>
        </p:grpSpPr>
        <p:sp>
          <p:nvSpPr>
            <p:cNvPr id="236" name="Google Shape;236;p1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8" name="Google Shape;238;p16"/>
          <p:cNvSpPr txBox="1"/>
          <p:nvPr/>
        </p:nvSpPr>
        <p:spPr>
          <a:xfrm>
            <a:off x="780625" y="1140225"/>
            <a:ext cx="64227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1800">
                <a:solidFill>
                  <a:srgbClr val="006D77"/>
                </a:solidFill>
                <a:highlight>
                  <a:srgbClr val="EDF9F9"/>
                </a:highlight>
                <a:latin typeface="Lora"/>
                <a:ea typeface="Lora"/>
                <a:cs typeface="Lora"/>
                <a:sym typeface="Lora"/>
              </a:rPr>
              <a:t>Primary thyrotoxicosis (Graves’ disease)</a:t>
            </a:r>
            <a:endParaRPr b="1" sz="1800">
              <a:solidFill>
                <a:srgbClr val="006D77"/>
              </a:solidFill>
              <a:highlight>
                <a:srgbClr val="EDF9F9"/>
              </a:highlight>
              <a:latin typeface="Lora"/>
              <a:ea typeface="Lora"/>
              <a:cs typeface="Lora"/>
              <a:sym typeface="Lora"/>
            </a:endParaRPr>
          </a:p>
        </p:txBody>
      </p:sp>
      <p:sp>
        <p:nvSpPr>
          <p:cNvPr id="239" name="Google Shape;239;p16"/>
          <p:cNvSpPr txBox="1"/>
          <p:nvPr/>
        </p:nvSpPr>
        <p:spPr>
          <a:xfrm>
            <a:off x="236613" y="1635150"/>
            <a:ext cx="7116300" cy="12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Introduction</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An autoimmune disease in which TSH receptors in the thyroid are stimulated by circulating thyroid receptor antibodies (TRAbs).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gland is uniformly hyperactive, very vascular and usually symmetrically enlarged.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TRAbs can cross the placental barrier, so that neonatal thyrotoxicosis can occur.</a:t>
            </a:r>
            <a:endParaRPr sz="1200">
              <a:latin typeface="Mada"/>
              <a:ea typeface="Mada"/>
              <a:cs typeface="Mada"/>
              <a:sym typeface="Mada"/>
            </a:endParaRPr>
          </a:p>
        </p:txBody>
      </p:sp>
      <p:grpSp>
        <p:nvGrpSpPr>
          <p:cNvPr id="240" name="Google Shape;240;p16"/>
          <p:cNvGrpSpPr/>
          <p:nvPr/>
        </p:nvGrpSpPr>
        <p:grpSpPr>
          <a:xfrm>
            <a:off x="538568" y="3830761"/>
            <a:ext cx="865460" cy="743572"/>
            <a:chOff x="1186450" y="2531950"/>
            <a:chExt cx="399400" cy="341825"/>
          </a:xfrm>
        </p:grpSpPr>
        <p:sp>
          <p:nvSpPr>
            <p:cNvPr id="241" name="Google Shape;241;p16"/>
            <p:cNvSpPr/>
            <p:nvPr/>
          </p:nvSpPr>
          <p:spPr>
            <a:xfrm>
              <a:off x="1243925" y="2531950"/>
              <a:ext cx="341925" cy="341825"/>
            </a:xfrm>
            <a:custGeom>
              <a:rect b="b" l="l" r="r" t="t"/>
              <a:pathLst>
                <a:path extrusionOk="0" h="13673" w="13677">
                  <a:moveTo>
                    <a:pt x="6839" y="1"/>
                  </a:moveTo>
                  <a:cubicBezTo>
                    <a:pt x="3064" y="1"/>
                    <a:pt x="1" y="3060"/>
                    <a:pt x="1" y="6834"/>
                  </a:cubicBezTo>
                  <a:cubicBezTo>
                    <a:pt x="1" y="10613"/>
                    <a:pt x="3064" y="13672"/>
                    <a:pt x="6839" y="13672"/>
                  </a:cubicBezTo>
                  <a:cubicBezTo>
                    <a:pt x="10617" y="13672"/>
                    <a:pt x="13676" y="10613"/>
                    <a:pt x="13676" y="6834"/>
                  </a:cubicBezTo>
                  <a:cubicBezTo>
                    <a:pt x="13676" y="3060"/>
                    <a:pt x="10617" y="1"/>
                    <a:pt x="6839"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6"/>
            <p:cNvSpPr/>
            <p:nvPr/>
          </p:nvSpPr>
          <p:spPr>
            <a:xfrm>
              <a:off x="1186450" y="2575700"/>
              <a:ext cx="61900" cy="134100"/>
            </a:xfrm>
            <a:custGeom>
              <a:rect b="b" l="l" r="r" t="t"/>
              <a:pathLst>
                <a:path extrusionOk="0" h="5364" w="2476">
                  <a:moveTo>
                    <a:pt x="1027" y="1"/>
                  </a:moveTo>
                  <a:lnTo>
                    <a:pt x="446" y="424"/>
                  </a:lnTo>
                  <a:lnTo>
                    <a:pt x="433" y="433"/>
                  </a:lnTo>
                  <a:cubicBezTo>
                    <a:pt x="248" y="604"/>
                    <a:pt x="1" y="1107"/>
                    <a:pt x="410" y="1755"/>
                  </a:cubicBezTo>
                  <a:cubicBezTo>
                    <a:pt x="716" y="2246"/>
                    <a:pt x="1679" y="4225"/>
                    <a:pt x="2228" y="5363"/>
                  </a:cubicBezTo>
                  <a:lnTo>
                    <a:pt x="2475" y="5242"/>
                  </a:lnTo>
                  <a:cubicBezTo>
                    <a:pt x="1805" y="3847"/>
                    <a:pt x="941" y="2084"/>
                    <a:pt x="644" y="1611"/>
                  </a:cubicBezTo>
                  <a:cubicBezTo>
                    <a:pt x="275" y="1026"/>
                    <a:pt x="577" y="685"/>
                    <a:pt x="617" y="640"/>
                  </a:cubicBezTo>
                  <a:lnTo>
                    <a:pt x="1189" y="226"/>
                  </a:lnTo>
                  <a:lnTo>
                    <a:pt x="1027"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6"/>
            <p:cNvSpPr/>
            <p:nvPr/>
          </p:nvSpPr>
          <p:spPr>
            <a:xfrm>
              <a:off x="1268325" y="2533200"/>
              <a:ext cx="107550" cy="115625"/>
            </a:xfrm>
            <a:custGeom>
              <a:rect b="b" l="l" r="r" t="t"/>
              <a:pathLst>
                <a:path extrusionOk="0" h="4625" w="4302">
                  <a:moveTo>
                    <a:pt x="856" y="0"/>
                  </a:moveTo>
                  <a:cubicBezTo>
                    <a:pt x="787" y="0"/>
                    <a:pt x="725" y="9"/>
                    <a:pt x="676" y="23"/>
                  </a:cubicBezTo>
                  <a:lnTo>
                    <a:pt x="1" y="306"/>
                  </a:lnTo>
                  <a:lnTo>
                    <a:pt x="109" y="558"/>
                  </a:lnTo>
                  <a:lnTo>
                    <a:pt x="757" y="288"/>
                  </a:lnTo>
                  <a:cubicBezTo>
                    <a:pt x="771" y="285"/>
                    <a:pt x="807" y="279"/>
                    <a:pt x="858" y="279"/>
                  </a:cubicBezTo>
                  <a:cubicBezTo>
                    <a:pt x="1022" y="279"/>
                    <a:pt x="1341" y="347"/>
                    <a:pt x="1575" y="819"/>
                  </a:cubicBezTo>
                  <a:cubicBezTo>
                    <a:pt x="1854" y="1386"/>
                    <a:pt x="3262" y="3442"/>
                    <a:pt x="4077" y="4625"/>
                  </a:cubicBezTo>
                  <a:lnTo>
                    <a:pt x="4302" y="4467"/>
                  </a:lnTo>
                  <a:cubicBezTo>
                    <a:pt x="3649" y="3523"/>
                    <a:pt x="2102" y="1264"/>
                    <a:pt x="1818" y="693"/>
                  </a:cubicBezTo>
                  <a:cubicBezTo>
                    <a:pt x="1545" y="142"/>
                    <a:pt x="1136" y="0"/>
                    <a:pt x="85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6"/>
            <p:cNvSpPr/>
            <p:nvPr/>
          </p:nvSpPr>
          <p:spPr>
            <a:xfrm>
              <a:off x="1358650" y="2627675"/>
              <a:ext cx="17225" cy="21050"/>
            </a:xfrm>
            <a:custGeom>
              <a:rect b="b" l="l" r="r" t="t"/>
              <a:pathLst>
                <a:path extrusionOk="0" h="842" w="689">
                  <a:moveTo>
                    <a:pt x="216" y="0"/>
                  </a:moveTo>
                  <a:lnTo>
                    <a:pt x="0" y="171"/>
                  </a:lnTo>
                  <a:cubicBezTo>
                    <a:pt x="167" y="414"/>
                    <a:pt x="324" y="643"/>
                    <a:pt x="464" y="841"/>
                  </a:cubicBezTo>
                  <a:lnTo>
                    <a:pt x="689" y="688"/>
                  </a:lnTo>
                  <a:cubicBezTo>
                    <a:pt x="558" y="499"/>
                    <a:pt x="396" y="266"/>
                    <a:pt x="21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6"/>
            <p:cNvSpPr/>
            <p:nvPr/>
          </p:nvSpPr>
          <p:spPr>
            <a:xfrm>
              <a:off x="1236175" y="2694025"/>
              <a:ext cx="12175" cy="15650"/>
            </a:xfrm>
            <a:custGeom>
              <a:rect b="b" l="l" r="r" t="t"/>
              <a:pathLst>
                <a:path extrusionOk="0" h="626" w="487">
                  <a:moveTo>
                    <a:pt x="239" y="0"/>
                  </a:moveTo>
                  <a:lnTo>
                    <a:pt x="0" y="140"/>
                  </a:lnTo>
                  <a:cubicBezTo>
                    <a:pt x="86" y="311"/>
                    <a:pt x="167" y="477"/>
                    <a:pt x="239" y="626"/>
                  </a:cubicBezTo>
                  <a:lnTo>
                    <a:pt x="486" y="509"/>
                  </a:lnTo>
                  <a:lnTo>
                    <a:pt x="2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6"/>
            <p:cNvSpPr/>
            <p:nvPr/>
          </p:nvSpPr>
          <p:spPr>
            <a:xfrm>
              <a:off x="1203000" y="2571475"/>
              <a:ext cx="23300" cy="20200"/>
            </a:xfrm>
            <a:custGeom>
              <a:rect b="b" l="l" r="r" t="t"/>
              <a:pathLst>
                <a:path extrusionOk="0" h="808" w="932">
                  <a:moveTo>
                    <a:pt x="540" y="0"/>
                  </a:moveTo>
                  <a:cubicBezTo>
                    <a:pt x="481" y="0"/>
                    <a:pt x="422" y="17"/>
                    <a:pt x="369" y="53"/>
                  </a:cubicBezTo>
                  <a:lnTo>
                    <a:pt x="176" y="183"/>
                  </a:lnTo>
                  <a:cubicBezTo>
                    <a:pt x="36" y="278"/>
                    <a:pt x="0" y="467"/>
                    <a:pt x="95" y="602"/>
                  </a:cubicBezTo>
                  <a:lnTo>
                    <a:pt x="144" y="674"/>
                  </a:lnTo>
                  <a:cubicBezTo>
                    <a:pt x="200" y="760"/>
                    <a:pt x="295" y="807"/>
                    <a:pt x="392" y="807"/>
                  </a:cubicBezTo>
                  <a:cubicBezTo>
                    <a:pt x="450" y="807"/>
                    <a:pt x="510" y="790"/>
                    <a:pt x="563" y="755"/>
                  </a:cubicBezTo>
                  <a:lnTo>
                    <a:pt x="756" y="629"/>
                  </a:lnTo>
                  <a:cubicBezTo>
                    <a:pt x="895" y="534"/>
                    <a:pt x="931" y="345"/>
                    <a:pt x="837" y="206"/>
                  </a:cubicBezTo>
                  <a:lnTo>
                    <a:pt x="788" y="134"/>
                  </a:lnTo>
                  <a:cubicBezTo>
                    <a:pt x="731" y="47"/>
                    <a:pt x="637" y="0"/>
                    <a:pt x="54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6"/>
            <p:cNvSpPr/>
            <p:nvPr/>
          </p:nvSpPr>
          <p:spPr>
            <a:xfrm>
              <a:off x="1256525" y="2533925"/>
              <a:ext cx="23425" cy="19525"/>
            </a:xfrm>
            <a:custGeom>
              <a:rect b="b" l="l" r="r" t="t"/>
              <a:pathLst>
                <a:path extrusionOk="0" h="781" w="937">
                  <a:moveTo>
                    <a:pt x="558" y="1"/>
                  </a:moveTo>
                  <a:cubicBezTo>
                    <a:pt x="516" y="1"/>
                    <a:pt x="473" y="10"/>
                    <a:pt x="432" y="30"/>
                  </a:cubicBezTo>
                  <a:lnTo>
                    <a:pt x="221" y="124"/>
                  </a:lnTo>
                  <a:cubicBezTo>
                    <a:pt x="68" y="192"/>
                    <a:pt x="1" y="372"/>
                    <a:pt x="73" y="525"/>
                  </a:cubicBezTo>
                  <a:lnTo>
                    <a:pt x="104" y="601"/>
                  </a:lnTo>
                  <a:cubicBezTo>
                    <a:pt x="157" y="714"/>
                    <a:pt x="266" y="780"/>
                    <a:pt x="382" y="780"/>
                  </a:cubicBezTo>
                  <a:cubicBezTo>
                    <a:pt x="423" y="780"/>
                    <a:pt x="464" y="772"/>
                    <a:pt x="504" y="754"/>
                  </a:cubicBezTo>
                  <a:lnTo>
                    <a:pt x="716" y="655"/>
                  </a:lnTo>
                  <a:cubicBezTo>
                    <a:pt x="869" y="588"/>
                    <a:pt x="936" y="408"/>
                    <a:pt x="864" y="255"/>
                  </a:cubicBezTo>
                  <a:lnTo>
                    <a:pt x="833" y="178"/>
                  </a:lnTo>
                  <a:cubicBezTo>
                    <a:pt x="780" y="67"/>
                    <a:pt x="671"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6"/>
            <p:cNvSpPr/>
            <p:nvPr/>
          </p:nvSpPr>
          <p:spPr>
            <a:xfrm>
              <a:off x="1237400" y="2632850"/>
              <a:ext cx="149950" cy="116325"/>
            </a:xfrm>
            <a:custGeom>
              <a:rect b="b" l="l" r="r" t="t"/>
              <a:pathLst>
                <a:path extrusionOk="0" h="4653" w="5998">
                  <a:moveTo>
                    <a:pt x="5314" y="0"/>
                  </a:moveTo>
                  <a:lnTo>
                    <a:pt x="4900" y="229"/>
                  </a:lnTo>
                  <a:cubicBezTo>
                    <a:pt x="4909" y="243"/>
                    <a:pt x="5489" y="1291"/>
                    <a:pt x="5197" y="2344"/>
                  </a:cubicBezTo>
                  <a:cubicBezTo>
                    <a:pt x="5030" y="2938"/>
                    <a:pt x="4612" y="3428"/>
                    <a:pt x="3951" y="3797"/>
                  </a:cubicBezTo>
                  <a:cubicBezTo>
                    <a:pt x="3497" y="4052"/>
                    <a:pt x="3056" y="4179"/>
                    <a:pt x="2632" y="4179"/>
                  </a:cubicBezTo>
                  <a:cubicBezTo>
                    <a:pt x="2190" y="4179"/>
                    <a:pt x="1766" y="4041"/>
                    <a:pt x="1364" y="3765"/>
                  </a:cubicBezTo>
                  <a:cubicBezTo>
                    <a:pt x="982" y="3491"/>
                    <a:pt x="658" y="3145"/>
                    <a:pt x="415" y="2744"/>
                  </a:cubicBezTo>
                  <a:lnTo>
                    <a:pt x="1" y="2974"/>
                  </a:lnTo>
                  <a:cubicBezTo>
                    <a:pt x="28" y="3023"/>
                    <a:pt x="694" y="4202"/>
                    <a:pt x="1935" y="4553"/>
                  </a:cubicBezTo>
                  <a:cubicBezTo>
                    <a:pt x="2166" y="4619"/>
                    <a:pt x="2401" y="4652"/>
                    <a:pt x="2639" y="4652"/>
                  </a:cubicBezTo>
                  <a:cubicBezTo>
                    <a:pt x="3142" y="4652"/>
                    <a:pt x="3659" y="4504"/>
                    <a:pt x="4185" y="4211"/>
                  </a:cubicBezTo>
                  <a:cubicBezTo>
                    <a:pt x="4517" y="4026"/>
                    <a:pt x="4814" y="3797"/>
                    <a:pt x="5071" y="3518"/>
                  </a:cubicBezTo>
                  <a:cubicBezTo>
                    <a:pt x="5345" y="3221"/>
                    <a:pt x="5543" y="2861"/>
                    <a:pt x="5651" y="2474"/>
                  </a:cubicBezTo>
                  <a:cubicBezTo>
                    <a:pt x="5997" y="1233"/>
                    <a:pt x="5341" y="50"/>
                    <a:pt x="53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6"/>
            <p:cNvSpPr/>
            <p:nvPr/>
          </p:nvSpPr>
          <p:spPr>
            <a:xfrm>
              <a:off x="1244375" y="2636325"/>
              <a:ext cx="133300" cy="103375"/>
            </a:xfrm>
            <a:custGeom>
              <a:rect b="b" l="l" r="r" t="t"/>
              <a:pathLst>
                <a:path extrusionOk="0" h="4135" w="5332">
                  <a:moveTo>
                    <a:pt x="4783" y="0"/>
                  </a:moveTo>
                  <a:lnTo>
                    <a:pt x="4625" y="90"/>
                  </a:lnTo>
                  <a:cubicBezTo>
                    <a:pt x="4630" y="99"/>
                    <a:pt x="5215" y="1148"/>
                    <a:pt x="4918" y="2205"/>
                  </a:cubicBezTo>
                  <a:cubicBezTo>
                    <a:pt x="4751" y="2799"/>
                    <a:pt x="4333" y="3289"/>
                    <a:pt x="3676" y="3658"/>
                  </a:cubicBezTo>
                  <a:cubicBezTo>
                    <a:pt x="3220" y="3911"/>
                    <a:pt x="2780" y="4038"/>
                    <a:pt x="2356" y="4038"/>
                  </a:cubicBezTo>
                  <a:cubicBezTo>
                    <a:pt x="1913" y="4038"/>
                    <a:pt x="1489" y="3900"/>
                    <a:pt x="1085" y="3622"/>
                  </a:cubicBezTo>
                  <a:cubicBezTo>
                    <a:pt x="703" y="3352"/>
                    <a:pt x="379" y="3006"/>
                    <a:pt x="136" y="2605"/>
                  </a:cubicBezTo>
                  <a:lnTo>
                    <a:pt x="1" y="2682"/>
                  </a:lnTo>
                  <a:cubicBezTo>
                    <a:pt x="140" y="2907"/>
                    <a:pt x="725" y="3766"/>
                    <a:pt x="1710" y="4049"/>
                  </a:cubicBezTo>
                  <a:cubicBezTo>
                    <a:pt x="1916" y="4106"/>
                    <a:pt x="2125" y="4135"/>
                    <a:pt x="2336" y="4135"/>
                  </a:cubicBezTo>
                  <a:cubicBezTo>
                    <a:pt x="2791" y="4135"/>
                    <a:pt x="3259" y="4003"/>
                    <a:pt x="3735" y="3739"/>
                  </a:cubicBezTo>
                  <a:cubicBezTo>
                    <a:pt x="4031" y="3572"/>
                    <a:pt x="4301" y="3365"/>
                    <a:pt x="4531" y="3114"/>
                  </a:cubicBezTo>
                  <a:cubicBezTo>
                    <a:pt x="4778" y="2844"/>
                    <a:pt x="4958" y="2524"/>
                    <a:pt x="5053" y="2173"/>
                  </a:cubicBezTo>
                  <a:cubicBezTo>
                    <a:pt x="5332" y="1188"/>
                    <a:pt x="4904" y="239"/>
                    <a:pt x="478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6"/>
            <p:cNvSpPr/>
            <p:nvPr/>
          </p:nvSpPr>
          <p:spPr>
            <a:xfrm>
              <a:off x="1528250" y="2699875"/>
              <a:ext cx="34550" cy="92025"/>
            </a:xfrm>
            <a:custGeom>
              <a:rect b="b" l="l" r="r" t="t"/>
              <a:pathLst>
                <a:path extrusionOk="0" h="3681" w="1382">
                  <a:moveTo>
                    <a:pt x="805" y="0"/>
                  </a:moveTo>
                  <a:cubicBezTo>
                    <a:pt x="805" y="0"/>
                    <a:pt x="0" y="2767"/>
                    <a:pt x="1318" y="3680"/>
                  </a:cubicBezTo>
                  <a:lnTo>
                    <a:pt x="1381" y="3545"/>
                  </a:lnTo>
                  <a:cubicBezTo>
                    <a:pt x="1381" y="3545"/>
                    <a:pt x="288" y="2780"/>
                    <a:pt x="891" y="212"/>
                  </a:cubicBezTo>
                  <a:cubicBezTo>
                    <a:pt x="895" y="198"/>
                    <a:pt x="904" y="176"/>
                    <a:pt x="909" y="158"/>
                  </a:cubicBezTo>
                  <a:lnTo>
                    <a:pt x="80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6"/>
            <p:cNvSpPr/>
            <p:nvPr/>
          </p:nvSpPr>
          <p:spPr>
            <a:xfrm>
              <a:off x="1531050" y="2662150"/>
              <a:ext cx="47600" cy="42275"/>
            </a:xfrm>
            <a:custGeom>
              <a:rect b="b" l="l" r="r" t="t"/>
              <a:pathLst>
                <a:path extrusionOk="0" h="1691" w="1904">
                  <a:moveTo>
                    <a:pt x="952" y="0"/>
                  </a:moveTo>
                  <a:cubicBezTo>
                    <a:pt x="860" y="0"/>
                    <a:pt x="767" y="15"/>
                    <a:pt x="675" y="47"/>
                  </a:cubicBezTo>
                  <a:cubicBezTo>
                    <a:pt x="235" y="200"/>
                    <a:pt x="1" y="681"/>
                    <a:pt x="154" y="1122"/>
                  </a:cubicBezTo>
                  <a:cubicBezTo>
                    <a:pt x="271" y="1472"/>
                    <a:pt x="598" y="1691"/>
                    <a:pt x="948" y="1691"/>
                  </a:cubicBezTo>
                  <a:cubicBezTo>
                    <a:pt x="1039" y="1691"/>
                    <a:pt x="1133" y="1676"/>
                    <a:pt x="1224" y="1644"/>
                  </a:cubicBezTo>
                  <a:cubicBezTo>
                    <a:pt x="1665" y="1491"/>
                    <a:pt x="1904" y="1010"/>
                    <a:pt x="1751" y="569"/>
                  </a:cubicBezTo>
                  <a:cubicBezTo>
                    <a:pt x="1629" y="220"/>
                    <a:pt x="1302" y="0"/>
                    <a:pt x="952"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6"/>
            <p:cNvSpPr/>
            <p:nvPr/>
          </p:nvSpPr>
          <p:spPr>
            <a:xfrm>
              <a:off x="1543550" y="2672875"/>
              <a:ext cx="22950" cy="20375"/>
            </a:xfrm>
            <a:custGeom>
              <a:rect b="b" l="l" r="r" t="t"/>
              <a:pathLst>
                <a:path extrusionOk="0" h="815" w="918">
                  <a:moveTo>
                    <a:pt x="460" y="0"/>
                  </a:moveTo>
                  <a:cubicBezTo>
                    <a:pt x="338" y="0"/>
                    <a:pt x="217" y="55"/>
                    <a:pt x="135" y="158"/>
                  </a:cubicBezTo>
                  <a:cubicBezTo>
                    <a:pt x="0" y="338"/>
                    <a:pt x="31" y="594"/>
                    <a:pt x="211" y="729"/>
                  </a:cubicBezTo>
                  <a:cubicBezTo>
                    <a:pt x="284" y="787"/>
                    <a:pt x="371" y="815"/>
                    <a:pt x="458" y="815"/>
                  </a:cubicBezTo>
                  <a:cubicBezTo>
                    <a:pt x="580" y="815"/>
                    <a:pt x="701" y="760"/>
                    <a:pt x="783" y="657"/>
                  </a:cubicBezTo>
                  <a:cubicBezTo>
                    <a:pt x="918" y="477"/>
                    <a:pt x="886" y="221"/>
                    <a:pt x="706" y="86"/>
                  </a:cubicBezTo>
                  <a:cubicBezTo>
                    <a:pt x="633" y="28"/>
                    <a:pt x="547" y="0"/>
                    <a:pt x="46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6"/>
            <p:cNvSpPr/>
            <p:nvPr/>
          </p:nvSpPr>
          <p:spPr>
            <a:xfrm>
              <a:off x="1550950" y="2664325"/>
              <a:ext cx="28150" cy="39950"/>
            </a:xfrm>
            <a:custGeom>
              <a:rect b="b" l="l" r="r" t="t"/>
              <a:pathLst>
                <a:path extrusionOk="0" h="1598" w="1126">
                  <a:moveTo>
                    <a:pt x="545" y="1"/>
                  </a:moveTo>
                  <a:lnTo>
                    <a:pt x="545" y="1"/>
                  </a:lnTo>
                  <a:cubicBezTo>
                    <a:pt x="1126" y="545"/>
                    <a:pt x="788" y="1512"/>
                    <a:pt x="1" y="1580"/>
                  </a:cubicBezTo>
                  <a:cubicBezTo>
                    <a:pt x="58" y="1591"/>
                    <a:pt x="115" y="1597"/>
                    <a:pt x="172" y="1597"/>
                  </a:cubicBezTo>
                  <a:cubicBezTo>
                    <a:pt x="524" y="1597"/>
                    <a:pt x="848" y="1376"/>
                    <a:pt x="968" y="1031"/>
                  </a:cubicBezTo>
                  <a:cubicBezTo>
                    <a:pt x="1103" y="630"/>
                    <a:pt x="923" y="190"/>
                    <a:pt x="54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6"/>
            <p:cNvSpPr/>
            <p:nvPr/>
          </p:nvSpPr>
          <p:spPr>
            <a:xfrm>
              <a:off x="1333800" y="2730450"/>
              <a:ext cx="108425" cy="142875"/>
            </a:xfrm>
            <a:custGeom>
              <a:rect b="b" l="l" r="r" t="t"/>
              <a:pathLst>
                <a:path extrusionOk="0" h="5715" w="4337">
                  <a:moveTo>
                    <a:pt x="427" y="1"/>
                  </a:moveTo>
                  <a:lnTo>
                    <a:pt x="0" y="194"/>
                  </a:lnTo>
                  <a:cubicBezTo>
                    <a:pt x="553" y="1409"/>
                    <a:pt x="1215" y="2570"/>
                    <a:pt x="1980" y="3667"/>
                  </a:cubicBezTo>
                  <a:cubicBezTo>
                    <a:pt x="2470" y="4378"/>
                    <a:pt x="3023" y="5125"/>
                    <a:pt x="3680" y="5714"/>
                  </a:cubicBezTo>
                  <a:cubicBezTo>
                    <a:pt x="3905" y="5701"/>
                    <a:pt x="4121" y="5678"/>
                    <a:pt x="4337" y="5642"/>
                  </a:cubicBezTo>
                  <a:cubicBezTo>
                    <a:pt x="3563" y="5062"/>
                    <a:pt x="2924" y="4203"/>
                    <a:pt x="2366" y="3397"/>
                  </a:cubicBezTo>
                  <a:cubicBezTo>
                    <a:pt x="1620" y="2327"/>
                    <a:pt x="972" y="1188"/>
                    <a:pt x="4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6"/>
            <p:cNvSpPr/>
            <p:nvPr/>
          </p:nvSpPr>
          <p:spPr>
            <a:xfrm>
              <a:off x="1531725" y="2703925"/>
              <a:ext cx="34775" cy="84600"/>
            </a:xfrm>
            <a:custGeom>
              <a:rect b="b" l="l" r="r" t="t"/>
              <a:pathLst>
                <a:path extrusionOk="0" h="3384" w="1391">
                  <a:moveTo>
                    <a:pt x="770" y="0"/>
                  </a:moveTo>
                  <a:cubicBezTo>
                    <a:pt x="770" y="0"/>
                    <a:pt x="1" y="2227"/>
                    <a:pt x="1242" y="3383"/>
                  </a:cubicBezTo>
                  <a:cubicBezTo>
                    <a:pt x="1296" y="3293"/>
                    <a:pt x="1346" y="3203"/>
                    <a:pt x="1391" y="3113"/>
                  </a:cubicBezTo>
                  <a:cubicBezTo>
                    <a:pt x="1161" y="2884"/>
                    <a:pt x="716" y="2330"/>
                    <a:pt x="1031" y="9"/>
                  </a:cubicBezTo>
                  <a:lnTo>
                    <a:pt x="77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6" name="Google Shape;256;p16"/>
          <p:cNvSpPr/>
          <p:nvPr/>
        </p:nvSpPr>
        <p:spPr>
          <a:xfrm>
            <a:off x="262800" y="2862775"/>
            <a:ext cx="6842100" cy="2917200"/>
          </a:xfrm>
          <a:prstGeom prst="round1Rect">
            <a:avLst>
              <a:gd fmla="val 24056"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6"/>
          <p:cNvSpPr txBox="1"/>
          <p:nvPr/>
        </p:nvSpPr>
        <p:spPr>
          <a:xfrm>
            <a:off x="1535175" y="2825700"/>
            <a:ext cx="4260600" cy="250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Y</a:t>
            </a:r>
            <a:r>
              <a:rPr lang="en-GB" sz="1200">
                <a:latin typeface="Mada"/>
                <a:ea typeface="Mada"/>
                <a:cs typeface="Mada"/>
                <a:sym typeface="Mada"/>
              </a:rPr>
              <a:t>oung female (female/male ratio 8:1) and the condition can be familial. </a:t>
            </a:r>
            <a:endParaRPr sz="12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Triad of Graves disease</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Diffuse goiter</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Moderately and diffusely enlarged and soft, </a:t>
            </a:r>
            <a:r>
              <a:rPr lang="en-GB" sz="1200">
                <a:latin typeface="Mada"/>
                <a:ea typeface="Mada"/>
                <a:cs typeface="Mada"/>
                <a:sym typeface="Mada"/>
              </a:rPr>
              <a:t>because of its vascularity a bruit may be audible.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Ophthalmopathy -</a:t>
            </a:r>
            <a:r>
              <a:rPr lang="en-GB" sz="1200">
                <a:latin typeface="Mada"/>
                <a:ea typeface="Mada"/>
                <a:cs typeface="Mada"/>
                <a:sym typeface="Mada"/>
              </a:rPr>
              <a:t>due to </a:t>
            </a:r>
            <a:r>
              <a:rPr lang="en-GB" sz="1200">
                <a:latin typeface="Mada"/>
                <a:ea typeface="Mada"/>
                <a:cs typeface="Mada"/>
                <a:sym typeface="Mada"/>
              </a:rPr>
              <a:t>inflammation of the extraocular muscles-</a:t>
            </a:r>
            <a:r>
              <a:rPr b="1" lang="en-GB" sz="1200">
                <a:latin typeface="Mada"/>
                <a:ea typeface="Mada"/>
                <a:cs typeface="Mada"/>
                <a:sym typeface="Mada"/>
              </a:rPr>
              <a:t>:</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Exophthalmos </a:t>
            </a:r>
            <a:r>
              <a:rPr lang="en-GB" sz="1200">
                <a:solidFill>
                  <a:srgbClr val="6AA84F"/>
                </a:solidFill>
                <a:latin typeface="Mada"/>
                <a:ea typeface="Mada"/>
                <a:cs typeface="Mada"/>
                <a:sym typeface="Mada"/>
              </a:rPr>
              <a:t>(specific for graves)</a:t>
            </a:r>
            <a:endParaRPr sz="1200">
              <a:solidFill>
                <a:srgbClr val="6AA84F"/>
              </a:solidFill>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Ocular motility disturbances (Ophthalmoplegia)</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Lid retraction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Conjunctival conditions (</a:t>
            </a:r>
            <a:r>
              <a:rPr lang="en-GB" sz="1200">
                <a:solidFill>
                  <a:schemeClr val="dk1"/>
                </a:solidFill>
                <a:latin typeface="Mada"/>
                <a:ea typeface="Mada"/>
                <a:cs typeface="Mada"/>
                <a:sym typeface="Mada"/>
              </a:rPr>
              <a:t>Chemosis</a:t>
            </a:r>
            <a:r>
              <a:rPr lang="en-GB"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Dermopathy (pretibial myxedema): </a:t>
            </a:r>
            <a:r>
              <a:rPr lang="en-GB" sz="1200">
                <a:latin typeface="Mada"/>
                <a:ea typeface="Mada"/>
                <a:cs typeface="Mada"/>
                <a:sym typeface="Mada"/>
              </a:rPr>
              <a:t>presents commonly as raised pigmented lesions typically on the shins </a:t>
            </a:r>
            <a:r>
              <a:rPr lang="en-GB" sz="1200">
                <a:solidFill>
                  <a:srgbClr val="6AA84F"/>
                </a:solidFill>
                <a:latin typeface="Mada"/>
                <a:ea typeface="Mada"/>
                <a:cs typeface="Mada"/>
                <a:sym typeface="Mada"/>
              </a:rPr>
              <a:t>(specific for graves)</a:t>
            </a:r>
            <a:endParaRPr sz="1200">
              <a:latin typeface="Mada"/>
              <a:ea typeface="Mada"/>
              <a:cs typeface="Mada"/>
              <a:sym typeface="Mada"/>
            </a:endParaRPr>
          </a:p>
        </p:txBody>
      </p:sp>
      <p:sp>
        <p:nvSpPr>
          <p:cNvPr id="258" name="Google Shape;258;p16"/>
          <p:cNvSpPr txBox="1"/>
          <p:nvPr/>
        </p:nvSpPr>
        <p:spPr>
          <a:xfrm>
            <a:off x="304800" y="3512850"/>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Clinical features</a:t>
            </a:r>
            <a:endParaRPr b="1" sz="1100">
              <a:solidFill>
                <a:srgbClr val="E29578"/>
              </a:solidFill>
              <a:latin typeface="Lora"/>
              <a:ea typeface="Lora"/>
              <a:cs typeface="Lora"/>
              <a:sym typeface="Lora"/>
            </a:endParaRPr>
          </a:p>
        </p:txBody>
      </p:sp>
      <p:sp>
        <p:nvSpPr>
          <p:cNvPr id="259" name="Google Shape;259;p16"/>
          <p:cNvSpPr/>
          <p:nvPr/>
        </p:nvSpPr>
        <p:spPr>
          <a:xfrm>
            <a:off x="262775" y="6001221"/>
            <a:ext cx="6842100" cy="1221600"/>
          </a:xfrm>
          <a:prstGeom prst="round1Rect">
            <a:avLst>
              <a:gd fmla="val 38269" name="adj"/>
            </a:avLst>
          </a:prstGeom>
          <a:noFill/>
          <a:ln cap="flat" cmpd="sng" w="19050">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6"/>
          <p:cNvSpPr txBox="1"/>
          <p:nvPr/>
        </p:nvSpPr>
        <p:spPr>
          <a:xfrm>
            <a:off x="1687575" y="6213919"/>
            <a:ext cx="54174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Thyroid markers:</a:t>
            </a:r>
            <a:r>
              <a:rPr lang="en-GB" sz="1200">
                <a:latin typeface="Mada"/>
                <a:ea typeface="Mada"/>
                <a:cs typeface="Mada"/>
                <a:sym typeface="Mada"/>
              </a:rPr>
              <a:t> Raised T3 and T4 levels, coupled with low TSH levels, are confirmatory.</a:t>
            </a:r>
            <a:endParaRPr sz="12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Thyroid antibodies: </a:t>
            </a:r>
            <a:r>
              <a:rPr lang="en-GB" sz="1200">
                <a:latin typeface="Mada"/>
                <a:ea typeface="Mada"/>
                <a:cs typeface="Mada"/>
                <a:sym typeface="Mada"/>
              </a:rPr>
              <a:t>↑ TRAbs (specific)</a:t>
            </a:r>
            <a:endParaRPr sz="12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Thyroid scintigraphy: </a:t>
            </a:r>
            <a:r>
              <a:rPr lang="en-GB" sz="1200">
                <a:latin typeface="Mada"/>
                <a:ea typeface="Mada"/>
                <a:cs typeface="Mada"/>
                <a:sym typeface="Mada"/>
              </a:rPr>
              <a:t>Diffuse uptake of radioactive iodine (123I)</a:t>
            </a:r>
            <a:endParaRPr sz="1200">
              <a:latin typeface="Mada"/>
              <a:ea typeface="Mada"/>
              <a:cs typeface="Mada"/>
              <a:sym typeface="Mada"/>
            </a:endParaRPr>
          </a:p>
          <a:p>
            <a:pPr indent="0" lvl="0" marL="0" rtl="0" algn="l">
              <a:spcBef>
                <a:spcPts val="0"/>
              </a:spcBef>
              <a:spcAft>
                <a:spcPts val="0"/>
              </a:spcAft>
              <a:buNone/>
            </a:pPr>
            <a:r>
              <a:t/>
            </a:r>
            <a:endParaRPr b="1" sz="1200">
              <a:latin typeface="Mada"/>
              <a:ea typeface="Mada"/>
              <a:cs typeface="Mada"/>
              <a:sym typeface="Mada"/>
            </a:endParaRPr>
          </a:p>
          <a:p>
            <a:pPr indent="0" lvl="0" marL="0" rtl="0" algn="l">
              <a:spcBef>
                <a:spcPts val="0"/>
              </a:spcBef>
              <a:spcAft>
                <a:spcPts val="0"/>
              </a:spcAft>
              <a:buNone/>
            </a:pPr>
            <a:r>
              <a:t/>
            </a:r>
            <a:endParaRPr b="1" sz="1200">
              <a:latin typeface="Mada"/>
              <a:ea typeface="Mada"/>
              <a:cs typeface="Mada"/>
              <a:sym typeface="Mada"/>
            </a:endParaRPr>
          </a:p>
        </p:txBody>
      </p:sp>
      <p:sp>
        <p:nvSpPr>
          <p:cNvPr id="261" name="Google Shape;261;p16"/>
          <p:cNvSpPr txBox="1"/>
          <p:nvPr/>
        </p:nvSpPr>
        <p:spPr>
          <a:xfrm>
            <a:off x="304763" y="6028140"/>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Diagnostics</a:t>
            </a:r>
            <a:endParaRPr b="1" sz="1100">
              <a:solidFill>
                <a:srgbClr val="E29578"/>
              </a:solidFill>
              <a:latin typeface="Lora"/>
              <a:ea typeface="Lora"/>
              <a:cs typeface="Lora"/>
              <a:sym typeface="Lora"/>
            </a:endParaRPr>
          </a:p>
        </p:txBody>
      </p:sp>
      <p:grpSp>
        <p:nvGrpSpPr>
          <p:cNvPr id="262" name="Google Shape;262;p16"/>
          <p:cNvGrpSpPr/>
          <p:nvPr/>
        </p:nvGrpSpPr>
        <p:grpSpPr>
          <a:xfrm>
            <a:off x="623399" y="8389367"/>
            <a:ext cx="735627" cy="701151"/>
            <a:chOff x="1518350" y="2189725"/>
            <a:chExt cx="360125" cy="341925"/>
          </a:xfrm>
        </p:grpSpPr>
        <p:sp>
          <p:nvSpPr>
            <p:cNvPr id="263" name="Google Shape;263;p16"/>
            <p:cNvSpPr/>
            <p:nvPr/>
          </p:nvSpPr>
          <p:spPr>
            <a:xfrm>
              <a:off x="1536575" y="2189725"/>
              <a:ext cx="341900" cy="341925"/>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6"/>
            <p:cNvSpPr/>
            <p:nvPr/>
          </p:nvSpPr>
          <p:spPr>
            <a:xfrm>
              <a:off x="1629350" y="2341550"/>
              <a:ext cx="179075" cy="190100"/>
            </a:xfrm>
            <a:custGeom>
              <a:rect b="b" l="l" r="r" t="t"/>
              <a:pathLst>
                <a:path extrusionOk="0" h="7604" w="7163">
                  <a:moveTo>
                    <a:pt x="4216" y="1"/>
                  </a:moveTo>
                  <a:lnTo>
                    <a:pt x="0" y="2641"/>
                  </a:lnTo>
                  <a:lnTo>
                    <a:pt x="2614" y="7185"/>
                  </a:lnTo>
                  <a:cubicBezTo>
                    <a:pt x="2673" y="7302"/>
                    <a:pt x="2745" y="7405"/>
                    <a:pt x="2826" y="7504"/>
                  </a:cubicBezTo>
                  <a:cubicBezTo>
                    <a:pt x="2857" y="7540"/>
                    <a:pt x="2884" y="7567"/>
                    <a:pt x="2916" y="7599"/>
                  </a:cubicBezTo>
                  <a:cubicBezTo>
                    <a:pt x="2988" y="7599"/>
                    <a:pt x="3055" y="7603"/>
                    <a:pt x="3127" y="7603"/>
                  </a:cubicBezTo>
                  <a:cubicBezTo>
                    <a:pt x="4400" y="7603"/>
                    <a:pt x="5651" y="7248"/>
                    <a:pt x="6730" y="6578"/>
                  </a:cubicBezTo>
                  <a:cubicBezTo>
                    <a:pt x="7126" y="5862"/>
                    <a:pt x="7162" y="5053"/>
                    <a:pt x="6784" y="4450"/>
                  </a:cubicBezTo>
                  <a:lnTo>
                    <a:pt x="4216"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6"/>
            <p:cNvSpPr/>
            <p:nvPr/>
          </p:nvSpPr>
          <p:spPr>
            <a:xfrm>
              <a:off x="1648125" y="2423325"/>
              <a:ext cx="126450" cy="80675"/>
            </a:xfrm>
            <a:custGeom>
              <a:rect b="b" l="l" r="r" t="t"/>
              <a:pathLst>
                <a:path extrusionOk="0" h="3227" w="5058">
                  <a:moveTo>
                    <a:pt x="4022" y="0"/>
                  </a:moveTo>
                  <a:cubicBezTo>
                    <a:pt x="3870" y="212"/>
                    <a:pt x="3690" y="409"/>
                    <a:pt x="3487" y="576"/>
                  </a:cubicBezTo>
                  <a:cubicBezTo>
                    <a:pt x="2894" y="1080"/>
                    <a:pt x="2189" y="1335"/>
                    <a:pt x="1539" y="1335"/>
                  </a:cubicBezTo>
                  <a:cubicBezTo>
                    <a:pt x="936" y="1335"/>
                    <a:pt x="379" y="1116"/>
                    <a:pt x="1" y="675"/>
                  </a:cubicBezTo>
                  <a:lnTo>
                    <a:pt x="1" y="675"/>
                  </a:lnTo>
                  <a:lnTo>
                    <a:pt x="1233" y="2816"/>
                  </a:lnTo>
                  <a:cubicBezTo>
                    <a:pt x="1587" y="3090"/>
                    <a:pt x="2035" y="3227"/>
                    <a:pt x="2511" y="3227"/>
                  </a:cubicBezTo>
                  <a:cubicBezTo>
                    <a:pt x="3160" y="3227"/>
                    <a:pt x="3863" y="2973"/>
                    <a:pt x="4454" y="2470"/>
                  </a:cubicBezTo>
                  <a:cubicBezTo>
                    <a:pt x="4684" y="2272"/>
                    <a:pt x="4886" y="2042"/>
                    <a:pt x="5057" y="1795"/>
                  </a:cubicBezTo>
                  <a:cubicBezTo>
                    <a:pt x="5044" y="1773"/>
                    <a:pt x="5035" y="1750"/>
                    <a:pt x="5021" y="1728"/>
                  </a:cubicBezTo>
                  <a:lnTo>
                    <a:pt x="402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6"/>
            <p:cNvSpPr/>
            <p:nvPr/>
          </p:nvSpPr>
          <p:spPr>
            <a:xfrm>
              <a:off x="1617650" y="2320900"/>
              <a:ext cx="131500" cy="111750"/>
            </a:xfrm>
            <a:custGeom>
              <a:rect b="b" l="l" r="r" t="t"/>
              <a:pathLst>
                <a:path extrusionOk="0" h="4470" w="5260">
                  <a:moveTo>
                    <a:pt x="3117" y="0"/>
                  </a:moveTo>
                  <a:cubicBezTo>
                    <a:pt x="2518" y="0"/>
                    <a:pt x="1868" y="235"/>
                    <a:pt x="1323" y="701"/>
                  </a:cubicBezTo>
                  <a:cubicBezTo>
                    <a:pt x="271" y="1596"/>
                    <a:pt x="1" y="3008"/>
                    <a:pt x="720" y="3859"/>
                  </a:cubicBezTo>
                  <a:cubicBezTo>
                    <a:pt x="1067" y="4266"/>
                    <a:pt x="1581" y="4469"/>
                    <a:pt x="2139" y="4469"/>
                  </a:cubicBezTo>
                  <a:cubicBezTo>
                    <a:pt x="2739" y="4469"/>
                    <a:pt x="3389" y="4235"/>
                    <a:pt x="3937" y="3769"/>
                  </a:cubicBezTo>
                  <a:cubicBezTo>
                    <a:pt x="4990" y="2873"/>
                    <a:pt x="5259" y="1461"/>
                    <a:pt x="4535" y="611"/>
                  </a:cubicBezTo>
                  <a:cubicBezTo>
                    <a:pt x="4188" y="203"/>
                    <a:pt x="3674" y="0"/>
                    <a:pt x="311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6"/>
            <p:cNvSpPr/>
            <p:nvPr/>
          </p:nvSpPr>
          <p:spPr>
            <a:xfrm>
              <a:off x="1703700" y="2378325"/>
              <a:ext cx="47350" cy="47150"/>
            </a:xfrm>
            <a:custGeom>
              <a:rect b="b" l="l" r="r" t="t"/>
              <a:pathLst>
                <a:path extrusionOk="0" h="1886" w="1894">
                  <a:moveTo>
                    <a:pt x="947" y="1"/>
                  </a:moveTo>
                  <a:cubicBezTo>
                    <a:pt x="606" y="1"/>
                    <a:pt x="265" y="179"/>
                    <a:pt x="94" y="536"/>
                  </a:cubicBezTo>
                  <a:lnTo>
                    <a:pt x="0" y="536"/>
                  </a:lnTo>
                  <a:lnTo>
                    <a:pt x="5" y="950"/>
                  </a:lnTo>
                  <a:cubicBezTo>
                    <a:pt x="9" y="1469"/>
                    <a:pt x="432" y="1886"/>
                    <a:pt x="950" y="1886"/>
                  </a:cubicBezTo>
                  <a:cubicBezTo>
                    <a:pt x="953" y="1886"/>
                    <a:pt x="955" y="1886"/>
                    <a:pt x="958" y="1886"/>
                  </a:cubicBezTo>
                  <a:cubicBezTo>
                    <a:pt x="1480" y="1881"/>
                    <a:pt x="1894" y="1454"/>
                    <a:pt x="1889" y="932"/>
                  </a:cubicBezTo>
                  <a:lnTo>
                    <a:pt x="1889" y="932"/>
                  </a:lnTo>
                  <a:lnTo>
                    <a:pt x="1889" y="936"/>
                  </a:lnTo>
                  <a:lnTo>
                    <a:pt x="1885" y="518"/>
                  </a:lnTo>
                  <a:lnTo>
                    <a:pt x="1790" y="518"/>
                  </a:lnTo>
                  <a:cubicBezTo>
                    <a:pt x="1617" y="173"/>
                    <a:pt x="1282" y="1"/>
                    <a:pt x="94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6"/>
            <p:cNvSpPr/>
            <p:nvPr/>
          </p:nvSpPr>
          <p:spPr>
            <a:xfrm>
              <a:off x="1701450" y="2367925"/>
              <a:ext cx="51750" cy="47150"/>
            </a:xfrm>
            <a:custGeom>
              <a:rect b="b" l="l" r="r" t="t"/>
              <a:pathLst>
                <a:path extrusionOk="0" h="1886" w="2070">
                  <a:moveTo>
                    <a:pt x="1032" y="1"/>
                  </a:moveTo>
                  <a:cubicBezTo>
                    <a:pt x="791" y="1"/>
                    <a:pt x="549" y="93"/>
                    <a:pt x="364" y="277"/>
                  </a:cubicBezTo>
                  <a:cubicBezTo>
                    <a:pt x="0" y="646"/>
                    <a:pt x="0" y="1240"/>
                    <a:pt x="364" y="1609"/>
                  </a:cubicBezTo>
                  <a:cubicBezTo>
                    <a:pt x="549" y="1793"/>
                    <a:pt x="791" y="1885"/>
                    <a:pt x="1032" y="1885"/>
                  </a:cubicBezTo>
                  <a:cubicBezTo>
                    <a:pt x="1274" y="1885"/>
                    <a:pt x="1516" y="1793"/>
                    <a:pt x="1701" y="1609"/>
                  </a:cubicBezTo>
                  <a:cubicBezTo>
                    <a:pt x="2069" y="1240"/>
                    <a:pt x="2069" y="646"/>
                    <a:pt x="1701" y="277"/>
                  </a:cubicBezTo>
                  <a:cubicBezTo>
                    <a:pt x="1516" y="93"/>
                    <a:pt x="1274" y="1"/>
                    <a:pt x="103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6"/>
            <p:cNvSpPr/>
            <p:nvPr/>
          </p:nvSpPr>
          <p:spPr>
            <a:xfrm>
              <a:off x="1703700" y="2385975"/>
              <a:ext cx="47125" cy="11050"/>
            </a:xfrm>
            <a:custGeom>
              <a:rect b="b" l="l" r="r" t="t"/>
              <a:pathLst>
                <a:path extrusionOk="0" h="442" w="1885">
                  <a:moveTo>
                    <a:pt x="1858" y="1"/>
                  </a:moveTo>
                  <a:lnTo>
                    <a:pt x="23" y="19"/>
                  </a:lnTo>
                  <a:cubicBezTo>
                    <a:pt x="9" y="86"/>
                    <a:pt x="0" y="158"/>
                    <a:pt x="0" y="230"/>
                  </a:cubicBezTo>
                  <a:cubicBezTo>
                    <a:pt x="0" y="302"/>
                    <a:pt x="9" y="374"/>
                    <a:pt x="27" y="441"/>
                  </a:cubicBezTo>
                  <a:lnTo>
                    <a:pt x="1862" y="423"/>
                  </a:lnTo>
                  <a:cubicBezTo>
                    <a:pt x="1880" y="351"/>
                    <a:pt x="1885" y="284"/>
                    <a:pt x="1885" y="212"/>
                  </a:cubicBezTo>
                  <a:cubicBezTo>
                    <a:pt x="1885" y="140"/>
                    <a:pt x="1876" y="68"/>
                    <a:pt x="185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6"/>
            <p:cNvSpPr/>
            <p:nvPr/>
          </p:nvSpPr>
          <p:spPr>
            <a:xfrm>
              <a:off x="1672200" y="2349650"/>
              <a:ext cx="57500" cy="49325"/>
            </a:xfrm>
            <a:custGeom>
              <a:rect b="b" l="l" r="r" t="t"/>
              <a:pathLst>
                <a:path extrusionOk="0" h="1973" w="2300">
                  <a:moveTo>
                    <a:pt x="1224" y="1"/>
                  </a:moveTo>
                  <a:lnTo>
                    <a:pt x="1184" y="86"/>
                  </a:lnTo>
                  <a:cubicBezTo>
                    <a:pt x="401" y="122"/>
                    <a:pt x="0" y="1044"/>
                    <a:pt x="509" y="1643"/>
                  </a:cubicBezTo>
                  <a:lnTo>
                    <a:pt x="473" y="1728"/>
                  </a:lnTo>
                  <a:lnTo>
                    <a:pt x="851" y="1894"/>
                  </a:lnTo>
                  <a:cubicBezTo>
                    <a:pt x="972" y="1947"/>
                    <a:pt x="1099" y="1972"/>
                    <a:pt x="1224" y="1972"/>
                  </a:cubicBezTo>
                  <a:cubicBezTo>
                    <a:pt x="1589" y="1972"/>
                    <a:pt x="1938" y="1759"/>
                    <a:pt x="2092" y="1404"/>
                  </a:cubicBezTo>
                  <a:cubicBezTo>
                    <a:pt x="2299" y="923"/>
                    <a:pt x="2079" y="369"/>
                    <a:pt x="1602" y="162"/>
                  </a:cubicBezTo>
                  <a:lnTo>
                    <a:pt x="12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6"/>
            <p:cNvSpPr/>
            <p:nvPr/>
          </p:nvSpPr>
          <p:spPr>
            <a:xfrm>
              <a:off x="1664925" y="2347650"/>
              <a:ext cx="55200" cy="47225"/>
            </a:xfrm>
            <a:custGeom>
              <a:rect b="b" l="l" r="r" t="t"/>
              <a:pathLst>
                <a:path extrusionOk="0" h="1889" w="2208">
                  <a:moveTo>
                    <a:pt x="1136" y="1"/>
                  </a:moveTo>
                  <a:cubicBezTo>
                    <a:pt x="510" y="1"/>
                    <a:pt x="1" y="642"/>
                    <a:pt x="260" y="1295"/>
                  </a:cubicBezTo>
                  <a:cubicBezTo>
                    <a:pt x="417" y="1689"/>
                    <a:pt x="778" y="1888"/>
                    <a:pt x="1138" y="1888"/>
                  </a:cubicBezTo>
                  <a:cubicBezTo>
                    <a:pt x="1489" y="1888"/>
                    <a:pt x="1841" y="1699"/>
                    <a:pt x="2005" y="1318"/>
                  </a:cubicBezTo>
                  <a:cubicBezTo>
                    <a:pt x="2208" y="841"/>
                    <a:pt x="1992" y="287"/>
                    <a:pt x="1515" y="81"/>
                  </a:cubicBezTo>
                  <a:cubicBezTo>
                    <a:pt x="1387" y="26"/>
                    <a:pt x="1259" y="1"/>
                    <a:pt x="11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6"/>
            <p:cNvSpPr/>
            <p:nvPr/>
          </p:nvSpPr>
          <p:spPr>
            <a:xfrm>
              <a:off x="1679400" y="2348075"/>
              <a:ext cx="28025" cy="46350"/>
            </a:xfrm>
            <a:custGeom>
              <a:rect b="b" l="l" r="r" t="t"/>
              <a:pathLst>
                <a:path extrusionOk="0" h="1854" w="1121">
                  <a:moveTo>
                    <a:pt x="734" y="1"/>
                  </a:moveTo>
                  <a:lnTo>
                    <a:pt x="0" y="1688"/>
                  </a:lnTo>
                  <a:cubicBezTo>
                    <a:pt x="59" y="1728"/>
                    <a:pt x="122" y="1764"/>
                    <a:pt x="185" y="1791"/>
                  </a:cubicBezTo>
                  <a:cubicBezTo>
                    <a:pt x="252" y="1822"/>
                    <a:pt x="320" y="1840"/>
                    <a:pt x="392" y="1854"/>
                  </a:cubicBezTo>
                  <a:lnTo>
                    <a:pt x="1120" y="167"/>
                  </a:lnTo>
                  <a:cubicBezTo>
                    <a:pt x="1062" y="126"/>
                    <a:pt x="1004" y="90"/>
                    <a:pt x="936" y="59"/>
                  </a:cubicBezTo>
                  <a:cubicBezTo>
                    <a:pt x="869" y="32"/>
                    <a:pt x="801" y="10"/>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6"/>
            <p:cNvSpPr/>
            <p:nvPr/>
          </p:nvSpPr>
          <p:spPr>
            <a:xfrm>
              <a:off x="1644650" y="2402325"/>
              <a:ext cx="51075" cy="46950"/>
            </a:xfrm>
            <a:custGeom>
              <a:rect b="b" l="l" r="r" t="t"/>
              <a:pathLst>
                <a:path extrusionOk="0" h="1878" w="2043">
                  <a:moveTo>
                    <a:pt x="1018" y="0"/>
                  </a:moveTo>
                  <a:cubicBezTo>
                    <a:pt x="604" y="0"/>
                    <a:pt x="199" y="269"/>
                    <a:pt x="95" y="737"/>
                  </a:cubicBezTo>
                  <a:lnTo>
                    <a:pt x="0" y="759"/>
                  </a:lnTo>
                  <a:lnTo>
                    <a:pt x="95" y="1164"/>
                  </a:lnTo>
                  <a:cubicBezTo>
                    <a:pt x="203" y="1591"/>
                    <a:pt x="587" y="1877"/>
                    <a:pt x="1012" y="1877"/>
                  </a:cubicBezTo>
                  <a:cubicBezTo>
                    <a:pt x="1083" y="1877"/>
                    <a:pt x="1156" y="1869"/>
                    <a:pt x="1228" y="1852"/>
                  </a:cubicBezTo>
                  <a:cubicBezTo>
                    <a:pt x="1732" y="1731"/>
                    <a:pt x="2043" y="1231"/>
                    <a:pt x="1930" y="728"/>
                  </a:cubicBezTo>
                  <a:lnTo>
                    <a:pt x="1930"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6"/>
            <p:cNvSpPr/>
            <p:nvPr/>
          </p:nvSpPr>
          <p:spPr>
            <a:xfrm>
              <a:off x="1642175" y="2392100"/>
              <a:ext cx="51200" cy="47200"/>
            </a:xfrm>
            <a:custGeom>
              <a:rect b="b" l="l" r="r" t="t"/>
              <a:pathLst>
                <a:path extrusionOk="0" h="1888" w="2048">
                  <a:moveTo>
                    <a:pt x="1021" y="0"/>
                  </a:moveTo>
                  <a:cubicBezTo>
                    <a:pt x="963" y="0"/>
                    <a:pt x="905" y="6"/>
                    <a:pt x="846" y="16"/>
                  </a:cubicBezTo>
                  <a:cubicBezTo>
                    <a:pt x="333" y="115"/>
                    <a:pt x="0" y="606"/>
                    <a:pt x="95" y="1119"/>
                  </a:cubicBezTo>
                  <a:cubicBezTo>
                    <a:pt x="182" y="1571"/>
                    <a:pt x="578" y="1887"/>
                    <a:pt x="1019" y="1887"/>
                  </a:cubicBezTo>
                  <a:cubicBezTo>
                    <a:pt x="1078" y="1887"/>
                    <a:pt x="1137" y="1882"/>
                    <a:pt x="1197" y="1870"/>
                  </a:cubicBezTo>
                  <a:cubicBezTo>
                    <a:pt x="1710" y="1771"/>
                    <a:pt x="2047" y="1281"/>
                    <a:pt x="1948" y="768"/>
                  </a:cubicBezTo>
                  <a:cubicBezTo>
                    <a:pt x="1865" y="314"/>
                    <a:pt x="1467" y="0"/>
                    <a:pt x="102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6"/>
            <p:cNvSpPr/>
            <p:nvPr/>
          </p:nvSpPr>
          <p:spPr>
            <a:xfrm>
              <a:off x="1644075" y="2405325"/>
              <a:ext cx="47150" cy="20950"/>
            </a:xfrm>
            <a:custGeom>
              <a:rect b="b" l="l" r="r" t="t"/>
              <a:pathLst>
                <a:path extrusionOk="0" h="838" w="1886">
                  <a:moveTo>
                    <a:pt x="1787" y="0"/>
                  </a:moveTo>
                  <a:lnTo>
                    <a:pt x="1" y="423"/>
                  </a:lnTo>
                  <a:cubicBezTo>
                    <a:pt x="1" y="567"/>
                    <a:pt x="32" y="711"/>
                    <a:pt x="95" y="837"/>
                  </a:cubicBezTo>
                  <a:lnTo>
                    <a:pt x="1886" y="414"/>
                  </a:lnTo>
                  <a:cubicBezTo>
                    <a:pt x="1886" y="342"/>
                    <a:pt x="1877" y="270"/>
                    <a:pt x="1859" y="203"/>
                  </a:cubicBezTo>
                  <a:cubicBezTo>
                    <a:pt x="1841" y="131"/>
                    <a:pt x="1818" y="63"/>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6"/>
            <p:cNvSpPr/>
            <p:nvPr/>
          </p:nvSpPr>
          <p:spPr>
            <a:xfrm>
              <a:off x="1686600" y="2286250"/>
              <a:ext cx="51200" cy="46950"/>
            </a:xfrm>
            <a:custGeom>
              <a:rect b="b" l="l" r="r" t="t"/>
              <a:pathLst>
                <a:path extrusionOk="0" h="1878" w="2048">
                  <a:moveTo>
                    <a:pt x="1018" y="1"/>
                  </a:moveTo>
                  <a:cubicBezTo>
                    <a:pt x="604" y="1"/>
                    <a:pt x="199" y="270"/>
                    <a:pt x="95" y="737"/>
                  </a:cubicBezTo>
                  <a:lnTo>
                    <a:pt x="0" y="760"/>
                  </a:lnTo>
                  <a:lnTo>
                    <a:pt x="99" y="1164"/>
                  </a:lnTo>
                  <a:cubicBezTo>
                    <a:pt x="203" y="1592"/>
                    <a:pt x="591" y="1878"/>
                    <a:pt x="1013" y="1878"/>
                  </a:cubicBezTo>
                  <a:cubicBezTo>
                    <a:pt x="1084" y="1878"/>
                    <a:pt x="1156" y="1870"/>
                    <a:pt x="1228" y="1853"/>
                  </a:cubicBezTo>
                  <a:cubicBezTo>
                    <a:pt x="1732" y="1731"/>
                    <a:pt x="2047" y="1232"/>
                    <a:pt x="1935" y="728"/>
                  </a:cubicBezTo>
                  <a:lnTo>
                    <a:pt x="1935" y="724"/>
                  </a:lnTo>
                  <a:lnTo>
                    <a:pt x="1836" y="323"/>
                  </a:lnTo>
                  <a:lnTo>
                    <a:pt x="1741" y="346"/>
                  </a:lnTo>
                  <a:cubicBezTo>
                    <a:pt x="1547" y="110"/>
                    <a:pt x="1281" y="1"/>
                    <a:pt x="10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6"/>
            <p:cNvSpPr/>
            <p:nvPr/>
          </p:nvSpPr>
          <p:spPr>
            <a:xfrm>
              <a:off x="1679525" y="2276125"/>
              <a:ext cx="56025" cy="47225"/>
            </a:xfrm>
            <a:custGeom>
              <a:rect b="b" l="l" r="r" t="t"/>
              <a:pathLst>
                <a:path extrusionOk="0" h="1889" w="2241">
                  <a:moveTo>
                    <a:pt x="1197" y="1"/>
                  </a:moveTo>
                  <a:cubicBezTo>
                    <a:pt x="894" y="1"/>
                    <a:pt x="588" y="144"/>
                    <a:pt x="400" y="449"/>
                  </a:cubicBezTo>
                  <a:cubicBezTo>
                    <a:pt x="1" y="1097"/>
                    <a:pt x="491" y="1889"/>
                    <a:pt x="1195" y="1889"/>
                  </a:cubicBezTo>
                  <a:cubicBezTo>
                    <a:pt x="1268" y="1889"/>
                    <a:pt x="1344" y="1880"/>
                    <a:pt x="1421" y="1862"/>
                  </a:cubicBezTo>
                  <a:cubicBezTo>
                    <a:pt x="1925" y="1740"/>
                    <a:pt x="2240" y="1232"/>
                    <a:pt x="2119" y="728"/>
                  </a:cubicBezTo>
                  <a:cubicBezTo>
                    <a:pt x="2008" y="259"/>
                    <a:pt x="1604" y="1"/>
                    <a:pt x="119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6"/>
            <p:cNvSpPr/>
            <p:nvPr/>
          </p:nvSpPr>
          <p:spPr>
            <a:xfrm>
              <a:off x="1686025" y="2289250"/>
              <a:ext cx="47150" cy="20950"/>
            </a:xfrm>
            <a:custGeom>
              <a:rect b="b" l="l" r="r" t="t"/>
              <a:pathLst>
                <a:path extrusionOk="0" h="838" w="1886">
                  <a:moveTo>
                    <a:pt x="1787" y="1"/>
                  </a:moveTo>
                  <a:lnTo>
                    <a:pt x="1" y="424"/>
                  </a:lnTo>
                  <a:cubicBezTo>
                    <a:pt x="1" y="568"/>
                    <a:pt x="32" y="707"/>
                    <a:pt x="100" y="837"/>
                  </a:cubicBezTo>
                  <a:lnTo>
                    <a:pt x="1886" y="415"/>
                  </a:lnTo>
                  <a:cubicBezTo>
                    <a:pt x="1886" y="343"/>
                    <a:pt x="1877" y="271"/>
                    <a:pt x="1859" y="203"/>
                  </a:cubicBezTo>
                  <a:cubicBezTo>
                    <a:pt x="1845" y="131"/>
                    <a:pt x="1818" y="64"/>
                    <a:pt x="178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6"/>
            <p:cNvSpPr/>
            <p:nvPr/>
          </p:nvSpPr>
          <p:spPr>
            <a:xfrm>
              <a:off x="1629575" y="2204725"/>
              <a:ext cx="51200" cy="46950"/>
            </a:xfrm>
            <a:custGeom>
              <a:rect b="b" l="l" r="r" t="t"/>
              <a:pathLst>
                <a:path extrusionOk="0" h="1878" w="2048">
                  <a:moveTo>
                    <a:pt x="1018" y="0"/>
                  </a:moveTo>
                  <a:cubicBezTo>
                    <a:pt x="605" y="0"/>
                    <a:pt x="199" y="269"/>
                    <a:pt x="95" y="737"/>
                  </a:cubicBezTo>
                  <a:lnTo>
                    <a:pt x="0" y="759"/>
                  </a:lnTo>
                  <a:lnTo>
                    <a:pt x="99" y="1164"/>
                  </a:lnTo>
                  <a:cubicBezTo>
                    <a:pt x="203" y="1591"/>
                    <a:pt x="591" y="1877"/>
                    <a:pt x="1014" y="1877"/>
                  </a:cubicBezTo>
                  <a:cubicBezTo>
                    <a:pt x="1085" y="1877"/>
                    <a:pt x="1157" y="1869"/>
                    <a:pt x="1229" y="1852"/>
                  </a:cubicBezTo>
                  <a:cubicBezTo>
                    <a:pt x="1732" y="1731"/>
                    <a:pt x="2047" y="1231"/>
                    <a:pt x="1935" y="728"/>
                  </a:cubicBezTo>
                  <a:lnTo>
                    <a:pt x="1935"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6"/>
            <p:cNvSpPr/>
            <p:nvPr/>
          </p:nvSpPr>
          <p:spPr>
            <a:xfrm>
              <a:off x="1622525" y="2194600"/>
              <a:ext cx="56000" cy="47225"/>
            </a:xfrm>
            <a:custGeom>
              <a:rect b="b" l="l" r="r" t="t"/>
              <a:pathLst>
                <a:path extrusionOk="0" h="1889" w="2240">
                  <a:moveTo>
                    <a:pt x="1196" y="0"/>
                  </a:moveTo>
                  <a:cubicBezTo>
                    <a:pt x="893" y="0"/>
                    <a:pt x="588" y="143"/>
                    <a:pt x="399" y="449"/>
                  </a:cubicBezTo>
                  <a:cubicBezTo>
                    <a:pt x="0" y="1097"/>
                    <a:pt x="490" y="1888"/>
                    <a:pt x="1194" y="1888"/>
                  </a:cubicBezTo>
                  <a:cubicBezTo>
                    <a:pt x="1268" y="1888"/>
                    <a:pt x="1343" y="1880"/>
                    <a:pt x="1421" y="1861"/>
                  </a:cubicBezTo>
                  <a:cubicBezTo>
                    <a:pt x="1924" y="1740"/>
                    <a:pt x="2239" y="1232"/>
                    <a:pt x="2118" y="728"/>
                  </a:cubicBezTo>
                  <a:cubicBezTo>
                    <a:pt x="2007" y="258"/>
                    <a:pt x="1603" y="0"/>
                    <a:pt x="119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6"/>
            <p:cNvSpPr/>
            <p:nvPr/>
          </p:nvSpPr>
          <p:spPr>
            <a:xfrm>
              <a:off x="1629000" y="2207725"/>
              <a:ext cx="47150" cy="20925"/>
            </a:xfrm>
            <a:custGeom>
              <a:rect b="b" l="l" r="r" t="t"/>
              <a:pathLst>
                <a:path extrusionOk="0" h="837" w="1886">
                  <a:moveTo>
                    <a:pt x="1787" y="0"/>
                  </a:moveTo>
                  <a:lnTo>
                    <a:pt x="1" y="423"/>
                  </a:lnTo>
                  <a:cubicBezTo>
                    <a:pt x="1" y="495"/>
                    <a:pt x="10" y="567"/>
                    <a:pt x="28" y="639"/>
                  </a:cubicBezTo>
                  <a:cubicBezTo>
                    <a:pt x="41" y="707"/>
                    <a:pt x="68" y="774"/>
                    <a:pt x="100" y="837"/>
                  </a:cubicBezTo>
                  <a:lnTo>
                    <a:pt x="1886" y="414"/>
                  </a:lnTo>
                  <a:cubicBezTo>
                    <a:pt x="1886" y="270"/>
                    <a:pt x="1854" y="126"/>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6"/>
            <p:cNvSpPr/>
            <p:nvPr/>
          </p:nvSpPr>
          <p:spPr>
            <a:xfrm>
              <a:off x="1534875" y="2269125"/>
              <a:ext cx="128475" cy="127725"/>
            </a:xfrm>
            <a:custGeom>
              <a:rect b="b" l="l" r="r" t="t"/>
              <a:pathLst>
                <a:path extrusionOk="0" h="5109" w="5139">
                  <a:moveTo>
                    <a:pt x="3784" y="0"/>
                  </a:moveTo>
                  <a:lnTo>
                    <a:pt x="3680" y="122"/>
                  </a:lnTo>
                  <a:cubicBezTo>
                    <a:pt x="3466" y="41"/>
                    <a:pt x="3237" y="2"/>
                    <a:pt x="3002" y="2"/>
                  </a:cubicBezTo>
                  <a:cubicBezTo>
                    <a:pt x="2190" y="2"/>
                    <a:pt x="1312" y="470"/>
                    <a:pt x="729" y="1301"/>
                  </a:cubicBezTo>
                  <a:cubicBezTo>
                    <a:pt x="136" y="2151"/>
                    <a:pt x="1" y="3154"/>
                    <a:pt x="302" y="3928"/>
                  </a:cubicBezTo>
                  <a:lnTo>
                    <a:pt x="194" y="4049"/>
                  </a:lnTo>
                  <a:lnTo>
                    <a:pt x="774" y="4625"/>
                  </a:lnTo>
                  <a:cubicBezTo>
                    <a:pt x="833" y="4679"/>
                    <a:pt x="891" y="4733"/>
                    <a:pt x="959" y="4778"/>
                  </a:cubicBezTo>
                  <a:cubicBezTo>
                    <a:pt x="1277" y="5002"/>
                    <a:pt x="1650" y="5108"/>
                    <a:pt x="2037" y="5108"/>
                  </a:cubicBezTo>
                  <a:cubicBezTo>
                    <a:pt x="2848" y="5108"/>
                    <a:pt x="3724" y="4642"/>
                    <a:pt x="4306" y="3811"/>
                  </a:cubicBezTo>
                  <a:cubicBezTo>
                    <a:pt x="5138" y="2623"/>
                    <a:pt x="5089" y="1355"/>
                    <a:pt x="4175" y="410"/>
                  </a:cubicBezTo>
                  <a:lnTo>
                    <a:pt x="3784"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6"/>
            <p:cNvSpPr/>
            <p:nvPr/>
          </p:nvSpPr>
          <p:spPr>
            <a:xfrm>
              <a:off x="1532075" y="2345950"/>
              <a:ext cx="48825" cy="50625"/>
            </a:xfrm>
            <a:custGeom>
              <a:rect b="b" l="l" r="r" t="t"/>
              <a:pathLst>
                <a:path extrusionOk="0" h="2025" w="1953">
                  <a:moveTo>
                    <a:pt x="108" y="0"/>
                  </a:moveTo>
                  <a:lnTo>
                    <a:pt x="0" y="99"/>
                  </a:lnTo>
                  <a:lnTo>
                    <a:pt x="293" y="418"/>
                  </a:lnTo>
                  <a:lnTo>
                    <a:pt x="1728" y="1988"/>
                  </a:lnTo>
                  <a:cubicBezTo>
                    <a:pt x="1800" y="2002"/>
                    <a:pt x="1876" y="2015"/>
                    <a:pt x="1953" y="2024"/>
                  </a:cubicBezTo>
                  <a:lnTo>
                    <a:pt x="266" y="167"/>
                  </a:ln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6"/>
            <p:cNvSpPr/>
            <p:nvPr/>
          </p:nvSpPr>
          <p:spPr>
            <a:xfrm>
              <a:off x="1547125" y="2345950"/>
              <a:ext cx="48275" cy="50625"/>
            </a:xfrm>
            <a:custGeom>
              <a:rect b="b" l="l" r="r" t="t"/>
              <a:pathLst>
                <a:path extrusionOk="0" h="2025" w="1931">
                  <a:moveTo>
                    <a:pt x="109" y="0"/>
                  </a:moveTo>
                  <a:lnTo>
                    <a:pt x="1" y="99"/>
                  </a:lnTo>
                  <a:lnTo>
                    <a:pt x="1760" y="2024"/>
                  </a:lnTo>
                  <a:cubicBezTo>
                    <a:pt x="1814" y="2015"/>
                    <a:pt x="1877" y="2006"/>
                    <a:pt x="1931" y="199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6"/>
            <p:cNvSpPr/>
            <p:nvPr/>
          </p:nvSpPr>
          <p:spPr>
            <a:xfrm>
              <a:off x="1562325" y="2345950"/>
              <a:ext cx="45125" cy="47925"/>
            </a:xfrm>
            <a:custGeom>
              <a:rect b="b" l="l" r="r" t="t"/>
              <a:pathLst>
                <a:path extrusionOk="0" h="1917" w="1805">
                  <a:moveTo>
                    <a:pt x="104" y="0"/>
                  </a:moveTo>
                  <a:lnTo>
                    <a:pt x="0" y="99"/>
                  </a:lnTo>
                  <a:lnTo>
                    <a:pt x="1656" y="1916"/>
                  </a:lnTo>
                  <a:cubicBezTo>
                    <a:pt x="1705" y="1898"/>
                    <a:pt x="1755" y="1885"/>
                    <a:pt x="1804" y="1862"/>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6"/>
            <p:cNvSpPr/>
            <p:nvPr/>
          </p:nvSpPr>
          <p:spPr>
            <a:xfrm>
              <a:off x="1577275" y="2345950"/>
              <a:ext cx="40625" cy="43325"/>
            </a:xfrm>
            <a:custGeom>
              <a:rect b="b" l="l" r="r" t="t"/>
              <a:pathLst>
                <a:path extrusionOk="0" h="1733" w="1625">
                  <a:moveTo>
                    <a:pt x="109" y="0"/>
                  </a:moveTo>
                  <a:lnTo>
                    <a:pt x="1" y="99"/>
                  </a:lnTo>
                  <a:lnTo>
                    <a:pt x="1494" y="1732"/>
                  </a:lnTo>
                  <a:cubicBezTo>
                    <a:pt x="1539" y="1710"/>
                    <a:pt x="1580" y="1687"/>
                    <a:pt x="1625" y="1660"/>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6"/>
            <p:cNvSpPr/>
            <p:nvPr/>
          </p:nvSpPr>
          <p:spPr>
            <a:xfrm>
              <a:off x="1592450" y="2345950"/>
              <a:ext cx="34675" cy="37250"/>
            </a:xfrm>
            <a:custGeom>
              <a:rect b="b" l="l" r="r" t="t"/>
              <a:pathLst>
                <a:path extrusionOk="0" h="1490" w="1387">
                  <a:moveTo>
                    <a:pt x="109" y="0"/>
                  </a:moveTo>
                  <a:lnTo>
                    <a:pt x="1" y="99"/>
                  </a:lnTo>
                  <a:lnTo>
                    <a:pt x="1270" y="1489"/>
                  </a:lnTo>
                  <a:cubicBezTo>
                    <a:pt x="1310" y="1462"/>
                    <a:pt x="1346" y="1435"/>
                    <a:pt x="1386" y="1404"/>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6"/>
            <p:cNvSpPr/>
            <p:nvPr/>
          </p:nvSpPr>
          <p:spPr>
            <a:xfrm>
              <a:off x="1607425" y="2345950"/>
              <a:ext cx="27800" cy="30050"/>
            </a:xfrm>
            <a:custGeom>
              <a:rect b="b" l="l" r="r" t="t"/>
              <a:pathLst>
                <a:path extrusionOk="0" h="1202" w="1112">
                  <a:moveTo>
                    <a:pt x="108" y="0"/>
                  </a:moveTo>
                  <a:lnTo>
                    <a:pt x="0" y="99"/>
                  </a:lnTo>
                  <a:lnTo>
                    <a:pt x="1008" y="1201"/>
                  </a:lnTo>
                  <a:cubicBezTo>
                    <a:pt x="1044" y="1170"/>
                    <a:pt x="1080" y="1134"/>
                    <a:pt x="1111" y="1098"/>
                  </a:cubicBez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6"/>
            <p:cNvSpPr/>
            <p:nvPr/>
          </p:nvSpPr>
          <p:spPr>
            <a:xfrm>
              <a:off x="1609325" y="2331100"/>
              <a:ext cx="33200" cy="36350"/>
            </a:xfrm>
            <a:custGeom>
              <a:rect b="b" l="l" r="r" t="t"/>
              <a:pathLst>
                <a:path extrusionOk="0" h="1454" w="1328">
                  <a:moveTo>
                    <a:pt x="104" y="0"/>
                  </a:moveTo>
                  <a:lnTo>
                    <a:pt x="1" y="99"/>
                  </a:lnTo>
                  <a:lnTo>
                    <a:pt x="1238" y="1453"/>
                  </a:lnTo>
                  <a:cubicBezTo>
                    <a:pt x="1269" y="1413"/>
                    <a:pt x="1296" y="1372"/>
                    <a:pt x="1328" y="1336"/>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6"/>
            <p:cNvSpPr/>
            <p:nvPr/>
          </p:nvSpPr>
          <p:spPr>
            <a:xfrm>
              <a:off x="1609325" y="2314000"/>
              <a:ext cx="39400" cy="43650"/>
            </a:xfrm>
            <a:custGeom>
              <a:rect b="b" l="l" r="r" t="t"/>
              <a:pathLst>
                <a:path extrusionOk="0" h="1746" w="1576">
                  <a:moveTo>
                    <a:pt x="109" y="0"/>
                  </a:moveTo>
                  <a:lnTo>
                    <a:pt x="1" y="99"/>
                  </a:lnTo>
                  <a:lnTo>
                    <a:pt x="1503" y="1746"/>
                  </a:lnTo>
                  <a:cubicBezTo>
                    <a:pt x="1526" y="1701"/>
                    <a:pt x="1553" y="1656"/>
                    <a:pt x="1575" y="161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6"/>
            <p:cNvSpPr/>
            <p:nvPr/>
          </p:nvSpPr>
          <p:spPr>
            <a:xfrm>
              <a:off x="1609325" y="2297025"/>
              <a:ext cx="44450" cy="49500"/>
            </a:xfrm>
            <a:custGeom>
              <a:rect b="b" l="l" r="r" t="t"/>
              <a:pathLst>
                <a:path extrusionOk="0" h="1980" w="1778">
                  <a:moveTo>
                    <a:pt x="109" y="0"/>
                  </a:moveTo>
                  <a:lnTo>
                    <a:pt x="1" y="99"/>
                  </a:lnTo>
                  <a:lnTo>
                    <a:pt x="1719" y="1980"/>
                  </a:lnTo>
                  <a:cubicBezTo>
                    <a:pt x="1742" y="1930"/>
                    <a:pt x="1760" y="1881"/>
                    <a:pt x="1778" y="182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6"/>
            <p:cNvSpPr/>
            <p:nvPr/>
          </p:nvSpPr>
          <p:spPr>
            <a:xfrm>
              <a:off x="1609325" y="2279925"/>
              <a:ext cx="47600" cy="53775"/>
            </a:xfrm>
            <a:custGeom>
              <a:rect b="b" l="l" r="r" t="t"/>
              <a:pathLst>
                <a:path extrusionOk="0" h="2151" w="1904">
                  <a:moveTo>
                    <a:pt x="109" y="0"/>
                  </a:moveTo>
                  <a:lnTo>
                    <a:pt x="1" y="99"/>
                  </a:lnTo>
                  <a:lnTo>
                    <a:pt x="1877" y="2151"/>
                  </a:lnTo>
                  <a:cubicBezTo>
                    <a:pt x="1886" y="2092"/>
                    <a:pt x="1895" y="2029"/>
                    <a:pt x="1904" y="197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6"/>
            <p:cNvSpPr/>
            <p:nvPr/>
          </p:nvSpPr>
          <p:spPr>
            <a:xfrm>
              <a:off x="1609325" y="2262825"/>
              <a:ext cx="47825" cy="54900"/>
            </a:xfrm>
            <a:custGeom>
              <a:rect b="b" l="l" r="r" t="t"/>
              <a:pathLst>
                <a:path extrusionOk="0" h="2196" w="1913">
                  <a:moveTo>
                    <a:pt x="109" y="1"/>
                  </a:moveTo>
                  <a:lnTo>
                    <a:pt x="1" y="100"/>
                  </a:lnTo>
                  <a:lnTo>
                    <a:pt x="140" y="257"/>
                  </a:lnTo>
                  <a:lnTo>
                    <a:pt x="1913" y="2196"/>
                  </a:lnTo>
                  <a:cubicBezTo>
                    <a:pt x="1908" y="2115"/>
                    <a:pt x="1899" y="2029"/>
                    <a:pt x="1881" y="1948"/>
                  </a:cubicBezTo>
                  <a:lnTo>
                    <a:pt x="361" y="279"/>
                  </a:lnTo>
                  <a:lnTo>
                    <a:pt x="109"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6"/>
            <p:cNvSpPr/>
            <p:nvPr/>
          </p:nvSpPr>
          <p:spPr>
            <a:xfrm>
              <a:off x="1518350" y="2255575"/>
              <a:ext cx="132500" cy="127675"/>
            </a:xfrm>
            <a:custGeom>
              <a:rect b="b" l="l" r="r" t="t"/>
              <a:pathLst>
                <a:path extrusionOk="0" h="5107" w="5300">
                  <a:moveTo>
                    <a:pt x="3131" y="1"/>
                  </a:moveTo>
                  <a:cubicBezTo>
                    <a:pt x="2320" y="1"/>
                    <a:pt x="1446" y="467"/>
                    <a:pt x="864" y="1298"/>
                  </a:cubicBezTo>
                  <a:cubicBezTo>
                    <a:pt x="0" y="2526"/>
                    <a:pt x="104" y="4083"/>
                    <a:pt x="1089" y="4776"/>
                  </a:cubicBezTo>
                  <a:cubicBezTo>
                    <a:pt x="1409" y="5000"/>
                    <a:pt x="1782" y="5106"/>
                    <a:pt x="2170" y="5106"/>
                  </a:cubicBezTo>
                  <a:cubicBezTo>
                    <a:pt x="2981" y="5106"/>
                    <a:pt x="3856" y="4640"/>
                    <a:pt x="4440" y="3808"/>
                  </a:cubicBezTo>
                  <a:cubicBezTo>
                    <a:pt x="5300" y="2585"/>
                    <a:pt x="5196" y="1028"/>
                    <a:pt x="4211" y="331"/>
                  </a:cubicBezTo>
                  <a:cubicBezTo>
                    <a:pt x="3891" y="107"/>
                    <a:pt x="3518" y="1"/>
                    <a:pt x="313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6"/>
            <p:cNvSpPr/>
            <p:nvPr/>
          </p:nvSpPr>
          <p:spPr>
            <a:xfrm>
              <a:off x="1524075" y="2261475"/>
              <a:ext cx="120925" cy="116325"/>
            </a:xfrm>
            <a:custGeom>
              <a:rect b="b" l="l" r="r" t="t"/>
              <a:pathLst>
                <a:path extrusionOk="0" h="4653" w="4837">
                  <a:moveTo>
                    <a:pt x="2879" y="54"/>
                  </a:moveTo>
                  <a:cubicBezTo>
                    <a:pt x="3213" y="54"/>
                    <a:pt x="3538" y="158"/>
                    <a:pt x="3811" y="347"/>
                  </a:cubicBezTo>
                  <a:cubicBezTo>
                    <a:pt x="4684" y="959"/>
                    <a:pt x="4769" y="2349"/>
                    <a:pt x="4005" y="3442"/>
                  </a:cubicBezTo>
                  <a:cubicBezTo>
                    <a:pt x="3501" y="4153"/>
                    <a:pt x="2727" y="4598"/>
                    <a:pt x="1980" y="4598"/>
                  </a:cubicBezTo>
                  <a:cubicBezTo>
                    <a:pt x="1973" y="4598"/>
                    <a:pt x="1966" y="4598"/>
                    <a:pt x="1959" y="4598"/>
                  </a:cubicBezTo>
                  <a:cubicBezTo>
                    <a:pt x="1624" y="4598"/>
                    <a:pt x="1300" y="4495"/>
                    <a:pt x="1026" y="4306"/>
                  </a:cubicBezTo>
                  <a:cubicBezTo>
                    <a:pt x="154" y="3694"/>
                    <a:pt x="68" y="2304"/>
                    <a:pt x="833" y="1215"/>
                  </a:cubicBezTo>
                  <a:cubicBezTo>
                    <a:pt x="1337" y="500"/>
                    <a:pt x="2111" y="55"/>
                    <a:pt x="2857" y="55"/>
                  </a:cubicBezTo>
                  <a:cubicBezTo>
                    <a:pt x="2864" y="54"/>
                    <a:pt x="2872" y="54"/>
                    <a:pt x="2879" y="54"/>
                  </a:cubicBezTo>
                  <a:close/>
                  <a:moveTo>
                    <a:pt x="2879" y="0"/>
                  </a:moveTo>
                  <a:cubicBezTo>
                    <a:pt x="2872" y="0"/>
                    <a:pt x="2865" y="0"/>
                    <a:pt x="2857" y="1"/>
                  </a:cubicBezTo>
                  <a:cubicBezTo>
                    <a:pt x="2120" y="1"/>
                    <a:pt x="1319" y="423"/>
                    <a:pt x="788" y="1179"/>
                  </a:cubicBezTo>
                  <a:cubicBezTo>
                    <a:pt x="1" y="2299"/>
                    <a:pt x="95" y="3716"/>
                    <a:pt x="995" y="4351"/>
                  </a:cubicBezTo>
                  <a:cubicBezTo>
                    <a:pt x="1281" y="4549"/>
                    <a:pt x="1615" y="4652"/>
                    <a:pt x="1958" y="4652"/>
                  </a:cubicBezTo>
                  <a:cubicBezTo>
                    <a:pt x="1966" y="4652"/>
                    <a:pt x="1973" y="4652"/>
                    <a:pt x="1980" y="4652"/>
                  </a:cubicBezTo>
                  <a:cubicBezTo>
                    <a:pt x="2722" y="4652"/>
                    <a:pt x="3519" y="4229"/>
                    <a:pt x="4049" y="3474"/>
                  </a:cubicBezTo>
                  <a:cubicBezTo>
                    <a:pt x="4837" y="2353"/>
                    <a:pt x="4742" y="932"/>
                    <a:pt x="3843" y="302"/>
                  </a:cubicBezTo>
                  <a:cubicBezTo>
                    <a:pt x="3561" y="104"/>
                    <a:pt x="3223" y="0"/>
                    <a:pt x="28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6" name="Google Shape;296;p16"/>
          <p:cNvSpPr/>
          <p:nvPr/>
        </p:nvSpPr>
        <p:spPr>
          <a:xfrm>
            <a:off x="650136" y="9220284"/>
            <a:ext cx="151870" cy="158077"/>
          </a:xfrm>
          <a:custGeom>
            <a:rect b="b" l="l" r="r" t="t"/>
            <a:pathLst>
              <a:path extrusionOk="0" h="2025" w="1953">
                <a:moveTo>
                  <a:pt x="108" y="0"/>
                </a:moveTo>
                <a:lnTo>
                  <a:pt x="0" y="99"/>
                </a:lnTo>
                <a:lnTo>
                  <a:pt x="293" y="418"/>
                </a:lnTo>
                <a:lnTo>
                  <a:pt x="1728" y="1988"/>
                </a:lnTo>
                <a:cubicBezTo>
                  <a:pt x="1800" y="2002"/>
                  <a:pt x="1876" y="2015"/>
                  <a:pt x="1953" y="2024"/>
                </a:cubicBezTo>
                <a:lnTo>
                  <a:pt x="266" y="167"/>
                </a:ln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6"/>
          <p:cNvSpPr/>
          <p:nvPr/>
        </p:nvSpPr>
        <p:spPr>
          <a:xfrm>
            <a:off x="623388" y="6426172"/>
            <a:ext cx="735632" cy="738490"/>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8" name="Google Shape;298;p16"/>
          <p:cNvGrpSpPr/>
          <p:nvPr/>
        </p:nvGrpSpPr>
        <p:grpSpPr>
          <a:xfrm>
            <a:off x="697429" y="6378430"/>
            <a:ext cx="565883" cy="706230"/>
            <a:chOff x="4940025" y="3561925"/>
            <a:chExt cx="336875" cy="420425"/>
          </a:xfrm>
        </p:grpSpPr>
        <p:sp>
          <p:nvSpPr>
            <p:cNvPr id="299" name="Google Shape;299;p16"/>
            <p:cNvSpPr/>
            <p:nvPr/>
          </p:nvSpPr>
          <p:spPr>
            <a:xfrm>
              <a:off x="5018850" y="3849625"/>
              <a:ext cx="194200" cy="97125"/>
            </a:xfrm>
            <a:custGeom>
              <a:rect b="b" l="l" r="r" t="t"/>
              <a:pathLst>
                <a:path extrusionOk="0" h="3885" w="7768">
                  <a:moveTo>
                    <a:pt x="3725" y="1"/>
                  </a:moveTo>
                  <a:cubicBezTo>
                    <a:pt x="1668" y="1"/>
                    <a:pt x="0" y="1668"/>
                    <a:pt x="0" y="3725"/>
                  </a:cubicBezTo>
                  <a:lnTo>
                    <a:pt x="0" y="3884"/>
                  </a:lnTo>
                  <a:lnTo>
                    <a:pt x="7768" y="3884"/>
                  </a:lnTo>
                  <a:lnTo>
                    <a:pt x="7768" y="3725"/>
                  </a:lnTo>
                  <a:cubicBezTo>
                    <a:pt x="7768" y="1668"/>
                    <a:pt x="6100" y="1"/>
                    <a:pt x="404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6"/>
            <p:cNvSpPr/>
            <p:nvPr/>
          </p:nvSpPr>
          <p:spPr>
            <a:xfrm>
              <a:off x="5102225" y="3849625"/>
              <a:ext cx="110950" cy="97125"/>
            </a:xfrm>
            <a:custGeom>
              <a:rect b="b" l="l" r="r" t="t"/>
              <a:pathLst>
                <a:path extrusionOk="0" h="3885" w="4438">
                  <a:moveTo>
                    <a:pt x="558" y="1"/>
                  </a:moveTo>
                  <a:cubicBezTo>
                    <a:pt x="555" y="1"/>
                    <a:pt x="552" y="1"/>
                    <a:pt x="549" y="1"/>
                  </a:cubicBezTo>
                  <a:cubicBezTo>
                    <a:pt x="362" y="1"/>
                    <a:pt x="179" y="10"/>
                    <a:pt x="1" y="38"/>
                  </a:cubicBezTo>
                  <a:cubicBezTo>
                    <a:pt x="1917" y="310"/>
                    <a:pt x="3337" y="1950"/>
                    <a:pt x="3337" y="3884"/>
                  </a:cubicBezTo>
                  <a:lnTo>
                    <a:pt x="4437" y="3884"/>
                  </a:lnTo>
                  <a:cubicBezTo>
                    <a:pt x="4437" y="1742"/>
                    <a:pt x="2699"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6"/>
            <p:cNvSpPr/>
            <p:nvPr/>
          </p:nvSpPr>
          <p:spPr>
            <a:xfrm>
              <a:off x="4940025" y="3815675"/>
              <a:ext cx="121825" cy="28600"/>
            </a:xfrm>
            <a:custGeom>
              <a:rect b="b" l="l" r="r" t="t"/>
              <a:pathLst>
                <a:path extrusionOk="0" h="1144" w="4873">
                  <a:moveTo>
                    <a:pt x="361" y="0"/>
                  </a:moveTo>
                  <a:cubicBezTo>
                    <a:pt x="164" y="0"/>
                    <a:pt x="0" y="159"/>
                    <a:pt x="0" y="361"/>
                  </a:cubicBezTo>
                  <a:lnTo>
                    <a:pt x="0" y="782"/>
                  </a:lnTo>
                  <a:cubicBezTo>
                    <a:pt x="0" y="979"/>
                    <a:pt x="159" y="1143"/>
                    <a:pt x="361" y="1143"/>
                  </a:cubicBezTo>
                  <a:lnTo>
                    <a:pt x="4512" y="1143"/>
                  </a:lnTo>
                  <a:cubicBezTo>
                    <a:pt x="4713" y="1143"/>
                    <a:pt x="4873" y="979"/>
                    <a:pt x="4873" y="782"/>
                  </a:cubicBezTo>
                  <a:lnTo>
                    <a:pt x="4873" y="361"/>
                  </a:lnTo>
                  <a:cubicBezTo>
                    <a:pt x="4873" y="159"/>
                    <a:pt x="4713" y="0"/>
                    <a:pt x="451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6"/>
            <p:cNvSpPr/>
            <p:nvPr/>
          </p:nvSpPr>
          <p:spPr>
            <a:xfrm>
              <a:off x="5024925" y="3815650"/>
              <a:ext cx="36925" cy="28500"/>
            </a:xfrm>
            <a:custGeom>
              <a:rect b="b" l="l" r="r" t="t"/>
              <a:pathLst>
                <a:path extrusionOk="0" h="1140" w="1477">
                  <a:moveTo>
                    <a:pt x="9" y="1"/>
                  </a:moveTo>
                  <a:cubicBezTo>
                    <a:pt x="6" y="1"/>
                    <a:pt x="4" y="1"/>
                    <a:pt x="1" y="1"/>
                  </a:cubicBezTo>
                  <a:lnTo>
                    <a:pt x="18" y="1"/>
                  </a:lnTo>
                  <a:cubicBezTo>
                    <a:pt x="15" y="1"/>
                    <a:pt x="12" y="1"/>
                    <a:pt x="9" y="1"/>
                  </a:cubicBezTo>
                  <a:close/>
                  <a:moveTo>
                    <a:pt x="1106" y="1"/>
                  </a:moveTo>
                  <a:cubicBezTo>
                    <a:pt x="1103" y="1"/>
                    <a:pt x="1100" y="1"/>
                    <a:pt x="1097" y="1"/>
                  </a:cubicBezTo>
                  <a:lnTo>
                    <a:pt x="18" y="1"/>
                  </a:lnTo>
                  <a:cubicBezTo>
                    <a:pt x="216" y="6"/>
                    <a:pt x="376" y="171"/>
                    <a:pt x="376" y="376"/>
                  </a:cubicBezTo>
                  <a:lnTo>
                    <a:pt x="376" y="765"/>
                  </a:lnTo>
                  <a:cubicBezTo>
                    <a:pt x="376" y="971"/>
                    <a:pt x="207" y="1139"/>
                    <a:pt x="1" y="1139"/>
                  </a:cubicBezTo>
                  <a:lnTo>
                    <a:pt x="1097" y="1139"/>
                  </a:lnTo>
                  <a:cubicBezTo>
                    <a:pt x="1308" y="1139"/>
                    <a:pt x="1477" y="971"/>
                    <a:pt x="1472" y="765"/>
                  </a:cubicBezTo>
                  <a:lnTo>
                    <a:pt x="1472" y="376"/>
                  </a:lnTo>
                  <a:cubicBezTo>
                    <a:pt x="1476" y="168"/>
                    <a:pt x="1312" y="1"/>
                    <a:pt x="1106" y="1"/>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6"/>
            <p:cNvSpPr/>
            <p:nvPr/>
          </p:nvSpPr>
          <p:spPr>
            <a:xfrm>
              <a:off x="4968600" y="3844250"/>
              <a:ext cx="78600" cy="61975"/>
            </a:xfrm>
            <a:custGeom>
              <a:rect b="b" l="l" r="r" t="t"/>
              <a:pathLst>
                <a:path extrusionOk="0" h="2479" w="3144">
                  <a:moveTo>
                    <a:pt x="0" y="0"/>
                  </a:moveTo>
                  <a:cubicBezTo>
                    <a:pt x="14" y="52"/>
                    <a:pt x="38" y="103"/>
                    <a:pt x="66" y="155"/>
                  </a:cubicBezTo>
                  <a:cubicBezTo>
                    <a:pt x="609" y="1115"/>
                    <a:pt x="1401" y="1921"/>
                    <a:pt x="2357" y="2478"/>
                  </a:cubicBezTo>
                  <a:cubicBezTo>
                    <a:pt x="2554" y="2062"/>
                    <a:pt x="2816" y="1677"/>
                    <a:pt x="3144" y="1349"/>
                  </a:cubicBezTo>
                  <a:cubicBezTo>
                    <a:pt x="2540" y="1012"/>
                    <a:pt x="2015" y="553"/>
                    <a:pt x="1603" y="0"/>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6"/>
            <p:cNvSpPr/>
            <p:nvPr/>
          </p:nvSpPr>
          <p:spPr>
            <a:xfrm>
              <a:off x="5091700" y="3879975"/>
              <a:ext cx="42300" cy="36250"/>
            </a:xfrm>
            <a:custGeom>
              <a:rect b="b" l="l" r="r" t="t"/>
              <a:pathLst>
                <a:path extrusionOk="0" h="1450" w="1692">
                  <a:moveTo>
                    <a:pt x="970" y="0"/>
                  </a:moveTo>
                  <a:cubicBezTo>
                    <a:pt x="323" y="0"/>
                    <a:pt x="0" y="782"/>
                    <a:pt x="455" y="1237"/>
                  </a:cubicBezTo>
                  <a:cubicBezTo>
                    <a:pt x="603" y="1384"/>
                    <a:pt x="784" y="1449"/>
                    <a:pt x="962" y="1449"/>
                  </a:cubicBezTo>
                  <a:cubicBezTo>
                    <a:pt x="1335" y="1449"/>
                    <a:pt x="1691" y="1161"/>
                    <a:pt x="1691" y="726"/>
                  </a:cubicBezTo>
                  <a:cubicBezTo>
                    <a:pt x="1691" y="323"/>
                    <a:pt x="1368" y="0"/>
                    <a:pt x="97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6"/>
            <p:cNvSpPr/>
            <p:nvPr/>
          </p:nvSpPr>
          <p:spPr>
            <a:xfrm>
              <a:off x="5177200" y="3641850"/>
              <a:ext cx="86450" cy="255475"/>
            </a:xfrm>
            <a:custGeom>
              <a:rect b="b" l="l" r="r" t="t"/>
              <a:pathLst>
                <a:path extrusionOk="0" h="10219" w="3458">
                  <a:moveTo>
                    <a:pt x="684" y="1"/>
                  </a:moveTo>
                  <a:lnTo>
                    <a:pt x="103" y="1214"/>
                  </a:lnTo>
                  <a:cubicBezTo>
                    <a:pt x="2802" y="3205"/>
                    <a:pt x="2750" y="7258"/>
                    <a:pt x="0" y="9178"/>
                  </a:cubicBezTo>
                  <a:cubicBezTo>
                    <a:pt x="356" y="9469"/>
                    <a:pt x="661" y="9820"/>
                    <a:pt x="900" y="10218"/>
                  </a:cubicBezTo>
                  <a:cubicBezTo>
                    <a:pt x="2413" y="9108"/>
                    <a:pt x="3350" y="7379"/>
                    <a:pt x="3458" y="5505"/>
                  </a:cubicBezTo>
                  <a:lnTo>
                    <a:pt x="3448" y="4709"/>
                  </a:lnTo>
                  <a:cubicBezTo>
                    <a:pt x="3322" y="2882"/>
                    <a:pt x="2394" y="1200"/>
                    <a:pt x="918" y="113"/>
                  </a:cubicBezTo>
                  <a:cubicBezTo>
                    <a:pt x="848" y="62"/>
                    <a:pt x="769" y="19"/>
                    <a:pt x="684"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6"/>
            <p:cNvSpPr/>
            <p:nvPr/>
          </p:nvSpPr>
          <p:spPr>
            <a:xfrm>
              <a:off x="5190075" y="3641850"/>
              <a:ext cx="73475" cy="255475"/>
            </a:xfrm>
            <a:custGeom>
              <a:rect b="b" l="l" r="r" t="t"/>
              <a:pathLst>
                <a:path extrusionOk="0" h="10219" w="2939">
                  <a:moveTo>
                    <a:pt x="169" y="1"/>
                  </a:moveTo>
                  <a:lnTo>
                    <a:pt x="1" y="352"/>
                  </a:lnTo>
                  <a:cubicBezTo>
                    <a:pt x="638" y="891"/>
                    <a:pt x="1162" y="1547"/>
                    <a:pt x="1547" y="2292"/>
                  </a:cubicBezTo>
                  <a:cubicBezTo>
                    <a:pt x="1935" y="3041"/>
                    <a:pt x="2165" y="3866"/>
                    <a:pt x="2226" y="4709"/>
                  </a:cubicBezTo>
                  <a:lnTo>
                    <a:pt x="2235" y="5505"/>
                  </a:lnTo>
                  <a:cubicBezTo>
                    <a:pt x="2142" y="7178"/>
                    <a:pt x="1383" y="8738"/>
                    <a:pt x="132" y="9848"/>
                  </a:cubicBezTo>
                  <a:cubicBezTo>
                    <a:pt x="221" y="9965"/>
                    <a:pt x="305" y="10092"/>
                    <a:pt x="380" y="10218"/>
                  </a:cubicBezTo>
                  <a:cubicBezTo>
                    <a:pt x="1893" y="9108"/>
                    <a:pt x="2835" y="7379"/>
                    <a:pt x="2938" y="5505"/>
                  </a:cubicBezTo>
                  <a:lnTo>
                    <a:pt x="2933" y="4709"/>
                  </a:lnTo>
                  <a:cubicBezTo>
                    <a:pt x="2807" y="2882"/>
                    <a:pt x="1879" y="1200"/>
                    <a:pt x="403" y="113"/>
                  </a:cubicBezTo>
                  <a:cubicBezTo>
                    <a:pt x="333" y="62"/>
                    <a:pt x="254" y="19"/>
                    <a:pt x="169"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6"/>
            <p:cNvSpPr/>
            <p:nvPr/>
          </p:nvSpPr>
          <p:spPr>
            <a:xfrm>
              <a:off x="4955000" y="3946725"/>
              <a:ext cx="321900" cy="35625"/>
            </a:xfrm>
            <a:custGeom>
              <a:rect b="b" l="l" r="r" t="t"/>
              <a:pathLst>
                <a:path extrusionOk="0" h="1425" w="12876">
                  <a:moveTo>
                    <a:pt x="1078" y="0"/>
                  </a:moveTo>
                  <a:cubicBezTo>
                    <a:pt x="727" y="0"/>
                    <a:pt x="408" y="216"/>
                    <a:pt x="282" y="544"/>
                  </a:cubicBezTo>
                  <a:lnTo>
                    <a:pt x="71" y="1073"/>
                  </a:lnTo>
                  <a:cubicBezTo>
                    <a:pt x="1" y="1242"/>
                    <a:pt x="127" y="1425"/>
                    <a:pt x="310" y="1425"/>
                  </a:cubicBezTo>
                  <a:lnTo>
                    <a:pt x="12571" y="1425"/>
                  </a:lnTo>
                  <a:cubicBezTo>
                    <a:pt x="12753" y="1425"/>
                    <a:pt x="12875" y="1242"/>
                    <a:pt x="12810" y="1073"/>
                  </a:cubicBezTo>
                  <a:lnTo>
                    <a:pt x="12599" y="544"/>
                  </a:lnTo>
                  <a:cubicBezTo>
                    <a:pt x="12472" y="216"/>
                    <a:pt x="12154" y="0"/>
                    <a:pt x="11802"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6"/>
            <p:cNvSpPr/>
            <p:nvPr/>
          </p:nvSpPr>
          <p:spPr>
            <a:xfrm>
              <a:off x="5239975" y="3946725"/>
              <a:ext cx="36925" cy="35500"/>
            </a:xfrm>
            <a:custGeom>
              <a:rect b="b" l="l" r="r" t="t"/>
              <a:pathLst>
                <a:path extrusionOk="0" h="1420" w="1477">
                  <a:moveTo>
                    <a:pt x="414" y="0"/>
                  </a:moveTo>
                  <a:cubicBezTo>
                    <a:pt x="411" y="0"/>
                    <a:pt x="407" y="0"/>
                    <a:pt x="403" y="0"/>
                  </a:cubicBezTo>
                  <a:lnTo>
                    <a:pt x="0" y="0"/>
                  </a:lnTo>
                  <a:lnTo>
                    <a:pt x="567" y="1420"/>
                  </a:lnTo>
                  <a:lnTo>
                    <a:pt x="1172" y="1420"/>
                  </a:lnTo>
                  <a:cubicBezTo>
                    <a:pt x="1354" y="1420"/>
                    <a:pt x="1476" y="1237"/>
                    <a:pt x="1411" y="1073"/>
                  </a:cubicBezTo>
                  <a:lnTo>
                    <a:pt x="1200" y="539"/>
                  </a:lnTo>
                  <a:cubicBezTo>
                    <a:pt x="1070" y="215"/>
                    <a:pt x="761" y="0"/>
                    <a:pt x="4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6"/>
            <p:cNvSpPr/>
            <p:nvPr/>
          </p:nvSpPr>
          <p:spPr>
            <a:xfrm>
              <a:off x="5180700" y="3561925"/>
              <a:ext cx="68200" cy="66300"/>
            </a:xfrm>
            <a:custGeom>
              <a:rect b="b" l="l" r="r" t="t"/>
              <a:pathLst>
                <a:path extrusionOk="0" h="2652" w="2728">
                  <a:moveTo>
                    <a:pt x="653" y="0"/>
                  </a:moveTo>
                  <a:cubicBezTo>
                    <a:pt x="558" y="0"/>
                    <a:pt x="465" y="35"/>
                    <a:pt x="394" y="106"/>
                  </a:cubicBezTo>
                  <a:lnTo>
                    <a:pt x="146" y="359"/>
                  </a:lnTo>
                  <a:cubicBezTo>
                    <a:pt x="1" y="499"/>
                    <a:pt x="1" y="733"/>
                    <a:pt x="146" y="874"/>
                  </a:cubicBezTo>
                  <a:lnTo>
                    <a:pt x="1814" y="2546"/>
                  </a:lnTo>
                  <a:cubicBezTo>
                    <a:pt x="1886" y="2617"/>
                    <a:pt x="1980" y="2652"/>
                    <a:pt x="2074" y="2652"/>
                  </a:cubicBezTo>
                  <a:cubicBezTo>
                    <a:pt x="2168" y="2652"/>
                    <a:pt x="2261" y="2617"/>
                    <a:pt x="2334" y="2546"/>
                  </a:cubicBezTo>
                  <a:lnTo>
                    <a:pt x="2582" y="2298"/>
                  </a:lnTo>
                  <a:cubicBezTo>
                    <a:pt x="2727" y="2153"/>
                    <a:pt x="2727" y="1919"/>
                    <a:pt x="2582" y="1778"/>
                  </a:cubicBezTo>
                  <a:lnTo>
                    <a:pt x="914" y="106"/>
                  </a:lnTo>
                  <a:cubicBezTo>
                    <a:pt x="842" y="35"/>
                    <a:pt x="747" y="0"/>
                    <a:pt x="65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6"/>
            <p:cNvSpPr/>
            <p:nvPr/>
          </p:nvSpPr>
          <p:spPr>
            <a:xfrm>
              <a:off x="5210225" y="3585525"/>
              <a:ext cx="38550" cy="42675"/>
            </a:xfrm>
            <a:custGeom>
              <a:rect b="b" l="l" r="r" t="t"/>
              <a:pathLst>
                <a:path extrusionOk="0" h="1707" w="1542">
                  <a:moveTo>
                    <a:pt x="567" y="0"/>
                  </a:moveTo>
                  <a:lnTo>
                    <a:pt x="579" y="12"/>
                  </a:lnTo>
                  <a:lnTo>
                    <a:pt x="567" y="0"/>
                  </a:lnTo>
                  <a:close/>
                  <a:moveTo>
                    <a:pt x="579" y="12"/>
                  </a:moveTo>
                  <a:lnTo>
                    <a:pt x="769" y="202"/>
                  </a:lnTo>
                  <a:lnTo>
                    <a:pt x="769" y="202"/>
                  </a:lnTo>
                  <a:lnTo>
                    <a:pt x="579" y="12"/>
                  </a:lnTo>
                  <a:close/>
                  <a:moveTo>
                    <a:pt x="769" y="202"/>
                  </a:moveTo>
                  <a:cubicBezTo>
                    <a:pt x="919" y="352"/>
                    <a:pt x="919" y="595"/>
                    <a:pt x="769" y="745"/>
                  </a:cubicBezTo>
                  <a:lnTo>
                    <a:pt x="544" y="970"/>
                  </a:lnTo>
                  <a:cubicBezTo>
                    <a:pt x="469" y="1045"/>
                    <a:pt x="370" y="1082"/>
                    <a:pt x="272" y="1082"/>
                  </a:cubicBezTo>
                  <a:cubicBezTo>
                    <a:pt x="174" y="1082"/>
                    <a:pt x="75" y="1045"/>
                    <a:pt x="0" y="970"/>
                  </a:cubicBezTo>
                  <a:lnTo>
                    <a:pt x="0" y="970"/>
                  </a:lnTo>
                  <a:lnTo>
                    <a:pt x="628" y="1598"/>
                  </a:lnTo>
                  <a:cubicBezTo>
                    <a:pt x="703" y="1670"/>
                    <a:pt x="800" y="1707"/>
                    <a:pt x="898" y="1707"/>
                  </a:cubicBezTo>
                  <a:cubicBezTo>
                    <a:pt x="995" y="1707"/>
                    <a:pt x="1092" y="1670"/>
                    <a:pt x="1167" y="1598"/>
                  </a:cubicBezTo>
                  <a:lnTo>
                    <a:pt x="1396" y="1368"/>
                  </a:lnTo>
                  <a:cubicBezTo>
                    <a:pt x="1542" y="1214"/>
                    <a:pt x="1537" y="975"/>
                    <a:pt x="1392" y="825"/>
                  </a:cubicBezTo>
                  <a:lnTo>
                    <a:pt x="769" y="202"/>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6"/>
            <p:cNvSpPr/>
            <p:nvPr/>
          </p:nvSpPr>
          <p:spPr>
            <a:xfrm>
              <a:off x="5015800" y="3701200"/>
              <a:ext cx="93825" cy="92350"/>
            </a:xfrm>
            <a:custGeom>
              <a:rect b="b" l="l" r="r" t="t"/>
              <a:pathLst>
                <a:path extrusionOk="0" h="3694" w="3753">
                  <a:moveTo>
                    <a:pt x="755" y="1"/>
                  </a:moveTo>
                  <a:cubicBezTo>
                    <a:pt x="682" y="1"/>
                    <a:pt x="609" y="28"/>
                    <a:pt x="553" y="82"/>
                  </a:cubicBezTo>
                  <a:lnTo>
                    <a:pt x="108" y="531"/>
                  </a:lnTo>
                  <a:cubicBezTo>
                    <a:pt x="0" y="639"/>
                    <a:pt x="0" y="817"/>
                    <a:pt x="108" y="929"/>
                  </a:cubicBezTo>
                  <a:lnTo>
                    <a:pt x="2788" y="3609"/>
                  </a:lnTo>
                  <a:cubicBezTo>
                    <a:pt x="2844" y="3665"/>
                    <a:pt x="2917" y="3694"/>
                    <a:pt x="2989" y="3694"/>
                  </a:cubicBezTo>
                  <a:cubicBezTo>
                    <a:pt x="3062" y="3694"/>
                    <a:pt x="3135" y="3665"/>
                    <a:pt x="3191" y="3609"/>
                  </a:cubicBezTo>
                  <a:lnTo>
                    <a:pt x="3641" y="3164"/>
                  </a:lnTo>
                  <a:cubicBezTo>
                    <a:pt x="3753" y="3052"/>
                    <a:pt x="3753" y="2869"/>
                    <a:pt x="3636" y="2766"/>
                  </a:cubicBezTo>
                  <a:lnTo>
                    <a:pt x="956" y="82"/>
                  </a:lnTo>
                  <a:cubicBezTo>
                    <a:pt x="900" y="28"/>
                    <a:pt x="827" y="1"/>
                    <a:pt x="75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6"/>
            <p:cNvSpPr/>
            <p:nvPr/>
          </p:nvSpPr>
          <p:spPr>
            <a:xfrm>
              <a:off x="5069800" y="3754400"/>
              <a:ext cx="39725" cy="39000"/>
            </a:xfrm>
            <a:custGeom>
              <a:rect b="b" l="l" r="r" t="t"/>
              <a:pathLst>
                <a:path extrusionOk="0" h="1560" w="1589">
                  <a:moveTo>
                    <a:pt x="848" y="1"/>
                  </a:moveTo>
                  <a:lnTo>
                    <a:pt x="856" y="9"/>
                  </a:lnTo>
                  <a:lnTo>
                    <a:pt x="856" y="9"/>
                  </a:lnTo>
                  <a:cubicBezTo>
                    <a:pt x="854" y="6"/>
                    <a:pt x="851" y="4"/>
                    <a:pt x="848" y="1"/>
                  </a:cubicBezTo>
                  <a:close/>
                  <a:moveTo>
                    <a:pt x="0" y="849"/>
                  </a:moveTo>
                  <a:lnTo>
                    <a:pt x="0" y="849"/>
                  </a:lnTo>
                  <a:cubicBezTo>
                    <a:pt x="3" y="852"/>
                    <a:pt x="6" y="854"/>
                    <a:pt x="9" y="857"/>
                  </a:cubicBezTo>
                  <a:lnTo>
                    <a:pt x="9" y="857"/>
                  </a:lnTo>
                  <a:lnTo>
                    <a:pt x="0" y="849"/>
                  </a:lnTo>
                  <a:close/>
                  <a:moveTo>
                    <a:pt x="856" y="9"/>
                  </a:moveTo>
                  <a:lnTo>
                    <a:pt x="856" y="9"/>
                  </a:lnTo>
                  <a:cubicBezTo>
                    <a:pt x="965" y="122"/>
                    <a:pt x="962" y="304"/>
                    <a:pt x="848" y="418"/>
                  </a:cubicBezTo>
                  <a:lnTo>
                    <a:pt x="417" y="849"/>
                  </a:lnTo>
                  <a:cubicBezTo>
                    <a:pt x="358" y="907"/>
                    <a:pt x="282" y="937"/>
                    <a:pt x="207" y="937"/>
                  </a:cubicBezTo>
                  <a:cubicBezTo>
                    <a:pt x="135" y="937"/>
                    <a:pt x="64" y="910"/>
                    <a:pt x="9" y="857"/>
                  </a:cubicBezTo>
                  <a:lnTo>
                    <a:pt x="9" y="857"/>
                  </a:lnTo>
                  <a:lnTo>
                    <a:pt x="623" y="1472"/>
                  </a:lnTo>
                  <a:cubicBezTo>
                    <a:pt x="679" y="1530"/>
                    <a:pt x="756" y="1560"/>
                    <a:pt x="832" y="1560"/>
                  </a:cubicBezTo>
                  <a:cubicBezTo>
                    <a:pt x="908" y="1560"/>
                    <a:pt x="984" y="1530"/>
                    <a:pt x="1040" y="1472"/>
                  </a:cubicBezTo>
                  <a:lnTo>
                    <a:pt x="1471" y="1041"/>
                  </a:lnTo>
                  <a:cubicBezTo>
                    <a:pt x="1588" y="928"/>
                    <a:pt x="1588" y="736"/>
                    <a:pt x="1471" y="624"/>
                  </a:cubicBezTo>
                  <a:lnTo>
                    <a:pt x="856" y="9"/>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6"/>
            <p:cNvSpPr/>
            <p:nvPr/>
          </p:nvSpPr>
          <p:spPr>
            <a:xfrm>
              <a:off x="5007125" y="3730275"/>
              <a:ext cx="38200" cy="37300"/>
            </a:xfrm>
            <a:custGeom>
              <a:rect b="b" l="l" r="r" t="t"/>
              <a:pathLst>
                <a:path extrusionOk="0" h="1492" w="1528">
                  <a:moveTo>
                    <a:pt x="703" y="1"/>
                  </a:moveTo>
                  <a:lnTo>
                    <a:pt x="146" y="558"/>
                  </a:lnTo>
                  <a:cubicBezTo>
                    <a:pt x="1" y="708"/>
                    <a:pt x="1" y="947"/>
                    <a:pt x="146" y="1092"/>
                  </a:cubicBezTo>
                  <a:lnTo>
                    <a:pt x="436" y="1383"/>
                  </a:lnTo>
                  <a:cubicBezTo>
                    <a:pt x="511" y="1455"/>
                    <a:pt x="609" y="1492"/>
                    <a:pt x="705" y="1492"/>
                  </a:cubicBezTo>
                  <a:cubicBezTo>
                    <a:pt x="802" y="1492"/>
                    <a:pt x="898" y="1455"/>
                    <a:pt x="970" y="1383"/>
                  </a:cubicBezTo>
                  <a:lnTo>
                    <a:pt x="1528" y="830"/>
                  </a:lnTo>
                  <a:lnTo>
                    <a:pt x="703" y="1"/>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6"/>
            <p:cNvSpPr/>
            <p:nvPr/>
          </p:nvSpPr>
          <p:spPr>
            <a:xfrm>
              <a:off x="5041200" y="3764600"/>
              <a:ext cx="38225" cy="37275"/>
            </a:xfrm>
            <a:custGeom>
              <a:rect b="b" l="l" r="r" t="t"/>
              <a:pathLst>
                <a:path extrusionOk="0" h="1491" w="1529">
                  <a:moveTo>
                    <a:pt x="704" y="0"/>
                  </a:moveTo>
                  <a:lnTo>
                    <a:pt x="151" y="553"/>
                  </a:lnTo>
                  <a:cubicBezTo>
                    <a:pt x="1" y="703"/>
                    <a:pt x="1" y="942"/>
                    <a:pt x="151" y="1092"/>
                  </a:cubicBezTo>
                  <a:lnTo>
                    <a:pt x="437" y="1378"/>
                  </a:lnTo>
                  <a:cubicBezTo>
                    <a:pt x="512" y="1453"/>
                    <a:pt x="609" y="1490"/>
                    <a:pt x="706" y="1490"/>
                  </a:cubicBezTo>
                  <a:cubicBezTo>
                    <a:pt x="803" y="1490"/>
                    <a:pt x="900" y="1453"/>
                    <a:pt x="975" y="1378"/>
                  </a:cubicBezTo>
                  <a:lnTo>
                    <a:pt x="1528" y="825"/>
                  </a:lnTo>
                  <a:lnTo>
                    <a:pt x="704" y="0"/>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6"/>
            <p:cNvSpPr/>
            <p:nvPr/>
          </p:nvSpPr>
          <p:spPr>
            <a:xfrm>
              <a:off x="5153075" y="3587500"/>
              <a:ext cx="71800" cy="71825"/>
            </a:xfrm>
            <a:custGeom>
              <a:rect b="b" l="l" r="r" t="t"/>
              <a:pathLst>
                <a:path extrusionOk="0" h="2873" w="2872">
                  <a:moveTo>
                    <a:pt x="1406" y="1"/>
                  </a:moveTo>
                  <a:lnTo>
                    <a:pt x="0" y="1406"/>
                  </a:lnTo>
                  <a:lnTo>
                    <a:pt x="1467" y="2873"/>
                  </a:lnTo>
                  <a:lnTo>
                    <a:pt x="2872" y="1467"/>
                  </a:lnTo>
                  <a:lnTo>
                    <a:pt x="1406" y="1"/>
                  </a:ln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6"/>
            <p:cNvSpPr/>
            <p:nvPr/>
          </p:nvSpPr>
          <p:spPr>
            <a:xfrm>
              <a:off x="5153175" y="3608700"/>
              <a:ext cx="71825" cy="50625"/>
            </a:xfrm>
            <a:custGeom>
              <a:rect b="b" l="l" r="r" t="t"/>
              <a:pathLst>
                <a:path extrusionOk="0" h="2025" w="2873">
                  <a:moveTo>
                    <a:pt x="1" y="563"/>
                  </a:moveTo>
                  <a:lnTo>
                    <a:pt x="839" y="1406"/>
                  </a:lnTo>
                  <a:lnTo>
                    <a:pt x="843" y="1403"/>
                  </a:lnTo>
                  <a:lnTo>
                    <a:pt x="1" y="563"/>
                  </a:lnTo>
                  <a:close/>
                  <a:moveTo>
                    <a:pt x="2245" y="1"/>
                  </a:moveTo>
                  <a:lnTo>
                    <a:pt x="843" y="1403"/>
                  </a:lnTo>
                  <a:lnTo>
                    <a:pt x="1467" y="2025"/>
                  </a:lnTo>
                  <a:lnTo>
                    <a:pt x="2873" y="619"/>
                  </a:lnTo>
                  <a:lnTo>
                    <a:pt x="2245"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6"/>
            <p:cNvSpPr/>
            <p:nvPr/>
          </p:nvSpPr>
          <p:spPr>
            <a:xfrm>
              <a:off x="5045900" y="3615125"/>
              <a:ext cx="149225" cy="148675"/>
            </a:xfrm>
            <a:custGeom>
              <a:rect b="b" l="l" r="r" t="t"/>
              <a:pathLst>
                <a:path extrusionOk="0" h="5947" w="5969">
                  <a:moveTo>
                    <a:pt x="3870" y="0"/>
                  </a:moveTo>
                  <a:cubicBezTo>
                    <a:pt x="3801" y="0"/>
                    <a:pt x="3732" y="27"/>
                    <a:pt x="3678" y="81"/>
                  </a:cubicBezTo>
                  <a:lnTo>
                    <a:pt x="2226" y="1529"/>
                  </a:lnTo>
                  <a:lnTo>
                    <a:pt x="1490" y="2274"/>
                  </a:lnTo>
                  <a:lnTo>
                    <a:pt x="0" y="3763"/>
                  </a:lnTo>
                  <a:lnTo>
                    <a:pt x="2188" y="5947"/>
                  </a:lnTo>
                  <a:lnTo>
                    <a:pt x="5866" y="2269"/>
                  </a:lnTo>
                  <a:cubicBezTo>
                    <a:pt x="5969" y="2161"/>
                    <a:pt x="5969" y="1988"/>
                    <a:pt x="5866" y="1880"/>
                  </a:cubicBezTo>
                  <a:lnTo>
                    <a:pt x="4062" y="81"/>
                  </a:lnTo>
                  <a:cubicBezTo>
                    <a:pt x="4008" y="27"/>
                    <a:pt x="3939" y="0"/>
                    <a:pt x="387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6"/>
            <p:cNvSpPr/>
            <p:nvPr/>
          </p:nvSpPr>
          <p:spPr>
            <a:xfrm>
              <a:off x="5085025" y="3651575"/>
              <a:ext cx="110225" cy="112575"/>
            </a:xfrm>
            <a:custGeom>
              <a:rect b="b" l="l" r="r" t="t"/>
              <a:pathLst>
                <a:path extrusionOk="0" h="4503" w="4409">
                  <a:moveTo>
                    <a:pt x="3875" y="0"/>
                  </a:moveTo>
                  <a:lnTo>
                    <a:pt x="0" y="3880"/>
                  </a:lnTo>
                  <a:lnTo>
                    <a:pt x="623" y="4503"/>
                  </a:lnTo>
                  <a:lnTo>
                    <a:pt x="4306" y="820"/>
                  </a:lnTo>
                  <a:cubicBezTo>
                    <a:pt x="4409" y="717"/>
                    <a:pt x="4409" y="544"/>
                    <a:pt x="4306" y="436"/>
                  </a:cubicBezTo>
                  <a:lnTo>
                    <a:pt x="387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9" name="Google Shape;319;p16"/>
          <p:cNvSpPr/>
          <p:nvPr/>
        </p:nvSpPr>
        <p:spPr>
          <a:xfrm>
            <a:off x="262750" y="7424198"/>
            <a:ext cx="6842100" cy="2323800"/>
          </a:xfrm>
          <a:prstGeom prst="round1Rect">
            <a:avLst>
              <a:gd fmla="val 23539"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6"/>
          <p:cNvSpPr txBox="1"/>
          <p:nvPr/>
        </p:nvSpPr>
        <p:spPr>
          <a:xfrm>
            <a:off x="1535150" y="7573770"/>
            <a:ext cx="5417400" cy="2502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en-GB" sz="1200">
                <a:latin typeface="Mada"/>
                <a:ea typeface="Mada"/>
                <a:cs typeface="Mada"/>
                <a:sym typeface="Mada"/>
              </a:rPr>
              <a:t>Antithyroid drugs: </a:t>
            </a:r>
            <a:r>
              <a:rPr lang="en-GB" sz="1200">
                <a:latin typeface="Mada"/>
                <a:ea typeface="Mada"/>
                <a:cs typeface="Mada"/>
                <a:sym typeface="Mada"/>
              </a:rPr>
              <a:t>methimazole, propylthiouracil</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block the incorporation of iodine into tyrosine and so prevent the synthesis of T3 and T4</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Radioactive iodine ablation: </a:t>
            </a:r>
            <a:r>
              <a:rPr lang="en-GB" sz="1200">
                <a:latin typeface="Mada"/>
                <a:ea typeface="Mada"/>
                <a:cs typeface="Mada"/>
                <a:sym typeface="Mada"/>
              </a:rPr>
              <a:t>Many consider this to be the treatment of choice. </a:t>
            </a:r>
            <a:r>
              <a:rPr b="1" lang="en-GB" sz="1200">
                <a:latin typeface="Mada"/>
                <a:ea typeface="Mada"/>
                <a:cs typeface="Mada"/>
                <a:sym typeface="Mada"/>
              </a:rPr>
              <a:t>As long as it is not used in pregnancy</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Surgery: </a:t>
            </a:r>
            <a:r>
              <a:rPr lang="en-GB" sz="1200">
                <a:latin typeface="Mada"/>
                <a:ea typeface="Mada"/>
                <a:cs typeface="Mada"/>
                <a:sym typeface="Mada"/>
              </a:rPr>
              <a:t>Thyroidectomy is a highly successful form of treatment for many patients, especially younger ones.  Patients are cured by surgery, total thyroidectomy being the operation of choice.  Before surgery, patients must be rendered euthyroid with antithyroid drugs. Iodine has historically been given orally for 10 days before surgery to reduce vascularity, but the evidence base to support this is weak.</a:t>
            </a:r>
            <a:endParaRPr sz="1200">
              <a:latin typeface="Mada"/>
              <a:ea typeface="Mada"/>
              <a:cs typeface="Mada"/>
              <a:sym typeface="Mada"/>
            </a:endParaRPr>
          </a:p>
        </p:txBody>
      </p:sp>
      <p:sp>
        <p:nvSpPr>
          <p:cNvPr id="321" name="Google Shape;321;p16"/>
          <p:cNvSpPr txBox="1"/>
          <p:nvPr/>
        </p:nvSpPr>
        <p:spPr>
          <a:xfrm>
            <a:off x="298145" y="8058002"/>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Management</a:t>
            </a:r>
            <a:endParaRPr b="1" sz="1100">
              <a:solidFill>
                <a:srgbClr val="E29578"/>
              </a:solidFill>
              <a:latin typeface="Lora"/>
              <a:ea typeface="Lora"/>
              <a:cs typeface="Lora"/>
              <a:sym typeface="Lora"/>
            </a:endParaRPr>
          </a:p>
        </p:txBody>
      </p:sp>
      <p:pic>
        <p:nvPicPr>
          <p:cNvPr id="322" name="Google Shape;322;p16"/>
          <p:cNvPicPr preferRelativeResize="0"/>
          <p:nvPr/>
        </p:nvPicPr>
        <p:blipFill>
          <a:blip r:embed="rId3">
            <a:alphaModFix/>
          </a:blip>
          <a:stretch>
            <a:fillRect/>
          </a:stretch>
        </p:blipFill>
        <p:spPr>
          <a:xfrm>
            <a:off x="5961723" y="4030425"/>
            <a:ext cx="865161" cy="476425"/>
          </a:xfrm>
          <a:prstGeom prst="rect">
            <a:avLst/>
          </a:prstGeom>
          <a:noFill/>
          <a:ln cap="flat" cmpd="sng" w="19050">
            <a:solidFill>
              <a:srgbClr val="83C5BE"/>
            </a:solidFill>
            <a:prstDash val="solid"/>
            <a:round/>
            <a:headEnd len="sm" w="sm" type="none"/>
            <a:tailEnd len="sm" w="sm" type="none"/>
          </a:ln>
        </p:spPr>
      </p:pic>
      <p:pic>
        <p:nvPicPr>
          <p:cNvPr id="323" name="Google Shape;323;p16"/>
          <p:cNvPicPr preferRelativeResize="0"/>
          <p:nvPr/>
        </p:nvPicPr>
        <p:blipFill>
          <a:blip r:embed="rId4">
            <a:alphaModFix/>
          </a:blip>
          <a:stretch>
            <a:fillRect/>
          </a:stretch>
        </p:blipFill>
        <p:spPr>
          <a:xfrm rot="-5400000">
            <a:off x="6079575" y="4581239"/>
            <a:ext cx="629450" cy="861750"/>
          </a:xfrm>
          <a:prstGeom prst="rect">
            <a:avLst/>
          </a:prstGeom>
          <a:noFill/>
          <a:ln cap="flat" cmpd="sng" w="19050">
            <a:solidFill>
              <a:srgbClr val="83C5BE"/>
            </a:solidFill>
            <a:prstDash val="solid"/>
            <a:round/>
            <a:headEnd len="sm" w="sm" type="none"/>
            <a:tailEnd len="sm" w="sm" type="none"/>
          </a:ln>
        </p:spPr>
      </p:pic>
      <p:pic>
        <p:nvPicPr>
          <p:cNvPr id="324" name="Google Shape;324;p16"/>
          <p:cNvPicPr preferRelativeResize="0"/>
          <p:nvPr/>
        </p:nvPicPr>
        <p:blipFill>
          <a:blip r:embed="rId5">
            <a:alphaModFix/>
          </a:blip>
          <a:stretch>
            <a:fillRect/>
          </a:stretch>
        </p:blipFill>
        <p:spPr>
          <a:xfrm>
            <a:off x="5958150" y="2930137"/>
            <a:ext cx="662664" cy="9507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1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0" name="Google Shape;330;p17"/>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331" name="Google Shape;331;p17"/>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Thyrotoxicosis</a:t>
            </a:r>
            <a:endParaRPr sz="2200"/>
          </a:p>
        </p:txBody>
      </p:sp>
      <p:sp>
        <p:nvSpPr>
          <p:cNvPr id="332" name="Google Shape;332;p17"/>
          <p:cNvSpPr/>
          <p:nvPr/>
        </p:nvSpPr>
        <p:spPr>
          <a:xfrm>
            <a:off x="74475" y="9207175"/>
            <a:ext cx="7440600" cy="14088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3" name="Google Shape;333;p17"/>
          <p:cNvGrpSpPr/>
          <p:nvPr/>
        </p:nvGrpSpPr>
        <p:grpSpPr>
          <a:xfrm>
            <a:off x="323344" y="1113590"/>
            <a:ext cx="467181" cy="476434"/>
            <a:chOff x="2410712" y="2415450"/>
            <a:chExt cx="312600" cy="312600"/>
          </a:xfrm>
        </p:grpSpPr>
        <p:sp>
          <p:nvSpPr>
            <p:cNvPr id="334" name="Google Shape;334;p1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6" name="Google Shape;336;p17"/>
          <p:cNvSpPr txBox="1"/>
          <p:nvPr/>
        </p:nvSpPr>
        <p:spPr>
          <a:xfrm>
            <a:off x="780625" y="1140225"/>
            <a:ext cx="64227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1800">
                <a:solidFill>
                  <a:srgbClr val="006D77"/>
                </a:solidFill>
                <a:highlight>
                  <a:srgbClr val="EDF9F9"/>
                </a:highlight>
                <a:latin typeface="Lora"/>
                <a:ea typeface="Lora"/>
                <a:cs typeface="Lora"/>
                <a:sym typeface="Lora"/>
              </a:rPr>
              <a:t>Toxic multinodular goitre and toxic adenoma </a:t>
            </a:r>
            <a:endParaRPr b="1" sz="1800">
              <a:solidFill>
                <a:srgbClr val="006D77"/>
              </a:solidFill>
              <a:highlight>
                <a:srgbClr val="EDF9F9"/>
              </a:highlight>
              <a:latin typeface="Lora"/>
              <a:ea typeface="Lora"/>
              <a:cs typeface="Lora"/>
              <a:sym typeface="Lora"/>
            </a:endParaRPr>
          </a:p>
        </p:txBody>
      </p:sp>
      <p:sp>
        <p:nvSpPr>
          <p:cNvPr id="337" name="Google Shape;337;p17"/>
          <p:cNvSpPr txBox="1"/>
          <p:nvPr/>
        </p:nvSpPr>
        <p:spPr>
          <a:xfrm>
            <a:off x="323350" y="1653650"/>
            <a:ext cx="7116300" cy="950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A toxic multinodular goitre is responsible for thyrotoxicosis in about 25% of patients. There is usually a long-standing nontoxic goitre in which one or more nodules become hyperactive and begin to hyperfunction independently of TSH levels. A single hyperfunctioning adenoma is a rare cause of thyrotoxicosis.</a:t>
            </a:r>
            <a:endParaRPr sz="1200">
              <a:solidFill>
                <a:srgbClr val="1C4588"/>
              </a:solidFill>
              <a:latin typeface="Mada"/>
              <a:ea typeface="Mada"/>
              <a:cs typeface="Mada"/>
              <a:sym typeface="Mada"/>
            </a:endParaRPr>
          </a:p>
        </p:txBody>
      </p:sp>
      <p:grpSp>
        <p:nvGrpSpPr>
          <p:cNvPr id="338" name="Google Shape;338;p17"/>
          <p:cNvGrpSpPr/>
          <p:nvPr/>
        </p:nvGrpSpPr>
        <p:grpSpPr>
          <a:xfrm>
            <a:off x="713230" y="3426077"/>
            <a:ext cx="865460" cy="743572"/>
            <a:chOff x="1186450" y="2531950"/>
            <a:chExt cx="399400" cy="341825"/>
          </a:xfrm>
        </p:grpSpPr>
        <p:sp>
          <p:nvSpPr>
            <p:cNvPr id="339" name="Google Shape;339;p17"/>
            <p:cNvSpPr/>
            <p:nvPr/>
          </p:nvSpPr>
          <p:spPr>
            <a:xfrm>
              <a:off x="1243925" y="2531950"/>
              <a:ext cx="341925" cy="341825"/>
            </a:xfrm>
            <a:custGeom>
              <a:rect b="b" l="l" r="r" t="t"/>
              <a:pathLst>
                <a:path extrusionOk="0" h="13673" w="13677">
                  <a:moveTo>
                    <a:pt x="6839" y="1"/>
                  </a:moveTo>
                  <a:cubicBezTo>
                    <a:pt x="3064" y="1"/>
                    <a:pt x="1" y="3060"/>
                    <a:pt x="1" y="6834"/>
                  </a:cubicBezTo>
                  <a:cubicBezTo>
                    <a:pt x="1" y="10613"/>
                    <a:pt x="3064" y="13672"/>
                    <a:pt x="6839" y="13672"/>
                  </a:cubicBezTo>
                  <a:cubicBezTo>
                    <a:pt x="10617" y="13672"/>
                    <a:pt x="13676" y="10613"/>
                    <a:pt x="13676" y="6834"/>
                  </a:cubicBezTo>
                  <a:cubicBezTo>
                    <a:pt x="13676" y="3060"/>
                    <a:pt x="10617" y="1"/>
                    <a:pt x="6839"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7"/>
            <p:cNvSpPr/>
            <p:nvPr/>
          </p:nvSpPr>
          <p:spPr>
            <a:xfrm>
              <a:off x="1186450" y="2575700"/>
              <a:ext cx="61900" cy="134100"/>
            </a:xfrm>
            <a:custGeom>
              <a:rect b="b" l="l" r="r" t="t"/>
              <a:pathLst>
                <a:path extrusionOk="0" h="5364" w="2476">
                  <a:moveTo>
                    <a:pt x="1027" y="1"/>
                  </a:moveTo>
                  <a:lnTo>
                    <a:pt x="446" y="424"/>
                  </a:lnTo>
                  <a:lnTo>
                    <a:pt x="433" y="433"/>
                  </a:lnTo>
                  <a:cubicBezTo>
                    <a:pt x="248" y="604"/>
                    <a:pt x="1" y="1107"/>
                    <a:pt x="410" y="1755"/>
                  </a:cubicBezTo>
                  <a:cubicBezTo>
                    <a:pt x="716" y="2246"/>
                    <a:pt x="1679" y="4225"/>
                    <a:pt x="2228" y="5363"/>
                  </a:cubicBezTo>
                  <a:lnTo>
                    <a:pt x="2475" y="5242"/>
                  </a:lnTo>
                  <a:cubicBezTo>
                    <a:pt x="1805" y="3847"/>
                    <a:pt x="941" y="2084"/>
                    <a:pt x="644" y="1611"/>
                  </a:cubicBezTo>
                  <a:cubicBezTo>
                    <a:pt x="275" y="1026"/>
                    <a:pt x="577" y="685"/>
                    <a:pt x="617" y="640"/>
                  </a:cubicBezTo>
                  <a:lnTo>
                    <a:pt x="1189" y="226"/>
                  </a:lnTo>
                  <a:lnTo>
                    <a:pt x="1027"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7"/>
            <p:cNvSpPr/>
            <p:nvPr/>
          </p:nvSpPr>
          <p:spPr>
            <a:xfrm>
              <a:off x="1268325" y="2533200"/>
              <a:ext cx="107550" cy="115625"/>
            </a:xfrm>
            <a:custGeom>
              <a:rect b="b" l="l" r="r" t="t"/>
              <a:pathLst>
                <a:path extrusionOk="0" h="4625" w="4302">
                  <a:moveTo>
                    <a:pt x="856" y="0"/>
                  </a:moveTo>
                  <a:cubicBezTo>
                    <a:pt x="787" y="0"/>
                    <a:pt x="725" y="9"/>
                    <a:pt x="676" y="23"/>
                  </a:cubicBezTo>
                  <a:lnTo>
                    <a:pt x="1" y="306"/>
                  </a:lnTo>
                  <a:lnTo>
                    <a:pt x="109" y="558"/>
                  </a:lnTo>
                  <a:lnTo>
                    <a:pt x="757" y="288"/>
                  </a:lnTo>
                  <a:cubicBezTo>
                    <a:pt x="771" y="285"/>
                    <a:pt x="807" y="279"/>
                    <a:pt x="858" y="279"/>
                  </a:cubicBezTo>
                  <a:cubicBezTo>
                    <a:pt x="1022" y="279"/>
                    <a:pt x="1341" y="347"/>
                    <a:pt x="1575" y="819"/>
                  </a:cubicBezTo>
                  <a:cubicBezTo>
                    <a:pt x="1854" y="1386"/>
                    <a:pt x="3262" y="3442"/>
                    <a:pt x="4077" y="4625"/>
                  </a:cubicBezTo>
                  <a:lnTo>
                    <a:pt x="4302" y="4467"/>
                  </a:lnTo>
                  <a:cubicBezTo>
                    <a:pt x="3649" y="3523"/>
                    <a:pt x="2102" y="1264"/>
                    <a:pt x="1818" y="693"/>
                  </a:cubicBezTo>
                  <a:cubicBezTo>
                    <a:pt x="1545" y="142"/>
                    <a:pt x="1136" y="0"/>
                    <a:pt x="85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7"/>
            <p:cNvSpPr/>
            <p:nvPr/>
          </p:nvSpPr>
          <p:spPr>
            <a:xfrm>
              <a:off x="1358650" y="2627675"/>
              <a:ext cx="17225" cy="21050"/>
            </a:xfrm>
            <a:custGeom>
              <a:rect b="b" l="l" r="r" t="t"/>
              <a:pathLst>
                <a:path extrusionOk="0" h="842" w="689">
                  <a:moveTo>
                    <a:pt x="216" y="0"/>
                  </a:moveTo>
                  <a:lnTo>
                    <a:pt x="0" y="171"/>
                  </a:lnTo>
                  <a:cubicBezTo>
                    <a:pt x="167" y="414"/>
                    <a:pt x="324" y="643"/>
                    <a:pt x="464" y="841"/>
                  </a:cubicBezTo>
                  <a:lnTo>
                    <a:pt x="689" y="688"/>
                  </a:lnTo>
                  <a:cubicBezTo>
                    <a:pt x="558" y="499"/>
                    <a:pt x="396" y="266"/>
                    <a:pt x="21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7"/>
            <p:cNvSpPr/>
            <p:nvPr/>
          </p:nvSpPr>
          <p:spPr>
            <a:xfrm>
              <a:off x="1236175" y="2694025"/>
              <a:ext cx="12175" cy="15650"/>
            </a:xfrm>
            <a:custGeom>
              <a:rect b="b" l="l" r="r" t="t"/>
              <a:pathLst>
                <a:path extrusionOk="0" h="626" w="487">
                  <a:moveTo>
                    <a:pt x="239" y="0"/>
                  </a:moveTo>
                  <a:lnTo>
                    <a:pt x="0" y="140"/>
                  </a:lnTo>
                  <a:cubicBezTo>
                    <a:pt x="86" y="311"/>
                    <a:pt x="167" y="477"/>
                    <a:pt x="239" y="626"/>
                  </a:cubicBezTo>
                  <a:lnTo>
                    <a:pt x="486" y="509"/>
                  </a:lnTo>
                  <a:lnTo>
                    <a:pt x="2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7"/>
            <p:cNvSpPr/>
            <p:nvPr/>
          </p:nvSpPr>
          <p:spPr>
            <a:xfrm>
              <a:off x="1203000" y="2571475"/>
              <a:ext cx="23300" cy="20200"/>
            </a:xfrm>
            <a:custGeom>
              <a:rect b="b" l="l" r="r" t="t"/>
              <a:pathLst>
                <a:path extrusionOk="0" h="808" w="932">
                  <a:moveTo>
                    <a:pt x="540" y="0"/>
                  </a:moveTo>
                  <a:cubicBezTo>
                    <a:pt x="481" y="0"/>
                    <a:pt x="422" y="17"/>
                    <a:pt x="369" y="53"/>
                  </a:cubicBezTo>
                  <a:lnTo>
                    <a:pt x="176" y="183"/>
                  </a:lnTo>
                  <a:cubicBezTo>
                    <a:pt x="36" y="278"/>
                    <a:pt x="0" y="467"/>
                    <a:pt x="95" y="602"/>
                  </a:cubicBezTo>
                  <a:lnTo>
                    <a:pt x="144" y="674"/>
                  </a:lnTo>
                  <a:cubicBezTo>
                    <a:pt x="200" y="760"/>
                    <a:pt x="295" y="807"/>
                    <a:pt x="392" y="807"/>
                  </a:cubicBezTo>
                  <a:cubicBezTo>
                    <a:pt x="450" y="807"/>
                    <a:pt x="510" y="790"/>
                    <a:pt x="563" y="755"/>
                  </a:cubicBezTo>
                  <a:lnTo>
                    <a:pt x="756" y="629"/>
                  </a:lnTo>
                  <a:cubicBezTo>
                    <a:pt x="895" y="534"/>
                    <a:pt x="931" y="345"/>
                    <a:pt x="837" y="206"/>
                  </a:cubicBezTo>
                  <a:lnTo>
                    <a:pt x="788" y="134"/>
                  </a:lnTo>
                  <a:cubicBezTo>
                    <a:pt x="731" y="47"/>
                    <a:pt x="637" y="0"/>
                    <a:pt x="54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7"/>
            <p:cNvSpPr/>
            <p:nvPr/>
          </p:nvSpPr>
          <p:spPr>
            <a:xfrm>
              <a:off x="1256525" y="2533925"/>
              <a:ext cx="23425" cy="19525"/>
            </a:xfrm>
            <a:custGeom>
              <a:rect b="b" l="l" r="r" t="t"/>
              <a:pathLst>
                <a:path extrusionOk="0" h="781" w="937">
                  <a:moveTo>
                    <a:pt x="558" y="1"/>
                  </a:moveTo>
                  <a:cubicBezTo>
                    <a:pt x="516" y="1"/>
                    <a:pt x="473" y="10"/>
                    <a:pt x="432" y="30"/>
                  </a:cubicBezTo>
                  <a:lnTo>
                    <a:pt x="221" y="124"/>
                  </a:lnTo>
                  <a:cubicBezTo>
                    <a:pt x="68" y="192"/>
                    <a:pt x="1" y="372"/>
                    <a:pt x="73" y="525"/>
                  </a:cubicBezTo>
                  <a:lnTo>
                    <a:pt x="104" y="601"/>
                  </a:lnTo>
                  <a:cubicBezTo>
                    <a:pt x="157" y="714"/>
                    <a:pt x="266" y="780"/>
                    <a:pt x="382" y="780"/>
                  </a:cubicBezTo>
                  <a:cubicBezTo>
                    <a:pt x="423" y="780"/>
                    <a:pt x="464" y="772"/>
                    <a:pt x="504" y="754"/>
                  </a:cubicBezTo>
                  <a:lnTo>
                    <a:pt x="716" y="655"/>
                  </a:lnTo>
                  <a:cubicBezTo>
                    <a:pt x="869" y="588"/>
                    <a:pt x="936" y="408"/>
                    <a:pt x="864" y="255"/>
                  </a:cubicBezTo>
                  <a:lnTo>
                    <a:pt x="833" y="178"/>
                  </a:lnTo>
                  <a:cubicBezTo>
                    <a:pt x="780" y="67"/>
                    <a:pt x="671"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7"/>
            <p:cNvSpPr/>
            <p:nvPr/>
          </p:nvSpPr>
          <p:spPr>
            <a:xfrm>
              <a:off x="1237400" y="2632850"/>
              <a:ext cx="149950" cy="116325"/>
            </a:xfrm>
            <a:custGeom>
              <a:rect b="b" l="l" r="r" t="t"/>
              <a:pathLst>
                <a:path extrusionOk="0" h="4653" w="5998">
                  <a:moveTo>
                    <a:pt x="5314" y="0"/>
                  </a:moveTo>
                  <a:lnTo>
                    <a:pt x="4900" y="229"/>
                  </a:lnTo>
                  <a:cubicBezTo>
                    <a:pt x="4909" y="243"/>
                    <a:pt x="5489" y="1291"/>
                    <a:pt x="5197" y="2344"/>
                  </a:cubicBezTo>
                  <a:cubicBezTo>
                    <a:pt x="5030" y="2938"/>
                    <a:pt x="4612" y="3428"/>
                    <a:pt x="3951" y="3797"/>
                  </a:cubicBezTo>
                  <a:cubicBezTo>
                    <a:pt x="3497" y="4052"/>
                    <a:pt x="3056" y="4179"/>
                    <a:pt x="2632" y="4179"/>
                  </a:cubicBezTo>
                  <a:cubicBezTo>
                    <a:pt x="2190" y="4179"/>
                    <a:pt x="1766" y="4041"/>
                    <a:pt x="1364" y="3765"/>
                  </a:cubicBezTo>
                  <a:cubicBezTo>
                    <a:pt x="982" y="3491"/>
                    <a:pt x="658" y="3145"/>
                    <a:pt x="415" y="2744"/>
                  </a:cubicBezTo>
                  <a:lnTo>
                    <a:pt x="1" y="2974"/>
                  </a:lnTo>
                  <a:cubicBezTo>
                    <a:pt x="28" y="3023"/>
                    <a:pt x="694" y="4202"/>
                    <a:pt x="1935" y="4553"/>
                  </a:cubicBezTo>
                  <a:cubicBezTo>
                    <a:pt x="2166" y="4619"/>
                    <a:pt x="2401" y="4652"/>
                    <a:pt x="2639" y="4652"/>
                  </a:cubicBezTo>
                  <a:cubicBezTo>
                    <a:pt x="3142" y="4652"/>
                    <a:pt x="3659" y="4504"/>
                    <a:pt x="4185" y="4211"/>
                  </a:cubicBezTo>
                  <a:cubicBezTo>
                    <a:pt x="4517" y="4026"/>
                    <a:pt x="4814" y="3797"/>
                    <a:pt x="5071" y="3518"/>
                  </a:cubicBezTo>
                  <a:cubicBezTo>
                    <a:pt x="5345" y="3221"/>
                    <a:pt x="5543" y="2861"/>
                    <a:pt x="5651" y="2474"/>
                  </a:cubicBezTo>
                  <a:cubicBezTo>
                    <a:pt x="5997" y="1233"/>
                    <a:pt x="5341" y="50"/>
                    <a:pt x="53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7"/>
            <p:cNvSpPr/>
            <p:nvPr/>
          </p:nvSpPr>
          <p:spPr>
            <a:xfrm>
              <a:off x="1244375" y="2636325"/>
              <a:ext cx="133300" cy="103375"/>
            </a:xfrm>
            <a:custGeom>
              <a:rect b="b" l="l" r="r" t="t"/>
              <a:pathLst>
                <a:path extrusionOk="0" h="4135" w="5332">
                  <a:moveTo>
                    <a:pt x="4783" y="0"/>
                  </a:moveTo>
                  <a:lnTo>
                    <a:pt x="4625" y="90"/>
                  </a:lnTo>
                  <a:cubicBezTo>
                    <a:pt x="4630" y="99"/>
                    <a:pt x="5215" y="1148"/>
                    <a:pt x="4918" y="2205"/>
                  </a:cubicBezTo>
                  <a:cubicBezTo>
                    <a:pt x="4751" y="2799"/>
                    <a:pt x="4333" y="3289"/>
                    <a:pt x="3676" y="3658"/>
                  </a:cubicBezTo>
                  <a:cubicBezTo>
                    <a:pt x="3220" y="3911"/>
                    <a:pt x="2780" y="4038"/>
                    <a:pt x="2356" y="4038"/>
                  </a:cubicBezTo>
                  <a:cubicBezTo>
                    <a:pt x="1913" y="4038"/>
                    <a:pt x="1489" y="3900"/>
                    <a:pt x="1085" y="3622"/>
                  </a:cubicBezTo>
                  <a:cubicBezTo>
                    <a:pt x="703" y="3352"/>
                    <a:pt x="379" y="3006"/>
                    <a:pt x="136" y="2605"/>
                  </a:cubicBezTo>
                  <a:lnTo>
                    <a:pt x="1" y="2682"/>
                  </a:lnTo>
                  <a:cubicBezTo>
                    <a:pt x="140" y="2907"/>
                    <a:pt x="725" y="3766"/>
                    <a:pt x="1710" y="4049"/>
                  </a:cubicBezTo>
                  <a:cubicBezTo>
                    <a:pt x="1916" y="4106"/>
                    <a:pt x="2125" y="4135"/>
                    <a:pt x="2336" y="4135"/>
                  </a:cubicBezTo>
                  <a:cubicBezTo>
                    <a:pt x="2791" y="4135"/>
                    <a:pt x="3259" y="4003"/>
                    <a:pt x="3735" y="3739"/>
                  </a:cubicBezTo>
                  <a:cubicBezTo>
                    <a:pt x="4031" y="3572"/>
                    <a:pt x="4301" y="3365"/>
                    <a:pt x="4531" y="3114"/>
                  </a:cubicBezTo>
                  <a:cubicBezTo>
                    <a:pt x="4778" y="2844"/>
                    <a:pt x="4958" y="2524"/>
                    <a:pt x="5053" y="2173"/>
                  </a:cubicBezTo>
                  <a:cubicBezTo>
                    <a:pt x="5332" y="1188"/>
                    <a:pt x="4904" y="239"/>
                    <a:pt x="478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7"/>
            <p:cNvSpPr/>
            <p:nvPr/>
          </p:nvSpPr>
          <p:spPr>
            <a:xfrm>
              <a:off x="1528250" y="2699875"/>
              <a:ext cx="34550" cy="92025"/>
            </a:xfrm>
            <a:custGeom>
              <a:rect b="b" l="l" r="r" t="t"/>
              <a:pathLst>
                <a:path extrusionOk="0" h="3681" w="1382">
                  <a:moveTo>
                    <a:pt x="805" y="0"/>
                  </a:moveTo>
                  <a:cubicBezTo>
                    <a:pt x="805" y="0"/>
                    <a:pt x="0" y="2767"/>
                    <a:pt x="1318" y="3680"/>
                  </a:cubicBezTo>
                  <a:lnTo>
                    <a:pt x="1381" y="3545"/>
                  </a:lnTo>
                  <a:cubicBezTo>
                    <a:pt x="1381" y="3545"/>
                    <a:pt x="288" y="2780"/>
                    <a:pt x="891" y="212"/>
                  </a:cubicBezTo>
                  <a:cubicBezTo>
                    <a:pt x="895" y="198"/>
                    <a:pt x="904" y="176"/>
                    <a:pt x="909" y="158"/>
                  </a:cubicBezTo>
                  <a:lnTo>
                    <a:pt x="80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7"/>
            <p:cNvSpPr/>
            <p:nvPr/>
          </p:nvSpPr>
          <p:spPr>
            <a:xfrm>
              <a:off x="1531050" y="2662150"/>
              <a:ext cx="47600" cy="42275"/>
            </a:xfrm>
            <a:custGeom>
              <a:rect b="b" l="l" r="r" t="t"/>
              <a:pathLst>
                <a:path extrusionOk="0" h="1691" w="1904">
                  <a:moveTo>
                    <a:pt x="952" y="0"/>
                  </a:moveTo>
                  <a:cubicBezTo>
                    <a:pt x="860" y="0"/>
                    <a:pt x="767" y="15"/>
                    <a:pt x="675" y="47"/>
                  </a:cubicBezTo>
                  <a:cubicBezTo>
                    <a:pt x="235" y="200"/>
                    <a:pt x="1" y="681"/>
                    <a:pt x="154" y="1122"/>
                  </a:cubicBezTo>
                  <a:cubicBezTo>
                    <a:pt x="271" y="1472"/>
                    <a:pt x="598" y="1691"/>
                    <a:pt x="948" y="1691"/>
                  </a:cubicBezTo>
                  <a:cubicBezTo>
                    <a:pt x="1039" y="1691"/>
                    <a:pt x="1133" y="1676"/>
                    <a:pt x="1224" y="1644"/>
                  </a:cubicBezTo>
                  <a:cubicBezTo>
                    <a:pt x="1665" y="1491"/>
                    <a:pt x="1904" y="1010"/>
                    <a:pt x="1751" y="569"/>
                  </a:cubicBezTo>
                  <a:cubicBezTo>
                    <a:pt x="1629" y="220"/>
                    <a:pt x="1302" y="0"/>
                    <a:pt x="952"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7"/>
            <p:cNvSpPr/>
            <p:nvPr/>
          </p:nvSpPr>
          <p:spPr>
            <a:xfrm>
              <a:off x="1543550" y="2672875"/>
              <a:ext cx="22950" cy="20375"/>
            </a:xfrm>
            <a:custGeom>
              <a:rect b="b" l="l" r="r" t="t"/>
              <a:pathLst>
                <a:path extrusionOk="0" h="815" w="918">
                  <a:moveTo>
                    <a:pt x="460" y="0"/>
                  </a:moveTo>
                  <a:cubicBezTo>
                    <a:pt x="338" y="0"/>
                    <a:pt x="217" y="55"/>
                    <a:pt x="135" y="158"/>
                  </a:cubicBezTo>
                  <a:cubicBezTo>
                    <a:pt x="0" y="338"/>
                    <a:pt x="31" y="594"/>
                    <a:pt x="211" y="729"/>
                  </a:cubicBezTo>
                  <a:cubicBezTo>
                    <a:pt x="284" y="787"/>
                    <a:pt x="371" y="815"/>
                    <a:pt x="458" y="815"/>
                  </a:cubicBezTo>
                  <a:cubicBezTo>
                    <a:pt x="580" y="815"/>
                    <a:pt x="701" y="760"/>
                    <a:pt x="783" y="657"/>
                  </a:cubicBezTo>
                  <a:cubicBezTo>
                    <a:pt x="918" y="477"/>
                    <a:pt x="886" y="221"/>
                    <a:pt x="706" y="86"/>
                  </a:cubicBezTo>
                  <a:cubicBezTo>
                    <a:pt x="633" y="28"/>
                    <a:pt x="547" y="0"/>
                    <a:pt x="46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7"/>
            <p:cNvSpPr/>
            <p:nvPr/>
          </p:nvSpPr>
          <p:spPr>
            <a:xfrm>
              <a:off x="1550950" y="2664325"/>
              <a:ext cx="28150" cy="39950"/>
            </a:xfrm>
            <a:custGeom>
              <a:rect b="b" l="l" r="r" t="t"/>
              <a:pathLst>
                <a:path extrusionOk="0" h="1598" w="1126">
                  <a:moveTo>
                    <a:pt x="545" y="1"/>
                  </a:moveTo>
                  <a:lnTo>
                    <a:pt x="545" y="1"/>
                  </a:lnTo>
                  <a:cubicBezTo>
                    <a:pt x="1126" y="545"/>
                    <a:pt x="788" y="1512"/>
                    <a:pt x="1" y="1580"/>
                  </a:cubicBezTo>
                  <a:cubicBezTo>
                    <a:pt x="58" y="1591"/>
                    <a:pt x="115" y="1597"/>
                    <a:pt x="172" y="1597"/>
                  </a:cubicBezTo>
                  <a:cubicBezTo>
                    <a:pt x="524" y="1597"/>
                    <a:pt x="848" y="1376"/>
                    <a:pt x="968" y="1031"/>
                  </a:cubicBezTo>
                  <a:cubicBezTo>
                    <a:pt x="1103" y="630"/>
                    <a:pt x="923" y="190"/>
                    <a:pt x="54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7"/>
            <p:cNvSpPr/>
            <p:nvPr/>
          </p:nvSpPr>
          <p:spPr>
            <a:xfrm>
              <a:off x="1333800" y="2730450"/>
              <a:ext cx="108425" cy="142875"/>
            </a:xfrm>
            <a:custGeom>
              <a:rect b="b" l="l" r="r" t="t"/>
              <a:pathLst>
                <a:path extrusionOk="0" h="5715" w="4337">
                  <a:moveTo>
                    <a:pt x="427" y="1"/>
                  </a:moveTo>
                  <a:lnTo>
                    <a:pt x="0" y="194"/>
                  </a:lnTo>
                  <a:cubicBezTo>
                    <a:pt x="553" y="1409"/>
                    <a:pt x="1215" y="2570"/>
                    <a:pt x="1980" y="3667"/>
                  </a:cubicBezTo>
                  <a:cubicBezTo>
                    <a:pt x="2470" y="4378"/>
                    <a:pt x="3023" y="5125"/>
                    <a:pt x="3680" y="5714"/>
                  </a:cubicBezTo>
                  <a:cubicBezTo>
                    <a:pt x="3905" y="5701"/>
                    <a:pt x="4121" y="5678"/>
                    <a:pt x="4337" y="5642"/>
                  </a:cubicBezTo>
                  <a:cubicBezTo>
                    <a:pt x="3563" y="5062"/>
                    <a:pt x="2924" y="4203"/>
                    <a:pt x="2366" y="3397"/>
                  </a:cubicBezTo>
                  <a:cubicBezTo>
                    <a:pt x="1620" y="2327"/>
                    <a:pt x="972" y="1188"/>
                    <a:pt x="4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7"/>
            <p:cNvSpPr/>
            <p:nvPr/>
          </p:nvSpPr>
          <p:spPr>
            <a:xfrm>
              <a:off x="1531725" y="2703925"/>
              <a:ext cx="34775" cy="84600"/>
            </a:xfrm>
            <a:custGeom>
              <a:rect b="b" l="l" r="r" t="t"/>
              <a:pathLst>
                <a:path extrusionOk="0" h="3384" w="1391">
                  <a:moveTo>
                    <a:pt x="770" y="0"/>
                  </a:moveTo>
                  <a:cubicBezTo>
                    <a:pt x="770" y="0"/>
                    <a:pt x="1" y="2227"/>
                    <a:pt x="1242" y="3383"/>
                  </a:cubicBezTo>
                  <a:cubicBezTo>
                    <a:pt x="1296" y="3293"/>
                    <a:pt x="1346" y="3203"/>
                    <a:pt x="1391" y="3113"/>
                  </a:cubicBezTo>
                  <a:cubicBezTo>
                    <a:pt x="1161" y="2884"/>
                    <a:pt x="716" y="2330"/>
                    <a:pt x="1031" y="9"/>
                  </a:cubicBezTo>
                  <a:lnTo>
                    <a:pt x="77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4" name="Google Shape;354;p17"/>
          <p:cNvSpPr/>
          <p:nvPr/>
        </p:nvSpPr>
        <p:spPr>
          <a:xfrm>
            <a:off x="437475" y="2709845"/>
            <a:ext cx="6842100" cy="1930200"/>
          </a:xfrm>
          <a:prstGeom prst="round1Rect">
            <a:avLst>
              <a:gd fmla="val 24056"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7"/>
          <p:cNvSpPr txBox="1"/>
          <p:nvPr/>
        </p:nvSpPr>
        <p:spPr>
          <a:xfrm>
            <a:off x="1862250" y="2672775"/>
            <a:ext cx="5417400" cy="193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C4588"/>
                </a:solidFill>
                <a:latin typeface="Mada"/>
                <a:ea typeface="Mada"/>
                <a:cs typeface="Mada"/>
                <a:sym typeface="Mada"/>
              </a:rPr>
              <a:t>Toxic multinodular goitre is more common in older women, and cardiac complications such as arrhythmias are particularly frequent due to the presence of an already compromised cardiovascular system.</a:t>
            </a:r>
            <a:br>
              <a:rPr lang="en-GB" sz="1200">
                <a:solidFill>
                  <a:srgbClr val="1C4588"/>
                </a:solidFill>
                <a:latin typeface="Mada"/>
                <a:ea typeface="Mada"/>
                <a:cs typeface="Mada"/>
                <a:sym typeface="Mada"/>
              </a:rPr>
            </a:br>
            <a:endParaRPr sz="7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Multinodular goitre:</a:t>
            </a:r>
            <a:endParaRPr b="1"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Painless goiter with multiple palpable nodules.</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Symptoms of thyrotoxicosis.</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Toxic adenoma:</a:t>
            </a:r>
            <a:endParaRPr b="1"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Palpable, usually painless nodule in otherwise normal gland</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Symptoms of thyrotoxicosis</a:t>
            </a:r>
            <a:endParaRPr sz="1200">
              <a:solidFill>
                <a:srgbClr val="1C4588"/>
              </a:solidFill>
              <a:latin typeface="Mada"/>
              <a:ea typeface="Mada"/>
              <a:cs typeface="Mada"/>
              <a:sym typeface="Mada"/>
            </a:endParaRPr>
          </a:p>
        </p:txBody>
      </p:sp>
      <p:sp>
        <p:nvSpPr>
          <p:cNvPr id="356" name="Google Shape;356;p17"/>
          <p:cNvSpPr txBox="1"/>
          <p:nvPr/>
        </p:nvSpPr>
        <p:spPr>
          <a:xfrm>
            <a:off x="479463" y="3108166"/>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Clinical features</a:t>
            </a:r>
            <a:endParaRPr b="1" sz="1100">
              <a:solidFill>
                <a:srgbClr val="E29578"/>
              </a:solidFill>
              <a:latin typeface="Lora"/>
              <a:ea typeface="Lora"/>
              <a:cs typeface="Lora"/>
              <a:sym typeface="Lora"/>
            </a:endParaRPr>
          </a:p>
        </p:txBody>
      </p:sp>
      <p:sp>
        <p:nvSpPr>
          <p:cNvPr id="357" name="Google Shape;357;p17"/>
          <p:cNvSpPr/>
          <p:nvPr/>
        </p:nvSpPr>
        <p:spPr>
          <a:xfrm>
            <a:off x="437438" y="4804071"/>
            <a:ext cx="6842100" cy="1221600"/>
          </a:xfrm>
          <a:prstGeom prst="round1Rect">
            <a:avLst>
              <a:gd fmla="val 38269" name="adj"/>
            </a:avLst>
          </a:prstGeom>
          <a:noFill/>
          <a:ln cap="flat" cmpd="sng" w="19050">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7"/>
          <p:cNvSpPr txBox="1"/>
          <p:nvPr/>
        </p:nvSpPr>
        <p:spPr>
          <a:xfrm>
            <a:off x="1862238" y="4927320"/>
            <a:ext cx="5417400" cy="95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200">
                <a:solidFill>
                  <a:srgbClr val="1C4588"/>
                </a:solidFill>
                <a:latin typeface="Mada"/>
                <a:ea typeface="Mada"/>
                <a:cs typeface="Mada"/>
                <a:sym typeface="Mada"/>
              </a:rPr>
              <a:t>Thyroid scintigraphy:</a:t>
            </a:r>
            <a:endParaRPr b="1" sz="1200">
              <a:solidFill>
                <a:srgbClr val="1C4588"/>
              </a:solidFill>
              <a:latin typeface="Mada"/>
              <a:ea typeface="Mada"/>
              <a:cs typeface="Mada"/>
              <a:sym typeface="Mada"/>
            </a:endParaRPr>
          </a:p>
          <a:p>
            <a:pPr indent="-304800" lvl="0" marL="457200" marR="0" rtl="0" algn="l">
              <a:lnSpc>
                <a:spcPct val="100000"/>
              </a:lnSpc>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In a toxic multinodular goitre</a:t>
            </a:r>
            <a:r>
              <a:rPr lang="en-GB" sz="1200">
                <a:solidFill>
                  <a:srgbClr val="1C4588"/>
                </a:solidFill>
                <a:latin typeface="Mada"/>
                <a:ea typeface="Mada"/>
                <a:cs typeface="Mada"/>
                <a:sym typeface="Mada"/>
              </a:rPr>
              <a:t>, the isotope scan usually demonstrates multiple ‘patchy’ areas of increased uptake. </a:t>
            </a:r>
            <a:endParaRPr sz="1200">
              <a:solidFill>
                <a:srgbClr val="1C4588"/>
              </a:solidFill>
              <a:latin typeface="Mada"/>
              <a:ea typeface="Mada"/>
              <a:cs typeface="Mada"/>
              <a:sym typeface="Mada"/>
            </a:endParaRPr>
          </a:p>
          <a:p>
            <a:pPr indent="-304800" lvl="0" marL="457200" marR="0" rtl="0" algn="l">
              <a:lnSpc>
                <a:spcPct val="100000"/>
              </a:lnSpc>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In toxic adenoma</a:t>
            </a:r>
            <a:r>
              <a:rPr lang="en-GB" sz="1200">
                <a:solidFill>
                  <a:srgbClr val="1C4588"/>
                </a:solidFill>
                <a:latin typeface="Mada"/>
                <a:ea typeface="Mada"/>
                <a:cs typeface="Mada"/>
                <a:sym typeface="Mada"/>
              </a:rPr>
              <a:t>, the nodule is ‘hot’ and the remainder of the gland is ‘cold’. </a:t>
            </a:r>
            <a:endParaRPr sz="1200">
              <a:solidFill>
                <a:srgbClr val="1C4588"/>
              </a:solidFill>
              <a:latin typeface="Mada"/>
              <a:ea typeface="Mada"/>
              <a:cs typeface="Mada"/>
              <a:sym typeface="Mada"/>
            </a:endParaRPr>
          </a:p>
        </p:txBody>
      </p:sp>
      <p:sp>
        <p:nvSpPr>
          <p:cNvPr id="359" name="Google Shape;359;p17"/>
          <p:cNvSpPr txBox="1"/>
          <p:nvPr/>
        </p:nvSpPr>
        <p:spPr>
          <a:xfrm>
            <a:off x="479425" y="4830990"/>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Diagnostics</a:t>
            </a:r>
            <a:endParaRPr b="1" sz="1100">
              <a:solidFill>
                <a:srgbClr val="E29578"/>
              </a:solidFill>
              <a:latin typeface="Lora"/>
              <a:ea typeface="Lora"/>
              <a:cs typeface="Lora"/>
              <a:sym typeface="Lora"/>
            </a:endParaRPr>
          </a:p>
        </p:txBody>
      </p:sp>
      <p:grpSp>
        <p:nvGrpSpPr>
          <p:cNvPr id="360" name="Google Shape;360;p17"/>
          <p:cNvGrpSpPr/>
          <p:nvPr/>
        </p:nvGrpSpPr>
        <p:grpSpPr>
          <a:xfrm>
            <a:off x="798061" y="6797051"/>
            <a:ext cx="735627" cy="701151"/>
            <a:chOff x="1518350" y="2189725"/>
            <a:chExt cx="360125" cy="341925"/>
          </a:xfrm>
        </p:grpSpPr>
        <p:sp>
          <p:nvSpPr>
            <p:cNvPr id="361" name="Google Shape;361;p17"/>
            <p:cNvSpPr/>
            <p:nvPr/>
          </p:nvSpPr>
          <p:spPr>
            <a:xfrm>
              <a:off x="1536575" y="2189725"/>
              <a:ext cx="341900" cy="341925"/>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7"/>
            <p:cNvSpPr/>
            <p:nvPr/>
          </p:nvSpPr>
          <p:spPr>
            <a:xfrm>
              <a:off x="1629350" y="2341550"/>
              <a:ext cx="179075" cy="190100"/>
            </a:xfrm>
            <a:custGeom>
              <a:rect b="b" l="l" r="r" t="t"/>
              <a:pathLst>
                <a:path extrusionOk="0" h="7604" w="7163">
                  <a:moveTo>
                    <a:pt x="4216" y="1"/>
                  </a:moveTo>
                  <a:lnTo>
                    <a:pt x="0" y="2641"/>
                  </a:lnTo>
                  <a:lnTo>
                    <a:pt x="2614" y="7185"/>
                  </a:lnTo>
                  <a:cubicBezTo>
                    <a:pt x="2673" y="7302"/>
                    <a:pt x="2745" y="7405"/>
                    <a:pt x="2826" y="7504"/>
                  </a:cubicBezTo>
                  <a:cubicBezTo>
                    <a:pt x="2857" y="7540"/>
                    <a:pt x="2884" y="7567"/>
                    <a:pt x="2916" y="7599"/>
                  </a:cubicBezTo>
                  <a:cubicBezTo>
                    <a:pt x="2988" y="7599"/>
                    <a:pt x="3055" y="7603"/>
                    <a:pt x="3127" y="7603"/>
                  </a:cubicBezTo>
                  <a:cubicBezTo>
                    <a:pt x="4400" y="7603"/>
                    <a:pt x="5651" y="7248"/>
                    <a:pt x="6730" y="6578"/>
                  </a:cubicBezTo>
                  <a:cubicBezTo>
                    <a:pt x="7126" y="5862"/>
                    <a:pt x="7162" y="5053"/>
                    <a:pt x="6784" y="4450"/>
                  </a:cubicBezTo>
                  <a:lnTo>
                    <a:pt x="4216"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7"/>
            <p:cNvSpPr/>
            <p:nvPr/>
          </p:nvSpPr>
          <p:spPr>
            <a:xfrm>
              <a:off x="1648125" y="2423325"/>
              <a:ext cx="126450" cy="80675"/>
            </a:xfrm>
            <a:custGeom>
              <a:rect b="b" l="l" r="r" t="t"/>
              <a:pathLst>
                <a:path extrusionOk="0" h="3227" w="5058">
                  <a:moveTo>
                    <a:pt x="4022" y="0"/>
                  </a:moveTo>
                  <a:cubicBezTo>
                    <a:pt x="3870" y="212"/>
                    <a:pt x="3690" y="409"/>
                    <a:pt x="3487" y="576"/>
                  </a:cubicBezTo>
                  <a:cubicBezTo>
                    <a:pt x="2894" y="1080"/>
                    <a:pt x="2189" y="1335"/>
                    <a:pt x="1539" y="1335"/>
                  </a:cubicBezTo>
                  <a:cubicBezTo>
                    <a:pt x="936" y="1335"/>
                    <a:pt x="379" y="1116"/>
                    <a:pt x="1" y="675"/>
                  </a:cubicBezTo>
                  <a:lnTo>
                    <a:pt x="1" y="675"/>
                  </a:lnTo>
                  <a:lnTo>
                    <a:pt x="1233" y="2816"/>
                  </a:lnTo>
                  <a:cubicBezTo>
                    <a:pt x="1587" y="3090"/>
                    <a:pt x="2035" y="3227"/>
                    <a:pt x="2511" y="3227"/>
                  </a:cubicBezTo>
                  <a:cubicBezTo>
                    <a:pt x="3160" y="3227"/>
                    <a:pt x="3863" y="2973"/>
                    <a:pt x="4454" y="2470"/>
                  </a:cubicBezTo>
                  <a:cubicBezTo>
                    <a:pt x="4684" y="2272"/>
                    <a:pt x="4886" y="2042"/>
                    <a:pt x="5057" y="1795"/>
                  </a:cubicBezTo>
                  <a:cubicBezTo>
                    <a:pt x="5044" y="1773"/>
                    <a:pt x="5035" y="1750"/>
                    <a:pt x="5021" y="1728"/>
                  </a:cubicBezTo>
                  <a:lnTo>
                    <a:pt x="402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7"/>
            <p:cNvSpPr/>
            <p:nvPr/>
          </p:nvSpPr>
          <p:spPr>
            <a:xfrm>
              <a:off x="1617650" y="2320900"/>
              <a:ext cx="131500" cy="111750"/>
            </a:xfrm>
            <a:custGeom>
              <a:rect b="b" l="l" r="r" t="t"/>
              <a:pathLst>
                <a:path extrusionOk="0" h="4470" w="5260">
                  <a:moveTo>
                    <a:pt x="3117" y="0"/>
                  </a:moveTo>
                  <a:cubicBezTo>
                    <a:pt x="2518" y="0"/>
                    <a:pt x="1868" y="235"/>
                    <a:pt x="1323" y="701"/>
                  </a:cubicBezTo>
                  <a:cubicBezTo>
                    <a:pt x="271" y="1596"/>
                    <a:pt x="1" y="3008"/>
                    <a:pt x="720" y="3859"/>
                  </a:cubicBezTo>
                  <a:cubicBezTo>
                    <a:pt x="1067" y="4266"/>
                    <a:pt x="1581" y="4469"/>
                    <a:pt x="2139" y="4469"/>
                  </a:cubicBezTo>
                  <a:cubicBezTo>
                    <a:pt x="2739" y="4469"/>
                    <a:pt x="3389" y="4235"/>
                    <a:pt x="3937" y="3769"/>
                  </a:cubicBezTo>
                  <a:cubicBezTo>
                    <a:pt x="4990" y="2873"/>
                    <a:pt x="5259" y="1461"/>
                    <a:pt x="4535" y="611"/>
                  </a:cubicBezTo>
                  <a:cubicBezTo>
                    <a:pt x="4188" y="203"/>
                    <a:pt x="3674" y="0"/>
                    <a:pt x="311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7"/>
            <p:cNvSpPr/>
            <p:nvPr/>
          </p:nvSpPr>
          <p:spPr>
            <a:xfrm>
              <a:off x="1703700" y="2378325"/>
              <a:ext cx="47350" cy="47150"/>
            </a:xfrm>
            <a:custGeom>
              <a:rect b="b" l="l" r="r" t="t"/>
              <a:pathLst>
                <a:path extrusionOk="0" h="1886" w="1894">
                  <a:moveTo>
                    <a:pt x="947" y="1"/>
                  </a:moveTo>
                  <a:cubicBezTo>
                    <a:pt x="606" y="1"/>
                    <a:pt x="265" y="179"/>
                    <a:pt x="94" y="536"/>
                  </a:cubicBezTo>
                  <a:lnTo>
                    <a:pt x="0" y="536"/>
                  </a:lnTo>
                  <a:lnTo>
                    <a:pt x="5" y="950"/>
                  </a:lnTo>
                  <a:cubicBezTo>
                    <a:pt x="9" y="1469"/>
                    <a:pt x="432" y="1886"/>
                    <a:pt x="950" y="1886"/>
                  </a:cubicBezTo>
                  <a:cubicBezTo>
                    <a:pt x="953" y="1886"/>
                    <a:pt x="955" y="1886"/>
                    <a:pt x="958" y="1886"/>
                  </a:cubicBezTo>
                  <a:cubicBezTo>
                    <a:pt x="1480" y="1881"/>
                    <a:pt x="1894" y="1454"/>
                    <a:pt x="1889" y="932"/>
                  </a:cubicBezTo>
                  <a:lnTo>
                    <a:pt x="1889" y="932"/>
                  </a:lnTo>
                  <a:lnTo>
                    <a:pt x="1889" y="936"/>
                  </a:lnTo>
                  <a:lnTo>
                    <a:pt x="1885" y="518"/>
                  </a:lnTo>
                  <a:lnTo>
                    <a:pt x="1790" y="518"/>
                  </a:lnTo>
                  <a:cubicBezTo>
                    <a:pt x="1617" y="173"/>
                    <a:pt x="1282" y="1"/>
                    <a:pt x="94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7"/>
            <p:cNvSpPr/>
            <p:nvPr/>
          </p:nvSpPr>
          <p:spPr>
            <a:xfrm>
              <a:off x="1701450" y="2367925"/>
              <a:ext cx="51750" cy="47150"/>
            </a:xfrm>
            <a:custGeom>
              <a:rect b="b" l="l" r="r" t="t"/>
              <a:pathLst>
                <a:path extrusionOk="0" h="1886" w="2070">
                  <a:moveTo>
                    <a:pt x="1032" y="1"/>
                  </a:moveTo>
                  <a:cubicBezTo>
                    <a:pt x="791" y="1"/>
                    <a:pt x="549" y="93"/>
                    <a:pt x="364" y="277"/>
                  </a:cubicBezTo>
                  <a:cubicBezTo>
                    <a:pt x="0" y="646"/>
                    <a:pt x="0" y="1240"/>
                    <a:pt x="364" y="1609"/>
                  </a:cubicBezTo>
                  <a:cubicBezTo>
                    <a:pt x="549" y="1793"/>
                    <a:pt x="791" y="1885"/>
                    <a:pt x="1032" y="1885"/>
                  </a:cubicBezTo>
                  <a:cubicBezTo>
                    <a:pt x="1274" y="1885"/>
                    <a:pt x="1516" y="1793"/>
                    <a:pt x="1701" y="1609"/>
                  </a:cubicBezTo>
                  <a:cubicBezTo>
                    <a:pt x="2069" y="1240"/>
                    <a:pt x="2069" y="646"/>
                    <a:pt x="1701" y="277"/>
                  </a:cubicBezTo>
                  <a:cubicBezTo>
                    <a:pt x="1516" y="93"/>
                    <a:pt x="1274" y="1"/>
                    <a:pt x="103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7"/>
            <p:cNvSpPr/>
            <p:nvPr/>
          </p:nvSpPr>
          <p:spPr>
            <a:xfrm>
              <a:off x="1703700" y="2385975"/>
              <a:ext cx="47125" cy="11050"/>
            </a:xfrm>
            <a:custGeom>
              <a:rect b="b" l="l" r="r" t="t"/>
              <a:pathLst>
                <a:path extrusionOk="0" h="442" w="1885">
                  <a:moveTo>
                    <a:pt x="1858" y="1"/>
                  </a:moveTo>
                  <a:lnTo>
                    <a:pt x="23" y="19"/>
                  </a:lnTo>
                  <a:cubicBezTo>
                    <a:pt x="9" y="86"/>
                    <a:pt x="0" y="158"/>
                    <a:pt x="0" y="230"/>
                  </a:cubicBezTo>
                  <a:cubicBezTo>
                    <a:pt x="0" y="302"/>
                    <a:pt x="9" y="374"/>
                    <a:pt x="27" y="441"/>
                  </a:cubicBezTo>
                  <a:lnTo>
                    <a:pt x="1862" y="423"/>
                  </a:lnTo>
                  <a:cubicBezTo>
                    <a:pt x="1880" y="351"/>
                    <a:pt x="1885" y="284"/>
                    <a:pt x="1885" y="212"/>
                  </a:cubicBezTo>
                  <a:cubicBezTo>
                    <a:pt x="1885" y="140"/>
                    <a:pt x="1876" y="68"/>
                    <a:pt x="185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7"/>
            <p:cNvSpPr/>
            <p:nvPr/>
          </p:nvSpPr>
          <p:spPr>
            <a:xfrm>
              <a:off x="1672200" y="2349650"/>
              <a:ext cx="57500" cy="49325"/>
            </a:xfrm>
            <a:custGeom>
              <a:rect b="b" l="l" r="r" t="t"/>
              <a:pathLst>
                <a:path extrusionOk="0" h="1973" w="2300">
                  <a:moveTo>
                    <a:pt x="1224" y="1"/>
                  </a:moveTo>
                  <a:lnTo>
                    <a:pt x="1184" y="86"/>
                  </a:lnTo>
                  <a:cubicBezTo>
                    <a:pt x="401" y="122"/>
                    <a:pt x="0" y="1044"/>
                    <a:pt x="509" y="1643"/>
                  </a:cubicBezTo>
                  <a:lnTo>
                    <a:pt x="473" y="1728"/>
                  </a:lnTo>
                  <a:lnTo>
                    <a:pt x="851" y="1894"/>
                  </a:lnTo>
                  <a:cubicBezTo>
                    <a:pt x="972" y="1947"/>
                    <a:pt x="1099" y="1972"/>
                    <a:pt x="1224" y="1972"/>
                  </a:cubicBezTo>
                  <a:cubicBezTo>
                    <a:pt x="1589" y="1972"/>
                    <a:pt x="1938" y="1759"/>
                    <a:pt x="2092" y="1404"/>
                  </a:cubicBezTo>
                  <a:cubicBezTo>
                    <a:pt x="2299" y="923"/>
                    <a:pt x="2079" y="369"/>
                    <a:pt x="1602" y="162"/>
                  </a:cubicBezTo>
                  <a:lnTo>
                    <a:pt x="12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7"/>
            <p:cNvSpPr/>
            <p:nvPr/>
          </p:nvSpPr>
          <p:spPr>
            <a:xfrm>
              <a:off x="1664925" y="2347650"/>
              <a:ext cx="55200" cy="47225"/>
            </a:xfrm>
            <a:custGeom>
              <a:rect b="b" l="l" r="r" t="t"/>
              <a:pathLst>
                <a:path extrusionOk="0" h="1889" w="2208">
                  <a:moveTo>
                    <a:pt x="1136" y="1"/>
                  </a:moveTo>
                  <a:cubicBezTo>
                    <a:pt x="510" y="1"/>
                    <a:pt x="1" y="642"/>
                    <a:pt x="260" y="1295"/>
                  </a:cubicBezTo>
                  <a:cubicBezTo>
                    <a:pt x="417" y="1689"/>
                    <a:pt x="778" y="1888"/>
                    <a:pt x="1138" y="1888"/>
                  </a:cubicBezTo>
                  <a:cubicBezTo>
                    <a:pt x="1489" y="1888"/>
                    <a:pt x="1841" y="1699"/>
                    <a:pt x="2005" y="1318"/>
                  </a:cubicBezTo>
                  <a:cubicBezTo>
                    <a:pt x="2208" y="841"/>
                    <a:pt x="1992" y="287"/>
                    <a:pt x="1515" y="81"/>
                  </a:cubicBezTo>
                  <a:cubicBezTo>
                    <a:pt x="1387" y="26"/>
                    <a:pt x="1259" y="1"/>
                    <a:pt x="11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7"/>
            <p:cNvSpPr/>
            <p:nvPr/>
          </p:nvSpPr>
          <p:spPr>
            <a:xfrm>
              <a:off x="1679400" y="2348075"/>
              <a:ext cx="28025" cy="46350"/>
            </a:xfrm>
            <a:custGeom>
              <a:rect b="b" l="l" r="r" t="t"/>
              <a:pathLst>
                <a:path extrusionOk="0" h="1854" w="1121">
                  <a:moveTo>
                    <a:pt x="734" y="1"/>
                  </a:moveTo>
                  <a:lnTo>
                    <a:pt x="0" y="1688"/>
                  </a:lnTo>
                  <a:cubicBezTo>
                    <a:pt x="59" y="1728"/>
                    <a:pt x="122" y="1764"/>
                    <a:pt x="185" y="1791"/>
                  </a:cubicBezTo>
                  <a:cubicBezTo>
                    <a:pt x="252" y="1822"/>
                    <a:pt x="320" y="1840"/>
                    <a:pt x="392" y="1854"/>
                  </a:cubicBezTo>
                  <a:lnTo>
                    <a:pt x="1120" y="167"/>
                  </a:lnTo>
                  <a:cubicBezTo>
                    <a:pt x="1062" y="126"/>
                    <a:pt x="1004" y="90"/>
                    <a:pt x="936" y="59"/>
                  </a:cubicBezTo>
                  <a:cubicBezTo>
                    <a:pt x="869" y="32"/>
                    <a:pt x="801" y="10"/>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7"/>
            <p:cNvSpPr/>
            <p:nvPr/>
          </p:nvSpPr>
          <p:spPr>
            <a:xfrm>
              <a:off x="1644650" y="2402325"/>
              <a:ext cx="51075" cy="46950"/>
            </a:xfrm>
            <a:custGeom>
              <a:rect b="b" l="l" r="r" t="t"/>
              <a:pathLst>
                <a:path extrusionOk="0" h="1878" w="2043">
                  <a:moveTo>
                    <a:pt x="1018" y="0"/>
                  </a:moveTo>
                  <a:cubicBezTo>
                    <a:pt x="604" y="0"/>
                    <a:pt x="199" y="269"/>
                    <a:pt x="95" y="737"/>
                  </a:cubicBezTo>
                  <a:lnTo>
                    <a:pt x="0" y="759"/>
                  </a:lnTo>
                  <a:lnTo>
                    <a:pt x="95" y="1164"/>
                  </a:lnTo>
                  <a:cubicBezTo>
                    <a:pt x="203" y="1591"/>
                    <a:pt x="587" y="1877"/>
                    <a:pt x="1012" y="1877"/>
                  </a:cubicBezTo>
                  <a:cubicBezTo>
                    <a:pt x="1083" y="1877"/>
                    <a:pt x="1156" y="1869"/>
                    <a:pt x="1228" y="1852"/>
                  </a:cubicBezTo>
                  <a:cubicBezTo>
                    <a:pt x="1732" y="1731"/>
                    <a:pt x="2043" y="1231"/>
                    <a:pt x="1930" y="728"/>
                  </a:cubicBezTo>
                  <a:lnTo>
                    <a:pt x="1930"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7"/>
            <p:cNvSpPr/>
            <p:nvPr/>
          </p:nvSpPr>
          <p:spPr>
            <a:xfrm>
              <a:off x="1642175" y="2392100"/>
              <a:ext cx="51200" cy="47200"/>
            </a:xfrm>
            <a:custGeom>
              <a:rect b="b" l="l" r="r" t="t"/>
              <a:pathLst>
                <a:path extrusionOk="0" h="1888" w="2048">
                  <a:moveTo>
                    <a:pt x="1021" y="0"/>
                  </a:moveTo>
                  <a:cubicBezTo>
                    <a:pt x="963" y="0"/>
                    <a:pt x="905" y="6"/>
                    <a:pt x="846" y="16"/>
                  </a:cubicBezTo>
                  <a:cubicBezTo>
                    <a:pt x="333" y="115"/>
                    <a:pt x="0" y="606"/>
                    <a:pt x="95" y="1119"/>
                  </a:cubicBezTo>
                  <a:cubicBezTo>
                    <a:pt x="182" y="1571"/>
                    <a:pt x="578" y="1887"/>
                    <a:pt x="1019" y="1887"/>
                  </a:cubicBezTo>
                  <a:cubicBezTo>
                    <a:pt x="1078" y="1887"/>
                    <a:pt x="1137" y="1882"/>
                    <a:pt x="1197" y="1870"/>
                  </a:cubicBezTo>
                  <a:cubicBezTo>
                    <a:pt x="1710" y="1771"/>
                    <a:pt x="2047" y="1281"/>
                    <a:pt x="1948" y="768"/>
                  </a:cubicBezTo>
                  <a:cubicBezTo>
                    <a:pt x="1865" y="314"/>
                    <a:pt x="1467" y="0"/>
                    <a:pt x="102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7"/>
            <p:cNvSpPr/>
            <p:nvPr/>
          </p:nvSpPr>
          <p:spPr>
            <a:xfrm>
              <a:off x="1644075" y="2405325"/>
              <a:ext cx="47150" cy="20950"/>
            </a:xfrm>
            <a:custGeom>
              <a:rect b="b" l="l" r="r" t="t"/>
              <a:pathLst>
                <a:path extrusionOk="0" h="838" w="1886">
                  <a:moveTo>
                    <a:pt x="1787" y="0"/>
                  </a:moveTo>
                  <a:lnTo>
                    <a:pt x="1" y="423"/>
                  </a:lnTo>
                  <a:cubicBezTo>
                    <a:pt x="1" y="567"/>
                    <a:pt x="32" y="711"/>
                    <a:pt x="95" y="837"/>
                  </a:cubicBezTo>
                  <a:lnTo>
                    <a:pt x="1886" y="414"/>
                  </a:lnTo>
                  <a:cubicBezTo>
                    <a:pt x="1886" y="342"/>
                    <a:pt x="1877" y="270"/>
                    <a:pt x="1859" y="203"/>
                  </a:cubicBezTo>
                  <a:cubicBezTo>
                    <a:pt x="1841" y="131"/>
                    <a:pt x="1818" y="63"/>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7"/>
            <p:cNvSpPr/>
            <p:nvPr/>
          </p:nvSpPr>
          <p:spPr>
            <a:xfrm>
              <a:off x="1686600" y="2286250"/>
              <a:ext cx="51200" cy="46950"/>
            </a:xfrm>
            <a:custGeom>
              <a:rect b="b" l="l" r="r" t="t"/>
              <a:pathLst>
                <a:path extrusionOk="0" h="1878" w="2048">
                  <a:moveTo>
                    <a:pt x="1018" y="1"/>
                  </a:moveTo>
                  <a:cubicBezTo>
                    <a:pt x="604" y="1"/>
                    <a:pt x="199" y="270"/>
                    <a:pt x="95" y="737"/>
                  </a:cubicBezTo>
                  <a:lnTo>
                    <a:pt x="0" y="760"/>
                  </a:lnTo>
                  <a:lnTo>
                    <a:pt x="99" y="1164"/>
                  </a:lnTo>
                  <a:cubicBezTo>
                    <a:pt x="203" y="1592"/>
                    <a:pt x="591" y="1878"/>
                    <a:pt x="1013" y="1878"/>
                  </a:cubicBezTo>
                  <a:cubicBezTo>
                    <a:pt x="1084" y="1878"/>
                    <a:pt x="1156" y="1870"/>
                    <a:pt x="1228" y="1853"/>
                  </a:cubicBezTo>
                  <a:cubicBezTo>
                    <a:pt x="1732" y="1731"/>
                    <a:pt x="2047" y="1232"/>
                    <a:pt x="1935" y="728"/>
                  </a:cubicBezTo>
                  <a:lnTo>
                    <a:pt x="1935" y="724"/>
                  </a:lnTo>
                  <a:lnTo>
                    <a:pt x="1836" y="323"/>
                  </a:lnTo>
                  <a:lnTo>
                    <a:pt x="1741" y="346"/>
                  </a:lnTo>
                  <a:cubicBezTo>
                    <a:pt x="1547" y="110"/>
                    <a:pt x="1281" y="1"/>
                    <a:pt x="10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7"/>
            <p:cNvSpPr/>
            <p:nvPr/>
          </p:nvSpPr>
          <p:spPr>
            <a:xfrm>
              <a:off x="1679525" y="2276125"/>
              <a:ext cx="56025" cy="47225"/>
            </a:xfrm>
            <a:custGeom>
              <a:rect b="b" l="l" r="r" t="t"/>
              <a:pathLst>
                <a:path extrusionOk="0" h="1889" w="2241">
                  <a:moveTo>
                    <a:pt x="1197" y="1"/>
                  </a:moveTo>
                  <a:cubicBezTo>
                    <a:pt x="894" y="1"/>
                    <a:pt x="588" y="144"/>
                    <a:pt x="400" y="449"/>
                  </a:cubicBezTo>
                  <a:cubicBezTo>
                    <a:pt x="1" y="1097"/>
                    <a:pt x="491" y="1889"/>
                    <a:pt x="1195" y="1889"/>
                  </a:cubicBezTo>
                  <a:cubicBezTo>
                    <a:pt x="1268" y="1889"/>
                    <a:pt x="1344" y="1880"/>
                    <a:pt x="1421" y="1862"/>
                  </a:cubicBezTo>
                  <a:cubicBezTo>
                    <a:pt x="1925" y="1740"/>
                    <a:pt x="2240" y="1232"/>
                    <a:pt x="2119" y="728"/>
                  </a:cubicBezTo>
                  <a:cubicBezTo>
                    <a:pt x="2008" y="259"/>
                    <a:pt x="1604" y="1"/>
                    <a:pt x="119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7"/>
            <p:cNvSpPr/>
            <p:nvPr/>
          </p:nvSpPr>
          <p:spPr>
            <a:xfrm>
              <a:off x="1686025" y="2289250"/>
              <a:ext cx="47150" cy="20950"/>
            </a:xfrm>
            <a:custGeom>
              <a:rect b="b" l="l" r="r" t="t"/>
              <a:pathLst>
                <a:path extrusionOk="0" h="838" w="1886">
                  <a:moveTo>
                    <a:pt x="1787" y="1"/>
                  </a:moveTo>
                  <a:lnTo>
                    <a:pt x="1" y="424"/>
                  </a:lnTo>
                  <a:cubicBezTo>
                    <a:pt x="1" y="568"/>
                    <a:pt x="32" y="707"/>
                    <a:pt x="100" y="837"/>
                  </a:cubicBezTo>
                  <a:lnTo>
                    <a:pt x="1886" y="415"/>
                  </a:lnTo>
                  <a:cubicBezTo>
                    <a:pt x="1886" y="343"/>
                    <a:pt x="1877" y="271"/>
                    <a:pt x="1859" y="203"/>
                  </a:cubicBezTo>
                  <a:cubicBezTo>
                    <a:pt x="1845" y="131"/>
                    <a:pt x="1818" y="64"/>
                    <a:pt x="178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7"/>
            <p:cNvSpPr/>
            <p:nvPr/>
          </p:nvSpPr>
          <p:spPr>
            <a:xfrm>
              <a:off x="1629575" y="2204725"/>
              <a:ext cx="51200" cy="46950"/>
            </a:xfrm>
            <a:custGeom>
              <a:rect b="b" l="l" r="r" t="t"/>
              <a:pathLst>
                <a:path extrusionOk="0" h="1878" w="2048">
                  <a:moveTo>
                    <a:pt x="1018" y="0"/>
                  </a:moveTo>
                  <a:cubicBezTo>
                    <a:pt x="605" y="0"/>
                    <a:pt x="199" y="269"/>
                    <a:pt x="95" y="737"/>
                  </a:cubicBezTo>
                  <a:lnTo>
                    <a:pt x="0" y="759"/>
                  </a:lnTo>
                  <a:lnTo>
                    <a:pt x="99" y="1164"/>
                  </a:lnTo>
                  <a:cubicBezTo>
                    <a:pt x="203" y="1591"/>
                    <a:pt x="591" y="1877"/>
                    <a:pt x="1014" y="1877"/>
                  </a:cubicBezTo>
                  <a:cubicBezTo>
                    <a:pt x="1085" y="1877"/>
                    <a:pt x="1157" y="1869"/>
                    <a:pt x="1229" y="1852"/>
                  </a:cubicBezTo>
                  <a:cubicBezTo>
                    <a:pt x="1732" y="1731"/>
                    <a:pt x="2047" y="1231"/>
                    <a:pt x="1935" y="728"/>
                  </a:cubicBezTo>
                  <a:lnTo>
                    <a:pt x="1935"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7"/>
            <p:cNvSpPr/>
            <p:nvPr/>
          </p:nvSpPr>
          <p:spPr>
            <a:xfrm>
              <a:off x="1622525" y="2194600"/>
              <a:ext cx="56000" cy="47225"/>
            </a:xfrm>
            <a:custGeom>
              <a:rect b="b" l="l" r="r" t="t"/>
              <a:pathLst>
                <a:path extrusionOk="0" h="1889" w="2240">
                  <a:moveTo>
                    <a:pt x="1196" y="0"/>
                  </a:moveTo>
                  <a:cubicBezTo>
                    <a:pt x="893" y="0"/>
                    <a:pt x="588" y="143"/>
                    <a:pt x="399" y="449"/>
                  </a:cubicBezTo>
                  <a:cubicBezTo>
                    <a:pt x="0" y="1097"/>
                    <a:pt x="490" y="1888"/>
                    <a:pt x="1194" y="1888"/>
                  </a:cubicBezTo>
                  <a:cubicBezTo>
                    <a:pt x="1268" y="1888"/>
                    <a:pt x="1343" y="1880"/>
                    <a:pt x="1421" y="1861"/>
                  </a:cubicBezTo>
                  <a:cubicBezTo>
                    <a:pt x="1924" y="1740"/>
                    <a:pt x="2239" y="1232"/>
                    <a:pt x="2118" y="728"/>
                  </a:cubicBezTo>
                  <a:cubicBezTo>
                    <a:pt x="2007" y="258"/>
                    <a:pt x="1603" y="0"/>
                    <a:pt x="119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7"/>
            <p:cNvSpPr/>
            <p:nvPr/>
          </p:nvSpPr>
          <p:spPr>
            <a:xfrm>
              <a:off x="1629000" y="2207725"/>
              <a:ext cx="47150" cy="20925"/>
            </a:xfrm>
            <a:custGeom>
              <a:rect b="b" l="l" r="r" t="t"/>
              <a:pathLst>
                <a:path extrusionOk="0" h="837" w="1886">
                  <a:moveTo>
                    <a:pt x="1787" y="0"/>
                  </a:moveTo>
                  <a:lnTo>
                    <a:pt x="1" y="423"/>
                  </a:lnTo>
                  <a:cubicBezTo>
                    <a:pt x="1" y="495"/>
                    <a:pt x="10" y="567"/>
                    <a:pt x="28" y="639"/>
                  </a:cubicBezTo>
                  <a:cubicBezTo>
                    <a:pt x="41" y="707"/>
                    <a:pt x="68" y="774"/>
                    <a:pt x="100" y="837"/>
                  </a:cubicBezTo>
                  <a:lnTo>
                    <a:pt x="1886" y="414"/>
                  </a:lnTo>
                  <a:cubicBezTo>
                    <a:pt x="1886" y="270"/>
                    <a:pt x="1854" y="126"/>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7"/>
            <p:cNvSpPr/>
            <p:nvPr/>
          </p:nvSpPr>
          <p:spPr>
            <a:xfrm>
              <a:off x="1534875" y="2269125"/>
              <a:ext cx="128475" cy="127725"/>
            </a:xfrm>
            <a:custGeom>
              <a:rect b="b" l="l" r="r" t="t"/>
              <a:pathLst>
                <a:path extrusionOk="0" h="5109" w="5139">
                  <a:moveTo>
                    <a:pt x="3784" y="0"/>
                  </a:moveTo>
                  <a:lnTo>
                    <a:pt x="3680" y="122"/>
                  </a:lnTo>
                  <a:cubicBezTo>
                    <a:pt x="3466" y="41"/>
                    <a:pt x="3237" y="2"/>
                    <a:pt x="3002" y="2"/>
                  </a:cubicBezTo>
                  <a:cubicBezTo>
                    <a:pt x="2190" y="2"/>
                    <a:pt x="1312" y="470"/>
                    <a:pt x="729" y="1301"/>
                  </a:cubicBezTo>
                  <a:cubicBezTo>
                    <a:pt x="136" y="2151"/>
                    <a:pt x="1" y="3154"/>
                    <a:pt x="302" y="3928"/>
                  </a:cubicBezTo>
                  <a:lnTo>
                    <a:pt x="194" y="4049"/>
                  </a:lnTo>
                  <a:lnTo>
                    <a:pt x="774" y="4625"/>
                  </a:lnTo>
                  <a:cubicBezTo>
                    <a:pt x="833" y="4679"/>
                    <a:pt x="891" y="4733"/>
                    <a:pt x="959" y="4778"/>
                  </a:cubicBezTo>
                  <a:cubicBezTo>
                    <a:pt x="1277" y="5002"/>
                    <a:pt x="1650" y="5108"/>
                    <a:pt x="2037" y="5108"/>
                  </a:cubicBezTo>
                  <a:cubicBezTo>
                    <a:pt x="2848" y="5108"/>
                    <a:pt x="3724" y="4642"/>
                    <a:pt x="4306" y="3811"/>
                  </a:cubicBezTo>
                  <a:cubicBezTo>
                    <a:pt x="5138" y="2623"/>
                    <a:pt x="5089" y="1355"/>
                    <a:pt x="4175" y="410"/>
                  </a:cubicBezTo>
                  <a:lnTo>
                    <a:pt x="3784"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7"/>
            <p:cNvSpPr/>
            <p:nvPr/>
          </p:nvSpPr>
          <p:spPr>
            <a:xfrm>
              <a:off x="1532075" y="2345950"/>
              <a:ext cx="48825" cy="50625"/>
            </a:xfrm>
            <a:custGeom>
              <a:rect b="b" l="l" r="r" t="t"/>
              <a:pathLst>
                <a:path extrusionOk="0" h="2025" w="1953">
                  <a:moveTo>
                    <a:pt x="108" y="0"/>
                  </a:moveTo>
                  <a:lnTo>
                    <a:pt x="0" y="99"/>
                  </a:lnTo>
                  <a:lnTo>
                    <a:pt x="293" y="418"/>
                  </a:lnTo>
                  <a:lnTo>
                    <a:pt x="1728" y="1988"/>
                  </a:lnTo>
                  <a:cubicBezTo>
                    <a:pt x="1800" y="2002"/>
                    <a:pt x="1876" y="2015"/>
                    <a:pt x="1953" y="2024"/>
                  </a:cubicBezTo>
                  <a:lnTo>
                    <a:pt x="266" y="167"/>
                  </a:ln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7"/>
            <p:cNvSpPr/>
            <p:nvPr/>
          </p:nvSpPr>
          <p:spPr>
            <a:xfrm>
              <a:off x="1547125" y="2345950"/>
              <a:ext cx="48275" cy="50625"/>
            </a:xfrm>
            <a:custGeom>
              <a:rect b="b" l="l" r="r" t="t"/>
              <a:pathLst>
                <a:path extrusionOk="0" h="2025" w="1931">
                  <a:moveTo>
                    <a:pt x="109" y="0"/>
                  </a:moveTo>
                  <a:lnTo>
                    <a:pt x="1" y="99"/>
                  </a:lnTo>
                  <a:lnTo>
                    <a:pt x="1760" y="2024"/>
                  </a:lnTo>
                  <a:cubicBezTo>
                    <a:pt x="1814" y="2015"/>
                    <a:pt x="1877" y="2006"/>
                    <a:pt x="1931" y="199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7"/>
            <p:cNvSpPr/>
            <p:nvPr/>
          </p:nvSpPr>
          <p:spPr>
            <a:xfrm>
              <a:off x="1562325" y="2345950"/>
              <a:ext cx="45125" cy="47925"/>
            </a:xfrm>
            <a:custGeom>
              <a:rect b="b" l="l" r="r" t="t"/>
              <a:pathLst>
                <a:path extrusionOk="0" h="1917" w="1805">
                  <a:moveTo>
                    <a:pt x="104" y="0"/>
                  </a:moveTo>
                  <a:lnTo>
                    <a:pt x="0" y="99"/>
                  </a:lnTo>
                  <a:lnTo>
                    <a:pt x="1656" y="1916"/>
                  </a:lnTo>
                  <a:cubicBezTo>
                    <a:pt x="1705" y="1898"/>
                    <a:pt x="1755" y="1885"/>
                    <a:pt x="1804" y="1862"/>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7"/>
            <p:cNvSpPr/>
            <p:nvPr/>
          </p:nvSpPr>
          <p:spPr>
            <a:xfrm>
              <a:off x="1577275" y="2345950"/>
              <a:ext cx="40625" cy="43325"/>
            </a:xfrm>
            <a:custGeom>
              <a:rect b="b" l="l" r="r" t="t"/>
              <a:pathLst>
                <a:path extrusionOk="0" h="1733" w="1625">
                  <a:moveTo>
                    <a:pt x="109" y="0"/>
                  </a:moveTo>
                  <a:lnTo>
                    <a:pt x="1" y="99"/>
                  </a:lnTo>
                  <a:lnTo>
                    <a:pt x="1494" y="1732"/>
                  </a:lnTo>
                  <a:cubicBezTo>
                    <a:pt x="1539" y="1710"/>
                    <a:pt x="1580" y="1687"/>
                    <a:pt x="1625" y="1660"/>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7"/>
            <p:cNvSpPr/>
            <p:nvPr/>
          </p:nvSpPr>
          <p:spPr>
            <a:xfrm>
              <a:off x="1592450" y="2345950"/>
              <a:ext cx="34675" cy="37250"/>
            </a:xfrm>
            <a:custGeom>
              <a:rect b="b" l="l" r="r" t="t"/>
              <a:pathLst>
                <a:path extrusionOk="0" h="1490" w="1387">
                  <a:moveTo>
                    <a:pt x="109" y="0"/>
                  </a:moveTo>
                  <a:lnTo>
                    <a:pt x="1" y="99"/>
                  </a:lnTo>
                  <a:lnTo>
                    <a:pt x="1270" y="1489"/>
                  </a:lnTo>
                  <a:cubicBezTo>
                    <a:pt x="1310" y="1462"/>
                    <a:pt x="1346" y="1435"/>
                    <a:pt x="1386" y="1404"/>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7"/>
            <p:cNvSpPr/>
            <p:nvPr/>
          </p:nvSpPr>
          <p:spPr>
            <a:xfrm>
              <a:off x="1607425" y="2345950"/>
              <a:ext cx="27800" cy="30050"/>
            </a:xfrm>
            <a:custGeom>
              <a:rect b="b" l="l" r="r" t="t"/>
              <a:pathLst>
                <a:path extrusionOk="0" h="1202" w="1112">
                  <a:moveTo>
                    <a:pt x="108" y="0"/>
                  </a:moveTo>
                  <a:lnTo>
                    <a:pt x="0" y="99"/>
                  </a:lnTo>
                  <a:lnTo>
                    <a:pt x="1008" y="1201"/>
                  </a:lnTo>
                  <a:cubicBezTo>
                    <a:pt x="1044" y="1170"/>
                    <a:pt x="1080" y="1134"/>
                    <a:pt x="1111" y="1098"/>
                  </a:cubicBez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7"/>
            <p:cNvSpPr/>
            <p:nvPr/>
          </p:nvSpPr>
          <p:spPr>
            <a:xfrm>
              <a:off x="1609325" y="2331100"/>
              <a:ext cx="33200" cy="36350"/>
            </a:xfrm>
            <a:custGeom>
              <a:rect b="b" l="l" r="r" t="t"/>
              <a:pathLst>
                <a:path extrusionOk="0" h="1454" w="1328">
                  <a:moveTo>
                    <a:pt x="104" y="0"/>
                  </a:moveTo>
                  <a:lnTo>
                    <a:pt x="1" y="99"/>
                  </a:lnTo>
                  <a:lnTo>
                    <a:pt x="1238" y="1453"/>
                  </a:lnTo>
                  <a:cubicBezTo>
                    <a:pt x="1269" y="1413"/>
                    <a:pt x="1296" y="1372"/>
                    <a:pt x="1328" y="1336"/>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7"/>
            <p:cNvSpPr/>
            <p:nvPr/>
          </p:nvSpPr>
          <p:spPr>
            <a:xfrm>
              <a:off x="1609325" y="2314000"/>
              <a:ext cx="39400" cy="43650"/>
            </a:xfrm>
            <a:custGeom>
              <a:rect b="b" l="l" r="r" t="t"/>
              <a:pathLst>
                <a:path extrusionOk="0" h="1746" w="1576">
                  <a:moveTo>
                    <a:pt x="109" y="0"/>
                  </a:moveTo>
                  <a:lnTo>
                    <a:pt x="1" y="99"/>
                  </a:lnTo>
                  <a:lnTo>
                    <a:pt x="1503" y="1746"/>
                  </a:lnTo>
                  <a:cubicBezTo>
                    <a:pt x="1526" y="1701"/>
                    <a:pt x="1553" y="1656"/>
                    <a:pt x="1575" y="161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7"/>
            <p:cNvSpPr/>
            <p:nvPr/>
          </p:nvSpPr>
          <p:spPr>
            <a:xfrm>
              <a:off x="1609325" y="2297025"/>
              <a:ext cx="44450" cy="49500"/>
            </a:xfrm>
            <a:custGeom>
              <a:rect b="b" l="l" r="r" t="t"/>
              <a:pathLst>
                <a:path extrusionOk="0" h="1980" w="1778">
                  <a:moveTo>
                    <a:pt x="109" y="0"/>
                  </a:moveTo>
                  <a:lnTo>
                    <a:pt x="1" y="99"/>
                  </a:lnTo>
                  <a:lnTo>
                    <a:pt x="1719" y="1980"/>
                  </a:lnTo>
                  <a:cubicBezTo>
                    <a:pt x="1742" y="1930"/>
                    <a:pt x="1760" y="1881"/>
                    <a:pt x="1778" y="182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7"/>
            <p:cNvSpPr/>
            <p:nvPr/>
          </p:nvSpPr>
          <p:spPr>
            <a:xfrm>
              <a:off x="1609325" y="2279925"/>
              <a:ext cx="47600" cy="53775"/>
            </a:xfrm>
            <a:custGeom>
              <a:rect b="b" l="l" r="r" t="t"/>
              <a:pathLst>
                <a:path extrusionOk="0" h="2151" w="1904">
                  <a:moveTo>
                    <a:pt x="109" y="0"/>
                  </a:moveTo>
                  <a:lnTo>
                    <a:pt x="1" y="99"/>
                  </a:lnTo>
                  <a:lnTo>
                    <a:pt x="1877" y="2151"/>
                  </a:lnTo>
                  <a:cubicBezTo>
                    <a:pt x="1886" y="2092"/>
                    <a:pt x="1895" y="2029"/>
                    <a:pt x="1904" y="197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7"/>
            <p:cNvSpPr/>
            <p:nvPr/>
          </p:nvSpPr>
          <p:spPr>
            <a:xfrm>
              <a:off x="1609325" y="2262825"/>
              <a:ext cx="47825" cy="54900"/>
            </a:xfrm>
            <a:custGeom>
              <a:rect b="b" l="l" r="r" t="t"/>
              <a:pathLst>
                <a:path extrusionOk="0" h="2196" w="1913">
                  <a:moveTo>
                    <a:pt x="109" y="1"/>
                  </a:moveTo>
                  <a:lnTo>
                    <a:pt x="1" y="100"/>
                  </a:lnTo>
                  <a:lnTo>
                    <a:pt x="140" y="257"/>
                  </a:lnTo>
                  <a:lnTo>
                    <a:pt x="1913" y="2196"/>
                  </a:lnTo>
                  <a:cubicBezTo>
                    <a:pt x="1908" y="2115"/>
                    <a:pt x="1899" y="2029"/>
                    <a:pt x="1881" y="1948"/>
                  </a:cubicBezTo>
                  <a:lnTo>
                    <a:pt x="361" y="279"/>
                  </a:lnTo>
                  <a:lnTo>
                    <a:pt x="109"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7"/>
            <p:cNvSpPr/>
            <p:nvPr/>
          </p:nvSpPr>
          <p:spPr>
            <a:xfrm>
              <a:off x="1518350" y="2255575"/>
              <a:ext cx="132500" cy="127675"/>
            </a:xfrm>
            <a:custGeom>
              <a:rect b="b" l="l" r="r" t="t"/>
              <a:pathLst>
                <a:path extrusionOk="0" h="5107" w="5300">
                  <a:moveTo>
                    <a:pt x="3131" y="1"/>
                  </a:moveTo>
                  <a:cubicBezTo>
                    <a:pt x="2320" y="1"/>
                    <a:pt x="1446" y="467"/>
                    <a:pt x="864" y="1298"/>
                  </a:cubicBezTo>
                  <a:cubicBezTo>
                    <a:pt x="0" y="2526"/>
                    <a:pt x="104" y="4083"/>
                    <a:pt x="1089" y="4776"/>
                  </a:cubicBezTo>
                  <a:cubicBezTo>
                    <a:pt x="1409" y="5000"/>
                    <a:pt x="1782" y="5106"/>
                    <a:pt x="2170" y="5106"/>
                  </a:cubicBezTo>
                  <a:cubicBezTo>
                    <a:pt x="2981" y="5106"/>
                    <a:pt x="3856" y="4640"/>
                    <a:pt x="4440" y="3808"/>
                  </a:cubicBezTo>
                  <a:cubicBezTo>
                    <a:pt x="5300" y="2585"/>
                    <a:pt x="5196" y="1028"/>
                    <a:pt x="4211" y="331"/>
                  </a:cubicBezTo>
                  <a:cubicBezTo>
                    <a:pt x="3891" y="107"/>
                    <a:pt x="3518" y="1"/>
                    <a:pt x="313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7"/>
            <p:cNvSpPr/>
            <p:nvPr/>
          </p:nvSpPr>
          <p:spPr>
            <a:xfrm>
              <a:off x="1524075" y="2261475"/>
              <a:ext cx="120925" cy="116325"/>
            </a:xfrm>
            <a:custGeom>
              <a:rect b="b" l="l" r="r" t="t"/>
              <a:pathLst>
                <a:path extrusionOk="0" h="4653" w="4837">
                  <a:moveTo>
                    <a:pt x="2879" y="54"/>
                  </a:moveTo>
                  <a:cubicBezTo>
                    <a:pt x="3213" y="54"/>
                    <a:pt x="3538" y="158"/>
                    <a:pt x="3811" y="347"/>
                  </a:cubicBezTo>
                  <a:cubicBezTo>
                    <a:pt x="4684" y="959"/>
                    <a:pt x="4769" y="2349"/>
                    <a:pt x="4005" y="3442"/>
                  </a:cubicBezTo>
                  <a:cubicBezTo>
                    <a:pt x="3501" y="4153"/>
                    <a:pt x="2727" y="4598"/>
                    <a:pt x="1980" y="4598"/>
                  </a:cubicBezTo>
                  <a:cubicBezTo>
                    <a:pt x="1973" y="4598"/>
                    <a:pt x="1966" y="4598"/>
                    <a:pt x="1959" y="4598"/>
                  </a:cubicBezTo>
                  <a:cubicBezTo>
                    <a:pt x="1624" y="4598"/>
                    <a:pt x="1300" y="4495"/>
                    <a:pt x="1026" y="4306"/>
                  </a:cubicBezTo>
                  <a:cubicBezTo>
                    <a:pt x="154" y="3694"/>
                    <a:pt x="68" y="2304"/>
                    <a:pt x="833" y="1215"/>
                  </a:cubicBezTo>
                  <a:cubicBezTo>
                    <a:pt x="1337" y="500"/>
                    <a:pt x="2111" y="55"/>
                    <a:pt x="2857" y="55"/>
                  </a:cubicBezTo>
                  <a:cubicBezTo>
                    <a:pt x="2864" y="54"/>
                    <a:pt x="2872" y="54"/>
                    <a:pt x="2879" y="54"/>
                  </a:cubicBezTo>
                  <a:close/>
                  <a:moveTo>
                    <a:pt x="2879" y="0"/>
                  </a:moveTo>
                  <a:cubicBezTo>
                    <a:pt x="2872" y="0"/>
                    <a:pt x="2865" y="0"/>
                    <a:pt x="2857" y="1"/>
                  </a:cubicBezTo>
                  <a:cubicBezTo>
                    <a:pt x="2120" y="1"/>
                    <a:pt x="1319" y="423"/>
                    <a:pt x="788" y="1179"/>
                  </a:cubicBezTo>
                  <a:cubicBezTo>
                    <a:pt x="1" y="2299"/>
                    <a:pt x="95" y="3716"/>
                    <a:pt x="995" y="4351"/>
                  </a:cubicBezTo>
                  <a:cubicBezTo>
                    <a:pt x="1281" y="4549"/>
                    <a:pt x="1615" y="4652"/>
                    <a:pt x="1958" y="4652"/>
                  </a:cubicBezTo>
                  <a:cubicBezTo>
                    <a:pt x="1966" y="4652"/>
                    <a:pt x="1973" y="4652"/>
                    <a:pt x="1980" y="4652"/>
                  </a:cubicBezTo>
                  <a:cubicBezTo>
                    <a:pt x="2722" y="4652"/>
                    <a:pt x="3519" y="4229"/>
                    <a:pt x="4049" y="3474"/>
                  </a:cubicBezTo>
                  <a:cubicBezTo>
                    <a:pt x="4837" y="2353"/>
                    <a:pt x="4742" y="932"/>
                    <a:pt x="3843" y="302"/>
                  </a:cubicBezTo>
                  <a:cubicBezTo>
                    <a:pt x="3561" y="104"/>
                    <a:pt x="3223" y="0"/>
                    <a:pt x="28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4" name="Google Shape;394;p17"/>
          <p:cNvSpPr/>
          <p:nvPr/>
        </p:nvSpPr>
        <p:spPr>
          <a:xfrm>
            <a:off x="798050" y="5229022"/>
            <a:ext cx="735632" cy="738490"/>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5" name="Google Shape;395;p17"/>
          <p:cNvGrpSpPr/>
          <p:nvPr/>
        </p:nvGrpSpPr>
        <p:grpSpPr>
          <a:xfrm>
            <a:off x="872091" y="5181280"/>
            <a:ext cx="565883" cy="706230"/>
            <a:chOff x="4940025" y="3561925"/>
            <a:chExt cx="336875" cy="420425"/>
          </a:xfrm>
        </p:grpSpPr>
        <p:sp>
          <p:nvSpPr>
            <p:cNvPr id="396" name="Google Shape;396;p17"/>
            <p:cNvSpPr/>
            <p:nvPr/>
          </p:nvSpPr>
          <p:spPr>
            <a:xfrm>
              <a:off x="5018850" y="3849625"/>
              <a:ext cx="194200" cy="97125"/>
            </a:xfrm>
            <a:custGeom>
              <a:rect b="b" l="l" r="r" t="t"/>
              <a:pathLst>
                <a:path extrusionOk="0" h="3885" w="7768">
                  <a:moveTo>
                    <a:pt x="3725" y="1"/>
                  </a:moveTo>
                  <a:cubicBezTo>
                    <a:pt x="1668" y="1"/>
                    <a:pt x="0" y="1668"/>
                    <a:pt x="0" y="3725"/>
                  </a:cubicBezTo>
                  <a:lnTo>
                    <a:pt x="0" y="3884"/>
                  </a:lnTo>
                  <a:lnTo>
                    <a:pt x="7768" y="3884"/>
                  </a:lnTo>
                  <a:lnTo>
                    <a:pt x="7768" y="3725"/>
                  </a:lnTo>
                  <a:cubicBezTo>
                    <a:pt x="7768" y="1668"/>
                    <a:pt x="6100" y="1"/>
                    <a:pt x="404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7"/>
            <p:cNvSpPr/>
            <p:nvPr/>
          </p:nvSpPr>
          <p:spPr>
            <a:xfrm>
              <a:off x="5102225" y="3849625"/>
              <a:ext cx="110950" cy="97125"/>
            </a:xfrm>
            <a:custGeom>
              <a:rect b="b" l="l" r="r" t="t"/>
              <a:pathLst>
                <a:path extrusionOk="0" h="3885" w="4438">
                  <a:moveTo>
                    <a:pt x="558" y="1"/>
                  </a:moveTo>
                  <a:cubicBezTo>
                    <a:pt x="555" y="1"/>
                    <a:pt x="552" y="1"/>
                    <a:pt x="549" y="1"/>
                  </a:cubicBezTo>
                  <a:cubicBezTo>
                    <a:pt x="362" y="1"/>
                    <a:pt x="179" y="10"/>
                    <a:pt x="1" y="38"/>
                  </a:cubicBezTo>
                  <a:cubicBezTo>
                    <a:pt x="1917" y="310"/>
                    <a:pt x="3337" y="1950"/>
                    <a:pt x="3337" y="3884"/>
                  </a:cubicBezTo>
                  <a:lnTo>
                    <a:pt x="4437" y="3884"/>
                  </a:lnTo>
                  <a:cubicBezTo>
                    <a:pt x="4437" y="1742"/>
                    <a:pt x="2699"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7"/>
            <p:cNvSpPr/>
            <p:nvPr/>
          </p:nvSpPr>
          <p:spPr>
            <a:xfrm>
              <a:off x="4940025" y="3815675"/>
              <a:ext cx="121825" cy="28600"/>
            </a:xfrm>
            <a:custGeom>
              <a:rect b="b" l="l" r="r" t="t"/>
              <a:pathLst>
                <a:path extrusionOk="0" h="1144" w="4873">
                  <a:moveTo>
                    <a:pt x="361" y="0"/>
                  </a:moveTo>
                  <a:cubicBezTo>
                    <a:pt x="164" y="0"/>
                    <a:pt x="0" y="159"/>
                    <a:pt x="0" y="361"/>
                  </a:cubicBezTo>
                  <a:lnTo>
                    <a:pt x="0" y="782"/>
                  </a:lnTo>
                  <a:cubicBezTo>
                    <a:pt x="0" y="979"/>
                    <a:pt x="159" y="1143"/>
                    <a:pt x="361" y="1143"/>
                  </a:cubicBezTo>
                  <a:lnTo>
                    <a:pt x="4512" y="1143"/>
                  </a:lnTo>
                  <a:cubicBezTo>
                    <a:pt x="4713" y="1143"/>
                    <a:pt x="4873" y="979"/>
                    <a:pt x="4873" y="782"/>
                  </a:cubicBezTo>
                  <a:lnTo>
                    <a:pt x="4873" y="361"/>
                  </a:lnTo>
                  <a:cubicBezTo>
                    <a:pt x="4873" y="159"/>
                    <a:pt x="4713" y="0"/>
                    <a:pt x="451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7"/>
            <p:cNvSpPr/>
            <p:nvPr/>
          </p:nvSpPr>
          <p:spPr>
            <a:xfrm>
              <a:off x="5024925" y="3815650"/>
              <a:ext cx="36925" cy="28500"/>
            </a:xfrm>
            <a:custGeom>
              <a:rect b="b" l="l" r="r" t="t"/>
              <a:pathLst>
                <a:path extrusionOk="0" h="1140" w="1477">
                  <a:moveTo>
                    <a:pt x="9" y="1"/>
                  </a:moveTo>
                  <a:cubicBezTo>
                    <a:pt x="6" y="1"/>
                    <a:pt x="4" y="1"/>
                    <a:pt x="1" y="1"/>
                  </a:cubicBezTo>
                  <a:lnTo>
                    <a:pt x="18" y="1"/>
                  </a:lnTo>
                  <a:cubicBezTo>
                    <a:pt x="15" y="1"/>
                    <a:pt x="12" y="1"/>
                    <a:pt x="9" y="1"/>
                  </a:cubicBezTo>
                  <a:close/>
                  <a:moveTo>
                    <a:pt x="1106" y="1"/>
                  </a:moveTo>
                  <a:cubicBezTo>
                    <a:pt x="1103" y="1"/>
                    <a:pt x="1100" y="1"/>
                    <a:pt x="1097" y="1"/>
                  </a:cubicBezTo>
                  <a:lnTo>
                    <a:pt x="18" y="1"/>
                  </a:lnTo>
                  <a:cubicBezTo>
                    <a:pt x="216" y="6"/>
                    <a:pt x="376" y="171"/>
                    <a:pt x="376" y="376"/>
                  </a:cubicBezTo>
                  <a:lnTo>
                    <a:pt x="376" y="765"/>
                  </a:lnTo>
                  <a:cubicBezTo>
                    <a:pt x="376" y="971"/>
                    <a:pt x="207" y="1139"/>
                    <a:pt x="1" y="1139"/>
                  </a:cubicBezTo>
                  <a:lnTo>
                    <a:pt x="1097" y="1139"/>
                  </a:lnTo>
                  <a:cubicBezTo>
                    <a:pt x="1308" y="1139"/>
                    <a:pt x="1477" y="971"/>
                    <a:pt x="1472" y="765"/>
                  </a:cubicBezTo>
                  <a:lnTo>
                    <a:pt x="1472" y="376"/>
                  </a:lnTo>
                  <a:cubicBezTo>
                    <a:pt x="1476" y="168"/>
                    <a:pt x="1312" y="1"/>
                    <a:pt x="1106" y="1"/>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7"/>
            <p:cNvSpPr/>
            <p:nvPr/>
          </p:nvSpPr>
          <p:spPr>
            <a:xfrm>
              <a:off x="4968600" y="3844250"/>
              <a:ext cx="78600" cy="61975"/>
            </a:xfrm>
            <a:custGeom>
              <a:rect b="b" l="l" r="r" t="t"/>
              <a:pathLst>
                <a:path extrusionOk="0" h="2479" w="3144">
                  <a:moveTo>
                    <a:pt x="0" y="0"/>
                  </a:moveTo>
                  <a:cubicBezTo>
                    <a:pt x="14" y="52"/>
                    <a:pt x="38" y="103"/>
                    <a:pt x="66" y="155"/>
                  </a:cubicBezTo>
                  <a:cubicBezTo>
                    <a:pt x="609" y="1115"/>
                    <a:pt x="1401" y="1921"/>
                    <a:pt x="2357" y="2478"/>
                  </a:cubicBezTo>
                  <a:cubicBezTo>
                    <a:pt x="2554" y="2062"/>
                    <a:pt x="2816" y="1677"/>
                    <a:pt x="3144" y="1349"/>
                  </a:cubicBezTo>
                  <a:cubicBezTo>
                    <a:pt x="2540" y="1012"/>
                    <a:pt x="2015" y="553"/>
                    <a:pt x="1603" y="0"/>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7"/>
            <p:cNvSpPr/>
            <p:nvPr/>
          </p:nvSpPr>
          <p:spPr>
            <a:xfrm>
              <a:off x="5091700" y="3879975"/>
              <a:ext cx="42300" cy="36250"/>
            </a:xfrm>
            <a:custGeom>
              <a:rect b="b" l="l" r="r" t="t"/>
              <a:pathLst>
                <a:path extrusionOk="0" h="1450" w="1692">
                  <a:moveTo>
                    <a:pt x="970" y="0"/>
                  </a:moveTo>
                  <a:cubicBezTo>
                    <a:pt x="323" y="0"/>
                    <a:pt x="0" y="782"/>
                    <a:pt x="455" y="1237"/>
                  </a:cubicBezTo>
                  <a:cubicBezTo>
                    <a:pt x="603" y="1384"/>
                    <a:pt x="784" y="1449"/>
                    <a:pt x="962" y="1449"/>
                  </a:cubicBezTo>
                  <a:cubicBezTo>
                    <a:pt x="1335" y="1449"/>
                    <a:pt x="1691" y="1161"/>
                    <a:pt x="1691" y="726"/>
                  </a:cubicBezTo>
                  <a:cubicBezTo>
                    <a:pt x="1691" y="323"/>
                    <a:pt x="1368" y="0"/>
                    <a:pt x="97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7"/>
            <p:cNvSpPr/>
            <p:nvPr/>
          </p:nvSpPr>
          <p:spPr>
            <a:xfrm>
              <a:off x="5177200" y="3641850"/>
              <a:ext cx="86450" cy="255475"/>
            </a:xfrm>
            <a:custGeom>
              <a:rect b="b" l="l" r="r" t="t"/>
              <a:pathLst>
                <a:path extrusionOk="0" h="10219" w="3458">
                  <a:moveTo>
                    <a:pt x="684" y="1"/>
                  </a:moveTo>
                  <a:lnTo>
                    <a:pt x="103" y="1214"/>
                  </a:lnTo>
                  <a:cubicBezTo>
                    <a:pt x="2802" y="3205"/>
                    <a:pt x="2750" y="7258"/>
                    <a:pt x="0" y="9178"/>
                  </a:cubicBezTo>
                  <a:cubicBezTo>
                    <a:pt x="356" y="9469"/>
                    <a:pt x="661" y="9820"/>
                    <a:pt x="900" y="10218"/>
                  </a:cubicBezTo>
                  <a:cubicBezTo>
                    <a:pt x="2413" y="9108"/>
                    <a:pt x="3350" y="7379"/>
                    <a:pt x="3458" y="5505"/>
                  </a:cubicBezTo>
                  <a:lnTo>
                    <a:pt x="3448" y="4709"/>
                  </a:lnTo>
                  <a:cubicBezTo>
                    <a:pt x="3322" y="2882"/>
                    <a:pt x="2394" y="1200"/>
                    <a:pt x="918" y="113"/>
                  </a:cubicBezTo>
                  <a:cubicBezTo>
                    <a:pt x="848" y="62"/>
                    <a:pt x="769" y="19"/>
                    <a:pt x="684"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7"/>
            <p:cNvSpPr/>
            <p:nvPr/>
          </p:nvSpPr>
          <p:spPr>
            <a:xfrm>
              <a:off x="5190075" y="3641850"/>
              <a:ext cx="73475" cy="255475"/>
            </a:xfrm>
            <a:custGeom>
              <a:rect b="b" l="l" r="r" t="t"/>
              <a:pathLst>
                <a:path extrusionOk="0" h="10219" w="2939">
                  <a:moveTo>
                    <a:pt x="169" y="1"/>
                  </a:moveTo>
                  <a:lnTo>
                    <a:pt x="1" y="352"/>
                  </a:lnTo>
                  <a:cubicBezTo>
                    <a:pt x="638" y="891"/>
                    <a:pt x="1162" y="1547"/>
                    <a:pt x="1547" y="2292"/>
                  </a:cubicBezTo>
                  <a:cubicBezTo>
                    <a:pt x="1935" y="3041"/>
                    <a:pt x="2165" y="3866"/>
                    <a:pt x="2226" y="4709"/>
                  </a:cubicBezTo>
                  <a:lnTo>
                    <a:pt x="2235" y="5505"/>
                  </a:lnTo>
                  <a:cubicBezTo>
                    <a:pt x="2142" y="7178"/>
                    <a:pt x="1383" y="8738"/>
                    <a:pt x="132" y="9848"/>
                  </a:cubicBezTo>
                  <a:cubicBezTo>
                    <a:pt x="221" y="9965"/>
                    <a:pt x="305" y="10092"/>
                    <a:pt x="380" y="10218"/>
                  </a:cubicBezTo>
                  <a:cubicBezTo>
                    <a:pt x="1893" y="9108"/>
                    <a:pt x="2835" y="7379"/>
                    <a:pt x="2938" y="5505"/>
                  </a:cubicBezTo>
                  <a:lnTo>
                    <a:pt x="2933" y="4709"/>
                  </a:lnTo>
                  <a:cubicBezTo>
                    <a:pt x="2807" y="2882"/>
                    <a:pt x="1879" y="1200"/>
                    <a:pt x="403" y="113"/>
                  </a:cubicBezTo>
                  <a:cubicBezTo>
                    <a:pt x="333" y="62"/>
                    <a:pt x="254" y="19"/>
                    <a:pt x="169"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7"/>
            <p:cNvSpPr/>
            <p:nvPr/>
          </p:nvSpPr>
          <p:spPr>
            <a:xfrm>
              <a:off x="4955000" y="3946725"/>
              <a:ext cx="321900" cy="35625"/>
            </a:xfrm>
            <a:custGeom>
              <a:rect b="b" l="l" r="r" t="t"/>
              <a:pathLst>
                <a:path extrusionOk="0" h="1425" w="12876">
                  <a:moveTo>
                    <a:pt x="1078" y="0"/>
                  </a:moveTo>
                  <a:cubicBezTo>
                    <a:pt x="727" y="0"/>
                    <a:pt x="408" y="216"/>
                    <a:pt x="282" y="544"/>
                  </a:cubicBezTo>
                  <a:lnTo>
                    <a:pt x="71" y="1073"/>
                  </a:lnTo>
                  <a:cubicBezTo>
                    <a:pt x="1" y="1242"/>
                    <a:pt x="127" y="1425"/>
                    <a:pt x="310" y="1425"/>
                  </a:cubicBezTo>
                  <a:lnTo>
                    <a:pt x="12571" y="1425"/>
                  </a:lnTo>
                  <a:cubicBezTo>
                    <a:pt x="12753" y="1425"/>
                    <a:pt x="12875" y="1242"/>
                    <a:pt x="12810" y="1073"/>
                  </a:cubicBezTo>
                  <a:lnTo>
                    <a:pt x="12599" y="544"/>
                  </a:lnTo>
                  <a:cubicBezTo>
                    <a:pt x="12472" y="216"/>
                    <a:pt x="12154" y="0"/>
                    <a:pt x="11802"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7"/>
            <p:cNvSpPr/>
            <p:nvPr/>
          </p:nvSpPr>
          <p:spPr>
            <a:xfrm>
              <a:off x="5239975" y="3946725"/>
              <a:ext cx="36925" cy="35500"/>
            </a:xfrm>
            <a:custGeom>
              <a:rect b="b" l="l" r="r" t="t"/>
              <a:pathLst>
                <a:path extrusionOk="0" h="1420" w="1477">
                  <a:moveTo>
                    <a:pt x="414" y="0"/>
                  </a:moveTo>
                  <a:cubicBezTo>
                    <a:pt x="411" y="0"/>
                    <a:pt x="407" y="0"/>
                    <a:pt x="403" y="0"/>
                  </a:cubicBezTo>
                  <a:lnTo>
                    <a:pt x="0" y="0"/>
                  </a:lnTo>
                  <a:lnTo>
                    <a:pt x="567" y="1420"/>
                  </a:lnTo>
                  <a:lnTo>
                    <a:pt x="1172" y="1420"/>
                  </a:lnTo>
                  <a:cubicBezTo>
                    <a:pt x="1354" y="1420"/>
                    <a:pt x="1476" y="1237"/>
                    <a:pt x="1411" y="1073"/>
                  </a:cubicBezTo>
                  <a:lnTo>
                    <a:pt x="1200" y="539"/>
                  </a:lnTo>
                  <a:cubicBezTo>
                    <a:pt x="1070" y="215"/>
                    <a:pt x="761" y="0"/>
                    <a:pt x="4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7"/>
            <p:cNvSpPr/>
            <p:nvPr/>
          </p:nvSpPr>
          <p:spPr>
            <a:xfrm>
              <a:off x="5180700" y="3561925"/>
              <a:ext cx="68200" cy="66300"/>
            </a:xfrm>
            <a:custGeom>
              <a:rect b="b" l="l" r="r" t="t"/>
              <a:pathLst>
                <a:path extrusionOk="0" h="2652" w="2728">
                  <a:moveTo>
                    <a:pt x="653" y="0"/>
                  </a:moveTo>
                  <a:cubicBezTo>
                    <a:pt x="558" y="0"/>
                    <a:pt x="465" y="35"/>
                    <a:pt x="394" y="106"/>
                  </a:cubicBezTo>
                  <a:lnTo>
                    <a:pt x="146" y="359"/>
                  </a:lnTo>
                  <a:cubicBezTo>
                    <a:pt x="1" y="499"/>
                    <a:pt x="1" y="733"/>
                    <a:pt x="146" y="874"/>
                  </a:cubicBezTo>
                  <a:lnTo>
                    <a:pt x="1814" y="2546"/>
                  </a:lnTo>
                  <a:cubicBezTo>
                    <a:pt x="1886" y="2617"/>
                    <a:pt x="1980" y="2652"/>
                    <a:pt x="2074" y="2652"/>
                  </a:cubicBezTo>
                  <a:cubicBezTo>
                    <a:pt x="2168" y="2652"/>
                    <a:pt x="2261" y="2617"/>
                    <a:pt x="2334" y="2546"/>
                  </a:cubicBezTo>
                  <a:lnTo>
                    <a:pt x="2582" y="2298"/>
                  </a:lnTo>
                  <a:cubicBezTo>
                    <a:pt x="2727" y="2153"/>
                    <a:pt x="2727" y="1919"/>
                    <a:pt x="2582" y="1778"/>
                  </a:cubicBezTo>
                  <a:lnTo>
                    <a:pt x="914" y="106"/>
                  </a:lnTo>
                  <a:cubicBezTo>
                    <a:pt x="842" y="35"/>
                    <a:pt x="747" y="0"/>
                    <a:pt x="65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7"/>
            <p:cNvSpPr/>
            <p:nvPr/>
          </p:nvSpPr>
          <p:spPr>
            <a:xfrm>
              <a:off x="5210225" y="3585525"/>
              <a:ext cx="38550" cy="42675"/>
            </a:xfrm>
            <a:custGeom>
              <a:rect b="b" l="l" r="r" t="t"/>
              <a:pathLst>
                <a:path extrusionOk="0" h="1707" w="1542">
                  <a:moveTo>
                    <a:pt x="567" y="0"/>
                  </a:moveTo>
                  <a:lnTo>
                    <a:pt x="579" y="12"/>
                  </a:lnTo>
                  <a:lnTo>
                    <a:pt x="567" y="0"/>
                  </a:lnTo>
                  <a:close/>
                  <a:moveTo>
                    <a:pt x="579" y="12"/>
                  </a:moveTo>
                  <a:lnTo>
                    <a:pt x="769" y="202"/>
                  </a:lnTo>
                  <a:lnTo>
                    <a:pt x="769" y="202"/>
                  </a:lnTo>
                  <a:lnTo>
                    <a:pt x="579" y="12"/>
                  </a:lnTo>
                  <a:close/>
                  <a:moveTo>
                    <a:pt x="769" y="202"/>
                  </a:moveTo>
                  <a:cubicBezTo>
                    <a:pt x="919" y="352"/>
                    <a:pt x="919" y="595"/>
                    <a:pt x="769" y="745"/>
                  </a:cubicBezTo>
                  <a:lnTo>
                    <a:pt x="544" y="970"/>
                  </a:lnTo>
                  <a:cubicBezTo>
                    <a:pt x="469" y="1045"/>
                    <a:pt x="370" y="1082"/>
                    <a:pt x="272" y="1082"/>
                  </a:cubicBezTo>
                  <a:cubicBezTo>
                    <a:pt x="174" y="1082"/>
                    <a:pt x="75" y="1045"/>
                    <a:pt x="0" y="970"/>
                  </a:cubicBezTo>
                  <a:lnTo>
                    <a:pt x="0" y="970"/>
                  </a:lnTo>
                  <a:lnTo>
                    <a:pt x="628" y="1598"/>
                  </a:lnTo>
                  <a:cubicBezTo>
                    <a:pt x="703" y="1670"/>
                    <a:pt x="800" y="1707"/>
                    <a:pt x="898" y="1707"/>
                  </a:cubicBezTo>
                  <a:cubicBezTo>
                    <a:pt x="995" y="1707"/>
                    <a:pt x="1092" y="1670"/>
                    <a:pt x="1167" y="1598"/>
                  </a:cubicBezTo>
                  <a:lnTo>
                    <a:pt x="1396" y="1368"/>
                  </a:lnTo>
                  <a:cubicBezTo>
                    <a:pt x="1542" y="1214"/>
                    <a:pt x="1537" y="975"/>
                    <a:pt x="1392" y="825"/>
                  </a:cubicBezTo>
                  <a:lnTo>
                    <a:pt x="769" y="202"/>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7"/>
            <p:cNvSpPr/>
            <p:nvPr/>
          </p:nvSpPr>
          <p:spPr>
            <a:xfrm>
              <a:off x="5015800" y="3701200"/>
              <a:ext cx="93825" cy="92350"/>
            </a:xfrm>
            <a:custGeom>
              <a:rect b="b" l="l" r="r" t="t"/>
              <a:pathLst>
                <a:path extrusionOk="0" h="3694" w="3753">
                  <a:moveTo>
                    <a:pt x="755" y="1"/>
                  </a:moveTo>
                  <a:cubicBezTo>
                    <a:pt x="682" y="1"/>
                    <a:pt x="609" y="28"/>
                    <a:pt x="553" y="82"/>
                  </a:cubicBezTo>
                  <a:lnTo>
                    <a:pt x="108" y="531"/>
                  </a:lnTo>
                  <a:cubicBezTo>
                    <a:pt x="0" y="639"/>
                    <a:pt x="0" y="817"/>
                    <a:pt x="108" y="929"/>
                  </a:cubicBezTo>
                  <a:lnTo>
                    <a:pt x="2788" y="3609"/>
                  </a:lnTo>
                  <a:cubicBezTo>
                    <a:pt x="2844" y="3665"/>
                    <a:pt x="2917" y="3694"/>
                    <a:pt x="2989" y="3694"/>
                  </a:cubicBezTo>
                  <a:cubicBezTo>
                    <a:pt x="3062" y="3694"/>
                    <a:pt x="3135" y="3665"/>
                    <a:pt x="3191" y="3609"/>
                  </a:cubicBezTo>
                  <a:lnTo>
                    <a:pt x="3641" y="3164"/>
                  </a:lnTo>
                  <a:cubicBezTo>
                    <a:pt x="3753" y="3052"/>
                    <a:pt x="3753" y="2869"/>
                    <a:pt x="3636" y="2766"/>
                  </a:cubicBezTo>
                  <a:lnTo>
                    <a:pt x="956" y="82"/>
                  </a:lnTo>
                  <a:cubicBezTo>
                    <a:pt x="900" y="28"/>
                    <a:pt x="827" y="1"/>
                    <a:pt x="75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7"/>
            <p:cNvSpPr/>
            <p:nvPr/>
          </p:nvSpPr>
          <p:spPr>
            <a:xfrm>
              <a:off x="5069800" y="3754400"/>
              <a:ext cx="39725" cy="39000"/>
            </a:xfrm>
            <a:custGeom>
              <a:rect b="b" l="l" r="r" t="t"/>
              <a:pathLst>
                <a:path extrusionOk="0" h="1560" w="1589">
                  <a:moveTo>
                    <a:pt x="848" y="1"/>
                  </a:moveTo>
                  <a:lnTo>
                    <a:pt x="856" y="9"/>
                  </a:lnTo>
                  <a:lnTo>
                    <a:pt x="856" y="9"/>
                  </a:lnTo>
                  <a:cubicBezTo>
                    <a:pt x="854" y="6"/>
                    <a:pt x="851" y="4"/>
                    <a:pt x="848" y="1"/>
                  </a:cubicBezTo>
                  <a:close/>
                  <a:moveTo>
                    <a:pt x="0" y="849"/>
                  </a:moveTo>
                  <a:lnTo>
                    <a:pt x="0" y="849"/>
                  </a:lnTo>
                  <a:cubicBezTo>
                    <a:pt x="3" y="852"/>
                    <a:pt x="6" y="854"/>
                    <a:pt x="9" y="857"/>
                  </a:cubicBezTo>
                  <a:lnTo>
                    <a:pt x="9" y="857"/>
                  </a:lnTo>
                  <a:lnTo>
                    <a:pt x="0" y="849"/>
                  </a:lnTo>
                  <a:close/>
                  <a:moveTo>
                    <a:pt x="856" y="9"/>
                  </a:moveTo>
                  <a:lnTo>
                    <a:pt x="856" y="9"/>
                  </a:lnTo>
                  <a:cubicBezTo>
                    <a:pt x="965" y="122"/>
                    <a:pt x="962" y="304"/>
                    <a:pt x="848" y="418"/>
                  </a:cubicBezTo>
                  <a:lnTo>
                    <a:pt x="417" y="849"/>
                  </a:lnTo>
                  <a:cubicBezTo>
                    <a:pt x="358" y="907"/>
                    <a:pt x="282" y="937"/>
                    <a:pt x="207" y="937"/>
                  </a:cubicBezTo>
                  <a:cubicBezTo>
                    <a:pt x="135" y="937"/>
                    <a:pt x="64" y="910"/>
                    <a:pt x="9" y="857"/>
                  </a:cubicBezTo>
                  <a:lnTo>
                    <a:pt x="9" y="857"/>
                  </a:lnTo>
                  <a:lnTo>
                    <a:pt x="623" y="1472"/>
                  </a:lnTo>
                  <a:cubicBezTo>
                    <a:pt x="679" y="1530"/>
                    <a:pt x="756" y="1560"/>
                    <a:pt x="832" y="1560"/>
                  </a:cubicBezTo>
                  <a:cubicBezTo>
                    <a:pt x="908" y="1560"/>
                    <a:pt x="984" y="1530"/>
                    <a:pt x="1040" y="1472"/>
                  </a:cubicBezTo>
                  <a:lnTo>
                    <a:pt x="1471" y="1041"/>
                  </a:lnTo>
                  <a:cubicBezTo>
                    <a:pt x="1588" y="928"/>
                    <a:pt x="1588" y="736"/>
                    <a:pt x="1471" y="624"/>
                  </a:cubicBezTo>
                  <a:lnTo>
                    <a:pt x="856" y="9"/>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7"/>
            <p:cNvSpPr/>
            <p:nvPr/>
          </p:nvSpPr>
          <p:spPr>
            <a:xfrm>
              <a:off x="5007125" y="3730275"/>
              <a:ext cx="38200" cy="37300"/>
            </a:xfrm>
            <a:custGeom>
              <a:rect b="b" l="l" r="r" t="t"/>
              <a:pathLst>
                <a:path extrusionOk="0" h="1492" w="1528">
                  <a:moveTo>
                    <a:pt x="703" y="1"/>
                  </a:moveTo>
                  <a:lnTo>
                    <a:pt x="146" y="558"/>
                  </a:lnTo>
                  <a:cubicBezTo>
                    <a:pt x="1" y="708"/>
                    <a:pt x="1" y="947"/>
                    <a:pt x="146" y="1092"/>
                  </a:cubicBezTo>
                  <a:lnTo>
                    <a:pt x="436" y="1383"/>
                  </a:lnTo>
                  <a:cubicBezTo>
                    <a:pt x="511" y="1455"/>
                    <a:pt x="609" y="1492"/>
                    <a:pt x="705" y="1492"/>
                  </a:cubicBezTo>
                  <a:cubicBezTo>
                    <a:pt x="802" y="1492"/>
                    <a:pt x="898" y="1455"/>
                    <a:pt x="970" y="1383"/>
                  </a:cubicBezTo>
                  <a:lnTo>
                    <a:pt x="1528" y="830"/>
                  </a:lnTo>
                  <a:lnTo>
                    <a:pt x="703" y="1"/>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7"/>
            <p:cNvSpPr/>
            <p:nvPr/>
          </p:nvSpPr>
          <p:spPr>
            <a:xfrm>
              <a:off x="5041200" y="3764600"/>
              <a:ext cx="38225" cy="37275"/>
            </a:xfrm>
            <a:custGeom>
              <a:rect b="b" l="l" r="r" t="t"/>
              <a:pathLst>
                <a:path extrusionOk="0" h="1491" w="1529">
                  <a:moveTo>
                    <a:pt x="704" y="0"/>
                  </a:moveTo>
                  <a:lnTo>
                    <a:pt x="151" y="553"/>
                  </a:lnTo>
                  <a:cubicBezTo>
                    <a:pt x="1" y="703"/>
                    <a:pt x="1" y="942"/>
                    <a:pt x="151" y="1092"/>
                  </a:cubicBezTo>
                  <a:lnTo>
                    <a:pt x="437" y="1378"/>
                  </a:lnTo>
                  <a:cubicBezTo>
                    <a:pt x="512" y="1453"/>
                    <a:pt x="609" y="1490"/>
                    <a:pt x="706" y="1490"/>
                  </a:cubicBezTo>
                  <a:cubicBezTo>
                    <a:pt x="803" y="1490"/>
                    <a:pt x="900" y="1453"/>
                    <a:pt x="975" y="1378"/>
                  </a:cubicBezTo>
                  <a:lnTo>
                    <a:pt x="1528" y="825"/>
                  </a:lnTo>
                  <a:lnTo>
                    <a:pt x="704" y="0"/>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7"/>
            <p:cNvSpPr/>
            <p:nvPr/>
          </p:nvSpPr>
          <p:spPr>
            <a:xfrm>
              <a:off x="5153075" y="3587500"/>
              <a:ext cx="71800" cy="71825"/>
            </a:xfrm>
            <a:custGeom>
              <a:rect b="b" l="l" r="r" t="t"/>
              <a:pathLst>
                <a:path extrusionOk="0" h="2873" w="2872">
                  <a:moveTo>
                    <a:pt x="1406" y="1"/>
                  </a:moveTo>
                  <a:lnTo>
                    <a:pt x="0" y="1406"/>
                  </a:lnTo>
                  <a:lnTo>
                    <a:pt x="1467" y="2873"/>
                  </a:lnTo>
                  <a:lnTo>
                    <a:pt x="2872" y="1467"/>
                  </a:lnTo>
                  <a:lnTo>
                    <a:pt x="1406" y="1"/>
                  </a:ln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7"/>
            <p:cNvSpPr/>
            <p:nvPr/>
          </p:nvSpPr>
          <p:spPr>
            <a:xfrm>
              <a:off x="5153175" y="3608700"/>
              <a:ext cx="71825" cy="50625"/>
            </a:xfrm>
            <a:custGeom>
              <a:rect b="b" l="l" r="r" t="t"/>
              <a:pathLst>
                <a:path extrusionOk="0" h="2025" w="2873">
                  <a:moveTo>
                    <a:pt x="1" y="563"/>
                  </a:moveTo>
                  <a:lnTo>
                    <a:pt x="839" y="1406"/>
                  </a:lnTo>
                  <a:lnTo>
                    <a:pt x="843" y="1403"/>
                  </a:lnTo>
                  <a:lnTo>
                    <a:pt x="1" y="563"/>
                  </a:lnTo>
                  <a:close/>
                  <a:moveTo>
                    <a:pt x="2245" y="1"/>
                  </a:moveTo>
                  <a:lnTo>
                    <a:pt x="843" y="1403"/>
                  </a:lnTo>
                  <a:lnTo>
                    <a:pt x="1467" y="2025"/>
                  </a:lnTo>
                  <a:lnTo>
                    <a:pt x="2873" y="619"/>
                  </a:lnTo>
                  <a:lnTo>
                    <a:pt x="2245"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7"/>
            <p:cNvSpPr/>
            <p:nvPr/>
          </p:nvSpPr>
          <p:spPr>
            <a:xfrm>
              <a:off x="5045900" y="3615125"/>
              <a:ext cx="149225" cy="148675"/>
            </a:xfrm>
            <a:custGeom>
              <a:rect b="b" l="l" r="r" t="t"/>
              <a:pathLst>
                <a:path extrusionOk="0" h="5947" w="5969">
                  <a:moveTo>
                    <a:pt x="3870" y="0"/>
                  </a:moveTo>
                  <a:cubicBezTo>
                    <a:pt x="3801" y="0"/>
                    <a:pt x="3732" y="27"/>
                    <a:pt x="3678" y="81"/>
                  </a:cubicBezTo>
                  <a:lnTo>
                    <a:pt x="2226" y="1529"/>
                  </a:lnTo>
                  <a:lnTo>
                    <a:pt x="1490" y="2274"/>
                  </a:lnTo>
                  <a:lnTo>
                    <a:pt x="0" y="3763"/>
                  </a:lnTo>
                  <a:lnTo>
                    <a:pt x="2188" y="5947"/>
                  </a:lnTo>
                  <a:lnTo>
                    <a:pt x="5866" y="2269"/>
                  </a:lnTo>
                  <a:cubicBezTo>
                    <a:pt x="5969" y="2161"/>
                    <a:pt x="5969" y="1988"/>
                    <a:pt x="5866" y="1880"/>
                  </a:cubicBezTo>
                  <a:lnTo>
                    <a:pt x="4062" y="81"/>
                  </a:lnTo>
                  <a:cubicBezTo>
                    <a:pt x="4008" y="27"/>
                    <a:pt x="3939" y="0"/>
                    <a:pt x="387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7"/>
            <p:cNvSpPr/>
            <p:nvPr/>
          </p:nvSpPr>
          <p:spPr>
            <a:xfrm>
              <a:off x="5085025" y="3651575"/>
              <a:ext cx="110225" cy="112575"/>
            </a:xfrm>
            <a:custGeom>
              <a:rect b="b" l="l" r="r" t="t"/>
              <a:pathLst>
                <a:path extrusionOk="0" h="4503" w="4409">
                  <a:moveTo>
                    <a:pt x="3875" y="0"/>
                  </a:moveTo>
                  <a:lnTo>
                    <a:pt x="0" y="3880"/>
                  </a:lnTo>
                  <a:lnTo>
                    <a:pt x="623" y="4503"/>
                  </a:lnTo>
                  <a:lnTo>
                    <a:pt x="4306" y="820"/>
                  </a:lnTo>
                  <a:cubicBezTo>
                    <a:pt x="4409" y="717"/>
                    <a:pt x="4409" y="544"/>
                    <a:pt x="4306" y="436"/>
                  </a:cubicBezTo>
                  <a:lnTo>
                    <a:pt x="387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6" name="Google Shape;416;p17"/>
          <p:cNvSpPr/>
          <p:nvPr/>
        </p:nvSpPr>
        <p:spPr>
          <a:xfrm>
            <a:off x="437425" y="6189700"/>
            <a:ext cx="6842100" cy="2221800"/>
          </a:xfrm>
          <a:prstGeom prst="round1Rect">
            <a:avLst>
              <a:gd fmla="val 23539"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7"/>
          <p:cNvSpPr txBox="1"/>
          <p:nvPr/>
        </p:nvSpPr>
        <p:spPr>
          <a:xfrm>
            <a:off x="1862225" y="6298101"/>
            <a:ext cx="5417400" cy="2081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Initial management </a:t>
            </a:r>
            <a:r>
              <a:rPr lang="en-GB" sz="1200">
                <a:solidFill>
                  <a:srgbClr val="1C4588"/>
                </a:solidFill>
                <a:latin typeface="Mada"/>
                <a:ea typeface="Mada"/>
                <a:cs typeface="Mada"/>
                <a:sym typeface="Mada"/>
              </a:rPr>
              <a:t>-treatment of hyperthyroidism-</a:t>
            </a:r>
            <a:r>
              <a:rPr b="1" lang="en-GB" sz="1200">
                <a:solidFill>
                  <a:srgbClr val="1C4588"/>
                </a:solidFill>
                <a:latin typeface="Mada"/>
                <a:ea typeface="Mada"/>
                <a:cs typeface="Mada"/>
                <a:sym typeface="Mada"/>
              </a:rPr>
              <a:t>:</a:t>
            </a:r>
            <a:endParaRPr b="1"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Beta blockers</a:t>
            </a:r>
            <a:r>
              <a:rPr lang="en-GB" sz="1200">
                <a:solidFill>
                  <a:srgbClr val="1C4588"/>
                </a:solidFill>
                <a:latin typeface="Mada"/>
                <a:ea typeface="Mada"/>
                <a:cs typeface="Mada"/>
                <a:sym typeface="Mada"/>
              </a:rPr>
              <a:t> for symptom control</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Antithyroid drugs</a:t>
            </a:r>
            <a:r>
              <a:rPr lang="en-GB" sz="1200">
                <a:solidFill>
                  <a:srgbClr val="1C4588"/>
                </a:solidFill>
                <a:latin typeface="Mada"/>
                <a:ea typeface="Mada"/>
                <a:cs typeface="Mada"/>
                <a:sym typeface="Mada"/>
              </a:rPr>
              <a:t> to achieve euthyroidism</a:t>
            </a:r>
            <a:endParaRPr sz="1200">
              <a:solidFill>
                <a:srgbClr val="1C4588"/>
              </a:solidFill>
              <a:latin typeface="Mada"/>
              <a:ea typeface="Mada"/>
              <a:cs typeface="Mada"/>
              <a:sym typeface="Mada"/>
            </a:endParaRPr>
          </a:p>
          <a:p>
            <a:pPr indent="0" lvl="0" marL="457200" rtl="0" algn="l">
              <a:spcBef>
                <a:spcPts val="0"/>
              </a:spcBef>
              <a:spcAft>
                <a:spcPts val="0"/>
              </a:spcAft>
              <a:buNone/>
            </a:pPr>
            <a:r>
              <a:t/>
            </a:r>
            <a:endParaRPr sz="5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Definitive treatment options:</a:t>
            </a:r>
            <a:endParaRPr b="1"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Multinodular goitre</a:t>
            </a:r>
            <a:r>
              <a:rPr lang="en-GB" sz="1200">
                <a:solidFill>
                  <a:srgbClr val="1C4588"/>
                </a:solidFill>
                <a:latin typeface="Mada"/>
                <a:ea typeface="Mada"/>
                <a:cs typeface="Mada"/>
                <a:sym typeface="Mada"/>
              </a:rPr>
              <a:t>: </a:t>
            </a:r>
            <a:endParaRPr sz="1200">
              <a:solidFill>
                <a:srgbClr val="1C4588"/>
              </a:solidFill>
              <a:latin typeface="Mada"/>
              <a:ea typeface="Mada"/>
              <a:cs typeface="Mada"/>
              <a:sym typeface="Mada"/>
            </a:endParaRPr>
          </a:p>
          <a:p>
            <a:pPr indent="-304800" lvl="2" marL="13716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Total thyroidectomy or near-total thyroidectomy.</a:t>
            </a:r>
            <a:endParaRPr sz="1200">
              <a:solidFill>
                <a:srgbClr val="1C4588"/>
              </a:solidFill>
              <a:latin typeface="Mada"/>
              <a:ea typeface="Mada"/>
              <a:cs typeface="Mada"/>
              <a:sym typeface="Mada"/>
            </a:endParaRPr>
          </a:p>
          <a:p>
            <a:pPr indent="-304800" lvl="2" marL="13716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Radioactive iodine ablation.</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Toxic adenoma</a:t>
            </a:r>
            <a:r>
              <a:rPr lang="en-GB" sz="1200">
                <a:solidFill>
                  <a:srgbClr val="1C4588"/>
                </a:solidFill>
                <a:latin typeface="Mada"/>
                <a:ea typeface="Mada"/>
                <a:cs typeface="Mada"/>
                <a:sym typeface="Mada"/>
              </a:rPr>
              <a:t>: </a:t>
            </a:r>
            <a:endParaRPr sz="1200">
              <a:solidFill>
                <a:srgbClr val="1C4588"/>
              </a:solidFill>
              <a:latin typeface="Mada"/>
              <a:ea typeface="Mada"/>
              <a:cs typeface="Mada"/>
              <a:sym typeface="Mada"/>
            </a:endParaRPr>
          </a:p>
          <a:p>
            <a:pPr indent="-304800" lvl="2" marL="13716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Hemithyroidectomy.</a:t>
            </a:r>
            <a:endParaRPr sz="1200">
              <a:solidFill>
                <a:srgbClr val="1C4588"/>
              </a:solidFill>
              <a:latin typeface="Mada"/>
              <a:ea typeface="Mada"/>
              <a:cs typeface="Mada"/>
              <a:sym typeface="Mada"/>
            </a:endParaRPr>
          </a:p>
          <a:p>
            <a:pPr indent="-304800" lvl="2" marL="13716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Radioactive iodine ablation.</a:t>
            </a:r>
            <a:endParaRPr b="1" sz="1200">
              <a:solidFill>
                <a:srgbClr val="1C4588"/>
              </a:solidFill>
              <a:latin typeface="Mada"/>
              <a:ea typeface="Mada"/>
              <a:cs typeface="Mada"/>
              <a:sym typeface="Mada"/>
            </a:endParaRPr>
          </a:p>
        </p:txBody>
      </p:sp>
      <p:sp>
        <p:nvSpPr>
          <p:cNvPr id="418" name="Google Shape;418;p17"/>
          <p:cNvSpPr txBox="1"/>
          <p:nvPr/>
        </p:nvSpPr>
        <p:spPr>
          <a:xfrm>
            <a:off x="472807" y="6465686"/>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Management</a:t>
            </a:r>
            <a:endParaRPr b="1" sz="1100">
              <a:solidFill>
                <a:srgbClr val="E29578"/>
              </a:solidFill>
              <a:latin typeface="Lora"/>
              <a:ea typeface="Lora"/>
              <a:cs typeface="Lora"/>
              <a:sym typeface="Lor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1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4" name="Google Shape;424;p18"/>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425" name="Google Shape;425;p18"/>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Malignant tumours of the thyroid</a:t>
            </a:r>
            <a:endParaRPr sz="2200"/>
          </a:p>
        </p:txBody>
      </p:sp>
      <p:sp>
        <p:nvSpPr>
          <p:cNvPr id="426" name="Google Shape;426;p18"/>
          <p:cNvSpPr/>
          <p:nvPr/>
        </p:nvSpPr>
        <p:spPr>
          <a:xfrm>
            <a:off x="74475" y="9997800"/>
            <a:ext cx="7440600" cy="6183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7" name="Google Shape;427;p18"/>
          <p:cNvGrpSpPr/>
          <p:nvPr/>
        </p:nvGrpSpPr>
        <p:grpSpPr>
          <a:xfrm>
            <a:off x="323344" y="989615"/>
            <a:ext cx="467181" cy="476434"/>
            <a:chOff x="2410712" y="2415450"/>
            <a:chExt cx="312600" cy="312600"/>
          </a:xfrm>
        </p:grpSpPr>
        <p:sp>
          <p:nvSpPr>
            <p:cNvPr id="428" name="Google Shape;428;p1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0" name="Google Shape;430;p18"/>
          <p:cNvSpPr txBox="1"/>
          <p:nvPr/>
        </p:nvSpPr>
        <p:spPr>
          <a:xfrm>
            <a:off x="780625" y="1016250"/>
            <a:ext cx="6422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Overview of Malignant tumours of the thyroid </a:t>
            </a:r>
            <a:endParaRPr b="1" sz="1800">
              <a:solidFill>
                <a:srgbClr val="006D77"/>
              </a:solidFill>
              <a:highlight>
                <a:srgbClr val="EDF9F9"/>
              </a:highlight>
              <a:latin typeface="Lora"/>
              <a:ea typeface="Lora"/>
              <a:cs typeface="Lora"/>
              <a:sym typeface="Lora"/>
            </a:endParaRPr>
          </a:p>
        </p:txBody>
      </p:sp>
      <p:pic>
        <p:nvPicPr>
          <p:cNvPr id="431" name="Google Shape;431;p18"/>
          <p:cNvPicPr preferRelativeResize="0"/>
          <p:nvPr/>
        </p:nvPicPr>
        <p:blipFill>
          <a:blip r:embed="rId3">
            <a:alphaModFix/>
          </a:blip>
          <a:stretch>
            <a:fillRect/>
          </a:stretch>
        </p:blipFill>
        <p:spPr>
          <a:xfrm>
            <a:off x="690075" y="5556151"/>
            <a:ext cx="6311150" cy="4067174"/>
          </a:xfrm>
          <a:prstGeom prst="rect">
            <a:avLst/>
          </a:prstGeom>
          <a:noFill/>
          <a:ln>
            <a:noFill/>
          </a:ln>
        </p:spPr>
      </p:pic>
      <p:sp>
        <p:nvSpPr>
          <p:cNvPr id="432" name="Google Shape;432;p18"/>
          <p:cNvSpPr/>
          <p:nvPr/>
        </p:nvSpPr>
        <p:spPr>
          <a:xfrm>
            <a:off x="437425" y="1507999"/>
            <a:ext cx="6842100" cy="8326200"/>
          </a:xfrm>
          <a:prstGeom prst="round1Rect">
            <a:avLst>
              <a:gd fmla="val 8338"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8"/>
          <p:cNvSpPr txBox="1"/>
          <p:nvPr/>
        </p:nvSpPr>
        <p:spPr>
          <a:xfrm>
            <a:off x="487575" y="1566060"/>
            <a:ext cx="6672600" cy="38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C4588"/>
                </a:solidFill>
                <a:latin typeface="Mada"/>
                <a:ea typeface="Mada"/>
                <a:cs typeface="Mada"/>
                <a:sym typeface="Mada"/>
              </a:rPr>
              <a:t>Thyroid carcinoma may be asymptomatic (e.g., thyroid incidentaloma) or manifest with any or all of the following clinical features:</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7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Thyroid nodule </a:t>
            </a:r>
            <a:endParaRPr b="1"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Firm to hard consistency</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Typically painless</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Features of local infiltration or compression</a:t>
            </a:r>
            <a:endParaRPr b="1"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Recent onset of any of the following:</a:t>
            </a:r>
            <a:endParaRPr sz="1200">
              <a:solidFill>
                <a:srgbClr val="1C4588"/>
              </a:solidFill>
              <a:latin typeface="Mada"/>
              <a:ea typeface="Mada"/>
              <a:cs typeface="Mada"/>
              <a:sym typeface="Mada"/>
            </a:endParaRPr>
          </a:p>
          <a:p>
            <a:pPr indent="-304800" lvl="2" marL="13716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Hoarseness, Dyspnea, Dysphagia, Horner syndrome (rare).</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Painless cervical lymphadenopathy</a:t>
            </a:r>
            <a:endParaRPr b="1"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More common in papillary and anaplastic thyroid cancer</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Less common in follicular thyroid cancer</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Signs of distant metastasis </a:t>
            </a:r>
            <a:endParaRPr b="1"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More common in follicular and anaplastic thyroid cancer</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Less common in papillary thyroid cancer</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Examples include:</a:t>
            </a:r>
            <a:endParaRPr sz="1200">
              <a:solidFill>
                <a:srgbClr val="1C4588"/>
              </a:solidFill>
              <a:latin typeface="Mada"/>
              <a:ea typeface="Mada"/>
              <a:cs typeface="Mada"/>
              <a:sym typeface="Mada"/>
            </a:endParaRPr>
          </a:p>
          <a:p>
            <a:pPr indent="-304800" lvl="2" marL="13716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Pulmonary metastases: coughing, hemoptysis, dyspnea</a:t>
            </a:r>
            <a:endParaRPr sz="1200">
              <a:solidFill>
                <a:srgbClr val="1C4588"/>
              </a:solidFill>
              <a:latin typeface="Mada"/>
              <a:ea typeface="Mada"/>
              <a:cs typeface="Mada"/>
              <a:sym typeface="Mada"/>
            </a:endParaRPr>
          </a:p>
          <a:p>
            <a:pPr indent="-304800" lvl="2" marL="13716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Bone metastases: bone pain, pathologic fractures</a:t>
            </a:r>
            <a:endParaRPr sz="1200">
              <a:solidFill>
                <a:srgbClr val="1C4588"/>
              </a:solidFill>
              <a:latin typeface="Mada"/>
              <a:ea typeface="Mada"/>
              <a:cs typeface="Mada"/>
              <a:sym typeface="Mada"/>
            </a:endParaRPr>
          </a:p>
          <a:p>
            <a:pPr indent="-304800" lvl="2" marL="13716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Brain metastases: focal neurologic deficit, seizures</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Paraneoplastic syndrome: </a:t>
            </a:r>
            <a:r>
              <a:rPr lang="en-GB" sz="1200">
                <a:solidFill>
                  <a:srgbClr val="1C4588"/>
                </a:solidFill>
                <a:latin typeface="Mada"/>
                <a:ea typeface="Mada"/>
                <a:cs typeface="Mada"/>
                <a:sym typeface="Mada"/>
              </a:rPr>
              <a:t>diarrhea and facial flushing (typically seen in advanced medullary carcinoma).</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200">
              <a:solidFill>
                <a:srgbClr val="1C4588"/>
              </a:solidFill>
              <a:latin typeface="Mada"/>
              <a:ea typeface="Mada"/>
              <a:cs typeface="Mada"/>
              <a:sym typeface="Mad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19"/>
          <p:cNvSpPr txBox="1"/>
          <p:nvPr/>
        </p:nvSpPr>
        <p:spPr>
          <a:xfrm>
            <a:off x="780625" y="5649288"/>
            <a:ext cx="6422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Follicular </a:t>
            </a:r>
            <a:r>
              <a:rPr b="1" lang="en-GB" sz="1800">
                <a:solidFill>
                  <a:srgbClr val="006D77"/>
                </a:solidFill>
                <a:highlight>
                  <a:srgbClr val="EDF9F9"/>
                </a:highlight>
                <a:latin typeface="Lora"/>
                <a:ea typeface="Lora"/>
                <a:cs typeface="Lora"/>
                <a:sym typeface="Lora"/>
              </a:rPr>
              <a:t>carcinoma</a:t>
            </a:r>
            <a:endParaRPr b="1" sz="1800">
              <a:solidFill>
                <a:srgbClr val="006D77"/>
              </a:solidFill>
              <a:highlight>
                <a:srgbClr val="EDF9F9"/>
              </a:highlight>
              <a:latin typeface="Lora"/>
              <a:ea typeface="Lora"/>
              <a:cs typeface="Lora"/>
              <a:sym typeface="Lora"/>
            </a:endParaRPr>
          </a:p>
        </p:txBody>
      </p:sp>
      <p:sp>
        <p:nvSpPr>
          <p:cNvPr id="439" name="Google Shape;439;p1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0" name="Google Shape;440;p19"/>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441" name="Google Shape;441;p19"/>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Malignant tumours of the thyroid</a:t>
            </a:r>
            <a:endParaRPr sz="2200"/>
          </a:p>
        </p:txBody>
      </p:sp>
      <p:grpSp>
        <p:nvGrpSpPr>
          <p:cNvPr id="442" name="Google Shape;442;p19"/>
          <p:cNvGrpSpPr/>
          <p:nvPr/>
        </p:nvGrpSpPr>
        <p:grpSpPr>
          <a:xfrm>
            <a:off x="323344" y="5637615"/>
            <a:ext cx="467181" cy="476434"/>
            <a:chOff x="2410712" y="2415450"/>
            <a:chExt cx="312600" cy="312600"/>
          </a:xfrm>
        </p:grpSpPr>
        <p:sp>
          <p:nvSpPr>
            <p:cNvPr id="443" name="Google Shape;443;p1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5" name="Google Shape;445;p19"/>
          <p:cNvSpPr txBox="1"/>
          <p:nvPr/>
        </p:nvSpPr>
        <p:spPr>
          <a:xfrm>
            <a:off x="323350" y="6175050"/>
            <a:ext cx="7116300" cy="652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This disease typically presents as a solitary thyroid nodule in patients aged 30–50 years</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disease is more aggressive than papillary carcinoma and the 10-year survival rate is 75%.</a:t>
            </a:r>
            <a:endParaRPr sz="1200">
              <a:solidFill>
                <a:srgbClr val="1C4588"/>
              </a:solidFill>
              <a:latin typeface="Mada"/>
              <a:ea typeface="Mada"/>
              <a:cs typeface="Mada"/>
              <a:sym typeface="Mada"/>
            </a:endParaRPr>
          </a:p>
        </p:txBody>
      </p:sp>
      <p:sp>
        <p:nvSpPr>
          <p:cNvPr id="446" name="Google Shape;446;p19"/>
          <p:cNvSpPr txBox="1"/>
          <p:nvPr/>
        </p:nvSpPr>
        <p:spPr>
          <a:xfrm>
            <a:off x="236625" y="1564187"/>
            <a:ext cx="7116300" cy="738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Most common type of thyroid cancer</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Most prevalent before the age of 40 years and presents as a slow-growing, solitary thyroid swelling.</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disease has an excellent prognosis, with 10-year survival rates approaching 90%.</a:t>
            </a:r>
            <a:endParaRPr sz="1200">
              <a:solidFill>
                <a:srgbClr val="1C4588"/>
              </a:solidFill>
              <a:latin typeface="Mada"/>
              <a:ea typeface="Mada"/>
              <a:cs typeface="Mada"/>
              <a:sym typeface="Mada"/>
            </a:endParaRPr>
          </a:p>
        </p:txBody>
      </p:sp>
      <p:grpSp>
        <p:nvGrpSpPr>
          <p:cNvPr id="447" name="Google Shape;447;p19"/>
          <p:cNvGrpSpPr/>
          <p:nvPr/>
        </p:nvGrpSpPr>
        <p:grpSpPr>
          <a:xfrm>
            <a:off x="323344" y="1064815"/>
            <a:ext cx="467181" cy="476434"/>
            <a:chOff x="2410712" y="2415450"/>
            <a:chExt cx="312600" cy="312600"/>
          </a:xfrm>
        </p:grpSpPr>
        <p:sp>
          <p:nvSpPr>
            <p:cNvPr id="448" name="Google Shape;448;p1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0" name="Google Shape;450;p19"/>
          <p:cNvSpPr txBox="1"/>
          <p:nvPr/>
        </p:nvSpPr>
        <p:spPr>
          <a:xfrm>
            <a:off x="780625" y="1091450"/>
            <a:ext cx="6422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Papillary</a:t>
            </a:r>
            <a:r>
              <a:rPr b="1" lang="en-GB" sz="1800">
                <a:solidFill>
                  <a:srgbClr val="006D77"/>
                </a:solidFill>
                <a:highlight>
                  <a:srgbClr val="EDF9F9"/>
                </a:highlight>
                <a:latin typeface="Lora"/>
                <a:ea typeface="Lora"/>
                <a:cs typeface="Lora"/>
                <a:sym typeface="Lora"/>
              </a:rPr>
              <a:t> carcinoma</a:t>
            </a:r>
            <a:endParaRPr b="1" sz="1800">
              <a:solidFill>
                <a:srgbClr val="006D77"/>
              </a:solidFill>
              <a:highlight>
                <a:srgbClr val="EDF9F9"/>
              </a:highlight>
              <a:latin typeface="Lora"/>
              <a:ea typeface="Lora"/>
              <a:cs typeface="Lora"/>
              <a:sym typeface="Lora"/>
            </a:endParaRPr>
          </a:p>
        </p:txBody>
      </p:sp>
      <p:sp>
        <p:nvSpPr>
          <p:cNvPr id="451" name="Google Shape;451;p19"/>
          <p:cNvSpPr/>
          <p:nvPr/>
        </p:nvSpPr>
        <p:spPr>
          <a:xfrm>
            <a:off x="373675" y="2333029"/>
            <a:ext cx="6842100" cy="1376700"/>
          </a:xfrm>
          <a:prstGeom prst="round1Rect">
            <a:avLst>
              <a:gd fmla="val 25643" name="adj"/>
            </a:avLst>
          </a:prstGeom>
          <a:noFill/>
          <a:ln cap="flat" cmpd="sng" w="19050">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9"/>
          <p:cNvSpPr txBox="1"/>
          <p:nvPr/>
        </p:nvSpPr>
        <p:spPr>
          <a:xfrm>
            <a:off x="1798438" y="2431458"/>
            <a:ext cx="5417400" cy="9507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Histologically, complex papillary folds lined by several layers of cuboidal cells project into what appear to be cystic spaces. Psammoma bodies and nuclear inclusions with a resemblance to a comic-strip character (Orphan Annie) may be found. </a:t>
            </a:r>
            <a:endParaRPr sz="1200">
              <a:solidFill>
                <a:srgbClr val="1C4588"/>
              </a:solidFill>
              <a:latin typeface="Mada"/>
              <a:ea typeface="Mada"/>
              <a:cs typeface="Mada"/>
              <a:sym typeface="Mada"/>
            </a:endParaRPr>
          </a:p>
          <a:p>
            <a:pPr indent="-304800" lvl="0" marL="457200" marR="0" rtl="0" algn="l">
              <a:lnSpc>
                <a:spcPct val="100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Lymph node spread is common in papillary carcinoma in comparison to follicular carcinoma.</a:t>
            </a:r>
            <a:endParaRPr sz="1200">
              <a:solidFill>
                <a:srgbClr val="1C4588"/>
              </a:solidFill>
              <a:latin typeface="Mada"/>
              <a:ea typeface="Mada"/>
              <a:cs typeface="Mada"/>
              <a:sym typeface="Mada"/>
            </a:endParaRPr>
          </a:p>
        </p:txBody>
      </p:sp>
      <p:sp>
        <p:nvSpPr>
          <p:cNvPr id="453" name="Google Shape;453;p19"/>
          <p:cNvSpPr txBox="1"/>
          <p:nvPr/>
        </p:nvSpPr>
        <p:spPr>
          <a:xfrm>
            <a:off x="415650" y="2437055"/>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Diagnostics</a:t>
            </a:r>
            <a:endParaRPr b="1" sz="1100">
              <a:solidFill>
                <a:srgbClr val="E29578"/>
              </a:solidFill>
              <a:latin typeface="Lora"/>
              <a:ea typeface="Lora"/>
              <a:cs typeface="Lora"/>
              <a:sym typeface="Lora"/>
            </a:endParaRPr>
          </a:p>
        </p:txBody>
      </p:sp>
      <p:grpSp>
        <p:nvGrpSpPr>
          <p:cNvPr id="454" name="Google Shape;454;p19"/>
          <p:cNvGrpSpPr/>
          <p:nvPr/>
        </p:nvGrpSpPr>
        <p:grpSpPr>
          <a:xfrm>
            <a:off x="734286" y="4439542"/>
            <a:ext cx="735627" cy="701151"/>
            <a:chOff x="1518350" y="2189725"/>
            <a:chExt cx="360125" cy="341925"/>
          </a:xfrm>
        </p:grpSpPr>
        <p:sp>
          <p:nvSpPr>
            <p:cNvPr id="455" name="Google Shape;455;p19"/>
            <p:cNvSpPr/>
            <p:nvPr/>
          </p:nvSpPr>
          <p:spPr>
            <a:xfrm>
              <a:off x="1536575" y="2189725"/>
              <a:ext cx="341900" cy="341925"/>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9"/>
            <p:cNvSpPr/>
            <p:nvPr/>
          </p:nvSpPr>
          <p:spPr>
            <a:xfrm>
              <a:off x="1629350" y="2341550"/>
              <a:ext cx="179075" cy="190100"/>
            </a:xfrm>
            <a:custGeom>
              <a:rect b="b" l="l" r="r" t="t"/>
              <a:pathLst>
                <a:path extrusionOk="0" h="7604" w="7163">
                  <a:moveTo>
                    <a:pt x="4216" y="1"/>
                  </a:moveTo>
                  <a:lnTo>
                    <a:pt x="0" y="2641"/>
                  </a:lnTo>
                  <a:lnTo>
                    <a:pt x="2614" y="7185"/>
                  </a:lnTo>
                  <a:cubicBezTo>
                    <a:pt x="2673" y="7302"/>
                    <a:pt x="2745" y="7405"/>
                    <a:pt x="2826" y="7504"/>
                  </a:cubicBezTo>
                  <a:cubicBezTo>
                    <a:pt x="2857" y="7540"/>
                    <a:pt x="2884" y="7567"/>
                    <a:pt x="2916" y="7599"/>
                  </a:cubicBezTo>
                  <a:cubicBezTo>
                    <a:pt x="2988" y="7599"/>
                    <a:pt x="3055" y="7603"/>
                    <a:pt x="3127" y="7603"/>
                  </a:cubicBezTo>
                  <a:cubicBezTo>
                    <a:pt x="4400" y="7603"/>
                    <a:pt x="5651" y="7248"/>
                    <a:pt x="6730" y="6578"/>
                  </a:cubicBezTo>
                  <a:cubicBezTo>
                    <a:pt x="7126" y="5862"/>
                    <a:pt x="7162" y="5053"/>
                    <a:pt x="6784" y="4450"/>
                  </a:cubicBezTo>
                  <a:lnTo>
                    <a:pt x="4216"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9"/>
            <p:cNvSpPr/>
            <p:nvPr/>
          </p:nvSpPr>
          <p:spPr>
            <a:xfrm>
              <a:off x="1648125" y="2423325"/>
              <a:ext cx="126450" cy="80675"/>
            </a:xfrm>
            <a:custGeom>
              <a:rect b="b" l="l" r="r" t="t"/>
              <a:pathLst>
                <a:path extrusionOk="0" h="3227" w="5058">
                  <a:moveTo>
                    <a:pt x="4022" y="0"/>
                  </a:moveTo>
                  <a:cubicBezTo>
                    <a:pt x="3870" y="212"/>
                    <a:pt x="3690" y="409"/>
                    <a:pt x="3487" y="576"/>
                  </a:cubicBezTo>
                  <a:cubicBezTo>
                    <a:pt x="2894" y="1080"/>
                    <a:pt x="2189" y="1335"/>
                    <a:pt x="1539" y="1335"/>
                  </a:cubicBezTo>
                  <a:cubicBezTo>
                    <a:pt x="936" y="1335"/>
                    <a:pt x="379" y="1116"/>
                    <a:pt x="1" y="675"/>
                  </a:cubicBezTo>
                  <a:lnTo>
                    <a:pt x="1" y="675"/>
                  </a:lnTo>
                  <a:lnTo>
                    <a:pt x="1233" y="2816"/>
                  </a:lnTo>
                  <a:cubicBezTo>
                    <a:pt x="1587" y="3090"/>
                    <a:pt x="2035" y="3227"/>
                    <a:pt x="2511" y="3227"/>
                  </a:cubicBezTo>
                  <a:cubicBezTo>
                    <a:pt x="3160" y="3227"/>
                    <a:pt x="3863" y="2973"/>
                    <a:pt x="4454" y="2470"/>
                  </a:cubicBezTo>
                  <a:cubicBezTo>
                    <a:pt x="4684" y="2272"/>
                    <a:pt x="4886" y="2042"/>
                    <a:pt x="5057" y="1795"/>
                  </a:cubicBezTo>
                  <a:cubicBezTo>
                    <a:pt x="5044" y="1773"/>
                    <a:pt x="5035" y="1750"/>
                    <a:pt x="5021" y="1728"/>
                  </a:cubicBezTo>
                  <a:lnTo>
                    <a:pt x="402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9"/>
            <p:cNvSpPr/>
            <p:nvPr/>
          </p:nvSpPr>
          <p:spPr>
            <a:xfrm>
              <a:off x="1617650" y="2320900"/>
              <a:ext cx="131500" cy="111750"/>
            </a:xfrm>
            <a:custGeom>
              <a:rect b="b" l="l" r="r" t="t"/>
              <a:pathLst>
                <a:path extrusionOk="0" h="4470" w="5260">
                  <a:moveTo>
                    <a:pt x="3117" y="0"/>
                  </a:moveTo>
                  <a:cubicBezTo>
                    <a:pt x="2518" y="0"/>
                    <a:pt x="1868" y="235"/>
                    <a:pt x="1323" y="701"/>
                  </a:cubicBezTo>
                  <a:cubicBezTo>
                    <a:pt x="271" y="1596"/>
                    <a:pt x="1" y="3008"/>
                    <a:pt x="720" y="3859"/>
                  </a:cubicBezTo>
                  <a:cubicBezTo>
                    <a:pt x="1067" y="4266"/>
                    <a:pt x="1581" y="4469"/>
                    <a:pt x="2139" y="4469"/>
                  </a:cubicBezTo>
                  <a:cubicBezTo>
                    <a:pt x="2739" y="4469"/>
                    <a:pt x="3389" y="4235"/>
                    <a:pt x="3937" y="3769"/>
                  </a:cubicBezTo>
                  <a:cubicBezTo>
                    <a:pt x="4990" y="2873"/>
                    <a:pt x="5259" y="1461"/>
                    <a:pt x="4535" y="611"/>
                  </a:cubicBezTo>
                  <a:cubicBezTo>
                    <a:pt x="4188" y="203"/>
                    <a:pt x="3674" y="0"/>
                    <a:pt x="311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9"/>
            <p:cNvSpPr/>
            <p:nvPr/>
          </p:nvSpPr>
          <p:spPr>
            <a:xfrm>
              <a:off x="1703700" y="2378325"/>
              <a:ext cx="47350" cy="47150"/>
            </a:xfrm>
            <a:custGeom>
              <a:rect b="b" l="l" r="r" t="t"/>
              <a:pathLst>
                <a:path extrusionOk="0" h="1886" w="1894">
                  <a:moveTo>
                    <a:pt x="947" y="1"/>
                  </a:moveTo>
                  <a:cubicBezTo>
                    <a:pt x="606" y="1"/>
                    <a:pt x="265" y="179"/>
                    <a:pt x="94" y="536"/>
                  </a:cubicBezTo>
                  <a:lnTo>
                    <a:pt x="0" y="536"/>
                  </a:lnTo>
                  <a:lnTo>
                    <a:pt x="5" y="950"/>
                  </a:lnTo>
                  <a:cubicBezTo>
                    <a:pt x="9" y="1469"/>
                    <a:pt x="432" y="1886"/>
                    <a:pt x="950" y="1886"/>
                  </a:cubicBezTo>
                  <a:cubicBezTo>
                    <a:pt x="953" y="1886"/>
                    <a:pt x="955" y="1886"/>
                    <a:pt x="958" y="1886"/>
                  </a:cubicBezTo>
                  <a:cubicBezTo>
                    <a:pt x="1480" y="1881"/>
                    <a:pt x="1894" y="1454"/>
                    <a:pt x="1889" y="932"/>
                  </a:cubicBezTo>
                  <a:lnTo>
                    <a:pt x="1889" y="932"/>
                  </a:lnTo>
                  <a:lnTo>
                    <a:pt x="1889" y="936"/>
                  </a:lnTo>
                  <a:lnTo>
                    <a:pt x="1885" y="518"/>
                  </a:lnTo>
                  <a:lnTo>
                    <a:pt x="1790" y="518"/>
                  </a:lnTo>
                  <a:cubicBezTo>
                    <a:pt x="1617" y="173"/>
                    <a:pt x="1282" y="1"/>
                    <a:pt x="94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9"/>
            <p:cNvSpPr/>
            <p:nvPr/>
          </p:nvSpPr>
          <p:spPr>
            <a:xfrm>
              <a:off x="1701450" y="2367925"/>
              <a:ext cx="51750" cy="47150"/>
            </a:xfrm>
            <a:custGeom>
              <a:rect b="b" l="l" r="r" t="t"/>
              <a:pathLst>
                <a:path extrusionOk="0" h="1886" w="2070">
                  <a:moveTo>
                    <a:pt x="1032" y="1"/>
                  </a:moveTo>
                  <a:cubicBezTo>
                    <a:pt x="791" y="1"/>
                    <a:pt x="549" y="93"/>
                    <a:pt x="364" y="277"/>
                  </a:cubicBezTo>
                  <a:cubicBezTo>
                    <a:pt x="0" y="646"/>
                    <a:pt x="0" y="1240"/>
                    <a:pt x="364" y="1609"/>
                  </a:cubicBezTo>
                  <a:cubicBezTo>
                    <a:pt x="549" y="1793"/>
                    <a:pt x="791" y="1885"/>
                    <a:pt x="1032" y="1885"/>
                  </a:cubicBezTo>
                  <a:cubicBezTo>
                    <a:pt x="1274" y="1885"/>
                    <a:pt x="1516" y="1793"/>
                    <a:pt x="1701" y="1609"/>
                  </a:cubicBezTo>
                  <a:cubicBezTo>
                    <a:pt x="2069" y="1240"/>
                    <a:pt x="2069" y="646"/>
                    <a:pt x="1701" y="277"/>
                  </a:cubicBezTo>
                  <a:cubicBezTo>
                    <a:pt x="1516" y="93"/>
                    <a:pt x="1274" y="1"/>
                    <a:pt x="103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9"/>
            <p:cNvSpPr/>
            <p:nvPr/>
          </p:nvSpPr>
          <p:spPr>
            <a:xfrm>
              <a:off x="1703700" y="2385975"/>
              <a:ext cx="47125" cy="11050"/>
            </a:xfrm>
            <a:custGeom>
              <a:rect b="b" l="l" r="r" t="t"/>
              <a:pathLst>
                <a:path extrusionOk="0" h="442" w="1885">
                  <a:moveTo>
                    <a:pt x="1858" y="1"/>
                  </a:moveTo>
                  <a:lnTo>
                    <a:pt x="23" y="19"/>
                  </a:lnTo>
                  <a:cubicBezTo>
                    <a:pt x="9" y="86"/>
                    <a:pt x="0" y="158"/>
                    <a:pt x="0" y="230"/>
                  </a:cubicBezTo>
                  <a:cubicBezTo>
                    <a:pt x="0" y="302"/>
                    <a:pt x="9" y="374"/>
                    <a:pt x="27" y="441"/>
                  </a:cubicBezTo>
                  <a:lnTo>
                    <a:pt x="1862" y="423"/>
                  </a:lnTo>
                  <a:cubicBezTo>
                    <a:pt x="1880" y="351"/>
                    <a:pt x="1885" y="284"/>
                    <a:pt x="1885" y="212"/>
                  </a:cubicBezTo>
                  <a:cubicBezTo>
                    <a:pt x="1885" y="140"/>
                    <a:pt x="1876" y="68"/>
                    <a:pt x="185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9"/>
            <p:cNvSpPr/>
            <p:nvPr/>
          </p:nvSpPr>
          <p:spPr>
            <a:xfrm>
              <a:off x="1672200" y="2349650"/>
              <a:ext cx="57500" cy="49325"/>
            </a:xfrm>
            <a:custGeom>
              <a:rect b="b" l="l" r="r" t="t"/>
              <a:pathLst>
                <a:path extrusionOk="0" h="1973" w="2300">
                  <a:moveTo>
                    <a:pt x="1224" y="1"/>
                  </a:moveTo>
                  <a:lnTo>
                    <a:pt x="1184" y="86"/>
                  </a:lnTo>
                  <a:cubicBezTo>
                    <a:pt x="401" y="122"/>
                    <a:pt x="0" y="1044"/>
                    <a:pt x="509" y="1643"/>
                  </a:cubicBezTo>
                  <a:lnTo>
                    <a:pt x="473" y="1728"/>
                  </a:lnTo>
                  <a:lnTo>
                    <a:pt x="851" y="1894"/>
                  </a:lnTo>
                  <a:cubicBezTo>
                    <a:pt x="972" y="1947"/>
                    <a:pt x="1099" y="1972"/>
                    <a:pt x="1224" y="1972"/>
                  </a:cubicBezTo>
                  <a:cubicBezTo>
                    <a:pt x="1589" y="1972"/>
                    <a:pt x="1938" y="1759"/>
                    <a:pt x="2092" y="1404"/>
                  </a:cubicBezTo>
                  <a:cubicBezTo>
                    <a:pt x="2299" y="923"/>
                    <a:pt x="2079" y="369"/>
                    <a:pt x="1602" y="162"/>
                  </a:cubicBezTo>
                  <a:lnTo>
                    <a:pt x="12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9"/>
            <p:cNvSpPr/>
            <p:nvPr/>
          </p:nvSpPr>
          <p:spPr>
            <a:xfrm>
              <a:off x="1664925" y="2347650"/>
              <a:ext cx="55200" cy="47225"/>
            </a:xfrm>
            <a:custGeom>
              <a:rect b="b" l="l" r="r" t="t"/>
              <a:pathLst>
                <a:path extrusionOk="0" h="1889" w="2208">
                  <a:moveTo>
                    <a:pt x="1136" y="1"/>
                  </a:moveTo>
                  <a:cubicBezTo>
                    <a:pt x="510" y="1"/>
                    <a:pt x="1" y="642"/>
                    <a:pt x="260" y="1295"/>
                  </a:cubicBezTo>
                  <a:cubicBezTo>
                    <a:pt x="417" y="1689"/>
                    <a:pt x="778" y="1888"/>
                    <a:pt x="1138" y="1888"/>
                  </a:cubicBezTo>
                  <a:cubicBezTo>
                    <a:pt x="1489" y="1888"/>
                    <a:pt x="1841" y="1699"/>
                    <a:pt x="2005" y="1318"/>
                  </a:cubicBezTo>
                  <a:cubicBezTo>
                    <a:pt x="2208" y="841"/>
                    <a:pt x="1992" y="287"/>
                    <a:pt x="1515" y="81"/>
                  </a:cubicBezTo>
                  <a:cubicBezTo>
                    <a:pt x="1387" y="26"/>
                    <a:pt x="1259" y="1"/>
                    <a:pt x="11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9"/>
            <p:cNvSpPr/>
            <p:nvPr/>
          </p:nvSpPr>
          <p:spPr>
            <a:xfrm>
              <a:off x="1679400" y="2348075"/>
              <a:ext cx="28025" cy="46350"/>
            </a:xfrm>
            <a:custGeom>
              <a:rect b="b" l="l" r="r" t="t"/>
              <a:pathLst>
                <a:path extrusionOk="0" h="1854" w="1121">
                  <a:moveTo>
                    <a:pt x="734" y="1"/>
                  </a:moveTo>
                  <a:lnTo>
                    <a:pt x="0" y="1688"/>
                  </a:lnTo>
                  <a:cubicBezTo>
                    <a:pt x="59" y="1728"/>
                    <a:pt x="122" y="1764"/>
                    <a:pt x="185" y="1791"/>
                  </a:cubicBezTo>
                  <a:cubicBezTo>
                    <a:pt x="252" y="1822"/>
                    <a:pt x="320" y="1840"/>
                    <a:pt x="392" y="1854"/>
                  </a:cubicBezTo>
                  <a:lnTo>
                    <a:pt x="1120" y="167"/>
                  </a:lnTo>
                  <a:cubicBezTo>
                    <a:pt x="1062" y="126"/>
                    <a:pt x="1004" y="90"/>
                    <a:pt x="936" y="59"/>
                  </a:cubicBezTo>
                  <a:cubicBezTo>
                    <a:pt x="869" y="32"/>
                    <a:pt x="801" y="10"/>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9"/>
            <p:cNvSpPr/>
            <p:nvPr/>
          </p:nvSpPr>
          <p:spPr>
            <a:xfrm>
              <a:off x="1644650" y="2402325"/>
              <a:ext cx="51075" cy="46950"/>
            </a:xfrm>
            <a:custGeom>
              <a:rect b="b" l="l" r="r" t="t"/>
              <a:pathLst>
                <a:path extrusionOk="0" h="1878" w="2043">
                  <a:moveTo>
                    <a:pt x="1018" y="0"/>
                  </a:moveTo>
                  <a:cubicBezTo>
                    <a:pt x="604" y="0"/>
                    <a:pt x="199" y="269"/>
                    <a:pt x="95" y="737"/>
                  </a:cubicBezTo>
                  <a:lnTo>
                    <a:pt x="0" y="759"/>
                  </a:lnTo>
                  <a:lnTo>
                    <a:pt x="95" y="1164"/>
                  </a:lnTo>
                  <a:cubicBezTo>
                    <a:pt x="203" y="1591"/>
                    <a:pt x="587" y="1877"/>
                    <a:pt x="1012" y="1877"/>
                  </a:cubicBezTo>
                  <a:cubicBezTo>
                    <a:pt x="1083" y="1877"/>
                    <a:pt x="1156" y="1869"/>
                    <a:pt x="1228" y="1852"/>
                  </a:cubicBezTo>
                  <a:cubicBezTo>
                    <a:pt x="1732" y="1731"/>
                    <a:pt x="2043" y="1231"/>
                    <a:pt x="1930" y="728"/>
                  </a:cubicBezTo>
                  <a:lnTo>
                    <a:pt x="1930"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9"/>
            <p:cNvSpPr/>
            <p:nvPr/>
          </p:nvSpPr>
          <p:spPr>
            <a:xfrm>
              <a:off x="1642175" y="2392100"/>
              <a:ext cx="51200" cy="47200"/>
            </a:xfrm>
            <a:custGeom>
              <a:rect b="b" l="l" r="r" t="t"/>
              <a:pathLst>
                <a:path extrusionOk="0" h="1888" w="2048">
                  <a:moveTo>
                    <a:pt x="1021" y="0"/>
                  </a:moveTo>
                  <a:cubicBezTo>
                    <a:pt x="963" y="0"/>
                    <a:pt x="905" y="6"/>
                    <a:pt x="846" y="16"/>
                  </a:cubicBezTo>
                  <a:cubicBezTo>
                    <a:pt x="333" y="115"/>
                    <a:pt x="0" y="606"/>
                    <a:pt x="95" y="1119"/>
                  </a:cubicBezTo>
                  <a:cubicBezTo>
                    <a:pt x="182" y="1571"/>
                    <a:pt x="578" y="1887"/>
                    <a:pt x="1019" y="1887"/>
                  </a:cubicBezTo>
                  <a:cubicBezTo>
                    <a:pt x="1078" y="1887"/>
                    <a:pt x="1137" y="1882"/>
                    <a:pt x="1197" y="1870"/>
                  </a:cubicBezTo>
                  <a:cubicBezTo>
                    <a:pt x="1710" y="1771"/>
                    <a:pt x="2047" y="1281"/>
                    <a:pt x="1948" y="768"/>
                  </a:cubicBezTo>
                  <a:cubicBezTo>
                    <a:pt x="1865" y="314"/>
                    <a:pt x="1467" y="0"/>
                    <a:pt x="102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9"/>
            <p:cNvSpPr/>
            <p:nvPr/>
          </p:nvSpPr>
          <p:spPr>
            <a:xfrm>
              <a:off x="1644075" y="2405325"/>
              <a:ext cx="47150" cy="20950"/>
            </a:xfrm>
            <a:custGeom>
              <a:rect b="b" l="l" r="r" t="t"/>
              <a:pathLst>
                <a:path extrusionOk="0" h="838" w="1886">
                  <a:moveTo>
                    <a:pt x="1787" y="0"/>
                  </a:moveTo>
                  <a:lnTo>
                    <a:pt x="1" y="423"/>
                  </a:lnTo>
                  <a:cubicBezTo>
                    <a:pt x="1" y="567"/>
                    <a:pt x="32" y="711"/>
                    <a:pt x="95" y="837"/>
                  </a:cubicBezTo>
                  <a:lnTo>
                    <a:pt x="1886" y="414"/>
                  </a:lnTo>
                  <a:cubicBezTo>
                    <a:pt x="1886" y="342"/>
                    <a:pt x="1877" y="270"/>
                    <a:pt x="1859" y="203"/>
                  </a:cubicBezTo>
                  <a:cubicBezTo>
                    <a:pt x="1841" y="131"/>
                    <a:pt x="1818" y="63"/>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9"/>
            <p:cNvSpPr/>
            <p:nvPr/>
          </p:nvSpPr>
          <p:spPr>
            <a:xfrm>
              <a:off x="1686600" y="2286250"/>
              <a:ext cx="51200" cy="46950"/>
            </a:xfrm>
            <a:custGeom>
              <a:rect b="b" l="l" r="r" t="t"/>
              <a:pathLst>
                <a:path extrusionOk="0" h="1878" w="2048">
                  <a:moveTo>
                    <a:pt x="1018" y="1"/>
                  </a:moveTo>
                  <a:cubicBezTo>
                    <a:pt x="604" y="1"/>
                    <a:pt x="199" y="270"/>
                    <a:pt x="95" y="737"/>
                  </a:cubicBezTo>
                  <a:lnTo>
                    <a:pt x="0" y="760"/>
                  </a:lnTo>
                  <a:lnTo>
                    <a:pt x="99" y="1164"/>
                  </a:lnTo>
                  <a:cubicBezTo>
                    <a:pt x="203" y="1592"/>
                    <a:pt x="591" y="1878"/>
                    <a:pt x="1013" y="1878"/>
                  </a:cubicBezTo>
                  <a:cubicBezTo>
                    <a:pt x="1084" y="1878"/>
                    <a:pt x="1156" y="1870"/>
                    <a:pt x="1228" y="1853"/>
                  </a:cubicBezTo>
                  <a:cubicBezTo>
                    <a:pt x="1732" y="1731"/>
                    <a:pt x="2047" y="1232"/>
                    <a:pt x="1935" y="728"/>
                  </a:cubicBezTo>
                  <a:lnTo>
                    <a:pt x="1935" y="724"/>
                  </a:lnTo>
                  <a:lnTo>
                    <a:pt x="1836" y="323"/>
                  </a:lnTo>
                  <a:lnTo>
                    <a:pt x="1741" y="346"/>
                  </a:lnTo>
                  <a:cubicBezTo>
                    <a:pt x="1547" y="110"/>
                    <a:pt x="1281" y="1"/>
                    <a:pt x="10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9"/>
            <p:cNvSpPr/>
            <p:nvPr/>
          </p:nvSpPr>
          <p:spPr>
            <a:xfrm>
              <a:off x="1679525" y="2276125"/>
              <a:ext cx="56025" cy="47225"/>
            </a:xfrm>
            <a:custGeom>
              <a:rect b="b" l="l" r="r" t="t"/>
              <a:pathLst>
                <a:path extrusionOk="0" h="1889" w="2241">
                  <a:moveTo>
                    <a:pt x="1197" y="1"/>
                  </a:moveTo>
                  <a:cubicBezTo>
                    <a:pt x="894" y="1"/>
                    <a:pt x="588" y="144"/>
                    <a:pt x="400" y="449"/>
                  </a:cubicBezTo>
                  <a:cubicBezTo>
                    <a:pt x="1" y="1097"/>
                    <a:pt x="491" y="1889"/>
                    <a:pt x="1195" y="1889"/>
                  </a:cubicBezTo>
                  <a:cubicBezTo>
                    <a:pt x="1268" y="1889"/>
                    <a:pt x="1344" y="1880"/>
                    <a:pt x="1421" y="1862"/>
                  </a:cubicBezTo>
                  <a:cubicBezTo>
                    <a:pt x="1925" y="1740"/>
                    <a:pt x="2240" y="1232"/>
                    <a:pt x="2119" y="728"/>
                  </a:cubicBezTo>
                  <a:cubicBezTo>
                    <a:pt x="2008" y="259"/>
                    <a:pt x="1604" y="1"/>
                    <a:pt x="119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9"/>
            <p:cNvSpPr/>
            <p:nvPr/>
          </p:nvSpPr>
          <p:spPr>
            <a:xfrm>
              <a:off x="1686025" y="2289250"/>
              <a:ext cx="47150" cy="20950"/>
            </a:xfrm>
            <a:custGeom>
              <a:rect b="b" l="l" r="r" t="t"/>
              <a:pathLst>
                <a:path extrusionOk="0" h="838" w="1886">
                  <a:moveTo>
                    <a:pt x="1787" y="1"/>
                  </a:moveTo>
                  <a:lnTo>
                    <a:pt x="1" y="424"/>
                  </a:lnTo>
                  <a:cubicBezTo>
                    <a:pt x="1" y="568"/>
                    <a:pt x="32" y="707"/>
                    <a:pt x="100" y="837"/>
                  </a:cubicBezTo>
                  <a:lnTo>
                    <a:pt x="1886" y="415"/>
                  </a:lnTo>
                  <a:cubicBezTo>
                    <a:pt x="1886" y="343"/>
                    <a:pt x="1877" y="271"/>
                    <a:pt x="1859" y="203"/>
                  </a:cubicBezTo>
                  <a:cubicBezTo>
                    <a:pt x="1845" y="131"/>
                    <a:pt x="1818" y="64"/>
                    <a:pt x="178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9"/>
            <p:cNvSpPr/>
            <p:nvPr/>
          </p:nvSpPr>
          <p:spPr>
            <a:xfrm>
              <a:off x="1629575" y="2204725"/>
              <a:ext cx="51200" cy="46950"/>
            </a:xfrm>
            <a:custGeom>
              <a:rect b="b" l="l" r="r" t="t"/>
              <a:pathLst>
                <a:path extrusionOk="0" h="1878" w="2048">
                  <a:moveTo>
                    <a:pt x="1018" y="0"/>
                  </a:moveTo>
                  <a:cubicBezTo>
                    <a:pt x="605" y="0"/>
                    <a:pt x="199" y="269"/>
                    <a:pt x="95" y="737"/>
                  </a:cubicBezTo>
                  <a:lnTo>
                    <a:pt x="0" y="759"/>
                  </a:lnTo>
                  <a:lnTo>
                    <a:pt x="99" y="1164"/>
                  </a:lnTo>
                  <a:cubicBezTo>
                    <a:pt x="203" y="1591"/>
                    <a:pt x="591" y="1877"/>
                    <a:pt x="1014" y="1877"/>
                  </a:cubicBezTo>
                  <a:cubicBezTo>
                    <a:pt x="1085" y="1877"/>
                    <a:pt x="1157" y="1869"/>
                    <a:pt x="1229" y="1852"/>
                  </a:cubicBezTo>
                  <a:cubicBezTo>
                    <a:pt x="1732" y="1731"/>
                    <a:pt x="2047" y="1231"/>
                    <a:pt x="1935" y="728"/>
                  </a:cubicBezTo>
                  <a:lnTo>
                    <a:pt x="1935"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9"/>
            <p:cNvSpPr/>
            <p:nvPr/>
          </p:nvSpPr>
          <p:spPr>
            <a:xfrm>
              <a:off x="1622525" y="2194600"/>
              <a:ext cx="56000" cy="47225"/>
            </a:xfrm>
            <a:custGeom>
              <a:rect b="b" l="l" r="r" t="t"/>
              <a:pathLst>
                <a:path extrusionOk="0" h="1889" w="2240">
                  <a:moveTo>
                    <a:pt x="1196" y="0"/>
                  </a:moveTo>
                  <a:cubicBezTo>
                    <a:pt x="893" y="0"/>
                    <a:pt x="588" y="143"/>
                    <a:pt x="399" y="449"/>
                  </a:cubicBezTo>
                  <a:cubicBezTo>
                    <a:pt x="0" y="1097"/>
                    <a:pt x="490" y="1888"/>
                    <a:pt x="1194" y="1888"/>
                  </a:cubicBezTo>
                  <a:cubicBezTo>
                    <a:pt x="1268" y="1888"/>
                    <a:pt x="1343" y="1880"/>
                    <a:pt x="1421" y="1861"/>
                  </a:cubicBezTo>
                  <a:cubicBezTo>
                    <a:pt x="1924" y="1740"/>
                    <a:pt x="2239" y="1232"/>
                    <a:pt x="2118" y="728"/>
                  </a:cubicBezTo>
                  <a:cubicBezTo>
                    <a:pt x="2007" y="258"/>
                    <a:pt x="1603" y="0"/>
                    <a:pt x="119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9"/>
            <p:cNvSpPr/>
            <p:nvPr/>
          </p:nvSpPr>
          <p:spPr>
            <a:xfrm>
              <a:off x="1629000" y="2207725"/>
              <a:ext cx="47150" cy="20925"/>
            </a:xfrm>
            <a:custGeom>
              <a:rect b="b" l="l" r="r" t="t"/>
              <a:pathLst>
                <a:path extrusionOk="0" h="837" w="1886">
                  <a:moveTo>
                    <a:pt x="1787" y="0"/>
                  </a:moveTo>
                  <a:lnTo>
                    <a:pt x="1" y="423"/>
                  </a:lnTo>
                  <a:cubicBezTo>
                    <a:pt x="1" y="495"/>
                    <a:pt x="10" y="567"/>
                    <a:pt x="28" y="639"/>
                  </a:cubicBezTo>
                  <a:cubicBezTo>
                    <a:pt x="41" y="707"/>
                    <a:pt x="68" y="774"/>
                    <a:pt x="100" y="837"/>
                  </a:cubicBezTo>
                  <a:lnTo>
                    <a:pt x="1886" y="414"/>
                  </a:lnTo>
                  <a:cubicBezTo>
                    <a:pt x="1886" y="270"/>
                    <a:pt x="1854" y="126"/>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9"/>
            <p:cNvSpPr/>
            <p:nvPr/>
          </p:nvSpPr>
          <p:spPr>
            <a:xfrm>
              <a:off x="1534875" y="2269125"/>
              <a:ext cx="128475" cy="127725"/>
            </a:xfrm>
            <a:custGeom>
              <a:rect b="b" l="l" r="r" t="t"/>
              <a:pathLst>
                <a:path extrusionOk="0" h="5109" w="5139">
                  <a:moveTo>
                    <a:pt x="3784" y="0"/>
                  </a:moveTo>
                  <a:lnTo>
                    <a:pt x="3680" y="122"/>
                  </a:lnTo>
                  <a:cubicBezTo>
                    <a:pt x="3466" y="41"/>
                    <a:pt x="3237" y="2"/>
                    <a:pt x="3002" y="2"/>
                  </a:cubicBezTo>
                  <a:cubicBezTo>
                    <a:pt x="2190" y="2"/>
                    <a:pt x="1312" y="470"/>
                    <a:pt x="729" y="1301"/>
                  </a:cubicBezTo>
                  <a:cubicBezTo>
                    <a:pt x="136" y="2151"/>
                    <a:pt x="1" y="3154"/>
                    <a:pt x="302" y="3928"/>
                  </a:cubicBezTo>
                  <a:lnTo>
                    <a:pt x="194" y="4049"/>
                  </a:lnTo>
                  <a:lnTo>
                    <a:pt x="774" y="4625"/>
                  </a:lnTo>
                  <a:cubicBezTo>
                    <a:pt x="833" y="4679"/>
                    <a:pt x="891" y="4733"/>
                    <a:pt x="959" y="4778"/>
                  </a:cubicBezTo>
                  <a:cubicBezTo>
                    <a:pt x="1277" y="5002"/>
                    <a:pt x="1650" y="5108"/>
                    <a:pt x="2037" y="5108"/>
                  </a:cubicBezTo>
                  <a:cubicBezTo>
                    <a:pt x="2848" y="5108"/>
                    <a:pt x="3724" y="4642"/>
                    <a:pt x="4306" y="3811"/>
                  </a:cubicBezTo>
                  <a:cubicBezTo>
                    <a:pt x="5138" y="2623"/>
                    <a:pt x="5089" y="1355"/>
                    <a:pt x="4175" y="410"/>
                  </a:cubicBezTo>
                  <a:lnTo>
                    <a:pt x="3784"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9"/>
            <p:cNvSpPr/>
            <p:nvPr/>
          </p:nvSpPr>
          <p:spPr>
            <a:xfrm>
              <a:off x="1532075" y="2345950"/>
              <a:ext cx="48825" cy="50625"/>
            </a:xfrm>
            <a:custGeom>
              <a:rect b="b" l="l" r="r" t="t"/>
              <a:pathLst>
                <a:path extrusionOk="0" h="2025" w="1953">
                  <a:moveTo>
                    <a:pt x="108" y="0"/>
                  </a:moveTo>
                  <a:lnTo>
                    <a:pt x="0" y="99"/>
                  </a:lnTo>
                  <a:lnTo>
                    <a:pt x="293" y="418"/>
                  </a:lnTo>
                  <a:lnTo>
                    <a:pt x="1728" y="1988"/>
                  </a:lnTo>
                  <a:cubicBezTo>
                    <a:pt x="1800" y="2002"/>
                    <a:pt x="1876" y="2015"/>
                    <a:pt x="1953" y="2024"/>
                  </a:cubicBezTo>
                  <a:lnTo>
                    <a:pt x="266" y="167"/>
                  </a:ln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9"/>
            <p:cNvSpPr/>
            <p:nvPr/>
          </p:nvSpPr>
          <p:spPr>
            <a:xfrm>
              <a:off x="1547125" y="2345950"/>
              <a:ext cx="48275" cy="50625"/>
            </a:xfrm>
            <a:custGeom>
              <a:rect b="b" l="l" r="r" t="t"/>
              <a:pathLst>
                <a:path extrusionOk="0" h="2025" w="1931">
                  <a:moveTo>
                    <a:pt x="109" y="0"/>
                  </a:moveTo>
                  <a:lnTo>
                    <a:pt x="1" y="99"/>
                  </a:lnTo>
                  <a:lnTo>
                    <a:pt x="1760" y="2024"/>
                  </a:lnTo>
                  <a:cubicBezTo>
                    <a:pt x="1814" y="2015"/>
                    <a:pt x="1877" y="2006"/>
                    <a:pt x="1931" y="199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9"/>
            <p:cNvSpPr/>
            <p:nvPr/>
          </p:nvSpPr>
          <p:spPr>
            <a:xfrm>
              <a:off x="1562325" y="2345950"/>
              <a:ext cx="45125" cy="47925"/>
            </a:xfrm>
            <a:custGeom>
              <a:rect b="b" l="l" r="r" t="t"/>
              <a:pathLst>
                <a:path extrusionOk="0" h="1917" w="1805">
                  <a:moveTo>
                    <a:pt x="104" y="0"/>
                  </a:moveTo>
                  <a:lnTo>
                    <a:pt x="0" y="99"/>
                  </a:lnTo>
                  <a:lnTo>
                    <a:pt x="1656" y="1916"/>
                  </a:lnTo>
                  <a:cubicBezTo>
                    <a:pt x="1705" y="1898"/>
                    <a:pt x="1755" y="1885"/>
                    <a:pt x="1804" y="1862"/>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9"/>
            <p:cNvSpPr/>
            <p:nvPr/>
          </p:nvSpPr>
          <p:spPr>
            <a:xfrm>
              <a:off x="1577275" y="2345950"/>
              <a:ext cx="40625" cy="43325"/>
            </a:xfrm>
            <a:custGeom>
              <a:rect b="b" l="l" r="r" t="t"/>
              <a:pathLst>
                <a:path extrusionOk="0" h="1733" w="1625">
                  <a:moveTo>
                    <a:pt x="109" y="0"/>
                  </a:moveTo>
                  <a:lnTo>
                    <a:pt x="1" y="99"/>
                  </a:lnTo>
                  <a:lnTo>
                    <a:pt x="1494" y="1732"/>
                  </a:lnTo>
                  <a:cubicBezTo>
                    <a:pt x="1539" y="1710"/>
                    <a:pt x="1580" y="1687"/>
                    <a:pt x="1625" y="1660"/>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9"/>
            <p:cNvSpPr/>
            <p:nvPr/>
          </p:nvSpPr>
          <p:spPr>
            <a:xfrm>
              <a:off x="1592450" y="2345950"/>
              <a:ext cx="34675" cy="37250"/>
            </a:xfrm>
            <a:custGeom>
              <a:rect b="b" l="l" r="r" t="t"/>
              <a:pathLst>
                <a:path extrusionOk="0" h="1490" w="1387">
                  <a:moveTo>
                    <a:pt x="109" y="0"/>
                  </a:moveTo>
                  <a:lnTo>
                    <a:pt x="1" y="99"/>
                  </a:lnTo>
                  <a:lnTo>
                    <a:pt x="1270" y="1489"/>
                  </a:lnTo>
                  <a:cubicBezTo>
                    <a:pt x="1310" y="1462"/>
                    <a:pt x="1346" y="1435"/>
                    <a:pt x="1386" y="1404"/>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9"/>
            <p:cNvSpPr/>
            <p:nvPr/>
          </p:nvSpPr>
          <p:spPr>
            <a:xfrm>
              <a:off x="1607425" y="2345950"/>
              <a:ext cx="27800" cy="30050"/>
            </a:xfrm>
            <a:custGeom>
              <a:rect b="b" l="l" r="r" t="t"/>
              <a:pathLst>
                <a:path extrusionOk="0" h="1202" w="1112">
                  <a:moveTo>
                    <a:pt x="108" y="0"/>
                  </a:moveTo>
                  <a:lnTo>
                    <a:pt x="0" y="99"/>
                  </a:lnTo>
                  <a:lnTo>
                    <a:pt x="1008" y="1201"/>
                  </a:lnTo>
                  <a:cubicBezTo>
                    <a:pt x="1044" y="1170"/>
                    <a:pt x="1080" y="1134"/>
                    <a:pt x="1111" y="1098"/>
                  </a:cubicBez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9"/>
            <p:cNvSpPr/>
            <p:nvPr/>
          </p:nvSpPr>
          <p:spPr>
            <a:xfrm>
              <a:off x="1609325" y="2331100"/>
              <a:ext cx="33200" cy="36350"/>
            </a:xfrm>
            <a:custGeom>
              <a:rect b="b" l="l" r="r" t="t"/>
              <a:pathLst>
                <a:path extrusionOk="0" h="1454" w="1328">
                  <a:moveTo>
                    <a:pt x="104" y="0"/>
                  </a:moveTo>
                  <a:lnTo>
                    <a:pt x="1" y="99"/>
                  </a:lnTo>
                  <a:lnTo>
                    <a:pt x="1238" y="1453"/>
                  </a:lnTo>
                  <a:cubicBezTo>
                    <a:pt x="1269" y="1413"/>
                    <a:pt x="1296" y="1372"/>
                    <a:pt x="1328" y="1336"/>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9"/>
            <p:cNvSpPr/>
            <p:nvPr/>
          </p:nvSpPr>
          <p:spPr>
            <a:xfrm>
              <a:off x="1609325" y="2314000"/>
              <a:ext cx="39400" cy="43650"/>
            </a:xfrm>
            <a:custGeom>
              <a:rect b="b" l="l" r="r" t="t"/>
              <a:pathLst>
                <a:path extrusionOk="0" h="1746" w="1576">
                  <a:moveTo>
                    <a:pt x="109" y="0"/>
                  </a:moveTo>
                  <a:lnTo>
                    <a:pt x="1" y="99"/>
                  </a:lnTo>
                  <a:lnTo>
                    <a:pt x="1503" y="1746"/>
                  </a:lnTo>
                  <a:cubicBezTo>
                    <a:pt x="1526" y="1701"/>
                    <a:pt x="1553" y="1656"/>
                    <a:pt x="1575" y="161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9"/>
            <p:cNvSpPr/>
            <p:nvPr/>
          </p:nvSpPr>
          <p:spPr>
            <a:xfrm>
              <a:off x="1609325" y="2297025"/>
              <a:ext cx="44450" cy="49500"/>
            </a:xfrm>
            <a:custGeom>
              <a:rect b="b" l="l" r="r" t="t"/>
              <a:pathLst>
                <a:path extrusionOk="0" h="1980" w="1778">
                  <a:moveTo>
                    <a:pt x="109" y="0"/>
                  </a:moveTo>
                  <a:lnTo>
                    <a:pt x="1" y="99"/>
                  </a:lnTo>
                  <a:lnTo>
                    <a:pt x="1719" y="1980"/>
                  </a:lnTo>
                  <a:cubicBezTo>
                    <a:pt x="1742" y="1930"/>
                    <a:pt x="1760" y="1881"/>
                    <a:pt x="1778" y="182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9"/>
            <p:cNvSpPr/>
            <p:nvPr/>
          </p:nvSpPr>
          <p:spPr>
            <a:xfrm>
              <a:off x="1609325" y="2279925"/>
              <a:ext cx="47600" cy="53775"/>
            </a:xfrm>
            <a:custGeom>
              <a:rect b="b" l="l" r="r" t="t"/>
              <a:pathLst>
                <a:path extrusionOk="0" h="2151" w="1904">
                  <a:moveTo>
                    <a:pt x="109" y="0"/>
                  </a:moveTo>
                  <a:lnTo>
                    <a:pt x="1" y="99"/>
                  </a:lnTo>
                  <a:lnTo>
                    <a:pt x="1877" y="2151"/>
                  </a:lnTo>
                  <a:cubicBezTo>
                    <a:pt x="1886" y="2092"/>
                    <a:pt x="1895" y="2029"/>
                    <a:pt x="1904" y="197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9"/>
            <p:cNvSpPr/>
            <p:nvPr/>
          </p:nvSpPr>
          <p:spPr>
            <a:xfrm>
              <a:off x="1609325" y="2262825"/>
              <a:ext cx="47825" cy="54900"/>
            </a:xfrm>
            <a:custGeom>
              <a:rect b="b" l="l" r="r" t="t"/>
              <a:pathLst>
                <a:path extrusionOk="0" h="2196" w="1913">
                  <a:moveTo>
                    <a:pt x="109" y="1"/>
                  </a:moveTo>
                  <a:lnTo>
                    <a:pt x="1" y="100"/>
                  </a:lnTo>
                  <a:lnTo>
                    <a:pt x="140" y="257"/>
                  </a:lnTo>
                  <a:lnTo>
                    <a:pt x="1913" y="2196"/>
                  </a:lnTo>
                  <a:cubicBezTo>
                    <a:pt x="1908" y="2115"/>
                    <a:pt x="1899" y="2029"/>
                    <a:pt x="1881" y="1948"/>
                  </a:cubicBezTo>
                  <a:lnTo>
                    <a:pt x="361" y="279"/>
                  </a:lnTo>
                  <a:lnTo>
                    <a:pt x="109"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9"/>
            <p:cNvSpPr/>
            <p:nvPr/>
          </p:nvSpPr>
          <p:spPr>
            <a:xfrm>
              <a:off x="1518350" y="2255575"/>
              <a:ext cx="132500" cy="127675"/>
            </a:xfrm>
            <a:custGeom>
              <a:rect b="b" l="l" r="r" t="t"/>
              <a:pathLst>
                <a:path extrusionOk="0" h="5107" w="5300">
                  <a:moveTo>
                    <a:pt x="3131" y="1"/>
                  </a:moveTo>
                  <a:cubicBezTo>
                    <a:pt x="2320" y="1"/>
                    <a:pt x="1446" y="467"/>
                    <a:pt x="864" y="1298"/>
                  </a:cubicBezTo>
                  <a:cubicBezTo>
                    <a:pt x="0" y="2526"/>
                    <a:pt x="104" y="4083"/>
                    <a:pt x="1089" y="4776"/>
                  </a:cubicBezTo>
                  <a:cubicBezTo>
                    <a:pt x="1409" y="5000"/>
                    <a:pt x="1782" y="5106"/>
                    <a:pt x="2170" y="5106"/>
                  </a:cubicBezTo>
                  <a:cubicBezTo>
                    <a:pt x="2981" y="5106"/>
                    <a:pt x="3856" y="4640"/>
                    <a:pt x="4440" y="3808"/>
                  </a:cubicBezTo>
                  <a:cubicBezTo>
                    <a:pt x="5300" y="2585"/>
                    <a:pt x="5196" y="1028"/>
                    <a:pt x="4211" y="331"/>
                  </a:cubicBezTo>
                  <a:cubicBezTo>
                    <a:pt x="3891" y="107"/>
                    <a:pt x="3518" y="1"/>
                    <a:pt x="313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9"/>
            <p:cNvSpPr/>
            <p:nvPr/>
          </p:nvSpPr>
          <p:spPr>
            <a:xfrm>
              <a:off x="1524075" y="2261475"/>
              <a:ext cx="120925" cy="116325"/>
            </a:xfrm>
            <a:custGeom>
              <a:rect b="b" l="l" r="r" t="t"/>
              <a:pathLst>
                <a:path extrusionOk="0" h="4653" w="4837">
                  <a:moveTo>
                    <a:pt x="2879" y="54"/>
                  </a:moveTo>
                  <a:cubicBezTo>
                    <a:pt x="3213" y="54"/>
                    <a:pt x="3538" y="158"/>
                    <a:pt x="3811" y="347"/>
                  </a:cubicBezTo>
                  <a:cubicBezTo>
                    <a:pt x="4684" y="959"/>
                    <a:pt x="4769" y="2349"/>
                    <a:pt x="4005" y="3442"/>
                  </a:cubicBezTo>
                  <a:cubicBezTo>
                    <a:pt x="3501" y="4153"/>
                    <a:pt x="2727" y="4598"/>
                    <a:pt x="1980" y="4598"/>
                  </a:cubicBezTo>
                  <a:cubicBezTo>
                    <a:pt x="1973" y="4598"/>
                    <a:pt x="1966" y="4598"/>
                    <a:pt x="1959" y="4598"/>
                  </a:cubicBezTo>
                  <a:cubicBezTo>
                    <a:pt x="1624" y="4598"/>
                    <a:pt x="1300" y="4495"/>
                    <a:pt x="1026" y="4306"/>
                  </a:cubicBezTo>
                  <a:cubicBezTo>
                    <a:pt x="154" y="3694"/>
                    <a:pt x="68" y="2304"/>
                    <a:pt x="833" y="1215"/>
                  </a:cubicBezTo>
                  <a:cubicBezTo>
                    <a:pt x="1337" y="500"/>
                    <a:pt x="2111" y="55"/>
                    <a:pt x="2857" y="55"/>
                  </a:cubicBezTo>
                  <a:cubicBezTo>
                    <a:pt x="2864" y="54"/>
                    <a:pt x="2872" y="54"/>
                    <a:pt x="2879" y="54"/>
                  </a:cubicBezTo>
                  <a:close/>
                  <a:moveTo>
                    <a:pt x="2879" y="0"/>
                  </a:moveTo>
                  <a:cubicBezTo>
                    <a:pt x="2872" y="0"/>
                    <a:pt x="2865" y="0"/>
                    <a:pt x="2857" y="1"/>
                  </a:cubicBezTo>
                  <a:cubicBezTo>
                    <a:pt x="2120" y="1"/>
                    <a:pt x="1319" y="423"/>
                    <a:pt x="788" y="1179"/>
                  </a:cubicBezTo>
                  <a:cubicBezTo>
                    <a:pt x="1" y="2299"/>
                    <a:pt x="95" y="3716"/>
                    <a:pt x="995" y="4351"/>
                  </a:cubicBezTo>
                  <a:cubicBezTo>
                    <a:pt x="1281" y="4549"/>
                    <a:pt x="1615" y="4652"/>
                    <a:pt x="1958" y="4652"/>
                  </a:cubicBezTo>
                  <a:cubicBezTo>
                    <a:pt x="1966" y="4652"/>
                    <a:pt x="1973" y="4652"/>
                    <a:pt x="1980" y="4652"/>
                  </a:cubicBezTo>
                  <a:cubicBezTo>
                    <a:pt x="2722" y="4652"/>
                    <a:pt x="3519" y="4229"/>
                    <a:pt x="4049" y="3474"/>
                  </a:cubicBezTo>
                  <a:cubicBezTo>
                    <a:pt x="4837" y="2353"/>
                    <a:pt x="4742" y="932"/>
                    <a:pt x="3843" y="302"/>
                  </a:cubicBezTo>
                  <a:cubicBezTo>
                    <a:pt x="3561" y="104"/>
                    <a:pt x="3223" y="0"/>
                    <a:pt x="28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8" name="Google Shape;488;p19"/>
          <p:cNvSpPr/>
          <p:nvPr/>
        </p:nvSpPr>
        <p:spPr>
          <a:xfrm>
            <a:off x="734275" y="2757975"/>
            <a:ext cx="735632" cy="738490"/>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9" name="Google Shape;489;p19"/>
          <p:cNvGrpSpPr/>
          <p:nvPr/>
        </p:nvGrpSpPr>
        <p:grpSpPr>
          <a:xfrm>
            <a:off x="808316" y="2710233"/>
            <a:ext cx="565883" cy="706230"/>
            <a:chOff x="4940025" y="3561925"/>
            <a:chExt cx="336875" cy="420425"/>
          </a:xfrm>
        </p:grpSpPr>
        <p:sp>
          <p:nvSpPr>
            <p:cNvPr id="490" name="Google Shape;490;p19"/>
            <p:cNvSpPr/>
            <p:nvPr/>
          </p:nvSpPr>
          <p:spPr>
            <a:xfrm>
              <a:off x="5018850" y="3849625"/>
              <a:ext cx="194200" cy="97125"/>
            </a:xfrm>
            <a:custGeom>
              <a:rect b="b" l="l" r="r" t="t"/>
              <a:pathLst>
                <a:path extrusionOk="0" h="3885" w="7768">
                  <a:moveTo>
                    <a:pt x="3725" y="1"/>
                  </a:moveTo>
                  <a:cubicBezTo>
                    <a:pt x="1668" y="1"/>
                    <a:pt x="0" y="1668"/>
                    <a:pt x="0" y="3725"/>
                  </a:cubicBezTo>
                  <a:lnTo>
                    <a:pt x="0" y="3884"/>
                  </a:lnTo>
                  <a:lnTo>
                    <a:pt x="7768" y="3884"/>
                  </a:lnTo>
                  <a:lnTo>
                    <a:pt x="7768" y="3725"/>
                  </a:lnTo>
                  <a:cubicBezTo>
                    <a:pt x="7768" y="1668"/>
                    <a:pt x="6100" y="1"/>
                    <a:pt x="404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9"/>
            <p:cNvSpPr/>
            <p:nvPr/>
          </p:nvSpPr>
          <p:spPr>
            <a:xfrm>
              <a:off x="5102225" y="3849625"/>
              <a:ext cx="110950" cy="97125"/>
            </a:xfrm>
            <a:custGeom>
              <a:rect b="b" l="l" r="r" t="t"/>
              <a:pathLst>
                <a:path extrusionOk="0" h="3885" w="4438">
                  <a:moveTo>
                    <a:pt x="558" y="1"/>
                  </a:moveTo>
                  <a:cubicBezTo>
                    <a:pt x="555" y="1"/>
                    <a:pt x="552" y="1"/>
                    <a:pt x="549" y="1"/>
                  </a:cubicBezTo>
                  <a:cubicBezTo>
                    <a:pt x="362" y="1"/>
                    <a:pt x="179" y="10"/>
                    <a:pt x="1" y="38"/>
                  </a:cubicBezTo>
                  <a:cubicBezTo>
                    <a:pt x="1917" y="310"/>
                    <a:pt x="3337" y="1950"/>
                    <a:pt x="3337" y="3884"/>
                  </a:cubicBezTo>
                  <a:lnTo>
                    <a:pt x="4437" y="3884"/>
                  </a:lnTo>
                  <a:cubicBezTo>
                    <a:pt x="4437" y="1742"/>
                    <a:pt x="2699"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9"/>
            <p:cNvSpPr/>
            <p:nvPr/>
          </p:nvSpPr>
          <p:spPr>
            <a:xfrm>
              <a:off x="4940025" y="3815675"/>
              <a:ext cx="121825" cy="28600"/>
            </a:xfrm>
            <a:custGeom>
              <a:rect b="b" l="l" r="r" t="t"/>
              <a:pathLst>
                <a:path extrusionOk="0" h="1144" w="4873">
                  <a:moveTo>
                    <a:pt x="361" y="0"/>
                  </a:moveTo>
                  <a:cubicBezTo>
                    <a:pt x="164" y="0"/>
                    <a:pt x="0" y="159"/>
                    <a:pt x="0" y="361"/>
                  </a:cubicBezTo>
                  <a:lnTo>
                    <a:pt x="0" y="782"/>
                  </a:lnTo>
                  <a:cubicBezTo>
                    <a:pt x="0" y="979"/>
                    <a:pt x="159" y="1143"/>
                    <a:pt x="361" y="1143"/>
                  </a:cubicBezTo>
                  <a:lnTo>
                    <a:pt x="4512" y="1143"/>
                  </a:lnTo>
                  <a:cubicBezTo>
                    <a:pt x="4713" y="1143"/>
                    <a:pt x="4873" y="979"/>
                    <a:pt x="4873" y="782"/>
                  </a:cubicBezTo>
                  <a:lnTo>
                    <a:pt x="4873" y="361"/>
                  </a:lnTo>
                  <a:cubicBezTo>
                    <a:pt x="4873" y="159"/>
                    <a:pt x="4713" y="0"/>
                    <a:pt x="451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9"/>
            <p:cNvSpPr/>
            <p:nvPr/>
          </p:nvSpPr>
          <p:spPr>
            <a:xfrm>
              <a:off x="5024925" y="3815650"/>
              <a:ext cx="36925" cy="28500"/>
            </a:xfrm>
            <a:custGeom>
              <a:rect b="b" l="l" r="r" t="t"/>
              <a:pathLst>
                <a:path extrusionOk="0" h="1140" w="1477">
                  <a:moveTo>
                    <a:pt x="9" y="1"/>
                  </a:moveTo>
                  <a:cubicBezTo>
                    <a:pt x="6" y="1"/>
                    <a:pt x="4" y="1"/>
                    <a:pt x="1" y="1"/>
                  </a:cubicBezTo>
                  <a:lnTo>
                    <a:pt x="18" y="1"/>
                  </a:lnTo>
                  <a:cubicBezTo>
                    <a:pt x="15" y="1"/>
                    <a:pt x="12" y="1"/>
                    <a:pt x="9" y="1"/>
                  </a:cubicBezTo>
                  <a:close/>
                  <a:moveTo>
                    <a:pt x="1106" y="1"/>
                  </a:moveTo>
                  <a:cubicBezTo>
                    <a:pt x="1103" y="1"/>
                    <a:pt x="1100" y="1"/>
                    <a:pt x="1097" y="1"/>
                  </a:cubicBezTo>
                  <a:lnTo>
                    <a:pt x="18" y="1"/>
                  </a:lnTo>
                  <a:cubicBezTo>
                    <a:pt x="216" y="6"/>
                    <a:pt x="376" y="171"/>
                    <a:pt x="376" y="376"/>
                  </a:cubicBezTo>
                  <a:lnTo>
                    <a:pt x="376" y="765"/>
                  </a:lnTo>
                  <a:cubicBezTo>
                    <a:pt x="376" y="971"/>
                    <a:pt x="207" y="1139"/>
                    <a:pt x="1" y="1139"/>
                  </a:cubicBezTo>
                  <a:lnTo>
                    <a:pt x="1097" y="1139"/>
                  </a:lnTo>
                  <a:cubicBezTo>
                    <a:pt x="1308" y="1139"/>
                    <a:pt x="1477" y="971"/>
                    <a:pt x="1472" y="765"/>
                  </a:cubicBezTo>
                  <a:lnTo>
                    <a:pt x="1472" y="376"/>
                  </a:lnTo>
                  <a:cubicBezTo>
                    <a:pt x="1476" y="168"/>
                    <a:pt x="1312" y="1"/>
                    <a:pt x="1106" y="1"/>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9"/>
            <p:cNvSpPr/>
            <p:nvPr/>
          </p:nvSpPr>
          <p:spPr>
            <a:xfrm>
              <a:off x="4968600" y="3844250"/>
              <a:ext cx="78600" cy="61975"/>
            </a:xfrm>
            <a:custGeom>
              <a:rect b="b" l="l" r="r" t="t"/>
              <a:pathLst>
                <a:path extrusionOk="0" h="2479" w="3144">
                  <a:moveTo>
                    <a:pt x="0" y="0"/>
                  </a:moveTo>
                  <a:cubicBezTo>
                    <a:pt x="14" y="52"/>
                    <a:pt x="38" y="103"/>
                    <a:pt x="66" y="155"/>
                  </a:cubicBezTo>
                  <a:cubicBezTo>
                    <a:pt x="609" y="1115"/>
                    <a:pt x="1401" y="1921"/>
                    <a:pt x="2357" y="2478"/>
                  </a:cubicBezTo>
                  <a:cubicBezTo>
                    <a:pt x="2554" y="2062"/>
                    <a:pt x="2816" y="1677"/>
                    <a:pt x="3144" y="1349"/>
                  </a:cubicBezTo>
                  <a:cubicBezTo>
                    <a:pt x="2540" y="1012"/>
                    <a:pt x="2015" y="553"/>
                    <a:pt x="1603" y="0"/>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9"/>
            <p:cNvSpPr/>
            <p:nvPr/>
          </p:nvSpPr>
          <p:spPr>
            <a:xfrm>
              <a:off x="5091700" y="3879975"/>
              <a:ext cx="42300" cy="36250"/>
            </a:xfrm>
            <a:custGeom>
              <a:rect b="b" l="l" r="r" t="t"/>
              <a:pathLst>
                <a:path extrusionOk="0" h="1450" w="1692">
                  <a:moveTo>
                    <a:pt x="970" y="0"/>
                  </a:moveTo>
                  <a:cubicBezTo>
                    <a:pt x="323" y="0"/>
                    <a:pt x="0" y="782"/>
                    <a:pt x="455" y="1237"/>
                  </a:cubicBezTo>
                  <a:cubicBezTo>
                    <a:pt x="603" y="1384"/>
                    <a:pt x="784" y="1449"/>
                    <a:pt x="962" y="1449"/>
                  </a:cubicBezTo>
                  <a:cubicBezTo>
                    <a:pt x="1335" y="1449"/>
                    <a:pt x="1691" y="1161"/>
                    <a:pt x="1691" y="726"/>
                  </a:cubicBezTo>
                  <a:cubicBezTo>
                    <a:pt x="1691" y="323"/>
                    <a:pt x="1368" y="0"/>
                    <a:pt x="97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9"/>
            <p:cNvSpPr/>
            <p:nvPr/>
          </p:nvSpPr>
          <p:spPr>
            <a:xfrm>
              <a:off x="5177200" y="3641850"/>
              <a:ext cx="86450" cy="255475"/>
            </a:xfrm>
            <a:custGeom>
              <a:rect b="b" l="l" r="r" t="t"/>
              <a:pathLst>
                <a:path extrusionOk="0" h="10219" w="3458">
                  <a:moveTo>
                    <a:pt x="684" y="1"/>
                  </a:moveTo>
                  <a:lnTo>
                    <a:pt x="103" y="1214"/>
                  </a:lnTo>
                  <a:cubicBezTo>
                    <a:pt x="2802" y="3205"/>
                    <a:pt x="2750" y="7258"/>
                    <a:pt x="0" y="9178"/>
                  </a:cubicBezTo>
                  <a:cubicBezTo>
                    <a:pt x="356" y="9469"/>
                    <a:pt x="661" y="9820"/>
                    <a:pt x="900" y="10218"/>
                  </a:cubicBezTo>
                  <a:cubicBezTo>
                    <a:pt x="2413" y="9108"/>
                    <a:pt x="3350" y="7379"/>
                    <a:pt x="3458" y="5505"/>
                  </a:cubicBezTo>
                  <a:lnTo>
                    <a:pt x="3448" y="4709"/>
                  </a:lnTo>
                  <a:cubicBezTo>
                    <a:pt x="3322" y="2882"/>
                    <a:pt x="2394" y="1200"/>
                    <a:pt x="918" y="113"/>
                  </a:cubicBezTo>
                  <a:cubicBezTo>
                    <a:pt x="848" y="62"/>
                    <a:pt x="769" y="19"/>
                    <a:pt x="684"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9"/>
            <p:cNvSpPr/>
            <p:nvPr/>
          </p:nvSpPr>
          <p:spPr>
            <a:xfrm>
              <a:off x="5190075" y="3641850"/>
              <a:ext cx="73475" cy="255475"/>
            </a:xfrm>
            <a:custGeom>
              <a:rect b="b" l="l" r="r" t="t"/>
              <a:pathLst>
                <a:path extrusionOk="0" h="10219" w="2939">
                  <a:moveTo>
                    <a:pt x="169" y="1"/>
                  </a:moveTo>
                  <a:lnTo>
                    <a:pt x="1" y="352"/>
                  </a:lnTo>
                  <a:cubicBezTo>
                    <a:pt x="638" y="891"/>
                    <a:pt x="1162" y="1547"/>
                    <a:pt x="1547" y="2292"/>
                  </a:cubicBezTo>
                  <a:cubicBezTo>
                    <a:pt x="1935" y="3041"/>
                    <a:pt x="2165" y="3866"/>
                    <a:pt x="2226" y="4709"/>
                  </a:cubicBezTo>
                  <a:lnTo>
                    <a:pt x="2235" y="5505"/>
                  </a:lnTo>
                  <a:cubicBezTo>
                    <a:pt x="2142" y="7178"/>
                    <a:pt x="1383" y="8738"/>
                    <a:pt x="132" y="9848"/>
                  </a:cubicBezTo>
                  <a:cubicBezTo>
                    <a:pt x="221" y="9965"/>
                    <a:pt x="305" y="10092"/>
                    <a:pt x="380" y="10218"/>
                  </a:cubicBezTo>
                  <a:cubicBezTo>
                    <a:pt x="1893" y="9108"/>
                    <a:pt x="2835" y="7379"/>
                    <a:pt x="2938" y="5505"/>
                  </a:cubicBezTo>
                  <a:lnTo>
                    <a:pt x="2933" y="4709"/>
                  </a:lnTo>
                  <a:cubicBezTo>
                    <a:pt x="2807" y="2882"/>
                    <a:pt x="1879" y="1200"/>
                    <a:pt x="403" y="113"/>
                  </a:cubicBezTo>
                  <a:cubicBezTo>
                    <a:pt x="333" y="62"/>
                    <a:pt x="254" y="19"/>
                    <a:pt x="169"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9"/>
            <p:cNvSpPr/>
            <p:nvPr/>
          </p:nvSpPr>
          <p:spPr>
            <a:xfrm>
              <a:off x="4955000" y="3946725"/>
              <a:ext cx="321900" cy="35625"/>
            </a:xfrm>
            <a:custGeom>
              <a:rect b="b" l="l" r="r" t="t"/>
              <a:pathLst>
                <a:path extrusionOk="0" h="1425" w="12876">
                  <a:moveTo>
                    <a:pt x="1078" y="0"/>
                  </a:moveTo>
                  <a:cubicBezTo>
                    <a:pt x="727" y="0"/>
                    <a:pt x="408" y="216"/>
                    <a:pt x="282" y="544"/>
                  </a:cubicBezTo>
                  <a:lnTo>
                    <a:pt x="71" y="1073"/>
                  </a:lnTo>
                  <a:cubicBezTo>
                    <a:pt x="1" y="1242"/>
                    <a:pt x="127" y="1425"/>
                    <a:pt x="310" y="1425"/>
                  </a:cubicBezTo>
                  <a:lnTo>
                    <a:pt x="12571" y="1425"/>
                  </a:lnTo>
                  <a:cubicBezTo>
                    <a:pt x="12753" y="1425"/>
                    <a:pt x="12875" y="1242"/>
                    <a:pt x="12810" y="1073"/>
                  </a:cubicBezTo>
                  <a:lnTo>
                    <a:pt x="12599" y="544"/>
                  </a:lnTo>
                  <a:cubicBezTo>
                    <a:pt x="12472" y="216"/>
                    <a:pt x="12154" y="0"/>
                    <a:pt x="11802"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9"/>
            <p:cNvSpPr/>
            <p:nvPr/>
          </p:nvSpPr>
          <p:spPr>
            <a:xfrm>
              <a:off x="5239975" y="3946725"/>
              <a:ext cx="36925" cy="35500"/>
            </a:xfrm>
            <a:custGeom>
              <a:rect b="b" l="l" r="r" t="t"/>
              <a:pathLst>
                <a:path extrusionOk="0" h="1420" w="1477">
                  <a:moveTo>
                    <a:pt x="414" y="0"/>
                  </a:moveTo>
                  <a:cubicBezTo>
                    <a:pt x="411" y="0"/>
                    <a:pt x="407" y="0"/>
                    <a:pt x="403" y="0"/>
                  </a:cubicBezTo>
                  <a:lnTo>
                    <a:pt x="0" y="0"/>
                  </a:lnTo>
                  <a:lnTo>
                    <a:pt x="567" y="1420"/>
                  </a:lnTo>
                  <a:lnTo>
                    <a:pt x="1172" y="1420"/>
                  </a:lnTo>
                  <a:cubicBezTo>
                    <a:pt x="1354" y="1420"/>
                    <a:pt x="1476" y="1237"/>
                    <a:pt x="1411" y="1073"/>
                  </a:cubicBezTo>
                  <a:lnTo>
                    <a:pt x="1200" y="539"/>
                  </a:lnTo>
                  <a:cubicBezTo>
                    <a:pt x="1070" y="215"/>
                    <a:pt x="761" y="0"/>
                    <a:pt x="4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9"/>
            <p:cNvSpPr/>
            <p:nvPr/>
          </p:nvSpPr>
          <p:spPr>
            <a:xfrm>
              <a:off x="5180700" y="3561925"/>
              <a:ext cx="68200" cy="66300"/>
            </a:xfrm>
            <a:custGeom>
              <a:rect b="b" l="l" r="r" t="t"/>
              <a:pathLst>
                <a:path extrusionOk="0" h="2652" w="2728">
                  <a:moveTo>
                    <a:pt x="653" y="0"/>
                  </a:moveTo>
                  <a:cubicBezTo>
                    <a:pt x="558" y="0"/>
                    <a:pt x="465" y="35"/>
                    <a:pt x="394" y="106"/>
                  </a:cubicBezTo>
                  <a:lnTo>
                    <a:pt x="146" y="359"/>
                  </a:lnTo>
                  <a:cubicBezTo>
                    <a:pt x="1" y="499"/>
                    <a:pt x="1" y="733"/>
                    <a:pt x="146" y="874"/>
                  </a:cubicBezTo>
                  <a:lnTo>
                    <a:pt x="1814" y="2546"/>
                  </a:lnTo>
                  <a:cubicBezTo>
                    <a:pt x="1886" y="2617"/>
                    <a:pt x="1980" y="2652"/>
                    <a:pt x="2074" y="2652"/>
                  </a:cubicBezTo>
                  <a:cubicBezTo>
                    <a:pt x="2168" y="2652"/>
                    <a:pt x="2261" y="2617"/>
                    <a:pt x="2334" y="2546"/>
                  </a:cubicBezTo>
                  <a:lnTo>
                    <a:pt x="2582" y="2298"/>
                  </a:lnTo>
                  <a:cubicBezTo>
                    <a:pt x="2727" y="2153"/>
                    <a:pt x="2727" y="1919"/>
                    <a:pt x="2582" y="1778"/>
                  </a:cubicBezTo>
                  <a:lnTo>
                    <a:pt x="914" y="106"/>
                  </a:lnTo>
                  <a:cubicBezTo>
                    <a:pt x="842" y="35"/>
                    <a:pt x="747" y="0"/>
                    <a:pt x="65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9"/>
            <p:cNvSpPr/>
            <p:nvPr/>
          </p:nvSpPr>
          <p:spPr>
            <a:xfrm>
              <a:off x="5210225" y="3585525"/>
              <a:ext cx="38550" cy="42675"/>
            </a:xfrm>
            <a:custGeom>
              <a:rect b="b" l="l" r="r" t="t"/>
              <a:pathLst>
                <a:path extrusionOk="0" h="1707" w="1542">
                  <a:moveTo>
                    <a:pt x="567" y="0"/>
                  </a:moveTo>
                  <a:lnTo>
                    <a:pt x="579" y="12"/>
                  </a:lnTo>
                  <a:lnTo>
                    <a:pt x="567" y="0"/>
                  </a:lnTo>
                  <a:close/>
                  <a:moveTo>
                    <a:pt x="579" y="12"/>
                  </a:moveTo>
                  <a:lnTo>
                    <a:pt x="769" y="202"/>
                  </a:lnTo>
                  <a:lnTo>
                    <a:pt x="769" y="202"/>
                  </a:lnTo>
                  <a:lnTo>
                    <a:pt x="579" y="12"/>
                  </a:lnTo>
                  <a:close/>
                  <a:moveTo>
                    <a:pt x="769" y="202"/>
                  </a:moveTo>
                  <a:cubicBezTo>
                    <a:pt x="919" y="352"/>
                    <a:pt x="919" y="595"/>
                    <a:pt x="769" y="745"/>
                  </a:cubicBezTo>
                  <a:lnTo>
                    <a:pt x="544" y="970"/>
                  </a:lnTo>
                  <a:cubicBezTo>
                    <a:pt x="469" y="1045"/>
                    <a:pt x="370" y="1082"/>
                    <a:pt x="272" y="1082"/>
                  </a:cubicBezTo>
                  <a:cubicBezTo>
                    <a:pt x="174" y="1082"/>
                    <a:pt x="75" y="1045"/>
                    <a:pt x="0" y="970"/>
                  </a:cubicBezTo>
                  <a:lnTo>
                    <a:pt x="0" y="970"/>
                  </a:lnTo>
                  <a:lnTo>
                    <a:pt x="628" y="1598"/>
                  </a:lnTo>
                  <a:cubicBezTo>
                    <a:pt x="703" y="1670"/>
                    <a:pt x="800" y="1707"/>
                    <a:pt x="898" y="1707"/>
                  </a:cubicBezTo>
                  <a:cubicBezTo>
                    <a:pt x="995" y="1707"/>
                    <a:pt x="1092" y="1670"/>
                    <a:pt x="1167" y="1598"/>
                  </a:cubicBezTo>
                  <a:lnTo>
                    <a:pt x="1396" y="1368"/>
                  </a:lnTo>
                  <a:cubicBezTo>
                    <a:pt x="1542" y="1214"/>
                    <a:pt x="1537" y="975"/>
                    <a:pt x="1392" y="825"/>
                  </a:cubicBezTo>
                  <a:lnTo>
                    <a:pt x="769" y="202"/>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9"/>
            <p:cNvSpPr/>
            <p:nvPr/>
          </p:nvSpPr>
          <p:spPr>
            <a:xfrm>
              <a:off x="5015800" y="3701200"/>
              <a:ext cx="93825" cy="92350"/>
            </a:xfrm>
            <a:custGeom>
              <a:rect b="b" l="l" r="r" t="t"/>
              <a:pathLst>
                <a:path extrusionOk="0" h="3694" w="3753">
                  <a:moveTo>
                    <a:pt x="755" y="1"/>
                  </a:moveTo>
                  <a:cubicBezTo>
                    <a:pt x="682" y="1"/>
                    <a:pt x="609" y="28"/>
                    <a:pt x="553" y="82"/>
                  </a:cubicBezTo>
                  <a:lnTo>
                    <a:pt x="108" y="531"/>
                  </a:lnTo>
                  <a:cubicBezTo>
                    <a:pt x="0" y="639"/>
                    <a:pt x="0" y="817"/>
                    <a:pt x="108" y="929"/>
                  </a:cubicBezTo>
                  <a:lnTo>
                    <a:pt x="2788" y="3609"/>
                  </a:lnTo>
                  <a:cubicBezTo>
                    <a:pt x="2844" y="3665"/>
                    <a:pt x="2917" y="3694"/>
                    <a:pt x="2989" y="3694"/>
                  </a:cubicBezTo>
                  <a:cubicBezTo>
                    <a:pt x="3062" y="3694"/>
                    <a:pt x="3135" y="3665"/>
                    <a:pt x="3191" y="3609"/>
                  </a:cubicBezTo>
                  <a:lnTo>
                    <a:pt x="3641" y="3164"/>
                  </a:lnTo>
                  <a:cubicBezTo>
                    <a:pt x="3753" y="3052"/>
                    <a:pt x="3753" y="2869"/>
                    <a:pt x="3636" y="2766"/>
                  </a:cubicBezTo>
                  <a:lnTo>
                    <a:pt x="956" y="82"/>
                  </a:lnTo>
                  <a:cubicBezTo>
                    <a:pt x="900" y="28"/>
                    <a:pt x="827" y="1"/>
                    <a:pt x="75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9"/>
            <p:cNvSpPr/>
            <p:nvPr/>
          </p:nvSpPr>
          <p:spPr>
            <a:xfrm>
              <a:off x="5069800" y="3754400"/>
              <a:ext cx="39725" cy="39000"/>
            </a:xfrm>
            <a:custGeom>
              <a:rect b="b" l="l" r="r" t="t"/>
              <a:pathLst>
                <a:path extrusionOk="0" h="1560" w="1589">
                  <a:moveTo>
                    <a:pt x="848" y="1"/>
                  </a:moveTo>
                  <a:lnTo>
                    <a:pt x="856" y="9"/>
                  </a:lnTo>
                  <a:lnTo>
                    <a:pt x="856" y="9"/>
                  </a:lnTo>
                  <a:cubicBezTo>
                    <a:pt x="854" y="6"/>
                    <a:pt x="851" y="4"/>
                    <a:pt x="848" y="1"/>
                  </a:cubicBezTo>
                  <a:close/>
                  <a:moveTo>
                    <a:pt x="0" y="849"/>
                  </a:moveTo>
                  <a:lnTo>
                    <a:pt x="0" y="849"/>
                  </a:lnTo>
                  <a:cubicBezTo>
                    <a:pt x="3" y="852"/>
                    <a:pt x="6" y="854"/>
                    <a:pt x="9" y="857"/>
                  </a:cubicBezTo>
                  <a:lnTo>
                    <a:pt x="9" y="857"/>
                  </a:lnTo>
                  <a:lnTo>
                    <a:pt x="0" y="849"/>
                  </a:lnTo>
                  <a:close/>
                  <a:moveTo>
                    <a:pt x="856" y="9"/>
                  </a:moveTo>
                  <a:lnTo>
                    <a:pt x="856" y="9"/>
                  </a:lnTo>
                  <a:cubicBezTo>
                    <a:pt x="965" y="122"/>
                    <a:pt x="962" y="304"/>
                    <a:pt x="848" y="418"/>
                  </a:cubicBezTo>
                  <a:lnTo>
                    <a:pt x="417" y="849"/>
                  </a:lnTo>
                  <a:cubicBezTo>
                    <a:pt x="358" y="907"/>
                    <a:pt x="282" y="937"/>
                    <a:pt x="207" y="937"/>
                  </a:cubicBezTo>
                  <a:cubicBezTo>
                    <a:pt x="135" y="937"/>
                    <a:pt x="64" y="910"/>
                    <a:pt x="9" y="857"/>
                  </a:cubicBezTo>
                  <a:lnTo>
                    <a:pt x="9" y="857"/>
                  </a:lnTo>
                  <a:lnTo>
                    <a:pt x="623" y="1472"/>
                  </a:lnTo>
                  <a:cubicBezTo>
                    <a:pt x="679" y="1530"/>
                    <a:pt x="756" y="1560"/>
                    <a:pt x="832" y="1560"/>
                  </a:cubicBezTo>
                  <a:cubicBezTo>
                    <a:pt x="908" y="1560"/>
                    <a:pt x="984" y="1530"/>
                    <a:pt x="1040" y="1472"/>
                  </a:cubicBezTo>
                  <a:lnTo>
                    <a:pt x="1471" y="1041"/>
                  </a:lnTo>
                  <a:cubicBezTo>
                    <a:pt x="1588" y="928"/>
                    <a:pt x="1588" y="736"/>
                    <a:pt x="1471" y="624"/>
                  </a:cubicBezTo>
                  <a:lnTo>
                    <a:pt x="856" y="9"/>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9"/>
            <p:cNvSpPr/>
            <p:nvPr/>
          </p:nvSpPr>
          <p:spPr>
            <a:xfrm>
              <a:off x="5007125" y="3730275"/>
              <a:ext cx="38200" cy="37300"/>
            </a:xfrm>
            <a:custGeom>
              <a:rect b="b" l="l" r="r" t="t"/>
              <a:pathLst>
                <a:path extrusionOk="0" h="1492" w="1528">
                  <a:moveTo>
                    <a:pt x="703" y="1"/>
                  </a:moveTo>
                  <a:lnTo>
                    <a:pt x="146" y="558"/>
                  </a:lnTo>
                  <a:cubicBezTo>
                    <a:pt x="1" y="708"/>
                    <a:pt x="1" y="947"/>
                    <a:pt x="146" y="1092"/>
                  </a:cubicBezTo>
                  <a:lnTo>
                    <a:pt x="436" y="1383"/>
                  </a:lnTo>
                  <a:cubicBezTo>
                    <a:pt x="511" y="1455"/>
                    <a:pt x="609" y="1492"/>
                    <a:pt x="705" y="1492"/>
                  </a:cubicBezTo>
                  <a:cubicBezTo>
                    <a:pt x="802" y="1492"/>
                    <a:pt x="898" y="1455"/>
                    <a:pt x="970" y="1383"/>
                  </a:cubicBezTo>
                  <a:lnTo>
                    <a:pt x="1528" y="830"/>
                  </a:lnTo>
                  <a:lnTo>
                    <a:pt x="703" y="1"/>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9"/>
            <p:cNvSpPr/>
            <p:nvPr/>
          </p:nvSpPr>
          <p:spPr>
            <a:xfrm>
              <a:off x="5041200" y="3764600"/>
              <a:ext cx="38225" cy="37275"/>
            </a:xfrm>
            <a:custGeom>
              <a:rect b="b" l="l" r="r" t="t"/>
              <a:pathLst>
                <a:path extrusionOk="0" h="1491" w="1529">
                  <a:moveTo>
                    <a:pt x="704" y="0"/>
                  </a:moveTo>
                  <a:lnTo>
                    <a:pt x="151" y="553"/>
                  </a:lnTo>
                  <a:cubicBezTo>
                    <a:pt x="1" y="703"/>
                    <a:pt x="1" y="942"/>
                    <a:pt x="151" y="1092"/>
                  </a:cubicBezTo>
                  <a:lnTo>
                    <a:pt x="437" y="1378"/>
                  </a:lnTo>
                  <a:cubicBezTo>
                    <a:pt x="512" y="1453"/>
                    <a:pt x="609" y="1490"/>
                    <a:pt x="706" y="1490"/>
                  </a:cubicBezTo>
                  <a:cubicBezTo>
                    <a:pt x="803" y="1490"/>
                    <a:pt x="900" y="1453"/>
                    <a:pt x="975" y="1378"/>
                  </a:cubicBezTo>
                  <a:lnTo>
                    <a:pt x="1528" y="825"/>
                  </a:lnTo>
                  <a:lnTo>
                    <a:pt x="704" y="0"/>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9"/>
            <p:cNvSpPr/>
            <p:nvPr/>
          </p:nvSpPr>
          <p:spPr>
            <a:xfrm>
              <a:off x="5153075" y="3587500"/>
              <a:ext cx="71800" cy="71825"/>
            </a:xfrm>
            <a:custGeom>
              <a:rect b="b" l="l" r="r" t="t"/>
              <a:pathLst>
                <a:path extrusionOk="0" h="2873" w="2872">
                  <a:moveTo>
                    <a:pt x="1406" y="1"/>
                  </a:moveTo>
                  <a:lnTo>
                    <a:pt x="0" y="1406"/>
                  </a:lnTo>
                  <a:lnTo>
                    <a:pt x="1467" y="2873"/>
                  </a:lnTo>
                  <a:lnTo>
                    <a:pt x="2872" y="1467"/>
                  </a:lnTo>
                  <a:lnTo>
                    <a:pt x="1406" y="1"/>
                  </a:ln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9"/>
            <p:cNvSpPr/>
            <p:nvPr/>
          </p:nvSpPr>
          <p:spPr>
            <a:xfrm>
              <a:off x="5153175" y="3608700"/>
              <a:ext cx="71825" cy="50625"/>
            </a:xfrm>
            <a:custGeom>
              <a:rect b="b" l="l" r="r" t="t"/>
              <a:pathLst>
                <a:path extrusionOk="0" h="2025" w="2873">
                  <a:moveTo>
                    <a:pt x="1" y="563"/>
                  </a:moveTo>
                  <a:lnTo>
                    <a:pt x="839" y="1406"/>
                  </a:lnTo>
                  <a:lnTo>
                    <a:pt x="843" y="1403"/>
                  </a:lnTo>
                  <a:lnTo>
                    <a:pt x="1" y="563"/>
                  </a:lnTo>
                  <a:close/>
                  <a:moveTo>
                    <a:pt x="2245" y="1"/>
                  </a:moveTo>
                  <a:lnTo>
                    <a:pt x="843" y="1403"/>
                  </a:lnTo>
                  <a:lnTo>
                    <a:pt x="1467" y="2025"/>
                  </a:lnTo>
                  <a:lnTo>
                    <a:pt x="2873" y="619"/>
                  </a:lnTo>
                  <a:lnTo>
                    <a:pt x="2245"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9"/>
            <p:cNvSpPr/>
            <p:nvPr/>
          </p:nvSpPr>
          <p:spPr>
            <a:xfrm>
              <a:off x="5045900" y="3615125"/>
              <a:ext cx="149225" cy="148675"/>
            </a:xfrm>
            <a:custGeom>
              <a:rect b="b" l="l" r="r" t="t"/>
              <a:pathLst>
                <a:path extrusionOk="0" h="5947" w="5969">
                  <a:moveTo>
                    <a:pt x="3870" y="0"/>
                  </a:moveTo>
                  <a:cubicBezTo>
                    <a:pt x="3801" y="0"/>
                    <a:pt x="3732" y="27"/>
                    <a:pt x="3678" y="81"/>
                  </a:cubicBezTo>
                  <a:lnTo>
                    <a:pt x="2226" y="1529"/>
                  </a:lnTo>
                  <a:lnTo>
                    <a:pt x="1490" y="2274"/>
                  </a:lnTo>
                  <a:lnTo>
                    <a:pt x="0" y="3763"/>
                  </a:lnTo>
                  <a:lnTo>
                    <a:pt x="2188" y="5947"/>
                  </a:lnTo>
                  <a:lnTo>
                    <a:pt x="5866" y="2269"/>
                  </a:lnTo>
                  <a:cubicBezTo>
                    <a:pt x="5969" y="2161"/>
                    <a:pt x="5969" y="1988"/>
                    <a:pt x="5866" y="1880"/>
                  </a:cubicBezTo>
                  <a:lnTo>
                    <a:pt x="4062" y="81"/>
                  </a:lnTo>
                  <a:cubicBezTo>
                    <a:pt x="4008" y="27"/>
                    <a:pt x="3939" y="0"/>
                    <a:pt x="387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9"/>
            <p:cNvSpPr/>
            <p:nvPr/>
          </p:nvSpPr>
          <p:spPr>
            <a:xfrm>
              <a:off x="5085025" y="3651575"/>
              <a:ext cx="110225" cy="112575"/>
            </a:xfrm>
            <a:custGeom>
              <a:rect b="b" l="l" r="r" t="t"/>
              <a:pathLst>
                <a:path extrusionOk="0" h="4503" w="4409">
                  <a:moveTo>
                    <a:pt x="3875" y="0"/>
                  </a:moveTo>
                  <a:lnTo>
                    <a:pt x="0" y="3880"/>
                  </a:lnTo>
                  <a:lnTo>
                    <a:pt x="623" y="4503"/>
                  </a:lnTo>
                  <a:lnTo>
                    <a:pt x="4306" y="820"/>
                  </a:lnTo>
                  <a:cubicBezTo>
                    <a:pt x="4409" y="717"/>
                    <a:pt x="4409" y="544"/>
                    <a:pt x="4306" y="436"/>
                  </a:cubicBezTo>
                  <a:lnTo>
                    <a:pt x="387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0" name="Google Shape;510;p19"/>
          <p:cNvSpPr/>
          <p:nvPr/>
        </p:nvSpPr>
        <p:spPr>
          <a:xfrm>
            <a:off x="373650" y="3832203"/>
            <a:ext cx="6842100" cy="1532100"/>
          </a:xfrm>
          <a:prstGeom prst="round1Rect">
            <a:avLst>
              <a:gd fmla="val 23539"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9"/>
          <p:cNvSpPr txBox="1"/>
          <p:nvPr/>
        </p:nvSpPr>
        <p:spPr>
          <a:xfrm>
            <a:off x="1798450" y="3955550"/>
            <a:ext cx="5417400" cy="1408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disease is commonly multifocal, and thus total thyroidectomy is the optimal surgical procedure. It has the advantage of facilitating early detection of metastases by using radioactive iodine scan, as no functional thyroid tissue is left in the body after surgery</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Microscopic disease (&lt;1 cm and unifocal) and tumours with favourable histology and &lt;2 cm in size may be treated by hemithyroidectomy alone</a:t>
            </a:r>
            <a:endParaRPr sz="1200">
              <a:solidFill>
                <a:srgbClr val="1C4588"/>
              </a:solidFill>
              <a:latin typeface="Mada"/>
              <a:ea typeface="Mada"/>
              <a:cs typeface="Mada"/>
              <a:sym typeface="Mada"/>
            </a:endParaRPr>
          </a:p>
        </p:txBody>
      </p:sp>
      <p:sp>
        <p:nvSpPr>
          <p:cNvPr id="512" name="Google Shape;512;p19"/>
          <p:cNvSpPr txBox="1"/>
          <p:nvPr/>
        </p:nvSpPr>
        <p:spPr>
          <a:xfrm>
            <a:off x="409032" y="4108177"/>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Management</a:t>
            </a:r>
            <a:endParaRPr b="1" sz="1100">
              <a:solidFill>
                <a:srgbClr val="E29578"/>
              </a:solidFill>
              <a:latin typeface="Lora"/>
              <a:ea typeface="Lora"/>
              <a:cs typeface="Lora"/>
              <a:sym typeface="Lora"/>
            </a:endParaRPr>
          </a:p>
        </p:txBody>
      </p:sp>
      <p:sp>
        <p:nvSpPr>
          <p:cNvPr id="513" name="Google Shape;513;p19"/>
          <p:cNvSpPr/>
          <p:nvPr/>
        </p:nvSpPr>
        <p:spPr>
          <a:xfrm>
            <a:off x="373688" y="6827250"/>
            <a:ext cx="6842100" cy="1163400"/>
          </a:xfrm>
          <a:prstGeom prst="round1Rect">
            <a:avLst>
              <a:gd fmla="val 25643" name="adj"/>
            </a:avLst>
          </a:prstGeom>
          <a:noFill/>
          <a:ln cap="flat" cmpd="sng" w="19050">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9"/>
          <p:cNvSpPr txBox="1"/>
          <p:nvPr/>
        </p:nvSpPr>
        <p:spPr>
          <a:xfrm>
            <a:off x="1798463" y="7018476"/>
            <a:ext cx="5417400" cy="738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Histologically:</a:t>
            </a:r>
            <a:endParaRPr sz="1200">
              <a:solidFill>
                <a:srgbClr val="1C4588"/>
              </a:solidFill>
              <a:latin typeface="Mada"/>
              <a:ea typeface="Mada"/>
              <a:cs typeface="Mada"/>
              <a:sym typeface="Mada"/>
            </a:endParaRPr>
          </a:p>
          <a:p>
            <a:pPr indent="-304800" lvl="1" marL="914400" marR="0" rtl="0" algn="l">
              <a:lnSpc>
                <a:spcPct val="100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Uniform follicles  </a:t>
            </a:r>
            <a:endParaRPr sz="1200">
              <a:solidFill>
                <a:srgbClr val="1C4588"/>
              </a:solidFill>
              <a:latin typeface="Mada"/>
              <a:ea typeface="Mada"/>
              <a:cs typeface="Mada"/>
              <a:sym typeface="Mada"/>
            </a:endParaRPr>
          </a:p>
          <a:p>
            <a:pPr indent="-304800" lvl="1" marL="914400" marR="0" rtl="0" algn="l">
              <a:lnSpc>
                <a:spcPct val="100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Vascular and/or capsular invasion </a:t>
            </a:r>
            <a:endParaRPr sz="1200">
              <a:solidFill>
                <a:srgbClr val="1C4588"/>
              </a:solidFill>
              <a:latin typeface="Mada"/>
              <a:ea typeface="Mada"/>
              <a:cs typeface="Mada"/>
              <a:sym typeface="Mada"/>
            </a:endParaRPr>
          </a:p>
        </p:txBody>
      </p:sp>
      <p:sp>
        <p:nvSpPr>
          <p:cNvPr id="515" name="Google Shape;515;p19"/>
          <p:cNvSpPr txBox="1"/>
          <p:nvPr/>
        </p:nvSpPr>
        <p:spPr>
          <a:xfrm>
            <a:off x="415663" y="6855077"/>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Diagnostics</a:t>
            </a:r>
            <a:endParaRPr b="1" sz="1100">
              <a:solidFill>
                <a:srgbClr val="E29578"/>
              </a:solidFill>
              <a:latin typeface="Lora"/>
              <a:ea typeface="Lora"/>
              <a:cs typeface="Lora"/>
              <a:sym typeface="Lora"/>
            </a:endParaRPr>
          </a:p>
        </p:txBody>
      </p:sp>
      <p:grpSp>
        <p:nvGrpSpPr>
          <p:cNvPr id="516" name="Google Shape;516;p19"/>
          <p:cNvGrpSpPr/>
          <p:nvPr/>
        </p:nvGrpSpPr>
        <p:grpSpPr>
          <a:xfrm>
            <a:off x="734299" y="8920507"/>
            <a:ext cx="735627" cy="701151"/>
            <a:chOff x="1518350" y="2189725"/>
            <a:chExt cx="360125" cy="341925"/>
          </a:xfrm>
        </p:grpSpPr>
        <p:sp>
          <p:nvSpPr>
            <p:cNvPr id="517" name="Google Shape;517;p19"/>
            <p:cNvSpPr/>
            <p:nvPr/>
          </p:nvSpPr>
          <p:spPr>
            <a:xfrm>
              <a:off x="1536575" y="2189725"/>
              <a:ext cx="341900" cy="341925"/>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9"/>
            <p:cNvSpPr/>
            <p:nvPr/>
          </p:nvSpPr>
          <p:spPr>
            <a:xfrm>
              <a:off x="1629350" y="2341550"/>
              <a:ext cx="179075" cy="190100"/>
            </a:xfrm>
            <a:custGeom>
              <a:rect b="b" l="l" r="r" t="t"/>
              <a:pathLst>
                <a:path extrusionOk="0" h="7604" w="7163">
                  <a:moveTo>
                    <a:pt x="4216" y="1"/>
                  </a:moveTo>
                  <a:lnTo>
                    <a:pt x="0" y="2641"/>
                  </a:lnTo>
                  <a:lnTo>
                    <a:pt x="2614" y="7185"/>
                  </a:lnTo>
                  <a:cubicBezTo>
                    <a:pt x="2673" y="7302"/>
                    <a:pt x="2745" y="7405"/>
                    <a:pt x="2826" y="7504"/>
                  </a:cubicBezTo>
                  <a:cubicBezTo>
                    <a:pt x="2857" y="7540"/>
                    <a:pt x="2884" y="7567"/>
                    <a:pt x="2916" y="7599"/>
                  </a:cubicBezTo>
                  <a:cubicBezTo>
                    <a:pt x="2988" y="7599"/>
                    <a:pt x="3055" y="7603"/>
                    <a:pt x="3127" y="7603"/>
                  </a:cubicBezTo>
                  <a:cubicBezTo>
                    <a:pt x="4400" y="7603"/>
                    <a:pt x="5651" y="7248"/>
                    <a:pt x="6730" y="6578"/>
                  </a:cubicBezTo>
                  <a:cubicBezTo>
                    <a:pt x="7126" y="5862"/>
                    <a:pt x="7162" y="5053"/>
                    <a:pt x="6784" y="4450"/>
                  </a:cubicBezTo>
                  <a:lnTo>
                    <a:pt x="4216"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9"/>
            <p:cNvSpPr/>
            <p:nvPr/>
          </p:nvSpPr>
          <p:spPr>
            <a:xfrm>
              <a:off x="1648125" y="2423325"/>
              <a:ext cx="126450" cy="80675"/>
            </a:xfrm>
            <a:custGeom>
              <a:rect b="b" l="l" r="r" t="t"/>
              <a:pathLst>
                <a:path extrusionOk="0" h="3227" w="5058">
                  <a:moveTo>
                    <a:pt x="4022" y="0"/>
                  </a:moveTo>
                  <a:cubicBezTo>
                    <a:pt x="3870" y="212"/>
                    <a:pt x="3690" y="409"/>
                    <a:pt x="3487" y="576"/>
                  </a:cubicBezTo>
                  <a:cubicBezTo>
                    <a:pt x="2894" y="1080"/>
                    <a:pt x="2189" y="1335"/>
                    <a:pt x="1539" y="1335"/>
                  </a:cubicBezTo>
                  <a:cubicBezTo>
                    <a:pt x="936" y="1335"/>
                    <a:pt x="379" y="1116"/>
                    <a:pt x="1" y="675"/>
                  </a:cubicBezTo>
                  <a:lnTo>
                    <a:pt x="1" y="675"/>
                  </a:lnTo>
                  <a:lnTo>
                    <a:pt x="1233" y="2816"/>
                  </a:lnTo>
                  <a:cubicBezTo>
                    <a:pt x="1587" y="3090"/>
                    <a:pt x="2035" y="3227"/>
                    <a:pt x="2511" y="3227"/>
                  </a:cubicBezTo>
                  <a:cubicBezTo>
                    <a:pt x="3160" y="3227"/>
                    <a:pt x="3863" y="2973"/>
                    <a:pt x="4454" y="2470"/>
                  </a:cubicBezTo>
                  <a:cubicBezTo>
                    <a:pt x="4684" y="2272"/>
                    <a:pt x="4886" y="2042"/>
                    <a:pt x="5057" y="1795"/>
                  </a:cubicBezTo>
                  <a:cubicBezTo>
                    <a:pt x="5044" y="1773"/>
                    <a:pt x="5035" y="1750"/>
                    <a:pt x="5021" y="1728"/>
                  </a:cubicBezTo>
                  <a:lnTo>
                    <a:pt x="402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9"/>
            <p:cNvSpPr/>
            <p:nvPr/>
          </p:nvSpPr>
          <p:spPr>
            <a:xfrm>
              <a:off x="1617650" y="2320900"/>
              <a:ext cx="131500" cy="111750"/>
            </a:xfrm>
            <a:custGeom>
              <a:rect b="b" l="l" r="r" t="t"/>
              <a:pathLst>
                <a:path extrusionOk="0" h="4470" w="5260">
                  <a:moveTo>
                    <a:pt x="3117" y="0"/>
                  </a:moveTo>
                  <a:cubicBezTo>
                    <a:pt x="2518" y="0"/>
                    <a:pt x="1868" y="235"/>
                    <a:pt x="1323" y="701"/>
                  </a:cubicBezTo>
                  <a:cubicBezTo>
                    <a:pt x="271" y="1596"/>
                    <a:pt x="1" y="3008"/>
                    <a:pt x="720" y="3859"/>
                  </a:cubicBezTo>
                  <a:cubicBezTo>
                    <a:pt x="1067" y="4266"/>
                    <a:pt x="1581" y="4469"/>
                    <a:pt x="2139" y="4469"/>
                  </a:cubicBezTo>
                  <a:cubicBezTo>
                    <a:pt x="2739" y="4469"/>
                    <a:pt x="3389" y="4235"/>
                    <a:pt x="3937" y="3769"/>
                  </a:cubicBezTo>
                  <a:cubicBezTo>
                    <a:pt x="4990" y="2873"/>
                    <a:pt x="5259" y="1461"/>
                    <a:pt x="4535" y="611"/>
                  </a:cubicBezTo>
                  <a:cubicBezTo>
                    <a:pt x="4188" y="203"/>
                    <a:pt x="3674" y="0"/>
                    <a:pt x="311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9"/>
            <p:cNvSpPr/>
            <p:nvPr/>
          </p:nvSpPr>
          <p:spPr>
            <a:xfrm>
              <a:off x="1703700" y="2378325"/>
              <a:ext cx="47350" cy="47150"/>
            </a:xfrm>
            <a:custGeom>
              <a:rect b="b" l="l" r="r" t="t"/>
              <a:pathLst>
                <a:path extrusionOk="0" h="1886" w="1894">
                  <a:moveTo>
                    <a:pt x="947" y="1"/>
                  </a:moveTo>
                  <a:cubicBezTo>
                    <a:pt x="606" y="1"/>
                    <a:pt x="265" y="179"/>
                    <a:pt x="94" y="536"/>
                  </a:cubicBezTo>
                  <a:lnTo>
                    <a:pt x="0" y="536"/>
                  </a:lnTo>
                  <a:lnTo>
                    <a:pt x="5" y="950"/>
                  </a:lnTo>
                  <a:cubicBezTo>
                    <a:pt x="9" y="1469"/>
                    <a:pt x="432" y="1886"/>
                    <a:pt x="950" y="1886"/>
                  </a:cubicBezTo>
                  <a:cubicBezTo>
                    <a:pt x="953" y="1886"/>
                    <a:pt x="955" y="1886"/>
                    <a:pt x="958" y="1886"/>
                  </a:cubicBezTo>
                  <a:cubicBezTo>
                    <a:pt x="1480" y="1881"/>
                    <a:pt x="1894" y="1454"/>
                    <a:pt x="1889" y="932"/>
                  </a:cubicBezTo>
                  <a:lnTo>
                    <a:pt x="1889" y="932"/>
                  </a:lnTo>
                  <a:lnTo>
                    <a:pt x="1889" y="936"/>
                  </a:lnTo>
                  <a:lnTo>
                    <a:pt x="1885" y="518"/>
                  </a:lnTo>
                  <a:lnTo>
                    <a:pt x="1790" y="518"/>
                  </a:lnTo>
                  <a:cubicBezTo>
                    <a:pt x="1617" y="173"/>
                    <a:pt x="1282" y="1"/>
                    <a:pt x="94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9"/>
            <p:cNvSpPr/>
            <p:nvPr/>
          </p:nvSpPr>
          <p:spPr>
            <a:xfrm>
              <a:off x="1701450" y="2367925"/>
              <a:ext cx="51750" cy="47150"/>
            </a:xfrm>
            <a:custGeom>
              <a:rect b="b" l="l" r="r" t="t"/>
              <a:pathLst>
                <a:path extrusionOk="0" h="1886" w="2070">
                  <a:moveTo>
                    <a:pt x="1032" y="1"/>
                  </a:moveTo>
                  <a:cubicBezTo>
                    <a:pt x="791" y="1"/>
                    <a:pt x="549" y="93"/>
                    <a:pt x="364" y="277"/>
                  </a:cubicBezTo>
                  <a:cubicBezTo>
                    <a:pt x="0" y="646"/>
                    <a:pt x="0" y="1240"/>
                    <a:pt x="364" y="1609"/>
                  </a:cubicBezTo>
                  <a:cubicBezTo>
                    <a:pt x="549" y="1793"/>
                    <a:pt x="791" y="1885"/>
                    <a:pt x="1032" y="1885"/>
                  </a:cubicBezTo>
                  <a:cubicBezTo>
                    <a:pt x="1274" y="1885"/>
                    <a:pt x="1516" y="1793"/>
                    <a:pt x="1701" y="1609"/>
                  </a:cubicBezTo>
                  <a:cubicBezTo>
                    <a:pt x="2069" y="1240"/>
                    <a:pt x="2069" y="646"/>
                    <a:pt x="1701" y="277"/>
                  </a:cubicBezTo>
                  <a:cubicBezTo>
                    <a:pt x="1516" y="93"/>
                    <a:pt x="1274" y="1"/>
                    <a:pt x="103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9"/>
            <p:cNvSpPr/>
            <p:nvPr/>
          </p:nvSpPr>
          <p:spPr>
            <a:xfrm>
              <a:off x="1703700" y="2385975"/>
              <a:ext cx="47125" cy="11050"/>
            </a:xfrm>
            <a:custGeom>
              <a:rect b="b" l="l" r="r" t="t"/>
              <a:pathLst>
                <a:path extrusionOk="0" h="442" w="1885">
                  <a:moveTo>
                    <a:pt x="1858" y="1"/>
                  </a:moveTo>
                  <a:lnTo>
                    <a:pt x="23" y="19"/>
                  </a:lnTo>
                  <a:cubicBezTo>
                    <a:pt x="9" y="86"/>
                    <a:pt x="0" y="158"/>
                    <a:pt x="0" y="230"/>
                  </a:cubicBezTo>
                  <a:cubicBezTo>
                    <a:pt x="0" y="302"/>
                    <a:pt x="9" y="374"/>
                    <a:pt x="27" y="441"/>
                  </a:cubicBezTo>
                  <a:lnTo>
                    <a:pt x="1862" y="423"/>
                  </a:lnTo>
                  <a:cubicBezTo>
                    <a:pt x="1880" y="351"/>
                    <a:pt x="1885" y="284"/>
                    <a:pt x="1885" y="212"/>
                  </a:cubicBezTo>
                  <a:cubicBezTo>
                    <a:pt x="1885" y="140"/>
                    <a:pt x="1876" y="68"/>
                    <a:pt x="185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9"/>
            <p:cNvSpPr/>
            <p:nvPr/>
          </p:nvSpPr>
          <p:spPr>
            <a:xfrm>
              <a:off x="1672200" y="2349650"/>
              <a:ext cx="57500" cy="49325"/>
            </a:xfrm>
            <a:custGeom>
              <a:rect b="b" l="l" r="r" t="t"/>
              <a:pathLst>
                <a:path extrusionOk="0" h="1973" w="2300">
                  <a:moveTo>
                    <a:pt x="1224" y="1"/>
                  </a:moveTo>
                  <a:lnTo>
                    <a:pt x="1184" y="86"/>
                  </a:lnTo>
                  <a:cubicBezTo>
                    <a:pt x="401" y="122"/>
                    <a:pt x="0" y="1044"/>
                    <a:pt x="509" y="1643"/>
                  </a:cubicBezTo>
                  <a:lnTo>
                    <a:pt x="473" y="1728"/>
                  </a:lnTo>
                  <a:lnTo>
                    <a:pt x="851" y="1894"/>
                  </a:lnTo>
                  <a:cubicBezTo>
                    <a:pt x="972" y="1947"/>
                    <a:pt x="1099" y="1972"/>
                    <a:pt x="1224" y="1972"/>
                  </a:cubicBezTo>
                  <a:cubicBezTo>
                    <a:pt x="1589" y="1972"/>
                    <a:pt x="1938" y="1759"/>
                    <a:pt x="2092" y="1404"/>
                  </a:cubicBezTo>
                  <a:cubicBezTo>
                    <a:pt x="2299" y="923"/>
                    <a:pt x="2079" y="369"/>
                    <a:pt x="1602" y="162"/>
                  </a:cubicBezTo>
                  <a:lnTo>
                    <a:pt x="12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
            <p:cNvSpPr/>
            <p:nvPr/>
          </p:nvSpPr>
          <p:spPr>
            <a:xfrm>
              <a:off x="1664925" y="2347650"/>
              <a:ext cx="55200" cy="47225"/>
            </a:xfrm>
            <a:custGeom>
              <a:rect b="b" l="l" r="r" t="t"/>
              <a:pathLst>
                <a:path extrusionOk="0" h="1889" w="2208">
                  <a:moveTo>
                    <a:pt x="1136" y="1"/>
                  </a:moveTo>
                  <a:cubicBezTo>
                    <a:pt x="510" y="1"/>
                    <a:pt x="1" y="642"/>
                    <a:pt x="260" y="1295"/>
                  </a:cubicBezTo>
                  <a:cubicBezTo>
                    <a:pt x="417" y="1689"/>
                    <a:pt x="778" y="1888"/>
                    <a:pt x="1138" y="1888"/>
                  </a:cubicBezTo>
                  <a:cubicBezTo>
                    <a:pt x="1489" y="1888"/>
                    <a:pt x="1841" y="1699"/>
                    <a:pt x="2005" y="1318"/>
                  </a:cubicBezTo>
                  <a:cubicBezTo>
                    <a:pt x="2208" y="841"/>
                    <a:pt x="1992" y="287"/>
                    <a:pt x="1515" y="81"/>
                  </a:cubicBezTo>
                  <a:cubicBezTo>
                    <a:pt x="1387" y="26"/>
                    <a:pt x="1259" y="1"/>
                    <a:pt x="11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9"/>
            <p:cNvSpPr/>
            <p:nvPr/>
          </p:nvSpPr>
          <p:spPr>
            <a:xfrm>
              <a:off x="1679400" y="2348075"/>
              <a:ext cx="28025" cy="46350"/>
            </a:xfrm>
            <a:custGeom>
              <a:rect b="b" l="l" r="r" t="t"/>
              <a:pathLst>
                <a:path extrusionOk="0" h="1854" w="1121">
                  <a:moveTo>
                    <a:pt x="734" y="1"/>
                  </a:moveTo>
                  <a:lnTo>
                    <a:pt x="0" y="1688"/>
                  </a:lnTo>
                  <a:cubicBezTo>
                    <a:pt x="59" y="1728"/>
                    <a:pt x="122" y="1764"/>
                    <a:pt x="185" y="1791"/>
                  </a:cubicBezTo>
                  <a:cubicBezTo>
                    <a:pt x="252" y="1822"/>
                    <a:pt x="320" y="1840"/>
                    <a:pt x="392" y="1854"/>
                  </a:cubicBezTo>
                  <a:lnTo>
                    <a:pt x="1120" y="167"/>
                  </a:lnTo>
                  <a:cubicBezTo>
                    <a:pt x="1062" y="126"/>
                    <a:pt x="1004" y="90"/>
                    <a:pt x="936" y="59"/>
                  </a:cubicBezTo>
                  <a:cubicBezTo>
                    <a:pt x="869" y="32"/>
                    <a:pt x="801" y="10"/>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9"/>
            <p:cNvSpPr/>
            <p:nvPr/>
          </p:nvSpPr>
          <p:spPr>
            <a:xfrm>
              <a:off x="1644650" y="2402325"/>
              <a:ext cx="51075" cy="46950"/>
            </a:xfrm>
            <a:custGeom>
              <a:rect b="b" l="l" r="r" t="t"/>
              <a:pathLst>
                <a:path extrusionOk="0" h="1878" w="2043">
                  <a:moveTo>
                    <a:pt x="1018" y="0"/>
                  </a:moveTo>
                  <a:cubicBezTo>
                    <a:pt x="604" y="0"/>
                    <a:pt x="199" y="269"/>
                    <a:pt x="95" y="737"/>
                  </a:cubicBezTo>
                  <a:lnTo>
                    <a:pt x="0" y="759"/>
                  </a:lnTo>
                  <a:lnTo>
                    <a:pt x="95" y="1164"/>
                  </a:lnTo>
                  <a:cubicBezTo>
                    <a:pt x="203" y="1591"/>
                    <a:pt x="587" y="1877"/>
                    <a:pt x="1012" y="1877"/>
                  </a:cubicBezTo>
                  <a:cubicBezTo>
                    <a:pt x="1083" y="1877"/>
                    <a:pt x="1156" y="1869"/>
                    <a:pt x="1228" y="1852"/>
                  </a:cubicBezTo>
                  <a:cubicBezTo>
                    <a:pt x="1732" y="1731"/>
                    <a:pt x="2043" y="1231"/>
                    <a:pt x="1930" y="728"/>
                  </a:cubicBezTo>
                  <a:lnTo>
                    <a:pt x="1930"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9"/>
            <p:cNvSpPr/>
            <p:nvPr/>
          </p:nvSpPr>
          <p:spPr>
            <a:xfrm>
              <a:off x="1642175" y="2392100"/>
              <a:ext cx="51200" cy="47200"/>
            </a:xfrm>
            <a:custGeom>
              <a:rect b="b" l="l" r="r" t="t"/>
              <a:pathLst>
                <a:path extrusionOk="0" h="1888" w="2048">
                  <a:moveTo>
                    <a:pt x="1021" y="0"/>
                  </a:moveTo>
                  <a:cubicBezTo>
                    <a:pt x="963" y="0"/>
                    <a:pt x="905" y="6"/>
                    <a:pt x="846" y="16"/>
                  </a:cubicBezTo>
                  <a:cubicBezTo>
                    <a:pt x="333" y="115"/>
                    <a:pt x="0" y="606"/>
                    <a:pt x="95" y="1119"/>
                  </a:cubicBezTo>
                  <a:cubicBezTo>
                    <a:pt x="182" y="1571"/>
                    <a:pt x="578" y="1887"/>
                    <a:pt x="1019" y="1887"/>
                  </a:cubicBezTo>
                  <a:cubicBezTo>
                    <a:pt x="1078" y="1887"/>
                    <a:pt x="1137" y="1882"/>
                    <a:pt x="1197" y="1870"/>
                  </a:cubicBezTo>
                  <a:cubicBezTo>
                    <a:pt x="1710" y="1771"/>
                    <a:pt x="2047" y="1281"/>
                    <a:pt x="1948" y="768"/>
                  </a:cubicBezTo>
                  <a:cubicBezTo>
                    <a:pt x="1865" y="314"/>
                    <a:pt x="1467" y="0"/>
                    <a:pt x="102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9"/>
            <p:cNvSpPr/>
            <p:nvPr/>
          </p:nvSpPr>
          <p:spPr>
            <a:xfrm>
              <a:off x="1644075" y="2405325"/>
              <a:ext cx="47150" cy="20950"/>
            </a:xfrm>
            <a:custGeom>
              <a:rect b="b" l="l" r="r" t="t"/>
              <a:pathLst>
                <a:path extrusionOk="0" h="838" w="1886">
                  <a:moveTo>
                    <a:pt x="1787" y="0"/>
                  </a:moveTo>
                  <a:lnTo>
                    <a:pt x="1" y="423"/>
                  </a:lnTo>
                  <a:cubicBezTo>
                    <a:pt x="1" y="567"/>
                    <a:pt x="32" y="711"/>
                    <a:pt x="95" y="837"/>
                  </a:cubicBezTo>
                  <a:lnTo>
                    <a:pt x="1886" y="414"/>
                  </a:lnTo>
                  <a:cubicBezTo>
                    <a:pt x="1886" y="342"/>
                    <a:pt x="1877" y="270"/>
                    <a:pt x="1859" y="203"/>
                  </a:cubicBezTo>
                  <a:cubicBezTo>
                    <a:pt x="1841" y="131"/>
                    <a:pt x="1818" y="63"/>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9"/>
            <p:cNvSpPr/>
            <p:nvPr/>
          </p:nvSpPr>
          <p:spPr>
            <a:xfrm>
              <a:off x="1686600" y="2286250"/>
              <a:ext cx="51200" cy="46950"/>
            </a:xfrm>
            <a:custGeom>
              <a:rect b="b" l="l" r="r" t="t"/>
              <a:pathLst>
                <a:path extrusionOk="0" h="1878" w="2048">
                  <a:moveTo>
                    <a:pt x="1018" y="1"/>
                  </a:moveTo>
                  <a:cubicBezTo>
                    <a:pt x="604" y="1"/>
                    <a:pt x="199" y="270"/>
                    <a:pt x="95" y="737"/>
                  </a:cubicBezTo>
                  <a:lnTo>
                    <a:pt x="0" y="760"/>
                  </a:lnTo>
                  <a:lnTo>
                    <a:pt x="99" y="1164"/>
                  </a:lnTo>
                  <a:cubicBezTo>
                    <a:pt x="203" y="1592"/>
                    <a:pt x="591" y="1878"/>
                    <a:pt x="1013" y="1878"/>
                  </a:cubicBezTo>
                  <a:cubicBezTo>
                    <a:pt x="1084" y="1878"/>
                    <a:pt x="1156" y="1870"/>
                    <a:pt x="1228" y="1853"/>
                  </a:cubicBezTo>
                  <a:cubicBezTo>
                    <a:pt x="1732" y="1731"/>
                    <a:pt x="2047" y="1232"/>
                    <a:pt x="1935" y="728"/>
                  </a:cubicBezTo>
                  <a:lnTo>
                    <a:pt x="1935" y="724"/>
                  </a:lnTo>
                  <a:lnTo>
                    <a:pt x="1836" y="323"/>
                  </a:lnTo>
                  <a:lnTo>
                    <a:pt x="1741" y="346"/>
                  </a:lnTo>
                  <a:cubicBezTo>
                    <a:pt x="1547" y="110"/>
                    <a:pt x="1281" y="1"/>
                    <a:pt x="10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9"/>
            <p:cNvSpPr/>
            <p:nvPr/>
          </p:nvSpPr>
          <p:spPr>
            <a:xfrm>
              <a:off x="1679525" y="2276125"/>
              <a:ext cx="56025" cy="47225"/>
            </a:xfrm>
            <a:custGeom>
              <a:rect b="b" l="l" r="r" t="t"/>
              <a:pathLst>
                <a:path extrusionOk="0" h="1889" w="2241">
                  <a:moveTo>
                    <a:pt x="1197" y="1"/>
                  </a:moveTo>
                  <a:cubicBezTo>
                    <a:pt x="894" y="1"/>
                    <a:pt x="588" y="144"/>
                    <a:pt x="400" y="449"/>
                  </a:cubicBezTo>
                  <a:cubicBezTo>
                    <a:pt x="1" y="1097"/>
                    <a:pt x="491" y="1889"/>
                    <a:pt x="1195" y="1889"/>
                  </a:cubicBezTo>
                  <a:cubicBezTo>
                    <a:pt x="1268" y="1889"/>
                    <a:pt x="1344" y="1880"/>
                    <a:pt x="1421" y="1862"/>
                  </a:cubicBezTo>
                  <a:cubicBezTo>
                    <a:pt x="1925" y="1740"/>
                    <a:pt x="2240" y="1232"/>
                    <a:pt x="2119" y="728"/>
                  </a:cubicBezTo>
                  <a:cubicBezTo>
                    <a:pt x="2008" y="259"/>
                    <a:pt x="1604" y="1"/>
                    <a:pt x="119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9"/>
            <p:cNvSpPr/>
            <p:nvPr/>
          </p:nvSpPr>
          <p:spPr>
            <a:xfrm>
              <a:off x="1686025" y="2289250"/>
              <a:ext cx="47150" cy="20950"/>
            </a:xfrm>
            <a:custGeom>
              <a:rect b="b" l="l" r="r" t="t"/>
              <a:pathLst>
                <a:path extrusionOk="0" h="838" w="1886">
                  <a:moveTo>
                    <a:pt x="1787" y="1"/>
                  </a:moveTo>
                  <a:lnTo>
                    <a:pt x="1" y="424"/>
                  </a:lnTo>
                  <a:cubicBezTo>
                    <a:pt x="1" y="568"/>
                    <a:pt x="32" y="707"/>
                    <a:pt x="100" y="837"/>
                  </a:cubicBezTo>
                  <a:lnTo>
                    <a:pt x="1886" y="415"/>
                  </a:lnTo>
                  <a:cubicBezTo>
                    <a:pt x="1886" y="343"/>
                    <a:pt x="1877" y="271"/>
                    <a:pt x="1859" y="203"/>
                  </a:cubicBezTo>
                  <a:cubicBezTo>
                    <a:pt x="1845" y="131"/>
                    <a:pt x="1818" y="64"/>
                    <a:pt x="178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9"/>
            <p:cNvSpPr/>
            <p:nvPr/>
          </p:nvSpPr>
          <p:spPr>
            <a:xfrm>
              <a:off x="1629575" y="2204725"/>
              <a:ext cx="51200" cy="46950"/>
            </a:xfrm>
            <a:custGeom>
              <a:rect b="b" l="l" r="r" t="t"/>
              <a:pathLst>
                <a:path extrusionOk="0" h="1878" w="2048">
                  <a:moveTo>
                    <a:pt x="1018" y="0"/>
                  </a:moveTo>
                  <a:cubicBezTo>
                    <a:pt x="605" y="0"/>
                    <a:pt x="199" y="269"/>
                    <a:pt x="95" y="737"/>
                  </a:cubicBezTo>
                  <a:lnTo>
                    <a:pt x="0" y="759"/>
                  </a:lnTo>
                  <a:lnTo>
                    <a:pt x="99" y="1164"/>
                  </a:lnTo>
                  <a:cubicBezTo>
                    <a:pt x="203" y="1591"/>
                    <a:pt x="591" y="1877"/>
                    <a:pt x="1014" y="1877"/>
                  </a:cubicBezTo>
                  <a:cubicBezTo>
                    <a:pt x="1085" y="1877"/>
                    <a:pt x="1157" y="1869"/>
                    <a:pt x="1229" y="1852"/>
                  </a:cubicBezTo>
                  <a:cubicBezTo>
                    <a:pt x="1732" y="1731"/>
                    <a:pt x="2047" y="1231"/>
                    <a:pt x="1935" y="728"/>
                  </a:cubicBezTo>
                  <a:lnTo>
                    <a:pt x="1935"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9"/>
            <p:cNvSpPr/>
            <p:nvPr/>
          </p:nvSpPr>
          <p:spPr>
            <a:xfrm>
              <a:off x="1622525" y="2194600"/>
              <a:ext cx="56000" cy="47225"/>
            </a:xfrm>
            <a:custGeom>
              <a:rect b="b" l="l" r="r" t="t"/>
              <a:pathLst>
                <a:path extrusionOk="0" h="1889" w="2240">
                  <a:moveTo>
                    <a:pt x="1196" y="0"/>
                  </a:moveTo>
                  <a:cubicBezTo>
                    <a:pt x="893" y="0"/>
                    <a:pt x="588" y="143"/>
                    <a:pt x="399" y="449"/>
                  </a:cubicBezTo>
                  <a:cubicBezTo>
                    <a:pt x="0" y="1097"/>
                    <a:pt x="490" y="1888"/>
                    <a:pt x="1194" y="1888"/>
                  </a:cubicBezTo>
                  <a:cubicBezTo>
                    <a:pt x="1268" y="1888"/>
                    <a:pt x="1343" y="1880"/>
                    <a:pt x="1421" y="1861"/>
                  </a:cubicBezTo>
                  <a:cubicBezTo>
                    <a:pt x="1924" y="1740"/>
                    <a:pt x="2239" y="1232"/>
                    <a:pt x="2118" y="728"/>
                  </a:cubicBezTo>
                  <a:cubicBezTo>
                    <a:pt x="2007" y="258"/>
                    <a:pt x="1603" y="0"/>
                    <a:pt x="119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9"/>
            <p:cNvSpPr/>
            <p:nvPr/>
          </p:nvSpPr>
          <p:spPr>
            <a:xfrm>
              <a:off x="1629000" y="2207725"/>
              <a:ext cx="47150" cy="20925"/>
            </a:xfrm>
            <a:custGeom>
              <a:rect b="b" l="l" r="r" t="t"/>
              <a:pathLst>
                <a:path extrusionOk="0" h="837" w="1886">
                  <a:moveTo>
                    <a:pt x="1787" y="0"/>
                  </a:moveTo>
                  <a:lnTo>
                    <a:pt x="1" y="423"/>
                  </a:lnTo>
                  <a:cubicBezTo>
                    <a:pt x="1" y="495"/>
                    <a:pt x="10" y="567"/>
                    <a:pt x="28" y="639"/>
                  </a:cubicBezTo>
                  <a:cubicBezTo>
                    <a:pt x="41" y="707"/>
                    <a:pt x="68" y="774"/>
                    <a:pt x="100" y="837"/>
                  </a:cubicBezTo>
                  <a:lnTo>
                    <a:pt x="1886" y="414"/>
                  </a:lnTo>
                  <a:cubicBezTo>
                    <a:pt x="1886" y="270"/>
                    <a:pt x="1854" y="126"/>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9"/>
            <p:cNvSpPr/>
            <p:nvPr/>
          </p:nvSpPr>
          <p:spPr>
            <a:xfrm>
              <a:off x="1534875" y="2269125"/>
              <a:ext cx="128475" cy="127725"/>
            </a:xfrm>
            <a:custGeom>
              <a:rect b="b" l="l" r="r" t="t"/>
              <a:pathLst>
                <a:path extrusionOk="0" h="5109" w="5139">
                  <a:moveTo>
                    <a:pt x="3784" y="0"/>
                  </a:moveTo>
                  <a:lnTo>
                    <a:pt x="3680" y="122"/>
                  </a:lnTo>
                  <a:cubicBezTo>
                    <a:pt x="3466" y="41"/>
                    <a:pt x="3237" y="2"/>
                    <a:pt x="3002" y="2"/>
                  </a:cubicBezTo>
                  <a:cubicBezTo>
                    <a:pt x="2190" y="2"/>
                    <a:pt x="1312" y="470"/>
                    <a:pt x="729" y="1301"/>
                  </a:cubicBezTo>
                  <a:cubicBezTo>
                    <a:pt x="136" y="2151"/>
                    <a:pt x="1" y="3154"/>
                    <a:pt x="302" y="3928"/>
                  </a:cubicBezTo>
                  <a:lnTo>
                    <a:pt x="194" y="4049"/>
                  </a:lnTo>
                  <a:lnTo>
                    <a:pt x="774" y="4625"/>
                  </a:lnTo>
                  <a:cubicBezTo>
                    <a:pt x="833" y="4679"/>
                    <a:pt x="891" y="4733"/>
                    <a:pt x="959" y="4778"/>
                  </a:cubicBezTo>
                  <a:cubicBezTo>
                    <a:pt x="1277" y="5002"/>
                    <a:pt x="1650" y="5108"/>
                    <a:pt x="2037" y="5108"/>
                  </a:cubicBezTo>
                  <a:cubicBezTo>
                    <a:pt x="2848" y="5108"/>
                    <a:pt x="3724" y="4642"/>
                    <a:pt x="4306" y="3811"/>
                  </a:cubicBezTo>
                  <a:cubicBezTo>
                    <a:pt x="5138" y="2623"/>
                    <a:pt x="5089" y="1355"/>
                    <a:pt x="4175" y="410"/>
                  </a:cubicBezTo>
                  <a:lnTo>
                    <a:pt x="3784"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9"/>
            <p:cNvSpPr/>
            <p:nvPr/>
          </p:nvSpPr>
          <p:spPr>
            <a:xfrm>
              <a:off x="1532075" y="2345950"/>
              <a:ext cx="48825" cy="50625"/>
            </a:xfrm>
            <a:custGeom>
              <a:rect b="b" l="l" r="r" t="t"/>
              <a:pathLst>
                <a:path extrusionOk="0" h="2025" w="1953">
                  <a:moveTo>
                    <a:pt x="108" y="0"/>
                  </a:moveTo>
                  <a:lnTo>
                    <a:pt x="0" y="99"/>
                  </a:lnTo>
                  <a:lnTo>
                    <a:pt x="293" y="418"/>
                  </a:lnTo>
                  <a:lnTo>
                    <a:pt x="1728" y="1988"/>
                  </a:lnTo>
                  <a:cubicBezTo>
                    <a:pt x="1800" y="2002"/>
                    <a:pt x="1876" y="2015"/>
                    <a:pt x="1953" y="2024"/>
                  </a:cubicBezTo>
                  <a:lnTo>
                    <a:pt x="266" y="167"/>
                  </a:ln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9"/>
            <p:cNvSpPr/>
            <p:nvPr/>
          </p:nvSpPr>
          <p:spPr>
            <a:xfrm>
              <a:off x="1547125" y="2345950"/>
              <a:ext cx="48275" cy="50625"/>
            </a:xfrm>
            <a:custGeom>
              <a:rect b="b" l="l" r="r" t="t"/>
              <a:pathLst>
                <a:path extrusionOk="0" h="2025" w="1931">
                  <a:moveTo>
                    <a:pt x="109" y="0"/>
                  </a:moveTo>
                  <a:lnTo>
                    <a:pt x="1" y="99"/>
                  </a:lnTo>
                  <a:lnTo>
                    <a:pt x="1760" y="2024"/>
                  </a:lnTo>
                  <a:cubicBezTo>
                    <a:pt x="1814" y="2015"/>
                    <a:pt x="1877" y="2006"/>
                    <a:pt x="1931" y="199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9"/>
            <p:cNvSpPr/>
            <p:nvPr/>
          </p:nvSpPr>
          <p:spPr>
            <a:xfrm>
              <a:off x="1562325" y="2345950"/>
              <a:ext cx="45125" cy="47925"/>
            </a:xfrm>
            <a:custGeom>
              <a:rect b="b" l="l" r="r" t="t"/>
              <a:pathLst>
                <a:path extrusionOk="0" h="1917" w="1805">
                  <a:moveTo>
                    <a:pt x="104" y="0"/>
                  </a:moveTo>
                  <a:lnTo>
                    <a:pt x="0" y="99"/>
                  </a:lnTo>
                  <a:lnTo>
                    <a:pt x="1656" y="1916"/>
                  </a:lnTo>
                  <a:cubicBezTo>
                    <a:pt x="1705" y="1898"/>
                    <a:pt x="1755" y="1885"/>
                    <a:pt x="1804" y="1862"/>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9"/>
            <p:cNvSpPr/>
            <p:nvPr/>
          </p:nvSpPr>
          <p:spPr>
            <a:xfrm>
              <a:off x="1577275" y="2345950"/>
              <a:ext cx="40625" cy="43325"/>
            </a:xfrm>
            <a:custGeom>
              <a:rect b="b" l="l" r="r" t="t"/>
              <a:pathLst>
                <a:path extrusionOk="0" h="1733" w="1625">
                  <a:moveTo>
                    <a:pt x="109" y="0"/>
                  </a:moveTo>
                  <a:lnTo>
                    <a:pt x="1" y="99"/>
                  </a:lnTo>
                  <a:lnTo>
                    <a:pt x="1494" y="1732"/>
                  </a:lnTo>
                  <a:cubicBezTo>
                    <a:pt x="1539" y="1710"/>
                    <a:pt x="1580" y="1687"/>
                    <a:pt x="1625" y="1660"/>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9"/>
            <p:cNvSpPr/>
            <p:nvPr/>
          </p:nvSpPr>
          <p:spPr>
            <a:xfrm>
              <a:off x="1592450" y="2345950"/>
              <a:ext cx="34675" cy="37250"/>
            </a:xfrm>
            <a:custGeom>
              <a:rect b="b" l="l" r="r" t="t"/>
              <a:pathLst>
                <a:path extrusionOk="0" h="1490" w="1387">
                  <a:moveTo>
                    <a:pt x="109" y="0"/>
                  </a:moveTo>
                  <a:lnTo>
                    <a:pt x="1" y="99"/>
                  </a:lnTo>
                  <a:lnTo>
                    <a:pt x="1270" y="1489"/>
                  </a:lnTo>
                  <a:cubicBezTo>
                    <a:pt x="1310" y="1462"/>
                    <a:pt x="1346" y="1435"/>
                    <a:pt x="1386" y="1404"/>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9"/>
            <p:cNvSpPr/>
            <p:nvPr/>
          </p:nvSpPr>
          <p:spPr>
            <a:xfrm>
              <a:off x="1607425" y="2345950"/>
              <a:ext cx="27800" cy="30050"/>
            </a:xfrm>
            <a:custGeom>
              <a:rect b="b" l="l" r="r" t="t"/>
              <a:pathLst>
                <a:path extrusionOk="0" h="1202" w="1112">
                  <a:moveTo>
                    <a:pt x="108" y="0"/>
                  </a:moveTo>
                  <a:lnTo>
                    <a:pt x="0" y="99"/>
                  </a:lnTo>
                  <a:lnTo>
                    <a:pt x="1008" y="1201"/>
                  </a:lnTo>
                  <a:cubicBezTo>
                    <a:pt x="1044" y="1170"/>
                    <a:pt x="1080" y="1134"/>
                    <a:pt x="1111" y="1098"/>
                  </a:cubicBez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9"/>
            <p:cNvSpPr/>
            <p:nvPr/>
          </p:nvSpPr>
          <p:spPr>
            <a:xfrm>
              <a:off x="1609325" y="2331100"/>
              <a:ext cx="33200" cy="36350"/>
            </a:xfrm>
            <a:custGeom>
              <a:rect b="b" l="l" r="r" t="t"/>
              <a:pathLst>
                <a:path extrusionOk="0" h="1454" w="1328">
                  <a:moveTo>
                    <a:pt x="104" y="0"/>
                  </a:moveTo>
                  <a:lnTo>
                    <a:pt x="1" y="99"/>
                  </a:lnTo>
                  <a:lnTo>
                    <a:pt x="1238" y="1453"/>
                  </a:lnTo>
                  <a:cubicBezTo>
                    <a:pt x="1269" y="1413"/>
                    <a:pt x="1296" y="1372"/>
                    <a:pt x="1328" y="1336"/>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9"/>
            <p:cNvSpPr/>
            <p:nvPr/>
          </p:nvSpPr>
          <p:spPr>
            <a:xfrm>
              <a:off x="1609325" y="2314000"/>
              <a:ext cx="39400" cy="43650"/>
            </a:xfrm>
            <a:custGeom>
              <a:rect b="b" l="l" r="r" t="t"/>
              <a:pathLst>
                <a:path extrusionOk="0" h="1746" w="1576">
                  <a:moveTo>
                    <a:pt x="109" y="0"/>
                  </a:moveTo>
                  <a:lnTo>
                    <a:pt x="1" y="99"/>
                  </a:lnTo>
                  <a:lnTo>
                    <a:pt x="1503" y="1746"/>
                  </a:lnTo>
                  <a:cubicBezTo>
                    <a:pt x="1526" y="1701"/>
                    <a:pt x="1553" y="1656"/>
                    <a:pt x="1575" y="161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9"/>
            <p:cNvSpPr/>
            <p:nvPr/>
          </p:nvSpPr>
          <p:spPr>
            <a:xfrm>
              <a:off x="1609325" y="2297025"/>
              <a:ext cx="44450" cy="49500"/>
            </a:xfrm>
            <a:custGeom>
              <a:rect b="b" l="l" r="r" t="t"/>
              <a:pathLst>
                <a:path extrusionOk="0" h="1980" w="1778">
                  <a:moveTo>
                    <a:pt x="109" y="0"/>
                  </a:moveTo>
                  <a:lnTo>
                    <a:pt x="1" y="99"/>
                  </a:lnTo>
                  <a:lnTo>
                    <a:pt x="1719" y="1980"/>
                  </a:lnTo>
                  <a:cubicBezTo>
                    <a:pt x="1742" y="1930"/>
                    <a:pt x="1760" y="1881"/>
                    <a:pt x="1778" y="182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9"/>
            <p:cNvSpPr/>
            <p:nvPr/>
          </p:nvSpPr>
          <p:spPr>
            <a:xfrm>
              <a:off x="1609325" y="2279925"/>
              <a:ext cx="47600" cy="53775"/>
            </a:xfrm>
            <a:custGeom>
              <a:rect b="b" l="l" r="r" t="t"/>
              <a:pathLst>
                <a:path extrusionOk="0" h="2151" w="1904">
                  <a:moveTo>
                    <a:pt x="109" y="0"/>
                  </a:moveTo>
                  <a:lnTo>
                    <a:pt x="1" y="99"/>
                  </a:lnTo>
                  <a:lnTo>
                    <a:pt x="1877" y="2151"/>
                  </a:lnTo>
                  <a:cubicBezTo>
                    <a:pt x="1886" y="2092"/>
                    <a:pt x="1895" y="2029"/>
                    <a:pt x="1904" y="197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9"/>
            <p:cNvSpPr/>
            <p:nvPr/>
          </p:nvSpPr>
          <p:spPr>
            <a:xfrm>
              <a:off x="1609325" y="2262825"/>
              <a:ext cx="47825" cy="54900"/>
            </a:xfrm>
            <a:custGeom>
              <a:rect b="b" l="l" r="r" t="t"/>
              <a:pathLst>
                <a:path extrusionOk="0" h="2196" w="1913">
                  <a:moveTo>
                    <a:pt x="109" y="1"/>
                  </a:moveTo>
                  <a:lnTo>
                    <a:pt x="1" y="100"/>
                  </a:lnTo>
                  <a:lnTo>
                    <a:pt x="140" y="257"/>
                  </a:lnTo>
                  <a:lnTo>
                    <a:pt x="1913" y="2196"/>
                  </a:lnTo>
                  <a:cubicBezTo>
                    <a:pt x="1908" y="2115"/>
                    <a:pt x="1899" y="2029"/>
                    <a:pt x="1881" y="1948"/>
                  </a:cubicBezTo>
                  <a:lnTo>
                    <a:pt x="361" y="279"/>
                  </a:lnTo>
                  <a:lnTo>
                    <a:pt x="109"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9"/>
            <p:cNvSpPr/>
            <p:nvPr/>
          </p:nvSpPr>
          <p:spPr>
            <a:xfrm>
              <a:off x="1518350" y="2255575"/>
              <a:ext cx="132500" cy="127675"/>
            </a:xfrm>
            <a:custGeom>
              <a:rect b="b" l="l" r="r" t="t"/>
              <a:pathLst>
                <a:path extrusionOk="0" h="5107" w="5300">
                  <a:moveTo>
                    <a:pt x="3131" y="1"/>
                  </a:moveTo>
                  <a:cubicBezTo>
                    <a:pt x="2320" y="1"/>
                    <a:pt x="1446" y="467"/>
                    <a:pt x="864" y="1298"/>
                  </a:cubicBezTo>
                  <a:cubicBezTo>
                    <a:pt x="0" y="2526"/>
                    <a:pt x="104" y="4083"/>
                    <a:pt x="1089" y="4776"/>
                  </a:cubicBezTo>
                  <a:cubicBezTo>
                    <a:pt x="1409" y="5000"/>
                    <a:pt x="1782" y="5106"/>
                    <a:pt x="2170" y="5106"/>
                  </a:cubicBezTo>
                  <a:cubicBezTo>
                    <a:pt x="2981" y="5106"/>
                    <a:pt x="3856" y="4640"/>
                    <a:pt x="4440" y="3808"/>
                  </a:cubicBezTo>
                  <a:cubicBezTo>
                    <a:pt x="5300" y="2585"/>
                    <a:pt x="5196" y="1028"/>
                    <a:pt x="4211" y="331"/>
                  </a:cubicBezTo>
                  <a:cubicBezTo>
                    <a:pt x="3891" y="107"/>
                    <a:pt x="3518" y="1"/>
                    <a:pt x="313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9"/>
            <p:cNvSpPr/>
            <p:nvPr/>
          </p:nvSpPr>
          <p:spPr>
            <a:xfrm>
              <a:off x="1524075" y="2261475"/>
              <a:ext cx="120925" cy="116325"/>
            </a:xfrm>
            <a:custGeom>
              <a:rect b="b" l="l" r="r" t="t"/>
              <a:pathLst>
                <a:path extrusionOk="0" h="4653" w="4837">
                  <a:moveTo>
                    <a:pt x="2879" y="54"/>
                  </a:moveTo>
                  <a:cubicBezTo>
                    <a:pt x="3213" y="54"/>
                    <a:pt x="3538" y="158"/>
                    <a:pt x="3811" y="347"/>
                  </a:cubicBezTo>
                  <a:cubicBezTo>
                    <a:pt x="4684" y="959"/>
                    <a:pt x="4769" y="2349"/>
                    <a:pt x="4005" y="3442"/>
                  </a:cubicBezTo>
                  <a:cubicBezTo>
                    <a:pt x="3501" y="4153"/>
                    <a:pt x="2727" y="4598"/>
                    <a:pt x="1980" y="4598"/>
                  </a:cubicBezTo>
                  <a:cubicBezTo>
                    <a:pt x="1973" y="4598"/>
                    <a:pt x="1966" y="4598"/>
                    <a:pt x="1959" y="4598"/>
                  </a:cubicBezTo>
                  <a:cubicBezTo>
                    <a:pt x="1624" y="4598"/>
                    <a:pt x="1300" y="4495"/>
                    <a:pt x="1026" y="4306"/>
                  </a:cubicBezTo>
                  <a:cubicBezTo>
                    <a:pt x="154" y="3694"/>
                    <a:pt x="68" y="2304"/>
                    <a:pt x="833" y="1215"/>
                  </a:cubicBezTo>
                  <a:cubicBezTo>
                    <a:pt x="1337" y="500"/>
                    <a:pt x="2111" y="55"/>
                    <a:pt x="2857" y="55"/>
                  </a:cubicBezTo>
                  <a:cubicBezTo>
                    <a:pt x="2864" y="54"/>
                    <a:pt x="2872" y="54"/>
                    <a:pt x="2879" y="54"/>
                  </a:cubicBezTo>
                  <a:close/>
                  <a:moveTo>
                    <a:pt x="2879" y="0"/>
                  </a:moveTo>
                  <a:cubicBezTo>
                    <a:pt x="2872" y="0"/>
                    <a:pt x="2865" y="0"/>
                    <a:pt x="2857" y="1"/>
                  </a:cubicBezTo>
                  <a:cubicBezTo>
                    <a:pt x="2120" y="1"/>
                    <a:pt x="1319" y="423"/>
                    <a:pt x="788" y="1179"/>
                  </a:cubicBezTo>
                  <a:cubicBezTo>
                    <a:pt x="1" y="2299"/>
                    <a:pt x="95" y="3716"/>
                    <a:pt x="995" y="4351"/>
                  </a:cubicBezTo>
                  <a:cubicBezTo>
                    <a:pt x="1281" y="4549"/>
                    <a:pt x="1615" y="4652"/>
                    <a:pt x="1958" y="4652"/>
                  </a:cubicBezTo>
                  <a:cubicBezTo>
                    <a:pt x="1966" y="4652"/>
                    <a:pt x="1973" y="4652"/>
                    <a:pt x="1980" y="4652"/>
                  </a:cubicBezTo>
                  <a:cubicBezTo>
                    <a:pt x="2722" y="4652"/>
                    <a:pt x="3519" y="4229"/>
                    <a:pt x="4049" y="3474"/>
                  </a:cubicBezTo>
                  <a:cubicBezTo>
                    <a:pt x="4837" y="2353"/>
                    <a:pt x="4742" y="932"/>
                    <a:pt x="3843" y="302"/>
                  </a:cubicBezTo>
                  <a:cubicBezTo>
                    <a:pt x="3561" y="104"/>
                    <a:pt x="3223" y="0"/>
                    <a:pt x="28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0" name="Google Shape;550;p19"/>
          <p:cNvSpPr/>
          <p:nvPr/>
        </p:nvSpPr>
        <p:spPr>
          <a:xfrm>
            <a:off x="734288" y="7252197"/>
            <a:ext cx="735632" cy="738490"/>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1" name="Google Shape;551;p19"/>
          <p:cNvGrpSpPr/>
          <p:nvPr/>
        </p:nvGrpSpPr>
        <p:grpSpPr>
          <a:xfrm>
            <a:off x="808329" y="7128255"/>
            <a:ext cx="565883" cy="706230"/>
            <a:chOff x="4940025" y="3561925"/>
            <a:chExt cx="336875" cy="420425"/>
          </a:xfrm>
        </p:grpSpPr>
        <p:sp>
          <p:nvSpPr>
            <p:cNvPr id="552" name="Google Shape;552;p19"/>
            <p:cNvSpPr/>
            <p:nvPr/>
          </p:nvSpPr>
          <p:spPr>
            <a:xfrm>
              <a:off x="5018850" y="3849625"/>
              <a:ext cx="194200" cy="97125"/>
            </a:xfrm>
            <a:custGeom>
              <a:rect b="b" l="l" r="r" t="t"/>
              <a:pathLst>
                <a:path extrusionOk="0" h="3885" w="7768">
                  <a:moveTo>
                    <a:pt x="3725" y="1"/>
                  </a:moveTo>
                  <a:cubicBezTo>
                    <a:pt x="1668" y="1"/>
                    <a:pt x="0" y="1668"/>
                    <a:pt x="0" y="3725"/>
                  </a:cubicBezTo>
                  <a:lnTo>
                    <a:pt x="0" y="3884"/>
                  </a:lnTo>
                  <a:lnTo>
                    <a:pt x="7768" y="3884"/>
                  </a:lnTo>
                  <a:lnTo>
                    <a:pt x="7768" y="3725"/>
                  </a:lnTo>
                  <a:cubicBezTo>
                    <a:pt x="7768" y="1668"/>
                    <a:pt x="6100" y="1"/>
                    <a:pt x="404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9"/>
            <p:cNvSpPr/>
            <p:nvPr/>
          </p:nvSpPr>
          <p:spPr>
            <a:xfrm>
              <a:off x="5102225" y="3849625"/>
              <a:ext cx="110950" cy="97125"/>
            </a:xfrm>
            <a:custGeom>
              <a:rect b="b" l="l" r="r" t="t"/>
              <a:pathLst>
                <a:path extrusionOk="0" h="3885" w="4438">
                  <a:moveTo>
                    <a:pt x="558" y="1"/>
                  </a:moveTo>
                  <a:cubicBezTo>
                    <a:pt x="555" y="1"/>
                    <a:pt x="552" y="1"/>
                    <a:pt x="549" y="1"/>
                  </a:cubicBezTo>
                  <a:cubicBezTo>
                    <a:pt x="362" y="1"/>
                    <a:pt x="179" y="10"/>
                    <a:pt x="1" y="38"/>
                  </a:cubicBezTo>
                  <a:cubicBezTo>
                    <a:pt x="1917" y="310"/>
                    <a:pt x="3337" y="1950"/>
                    <a:pt x="3337" y="3884"/>
                  </a:cubicBezTo>
                  <a:lnTo>
                    <a:pt x="4437" y="3884"/>
                  </a:lnTo>
                  <a:cubicBezTo>
                    <a:pt x="4437" y="1742"/>
                    <a:pt x="2699"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9"/>
            <p:cNvSpPr/>
            <p:nvPr/>
          </p:nvSpPr>
          <p:spPr>
            <a:xfrm>
              <a:off x="4940025" y="3815675"/>
              <a:ext cx="121825" cy="28600"/>
            </a:xfrm>
            <a:custGeom>
              <a:rect b="b" l="l" r="r" t="t"/>
              <a:pathLst>
                <a:path extrusionOk="0" h="1144" w="4873">
                  <a:moveTo>
                    <a:pt x="361" y="0"/>
                  </a:moveTo>
                  <a:cubicBezTo>
                    <a:pt x="164" y="0"/>
                    <a:pt x="0" y="159"/>
                    <a:pt x="0" y="361"/>
                  </a:cubicBezTo>
                  <a:lnTo>
                    <a:pt x="0" y="782"/>
                  </a:lnTo>
                  <a:cubicBezTo>
                    <a:pt x="0" y="979"/>
                    <a:pt x="159" y="1143"/>
                    <a:pt x="361" y="1143"/>
                  </a:cubicBezTo>
                  <a:lnTo>
                    <a:pt x="4512" y="1143"/>
                  </a:lnTo>
                  <a:cubicBezTo>
                    <a:pt x="4713" y="1143"/>
                    <a:pt x="4873" y="979"/>
                    <a:pt x="4873" y="782"/>
                  </a:cubicBezTo>
                  <a:lnTo>
                    <a:pt x="4873" y="361"/>
                  </a:lnTo>
                  <a:cubicBezTo>
                    <a:pt x="4873" y="159"/>
                    <a:pt x="4713" y="0"/>
                    <a:pt x="451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9"/>
            <p:cNvSpPr/>
            <p:nvPr/>
          </p:nvSpPr>
          <p:spPr>
            <a:xfrm>
              <a:off x="5024925" y="3815650"/>
              <a:ext cx="36925" cy="28500"/>
            </a:xfrm>
            <a:custGeom>
              <a:rect b="b" l="l" r="r" t="t"/>
              <a:pathLst>
                <a:path extrusionOk="0" h="1140" w="1477">
                  <a:moveTo>
                    <a:pt x="9" y="1"/>
                  </a:moveTo>
                  <a:cubicBezTo>
                    <a:pt x="6" y="1"/>
                    <a:pt x="4" y="1"/>
                    <a:pt x="1" y="1"/>
                  </a:cubicBezTo>
                  <a:lnTo>
                    <a:pt x="18" y="1"/>
                  </a:lnTo>
                  <a:cubicBezTo>
                    <a:pt x="15" y="1"/>
                    <a:pt x="12" y="1"/>
                    <a:pt x="9" y="1"/>
                  </a:cubicBezTo>
                  <a:close/>
                  <a:moveTo>
                    <a:pt x="1106" y="1"/>
                  </a:moveTo>
                  <a:cubicBezTo>
                    <a:pt x="1103" y="1"/>
                    <a:pt x="1100" y="1"/>
                    <a:pt x="1097" y="1"/>
                  </a:cubicBezTo>
                  <a:lnTo>
                    <a:pt x="18" y="1"/>
                  </a:lnTo>
                  <a:cubicBezTo>
                    <a:pt x="216" y="6"/>
                    <a:pt x="376" y="171"/>
                    <a:pt x="376" y="376"/>
                  </a:cubicBezTo>
                  <a:lnTo>
                    <a:pt x="376" y="765"/>
                  </a:lnTo>
                  <a:cubicBezTo>
                    <a:pt x="376" y="971"/>
                    <a:pt x="207" y="1139"/>
                    <a:pt x="1" y="1139"/>
                  </a:cubicBezTo>
                  <a:lnTo>
                    <a:pt x="1097" y="1139"/>
                  </a:lnTo>
                  <a:cubicBezTo>
                    <a:pt x="1308" y="1139"/>
                    <a:pt x="1477" y="971"/>
                    <a:pt x="1472" y="765"/>
                  </a:cubicBezTo>
                  <a:lnTo>
                    <a:pt x="1472" y="376"/>
                  </a:lnTo>
                  <a:cubicBezTo>
                    <a:pt x="1476" y="168"/>
                    <a:pt x="1312" y="1"/>
                    <a:pt x="1106" y="1"/>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9"/>
            <p:cNvSpPr/>
            <p:nvPr/>
          </p:nvSpPr>
          <p:spPr>
            <a:xfrm>
              <a:off x="4968600" y="3844250"/>
              <a:ext cx="78600" cy="61975"/>
            </a:xfrm>
            <a:custGeom>
              <a:rect b="b" l="l" r="r" t="t"/>
              <a:pathLst>
                <a:path extrusionOk="0" h="2479" w="3144">
                  <a:moveTo>
                    <a:pt x="0" y="0"/>
                  </a:moveTo>
                  <a:cubicBezTo>
                    <a:pt x="14" y="52"/>
                    <a:pt x="38" y="103"/>
                    <a:pt x="66" y="155"/>
                  </a:cubicBezTo>
                  <a:cubicBezTo>
                    <a:pt x="609" y="1115"/>
                    <a:pt x="1401" y="1921"/>
                    <a:pt x="2357" y="2478"/>
                  </a:cubicBezTo>
                  <a:cubicBezTo>
                    <a:pt x="2554" y="2062"/>
                    <a:pt x="2816" y="1677"/>
                    <a:pt x="3144" y="1349"/>
                  </a:cubicBezTo>
                  <a:cubicBezTo>
                    <a:pt x="2540" y="1012"/>
                    <a:pt x="2015" y="553"/>
                    <a:pt x="1603" y="0"/>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9"/>
            <p:cNvSpPr/>
            <p:nvPr/>
          </p:nvSpPr>
          <p:spPr>
            <a:xfrm>
              <a:off x="5091700" y="3879975"/>
              <a:ext cx="42300" cy="36250"/>
            </a:xfrm>
            <a:custGeom>
              <a:rect b="b" l="l" r="r" t="t"/>
              <a:pathLst>
                <a:path extrusionOk="0" h="1450" w="1692">
                  <a:moveTo>
                    <a:pt x="970" y="0"/>
                  </a:moveTo>
                  <a:cubicBezTo>
                    <a:pt x="323" y="0"/>
                    <a:pt x="0" y="782"/>
                    <a:pt x="455" y="1237"/>
                  </a:cubicBezTo>
                  <a:cubicBezTo>
                    <a:pt x="603" y="1384"/>
                    <a:pt x="784" y="1449"/>
                    <a:pt x="962" y="1449"/>
                  </a:cubicBezTo>
                  <a:cubicBezTo>
                    <a:pt x="1335" y="1449"/>
                    <a:pt x="1691" y="1161"/>
                    <a:pt x="1691" y="726"/>
                  </a:cubicBezTo>
                  <a:cubicBezTo>
                    <a:pt x="1691" y="323"/>
                    <a:pt x="1368" y="0"/>
                    <a:pt x="97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9"/>
            <p:cNvSpPr/>
            <p:nvPr/>
          </p:nvSpPr>
          <p:spPr>
            <a:xfrm>
              <a:off x="5177200" y="3641850"/>
              <a:ext cx="86450" cy="255475"/>
            </a:xfrm>
            <a:custGeom>
              <a:rect b="b" l="l" r="r" t="t"/>
              <a:pathLst>
                <a:path extrusionOk="0" h="10219" w="3458">
                  <a:moveTo>
                    <a:pt x="684" y="1"/>
                  </a:moveTo>
                  <a:lnTo>
                    <a:pt x="103" y="1214"/>
                  </a:lnTo>
                  <a:cubicBezTo>
                    <a:pt x="2802" y="3205"/>
                    <a:pt x="2750" y="7258"/>
                    <a:pt x="0" y="9178"/>
                  </a:cubicBezTo>
                  <a:cubicBezTo>
                    <a:pt x="356" y="9469"/>
                    <a:pt x="661" y="9820"/>
                    <a:pt x="900" y="10218"/>
                  </a:cubicBezTo>
                  <a:cubicBezTo>
                    <a:pt x="2413" y="9108"/>
                    <a:pt x="3350" y="7379"/>
                    <a:pt x="3458" y="5505"/>
                  </a:cubicBezTo>
                  <a:lnTo>
                    <a:pt x="3448" y="4709"/>
                  </a:lnTo>
                  <a:cubicBezTo>
                    <a:pt x="3322" y="2882"/>
                    <a:pt x="2394" y="1200"/>
                    <a:pt x="918" y="113"/>
                  </a:cubicBezTo>
                  <a:cubicBezTo>
                    <a:pt x="848" y="62"/>
                    <a:pt x="769" y="19"/>
                    <a:pt x="684"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9"/>
            <p:cNvSpPr/>
            <p:nvPr/>
          </p:nvSpPr>
          <p:spPr>
            <a:xfrm>
              <a:off x="5190075" y="3641850"/>
              <a:ext cx="73475" cy="255475"/>
            </a:xfrm>
            <a:custGeom>
              <a:rect b="b" l="l" r="r" t="t"/>
              <a:pathLst>
                <a:path extrusionOk="0" h="10219" w="2939">
                  <a:moveTo>
                    <a:pt x="169" y="1"/>
                  </a:moveTo>
                  <a:lnTo>
                    <a:pt x="1" y="352"/>
                  </a:lnTo>
                  <a:cubicBezTo>
                    <a:pt x="638" y="891"/>
                    <a:pt x="1162" y="1547"/>
                    <a:pt x="1547" y="2292"/>
                  </a:cubicBezTo>
                  <a:cubicBezTo>
                    <a:pt x="1935" y="3041"/>
                    <a:pt x="2165" y="3866"/>
                    <a:pt x="2226" y="4709"/>
                  </a:cubicBezTo>
                  <a:lnTo>
                    <a:pt x="2235" y="5505"/>
                  </a:lnTo>
                  <a:cubicBezTo>
                    <a:pt x="2142" y="7178"/>
                    <a:pt x="1383" y="8738"/>
                    <a:pt x="132" y="9848"/>
                  </a:cubicBezTo>
                  <a:cubicBezTo>
                    <a:pt x="221" y="9965"/>
                    <a:pt x="305" y="10092"/>
                    <a:pt x="380" y="10218"/>
                  </a:cubicBezTo>
                  <a:cubicBezTo>
                    <a:pt x="1893" y="9108"/>
                    <a:pt x="2835" y="7379"/>
                    <a:pt x="2938" y="5505"/>
                  </a:cubicBezTo>
                  <a:lnTo>
                    <a:pt x="2933" y="4709"/>
                  </a:lnTo>
                  <a:cubicBezTo>
                    <a:pt x="2807" y="2882"/>
                    <a:pt x="1879" y="1200"/>
                    <a:pt x="403" y="113"/>
                  </a:cubicBezTo>
                  <a:cubicBezTo>
                    <a:pt x="333" y="62"/>
                    <a:pt x="254" y="19"/>
                    <a:pt x="169"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9"/>
            <p:cNvSpPr/>
            <p:nvPr/>
          </p:nvSpPr>
          <p:spPr>
            <a:xfrm>
              <a:off x="4955000" y="3946725"/>
              <a:ext cx="321900" cy="35625"/>
            </a:xfrm>
            <a:custGeom>
              <a:rect b="b" l="l" r="r" t="t"/>
              <a:pathLst>
                <a:path extrusionOk="0" h="1425" w="12876">
                  <a:moveTo>
                    <a:pt x="1078" y="0"/>
                  </a:moveTo>
                  <a:cubicBezTo>
                    <a:pt x="727" y="0"/>
                    <a:pt x="408" y="216"/>
                    <a:pt x="282" y="544"/>
                  </a:cubicBezTo>
                  <a:lnTo>
                    <a:pt x="71" y="1073"/>
                  </a:lnTo>
                  <a:cubicBezTo>
                    <a:pt x="1" y="1242"/>
                    <a:pt x="127" y="1425"/>
                    <a:pt x="310" y="1425"/>
                  </a:cubicBezTo>
                  <a:lnTo>
                    <a:pt x="12571" y="1425"/>
                  </a:lnTo>
                  <a:cubicBezTo>
                    <a:pt x="12753" y="1425"/>
                    <a:pt x="12875" y="1242"/>
                    <a:pt x="12810" y="1073"/>
                  </a:cubicBezTo>
                  <a:lnTo>
                    <a:pt x="12599" y="544"/>
                  </a:lnTo>
                  <a:cubicBezTo>
                    <a:pt x="12472" y="216"/>
                    <a:pt x="12154" y="0"/>
                    <a:pt x="11802"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9"/>
            <p:cNvSpPr/>
            <p:nvPr/>
          </p:nvSpPr>
          <p:spPr>
            <a:xfrm>
              <a:off x="5239975" y="3946725"/>
              <a:ext cx="36925" cy="35500"/>
            </a:xfrm>
            <a:custGeom>
              <a:rect b="b" l="l" r="r" t="t"/>
              <a:pathLst>
                <a:path extrusionOk="0" h="1420" w="1477">
                  <a:moveTo>
                    <a:pt x="414" y="0"/>
                  </a:moveTo>
                  <a:cubicBezTo>
                    <a:pt x="411" y="0"/>
                    <a:pt x="407" y="0"/>
                    <a:pt x="403" y="0"/>
                  </a:cubicBezTo>
                  <a:lnTo>
                    <a:pt x="0" y="0"/>
                  </a:lnTo>
                  <a:lnTo>
                    <a:pt x="567" y="1420"/>
                  </a:lnTo>
                  <a:lnTo>
                    <a:pt x="1172" y="1420"/>
                  </a:lnTo>
                  <a:cubicBezTo>
                    <a:pt x="1354" y="1420"/>
                    <a:pt x="1476" y="1237"/>
                    <a:pt x="1411" y="1073"/>
                  </a:cubicBezTo>
                  <a:lnTo>
                    <a:pt x="1200" y="539"/>
                  </a:lnTo>
                  <a:cubicBezTo>
                    <a:pt x="1070" y="215"/>
                    <a:pt x="761" y="0"/>
                    <a:pt x="4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9"/>
            <p:cNvSpPr/>
            <p:nvPr/>
          </p:nvSpPr>
          <p:spPr>
            <a:xfrm>
              <a:off x="5180700" y="3561925"/>
              <a:ext cx="68200" cy="66300"/>
            </a:xfrm>
            <a:custGeom>
              <a:rect b="b" l="l" r="r" t="t"/>
              <a:pathLst>
                <a:path extrusionOk="0" h="2652" w="2728">
                  <a:moveTo>
                    <a:pt x="653" y="0"/>
                  </a:moveTo>
                  <a:cubicBezTo>
                    <a:pt x="558" y="0"/>
                    <a:pt x="465" y="35"/>
                    <a:pt x="394" y="106"/>
                  </a:cubicBezTo>
                  <a:lnTo>
                    <a:pt x="146" y="359"/>
                  </a:lnTo>
                  <a:cubicBezTo>
                    <a:pt x="1" y="499"/>
                    <a:pt x="1" y="733"/>
                    <a:pt x="146" y="874"/>
                  </a:cubicBezTo>
                  <a:lnTo>
                    <a:pt x="1814" y="2546"/>
                  </a:lnTo>
                  <a:cubicBezTo>
                    <a:pt x="1886" y="2617"/>
                    <a:pt x="1980" y="2652"/>
                    <a:pt x="2074" y="2652"/>
                  </a:cubicBezTo>
                  <a:cubicBezTo>
                    <a:pt x="2168" y="2652"/>
                    <a:pt x="2261" y="2617"/>
                    <a:pt x="2334" y="2546"/>
                  </a:cubicBezTo>
                  <a:lnTo>
                    <a:pt x="2582" y="2298"/>
                  </a:lnTo>
                  <a:cubicBezTo>
                    <a:pt x="2727" y="2153"/>
                    <a:pt x="2727" y="1919"/>
                    <a:pt x="2582" y="1778"/>
                  </a:cubicBezTo>
                  <a:lnTo>
                    <a:pt x="914" y="106"/>
                  </a:lnTo>
                  <a:cubicBezTo>
                    <a:pt x="842" y="35"/>
                    <a:pt x="747" y="0"/>
                    <a:pt x="65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9"/>
            <p:cNvSpPr/>
            <p:nvPr/>
          </p:nvSpPr>
          <p:spPr>
            <a:xfrm>
              <a:off x="5210225" y="3585525"/>
              <a:ext cx="38550" cy="42675"/>
            </a:xfrm>
            <a:custGeom>
              <a:rect b="b" l="l" r="r" t="t"/>
              <a:pathLst>
                <a:path extrusionOk="0" h="1707" w="1542">
                  <a:moveTo>
                    <a:pt x="567" y="0"/>
                  </a:moveTo>
                  <a:lnTo>
                    <a:pt x="579" y="12"/>
                  </a:lnTo>
                  <a:lnTo>
                    <a:pt x="567" y="0"/>
                  </a:lnTo>
                  <a:close/>
                  <a:moveTo>
                    <a:pt x="579" y="12"/>
                  </a:moveTo>
                  <a:lnTo>
                    <a:pt x="769" y="202"/>
                  </a:lnTo>
                  <a:lnTo>
                    <a:pt x="769" y="202"/>
                  </a:lnTo>
                  <a:lnTo>
                    <a:pt x="579" y="12"/>
                  </a:lnTo>
                  <a:close/>
                  <a:moveTo>
                    <a:pt x="769" y="202"/>
                  </a:moveTo>
                  <a:cubicBezTo>
                    <a:pt x="919" y="352"/>
                    <a:pt x="919" y="595"/>
                    <a:pt x="769" y="745"/>
                  </a:cubicBezTo>
                  <a:lnTo>
                    <a:pt x="544" y="970"/>
                  </a:lnTo>
                  <a:cubicBezTo>
                    <a:pt x="469" y="1045"/>
                    <a:pt x="370" y="1082"/>
                    <a:pt x="272" y="1082"/>
                  </a:cubicBezTo>
                  <a:cubicBezTo>
                    <a:pt x="174" y="1082"/>
                    <a:pt x="75" y="1045"/>
                    <a:pt x="0" y="970"/>
                  </a:cubicBezTo>
                  <a:lnTo>
                    <a:pt x="0" y="970"/>
                  </a:lnTo>
                  <a:lnTo>
                    <a:pt x="628" y="1598"/>
                  </a:lnTo>
                  <a:cubicBezTo>
                    <a:pt x="703" y="1670"/>
                    <a:pt x="800" y="1707"/>
                    <a:pt x="898" y="1707"/>
                  </a:cubicBezTo>
                  <a:cubicBezTo>
                    <a:pt x="995" y="1707"/>
                    <a:pt x="1092" y="1670"/>
                    <a:pt x="1167" y="1598"/>
                  </a:cubicBezTo>
                  <a:lnTo>
                    <a:pt x="1396" y="1368"/>
                  </a:lnTo>
                  <a:cubicBezTo>
                    <a:pt x="1542" y="1214"/>
                    <a:pt x="1537" y="975"/>
                    <a:pt x="1392" y="825"/>
                  </a:cubicBezTo>
                  <a:lnTo>
                    <a:pt x="769" y="202"/>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9"/>
            <p:cNvSpPr/>
            <p:nvPr/>
          </p:nvSpPr>
          <p:spPr>
            <a:xfrm>
              <a:off x="5015800" y="3701200"/>
              <a:ext cx="93825" cy="92350"/>
            </a:xfrm>
            <a:custGeom>
              <a:rect b="b" l="l" r="r" t="t"/>
              <a:pathLst>
                <a:path extrusionOk="0" h="3694" w="3753">
                  <a:moveTo>
                    <a:pt x="755" y="1"/>
                  </a:moveTo>
                  <a:cubicBezTo>
                    <a:pt x="682" y="1"/>
                    <a:pt x="609" y="28"/>
                    <a:pt x="553" y="82"/>
                  </a:cubicBezTo>
                  <a:lnTo>
                    <a:pt x="108" y="531"/>
                  </a:lnTo>
                  <a:cubicBezTo>
                    <a:pt x="0" y="639"/>
                    <a:pt x="0" y="817"/>
                    <a:pt x="108" y="929"/>
                  </a:cubicBezTo>
                  <a:lnTo>
                    <a:pt x="2788" y="3609"/>
                  </a:lnTo>
                  <a:cubicBezTo>
                    <a:pt x="2844" y="3665"/>
                    <a:pt x="2917" y="3694"/>
                    <a:pt x="2989" y="3694"/>
                  </a:cubicBezTo>
                  <a:cubicBezTo>
                    <a:pt x="3062" y="3694"/>
                    <a:pt x="3135" y="3665"/>
                    <a:pt x="3191" y="3609"/>
                  </a:cubicBezTo>
                  <a:lnTo>
                    <a:pt x="3641" y="3164"/>
                  </a:lnTo>
                  <a:cubicBezTo>
                    <a:pt x="3753" y="3052"/>
                    <a:pt x="3753" y="2869"/>
                    <a:pt x="3636" y="2766"/>
                  </a:cubicBezTo>
                  <a:lnTo>
                    <a:pt x="956" y="82"/>
                  </a:lnTo>
                  <a:cubicBezTo>
                    <a:pt x="900" y="28"/>
                    <a:pt x="827" y="1"/>
                    <a:pt x="75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9"/>
            <p:cNvSpPr/>
            <p:nvPr/>
          </p:nvSpPr>
          <p:spPr>
            <a:xfrm>
              <a:off x="5069800" y="3754400"/>
              <a:ext cx="39725" cy="39000"/>
            </a:xfrm>
            <a:custGeom>
              <a:rect b="b" l="l" r="r" t="t"/>
              <a:pathLst>
                <a:path extrusionOk="0" h="1560" w="1589">
                  <a:moveTo>
                    <a:pt x="848" y="1"/>
                  </a:moveTo>
                  <a:lnTo>
                    <a:pt x="856" y="9"/>
                  </a:lnTo>
                  <a:lnTo>
                    <a:pt x="856" y="9"/>
                  </a:lnTo>
                  <a:cubicBezTo>
                    <a:pt x="854" y="6"/>
                    <a:pt x="851" y="4"/>
                    <a:pt x="848" y="1"/>
                  </a:cubicBezTo>
                  <a:close/>
                  <a:moveTo>
                    <a:pt x="0" y="849"/>
                  </a:moveTo>
                  <a:lnTo>
                    <a:pt x="0" y="849"/>
                  </a:lnTo>
                  <a:cubicBezTo>
                    <a:pt x="3" y="852"/>
                    <a:pt x="6" y="854"/>
                    <a:pt x="9" y="857"/>
                  </a:cubicBezTo>
                  <a:lnTo>
                    <a:pt x="9" y="857"/>
                  </a:lnTo>
                  <a:lnTo>
                    <a:pt x="0" y="849"/>
                  </a:lnTo>
                  <a:close/>
                  <a:moveTo>
                    <a:pt x="856" y="9"/>
                  </a:moveTo>
                  <a:lnTo>
                    <a:pt x="856" y="9"/>
                  </a:lnTo>
                  <a:cubicBezTo>
                    <a:pt x="965" y="122"/>
                    <a:pt x="962" y="304"/>
                    <a:pt x="848" y="418"/>
                  </a:cubicBezTo>
                  <a:lnTo>
                    <a:pt x="417" y="849"/>
                  </a:lnTo>
                  <a:cubicBezTo>
                    <a:pt x="358" y="907"/>
                    <a:pt x="282" y="937"/>
                    <a:pt x="207" y="937"/>
                  </a:cubicBezTo>
                  <a:cubicBezTo>
                    <a:pt x="135" y="937"/>
                    <a:pt x="64" y="910"/>
                    <a:pt x="9" y="857"/>
                  </a:cubicBezTo>
                  <a:lnTo>
                    <a:pt x="9" y="857"/>
                  </a:lnTo>
                  <a:lnTo>
                    <a:pt x="623" y="1472"/>
                  </a:lnTo>
                  <a:cubicBezTo>
                    <a:pt x="679" y="1530"/>
                    <a:pt x="756" y="1560"/>
                    <a:pt x="832" y="1560"/>
                  </a:cubicBezTo>
                  <a:cubicBezTo>
                    <a:pt x="908" y="1560"/>
                    <a:pt x="984" y="1530"/>
                    <a:pt x="1040" y="1472"/>
                  </a:cubicBezTo>
                  <a:lnTo>
                    <a:pt x="1471" y="1041"/>
                  </a:lnTo>
                  <a:cubicBezTo>
                    <a:pt x="1588" y="928"/>
                    <a:pt x="1588" y="736"/>
                    <a:pt x="1471" y="624"/>
                  </a:cubicBezTo>
                  <a:lnTo>
                    <a:pt x="856" y="9"/>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9"/>
            <p:cNvSpPr/>
            <p:nvPr/>
          </p:nvSpPr>
          <p:spPr>
            <a:xfrm>
              <a:off x="5007125" y="3730275"/>
              <a:ext cx="38200" cy="37300"/>
            </a:xfrm>
            <a:custGeom>
              <a:rect b="b" l="l" r="r" t="t"/>
              <a:pathLst>
                <a:path extrusionOk="0" h="1492" w="1528">
                  <a:moveTo>
                    <a:pt x="703" y="1"/>
                  </a:moveTo>
                  <a:lnTo>
                    <a:pt x="146" y="558"/>
                  </a:lnTo>
                  <a:cubicBezTo>
                    <a:pt x="1" y="708"/>
                    <a:pt x="1" y="947"/>
                    <a:pt x="146" y="1092"/>
                  </a:cubicBezTo>
                  <a:lnTo>
                    <a:pt x="436" y="1383"/>
                  </a:lnTo>
                  <a:cubicBezTo>
                    <a:pt x="511" y="1455"/>
                    <a:pt x="609" y="1492"/>
                    <a:pt x="705" y="1492"/>
                  </a:cubicBezTo>
                  <a:cubicBezTo>
                    <a:pt x="802" y="1492"/>
                    <a:pt x="898" y="1455"/>
                    <a:pt x="970" y="1383"/>
                  </a:cubicBezTo>
                  <a:lnTo>
                    <a:pt x="1528" y="830"/>
                  </a:lnTo>
                  <a:lnTo>
                    <a:pt x="703" y="1"/>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9"/>
            <p:cNvSpPr/>
            <p:nvPr/>
          </p:nvSpPr>
          <p:spPr>
            <a:xfrm>
              <a:off x="5041200" y="3764600"/>
              <a:ext cx="38225" cy="37275"/>
            </a:xfrm>
            <a:custGeom>
              <a:rect b="b" l="l" r="r" t="t"/>
              <a:pathLst>
                <a:path extrusionOk="0" h="1491" w="1529">
                  <a:moveTo>
                    <a:pt x="704" y="0"/>
                  </a:moveTo>
                  <a:lnTo>
                    <a:pt x="151" y="553"/>
                  </a:lnTo>
                  <a:cubicBezTo>
                    <a:pt x="1" y="703"/>
                    <a:pt x="1" y="942"/>
                    <a:pt x="151" y="1092"/>
                  </a:cubicBezTo>
                  <a:lnTo>
                    <a:pt x="437" y="1378"/>
                  </a:lnTo>
                  <a:cubicBezTo>
                    <a:pt x="512" y="1453"/>
                    <a:pt x="609" y="1490"/>
                    <a:pt x="706" y="1490"/>
                  </a:cubicBezTo>
                  <a:cubicBezTo>
                    <a:pt x="803" y="1490"/>
                    <a:pt x="900" y="1453"/>
                    <a:pt x="975" y="1378"/>
                  </a:cubicBezTo>
                  <a:lnTo>
                    <a:pt x="1528" y="825"/>
                  </a:lnTo>
                  <a:lnTo>
                    <a:pt x="704" y="0"/>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9"/>
            <p:cNvSpPr/>
            <p:nvPr/>
          </p:nvSpPr>
          <p:spPr>
            <a:xfrm>
              <a:off x="5153075" y="3587500"/>
              <a:ext cx="71800" cy="71825"/>
            </a:xfrm>
            <a:custGeom>
              <a:rect b="b" l="l" r="r" t="t"/>
              <a:pathLst>
                <a:path extrusionOk="0" h="2873" w="2872">
                  <a:moveTo>
                    <a:pt x="1406" y="1"/>
                  </a:moveTo>
                  <a:lnTo>
                    <a:pt x="0" y="1406"/>
                  </a:lnTo>
                  <a:lnTo>
                    <a:pt x="1467" y="2873"/>
                  </a:lnTo>
                  <a:lnTo>
                    <a:pt x="2872" y="1467"/>
                  </a:lnTo>
                  <a:lnTo>
                    <a:pt x="1406" y="1"/>
                  </a:ln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9"/>
            <p:cNvSpPr/>
            <p:nvPr/>
          </p:nvSpPr>
          <p:spPr>
            <a:xfrm>
              <a:off x="5153175" y="3608700"/>
              <a:ext cx="71825" cy="50625"/>
            </a:xfrm>
            <a:custGeom>
              <a:rect b="b" l="l" r="r" t="t"/>
              <a:pathLst>
                <a:path extrusionOk="0" h="2025" w="2873">
                  <a:moveTo>
                    <a:pt x="1" y="563"/>
                  </a:moveTo>
                  <a:lnTo>
                    <a:pt x="839" y="1406"/>
                  </a:lnTo>
                  <a:lnTo>
                    <a:pt x="843" y="1403"/>
                  </a:lnTo>
                  <a:lnTo>
                    <a:pt x="1" y="563"/>
                  </a:lnTo>
                  <a:close/>
                  <a:moveTo>
                    <a:pt x="2245" y="1"/>
                  </a:moveTo>
                  <a:lnTo>
                    <a:pt x="843" y="1403"/>
                  </a:lnTo>
                  <a:lnTo>
                    <a:pt x="1467" y="2025"/>
                  </a:lnTo>
                  <a:lnTo>
                    <a:pt x="2873" y="619"/>
                  </a:lnTo>
                  <a:lnTo>
                    <a:pt x="2245"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9"/>
            <p:cNvSpPr/>
            <p:nvPr/>
          </p:nvSpPr>
          <p:spPr>
            <a:xfrm>
              <a:off x="5045900" y="3615125"/>
              <a:ext cx="149225" cy="148675"/>
            </a:xfrm>
            <a:custGeom>
              <a:rect b="b" l="l" r="r" t="t"/>
              <a:pathLst>
                <a:path extrusionOk="0" h="5947" w="5969">
                  <a:moveTo>
                    <a:pt x="3870" y="0"/>
                  </a:moveTo>
                  <a:cubicBezTo>
                    <a:pt x="3801" y="0"/>
                    <a:pt x="3732" y="27"/>
                    <a:pt x="3678" y="81"/>
                  </a:cubicBezTo>
                  <a:lnTo>
                    <a:pt x="2226" y="1529"/>
                  </a:lnTo>
                  <a:lnTo>
                    <a:pt x="1490" y="2274"/>
                  </a:lnTo>
                  <a:lnTo>
                    <a:pt x="0" y="3763"/>
                  </a:lnTo>
                  <a:lnTo>
                    <a:pt x="2188" y="5947"/>
                  </a:lnTo>
                  <a:lnTo>
                    <a:pt x="5866" y="2269"/>
                  </a:lnTo>
                  <a:cubicBezTo>
                    <a:pt x="5969" y="2161"/>
                    <a:pt x="5969" y="1988"/>
                    <a:pt x="5866" y="1880"/>
                  </a:cubicBezTo>
                  <a:lnTo>
                    <a:pt x="4062" y="81"/>
                  </a:lnTo>
                  <a:cubicBezTo>
                    <a:pt x="4008" y="27"/>
                    <a:pt x="3939" y="0"/>
                    <a:pt x="387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9"/>
            <p:cNvSpPr/>
            <p:nvPr/>
          </p:nvSpPr>
          <p:spPr>
            <a:xfrm>
              <a:off x="5085025" y="3651575"/>
              <a:ext cx="110225" cy="112575"/>
            </a:xfrm>
            <a:custGeom>
              <a:rect b="b" l="l" r="r" t="t"/>
              <a:pathLst>
                <a:path extrusionOk="0" h="4503" w="4409">
                  <a:moveTo>
                    <a:pt x="3875" y="0"/>
                  </a:moveTo>
                  <a:lnTo>
                    <a:pt x="0" y="3880"/>
                  </a:lnTo>
                  <a:lnTo>
                    <a:pt x="623" y="4503"/>
                  </a:lnTo>
                  <a:lnTo>
                    <a:pt x="4306" y="820"/>
                  </a:lnTo>
                  <a:cubicBezTo>
                    <a:pt x="4409" y="717"/>
                    <a:pt x="4409" y="544"/>
                    <a:pt x="4306" y="436"/>
                  </a:cubicBezTo>
                  <a:lnTo>
                    <a:pt x="387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2" name="Google Shape;572;p19"/>
          <p:cNvSpPr/>
          <p:nvPr/>
        </p:nvSpPr>
        <p:spPr>
          <a:xfrm>
            <a:off x="373663" y="8160768"/>
            <a:ext cx="6842100" cy="2054700"/>
          </a:xfrm>
          <a:prstGeom prst="round1Rect">
            <a:avLst>
              <a:gd fmla="val 23539"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9"/>
          <p:cNvSpPr txBox="1"/>
          <p:nvPr/>
        </p:nvSpPr>
        <p:spPr>
          <a:xfrm>
            <a:off x="1798463" y="8284120"/>
            <a:ext cx="5417400" cy="1931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Treatment consists of total thyroidectomy with preservation of the parathyroids where the index of suspicion is high</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When a hemithyroidectomy has been done for a thyroid nodule that turns out to be a follicular carcinoma on biopsy, a completion thyroidectomy is preferred over radioactive ablation of the remaining gland.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 If a postoperative radioisotope scan (challenge scan) reveals increased uptake in the skeleton or neck, therapeutic doses of radioiodine are given.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Plasma thyroglobulin levels should be undetectable after a successful surgery and radioiodine therapy. </a:t>
            </a:r>
            <a:endParaRPr sz="1200">
              <a:solidFill>
                <a:srgbClr val="1C4588"/>
              </a:solidFill>
              <a:latin typeface="Mada"/>
              <a:ea typeface="Mada"/>
              <a:cs typeface="Mada"/>
              <a:sym typeface="Mada"/>
            </a:endParaRPr>
          </a:p>
        </p:txBody>
      </p:sp>
      <p:sp>
        <p:nvSpPr>
          <p:cNvPr id="574" name="Google Shape;574;p19"/>
          <p:cNvSpPr txBox="1"/>
          <p:nvPr/>
        </p:nvSpPr>
        <p:spPr>
          <a:xfrm>
            <a:off x="409045" y="8589142"/>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Management</a:t>
            </a:r>
            <a:endParaRPr b="1" sz="1100">
              <a:solidFill>
                <a:srgbClr val="E29578"/>
              </a:solidFill>
              <a:latin typeface="Lora"/>
              <a:ea typeface="Lora"/>
              <a:cs typeface="Lora"/>
              <a:sym typeface="Lor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2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80" name="Google Shape;580;p20"/>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581" name="Google Shape;581;p20"/>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Malignant tumours of the thyroid</a:t>
            </a:r>
            <a:endParaRPr sz="2200"/>
          </a:p>
        </p:txBody>
      </p:sp>
      <p:grpSp>
        <p:nvGrpSpPr>
          <p:cNvPr id="582" name="Google Shape;582;p20"/>
          <p:cNvGrpSpPr/>
          <p:nvPr/>
        </p:nvGrpSpPr>
        <p:grpSpPr>
          <a:xfrm>
            <a:off x="236609" y="1037440"/>
            <a:ext cx="467181" cy="476434"/>
            <a:chOff x="2410712" y="2415450"/>
            <a:chExt cx="312600" cy="312600"/>
          </a:xfrm>
        </p:grpSpPr>
        <p:sp>
          <p:nvSpPr>
            <p:cNvPr id="583" name="Google Shape;583;p20"/>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0"/>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5" name="Google Shape;585;p20"/>
          <p:cNvSpPr txBox="1"/>
          <p:nvPr/>
        </p:nvSpPr>
        <p:spPr>
          <a:xfrm>
            <a:off x="693891" y="1064075"/>
            <a:ext cx="6422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Anaplastic carcinoma</a:t>
            </a:r>
            <a:endParaRPr b="1" sz="1800">
              <a:solidFill>
                <a:srgbClr val="006D77"/>
              </a:solidFill>
              <a:highlight>
                <a:srgbClr val="EDF9F9"/>
              </a:highlight>
              <a:latin typeface="Lora"/>
              <a:ea typeface="Lora"/>
              <a:cs typeface="Lora"/>
              <a:sym typeface="Lora"/>
            </a:endParaRPr>
          </a:p>
        </p:txBody>
      </p:sp>
      <p:sp>
        <p:nvSpPr>
          <p:cNvPr id="586" name="Google Shape;586;p20"/>
          <p:cNvSpPr txBox="1"/>
          <p:nvPr/>
        </p:nvSpPr>
        <p:spPr>
          <a:xfrm>
            <a:off x="236625" y="1435724"/>
            <a:ext cx="7116300" cy="130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Typically </a:t>
            </a:r>
            <a:r>
              <a:rPr b="1" lang="en-GB" sz="1200">
                <a:solidFill>
                  <a:srgbClr val="1C4588"/>
                </a:solidFill>
                <a:latin typeface="Mada"/>
                <a:ea typeface="Mada"/>
                <a:cs typeface="Mada"/>
                <a:sym typeface="Mada"/>
              </a:rPr>
              <a:t>affects older patients</a:t>
            </a:r>
            <a:r>
              <a:rPr lang="en-GB" sz="1200">
                <a:solidFill>
                  <a:srgbClr val="1C4588"/>
                </a:solidFill>
                <a:latin typeface="Mada"/>
                <a:ea typeface="Mada"/>
                <a:cs typeface="Mada"/>
                <a:sym typeface="Mada"/>
              </a:rPr>
              <a:t>.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Poor prognosis</a:t>
            </a:r>
            <a:r>
              <a:rPr lang="en-GB" sz="1200">
                <a:solidFill>
                  <a:srgbClr val="1C4588"/>
                </a:solidFill>
                <a:latin typeface="Mada"/>
                <a:ea typeface="Mada"/>
                <a:cs typeface="Mada"/>
                <a:sym typeface="Mada"/>
              </a:rPr>
              <a:t>: Most patients die within 1 year of diagnosis.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tumours feel hard and are usually locally fixed at the time of presentation.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Local invasion may involve the recurrent laryngeal nerve(s) and cause hoarseness, trachea causing dyspnoea and stridor, and the oesophagus causing dysphagia.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Invasion of the cervical sympathetic nerves may cause Horner’s syndrome (contraction of the pupil, enophthalmos, narrowing of the palpebral fissure and loss of sweating on the face and neck). Pulmonary metastases are common.</a:t>
            </a:r>
            <a:endParaRPr sz="1200">
              <a:solidFill>
                <a:srgbClr val="1C4588"/>
              </a:solidFill>
              <a:latin typeface="Mada"/>
              <a:ea typeface="Mada"/>
              <a:cs typeface="Mada"/>
              <a:sym typeface="Mada"/>
            </a:endParaRPr>
          </a:p>
        </p:txBody>
      </p:sp>
      <p:sp>
        <p:nvSpPr>
          <p:cNvPr id="587" name="Google Shape;587;p20"/>
          <p:cNvSpPr/>
          <p:nvPr/>
        </p:nvSpPr>
        <p:spPr>
          <a:xfrm>
            <a:off x="286953" y="3059493"/>
            <a:ext cx="6842100" cy="1163400"/>
          </a:xfrm>
          <a:prstGeom prst="round1Rect">
            <a:avLst>
              <a:gd fmla="val 25643" name="adj"/>
            </a:avLst>
          </a:prstGeom>
          <a:noFill/>
          <a:ln cap="flat" cmpd="sng" w="19050">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0"/>
          <p:cNvSpPr txBox="1"/>
          <p:nvPr/>
        </p:nvSpPr>
        <p:spPr>
          <a:xfrm>
            <a:off x="1711728" y="3250719"/>
            <a:ext cx="5417400" cy="738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Histologically</a:t>
            </a:r>
            <a:r>
              <a:rPr lang="en-GB" sz="1200">
                <a:solidFill>
                  <a:srgbClr val="1C4588"/>
                </a:solidFill>
                <a:latin typeface="Mada"/>
                <a:ea typeface="Mada"/>
                <a:cs typeface="Mada"/>
                <a:sym typeface="Mada"/>
              </a:rPr>
              <a:t>:</a:t>
            </a:r>
            <a:endParaRPr sz="1200">
              <a:solidFill>
                <a:srgbClr val="1C4588"/>
              </a:solidFill>
              <a:latin typeface="Mada"/>
              <a:ea typeface="Mada"/>
              <a:cs typeface="Mada"/>
              <a:sym typeface="Mada"/>
            </a:endParaRPr>
          </a:p>
          <a:p>
            <a:pPr indent="-304800" lvl="1" marL="914400" marR="0" rtl="0" algn="l">
              <a:lnSpc>
                <a:spcPct val="100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Undifferentiated giant cell (i.e., osteoclast-like cell)</a:t>
            </a:r>
            <a:endParaRPr sz="1200">
              <a:solidFill>
                <a:srgbClr val="1C4588"/>
              </a:solidFill>
              <a:latin typeface="Mada"/>
              <a:ea typeface="Mada"/>
              <a:cs typeface="Mada"/>
              <a:sym typeface="Mada"/>
            </a:endParaRPr>
          </a:p>
          <a:p>
            <a:pPr indent="-304800" lvl="1" marL="914400" marR="0" rtl="0" algn="l">
              <a:lnSpc>
                <a:spcPct val="100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Areas of necrosis and hemorrhage</a:t>
            </a:r>
            <a:endParaRPr sz="1200">
              <a:solidFill>
                <a:srgbClr val="1C4588"/>
              </a:solidFill>
              <a:latin typeface="Mada"/>
              <a:ea typeface="Mada"/>
              <a:cs typeface="Mada"/>
              <a:sym typeface="Mada"/>
            </a:endParaRPr>
          </a:p>
        </p:txBody>
      </p:sp>
      <p:sp>
        <p:nvSpPr>
          <p:cNvPr id="589" name="Google Shape;589;p20"/>
          <p:cNvSpPr txBox="1"/>
          <p:nvPr/>
        </p:nvSpPr>
        <p:spPr>
          <a:xfrm>
            <a:off x="328928" y="3040921"/>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Diagnostics</a:t>
            </a:r>
            <a:endParaRPr b="1" sz="1100">
              <a:solidFill>
                <a:srgbClr val="E29578"/>
              </a:solidFill>
              <a:latin typeface="Lora"/>
              <a:ea typeface="Lora"/>
              <a:cs typeface="Lora"/>
              <a:sym typeface="Lora"/>
            </a:endParaRPr>
          </a:p>
        </p:txBody>
      </p:sp>
      <p:grpSp>
        <p:nvGrpSpPr>
          <p:cNvPr id="590" name="Google Shape;590;p20"/>
          <p:cNvGrpSpPr/>
          <p:nvPr/>
        </p:nvGrpSpPr>
        <p:grpSpPr>
          <a:xfrm>
            <a:off x="647565" y="4688922"/>
            <a:ext cx="735627" cy="701151"/>
            <a:chOff x="1518350" y="2189725"/>
            <a:chExt cx="360125" cy="341925"/>
          </a:xfrm>
        </p:grpSpPr>
        <p:sp>
          <p:nvSpPr>
            <p:cNvPr id="591" name="Google Shape;591;p20"/>
            <p:cNvSpPr/>
            <p:nvPr/>
          </p:nvSpPr>
          <p:spPr>
            <a:xfrm>
              <a:off x="1536575" y="2189725"/>
              <a:ext cx="341900" cy="341925"/>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0"/>
            <p:cNvSpPr/>
            <p:nvPr/>
          </p:nvSpPr>
          <p:spPr>
            <a:xfrm>
              <a:off x="1629350" y="2341550"/>
              <a:ext cx="179075" cy="190100"/>
            </a:xfrm>
            <a:custGeom>
              <a:rect b="b" l="l" r="r" t="t"/>
              <a:pathLst>
                <a:path extrusionOk="0" h="7604" w="7163">
                  <a:moveTo>
                    <a:pt x="4216" y="1"/>
                  </a:moveTo>
                  <a:lnTo>
                    <a:pt x="0" y="2641"/>
                  </a:lnTo>
                  <a:lnTo>
                    <a:pt x="2614" y="7185"/>
                  </a:lnTo>
                  <a:cubicBezTo>
                    <a:pt x="2673" y="7302"/>
                    <a:pt x="2745" y="7405"/>
                    <a:pt x="2826" y="7504"/>
                  </a:cubicBezTo>
                  <a:cubicBezTo>
                    <a:pt x="2857" y="7540"/>
                    <a:pt x="2884" y="7567"/>
                    <a:pt x="2916" y="7599"/>
                  </a:cubicBezTo>
                  <a:cubicBezTo>
                    <a:pt x="2988" y="7599"/>
                    <a:pt x="3055" y="7603"/>
                    <a:pt x="3127" y="7603"/>
                  </a:cubicBezTo>
                  <a:cubicBezTo>
                    <a:pt x="4400" y="7603"/>
                    <a:pt x="5651" y="7248"/>
                    <a:pt x="6730" y="6578"/>
                  </a:cubicBezTo>
                  <a:cubicBezTo>
                    <a:pt x="7126" y="5862"/>
                    <a:pt x="7162" y="5053"/>
                    <a:pt x="6784" y="4450"/>
                  </a:cubicBezTo>
                  <a:lnTo>
                    <a:pt x="4216"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0"/>
            <p:cNvSpPr/>
            <p:nvPr/>
          </p:nvSpPr>
          <p:spPr>
            <a:xfrm>
              <a:off x="1648125" y="2423325"/>
              <a:ext cx="126450" cy="80675"/>
            </a:xfrm>
            <a:custGeom>
              <a:rect b="b" l="l" r="r" t="t"/>
              <a:pathLst>
                <a:path extrusionOk="0" h="3227" w="5058">
                  <a:moveTo>
                    <a:pt x="4022" y="0"/>
                  </a:moveTo>
                  <a:cubicBezTo>
                    <a:pt x="3870" y="212"/>
                    <a:pt x="3690" y="409"/>
                    <a:pt x="3487" y="576"/>
                  </a:cubicBezTo>
                  <a:cubicBezTo>
                    <a:pt x="2894" y="1080"/>
                    <a:pt x="2189" y="1335"/>
                    <a:pt x="1539" y="1335"/>
                  </a:cubicBezTo>
                  <a:cubicBezTo>
                    <a:pt x="936" y="1335"/>
                    <a:pt x="379" y="1116"/>
                    <a:pt x="1" y="675"/>
                  </a:cubicBezTo>
                  <a:lnTo>
                    <a:pt x="1" y="675"/>
                  </a:lnTo>
                  <a:lnTo>
                    <a:pt x="1233" y="2816"/>
                  </a:lnTo>
                  <a:cubicBezTo>
                    <a:pt x="1587" y="3090"/>
                    <a:pt x="2035" y="3227"/>
                    <a:pt x="2511" y="3227"/>
                  </a:cubicBezTo>
                  <a:cubicBezTo>
                    <a:pt x="3160" y="3227"/>
                    <a:pt x="3863" y="2973"/>
                    <a:pt x="4454" y="2470"/>
                  </a:cubicBezTo>
                  <a:cubicBezTo>
                    <a:pt x="4684" y="2272"/>
                    <a:pt x="4886" y="2042"/>
                    <a:pt x="5057" y="1795"/>
                  </a:cubicBezTo>
                  <a:cubicBezTo>
                    <a:pt x="5044" y="1773"/>
                    <a:pt x="5035" y="1750"/>
                    <a:pt x="5021" y="1728"/>
                  </a:cubicBezTo>
                  <a:lnTo>
                    <a:pt x="402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0"/>
            <p:cNvSpPr/>
            <p:nvPr/>
          </p:nvSpPr>
          <p:spPr>
            <a:xfrm>
              <a:off x="1617650" y="2320900"/>
              <a:ext cx="131500" cy="111750"/>
            </a:xfrm>
            <a:custGeom>
              <a:rect b="b" l="l" r="r" t="t"/>
              <a:pathLst>
                <a:path extrusionOk="0" h="4470" w="5260">
                  <a:moveTo>
                    <a:pt x="3117" y="0"/>
                  </a:moveTo>
                  <a:cubicBezTo>
                    <a:pt x="2518" y="0"/>
                    <a:pt x="1868" y="235"/>
                    <a:pt x="1323" y="701"/>
                  </a:cubicBezTo>
                  <a:cubicBezTo>
                    <a:pt x="271" y="1596"/>
                    <a:pt x="1" y="3008"/>
                    <a:pt x="720" y="3859"/>
                  </a:cubicBezTo>
                  <a:cubicBezTo>
                    <a:pt x="1067" y="4266"/>
                    <a:pt x="1581" y="4469"/>
                    <a:pt x="2139" y="4469"/>
                  </a:cubicBezTo>
                  <a:cubicBezTo>
                    <a:pt x="2739" y="4469"/>
                    <a:pt x="3389" y="4235"/>
                    <a:pt x="3937" y="3769"/>
                  </a:cubicBezTo>
                  <a:cubicBezTo>
                    <a:pt x="4990" y="2873"/>
                    <a:pt x="5259" y="1461"/>
                    <a:pt x="4535" y="611"/>
                  </a:cubicBezTo>
                  <a:cubicBezTo>
                    <a:pt x="4188" y="203"/>
                    <a:pt x="3674" y="0"/>
                    <a:pt x="311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0"/>
            <p:cNvSpPr/>
            <p:nvPr/>
          </p:nvSpPr>
          <p:spPr>
            <a:xfrm>
              <a:off x="1703700" y="2378325"/>
              <a:ext cx="47350" cy="47150"/>
            </a:xfrm>
            <a:custGeom>
              <a:rect b="b" l="l" r="r" t="t"/>
              <a:pathLst>
                <a:path extrusionOk="0" h="1886" w="1894">
                  <a:moveTo>
                    <a:pt x="947" y="1"/>
                  </a:moveTo>
                  <a:cubicBezTo>
                    <a:pt x="606" y="1"/>
                    <a:pt x="265" y="179"/>
                    <a:pt x="94" y="536"/>
                  </a:cubicBezTo>
                  <a:lnTo>
                    <a:pt x="0" y="536"/>
                  </a:lnTo>
                  <a:lnTo>
                    <a:pt x="5" y="950"/>
                  </a:lnTo>
                  <a:cubicBezTo>
                    <a:pt x="9" y="1469"/>
                    <a:pt x="432" y="1886"/>
                    <a:pt x="950" y="1886"/>
                  </a:cubicBezTo>
                  <a:cubicBezTo>
                    <a:pt x="953" y="1886"/>
                    <a:pt x="955" y="1886"/>
                    <a:pt x="958" y="1886"/>
                  </a:cubicBezTo>
                  <a:cubicBezTo>
                    <a:pt x="1480" y="1881"/>
                    <a:pt x="1894" y="1454"/>
                    <a:pt x="1889" y="932"/>
                  </a:cubicBezTo>
                  <a:lnTo>
                    <a:pt x="1889" y="932"/>
                  </a:lnTo>
                  <a:lnTo>
                    <a:pt x="1889" y="936"/>
                  </a:lnTo>
                  <a:lnTo>
                    <a:pt x="1885" y="518"/>
                  </a:lnTo>
                  <a:lnTo>
                    <a:pt x="1790" y="518"/>
                  </a:lnTo>
                  <a:cubicBezTo>
                    <a:pt x="1617" y="173"/>
                    <a:pt x="1282" y="1"/>
                    <a:pt x="94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0"/>
            <p:cNvSpPr/>
            <p:nvPr/>
          </p:nvSpPr>
          <p:spPr>
            <a:xfrm>
              <a:off x="1701450" y="2367925"/>
              <a:ext cx="51750" cy="47150"/>
            </a:xfrm>
            <a:custGeom>
              <a:rect b="b" l="l" r="r" t="t"/>
              <a:pathLst>
                <a:path extrusionOk="0" h="1886" w="2070">
                  <a:moveTo>
                    <a:pt x="1032" y="1"/>
                  </a:moveTo>
                  <a:cubicBezTo>
                    <a:pt x="791" y="1"/>
                    <a:pt x="549" y="93"/>
                    <a:pt x="364" y="277"/>
                  </a:cubicBezTo>
                  <a:cubicBezTo>
                    <a:pt x="0" y="646"/>
                    <a:pt x="0" y="1240"/>
                    <a:pt x="364" y="1609"/>
                  </a:cubicBezTo>
                  <a:cubicBezTo>
                    <a:pt x="549" y="1793"/>
                    <a:pt x="791" y="1885"/>
                    <a:pt x="1032" y="1885"/>
                  </a:cubicBezTo>
                  <a:cubicBezTo>
                    <a:pt x="1274" y="1885"/>
                    <a:pt x="1516" y="1793"/>
                    <a:pt x="1701" y="1609"/>
                  </a:cubicBezTo>
                  <a:cubicBezTo>
                    <a:pt x="2069" y="1240"/>
                    <a:pt x="2069" y="646"/>
                    <a:pt x="1701" y="277"/>
                  </a:cubicBezTo>
                  <a:cubicBezTo>
                    <a:pt x="1516" y="93"/>
                    <a:pt x="1274" y="1"/>
                    <a:pt x="103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0"/>
            <p:cNvSpPr/>
            <p:nvPr/>
          </p:nvSpPr>
          <p:spPr>
            <a:xfrm>
              <a:off x="1703700" y="2385975"/>
              <a:ext cx="47125" cy="11050"/>
            </a:xfrm>
            <a:custGeom>
              <a:rect b="b" l="l" r="r" t="t"/>
              <a:pathLst>
                <a:path extrusionOk="0" h="442" w="1885">
                  <a:moveTo>
                    <a:pt x="1858" y="1"/>
                  </a:moveTo>
                  <a:lnTo>
                    <a:pt x="23" y="19"/>
                  </a:lnTo>
                  <a:cubicBezTo>
                    <a:pt x="9" y="86"/>
                    <a:pt x="0" y="158"/>
                    <a:pt x="0" y="230"/>
                  </a:cubicBezTo>
                  <a:cubicBezTo>
                    <a:pt x="0" y="302"/>
                    <a:pt x="9" y="374"/>
                    <a:pt x="27" y="441"/>
                  </a:cubicBezTo>
                  <a:lnTo>
                    <a:pt x="1862" y="423"/>
                  </a:lnTo>
                  <a:cubicBezTo>
                    <a:pt x="1880" y="351"/>
                    <a:pt x="1885" y="284"/>
                    <a:pt x="1885" y="212"/>
                  </a:cubicBezTo>
                  <a:cubicBezTo>
                    <a:pt x="1885" y="140"/>
                    <a:pt x="1876" y="68"/>
                    <a:pt x="185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0"/>
            <p:cNvSpPr/>
            <p:nvPr/>
          </p:nvSpPr>
          <p:spPr>
            <a:xfrm>
              <a:off x="1672200" y="2349650"/>
              <a:ext cx="57500" cy="49325"/>
            </a:xfrm>
            <a:custGeom>
              <a:rect b="b" l="l" r="r" t="t"/>
              <a:pathLst>
                <a:path extrusionOk="0" h="1973" w="2300">
                  <a:moveTo>
                    <a:pt x="1224" y="1"/>
                  </a:moveTo>
                  <a:lnTo>
                    <a:pt x="1184" y="86"/>
                  </a:lnTo>
                  <a:cubicBezTo>
                    <a:pt x="401" y="122"/>
                    <a:pt x="0" y="1044"/>
                    <a:pt x="509" y="1643"/>
                  </a:cubicBezTo>
                  <a:lnTo>
                    <a:pt x="473" y="1728"/>
                  </a:lnTo>
                  <a:lnTo>
                    <a:pt x="851" y="1894"/>
                  </a:lnTo>
                  <a:cubicBezTo>
                    <a:pt x="972" y="1947"/>
                    <a:pt x="1099" y="1972"/>
                    <a:pt x="1224" y="1972"/>
                  </a:cubicBezTo>
                  <a:cubicBezTo>
                    <a:pt x="1589" y="1972"/>
                    <a:pt x="1938" y="1759"/>
                    <a:pt x="2092" y="1404"/>
                  </a:cubicBezTo>
                  <a:cubicBezTo>
                    <a:pt x="2299" y="923"/>
                    <a:pt x="2079" y="369"/>
                    <a:pt x="1602" y="162"/>
                  </a:cubicBezTo>
                  <a:lnTo>
                    <a:pt x="12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0"/>
            <p:cNvSpPr/>
            <p:nvPr/>
          </p:nvSpPr>
          <p:spPr>
            <a:xfrm>
              <a:off x="1664925" y="2347650"/>
              <a:ext cx="55200" cy="47225"/>
            </a:xfrm>
            <a:custGeom>
              <a:rect b="b" l="l" r="r" t="t"/>
              <a:pathLst>
                <a:path extrusionOk="0" h="1889" w="2208">
                  <a:moveTo>
                    <a:pt x="1136" y="1"/>
                  </a:moveTo>
                  <a:cubicBezTo>
                    <a:pt x="510" y="1"/>
                    <a:pt x="1" y="642"/>
                    <a:pt x="260" y="1295"/>
                  </a:cubicBezTo>
                  <a:cubicBezTo>
                    <a:pt x="417" y="1689"/>
                    <a:pt x="778" y="1888"/>
                    <a:pt x="1138" y="1888"/>
                  </a:cubicBezTo>
                  <a:cubicBezTo>
                    <a:pt x="1489" y="1888"/>
                    <a:pt x="1841" y="1699"/>
                    <a:pt x="2005" y="1318"/>
                  </a:cubicBezTo>
                  <a:cubicBezTo>
                    <a:pt x="2208" y="841"/>
                    <a:pt x="1992" y="287"/>
                    <a:pt x="1515" y="81"/>
                  </a:cubicBezTo>
                  <a:cubicBezTo>
                    <a:pt x="1387" y="26"/>
                    <a:pt x="1259" y="1"/>
                    <a:pt x="11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0"/>
            <p:cNvSpPr/>
            <p:nvPr/>
          </p:nvSpPr>
          <p:spPr>
            <a:xfrm>
              <a:off x="1679400" y="2348075"/>
              <a:ext cx="28025" cy="46350"/>
            </a:xfrm>
            <a:custGeom>
              <a:rect b="b" l="l" r="r" t="t"/>
              <a:pathLst>
                <a:path extrusionOk="0" h="1854" w="1121">
                  <a:moveTo>
                    <a:pt x="734" y="1"/>
                  </a:moveTo>
                  <a:lnTo>
                    <a:pt x="0" y="1688"/>
                  </a:lnTo>
                  <a:cubicBezTo>
                    <a:pt x="59" y="1728"/>
                    <a:pt x="122" y="1764"/>
                    <a:pt x="185" y="1791"/>
                  </a:cubicBezTo>
                  <a:cubicBezTo>
                    <a:pt x="252" y="1822"/>
                    <a:pt x="320" y="1840"/>
                    <a:pt x="392" y="1854"/>
                  </a:cubicBezTo>
                  <a:lnTo>
                    <a:pt x="1120" y="167"/>
                  </a:lnTo>
                  <a:cubicBezTo>
                    <a:pt x="1062" y="126"/>
                    <a:pt x="1004" y="90"/>
                    <a:pt x="936" y="59"/>
                  </a:cubicBezTo>
                  <a:cubicBezTo>
                    <a:pt x="869" y="32"/>
                    <a:pt x="801" y="10"/>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0"/>
            <p:cNvSpPr/>
            <p:nvPr/>
          </p:nvSpPr>
          <p:spPr>
            <a:xfrm>
              <a:off x="1644650" y="2402325"/>
              <a:ext cx="51075" cy="46950"/>
            </a:xfrm>
            <a:custGeom>
              <a:rect b="b" l="l" r="r" t="t"/>
              <a:pathLst>
                <a:path extrusionOk="0" h="1878" w="2043">
                  <a:moveTo>
                    <a:pt x="1018" y="0"/>
                  </a:moveTo>
                  <a:cubicBezTo>
                    <a:pt x="604" y="0"/>
                    <a:pt x="199" y="269"/>
                    <a:pt x="95" y="737"/>
                  </a:cubicBezTo>
                  <a:lnTo>
                    <a:pt x="0" y="759"/>
                  </a:lnTo>
                  <a:lnTo>
                    <a:pt x="95" y="1164"/>
                  </a:lnTo>
                  <a:cubicBezTo>
                    <a:pt x="203" y="1591"/>
                    <a:pt x="587" y="1877"/>
                    <a:pt x="1012" y="1877"/>
                  </a:cubicBezTo>
                  <a:cubicBezTo>
                    <a:pt x="1083" y="1877"/>
                    <a:pt x="1156" y="1869"/>
                    <a:pt x="1228" y="1852"/>
                  </a:cubicBezTo>
                  <a:cubicBezTo>
                    <a:pt x="1732" y="1731"/>
                    <a:pt x="2043" y="1231"/>
                    <a:pt x="1930" y="728"/>
                  </a:cubicBezTo>
                  <a:lnTo>
                    <a:pt x="1930"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0"/>
            <p:cNvSpPr/>
            <p:nvPr/>
          </p:nvSpPr>
          <p:spPr>
            <a:xfrm>
              <a:off x="1642175" y="2392100"/>
              <a:ext cx="51200" cy="47200"/>
            </a:xfrm>
            <a:custGeom>
              <a:rect b="b" l="l" r="r" t="t"/>
              <a:pathLst>
                <a:path extrusionOk="0" h="1888" w="2048">
                  <a:moveTo>
                    <a:pt x="1021" y="0"/>
                  </a:moveTo>
                  <a:cubicBezTo>
                    <a:pt x="963" y="0"/>
                    <a:pt x="905" y="6"/>
                    <a:pt x="846" y="16"/>
                  </a:cubicBezTo>
                  <a:cubicBezTo>
                    <a:pt x="333" y="115"/>
                    <a:pt x="0" y="606"/>
                    <a:pt x="95" y="1119"/>
                  </a:cubicBezTo>
                  <a:cubicBezTo>
                    <a:pt x="182" y="1571"/>
                    <a:pt x="578" y="1887"/>
                    <a:pt x="1019" y="1887"/>
                  </a:cubicBezTo>
                  <a:cubicBezTo>
                    <a:pt x="1078" y="1887"/>
                    <a:pt x="1137" y="1882"/>
                    <a:pt x="1197" y="1870"/>
                  </a:cubicBezTo>
                  <a:cubicBezTo>
                    <a:pt x="1710" y="1771"/>
                    <a:pt x="2047" y="1281"/>
                    <a:pt x="1948" y="768"/>
                  </a:cubicBezTo>
                  <a:cubicBezTo>
                    <a:pt x="1865" y="314"/>
                    <a:pt x="1467" y="0"/>
                    <a:pt x="102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0"/>
            <p:cNvSpPr/>
            <p:nvPr/>
          </p:nvSpPr>
          <p:spPr>
            <a:xfrm>
              <a:off x="1644075" y="2405325"/>
              <a:ext cx="47150" cy="20950"/>
            </a:xfrm>
            <a:custGeom>
              <a:rect b="b" l="l" r="r" t="t"/>
              <a:pathLst>
                <a:path extrusionOk="0" h="838" w="1886">
                  <a:moveTo>
                    <a:pt x="1787" y="0"/>
                  </a:moveTo>
                  <a:lnTo>
                    <a:pt x="1" y="423"/>
                  </a:lnTo>
                  <a:cubicBezTo>
                    <a:pt x="1" y="567"/>
                    <a:pt x="32" y="711"/>
                    <a:pt x="95" y="837"/>
                  </a:cubicBezTo>
                  <a:lnTo>
                    <a:pt x="1886" y="414"/>
                  </a:lnTo>
                  <a:cubicBezTo>
                    <a:pt x="1886" y="342"/>
                    <a:pt x="1877" y="270"/>
                    <a:pt x="1859" y="203"/>
                  </a:cubicBezTo>
                  <a:cubicBezTo>
                    <a:pt x="1841" y="131"/>
                    <a:pt x="1818" y="63"/>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0"/>
            <p:cNvSpPr/>
            <p:nvPr/>
          </p:nvSpPr>
          <p:spPr>
            <a:xfrm>
              <a:off x="1686600" y="2286250"/>
              <a:ext cx="51200" cy="46950"/>
            </a:xfrm>
            <a:custGeom>
              <a:rect b="b" l="l" r="r" t="t"/>
              <a:pathLst>
                <a:path extrusionOk="0" h="1878" w="2048">
                  <a:moveTo>
                    <a:pt x="1018" y="1"/>
                  </a:moveTo>
                  <a:cubicBezTo>
                    <a:pt x="604" y="1"/>
                    <a:pt x="199" y="270"/>
                    <a:pt x="95" y="737"/>
                  </a:cubicBezTo>
                  <a:lnTo>
                    <a:pt x="0" y="760"/>
                  </a:lnTo>
                  <a:lnTo>
                    <a:pt x="99" y="1164"/>
                  </a:lnTo>
                  <a:cubicBezTo>
                    <a:pt x="203" y="1592"/>
                    <a:pt x="591" y="1878"/>
                    <a:pt x="1013" y="1878"/>
                  </a:cubicBezTo>
                  <a:cubicBezTo>
                    <a:pt x="1084" y="1878"/>
                    <a:pt x="1156" y="1870"/>
                    <a:pt x="1228" y="1853"/>
                  </a:cubicBezTo>
                  <a:cubicBezTo>
                    <a:pt x="1732" y="1731"/>
                    <a:pt x="2047" y="1232"/>
                    <a:pt x="1935" y="728"/>
                  </a:cubicBezTo>
                  <a:lnTo>
                    <a:pt x="1935" y="724"/>
                  </a:lnTo>
                  <a:lnTo>
                    <a:pt x="1836" y="323"/>
                  </a:lnTo>
                  <a:lnTo>
                    <a:pt x="1741" y="346"/>
                  </a:lnTo>
                  <a:cubicBezTo>
                    <a:pt x="1547" y="110"/>
                    <a:pt x="1281" y="1"/>
                    <a:pt x="10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0"/>
            <p:cNvSpPr/>
            <p:nvPr/>
          </p:nvSpPr>
          <p:spPr>
            <a:xfrm>
              <a:off x="1679525" y="2276125"/>
              <a:ext cx="56025" cy="47225"/>
            </a:xfrm>
            <a:custGeom>
              <a:rect b="b" l="l" r="r" t="t"/>
              <a:pathLst>
                <a:path extrusionOk="0" h="1889" w="2241">
                  <a:moveTo>
                    <a:pt x="1197" y="1"/>
                  </a:moveTo>
                  <a:cubicBezTo>
                    <a:pt x="894" y="1"/>
                    <a:pt x="588" y="144"/>
                    <a:pt x="400" y="449"/>
                  </a:cubicBezTo>
                  <a:cubicBezTo>
                    <a:pt x="1" y="1097"/>
                    <a:pt x="491" y="1889"/>
                    <a:pt x="1195" y="1889"/>
                  </a:cubicBezTo>
                  <a:cubicBezTo>
                    <a:pt x="1268" y="1889"/>
                    <a:pt x="1344" y="1880"/>
                    <a:pt x="1421" y="1862"/>
                  </a:cubicBezTo>
                  <a:cubicBezTo>
                    <a:pt x="1925" y="1740"/>
                    <a:pt x="2240" y="1232"/>
                    <a:pt x="2119" y="728"/>
                  </a:cubicBezTo>
                  <a:cubicBezTo>
                    <a:pt x="2008" y="259"/>
                    <a:pt x="1604" y="1"/>
                    <a:pt x="119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0"/>
            <p:cNvSpPr/>
            <p:nvPr/>
          </p:nvSpPr>
          <p:spPr>
            <a:xfrm>
              <a:off x="1686025" y="2289250"/>
              <a:ext cx="47150" cy="20950"/>
            </a:xfrm>
            <a:custGeom>
              <a:rect b="b" l="l" r="r" t="t"/>
              <a:pathLst>
                <a:path extrusionOk="0" h="838" w="1886">
                  <a:moveTo>
                    <a:pt x="1787" y="1"/>
                  </a:moveTo>
                  <a:lnTo>
                    <a:pt x="1" y="424"/>
                  </a:lnTo>
                  <a:cubicBezTo>
                    <a:pt x="1" y="568"/>
                    <a:pt x="32" y="707"/>
                    <a:pt x="100" y="837"/>
                  </a:cubicBezTo>
                  <a:lnTo>
                    <a:pt x="1886" y="415"/>
                  </a:lnTo>
                  <a:cubicBezTo>
                    <a:pt x="1886" y="343"/>
                    <a:pt x="1877" y="271"/>
                    <a:pt x="1859" y="203"/>
                  </a:cubicBezTo>
                  <a:cubicBezTo>
                    <a:pt x="1845" y="131"/>
                    <a:pt x="1818" y="64"/>
                    <a:pt x="178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0"/>
            <p:cNvSpPr/>
            <p:nvPr/>
          </p:nvSpPr>
          <p:spPr>
            <a:xfrm>
              <a:off x="1629575" y="2204725"/>
              <a:ext cx="51200" cy="46950"/>
            </a:xfrm>
            <a:custGeom>
              <a:rect b="b" l="l" r="r" t="t"/>
              <a:pathLst>
                <a:path extrusionOk="0" h="1878" w="2048">
                  <a:moveTo>
                    <a:pt x="1018" y="0"/>
                  </a:moveTo>
                  <a:cubicBezTo>
                    <a:pt x="605" y="0"/>
                    <a:pt x="199" y="269"/>
                    <a:pt x="95" y="737"/>
                  </a:cubicBezTo>
                  <a:lnTo>
                    <a:pt x="0" y="759"/>
                  </a:lnTo>
                  <a:lnTo>
                    <a:pt x="99" y="1164"/>
                  </a:lnTo>
                  <a:cubicBezTo>
                    <a:pt x="203" y="1591"/>
                    <a:pt x="591" y="1877"/>
                    <a:pt x="1014" y="1877"/>
                  </a:cubicBezTo>
                  <a:cubicBezTo>
                    <a:pt x="1085" y="1877"/>
                    <a:pt x="1157" y="1869"/>
                    <a:pt x="1229" y="1852"/>
                  </a:cubicBezTo>
                  <a:cubicBezTo>
                    <a:pt x="1732" y="1731"/>
                    <a:pt x="2047" y="1231"/>
                    <a:pt x="1935" y="728"/>
                  </a:cubicBezTo>
                  <a:lnTo>
                    <a:pt x="1935"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0"/>
            <p:cNvSpPr/>
            <p:nvPr/>
          </p:nvSpPr>
          <p:spPr>
            <a:xfrm>
              <a:off x="1622525" y="2194600"/>
              <a:ext cx="56000" cy="47225"/>
            </a:xfrm>
            <a:custGeom>
              <a:rect b="b" l="l" r="r" t="t"/>
              <a:pathLst>
                <a:path extrusionOk="0" h="1889" w="2240">
                  <a:moveTo>
                    <a:pt x="1196" y="0"/>
                  </a:moveTo>
                  <a:cubicBezTo>
                    <a:pt x="893" y="0"/>
                    <a:pt x="588" y="143"/>
                    <a:pt x="399" y="449"/>
                  </a:cubicBezTo>
                  <a:cubicBezTo>
                    <a:pt x="0" y="1097"/>
                    <a:pt x="490" y="1888"/>
                    <a:pt x="1194" y="1888"/>
                  </a:cubicBezTo>
                  <a:cubicBezTo>
                    <a:pt x="1268" y="1888"/>
                    <a:pt x="1343" y="1880"/>
                    <a:pt x="1421" y="1861"/>
                  </a:cubicBezTo>
                  <a:cubicBezTo>
                    <a:pt x="1924" y="1740"/>
                    <a:pt x="2239" y="1232"/>
                    <a:pt x="2118" y="728"/>
                  </a:cubicBezTo>
                  <a:cubicBezTo>
                    <a:pt x="2007" y="258"/>
                    <a:pt x="1603" y="0"/>
                    <a:pt x="119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0"/>
            <p:cNvSpPr/>
            <p:nvPr/>
          </p:nvSpPr>
          <p:spPr>
            <a:xfrm>
              <a:off x="1629000" y="2207725"/>
              <a:ext cx="47150" cy="20925"/>
            </a:xfrm>
            <a:custGeom>
              <a:rect b="b" l="l" r="r" t="t"/>
              <a:pathLst>
                <a:path extrusionOk="0" h="837" w="1886">
                  <a:moveTo>
                    <a:pt x="1787" y="0"/>
                  </a:moveTo>
                  <a:lnTo>
                    <a:pt x="1" y="423"/>
                  </a:lnTo>
                  <a:cubicBezTo>
                    <a:pt x="1" y="495"/>
                    <a:pt x="10" y="567"/>
                    <a:pt x="28" y="639"/>
                  </a:cubicBezTo>
                  <a:cubicBezTo>
                    <a:pt x="41" y="707"/>
                    <a:pt x="68" y="774"/>
                    <a:pt x="100" y="837"/>
                  </a:cubicBezTo>
                  <a:lnTo>
                    <a:pt x="1886" y="414"/>
                  </a:lnTo>
                  <a:cubicBezTo>
                    <a:pt x="1886" y="270"/>
                    <a:pt x="1854" y="126"/>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0"/>
            <p:cNvSpPr/>
            <p:nvPr/>
          </p:nvSpPr>
          <p:spPr>
            <a:xfrm>
              <a:off x="1534875" y="2269125"/>
              <a:ext cx="128475" cy="127725"/>
            </a:xfrm>
            <a:custGeom>
              <a:rect b="b" l="l" r="r" t="t"/>
              <a:pathLst>
                <a:path extrusionOk="0" h="5109" w="5139">
                  <a:moveTo>
                    <a:pt x="3784" y="0"/>
                  </a:moveTo>
                  <a:lnTo>
                    <a:pt x="3680" y="122"/>
                  </a:lnTo>
                  <a:cubicBezTo>
                    <a:pt x="3466" y="41"/>
                    <a:pt x="3237" y="2"/>
                    <a:pt x="3002" y="2"/>
                  </a:cubicBezTo>
                  <a:cubicBezTo>
                    <a:pt x="2190" y="2"/>
                    <a:pt x="1312" y="470"/>
                    <a:pt x="729" y="1301"/>
                  </a:cubicBezTo>
                  <a:cubicBezTo>
                    <a:pt x="136" y="2151"/>
                    <a:pt x="1" y="3154"/>
                    <a:pt x="302" y="3928"/>
                  </a:cubicBezTo>
                  <a:lnTo>
                    <a:pt x="194" y="4049"/>
                  </a:lnTo>
                  <a:lnTo>
                    <a:pt x="774" y="4625"/>
                  </a:lnTo>
                  <a:cubicBezTo>
                    <a:pt x="833" y="4679"/>
                    <a:pt x="891" y="4733"/>
                    <a:pt x="959" y="4778"/>
                  </a:cubicBezTo>
                  <a:cubicBezTo>
                    <a:pt x="1277" y="5002"/>
                    <a:pt x="1650" y="5108"/>
                    <a:pt x="2037" y="5108"/>
                  </a:cubicBezTo>
                  <a:cubicBezTo>
                    <a:pt x="2848" y="5108"/>
                    <a:pt x="3724" y="4642"/>
                    <a:pt x="4306" y="3811"/>
                  </a:cubicBezTo>
                  <a:cubicBezTo>
                    <a:pt x="5138" y="2623"/>
                    <a:pt x="5089" y="1355"/>
                    <a:pt x="4175" y="410"/>
                  </a:cubicBezTo>
                  <a:lnTo>
                    <a:pt x="3784"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0"/>
            <p:cNvSpPr/>
            <p:nvPr/>
          </p:nvSpPr>
          <p:spPr>
            <a:xfrm>
              <a:off x="1532075" y="2345950"/>
              <a:ext cx="48825" cy="50625"/>
            </a:xfrm>
            <a:custGeom>
              <a:rect b="b" l="l" r="r" t="t"/>
              <a:pathLst>
                <a:path extrusionOk="0" h="2025" w="1953">
                  <a:moveTo>
                    <a:pt x="108" y="0"/>
                  </a:moveTo>
                  <a:lnTo>
                    <a:pt x="0" y="99"/>
                  </a:lnTo>
                  <a:lnTo>
                    <a:pt x="293" y="418"/>
                  </a:lnTo>
                  <a:lnTo>
                    <a:pt x="1728" y="1988"/>
                  </a:lnTo>
                  <a:cubicBezTo>
                    <a:pt x="1800" y="2002"/>
                    <a:pt x="1876" y="2015"/>
                    <a:pt x="1953" y="2024"/>
                  </a:cubicBezTo>
                  <a:lnTo>
                    <a:pt x="266" y="167"/>
                  </a:ln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0"/>
            <p:cNvSpPr/>
            <p:nvPr/>
          </p:nvSpPr>
          <p:spPr>
            <a:xfrm>
              <a:off x="1547125" y="2345950"/>
              <a:ext cx="48275" cy="50625"/>
            </a:xfrm>
            <a:custGeom>
              <a:rect b="b" l="l" r="r" t="t"/>
              <a:pathLst>
                <a:path extrusionOk="0" h="2025" w="1931">
                  <a:moveTo>
                    <a:pt x="109" y="0"/>
                  </a:moveTo>
                  <a:lnTo>
                    <a:pt x="1" y="99"/>
                  </a:lnTo>
                  <a:lnTo>
                    <a:pt x="1760" y="2024"/>
                  </a:lnTo>
                  <a:cubicBezTo>
                    <a:pt x="1814" y="2015"/>
                    <a:pt x="1877" y="2006"/>
                    <a:pt x="1931" y="199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0"/>
            <p:cNvSpPr/>
            <p:nvPr/>
          </p:nvSpPr>
          <p:spPr>
            <a:xfrm>
              <a:off x="1562325" y="2345950"/>
              <a:ext cx="45125" cy="47925"/>
            </a:xfrm>
            <a:custGeom>
              <a:rect b="b" l="l" r="r" t="t"/>
              <a:pathLst>
                <a:path extrusionOk="0" h="1917" w="1805">
                  <a:moveTo>
                    <a:pt x="104" y="0"/>
                  </a:moveTo>
                  <a:lnTo>
                    <a:pt x="0" y="99"/>
                  </a:lnTo>
                  <a:lnTo>
                    <a:pt x="1656" y="1916"/>
                  </a:lnTo>
                  <a:cubicBezTo>
                    <a:pt x="1705" y="1898"/>
                    <a:pt x="1755" y="1885"/>
                    <a:pt x="1804" y="1862"/>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0"/>
            <p:cNvSpPr/>
            <p:nvPr/>
          </p:nvSpPr>
          <p:spPr>
            <a:xfrm>
              <a:off x="1577275" y="2345950"/>
              <a:ext cx="40625" cy="43325"/>
            </a:xfrm>
            <a:custGeom>
              <a:rect b="b" l="l" r="r" t="t"/>
              <a:pathLst>
                <a:path extrusionOk="0" h="1733" w="1625">
                  <a:moveTo>
                    <a:pt x="109" y="0"/>
                  </a:moveTo>
                  <a:lnTo>
                    <a:pt x="1" y="99"/>
                  </a:lnTo>
                  <a:lnTo>
                    <a:pt x="1494" y="1732"/>
                  </a:lnTo>
                  <a:cubicBezTo>
                    <a:pt x="1539" y="1710"/>
                    <a:pt x="1580" y="1687"/>
                    <a:pt x="1625" y="1660"/>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0"/>
            <p:cNvSpPr/>
            <p:nvPr/>
          </p:nvSpPr>
          <p:spPr>
            <a:xfrm>
              <a:off x="1592450" y="2345950"/>
              <a:ext cx="34675" cy="37250"/>
            </a:xfrm>
            <a:custGeom>
              <a:rect b="b" l="l" r="r" t="t"/>
              <a:pathLst>
                <a:path extrusionOk="0" h="1490" w="1387">
                  <a:moveTo>
                    <a:pt x="109" y="0"/>
                  </a:moveTo>
                  <a:lnTo>
                    <a:pt x="1" y="99"/>
                  </a:lnTo>
                  <a:lnTo>
                    <a:pt x="1270" y="1489"/>
                  </a:lnTo>
                  <a:cubicBezTo>
                    <a:pt x="1310" y="1462"/>
                    <a:pt x="1346" y="1435"/>
                    <a:pt x="1386" y="1404"/>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0"/>
            <p:cNvSpPr/>
            <p:nvPr/>
          </p:nvSpPr>
          <p:spPr>
            <a:xfrm>
              <a:off x="1607425" y="2345950"/>
              <a:ext cx="27800" cy="30050"/>
            </a:xfrm>
            <a:custGeom>
              <a:rect b="b" l="l" r="r" t="t"/>
              <a:pathLst>
                <a:path extrusionOk="0" h="1202" w="1112">
                  <a:moveTo>
                    <a:pt x="108" y="0"/>
                  </a:moveTo>
                  <a:lnTo>
                    <a:pt x="0" y="99"/>
                  </a:lnTo>
                  <a:lnTo>
                    <a:pt x="1008" y="1201"/>
                  </a:lnTo>
                  <a:cubicBezTo>
                    <a:pt x="1044" y="1170"/>
                    <a:pt x="1080" y="1134"/>
                    <a:pt x="1111" y="1098"/>
                  </a:cubicBez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0"/>
            <p:cNvSpPr/>
            <p:nvPr/>
          </p:nvSpPr>
          <p:spPr>
            <a:xfrm>
              <a:off x="1609325" y="2331100"/>
              <a:ext cx="33200" cy="36350"/>
            </a:xfrm>
            <a:custGeom>
              <a:rect b="b" l="l" r="r" t="t"/>
              <a:pathLst>
                <a:path extrusionOk="0" h="1454" w="1328">
                  <a:moveTo>
                    <a:pt x="104" y="0"/>
                  </a:moveTo>
                  <a:lnTo>
                    <a:pt x="1" y="99"/>
                  </a:lnTo>
                  <a:lnTo>
                    <a:pt x="1238" y="1453"/>
                  </a:lnTo>
                  <a:cubicBezTo>
                    <a:pt x="1269" y="1413"/>
                    <a:pt x="1296" y="1372"/>
                    <a:pt x="1328" y="1336"/>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0"/>
            <p:cNvSpPr/>
            <p:nvPr/>
          </p:nvSpPr>
          <p:spPr>
            <a:xfrm>
              <a:off x="1609325" y="2314000"/>
              <a:ext cx="39400" cy="43650"/>
            </a:xfrm>
            <a:custGeom>
              <a:rect b="b" l="l" r="r" t="t"/>
              <a:pathLst>
                <a:path extrusionOk="0" h="1746" w="1576">
                  <a:moveTo>
                    <a:pt x="109" y="0"/>
                  </a:moveTo>
                  <a:lnTo>
                    <a:pt x="1" y="99"/>
                  </a:lnTo>
                  <a:lnTo>
                    <a:pt x="1503" y="1746"/>
                  </a:lnTo>
                  <a:cubicBezTo>
                    <a:pt x="1526" y="1701"/>
                    <a:pt x="1553" y="1656"/>
                    <a:pt x="1575" y="161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0"/>
            <p:cNvSpPr/>
            <p:nvPr/>
          </p:nvSpPr>
          <p:spPr>
            <a:xfrm>
              <a:off x="1609325" y="2297025"/>
              <a:ext cx="44450" cy="49500"/>
            </a:xfrm>
            <a:custGeom>
              <a:rect b="b" l="l" r="r" t="t"/>
              <a:pathLst>
                <a:path extrusionOk="0" h="1980" w="1778">
                  <a:moveTo>
                    <a:pt x="109" y="0"/>
                  </a:moveTo>
                  <a:lnTo>
                    <a:pt x="1" y="99"/>
                  </a:lnTo>
                  <a:lnTo>
                    <a:pt x="1719" y="1980"/>
                  </a:lnTo>
                  <a:cubicBezTo>
                    <a:pt x="1742" y="1930"/>
                    <a:pt x="1760" y="1881"/>
                    <a:pt x="1778" y="182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0"/>
            <p:cNvSpPr/>
            <p:nvPr/>
          </p:nvSpPr>
          <p:spPr>
            <a:xfrm>
              <a:off x="1609325" y="2279925"/>
              <a:ext cx="47600" cy="53775"/>
            </a:xfrm>
            <a:custGeom>
              <a:rect b="b" l="l" r="r" t="t"/>
              <a:pathLst>
                <a:path extrusionOk="0" h="2151" w="1904">
                  <a:moveTo>
                    <a:pt x="109" y="0"/>
                  </a:moveTo>
                  <a:lnTo>
                    <a:pt x="1" y="99"/>
                  </a:lnTo>
                  <a:lnTo>
                    <a:pt x="1877" y="2151"/>
                  </a:lnTo>
                  <a:cubicBezTo>
                    <a:pt x="1886" y="2092"/>
                    <a:pt x="1895" y="2029"/>
                    <a:pt x="1904" y="197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0"/>
            <p:cNvSpPr/>
            <p:nvPr/>
          </p:nvSpPr>
          <p:spPr>
            <a:xfrm>
              <a:off x="1609325" y="2262825"/>
              <a:ext cx="47825" cy="54900"/>
            </a:xfrm>
            <a:custGeom>
              <a:rect b="b" l="l" r="r" t="t"/>
              <a:pathLst>
                <a:path extrusionOk="0" h="2196" w="1913">
                  <a:moveTo>
                    <a:pt x="109" y="1"/>
                  </a:moveTo>
                  <a:lnTo>
                    <a:pt x="1" y="100"/>
                  </a:lnTo>
                  <a:lnTo>
                    <a:pt x="140" y="257"/>
                  </a:lnTo>
                  <a:lnTo>
                    <a:pt x="1913" y="2196"/>
                  </a:lnTo>
                  <a:cubicBezTo>
                    <a:pt x="1908" y="2115"/>
                    <a:pt x="1899" y="2029"/>
                    <a:pt x="1881" y="1948"/>
                  </a:cubicBezTo>
                  <a:lnTo>
                    <a:pt x="361" y="279"/>
                  </a:lnTo>
                  <a:lnTo>
                    <a:pt x="109"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0"/>
            <p:cNvSpPr/>
            <p:nvPr/>
          </p:nvSpPr>
          <p:spPr>
            <a:xfrm>
              <a:off x="1518350" y="2255575"/>
              <a:ext cx="132500" cy="127675"/>
            </a:xfrm>
            <a:custGeom>
              <a:rect b="b" l="l" r="r" t="t"/>
              <a:pathLst>
                <a:path extrusionOk="0" h="5107" w="5300">
                  <a:moveTo>
                    <a:pt x="3131" y="1"/>
                  </a:moveTo>
                  <a:cubicBezTo>
                    <a:pt x="2320" y="1"/>
                    <a:pt x="1446" y="467"/>
                    <a:pt x="864" y="1298"/>
                  </a:cubicBezTo>
                  <a:cubicBezTo>
                    <a:pt x="0" y="2526"/>
                    <a:pt x="104" y="4083"/>
                    <a:pt x="1089" y="4776"/>
                  </a:cubicBezTo>
                  <a:cubicBezTo>
                    <a:pt x="1409" y="5000"/>
                    <a:pt x="1782" y="5106"/>
                    <a:pt x="2170" y="5106"/>
                  </a:cubicBezTo>
                  <a:cubicBezTo>
                    <a:pt x="2981" y="5106"/>
                    <a:pt x="3856" y="4640"/>
                    <a:pt x="4440" y="3808"/>
                  </a:cubicBezTo>
                  <a:cubicBezTo>
                    <a:pt x="5300" y="2585"/>
                    <a:pt x="5196" y="1028"/>
                    <a:pt x="4211" y="331"/>
                  </a:cubicBezTo>
                  <a:cubicBezTo>
                    <a:pt x="3891" y="107"/>
                    <a:pt x="3518" y="1"/>
                    <a:pt x="313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0"/>
            <p:cNvSpPr/>
            <p:nvPr/>
          </p:nvSpPr>
          <p:spPr>
            <a:xfrm>
              <a:off x="1524075" y="2261475"/>
              <a:ext cx="120925" cy="116325"/>
            </a:xfrm>
            <a:custGeom>
              <a:rect b="b" l="l" r="r" t="t"/>
              <a:pathLst>
                <a:path extrusionOk="0" h="4653" w="4837">
                  <a:moveTo>
                    <a:pt x="2879" y="54"/>
                  </a:moveTo>
                  <a:cubicBezTo>
                    <a:pt x="3213" y="54"/>
                    <a:pt x="3538" y="158"/>
                    <a:pt x="3811" y="347"/>
                  </a:cubicBezTo>
                  <a:cubicBezTo>
                    <a:pt x="4684" y="959"/>
                    <a:pt x="4769" y="2349"/>
                    <a:pt x="4005" y="3442"/>
                  </a:cubicBezTo>
                  <a:cubicBezTo>
                    <a:pt x="3501" y="4153"/>
                    <a:pt x="2727" y="4598"/>
                    <a:pt x="1980" y="4598"/>
                  </a:cubicBezTo>
                  <a:cubicBezTo>
                    <a:pt x="1973" y="4598"/>
                    <a:pt x="1966" y="4598"/>
                    <a:pt x="1959" y="4598"/>
                  </a:cubicBezTo>
                  <a:cubicBezTo>
                    <a:pt x="1624" y="4598"/>
                    <a:pt x="1300" y="4495"/>
                    <a:pt x="1026" y="4306"/>
                  </a:cubicBezTo>
                  <a:cubicBezTo>
                    <a:pt x="154" y="3694"/>
                    <a:pt x="68" y="2304"/>
                    <a:pt x="833" y="1215"/>
                  </a:cubicBezTo>
                  <a:cubicBezTo>
                    <a:pt x="1337" y="500"/>
                    <a:pt x="2111" y="55"/>
                    <a:pt x="2857" y="55"/>
                  </a:cubicBezTo>
                  <a:cubicBezTo>
                    <a:pt x="2864" y="54"/>
                    <a:pt x="2872" y="54"/>
                    <a:pt x="2879" y="54"/>
                  </a:cubicBezTo>
                  <a:close/>
                  <a:moveTo>
                    <a:pt x="2879" y="0"/>
                  </a:moveTo>
                  <a:cubicBezTo>
                    <a:pt x="2872" y="0"/>
                    <a:pt x="2865" y="0"/>
                    <a:pt x="2857" y="1"/>
                  </a:cubicBezTo>
                  <a:cubicBezTo>
                    <a:pt x="2120" y="1"/>
                    <a:pt x="1319" y="423"/>
                    <a:pt x="788" y="1179"/>
                  </a:cubicBezTo>
                  <a:cubicBezTo>
                    <a:pt x="1" y="2299"/>
                    <a:pt x="95" y="3716"/>
                    <a:pt x="995" y="4351"/>
                  </a:cubicBezTo>
                  <a:cubicBezTo>
                    <a:pt x="1281" y="4549"/>
                    <a:pt x="1615" y="4652"/>
                    <a:pt x="1958" y="4652"/>
                  </a:cubicBezTo>
                  <a:cubicBezTo>
                    <a:pt x="1966" y="4652"/>
                    <a:pt x="1973" y="4652"/>
                    <a:pt x="1980" y="4652"/>
                  </a:cubicBezTo>
                  <a:cubicBezTo>
                    <a:pt x="2722" y="4652"/>
                    <a:pt x="3519" y="4229"/>
                    <a:pt x="4049" y="3474"/>
                  </a:cubicBezTo>
                  <a:cubicBezTo>
                    <a:pt x="4837" y="2353"/>
                    <a:pt x="4742" y="932"/>
                    <a:pt x="3843" y="302"/>
                  </a:cubicBezTo>
                  <a:cubicBezTo>
                    <a:pt x="3561" y="104"/>
                    <a:pt x="3223" y="0"/>
                    <a:pt x="28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4" name="Google Shape;624;p20"/>
          <p:cNvSpPr/>
          <p:nvPr/>
        </p:nvSpPr>
        <p:spPr>
          <a:xfrm>
            <a:off x="647554" y="3371812"/>
            <a:ext cx="735632" cy="738490"/>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5" name="Google Shape;625;p20"/>
          <p:cNvGrpSpPr/>
          <p:nvPr/>
        </p:nvGrpSpPr>
        <p:grpSpPr>
          <a:xfrm>
            <a:off x="721594" y="3314099"/>
            <a:ext cx="565883" cy="706230"/>
            <a:chOff x="4940025" y="3561925"/>
            <a:chExt cx="336875" cy="420425"/>
          </a:xfrm>
        </p:grpSpPr>
        <p:sp>
          <p:nvSpPr>
            <p:cNvPr id="626" name="Google Shape;626;p20"/>
            <p:cNvSpPr/>
            <p:nvPr/>
          </p:nvSpPr>
          <p:spPr>
            <a:xfrm>
              <a:off x="5018850" y="3849625"/>
              <a:ext cx="194200" cy="97125"/>
            </a:xfrm>
            <a:custGeom>
              <a:rect b="b" l="l" r="r" t="t"/>
              <a:pathLst>
                <a:path extrusionOk="0" h="3885" w="7768">
                  <a:moveTo>
                    <a:pt x="3725" y="1"/>
                  </a:moveTo>
                  <a:cubicBezTo>
                    <a:pt x="1668" y="1"/>
                    <a:pt x="0" y="1668"/>
                    <a:pt x="0" y="3725"/>
                  </a:cubicBezTo>
                  <a:lnTo>
                    <a:pt x="0" y="3884"/>
                  </a:lnTo>
                  <a:lnTo>
                    <a:pt x="7768" y="3884"/>
                  </a:lnTo>
                  <a:lnTo>
                    <a:pt x="7768" y="3725"/>
                  </a:lnTo>
                  <a:cubicBezTo>
                    <a:pt x="7768" y="1668"/>
                    <a:pt x="6100" y="1"/>
                    <a:pt x="404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0"/>
            <p:cNvSpPr/>
            <p:nvPr/>
          </p:nvSpPr>
          <p:spPr>
            <a:xfrm>
              <a:off x="5102225" y="3849625"/>
              <a:ext cx="110950" cy="97125"/>
            </a:xfrm>
            <a:custGeom>
              <a:rect b="b" l="l" r="r" t="t"/>
              <a:pathLst>
                <a:path extrusionOk="0" h="3885" w="4438">
                  <a:moveTo>
                    <a:pt x="558" y="1"/>
                  </a:moveTo>
                  <a:cubicBezTo>
                    <a:pt x="555" y="1"/>
                    <a:pt x="552" y="1"/>
                    <a:pt x="549" y="1"/>
                  </a:cubicBezTo>
                  <a:cubicBezTo>
                    <a:pt x="362" y="1"/>
                    <a:pt x="179" y="10"/>
                    <a:pt x="1" y="38"/>
                  </a:cubicBezTo>
                  <a:cubicBezTo>
                    <a:pt x="1917" y="310"/>
                    <a:pt x="3337" y="1950"/>
                    <a:pt x="3337" y="3884"/>
                  </a:cubicBezTo>
                  <a:lnTo>
                    <a:pt x="4437" y="3884"/>
                  </a:lnTo>
                  <a:cubicBezTo>
                    <a:pt x="4437" y="1742"/>
                    <a:pt x="2699"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0"/>
            <p:cNvSpPr/>
            <p:nvPr/>
          </p:nvSpPr>
          <p:spPr>
            <a:xfrm>
              <a:off x="4940025" y="3815675"/>
              <a:ext cx="121825" cy="28600"/>
            </a:xfrm>
            <a:custGeom>
              <a:rect b="b" l="l" r="r" t="t"/>
              <a:pathLst>
                <a:path extrusionOk="0" h="1144" w="4873">
                  <a:moveTo>
                    <a:pt x="361" y="0"/>
                  </a:moveTo>
                  <a:cubicBezTo>
                    <a:pt x="164" y="0"/>
                    <a:pt x="0" y="159"/>
                    <a:pt x="0" y="361"/>
                  </a:cubicBezTo>
                  <a:lnTo>
                    <a:pt x="0" y="782"/>
                  </a:lnTo>
                  <a:cubicBezTo>
                    <a:pt x="0" y="979"/>
                    <a:pt x="159" y="1143"/>
                    <a:pt x="361" y="1143"/>
                  </a:cubicBezTo>
                  <a:lnTo>
                    <a:pt x="4512" y="1143"/>
                  </a:lnTo>
                  <a:cubicBezTo>
                    <a:pt x="4713" y="1143"/>
                    <a:pt x="4873" y="979"/>
                    <a:pt x="4873" y="782"/>
                  </a:cubicBezTo>
                  <a:lnTo>
                    <a:pt x="4873" y="361"/>
                  </a:lnTo>
                  <a:cubicBezTo>
                    <a:pt x="4873" y="159"/>
                    <a:pt x="4713" y="0"/>
                    <a:pt x="451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0"/>
            <p:cNvSpPr/>
            <p:nvPr/>
          </p:nvSpPr>
          <p:spPr>
            <a:xfrm>
              <a:off x="5024925" y="3815650"/>
              <a:ext cx="36925" cy="28500"/>
            </a:xfrm>
            <a:custGeom>
              <a:rect b="b" l="l" r="r" t="t"/>
              <a:pathLst>
                <a:path extrusionOk="0" h="1140" w="1477">
                  <a:moveTo>
                    <a:pt x="9" y="1"/>
                  </a:moveTo>
                  <a:cubicBezTo>
                    <a:pt x="6" y="1"/>
                    <a:pt x="4" y="1"/>
                    <a:pt x="1" y="1"/>
                  </a:cubicBezTo>
                  <a:lnTo>
                    <a:pt x="18" y="1"/>
                  </a:lnTo>
                  <a:cubicBezTo>
                    <a:pt x="15" y="1"/>
                    <a:pt x="12" y="1"/>
                    <a:pt x="9" y="1"/>
                  </a:cubicBezTo>
                  <a:close/>
                  <a:moveTo>
                    <a:pt x="1106" y="1"/>
                  </a:moveTo>
                  <a:cubicBezTo>
                    <a:pt x="1103" y="1"/>
                    <a:pt x="1100" y="1"/>
                    <a:pt x="1097" y="1"/>
                  </a:cubicBezTo>
                  <a:lnTo>
                    <a:pt x="18" y="1"/>
                  </a:lnTo>
                  <a:cubicBezTo>
                    <a:pt x="216" y="6"/>
                    <a:pt x="376" y="171"/>
                    <a:pt x="376" y="376"/>
                  </a:cubicBezTo>
                  <a:lnTo>
                    <a:pt x="376" y="765"/>
                  </a:lnTo>
                  <a:cubicBezTo>
                    <a:pt x="376" y="971"/>
                    <a:pt x="207" y="1139"/>
                    <a:pt x="1" y="1139"/>
                  </a:cubicBezTo>
                  <a:lnTo>
                    <a:pt x="1097" y="1139"/>
                  </a:lnTo>
                  <a:cubicBezTo>
                    <a:pt x="1308" y="1139"/>
                    <a:pt x="1477" y="971"/>
                    <a:pt x="1472" y="765"/>
                  </a:cubicBezTo>
                  <a:lnTo>
                    <a:pt x="1472" y="376"/>
                  </a:lnTo>
                  <a:cubicBezTo>
                    <a:pt x="1476" y="168"/>
                    <a:pt x="1312" y="1"/>
                    <a:pt x="1106" y="1"/>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0"/>
            <p:cNvSpPr/>
            <p:nvPr/>
          </p:nvSpPr>
          <p:spPr>
            <a:xfrm>
              <a:off x="4968600" y="3844250"/>
              <a:ext cx="78600" cy="61975"/>
            </a:xfrm>
            <a:custGeom>
              <a:rect b="b" l="l" r="r" t="t"/>
              <a:pathLst>
                <a:path extrusionOk="0" h="2479" w="3144">
                  <a:moveTo>
                    <a:pt x="0" y="0"/>
                  </a:moveTo>
                  <a:cubicBezTo>
                    <a:pt x="14" y="52"/>
                    <a:pt x="38" y="103"/>
                    <a:pt x="66" y="155"/>
                  </a:cubicBezTo>
                  <a:cubicBezTo>
                    <a:pt x="609" y="1115"/>
                    <a:pt x="1401" y="1921"/>
                    <a:pt x="2357" y="2478"/>
                  </a:cubicBezTo>
                  <a:cubicBezTo>
                    <a:pt x="2554" y="2062"/>
                    <a:pt x="2816" y="1677"/>
                    <a:pt x="3144" y="1349"/>
                  </a:cubicBezTo>
                  <a:cubicBezTo>
                    <a:pt x="2540" y="1012"/>
                    <a:pt x="2015" y="553"/>
                    <a:pt x="1603" y="0"/>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0"/>
            <p:cNvSpPr/>
            <p:nvPr/>
          </p:nvSpPr>
          <p:spPr>
            <a:xfrm>
              <a:off x="5091700" y="3879975"/>
              <a:ext cx="42300" cy="36250"/>
            </a:xfrm>
            <a:custGeom>
              <a:rect b="b" l="l" r="r" t="t"/>
              <a:pathLst>
                <a:path extrusionOk="0" h="1450" w="1692">
                  <a:moveTo>
                    <a:pt x="970" y="0"/>
                  </a:moveTo>
                  <a:cubicBezTo>
                    <a:pt x="323" y="0"/>
                    <a:pt x="0" y="782"/>
                    <a:pt x="455" y="1237"/>
                  </a:cubicBezTo>
                  <a:cubicBezTo>
                    <a:pt x="603" y="1384"/>
                    <a:pt x="784" y="1449"/>
                    <a:pt x="962" y="1449"/>
                  </a:cubicBezTo>
                  <a:cubicBezTo>
                    <a:pt x="1335" y="1449"/>
                    <a:pt x="1691" y="1161"/>
                    <a:pt x="1691" y="726"/>
                  </a:cubicBezTo>
                  <a:cubicBezTo>
                    <a:pt x="1691" y="323"/>
                    <a:pt x="1368" y="0"/>
                    <a:pt x="97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0"/>
            <p:cNvSpPr/>
            <p:nvPr/>
          </p:nvSpPr>
          <p:spPr>
            <a:xfrm>
              <a:off x="5177200" y="3641850"/>
              <a:ext cx="86450" cy="255475"/>
            </a:xfrm>
            <a:custGeom>
              <a:rect b="b" l="l" r="r" t="t"/>
              <a:pathLst>
                <a:path extrusionOk="0" h="10219" w="3458">
                  <a:moveTo>
                    <a:pt x="684" y="1"/>
                  </a:moveTo>
                  <a:lnTo>
                    <a:pt x="103" y="1214"/>
                  </a:lnTo>
                  <a:cubicBezTo>
                    <a:pt x="2802" y="3205"/>
                    <a:pt x="2750" y="7258"/>
                    <a:pt x="0" y="9178"/>
                  </a:cubicBezTo>
                  <a:cubicBezTo>
                    <a:pt x="356" y="9469"/>
                    <a:pt x="661" y="9820"/>
                    <a:pt x="900" y="10218"/>
                  </a:cubicBezTo>
                  <a:cubicBezTo>
                    <a:pt x="2413" y="9108"/>
                    <a:pt x="3350" y="7379"/>
                    <a:pt x="3458" y="5505"/>
                  </a:cubicBezTo>
                  <a:lnTo>
                    <a:pt x="3448" y="4709"/>
                  </a:lnTo>
                  <a:cubicBezTo>
                    <a:pt x="3322" y="2882"/>
                    <a:pt x="2394" y="1200"/>
                    <a:pt x="918" y="113"/>
                  </a:cubicBezTo>
                  <a:cubicBezTo>
                    <a:pt x="848" y="62"/>
                    <a:pt x="769" y="19"/>
                    <a:pt x="684"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0"/>
            <p:cNvSpPr/>
            <p:nvPr/>
          </p:nvSpPr>
          <p:spPr>
            <a:xfrm>
              <a:off x="5190075" y="3641850"/>
              <a:ext cx="73475" cy="255475"/>
            </a:xfrm>
            <a:custGeom>
              <a:rect b="b" l="l" r="r" t="t"/>
              <a:pathLst>
                <a:path extrusionOk="0" h="10219" w="2939">
                  <a:moveTo>
                    <a:pt x="169" y="1"/>
                  </a:moveTo>
                  <a:lnTo>
                    <a:pt x="1" y="352"/>
                  </a:lnTo>
                  <a:cubicBezTo>
                    <a:pt x="638" y="891"/>
                    <a:pt x="1162" y="1547"/>
                    <a:pt x="1547" y="2292"/>
                  </a:cubicBezTo>
                  <a:cubicBezTo>
                    <a:pt x="1935" y="3041"/>
                    <a:pt x="2165" y="3866"/>
                    <a:pt x="2226" y="4709"/>
                  </a:cubicBezTo>
                  <a:lnTo>
                    <a:pt x="2235" y="5505"/>
                  </a:lnTo>
                  <a:cubicBezTo>
                    <a:pt x="2142" y="7178"/>
                    <a:pt x="1383" y="8738"/>
                    <a:pt x="132" y="9848"/>
                  </a:cubicBezTo>
                  <a:cubicBezTo>
                    <a:pt x="221" y="9965"/>
                    <a:pt x="305" y="10092"/>
                    <a:pt x="380" y="10218"/>
                  </a:cubicBezTo>
                  <a:cubicBezTo>
                    <a:pt x="1893" y="9108"/>
                    <a:pt x="2835" y="7379"/>
                    <a:pt x="2938" y="5505"/>
                  </a:cubicBezTo>
                  <a:lnTo>
                    <a:pt x="2933" y="4709"/>
                  </a:lnTo>
                  <a:cubicBezTo>
                    <a:pt x="2807" y="2882"/>
                    <a:pt x="1879" y="1200"/>
                    <a:pt x="403" y="113"/>
                  </a:cubicBezTo>
                  <a:cubicBezTo>
                    <a:pt x="333" y="62"/>
                    <a:pt x="254" y="19"/>
                    <a:pt x="169"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0"/>
            <p:cNvSpPr/>
            <p:nvPr/>
          </p:nvSpPr>
          <p:spPr>
            <a:xfrm>
              <a:off x="4955000" y="3946725"/>
              <a:ext cx="321900" cy="35625"/>
            </a:xfrm>
            <a:custGeom>
              <a:rect b="b" l="l" r="r" t="t"/>
              <a:pathLst>
                <a:path extrusionOk="0" h="1425" w="12876">
                  <a:moveTo>
                    <a:pt x="1078" y="0"/>
                  </a:moveTo>
                  <a:cubicBezTo>
                    <a:pt x="727" y="0"/>
                    <a:pt x="408" y="216"/>
                    <a:pt x="282" y="544"/>
                  </a:cubicBezTo>
                  <a:lnTo>
                    <a:pt x="71" y="1073"/>
                  </a:lnTo>
                  <a:cubicBezTo>
                    <a:pt x="1" y="1242"/>
                    <a:pt x="127" y="1425"/>
                    <a:pt x="310" y="1425"/>
                  </a:cubicBezTo>
                  <a:lnTo>
                    <a:pt x="12571" y="1425"/>
                  </a:lnTo>
                  <a:cubicBezTo>
                    <a:pt x="12753" y="1425"/>
                    <a:pt x="12875" y="1242"/>
                    <a:pt x="12810" y="1073"/>
                  </a:cubicBezTo>
                  <a:lnTo>
                    <a:pt x="12599" y="544"/>
                  </a:lnTo>
                  <a:cubicBezTo>
                    <a:pt x="12472" y="216"/>
                    <a:pt x="12154" y="0"/>
                    <a:pt x="11802"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0"/>
            <p:cNvSpPr/>
            <p:nvPr/>
          </p:nvSpPr>
          <p:spPr>
            <a:xfrm>
              <a:off x="5239975" y="3946725"/>
              <a:ext cx="36925" cy="35500"/>
            </a:xfrm>
            <a:custGeom>
              <a:rect b="b" l="l" r="r" t="t"/>
              <a:pathLst>
                <a:path extrusionOk="0" h="1420" w="1477">
                  <a:moveTo>
                    <a:pt x="414" y="0"/>
                  </a:moveTo>
                  <a:cubicBezTo>
                    <a:pt x="411" y="0"/>
                    <a:pt x="407" y="0"/>
                    <a:pt x="403" y="0"/>
                  </a:cubicBezTo>
                  <a:lnTo>
                    <a:pt x="0" y="0"/>
                  </a:lnTo>
                  <a:lnTo>
                    <a:pt x="567" y="1420"/>
                  </a:lnTo>
                  <a:lnTo>
                    <a:pt x="1172" y="1420"/>
                  </a:lnTo>
                  <a:cubicBezTo>
                    <a:pt x="1354" y="1420"/>
                    <a:pt x="1476" y="1237"/>
                    <a:pt x="1411" y="1073"/>
                  </a:cubicBezTo>
                  <a:lnTo>
                    <a:pt x="1200" y="539"/>
                  </a:lnTo>
                  <a:cubicBezTo>
                    <a:pt x="1070" y="215"/>
                    <a:pt x="761" y="0"/>
                    <a:pt x="4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0"/>
            <p:cNvSpPr/>
            <p:nvPr/>
          </p:nvSpPr>
          <p:spPr>
            <a:xfrm>
              <a:off x="5180700" y="3561925"/>
              <a:ext cx="68200" cy="66300"/>
            </a:xfrm>
            <a:custGeom>
              <a:rect b="b" l="l" r="r" t="t"/>
              <a:pathLst>
                <a:path extrusionOk="0" h="2652" w="2728">
                  <a:moveTo>
                    <a:pt x="653" y="0"/>
                  </a:moveTo>
                  <a:cubicBezTo>
                    <a:pt x="558" y="0"/>
                    <a:pt x="465" y="35"/>
                    <a:pt x="394" y="106"/>
                  </a:cubicBezTo>
                  <a:lnTo>
                    <a:pt x="146" y="359"/>
                  </a:lnTo>
                  <a:cubicBezTo>
                    <a:pt x="1" y="499"/>
                    <a:pt x="1" y="733"/>
                    <a:pt x="146" y="874"/>
                  </a:cubicBezTo>
                  <a:lnTo>
                    <a:pt x="1814" y="2546"/>
                  </a:lnTo>
                  <a:cubicBezTo>
                    <a:pt x="1886" y="2617"/>
                    <a:pt x="1980" y="2652"/>
                    <a:pt x="2074" y="2652"/>
                  </a:cubicBezTo>
                  <a:cubicBezTo>
                    <a:pt x="2168" y="2652"/>
                    <a:pt x="2261" y="2617"/>
                    <a:pt x="2334" y="2546"/>
                  </a:cubicBezTo>
                  <a:lnTo>
                    <a:pt x="2582" y="2298"/>
                  </a:lnTo>
                  <a:cubicBezTo>
                    <a:pt x="2727" y="2153"/>
                    <a:pt x="2727" y="1919"/>
                    <a:pt x="2582" y="1778"/>
                  </a:cubicBezTo>
                  <a:lnTo>
                    <a:pt x="914" y="106"/>
                  </a:lnTo>
                  <a:cubicBezTo>
                    <a:pt x="842" y="35"/>
                    <a:pt x="747" y="0"/>
                    <a:pt x="65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0"/>
            <p:cNvSpPr/>
            <p:nvPr/>
          </p:nvSpPr>
          <p:spPr>
            <a:xfrm>
              <a:off x="5210225" y="3585525"/>
              <a:ext cx="38550" cy="42675"/>
            </a:xfrm>
            <a:custGeom>
              <a:rect b="b" l="l" r="r" t="t"/>
              <a:pathLst>
                <a:path extrusionOk="0" h="1707" w="1542">
                  <a:moveTo>
                    <a:pt x="567" y="0"/>
                  </a:moveTo>
                  <a:lnTo>
                    <a:pt x="579" y="12"/>
                  </a:lnTo>
                  <a:lnTo>
                    <a:pt x="567" y="0"/>
                  </a:lnTo>
                  <a:close/>
                  <a:moveTo>
                    <a:pt x="579" y="12"/>
                  </a:moveTo>
                  <a:lnTo>
                    <a:pt x="769" y="202"/>
                  </a:lnTo>
                  <a:lnTo>
                    <a:pt x="769" y="202"/>
                  </a:lnTo>
                  <a:lnTo>
                    <a:pt x="579" y="12"/>
                  </a:lnTo>
                  <a:close/>
                  <a:moveTo>
                    <a:pt x="769" y="202"/>
                  </a:moveTo>
                  <a:cubicBezTo>
                    <a:pt x="919" y="352"/>
                    <a:pt x="919" y="595"/>
                    <a:pt x="769" y="745"/>
                  </a:cubicBezTo>
                  <a:lnTo>
                    <a:pt x="544" y="970"/>
                  </a:lnTo>
                  <a:cubicBezTo>
                    <a:pt x="469" y="1045"/>
                    <a:pt x="370" y="1082"/>
                    <a:pt x="272" y="1082"/>
                  </a:cubicBezTo>
                  <a:cubicBezTo>
                    <a:pt x="174" y="1082"/>
                    <a:pt x="75" y="1045"/>
                    <a:pt x="0" y="970"/>
                  </a:cubicBezTo>
                  <a:lnTo>
                    <a:pt x="0" y="970"/>
                  </a:lnTo>
                  <a:lnTo>
                    <a:pt x="628" y="1598"/>
                  </a:lnTo>
                  <a:cubicBezTo>
                    <a:pt x="703" y="1670"/>
                    <a:pt x="800" y="1707"/>
                    <a:pt x="898" y="1707"/>
                  </a:cubicBezTo>
                  <a:cubicBezTo>
                    <a:pt x="995" y="1707"/>
                    <a:pt x="1092" y="1670"/>
                    <a:pt x="1167" y="1598"/>
                  </a:cubicBezTo>
                  <a:lnTo>
                    <a:pt x="1396" y="1368"/>
                  </a:lnTo>
                  <a:cubicBezTo>
                    <a:pt x="1542" y="1214"/>
                    <a:pt x="1537" y="975"/>
                    <a:pt x="1392" y="825"/>
                  </a:cubicBezTo>
                  <a:lnTo>
                    <a:pt x="769" y="202"/>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0"/>
            <p:cNvSpPr/>
            <p:nvPr/>
          </p:nvSpPr>
          <p:spPr>
            <a:xfrm>
              <a:off x="5015800" y="3701200"/>
              <a:ext cx="93825" cy="92350"/>
            </a:xfrm>
            <a:custGeom>
              <a:rect b="b" l="l" r="r" t="t"/>
              <a:pathLst>
                <a:path extrusionOk="0" h="3694" w="3753">
                  <a:moveTo>
                    <a:pt x="755" y="1"/>
                  </a:moveTo>
                  <a:cubicBezTo>
                    <a:pt x="682" y="1"/>
                    <a:pt x="609" y="28"/>
                    <a:pt x="553" y="82"/>
                  </a:cubicBezTo>
                  <a:lnTo>
                    <a:pt x="108" y="531"/>
                  </a:lnTo>
                  <a:cubicBezTo>
                    <a:pt x="0" y="639"/>
                    <a:pt x="0" y="817"/>
                    <a:pt x="108" y="929"/>
                  </a:cubicBezTo>
                  <a:lnTo>
                    <a:pt x="2788" y="3609"/>
                  </a:lnTo>
                  <a:cubicBezTo>
                    <a:pt x="2844" y="3665"/>
                    <a:pt x="2917" y="3694"/>
                    <a:pt x="2989" y="3694"/>
                  </a:cubicBezTo>
                  <a:cubicBezTo>
                    <a:pt x="3062" y="3694"/>
                    <a:pt x="3135" y="3665"/>
                    <a:pt x="3191" y="3609"/>
                  </a:cubicBezTo>
                  <a:lnTo>
                    <a:pt x="3641" y="3164"/>
                  </a:lnTo>
                  <a:cubicBezTo>
                    <a:pt x="3753" y="3052"/>
                    <a:pt x="3753" y="2869"/>
                    <a:pt x="3636" y="2766"/>
                  </a:cubicBezTo>
                  <a:lnTo>
                    <a:pt x="956" y="82"/>
                  </a:lnTo>
                  <a:cubicBezTo>
                    <a:pt x="900" y="28"/>
                    <a:pt x="827" y="1"/>
                    <a:pt x="75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0"/>
            <p:cNvSpPr/>
            <p:nvPr/>
          </p:nvSpPr>
          <p:spPr>
            <a:xfrm>
              <a:off x="5069800" y="3754400"/>
              <a:ext cx="39725" cy="39000"/>
            </a:xfrm>
            <a:custGeom>
              <a:rect b="b" l="l" r="r" t="t"/>
              <a:pathLst>
                <a:path extrusionOk="0" h="1560" w="1589">
                  <a:moveTo>
                    <a:pt x="848" y="1"/>
                  </a:moveTo>
                  <a:lnTo>
                    <a:pt x="856" y="9"/>
                  </a:lnTo>
                  <a:lnTo>
                    <a:pt x="856" y="9"/>
                  </a:lnTo>
                  <a:cubicBezTo>
                    <a:pt x="854" y="6"/>
                    <a:pt x="851" y="4"/>
                    <a:pt x="848" y="1"/>
                  </a:cubicBezTo>
                  <a:close/>
                  <a:moveTo>
                    <a:pt x="0" y="849"/>
                  </a:moveTo>
                  <a:lnTo>
                    <a:pt x="0" y="849"/>
                  </a:lnTo>
                  <a:cubicBezTo>
                    <a:pt x="3" y="852"/>
                    <a:pt x="6" y="854"/>
                    <a:pt x="9" y="857"/>
                  </a:cubicBezTo>
                  <a:lnTo>
                    <a:pt x="9" y="857"/>
                  </a:lnTo>
                  <a:lnTo>
                    <a:pt x="0" y="849"/>
                  </a:lnTo>
                  <a:close/>
                  <a:moveTo>
                    <a:pt x="856" y="9"/>
                  </a:moveTo>
                  <a:lnTo>
                    <a:pt x="856" y="9"/>
                  </a:lnTo>
                  <a:cubicBezTo>
                    <a:pt x="965" y="122"/>
                    <a:pt x="962" y="304"/>
                    <a:pt x="848" y="418"/>
                  </a:cubicBezTo>
                  <a:lnTo>
                    <a:pt x="417" y="849"/>
                  </a:lnTo>
                  <a:cubicBezTo>
                    <a:pt x="358" y="907"/>
                    <a:pt x="282" y="937"/>
                    <a:pt x="207" y="937"/>
                  </a:cubicBezTo>
                  <a:cubicBezTo>
                    <a:pt x="135" y="937"/>
                    <a:pt x="64" y="910"/>
                    <a:pt x="9" y="857"/>
                  </a:cubicBezTo>
                  <a:lnTo>
                    <a:pt x="9" y="857"/>
                  </a:lnTo>
                  <a:lnTo>
                    <a:pt x="623" y="1472"/>
                  </a:lnTo>
                  <a:cubicBezTo>
                    <a:pt x="679" y="1530"/>
                    <a:pt x="756" y="1560"/>
                    <a:pt x="832" y="1560"/>
                  </a:cubicBezTo>
                  <a:cubicBezTo>
                    <a:pt x="908" y="1560"/>
                    <a:pt x="984" y="1530"/>
                    <a:pt x="1040" y="1472"/>
                  </a:cubicBezTo>
                  <a:lnTo>
                    <a:pt x="1471" y="1041"/>
                  </a:lnTo>
                  <a:cubicBezTo>
                    <a:pt x="1588" y="928"/>
                    <a:pt x="1588" y="736"/>
                    <a:pt x="1471" y="624"/>
                  </a:cubicBezTo>
                  <a:lnTo>
                    <a:pt x="856" y="9"/>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0"/>
            <p:cNvSpPr/>
            <p:nvPr/>
          </p:nvSpPr>
          <p:spPr>
            <a:xfrm>
              <a:off x="5007125" y="3730275"/>
              <a:ext cx="38200" cy="37300"/>
            </a:xfrm>
            <a:custGeom>
              <a:rect b="b" l="l" r="r" t="t"/>
              <a:pathLst>
                <a:path extrusionOk="0" h="1492" w="1528">
                  <a:moveTo>
                    <a:pt x="703" y="1"/>
                  </a:moveTo>
                  <a:lnTo>
                    <a:pt x="146" y="558"/>
                  </a:lnTo>
                  <a:cubicBezTo>
                    <a:pt x="1" y="708"/>
                    <a:pt x="1" y="947"/>
                    <a:pt x="146" y="1092"/>
                  </a:cubicBezTo>
                  <a:lnTo>
                    <a:pt x="436" y="1383"/>
                  </a:lnTo>
                  <a:cubicBezTo>
                    <a:pt x="511" y="1455"/>
                    <a:pt x="609" y="1492"/>
                    <a:pt x="705" y="1492"/>
                  </a:cubicBezTo>
                  <a:cubicBezTo>
                    <a:pt x="802" y="1492"/>
                    <a:pt x="898" y="1455"/>
                    <a:pt x="970" y="1383"/>
                  </a:cubicBezTo>
                  <a:lnTo>
                    <a:pt x="1528" y="830"/>
                  </a:lnTo>
                  <a:lnTo>
                    <a:pt x="703" y="1"/>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0"/>
            <p:cNvSpPr/>
            <p:nvPr/>
          </p:nvSpPr>
          <p:spPr>
            <a:xfrm>
              <a:off x="5041200" y="3764600"/>
              <a:ext cx="38225" cy="37275"/>
            </a:xfrm>
            <a:custGeom>
              <a:rect b="b" l="l" r="r" t="t"/>
              <a:pathLst>
                <a:path extrusionOk="0" h="1491" w="1529">
                  <a:moveTo>
                    <a:pt x="704" y="0"/>
                  </a:moveTo>
                  <a:lnTo>
                    <a:pt x="151" y="553"/>
                  </a:lnTo>
                  <a:cubicBezTo>
                    <a:pt x="1" y="703"/>
                    <a:pt x="1" y="942"/>
                    <a:pt x="151" y="1092"/>
                  </a:cubicBezTo>
                  <a:lnTo>
                    <a:pt x="437" y="1378"/>
                  </a:lnTo>
                  <a:cubicBezTo>
                    <a:pt x="512" y="1453"/>
                    <a:pt x="609" y="1490"/>
                    <a:pt x="706" y="1490"/>
                  </a:cubicBezTo>
                  <a:cubicBezTo>
                    <a:pt x="803" y="1490"/>
                    <a:pt x="900" y="1453"/>
                    <a:pt x="975" y="1378"/>
                  </a:cubicBezTo>
                  <a:lnTo>
                    <a:pt x="1528" y="825"/>
                  </a:lnTo>
                  <a:lnTo>
                    <a:pt x="704" y="0"/>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0"/>
            <p:cNvSpPr/>
            <p:nvPr/>
          </p:nvSpPr>
          <p:spPr>
            <a:xfrm>
              <a:off x="5153075" y="3587500"/>
              <a:ext cx="71800" cy="71825"/>
            </a:xfrm>
            <a:custGeom>
              <a:rect b="b" l="l" r="r" t="t"/>
              <a:pathLst>
                <a:path extrusionOk="0" h="2873" w="2872">
                  <a:moveTo>
                    <a:pt x="1406" y="1"/>
                  </a:moveTo>
                  <a:lnTo>
                    <a:pt x="0" y="1406"/>
                  </a:lnTo>
                  <a:lnTo>
                    <a:pt x="1467" y="2873"/>
                  </a:lnTo>
                  <a:lnTo>
                    <a:pt x="2872" y="1467"/>
                  </a:lnTo>
                  <a:lnTo>
                    <a:pt x="1406" y="1"/>
                  </a:ln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0"/>
            <p:cNvSpPr/>
            <p:nvPr/>
          </p:nvSpPr>
          <p:spPr>
            <a:xfrm>
              <a:off x="5153175" y="3608700"/>
              <a:ext cx="71825" cy="50625"/>
            </a:xfrm>
            <a:custGeom>
              <a:rect b="b" l="l" r="r" t="t"/>
              <a:pathLst>
                <a:path extrusionOk="0" h="2025" w="2873">
                  <a:moveTo>
                    <a:pt x="1" y="563"/>
                  </a:moveTo>
                  <a:lnTo>
                    <a:pt x="839" y="1406"/>
                  </a:lnTo>
                  <a:lnTo>
                    <a:pt x="843" y="1403"/>
                  </a:lnTo>
                  <a:lnTo>
                    <a:pt x="1" y="563"/>
                  </a:lnTo>
                  <a:close/>
                  <a:moveTo>
                    <a:pt x="2245" y="1"/>
                  </a:moveTo>
                  <a:lnTo>
                    <a:pt x="843" y="1403"/>
                  </a:lnTo>
                  <a:lnTo>
                    <a:pt x="1467" y="2025"/>
                  </a:lnTo>
                  <a:lnTo>
                    <a:pt x="2873" y="619"/>
                  </a:lnTo>
                  <a:lnTo>
                    <a:pt x="2245"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0"/>
            <p:cNvSpPr/>
            <p:nvPr/>
          </p:nvSpPr>
          <p:spPr>
            <a:xfrm>
              <a:off x="5045900" y="3615125"/>
              <a:ext cx="149225" cy="148675"/>
            </a:xfrm>
            <a:custGeom>
              <a:rect b="b" l="l" r="r" t="t"/>
              <a:pathLst>
                <a:path extrusionOk="0" h="5947" w="5969">
                  <a:moveTo>
                    <a:pt x="3870" y="0"/>
                  </a:moveTo>
                  <a:cubicBezTo>
                    <a:pt x="3801" y="0"/>
                    <a:pt x="3732" y="27"/>
                    <a:pt x="3678" y="81"/>
                  </a:cubicBezTo>
                  <a:lnTo>
                    <a:pt x="2226" y="1529"/>
                  </a:lnTo>
                  <a:lnTo>
                    <a:pt x="1490" y="2274"/>
                  </a:lnTo>
                  <a:lnTo>
                    <a:pt x="0" y="3763"/>
                  </a:lnTo>
                  <a:lnTo>
                    <a:pt x="2188" y="5947"/>
                  </a:lnTo>
                  <a:lnTo>
                    <a:pt x="5866" y="2269"/>
                  </a:lnTo>
                  <a:cubicBezTo>
                    <a:pt x="5969" y="2161"/>
                    <a:pt x="5969" y="1988"/>
                    <a:pt x="5866" y="1880"/>
                  </a:cubicBezTo>
                  <a:lnTo>
                    <a:pt x="4062" y="81"/>
                  </a:lnTo>
                  <a:cubicBezTo>
                    <a:pt x="4008" y="27"/>
                    <a:pt x="3939" y="0"/>
                    <a:pt x="387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0"/>
            <p:cNvSpPr/>
            <p:nvPr/>
          </p:nvSpPr>
          <p:spPr>
            <a:xfrm>
              <a:off x="5085025" y="3651575"/>
              <a:ext cx="110225" cy="112575"/>
            </a:xfrm>
            <a:custGeom>
              <a:rect b="b" l="l" r="r" t="t"/>
              <a:pathLst>
                <a:path extrusionOk="0" h="4503" w="4409">
                  <a:moveTo>
                    <a:pt x="3875" y="0"/>
                  </a:moveTo>
                  <a:lnTo>
                    <a:pt x="0" y="3880"/>
                  </a:lnTo>
                  <a:lnTo>
                    <a:pt x="623" y="4503"/>
                  </a:lnTo>
                  <a:lnTo>
                    <a:pt x="4306" y="820"/>
                  </a:lnTo>
                  <a:cubicBezTo>
                    <a:pt x="4409" y="717"/>
                    <a:pt x="4409" y="544"/>
                    <a:pt x="4306" y="436"/>
                  </a:cubicBezTo>
                  <a:lnTo>
                    <a:pt x="387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6" name="Google Shape;646;p20"/>
          <p:cNvSpPr/>
          <p:nvPr/>
        </p:nvSpPr>
        <p:spPr>
          <a:xfrm>
            <a:off x="286941" y="4393015"/>
            <a:ext cx="6842100" cy="1053000"/>
          </a:xfrm>
          <a:prstGeom prst="round1Rect">
            <a:avLst>
              <a:gd fmla="val 23539"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0"/>
          <p:cNvSpPr txBox="1"/>
          <p:nvPr/>
        </p:nvSpPr>
        <p:spPr>
          <a:xfrm>
            <a:off x="1711741" y="4632336"/>
            <a:ext cx="5417400" cy="518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Resection is rarely curative in the early stages of the disease, but the main goal of surgery is to relieve tracheal compression.</a:t>
            </a:r>
            <a:endParaRPr sz="1200">
              <a:solidFill>
                <a:srgbClr val="1C4588"/>
              </a:solidFill>
              <a:latin typeface="Mada"/>
              <a:ea typeface="Mada"/>
              <a:cs typeface="Mada"/>
              <a:sym typeface="Mada"/>
            </a:endParaRPr>
          </a:p>
        </p:txBody>
      </p:sp>
      <p:sp>
        <p:nvSpPr>
          <p:cNvPr id="648" name="Google Shape;648;p20"/>
          <p:cNvSpPr txBox="1"/>
          <p:nvPr/>
        </p:nvSpPr>
        <p:spPr>
          <a:xfrm>
            <a:off x="322310" y="4357556"/>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Management</a:t>
            </a:r>
            <a:endParaRPr b="1" sz="1100">
              <a:solidFill>
                <a:srgbClr val="E29578"/>
              </a:solidFill>
              <a:latin typeface="Lora"/>
              <a:ea typeface="Lora"/>
              <a:cs typeface="Lora"/>
              <a:sym typeface="Lora"/>
            </a:endParaRPr>
          </a:p>
        </p:txBody>
      </p:sp>
      <p:grpSp>
        <p:nvGrpSpPr>
          <p:cNvPr id="649" name="Google Shape;649;p20"/>
          <p:cNvGrpSpPr/>
          <p:nvPr/>
        </p:nvGrpSpPr>
        <p:grpSpPr>
          <a:xfrm>
            <a:off x="236609" y="5816251"/>
            <a:ext cx="467181" cy="476434"/>
            <a:chOff x="2410712" y="2415450"/>
            <a:chExt cx="312600" cy="312600"/>
          </a:xfrm>
        </p:grpSpPr>
        <p:sp>
          <p:nvSpPr>
            <p:cNvPr id="650" name="Google Shape;650;p20"/>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0"/>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2" name="Google Shape;652;p20"/>
          <p:cNvSpPr txBox="1"/>
          <p:nvPr/>
        </p:nvSpPr>
        <p:spPr>
          <a:xfrm>
            <a:off x="693891" y="5829629"/>
            <a:ext cx="6422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Medullary carcinoma</a:t>
            </a:r>
            <a:endParaRPr b="1" sz="1800">
              <a:solidFill>
                <a:srgbClr val="006D77"/>
              </a:solidFill>
              <a:highlight>
                <a:srgbClr val="EDF9F9"/>
              </a:highlight>
              <a:latin typeface="Lora"/>
              <a:ea typeface="Lora"/>
              <a:cs typeface="Lora"/>
              <a:sym typeface="Lora"/>
            </a:endParaRPr>
          </a:p>
        </p:txBody>
      </p:sp>
      <p:sp>
        <p:nvSpPr>
          <p:cNvPr id="653" name="Google Shape;653;p20"/>
          <p:cNvSpPr txBox="1"/>
          <p:nvPr/>
        </p:nvSpPr>
        <p:spPr>
          <a:xfrm>
            <a:off x="236616" y="6201286"/>
            <a:ext cx="7116300" cy="1109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This tumour arises from the parafollicular C cells. There is hard enlargement of one or both thyroid lobes, and in more than 50% of patients the cervical lymph nodes are involved.</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10-year survival: 75%.</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tumour may occur sporadically or as part of an inherited multiple endocrine neoplasia (MEN) syndrome type II (Sipple’s syndrome).</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Calcitonin levels are elevated, and can be used to monitor progress and screen relatives.</a:t>
            </a:r>
            <a:endParaRPr sz="1200">
              <a:solidFill>
                <a:srgbClr val="1C4588"/>
              </a:solidFill>
              <a:latin typeface="Mada"/>
              <a:ea typeface="Mada"/>
              <a:cs typeface="Mada"/>
              <a:sym typeface="Mada"/>
            </a:endParaRPr>
          </a:p>
        </p:txBody>
      </p:sp>
      <p:sp>
        <p:nvSpPr>
          <p:cNvPr id="654" name="Google Shape;654;p20"/>
          <p:cNvSpPr/>
          <p:nvPr/>
        </p:nvSpPr>
        <p:spPr>
          <a:xfrm>
            <a:off x="286953" y="7539286"/>
            <a:ext cx="6842100" cy="1163400"/>
          </a:xfrm>
          <a:prstGeom prst="round1Rect">
            <a:avLst>
              <a:gd fmla="val 25643" name="adj"/>
            </a:avLst>
          </a:prstGeom>
          <a:noFill/>
          <a:ln cap="flat" cmpd="sng" w="19050">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0"/>
          <p:cNvSpPr txBox="1"/>
          <p:nvPr/>
        </p:nvSpPr>
        <p:spPr>
          <a:xfrm>
            <a:off x="1711728" y="7730512"/>
            <a:ext cx="5417400" cy="738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Histologically</a:t>
            </a:r>
            <a:r>
              <a:rPr lang="en-GB" sz="1200">
                <a:solidFill>
                  <a:srgbClr val="1C4588"/>
                </a:solidFill>
                <a:latin typeface="Mada"/>
                <a:ea typeface="Mada"/>
                <a:cs typeface="Mada"/>
                <a:sym typeface="Mada"/>
              </a:rPr>
              <a:t>:</a:t>
            </a:r>
            <a:endParaRPr sz="1200">
              <a:solidFill>
                <a:srgbClr val="1C4588"/>
              </a:solidFill>
              <a:latin typeface="Mada"/>
              <a:ea typeface="Mada"/>
              <a:cs typeface="Mada"/>
              <a:sym typeface="Mada"/>
            </a:endParaRPr>
          </a:p>
          <a:p>
            <a:pPr indent="-304800" lvl="1" marL="914400" marR="0" rtl="0" algn="l">
              <a:lnSpc>
                <a:spcPct val="100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Ovoid cells of C cell origin and therefore without follicle development</a:t>
            </a:r>
            <a:endParaRPr sz="1200">
              <a:solidFill>
                <a:srgbClr val="1C4588"/>
              </a:solidFill>
              <a:latin typeface="Mada"/>
              <a:ea typeface="Mada"/>
              <a:cs typeface="Mada"/>
              <a:sym typeface="Mada"/>
            </a:endParaRPr>
          </a:p>
          <a:p>
            <a:pPr indent="-304800" lvl="1" marL="914400" marR="0" rtl="0" algn="l">
              <a:lnSpc>
                <a:spcPct val="100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Amyloid in the stroma (stains with Congo red) </a:t>
            </a:r>
            <a:endParaRPr sz="1200">
              <a:solidFill>
                <a:srgbClr val="1C4588"/>
              </a:solidFill>
              <a:latin typeface="Mada"/>
              <a:ea typeface="Mada"/>
              <a:cs typeface="Mada"/>
              <a:sym typeface="Mada"/>
            </a:endParaRPr>
          </a:p>
        </p:txBody>
      </p:sp>
      <p:sp>
        <p:nvSpPr>
          <p:cNvPr id="656" name="Google Shape;656;p20"/>
          <p:cNvSpPr txBox="1"/>
          <p:nvPr/>
        </p:nvSpPr>
        <p:spPr>
          <a:xfrm>
            <a:off x="328928" y="7520714"/>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Diagnostics</a:t>
            </a:r>
            <a:endParaRPr b="1" sz="1100">
              <a:solidFill>
                <a:srgbClr val="E29578"/>
              </a:solidFill>
              <a:latin typeface="Lora"/>
              <a:ea typeface="Lora"/>
              <a:cs typeface="Lora"/>
              <a:sym typeface="Lora"/>
            </a:endParaRPr>
          </a:p>
        </p:txBody>
      </p:sp>
      <p:grpSp>
        <p:nvGrpSpPr>
          <p:cNvPr id="657" name="Google Shape;657;p20"/>
          <p:cNvGrpSpPr/>
          <p:nvPr/>
        </p:nvGrpSpPr>
        <p:grpSpPr>
          <a:xfrm>
            <a:off x="647565" y="9168715"/>
            <a:ext cx="735627" cy="701151"/>
            <a:chOff x="1518350" y="2189725"/>
            <a:chExt cx="360125" cy="341925"/>
          </a:xfrm>
        </p:grpSpPr>
        <p:sp>
          <p:nvSpPr>
            <p:cNvPr id="658" name="Google Shape;658;p20"/>
            <p:cNvSpPr/>
            <p:nvPr/>
          </p:nvSpPr>
          <p:spPr>
            <a:xfrm>
              <a:off x="1536575" y="2189725"/>
              <a:ext cx="341900" cy="341925"/>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0"/>
            <p:cNvSpPr/>
            <p:nvPr/>
          </p:nvSpPr>
          <p:spPr>
            <a:xfrm>
              <a:off x="1629350" y="2341550"/>
              <a:ext cx="179075" cy="190100"/>
            </a:xfrm>
            <a:custGeom>
              <a:rect b="b" l="l" r="r" t="t"/>
              <a:pathLst>
                <a:path extrusionOk="0" h="7604" w="7163">
                  <a:moveTo>
                    <a:pt x="4216" y="1"/>
                  </a:moveTo>
                  <a:lnTo>
                    <a:pt x="0" y="2641"/>
                  </a:lnTo>
                  <a:lnTo>
                    <a:pt x="2614" y="7185"/>
                  </a:lnTo>
                  <a:cubicBezTo>
                    <a:pt x="2673" y="7302"/>
                    <a:pt x="2745" y="7405"/>
                    <a:pt x="2826" y="7504"/>
                  </a:cubicBezTo>
                  <a:cubicBezTo>
                    <a:pt x="2857" y="7540"/>
                    <a:pt x="2884" y="7567"/>
                    <a:pt x="2916" y="7599"/>
                  </a:cubicBezTo>
                  <a:cubicBezTo>
                    <a:pt x="2988" y="7599"/>
                    <a:pt x="3055" y="7603"/>
                    <a:pt x="3127" y="7603"/>
                  </a:cubicBezTo>
                  <a:cubicBezTo>
                    <a:pt x="4400" y="7603"/>
                    <a:pt x="5651" y="7248"/>
                    <a:pt x="6730" y="6578"/>
                  </a:cubicBezTo>
                  <a:cubicBezTo>
                    <a:pt x="7126" y="5862"/>
                    <a:pt x="7162" y="5053"/>
                    <a:pt x="6784" y="4450"/>
                  </a:cubicBezTo>
                  <a:lnTo>
                    <a:pt x="4216"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0"/>
            <p:cNvSpPr/>
            <p:nvPr/>
          </p:nvSpPr>
          <p:spPr>
            <a:xfrm>
              <a:off x="1648125" y="2423325"/>
              <a:ext cx="126450" cy="80675"/>
            </a:xfrm>
            <a:custGeom>
              <a:rect b="b" l="l" r="r" t="t"/>
              <a:pathLst>
                <a:path extrusionOk="0" h="3227" w="5058">
                  <a:moveTo>
                    <a:pt x="4022" y="0"/>
                  </a:moveTo>
                  <a:cubicBezTo>
                    <a:pt x="3870" y="212"/>
                    <a:pt x="3690" y="409"/>
                    <a:pt x="3487" y="576"/>
                  </a:cubicBezTo>
                  <a:cubicBezTo>
                    <a:pt x="2894" y="1080"/>
                    <a:pt x="2189" y="1335"/>
                    <a:pt x="1539" y="1335"/>
                  </a:cubicBezTo>
                  <a:cubicBezTo>
                    <a:pt x="936" y="1335"/>
                    <a:pt x="379" y="1116"/>
                    <a:pt x="1" y="675"/>
                  </a:cubicBezTo>
                  <a:lnTo>
                    <a:pt x="1" y="675"/>
                  </a:lnTo>
                  <a:lnTo>
                    <a:pt x="1233" y="2816"/>
                  </a:lnTo>
                  <a:cubicBezTo>
                    <a:pt x="1587" y="3090"/>
                    <a:pt x="2035" y="3227"/>
                    <a:pt x="2511" y="3227"/>
                  </a:cubicBezTo>
                  <a:cubicBezTo>
                    <a:pt x="3160" y="3227"/>
                    <a:pt x="3863" y="2973"/>
                    <a:pt x="4454" y="2470"/>
                  </a:cubicBezTo>
                  <a:cubicBezTo>
                    <a:pt x="4684" y="2272"/>
                    <a:pt x="4886" y="2042"/>
                    <a:pt x="5057" y="1795"/>
                  </a:cubicBezTo>
                  <a:cubicBezTo>
                    <a:pt x="5044" y="1773"/>
                    <a:pt x="5035" y="1750"/>
                    <a:pt x="5021" y="1728"/>
                  </a:cubicBezTo>
                  <a:lnTo>
                    <a:pt x="402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0"/>
            <p:cNvSpPr/>
            <p:nvPr/>
          </p:nvSpPr>
          <p:spPr>
            <a:xfrm>
              <a:off x="1617650" y="2320900"/>
              <a:ext cx="131500" cy="111750"/>
            </a:xfrm>
            <a:custGeom>
              <a:rect b="b" l="l" r="r" t="t"/>
              <a:pathLst>
                <a:path extrusionOk="0" h="4470" w="5260">
                  <a:moveTo>
                    <a:pt x="3117" y="0"/>
                  </a:moveTo>
                  <a:cubicBezTo>
                    <a:pt x="2518" y="0"/>
                    <a:pt x="1868" y="235"/>
                    <a:pt x="1323" y="701"/>
                  </a:cubicBezTo>
                  <a:cubicBezTo>
                    <a:pt x="271" y="1596"/>
                    <a:pt x="1" y="3008"/>
                    <a:pt x="720" y="3859"/>
                  </a:cubicBezTo>
                  <a:cubicBezTo>
                    <a:pt x="1067" y="4266"/>
                    <a:pt x="1581" y="4469"/>
                    <a:pt x="2139" y="4469"/>
                  </a:cubicBezTo>
                  <a:cubicBezTo>
                    <a:pt x="2739" y="4469"/>
                    <a:pt x="3389" y="4235"/>
                    <a:pt x="3937" y="3769"/>
                  </a:cubicBezTo>
                  <a:cubicBezTo>
                    <a:pt x="4990" y="2873"/>
                    <a:pt x="5259" y="1461"/>
                    <a:pt x="4535" y="611"/>
                  </a:cubicBezTo>
                  <a:cubicBezTo>
                    <a:pt x="4188" y="203"/>
                    <a:pt x="3674" y="0"/>
                    <a:pt x="311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0"/>
            <p:cNvSpPr/>
            <p:nvPr/>
          </p:nvSpPr>
          <p:spPr>
            <a:xfrm>
              <a:off x="1703700" y="2378325"/>
              <a:ext cx="47350" cy="47150"/>
            </a:xfrm>
            <a:custGeom>
              <a:rect b="b" l="l" r="r" t="t"/>
              <a:pathLst>
                <a:path extrusionOk="0" h="1886" w="1894">
                  <a:moveTo>
                    <a:pt x="947" y="1"/>
                  </a:moveTo>
                  <a:cubicBezTo>
                    <a:pt x="606" y="1"/>
                    <a:pt x="265" y="179"/>
                    <a:pt x="94" y="536"/>
                  </a:cubicBezTo>
                  <a:lnTo>
                    <a:pt x="0" y="536"/>
                  </a:lnTo>
                  <a:lnTo>
                    <a:pt x="5" y="950"/>
                  </a:lnTo>
                  <a:cubicBezTo>
                    <a:pt x="9" y="1469"/>
                    <a:pt x="432" y="1886"/>
                    <a:pt x="950" y="1886"/>
                  </a:cubicBezTo>
                  <a:cubicBezTo>
                    <a:pt x="953" y="1886"/>
                    <a:pt x="955" y="1886"/>
                    <a:pt x="958" y="1886"/>
                  </a:cubicBezTo>
                  <a:cubicBezTo>
                    <a:pt x="1480" y="1881"/>
                    <a:pt x="1894" y="1454"/>
                    <a:pt x="1889" y="932"/>
                  </a:cubicBezTo>
                  <a:lnTo>
                    <a:pt x="1889" y="932"/>
                  </a:lnTo>
                  <a:lnTo>
                    <a:pt x="1889" y="936"/>
                  </a:lnTo>
                  <a:lnTo>
                    <a:pt x="1885" y="518"/>
                  </a:lnTo>
                  <a:lnTo>
                    <a:pt x="1790" y="518"/>
                  </a:lnTo>
                  <a:cubicBezTo>
                    <a:pt x="1617" y="173"/>
                    <a:pt x="1282" y="1"/>
                    <a:pt x="94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0"/>
            <p:cNvSpPr/>
            <p:nvPr/>
          </p:nvSpPr>
          <p:spPr>
            <a:xfrm>
              <a:off x="1701450" y="2367925"/>
              <a:ext cx="51750" cy="47150"/>
            </a:xfrm>
            <a:custGeom>
              <a:rect b="b" l="l" r="r" t="t"/>
              <a:pathLst>
                <a:path extrusionOk="0" h="1886" w="2070">
                  <a:moveTo>
                    <a:pt x="1032" y="1"/>
                  </a:moveTo>
                  <a:cubicBezTo>
                    <a:pt x="791" y="1"/>
                    <a:pt x="549" y="93"/>
                    <a:pt x="364" y="277"/>
                  </a:cubicBezTo>
                  <a:cubicBezTo>
                    <a:pt x="0" y="646"/>
                    <a:pt x="0" y="1240"/>
                    <a:pt x="364" y="1609"/>
                  </a:cubicBezTo>
                  <a:cubicBezTo>
                    <a:pt x="549" y="1793"/>
                    <a:pt x="791" y="1885"/>
                    <a:pt x="1032" y="1885"/>
                  </a:cubicBezTo>
                  <a:cubicBezTo>
                    <a:pt x="1274" y="1885"/>
                    <a:pt x="1516" y="1793"/>
                    <a:pt x="1701" y="1609"/>
                  </a:cubicBezTo>
                  <a:cubicBezTo>
                    <a:pt x="2069" y="1240"/>
                    <a:pt x="2069" y="646"/>
                    <a:pt x="1701" y="277"/>
                  </a:cubicBezTo>
                  <a:cubicBezTo>
                    <a:pt x="1516" y="93"/>
                    <a:pt x="1274" y="1"/>
                    <a:pt x="103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0"/>
            <p:cNvSpPr/>
            <p:nvPr/>
          </p:nvSpPr>
          <p:spPr>
            <a:xfrm>
              <a:off x="1703700" y="2385975"/>
              <a:ext cx="47125" cy="11050"/>
            </a:xfrm>
            <a:custGeom>
              <a:rect b="b" l="l" r="r" t="t"/>
              <a:pathLst>
                <a:path extrusionOk="0" h="442" w="1885">
                  <a:moveTo>
                    <a:pt x="1858" y="1"/>
                  </a:moveTo>
                  <a:lnTo>
                    <a:pt x="23" y="19"/>
                  </a:lnTo>
                  <a:cubicBezTo>
                    <a:pt x="9" y="86"/>
                    <a:pt x="0" y="158"/>
                    <a:pt x="0" y="230"/>
                  </a:cubicBezTo>
                  <a:cubicBezTo>
                    <a:pt x="0" y="302"/>
                    <a:pt x="9" y="374"/>
                    <a:pt x="27" y="441"/>
                  </a:cubicBezTo>
                  <a:lnTo>
                    <a:pt x="1862" y="423"/>
                  </a:lnTo>
                  <a:cubicBezTo>
                    <a:pt x="1880" y="351"/>
                    <a:pt x="1885" y="284"/>
                    <a:pt x="1885" y="212"/>
                  </a:cubicBezTo>
                  <a:cubicBezTo>
                    <a:pt x="1885" y="140"/>
                    <a:pt x="1876" y="68"/>
                    <a:pt x="185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0"/>
            <p:cNvSpPr/>
            <p:nvPr/>
          </p:nvSpPr>
          <p:spPr>
            <a:xfrm>
              <a:off x="1672200" y="2349650"/>
              <a:ext cx="57500" cy="49325"/>
            </a:xfrm>
            <a:custGeom>
              <a:rect b="b" l="l" r="r" t="t"/>
              <a:pathLst>
                <a:path extrusionOk="0" h="1973" w="2300">
                  <a:moveTo>
                    <a:pt x="1224" y="1"/>
                  </a:moveTo>
                  <a:lnTo>
                    <a:pt x="1184" y="86"/>
                  </a:lnTo>
                  <a:cubicBezTo>
                    <a:pt x="401" y="122"/>
                    <a:pt x="0" y="1044"/>
                    <a:pt x="509" y="1643"/>
                  </a:cubicBezTo>
                  <a:lnTo>
                    <a:pt x="473" y="1728"/>
                  </a:lnTo>
                  <a:lnTo>
                    <a:pt x="851" y="1894"/>
                  </a:lnTo>
                  <a:cubicBezTo>
                    <a:pt x="972" y="1947"/>
                    <a:pt x="1099" y="1972"/>
                    <a:pt x="1224" y="1972"/>
                  </a:cubicBezTo>
                  <a:cubicBezTo>
                    <a:pt x="1589" y="1972"/>
                    <a:pt x="1938" y="1759"/>
                    <a:pt x="2092" y="1404"/>
                  </a:cubicBezTo>
                  <a:cubicBezTo>
                    <a:pt x="2299" y="923"/>
                    <a:pt x="2079" y="369"/>
                    <a:pt x="1602" y="162"/>
                  </a:cubicBezTo>
                  <a:lnTo>
                    <a:pt x="12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0"/>
            <p:cNvSpPr/>
            <p:nvPr/>
          </p:nvSpPr>
          <p:spPr>
            <a:xfrm>
              <a:off x="1664925" y="2347650"/>
              <a:ext cx="55200" cy="47225"/>
            </a:xfrm>
            <a:custGeom>
              <a:rect b="b" l="l" r="r" t="t"/>
              <a:pathLst>
                <a:path extrusionOk="0" h="1889" w="2208">
                  <a:moveTo>
                    <a:pt x="1136" y="1"/>
                  </a:moveTo>
                  <a:cubicBezTo>
                    <a:pt x="510" y="1"/>
                    <a:pt x="1" y="642"/>
                    <a:pt x="260" y="1295"/>
                  </a:cubicBezTo>
                  <a:cubicBezTo>
                    <a:pt x="417" y="1689"/>
                    <a:pt x="778" y="1888"/>
                    <a:pt x="1138" y="1888"/>
                  </a:cubicBezTo>
                  <a:cubicBezTo>
                    <a:pt x="1489" y="1888"/>
                    <a:pt x="1841" y="1699"/>
                    <a:pt x="2005" y="1318"/>
                  </a:cubicBezTo>
                  <a:cubicBezTo>
                    <a:pt x="2208" y="841"/>
                    <a:pt x="1992" y="287"/>
                    <a:pt x="1515" y="81"/>
                  </a:cubicBezTo>
                  <a:cubicBezTo>
                    <a:pt x="1387" y="26"/>
                    <a:pt x="1259" y="1"/>
                    <a:pt x="11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0"/>
            <p:cNvSpPr/>
            <p:nvPr/>
          </p:nvSpPr>
          <p:spPr>
            <a:xfrm>
              <a:off x="1679400" y="2348075"/>
              <a:ext cx="28025" cy="46350"/>
            </a:xfrm>
            <a:custGeom>
              <a:rect b="b" l="l" r="r" t="t"/>
              <a:pathLst>
                <a:path extrusionOk="0" h="1854" w="1121">
                  <a:moveTo>
                    <a:pt x="734" y="1"/>
                  </a:moveTo>
                  <a:lnTo>
                    <a:pt x="0" y="1688"/>
                  </a:lnTo>
                  <a:cubicBezTo>
                    <a:pt x="59" y="1728"/>
                    <a:pt x="122" y="1764"/>
                    <a:pt x="185" y="1791"/>
                  </a:cubicBezTo>
                  <a:cubicBezTo>
                    <a:pt x="252" y="1822"/>
                    <a:pt x="320" y="1840"/>
                    <a:pt x="392" y="1854"/>
                  </a:cubicBezTo>
                  <a:lnTo>
                    <a:pt x="1120" y="167"/>
                  </a:lnTo>
                  <a:cubicBezTo>
                    <a:pt x="1062" y="126"/>
                    <a:pt x="1004" y="90"/>
                    <a:pt x="936" y="59"/>
                  </a:cubicBezTo>
                  <a:cubicBezTo>
                    <a:pt x="869" y="32"/>
                    <a:pt x="801" y="10"/>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0"/>
            <p:cNvSpPr/>
            <p:nvPr/>
          </p:nvSpPr>
          <p:spPr>
            <a:xfrm>
              <a:off x="1644650" y="2402325"/>
              <a:ext cx="51075" cy="46950"/>
            </a:xfrm>
            <a:custGeom>
              <a:rect b="b" l="l" r="r" t="t"/>
              <a:pathLst>
                <a:path extrusionOk="0" h="1878" w="2043">
                  <a:moveTo>
                    <a:pt x="1018" y="0"/>
                  </a:moveTo>
                  <a:cubicBezTo>
                    <a:pt x="604" y="0"/>
                    <a:pt x="199" y="269"/>
                    <a:pt x="95" y="737"/>
                  </a:cubicBezTo>
                  <a:lnTo>
                    <a:pt x="0" y="759"/>
                  </a:lnTo>
                  <a:lnTo>
                    <a:pt x="95" y="1164"/>
                  </a:lnTo>
                  <a:cubicBezTo>
                    <a:pt x="203" y="1591"/>
                    <a:pt x="587" y="1877"/>
                    <a:pt x="1012" y="1877"/>
                  </a:cubicBezTo>
                  <a:cubicBezTo>
                    <a:pt x="1083" y="1877"/>
                    <a:pt x="1156" y="1869"/>
                    <a:pt x="1228" y="1852"/>
                  </a:cubicBezTo>
                  <a:cubicBezTo>
                    <a:pt x="1732" y="1731"/>
                    <a:pt x="2043" y="1231"/>
                    <a:pt x="1930" y="728"/>
                  </a:cubicBezTo>
                  <a:lnTo>
                    <a:pt x="1930"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0"/>
            <p:cNvSpPr/>
            <p:nvPr/>
          </p:nvSpPr>
          <p:spPr>
            <a:xfrm>
              <a:off x="1642175" y="2392100"/>
              <a:ext cx="51200" cy="47200"/>
            </a:xfrm>
            <a:custGeom>
              <a:rect b="b" l="l" r="r" t="t"/>
              <a:pathLst>
                <a:path extrusionOk="0" h="1888" w="2048">
                  <a:moveTo>
                    <a:pt x="1021" y="0"/>
                  </a:moveTo>
                  <a:cubicBezTo>
                    <a:pt x="963" y="0"/>
                    <a:pt x="905" y="6"/>
                    <a:pt x="846" y="16"/>
                  </a:cubicBezTo>
                  <a:cubicBezTo>
                    <a:pt x="333" y="115"/>
                    <a:pt x="0" y="606"/>
                    <a:pt x="95" y="1119"/>
                  </a:cubicBezTo>
                  <a:cubicBezTo>
                    <a:pt x="182" y="1571"/>
                    <a:pt x="578" y="1887"/>
                    <a:pt x="1019" y="1887"/>
                  </a:cubicBezTo>
                  <a:cubicBezTo>
                    <a:pt x="1078" y="1887"/>
                    <a:pt x="1137" y="1882"/>
                    <a:pt x="1197" y="1870"/>
                  </a:cubicBezTo>
                  <a:cubicBezTo>
                    <a:pt x="1710" y="1771"/>
                    <a:pt x="2047" y="1281"/>
                    <a:pt x="1948" y="768"/>
                  </a:cubicBezTo>
                  <a:cubicBezTo>
                    <a:pt x="1865" y="314"/>
                    <a:pt x="1467" y="0"/>
                    <a:pt x="102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0"/>
            <p:cNvSpPr/>
            <p:nvPr/>
          </p:nvSpPr>
          <p:spPr>
            <a:xfrm>
              <a:off x="1644075" y="2405325"/>
              <a:ext cx="47150" cy="20950"/>
            </a:xfrm>
            <a:custGeom>
              <a:rect b="b" l="l" r="r" t="t"/>
              <a:pathLst>
                <a:path extrusionOk="0" h="838" w="1886">
                  <a:moveTo>
                    <a:pt x="1787" y="0"/>
                  </a:moveTo>
                  <a:lnTo>
                    <a:pt x="1" y="423"/>
                  </a:lnTo>
                  <a:cubicBezTo>
                    <a:pt x="1" y="567"/>
                    <a:pt x="32" y="711"/>
                    <a:pt x="95" y="837"/>
                  </a:cubicBezTo>
                  <a:lnTo>
                    <a:pt x="1886" y="414"/>
                  </a:lnTo>
                  <a:cubicBezTo>
                    <a:pt x="1886" y="342"/>
                    <a:pt x="1877" y="270"/>
                    <a:pt x="1859" y="203"/>
                  </a:cubicBezTo>
                  <a:cubicBezTo>
                    <a:pt x="1841" y="131"/>
                    <a:pt x="1818" y="63"/>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0"/>
            <p:cNvSpPr/>
            <p:nvPr/>
          </p:nvSpPr>
          <p:spPr>
            <a:xfrm>
              <a:off x="1686600" y="2286250"/>
              <a:ext cx="51200" cy="46950"/>
            </a:xfrm>
            <a:custGeom>
              <a:rect b="b" l="l" r="r" t="t"/>
              <a:pathLst>
                <a:path extrusionOk="0" h="1878" w="2048">
                  <a:moveTo>
                    <a:pt x="1018" y="1"/>
                  </a:moveTo>
                  <a:cubicBezTo>
                    <a:pt x="604" y="1"/>
                    <a:pt x="199" y="270"/>
                    <a:pt x="95" y="737"/>
                  </a:cubicBezTo>
                  <a:lnTo>
                    <a:pt x="0" y="760"/>
                  </a:lnTo>
                  <a:lnTo>
                    <a:pt x="99" y="1164"/>
                  </a:lnTo>
                  <a:cubicBezTo>
                    <a:pt x="203" y="1592"/>
                    <a:pt x="591" y="1878"/>
                    <a:pt x="1013" y="1878"/>
                  </a:cubicBezTo>
                  <a:cubicBezTo>
                    <a:pt x="1084" y="1878"/>
                    <a:pt x="1156" y="1870"/>
                    <a:pt x="1228" y="1853"/>
                  </a:cubicBezTo>
                  <a:cubicBezTo>
                    <a:pt x="1732" y="1731"/>
                    <a:pt x="2047" y="1232"/>
                    <a:pt x="1935" y="728"/>
                  </a:cubicBezTo>
                  <a:lnTo>
                    <a:pt x="1935" y="724"/>
                  </a:lnTo>
                  <a:lnTo>
                    <a:pt x="1836" y="323"/>
                  </a:lnTo>
                  <a:lnTo>
                    <a:pt x="1741" y="346"/>
                  </a:lnTo>
                  <a:cubicBezTo>
                    <a:pt x="1547" y="110"/>
                    <a:pt x="1281" y="1"/>
                    <a:pt x="10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0"/>
            <p:cNvSpPr/>
            <p:nvPr/>
          </p:nvSpPr>
          <p:spPr>
            <a:xfrm>
              <a:off x="1679525" y="2276125"/>
              <a:ext cx="56025" cy="47225"/>
            </a:xfrm>
            <a:custGeom>
              <a:rect b="b" l="l" r="r" t="t"/>
              <a:pathLst>
                <a:path extrusionOk="0" h="1889" w="2241">
                  <a:moveTo>
                    <a:pt x="1197" y="1"/>
                  </a:moveTo>
                  <a:cubicBezTo>
                    <a:pt x="894" y="1"/>
                    <a:pt x="588" y="144"/>
                    <a:pt x="400" y="449"/>
                  </a:cubicBezTo>
                  <a:cubicBezTo>
                    <a:pt x="1" y="1097"/>
                    <a:pt x="491" y="1889"/>
                    <a:pt x="1195" y="1889"/>
                  </a:cubicBezTo>
                  <a:cubicBezTo>
                    <a:pt x="1268" y="1889"/>
                    <a:pt x="1344" y="1880"/>
                    <a:pt x="1421" y="1862"/>
                  </a:cubicBezTo>
                  <a:cubicBezTo>
                    <a:pt x="1925" y="1740"/>
                    <a:pt x="2240" y="1232"/>
                    <a:pt x="2119" y="728"/>
                  </a:cubicBezTo>
                  <a:cubicBezTo>
                    <a:pt x="2008" y="259"/>
                    <a:pt x="1604" y="1"/>
                    <a:pt x="119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0"/>
            <p:cNvSpPr/>
            <p:nvPr/>
          </p:nvSpPr>
          <p:spPr>
            <a:xfrm>
              <a:off x="1686025" y="2289250"/>
              <a:ext cx="47150" cy="20950"/>
            </a:xfrm>
            <a:custGeom>
              <a:rect b="b" l="l" r="r" t="t"/>
              <a:pathLst>
                <a:path extrusionOk="0" h="838" w="1886">
                  <a:moveTo>
                    <a:pt x="1787" y="1"/>
                  </a:moveTo>
                  <a:lnTo>
                    <a:pt x="1" y="424"/>
                  </a:lnTo>
                  <a:cubicBezTo>
                    <a:pt x="1" y="568"/>
                    <a:pt x="32" y="707"/>
                    <a:pt x="100" y="837"/>
                  </a:cubicBezTo>
                  <a:lnTo>
                    <a:pt x="1886" y="415"/>
                  </a:lnTo>
                  <a:cubicBezTo>
                    <a:pt x="1886" y="343"/>
                    <a:pt x="1877" y="271"/>
                    <a:pt x="1859" y="203"/>
                  </a:cubicBezTo>
                  <a:cubicBezTo>
                    <a:pt x="1845" y="131"/>
                    <a:pt x="1818" y="64"/>
                    <a:pt x="178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0"/>
            <p:cNvSpPr/>
            <p:nvPr/>
          </p:nvSpPr>
          <p:spPr>
            <a:xfrm>
              <a:off x="1629575" y="2204725"/>
              <a:ext cx="51200" cy="46950"/>
            </a:xfrm>
            <a:custGeom>
              <a:rect b="b" l="l" r="r" t="t"/>
              <a:pathLst>
                <a:path extrusionOk="0" h="1878" w="2048">
                  <a:moveTo>
                    <a:pt x="1018" y="0"/>
                  </a:moveTo>
                  <a:cubicBezTo>
                    <a:pt x="605" y="0"/>
                    <a:pt x="199" y="269"/>
                    <a:pt x="95" y="737"/>
                  </a:cubicBezTo>
                  <a:lnTo>
                    <a:pt x="0" y="759"/>
                  </a:lnTo>
                  <a:lnTo>
                    <a:pt x="99" y="1164"/>
                  </a:lnTo>
                  <a:cubicBezTo>
                    <a:pt x="203" y="1591"/>
                    <a:pt x="591" y="1877"/>
                    <a:pt x="1014" y="1877"/>
                  </a:cubicBezTo>
                  <a:cubicBezTo>
                    <a:pt x="1085" y="1877"/>
                    <a:pt x="1157" y="1869"/>
                    <a:pt x="1229" y="1852"/>
                  </a:cubicBezTo>
                  <a:cubicBezTo>
                    <a:pt x="1732" y="1731"/>
                    <a:pt x="2047" y="1231"/>
                    <a:pt x="1935" y="728"/>
                  </a:cubicBezTo>
                  <a:lnTo>
                    <a:pt x="1935"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0"/>
            <p:cNvSpPr/>
            <p:nvPr/>
          </p:nvSpPr>
          <p:spPr>
            <a:xfrm>
              <a:off x="1622525" y="2194600"/>
              <a:ext cx="56000" cy="47225"/>
            </a:xfrm>
            <a:custGeom>
              <a:rect b="b" l="l" r="r" t="t"/>
              <a:pathLst>
                <a:path extrusionOk="0" h="1889" w="2240">
                  <a:moveTo>
                    <a:pt x="1196" y="0"/>
                  </a:moveTo>
                  <a:cubicBezTo>
                    <a:pt x="893" y="0"/>
                    <a:pt x="588" y="143"/>
                    <a:pt x="399" y="449"/>
                  </a:cubicBezTo>
                  <a:cubicBezTo>
                    <a:pt x="0" y="1097"/>
                    <a:pt x="490" y="1888"/>
                    <a:pt x="1194" y="1888"/>
                  </a:cubicBezTo>
                  <a:cubicBezTo>
                    <a:pt x="1268" y="1888"/>
                    <a:pt x="1343" y="1880"/>
                    <a:pt x="1421" y="1861"/>
                  </a:cubicBezTo>
                  <a:cubicBezTo>
                    <a:pt x="1924" y="1740"/>
                    <a:pt x="2239" y="1232"/>
                    <a:pt x="2118" y="728"/>
                  </a:cubicBezTo>
                  <a:cubicBezTo>
                    <a:pt x="2007" y="258"/>
                    <a:pt x="1603" y="0"/>
                    <a:pt x="119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0"/>
            <p:cNvSpPr/>
            <p:nvPr/>
          </p:nvSpPr>
          <p:spPr>
            <a:xfrm>
              <a:off x="1629000" y="2207725"/>
              <a:ext cx="47150" cy="20925"/>
            </a:xfrm>
            <a:custGeom>
              <a:rect b="b" l="l" r="r" t="t"/>
              <a:pathLst>
                <a:path extrusionOk="0" h="837" w="1886">
                  <a:moveTo>
                    <a:pt x="1787" y="0"/>
                  </a:moveTo>
                  <a:lnTo>
                    <a:pt x="1" y="423"/>
                  </a:lnTo>
                  <a:cubicBezTo>
                    <a:pt x="1" y="495"/>
                    <a:pt x="10" y="567"/>
                    <a:pt x="28" y="639"/>
                  </a:cubicBezTo>
                  <a:cubicBezTo>
                    <a:pt x="41" y="707"/>
                    <a:pt x="68" y="774"/>
                    <a:pt x="100" y="837"/>
                  </a:cubicBezTo>
                  <a:lnTo>
                    <a:pt x="1886" y="414"/>
                  </a:lnTo>
                  <a:cubicBezTo>
                    <a:pt x="1886" y="270"/>
                    <a:pt x="1854" y="126"/>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0"/>
            <p:cNvSpPr/>
            <p:nvPr/>
          </p:nvSpPr>
          <p:spPr>
            <a:xfrm>
              <a:off x="1534875" y="2269125"/>
              <a:ext cx="128475" cy="127725"/>
            </a:xfrm>
            <a:custGeom>
              <a:rect b="b" l="l" r="r" t="t"/>
              <a:pathLst>
                <a:path extrusionOk="0" h="5109" w="5139">
                  <a:moveTo>
                    <a:pt x="3784" y="0"/>
                  </a:moveTo>
                  <a:lnTo>
                    <a:pt x="3680" y="122"/>
                  </a:lnTo>
                  <a:cubicBezTo>
                    <a:pt x="3466" y="41"/>
                    <a:pt x="3237" y="2"/>
                    <a:pt x="3002" y="2"/>
                  </a:cubicBezTo>
                  <a:cubicBezTo>
                    <a:pt x="2190" y="2"/>
                    <a:pt x="1312" y="470"/>
                    <a:pt x="729" y="1301"/>
                  </a:cubicBezTo>
                  <a:cubicBezTo>
                    <a:pt x="136" y="2151"/>
                    <a:pt x="1" y="3154"/>
                    <a:pt x="302" y="3928"/>
                  </a:cubicBezTo>
                  <a:lnTo>
                    <a:pt x="194" y="4049"/>
                  </a:lnTo>
                  <a:lnTo>
                    <a:pt x="774" y="4625"/>
                  </a:lnTo>
                  <a:cubicBezTo>
                    <a:pt x="833" y="4679"/>
                    <a:pt x="891" y="4733"/>
                    <a:pt x="959" y="4778"/>
                  </a:cubicBezTo>
                  <a:cubicBezTo>
                    <a:pt x="1277" y="5002"/>
                    <a:pt x="1650" y="5108"/>
                    <a:pt x="2037" y="5108"/>
                  </a:cubicBezTo>
                  <a:cubicBezTo>
                    <a:pt x="2848" y="5108"/>
                    <a:pt x="3724" y="4642"/>
                    <a:pt x="4306" y="3811"/>
                  </a:cubicBezTo>
                  <a:cubicBezTo>
                    <a:pt x="5138" y="2623"/>
                    <a:pt x="5089" y="1355"/>
                    <a:pt x="4175" y="410"/>
                  </a:cubicBezTo>
                  <a:lnTo>
                    <a:pt x="3784"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0"/>
            <p:cNvSpPr/>
            <p:nvPr/>
          </p:nvSpPr>
          <p:spPr>
            <a:xfrm>
              <a:off x="1532075" y="2345950"/>
              <a:ext cx="48825" cy="50625"/>
            </a:xfrm>
            <a:custGeom>
              <a:rect b="b" l="l" r="r" t="t"/>
              <a:pathLst>
                <a:path extrusionOk="0" h="2025" w="1953">
                  <a:moveTo>
                    <a:pt x="108" y="0"/>
                  </a:moveTo>
                  <a:lnTo>
                    <a:pt x="0" y="99"/>
                  </a:lnTo>
                  <a:lnTo>
                    <a:pt x="293" y="418"/>
                  </a:lnTo>
                  <a:lnTo>
                    <a:pt x="1728" y="1988"/>
                  </a:lnTo>
                  <a:cubicBezTo>
                    <a:pt x="1800" y="2002"/>
                    <a:pt x="1876" y="2015"/>
                    <a:pt x="1953" y="2024"/>
                  </a:cubicBezTo>
                  <a:lnTo>
                    <a:pt x="266" y="167"/>
                  </a:ln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0"/>
            <p:cNvSpPr/>
            <p:nvPr/>
          </p:nvSpPr>
          <p:spPr>
            <a:xfrm>
              <a:off x="1547125" y="2345950"/>
              <a:ext cx="48275" cy="50625"/>
            </a:xfrm>
            <a:custGeom>
              <a:rect b="b" l="l" r="r" t="t"/>
              <a:pathLst>
                <a:path extrusionOk="0" h="2025" w="1931">
                  <a:moveTo>
                    <a:pt x="109" y="0"/>
                  </a:moveTo>
                  <a:lnTo>
                    <a:pt x="1" y="99"/>
                  </a:lnTo>
                  <a:lnTo>
                    <a:pt x="1760" y="2024"/>
                  </a:lnTo>
                  <a:cubicBezTo>
                    <a:pt x="1814" y="2015"/>
                    <a:pt x="1877" y="2006"/>
                    <a:pt x="1931" y="199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0"/>
            <p:cNvSpPr/>
            <p:nvPr/>
          </p:nvSpPr>
          <p:spPr>
            <a:xfrm>
              <a:off x="1562325" y="2345950"/>
              <a:ext cx="45125" cy="47925"/>
            </a:xfrm>
            <a:custGeom>
              <a:rect b="b" l="l" r="r" t="t"/>
              <a:pathLst>
                <a:path extrusionOk="0" h="1917" w="1805">
                  <a:moveTo>
                    <a:pt x="104" y="0"/>
                  </a:moveTo>
                  <a:lnTo>
                    <a:pt x="0" y="99"/>
                  </a:lnTo>
                  <a:lnTo>
                    <a:pt x="1656" y="1916"/>
                  </a:lnTo>
                  <a:cubicBezTo>
                    <a:pt x="1705" y="1898"/>
                    <a:pt x="1755" y="1885"/>
                    <a:pt x="1804" y="1862"/>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0"/>
            <p:cNvSpPr/>
            <p:nvPr/>
          </p:nvSpPr>
          <p:spPr>
            <a:xfrm>
              <a:off x="1577275" y="2345950"/>
              <a:ext cx="40625" cy="43325"/>
            </a:xfrm>
            <a:custGeom>
              <a:rect b="b" l="l" r="r" t="t"/>
              <a:pathLst>
                <a:path extrusionOk="0" h="1733" w="1625">
                  <a:moveTo>
                    <a:pt x="109" y="0"/>
                  </a:moveTo>
                  <a:lnTo>
                    <a:pt x="1" y="99"/>
                  </a:lnTo>
                  <a:lnTo>
                    <a:pt x="1494" y="1732"/>
                  </a:lnTo>
                  <a:cubicBezTo>
                    <a:pt x="1539" y="1710"/>
                    <a:pt x="1580" y="1687"/>
                    <a:pt x="1625" y="1660"/>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0"/>
            <p:cNvSpPr/>
            <p:nvPr/>
          </p:nvSpPr>
          <p:spPr>
            <a:xfrm>
              <a:off x="1592450" y="2345950"/>
              <a:ext cx="34675" cy="37250"/>
            </a:xfrm>
            <a:custGeom>
              <a:rect b="b" l="l" r="r" t="t"/>
              <a:pathLst>
                <a:path extrusionOk="0" h="1490" w="1387">
                  <a:moveTo>
                    <a:pt x="109" y="0"/>
                  </a:moveTo>
                  <a:lnTo>
                    <a:pt x="1" y="99"/>
                  </a:lnTo>
                  <a:lnTo>
                    <a:pt x="1270" y="1489"/>
                  </a:lnTo>
                  <a:cubicBezTo>
                    <a:pt x="1310" y="1462"/>
                    <a:pt x="1346" y="1435"/>
                    <a:pt x="1386" y="1404"/>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0"/>
            <p:cNvSpPr/>
            <p:nvPr/>
          </p:nvSpPr>
          <p:spPr>
            <a:xfrm>
              <a:off x="1607425" y="2345950"/>
              <a:ext cx="27800" cy="30050"/>
            </a:xfrm>
            <a:custGeom>
              <a:rect b="b" l="l" r="r" t="t"/>
              <a:pathLst>
                <a:path extrusionOk="0" h="1202" w="1112">
                  <a:moveTo>
                    <a:pt x="108" y="0"/>
                  </a:moveTo>
                  <a:lnTo>
                    <a:pt x="0" y="99"/>
                  </a:lnTo>
                  <a:lnTo>
                    <a:pt x="1008" y="1201"/>
                  </a:lnTo>
                  <a:cubicBezTo>
                    <a:pt x="1044" y="1170"/>
                    <a:pt x="1080" y="1134"/>
                    <a:pt x="1111" y="1098"/>
                  </a:cubicBez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0"/>
            <p:cNvSpPr/>
            <p:nvPr/>
          </p:nvSpPr>
          <p:spPr>
            <a:xfrm>
              <a:off x="1609325" y="2331100"/>
              <a:ext cx="33200" cy="36350"/>
            </a:xfrm>
            <a:custGeom>
              <a:rect b="b" l="l" r="r" t="t"/>
              <a:pathLst>
                <a:path extrusionOk="0" h="1454" w="1328">
                  <a:moveTo>
                    <a:pt x="104" y="0"/>
                  </a:moveTo>
                  <a:lnTo>
                    <a:pt x="1" y="99"/>
                  </a:lnTo>
                  <a:lnTo>
                    <a:pt x="1238" y="1453"/>
                  </a:lnTo>
                  <a:cubicBezTo>
                    <a:pt x="1269" y="1413"/>
                    <a:pt x="1296" y="1372"/>
                    <a:pt x="1328" y="1336"/>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0"/>
            <p:cNvSpPr/>
            <p:nvPr/>
          </p:nvSpPr>
          <p:spPr>
            <a:xfrm>
              <a:off x="1609325" y="2314000"/>
              <a:ext cx="39400" cy="43650"/>
            </a:xfrm>
            <a:custGeom>
              <a:rect b="b" l="l" r="r" t="t"/>
              <a:pathLst>
                <a:path extrusionOk="0" h="1746" w="1576">
                  <a:moveTo>
                    <a:pt x="109" y="0"/>
                  </a:moveTo>
                  <a:lnTo>
                    <a:pt x="1" y="99"/>
                  </a:lnTo>
                  <a:lnTo>
                    <a:pt x="1503" y="1746"/>
                  </a:lnTo>
                  <a:cubicBezTo>
                    <a:pt x="1526" y="1701"/>
                    <a:pt x="1553" y="1656"/>
                    <a:pt x="1575" y="161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0"/>
            <p:cNvSpPr/>
            <p:nvPr/>
          </p:nvSpPr>
          <p:spPr>
            <a:xfrm>
              <a:off x="1609325" y="2297025"/>
              <a:ext cx="44450" cy="49500"/>
            </a:xfrm>
            <a:custGeom>
              <a:rect b="b" l="l" r="r" t="t"/>
              <a:pathLst>
                <a:path extrusionOk="0" h="1980" w="1778">
                  <a:moveTo>
                    <a:pt x="109" y="0"/>
                  </a:moveTo>
                  <a:lnTo>
                    <a:pt x="1" y="99"/>
                  </a:lnTo>
                  <a:lnTo>
                    <a:pt x="1719" y="1980"/>
                  </a:lnTo>
                  <a:cubicBezTo>
                    <a:pt x="1742" y="1930"/>
                    <a:pt x="1760" y="1881"/>
                    <a:pt x="1778" y="182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0"/>
            <p:cNvSpPr/>
            <p:nvPr/>
          </p:nvSpPr>
          <p:spPr>
            <a:xfrm>
              <a:off x="1609325" y="2279925"/>
              <a:ext cx="47600" cy="53775"/>
            </a:xfrm>
            <a:custGeom>
              <a:rect b="b" l="l" r="r" t="t"/>
              <a:pathLst>
                <a:path extrusionOk="0" h="2151" w="1904">
                  <a:moveTo>
                    <a:pt x="109" y="0"/>
                  </a:moveTo>
                  <a:lnTo>
                    <a:pt x="1" y="99"/>
                  </a:lnTo>
                  <a:lnTo>
                    <a:pt x="1877" y="2151"/>
                  </a:lnTo>
                  <a:cubicBezTo>
                    <a:pt x="1886" y="2092"/>
                    <a:pt x="1895" y="2029"/>
                    <a:pt x="1904" y="197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0"/>
            <p:cNvSpPr/>
            <p:nvPr/>
          </p:nvSpPr>
          <p:spPr>
            <a:xfrm>
              <a:off x="1609325" y="2262825"/>
              <a:ext cx="47825" cy="54900"/>
            </a:xfrm>
            <a:custGeom>
              <a:rect b="b" l="l" r="r" t="t"/>
              <a:pathLst>
                <a:path extrusionOk="0" h="2196" w="1913">
                  <a:moveTo>
                    <a:pt x="109" y="1"/>
                  </a:moveTo>
                  <a:lnTo>
                    <a:pt x="1" y="100"/>
                  </a:lnTo>
                  <a:lnTo>
                    <a:pt x="140" y="257"/>
                  </a:lnTo>
                  <a:lnTo>
                    <a:pt x="1913" y="2196"/>
                  </a:lnTo>
                  <a:cubicBezTo>
                    <a:pt x="1908" y="2115"/>
                    <a:pt x="1899" y="2029"/>
                    <a:pt x="1881" y="1948"/>
                  </a:cubicBezTo>
                  <a:lnTo>
                    <a:pt x="361" y="279"/>
                  </a:lnTo>
                  <a:lnTo>
                    <a:pt x="109"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0"/>
            <p:cNvSpPr/>
            <p:nvPr/>
          </p:nvSpPr>
          <p:spPr>
            <a:xfrm>
              <a:off x="1518350" y="2255575"/>
              <a:ext cx="132500" cy="127675"/>
            </a:xfrm>
            <a:custGeom>
              <a:rect b="b" l="l" r="r" t="t"/>
              <a:pathLst>
                <a:path extrusionOk="0" h="5107" w="5300">
                  <a:moveTo>
                    <a:pt x="3131" y="1"/>
                  </a:moveTo>
                  <a:cubicBezTo>
                    <a:pt x="2320" y="1"/>
                    <a:pt x="1446" y="467"/>
                    <a:pt x="864" y="1298"/>
                  </a:cubicBezTo>
                  <a:cubicBezTo>
                    <a:pt x="0" y="2526"/>
                    <a:pt x="104" y="4083"/>
                    <a:pt x="1089" y="4776"/>
                  </a:cubicBezTo>
                  <a:cubicBezTo>
                    <a:pt x="1409" y="5000"/>
                    <a:pt x="1782" y="5106"/>
                    <a:pt x="2170" y="5106"/>
                  </a:cubicBezTo>
                  <a:cubicBezTo>
                    <a:pt x="2981" y="5106"/>
                    <a:pt x="3856" y="4640"/>
                    <a:pt x="4440" y="3808"/>
                  </a:cubicBezTo>
                  <a:cubicBezTo>
                    <a:pt x="5300" y="2585"/>
                    <a:pt x="5196" y="1028"/>
                    <a:pt x="4211" y="331"/>
                  </a:cubicBezTo>
                  <a:cubicBezTo>
                    <a:pt x="3891" y="107"/>
                    <a:pt x="3518" y="1"/>
                    <a:pt x="313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0"/>
            <p:cNvSpPr/>
            <p:nvPr/>
          </p:nvSpPr>
          <p:spPr>
            <a:xfrm>
              <a:off x="1524075" y="2261475"/>
              <a:ext cx="120925" cy="116325"/>
            </a:xfrm>
            <a:custGeom>
              <a:rect b="b" l="l" r="r" t="t"/>
              <a:pathLst>
                <a:path extrusionOk="0" h="4653" w="4837">
                  <a:moveTo>
                    <a:pt x="2879" y="54"/>
                  </a:moveTo>
                  <a:cubicBezTo>
                    <a:pt x="3213" y="54"/>
                    <a:pt x="3538" y="158"/>
                    <a:pt x="3811" y="347"/>
                  </a:cubicBezTo>
                  <a:cubicBezTo>
                    <a:pt x="4684" y="959"/>
                    <a:pt x="4769" y="2349"/>
                    <a:pt x="4005" y="3442"/>
                  </a:cubicBezTo>
                  <a:cubicBezTo>
                    <a:pt x="3501" y="4153"/>
                    <a:pt x="2727" y="4598"/>
                    <a:pt x="1980" y="4598"/>
                  </a:cubicBezTo>
                  <a:cubicBezTo>
                    <a:pt x="1973" y="4598"/>
                    <a:pt x="1966" y="4598"/>
                    <a:pt x="1959" y="4598"/>
                  </a:cubicBezTo>
                  <a:cubicBezTo>
                    <a:pt x="1624" y="4598"/>
                    <a:pt x="1300" y="4495"/>
                    <a:pt x="1026" y="4306"/>
                  </a:cubicBezTo>
                  <a:cubicBezTo>
                    <a:pt x="154" y="3694"/>
                    <a:pt x="68" y="2304"/>
                    <a:pt x="833" y="1215"/>
                  </a:cubicBezTo>
                  <a:cubicBezTo>
                    <a:pt x="1337" y="500"/>
                    <a:pt x="2111" y="55"/>
                    <a:pt x="2857" y="55"/>
                  </a:cubicBezTo>
                  <a:cubicBezTo>
                    <a:pt x="2864" y="54"/>
                    <a:pt x="2872" y="54"/>
                    <a:pt x="2879" y="54"/>
                  </a:cubicBezTo>
                  <a:close/>
                  <a:moveTo>
                    <a:pt x="2879" y="0"/>
                  </a:moveTo>
                  <a:cubicBezTo>
                    <a:pt x="2872" y="0"/>
                    <a:pt x="2865" y="0"/>
                    <a:pt x="2857" y="1"/>
                  </a:cubicBezTo>
                  <a:cubicBezTo>
                    <a:pt x="2120" y="1"/>
                    <a:pt x="1319" y="423"/>
                    <a:pt x="788" y="1179"/>
                  </a:cubicBezTo>
                  <a:cubicBezTo>
                    <a:pt x="1" y="2299"/>
                    <a:pt x="95" y="3716"/>
                    <a:pt x="995" y="4351"/>
                  </a:cubicBezTo>
                  <a:cubicBezTo>
                    <a:pt x="1281" y="4549"/>
                    <a:pt x="1615" y="4652"/>
                    <a:pt x="1958" y="4652"/>
                  </a:cubicBezTo>
                  <a:cubicBezTo>
                    <a:pt x="1966" y="4652"/>
                    <a:pt x="1973" y="4652"/>
                    <a:pt x="1980" y="4652"/>
                  </a:cubicBezTo>
                  <a:cubicBezTo>
                    <a:pt x="2722" y="4652"/>
                    <a:pt x="3519" y="4229"/>
                    <a:pt x="4049" y="3474"/>
                  </a:cubicBezTo>
                  <a:cubicBezTo>
                    <a:pt x="4837" y="2353"/>
                    <a:pt x="4742" y="932"/>
                    <a:pt x="3843" y="302"/>
                  </a:cubicBezTo>
                  <a:cubicBezTo>
                    <a:pt x="3561" y="104"/>
                    <a:pt x="3223" y="0"/>
                    <a:pt x="28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1" name="Google Shape;691;p20"/>
          <p:cNvSpPr/>
          <p:nvPr/>
        </p:nvSpPr>
        <p:spPr>
          <a:xfrm>
            <a:off x="647554" y="7851605"/>
            <a:ext cx="735632" cy="738490"/>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2" name="Google Shape;692;p20"/>
          <p:cNvGrpSpPr/>
          <p:nvPr/>
        </p:nvGrpSpPr>
        <p:grpSpPr>
          <a:xfrm>
            <a:off x="721594" y="7793892"/>
            <a:ext cx="565883" cy="706230"/>
            <a:chOff x="4940025" y="3561925"/>
            <a:chExt cx="336875" cy="420425"/>
          </a:xfrm>
        </p:grpSpPr>
        <p:sp>
          <p:nvSpPr>
            <p:cNvPr id="693" name="Google Shape;693;p20"/>
            <p:cNvSpPr/>
            <p:nvPr/>
          </p:nvSpPr>
          <p:spPr>
            <a:xfrm>
              <a:off x="5018850" y="3849625"/>
              <a:ext cx="194200" cy="97125"/>
            </a:xfrm>
            <a:custGeom>
              <a:rect b="b" l="l" r="r" t="t"/>
              <a:pathLst>
                <a:path extrusionOk="0" h="3885" w="7768">
                  <a:moveTo>
                    <a:pt x="3725" y="1"/>
                  </a:moveTo>
                  <a:cubicBezTo>
                    <a:pt x="1668" y="1"/>
                    <a:pt x="0" y="1668"/>
                    <a:pt x="0" y="3725"/>
                  </a:cubicBezTo>
                  <a:lnTo>
                    <a:pt x="0" y="3884"/>
                  </a:lnTo>
                  <a:lnTo>
                    <a:pt x="7768" y="3884"/>
                  </a:lnTo>
                  <a:lnTo>
                    <a:pt x="7768" y="3725"/>
                  </a:lnTo>
                  <a:cubicBezTo>
                    <a:pt x="7768" y="1668"/>
                    <a:pt x="6100" y="1"/>
                    <a:pt x="404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0"/>
            <p:cNvSpPr/>
            <p:nvPr/>
          </p:nvSpPr>
          <p:spPr>
            <a:xfrm>
              <a:off x="5102225" y="3849625"/>
              <a:ext cx="110950" cy="97125"/>
            </a:xfrm>
            <a:custGeom>
              <a:rect b="b" l="l" r="r" t="t"/>
              <a:pathLst>
                <a:path extrusionOk="0" h="3885" w="4438">
                  <a:moveTo>
                    <a:pt x="558" y="1"/>
                  </a:moveTo>
                  <a:cubicBezTo>
                    <a:pt x="555" y="1"/>
                    <a:pt x="552" y="1"/>
                    <a:pt x="549" y="1"/>
                  </a:cubicBezTo>
                  <a:cubicBezTo>
                    <a:pt x="362" y="1"/>
                    <a:pt x="179" y="10"/>
                    <a:pt x="1" y="38"/>
                  </a:cubicBezTo>
                  <a:cubicBezTo>
                    <a:pt x="1917" y="310"/>
                    <a:pt x="3337" y="1950"/>
                    <a:pt x="3337" y="3884"/>
                  </a:cubicBezTo>
                  <a:lnTo>
                    <a:pt x="4437" y="3884"/>
                  </a:lnTo>
                  <a:cubicBezTo>
                    <a:pt x="4437" y="1742"/>
                    <a:pt x="2699"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0"/>
            <p:cNvSpPr/>
            <p:nvPr/>
          </p:nvSpPr>
          <p:spPr>
            <a:xfrm>
              <a:off x="4940025" y="3815675"/>
              <a:ext cx="121825" cy="28600"/>
            </a:xfrm>
            <a:custGeom>
              <a:rect b="b" l="l" r="r" t="t"/>
              <a:pathLst>
                <a:path extrusionOk="0" h="1144" w="4873">
                  <a:moveTo>
                    <a:pt x="361" y="0"/>
                  </a:moveTo>
                  <a:cubicBezTo>
                    <a:pt x="164" y="0"/>
                    <a:pt x="0" y="159"/>
                    <a:pt x="0" y="361"/>
                  </a:cubicBezTo>
                  <a:lnTo>
                    <a:pt x="0" y="782"/>
                  </a:lnTo>
                  <a:cubicBezTo>
                    <a:pt x="0" y="979"/>
                    <a:pt x="159" y="1143"/>
                    <a:pt x="361" y="1143"/>
                  </a:cubicBezTo>
                  <a:lnTo>
                    <a:pt x="4512" y="1143"/>
                  </a:lnTo>
                  <a:cubicBezTo>
                    <a:pt x="4713" y="1143"/>
                    <a:pt x="4873" y="979"/>
                    <a:pt x="4873" y="782"/>
                  </a:cubicBezTo>
                  <a:lnTo>
                    <a:pt x="4873" y="361"/>
                  </a:lnTo>
                  <a:cubicBezTo>
                    <a:pt x="4873" y="159"/>
                    <a:pt x="4713" y="0"/>
                    <a:pt x="451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0"/>
            <p:cNvSpPr/>
            <p:nvPr/>
          </p:nvSpPr>
          <p:spPr>
            <a:xfrm>
              <a:off x="5024925" y="3815650"/>
              <a:ext cx="36925" cy="28500"/>
            </a:xfrm>
            <a:custGeom>
              <a:rect b="b" l="l" r="r" t="t"/>
              <a:pathLst>
                <a:path extrusionOk="0" h="1140" w="1477">
                  <a:moveTo>
                    <a:pt x="9" y="1"/>
                  </a:moveTo>
                  <a:cubicBezTo>
                    <a:pt x="6" y="1"/>
                    <a:pt x="4" y="1"/>
                    <a:pt x="1" y="1"/>
                  </a:cubicBezTo>
                  <a:lnTo>
                    <a:pt x="18" y="1"/>
                  </a:lnTo>
                  <a:cubicBezTo>
                    <a:pt x="15" y="1"/>
                    <a:pt x="12" y="1"/>
                    <a:pt x="9" y="1"/>
                  </a:cubicBezTo>
                  <a:close/>
                  <a:moveTo>
                    <a:pt x="1106" y="1"/>
                  </a:moveTo>
                  <a:cubicBezTo>
                    <a:pt x="1103" y="1"/>
                    <a:pt x="1100" y="1"/>
                    <a:pt x="1097" y="1"/>
                  </a:cubicBezTo>
                  <a:lnTo>
                    <a:pt x="18" y="1"/>
                  </a:lnTo>
                  <a:cubicBezTo>
                    <a:pt x="216" y="6"/>
                    <a:pt x="376" y="171"/>
                    <a:pt x="376" y="376"/>
                  </a:cubicBezTo>
                  <a:lnTo>
                    <a:pt x="376" y="765"/>
                  </a:lnTo>
                  <a:cubicBezTo>
                    <a:pt x="376" y="971"/>
                    <a:pt x="207" y="1139"/>
                    <a:pt x="1" y="1139"/>
                  </a:cubicBezTo>
                  <a:lnTo>
                    <a:pt x="1097" y="1139"/>
                  </a:lnTo>
                  <a:cubicBezTo>
                    <a:pt x="1308" y="1139"/>
                    <a:pt x="1477" y="971"/>
                    <a:pt x="1472" y="765"/>
                  </a:cubicBezTo>
                  <a:lnTo>
                    <a:pt x="1472" y="376"/>
                  </a:lnTo>
                  <a:cubicBezTo>
                    <a:pt x="1476" y="168"/>
                    <a:pt x="1312" y="1"/>
                    <a:pt x="1106" y="1"/>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0"/>
            <p:cNvSpPr/>
            <p:nvPr/>
          </p:nvSpPr>
          <p:spPr>
            <a:xfrm>
              <a:off x="4968600" y="3844250"/>
              <a:ext cx="78600" cy="61975"/>
            </a:xfrm>
            <a:custGeom>
              <a:rect b="b" l="l" r="r" t="t"/>
              <a:pathLst>
                <a:path extrusionOk="0" h="2479" w="3144">
                  <a:moveTo>
                    <a:pt x="0" y="0"/>
                  </a:moveTo>
                  <a:cubicBezTo>
                    <a:pt x="14" y="52"/>
                    <a:pt x="38" y="103"/>
                    <a:pt x="66" y="155"/>
                  </a:cubicBezTo>
                  <a:cubicBezTo>
                    <a:pt x="609" y="1115"/>
                    <a:pt x="1401" y="1921"/>
                    <a:pt x="2357" y="2478"/>
                  </a:cubicBezTo>
                  <a:cubicBezTo>
                    <a:pt x="2554" y="2062"/>
                    <a:pt x="2816" y="1677"/>
                    <a:pt x="3144" y="1349"/>
                  </a:cubicBezTo>
                  <a:cubicBezTo>
                    <a:pt x="2540" y="1012"/>
                    <a:pt x="2015" y="553"/>
                    <a:pt x="1603" y="0"/>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0"/>
            <p:cNvSpPr/>
            <p:nvPr/>
          </p:nvSpPr>
          <p:spPr>
            <a:xfrm>
              <a:off x="5091700" y="3879975"/>
              <a:ext cx="42300" cy="36250"/>
            </a:xfrm>
            <a:custGeom>
              <a:rect b="b" l="l" r="r" t="t"/>
              <a:pathLst>
                <a:path extrusionOk="0" h="1450" w="1692">
                  <a:moveTo>
                    <a:pt x="970" y="0"/>
                  </a:moveTo>
                  <a:cubicBezTo>
                    <a:pt x="323" y="0"/>
                    <a:pt x="0" y="782"/>
                    <a:pt x="455" y="1237"/>
                  </a:cubicBezTo>
                  <a:cubicBezTo>
                    <a:pt x="603" y="1384"/>
                    <a:pt x="784" y="1449"/>
                    <a:pt x="962" y="1449"/>
                  </a:cubicBezTo>
                  <a:cubicBezTo>
                    <a:pt x="1335" y="1449"/>
                    <a:pt x="1691" y="1161"/>
                    <a:pt x="1691" y="726"/>
                  </a:cubicBezTo>
                  <a:cubicBezTo>
                    <a:pt x="1691" y="323"/>
                    <a:pt x="1368" y="0"/>
                    <a:pt x="97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0"/>
            <p:cNvSpPr/>
            <p:nvPr/>
          </p:nvSpPr>
          <p:spPr>
            <a:xfrm>
              <a:off x="5177200" y="3641850"/>
              <a:ext cx="86450" cy="255475"/>
            </a:xfrm>
            <a:custGeom>
              <a:rect b="b" l="l" r="r" t="t"/>
              <a:pathLst>
                <a:path extrusionOk="0" h="10219" w="3458">
                  <a:moveTo>
                    <a:pt x="684" y="1"/>
                  </a:moveTo>
                  <a:lnTo>
                    <a:pt x="103" y="1214"/>
                  </a:lnTo>
                  <a:cubicBezTo>
                    <a:pt x="2802" y="3205"/>
                    <a:pt x="2750" y="7258"/>
                    <a:pt x="0" y="9178"/>
                  </a:cubicBezTo>
                  <a:cubicBezTo>
                    <a:pt x="356" y="9469"/>
                    <a:pt x="661" y="9820"/>
                    <a:pt x="900" y="10218"/>
                  </a:cubicBezTo>
                  <a:cubicBezTo>
                    <a:pt x="2413" y="9108"/>
                    <a:pt x="3350" y="7379"/>
                    <a:pt x="3458" y="5505"/>
                  </a:cubicBezTo>
                  <a:lnTo>
                    <a:pt x="3448" y="4709"/>
                  </a:lnTo>
                  <a:cubicBezTo>
                    <a:pt x="3322" y="2882"/>
                    <a:pt x="2394" y="1200"/>
                    <a:pt x="918" y="113"/>
                  </a:cubicBezTo>
                  <a:cubicBezTo>
                    <a:pt x="848" y="62"/>
                    <a:pt x="769" y="19"/>
                    <a:pt x="684"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0"/>
            <p:cNvSpPr/>
            <p:nvPr/>
          </p:nvSpPr>
          <p:spPr>
            <a:xfrm>
              <a:off x="5190075" y="3641850"/>
              <a:ext cx="73475" cy="255475"/>
            </a:xfrm>
            <a:custGeom>
              <a:rect b="b" l="l" r="r" t="t"/>
              <a:pathLst>
                <a:path extrusionOk="0" h="10219" w="2939">
                  <a:moveTo>
                    <a:pt x="169" y="1"/>
                  </a:moveTo>
                  <a:lnTo>
                    <a:pt x="1" y="352"/>
                  </a:lnTo>
                  <a:cubicBezTo>
                    <a:pt x="638" y="891"/>
                    <a:pt x="1162" y="1547"/>
                    <a:pt x="1547" y="2292"/>
                  </a:cubicBezTo>
                  <a:cubicBezTo>
                    <a:pt x="1935" y="3041"/>
                    <a:pt x="2165" y="3866"/>
                    <a:pt x="2226" y="4709"/>
                  </a:cubicBezTo>
                  <a:lnTo>
                    <a:pt x="2235" y="5505"/>
                  </a:lnTo>
                  <a:cubicBezTo>
                    <a:pt x="2142" y="7178"/>
                    <a:pt x="1383" y="8738"/>
                    <a:pt x="132" y="9848"/>
                  </a:cubicBezTo>
                  <a:cubicBezTo>
                    <a:pt x="221" y="9965"/>
                    <a:pt x="305" y="10092"/>
                    <a:pt x="380" y="10218"/>
                  </a:cubicBezTo>
                  <a:cubicBezTo>
                    <a:pt x="1893" y="9108"/>
                    <a:pt x="2835" y="7379"/>
                    <a:pt x="2938" y="5505"/>
                  </a:cubicBezTo>
                  <a:lnTo>
                    <a:pt x="2933" y="4709"/>
                  </a:lnTo>
                  <a:cubicBezTo>
                    <a:pt x="2807" y="2882"/>
                    <a:pt x="1879" y="1200"/>
                    <a:pt x="403" y="113"/>
                  </a:cubicBezTo>
                  <a:cubicBezTo>
                    <a:pt x="333" y="62"/>
                    <a:pt x="254" y="19"/>
                    <a:pt x="169"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0"/>
            <p:cNvSpPr/>
            <p:nvPr/>
          </p:nvSpPr>
          <p:spPr>
            <a:xfrm>
              <a:off x="4955000" y="3946725"/>
              <a:ext cx="321900" cy="35625"/>
            </a:xfrm>
            <a:custGeom>
              <a:rect b="b" l="l" r="r" t="t"/>
              <a:pathLst>
                <a:path extrusionOk="0" h="1425" w="12876">
                  <a:moveTo>
                    <a:pt x="1078" y="0"/>
                  </a:moveTo>
                  <a:cubicBezTo>
                    <a:pt x="727" y="0"/>
                    <a:pt x="408" y="216"/>
                    <a:pt x="282" y="544"/>
                  </a:cubicBezTo>
                  <a:lnTo>
                    <a:pt x="71" y="1073"/>
                  </a:lnTo>
                  <a:cubicBezTo>
                    <a:pt x="1" y="1242"/>
                    <a:pt x="127" y="1425"/>
                    <a:pt x="310" y="1425"/>
                  </a:cubicBezTo>
                  <a:lnTo>
                    <a:pt x="12571" y="1425"/>
                  </a:lnTo>
                  <a:cubicBezTo>
                    <a:pt x="12753" y="1425"/>
                    <a:pt x="12875" y="1242"/>
                    <a:pt x="12810" y="1073"/>
                  </a:cubicBezTo>
                  <a:lnTo>
                    <a:pt x="12599" y="544"/>
                  </a:lnTo>
                  <a:cubicBezTo>
                    <a:pt x="12472" y="216"/>
                    <a:pt x="12154" y="0"/>
                    <a:pt x="11802"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0"/>
            <p:cNvSpPr/>
            <p:nvPr/>
          </p:nvSpPr>
          <p:spPr>
            <a:xfrm>
              <a:off x="5239975" y="3946725"/>
              <a:ext cx="36925" cy="35500"/>
            </a:xfrm>
            <a:custGeom>
              <a:rect b="b" l="l" r="r" t="t"/>
              <a:pathLst>
                <a:path extrusionOk="0" h="1420" w="1477">
                  <a:moveTo>
                    <a:pt x="414" y="0"/>
                  </a:moveTo>
                  <a:cubicBezTo>
                    <a:pt x="411" y="0"/>
                    <a:pt x="407" y="0"/>
                    <a:pt x="403" y="0"/>
                  </a:cubicBezTo>
                  <a:lnTo>
                    <a:pt x="0" y="0"/>
                  </a:lnTo>
                  <a:lnTo>
                    <a:pt x="567" y="1420"/>
                  </a:lnTo>
                  <a:lnTo>
                    <a:pt x="1172" y="1420"/>
                  </a:lnTo>
                  <a:cubicBezTo>
                    <a:pt x="1354" y="1420"/>
                    <a:pt x="1476" y="1237"/>
                    <a:pt x="1411" y="1073"/>
                  </a:cubicBezTo>
                  <a:lnTo>
                    <a:pt x="1200" y="539"/>
                  </a:lnTo>
                  <a:cubicBezTo>
                    <a:pt x="1070" y="215"/>
                    <a:pt x="761" y="0"/>
                    <a:pt x="4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0"/>
            <p:cNvSpPr/>
            <p:nvPr/>
          </p:nvSpPr>
          <p:spPr>
            <a:xfrm>
              <a:off x="5180700" y="3561925"/>
              <a:ext cx="68200" cy="66300"/>
            </a:xfrm>
            <a:custGeom>
              <a:rect b="b" l="l" r="r" t="t"/>
              <a:pathLst>
                <a:path extrusionOk="0" h="2652" w="2728">
                  <a:moveTo>
                    <a:pt x="653" y="0"/>
                  </a:moveTo>
                  <a:cubicBezTo>
                    <a:pt x="558" y="0"/>
                    <a:pt x="465" y="35"/>
                    <a:pt x="394" y="106"/>
                  </a:cubicBezTo>
                  <a:lnTo>
                    <a:pt x="146" y="359"/>
                  </a:lnTo>
                  <a:cubicBezTo>
                    <a:pt x="1" y="499"/>
                    <a:pt x="1" y="733"/>
                    <a:pt x="146" y="874"/>
                  </a:cubicBezTo>
                  <a:lnTo>
                    <a:pt x="1814" y="2546"/>
                  </a:lnTo>
                  <a:cubicBezTo>
                    <a:pt x="1886" y="2617"/>
                    <a:pt x="1980" y="2652"/>
                    <a:pt x="2074" y="2652"/>
                  </a:cubicBezTo>
                  <a:cubicBezTo>
                    <a:pt x="2168" y="2652"/>
                    <a:pt x="2261" y="2617"/>
                    <a:pt x="2334" y="2546"/>
                  </a:cubicBezTo>
                  <a:lnTo>
                    <a:pt x="2582" y="2298"/>
                  </a:lnTo>
                  <a:cubicBezTo>
                    <a:pt x="2727" y="2153"/>
                    <a:pt x="2727" y="1919"/>
                    <a:pt x="2582" y="1778"/>
                  </a:cubicBezTo>
                  <a:lnTo>
                    <a:pt x="914" y="106"/>
                  </a:lnTo>
                  <a:cubicBezTo>
                    <a:pt x="842" y="35"/>
                    <a:pt x="747" y="0"/>
                    <a:pt x="65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0"/>
            <p:cNvSpPr/>
            <p:nvPr/>
          </p:nvSpPr>
          <p:spPr>
            <a:xfrm>
              <a:off x="5210225" y="3585525"/>
              <a:ext cx="38550" cy="42675"/>
            </a:xfrm>
            <a:custGeom>
              <a:rect b="b" l="l" r="r" t="t"/>
              <a:pathLst>
                <a:path extrusionOk="0" h="1707" w="1542">
                  <a:moveTo>
                    <a:pt x="567" y="0"/>
                  </a:moveTo>
                  <a:lnTo>
                    <a:pt x="579" y="12"/>
                  </a:lnTo>
                  <a:lnTo>
                    <a:pt x="567" y="0"/>
                  </a:lnTo>
                  <a:close/>
                  <a:moveTo>
                    <a:pt x="579" y="12"/>
                  </a:moveTo>
                  <a:lnTo>
                    <a:pt x="769" y="202"/>
                  </a:lnTo>
                  <a:lnTo>
                    <a:pt x="769" y="202"/>
                  </a:lnTo>
                  <a:lnTo>
                    <a:pt x="579" y="12"/>
                  </a:lnTo>
                  <a:close/>
                  <a:moveTo>
                    <a:pt x="769" y="202"/>
                  </a:moveTo>
                  <a:cubicBezTo>
                    <a:pt x="919" y="352"/>
                    <a:pt x="919" y="595"/>
                    <a:pt x="769" y="745"/>
                  </a:cubicBezTo>
                  <a:lnTo>
                    <a:pt x="544" y="970"/>
                  </a:lnTo>
                  <a:cubicBezTo>
                    <a:pt x="469" y="1045"/>
                    <a:pt x="370" y="1082"/>
                    <a:pt x="272" y="1082"/>
                  </a:cubicBezTo>
                  <a:cubicBezTo>
                    <a:pt x="174" y="1082"/>
                    <a:pt x="75" y="1045"/>
                    <a:pt x="0" y="970"/>
                  </a:cubicBezTo>
                  <a:lnTo>
                    <a:pt x="0" y="970"/>
                  </a:lnTo>
                  <a:lnTo>
                    <a:pt x="628" y="1598"/>
                  </a:lnTo>
                  <a:cubicBezTo>
                    <a:pt x="703" y="1670"/>
                    <a:pt x="800" y="1707"/>
                    <a:pt x="898" y="1707"/>
                  </a:cubicBezTo>
                  <a:cubicBezTo>
                    <a:pt x="995" y="1707"/>
                    <a:pt x="1092" y="1670"/>
                    <a:pt x="1167" y="1598"/>
                  </a:cubicBezTo>
                  <a:lnTo>
                    <a:pt x="1396" y="1368"/>
                  </a:lnTo>
                  <a:cubicBezTo>
                    <a:pt x="1542" y="1214"/>
                    <a:pt x="1537" y="975"/>
                    <a:pt x="1392" y="825"/>
                  </a:cubicBezTo>
                  <a:lnTo>
                    <a:pt x="769" y="202"/>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0"/>
            <p:cNvSpPr/>
            <p:nvPr/>
          </p:nvSpPr>
          <p:spPr>
            <a:xfrm>
              <a:off x="5015800" y="3701200"/>
              <a:ext cx="93825" cy="92350"/>
            </a:xfrm>
            <a:custGeom>
              <a:rect b="b" l="l" r="r" t="t"/>
              <a:pathLst>
                <a:path extrusionOk="0" h="3694" w="3753">
                  <a:moveTo>
                    <a:pt x="755" y="1"/>
                  </a:moveTo>
                  <a:cubicBezTo>
                    <a:pt x="682" y="1"/>
                    <a:pt x="609" y="28"/>
                    <a:pt x="553" y="82"/>
                  </a:cubicBezTo>
                  <a:lnTo>
                    <a:pt x="108" y="531"/>
                  </a:lnTo>
                  <a:cubicBezTo>
                    <a:pt x="0" y="639"/>
                    <a:pt x="0" y="817"/>
                    <a:pt x="108" y="929"/>
                  </a:cubicBezTo>
                  <a:lnTo>
                    <a:pt x="2788" y="3609"/>
                  </a:lnTo>
                  <a:cubicBezTo>
                    <a:pt x="2844" y="3665"/>
                    <a:pt x="2917" y="3694"/>
                    <a:pt x="2989" y="3694"/>
                  </a:cubicBezTo>
                  <a:cubicBezTo>
                    <a:pt x="3062" y="3694"/>
                    <a:pt x="3135" y="3665"/>
                    <a:pt x="3191" y="3609"/>
                  </a:cubicBezTo>
                  <a:lnTo>
                    <a:pt x="3641" y="3164"/>
                  </a:lnTo>
                  <a:cubicBezTo>
                    <a:pt x="3753" y="3052"/>
                    <a:pt x="3753" y="2869"/>
                    <a:pt x="3636" y="2766"/>
                  </a:cubicBezTo>
                  <a:lnTo>
                    <a:pt x="956" y="82"/>
                  </a:lnTo>
                  <a:cubicBezTo>
                    <a:pt x="900" y="28"/>
                    <a:pt x="827" y="1"/>
                    <a:pt x="75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0"/>
            <p:cNvSpPr/>
            <p:nvPr/>
          </p:nvSpPr>
          <p:spPr>
            <a:xfrm>
              <a:off x="5069800" y="3754400"/>
              <a:ext cx="39725" cy="39000"/>
            </a:xfrm>
            <a:custGeom>
              <a:rect b="b" l="l" r="r" t="t"/>
              <a:pathLst>
                <a:path extrusionOk="0" h="1560" w="1589">
                  <a:moveTo>
                    <a:pt x="848" y="1"/>
                  </a:moveTo>
                  <a:lnTo>
                    <a:pt x="856" y="9"/>
                  </a:lnTo>
                  <a:lnTo>
                    <a:pt x="856" y="9"/>
                  </a:lnTo>
                  <a:cubicBezTo>
                    <a:pt x="854" y="6"/>
                    <a:pt x="851" y="4"/>
                    <a:pt x="848" y="1"/>
                  </a:cubicBezTo>
                  <a:close/>
                  <a:moveTo>
                    <a:pt x="0" y="849"/>
                  </a:moveTo>
                  <a:lnTo>
                    <a:pt x="0" y="849"/>
                  </a:lnTo>
                  <a:cubicBezTo>
                    <a:pt x="3" y="852"/>
                    <a:pt x="6" y="854"/>
                    <a:pt x="9" y="857"/>
                  </a:cubicBezTo>
                  <a:lnTo>
                    <a:pt x="9" y="857"/>
                  </a:lnTo>
                  <a:lnTo>
                    <a:pt x="0" y="849"/>
                  </a:lnTo>
                  <a:close/>
                  <a:moveTo>
                    <a:pt x="856" y="9"/>
                  </a:moveTo>
                  <a:lnTo>
                    <a:pt x="856" y="9"/>
                  </a:lnTo>
                  <a:cubicBezTo>
                    <a:pt x="965" y="122"/>
                    <a:pt x="962" y="304"/>
                    <a:pt x="848" y="418"/>
                  </a:cubicBezTo>
                  <a:lnTo>
                    <a:pt x="417" y="849"/>
                  </a:lnTo>
                  <a:cubicBezTo>
                    <a:pt x="358" y="907"/>
                    <a:pt x="282" y="937"/>
                    <a:pt x="207" y="937"/>
                  </a:cubicBezTo>
                  <a:cubicBezTo>
                    <a:pt x="135" y="937"/>
                    <a:pt x="64" y="910"/>
                    <a:pt x="9" y="857"/>
                  </a:cubicBezTo>
                  <a:lnTo>
                    <a:pt x="9" y="857"/>
                  </a:lnTo>
                  <a:lnTo>
                    <a:pt x="623" y="1472"/>
                  </a:lnTo>
                  <a:cubicBezTo>
                    <a:pt x="679" y="1530"/>
                    <a:pt x="756" y="1560"/>
                    <a:pt x="832" y="1560"/>
                  </a:cubicBezTo>
                  <a:cubicBezTo>
                    <a:pt x="908" y="1560"/>
                    <a:pt x="984" y="1530"/>
                    <a:pt x="1040" y="1472"/>
                  </a:cubicBezTo>
                  <a:lnTo>
                    <a:pt x="1471" y="1041"/>
                  </a:lnTo>
                  <a:cubicBezTo>
                    <a:pt x="1588" y="928"/>
                    <a:pt x="1588" y="736"/>
                    <a:pt x="1471" y="624"/>
                  </a:cubicBezTo>
                  <a:lnTo>
                    <a:pt x="856" y="9"/>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0"/>
            <p:cNvSpPr/>
            <p:nvPr/>
          </p:nvSpPr>
          <p:spPr>
            <a:xfrm>
              <a:off x="5007125" y="3730275"/>
              <a:ext cx="38200" cy="37300"/>
            </a:xfrm>
            <a:custGeom>
              <a:rect b="b" l="l" r="r" t="t"/>
              <a:pathLst>
                <a:path extrusionOk="0" h="1492" w="1528">
                  <a:moveTo>
                    <a:pt x="703" y="1"/>
                  </a:moveTo>
                  <a:lnTo>
                    <a:pt x="146" y="558"/>
                  </a:lnTo>
                  <a:cubicBezTo>
                    <a:pt x="1" y="708"/>
                    <a:pt x="1" y="947"/>
                    <a:pt x="146" y="1092"/>
                  </a:cubicBezTo>
                  <a:lnTo>
                    <a:pt x="436" y="1383"/>
                  </a:lnTo>
                  <a:cubicBezTo>
                    <a:pt x="511" y="1455"/>
                    <a:pt x="609" y="1492"/>
                    <a:pt x="705" y="1492"/>
                  </a:cubicBezTo>
                  <a:cubicBezTo>
                    <a:pt x="802" y="1492"/>
                    <a:pt x="898" y="1455"/>
                    <a:pt x="970" y="1383"/>
                  </a:cubicBezTo>
                  <a:lnTo>
                    <a:pt x="1528" y="830"/>
                  </a:lnTo>
                  <a:lnTo>
                    <a:pt x="703" y="1"/>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0"/>
            <p:cNvSpPr/>
            <p:nvPr/>
          </p:nvSpPr>
          <p:spPr>
            <a:xfrm>
              <a:off x="5041200" y="3764600"/>
              <a:ext cx="38225" cy="37275"/>
            </a:xfrm>
            <a:custGeom>
              <a:rect b="b" l="l" r="r" t="t"/>
              <a:pathLst>
                <a:path extrusionOk="0" h="1491" w="1529">
                  <a:moveTo>
                    <a:pt x="704" y="0"/>
                  </a:moveTo>
                  <a:lnTo>
                    <a:pt x="151" y="553"/>
                  </a:lnTo>
                  <a:cubicBezTo>
                    <a:pt x="1" y="703"/>
                    <a:pt x="1" y="942"/>
                    <a:pt x="151" y="1092"/>
                  </a:cubicBezTo>
                  <a:lnTo>
                    <a:pt x="437" y="1378"/>
                  </a:lnTo>
                  <a:cubicBezTo>
                    <a:pt x="512" y="1453"/>
                    <a:pt x="609" y="1490"/>
                    <a:pt x="706" y="1490"/>
                  </a:cubicBezTo>
                  <a:cubicBezTo>
                    <a:pt x="803" y="1490"/>
                    <a:pt x="900" y="1453"/>
                    <a:pt x="975" y="1378"/>
                  </a:cubicBezTo>
                  <a:lnTo>
                    <a:pt x="1528" y="825"/>
                  </a:lnTo>
                  <a:lnTo>
                    <a:pt x="704" y="0"/>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0"/>
            <p:cNvSpPr/>
            <p:nvPr/>
          </p:nvSpPr>
          <p:spPr>
            <a:xfrm>
              <a:off x="5153075" y="3587500"/>
              <a:ext cx="71800" cy="71825"/>
            </a:xfrm>
            <a:custGeom>
              <a:rect b="b" l="l" r="r" t="t"/>
              <a:pathLst>
                <a:path extrusionOk="0" h="2873" w="2872">
                  <a:moveTo>
                    <a:pt x="1406" y="1"/>
                  </a:moveTo>
                  <a:lnTo>
                    <a:pt x="0" y="1406"/>
                  </a:lnTo>
                  <a:lnTo>
                    <a:pt x="1467" y="2873"/>
                  </a:lnTo>
                  <a:lnTo>
                    <a:pt x="2872" y="1467"/>
                  </a:lnTo>
                  <a:lnTo>
                    <a:pt x="1406" y="1"/>
                  </a:ln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0"/>
            <p:cNvSpPr/>
            <p:nvPr/>
          </p:nvSpPr>
          <p:spPr>
            <a:xfrm>
              <a:off x="5153175" y="3608700"/>
              <a:ext cx="71825" cy="50625"/>
            </a:xfrm>
            <a:custGeom>
              <a:rect b="b" l="l" r="r" t="t"/>
              <a:pathLst>
                <a:path extrusionOk="0" h="2025" w="2873">
                  <a:moveTo>
                    <a:pt x="1" y="563"/>
                  </a:moveTo>
                  <a:lnTo>
                    <a:pt x="839" y="1406"/>
                  </a:lnTo>
                  <a:lnTo>
                    <a:pt x="843" y="1403"/>
                  </a:lnTo>
                  <a:lnTo>
                    <a:pt x="1" y="563"/>
                  </a:lnTo>
                  <a:close/>
                  <a:moveTo>
                    <a:pt x="2245" y="1"/>
                  </a:moveTo>
                  <a:lnTo>
                    <a:pt x="843" y="1403"/>
                  </a:lnTo>
                  <a:lnTo>
                    <a:pt x="1467" y="2025"/>
                  </a:lnTo>
                  <a:lnTo>
                    <a:pt x="2873" y="619"/>
                  </a:lnTo>
                  <a:lnTo>
                    <a:pt x="2245"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0"/>
            <p:cNvSpPr/>
            <p:nvPr/>
          </p:nvSpPr>
          <p:spPr>
            <a:xfrm>
              <a:off x="5045900" y="3615125"/>
              <a:ext cx="149225" cy="148675"/>
            </a:xfrm>
            <a:custGeom>
              <a:rect b="b" l="l" r="r" t="t"/>
              <a:pathLst>
                <a:path extrusionOk="0" h="5947" w="5969">
                  <a:moveTo>
                    <a:pt x="3870" y="0"/>
                  </a:moveTo>
                  <a:cubicBezTo>
                    <a:pt x="3801" y="0"/>
                    <a:pt x="3732" y="27"/>
                    <a:pt x="3678" y="81"/>
                  </a:cubicBezTo>
                  <a:lnTo>
                    <a:pt x="2226" y="1529"/>
                  </a:lnTo>
                  <a:lnTo>
                    <a:pt x="1490" y="2274"/>
                  </a:lnTo>
                  <a:lnTo>
                    <a:pt x="0" y="3763"/>
                  </a:lnTo>
                  <a:lnTo>
                    <a:pt x="2188" y="5947"/>
                  </a:lnTo>
                  <a:lnTo>
                    <a:pt x="5866" y="2269"/>
                  </a:lnTo>
                  <a:cubicBezTo>
                    <a:pt x="5969" y="2161"/>
                    <a:pt x="5969" y="1988"/>
                    <a:pt x="5866" y="1880"/>
                  </a:cubicBezTo>
                  <a:lnTo>
                    <a:pt x="4062" y="81"/>
                  </a:lnTo>
                  <a:cubicBezTo>
                    <a:pt x="4008" y="27"/>
                    <a:pt x="3939" y="0"/>
                    <a:pt x="387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0"/>
            <p:cNvSpPr/>
            <p:nvPr/>
          </p:nvSpPr>
          <p:spPr>
            <a:xfrm>
              <a:off x="5085025" y="3651575"/>
              <a:ext cx="110225" cy="112575"/>
            </a:xfrm>
            <a:custGeom>
              <a:rect b="b" l="l" r="r" t="t"/>
              <a:pathLst>
                <a:path extrusionOk="0" h="4503" w="4409">
                  <a:moveTo>
                    <a:pt x="3875" y="0"/>
                  </a:moveTo>
                  <a:lnTo>
                    <a:pt x="0" y="3880"/>
                  </a:lnTo>
                  <a:lnTo>
                    <a:pt x="623" y="4503"/>
                  </a:lnTo>
                  <a:lnTo>
                    <a:pt x="4306" y="820"/>
                  </a:lnTo>
                  <a:cubicBezTo>
                    <a:pt x="4409" y="717"/>
                    <a:pt x="4409" y="544"/>
                    <a:pt x="4306" y="436"/>
                  </a:cubicBezTo>
                  <a:lnTo>
                    <a:pt x="387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3" name="Google Shape;713;p20"/>
          <p:cNvSpPr/>
          <p:nvPr/>
        </p:nvSpPr>
        <p:spPr>
          <a:xfrm>
            <a:off x="286941" y="8872808"/>
            <a:ext cx="6842100" cy="1053000"/>
          </a:xfrm>
          <a:prstGeom prst="round1Rect">
            <a:avLst>
              <a:gd fmla="val 23539" name="adj"/>
            </a:avLst>
          </a:prstGeom>
          <a:noFill/>
          <a:ln cap="flat" cmpd="sng" w="19050">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0"/>
          <p:cNvSpPr txBox="1"/>
          <p:nvPr/>
        </p:nvSpPr>
        <p:spPr>
          <a:xfrm>
            <a:off x="1711741" y="9112129"/>
            <a:ext cx="5417400" cy="518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Treatment consists of total thyroidectomy and, if the calcitonin level is raised, dissection of the lymph nodes in the central compartment of the neck (levels 6 and 7)</a:t>
            </a:r>
            <a:endParaRPr sz="1200">
              <a:solidFill>
                <a:srgbClr val="1C4588"/>
              </a:solidFill>
              <a:latin typeface="Mada"/>
              <a:ea typeface="Mada"/>
              <a:cs typeface="Mada"/>
              <a:sym typeface="Mada"/>
            </a:endParaRPr>
          </a:p>
        </p:txBody>
      </p:sp>
      <p:sp>
        <p:nvSpPr>
          <p:cNvPr id="715" name="Google Shape;715;p20"/>
          <p:cNvSpPr txBox="1"/>
          <p:nvPr/>
        </p:nvSpPr>
        <p:spPr>
          <a:xfrm>
            <a:off x="322310" y="8837349"/>
            <a:ext cx="13728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Management</a:t>
            </a:r>
            <a:endParaRPr b="1" sz="1100">
              <a:solidFill>
                <a:srgbClr val="E29578"/>
              </a:solidFill>
              <a:latin typeface="Lora"/>
              <a:ea typeface="Lora"/>
              <a:cs typeface="Lora"/>
              <a:sym typeface="Lor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2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21" name="Google Shape;721;p21"/>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722" name="Google Shape;722;p21"/>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Malignant tumours of the thyroid</a:t>
            </a:r>
            <a:endParaRPr sz="2200"/>
          </a:p>
        </p:txBody>
      </p:sp>
      <p:grpSp>
        <p:nvGrpSpPr>
          <p:cNvPr id="723" name="Google Shape;723;p21"/>
          <p:cNvGrpSpPr/>
          <p:nvPr/>
        </p:nvGrpSpPr>
        <p:grpSpPr>
          <a:xfrm>
            <a:off x="323344" y="961190"/>
            <a:ext cx="467181" cy="476434"/>
            <a:chOff x="2410712" y="2415450"/>
            <a:chExt cx="312600" cy="312600"/>
          </a:xfrm>
        </p:grpSpPr>
        <p:sp>
          <p:nvSpPr>
            <p:cNvPr id="724" name="Google Shape;724;p21"/>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1"/>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6" name="Google Shape;726;p21"/>
          <p:cNvSpPr txBox="1"/>
          <p:nvPr/>
        </p:nvSpPr>
        <p:spPr>
          <a:xfrm>
            <a:off x="247150" y="1501250"/>
            <a:ext cx="7116300" cy="357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200">
                <a:solidFill>
                  <a:srgbClr val="1C4588"/>
                </a:solidFill>
                <a:latin typeface="Mada"/>
                <a:ea typeface="Mada"/>
                <a:cs typeface="Mada"/>
                <a:sym typeface="Mada"/>
              </a:rPr>
              <a:t>The following terminologies are used in relation to surgery of the thyroid gland based on the extent of the gland removed for different indications:</a:t>
            </a:r>
            <a:endParaRPr b="1" sz="1200">
              <a:solidFill>
                <a:srgbClr val="1C4588"/>
              </a:solidFill>
              <a:latin typeface="Mada"/>
              <a:ea typeface="Mada"/>
              <a:cs typeface="Mada"/>
              <a:sym typeface="Mada"/>
            </a:endParaRPr>
          </a:p>
          <a:p>
            <a:pPr indent="-304800" lvl="0" marL="457200" rtl="0" algn="l">
              <a:lnSpc>
                <a:spcPct val="115000"/>
              </a:lnSpc>
              <a:spcBef>
                <a:spcPts val="0"/>
              </a:spcBef>
              <a:spcAft>
                <a:spcPts val="0"/>
              </a:spcAft>
              <a:buClr>
                <a:srgbClr val="1C4588"/>
              </a:buClr>
              <a:buSzPts val="1200"/>
              <a:buFont typeface="Mada"/>
              <a:buChar char="●"/>
            </a:pPr>
            <a:r>
              <a:rPr b="1" lang="en-GB" sz="1100">
                <a:solidFill>
                  <a:srgbClr val="1C4588"/>
                </a:solidFill>
                <a:highlight>
                  <a:srgbClr val="C5F4E0"/>
                </a:highlight>
                <a:latin typeface="Mada"/>
                <a:ea typeface="Mada"/>
                <a:cs typeface="Mada"/>
                <a:sym typeface="Mada"/>
              </a:rPr>
              <a:t>Lobectomy:</a:t>
            </a:r>
            <a:r>
              <a:rPr lang="en-GB" sz="1200">
                <a:solidFill>
                  <a:srgbClr val="1C4588"/>
                </a:solidFill>
                <a:latin typeface="Mada"/>
                <a:ea typeface="Mada"/>
                <a:cs typeface="Mada"/>
                <a:sym typeface="Mada"/>
              </a:rPr>
              <a:t> Removal of one lobe of the thyroid gland leaving behind the other lobe and isthmus; usually for solitary nodule</a:t>
            </a:r>
            <a:endParaRPr sz="1200">
              <a:solidFill>
                <a:srgbClr val="1C4588"/>
              </a:solidFill>
              <a:latin typeface="Mada"/>
              <a:ea typeface="Mada"/>
              <a:cs typeface="Mada"/>
              <a:sym typeface="Mada"/>
            </a:endParaRPr>
          </a:p>
          <a:p>
            <a:pPr indent="-304800" lvl="0" marL="457200" rtl="0" algn="l">
              <a:lnSpc>
                <a:spcPct val="115000"/>
              </a:lnSpc>
              <a:spcBef>
                <a:spcPts val="0"/>
              </a:spcBef>
              <a:spcAft>
                <a:spcPts val="0"/>
              </a:spcAft>
              <a:buClr>
                <a:srgbClr val="1C4588"/>
              </a:buClr>
              <a:buSzPts val="1200"/>
              <a:buFont typeface="Mada"/>
              <a:buChar char="●"/>
            </a:pPr>
            <a:r>
              <a:rPr b="1" lang="en-GB" sz="1100">
                <a:solidFill>
                  <a:srgbClr val="1C4588"/>
                </a:solidFill>
                <a:highlight>
                  <a:srgbClr val="C5F4E0"/>
                </a:highlight>
                <a:latin typeface="Mada"/>
                <a:ea typeface="Mada"/>
                <a:cs typeface="Mada"/>
                <a:sym typeface="Mada"/>
              </a:rPr>
              <a:t>Hemithyroidectomy:</a:t>
            </a:r>
            <a:r>
              <a:rPr lang="en-GB" sz="1200">
                <a:solidFill>
                  <a:srgbClr val="1C4588"/>
                </a:solidFill>
                <a:latin typeface="Mada"/>
                <a:ea typeface="Mada"/>
                <a:cs typeface="Mada"/>
                <a:sym typeface="Mada"/>
              </a:rPr>
              <a:t> Removal of one lobe along with the isthmus; most common operation for a solitary thyroid nodule and toxic nodule</a:t>
            </a:r>
            <a:endParaRPr sz="1200">
              <a:solidFill>
                <a:srgbClr val="1C4588"/>
              </a:solidFill>
              <a:latin typeface="Mada"/>
              <a:ea typeface="Mada"/>
              <a:cs typeface="Mada"/>
              <a:sym typeface="Mada"/>
            </a:endParaRPr>
          </a:p>
          <a:p>
            <a:pPr indent="-304800" lvl="0" marL="457200" rtl="0" algn="l">
              <a:lnSpc>
                <a:spcPct val="115000"/>
              </a:lnSpc>
              <a:spcBef>
                <a:spcPts val="0"/>
              </a:spcBef>
              <a:spcAft>
                <a:spcPts val="0"/>
              </a:spcAft>
              <a:buClr>
                <a:srgbClr val="1C4588"/>
              </a:buClr>
              <a:buSzPts val="1200"/>
              <a:buFont typeface="Mada"/>
              <a:buChar char="●"/>
            </a:pPr>
            <a:r>
              <a:rPr b="1" lang="en-GB" sz="1100">
                <a:solidFill>
                  <a:srgbClr val="1C4588"/>
                </a:solidFill>
                <a:highlight>
                  <a:srgbClr val="C5F4E0"/>
                </a:highlight>
                <a:latin typeface="Mada"/>
                <a:ea typeface="Mada"/>
                <a:cs typeface="Mada"/>
                <a:sym typeface="Mada"/>
              </a:rPr>
              <a:t>Subtotal thyroidectomy:</a:t>
            </a:r>
            <a:r>
              <a:rPr lang="en-GB" sz="1200">
                <a:solidFill>
                  <a:srgbClr val="1C4588"/>
                </a:solidFill>
                <a:latin typeface="Mada"/>
                <a:ea typeface="Mada"/>
                <a:cs typeface="Mada"/>
                <a:sym typeface="Mada"/>
              </a:rPr>
              <a:t> Removal of majority of both lobes leaving behind 6–8 g (equivalent to the size of a normal thyroid gland) of thyroid tissue on one or both sides; most common operation for multinodular goitre</a:t>
            </a:r>
            <a:endParaRPr sz="1200">
              <a:solidFill>
                <a:srgbClr val="1C4588"/>
              </a:solidFill>
              <a:latin typeface="Mada"/>
              <a:ea typeface="Mada"/>
              <a:cs typeface="Mada"/>
              <a:sym typeface="Mada"/>
            </a:endParaRPr>
          </a:p>
          <a:p>
            <a:pPr indent="-304800" lvl="0" marL="457200" rtl="0" algn="l">
              <a:lnSpc>
                <a:spcPct val="115000"/>
              </a:lnSpc>
              <a:spcBef>
                <a:spcPts val="0"/>
              </a:spcBef>
              <a:spcAft>
                <a:spcPts val="0"/>
              </a:spcAft>
              <a:buClr>
                <a:srgbClr val="1C4588"/>
              </a:buClr>
              <a:buSzPts val="1200"/>
              <a:buFont typeface="Mada"/>
              <a:buChar char="●"/>
            </a:pPr>
            <a:r>
              <a:rPr b="1" lang="en-GB" sz="1100">
                <a:solidFill>
                  <a:srgbClr val="1C4588"/>
                </a:solidFill>
                <a:highlight>
                  <a:srgbClr val="C5F4E0"/>
                </a:highlight>
                <a:latin typeface="Mada"/>
                <a:ea typeface="Mada"/>
                <a:cs typeface="Mada"/>
                <a:sym typeface="Mada"/>
              </a:rPr>
              <a:t>Near-total thyroidectomy:</a:t>
            </a:r>
            <a:r>
              <a:rPr lang="en-GB" sz="1200">
                <a:solidFill>
                  <a:srgbClr val="1C4588"/>
                </a:solidFill>
                <a:latin typeface="Mada"/>
                <a:ea typeface="Mada"/>
                <a:cs typeface="Mada"/>
                <a:sym typeface="Mada"/>
              </a:rPr>
              <a:t> Removal of entire thyroid gland leaving behind 1–2 g of tissue usually on the non affected or least affected side of a malignant gland to preserve damage to the parathyroid glands and avoid injury to recurrent laryngeal nerve</a:t>
            </a:r>
            <a:endParaRPr sz="1200">
              <a:solidFill>
                <a:srgbClr val="1C4588"/>
              </a:solidFill>
              <a:latin typeface="Mada"/>
              <a:ea typeface="Mada"/>
              <a:cs typeface="Mada"/>
              <a:sym typeface="Mada"/>
            </a:endParaRPr>
          </a:p>
          <a:p>
            <a:pPr indent="-304800" lvl="0" marL="457200" rtl="0" algn="l">
              <a:lnSpc>
                <a:spcPct val="115000"/>
              </a:lnSpc>
              <a:spcBef>
                <a:spcPts val="0"/>
              </a:spcBef>
              <a:spcAft>
                <a:spcPts val="0"/>
              </a:spcAft>
              <a:buClr>
                <a:srgbClr val="1C4588"/>
              </a:buClr>
              <a:buSzPts val="1200"/>
              <a:buFont typeface="Mada"/>
              <a:buChar char="●"/>
            </a:pPr>
            <a:r>
              <a:rPr b="1" lang="en-GB" sz="1100">
                <a:solidFill>
                  <a:srgbClr val="1C4588"/>
                </a:solidFill>
                <a:highlight>
                  <a:srgbClr val="C5F4E0"/>
                </a:highlight>
                <a:latin typeface="Mada"/>
                <a:ea typeface="Mada"/>
                <a:cs typeface="Mada"/>
                <a:sym typeface="Mada"/>
              </a:rPr>
              <a:t>Total thyroidectomy:</a:t>
            </a:r>
            <a:r>
              <a:rPr lang="en-GB" sz="1200">
                <a:solidFill>
                  <a:srgbClr val="1C4588"/>
                </a:solidFill>
                <a:latin typeface="Mada"/>
                <a:ea typeface="Mada"/>
                <a:cs typeface="Mada"/>
                <a:sym typeface="Mada"/>
              </a:rPr>
              <a:t> Removal of the total thyroid gland sparing the recurrent laryngeal nerves by identification and preservation of parathyroid glands by individual ligation of the branches of the inferior thyroid artery, keeping their blood supply intact as far as possible, or by reimplanting the parathyroids in the sternomastoid muscle to prevent postoperative hypoparathyroidism.</a:t>
            </a:r>
            <a:endParaRPr sz="1200">
              <a:solidFill>
                <a:srgbClr val="1C4588"/>
              </a:solidFill>
              <a:latin typeface="Mada"/>
              <a:ea typeface="Mada"/>
              <a:cs typeface="Mada"/>
              <a:sym typeface="Mada"/>
            </a:endParaRPr>
          </a:p>
        </p:txBody>
      </p:sp>
      <p:sp>
        <p:nvSpPr>
          <p:cNvPr id="727" name="Google Shape;727;p21"/>
          <p:cNvSpPr txBox="1"/>
          <p:nvPr/>
        </p:nvSpPr>
        <p:spPr>
          <a:xfrm>
            <a:off x="780625" y="987825"/>
            <a:ext cx="6422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Thyroidectomy</a:t>
            </a:r>
            <a:endParaRPr b="1" sz="1800">
              <a:solidFill>
                <a:srgbClr val="006D77"/>
              </a:solidFill>
              <a:highlight>
                <a:srgbClr val="EDF9F9"/>
              </a:highlight>
              <a:latin typeface="Lora"/>
              <a:ea typeface="Lora"/>
              <a:cs typeface="Lora"/>
              <a:sym typeface="Lora"/>
            </a:endParaRPr>
          </a:p>
        </p:txBody>
      </p:sp>
      <p:graphicFrame>
        <p:nvGraphicFramePr>
          <p:cNvPr id="728" name="Google Shape;728;p21"/>
          <p:cNvGraphicFramePr/>
          <p:nvPr/>
        </p:nvGraphicFramePr>
        <p:xfrm>
          <a:off x="465470" y="5313814"/>
          <a:ext cx="3000000" cy="3000000"/>
        </p:xfrm>
        <a:graphic>
          <a:graphicData uri="http://schemas.openxmlformats.org/drawingml/2006/table">
            <a:tbl>
              <a:tblPr>
                <a:noFill/>
                <a:tableStyleId>{1BA1F6F3-9AE9-4522-8150-B107D0BE8B6C}</a:tableStyleId>
              </a:tblPr>
              <a:tblGrid>
                <a:gridCol w="1303100"/>
                <a:gridCol w="5248275"/>
              </a:tblGrid>
              <a:tr h="1250">
                <a:tc gridSpan="2">
                  <a:txBody>
                    <a:bodyPr/>
                    <a:lstStyle/>
                    <a:p>
                      <a:pPr indent="0" lvl="0" marL="0" rtl="0" algn="ctr">
                        <a:spcBef>
                          <a:spcPts val="0"/>
                        </a:spcBef>
                        <a:spcAft>
                          <a:spcPts val="0"/>
                        </a:spcAft>
                        <a:buNone/>
                      </a:pPr>
                      <a:r>
                        <a:rPr b="1" lang="en-GB" sz="1600">
                          <a:solidFill>
                            <a:srgbClr val="1C4588"/>
                          </a:solidFill>
                          <a:latin typeface="Lora"/>
                          <a:ea typeface="Lora"/>
                          <a:cs typeface="Lora"/>
                          <a:sym typeface="Lora"/>
                        </a:rPr>
                        <a:t>Complications</a:t>
                      </a:r>
                      <a:endParaRPr b="1" sz="1600">
                        <a:solidFill>
                          <a:srgbClr val="1C458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9E9E9E"/>
                      </a:solidFill>
                      <a:prstDash val="solid"/>
                      <a:round/>
                      <a:headEnd len="sm" w="sm" type="none"/>
                      <a:tailEnd len="sm" w="sm" type="none"/>
                    </a:lnB>
                    <a:solidFill>
                      <a:srgbClr val="FFDDD2"/>
                    </a:solidFill>
                  </a:tcPr>
                </a:tc>
                <a:tc hMerge="1"/>
              </a:tr>
              <a:tr h="472350">
                <a:tc>
                  <a:txBody>
                    <a:bodyPr/>
                    <a:lstStyle/>
                    <a:p>
                      <a:pPr indent="0" lvl="0" marL="0" rtl="0" algn="ctr">
                        <a:lnSpc>
                          <a:spcPct val="115000"/>
                        </a:lnSpc>
                        <a:spcBef>
                          <a:spcPts val="0"/>
                        </a:spcBef>
                        <a:spcAft>
                          <a:spcPts val="0"/>
                        </a:spcAft>
                        <a:buNone/>
                      </a:pPr>
                      <a:r>
                        <a:rPr b="1" lang="en-GB" sz="1100">
                          <a:solidFill>
                            <a:srgbClr val="1C4588"/>
                          </a:solidFill>
                          <a:highlight>
                            <a:srgbClr val="C5F4E0"/>
                          </a:highlight>
                          <a:latin typeface="Mada"/>
                          <a:ea typeface="Mada"/>
                          <a:cs typeface="Mada"/>
                          <a:sym typeface="Mada"/>
                        </a:rPr>
                        <a:t>Haemorrhage</a:t>
                      </a:r>
                      <a:endParaRPr b="1" sz="1100">
                        <a:solidFill>
                          <a:srgbClr val="1C4588"/>
                        </a:solidFill>
                        <a:highlight>
                          <a:srgbClr val="C5F4E0"/>
                        </a:highlight>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185900" lvl="0" marL="244800" marR="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If delayed bleeding is not recognised early, it can compress the internal jugular veins, leading to laryngeal oedema and asphyxia.</a:t>
                      </a:r>
                      <a:endParaRPr sz="1000">
                        <a:solidFill>
                          <a:srgbClr val="1C4588"/>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075">
                <a:tc>
                  <a:txBody>
                    <a:bodyPr/>
                    <a:lstStyle/>
                    <a:p>
                      <a:pPr indent="0" lvl="0" marL="0" rtl="0" algn="ctr">
                        <a:spcBef>
                          <a:spcPts val="0"/>
                        </a:spcBef>
                        <a:spcAft>
                          <a:spcPts val="0"/>
                        </a:spcAft>
                        <a:buNone/>
                      </a:pPr>
                      <a:r>
                        <a:rPr b="1" lang="en-GB" sz="1100">
                          <a:solidFill>
                            <a:srgbClr val="1C4588"/>
                          </a:solidFill>
                          <a:highlight>
                            <a:srgbClr val="C5F4E0"/>
                          </a:highlight>
                          <a:latin typeface="Mada"/>
                          <a:ea typeface="Mada"/>
                          <a:cs typeface="Mada"/>
                          <a:sym typeface="Mada"/>
                        </a:rPr>
                        <a:t>Nerve damage</a:t>
                      </a:r>
                      <a:endParaRPr b="1" sz="1100">
                        <a:solidFill>
                          <a:srgbClr val="1C4588"/>
                        </a:solidFill>
                        <a:highlight>
                          <a:srgbClr val="C5F4E0"/>
                        </a:highlight>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185900" lvl="0" marL="2448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a:t>
                      </a:r>
                      <a:r>
                        <a:rPr b="1" lang="en-GB" sz="1000">
                          <a:solidFill>
                            <a:srgbClr val="1C4588"/>
                          </a:solidFill>
                          <a:latin typeface="Mada"/>
                          <a:ea typeface="Mada"/>
                          <a:cs typeface="Mada"/>
                          <a:sym typeface="Mada"/>
                        </a:rPr>
                        <a:t>external branch of the superior laryngeal nerve</a:t>
                      </a:r>
                      <a:r>
                        <a:rPr lang="en-GB" sz="1000">
                          <a:solidFill>
                            <a:srgbClr val="1C4588"/>
                          </a:solidFill>
                          <a:latin typeface="Mada"/>
                          <a:ea typeface="Mada"/>
                          <a:cs typeface="Mada"/>
                          <a:sym typeface="Mada"/>
                        </a:rPr>
                        <a:t> may be damaged while securing the superior thyroid pedicle, causing</a:t>
                      </a:r>
                      <a:r>
                        <a:rPr b="1" lang="en-GB" sz="1000">
                          <a:solidFill>
                            <a:srgbClr val="1C4588"/>
                          </a:solidFill>
                          <a:latin typeface="Mada"/>
                          <a:ea typeface="Mada"/>
                          <a:cs typeface="Mada"/>
                          <a:sym typeface="Mada"/>
                        </a:rPr>
                        <a:t> inability to tense the vocal cord </a:t>
                      </a:r>
                      <a:r>
                        <a:rPr lang="en-GB" sz="1000">
                          <a:solidFill>
                            <a:srgbClr val="1C4588"/>
                          </a:solidFill>
                          <a:latin typeface="Mada"/>
                          <a:ea typeface="Mada"/>
                          <a:cs typeface="Mada"/>
                          <a:sym typeface="Mada"/>
                        </a:rPr>
                        <a:t>and a </a:t>
                      </a:r>
                      <a:r>
                        <a:rPr b="1" lang="en-GB" sz="1000">
                          <a:solidFill>
                            <a:srgbClr val="1C4588"/>
                          </a:solidFill>
                          <a:latin typeface="Mada"/>
                          <a:ea typeface="Mada"/>
                          <a:cs typeface="Mada"/>
                          <a:sym typeface="Mada"/>
                        </a:rPr>
                        <a:t>weaker voice</a:t>
                      </a:r>
                      <a:r>
                        <a:rPr lang="en-GB" sz="1000">
                          <a:solidFill>
                            <a:srgbClr val="1C4588"/>
                          </a:solidFill>
                          <a:latin typeface="Mada"/>
                          <a:ea typeface="Mada"/>
                          <a:cs typeface="Mada"/>
                          <a:sym typeface="Mada"/>
                        </a:rPr>
                        <a:t> with noticeable pitch range changes.  It can be prevented by consciously ligating the superior polar vessels as close to the thyroid gland as possible, as the nerve travels away from the superior thyroid vessels as it approaches the thyroid gland.</a:t>
                      </a:r>
                      <a:endParaRPr sz="1000">
                        <a:solidFill>
                          <a:srgbClr val="1C4588"/>
                        </a:solidFill>
                        <a:latin typeface="Mada"/>
                        <a:ea typeface="Mada"/>
                        <a:cs typeface="Mada"/>
                        <a:sym typeface="Mada"/>
                      </a:endParaRPr>
                    </a:p>
                    <a:p>
                      <a:pPr indent="-185900" lvl="0" marL="2448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Damage to the </a:t>
                      </a:r>
                      <a:r>
                        <a:rPr b="1" lang="en-GB" sz="1000">
                          <a:solidFill>
                            <a:srgbClr val="1C4588"/>
                          </a:solidFill>
                          <a:latin typeface="Mada"/>
                          <a:ea typeface="Mada"/>
                          <a:cs typeface="Mada"/>
                          <a:sym typeface="Mada"/>
                        </a:rPr>
                        <a:t>recurrent laryngeal nerve is more serious</a:t>
                      </a:r>
                      <a:r>
                        <a:rPr lang="en-GB" sz="1000">
                          <a:solidFill>
                            <a:srgbClr val="1C4588"/>
                          </a:solidFill>
                          <a:latin typeface="Mada"/>
                          <a:ea typeface="Mada"/>
                          <a:cs typeface="Mada"/>
                          <a:sym typeface="Mada"/>
                        </a:rPr>
                        <a:t>. Traction or bruising of this nerve causes</a:t>
                      </a:r>
                      <a:r>
                        <a:rPr b="1" lang="en-GB" sz="1000">
                          <a:solidFill>
                            <a:srgbClr val="1C4588"/>
                          </a:solidFill>
                          <a:latin typeface="Mada"/>
                          <a:ea typeface="Mada"/>
                          <a:cs typeface="Mada"/>
                          <a:sym typeface="Mada"/>
                        </a:rPr>
                        <a:t> temporary paralysis of a vocal cord</a:t>
                      </a:r>
                      <a:r>
                        <a:rPr lang="en-GB" sz="1000">
                          <a:solidFill>
                            <a:srgbClr val="1C4588"/>
                          </a:solidFill>
                          <a:latin typeface="Mada"/>
                          <a:ea typeface="Mada"/>
                          <a:cs typeface="Mada"/>
                          <a:sym typeface="Mada"/>
                        </a:rPr>
                        <a:t> in 1% of patients undergoing thyroidectomy, but recovery within 3 months is the rule. Division of the nerve paralyses the cord in the ‘cadaveric’ position (i.e., midway between the closed and open positions).</a:t>
                      </a:r>
                      <a:endParaRPr sz="1000">
                        <a:solidFill>
                          <a:srgbClr val="1C4588"/>
                        </a:solidFill>
                        <a:latin typeface="Mada"/>
                        <a:ea typeface="Mada"/>
                        <a:cs typeface="Mada"/>
                        <a:sym typeface="Mada"/>
                      </a:endParaRPr>
                    </a:p>
                    <a:p>
                      <a:pPr indent="-185900" lvl="1" marL="630000" rtl="0" algn="l">
                        <a:lnSpc>
                          <a:spcPct val="115000"/>
                        </a:lnSpc>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Bilateral </a:t>
                      </a:r>
                      <a:r>
                        <a:rPr lang="en-GB" sz="1000">
                          <a:solidFill>
                            <a:srgbClr val="1C4588"/>
                          </a:solidFill>
                          <a:latin typeface="Mada"/>
                          <a:ea typeface="Mada"/>
                          <a:cs typeface="Mada"/>
                          <a:sym typeface="Mada"/>
                        </a:rPr>
                        <a:t>nerve injury results in </a:t>
                      </a:r>
                      <a:r>
                        <a:rPr b="1" lang="en-GB" sz="1000">
                          <a:solidFill>
                            <a:srgbClr val="1C4588"/>
                          </a:solidFill>
                          <a:latin typeface="Mada"/>
                          <a:ea typeface="Mada"/>
                          <a:cs typeface="Mada"/>
                          <a:sym typeface="Mada"/>
                        </a:rPr>
                        <a:t>stridor </a:t>
                      </a:r>
                      <a:r>
                        <a:rPr lang="en-GB" sz="1000">
                          <a:solidFill>
                            <a:srgbClr val="1C4588"/>
                          </a:solidFill>
                          <a:latin typeface="Mada"/>
                          <a:ea typeface="Mada"/>
                          <a:cs typeface="Mada"/>
                          <a:sym typeface="Mada"/>
                        </a:rPr>
                        <a:t>and</a:t>
                      </a:r>
                      <a:r>
                        <a:rPr b="1" lang="en-GB" sz="1000">
                          <a:solidFill>
                            <a:srgbClr val="1C4588"/>
                          </a:solidFill>
                          <a:latin typeface="Mada"/>
                          <a:ea typeface="Mada"/>
                          <a:cs typeface="Mada"/>
                          <a:sym typeface="Mada"/>
                        </a:rPr>
                        <a:t> ineffective coughing</a:t>
                      </a:r>
                      <a:r>
                        <a:rPr lang="en-GB" sz="1000">
                          <a:solidFill>
                            <a:srgbClr val="1C4588"/>
                          </a:solidFill>
                          <a:latin typeface="Mada"/>
                          <a:ea typeface="Mada"/>
                          <a:cs typeface="Mada"/>
                          <a:sym typeface="Mada"/>
                        </a:rPr>
                        <a:t> when the endotracheal tube is withdrawn at the end of the operation. The tube is re inserted immediately and, if there is no early improvement, tracheostomy may be required</a:t>
                      </a:r>
                      <a:endParaRPr sz="1000">
                        <a:solidFill>
                          <a:srgbClr val="1C4588"/>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ctr">
                        <a:spcBef>
                          <a:spcPts val="0"/>
                        </a:spcBef>
                        <a:spcAft>
                          <a:spcPts val="0"/>
                        </a:spcAft>
                        <a:buNone/>
                      </a:pPr>
                      <a:r>
                        <a:rPr b="1" lang="en-GB" sz="1100">
                          <a:solidFill>
                            <a:srgbClr val="1C4588"/>
                          </a:solidFill>
                          <a:highlight>
                            <a:srgbClr val="C5F4E0"/>
                          </a:highlight>
                          <a:latin typeface="Mada"/>
                          <a:ea typeface="Mada"/>
                          <a:cs typeface="Mada"/>
                          <a:sym typeface="Mada"/>
                        </a:rPr>
                        <a:t>Scar complications: </a:t>
                      </a:r>
                      <a:endParaRPr b="1" sz="1100">
                        <a:solidFill>
                          <a:srgbClr val="1C4588"/>
                        </a:solidFill>
                        <a:highlight>
                          <a:srgbClr val="C5F4E0"/>
                        </a:highlight>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185900" lvl="0" marL="244800" marR="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scar can become hypertrophic or keloid, particularly when the incision has been placed low in the neck. Recurrent keloid formation is common after excision of the scar</a:t>
                      </a:r>
                      <a:endParaRPr sz="1000">
                        <a:solidFill>
                          <a:srgbClr val="1C4588"/>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ctr">
                        <a:spcBef>
                          <a:spcPts val="0"/>
                        </a:spcBef>
                        <a:spcAft>
                          <a:spcPts val="0"/>
                        </a:spcAft>
                        <a:buNone/>
                      </a:pPr>
                      <a:r>
                        <a:rPr b="1" lang="en-GB" sz="1100">
                          <a:solidFill>
                            <a:srgbClr val="1C4588"/>
                          </a:solidFill>
                          <a:highlight>
                            <a:srgbClr val="C5F4E0"/>
                          </a:highlight>
                          <a:latin typeface="Mada"/>
                          <a:ea typeface="Mada"/>
                          <a:cs typeface="Mada"/>
                          <a:sym typeface="Mada"/>
                        </a:rPr>
                        <a:t>Others</a:t>
                      </a:r>
                      <a:endParaRPr b="1" sz="1100">
                        <a:solidFill>
                          <a:srgbClr val="1C4588"/>
                        </a:solidFill>
                        <a:highlight>
                          <a:srgbClr val="C5F4E0"/>
                        </a:highlight>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185900" lvl="0" marL="244800" marR="0" rtl="0" algn="l">
                        <a:lnSpc>
                          <a:spcPct val="115000"/>
                        </a:lnSpc>
                        <a:spcBef>
                          <a:spcPts val="0"/>
                        </a:spcBef>
                        <a:spcAft>
                          <a:spcPts val="0"/>
                        </a:spcAft>
                        <a:buClr>
                          <a:srgbClr val="1C4588"/>
                        </a:buClr>
                        <a:buSzPts val="1000"/>
                        <a:buFont typeface="Mada"/>
                        <a:buChar char="●"/>
                      </a:pPr>
                      <a:r>
                        <a:rPr b="1" lang="en-GB" sz="1000">
                          <a:solidFill>
                            <a:srgbClr val="1C4588"/>
                          </a:solidFill>
                          <a:highlight>
                            <a:srgbClr val="C5F4E0"/>
                          </a:highlight>
                          <a:latin typeface="Mada"/>
                          <a:ea typeface="Mada"/>
                          <a:cs typeface="Mada"/>
                          <a:sym typeface="Mada"/>
                        </a:rPr>
                        <a:t>Hypothyroidism</a:t>
                      </a:r>
                      <a:endParaRPr b="1" sz="1000">
                        <a:solidFill>
                          <a:srgbClr val="1C4588"/>
                        </a:solidFill>
                        <a:highlight>
                          <a:srgbClr val="C5F4E0"/>
                        </a:highlight>
                        <a:latin typeface="Mada"/>
                        <a:ea typeface="Mada"/>
                        <a:cs typeface="Mada"/>
                        <a:sym typeface="Mada"/>
                      </a:endParaRPr>
                    </a:p>
                    <a:p>
                      <a:pPr indent="-185900" lvl="0" marL="244800" rtl="0" algn="l">
                        <a:lnSpc>
                          <a:spcPct val="115000"/>
                        </a:lnSpc>
                        <a:spcBef>
                          <a:spcPts val="0"/>
                        </a:spcBef>
                        <a:spcAft>
                          <a:spcPts val="0"/>
                        </a:spcAft>
                        <a:buClr>
                          <a:srgbClr val="1C4588"/>
                        </a:buClr>
                        <a:buSzPts val="1000"/>
                        <a:buFont typeface="Mada"/>
                        <a:buChar char="●"/>
                      </a:pPr>
                      <a:r>
                        <a:rPr b="1" lang="en-GB" sz="1000">
                          <a:solidFill>
                            <a:srgbClr val="1C4588"/>
                          </a:solidFill>
                          <a:highlight>
                            <a:srgbClr val="C5F4E0"/>
                          </a:highlight>
                          <a:latin typeface="Mada"/>
                          <a:ea typeface="Mada"/>
                          <a:cs typeface="Mada"/>
                          <a:sym typeface="Mada"/>
                        </a:rPr>
                        <a:t>Hypoparathyroidism</a:t>
                      </a:r>
                      <a:endParaRPr sz="1000">
                        <a:solidFill>
                          <a:srgbClr val="1C4588"/>
                        </a:solidFill>
                        <a:latin typeface="Mada"/>
                        <a:ea typeface="Mada"/>
                        <a:cs typeface="Mada"/>
                        <a:sym typeface="Mada"/>
                      </a:endParaRPr>
                    </a:p>
                    <a:p>
                      <a:pPr indent="-292100" lvl="1" marL="9144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Bruising or accidental removal of the parathyroid glands leads to hypoparathyroidism, manifest by </a:t>
                      </a:r>
                      <a:r>
                        <a:rPr b="1" lang="en-GB" sz="1000">
                          <a:solidFill>
                            <a:srgbClr val="1C4588"/>
                          </a:solidFill>
                          <a:latin typeface="Mada"/>
                          <a:ea typeface="Mada"/>
                          <a:cs typeface="Mada"/>
                          <a:sym typeface="Mada"/>
                        </a:rPr>
                        <a:t>hypocalcaemia</a:t>
                      </a:r>
                      <a:r>
                        <a:rPr lang="en-GB" sz="1000">
                          <a:solidFill>
                            <a:srgbClr val="1C4588"/>
                          </a:solidFill>
                          <a:latin typeface="Mada"/>
                          <a:ea typeface="Mada"/>
                          <a:cs typeface="Mada"/>
                          <a:sym typeface="Mada"/>
                        </a:rPr>
                        <a:t> and symptoms of increased neuromuscular excitability </a:t>
                      </a:r>
                      <a:endParaRPr sz="1000">
                        <a:solidFill>
                          <a:srgbClr val="1C4588"/>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pic>
        <p:nvPicPr>
          <p:cNvPr id="729" name="Google Shape;729;p21"/>
          <p:cNvPicPr preferRelativeResize="0"/>
          <p:nvPr/>
        </p:nvPicPr>
        <p:blipFill rotWithShape="1">
          <a:blip r:embed="rId3">
            <a:alphaModFix/>
          </a:blip>
          <a:srcRect b="0" l="3650" r="4166" t="36073"/>
          <a:stretch/>
        </p:blipFill>
        <p:spPr>
          <a:xfrm>
            <a:off x="504407" y="7606344"/>
            <a:ext cx="1212750" cy="540299"/>
          </a:xfrm>
          <a:prstGeom prst="rect">
            <a:avLst/>
          </a:prstGeom>
          <a:noFill/>
          <a:ln>
            <a:noFill/>
          </a:ln>
        </p:spPr>
      </p:pic>
      <p:sp>
        <p:nvSpPr>
          <p:cNvPr id="730" name="Google Shape;730;p21"/>
          <p:cNvSpPr/>
          <p:nvPr/>
        </p:nvSpPr>
        <p:spPr>
          <a:xfrm>
            <a:off x="-256600" y="343725"/>
            <a:ext cx="794400" cy="192300"/>
          </a:xfrm>
          <a:prstGeom prst="rect">
            <a:avLst/>
          </a:prstGeom>
          <a:solidFill>
            <a:srgbClr val="1C45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solidFill>
                  <a:srgbClr val="FFFFFF"/>
                </a:solidFill>
                <a:latin typeface="Lobster"/>
                <a:ea typeface="Lobster"/>
                <a:cs typeface="Lobster"/>
                <a:sym typeface="Lobster"/>
              </a:rPr>
              <a:t>           Extra</a:t>
            </a:r>
            <a:endParaRPr sz="1000">
              <a:solidFill>
                <a:srgbClr val="FFFFFF"/>
              </a:solidFill>
              <a:latin typeface="Lobster"/>
              <a:ea typeface="Lobster"/>
              <a:cs typeface="Lobster"/>
              <a:sym typeface="Lobste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