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10698475" cx="7589525"/>
  <p:notesSz cx="6858000" cy="9144000"/>
  <p:embeddedFontLst>
    <p:embeddedFont>
      <p:font typeface="Patrick Hand"/>
      <p:regular r:id="rId29"/>
    </p:embeddedFont>
    <p:embeddedFont>
      <p:font typeface="Fredoka One"/>
      <p:regular r:id="rId30"/>
    </p:embeddedFont>
    <p:embeddedFont>
      <p:font typeface="Fira Sans Extra Condensed Medium"/>
      <p:regular r:id="rId31"/>
      <p:bold r:id="rId32"/>
      <p:italic r:id="rId33"/>
      <p:boldItalic r:id="rId34"/>
    </p:embeddedFont>
    <p:embeddedFont>
      <p:font typeface="Fira Sans SemiBold"/>
      <p:regular r:id="rId35"/>
      <p:bold r:id="rId36"/>
      <p:italic r:id="rId37"/>
      <p:boldItalic r:id="rId38"/>
    </p:embeddedFont>
    <p:embeddedFont>
      <p:font typeface="Alegreya"/>
      <p:regular r:id="rId39"/>
      <p:bold r:id="rId40"/>
      <p:italic r:id="rId41"/>
      <p:boldItalic r:id="rId42"/>
    </p:embeddedFont>
    <p:embeddedFont>
      <p:font typeface="Roboto"/>
      <p:regular r:id="rId43"/>
      <p:bold r:id="rId44"/>
      <p:italic r:id="rId45"/>
      <p:boldItalic r:id="rId46"/>
    </p:embeddedFont>
    <p:embeddedFont>
      <p:font typeface="Playfair Display"/>
      <p:regular r:id="rId47"/>
      <p:bold r:id="rId48"/>
      <p:italic r:id="rId49"/>
      <p:boldItalic r:id="rId50"/>
    </p:embeddedFont>
    <p:embeddedFont>
      <p:font typeface="Bebas Neue"/>
      <p:regular r:id="rId51"/>
    </p:embeddedFont>
    <p:embeddedFont>
      <p:font typeface="Mada"/>
      <p:regular r:id="rId52"/>
      <p:bold r:id="rId53"/>
    </p:embeddedFont>
    <p:embeddedFont>
      <p:font typeface="Lora"/>
      <p:regular r:id="rId54"/>
      <p:bold r:id="rId55"/>
      <p:italic r:id="rId56"/>
      <p:boldItalic r:id="rId57"/>
    </p:embeddedFont>
    <p:embeddedFont>
      <p:font typeface="Reenie Beanie"/>
      <p:regular r:id="rId58"/>
    </p:embeddedFont>
    <p:embeddedFont>
      <p:font typeface="Life Savers ExtraBold"/>
      <p:bold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guide id="3" orient="horz" pos="2721">
          <p15:clr>
            <a:srgbClr val="9AA0A6"/>
          </p15:clr>
        </p15:guide>
        <p15:guide id="4" orient="horz" pos="1266">
          <p15:clr>
            <a:srgbClr val="9AA0A6"/>
          </p15:clr>
        </p15:guide>
        <p15:guide id="5" orient="horz" pos="845">
          <p15:clr>
            <a:srgbClr val="9AA0A6"/>
          </p15:clr>
        </p15:guide>
        <p15:guide id="6" orient="horz" pos="941">
          <p15:clr>
            <a:srgbClr val="9AA0A6"/>
          </p15:clr>
        </p15:guide>
        <p15:guide id="7" orient="horz" pos="2494">
          <p15:clr>
            <a:srgbClr val="9AA0A6"/>
          </p15:clr>
        </p15:guide>
        <p15:guide id="8" orient="horz" pos="2590">
          <p15:clr>
            <a:srgbClr val="9AA0A6"/>
          </p15:clr>
        </p15:guide>
        <p15:guide id="9" orient="horz" pos="1672">
          <p15:clr>
            <a:srgbClr val="9AA0A6"/>
          </p15:clr>
        </p15:guide>
        <p15:guide id="10" orient="horz" pos="1587">
          <p15:clr>
            <a:srgbClr val="9AA0A6"/>
          </p15:clr>
        </p15:guide>
        <p15:guide id="11" orient="horz" pos="1735">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A38DF2D-E80D-4F74-A7BE-34DB43027AB1}">
  <a:tblStyle styleId="{DA38DF2D-E80D-4F74-A7BE-34DB43027AB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 pos="2721" orient="horz"/>
        <p:guide pos="1266" orient="horz"/>
        <p:guide pos="845" orient="horz"/>
        <p:guide pos="941" orient="horz"/>
        <p:guide pos="2494" orient="horz"/>
        <p:guide pos="2590" orient="horz"/>
        <p:guide pos="1672" orient="horz"/>
        <p:guide pos="1587" orient="horz"/>
        <p:guide pos="1735"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legreya-bold.fntdata"/><Relationship Id="rId42" Type="http://schemas.openxmlformats.org/officeDocument/2006/relationships/font" Target="fonts/Alegreya-boldItalic.fntdata"/><Relationship Id="rId41" Type="http://schemas.openxmlformats.org/officeDocument/2006/relationships/font" Target="fonts/Alegreya-italic.fntdata"/><Relationship Id="rId44" Type="http://schemas.openxmlformats.org/officeDocument/2006/relationships/font" Target="fonts/Roboto-bold.fntdata"/><Relationship Id="rId43" Type="http://schemas.openxmlformats.org/officeDocument/2006/relationships/font" Target="fonts/Roboto-regular.fntdata"/><Relationship Id="rId46" Type="http://schemas.openxmlformats.org/officeDocument/2006/relationships/font" Target="fonts/Roboto-boldItalic.fntdata"/><Relationship Id="rId45" Type="http://schemas.openxmlformats.org/officeDocument/2006/relationships/font" Target="fonts/Robo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layfairDisplay-bold.fntdata"/><Relationship Id="rId47" Type="http://schemas.openxmlformats.org/officeDocument/2006/relationships/font" Target="fonts/PlayfairDisplay-regular.fntdata"/><Relationship Id="rId49" Type="http://schemas.openxmlformats.org/officeDocument/2006/relationships/font" Target="fonts/PlayfairDisplay-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FiraSansExtraCondensedMedium-regular.fntdata"/><Relationship Id="rId30" Type="http://schemas.openxmlformats.org/officeDocument/2006/relationships/font" Target="fonts/FredokaOne-regular.fntdata"/><Relationship Id="rId33" Type="http://schemas.openxmlformats.org/officeDocument/2006/relationships/font" Target="fonts/FiraSansExtraCondensedMedium-italic.fntdata"/><Relationship Id="rId32" Type="http://schemas.openxmlformats.org/officeDocument/2006/relationships/font" Target="fonts/FiraSansExtraCondensedMedium-bold.fntdata"/><Relationship Id="rId35" Type="http://schemas.openxmlformats.org/officeDocument/2006/relationships/font" Target="fonts/FiraSansSemiBold-regular.fntdata"/><Relationship Id="rId34" Type="http://schemas.openxmlformats.org/officeDocument/2006/relationships/font" Target="fonts/FiraSansExtraCondensedMedium-boldItalic.fntdata"/><Relationship Id="rId37" Type="http://schemas.openxmlformats.org/officeDocument/2006/relationships/font" Target="fonts/FiraSansSemiBold-italic.fntdata"/><Relationship Id="rId36" Type="http://schemas.openxmlformats.org/officeDocument/2006/relationships/font" Target="fonts/FiraSansSemiBold-bold.fntdata"/><Relationship Id="rId39" Type="http://schemas.openxmlformats.org/officeDocument/2006/relationships/font" Target="fonts/Alegreya-regular.fntdata"/><Relationship Id="rId38" Type="http://schemas.openxmlformats.org/officeDocument/2006/relationships/font" Target="fonts/FiraSansSemiBold-bold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font" Target="fonts/PatrickHand-regular.fntdata"/><Relationship Id="rId51" Type="http://schemas.openxmlformats.org/officeDocument/2006/relationships/font" Target="fonts/BebasNeue-regular.fntdata"/><Relationship Id="rId50" Type="http://schemas.openxmlformats.org/officeDocument/2006/relationships/font" Target="fonts/PlayfairDisplay-boldItalic.fntdata"/><Relationship Id="rId53" Type="http://schemas.openxmlformats.org/officeDocument/2006/relationships/font" Target="fonts/Mada-bold.fntdata"/><Relationship Id="rId52" Type="http://schemas.openxmlformats.org/officeDocument/2006/relationships/font" Target="fonts/Mada-regular.fntdata"/><Relationship Id="rId11" Type="http://schemas.openxmlformats.org/officeDocument/2006/relationships/slide" Target="slides/slide5.xml"/><Relationship Id="rId55" Type="http://schemas.openxmlformats.org/officeDocument/2006/relationships/font" Target="fonts/Lora-bold.fntdata"/><Relationship Id="rId10" Type="http://schemas.openxmlformats.org/officeDocument/2006/relationships/slide" Target="slides/slide4.xml"/><Relationship Id="rId54" Type="http://schemas.openxmlformats.org/officeDocument/2006/relationships/font" Target="fonts/Lora-regular.fntdata"/><Relationship Id="rId13" Type="http://schemas.openxmlformats.org/officeDocument/2006/relationships/slide" Target="slides/slide7.xml"/><Relationship Id="rId57" Type="http://schemas.openxmlformats.org/officeDocument/2006/relationships/font" Target="fonts/Lora-boldItalic.fntdata"/><Relationship Id="rId12" Type="http://schemas.openxmlformats.org/officeDocument/2006/relationships/slide" Target="slides/slide6.xml"/><Relationship Id="rId56" Type="http://schemas.openxmlformats.org/officeDocument/2006/relationships/font" Target="fonts/Lora-italic.fntdata"/><Relationship Id="rId15" Type="http://schemas.openxmlformats.org/officeDocument/2006/relationships/slide" Target="slides/slide9.xml"/><Relationship Id="rId59" Type="http://schemas.openxmlformats.org/officeDocument/2006/relationships/font" Target="fonts/LifeSaversExtraBold-bold.fntdata"/><Relationship Id="rId14" Type="http://schemas.openxmlformats.org/officeDocument/2006/relationships/slide" Target="slides/slide8.xml"/><Relationship Id="rId58" Type="http://schemas.openxmlformats.org/officeDocument/2006/relationships/font" Target="fonts/ReenieBeanie-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ceb9420c75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ceb9420c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ceb9420c75_0_377: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ceb9420c75_0_3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ceb9420c75_0_43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ceb9420c75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ceb9420c75_0_447: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ceb9420c75_0_4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ceb9420c75_0_478: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ceb9420c75_0_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ceb9420c75_0_52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ceb9420c75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ceb9420c75_0_56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15" name="Google Shape;715;gceb9420c75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2" name="Shape 782"/>
        <p:cNvGrpSpPr/>
        <p:nvPr/>
      </p:nvGrpSpPr>
      <p:grpSpPr>
        <a:xfrm>
          <a:off x="0" y="0"/>
          <a:ext cx="0" cy="0"/>
          <a:chOff x="0" y="0"/>
          <a:chExt cx="0" cy="0"/>
        </a:xfrm>
      </p:grpSpPr>
      <p:sp>
        <p:nvSpPr>
          <p:cNvPr id="783" name="Google Shape;783;gceb9420c75_0_63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84" name="Google Shape;784;gceb9420c75_0_6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ceb9420c75_0_68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832" name="Google Shape;832;gceb9420c75_0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ceb9420c75_0_761: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913" name="Google Shape;913;gceb9420c75_0_7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bb5971a51d_0_1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bb5971a51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ceb9420c75_0_5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ceb9420c75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cec96d7132_1_22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957" name="Google Shape;957;gcec96d7132_1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bb5971a51d_0_3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968" name="Google Shape;968;gbb5971a51d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4" name="Shape 984"/>
        <p:cNvGrpSpPr/>
        <p:nvPr/>
      </p:nvGrpSpPr>
      <p:grpSpPr>
        <a:xfrm>
          <a:off x="0" y="0"/>
          <a:ext cx="0" cy="0"/>
          <a:chOff x="0" y="0"/>
          <a:chExt cx="0" cy="0"/>
        </a:xfrm>
      </p:grpSpPr>
      <p:sp>
        <p:nvSpPr>
          <p:cNvPr id="985" name="Google Shape;985;g820d8cd4f9_0_5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986" name="Google Shape;986;g820d8cd4f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cec96d7132_1_5: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cec96d7132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cec96d7132_1_9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cec96d7132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ceb9420c75_0_8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ceb9420c75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ceb9420c75_0_118: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ceb9420c75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ceb9420c75_0_197: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ceb9420c75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ceb9420c75_0_24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ceb9420c75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ceb9420c75_0_27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ceb9420c75_0_2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hyperlink" Target="https://docs.google.com/presentation/d/1TKjgKmuF8-7aGjiAgt-2f6dUWPkTI7rnH1d3RF0xuIw/edit?usp=sharing" TargetMode="External"/><Relationship Id="rId7"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i.imgur.com/RlYugk7.png" TargetMode="External"/><Relationship Id="rId4" Type="http://schemas.openxmlformats.org/officeDocument/2006/relationships/image" Target="../media/image32.png"/><Relationship Id="rId5"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i.imgur.com/EVUlZuP.png" TargetMode="External"/><Relationship Id="rId4" Type="http://schemas.openxmlformats.org/officeDocument/2006/relationships/image" Target="../media/image30.png"/><Relationship Id="rId5" Type="http://schemas.openxmlformats.org/officeDocument/2006/relationships/hyperlink" Target="https://i.imgur.com/YJgC15l.png" TargetMode="External"/><Relationship Id="rId6" Type="http://schemas.openxmlformats.org/officeDocument/2006/relationships/image" Target="../media/image28.png"/><Relationship Id="rId7" Type="http://schemas.openxmlformats.org/officeDocument/2006/relationships/hyperlink" Target="https://i.imgur.com/C2VjuaS.png" TargetMode="External"/><Relationship Id="rId8"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0" Type="http://schemas.openxmlformats.org/officeDocument/2006/relationships/image" Target="../media/image40.png"/><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i.imgur.com/HLnn0Uc.png" TargetMode="External"/><Relationship Id="rId4" Type="http://schemas.openxmlformats.org/officeDocument/2006/relationships/image" Target="../media/image26.png"/><Relationship Id="rId9" Type="http://schemas.openxmlformats.org/officeDocument/2006/relationships/hyperlink" Target="https://i.imgur.com/C5WqlG4.png" TargetMode="External"/><Relationship Id="rId5" Type="http://schemas.openxmlformats.org/officeDocument/2006/relationships/hyperlink" Target="https://imgur.com/9fMPgIr" TargetMode="External"/><Relationship Id="rId6" Type="http://schemas.openxmlformats.org/officeDocument/2006/relationships/image" Target="../media/image33.png"/><Relationship Id="rId7" Type="http://schemas.openxmlformats.org/officeDocument/2006/relationships/hyperlink" Target="https://i.imgur.com/0FE66be.png" TargetMode="External"/><Relationship Id="rId8"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i.imgur.com/SQOfjVo.png" TargetMode="External"/><Relationship Id="rId4" Type="http://schemas.openxmlformats.org/officeDocument/2006/relationships/image" Target="../media/image34.png"/><Relationship Id="rId5" Type="http://schemas.openxmlformats.org/officeDocument/2006/relationships/hyperlink" Target="https://i.imgur.com/P769Rnv.png" TargetMode="External"/><Relationship Id="rId6" Type="http://schemas.openxmlformats.org/officeDocument/2006/relationships/image" Target="../media/image35.png"/><Relationship Id="rId7" Type="http://schemas.openxmlformats.org/officeDocument/2006/relationships/hyperlink" Target="https://i.imgur.com/xkQwbSE.png" TargetMode="External"/><Relationship Id="rId8"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9.png"/><Relationship Id="rId4" Type="http://schemas.openxmlformats.org/officeDocument/2006/relationships/image" Target="../media/image38.png"/><Relationship Id="rId5" Type="http://schemas.openxmlformats.org/officeDocument/2006/relationships/image" Target="../media/image47.png"/><Relationship Id="rId6"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4.png"/><Relationship Id="rId4" Type="http://schemas.openxmlformats.org/officeDocument/2006/relationships/image" Target="../media/image43.png"/><Relationship Id="rId5" Type="http://schemas.openxmlformats.org/officeDocument/2006/relationships/image" Target="../media/image48.png"/><Relationship Id="rId6"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1.png"/><Relationship Id="rId4" Type="http://schemas.openxmlformats.org/officeDocument/2006/relationships/image" Target="../media/image50.png"/><Relationship Id="rId5" Type="http://schemas.openxmlformats.org/officeDocument/2006/relationships/image" Target="../media/image54.png"/><Relationship Id="rId6" Type="http://schemas.openxmlformats.org/officeDocument/2006/relationships/image" Target="../media/image5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2.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docs.google.com/presentation/d/1Vrjo7faTQ5wyZgLVjgKEQnyb9mHaPPYaExEd438A2QE/edit?usp=sharing" TargetMode="External"/><Relationship Id="rId4" Type="http://schemas.openxmlformats.org/officeDocument/2006/relationships/hyperlink" Target="https://docs.google.com/presentation/d/1eUNz0J6tIaTekeTGlOvYAMO6hGDCMuk-ZpptC_98scA/edit?usp=sharing" TargetMode="External"/><Relationship Id="rId5" Type="http://schemas.openxmlformats.org/officeDocument/2006/relationships/image" Target="../media/image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52.png"/><Relationship Id="rId4" Type="http://schemas.openxmlformats.org/officeDocument/2006/relationships/hyperlink" Target="https://docs.google.com/forms/d/e/1FAIpQLSellgvn263ZGMVLfCNfffhfGB8DwE-fZDSLmWJlAtaqXm_24w/viewform?usp=sf_link" TargetMode="External"/><Relationship Id="rId5" Type="http://schemas.openxmlformats.org/officeDocument/2006/relationships/image" Target="../media/image55.png"/><Relationship Id="rId6" Type="http://schemas.openxmlformats.org/officeDocument/2006/relationships/image" Target="../media/image5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1" Type="http://schemas.openxmlformats.org/officeDocument/2006/relationships/hyperlink" Target="https://i.imgur.com/AO6yCb0.png" TargetMode="External"/><Relationship Id="rId10" Type="http://schemas.openxmlformats.org/officeDocument/2006/relationships/image" Target="../media/image18.png"/><Relationship Id="rId13" Type="http://schemas.openxmlformats.org/officeDocument/2006/relationships/hyperlink" Target="https://i.imgur.com/Hwq97Cd.png" TargetMode="External"/><Relationship Id="rId12"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hyperlink" Target="https://i.imgur.com/kv3lYrd.png" TargetMode="External"/><Relationship Id="rId15" Type="http://schemas.openxmlformats.org/officeDocument/2006/relationships/hyperlink" Target="https://i.imgur.com/rk24E68.png" TargetMode="External"/><Relationship Id="rId14" Type="http://schemas.openxmlformats.org/officeDocument/2006/relationships/image" Target="../media/image20.png"/><Relationship Id="rId17" Type="http://schemas.openxmlformats.org/officeDocument/2006/relationships/hyperlink" Target="https://i.imgur.com/yGWQvGI.png" TargetMode="External"/><Relationship Id="rId16" Type="http://schemas.openxmlformats.org/officeDocument/2006/relationships/image" Target="../media/image21.png"/><Relationship Id="rId5" Type="http://schemas.openxmlformats.org/officeDocument/2006/relationships/image" Target="../media/image8.png"/><Relationship Id="rId6" Type="http://schemas.openxmlformats.org/officeDocument/2006/relationships/image" Target="../media/image4.png"/><Relationship Id="rId18" Type="http://schemas.openxmlformats.org/officeDocument/2006/relationships/image" Target="../media/image23.png"/><Relationship Id="rId7" Type="http://schemas.openxmlformats.org/officeDocument/2006/relationships/image" Target="../media/image14.png"/><Relationship Id="rId8"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i.imgur.com/FQZaJO0.png" TargetMode="External"/><Relationship Id="rId4" Type="http://schemas.openxmlformats.org/officeDocument/2006/relationships/image" Target="../media/image36.png"/><Relationship Id="rId5" Type="http://schemas.openxmlformats.org/officeDocument/2006/relationships/hyperlink" Target="https://i.imgur.com/NiVSr2t.png" TargetMode="External"/><Relationship Id="rId6"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i.imgur.com/JmQhRW8.png" TargetMode="Externa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i.imgur.com/SbVL0VO.png" TargetMode="External"/><Relationship Id="rId4" Type="http://schemas.openxmlformats.org/officeDocument/2006/relationships/image" Target="../media/image24.png"/><Relationship Id="rId5" Type="http://schemas.openxmlformats.org/officeDocument/2006/relationships/image" Target="../media/image29.png"/><Relationship Id="rId6" Type="http://schemas.openxmlformats.org/officeDocument/2006/relationships/image" Target="../media/image22.png"/><Relationship Id="rId7" Type="http://schemas.openxmlformats.org/officeDocument/2006/relationships/hyperlink" Target="https://i.imgur.com/JmQhRW8.png" TargetMode="External"/><Relationship Id="rId8"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rot="5400000">
            <a:off x="2970450" y="-2685775"/>
            <a:ext cx="1317300" cy="73722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rot="5400000">
            <a:off x="2650418" y="-2650200"/>
            <a:ext cx="1284900" cy="67377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2322171" y="345764"/>
            <a:ext cx="1261879" cy="827325"/>
          </a:xfrm>
          <a:prstGeom prst="rect">
            <a:avLst/>
          </a:prstGeom>
          <a:noFill/>
          <a:ln>
            <a:noFill/>
          </a:ln>
        </p:spPr>
      </p:pic>
      <p:sp>
        <p:nvSpPr>
          <p:cNvPr id="57" name="Google Shape;57;p13"/>
          <p:cNvSpPr txBox="1"/>
          <p:nvPr/>
        </p:nvSpPr>
        <p:spPr>
          <a:xfrm>
            <a:off x="238125" y="9324975"/>
            <a:ext cx="17145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E29578"/>
                </a:solidFill>
                <a:latin typeface="Lora"/>
                <a:ea typeface="Lora"/>
                <a:cs typeface="Lora"/>
                <a:sym typeface="Lora"/>
              </a:rPr>
              <a:t>Colour Index</a:t>
            </a:r>
            <a:endParaRPr>
              <a:solidFill>
                <a:srgbClr val="E29578"/>
              </a:solidFill>
              <a:latin typeface="Lora"/>
              <a:ea typeface="Lora"/>
              <a:cs typeface="Lora"/>
              <a:sym typeface="Lora"/>
            </a:endParaRPr>
          </a:p>
        </p:txBody>
      </p:sp>
      <p:sp>
        <p:nvSpPr>
          <p:cNvPr id="58" name="Google Shape;58;p13"/>
          <p:cNvSpPr txBox="1"/>
          <p:nvPr/>
        </p:nvSpPr>
        <p:spPr>
          <a:xfrm>
            <a:off x="95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Main Text</a:t>
            </a:r>
            <a:endParaRPr sz="1200">
              <a:latin typeface="Mada"/>
              <a:ea typeface="Mada"/>
              <a:cs typeface="Mada"/>
              <a:sym typeface="Mada"/>
            </a:endParaRPr>
          </a:p>
          <a:p>
            <a:pPr indent="-304800" lvl="0" marL="457200" rtl="0" algn="l">
              <a:spcBef>
                <a:spcPts val="0"/>
              </a:spcBef>
              <a:spcAft>
                <a:spcPts val="0"/>
              </a:spcAft>
              <a:buClr>
                <a:srgbClr val="6C9EEC"/>
              </a:buClr>
              <a:buSzPts val="1200"/>
              <a:buFont typeface="Mada"/>
              <a:buChar char="●"/>
            </a:pPr>
            <a:r>
              <a:rPr lang="en-GB" sz="1200">
                <a:solidFill>
                  <a:srgbClr val="6C9EEC"/>
                </a:solidFill>
                <a:latin typeface="Mada"/>
                <a:ea typeface="Mada"/>
                <a:cs typeface="Mada"/>
                <a:sym typeface="Mada"/>
              </a:rPr>
              <a:t>Males slides</a:t>
            </a:r>
            <a:endParaRPr sz="1200">
              <a:solidFill>
                <a:srgbClr val="6C9EEC"/>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Females slides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Doctor notes</a:t>
            </a:r>
            <a:endParaRPr sz="1200">
              <a:solidFill>
                <a:srgbClr val="6AA84F"/>
              </a:solidFill>
              <a:latin typeface="Mada"/>
              <a:ea typeface="Mada"/>
              <a:cs typeface="Mada"/>
              <a:sym typeface="Mada"/>
            </a:endParaRPr>
          </a:p>
        </p:txBody>
      </p:sp>
      <p:sp>
        <p:nvSpPr>
          <p:cNvPr id="59" name="Google Shape;59;p13"/>
          <p:cNvSpPr txBox="1"/>
          <p:nvPr/>
        </p:nvSpPr>
        <p:spPr>
          <a:xfrm>
            <a:off x="17621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Textbook</a:t>
            </a:r>
            <a:endParaRPr sz="1200">
              <a:solidFill>
                <a:srgbClr val="1C4588"/>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Important</a:t>
            </a:r>
            <a:endParaRPr sz="1200">
              <a:solidFill>
                <a:srgbClr val="CC0000"/>
              </a:solidFill>
              <a:latin typeface="Mada"/>
              <a:ea typeface="Mada"/>
              <a:cs typeface="Mada"/>
              <a:sym typeface="Mada"/>
            </a:endParaRPr>
          </a:p>
          <a:p>
            <a:pPr indent="-304800" lvl="0" marL="457200" rtl="0" algn="l">
              <a:spcBef>
                <a:spcPts val="0"/>
              </a:spcBef>
              <a:spcAft>
                <a:spcPts val="0"/>
              </a:spcAft>
              <a:buClr>
                <a:srgbClr val="CEA320"/>
              </a:buClr>
              <a:buSzPts val="1200"/>
              <a:buFont typeface="Mada"/>
              <a:buChar char="●"/>
            </a:pPr>
            <a:r>
              <a:rPr lang="en-GB" sz="1200">
                <a:solidFill>
                  <a:srgbClr val="CEA320"/>
                </a:solidFill>
                <a:latin typeface="Mada"/>
                <a:ea typeface="Mada"/>
                <a:cs typeface="Mada"/>
                <a:sym typeface="Mada"/>
              </a:rPr>
              <a:t>Golden notes</a:t>
            </a:r>
            <a:endParaRPr sz="1200">
              <a:solidFill>
                <a:srgbClr val="CEA32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Extra</a:t>
            </a:r>
            <a:endParaRPr sz="1200">
              <a:solidFill>
                <a:srgbClr val="999999"/>
              </a:solidFill>
              <a:latin typeface="Mada"/>
              <a:ea typeface="Mada"/>
              <a:cs typeface="Mada"/>
              <a:sym typeface="Mada"/>
            </a:endParaRPr>
          </a:p>
        </p:txBody>
      </p:sp>
      <p:cxnSp>
        <p:nvCxnSpPr>
          <p:cNvPr id="60" name="Google Shape;60;p13"/>
          <p:cNvCxnSpPr/>
          <p:nvPr/>
        </p:nvCxnSpPr>
        <p:spPr>
          <a:xfrm>
            <a:off x="1704975" y="9677400"/>
            <a:ext cx="0" cy="867000"/>
          </a:xfrm>
          <a:prstGeom prst="straightConnector1">
            <a:avLst/>
          </a:prstGeom>
          <a:noFill/>
          <a:ln cap="flat" cmpd="sng" w="9525">
            <a:solidFill>
              <a:srgbClr val="FFDDD2"/>
            </a:solidFill>
            <a:prstDash val="solid"/>
            <a:round/>
            <a:headEnd len="med" w="med" type="oval"/>
            <a:tailEnd len="med" w="med" type="oval"/>
          </a:ln>
        </p:spPr>
      </p:cxnSp>
      <p:cxnSp>
        <p:nvCxnSpPr>
          <p:cNvPr id="61" name="Google Shape;61;p13"/>
          <p:cNvCxnSpPr/>
          <p:nvPr/>
        </p:nvCxnSpPr>
        <p:spPr>
          <a:xfrm>
            <a:off x="923925" y="3590925"/>
            <a:ext cx="4800600" cy="0"/>
          </a:xfrm>
          <a:prstGeom prst="straightConnector1">
            <a:avLst/>
          </a:prstGeom>
          <a:noFill/>
          <a:ln cap="flat" cmpd="sng" w="19050">
            <a:solidFill>
              <a:srgbClr val="83C5BE"/>
            </a:solidFill>
            <a:prstDash val="solid"/>
            <a:round/>
            <a:headEnd len="med" w="med" type="oval"/>
            <a:tailEnd len="med" w="med" type="none"/>
          </a:ln>
        </p:spPr>
      </p:cxnSp>
      <p:pic>
        <p:nvPicPr>
          <p:cNvPr id="62" name="Google Shape;62;p13"/>
          <p:cNvPicPr preferRelativeResize="0"/>
          <p:nvPr/>
        </p:nvPicPr>
        <p:blipFill>
          <a:blip r:embed="rId4">
            <a:alphaModFix/>
          </a:blip>
          <a:stretch>
            <a:fillRect/>
          </a:stretch>
        </p:blipFill>
        <p:spPr>
          <a:xfrm>
            <a:off x="5696038" y="2354413"/>
            <a:ext cx="1271500" cy="1271500"/>
          </a:xfrm>
          <a:prstGeom prst="rect">
            <a:avLst/>
          </a:prstGeom>
          <a:noFill/>
          <a:ln>
            <a:noFill/>
          </a:ln>
        </p:spPr>
      </p:pic>
      <p:sp>
        <p:nvSpPr>
          <p:cNvPr id="63" name="Google Shape;63;p13"/>
          <p:cNvSpPr txBox="1"/>
          <p:nvPr/>
        </p:nvSpPr>
        <p:spPr>
          <a:xfrm>
            <a:off x="923925" y="2363825"/>
            <a:ext cx="45624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006D77"/>
                </a:solidFill>
                <a:latin typeface="Lora"/>
                <a:ea typeface="Lora"/>
                <a:cs typeface="Lora"/>
                <a:sym typeface="Lora"/>
              </a:rPr>
              <a:t>Perforation and Infarction of viscus  </a:t>
            </a:r>
            <a:endParaRPr sz="3600">
              <a:solidFill>
                <a:srgbClr val="006D77"/>
              </a:solidFill>
              <a:latin typeface="Lora"/>
              <a:ea typeface="Lora"/>
              <a:cs typeface="Lora"/>
              <a:sym typeface="Lora"/>
            </a:endParaRPr>
          </a:p>
        </p:txBody>
      </p:sp>
      <p:cxnSp>
        <p:nvCxnSpPr>
          <p:cNvPr id="64" name="Google Shape;64;p13"/>
          <p:cNvCxnSpPr/>
          <p:nvPr/>
        </p:nvCxnSpPr>
        <p:spPr>
          <a:xfrm>
            <a:off x="1171575" y="46101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65" name="Google Shape;65;p13"/>
          <p:cNvCxnSpPr/>
          <p:nvPr/>
        </p:nvCxnSpPr>
        <p:spPr>
          <a:xfrm rot="10800000">
            <a:off x="866775" y="5086350"/>
            <a:ext cx="5305500" cy="0"/>
          </a:xfrm>
          <a:prstGeom prst="straightConnector1">
            <a:avLst/>
          </a:prstGeom>
          <a:noFill/>
          <a:ln cap="flat" cmpd="sng" w="19050">
            <a:solidFill>
              <a:srgbClr val="FFDDD2"/>
            </a:solidFill>
            <a:prstDash val="solid"/>
            <a:round/>
            <a:headEnd len="med" w="med" type="none"/>
            <a:tailEnd len="med" w="med" type="oval"/>
          </a:ln>
        </p:spPr>
      </p:cxnSp>
      <p:sp>
        <p:nvSpPr>
          <p:cNvPr id="66" name="Google Shape;66;p13"/>
          <p:cNvSpPr txBox="1"/>
          <p:nvPr/>
        </p:nvSpPr>
        <p:spPr>
          <a:xfrm>
            <a:off x="1304925" y="4752975"/>
            <a:ext cx="21717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Objectives</a:t>
            </a:r>
            <a:endParaRPr sz="2400">
              <a:solidFill>
                <a:srgbClr val="E29578"/>
              </a:solidFill>
              <a:latin typeface="Lora"/>
              <a:ea typeface="Lora"/>
              <a:cs typeface="Lora"/>
              <a:sym typeface="Lora"/>
            </a:endParaRPr>
          </a:p>
        </p:txBody>
      </p:sp>
      <p:sp>
        <p:nvSpPr>
          <p:cNvPr id="67" name="Google Shape;67;p13"/>
          <p:cNvSpPr txBox="1"/>
          <p:nvPr/>
        </p:nvSpPr>
        <p:spPr>
          <a:xfrm>
            <a:off x="1276350" y="5220897"/>
            <a:ext cx="5734200" cy="41625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E29578"/>
              </a:buClr>
              <a:buSzPts val="1200"/>
              <a:buFont typeface="Mada"/>
              <a:buChar char="●"/>
            </a:pPr>
            <a:r>
              <a:rPr b="1" lang="en-GB" sz="1200">
                <a:solidFill>
                  <a:srgbClr val="E29578"/>
                </a:solidFill>
                <a:latin typeface="Mada"/>
                <a:ea typeface="Mada"/>
                <a:cs typeface="Mada"/>
                <a:sym typeface="Mada"/>
              </a:rPr>
              <a:t>Perforation: </a:t>
            </a:r>
            <a:endParaRPr b="1" sz="1200">
              <a:solidFill>
                <a:srgbClr val="E29578"/>
              </a:solidFill>
              <a:latin typeface="Mada"/>
              <a:ea typeface="Mada"/>
              <a:cs typeface="Mada"/>
              <a:sym typeface="Mada"/>
            </a:endParaRPr>
          </a:p>
          <a:p>
            <a:pPr indent="-304800" lvl="1" marL="914400" rtl="0" algn="l">
              <a:lnSpc>
                <a:spcPct val="115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The student is expected to describe and explain the </a:t>
            </a:r>
            <a:r>
              <a:rPr b="1" lang="en-GB" sz="1200">
                <a:solidFill>
                  <a:srgbClr val="E29578"/>
                </a:solidFill>
                <a:latin typeface="Mada"/>
                <a:ea typeface="Mada"/>
                <a:cs typeface="Mada"/>
                <a:sym typeface="Mada"/>
              </a:rPr>
              <a:t>etiology</a:t>
            </a:r>
            <a:r>
              <a:rPr lang="en-GB" sz="1200">
                <a:solidFill>
                  <a:srgbClr val="E29578"/>
                </a:solidFill>
                <a:latin typeface="Mada"/>
                <a:ea typeface="Mada"/>
                <a:cs typeface="Mada"/>
                <a:sym typeface="Mada"/>
              </a:rPr>
              <a:t>, </a:t>
            </a:r>
            <a:r>
              <a:rPr b="1" lang="en-GB" sz="1200">
                <a:solidFill>
                  <a:srgbClr val="E29578"/>
                </a:solidFill>
                <a:latin typeface="Mada"/>
                <a:ea typeface="Mada"/>
                <a:cs typeface="Mada"/>
                <a:sym typeface="Mada"/>
              </a:rPr>
              <a:t>clinical features</a:t>
            </a:r>
            <a:r>
              <a:rPr lang="en-GB" sz="1200">
                <a:solidFill>
                  <a:srgbClr val="E29578"/>
                </a:solidFill>
                <a:latin typeface="Mada"/>
                <a:ea typeface="Mada"/>
                <a:cs typeface="Mada"/>
                <a:sym typeface="Mada"/>
              </a:rPr>
              <a:t> and </a:t>
            </a:r>
            <a:r>
              <a:rPr b="1" lang="en-GB" sz="1200">
                <a:solidFill>
                  <a:srgbClr val="E29578"/>
                </a:solidFill>
                <a:latin typeface="Mada"/>
                <a:ea typeface="Mada"/>
                <a:cs typeface="Mada"/>
                <a:sym typeface="Mada"/>
              </a:rPr>
              <a:t>complications</a:t>
            </a:r>
            <a:r>
              <a:rPr lang="en-GB" sz="1200">
                <a:solidFill>
                  <a:srgbClr val="E29578"/>
                </a:solidFill>
                <a:latin typeface="Mada"/>
                <a:ea typeface="Mada"/>
                <a:cs typeface="Mada"/>
                <a:sym typeface="Mada"/>
              </a:rPr>
              <a:t> of the following conditions: </a:t>
            </a:r>
            <a:endParaRPr sz="1200">
              <a:solidFill>
                <a:srgbClr val="E29578"/>
              </a:solidFill>
              <a:latin typeface="Mada"/>
              <a:ea typeface="Mada"/>
              <a:cs typeface="Mada"/>
              <a:sym typeface="Mada"/>
            </a:endParaRPr>
          </a:p>
          <a:p>
            <a:pPr indent="-304800" lvl="2" marL="1371600" rtl="0" algn="l">
              <a:lnSpc>
                <a:spcPct val="115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Peptic ulceration, Boerhaave’s syndrome , Gangrenous appendicitis, Perforated gallbladder, Acute diverticulitis، Small bowel (Crohn’s, typhoid, strangulation, tumour and foreign body) , Ulcerative colitis (toxic megacolon), Ischemia, Radiation necrosis, Carcinoma colon , Ruptured bladder</a:t>
            </a:r>
            <a:endParaRPr sz="1200">
              <a:solidFill>
                <a:srgbClr val="E29578"/>
              </a:solidFill>
              <a:latin typeface="Mada"/>
              <a:ea typeface="Mada"/>
              <a:cs typeface="Mada"/>
              <a:sym typeface="Mada"/>
            </a:endParaRPr>
          </a:p>
          <a:p>
            <a:pPr indent="-304800" lvl="0" marL="457200" rtl="0" algn="l">
              <a:lnSpc>
                <a:spcPct val="115000"/>
              </a:lnSpc>
              <a:spcBef>
                <a:spcPts val="0"/>
              </a:spcBef>
              <a:spcAft>
                <a:spcPts val="0"/>
              </a:spcAft>
              <a:buClr>
                <a:srgbClr val="E29578"/>
              </a:buClr>
              <a:buSzPts val="1200"/>
              <a:buFont typeface="Mada"/>
              <a:buChar char="●"/>
            </a:pPr>
            <a:r>
              <a:rPr b="1" lang="en-GB" sz="1200">
                <a:solidFill>
                  <a:srgbClr val="E29578"/>
                </a:solidFill>
                <a:latin typeface="Mada"/>
                <a:ea typeface="Mada"/>
                <a:cs typeface="Mada"/>
                <a:sym typeface="Mada"/>
              </a:rPr>
              <a:t>Infarction: </a:t>
            </a:r>
            <a:endParaRPr b="1" sz="1200">
              <a:solidFill>
                <a:srgbClr val="E29578"/>
              </a:solidFill>
              <a:latin typeface="Mada"/>
              <a:ea typeface="Mada"/>
              <a:cs typeface="Mada"/>
              <a:sym typeface="Mada"/>
            </a:endParaRPr>
          </a:p>
          <a:p>
            <a:pPr indent="-304800" lvl="1" marL="914400" rtl="0" algn="l">
              <a:lnSpc>
                <a:spcPct val="115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The student is expected to describe and explain the </a:t>
            </a:r>
            <a:r>
              <a:rPr b="1" lang="en-GB" sz="1200">
                <a:solidFill>
                  <a:srgbClr val="E29578"/>
                </a:solidFill>
                <a:latin typeface="Mada"/>
                <a:ea typeface="Mada"/>
                <a:cs typeface="Mada"/>
                <a:sym typeface="Mada"/>
              </a:rPr>
              <a:t>etiology</a:t>
            </a:r>
            <a:r>
              <a:rPr lang="en-GB" sz="1200">
                <a:solidFill>
                  <a:srgbClr val="E29578"/>
                </a:solidFill>
                <a:latin typeface="Mada"/>
                <a:ea typeface="Mada"/>
                <a:cs typeface="Mada"/>
                <a:sym typeface="Mada"/>
              </a:rPr>
              <a:t>,</a:t>
            </a:r>
            <a:r>
              <a:rPr b="1" lang="en-GB" sz="1200">
                <a:solidFill>
                  <a:srgbClr val="E29578"/>
                </a:solidFill>
                <a:latin typeface="Mada"/>
                <a:ea typeface="Mada"/>
                <a:cs typeface="Mada"/>
                <a:sym typeface="Mada"/>
              </a:rPr>
              <a:t> clinical features</a:t>
            </a:r>
            <a:r>
              <a:rPr lang="en-GB" sz="1200">
                <a:solidFill>
                  <a:srgbClr val="E29578"/>
                </a:solidFill>
                <a:latin typeface="Mada"/>
                <a:ea typeface="Mada"/>
                <a:cs typeface="Mada"/>
                <a:sym typeface="Mada"/>
              </a:rPr>
              <a:t>  and </a:t>
            </a:r>
            <a:r>
              <a:rPr b="1" lang="en-GB" sz="1200">
                <a:solidFill>
                  <a:srgbClr val="E29578"/>
                </a:solidFill>
                <a:latin typeface="Mada"/>
                <a:ea typeface="Mada"/>
                <a:cs typeface="Mada"/>
                <a:sym typeface="Mada"/>
              </a:rPr>
              <a:t>complications</a:t>
            </a:r>
            <a:r>
              <a:rPr lang="en-GB" sz="1200">
                <a:solidFill>
                  <a:srgbClr val="E29578"/>
                </a:solidFill>
                <a:latin typeface="Mada"/>
                <a:ea typeface="Mada"/>
                <a:cs typeface="Mada"/>
                <a:sym typeface="Mada"/>
              </a:rPr>
              <a:t> of each of the following conditions</a:t>
            </a:r>
            <a:endParaRPr sz="1200">
              <a:solidFill>
                <a:srgbClr val="E29578"/>
              </a:solidFill>
              <a:latin typeface="Mada"/>
              <a:ea typeface="Mada"/>
              <a:cs typeface="Mada"/>
              <a:sym typeface="Mada"/>
            </a:endParaRPr>
          </a:p>
          <a:p>
            <a:pPr indent="-304800" lvl="2" marL="1371600" rtl="0" algn="l">
              <a:lnSpc>
                <a:spcPct val="115000"/>
              </a:lnSpc>
              <a:spcBef>
                <a:spcPts val="0"/>
              </a:spcBef>
              <a:spcAft>
                <a:spcPts val="0"/>
              </a:spcAft>
              <a:buClr>
                <a:srgbClr val="E29578"/>
              </a:buClr>
              <a:buSzPts val="1200"/>
              <a:buFont typeface="Mada"/>
              <a:buChar char="■"/>
            </a:pPr>
            <a:r>
              <a:rPr b="1" lang="en-GB" sz="1200">
                <a:solidFill>
                  <a:srgbClr val="E29578"/>
                </a:solidFill>
                <a:latin typeface="Mada"/>
                <a:ea typeface="Mada"/>
                <a:cs typeface="Mada"/>
                <a:sym typeface="Mada"/>
              </a:rPr>
              <a:t>Small and large bowel infarction</a:t>
            </a:r>
            <a:r>
              <a:rPr lang="en-GB" sz="1200">
                <a:solidFill>
                  <a:srgbClr val="E29578"/>
                </a:solidFill>
                <a:latin typeface="Mada"/>
                <a:ea typeface="Mada"/>
                <a:cs typeface="Mada"/>
                <a:sym typeface="Mada"/>
              </a:rPr>
              <a:t>: Strangulation, Volvulus, Arterial thrombosis, Arterial embolism, Venous thrombosis, Dissecting aneurysm </a:t>
            </a:r>
            <a:endParaRPr sz="1200">
              <a:solidFill>
                <a:srgbClr val="E29578"/>
              </a:solidFill>
              <a:latin typeface="Mada"/>
              <a:ea typeface="Mada"/>
              <a:cs typeface="Mada"/>
              <a:sym typeface="Mada"/>
            </a:endParaRPr>
          </a:p>
          <a:p>
            <a:pPr indent="-304800" lvl="2" marL="1371600" rtl="0" algn="l">
              <a:lnSpc>
                <a:spcPct val="115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Stomach (volvulus) </a:t>
            </a:r>
            <a:endParaRPr sz="1200">
              <a:solidFill>
                <a:srgbClr val="E29578"/>
              </a:solidFill>
              <a:latin typeface="Mada"/>
              <a:ea typeface="Mada"/>
              <a:cs typeface="Mada"/>
              <a:sym typeface="Mada"/>
            </a:endParaRPr>
          </a:p>
          <a:p>
            <a:pPr indent="-304800" lvl="2" marL="1371600" rtl="0" algn="l">
              <a:lnSpc>
                <a:spcPct val="115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Spleen, liver and kidney (arterial occlusion) </a:t>
            </a:r>
            <a:endParaRPr sz="1200">
              <a:solidFill>
                <a:srgbClr val="E29578"/>
              </a:solidFill>
              <a:latin typeface="Mada"/>
              <a:ea typeface="Mada"/>
              <a:cs typeface="Mada"/>
              <a:sym typeface="Mada"/>
            </a:endParaRPr>
          </a:p>
          <a:p>
            <a:pPr indent="-304800" lvl="2" marL="1371600" rtl="0" algn="l">
              <a:lnSpc>
                <a:spcPct val="115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Ovary (torsion of pedicles) </a:t>
            </a:r>
            <a:endParaRPr sz="1200">
              <a:solidFill>
                <a:srgbClr val="E29578"/>
              </a:solidFill>
              <a:latin typeface="Mada"/>
              <a:ea typeface="Mada"/>
              <a:cs typeface="Mada"/>
              <a:sym typeface="Mada"/>
            </a:endParaRPr>
          </a:p>
          <a:p>
            <a:pPr indent="-304800" lvl="2" marL="1371600" rtl="0" algn="l">
              <a:lnSpc>
                <a:spcPct val="115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Omentum/appendix epiploica (strangulation)</a:t>
            </a:r>
            <a:endParaRPr sz="1200">
              <a:solidFill>
                <a:srgbClr val="E29578"/>
              </a:solidFill>
              <a:latin typeface="Mada"/>
              <a:ea typeface="Mada"/>
              <a:cs typeface="Mada"/>
              <a:sym typeface="Mada"/>
            </a:endParaRPr>
          </a:p>
        </p:txBody>
      </p:sp>
      <p:pic>
        <p:nvPicPr>
          <p:cNvPr id="68" name="Google Shape;68;p13"/>
          <p:cNvPicPr preferRelativeResize="0"/>
          <p:nvPr/>
        </p:nvPicPr>
        <p:blipFill rotWithShape="1">
          <a:blip r:embed="rId5">
            <a:alphaModFix/>
          </a:blip>
          <a:srcRect b="0" l="0" r="0" t="0"/>
          <a:stretch/>
        </p:blipFill>
        <p:spPr>
          <a:xfrm>
            <a:off x="4094025" y="-12575"/>
            <a:ext cx="1261875" cy="1261875"/>
          </a:xfrm>
          <a:prstGeom prst="rect">
            <a:avLst/>
          </a:prstGeom>
          <a:noFill/>
          <a:ln>
            <a:noFill/>
          </a:ln>
        </p:spPr>
      </p:pic>
      <p:sp>
        <p:nvSpPr>
          <p:cNvPr id="69" name="Google Shape;69;p13"/>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6">
                  <a:extLst>
                    <a:ext uri="{A12FA001-AC4F-418D-AE19-62706E023703}">
                      <ahyp:hlinkClr val="tx"/>
                    </a:ext>
                  </a:extLst>
                </a:hlinkClick>
              </a:rPr>
              <a:t>Editing File</a:t>
            </a:r>
            <a:endParaRPr b="1" u="sng">
              <a:solidFill>
                <a:srgbClr val="E29578"/>
              </a:solidFill>
              <a:latin typeface="Lora"/>
              <a:ea typeface="Lora"/>
              <a:cs typeface="Lora"/>
              <a:sym typeface="Lora"/>
            </a:endParaRPr>
          </a:p>
        </p:txBody>
      </p:sp>
      <p:sp>
        <p:nvSpPr>
          <p:cNvPr id="72" name="Google Shape;72;p13"/>
          <p:cNvSpPr/>
          <p:nvPr/>
        </p:nvSpPr>
        <p:spPr>
          <a:xfrm>
            <a:off x="1922775" y="101157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p:nvPr/>
        </p:nvSpPr>
        <p:spPr>
          <a:xfrm>
            <a:off x="1099800" y="3710950"/>
            <a:ext cx="4704300" cy="777600"/>
          </a:xfrm>
          <a:prstGeom prst="rect">
            <a:avLst/>
          </a:prstGeom>
          <a:solidFill>
            <a:schemeClr val="lt2"/>
          </a:solidFill>
          <a:ln>
            <a:noFill/>
          </a:ln>
        </p:spPr>
        <p:txBody>
          <a:bodyPr anchorCtr="0" anchor="ctr" bIns="91425" lIns="91425" spcFirstLastPara="1" rIns="91425" wrap="square" tIns="91425">
            <a:noAutofit/>
          </a:bodyPr>
          <a:lstStyle/>
          <a:p>
            <a:pPr indent="-292100" lvl="0" marL="457200" rtl="0" algn="l">
              <a:spcBef>
                <a:spcPts val="0"/>
              </a:spcBef>
              <a:spcAft>
                <a:spcPts val="0"/>
              </a:spcAft>
              <a:buClr>
                <a:srgbClr val="666666"/>
              </a:buClr>
              <a:buSzPts val="1000"/>
              <a:buFont typeface="Mada"/>
              <a:buChar char="➔"/>
            </a:pPr>
            <a:r>
              <a:rPr lang="en-GB" sz="1000">
                <a:solidFill>
                  <a:srgbClr val="666666"/>
                </a:solidFill>
                <a:latin typeface="Mada"/>
                <a:ea typeface="Mada"/>
                <a:cs typeface="Mada"/>
                <a:sym typeface="Mada"/>
              </a:rPr>
              <a:t>This lecture had given by 3 doctors, They focused only on perforation. Dr.hussam mentioned infarction in a single slide</a:t>
            </a:r>
            <a:endParaRPr sz="1000">
              <a:solidFill>
                <a:srgbClr val="666666"/>
              </a:solidFill>
              <a:latin typeface="Mada"/>
              <a:ea typeface="Mada"/>
              <a:cs typeface="Mada"/>
              <a:sym typeface="Mada"/>
            </a:endParaRPr>
          </a:p>
          <a:p>
            <a:pPr indent="-292100" lvl="0" marL="457200" rtl="0" algn="l">
              <a:spcBef>
                <a:spcPts val="0"/>
              </a:spcBef>
              <a:spcAft>
                <a:spcPts val="0"/>
              </a:spcAft>
              <a:buClr>
                <a:srgbClr val="666666"/>
              </a:buClr>
              <a:buSzPts val="1000"/>
              <a:buFont typeface="Mada"/>
              <a:buChar char="➔"/>
            </a:pPr>
            <a:r>
              <a:rPr lang="en-GB" sz="1000">
                <a:solidFill>
                  <a:srgbClr val="666666"/>
                </a:solidFill>
                <a:latin typeface="Mada"/>
                <a:ea typeface="Mada"/>
                <a:cs typeface="Mada"/>
                <a:sym typeface="Mada"/>
              </a:rPr>
              <a:t>Please note that “Investigations” and “Treatment” are </a:t>
            </a:r>
            <a:r>
              <a:rPr b="1" lang="en-GB" sz="1000">
                <a:solidFill>
                  <a:srgbClr val="666666"/>
                </a:solidFill>
                <a:latin typeface="Mada"/>
                <a:ea typeface="Mada"/>
                <a:cs typeface="Mada"/>
                <a:sym typeface="Mada"/>
              </a:rPr>
              <a:t>NOT </a:t>
            </a:r>
            <a:r>
              <a:rPr lang="en-GB" sz="1000">
                <a:solidFill>
                  <a:srgbClr val="666666"/>
                </a:solidFill>
                <a:latin typeface="Mada"/>
                <a:ea typeface="Mada"/>
                <a:cs typeface="Mada"/>
                <a:sym typeface="Mada"/>
              </a:rPr>
              <a:t>part of the OBJs. Although, some doctors mentioned them while presenting.</a:t>
            </a:r>
            <a:endParaRPr sz="1000">
              <a:solidFill>
                <a:srgbClr val="666666"/>
              </a:solidFill>
              <a:latin typeface="Mada"/>
              <a:ea typeface="Mada"/>
              <a:cs typeface="Mada"/>
              <a:sym typeface="Mada"/>
            </a:endParaRPr>
          </a:p>
        </p:txBody>
      </p:sp>
      <p:pic>
        <p:nvPicPr>
          <p:cNvPr id="74" name="Google Shape;74;p13"/>
          <p:cNvPicPr preferRelativeResize="0"/>
          <p:nvPr/>
        </p:nvPicPr>
        <p:blipFill>
          <a:blip r:embed="rId7">
            <a:alphaModFix/>
          </a:blip>
          <a:stretch>
            <a:fillRect/>
          </a:stretch>
        </p:blipFill>
        <p:spPr>
          <a:xfrm>
            <a:off x="271301" y="237489"/>
            <a:ext cx="962351" cy="962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2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22" name="Google Shape;522;p22"/>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523" name="Google Shape;523;p22"/>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Perforation of the viscus</a:t>
            </a:r>
            <a:endParaRPr sz="2200"/>
          </a:p>
        </p:txBody>
      </p:sp>
      <p:sp>
        <p:nvSpPr>
          <p:cNvPr id="524" name="Google Shape;524;p22"/>
          <p:cNvSpPr txBox="1"/>
          <p:nvPr/>
        </p:nvSpPr>
        <p:spPr>
          <a:xfrm>
            <a:off x="4411400" y="10981175"/>
            <a:ext cx="610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6AA84F"/>
              </a:solidFill>
            </a:endParaRPr>
          </a:p>
        </p:txBody>
      </p:sp>
      <p:sp>
        <p:nvSpPr>
          <p:cNvPr id="525" name="Google Shape;525;p22"/>
          <p:cNvSpPr txBox="1"/>
          <p:nvPr/>
        </p:nvSpPr>
        <p:spPr>
          <a:xfrm>
            <a:off x="9757950" y="1493675"/>
            <a:ext cx="3000000" cy="276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600">
              <a:solidFill>
                <a:schemeClr val="dk1"/>
              </a:solidFill>
            </a:endParaRPr>
          </a:p>
        </p:txBody>
      </p:sp>
      <p:sp>
        <p:nvSpPr>
          <p:cNvPr id="526" name="Google Shape;526;p22"/>
          <p:cNvSpPr/>
          <p:nvPr/>
        </p:nvSpPr>
        <p:spPr>
          <a:xfrm>
            <a:off x="658386" y="1457809"/>
            <a:ext cx="6428700" cy="31656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527" name="Google Shape;527;p22"/>
          <p:cNvSpPr txBox="1"/>
          <p:nvPr/>
        </p:nvSpPr>
        <p:spPr>
          <a:xfrm>
            <a:off x="702250" y="1273086"/>
            <a:ext cx="4692600" cy="401700"/>
          </a:xfrm>
          <a:prstGeom prst="rect">
            <a:avLst/>
          </a:prstGeom>
          <a:noFill/>
          <a:ln>
            <a:noFill/>
          </a:ln>
        </p:spPr>
        <p:txBody>
          <a:bodyPr anchorCtr="0" anchor="ctr" bIns="91425" lIns="91425" spcFirstLastPara="1" rIns="91425" wrap="square" tIns="91425">
            <a:noAutofit/>
          </a:bodyPr>
          <a:lstStyle/>
          <a:p>
            <a:pPr indent="0" lvl="0" marL="0" rtl="0" algn="l">
              <a:lnSpc>
                <a:spcPct val="50000"/>
              </a:lnSpc>
              <a:spcBef>
                <a:spcPts val="0"/>
              </a:spcBef>
              <a:spcAft>
                <a:spcPts val="0"/>
              </a:spcAft>
              <a:buNone/>
            </a:pPr>
            <a:r>
              <a:rPr b="1" lang="en-GB" sz="2500">
                <a:solidFill>
                  <a:srgbClr val="FFDDD2"/>
                </a:solidFill>
                <a:latin typeface="Lora"/>
                <a:ea typeface="Lora"/>
                <a:cs typeface="Lora"/>
                <a:sym typeface="Lora"/>
              </a:rPr>
              <a:t>Small Intestine</a:t>
            </a:r>
            <a:endParaRPr b="1" sz="2500">
              <a:solidFill>
                <a:srgbClr val="FFDDD2"/>
              </a:solidFill>
              <a:latin typeface="Lora"/>
              <a:ea typeface="Lora"/>
              <a:cs typeface="Lora"/>
              <a:sym typeface="Lora"/>
            </a:endParaRPr>
          </a:p>
        </p:txBody>
      </p:sp>
      <p:sp>
        <p:nvSpPr>
          <p:cNvPr id="528" name="Google Shape;528;p22"/>
          <p:cNvSpPr txBox="1"/>
          <p:nvPr/>
        </p:nvSpPr>
        <p:spPr>
          <a:xfrm>
            <a:off x="674749" y="670198"/>
            <a:ext cx="2316600" cy="6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6000">
                <a:solidFill>
                  <a:srgbClr val="EDF9F9"/>
                </a:solidFill>
                <a:latin typeface="Reenie Beanie"/>
                <a:ea typeface="Reenie Beanie"/>
                <a:cs typeface="Reenie Beanie"/>
                <a:sym typeface="Reenie Beanie"/>
              </a:rPr>
              <a:t>06</a:t>
            </a:r>
            <a:endParaRPr b="1" sz="6000">
              <a:solidFill>
                <a:srgbClr val="EDF9F9"/>
              </a:solidFill>
              <a:latin typeface="Reenie Beanie"/>
              <a:ea typeface="Reenie Beanie"/>
              <a:cs typeface="Reenie Beanie"/>
              <a:sym typeface="Reenie Beanie"/>
            </a:endParaRPr>
          </a:p>
        </p:txBody>
      </p:sp>
      <p:grpSp>
        <p:nvGrpSpPr>
          <p:cNvPr id="529" name="Google Shape;529;p22"/>
          <p:cNvGrpSpPr/>
          <p:nvPr/>
        </p:nvGrpSpPr>
        <p:grpSpPr>
          <a:xfrm>
            <a:off x="900766" y="1766961"/>
            <a:ext cx="511410" cy="443143"/>
            <a:chOff x="5167420" y="776896"/>
            <a:chExt cx="989379" cy="857308"/>
          </a:xfrm>
        </p:grpSpPr>
        <p:grpSp>
          <p:nvGrpSpPr>
            <p:cNvPr id="530" name="Google Shape;530;p22"/>
            <p:cNvGrpSpPr/>
            <p:nvPr/>
          </p:nvGrpSpPr>
          <p:grpSpPr>
            <a:xfrm rot="-5400000">
              <a:off x="5233455" y="710861"/>
              <a:ext cx="857308" cy="989379"/>
              <a:chOff x="1764625" y="2304850"/>
              <a:chExt cx="987000" cy="1139050"/>
            </a:xfrm>
          </p:grpSpPr>
          <p:sp>
            <p:nvSpPr>
              <p:cNvPr id="531" name="Google Shape;531;p22"/>
              <p:cNvSpPr/>
              <p:nvPr/>
            </p:nvSpPr>
            <p:spPr>
              <a:xfrm flipH="1" rot="10800000">
                <a:off x="1764625" y="2304850"/>
                <a:ext cx="987000" cy="987000"/>
              </a:xfrm>
              <a:prstGeom prst="arc">
                <a:avLst>
                  <a:gd fmla="val 16200000" name="adj1"/>
                  <a:gd fmla="val 10774942" name="adj2"/>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2" name="Google Shape;532;p22"/>
              <p:cNvCxnSpPr/>
              <p:nvPr/>
            </p:nvCxnSpPr>
            <p:spPr>
              <a:xfrm>
                <a:off x="2263450" y="3296000"/>
                <a:ext cx="0" cy="147900"/>
              </a:xfrm>
              <a:prstGeom prst="straightConnector1">
                <a:avLst/>
              </a:prstGeom>
              <a:noFill/>
              <a:ln cap="flat" cmpd="sng" w="9525">
                <a:solidFill>
                  <a:srgbClr val="434343"/>
                </a:solidFill>
                <a:prstDash val="solid"/>
                <a:round/>
                <a:headEnd len="med" w="med" type="none"/>
                <a:tailEnd len="med" w="med" type="none"/>
              </a:ln>
            </p:spPr>
          </p:cxnSp>
        </p:grpSp>
        <p:sp>
          <p:nvSpPr>
            <p:cNvPr id="533" name="Google Shape;533;p22"/>
            <p:cNvSpPr/>
            <p:nvPr/>
          </p:nvSpPr>
          <p:spPr>
            <a:xfrm rot="-5400000">
              <a:off x="5297368" y="907113"/>
              <a:ext cx="597112" cy="597112"/>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4" name="Google Shape;534;p22"/>
          <p:cNvSpPr txBox="1"/>
          <p:nvPr/>
        </p:nvSpPr>
        <p:spPr>
          <a:xfrm>
            <a:off x="924969" y="1821844"/>
            <a:ext cx="4158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434343"/>
                </a:solidFill>
                <a:latin typeface="Bebas Neue"/>
                <a:ea typeface="Bebas Neue"/>
                <a:cs typeface="Bebas Neue"/>
                <a:sym typeface="Bebas Neue"/>
              </a:rPr>
              <a:t>04</a:t>
            </a:r>
            <a:endParaRPr sz="1500">
              <a:solidFill>
                <a:srgbClr val="434343"/>
              </a:solidFill>
              <a:latin typeface="Bebas Neue"/>
              <a:ea typeface="Bebas Neue"/>
              <a:cs typeface="Bebas Neue"/>
              <a:sym typeface="Bebas Neue"/>
            </a:endParaRPr>
          </a:p>
        </p:txBody>
      </p:sp>
      <p:sp>
        <p:nvSpPr>
          <p:cNvPr id="535" name="Google Shape;535;p22"/>
          <p:cNvSpPr txBox="1"/>
          <p:nvPr/>
        </p:nvSpPr>
        <p:spPr>
          <a:xfrm>
            <a:off x="1022799" y="2078811"/>
            <a:ext cx="2634900" cy="1108200"/>
          </a:xfrm>
          <a:prstGeom prst="rect">
            <a:avLst/>
          </a:prstGeom>
          <a:noFill/>
          <a:ln>
            <a:noFill/>
          </a:ln>
        </p:spPr>
        <p:txBody>
          <a:bodyPr anchorCtr="0" anchor="t" bIns="91425" lIns="91425" spcFirstLastPara="1" rIns="91425" wrap="square" tIns="91425">
            <a:spAutoFit/>
          </a:bodyPr>
          <a:lstStyle/>
          <a:p>
            <a:pPr indent="-292100" lvl="0" marL="457200" rtl="0" algn="l">
              <a:lnSpc>
                <a:spcPct val="100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Hernia is a huge category of perforation (strangulation and perforation)</a:t>
            </a:r>
            <a:endParaRPr sz="1000">
              <a:solidFill>
                <a:srgbClr val="6AA84F"/>
              </a:solidFill>
              <a:latin typeface="Mada"/>
              <a:ea typeface="Mada"/>
              <a:cs typeface="Mada"/>
              <a:sym typeface="Mada"/>
            </a:endParaRPr>
          </a:p>
          <a:p>
            <a:pPr indent="-292100" lvl="0" marL="457200" rtl="0" algn="l">
              <a:lnSpc>
                <a:spcPct val="100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Umbilical &amp; femoral hernia especially have high tendency to be strangulated and perforated </a:t>
            </a:r>
            <a:r>
              <a:rPr lang="en-GB" sz="1000">
                <a:solidFill>
                  <a:srgbClr val="B7B7B7"/>
                </a:solidFill>
                <a:latin typeface="Mada"/>
                <a:ea typeface="Mada"/>
                <a:cs typeface="Mada"/>
                <a:sym typeface="Mada"/>
              </a:rPr>
              <a:t>(not in infants).</a:t>
            </a:r>
            <a:endParaRPr sz="1000">
              <a:solidFill>
                <a:srgbClr val="B7B7B7"/>
              </a:solidFill>
              <a:latin typeface="Mada"/>
              <a:ea typeface="Mada"/>
              <a:cs typeface="Mada"/>
              <a:sym typeface="Mada"/>
            </a:endParaRPr>
          </a:p>
        </p:txBody>
      </p:sp>
      <p:sp>
        <p:nvSpPr>
          <p:cNvPr id="536" name="Google Shape;536;p22"/>
          <p:cNvSpPr txBox="1"/>
          <p:nvPr/>
        </p:nvSpPr>
        <p:spPr>
          <a:xfrm>
            <a:off x="1454024" y="1747973"/>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006D77"/>
                </a:solidFill>
                <a:highlight>
                  <a:srgbClr val="EDF9F9"/>
                </a:highlight>
                <a:latin typeface="Lora"/>
                <a:ea typeface="Lora"/>
                <a:cs typeface="Lora"/>
                <a:sym typeface="Lora"/>
              </a:rPr>
              <a:t>Strangulation</a:t>
            </a:r>
            <a:endParaRPr sz="1000"/>
          </a:p>
        </p:txBody>
      </p:sp>
      <p:grpSp>
        <p:nvGrpSpPr>
          <p:cNvPr id="537" name="Google Shape;537;p22"/>
          <p:cNvGrpSpPr/>
          <p:nvPr/>
        </p:nvGrpSpPr>
        <p:grpSpPr>
          <a:xfrm>
            <a:off x="3684391" y="1735999"/>
            <a:ext cx="511410" cy="443143"/>
            <a:chOff x="5167420" y="776896"/>
            <a:chExt cx="989379" cy="857308"/>
          </a:xfrm>
        </p:grpSpPr>
        <p:grpSp>
          <p:nvGrpSpPr>
            <p:cNvPr id="538" name="Google Shape;538;p22"/>
            <p:cNvGrpSpPr/>
            <p:nvPr/>
          </p:nvGrpSpPr>
          <p:grpSpPr>
            <a:xfrm rot="-5400000">
              <a:off x="5233455" y="710861"/>
              <a:ext cx="857308" cy="989379"/>
              <a:chOff x="1764625" y="2304850"/>
              <a:chExt cx="987000" cy="1139050"/>
            </a:xfrm>
          </p:grpSpPr>
          <p:sp>
            <p:nvSpPr>
              <p:cNvPr id="539" name="Google Shape;539;p22"/>
              <p:cNvSpPr/>
              <p:nvPr/>
            </p:nvSpPr>
            <p:spPr>
              <a:xfrm flipH="1" rot="10800000">
                <a:off x="1764625" y="2304850"/>
                <a:ext cx="987000" cy="987000"/>
              </a:xfrm>
              <a:prstGeom prst="arc">
                <a:avLst>
                  <a:gd fmla="val 16200000" name="adj1"/>
                  <a:gd fmla="val 10774942" name="adj2"/>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0" name="Google Shape;540;p22"/>
              <p:cNvCxnSpPr/>
              <p:nvPr/>
            </p:nvCxnSpPr>
            <p:spPr>
              <a:xfrm>
                <a:off x="2263450" y="3296000"/>
                <a:ext cx="0" cy="147900"/>
              </a:xfrm>
              <a:prstGeom prst="straightConnector1">
                <a:avLst/>
              </a:prstGeom>
              <a:noFill/>
              <a:ln cap="flat" cmpd="sng" w="9525">
                <a:solidFill>
                  <a:srgbClr val="434343"/>
                </a:solidFill>
                <a:prstDash val="solid"/>
                <a:round/>
                <a:headEnd len="med" w="med" type="none"/>
                <a:tailEnd len="med" w="med" type="none"/>
              </a:ln>
            </p:spPr>
          </p:cxnSp>
        </p:grpSp>
        <p:sp>
          <p:nvSpPr>
            <p:cNvPr id="541" name="Google Shape;541;p22"/>
            <p:cNvSpPr/>
            <p:nvPr/>
          </p:nvSpPr>
          <p:spPr>
            <a:xfrm rot="-5400000">
              <a:off x="5297368" y="907113"/>
              <a:ext cx="597112" cy="597112"/>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2" name="Google Shape;542;p22"/>
          <p:cNvSpPr txBox="1"/>
          <p:nvPr/>
        </p:nvSpPr>
        <p:spPr>
          <a:xfrm>
            <a:off x="3708594" y="1790881"/>
            <a:ext cx="4158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434343"/>
                </a:solidFill>
                <a:latin typeface="Bebas Neue"/>
                <a:ea typeface="Bebas Neue"/>
                <a:cs typeface="Bebas Neue"/>
                <a:sym typeface="Bebas Neue"/>
              </a:rPr>
              <a:t>05</a:t>
            </a:r>
            <a:endParaRPr sz="1500">
              <a:solidFill>
                <a:srgbClr val="434343"/>
              </a:solidFill>
              <a:latin typeface="Bebas Neue"/>
              <a:ea typeface="Bebas Neue"/>
              <a:cs typeface="Bebas Neue"/>
              <a:sym typeface="Bebas Neue"/>
            </a:endParaRPr>
          </a:p>
        </p:txBody>
      </p:sp>
      <p:sp>
        <p:nvSpPr>
          <p:cNvPr id="543" name="Google Shape;543;p22"/>
          <p:cNvSpPr txBox="1"/>
          <p:nvPr/>
        </p:nvSpPr>
        <p:spPr>
          <a:xfrm>
            <a:off x="4237649" y="1717011"/>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006D77"/>
                </a:solidFill>
                <a:highlight>
                  <a:srgbClr val="EDF9F9"/>
                </a:highlight>
                <a:latin typeface="Lora"/>
                <a:ea typeface="Lora"/>
                <a:cs typeface="Lora"/>
                <a:sym typeface="Lora"/>
              </a:rPr>
              <a:t>Tumor</a:t>
            </a:r>
            <a:endParaRPr sz="1000"/>
          </a:p>
        </p:txBody>
      </p:sp>
      <p:sp>
        <p:nvSpPr>
          <p:cNvPr id="544" name="Google Shape;544;p22"/>
          <p:cNvSpPr txBox="1"/>
          <p:nvPr/>
        </p:nvSpPr>
        <p:spPr>
          <a:xfrm>
            <a:off x="3794775" y="2050876"/>
            <a:ext cx="3194400" cy="1569900"/>
          </a:xfrm>
          <a:prstGeom prst="rect">
            <a:avLst/>
          </a:prstGeom>
          <a:noFill/>
          <a:ln>
            <a:noFill/>
          </a:ln>
        </p:spPr>
        <p:txBody>
          <a:bodyPr anchorCtr="0" anchor="t" bIns="91425" lIns="91425" spcFirstLastPara="1" rIns="91425" wrap="square" tIns="91425">
            <a:spAutoFit/>
          </a:bodyPr>
          <a:lstStyle/>
          <a:p>
            <a:pPr indent="-292100" lvl="0" marL="457200" rtl="0" algn="l">
              <a:lnSpc>
                <a:spcPct val="100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Any abdominal mass (e.g left colon mass) can perforate if it was associated with inflammation and abscess (Pericolic abscess).</a:t>
            </a:r>
            <a:endParaRPr sz="1000">
              <a:solidFill>
                <a:srgbClr val="1C4588"/>
              </a:solidFill>
              <a:latin typeface="Mada"/>
              <a:ea typeface="Mada"/>
              <a:cs typeface="Mada"/>
              <a:sym typeface="Mada"/>
            </a:endParaRPr>
          </a:p>
          <a:p>
            <a:pPr indent="-292100" lvl="0" marL="457200" rtl="0" algn="l">
              <a:lnSpc>
                <a:spcPct val="100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Abominable tumor may become tender in that case.</a:t>
            </a:r>
            <a:endParaRPr sz="1000">
              <a:solidFill>
                <a:srgbClr val="1C4588"/>
              </a:solidFill>
              <a:latin typeface="Mada"/>
              <a:ea typeface="Mada"/>
              <a:cs typeface="Mada"/>
              <a:sym typeface="Mada"/>
            </a:endParaRPr>
          </a:p>
          <a:p>
            <a:pPr indent="-292100" lvl="0" marL="457200" rtl="0" algn="l">
              <a:lnSpc>
                <a:spcPct val="100000"/>
              </a:lnSpc>
              <a:spcBef>
                <a:spcPts val="0"/>
              </a:spcBef>
              <a:spcAft>
                <a:spcPts val="0"/>
              </a:spcAft>
              <a:buClr>
                <a:srgbClr val="B7B7B7"/>
              </a:buClr>
              <a:buSzPts val="1000"/>
              <a:buFont typeface="Mada"/>
              <a:buChar char="●"/>
            </a:pPr>
            <a:r>
              <a:rPr lang="en-GB" sz="1000">
                <a:solidFill>
                  <a:srgbClr val="B7B7B7"/>
                </a:solidFill>
                <a:latin typeface="Mada"/>
                <a:ea typeface="Mada"/>
                <a:cs typeface="Mada"/>
                <a:sym typeface="Mada"/>
              </a:rPr>
              <a:t>Malignant tumors have higher tendency to perforate.</a:t>
            </a:r>
            <a:endParaRPr sz="1000">
              <a:solidFill>
                <a:srgbClr val="B7B7B7"/>
              </a:solidFill>
              <a:latin typeface="Mada"/>
              <a:ea typeface="Mada"/>
              <a:cs typeface="Mada"/>
              <a:sym typeface="Mada"/>
            </a:endParaRPr>
          </a:p>
          <a:p>
            <a:pPr indent="-292100" lvl="0" marL="457200" rtl="0" algn="l">
              <a:lnSpc>
                <a:spcPct val="100000"/>
              </a:lnSpc>
              <a:spcBef>
                <a:spcPts val="0"/>
              </a:spcBef>
              <a:spcAft>
                <a:spcPts val="0"/>
              </a:spcAft>
              <a:buClr>
                <a:srgbClr val="B7B7B7"/>
              </a:buClr>
              <a:buSzPts val="1000"/>
              <a:buFont typeface="Mada"/>
              <a:buChar char="●"/>
            </a:pPr>
            <a:r>
              <a:rPr lang="en-GB" sz="1000">
                <a:solidFill>
                  <a:srgbClr val="B7B7B7"/>
                </a:solidFill>
                <a:latin typeface="Mada"/>
                <a:ea typeface="Mada"/>
                <a:cs typeface="Mada"/>
                <a:sym typeface="Mada"/>
              </a:rPr>
              <a:t>Tumor lysis syndrome can make abdominal wall loss its integrity → perforate</a:t>
            </a:r>
            <a:endParaRPr sz="1000">
              <a:solidFill>
                <a:srgbClr val="B7B7B7"/>
              </a:solidFill>
              <a:latin typeface="Mada"/>
              <a:ea typeface="Mada"/>
              <a:cs typeface="Mada"/>
              <a:sym typeface="Mada"/>
            </a:endParaRPr>
          </a:p>
        </p:txBody>
      </p:sp>
      <p:grpSp>
        <p:nvGrpSpPr>
          <p:cNvPr id="545" name="Google Shape;545;p22"/>
          <p:cNvGrpSpPr/>
          <p:nvPr/>
        </p:nvGrpSpPr>
        <p:grpSpPr>
          <a:xfrm>
            <a:off x="924966" y="3208311"/>
            <a:ext cx="511410" cy="443143"/>
            <a:chOff x="5167420" y="776896"/>
            <a:chExt cx="989379" cy="857308"/>
          </a:xfrm>
        </p:grpSpPr>
        <p:grpSp>
          <p:nvGrpSpPr>
            <p:cNvPr id="546" name="Google Shape;546;p22"/>
            <p:cNvGrpSpPr/>
            <p:nvPr/>
          </p:nvGrpSpPr>
          <p:grpSpPr>
            <a:xfrm rot="-5400000">
              <a:off x="5233455" y="710861"/>
              <a:ext cx="857308" cy="989379"/>
              <a:chOff x="1764625" y="2304850"/>
              <a:chExt cx="987000" cy="1139050"/>
            </a:xfrm>
          </p:grpSpPr>
          <p:sp>
            <p:nvSpPr>
              <p:cNvPr id="547" name="Google Shape;547;p22"/>
              <p:cNvSpPr/>
              <p:nvPr/>
            </p:nvSpPr>
            <p:spPr>
              <a:xfrm flipH="1" rot="10800000">
                <a:off x="1764625" y="2304850"/>
                <a:ext cx="987000" cy="987000"/>
              </a:xfrm>
              <a:prstGeom prst="arc">
                <a:avLst>
                  <a:gd fmla="val 16200000" name="adj1"/>
                  <a:gd fmla="val 10774942" name="adj2"/>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8" name="Google Shape;548;p22"/>
              <p:cNvCxnSpPr/>
              <p:nvPr/>
            </p:nvCxnSpPr>
            <p:spPr>
              <a:xfrm>
                <a:off x="2263450" y="3296000"/>
                <a:ext cx="0" cy="147900"/>
              </a:xfrm>
              <a:prstGeom prst="straightConnector1">
                <a:avLst/>
              </a:prstGeom>
              <a:noFill/>
              <a:ln cap="flat" cmpd="sng" w="9525">
                <a:solidFill>
                  <a:srgbClr val="434343"/>
                </a:solidFill>
                <a:prstDash val="solid"/>
                <a:round/>
                <a:headEnd len="med" w="med" type="none"/>
                <a:tailEnd len="med" w="med" type="none"/>
              </a:ln>
            </p:spPr>
          </p:cxnSp>
        </p:grpSp>
        <p:sp>
          <p:nvSpPr>
            <p:cNvPr id="549" name="Google Shape;549;p22"/>
            <p:cNvSpPr/>
            <p:nvPr/>
          </p:nvSpPr>
          <p:spPr>
            <a:xfrm rot="-5400000">
              <a:off x="5297368" y="907113"/>
              <a:ext cx="597112" cy="597112"/>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0" name="Google Shape;550;p22"/>
          <p:cNvSpPr txBox="1"/>
          <p:nvPr/>
        </p:nvSpPr>
        <p:spPr>
          <a:xfrm>
            <a:off x="949169" y="3286707"/>
            <a:ext cx="4158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434343"/>
                </a:solidFill>
                <a:latin typeface="Bebas Neue"/>
                <a:ea typeface="Bebas Neue"/>
                <a:cs typeface="Bebas Neue"/>
                <a:sym typeface="Bebas Neue"/>
              </a:rPr>
              <a:t>06</a:t>
            </a:r>
            <a:endParaRPr sz="1500">
              <a:solidFill>
                <a:srgbClr val="434343"/>
              </a:solidFill>
              <a:latin typeface="Bebas Neue"/>
              <a:ea typeface="Bebas Neue"/>
              <a:cs typeface="Bebas Neue"/>
              <a:sym typeface="Bebas Neue"/>
            </a:endParaRPr>
          </a:p>
        </p:txBody>
      </p:sp>
      <p:sp>
        <p:nvSpPr>
          <p:cNvPr id="551" name="Google Shape;551;p22"/>
          <p:cNvSpPr txBox="1"/>
          <p:nvPr/>
        </p:nvSpPr>
        <p:spPr>
          <a:xfrm>
            <a:off x="1478224" y="3189323"/>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006D77"/>
                </a:solidFill>
                <a:highlight>
                  <a:srgbClr val="EDF9F9"/>
                </a:highlight>
                <a:latin typeface="Lora"/>
                <a:ea typeface="Lora"/>
                <a:cs typeface="Lora"/>
                <a:sym typeface="Lora"/>
              </a:rPr>
              <a:t>Foreign body</a:t>
            </a:r>
            <a:endParaRPr sz="1000"/>
          </a:p>
        </p:txBody>
      </p:sp>
      <p:sp>
        <p:nvSpPr>
          <p:cNvPr id="552" name="Google Shape;552;p22"/>
          <p:cNvSpPr txBox="1"/>
          <p:nvPr/>
        </p:nvSpPr>
        <p:spPr>
          <a:xfrm>
            <a:off x="1022799" y="3566486"/>
            <a:ext cx="5760000" cy="954300"/>
          </a:xfrm>
          <a:prstGeom prst="rect">
            <a:avLst/>
          </a:prstGeom>
          <a:noFill/>
          <a:ln>
            <a:noFill/>
          </a:ln>
        </p:spPr>
        <p:txBody>
          <a:bodyPr anchorCtr="0" anchor="t" bIns="91425" lIns="91425" spcFirstLastPara="1" rIns="91425" wrap="square" tIns="91425">
            <a:spAutoFit/>
          </a:bodyPr>
          <a:lstStyle/>
          <a:p>
            <a:pPr indent="-292100" lvl="0" marL="457200" rtl="0" algn="l">
              <a:lnSpc>
                <a:spcPct val="100000"/>
              </a:lnSpc>
              <a:spcBef>
                <a:spcPts val="0"/>
              </a:spcBef>
              <a:spcAft>
                <a:spcPts val="0"/>
              </a:spcAft>
              <a:buClr>
                <a:srgbClr val="6AA84F"/>
              </a:buClr>
              <a:buSzPts val="1000"/>
              <a:buFont typeface="Mada"/>
              <a:buChar char="●"/>
            </a:pPr>
            <a:r>
              <a:rPr b="1" lang="en-GB" sz="1000">
                <a:latin typeface="Mada"/>
                <a:ea typeface="Mada"/>
                <a:cs typeface="Mada"/>
                <a:sym typeface="Mada"/>
              </a:rPr>
              <a:t>Bezoars</a:t>
            </a:r>
            <a:r>
              <a:rPr lang="en-GB" sz="1000">
                <a:solidFill>
                  <a:srgbClr val="6AA84F"/>
                </a:solidFill>
                <a:latin typeface="Mada"/>
                <a:ea typeface="Mada"/>
                <a:cs typeface="Mada"/>
                <a:sym typeface="Mada"/>
              </a:rPr>
              <a:t> are: when you have patients eat their hair </a:t>
            </a:r>
            <a:r>
              <a:rPr b="1" lang="en-GB" sz="1000">
                <a:solidFill>
                  <a:srgbClr val="6AA84F"/>
                </a:solidFill>
                <a:latin typeface="Mada"/>
                <a:ea typeface="Mada"/>
                <a:cs typeface="Mada"/>
                <a:sym typeface="Mada"/>
              </a:rPr>
              <a:t>(Or any indigestible material)</a:t>
            </a:r>
            <a:r>
              <a:rPr lang="en-GB" sz="1000">
                <a:solidFill>
                  <a:srgbClr val="6AA84F"/>
                </a:solidFill>
                <a:latin typeface="Mada"/>
                <a:ea typeface="Mada"/>
                <a:cs typeface="Mada"/>
                <a:sym typeface="Mada"/>
              </a:rPr>
              <a:t>, and it accumulates leading to obstruction with food and others. </a:t>
            </a:r>
            <a:endParaRPr sz="1000">
              <a:solidFill>
                <a:srgbClr val="6AA84F"/>
              </a:solidFill>
              <a:latin typeface="Mada"/>
              <a:ea typeface="Mada"/>
              <a:cs typeface="Mada"/>
              <a:sym typeface="Mada"/>
            </a:endParaRPr>
          </a:p>
          <a:p>
            <a:pPr indent="-292100" lvl="0" marL="457200" rtl="0" algn="l">
              <a:lnSpc>
                <a:spcPct val="100000"/>
              </a:lnSpc>
              <a:spcBef>
                <a:spcPts val="0"/>
              </a:spcBef>
              <a:spcAft>
                <a:spcPts val="0"/>
              </a:spcAft>
              <a:buClr>
                <a:srgbClr val="6AA84F"/>
              </a:buClr>
              <a:buSzPts val="1000"/>
              <a:buFont typeface="Mada"/>
              <a:buChar char="●"/>
            </a:pPr>
            <a:r>
              <a:rPr b="1" lang="en-GB" sz="1000">
                <a:latin typeface="Mada"/>
                <a:ea typeface="Mada"/>
                <a:cs typeface="Mada"/>
                <a:sym typeface="Mada"/>
              </a:rPr>
              <a:t>Foreign body relates</a:t>
            </a:r>
            <a:r>
              <a:rPr lang="en-GB" sz="1000">
                <a:latin typeface="Mada"/>
                <a:ea typeface="Mada"/>
                <a:cs typeface="Mada"/>
                <a:sym typeface="Mada"/>
              </a:rPr>
              <a:t> (truma, endoscopy)</a:t>
            </a:r>
            <a:r>
              <a:rPr lang="en-GB" sz="1000">
                <a:solidFill>
                  <a:srgbClr val="6AA84F"/>
                </a:solidFill>
                <a:latin typeface="Mada"/>
                <a:ea typeface="Mada"/>
                <a:cs typeface="Mada"/>
                <a:sym typeface="Mada"/>
              </a:rPr>
              <a:t> eg:</a:t>
            </a:r>
            <a:endParaRPr sz="1000">
              <a:solidFill>
                <a:srgbClr val="6AA84F"/>
              </a:solidFill>
              <a:latin typeface="Mada"/>
              <a:ea typeface="Mada"/>
              <a:cs typeface="Mada"/>
              <a:sym typeface="Mada"/>
            </a:endParaRPr>
          </a:p>
          <a:p>
            <a:pPr indent="-292100" lvl="1" marL="914400" rtl="0" algn="l">
              <a:lnSpc>
                <a:spcPct val="100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Patient with achalasia came for </a:t>
            </a:r>
            <a:r>
              <a:rPr lang="en-GB" sz="1000">
                <a:solidFill>
                  <a:srgbClr val="CC0000"/>
                </a:solidFill>
                <a:latin typeface="Mada"/>
                <a:ea typeface="Mada"/>
                <a:cs typeface="Mada"/>
                <a:sym typeface="Mada"/>
              </a:rPr>
              <a:t>ballooning/</a:t>
            </a:r>
            <a:r>
              <a:rPr lang="en-GB" sz="1000">
                <a:solidFill>
                  <a:srgbClr val="CC0000"/>
                </a:solidFill>
                <a:latin typeface="Mada"/>
                <a:ea typeface="Mada"/>
                <a:cs typeface="Mada"/>
                <a:sym typeface="Mada"/>
              </a:rPr>
              <a:t>endoscopy</a:t>
            </a:r>
            <a:r>
              <a:rPr lang="en-GB" sz="1000">
                <a:solidFill>
                  <a:srgbClr val="6AA84F"/>
                </a:solidFill>
                <a:latin typeface="Mada"/>
                <a:ea typeface="Mada"/>
                <a:cs typeface="Mada"/>
                <a:sym typeface="Mada"/>
              </a:rPr>
              <a:t> that led to perforation</a:t>
            </a:r>
            <a:endParaRPr sz="1000">
              <a:solidFill>
                <a:srgbClr val="CC0000"/>
              </a:solidFill>
              <a:latin typeface="Mada"/>
              <a:ea typeface="Mada"/>
              <a:cs typeface="Mada"/>
              <a:sym typeface="Mada"/>
            </a:endParaRPr>
          </a:p>
          <a:p>
            <a:pPr indent="-292100" lvl="1" marL="914400" rtl="0" algn="l">
              <a:lnSpc>
                <a:spcPct val="100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Pediatric patient ingesting batteries that led to a chemical reaction and perforation</a:t>
            </a:r>
            <a:endParaRPr sz="1000">
              <a:solidFill>
                <a:srgbClr val="6AA84F"/>
              </a:solidFill>
              <a:latin typeface="Mada"/>
              <a:ea typeface="Mada"/>
              <a:cs typeface="Mada"/>
              <a:sym typeface="Mada"/>
            </a:endParaRPr>
          </a:p>
        </p:txBody>
      </p:sp>
      <p:sp>
        <p:nvSpPr>
          <p:cNvPr id="553" name="Google Shape;553;p22"/>
          <p:cNvSpPr/>
          <p:nvPr/>
        </p:nvSpPr>
        <p:spPr>
          <a:xfrm>
            <a:off x="658400" y="5267800"/>
            <a:ext cx="6428700" cy="50382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554" name="Google Shape;554;p22"/>
          <p:cNvSpPr txBox="1"/>
          <p:nvPr/>
        </p:nvSpPr>
        <p:spPr>
          <a:xfrm>
            <a:off x="702250" y="5083086"/>
            <a:ext cx="4692600" cy="401700"/>
          </a:xfrm>
          <a:prstGeom prst="rect">
            <a:avLst/>
          </a:prstGeom>
          <a:noFill/>
          <a:ln>
            <a:noFill/>
          </a:ln>
        </p:spPr>
        <p:txBody>
          <a:bodyPr anchorCtr="0" anchor="ctr" bIns="91425" lIns="91425" spcFirstLastPara="1" rIns="91425" wrap="square" tIns="91425">
            <a:noAutofit/>
          </a:bodyPr>
          <a:lstStyle/>
          <a:p>
            <a:pPr indent="0" lvl="0" marL="0" rtl="0" algn="l">
              <a:lnSpc>
                <a:spcPct val="50000"/>
              </a:lnSpc>
              <a:spcBef>
                <a:spcPts val="0"/>
              </a:spcBef>
              <a:spcAft>
                <a:spcPts val="0"/>
              </a:spcAft>
              <a:buNone/>
            </a:pPr>
            <a:r>
              <a:rPr b="1" lang="en-GB" sz="2500">
                <a:solidFill>
                  <a:srgbClr val="FFDDD2"/>
                </a:solidFill>
                <a:latin typeface="Lora"/>
                <a:ea typeface="Lora"/>
                <a:cs typeface="Lora"/>
                <a:sym typeface="Lora"/>
              </a:rPr>
              <a:t>Toxic megacolon</a:t>
            </a:r>
            <a:endParaRPr b="1" sz="2500">
              <a:solidFill>
                <a:srgbClr val="FFDDD2"/>
              </a:solidFill>
              <a:latin typeface="Lora"/>
              <a:ea typeface="Lora"/>
              <a:cs typeface="Lora"/>
              <a:sym typeface="Lora"/>
            </a:endParaRPr>
          </a:p>
        </p:txBody>
      </p:sp>
      <p:sp>
        <p:nvSpPr>
          <p:cNvPr id="555" name="Google Shape;555;p22"/>
          <p:cNvSpPr txBox="1"/>
          <p:nvPr/>
        </p:nvSpPr>
        <p:spPr>
          <a:xfrm>
            <a:off x="674749" y="4480198"/>
            <a:ext cx="2316600" cy="6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6000">
                <a:solidFill>
                  <a:srgbClr val="EDF9F9"/>
                </a:solidFill>
                <a:latin typeface="Reenie Beanie"/>
                <a:ea typeface="Reenie Beanie"/>
                <a:cs typeface="Reenie Beanie"/>
                <a:sym typeface="Reenie Beanie"/>
              </a:rPr>
              <a:t>07</a:t>
            </a:r>
            <a:endParaRPr b="1" sz="6000">
              <a:solidFill>
                <a:srgbClr val="EDF9F9"/>
              </a:solidFill>
              <a:latin typeface="Reenie Beanie"/>
              <a:ea typeface="Reenie Beanie"/>
              <a:cs typeface="Reenie Beanie"/>
              <a:sym typeface="Reenie Beanie"/>
            </a:endParaRPr>
          </a:p>
        </p:txBody>
      </p:sp>
      <p:sp>
        <p:nvSpPr>
          <p:cNvPr id="556" name="Google Shape;556;p22"/>
          <p:cNvSpPr txBox="1"/>
          <p:nvPr/>
        </p:nvSpPr>
        <p:spPr>
          <a:xfrm>
            <a:off x="4755775" y="8907850"/>
            <a:ext cx="2233500" cy="12621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SzPts val="1000"/>
              <a:buFont typeface="Mada"/>
              <a:buChar char="●"/>
            </a:pPr>
            <a:r>
              <a:rPr b="1" lang="en-GB" sz="1000">
                <a:latin typeface="Mada"/>
                <a:ea typeface="Mada"/>
                <a:cs typeface="Mada"/>
                <a:sym typeface="Mada"/>
              </a:rPr>
              <a:t>Diagnosis of perforation</a:t>
            </a:r>
            <a:endParaRPr b="1" sz="1000">
              <a:latin typeface="Mada"/>
              <a:ea typeface="Mada"/>
              <a:cs typeface="Mada"/>
              <a:sym typeface="Mada"/>
            </a:endParaRPr>
          </a:p>
          <a:p>
            <a:pPr indent="-292100" lvl="1" marL="914400" rtl="0" algn="l">
              <a:spcBef>
                <a:spcPts val="0"/>
              </a:spcBef>
              <a:spcAft>
                <a:spcPts val="0"/>
              </a:spcAft>
              <a:buSzPts val="1000"/>
              <a:buFont typeface="Mada"/>
              <a:buChar char="○"/>
            </a:pPr>
            <a:r>
              <a:rPr lang="en-GB" sz="1000">
                <a:latin typeface="Mada"/>
                <a:ea typeface="Mada"/>
                <a:cs typeface="Mada"/>
                <a:sym typeface="Mada"/>
              </a:rPr>
              <a:t>Labs , </a:t>
            </a:r>
            <a:r>
              <a:rPr lang="en-GB" sz="1000">
                <a:solidFill>
                  <a:srgbClr val="CC0000"/>
                </a:solidFill>
                <a:latin typeface="Mada"/>
                <a:ea typeface="Mada"/>
                <a:cs typeface="Mada"/>
                <a:sym typeface="Mada"/>
              </a:rPr>
              <a:t>CT</a:t>
            </a:r>
            <a:r>
              <a:rPr lang="en-GB" sz="1000">
                <a:latin typeface="Mada"/>
                <a:ea typeface="Mada"/>
                <a:cs typeface="Mada"/>
                <a:sym typeface="Mada"/>
              </a:rPr>
              <a:t>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Management </a:t>
            </a:r>
            <a:endParaRPr b="1"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ABC, Resus, Etiology specific Rx (</a:t>
            </a:r>
            <a:r>
              <a:rPr lang="en-GB" sz="1000">
                <a:solidFill>
                  <a:srgbClr val="6AA84F"/>
                </a:solidFill>
                <a:latin typeface="Mada"/>
                <a:ea typeface="Mada"/>
                <a:cs typeface="Mada"/>
                <a:sym typeface="Mada"/>
              </a:rPr>
              <a:t>Steroids for IBD, Abx for infections ) </a:t>
            </a:r>
            <a:r>
              <a:rPr lang="en-GB" sz="1000">
                <a:latin typeface="Mada"/>
                <a:ea typeface="Mada"/>
                <a:cs typeface="Mada"/>
                <a:sym typeface="Mada"/>
              </a:rPr>
              <a:t>Surgery </a:t>
            </a:r>
            <a:r>
              <a:rPr lang="en-GB" sz="1000">
                <a:solidFill>
                  <a:srgbClr val="6AA84F"/>
                </a:solidFill>
                <a:latin typeface="Mada"/>
                <a:ea typeface="Mada"/>
                <a:cs typeface="Mada"/>
                <a:sym typeface="Mada"/>
              </a:rPr>
              <a:t>(If the person didn’t respond to above Rx or is in shock)</a:t>
            </a:r>
            <a:endParaRPr/>
          </a:p>
        </p:txBody>
      </p:sp>
      <p:pic>
        <p:nvPicPr>
          <p:cNvPr id="557" name="Google Shape;557;p22">
            <a:hlinkClick r:id="rId3"/>
          </p:cNvPr>
          <p:cNvPicPr preferRelativeResize="0"/>
          <p:nvPr/>
        </p:nvPicPr>
        <p:blipFill>
          <a:blip r:embed="rId4">
            <a:alphaModFix/>
          </a:blip>
          <a:stretch>
            <a:fillRect/>
          </a:stretch>
        </p:blipFill>
        <p:spPr>
          <a:xfrm>
            <a:off x="833234" y="7156366"/>
            <a:ext cx="898567" cy="701700"/>
          </a:xfrm>
          <a:prstGeom prst="rect">
            <a:avLst/>
          </a:prstGeom>
          <a:noFill/>
          <a:ln>
            <a:noFill/>
          </a:ln>
        </p:spPr>
      </p:pic>
      <p:sp>
        <p:nvSpPr>
          <p:cNvPr id="558" name="Google Shape;558;p22"/>
          <p:cNvSpPr txBox="1"/>
          <p:nvPr/>
        </p:nvSpPr>
        <p:spPr>
          <a:xfrm rot="-5400000">
            <a:off x="-274242" y="5397461"/>
            <a:ext cx="24666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800"/>
              <a:buNone/>
            </a:pPr>
            <a:r>
              <a:rPr b="1" lang="en-GB" sz="1800">
                <a:solidFill>
                  <a:srgbClr val="006D77"/>
                </a:solidFill>
                <a:highlight>
                  <a:srgbClr val="EDF9F9"/>
                </a:highlight>
                <a:latin typeface="Lora"/>
                <a:ea typeface="Lora"/>
                <a:cs typeface="Lora"/>
                <a:sym typeface="Lora"/>
              </a:rPr>
              <a:t>Etiology</a:t>
            </a:r>
            <a:endParaRPr b="1" sz="1800">
              <a:solidFill>
                <a:srgbClr val="006D77"/>
              </a:solidFill>
              <a:highlight>
                <a:srgbClr val="EDF9F9"/>
              </a:highlight>
              <a:latin typeface="Lora"/>
              <a:ea typeface="Lora"/>
              <a:cs typeface="Lora"/>
              <a:sym typeface="Lora"/>
            </a:endParaRPr>
          </a:p>
          <a:p>
            <a:pPr indent="0" lvl="0" marL="0" marR="0" rtl="0" algn="l">
              <a:lnSpc>
                <a:spcPct val="100000"/>
              </a:lnSpc>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grpSp>
        <p:nvGrpSpPr>
          <p:cNvPr id="559" name="Google Shape;559;p22"/>
          <p:cNvGrpSpPr/>
          <p:nvPr/>
        </p:nvGrpSpPr>
        <p:grpSpPr>
          <a:xfrm>
            <a:off x="1281060" y="6091655"/>
            <a:ext cx="334138" cy="413480"/>
            <a:chOff x="4960900" y="2433225"/>
            <a:chExt cx="48525" cy="60050"/>
          </a:xfrm>
        </p:grpSpPr>
        <p:sp>
          <p:nvSpPr>
            <p:cNvPr id="560" name="Google Shape;560;p22"/>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2"/>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62" name="Google Shape;562;p22"/>
          <p:cNvSpPr txBox="1"/>
          <p:nvPr/>
        </p:nvSpPr>
        <p:spPr>
          <a:xfrm>
            <a:off x="1615199" y="5562261"/>
            <a:ext cx="5248500" cy="17085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Toxic megacolon is a potentially lethal complication of </a:t>
            </a:r>
            <a:r>
              <a:rPr b="1" lang="en-GB" sz="1100">
                <a:latin typeface="Mada"/>
                <a:ea typeface="Mada"/>
                <a:cs typeface="Mada"/>
                <a:sym typeface="Mada"/>
              </a:rPr>
              <a:t>inflammatory bowel disease (IBD</a:t>
            </a:r>
            <a:r>
              <a:rPr lang="en-GB" sz="1100">
                <a:latin typeface="Mada"/>
                <a:ea typeface="Mada"/>
                <a:cs typeface="Mada"/>
                <a:sym typeface="Mada"/>
              </a:rPr>
              <a:t>) or</a:t>
            </a:r>
            <a:r>
              <a:rPr b="1" lang="en-GB" sz="1100">
                <a:latin typeface="Mada"/>
                <a:ea typeface="Mada"/>
                <a:cs typeface="Mada"/>
                <a:sym typeface="Mada"/>
              </a:rPr>
              <a:t> infectious colitis </a:t>
            </a:r>
            <a:r>
              <a:rPr b="1" lang="en-GB" sz="1100">
                <a:solidFill>
                  <a:srgbClr val="6AA84F"/>
                </a:solidFill>
                <a:latin typeface="Mada"/>
                <a:ea typeface="Mada"/>
                <a:cs typeface="Mada"/>
                <a:sym typeface="Mada"/>
              </a:rPr>
              <a:t>(C.difficile)</a:t>
            </a:r>
            <a:r>
              <a:rPr b="1" lang="en-GB" sz="1100">
                <a:latin typeface="Mada"/>
                <a:ea typeface="Mada"/>
                <a:cs typeface="Mada"/>
                <a:sym typeface="Mada"/>
              </a:rPr>
              <a:t> </a:t>
            </a:r>
            <a:r>
              <a:rPr lang="en-GB" sz="1100">
                <a:latin typeface="Mada"/>
                <a:ea typeface="Mada"/>
                <a:cs typeface="Mada"/>
                <a:sym typeface="Mada"/>
              </a:rPr>
              <a:t>that is characterized by total or segmental nonobstructive </a:t>
            </a:r>
            <a:r>
              <a:rPr b="1" lang="en-GB" sz="1100">
                <a:latin typeface="Mada"/>
                <a:ea typeface="Mada"/>
                <a:cs typeface="Mada"/>
                <a:sym typeface="Mada"/>
              </a:rPr>
              <a:t>colonic dilatation</a:t>
            </a:r>
            <a:r>
              <a:rPr lang="en-GB" sz="1100">
                <a:latin typeface="Mada"/>
                <a:ea typeface="Mada"/>
                <a:cs typeface="Mada"/>
                <a:sym typeface="Mada"/>
              </a:rPr>
              <a:t> plus systemic toxicity.</a:t>
            </a:r>
            <a:endParaRPr sz="1100">
              <a:latin typeface="Mada"/>
              <a:ea typeface="Mada"/>
              <a:cs typeface="Mada"/>
              <a:sym typeface="Mada"/>
            </a:endParaRPr>
          </a:p>
          <a:p>
            <a:pPr indent="0" lvl="0" marL="457200" rtl="0" algn="l">
              <a:spcBef>
                <a:spcPts val="0"/>
              </a:spcBef>
              <a:spcAft>
                <a:spcPts val="0"/>
              </a:spcAft>
              <a:buNone/>
            </a:pPr>
            <a:r>
              <a:t/>
            </a:r>
            <a:endParaRPr sz="1100">
              <a:solidFill>
                <a:srgbClr val="1C4588"/>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rgbClr val="1C4588"/>
                </a:solidFill>
                <a:latin typeface="Mada"/>
                <a:ea typeface="Mada"/>
                <a:cs typeface="Mada"/>
                <a:sym typeface="Mada"/>
              </a:rPr>
              <a:t>It is part of</a:t>
            </a:r>
            <a:r>
              <a:rPr lang="en-GB" sz="1100">
                <a:latin typeface="Mada"/>
                <a:ea typeface="Mada"/>
                <a:cs typeface="Mada"/>
                <a:sym typeface="Mada"/>
              </a:rPr>
              <a:t> </a:t>
            </a:r>
            <a:r>
              <a:rPr b="1" lang="en-GB" sz="1100">
                <a:solidFill>
                  <a:srgbClr val="1C4588"/>
                </a:solidFill>
                <a:latin typeface="Mada"/>
                <a:ea typeface="Mada"/>
                <a:cs typeface="Mada"/>
                <a:sym typeface="Mada"/>
              </a:rPr>
              <a:t>Acute fulminating ulcerative colitis </a:t>
            </a:r>
            <a:r>
              <a:rPr b="1" lang="en-GB" sz="1100">
                <a:solidFill>
                  <a:srgbClr val="B7B7B7"/>
                </a:solidFill>
                <a:latin typeface="Mada"/>
                <a:ea typeface="Mada"/>
                <a:cs typeface="Mada"/>
                <a:sym typeface="Mada"/>
              </a:rPr>
              <a:t>(defined as &gt;6 stools per day + evidence of toxicity “Fever, Anemia”)</a:t>
            </a:r>
            <a:endParaRPr b="1" sz="1100">
              <a:solidFill>
                <a:srgbClr val="B7B7B7"/>
              </a:solidFill>
              <a:latin typeface="Mada"/>
              <a:ea typeface="Mada"/>
              <a:cs typeface="Mada"/>
              <a:sym typeface="Mada"/>
            </a:endParaRPr>
          </a:p>
          <a:p>
            <a:pPr indent="-298450" lvl="0" marL="457200" rtl="0" algn="l">
              <a:spcBef>
                <a:spcPts val="0"/>
              </a:spcBef>
              <a:spcAft>
                <a:spcPts val="0"/>
              </a:spcAft>
              <a:buClr>
                <a:srgbClr val="B7B7B7"/>
              </a:buClr>
              <a:buSzPts val="1100"/>
              <a:buFont typeface="Mada"/>
              <a:buChar char="●"/>
            </a:pPr>
            <a:r>
              <a:rPr b="1" lang="en-GB" sz="1100">
                <a:solidFill>
                  <a:srgbClr val="B7B7B7"/>
                </a:solidFill>
                <a:latin typeface="Mada"/>
                <a:ea typeface="Mada"/>
                <a:cs typeface="Mada"/>
                <a:sym typeface="Mada"/>
              </a:rPr>
              <a:t>During this Acute colitis dilatation the dilated colon may become paper-thin. Which makes the colon more susceptible to be perforated.</a:t>
            </a:r>
            <a:endParaRPr b="1" sz="1100">
              <a:solidFill>
                <a:srgbClr val="B7B7B7"/>
              </a:solidFill>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b="1" lang="en-GB" sz="1100">
                <a:latin typeface="Mada"/>
                <a:ea typeface="Mada"/>
                <a:cs typeface="Mada"/>
                <a:sym typeface="Mada"/>
              </a:rPr>
              <a:t>Presentation: </a:t>
            </a:r>
            <a:r>
              <a:rPr lang="en-GB" sz="1100">
                <a:latin typeface="Mada"/>
                <a:ea typeface="Mada"/>
                <a:cs typeface="Mada"/>
                <a:sym typeface="Mada"/>
              </a:rPr>
              <a:t>Varies Bloating, fever, pain, shock ....  </a:t>
            </a:r>
            <a:endParaRPr b="1" sz="1100">
              <a:latin typeface="Mada"/>
              <a:ea typeface="Mada"/>
              <a:cs typeface="Mada"/>
              <a:sym typeface="Mada"/>
            </a:endParaRPr>
          </a:p>
        </p:txBody>
      </p:sp>
      <p:cxnSp>
        <p:nvCxnSpPr>
          <p:cNvPr id="563" name="Google Shape;563;p22"/>
          <p:cNvCxnSpPr>
            <a:stCxn id="564" idx="0"/>
          </p:cNvCxnSpPr>
          <p:nvPr/>
        </p:nvCxnSpPr>
        <p:spPr>
          <a:xfrm rot="10800000">
            <a:off x="3262324" y="8139097"/>
            <a:ext cx="259500" cy="0"/>
          </a:xfrm>
          <a:prstGeom prst="straightConnector1">
            <a:avLst/>
          </a:prstGeom>
          <a:noFill/>
          <a:ln cap="flat" cmpd="sng" w="19050">
            <a:solidFill>
              <a:srgbClr val="FFDDD2"/>
            </a:solidFill>
            <a:prstDash val="solid"/>
            <a:round/>
            <a:headEnd len="med" w="med" type="none"/>
            <a:tailEnd len="med" w="med" type="none"/>
          </a:ln>
        </p:spPr>
      </p:cxnSp>
      <p:cxnSp>
        <p:nvCxnSpPr>
          <p:cNvPr id="565" name="Google Shape;565;p22"/>
          <p:cNvCxnSpPr/>
          <p:nvPr/>
        </p:nvCxnSpPr>
        <p:spPr>
          <a:xfrm rot="-5400000">
            <a:off x="2923698" y="8135053"/>
            <a:ext cx="676800" cy="0"/>
          </a:xfrm>
          <a:prstGeom prst="straightConnector1">
            <a:avLst/>
          </a:prstGeom>
          <a:noFill/>
          <a:ln cap="flat" cmpd="sng" w="19050">
            <a:solidFill>
              <a:srgbClr val="FFDDD2"/>
            </a:solidFill>
            <a:prstDash val="solid"/>
            <a:round/>
            <a:headEnd len="med" w="med" type="none"/>
            <a:tailEnd len="med" w="med" type="none"/>
          </a:ln>
        </p:spPr>
      </p:cxnSp>
      <p:cxnSp>
        <p:nvCxnSpPr>
          <p:cNvPr id="566" name="Google Shape;566;p22"/>
          <p:cNvCxnSpPr/>
          <p:nvPr/>
        </p:nvCxnSpPr>
        <p:spPr>
          <a:xfrm rot="10800000">
            <a:off x="4223594" y="8137629"/>
            <a:ext cx="259800" cy="0"/>
          </a:xfrm>
          <a:prstGeom prst="straightConnector1">
            <a:avLst/>
          </a:prstGeom>
          <a:noFill/>
          <a:ln cap="flat" cmpd="sng" w="19050">
            <a:solidFill>
              <a:srgbClr val="FFDDD2"/>
            </a:solidFill>
            <a:prstDash val="solid"/>
            <a:round/>
            <a:headEnd len="med" w="med" type="none"/>
            <a:tailEnd len="med" w="med" type="none"/>
          </a:ln>
        </p:spPr>
      </p:cxnSp>
      <p:cxnSp>
        <p:nvCxnSpPr>
          <p:cNvPr id="567" name="Google Shape;567;p22"/>
          <p:cNvCxnSpPr/>
          <p:nvPr/>
        </p:nvCxnSpPr>
        <p:spPr>
          <a:xfrm rot="-5400000">
            <a:off x="4145002" y="8137646"/>
            <a:ext cx="676800" cy="0"/>
          </a:xfrm>
          <a:prstGeom prst="straightConnector1">
            <a:avLst/>
          </a:prstGeom>
          <a:noFill/>
          <a:ln cap="flat" cmpd="sng" w="19050">
            <a:solidFill>
              <a:srgbClr val="FFDDD2"/>
            </a:solidFill>
            <a:prstDash val="solid"/>
            <a:round/>
            <a:headEnd len="med" w="med" type="none"/>
            <a:tailEnd len="med" w="med" type="none"/>
          </a:ln>
        </p:spPr>
      </p:cxnSp>
      <p:sp>
        <p:nvSpPr>
          <p:cNvPr id="564" name="Google Shape;564;p22"/>
          <p:cNvSpPr/>
          <p:nvPr/>
        </p:nvSpPr>
        <p:spPr>
          <a:xfrm rot="-5400000">
            <a:off x="3533074" y="7788247"/>
            <a:ext cx="679200" cy="701700"/>
          </a:xfrm>
          <a:prstGeom prst="rect">
            <a:avLst/>
          </a:prstGeom>
          <a:solidFill>
            <a:srgbClr val="FFDDD2"/>
          </a:solid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8" name="Google Shape;568;p22"/>
          <p:cNvPicPr preferRelativeResize="0"/>
          <p:nvPr/>
        </p:nvPicPr>
        <p:blipFill>
          <a:blip r:embed="rId5">
            <a:alphaModFix/>
          </a:blip>
          <a:stretch>
            <a:fillRect/>
          </a:stretch>
        </p:blipFill>
        <p:spPr>
          <a:xfrm>
            <a:off x="3510787" y="7795321"/>
            <a:ext cx="701700" cy="701700"/>
          </a:xfrm>
          <a:prstGeom prst="rect">
            <a:avLst/>
          </a:prstGeom>
          <a:noFill/>
          <a:ln>
            <a:noFill/>
          </a:ln>
        </p:spPr>
      </p:pic>
      <p:sp>
        <p:nvSpPr>
          <p:cNvPr id="569" name="Google Shape;569;p22"/>
          <p:cNvSpPr txBox="1"/>
          <p:nvPr/>
        </p:nvSpPr>
        <p:spPr>
          <a:xfrm>
            <a:off x="2347699" y="7182623"/>
            <a:ext cx="30000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300">
                <a:solidFill>
                  <a:srgbClr val="006D77"/>
                </a:solidFill>
                <a:highlight>
                  <a:srgbClr val="EDF9F9"/>
                </a:highlight>
                <a:latin typeface="Lora"/>
                <a:ea typeface="Lora"/>
                <a:cs typeface="Lora"/>
                <a:sym typeface="Lora"/>
              </a:rPr>
              <a:t>Historical Diagnostic Criteria  of toxic megacolon</a:t>
            </a:r>
            <a:endParaRPr sz="900"/>
          </a:p>
        </p:txBody>
      </p:sp>
      <p:graphicFrame>
        <p:nvGraphicFramePr>
          <p:cNvPr id="570" name="Google Shape;570;p22"/>
          <p:cNvGraphicFramePr/>
          <p:nvPr/>
        </p:nvGraphicFramePr>
        <p:xfrm>
          <a:off x="892273" y="8625463"/>
          <a:ext cx="3000000" cy="3000000"/>
        </p:xfrm>
        <a:graphic>
          <a:graphicData uri="http://schemas.openxmlformats.org/drawingml/2006/table">
            <a:tbl>
              <a:tblPr>
                <a:noFill/>
                <a:tableStyleId>{DA38DF2D-E80D-4F74-A7BE-34DB43027AB1}</a:tableStyleId>
              </a:tblPr>
              <a:tblGrid>
                <a:gridCol w="1250675"/>
                <a:gridCol w="1250675"/>
                <a:gridCol w="1250675"/>
              </a:tblGrid>
              <a:tr h="173150">
                <a:tc>
                  <a:txBody>
                    <a:bodyPr/>
                    <a:lstStyle/>
                    <a:p>
                      <a:pPr indent="0" lvl="0" marL="0" rtl="0" algn="l">
                        <a:spcBef>
                          <a:spcPts val="0"/>
                        </a:spcBef>
                        <a:spcAft>
                          <a:spcPts val="0"/>
                        </a:spcAft>
                        <a:buNone/>
                      </a:pPr>
                      <a:r>
                        <a:rPr lang="en-GB" sz="900">
                          <a:latin typeface="Lora"/>
                          <a:ea typeface="Lora"/>
                          <a:cs typeface="Lora"/>
                          <a:sym typeface="Lora"/>
                        </a:rPr>
                        <a:t>Complications</a:t>
                      </a:r>
                      <a:endParaRPr sz="900">
                        <a:latin typeface="Lora"/>
                        <a:ea typeface="Lora"/>
                        <a:cs typeface="Lora"/>
                        <a:sym typeface="Lora"/>
                      </a:endParaRPr>
                    </a:p>
                  </a:txBody>
                  <a:tcPr marT="18000" marB="18000" marR="18000" marL="18000">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b="1" lang="en-GB" sz="900">
                          <a:solidFill>
                            <a:srgbClr val="E29578"/>
                          </a:solidFill>
                          <a:latin typeface="Lora"/>
                          <a:ea typeface="Lora"/>
                          <a:cs typeface="Lora"/>
                          <a:sym typeface="Lora"/>
                        </a:rPr>
                        <a:t>Ulcerative colitis</a:t>
                      </a:r>
                      <a:endParaRPr b="1" sz="900">
                        <a:solidFill>
                          <a:srgbClr val="E29578"/>
                        </a:solidFill>
                        <a:latin typeface="Lora"/>
                        <a:ea typeface="Lora"/>
                        <a:cs typeface="Lora"/>
                        <a:sym typeface="Lora"/>
                      </a:endParaRPr>
                    </a:p>
                  </a:txBody>
                  <a:tcPr marT="18000" marB="18000" marR="18000" marL="18000">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l">
                        <a:spcBef>
                          <a:spcPts val="0"/>
                        </a:spcBef>
                        <a:spcAft>
                          <a:spcPts val="0"/>
                        </a:spcAft>
                        <a:buNone/>
                      </a:pPr>
                      <a:r>
                        <a:rPr b="1" lang="en-GB" sz="900">
                          <a:solidFill>
                            <a:srgbClr val="E29578"/>
                          </a:solidFill>
                          <a:latin typeface="Lora"/>
                          <a:ea typeface="Lora"/>
                          <a:cs typeface="Lora"/>
                          <a:sym typeface="Lora"/>
                        </a:rPr>
                        <a:t>Crohn’s diseases</a:t>
                      </a:r>
                      <a:endParaRPr b="1" sz="900">
                        <a:solidFill>
                          <a:srgbClr val="E29578"/>
                        </a:solidFill>
                        <a:latin typeface="Lora"/>
                        <a:ea typeface="Lora"/>
                        <a:cs typeface="Lora"/>
                        <a:sym typeface="Lora"/>
                      </a:endParaRPr>
                    </a:p>
                  </a:txBody>
                  <a:tcPr marT="18000" marB="18000" marR="18000" marL="18000">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173150">
                <a:tc>
                  <a:txBody>
                    <a:bodyPr/>
                    <a:lstStyle/>
                    <a:p>
                      <a:pPr indent="0" lvl="0" marL="0" rtl="0" algn="l">
                        <a:spcBef>
                          <a:spcPts val="0"/>
                        </a:spcBef>
                        <a:spcAft>
                          <a:spcPts val="0"/>
                        </a:spcAft>
                        <a:buNone/>
                      </a:pPr>
                      <a:r>
                        <a:rPr b="1" lang="en-GB" sz="900">
                          <a:solidFill>
                            <a:srgbClr val="006D77"/>
                          </a:solidFill>
                          <a:latin typeface="Lora"/>
                          <a:ea typeface="Lora"/>
                          <a:cs typeface="Lora"/>
                          <a:sym typeface="Lora"/>
                        </a:rPr>
                        <a:t>Diarrhea</a:t>
                      </a:r>
                      <a:endParaRPr b="1" sz="900">
                        <a:solidFill>
                          <a:srgbClr val="006D77"/>
                        </a:solidFill>
                        <a:latin typeface="Lora"/>
                        <a:ea typeface="Lora"/>
                        <a:cs typeface="Lora"/>
                        <a:sym typeface="Lora"/>
                      </a:endParaRPr>
                    </a:p>
                  </a:txBody>
                  <a:tcPr marT="18000" marB="18000" marR="18000" marL="18000">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9F9"/>
                    </a:solidFill>
                  </a:tcPr>
                </a:tc>
                <a:tc>
                  <a:txBody>
                    <a:bodyPr/>
                    <a:lstStyle/>
                    <a:p>
                      <a:pPr indent="0" lvl="0" marL="0" rtl="0" algn="l">
                        <a:spcBef>
                          <a:spcPts val="0"/>
                        </a:spcBef>
                        <a:spcAft>
                          <a:spcPts val="0"/>
                        </a:spcAft>
                        <a:buNone/>
                      </a:pPr>
                      <a:r>
                        <a:rPr lang="en-GB" sz="900">
                          <a:solidFill>
                            <a:srgbClr val="1C4588"/>
                          </a:solidFill>
                          <a:latin typeface="Mada"/>
                          <a:ea typeface="Mada"/>
                          <a:cs typeface="Mada"/>
                          <a:sym typeface="Mada"/>
                        </a:rPr>
                        <a:t>Severe, bloody</a:t>
                      </a:r>
                      <a:endParaRPr sz="900">
                        <a:solidFill>
                          <a:srgbClr val="1C4588"/>
                        </a:solidFill>
                        <a:latin typeface="Mada"/>
                        <a:ea typeface="Mada"/>
                        <a:cs typeface="Mada"/>
                        <a:sym typeface="Mada"/>
                      </a:endParaRPr>
                    </a:p>
                  </a:txBody>
                  <a:tcPr marT="18000" marB="18000" marR="18000" marL="18000">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GB" sz="900">
                          <a:solidFill>
                            <a:srgbClr val="1C4588"/>
                          </a:solidFill>
                          <a:latin typeface="Mada"/>
                          <a:ea typeface="Mada"/>
                          <a:cs typeface="Mada"/>
                          <a:sym typeface="Mada"/>
                        </a:rPr>
                        <a:t>Less severe, blood rare</a:t>
                      </a:r>
                      <a:endParaRPr sz="900">
                        <a:solidFill>
                          <a:srgbClr val="1C4588"/>
                        </a:solidFill>
                        <a:latin typeface="Mada"/>
                        <a:ea typeface="Mada"/>
                        <a:cs typeface="Mada"/>
                        <a:sym typeface="Mada"/>
                      </a:endParaRPr>
                    </a:p>
                  </a:txBody>
                  <a:tcPr marT="18000" marB="18000" marR="18000" marL="18000">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73150">
                <a:tc>
                  <a:txBody>
                    <a:bodyPr/>
                    <a:lstStyle/>
                    <a:p>
                      <a:pPr indent="0" lvl="0" marL="0" rtl="0" algn="l">
                        <a:spcBef>
                          <a:spcPts val="0"/>
                        </a:spcBef>
                        <a:spcAft>
                          <a:spcPts val="0"/>
                        </a:spcAft>
                        <a:buNone/>
                      </a:pPr>
                      <a:r>
                        <a:rPr b="1" lang="en-GB" sz="900">
                          <a:solidFill>
                            <a:srgbClr val="006D77"/>
                          </a:solidFill>
                          <a:latin typeface="Lora"/>
                          <a:ea typeface="Lora"/>
                          <a:cs typeface="Lora"/>
                          <a:sym typeface="Lora"/>
                        </a:rPr>
                        <a:t>Fistula &amp; Stricture</a:t>
                      </a:r>
                      <a:endParaRPr b="1" sz="900">
                        <a:solidFill>
                          <a:srgbClr val="006D77"/>
                        </a:solidFill>
                        <a:latin typeface="Lora"/>
                        <a:ea typeface="Lora"/>
                        <a:cs typeface="Lora"/>
                        <a:sym typeface="Lora"/>
                      </a:endParaRPr>
                    </a:p>
                  </a:txBody>
                  <a:tcPr marT="18000" marB="18000" marR="18000" marL="18000">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9F9"/>
                    </a:solidFill>
                  </a:tcPr>
                </a:tc>
                <a:tc>
                  <a:txBody>
                    <a:bodyPr/>
                    <a:lstStyle/>
                    <a:p>
                      <a:pPr indent="0" lvl="0" marL="0" rtl="0" algn="l">
                        <a:spcBef>
                          <a:spcPts val="0"/>
                        </a:spcBef>
                        <a:spcAft>
                          <a:spcPts val="0"/>
                        </a:spcAft>
                        <a:buNone/>
                      </a:pPr>
                      <a:r>
                        <a:rPr lang="en-GB" sz="900">
                          <a:solidFill>
                            <a:srgbClr val="1C4588"/>
                          </a:solidFill>
                          <a:latin typeface="Mada"/>
                          <a:ea typeface="Mada"/>
                          <a:cs typeface="Mada"/>
                          <a:sym typeface="Mada"/>
                        </a:rPr>
                        <a:t>Uncommon</a:t>
                      </a:r>
                      <a:endParaRPr sz="900">
                        <a:solidFill>
                          <a:srgbClr val="1C4588"/>
                        </a:solidFill>
                        <a:latin typeface="Mada"/>
                        <a:ea typeface="Mada"/>
                        <a:cs typeface="Mada"/>
                        <a:sym typeface="Mada"/>
                      </a:endParaRPr>
                    </a:p>
                  </a:txBody>
                  <a:tcPr marT="18000" marB="18000" marR="18000" marL="18000">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GB" sz="900">
                          <a:solidFill>
                            <a:srgbClr val="1C4588"/>
                          </a:solidFill>
                          <a:latin typeface="Mada"/>
                          <a:ea typeface="Mada"/>
                          <a:cs typeface="Mada"/>
                          <a:sym typeface="Mada"/>
                        </a:rPr>
                        <a:t>Common</a:t>
                      </a:r>
                      <a:endParaRPr sz="900">
                        <a:solidFill>
                          <a:srgbClr val="1C4588"/>
                        </a:solidFill>
                        <a:latin typeface="Mada"/>
                        <a:ea typeface="Mada"/>
                        <a:cs typeface="Mada"/>
                        <a:sym typeface="Mada"/>
                      </a:endParaRPr>
                    </a:p>
                  </a:txBody>
                  <a:tcPr marT="18000" marB="18000" marR="18000" marL="18000">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310325">
                <a:tc>
                  <a:txBody>
                    <a:bodyPr/>
                    <a:lstStyle/>
                    <a:p>
                      <a:pPr indent="0" lvl="0" marL="0" rtl="0" algn="l">
                        <a:spcBef>
                          <a:spcPts val="0"/>
                        </a:spcBef>
                        <a:spcAft>
                          <a:spcPts val="0"/>
                        </a:spcAft>
                        <a:buNone/>
                      </a:pPr>
                      <a:r>
                        <a:rPr b="1" lang="en-GB" sz="900">
                          <a:solidFill>
                            <a:srgbClr val="006D77"/>
                          </a:solidFill>
                          <a:latin typeface="Lora"/>
                          <a:ea typeface="Lora"/>
                          <a:cs typeface="Lora"/>
                          <a:sym typeface="Lora"/>
                        </a:rPr>
                        <a:t>Perforation</a:t>
                      </a:r>
                      <a:endParaRPr b="1" sz="900">
                        <a:solidFill>
                          <a:srgbClr val="006D77"/>
                        </a:solidFill>
                        <a:latin typeface="Lora"/>
                        <a:ea typeface="Lora"/>
                        <a:cs typeface="Lora"/>
                        <a:sym typeface="Lora"/>
                      </a:endParaRPr>
                    </a:p>
                  </a:txBody>
                  <a:tcPr marT="18000" marB="18000" marR="18000" marL="18000">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9F9"/>
                    </a:solidFill>
                  </a:tcPr>
                </a:tc>
                <a:tc>
                  <a:txBody>
                    <a:bodyPr/>
                    <a:lstStyle/>
                    <a:p>
                      <a:pPr indent="0" lvl="0" marL="0" rtl="0" algn="l">
                        <a:spcBef>
                          <a:spcPts val="0"/>
                        </a:spcBef>
                        <a:spcAft>
                          <a:spcPts val="0"/>
                        </a:spcAft>
                        <a:buNone/>
                      </a:pPr>
                      <a:r>
                        <a:rPr lang="en-GB" sz="900">
                          <a:solidFill>
                            <a:srgbClr val="1C4588"/>
                          </a:solidFill>
                          <a:latin typeface="Mada"/>
                          <a:ea typeface="Mada"/>
                          <a:cs typeface="Mada"/>
                          <a:sym typeface="Mada"/>
                        </a:rPr>
                        <a:t>Free perforation (Spillage of bowel content)</a:t>
                      </a:r>
                      <a:endParaRPr sz="900">
                        <a:solidFill>
                          <a:srgbClr val="1C4588"/>
                        </a:solidFill>
                        <a:latin typeface="Mada"/>
                        <a:ea typeface="Mada"/>
                        <a:cs typeface="Mada"/>
                        <a:sym typeface="Mada"/>
                      </a:endParaRPr>
                    </a:p>
                  </a:txBody>
                  <a:tcPr marT="18000" marB="18000" marR="18000" marL="18000">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rPr lang="en-GB" sz="900">
                          <a:solidFill>
                            <a:srgbClr val="1C4588"/>
                          </a:solidFill>
                          <a:latin typeface="Mada"/>
                          <a:ea typeface="Mada"/>
                          <a:cs typeface="Mada"/>
                          <a:sym typeface="Mada"/>
                        </a:rPr>
                        <a:t>Localized perforation (No spillage; fistula(</a:t>
                      </a:r>
                      <a:endParaRPr sz="900">
                        <a:solidFill>
                          <a:srgbClr val="1C4588"/>
                        </a:solidFill>
                        <a:latin typeface="Mada"/>
                        <a:ea typeface="Mada"/>
                        <a:cs typeface="Mada"/>
                        <a:sym typeface="Mada"/>
                      </a:endParaRPr>
                    </a:p>
                  </a:txBody>
                  <a:tcPr marT="18000" marB="18000" marR="18000" marL="18000">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137900">
                <a:tc>
                  <a:txBody>
                    <a:bodyPr/>
                    <a:lstStyle/>
                    <a:p>
                      <a:pPr indent="0" lvl="0" marL="0" rtl="0" algn="l">
                        <a:spcBef>
                          <a:spcPts val="0"/>
                        </a:spcBef>
                        <a:spcAft>
                          <a:spcPts val="0"/>
                        </a:spcAft>
                        <a:buNone/>
                      </a:pPr>
                      <a:r>
                        <a:rPr b="1" lang="en-GB" sz="900">
                          <a:solidFill>
                            <a:srgbClr val="006D77"/>
                          </a:solidFill>
                          <a:latin typeface="Lora"/>
                          <a:ea typeface="Lora"/>
                          <a:cs typeface="Lora"/>
                          <a:sym typeface="Lora"/>
                        </a:rPr>
                        <a:t>Cancer</a:t>
                      </a:r>
                      <a:endParaRPr b="1" sz="900">
                        <a:solidFill>
                          <a:srgbClr val="006D77"/>
                        </a:solidFill>
                        <a:latin typeface="Lora"/>
                        <a:ea typeface="Lora"/>
                        <a:cs typeface="Lora"/>
                        <a:sym typeface="Lora"/>
                      </a:endParaRPr>
                    </a:p>
                  </a:txBody>
                  <a:tcPr marT="18000" marB="18000" marR="18000" marL="18000">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9F9"/>
                    </a:solidFill>
                  </a:tcPr>
                </a:tc>
                <a:tc>
                  <a:txBody>
                    <a:bodyPr/>
                    <a:lstStyle/>
                    <a:p>
                      <a:pPr indent="0" lvl="0" marL="0" rtl="0" algn="l">
                        <a:spcBef>
                          <a:spcPts val="0"/>
                        </a:spcBef>
                        <a:spcAft>
                          <a:spcPts val="0"/>
                        </a:spcAft>
                        <a:buNone/>
                      </a:pPr>
                      <a:r>
                        <a:rPr lang="en-GB" sz="900">
                          <a:solidFill>
                            <a:srgbClr val="1C4588"/>
                          </a:solidFill>
                          <a:latin typeface="Mada"/>
                          <a:ea typeface="Mada"/>
                          <a:cs typeface="Mada"/>
                          <a:sym typeface="Mada"/>
                        </a:rPr>
                        <a:t>Can cause sigmoid polyps or tumor → Obstruction&gt; perforation</a:t>
                      </a:r>
                      <a:endParaRPr sz="900">
                        <a:solidFill>
                          <a:srgbClr val="1C4588"/>
                        </a:solidFill>
                        <a:latin typeface="Mada"/>
                        <a:ea typeface="Mada"/>
                        <a:cs typeface="Mada"/>
                        <a:sym typeface="Mada"/>
                      </a:endParaRPr>
                    </a:p>
                  </a:txBody>
                  <a:tcPr marT="18000" marB="18000" marR="18000" marL="18000">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rtl="0" algn="l">
                        <a:spcBef>
                          <a:spcPts val="0"/>
                        </a:spcBef>
                        <a:spcAft>
                          <a:spcPts val="0"/>
                        </a:spcAft>
                        <a:buNone/>
                      </a:pPr>
                      <a:r>
                        <a:t/>
                      </a:r>
                      <a:endParaRPr sz="900">
                        <a:solidFill>
                          <a:srgbClr val="1C4588"/>
                        </a:solidFill>
                        <a:latin typeface="Mada"/>
                        <a:ea typeface="Mada"/>
                        <a:cs typeface="Mada"/>
                        <a:sym typeface="Mada"/>
                      </a:endParaRPr>
                    </a:p>
                  </a:txBody>
                  <a:tcPr marT="18000" marB="18000" marR="18000" marL="18000">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
        <p:nvSpPr>
          <p:cNvPr id="571" name="Google Shape;571;p22"/>
          <p:cNvSpPr txBox="1"/>
          <p:nvPr/>
        </p:nvSpPr>
        <p:spPr>
          <a:xfrm>
            <a:off x="609659" y="7836041"/>
            <a:ext cx="2679600" cy="6465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Radiographic evidence of colonic dilatation</a:t>
            </a:r>
            <a:r>
              <a:rPr lang="en-GB" sz="1000">
                <a:solidFill>
                  <a:schemeClr val="dk1"/>
                </a:solidFill>
                <a:latin typeface="Mada"/>
                <a:ea typeface="Mada"/>
                <a:cs typeface="Mada"/>
                <a:sym typeface="Mada"/>
              </a:rPr>
              <a:t> - The classic finding is </a:t>
            </a:r>
            <a:r>
              <a:rPr b="1" lang="en-GB" sz="1000">
                <a:solidFill>
                  <a:schemeClr val="dk1"/>
                </a:solidFill>
                <a:latin typeface="Mada"/>
                <a:ea typeface="Mada"/>
                <a:cs typeface="Mada"/>
                <a:sym typeface="Mada"/>
              </a:rPr>
              <a:t>m</a:t>
            </a:r>
            <a:r>
              <a:rPr b="1" lang="en-GB" sz="1000">
                <a:solidFill>
                  <a:schemeClr val="dk1"/>
                </a:solidFill>
                <a:latin typeface="Mada"/>
                <a:ea typeface="Mada"/>
                <a:cs typeface="Mada"/>
                <a:sym typeface="Mada"/>
              </a:rPr>
              <a:t>ore than 6 cm </a:t>
            </a:r>
            <a:r>
              <a:rPr lang="en-GB" sz="1000">
                <a:solidFill>
                  <a:schemeClr val="dk1"/>
                </a:solidFill>
                <a:latin typeface="Mada"/>
                <a:ea typeface="Mada"/>
                <a:cs typeface="Mada"/>
                <a:sym typeface="Mada"/>
              </a:rPr>
              <a:t>in the transverse colon </a:t>
            </a:r>
            <a:endParaRPr sz="1300"/>
          </a:p>
        </p:txBody>
      </p:sp>
      <p:sp>
        <p:nvSpPr>
          <p:cNvPr id="572" name="Google Shape;572;p22"/>
          <p:cNvSpPr txBox="1"/>
          <p:nvPr/>
        </p:nvSpPr>
        <p:spPr>
          <a:xfrm>
            <a:off x="4026274" y="7566711"/>
            <a:ext cx="3000000" cy="1108200"/>
          </a:xfrm>
          <a:prstGeom prst="rect">
            <a:avLst/>
          </a:prstGeom>
          <a:noFill/>
          <a:ln>
            <a:noFill/>
          </a:ln>
        </p:spPr>
        <p:txBody>
          <a:bodyPr anchorCtr="0" anchor="t" bIns="91425" lIns="91425" spcFirstLastPara="1" rIns="91425" wrap="square" tIns="91425">
            <a:spAutoFit/>
          </a:bodyPr>
          <a:lstStyle/>
          <a:p>
            <a:pPr indent="-292100" lvl="1" marL="9144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Any 3</a:t>
            </a:r>
            <a:r>
              <a:rPr lang="en-GB" sz="1000">
                <a:solidFill>
                  <a:schemeClr val="dk1"/>
                </a:solidFill>
                <a:latin typeface="Mada"/>
                <a:ea typeface="Mada"/>
                <a:cs typeface="Mada"/>
                <a:sym typeface="Mada"/>
              </a:rPr>
              <a:t> of the following - Fever (&gt;101.5°F), tachycardia (&gt;120 beats/min),</a:t>
            </a:r>
            <a:r>
              <a:rPr lang="en-GB" sz="1000">
                <a:solidFill>
                  <a:srgbClr val="6AA84F"/>
                </a:solidFill>
                <a:latin typeface="Mada"/>
                <a:ea typeface="Mada"/>
                <a:cs typeface="Mada"/>
                <a:sym typeface="Mada"/>
              </a:rPr>
              <a:t> Leukocytosis +/- Anemia</a:t>
            </a:r>
            <a:endParaRPr sz="1000">
              <a:solidFill>
                <a:srgbClr val="6AA84F"/>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Any 1 </a:t>
            </a:r>
            <a:r>
              <a:rPr lang="en-GB" sz="1000">
                <a:solidFill>
                  <a:schemeClr val="dk1"/>
                </a:solidFill>
                <a:latin typeface="Mada"/>
                <a:ea typeface="Mada"/>
                <a:cs typeface="Mada"/>
                <a:sym typeface="Mada"/>
              </a:rPr>
              <a:t>of the following - Dehydration, altered mental status, electrolyte abnormality, or hypotension </a:t>
            </a:r>
            <a:endParaRPr sz="13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23"/>
          <p:cNvSpPr/>
          <p:nvPr/>
        </p:nvSpPr>
        <p:spPr>
          <a:xfrm>
            <a:off x="639875" y="1960876"/>
            <a:ext cx="3975000" cy="1923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3"/>
          <p:cNvSpPr/>
          <p:nvPr/>
        </p:nvSpPr>
        <p:spPr>
          <a:xfrm>
            <a:off x="639875" y="4223850"/>
            <a:ext cx="3975000" cy="1923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3"/>
          <p:cNvSpPr/>
          <p:nvPr/>
        </p:nvSpPr>
        <p:spPr>
          <a:xfrm>
            <a:off x="639875" y="6784700"/>
            <a:ext cx="3975000" cy="1923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580" name="Google Shape;580;p23"/>
          <p:cNvGraphicFramePr/>
          <p:nvPr/>
        </p:nvGraphicFramePr>
        <p:xfrm>
          <a:off x="487900" y="1141025"/>
          <a:ext cx="3000000" cy="3000000"/>
        </p:xfrm>
        <a:graphic>
          <a:graphicData uri="http://schemas.openxmlformats.org/drawingml/2006/table">
            <a:tbl>
              <a:tblPr>
                <a:noFill/>
                <a:tableStyleId>{DA38DF2D-E80D-4F74-A7BE-34DB43027AB1}</a:tableStyleId>
              </a:tblPr>
              <a:tblGrid>
                <a:gridCol w="1230950"/>
                <a:gridCol w="2476875"/>
                <a:gridCol w="933400"/>
                <a:gridCol w="933400"/>
                <a:gridCol w="933400"/>
              </a:tblGrid>
              <a:tr h="849100">
                <a:tc>
                  <a:txBody>
                    <a:bodyPr/>
                    <a:lstStyle/>
                    <a:p>
                      <a:pPr indent="0" lvl="0" marL="0" rtl="0" algn="ctr">
                        <a:spcBef>
                          <a:spcPts val="0"/>
                        </a:spcBef>
                        <a:spcAft>
                          <a:spcPts val="0"/>
                        </a:spcAft>
                        <a:buNone/>
                      </a:pPr>
                      <a:r>
                        <a:rPr b="1" lang="en-GB">
                          <a:solidFill>
                            <a:srgbClr val="1C4588"/>
                          </a:solidFill>
                          <a:latin typeface="Lora"/>
                          <a:ea typeface="Lora"/>
                          <a:cs typeface="Lora"/>
                          <a:sym typeface="Lora"/>
                        </a:rPr>
                        <a:t>Perforation due to ischemia</a:t>
                      </a:r>
                      <a:endParaRPr b="1">
                        <a:solidFill>
                          <a:srgbClr val="1C4588"/>
                        </a:solidFill>
                        <a:latin typeface="Lora"/>
                        <a:ea typeface="Lora"/>
                        <a:cs typeface="Lora"/>
                        <a:sym typeface="Lora"/>
                      </a:endParaRPr>
                    </a:p>
                  </a:txBody>
                  <a:tcPr marT="91425" marB="91425" marR="91425" marL="91425" anchor="ctr">
                    <a:lnL cap="flat" cmpd="sng" w="9525">
                      <a:solidFill>
                        <a:srgbClr val="252935">
                          <a:alpha val="0"/>
                        </a:srgbClr>
                      </a:solidFill>
                      <a:prstDash val="solid"/>
                      <a:round/>
                      <a:headEnd len="sm" w="sm" type="none"/>
                      <a:tailEnd len="sm" w="sm" type="none"/>
                    </a:lnL>
                    <a:lnR cap="flat" cmpd="sng" w="19050">
                      <a:solidFill>
                        <a:srgbClr val="FFDDD2">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19050">
                      <a:solidFill>
                        <a:srgbClr val="252935">
                          <a:alpha val="0"/>
                        </a:srgbClr>
                      </a:solidFill>
                      <a:prstDash val="solid"/>
                      <a:round/>
                      <a:headEnd len="sm" w="sm" type="none"/>
                      <a:tailEnd len="sm" w="sm" type="none"/>
                    </a:lnB>
                  </a:tcPr>
                </a:tc>
                <a:tc gridSpan="4">
                  <a:txBody>
                    <a:bodyPr/>
                    <a:lstStyle/>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Ischemia can happen if a thrombosis in an artery lead to ischemia OR hernia—&gt; strangulation then no blood supply leading to ischemia and perforation </a:t>
                      </a:r>
                      <a:endParaRPr sz="1100">
                        <a:solidFill>
                          <a:srgbClr val="6AA84F"/>
                        </a:solidFill>
                        <a:latin typeface="Mada"/>
                        <a:ea typeface="Mada"/>
                        <a:cs typeface="Mada"/>
                        <a:sym typeface="Mada"/>
                      </a:endParaRPr>
                    </a:p>
                  </a:txBody>
                  <a:tcPr marT="91425" marB="91425" marR="91425" marL="91425" anchor="ctr">
                    <a:lnL cap="flat" cmpd="sng" w="19050">
                      <a:solidFill>
                        <a:srgbClr val="FFDDD2">
                          <a:alpha val="0"/>
                        </a:srgbClr>
                      </a:solidFill>
                      <a:prstDash val="solid"/>
                      <a:round/>
                      <a:headEnd len="sm" w="sm" type="none"/>
                      <a:tailEnd len="sm" w="sm" type="none"/>
                    </a:lnL>
                    <a:lnR cap="flat" cmpd="sng" w="9525">
                      <a:solidFill>
                        <a:srgbClr val="252935">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hMerge="1"/>
                <a:tc hMerge="1"/>
              </a:tr>
              <a:tr h="2401650">
                <a:tc>
                  <a:txBody>
                    <a:bodyPr/>
                    <a:lstStyle/>
                    <a:p>
                      <a:pPr indent="0" lvl="0" marL="0" rtl="0" algn="ctr">
                        <a:spcBef>
                          <a:spcPts val="0"/>
                        </a:spcBef>
                        <a:spcAft>
                          <a:spcPts val="0"/>
                        </a:spcAft>
                        <a:buNone/>
                      </a:pPr>
                      <a:r>
                        <a:rPr b="1" lang="en-GB">
                          <a:solidFill>
                            <a:srgbClr val="1C4588"/>
                          </a:solidFill>
                          <a:latin typeface="Lora"/>
                          <a:ea typeface="Lora"/>
                          <a:cs typeface="Lora"/>
                          <a:sym typeface="Lora"/>
                        </a:rPr>
                        <a:t>Radiation necrosis</a:t>
                      </a:r>
                      <a:endParaRPr b="1">
                        <a:solidFill>
                          <a:srgbClr val="1C4588"/>
                        </a:solidFill>
                        <a:latin typeface="Lora"/>
                        <a:ea typeface="Lora"/>
                        <a:cs typeface="Lora"/>
                        <a:sym typeface="Lora"/>
                      </a:endParaRPr>
                    </a:p>
                  </a:txBody>
                  <a:tcPr marT="91425" marB="91425" marR="91425" marL="91425" anchor="ctr">
                    <a:lnL cap="flat" cmpd="sng" w="9525">
                      <a:solidFill>
                        <a:srgbClr val="252935">
                          <a:alpha val="0"/>
                        </a:srgbClr>
                      </a:solidFill>
                      <a:prstDash val="solid"/>
                      <a:round/>
                      <a:headEnd len="sm" w="sm" type="none"/>
                      <a:tailEnd len="sm" w="sm" type="none"/>
                    </a:lnL>
                    <a:lnR cap="flat" cmpd="sng" w="19050">
                      <a:solidFill>
                        <a:srgbClr val="FFDDD2">
                          <a:alpha val="0"/>
                        </a:srgbClr>
                      </a:solidFill>
                      <a:prstDash val="solid"/>
                      <a:round/>
                      <a:headEnd len="sm" w="sm" type="none"/>
                      <a:tailEnd len="sm" w="sm" type="none"/>
                    </a:lnR>
                    <a:lnT cap="flat" cmpd="sng" w="19050">
                      <a:solidFill>
                        <a:srgbClr val="252935">
                          <a:alpha val="0"/>
                        </a:srgbClr>
                      </a:solidFill>
                      <a:prstDash val="solid"/>
                      <a:round/>
                      <a:headEnd len="sm" w="sm" type="none"/>
                      <a:tailEnd len="sm" w="sm" type="none"/>
                    </a:lnT>
                    <a:lnB cap="flat" cmpd="sng" w="19050">
                      <a:solidFill>
                        <a:srgbClr val="252935">
                          <a:alpha val="0"/>
                        </a:srgbClr>
                      </a:solidFill>
                      <a:prstDash val="solid"/>
                      <a:round/>
                      <a:headEnd len="sm" w="sm" type="none"/>
                      <a:tailEnd len="sm" w="sm" type="none"/>
                    </a:lnB>
                  </a:tcPr>
                </a:tc>
                <a:tc gridSpan="4">
                  <a:txBody>
                    <a:bodyPr/>
                    <a:lstStyle/>
                    <a:p>
                      <a:pPr indent="-298450" lvl="0" marL="4572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Etiology:</a:t>
                      </a:r>
                      <a:r>
                        <a:rPr lang="en-GB" sz="1100">
                          <a:solidFill>
                            <a:srgbClr val="1C4588"/>
                          </a:solidFill>
                          <a:latin typeface="Mada"/>
                          <a:ea typeface="Mada"/>
                          <a:cs typeface="Mada"/>
                          <a:sym typeface="Mada"/>
                        </a:rPr>
                        <a:t> Radiation beams to treat pelvic malignancies (cancer of uterus, cervix and bladder.)</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Affect both small and large intestines.</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Presentation: </a:t>
                      </a:r>
                      <a:endParaRPr b="1"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Radiation fistula and perforation typically present</a:t>
                      </a:r>
                      <a:r>
                        <a:rPr b="1" lang="en-GB" sz="1100">
                          <a:solidFill>
                            <a:srgbClr val="1C4588"/>
                          </a:solidFill>
                          <a:latin typeface="Mada"/>
                          <a:ea typeface="Mada"/>
                          <a:cs typeface="Mada"/>
                          <a:sym typeface="Mada"/>
                        </a:rPr>
                        <a:t> several years after </a:t>
                      </a:r>
                      <a:r>
                        <a:rPr lang="en-GB" sz="1100">
                          <a:solidFill>
                            <a:srgbClr val="1C4588"/>
                          </a:solidFill>
                          <a:latin typeface="Mada"/>
                          <a:ea typeface="Mada"/>
                          <a:cs typeface="Mada"/>
                          <a:sym typeface="Mada"/>
                        </a:rPr>
                        <a:t>the primary treatment.</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Late manifestation owing to the late development of </a:t>
                      </a:r>
                      <a:r>
                        <a:rPr b="1" lang="en-GB" sz="1100">
                          <a:solidFill>
                            <a:srgbClr val="1C4588"/>
                          </a:solidFill>
                          <a:latin typeface="Mada"/>
                          <a:ea typeface="Mada"/>
                          <a:cs typeface="Mada"/>
                          <a:sym typeface="Mada"/>
                        </a:rPr>
                        <a:t>endarteritis</a:t>
                      </a:r>
                      <a:r>
                        <a:rPr lang="en-GB" sz="1100">
                          <a:solidFill>
                            <a:srgbClr val="1C4588"/>
                          </a:solidFill>
                          <a:latin typeface="Mada"/>
                          <a:ea typeface="Mada"/>
                          <a:cs typeface="Mada"/>
                          <a:sym typeface="Mada"/>
                        </a:rPr>
                        <a:t> of small mesenteric vessels  →</a:t>
                      </a:r>
                      <a:r>
                        <a:rPr b="1" lang="en-GB" sz="1100">
                          <a:solidFill>
                            <a:srgbClr val="1C4588"/>
                          </a:solidFill>
                          <a:latin typeface="Mada"/>
                          <a:ea typeface="Mada"/>
                          <a:cs typeface="Mada"/>
                          <a:sym typeface="Mada"/>
                        </a:rPr>
                        <a:t> Necrosis → Perforation</a:t>
                      </a:r>
                      <a:r>
                        <a:rPr lang="en-GB" sz="1100">
                          <a:solidFill>
                            <a:srgbClr val="1C4588"/>
                          </a:solidFill>
                          <a:latin typeface="Mada"/>
                          <a:ea typeface="Mada"/>
                          <a:cs typeface="Mada"/>
                          <a:sym typeface="Mada"/>
                        </a:rPr>
                        <a:t> or fistula formation</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Most be differentiated from recurrence of the primary tumor</a:t>
                      </a:r>
                      <a:endParaRPr sz="1100">
                        <a:latin typeface="Roboto"/>
                        <a:ea typeface="Roboto"/>
                        <a:cs typeface="Roboto"/>
                        <a:sym typeface="Roboto"/>
                      </a:endParaRPr>
                    </a:p>
                  </a:txBody>
                  <a:tcPr marT="91425" marB="91425" marR="91425" marL="91425" anchor="ctr">
                    <a:lnL cap="flat" cmpd="sng" w="19050">
                      <a:solidFill>
                        <a:srgbClr val="FFDDD2">
                          <a:alpha val="0"/>
                        </a:srgbClr>
                      </a:solidFill>
                      <a:prstDash val="solid"/>
                      <a:round/>
                      <a:headEnd len="sm" w="sm" type="none"/>
                      <a:tailEnd len="sm" w="sm" type="none"/>
                    </a:lnL>
                    <a:lnR cap="flat" cmpd="sng" w="9525">
                      <a:solidFill>
                        <a:srgbClr val="252935">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hMerge="1"/>
                <a:tc hMerge="1"/>
              </a:tr>
              <a:tr h="2432825">
                <a:tc>
                  <a:txBody>
                    <a:bodyPr/>
                    <a:lstStyle/>
                    <a:p>
                      <a:pPr indent="0" lvl="0" marL="0" rtl="0" algn="ctr">
                        <a:spcBef>
                          <a:spcPts val="0"/>
                        </a:spcBef>
                        <a:spcAft>
                          <a:spcPts val="0"/>
                        </a:spcAft>
                        <a:buNone/>
                      </a:pPr>
                      <a:r>
                        <a:rPr b="1" lang="en-GB">
                          <a:solidFill>
                            <a:srgbClr val="1C4588"/>
                          </a:solidFill>
                          <a:latin typeface="Lora"/>
                          <a:ea typeface="Lora"/>
                          <a:cs typeface="Lora"/>
                          <a:sym typeface="Lora"/>
                        </a:rPr>
                        <a:t>Carcinoma colon</a:t>
                      </a:r>
                      <a:endParaRPr b="1">
                        <a:solidFill>
                          <a:srgbClr val="1C4588"/>
                        </a:solidFill>
                        <a:latin typeface="Lora"/>
                        <a:ea typeface="Lora"/>
                        <a:cs typeface="Lora"/>
                        <a:sym typeface="Lora"/>
                      </a:endParaRPr>
                    </a:p>
                  </a:txBody>
                  <a:tcPr marT="91425" marB="91425" marR="91425" marL="91425" anchor="ctr">
                    <a:lnL cap="flat" cmpd="sng" w="9525">
                      <a:solidFill>
                        <a:srgbClr val="252935">
                          <a:alpha val="0"/>
                        </a:srgbClr>
                      </a:solidFill>
                      <a:prstDash val="solid"/>
                      <a:round/>
                      <a:headEnd len="sm" w="sm" type="none"/>
                      <a:tailEnd len="sm" w="sm" type="none"/>
                    </a:lnL>
                    <a:lnR cap="flat" cmpd="sng" w="19050">
                      <a:solidFill>
                        <a:srgbClr val="FFDDD2">
                          <a:alpha val="0"/>
                        </a:srgbClr>
                      </a:solidFill>
                      <a:prstDash val="solid"/>
                      <a:round/>
                      <a:headEnd len="sm" w="sm" type="none"/>
                      <a:tailEnd len="sm" w="sm" type="none"/>
                    </a:lnR>
                    <a:lnT cap="flat" cmpd="sng" w="19050">
                      <a:solidFill>
                        <a:srgbClr val="252935">
                          <a:alpha val="0"/>
                        </a:srgbClr>
                      </a:solidFill>
                      <a:prstDash val="solid"/>
                      <a:round/>
                      <a:headEnd len="sm" w="sm" type="none"/>
                      <a:tailEnd len="sm" w="sm" type="none"/>
                    </a:lnT>
                    <a:lnB cap="flat" cmpd="sng" w="19050">
                      <a:solidFill>
                        <a:srgbClr val="252935">
                          <a:alpha val="0"/>
                        </a:srgbClr>
                      </a:solidFill>
                      <a:prstDash val="solid"/>
                      <a:round/>
                      <a:headEnd len="sm" w="sm" type="none"/>
                      <a:tailEnd len="sm" w="sm" type="none"/>
                    </a:lnB>
                  </a:tcPr>
                </a:tc>
                <a:tc gridSpan="4">
                  <a:txBody>
                    <a:bodyPr/>
                    <a:lstStyle/>
                    <a:p>
                      <a:pPr indent="-298450" lvl="0" marL="4572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Carcinoma of right colon and cecum </a:t>
                      </a:r>
                      <a:endParaRPr b="1"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Must be suspected in any patient &gt;40y who presents with acute appendicitis (Cecum carcinoma can cause 2ry appendicitis)</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Symptoms usually are </a:t>
                      </a:r>
                      <a:r>
                        <a:rPr b="1" lang="en-GB" sz="1100">
                          <a:solidFill>
                            <a:srgbClr val="1C4588"/>
                          </a:solidFill>
                          <a:latin typeface="Mada"/>
                          <a:ea typeface="Mada"/>
                          <a:cs typeface="Mada"/>
                          <a:sym typeface="Mada"/>
                        </a:rPr>
                        <a:t>anemia and weight loss</a:t>
                      </a:r>
                      <a:endParaRPr b="1"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+ve Occult blood</a:t>
                      </a:r>
                      <a:endParaRPr b="1"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If peritonitis is present “Due to perforation” </a:t>
                      </a:r>
                      <a:r>
                        <a:rPr b="1" lang="en-GB" sz="1100">
                          <a:solidFill>
                            <a:srgbClr val="1C4588"/>
                          </a:solidFill>
                          <a:latin typeface="Mada"/>
                          <a:ea typeface="Mada"/>
                          <a:cs typeface="Mada"/>
                          <a:sym typeface="Mada"/>
                        </a:rPr>
                        <a:t>bowel sounds will be absent </a:t>
                      </a:r>
                      <a:r>
                        <a:rPr lang="en-GB" sz="1100">
                          <a:solidFill>
                            <a:srgbClr val="1C4588"/>
                          </a:solidFill>
                          <a:latin typeface="Mada"/>
                          <a:ea typeface="Mada"/>
                          <a:cs typeface="Mada"/>
                          <a:sym typeface="Mada"/>
                        </a:rPr>
                        <a:t>with generalized abdominal pain.</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Carcinoma of left colon and cecum </a:t>
                      </a:r>
                      <a:endParaRPr b="1"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Eldery &gt;50, or past history of UC or family history</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Sigmoid colon is the most common site</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If ignored, it may cause peritonitis (By ruptured distended cecum due to obstruction, </a:t>
                      </a:r>
                      <a:r>
                        <a:rPr b="1" lang="en-GB" sz="1100">
                          <a:solidFill>
                            <a:srgbClr val="1C4588"/>
                          </a:solidFill>
                          <a:latin typeface="Mada"/>
                          <a:ea typeface="Mada"/>
                          <a:cs typeface="Mada"/>
                          <a:sym typeface="Mada"/>
                        </a:rPr>
                        <a:t>not</a:t>
                      </a:r>
                      <a:r>
                        <a:rPr lang="en-GB" sz="1100">
                          <a:solidFill>
                            <a:srgbClr val="1C4588"/>
                          </a:solidFill>
                          <a:latin typeface="Mada"/>
                          <a:ea typeface="Mada"/>
                          <a:cs typeface="Mada"/>
                          <a:sym typeface="Mada"/>
                        </a:rPr>
                        <a:t> by perforation)</a:t>
                      </a:r>
                      <a:endParaRPr sz="1100">
                        <a:latin typeface="Roboto"/>
                        <a:ea typeface="Roboto"/>
                        <a:cs typeface="Roboto"/>
                        <a:sym typeface="Roboto"/>
                      </a:endParaRPr>
                    </a:p>
                  </a:txBody>
                  <a:tcPr marT="91425" marB="91425" marR="91425" marL="91425" anchor="ctr">
                    <a:lnL cap="flat" cmpd="sng" w="19050">
                      <a:solidFill>
                        <a:srgbClr val="FFDDD2">
                          <a:alpha val="0"/>
                        </a:srgbClr>
                      </a:solidFill>
                      <a:prstDash val="solid"/>
                      <a:round/>
                      <a:headEnd len="sm" w="sm" type="none"/>
                      <a:tailEnd len="sm" w="sm" type="none"/>
                    </a:lnL>
                    <a:lnR cap="flat" cmpd="sng" w="9525">
                      <a:solidFill>
                        <a:srgbClr val="252935">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hMerge="1"/>
                <a:tc hMerge="1"/>
              </a:tr>
              <a:tr h="3130050">
                <a:tc>
                  <a:txBody>
                    <a:bodyPr/>
                    <a:lstStyle/>
                    <a:p>
                      <a:pPr indent="0" lvl="0" marL="0" rtl="0" algn="ctr">
                        <a:spcBef>
                          <a:spcPts val="0"/>
                        </a:spcBef>
                        <a:spcAft>
                          <a:spcPts val="0"/>
                        </a:spcAft>
                        <a:buNone/>
                      </a:pPr>
                      <a:r>
                        <a:rPr b="1" lang="en-GB" sz="1500">
                          <a:solidFill>
                            <a:srgbClr val="1C4588"/>
                          </a:solidFill>
                          <a:latin typeface="Lora"/>
                          <a:ea typeface="Lora"/>
                          <a:cs typeface="Lora"/>
                          <a:sym typeface="Lora"/>
                        </a:rPr>
                        <a:t>Ruptured bladder</a:t>
                      </a:r>
                      <a:endParaRPr b="1" sz="1500">
                        <a:solidFill>
                          <a:srgbClr val="1C4588"/>
                        </a:solidFill>
                        <a:latin typeface="Lora"/>
                        <a:ea typeface="Lora"/>
                        <a:cs typeface="Lora"/>
                        <a:sym typeface="Lora"/>
                      </a:endParaRPr>
                    </a:p>
                  </a:txBody>
                  <a:tcPr marT="91425" marB="91425" marR="91425" marL="91425" anchor="ctr">
                    <a:lnL cap="flat" cmpd="sng" w="9525">
                      <a:solidFill>
                        <a:srgbClr val="252935">
                          <a:alpha val="0"/>
                        </a:srgbClr>
                      </a:solidFill>
                      <a:prstDash val="solid"/>
                      <a:round/>
                      <a:headEnd len="sm" w="sm" type="none"/>
                      <a:tailEnd len="sm" w="sm" type="none"/>
                    </a:lnL>
                    <a:lnR cap="flat" cmpd="sng" w="19050">
                      <a:solidFill>
                        <a:srgbClr val="FFDDD2">
                          <a:alpha val="0"/>
                        </a:srgbClr>
                      </a:solidFill>
                      <a:prstDash val="solid"/>
                      <a:round/>
                      <a:headEnd len="sm" w="sm" type="none"/>
                      <a:tailEnd len="sm" w="sm" type="none"/>
                    </a:lnR>
                    <a:lnT cap="flat" cmpd="sng" w="19050">
                      <a:solidFill>
                        <a:srgbClr val="252935">
                          <a:alpha val="0"/>
                        </a:srgbClr>
                      </a:solidFill>
                      <a:prstDash val="solid"/>
                      <a:round/>
                      <a:headEnd len="sm" w="sm" type="none"/>
                      <a:tailEnd len="sm" w="sm" type="none"/>
                    </a:lnT>
                    <a:lnB cap="flat" cmpd="sng" w="19050">
                      <a:solidFill>
                        <a:srgbClr val="252935">
                          <a:alpha val="0"/>
                        </a:srgbClr>
                      </a:solidFill>
                      <a:prstDash val="solid"/>
                      <a:round/>
                      <a:headEnd len="sm" w="sm" type="none"/>
                      <a:tailEnd len="sm" w="sm" type="none"/>
                    </a:lnB>
                  </a:tcPr>
                </a:tc>
                <a:tc gridSpan="4">
                  <a:txBody>
                    <a:bodyPr/>
                    <a:lstStyle/>
                    <a:p>
                      <a:pPr indent="0" lvl="0" marL="457200" rtl="0" algn="l">
                        <a:spcBef>
                          <a:spcPts val="0"/>
                        </a:spcBef>
                        <a:spcAft>
                          <a:spcPts val="0"/>
                        </a:spcAft>
                        <a:buNone/>
                      </a:pPr>
                      <a:r>
                        <a:t/>
                      </a:r>
                      <a:endParaRPr b="1"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Etiology:</a:t>
                      </a:r>
                      <a:r>
                        <a:rPr lang="en-GB" sz="1100">
                          <a:solidFill>
                            <a:srgbClr val="1C4588"/>
                          </a:solidFill>
                          <a:latin typeface="Mada"/>
                          <a:ea typeface="Mada"/>
                          <a:cs typeface="Mada"/>
                          <a:sym typeface="Mada"/>
                        </a:rPr>
                        <a:t> </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Blunt trauma (Car or motorcycle accident) = Intraperitoneal </a:t>
                      </a:r>
                      <a:r>
                        <a:rPr lang="en-GB" sz="1100">
                          <a:solidFill>
                            <a:srgbClr val="B7B7B7"/>
                          </a:solidFill>
                          <a:latin typeface="Mada"/>
                          <a:ea typeface="Mada"/>
                          <a:cs typeface="Mada"/>
                          <a:sym typeface="Mada"/>
                        </a:rPr>
                        <a:t>“Pressure push urine towards weakest wall” </a:t>
                      </a:r>
                      <a:r>
                        <a:rPr b="1" lang="en-GB" sz="1100">
                          <a:solidFill>
                            <a:srgbClr val="1C4588"/>
                          </a:solidFill>
                          <a:latin typeface="Mada"/>
                          <a:ea typeface="Mada"/>
                          <a:cs typeface="Mada"/>
                          <a:sym typeface="Mada"/>
                        </a:rPr>
                        <a:t>(Picture A)</a:t>
                      </a:r>
                      <a:endParaRPr b="1"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Pelvic fractures or penetrating trauma = Extraperitoneal </a:t>
                      </a:r>
                      <a:r>
                        <a:rPr b="1" lang="en-GB" sz="1100">
                          <a:solidFill>
                            <a:srgbClr val="1C4588"/>
                          </a:solidFill>
                          <a:latin typeface="Mada"/>
                          <a:ea typeface="Mada"/>
                          <a:cs typeface="Mada"/>
                          <a:sym typeface="Mada"/>
                        </a:rPr>
                        <a:t>(PictureB)</a:t>
                      </a:r>
                      <a:endParaRPr b="1"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Iatrogenic: Colorectal or urologic procedures and foley catheter </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Rarely rupture spontaneously due to vaginal delivery, malignancy and radiation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Clinical presentation:</a:t>
                      </a:r>
                      <a:endParaRPr b="1"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Intraperitoneal rupture= peritonitis (Ileus and abdominal distension) &amp; inability to pass urine</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Extraperitoneal rupture= suprapubic and lower abdominal pain</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Diagnosis:</a:t>
                      </a:r>
                      <a:r>
                        <a:rPr lang="en-GB" sz="1100">
                          <a:solidFill>
                            <a:srgbClr val="1C4588"/>
                          </a:solidFill>
                          <a:latin typeface="Mada"/>
                          <a:ea typeface="Mada"/>
                          <a:cs typeface="Mada"/>
                          <a:sym typeface="Mada"/>
                        </a:rPr>
                        <a:t> X-ray (Cystogram)</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Management</a:t>
                      </a:r>
                      <a:r>
                        <a:rPr lang="en-GB" sz="1100">
                          <a:solidFill>
                            <a:srgbClr val="1C4588"/>
                          </a:solidFill>
                          <a:latin typeface="Mada"/>
                          <a:ea typeface="Mada"/>
                          <a:cs typeface="Mada"/>
                          <a:sym typeface="Mada"/>
                        </a:rPr>
                        <a:t>:</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Intraperitoneal: laparotomy and </a:t>
                      </a:r>
                      <a:endParaRPr sz="1100">
                        <a:solidFill>
                          <a:srgbClr val="1C4588"/>
                        </a:solidFill>
                        <a:latin typeface="Mada"/>
                        <a:ea typeface="Mada"/>
                        <a:cs typeface="Mada"/>
                        <a:sym typeface="Mada"/>
                      </a:endParaRPr>
                    </a:p>
                    <a:p>
                      <a:pPr indent="0" lvl="0" marL="914400" rtl="0" algn="l">
                        <a:spcBef>
                          <a:spcPts val="0"/>
                        </a:spcBef>
                        <a:spcAft>
                          <a:spcPts val="0"/>
                        </a:spcAft>
                        <a:buNone/>
                      </a:pPr>
                      <a:r>
                        <a:rPr lang="en-GB" sz="1100">
                          <a:solidFill>
                            <a:srgbClr val="1C4588"/>
                          </a:solidFill>
                          <a:latin typeface="Mada"/>
                          <a:ea typeface="Mada"/>
                          <a:cs typeface="Mada"/>
                          <a:sym typeface="Mada"/>
                        </a:rPr>
                        <a:t>repair</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Extraperitoneal: Conservative.</a:t>
                      </a:r>
                      <a:endParaRPr sz="1100">
                        <a:solidFill>
                          <a:srgbClr val="1C4588"/>
                        </a:solidFill>
                        <a:latin typeface="Mada"/>
                        <a:ea typeface="Mada"/>
                        <a:cs typeface="Mada"/>
                        <a:sym typeface="Mada"/>
                      </a:endParaRPr>
                    </a:p>
                  </a:txBody>
                  <a:tcPr marT="91425" marB="91425" marR="91425" marL="91425" anchor="ctr">
                    <a:lnL cap="flat" cmpd="sng" w="19050">
                      <a:solidFill>
                        <a:srgbClr val="FFDDD2">
                          <a:alpha val="0"/>
                        </a:srgbClr>
                      </a:solidFill>
                      <a:prstDash val="solid"/>
                      <a:round/>
                      <a:headEnd len="sm" w="sm" type="none"/>
                      <a:tailEnd len="sm" w="sm" type="none"/>
                    </a:lnL>
                    <a:lnR cap="flat" cmpd="sng" w="9525">
                      <a:solidFill>
                        <a:srgbClr val="252935">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hMerge="1"/>
                <a:tc hMerge="1"/>
                <a:tc hMerge="1"/>
              </a:tr>
            </a:tbl>
          </a:graphicData>
        </a:graphic>
      </p:graphicFrame>
      <p:sp>
        <p:nvSpPr>
          <p:cNvPr id="581" name="Google Shape;581;p2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2" name="Google Shape;582;p23"/>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583" name="Google Shape;583;p23"/>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Perforation of the viscus</a:t>
            </a:r>
            <a:endParaRPr sz="2200"/>
          </a:p>
        </p:txBody>
      </p:sp>
      <p:pic>
        <p:nvPicPr>
          <p:cNvPr id="584" name="Google Shape;584;p23"/>
          <p:cNvPicPr preferRelativeResize="0"/>
          <p:nvPr/>
        </p:nvPicPr>
        <p:blipFill>
          <a:blip r:embed="rId3">
            <a:alphaModFix/>
          </a:blip>
          <a:stretch>
            <a:fillRect/>
          </a:stretch>
        </p:blipFill>
        <p:spPr>
          <a:xfrm>
            <a:off x="4953500" y="9211975"/>
            <a:ext cx="1813826" cy="818883"/>
          </a:xfrm>
          <a:prstGeom prst="rect">
            <a:avLst/>
          </a:prstGeom>
          <a:noFill/>
          <a:ln>
            <a:noFill/>
          </a:ln>
        </p:spPr>
      </p:pic>
      <p:sp>
        <p:nvSpPr>
          <p:cNvPr id="585" name="Google Shape;585;p23"/>
          <p:cNvSpPr txBox="1"/>
          <p:nvPr/>
        </p:nvSpPr>
        <p:spPr>
          <a:xfrm>
            <a:off x="4486225" y="9059475"/>
            <a:ext cx="1084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200">
                <a:solidFill>
                  <a:srgbClr val="ABE5D9"/>
                </a:solidFill>
                <a:highlight>
                  <a:srgbClr val="006D77"/>
                </a:highlight>
                <a:latin typeface="Mada"/>
                <a:ea typeface="Mada"/>
                <a:cs typeface="Mada"/>
                <a:sym typeface="Mada"/>
              </a:rPr>
              <a:t>A</a:t>
            </a:r>
            <a:endParaRPr sz="1500">
              <a:solidFill>
                <a:srgbClr val="ABE5D9"/>
              </a:solidFill>
              <a:highlight>
                <a:srgbClr val="006D77"/>
              </a:highlight>
            </a:endParaRPr>
          </a:p>
        </p:txBody>
      </p:sp>
      <p:sp>
        <p:nvSpPr>
          <p:cNvPr id="586" name="Google Shape;586;p23"/>
          <p:cNvSpPr txBox="1"/>
          <p:nvPr/>
        </p:nvSpPr>
        <p:spPr>
          <a:xfrm>
            <a:off x="5400625" y="9053814"/>
            <a:ext cx="10842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200">
                <a:solidFill>
                  <a:srgbClr val="ABE5D9"/>
                </a:solidFill>
                <a:highlight>
                  <a:srgbClr val="006D77"/>
                </a:highlight>
                <a:latin typeface="Mada"/>
                <a:ea typeface="Mada"/>
                <a:cs typeface="Mada"/>
                <a:sym typeface="Mada"/>
              </a:rPr>
              <a:t>B</a:t>
            </a:r>
            <a:endParaRPr sz="1500">
              <a:solidFill>
                <a:srgbClr val="ABE5D9"/>
              </a:solidFill>
              <a:highlight>
                <a:srgbClr val="006D77"/>
              </a:highlight>
            </a:endParaRPr>
          </a:p>
        </p:txBody>
      </p:sp>
      <p:sp>
        <p:nvSpPr>
          <p:cNvPr id="587" name="Google Shape;587;p23"/>
          <p:cNvSpPr/>
          <p:nvPr/>
        </p:nvSpPr>
        <p:spPr>
          <a:xfrm rot="-5400000">
            <a:off x="3003375" y="5850200"/>
            <a:ext cx="8120100" cy="1350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88" name="Google Shape;588;p23"/>
          <p:cNvCxnSpPr/>
          <p:nvPr/>
        </p:nvCxnSpPr>
        <p:spPr>
          <a:xfrm>
            <a:off x="7059675" y="1387275"/>
            <a:ext cx="0" cy="8721600"/>
          </a:xfrm>
          <a:prstGeom prst="straightConnector1">
            <a:avLst/>
          </a:prstGeom>
          <a:noFill/>
          <a:ln cap="flat" cmpd="sng" w="19050">
            <a:solidFill>
              <a:srgbClr val="000000"/>
            </a:solidFill>
            <a:prstDash val="solid"/>
            <a:round/>
            <a:headEnd len="med" w="med" type="none"/>
            <a:tailEnd len="med" w="med" type="oval"/>
          </a:ln>
        </p:spPr>
      </p:cxnSp>
      <p:sp>
        <p:nvSpPr>
          <p:cNvPr id="589" name="Google Shape;589;p23"/>
          <p:cNvSpPr/>
          <p:nvPr/>
        </p:nvSpPr>
        <p:spPr>
          <a:xfrm>
            <a:off x="4562425" y="9878450"/>
            <a:ext cx="782400" cy="4134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solidFill>
                  <a:srgbClr val="1C4588"/>
                </a:solidFill>
                <a:latin typeface="Mada"/>
                <a:ea typeface="Mada"/>
                <a:cs typeface="Mada"/>
                <a:sym typeface="Mada"/>
              </a:rPr>
              <a:t>Reference picture</a:t>
            </a:r>
            <a:endParaRPr b="1" sz="1000">
              <a:solidFill>
                <a:srgbClr val="1C4588"/>
              </a:solidFill>
              <a:latin typeface="Mada"/>
              <a:ea typeface="Mada"/>
              <a:cs typeface="Mada"/>
              <a:sym typeface="Mad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24"/>
          <p:cNvSpPr/>
          <p:nvPr/>
        </p:nvSpPr>
        <p:spPr>
          <a:xfrm>
            <a:off x="775925" y="8024525"/>
            <a:ext cx="6113400" cy="22506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595" name="Google Shape;595;p24"/>
          <p:cNvSpPr/>
          <p:nvPr/>
        </p:nvSpPr>
        <p:spPr>
          <a:xfrm>
            <a:off x="775925" y="4900325"/>
            <a:ext cx="6113400" cy="29622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596" name="Google Shape;596;p24"/>
          <p:cNvSpPr/>
          <p:nvPr/>
        </p:nvSpPr>
        <p:spPr>
          <a:xfrm>
            <a:off x="775925" y="2842925"/>
            <a:ext cx="6113400" cy="19239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597" name="Google Shape;597;p2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98" name="Google Shape;598;p24"/>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599" name="Google Shape;599;p24"/>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Infarction of the viscus</a:t>
            </a:r>
            <a:endParaRPr sz="2200"/>
          </a:p>
        </p:txBody>
      </p:sp>
      <p:pic>
        <p:nvPicPr>
          <p:cNvPr id="600" name="Google Shape;600;p24">
            <a:hlinkClick r:id="rId3"/>
          </p:cNvPr>
          <p:cNvPicPr preferRelativeResize="0"/>
          <p:nvPr/>
        </p:nvPicPr>
        <p:blipFill>
          <a:blip r:embed="rId4">
            <a:alphaModFix/>
          </a:blip>
          <a:stretch>
            <a:fillRect/>
          </a:stretch>
        </p:blipFill>
        <p:spPr>
          <a:xfrm>
            <a:off x="1617250" y="1246326"/>
            <a:ext cx="2178950" cy="1286130"/>
          </a:xfrm>
          <a:prstGeom prst="rect">
            <a:avLst/>
          </a:prstGeom>
          <a:noFill/>
          <a:ln>
            <a:noFill/>
          </a:ln>
        </p:spPr>
      </p:pic>
      <p:pic>
        <p:nvPicPr>
          <p:cNvPr id="601" name="Google Shape;601;p24">
            <a:hlinkClick r:id="rId5"/>
          </p:cNvPr>
          <p:cNvPicPr preferRelativeResize="0"/>
          <p:nvPr/>
        </p:nvPicPr>
        <p:blipFill>
          <a:blip r:embed="rId6">
            <a:alphaModFix/>
          </a:blip>
          <a:stretch>
            <a:fillRect/>
          </a:stretch>
        </p:blipFill>
        <p:spPr>
          <a:xfrm>
            <a:off x="922050" y="9046827"/>
            <a:ext cx="1493726" cy="993273"/>
          </a:xfrm>
          <a:prstGeom prst="rect">
            <a:avLst/>
          </a:prstGeom>
          <a:noFill/>
          <a:ln>
            <a:noFill/>
          </a:ln>
        </p:spPr>
      </p:pic>
      <p:pic>
        <p:nvPicPr>
          <p:cNvPr id="602" name="Google Shape;602;p24">
            <a:hlinkClick r:id="rId7"/>
          </p:cNvPr>
          <p:cNvPicPr preferRelativeResize="0"/>
          <p:nvPr/>
        </p:nvPicPr>
        <p:blipFill>
          <a:blip r:embed="rId8">
            <a:alphaModFix/>
          </a:blip>
          <a:stretch>
            <a:fillRect/>
          </a:stretch>
        </p:blipFill>
        <p:spPr>
          <a:xfrm>
            <a:off x="5016148" y="1186776"/>
            <a:ext cx="1175684" cy="1286125"/>
          </a:xfrm>
          <a:prstGeom prst="rect">
            <a:avLst/>
          </a:prstGeom>
          <a:noFill/>
          <a:ln>
            <a:noFill/>
          </a:ln>
        </p:spPr>
      </p:pic>
      <p:sp>
        <p:nvSpPr>
          <p:cNvPr id="603" name="Google Shape;603;p24"/>
          <p:cNvSpPr/>
          <p:nvPr/>
        </p:nvSpPr>
        <p:spPr>
          <a:xfrm>
            <a:off x="1455460" y="988625"/>
            <a:ext cx="1685700" cy="1275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4" name="Google Shape;604;p24"/>
          <p:cNvCxnSpPr/>
          <p:nvPr/>
        </p:nvCxnSpPr>
        <p:spPr>
          <a:xfrm>
            <a:off x="2270935" y="105737"/>
            <a:ext cx="0" cy="1893300"/>
          </a:xfrm>
          <a:prstGeom prst="straightConnector1">
            <a:avLst/>
          </a:prstGeom>
          <a:noFill/>
          <a:ln cap="flat" cmpd="sng" w="19050">
            <a:solidFill>
              <a:srgbClr val="000000"/>
            </a:solidFill>
            <a:prstDash val="solid"/>
            <a:round/>
            <a:headEnd len="med" w="med" type="none"/>
            <a:tailEnd len="med" w="med" type="oval"/>
          </a:ln>
        </p:spPr>
      </p:cxnSp>
      <p:sp>
        <p:nvSpPr>
          <p:cNvPr id="605" name="Google Shape;605;p24"/>
          <p:cNvSpPr/>
          <p:nvPr/>
        </p:nvSpPr>
        <p:spPr>
          <a:xfrm rot="10800000">
            <a:off x="4652110" y="2532450"/>
            <a:ext cx="1685700" cy="1275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6" name="Google Shape;606;p24"/>
          <p:cNvCxnSpPr/>
          <p:nvPr/>
        </p:nvCxnSpPr>
        <p:spPr>
          <a:xfrm rot="10800000">
            <a:off x="5522335" y="1649538"/>
            <a:ext cx="0" cy="1893300"/>
          </a:xfrm>
          <a:prstGeom prst="straightConnector1">
            <a:avLst/>
          </a:prstGeom>
          <a:noFill/>
          <a:ln cap="flat" cmpd="sng" w="19050">
            <a:solidFill>
              <a:srgbClr val="000000"/>
            </a:solidFill>
            <a:prstDash val="solid"/>
            <a:round/>
            <a:headEnd len="med" w="med" type="none"/>
            <a:tailEnd len="med" w="med" type="oval"/>
          </a:ln>
        </p:spPr>
      </p:cxnSp>
      <p:sp>
        <p:nvSpPr>
          <p:cNvPr id="607" name="Google Shape;607;p24"/>
          <p:cNvSpPr txBox="1"/>
          <p:nvPr/>
        </p:nvSpPr>
        <p:spPr>
          <a:xfrm>
            <a:off x="922050" y="3156600"/>
            <a:ext cx="5802600" cy="15393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B7B7B7"/>
              </a:buClr>
              <a:buSzPts val="1100"/>
              <a:buFont typeface="Mada"/>
              <a:buChar char="●"/>
            </a:pPr>
            <a:r>
              <a:rPr b="1" lang="en-GB" sz="1100">
                <a:solidFill>
                  <a:srgbClr val="B7B7B7"/>
                </a:solidFill>
                <a:latin typeface="Mada"/>
                <a:ea typeface="Mada"/>
                <a:cs typeface="Mada"/>
                <a:sym typeface="Mada"/>
              </a:rPr>
              <a:t>Celiac trunk:</a:t>
            </a:r>
            <a:r>
              <a:rPr lang="en-GB" sz="1100">
                <a:solidFill>
                  <a:srgbClr val="B7B7B7"/>
                </a:solidFill>
                <a:latin typeface="Mada"/>
                <a:ea typeface="Mada"/>
                <a:cs typeface="Mada"/>
                <a:sym typeface="Mada"/>
              </a:rPr>
              <a:t> Gives left gastric, splenic and common hepatic arteries.</a:t>
            </a:r>
            <a:endParaRPr sz="1100">
              <a:solidFill>
                <a:srgbClr val="B7B7B7"/>
              </a:solidFill>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b="1" lang="en-GB" sz="1100">
                <a:solidFill>
                  <a:srgbClr val="B7B7B7"/>
                </a:solidFill>
                <a:latin typeface="Mada"/>
                <a:ea typeface="Mada"/>
                <a:cs typeface="Mada"/>
                <a:sym typeface="Mada"/>
              </a:rPr>
              <a:t>Left gastric: </a:t>
            </a:r>
            <a:r>
              <a:rPr lang="en-GB" sz="1100">
                <a:solidFill>
                  <a:srgbClr val="B7B7B7"/>
                </a:solidFill>
                <a:latin typeface="Mada"/>
                <a:ea typeface="Mada"/>
                <a:cs typeface="Mada"/>
                <a:sym typeface="Mada"/>
              </a:rPr>
              <a:t>Supply stomach lesser curvature &amp; Lower esophagus</a:t>
            </a:r>
            <a:endParaRPr sz="1100">
              <a:solidFill>
                <a:srgbClr val="B7B7B7"/>
              </a:solidFill>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b="1" lang="en-GB" sz="1100">
                <a:solidFill>
                  <a:srgbClr val="B7B7B7"/>
                </a:solidFill>
                <a:latin typeface="Mada"/>
                <a:ea typeface="Mada"/>
                <a:cs typeface="Mada"/>
                <a:sym typeface="Mada"/>
              </a:rPr>
              <a:t>Splenic artery:</a:t>
            </a:r>
            <a:r>
              <a:rPr lang="en-GB" sz="1100">
                <a:solidFill>
                  <a:srgbClr val="B7B7B7"/>
                </a:solidFill>
                <a:latin typeface="Mada"/>
                <a:ea typeface="Mada"/>
                <a:cs typeface="Mada"/>
                <a:sym typeface="Mada"/>
              </a:rPr>
              <a:t> Supply stomach greater curvature, Body of pancreas and spleen</a:t>
            </a:r>
            <a:endParaRPr sz="1100">
              <a:solidFill>
                <a:srgbClr val="B7B7B7"/>
              </a:solidFill>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b="1" lang="en-GB" sz="1100">
                <a:solidFill>
                  <a:srgbClr val="B7B7B7"/>
                </a:solidFill>
                <a:latin typeface="Mada"/>
                <a:ea typeface="Mada"/>
                <a:cs typeface="Mada"/>
                <a:sym typeface="Mada"/>
              </a:rPr>
              <a:t>Common hepatic artery:</a:t>
            </a:r>
            <a:r>
              <a:rPr lang="en-GB" sz="1100">
                <a:solidFill>
                  <a:srgbClr val="B7B7B7"/>
                </a:solidFill>
                <a:latin typeface="Mada"/>
                <a:ea typeface="Mada"/>
                <a:cs typeface="Mada"/>
                <a:sym typeface="Mada"/>
              </a:rPr>
              <a:t> Give 2 branches</a:t>
            </a:r>
            <a:endParaRPr sz="1100">
              <a:solidFill>
                <a:srgbClr val="B7B7B7"/>
              </a:solidFill>
              <a:latin typeface="Mada"/>
              <a:ea typeface="Mada"/>
              <a:cs typeface="Mada"/>
              <a:sym typeface="Mada"/>
            </a:endParaRPr>
          </a:p>
          <a:p>
            <a:pPr indent="-298450" lvl="2" marL="13716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Proper hepatic: Supply pylorus, corresponding liver and gallbladder</a:t>
            </a:r>
            <a:endParaRPr sz="1100">
              <a:solidFill>
                <a:srgbClr val="B7B7B7"/>
              </a:solidFill>
              <a:latin typeface="Mada"/>
              <a:ea typeface="Mada"/>
              <a:cs typeface="Mada"/>
              <a:sym typeface="Mada"/>
            </a:endParaRPr>
          </a:p>
          <a:p>
            <a:pPr indent="-298450" lvl="2" marL="13716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Gastroduodenal:  supply &amp; anastomose with splenic artery at the greater curvature of the stomach, and supply the head of pancreas</a:t>
            </a:r>
            <a:endParaRPr sz="1100">
              <a:solidFill>
                <a:srgbClr val="B7B7B7"/>
              </a:solidFill>
              <a:latin typeface="Mada"/>
              <a:ea typeface="Mada"/>
              <a:cs typeface="Mada"/>
              <a:sym typeface="Mada"/>
            </a:endParaRPr>
          </a:p>
        </p:txBody>
      </p:sp>
      <p:sp>
        <p:nvSpPr>
          <p:cNvPr id="608" name="Google Shape;608;p24"/>
          <p:cNvSpPr txBox="1"/>
          <p:nvPr/>
        </p:nvSpPr>
        <p:spPr>
          <a:xfrm>
            <a:off x="971625" y="5307425"/>
            <a:ext cx="5687400" cy="25551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B7B7B7"/>
              </a:buClr>
              <a:buSzPts val="1100"/>
              <a:buFont typeface="Mada"/>
              <a:buChar char="●"/>
            </a:pPr>
            <a:r>
              <a:rPr b="1" lang="en-GB" sz="1100">
                <a:solidFill>
                  <a:srgbClr val="B7B7B7"/>
                </a:solidFill>
                <a:latin typeface="Mada"/>
                <a:ea typeface="Mada"/>
                <a:cs typeface="Mada"/>
                <a:sym typeface="Mada"/>
              </a:rPr>
              <a:t>Superior mesenteric artery: </a:t>
            </a:r>
            <a:r>
              <a:rPr lang="en-GB" sz="1100">
                <a:solidFill>
                  <a:srgbClr val="B7B7B7"/>
                </a:solidFill>
                <a:latin typeface="Mada"/>
                <a:ea typeface="Mada"/>
                <a:cs typeface="Mada"/>
                <a:sym typeface="Mada"/>
              </a:rPr>
              <a:t>Arise at level L1</a:t>
            </a:r>
            <a:endParaRPr sz="1100">
              <a:solidFill>
                <a:srgbClr val="B7B7B7"/>
              </a:solidFill>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Supply Small intestine, cecum, ascending colon </a:t>
            </a:r>
            <a:r>
              <a:rPr b="1" lang="en-GB" sz="1100">
                <a:solidFill>
                  <a:srgbClr val="B7B7B7"/>
                </a:solidFill>
                <a:latin typeface="Mada"/>
                <a:ea typeface="Mada"/>
                <a:cs typeface="Mada"/>
                <a:sym typeface="Mada"/>
              </a:rPr>
              <a:t>(right colon artery),</a:t>
            </a:r>
            <a:r>
              <a:rPr lang="en-GB" sz="1100">
                <a:solidFill>
                  <a:srgbClr val="B7B7B7"/>
                </a:solidFill>
                <a:latin typeface="Mada"/>
                <a:ea typeface="Mada"/>
                <a:cs typeface="Mada"/>
                <a:sym typeface="Mada"/>
              </a:rPr>
              <a:t> and 1st ⅔ of transverse colon</a:t>
            </a:r>
            <a:r>
              <a:rPr b="1" lang="en-GB" sz="1100">
                <a:solidFill>
                  <a:srgbClr val="B7B7B7"/>
                </a:solidFill>
                <a:latin typeface="Mada"/>
                <a:ea typeface="Mada"/>
                <a:cs typeface="Mada"/>
                <a:sym typeface="Mada"/>
              </a:rPr>
              <a:t> (Middle colon artery)</a:t>
            </a:r>
            <a:endParaRPr b="1" sz="1100">
              <a:solidFill>
                <a:srgbClr val="B7B7B7"/>
              </a:solidFill>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Give inferior </a:t>
            </a:r>
            <a:r>
              <a:rPr b="1" lang="en-GB" sz="1100">
                <a:solidFill>
                  <a:srgbClr val="B7B7B7"/>
                </a:solidFill>
                <a:latin typeface="Mada"/>
                <a:ea typeface="Mada"/>
                <a:cs typeface="Mada"/>
                <a:sym typeface="Mada"/>
              </a:rPr>
              <a:t>pancreaticoduodenal</a:t>
            </a:r>
            <a:r>
              <a:rPr lang="en-GB" sz="1100">
                <a:solidFill>
                  <a:srgbClr val="B7B7B7"/>
                </a:solidFill>
                <a:latin typeface="Mada"/>
                <a:ea typeface="Mada"/>
                <a:cs typeface="Mada"/>
                <a:sym typeface="Mada"/>
              </a:rPr>
              <a:t> artery which supplies uncinate head of pancreas and lower duodenum </a:t>
            </a:r>
            <a:endParaRPr sz="1100">
              <a:solidFill>
                <a:srgbClr val="B7B7B7"/>
              </a:solidFill>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The arteries pass between the layers of the mesentery and form anastomotic arcades – from which smaller, straight arteries (known as the “vasa recta”) arise to supply the organs</a:t>
            </a:r>
            <a:endParaRPr sz="1100">
              <a:solidFill>
                <a:srgbClr val="B7B7B7"/>
              </a:solidFill>
              <a:latin typeface="Mada"/>
              <a:ea typeface="Mada"/>
              <a:cs typeface="Mada"/>
              <a:sym typeface="Mada"/>
            </a:endParaRPr>
          </a:p>
          <a:p>
            <a:pPr indent="-298450" lvl="2" marL="13716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Jejunum= smaller number of arcade, but larger vasa recta</a:t>
            </a:r>
            <a:endParaRPr sz="1100">
              <a:solidFill>
                <a:srgbClr val="B7B7B7"/>
              </a:solidFill>
              <a:latin typeface="Mada"/>
              <a:ea typeface="Mada"/>
              <a:cs typeface="Mada"/>
              <a:sym typeface="Mada"/>
            </a:endParaRPr>
          </a:p>
          <a:p>
            <a:pPr indent="-298450" lvl="2" marL="13716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Ileum= Opposite</a:t>
            </a:r>
            <a:endParaRPr sz="1100">
              <a:solidFill>
                <a:srgbClr val="B7B7B7"/>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Blood arterial supply comes to the small bowel through the mesentery via Superior mesenteric artery and then colon to the ⅔ of the transverse colon is shared between superior mesenteric artery and inferior mesenteric artery (?) So what happens in a clot appears in s the </a:t>
            </a:r>
            <a:r>
              <a:rPr i="1" lang="en-GB" sz="1100">
                <a:solidFill>
                  <a:srgbClr val="6AA84F"/>
                </a:solidFill>
                <a:latin typeface="Mada"/>
                <a:ea typeface="Mada"/>
                <a:cs typeface="Mada"/>
                <a:sym typeface="Mada"/>
              </a:rPr>
              <a:t>sup. mesenteric artery</a:t>
            </a:r>
            <a:r>
              <a:rPr lang="en-GB" sz="1100">
                <a:solidFill>
                  <a:srgbClr val="6AA84F"/>
                </a:solidFill>
                <a:latin typeface="Mada"/>
                <a:ea typeface="Mada"/>
                <a:cs typeface="Mada"/>
                <a:sym typeface="Mada"/>
              </a:rPr>
              <a:t>? Ischemia of the small intestine. </a:t>
            </a:r>
            <a:endParaRPr sz="1100">
              <a:latin typeface="Mada"/>
              <a:ea typeface="Mada"/>
              <a:cs typeface="Mada"/>
              <a:sym typeface="Mada"/>
            </a:endParaRPr>
          </a:p>
        </p:txBody>
      </p:sp>
      <p:sp>
        <p:nvSpPr>
          <p:cNvPr id="609" name="Google Shape;609;p24"/>
          <p:cNvSpPr txBox="1"/>
          <p:nvPr/>
        </p:nvSpPr>
        <p:spPr>
          <a:xfrm>
            <a:off x="2006075" y="8476875"/>
            <a:ext cx="4883400" cy="19239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It is retroperitoneal structure</a:t>
            </a:r>
            <a:endParaRPr sz="1100">
              <a:solidFill>
                <a:srgbClr val="B7B7B7"/>
              </a:solidFill>
              <a:latin typeface="Mada"/>
              <a:ea typeface="Mada"/>
              <a:cs typeface="Mada"/>
              <a:sym typeface="Mada"/>
            </a:endParaRPr>
          </a:p>
          <a:p>
            <a:pPr indent="-298450" lvl="0" marL="4572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Gives branches</a:t>
            </a:r>
            <a:endParaRPr sz="1100">
              <a:solidFill>
                <a:srgbClr val="B7B7B7"/>
              </a:solidFill>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b="1" lang="en-GB" sz="1100">
                <a:solidFill>
                  <a:srgbClr val="B7B7B7"/>
                </a:solidFill>
                <a:latin typeface="Mada"/>
                <a:ea typeface="Mada"/>
                <a:cs typeface="Mada"/>
                <a:sym typeface="Mada"/>
              </a:rPr>
              <a:t>Left colic </a:t>
            </a:r>
            <a:r>
              <a:rPr lang="en-GB" sz="1100">
                <a:solidFill>
                  <a:srgbClr val="B7B7B7"/>
                </a:solidFill>
                <a:latin typeface="Mada"/>
                <a:ea typeface="Mada"/>
                <a:cs typeface="Mada"/>
                <a:sym typeface="Mada"/>
              </a:rPr>
              <a:t>= Splenic flexure, descending colon and rectum</a:t>
            </a:r>
            <a:endParaRPr sz="1100">
              <a:solidFill>
                <a:srgbClr val="B7B7B7"/>
              </a:solidFill>
              <a:latin typeface="Mada"/>
              <a:ea typeface="Mada"/>
              <a:cs typeface="Mada"/>
              <a:sym typeface="Mada"/>
            </a:endParaRPr>
          </a:p>
          <a:p>
            <a:pPr indent="-298450" lvl="2" marL="13716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Marginal artery (of Drummond): forms a continuous arterial circle along the inner border of the colon. It is formed by the union of several branches; the ileocolic, right colic and middle colic of the </a:t>
            </a:r>
            <a:r>
              <a:rPr b="1" lang="en-GB" sz="1100">
                <a:solidFill>
                  <a:srgbClr val="B7B7B7"/>
                </a:solidFill>
                <a:latin typeface="Mada"/>
                <a:ea typeface="Mada"/>
                <a:cs typeface="Mada"/>
                <a:sym typeface="Mada"/>
              </a:rPr>
              <a:t>SMA</a:t>
            </a:r>
            <a:r>
              <a:rPr lang="en-GB" sz="1100">
                <a:solidFill>
                  <a:srgbClr val="B7B7B7"/>
                </a:solidFill>
                <a:latin typeface="Mada"/>
                <a:ea typeface="Mada"/>
                <a:cs typeface="Mada"/>
                <a:sym typeface="Mada"/>
              </a:rPr>
              <a:t> and left colic and sigmoid branches of the </a:t>
            </a:r>
            <a:r>
              <a:rPr b="1" lang="en-GB" sz="1100">
                <a:solidFill>
                  <a:srgbClr val="B7B7B7"/>
                </a:solidFill>
                <a:latin typeface="Mada"/>
                <a:ea typeface="Mada"/>
                <a:cs typeface="Mada"/>
                <a:sym typeface="Mada"/>
              </a:rPr>
              <a:t>IMA</a:t>
            </a:r>
            <a:r>
              <a:rPr lang="en-GB" sz="1100">
                <a:solidFill>
                  <a:srgbClr val="B7B7B7"/>
                </a:solidFill>
                <a:latin typeface="Mada"/>
                <a:ea typeface="Mada"/>
                <a:cs typeface="Mada"/>
                <a:sym typeface="Mada"/>
              </a:rPr>
              <a:t>. = anastomosis</a:t>
            </a:r>
            <a:endParaRPr sz="1100">
              <a:solidFill>
                <a:srgbClr val="B7B7B7"/>
              </a:solidFill>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b="1" lang="en-GB" sz="1100">
                <a:solidFill>
                  <a:srgbClr val="B7B7B7"/>
                </a:solidFill>
                <a:latin typeface="Mada"/>
                <a:ea typeface="Mada"/>
                <a:cs typeface="Mada"/>
                <a:sym typeface="Mada"/>
              </a:rPr>
              <a:t>Superior rectal = </a:t>
            </a:r>
            <a:r>
              <a:rPr lang="en-GB" sz="1100">
                <a:solidFill>
                  <a:srgbClr val="B7B7B7"/>
                </a:solidFill>
                <a:latin typeface="Mada"/>
                <a:ea typeface="Mada"/>
                <a:cs typeface="Mada"/>
                <a:sym typeface="Mada"/>
              </a:rPr>
              <a:t>Supply upper part of rectum</a:t>
            </a:r>
            <a:endParaRPr sz="1100">
              <a:solidFill>
                <a:srgbClr val="B7B7B7"/>
              </a:solidFill>
              <a:latin typeface="Mada"/>
              <a:ea typeface="Mada"/>
              <a:cs typeface="Mada"/>
              <a:sym typeface="Mada"/>
            </a:endParaRPr>
          </a:p>
          <a:p>
            <a:pPr indent="0" lvl="0" marL="0" rtl="0" algn="l">
              <a:spcBef>
                <a:spcPts val="0"/>
              </a:spcBef>
              <a:spcAft>
                <a:spcPts val="0"/>
              </a:spcAft>
              <a:buNone/>
            </a:pPr>
            <a:r>
              <a:t/>
            </a:r>
            <a:endParaRPr/>
          </a:p>
        </p:txBody>
      </p:sp>
      <p:grpSp>
        <p:nvGrpSpPr>
          <p:cNvPr id="610" name="Google Shape;610;p24"/>
          <p:cNvGrpSpPr/>
          <p:nvPr/>
        </p:nvGrpSpPr>
        <p:grpSpPr>
          <a:xfrm>
            <a:off x="658886" y="3642718"/>
            <a:ext cx="334138" cy="413480"/>
            <a:chOff x="4960900" y="2433225"/>
            <a:chExt cx="48525" cy="60050"/>
          </a:xfrm>
        </p:grpSpPr>
        <p:sp>
          <p:nvSpPr>
            <p:cNvPr id="611" name="Google Shape;611;p24"/>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4"/>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3" name="Google Shape;613;p24"/>
          <p:cNvSpPr/>
          <p:nvPr/>
        </p:nvSpPr>
        <p:spPr>
          <a:xfrm>
            <a:off x="199215" y="1789327"/>
            <a:ext cx="1493725" cy="2087500"/>
          </a:xfrm>
          <a:custGeom>
            <a:rect b="b" l="l" r="r" t="t"/>
            <a:pathLst>
              <a:path extrusionOk="0" h="83500" w="59749">
                <a:moveTo>
                  <a:pt x="59749" y="6491"/>
                </a:moveTo>
                <a:cubicBezTo>
                  <a:pt x="49327" y="6491"/>
                  <a:pt x="38033" y="7387"/>
                  <a:pt x="28711" y="2728"/>
                </a:cubicBezTo>
                <a:cubicBezTo>
                  <a:pt x="24495" y="621"/>
                  <a:pt x="17936" y="-1544"/>
                  <a:pt x="14604" y="1788"/>
                </a:cubicBezTo>
                <a:cubicBezTo>
                  <a:pt x="8084" y="8308"/>
                  <a:pt x="9057" y="19376"/>
                  <a:pt x="6139" y="28123"/>
                </a:cubicBezTo>
                <a:cubicBezTo>
                  <a:pt x="3220" y="36875"/>
                  <a:pt x="-2692" y="47147"/>
                  <a:pt x="1436" y="55398"/>
                </a:cubicBezTo>
                <a:cubicBezTo>
                  <a:pt x="2377" y="57279"/>
                  <a:pt x="2771" y="59554"/>
                  <a:pt x="4258" y="61041"/>
                </a:cubicBezTo>
                <a:cubicBezTo>
                  <a:pt x="6955" y="63738"/>
                  <a:pt x="13839" y="59510"/>
                  <a:pt x="15544" y="62922"/>
                </a:cubicBezTo>
                <a:cubicBezTo>
                  <a:pt x="17651" y="67138"/>
                  <a:pt x="17937" y="73697"/>
                  <a:pt x="14604" y="77030"/>
                </a:cubicBezTo>
                <a:cubicBezTo>
                  <a:pt x="13410" y="78224"/>
                  <a:pt x="11530" y="80538"/>
                  <a:pt x="12723" y="81733"/>
                </a:cubicBezTo>
                <a:cubicBezTo>
                  <a:pt x="16489" y="85503"/>
                  <a:pt x="23382" y="81733"/>
                  <a:pt x="28711" y="81733"/>
                </a:cubicBezTo>
              </a:path>
            </a:pathLst>
          </a:custGeom>
          <a:noFill/>
          <a:ln cap="flat" cmpd="sng" w="19050">
            <a:solidFill>
              <a:srgbClr val="FFDDD2"/>
            </a:solidFill>
            <a:prstDash val="dash"/>
            <a:round/>
            <a:headEnd len="med" w="med" type="none"/>
            <a:tailEnd len="med" w="med" type="none"/>
          </a:ln>
        </p:spPr>
      </p:sp>
      <p:sp>
        <p:nvSpPr>
          <p:cNvPr id="614" name="Google Shape;614;p24"/>
          <p:cNvSpPr txBox="1"/>
          <p:nvPr/>
        </p:nvSpPr>
        <p:spPr>
          <a:xfrm>
            <a:off x="993024" y="2865511"/>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006D77"/>
                </a:solidFill>
                <a:highlight>
                  <a:srgbClr val="EDF9F9"/>
                </a:highlight>
                <a:latin typeface="Lora"/>
                <a:ea typeface="Lora"/>
                <a:cs typeface="Lora"/>
                <a:sym typeface="Lora"/>
              </a:rPr>
              <a:t>1- Celiac Trunk</a:t>
            </a:r>
            <a:endParaRPr sz="1000"/>
          </a:p>
        </p:txBody>
      </p:sp>
      <p:grpSp>
        <p:nvGrpSpPr>
          <p:cNvPr id="615" name="Google Shape;615;p24"/>
          <p:cNvGrpSpPr/>
          <p:nvPr/>
        </p:nvGrpSpPr>
        <p:grpSpPr>
          <a:xfrm rot="10800000">
            <a:off x="6658961" y="5810930"/>
            <a:ext cx="334138" cy="413480"/>
            <a:chOff x="4960900" y="2433225"/>
            <a:chExt cx="48525" cy="60050"/>
          </a:xfrm>
        </p:grpSpPr>
        <p:sp>
          <p:nvSpPr>
            <p:cNvPr id="616" name="Google Shape;616;p24"/>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4"/>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8" name="Google Shape;618;p24"/>
          <p:cNvSpPr/>
          <p:nvPr/>
        </p:nvSpPr>
        <p:spPr>
          <a:xfrm>
            <a:off x="6253625" y="1493525"/>
            <a:ext cx="1149050" cy="4585125"/>
          </a:xfrm>
          <a:custGeom>
            <a:rect b="b" l="l" r="r" t="t"/>
            <a:pathLst>
              <a:path extrusionOk="0" h="183405" w="45962">
                <a:moveTo>
                  <a:pt x="0" y="0"/>
                </a:moveTo>
                <a:cubicBezTo>
                  <a:pt x="8327" y="1387"/>
                  <a:pt x="17547" y="3433"/>
                  <a:pt x="23513" y="9405"/>
                </a:cubicBezTo>
                <a:cubicBezTo>
                  <a:pt x="32242" y="18143"/>
                  <a:pt x="33040" y="32216"/>
                  <a:pt x="38561" y="43264"/>
                </a:cubicBezTo>
                <a:cubicBezTo>
                  <a:pt x="40103" y="46349"/>
                  <a:pt x="38561" y="50161"/>
                  <a:pt x="38561" y="53610"/>
                </a:cubicBezTo>
                <a:cubicBezTo>
                  <a:pt x="38561" y="66248"/>
                  <a:pt x="36926" y="78971"/>
                  <a:pt x="33859" y="91231"/>
                </a:cubicBezTo>
                <a:cubicBezTo>
                  <a:pt x="32715" y="95803"/>
                  <a:pt x="31427" y="100868"/>
                  <a:pt x="32918" y="105339"/>
                </a:cubicBezTo>
                <a:cubicBezTo>
                  <a:pt x="34432" y="109878"/>
                  <a:pt x="38303" y="113285"/>
                  <a:pt x="40442" y="117565"/>
                </a:cubicBezTo>
                <a:cubicBezTo>
                  <a:pt x="41703" y="120089"/>
                  <a:pt x="40043" y="123237"/>
                  <a:pt x="40442" y="126030"/>
                </a:cubicBezTo>
                <a:cubicBezTo>
                  <a:pt x="41197" y="131315"/>
                  <a:pt x="43072" y="136954"/>
                  <a:pt x="41383" y="142019"/>
                </a:cubicBezTo>
                <a:cubicBezTo>
                  <a:pt x="39247" y="148426"/>
                  <a:pt x="30840" y="154789"/>
                  <a:pt x="33859" y="160830"/>
                </a:cubicBezTo>
                <a:cubicBezTo>
                  <a:pt x="35056" y="163226"/>
                  <a:pt x="39489" y="161757"/>
                  <a:pt x="41383" y="163651"/>
                </a:cubicBezTo>
                <a:cubicBezTo>
                  <a:pt x="45039" y="167307"/>
                  <a:pt x="46780" y="173794"/>
                  <a:pt x="45145" y="178700"/>
                </a:cubicBezTo>
                <a:cubicBezTo>
                  <a:pt x="42636" y="186230"/>
                  <a:pt x="29569" y="182462"/>
                  <a:pt x="21632" y="182462"/>
                </a:cubicBezTo>
              </a:path>
            </a:pathLst>
          </a:custGeom>
          <a:noFill/>
          <a:ln cap="flat" cmpd="sng" w="19050">
            <a:solidFill>
              <a:srgbClr val="FFDDD2"/>
            </a:solidFill>
            <a:prstDash val="dash"/>
            <a:round/>
            <a:headEnd len="med" w="med" type="none"/>
            <a:tailEnd len="med" w="med" type="none"/>
          </a:ln>
        </p:spPr>
      </p:sp>
      <p:sp>
        <p:nvSpPr>
          <p:cNvPr id="619" name="Google Shape;619;p24"/>
          <p:cNvSpPr txBox="1"/>
          <p:nvPr/>
        </p:nvSpPr>
        <p:spPr>
          <a:xfrm>
            <a:off x="1003387" y="4930375"/>
            <a:ext cx="385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006D77"/>
                </a:solidFill>
                <a:highlight>
                  <a:srgbClr val="EDF9F9"/>
                </a:highlight>
                <a:latin typeface="Lora"/>
                <a:ea typeface="Lora"/>
                <a:cs typeface="Lora"/>
                <a:sym typeface="Lora"/>
              </a:rPr>
              <a:t>2- Superior mesenteric artery (MSA)</a:t>
            </a:r>
            <a:endParaRPr sz="1000"/>
          </a:p>
        </p:txBody>
      </p:sp>
      <p:sp>
        <p:nvSpPr>
          <p:cNvPr id="620" name="Google Shape;620;p24"/>
          <p:cNvSpPr txBox="1"/>
          <p:nvPr/>
        </p:nvSpPr>
        <p:spPr>
          <a:xfrm>
            <a:off x="1003387" y="8088100"/>
            <a:ext cx="385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006D77"/>
                </a:solidFill>
                <a:highlight>
                  <a:srgbClr val="EDF9F9"/>
                </a:highlight>
                <a:latin typeface="Lora"/>
                <a:ea typeface="Lora"/>
                <a:cs typeface="Lora"/>
                <a:sym typeface="Lora"/>
              </a:rPr>
              <a:t>3- Inferior mesenteric artery (ISA)</a:t>
            </a:r>
            <a:endParaRPr sz="1000"/>
          </a:p>
        </p:txBody>
      </p:sp>
      <p:sp>
        <p:nvSpPr>
          <p:cNvPr id="621" name="Google Shape;621;p24"/>
          <p:cNvSpPr/>
          <p:nvPr/>
        </p:nvSpPr>
        <p:spPr>
          <a:xfrm>
            <a:off x="3217575" y="956225"/>
            <a:ext cx="1893300" cy="1923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1C4588"/>
                </a:solidFill>
                <a:latin typeface="Mada"/>
                <a:ea typeface="Mada"/>
                <a:cs typeface="Mada"/>
                <a:sym typeface="Mada"/>
              </a:rPr>
              <a:t>Reference pictures</a:t>
            </a:r>
            <a:endParaRPr b="1">
              <a:solidFill>
                <a:srgbClr val="1C4588"/>
              </a:solidFill>
              <a:latin typeface="Mada"/>
              <a:ea typeface="Mada"/>
              <a:cs typeface="Mada"/>
              <a:sym typeface="Mada"/>
            </a:endParaRPr>
          </a:p>
        </p:txBody>
      </p:sp>
      <p:sp>
        <p:nvSpPr>
          <p:cNvPr id="622" name="Google Shape;622;p24"/>
          <p:cNvSpPr/>
          <p:nvPr/>
        </p:nvSpPr>
        <p:spPr>
          <a:xfrm>
            <a:off x="922050" y="8637675"/>
            <a:ext cx="782400" cy="4134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solidFill>
                  <a:srgbClr val="1C4588"/>
                </a:solidFill>
                <a:latin typeface="Mada"/>
                <a:ea typeface="Mada"/>
                <a:cs typeface="Mada"/>
                <a:sym typeface="Mada"/>
              </a:rPr>
              <a:t>Reference picture</a:t>
            </a:r>
            <a:endParaRPr b="1" sz="1000">
              <a:solidFill>
                <a:srgbClr val="1C4588"/>
              </a:solidFill>
              <a:latin typeface="Mada"/>
              <a:ea typeface="Mada"/>
              <a:cs typeface="Mada"/>
              <a:sym typeface="Mad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25"/>
          <p:cNvSpPr/>
          <p:nvPr/>
        </p:nvSpPr>
        <p:spPr>
          <a:xfrm>
            <a:off x="4039112" y="3646000"/>
            <a:ext cx="2418000" cy="2600700"/>
          </a:xfrm>
          <a:prstGeom prst="roundRect">
            <a:avLst>
              <a:gd fmla="val 3413" name="adj"/>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628" name="Google Shape;628;p25"/>
          <p:cNvSpPr/>
          <p:nvPr/>
        </p:nvSpPr>
        <p:spPr>
          <a:xfrm>
            <a:off x="632225" y="1093550"/>
            <a:ext cx="6428700" cy="92928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629" name="Google Shape;629;p25"/>
          <p:cNvSpPr txBox="1"/>
          <p:nvPr/>
        </p:nvSpPr>
        <p:spPr>
          <a:xfrm>
            <a:off x="1915175" y="4390425"/>
            <a:ext cx="12837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solidFill>
                  <a:srgbClr val="006D77"/>
                </a:solidFill>
                <a:latin typeface="Lora"/>
                <a:ea typeface="Lora"/>
                <a:cs typeface="Lora"/>
                <a:sym typeface="Lora"/>
              </a:rPr>
              <a:t>Occlusive</a:t>
            </a:r>
            <a:endParaRPr sz="1700"/>
          </a:p>
        </p:txBody>
      </p:sp>
      <p:sp>
        <p:nvSpPr>
          <p:cNvPr id="630" name="Google Shape;630;p25"/>
          <p:cNvSpPr/>
          <p:nvPr/>
        </p:nvSpPr>
        <p:spPr>
          <a:xfrm>
            <a:off x="1243225" y="3646000"/>
            <a:ext cx="2513700" cy="2600700"/>
          </a:xfrm>
          <a:prstGeom prst="roundRect">
            <a:avLst>
              <a:gd fmla="val 3413" name="adj"/>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631" name="Google Shape;631;p2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32" name="Google Shape;632;p25"/>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633" name="Google Shape;633;p25"/>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Infarction of the viscus</a:t>
            </a:r>
            <a:endParaRPr sz="2200"/>
          </a:p>
        </p:txBody>
      </p:sp>
      <p:sp>
        <p:nvSpPr>
          <p:cNvPr id="634" name="Google Shape;634;p25"/>
          <p:cNvSpPr txBox="1"/>
          <p:nvPr/>
        </p:nvSpPr>
        <p:spPr>
          <a:xfrm>
            <a:off x="-10422275" y="-1876500"/>
            <a:ext cx="610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Smal</a:t>
            </a:r>
            <a:endParaRPr/>
          </a:p>
        </p:txBody>
      </p:sp>
      <p:cxnSp>
        <p:nvCxnSpPr>
          <p:cNvPr id="635" name="Google Shape;635;p25"/>
          <p:cNvCxnSpPr>
            <a:endCxn id="636" idx="0"/>
          </p:cNvCxnSpPr>
          <p:nvPr/>
        </p:nvCxnSpPr>
        <p:spPr>
          <a:xfrm flipH="1">
            <a:off x="866575" y="1635450"/>
            <a:ext cx="11700" cy="919200"/>
          </a:xfrm>
          <a:prstGeom prst="straightConnector1">
            <a:avLst/>
          </a:prstGeom>
          <a:noFill/>
          <a:ln cap="flat" cmpd="sng" w="28575">
            <a:solidFill>
              <a:srgbClr val="FFDDD2"/>
            </a:solidFill>
            <a:prstDash val="solid"/>
            <a:round/>
            <a:headEnd len="med" w="med" type="none"/>
            <a:tailEnd len="med" w="med" type="none"/>
          </a:ln>
        </p:spPr>
      </p:cxnSp>
      <p:sp>
        <p:nvSpPr>
          <p:cNvPr id="637" name="Google Shape;637;p25"/>
          <p:cNvSpPr/>
          <p:nvPr/>
        </p:nvSpPr>
        <p:spPr>
          <a:xfrm rot="-5400000">
            <a:off x="1049863" y="1409463"/>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5"/>
          <p:cNvSpPr txBox="1"/>
          <p:nvPr/>
        </p:nvSpPr>
        <p:spPr>
          <a:xfrm>
            <a:off x="912625" y="150300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01</a:t>
            </a:r>
            <a:endParaRPr b="1">
              <a:solidFill>
                <a:srgbClr val="E29578"/>
              </a:solidFill>
              <a:latin typeface="Playfair Display"/>
              <a:ea typeface="Playfair Display"/>
              <a:cs typeface="Playfair Display"/>
              <a:sym typeface="Playfair Display"/>
            </a:endParaRPr>
          </a:p>
        </p:txBody>
      </p:sp>
      <p:sp>
        <p:nvSpPr>
          <p:cNvPr id="636" name="Google Shape;636;p25"/>
          <p:cNvSpPr/>
          <p:nvPr/>
        </p:nvSpPr>
        <p:spPr>
          <a:xfrm rot="-5400000">
            <a:off x="1049863" y="2247663"/>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5"/>
          <p:cNvSpPr txBox="1"/>
          <p:nvPr/>
        </p:nvSpPr>
        <p:spPr>
          <a:xfrm>
            <a:off x="912625" y="234120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02</a:t>
            </a:r>
            <a:endParaRPr b="1">
              <a:solidFill>
                <a:srgbClr val="E29578"/>
              </a:solidFill>
              <a:latin typeface="Playfair Display"/>
              <a:ea typeface="Playfair Display"/>
              <a:cs typeface="Playfair Display"/>
              <a:sym typeface="Playfair Display"/>
            </a:endParaRPr>
          </a:p>
        </p:txBody>
      </p:sp>
      <p:sp>
        <p:nvSpPr>
          <p:cNvPr id="640" name="Google Shape;640;p25"/>
          <p:cNvSpPr/>
          <p:nvPr/>
        </p:nvSpPr>
        <p:spPr>
          <a:xfrm>
            <a:off x="835621" y="908900"/>
            <a:ext cx="4372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800">
                <a:solidFill>
                  <a:srgbClr val="576C77"/>
                </a:solidFill>
                <a:highlight>
                  <a:srgbClr val="FFFFFF"/>
                </a:highlight>
                <a:latin typeface="Lora"/>
                <a:ea typeface="Lora"/>
                <a:cs typeface="Lora"/>
                <a:sym typeface="Lora"/>
              </a:rPr>
              <a:t>Introduction</a:t>
            </a:r>
            <a:endParaRPr sz="1800">
              <a:latin typeface="Lora"/>
              <a:ea typeface="Lora"/>
              <a:cs typeface="Lora"/>
              <a:sym typeface="Lora"/>
            </a:endParaRPr>
          </a:p>
        </p:txBody>
      </p:sp>
      <p:sp>
        <p:nvSpPr>
          <p:cNvPr id="641" name="Google Shape;641;p25"/>
          <p:cNvSpPr txBox="1"/>
          <p:nvPr/>
        </p:nvSpPr>
        <p:spPr>
          <a:xfrm>
            <a:off x="1480550" y="1418100"/>
            <a:ext cx="54090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Small bowel, large bowel, Ovary, omentum, stomach, spleen and kidney. All can be infarcted.</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Infarction is one of acute abdomen causes, and hardest to diagnose.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Histological pattern: coagulative necrosis</a:t>
            </a:r>
            <a:endParaRPr sz="1200">
              <a:solidFill>
                <a:schemeClr val="dk1"/>
              </a:solidFill>
              <a:latin typeface="Mada"/>
              <a:ea typeface="Mada"/>
              <a:cs typeface="Mada"/>
              <a:sym typeface="Mada"/>
            </a:endParaRPr>
          </a:p>
        </p:txBody>
      </p:sp>
      <p:sp>
        <p:nvSpPr>
          <p:cNvPr id="642" name="Google Shape;642;p25"/>
          <p:cNvSpPr txBox="1"/>
          <p:nvPr/>
        </p:nvSpPr>
        <p:spPr>
          <a:xfrm>
            <a:off x="1480550" y="2303375"/>
            <a:ext cx="5580300" cy="1277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Severe, sudden pain. Constant and aggravated by movement, and relieved only by strong analgesic.</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Poorly localized and quickly develops all hallmarks of peritonitis.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Suspect</a:t>
            </a:r>
            <a:r>
              <a:rPr lang="en-GB" sz="1200">
                <a:solidFill>
                  <a:schemeClr val="dk1"/>
                </a:solidFill>
                <a:latin typeface="Mada"/>
                <a:ea typeface="Mada"/>
                <a:cs typeface="Mada"/>
                <a:sym typeface="Mada"/>
              </a:rPr>
              <a:t> bowel ischemia in any patient have </a:t>
            </a:r>
            <a:r>
              <a:rPr b="1" lang="en-GB" sz="1200">
                <a:solidFill>
                  <a:schemeClr val="dk1"/>
                </a:solidFill>
                <a:latin typeface="Mada"/>
                <a:ea typeface="Mada"/>
                <a:cs typeface="Mada"/>
                <a:sym typeface="Mada"/>
              </a:rPr>
              <a:t>severe pain with minimal signs</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Vomiting can accompany the pain </a:t>
            </a:r>
            <a:r>
              <a:rPr lang="en-GB" sz="1100">
                <a:solidFill>
                  <a:srgbClr val="B7B7B7"/>
                </a:solidFill>
                <a:latin typeface="Mada"/>
                <a:ea typeface="Mada"/>
                <a:cs typeface="Mada"/>
                <a:sym typeface="Mada"/>
              </a:rPr>
              <a:t>as a result of the ileus (Intestine paralysis) caused by inflammation.</a:t>
            </a:r>
            <a:endParaRPr b="1" sz="1200">
              <a:solidFill>
                <a:schemeClr val="dk1"/>
              </a:solidFill>
              <a:latin typeface="Mada"/>
              <a:ea typeface="Mada"/>
              <a:cs typeface="Mada"/>
              <a:sym typeface="Mada"/>
            </a:endParaRPr>
          </a:p>
        </p:txBody>
      </p:sp>
      <p:sp>
        <p:nvSpPr>
          <p:cNvPr id="643" name="Google Shape;643;p25"/>
          <p:cNvSpPr txBox="1"/>
          <p:nvPr/>
        </p:nvSpPr>
        <p:spPr>
          <a:xfrm>
            <a:off x="4540875" y="3862092"/>
            <a:ext cx="1400400" cy="66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4800">
                <a:solidFill>
                  <a:srgbClr val="FFDDD2"/>
                </a:solidFill>
                <a:latin typeface="Patrick Hand"/>
                <a:ea typeface="Patrick Hand"/>
                <a:cs typeface="Patrick Hand"/>
                <a:sym typeface="Patrick Hand"/>
              </a:rPr>
              <a:t>02</a:t>
            </a:r>
            <a:endParaRPr sz="4800">
              <a:solidFill>
                <a:srgbClr val="FFDDD2"/>
              </a:solidFill>
              <a:latin typeface="Patrick Hand"/>
              <a:ea typeface="Patrick Hand"/>
              <a:cs typeface="Patrick Hand"/>
              <a:sym typeface="Patrick Hand"/>
            </a:endParaRPr>
          </a:p>
        </p:txBody>
      </p:sp>
      <p:sp>
        <p:nvSpPr>
          <p:cNvPr id="644" name="Google Shape;644;p25"/>
          <p:cNvSpPr/>
          <p:nvPr/>
        </p:nvSpPr>
        <p:spPr>
          <a:xfrm rot="-5400000">
            <a:off x="5725110" y="4008461"/>
            <a:ext cx="32554" cy="148272"/>
          </a:xfrm>
          <a:custGeom>
            <a:rect b="b" l="l" r="r" t="t"/>
            <a:pathLst>
              <a:path extrusionOk="0" h="4131" w="907">
                <a:moveTo>
                  <a:pt x="499" y="1"/>
                </a:moveTo>
                <a:lnTo>
                  <a:pt x="227" y="24"/>
                </a:lnTo>
                <a:cubicBezTo>
                  <a:pt x="152" y="1004"/>
                  <a:pt x="62" y="1982"/>
                  <a:pt x="14" y="2963"/>
                </a:cubicBezTo>
                <a:cubicBezTo>
                  <a:pt x="0" y="3248"/>
                  <a:pt x="82" y="3550"/>
                  <a:pt x="178" y="3824"/>
                </a:cubicBezTo>
                <a:cubicBezTo>
                  <a:pt x="223" y="3952"/>
                  <a:pt x="408" y="4031"/>
                  <a:pt x="531" y="4131"/>
                </a:cubicBezTo>
                <a:cubicBezTo>
                  <a:pt x="622" y="4018"/>
                  <a:pt x="785" y="3911"/>
                  <a:pt x="793" y="3792"/>
                </a:cubicBezTo>
                <a:cubicBezTo>
                  <a:pt x="840" y="3113"/>
                  <a:pt x="906" y="2426"/>
                  <a:pt x="856" y="1749"/>
                </a:cubicBezTo>
                <a:cubicBezTo>
                  <a:pt x="812" y="1161"/>
                  <a:pt x="625" y="583"/>
                  <a:pt x="499"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5"/>
          <p:cNvSpPr/>
          <p:nvPr/>
        </p:nvSpPr>
        <p:spPr>
          <a:xfrm rot="-5400000">
            <a:off x="5673407" y="4208077"/>
            <a:ext cx="77851" cy="60515"/>
          </a:xfrm>
          <a:custGeom>
            <a:rect b="b" l="l" r="r" t="t"/>
            <a:pathLst>
              <a:path extrusionOk="0" h="1686" w="2169">
                <a:moveTo>
                  <a:pt x="2118" y="1"/>
                </a:moveTo>
                <a:cubicBezTo>
                  <a:pt x="1252" y="1"/>
                  <a:pt x="114" y="903"/>
                  <a:pt x="1" y="1670"/>
                </a:cubicBezTo>
                <a:cubicBezTo>
                  <a:pt x="47" y="1680"/>
                  <a:pt x="95" y="1685"/>
                  <a:pt x="146" y="1685"/>
                </a:cubicBezTo>
                <a:cubicBezTo>
                  <a:pt x="780" y="1685"/>
                  <a:pt x="1751" y="905"/>
                  <a:pt x="2168" y="2"/>
                </a:cubicBezTo>
                <a:cubicBezTo>
                  <a:pt x="2152" y="1"/>
                  <a:pt x="2135" y="1"/>
                  <a:pt x="2118"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5"/>
          <p:cNvSpPr/>
          <p:nvPr/>
        </p:nvSpPr>
        <p:spPr>
          <a:xfrm rot="-5400000">
            <a:off x="5669118" y="3909182"/>
            <a:ext cx="81943" cy="76128"/>
          </a:xfrm>
          <a:custGeom>
            <a:rect b="b" l="l" r="r" t="t"/>
            <a:pathLst>
              <a:path extrusionOk="0" h="2121" w="2283">
                <a:moveTo>
                  <a:pt x="201" y="1"/>
                </a:moveTo>
                <a:cubicBezTo>
                  <a:pt x="133" y="1"/>
                  <a:pt x="66" y="5"/>
                  <a:pt x="1" y="15"/>
                </a:cubicBezTo>
                <a:cubicBezTo>
                  <a:pt x="271" y="548"/>
                  <a:pt x="479" y="1055"/>
                  <a:pt x="771" y="1504"/>
                </a:cubicBezTo>
                <a:cubicBezTo>
                  <a:pt x="980" y="1825"/>
                  <a:pt x="1256" y="2120"/>
                  <a:pt x="1697" y="2120"/>
                </a:cubicBezTo>
                <a:cubicBezTo>
                  <a:pt x="1730" y="2120"/>
                  <a:pt x="1764" y="2119"/>
                  <a:pt x="1798" y="2115"/>
                </a:cubicBezTo>
                <a:cubicBezTo>
                  <a:pt x="2170" y="2079"/>
                  <a:pt x="2282" y="1831"/>
                  <a:pt x="2226" y="1537"/>
                </a:cubicBezTo>
                <a:cubicBezTo>
                  <a:pt x="2071" y="725"/>
                  <a:pt x="1050" y="1"/>
                  <a:pt x="201"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5"/>
          <p:cNvSpPr/>
          <p:nvPr/>
        </p:nvSpPr>
        <p:spPr>
          <a:xfrm rot="5400000">
            <a:off x="4724485" y="4061877"/>
            <a:ext cx="32554" cy="148272"/>
          </a:xfrm>
          <a:custGeom>
            <a:rect b="b" l="l" r="r" t="t"/>
            <a:pathLst>
              <a:path extrusionOk="0" h="4131" w="907">
                <a:moveTo>
                  <a:pt x="499" y="1"/>
                </a:moveTo>
                <a:lnTo>
                  <a:pt x="227" y="24"/>
                </a:lnTo>
                <a:cubicBezTo>
                  <a:pt x="152" y="1004"/>
                  <a:pt x="62" y="1982"/>
                  <a:pt x="14" y="2963"/>
                </a:cubicBezTo>
                <a:cubicBezTo>
                  <a:pt x="0" y="3248"/>
                  <a:pt x="82" y="3550"/>
                  <a:pt x="178" y="3824"/>
                </a:cubicBezTo>
                <a:cubicBezTo>
                  <a:pt x="223" y="3952"/>
                  <a:pt x="408" y="4031"/>
                  <a:pt x="531" y="4131"/>
                </a:cubicBezTo>
                <a:cubicBezTo>
                  <a:pt x="622" y="4018"/>
                  <a:pt x="785" y="3911"/>
                  <a:pt x="793" y="3792"/>
                </a:cubicBezTo>
                <a:cubicBezTo>
                  <a:pt x="840" y="3113"/>
                  <a:pt x="906" y="2426"/>
                  <a:pt x="856" y="1749"/>
                </a:cubicBezTo>
                <a:cubicBezTo>
                  <a:pt x="812" y="1161"/>
                  <a:pt x="625" y="583"/>
                  <a:pt x="499"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5"/>
          <p:cNvSpPr/>
          <p:nvPr/>
        </p:nvSpPr>
        <p:spPr>
          <a:xfrm rot="5400000">
            <a:off x="4730892" y="3950018"/>
            <a:ext cx="77851" cy="60515"/>
          </a:xfrm>
          <a:custGeom>
            <a:rect b="b" l="l" r="r" t="t"/>
            <a:pathLst>
              <a:path extrusionOk="0" h="1686" w="2169">
                <a:moveTo>
                  <a:pt x="2118" y="1"/>
                </a:moveTo>
                <a:cubicBezTo>
                  <a:pt x="1252" y="1"/>
                  <a:pt x="114" y="903"/>
                  <a:pt x="1" y="1670"/>
                </a:cubicBezTo>
                <a:cubicBezTo>
                  <a:pt x="47" y="1680"/>
                  <a:pt x="95" y="1685"/>
                  <a:pt x="146" y="1685"/>
                </a:cubicBezTo>
                <a:cubicBezTo>
                  <a:pt x="780" y="1685"/>
                  <a:pt x="1751" y="905"/>
                  <a:pt x="2168" y="2"/>
                </a:cubicBezTo>
                <a:cubicBezTo>
                  <a:pt x="2152" y="1"/>
                  <a:pt x="2135" y="1"/>
                  <a:pt x="2118"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5"/>
          <p:cNvSpPr/>
          <p:nvPr/>
        </p:nvSpPr>
        <p:spPr>
          <a:xfrm rot="5400000">
            <a:off x="4731089" y="4233299"/>
            <a:ext cx="81943" cy="76128"/>
          </a:xfrm>
          <a:custGeom>
            <a:rect b="b" l="l" r="r" t="t"/>
            <a:pathLst>
              <a:path extrusionOk="0" h="2121" w="2283">
                <a:moveTo>
                  <a:pt x="201" y="1"/>
                </a:moveTo>
                <a:cubicBezTo>
                  <a:pt x="133" y="1"/>
                  <a:pt x="66" y="5"/>
                  <a:pt x="1" y="15"/>
                </a:cubicBezTo>
                <a:cubicBezTo>
                  <a:pt x="271" y="548"/>
                  <a:pt x="479" y="1055"/>
                  <a:pt x="771" y="1504"/>
                </a:cubicBezTo>
                <a:cubicBezTo>
                  <a:pt x="980" y="1825"/>
                  <a:pt x="1256" y="2120"/>
                  <a:pt x="1697" y="2120"/>
                </a:cubicBezTo>
                <a:cubicBezTo>
                  <a:pt x="1730" y="2120"/>
                  <a:pt x="1764" y="2119"/>
                  <a:pt x="1798" y="2115"/>
                </a:cubicBezTo>
                <a:cubicBezTo>
                  <a:pt x="2170" y="2079"/>
                  <a:pt x="2282" y="1831"/>
                  <a:pt x="2226" y="1537"/>
                </a:cubicBezTo>
                <a:cubicBezTo>
                  <a:pt x="2071" y="725"/>
                  <a:pt x="1050" y="1"/>
                  <a:pt x="201"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5"/>
          <p:cNvSpPr txBox="1"/>
          <p:nvPr/>
        </p:nvSpPr>
        <p:spPr>
          <a:xfrm>
            <a:off x="1798375" y="3927204"/>
            <a:ext cx="1400400" cy="66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4800">
                <a:solidFill>
                  <a:srgbClr val="FFDDD2"/>
                </a:solidFill>
                <a:latin typeface="Patrick Hand"/>
                <a:ea typeface="Patrick Hand"/>
                <a:cs typeface="Patrick Hand"/>
                <a:sym typeface="Patrick Hand"/>
              </a:rPr>
              <a:t>01</a:t>
            </a:r>
            <a:endParaRPr sz="4800">
              <a:solidFill>
                <a:srgbClr val="FFDDD2"/>
              </a:solidFill>
              <a:latin typeface="Patrick Hand"/>
              <a:ea typeface="Patrick Hand"/>
              <a:cs typeface="Patrick Hand"/>
              <a:sym typeface="Patrick Hand"/>
            </a:endParaRPr>
          </a:p>
        </p:txBody>
      </p:sp>
      <p:grpSp>
        <p:nvGrpSpPr>
          <p:cNvPr id="651" name="Google Shape;651;p25"/>
          <p:cNvGrpSpPr/>
          <p:nvPr/>
        </p:nvGrpSpPr>
        <p:grpSpPr>
          <a:xfrm>
            <a:off x="1924131" y="3719025"/>
            <a:ext cx="1148909" cy="590362"/>
            <a:chOff x="3969900" y="337650"/>
            <a:chExt cx="608500" cy="312675"/>
          </a:xfrm>
        </p:grpSpPr>
        <p:sp>
          <p:nvSpPr>
            <p:cNvPr id="652" name="Google Shape;652;p25"/>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5"/>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5"/>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5"/>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5"/>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7" name="Google Shape;657;p25"/>
          <p:cNvSpPr txBox="1"/>
          <p:nvPr/>
        </p:nvSpPr>
        <p:spPr>
          <a:xfrm>
            <a:off x="4464675" y="4390413"/>
            <a:ext cx="26703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solidFill>
                  <a:srgbClr val="006D77"/>
                </a:solidFill>
                <a:latin typeface="Lora"/>
                <a:ea typeface="Lora"/>
                <a:cs typeface="Lora"/>
                <a:sym typeface="Lora"/>
              </a:rPr>
              <a:t>Non-occlusive</a:t>
            </a:r>
            <a:endParaRPr sz="1700"/>
          </a:p>
        </p:txBody>
      </p:sp>
      <p:sp>
        <p:nvSpPr>
          <p:cNvPr id="658" name="Google Shape;658;p25"/>
          <p:cNvSpPr txBox="1"/>
          <p:nvPr/>
        </p:nvSpPr>
        <p:spPr>
          <a:xfrm>
            <a:off x="1147400" y="4800600"/>
            <a:ext cx="2670300" cy="13698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Arterial</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Embolism, Thrombosis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Venous</a:t>
            </a:r>
            <a:endParaRPr b="1"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Thrombosis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External</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Hernia strangulation, Volvulus (Vessel torsion)</a:t>
            </a:r>
            <a:endParaRPr sz="1100">
              <a:solidFill>
                <a:schemeClr val="dk1"/>
              </a:solidFill>
              <a:latin typeface="Mada"/>
              <a:ea typeface="Mada"/>
              <a:cs typeface="Mada"/>
              <a:sym typeface="Mada"/>
            </a:endParaRPr>
          </a:p>
        </p:txBody>
      </p:sp>
      <p:sp>
        <p:nvSpPr>
          <p:cNvPr id="659" name="Google Shape;659;p25"/>
          <p:cNvSpPr txBox="1"/>
          <p:nvPr/>
        </p:nvSpPr>
        <p:spPr>
          <a:xfrm>
            <a:off x="3982126" y="4800600"/>
            <a:ext cx="2670300" cy="8619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Shock:</a:t>
            </a:r>
            <a:endParaRPr b="1" sz="1100">
              <a:solidFill>
                <a:schemeClr val="dk1"/>
              </a:solidFill>
              <a:latin typeface="Mada"/>
              <a:ea typeface="Mada"/>
              <a:cs typeface="Mada"/>
              <a:sym typeface="Mada"/>
            </a:endParaRPr>
          </a:p>
          <a:p>
            <a:pPr indent="-156249" lvl="1" marL="737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Hypovolemia, Cardiogenic, sepsis.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Vasoconstrictor drugs</a:t>
            </a:r>
            <a:endParaRPr b="1" sz="1100">
              <a:solidFill>
                <a:schemeClr val="dk1"/>
              </a:solidFill>
              <a:latin typeface="Mada"/>
              <a:ea typeface="Mada"/>
              <a:cs typeface="Mada"/>
              <a:sym typeface="Mada"/>
            </a:endParaRPr>
          </a:p>
        </p:txBody>
      </p:sp>
      <p:sp>
        <p:nvSpPr>
          <p:cNvPr id="660" name="Google Shape;660;p25"/>
          <p:cNvSpPr/>
          <p:nvPr/>
        </p:nvSpPr>
        <p:spPr>
          <a:xfrm rot="-5400000">
            <a:off x="1049863" y="7690163"/>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5"/>
          <p:cNvSpPr txBox="1"/>
          <p:nvPr/>
        </p:nvSpPr>
        <p:spPr>
          <a:xfrm>
            <a:off x="912625" y="778370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03</a:t>
            </a:r>
            <a:endParaRPr b="1">
              <a:solidFill>
                <a:srgbClr val="E29578"/>
              </a:solidFill>
              <a:latin typeface="Playfair Display"/>
              <a:ea typeface="Playfair Display"/>
              <a:cs typeface="Playfair Display"/>
              <a:sym typeface="Playfair Display"/>
            </a:endParaRPr>
          </a:p>
        </p:txBody>
      </p:sp>
      <p:sp>
        <p:nvSpPr>
          <p:cNvPr id="662" name="Google Shape;662;p25"/>
          <p:cNvSpPr txBox="1"/>
          <p:nvPr/>
        </p:nvSpPr>
        <p:spPr>
          <a:xfrm>
            <a:off x="1480550" y="7518400"/>
            <a:ext cx="5409000" cy="2401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Signs</a:t>
            </a:r>
            <a:r>
              <a:rPr lang="en-GB" sz="1200">
                <a:solidFill>
                  <a:schemeClr val="dk1"/>
                </a:solidFill>
                <a:latin typeface="Mada"/>
                <a:ea typeface="Mada"/>
                <a:cs typeface="Mada"/>
                <a:sym typeface="Mada"/>
              </a:rPr>
              <a:t>: Nothing specific. Patient is pale (Hypovolemic), sweating and have tachycardia.</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Guarding and rigidity  are late signs denoting gangrene and perforation</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 general, non-occlusive are</a:t>
            </a:r>
            <a:r>
              <a:rPr b="1" lang="en-GB" sz="1200">
                <a:solidFill>
                  <a:schemeClr val="dk1"/>
                </a:solidFill>
                <a:latin typeface="Mada"/>
                <a:ea typeface="Mada"/>
                <a:cs typeface="Mada"/>
                <a:sym typeface="Mada"/>
              </a:rPr>
              <a:t> more gradual </a:t>
            </a:r>
            <a:r>
              <a:rPr lang="en-GB" sz="1200">
                <a:solidFill>
                  <a:schemeClr val="dk1"/>
                </a:solidFill>
                <a:latin typeface="Mada"/>
                <a:ea typeface="Mada"/>
                <a:cs typeface="Mada"/>
                <a:sym typeface="Mada"/>
              </a:rPr>
              <a:t>than occlusive. Embolism is </a:t>
            </a:r>
            <a:r>
              <a:rPr b="1" lang="en-GB" sz="1200">
                <a:solidFill>
                  <a:schemeClr val="dk1"/>
                </a:solidFill>
                <a:latin typeface="Mada"/>
                <a:ea typeface="Mada"/>
                <a:cs typeface="Mada"/>
                <a:sym typeface="Mada"/>
              </a:rPr>
              <a:t>more acute</a:t>
            </a:r>
            <a:r>
              <a:rPr lang="en-GB" sz="1200">
                <a:solidFill>
                  <a:schemeClr val="dk1"/>
                </a:solidFill>
                <a:latin typeface="Mada"/>
                <a:ea typeface="Mada"/>
                <a:cs typeface="Mada"/>
                <a:sym typeface="Mada"/>
              </a:rPr>
              <a:t> than thrombosis.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Complications</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1" marL="914400" rtl="0" algn="l">
              <a:spcBef>
                <a:spcPts val="0"/>
              </a:spcBef>
              <a:spcAft>
                <a:spcPts val="0"/>
              </a:spcAft>
              <a:buClr>
                <a:srgbClr val="B7B7B7"/>
              </a:buClr>
              <a:buSzPts val="1200"/>
              <a:buFont typeface="Mada"/>
              <a:buChar char="○"/>
            </a:pPr>
            <a:r>
              <a:rPr lang="en-GB" sz="1200">
                <a:solidFill>
                  <a:srgbClr val="B7B7B7"/>
                </a:solidFill>
                <a:latin typeface="Mada"/>
                <a:ea typeface="Mada"/>
                <a:cs typeface="Mada"/>
                <a:sym typeface="Mada"/>
              </a:rPr>
              <a:t>inflammation due to ischemia can cause ileus. </a:t>
            </a:r>
            <a:endParaRPr sz="1200">
              <a:solidFill>
                <a:srgbClr val="B7B7B7"/>
              </a:solidFill>
              <a:latin typeface="Mada"/>
              <a:ea typeface="Mada"/>
              <a:cs typeface="Mada"/>
              <a:sym typeface="Mada"/>
            </a:endParaRPr>
          </a:p>
          <a:p>
            <a:pPr indent="-304800" lvl="1" marL="914400" rtl="0" algn="l">
              <a:spcBef>
                <a:spcPts val="0"/>
              </a:spcBef>
              <a:spcAft>
                <a:spcPts val="0"/>
              </a:spcAft>
              <a:buClr>
                <a:srgbClr val="B7B7B7"/>
              </a:buClr>
              <a:buSzPts val="1200"/>
              <a:buFont typeface="Mada"/>
              <a:buChar char="○"/>
            </a:pPr>
            <a:r>
              <a:rPr lang="en-GB" sz="1200">
                <a:solidFill>
                  <a:srgbClr val="B7B7B7"/>
                </a:solidFill>
                <a:latin typeface="Mada"/>
                <a:ea typeface="Mada"/>
                <a:cs typeface="Mada"/>
                <a:sym typeface="Mada"/>
              </a:rPr>
              <a:t>Ischemia can develop into gangrenous tissue, which is susceptible to be perforated.</a:t>
            </a:r>
            <a:endParaRPr sz="1200">
              <a:solidFill>
                <a:srgbClr val="B7B7B7"/>
              </a:solidFill>
              <a:latin typeface="Mada"/>
              <a:ea typeface="Mada"/>
              <a:cs typeface="Mada"/>
              <a:sym typeface="Mada"/>
            </a:endParaRPr>
          </a:p>
          <a:p>
            <a:pPr indent="-304800" lvl="1" marL="914400" rtl="0" algn="l">
              <a:spcBef>
                <a:spcPts val="0"/>
              </a:spcBef>
              <a:spcAft>
                <a:spcPts val="0"/>
              </a:spcAft>
              <a:buClr>
                <a:srgbClr val="B7B7B7"/>
              </a:buClr>
              <a:buSzPts val="1200"/>
              <a:buFont typeface="Mada"/>
              <a:buChar char="○"/>
            </a:pPr>
            <a:r>
              <a:rPr lang="en-GB" sz="1200">
                <a:solidFill>
                  <a:srgbClr val="B7B7B7"/>
                </a:solidFill>
                <a:latin typeface="Mada"/>
                <a:ea typeface="Mada"/>
                <a:cs typeface="Mada"/>
                <a:sym typeface="Mada"/>
              </a:rPr>
              <a:t>As a result of perforation, sepsis may ensues, which leads to death.</a:t>
            </a:r>
            <a:endParaRPr sz="1200">
              <a:solidFill>
                <a:srgbClr val="B7B7B7"/>
              </a:solidFill>
              <a:latin typeface="Mada"/>
              <a:ea typeface="Mada"/>
              <a:cs typeface="Mada"/>
              <a:sym typeface="Mada"/>
            </a:endParaRPr>
          </a:p>
          <a:p>
            <a:pPr indent="0" lvl="0" marL="457200" rtl="0" algn="l">
              <a:spcBef>
                <a:spcPts val="0"/>
              </a:spcBef>
              <a:spcAft>
                <a:spcPts val="0"/>
              </a:spcAft>
              <a:buNone/>
            </a:pPr>
            <a:r>
              <a:t/>
            </a:r>
            <a:endParaRPr sz="1200">
              <a:solidFill>
                <a:srgbClr val="B7B7B7"/>
              </a:solidFill>
              <a:latin typeface="Mada"/>
              <a:ea typeface="Mada"/>
              <a:cs typeface="Mada"/>
              <a:sym typeface="Mada"/>
            </a:endParaRPr>
          </a:p>
        </p:txBody>
      </p:sp>
      <p:cxnSp>
        <p:nvCxnSpPr>
          <p:cNvPr id="663" name="Google Shape;663;p25"/>
          <p:cNvCxnSpPr/>
          <p:nvPr/>
        </p:nvCxnSpPr>
        <p:spPr>
          <a:xfrm>
            <a:off x="862712" y="7873450"/>
            <a:ext cx="0" cy="2150700"/>
          </a:xfrm>
          <a:prstGeom prst="straightConnector1">
            <a:avLst/>
          </a:prstGeom>
          <a:noFill/>
          <a:ln cap="flat" cmpd="sng" w="28575">
            <a:solidFill>
              <a:srgbClr val="FFDDD2"/>
            </a:solidFill>
            <a:prstDash val="solid"/>
            <a:round/>
            <a:headEnd len="med" w="med" type="none"/>
            <a:tailEnd len="med" w="med" type="none"/>
          </a:ln>
        </p:spPr>
      </p:cxnSp>
      <p:sp>
        <p:nvSpPr>
          <p:cNvPr id="664" name="Google Shape;664;p25"/>
          <p:cNvSpPr/>
          <p:nvPr/>
        </p:nvSpPr>
        <p:spPr>
          <a:xfrm rot="-5400000">
            <a:off x="1045012" y="9613713"/>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5"/>
          <p:cNvSpPr txBox="1"/>
          <p:nvPr/>
        </p:nvSpPr>
        <p:spPr>
          <a:xfrm>
            <a:off x="907774" y="970725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04</a:t>
            </a:r>
            <a:endParaRPr b="1">
              <a:solidFill>
                <a:srgbClr val="E29578"/>
              </a:solidFill>
              <a:latin typeface="Playfair Display"/>
              <a:ea typeface="Playfair Display"/>
              <a:cs typeface="Playfair Display"/>
              <a:sym typeface="Playfair Display"/>
            </a:endParaRPr>
          </a:p>
        </p:txBody>
      </p:sp>
      <p:sp>
        <p:nvSpPr>
          <p:cNvPr id="666" name="Google Shape;666;p25"/>
          <p:cNvSpPr txBox="1"/>
          <p:nvPr/>
        </p:nvSpPr>
        <p:spPr>
          <a:xfrm>
            <a:off x="1499225" y="9669100"/>
            <a:ext cx="54090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Labs: Patient will have metabolic acidosis (</a:t>
            </a:r>
            <a:r>
              <a:rPr b="1" lang="en-GB" sz="1200">
                <a:solidFill>
                  <a:srgbClr val="CC0000"/>
                </a:solidFill>
                <a:latin typeface="Mada"/>
                <a:ea typeface="Mada"/>
                <a:cs typeface="Mada"/>
                <a:sym typeface="Mada"/>
              </a:rPr>
              <a:t>Lactate is raised</a:t>
            </a:r>
            <a:r>
              <a:rPr lang="en-GB"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Gold standard </a:t>
            </a:r>
            <a:r>
              <a:rPr lang="en-GB" sz="1200">
                <a:solidFill>
                  <a:schemeClr val="dk1"/>
                </a:solidFill>
                <a:latin typeface="Mada"/>
                <a:ea typeface="Mada"/>
                <a:cs typeface="Mada"/>
                <a:sym typeface="Mada"/>
              </a:rPr>
              <a:t>imaging is CT with IV contrast</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p:txBody>
      </p:sp>
      <p:sp>
        <p:nvSpPr>
          <p:cNvPr id="667" name="Google Shape;667;p25"/>
          <p:cNvSpPr/>
          <p:nvPr/>
        </p:nvSpPr>
        <p:spPr>
          <a:xfrm>
            <a:off x="5241675" y="1082500"/>
            <a:ext cx="1647900" cy="1923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1C4588"/>
                </a:solidFill>
                <a:latin typeface="Mada"/>
                <a:ea typeface="Mada"/>
                <a:cs typeface="Mada"/>
                <a:sym typeface="Mada"/>
              </a:rPr>
              <a:t>Davidson &amp; Norman browse</a:t>
            </a:r>
            <a:endParaRPr b="1">
              <a:solidFill>
                <a:srgbClr val="1C4588"/>
              </a:solidFill>
              <a:latin typeface="Mada"/>
              <a:ea typeface="Mada"/>
              <a:cs typeface="Mada"/>
              <a:sym typeface="Mada"/>
            </a:endParaRPr>
          </a:p>
        </p:txBody>
      </p:sp>
      <p:sp>
        <p:nvSpPr>
          <p:cNvPr id="668" name="Google Shape;668;p25"/>
          <p:cNvSpPr txBox="1"/>
          <p:nvPr/>
        </p:nvSpPr>
        <p:spPr>
          <a:xfrm>
            <a:off x="1480550" y="6138025"/>
            <a:ext cx="5580300" cy="1293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t/>
            </a:r>
            <a:endParaRPr sz="1200">
              <a:solidFill>
                <a:srgbClr val="6AA84F"/>
              </a:solidFill>
              <a:latin typeface="Mada"/>
              <a:ea typeface="Mada"/>
              <a:cs typeface="Mada"/>
              <a:sym typeface="Mada"/>
            </a:endParaRPr>
          </a:p>
          <a:p>
            <a:pPr indent="-304800" lvl="0" marL="457200" rtl="0" algn="l">
              <a:lnSpc>
                <a:spcPct val="100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Emboli can come from </a:t>
            </a:r>
            <a:r>
              <a:rPr b="1" lang="en-GB" sz="1200">
                <a:solidFill>
                  <a:srgbClr val="6AA84F"/>
                </a:solidFill>
                <a:latin typeface="Mada"/>
                <a:ea typeface="Mada"/>
                <a:cs typeface="Mada"/>
                <a:sym typeface="Mada"/>
              </a:rPr>
              <a:t>cardiac </a:t>
            </a:r>
            <a:r>
              <a:rPr lang="en-GB" sz="1200">
                <a:solidFill>
                  <a:srgbClr val="6AA84F"/>
                </a:solidFill>
                <a:latin typeface="Mada"/>
                <a:ea typeface="Mada"/>
                <a:cs typeface="Mada"/>
                <a:sym typeface="Mada"/>
              </a:rPr>
              <a:t>origin. Thrombi can be an aneurysm, dissection, arthritis, MI, CHF or severe dehydration. </a:t>
            </a:r>
            <a:endParaRPr sz="1200">
              <a:solidFill>
                <a:srgbClr val="6AA84F"/>
              </a:solidFill>
              <a:latin typeface="Mada"/>
              <a:ea typeface="Mada"/>
              <a:cs typeface="Mada"/>
              <a:sym typeface="Mada"/>
            </a:endParaRPr>
          </a:p>
          <a:p>
            <a:pPr indent="-304800" lvl="0" marL="457200" rtl="0" algn="l">
              <a:lnSpc>
                <a:spcPct val="100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Vasopressors (like Epi/NE can lead to vasoconstriction and eventual ischemia).</a:t>
            </a:r>
            <a:endParaRPr sz="1200">
              <a:solidFill>
                <a:srgbClr val="6AA84F"/>
              </a:solidFill>
              <a:latin typeface="Mada"/>
              <a:ea typeface="Mada"/>
              <a:cs typeface="Mada"/>
              <a:sym typeface="Mada"/>
            </a:endParaRPr>
          </a:p>
          <a:p>
            <a:pPr indent="-304800" lvl="0" marL="457200" rtl="0" algn="l">
              <a:lnSpc>
                <a:spcPct val="100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Hypercoaguclitiy: Factor V deficiency, Pregnancy, Long standing travel.</a:t>
            </a:r>
            <a:endParaRPr sz="1200">
              <a:solidFill>
                <a:srgbClr val="6AA84F"/>
              </a:solidFill>
              <a:latin typeface="Mada"/>
              <a:ea typeface="Mada"/>
              <a:cs typeface="Mada"/>
              <a:sym typeface="Mada"/>
            </a:endParaRPr>
          </a:p>
        </p:txBody>
      </p:sp>
      <p:grpSp>
        <p:nvGrpSpPr>
          <p:cNvPr id="669" name="Google Shape;669;p25"/>
          <p:cNvGrpSpPr/>
          <p:nvPr/>
        </p:nvGrpSpPr>
        <p:grpSpPr>
          <a:xfrm>
            <a:off x="1082699" y="6656055"/>
            <a:ext cx="334138" cy="413480"/>
            <a:chOff x="4960900" y="2433225"/>
            <a:chExt cx="48525" cy="60050"/>
          </a:xfrm>
        </p:grpSpPr>
        <p:sp>
          <p:nvSpPr>
            <p:cNvPr id="670" name="Google Shape;670;p25"/>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5"/>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26"/>
          <p:cNvSpPr/>
          <p:nvPr/>
        </p:nvSpPr>
        <p:spPr>
          <a:xfrm>
            <a:off x="625625" y="1627200"/>
            <a:ext cx="6412500" cy="4103100"/>
          </a:xfrm>
          <a:prstGeom prst="roundRect">
            <a:avLst>
              <a:gd fmla="val 22613" name="adj"/>
            </a:avLst>
          </a:prstGeom>
          <a:noFill/>
          <a:ln cap="flat" cmpd="sng" w="19050">
            <a:solidFill>
              <a:srgbClr val="A4E4E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78" name="Google Shape;678;p26"/>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679" name="Google Shape;679;p26"/>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Small and large bowel infarction</a:t>
            </a:r>
            <a:endParaRPr sz="2200"/>
          </a:p>
        </p:txBody>
      </p:sp>
      <p:sp>
        <p:nvSpPr>
          <p:cNvPr id="680" name="Google Shape;680;p26"/>
          <p:cNvSpPr txBox="1"/>
          <p:nvPr/>
        </p:nvSpPr>
        <p:spPr>
          <a:xfrm>
            <a:off x="-10422275" y="-1876500"/>
            <a:ext cx="610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Smal</a:t>
            </a:r>
            <a:endParaRPr/>
          </a:p>
        </p:txBody>
      </p:sp>
      <p:sp>
        <p:nvSpPr>
          <p:cNvPr id="681" name="Google Shape;681;p26"/>
          <p:cNvSpPr/>
          <p:nvPr/>
        </p:nvSpPr>
        <p:spPr>
          <a:xfrm>
            <a:off x="556893" y="1369620"/>
            <a:ext cx="555300" cy="396300"/>
          </a:xfrm>
          <a:prstGeom prst="heptagon">
            <a:avLst>
              <a:gd fmla="val 102572" name="hf"/>
              <a:gd fmla="val 105210" name="vf"/>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lang="en-GB" sz="2600">
                <a:solidFill>
                  <a:srgbClr val="576C77"/>
                </a:solidFill>
                <a:latin typeface="Alegreya"/>
                <a:ea typeface="Alegreya"/>
                <a:cs typeface="Alegreya"/>
                <a:sym typeface="Alegreya"/>
              </a:rPr>
              <a:t>1</a:t>
            </a:r>
            <a:endParaRPr b="1" i="0" sz="2600" u="none" cap="none" strike="noStrike">
              <a:solidFill>
                <a:srgbClr val="576C77"/>
              </a:solidFill>
              <a:latin typeface="Alegreya"/>
              <a:ea typeface="Alegreya"/>
              <a:cs typeface="Alegreya"/>
              <a:sym typeface="Alegreya"/>
            </a:endParaRPr>
          </a:p>
        </p:txBody>
      </p:sp>
      <p:sp>
        <p:nvSpPr>
          <p:cNvPr id="682" name="Google Shape;682;p26"/>
          <p:cNvSpPr/>
          <p:nvPr/>
        </p:nvSpPr>
        <p:spPr>
          <a:xfrm>
            <a:off x="1112123" y="1404600"/>
            <a:ext cx="5354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800">
                <a:solidFill>
                  <a:srgbClr val="576C77"/>
                </a:solidFill>
                <a:highlight>
                  <a:srgbClr val="FFFFFF"/>
                </a:highlight>
                <a:latin typeface="Lora"/>
                <a:ea typeface="Lora"/>
                <a:cs typeface="Lora"/>
                <a:sym typeface="Lora"/>
              </a:rPr>
              <a:t>Etiologies from Dr.Hussam slides</a:t>
            </a:r>
            <a:endParaRPr sz="1800">
              <a:latin typeface="Lora"/>
              <a:ea typeface="Lora"/>
              <a:cs typeface="Lora"/>
              <a:sym typeface="Lora"/>
            </a:endParaRPr>
          </a:p>
        </p:txBody>
      </p:sp>
      <p:sp>
        <p:nvSpPr>
          <p:cNvPr id="683" name="Google Shape;683;p26"/>
          <p:cNvSpPr txBox="1"/>
          <p:nvPr/>
        </p:nvSpPr>
        <p:spPr>
          <a:xfrm>
            <a:off x="905475" y="2037000"/>
            <a:ext cx="5922300" cy="1290900"/>
          </a:xfrm>
          <a:prstGeom prst="rect">
            <a:avLst/>
          </a:prstGeom>
          <a:noFill/>
          <a:ln>
            <a:noFill/>
          </a:ln>
        </p:spPr>
        <p:txBody>
          <a:bodyPr anchorCtr="0" anchor="t" bIns="91425" lIns="91425" spcFirstLastPara="1" rIns="91425" wrap="square" tIns="91425">
            <a:noAutofit/>
          </a:bodyPr>
          <a:lstStyle/>
          <a:p>
            <a:pPr indent="-221900" lvl="0" marL="316800" rtl="0" algn="l">
              <a:spcBef>
                <a:spcPts val="0"/>
              </a:spcBef>
              <a:spcAft>
                <a:spcPts val="0"/>
              </a:spcAft>
              <a:buSzPts val="1000"/>
              <a:buFont typeface="Mada"/>
              <a:buChar char="●"/>
            </a:pPr>
            <a:r>
              <a:rPr lang="en-GB" sz="1000">
                <a:latin typeface="Mada"/>
                <a:ea typeface="Mada"/>
                <a:cs typeface="Mada"/>
                <a:sym typeface="Mada"/>
              </a:rPr>
              <a:t>acute mesenteric </a:t>
            </a:r>
            <a:r>
              <a:rPr b="1" lang="en-GB" sz="1000">
                <a:latin typeface="Mada"/>
                <a:ea typeface="Mada"/>
                <a:cs typeface="Mada"/>
                <a:sym typeface="Mada"/>
              </a:rPr>
              <a:t>embolism</a:t>
            </a:r>
            <a:r>
              <a:rPr lang="en-GB" sz="1000">
                <a:latin typeface="Mada"/>
                <a:ea typeface="Mada"/>
                <a:cs typeface="Mada"/>
                <a:sym typeface="Mada"/>
              </a:rPr>
              <a:t> (AMAE)</a:t>
            </a:r>
            <a:endParaRPr sz="1000">
              <a:latin typeface="Mada"/>
              <a:ea typeface="Mada"/>
              <a:cs typeface="Mada"/>
              <a:sym typeface="Mada"/>
            </a:endParaRPr>
          </a:p>
          <a:p>
            <a:pPr indent="-221900" lvl="1" marL="702000" rtl="0" algn="l">
              <a:spcBef>
                <a:spcPts val="0"/>
              </a:spcBef>
              <a:spcAft>
                <a:spcPts val="0"/>
              </a:spcAft>
              <a:buSzPts val="1000"/>
              <a:buFont typeface="Mada"/>
              <a:buChar char="○"/>
            </a:pPr>
            <a:r>
              <a:rPr lang="en-GB" sz="1000">
                <a:latin typeface="Mada"/>
                <a:ea typeface="Mada"/>
                <a:cs typeface="Mada"/>
                <a:sym typeface="Mada"/>
              </a:rPr>
              <a:t>Cardiac emboli </a:t>
            </a:r>
            <a:endParaRPr sz="1000">
              <a:latin typeface="Mada"/>
              <a:ea typeface="Mada"/>
              <a:cs typeface="Mada"/>
              <a:sym typeface="Mada"/>
            </a:endParaRPr>
          </a:p>
          <a:p>
            <a:pPr indent="-221900" lvl="1" marL="702000" rtl="0" algn="l">
              <a:spcBef>
                <a:spcPts val="0"/>
              </a:spcBef>
              <a:spcAft>
                <a:spcPts val="0"/>
              </a:spcAft>
              <a:buSzPts val="1000"/>
              <a:buFont typeface="Mada"/>
              <a:buChar char="○"/>
            </a:pPr>
            <a:r>
              <a:rPr lang="en-GB" sz="1000">
                <a:latin typeface="Mada"/>
                <a:ea typeface="Mada"/>
                <a:cs typeface="Mada"/>
                <a:sym typeface="Mada"/>
              </a:rPr>
              <a:t>emboli from fragments of proximal aortic thrombus due to a ruptured atheromatous plaque</a:t>
            </a:r>
            <a:endParaRPr sz="1000">
              <a:latin typeface="Mada"/>
              <a:ea typeface="Mada"/>
              <a:cs typeface="Mada"/>
              <a:sym typeface="Mada"/>
            </a:endParaRPr>
          </a:p>
          <a:p>
            <a:pPr indent="-221900" lvl="1" marL="702000" rtl="0" algn="l">
              <a:spcBef>
                <a:spcPts val="0"/>
              </a:spcBef>
              <a:spcAft>
                <a:spcPts val="0"/>
              </a:spcAft>
              <a:buSzPts val="1000"/>
              <a:buFont typeface="Mada"/>
              <a:buChar char="○"/>
            </a:pPr>
            <a:r>
              <a:rPr lang="en-GB" sz="1000">
                <a:latin typeface="Mada"/>
                <a:ea typeface="Mada"/>
                <a:cs typeface="Mada"/>
                <a:sym typeface="Mada"/>
              </a:rPr>
              <a:t>Atheromatous plaque dislodged by arterial catheterization or surgery </a:t>
            </a:r>
            <a:endParaRPr sz="1000">
              <a:latin typeface="Mada"/>
              <a:ea typeface="Mada"/>
              <a:cs typeface="Mada"/>
              <a:sym typeface="Mada"/>
            </a:endParaRPr>
          </a:p>
          <a:p>
            <a:pPr indent="-221900" lvl="0" marL="316800" rtl="0" algn="l">
              <a:spcBef>
                <a:spcPts val="0"/>
              </a:spcBef>
              <a:spcAft>
                <a:spcPts val="0"/>
              </a:spcAft>
              <a:buSzPts val="1000"/>
              <a:buFont typeface="Mada"/>
              <a:buChar char="●"/>
            </a:pPr>
            <a:r>
              <a:rPr lang="en-GB" sz="1000">
                <a:latin typeface="Mada"/>
                <a:ea typeface="Mada"/>
                <a:cs typeface="Mada"/>
                <a:sym typeface="Mada"/>
              </a:rPr>
              <a:t>acute mesenteric arterial </a:t>
            </a:r>
            <a:r>
              <a:rPr b="1" lang="en-GB" sz="1000">
                <a:latin typeface="Mada"/>
                <a:ea typeface="Mada"/>
                <a:cs typeface="Mada"/>
                <a:sym typeface="Mada"/>
              </a:rPr>
              <a:t>thrombosis</a:t>
            </a:r>
            <a:r>
              <a:rPr lang="en-GB" sz="1000">
                <a:latin typeface="Mada"/>
                <a:ea typeface="Mada"/>
                <a:cs typeface="Mada"/>
                <a:sym typeface="Mada"/>
              </a:rPr>
              <a:t> (AMAT)</a:t>
            </a:r>
            <a:endParaRPr sz="1000">
              <a:latin typeface="Mada"/>
              <a:ea typeface="Mada"/>
              <a:cs typeface="Mada"/>
              <a:sym typeface="Mada"/>
            </a:endParaRPr>
          </a:p>
          <a:p>
            <a:pPr indent="-221900" lvl="1" marL="702000" rtl="0" algn="l">
              <a:spcBef>
                <a:spcPts val="0"/>
              </a:spcBef>
              <a:spcAft>
                <a:spcPts val="0"/>
              </a:spcAft>
              <a:buSzPts val="1000"/>
              <a:buFont typeface="Mada"/>
              <a:buChar char="○"/>
            </a:pPr>
            <a:r>
              <a:rPr lang="en-GB" sz="1000">
                <a:latin typeface="Mada"/>
                <a:ea typeface="Mada"/>
                <a:cs typeface="Mada"/>
                <a:sym typeface="Mada"/>
              </a:rPr>
              <a:t>Atherosclerotic vascular disease (most common) </a:t>
            </a:r>
            <a:endParaRPr sz="1000">
              <a:latin typeface="Mada"/>
              <a:ea typeface="Mada"/>
              <a:cs typeface="Mada"/>
              <a:sym typeface="Mada"/>
            </a:endParaRPr>
          </a:p>
          <a:p>
            <a:pPr indent="-221900" lvl="1" marL="702000" rtl="0" algn="l">
              <a:spcBef>
                <a:spcPts val="0"/>
              </a:spcBef>
              <a:spcAft>
                <a:spcPts val="0"/>
              </a:spcAft>
              <a:buSzPts val="1000"/>
              <a:buFont typeface="Mada"/>
              <a:buChar char="○"/>
            </a:pPr>
            <a:r>
              <a:rPr lang="en-GB" sz="1000">
                <a:latin typeface="Mada"/>
                <a:ea typeface="Mada"/>
                <a:cs typeface="Mada"/>
                <a:sym typeface="Mada"/>
              </a:rPr>
              <a:t>Aortic aneurysm </a:t>
            </a:r>
            <a:endParaRPr sz="1000">
              <a:latin typeface="Mada"/>
              <a:ea typeface="Mada"/>
              <a:cs typeface="Mada"/>
              <a:sym typeface="Mada"/>
            </a:endParaRPr>
          </a:p>
          <a:p>
            <a:pPr indent="-221900" lvl="1" marL="702000" rtl="0" algn="l">
              <a:spcBef>
                <a:spcPts val="0"/>
              </a:spcBef>
              <a:spcAft>
                <a:spcPts val="0"/>
              </a:spcAft>
              <a:buSzPts val="1000"/>
              <a:buFont typeface="Mada"/>
              <a:buChar char="○"/>
            </a:pPr>
            <a:r>
              <a:rPr lang="en-GB" sz="1000">
                <a:latin typeface="Mada"/>
                <a:ea typeface="Mada"/>
                <a:cs typeface="Mada"/>
                <a:sym typeface="Mada"/>
              </a:rPr>
              <a:t>Aortic dissection </a:t>
            </a:r>
            <a:endParaRPr sz="1000">
              <a:latin typeface="Mada"/>
              <a:ea typeface="Mada"/>
              <a:cs typeface="Mada"/>
              <a:sym typeface="Mada"/>
            </a:endParaRPr>
          </a:p>
          <a:p>
            <a:pPr indent="-221900" lvl="1" marL="702000" rtl="0" algn="l">
              <a:spcBef>
                <a:spcPts val="0"/>
              </a:spcBef>
              <a:spcAft>
                <a:spcPts val="0"/>
              </a:spcAft>
              <a:buSzPts val="1000"/>
              <a:buFont typeface="Mada"/>
              <a:buChar char="○"/>
            </a:pPr>
            <a:r>
              <a:rPr lang="en-GB" sz="1000">
                <a:latin typeface="Mada"/>
                <a:ea typeface="Mada"/>
                <a:cs typeface="Mada"/>
                <a:sym typeface="Mada"/>
              </a:rPr>
              <a:t>Arteritis</a:t>
            </a:r>
            <a:endParaRPr sz="1000">
              <a:latin typeface="Mada"/>
              <a:ea typeface="Mada"/>
              <a:cs typeface="Mada"/>
              <a:sym typeface="Mada"/>
            </a:endParaRPr>
          </a:p>
          <a:p>
            <a:pPr indent="-221900" lvl="1" marL="702000" rtl="0" algn="l">
              <a:spcBef>
                <a:spcPts val="0"/>
              </a:spcBef>
              <a:spcAft>
                <a:spcPts val="0"/>
              </a:spcAft>
              <a:buSzPts val="1000"/>
              <a:buFont typeface="Mada"/>
              <a:buChar char="○"/>
            </a:pPr>
            <a:r>
              <a:rPr lang="en-GB" sz="1000">
                <a:latin typeface="Mada"/>
                <a:ea typeface="Mada"/>
                <a:cs typeface="Mada"/>
                <a:sym typeface="Mada"/>
              </a:rPr>
              <a:t>Decreased cardiac output from MI Or CHF (thrombotic AMI may cause acute decompensation)</a:t>
            </a:r>
            <a:endParaRPr sz="1000">
              <a:latin typeface="Mada"/>
              <a:ea typeface="Mada"/>
              <a:cs typeface="Mada"/>
              <a:sym typeface="Mada"/>
            </a:endParaRPr>
          </a:p>
          <a:p>
            <a:pPr indent="-221900" lvl="1" marL="702000" rtl="0" algn="l">
              <a:spcBef>
                <a:spcPts val="0"/>
              </a:spcBef>
              <a:spcAft>
                <a:spcPts val="0"/>
              </a:spcAft>
              <a:buSzPts val="1000"/>
              <a:buFont typeface="Mada"/>
              <a:buChar char="○"/>
            </a:pPr>
            <a:r>
              <a:rPr lang="en-GB" sz="1000">
                <a:latin typeface="Mada"/>
                <a:ea typeface="Mada"/>
                <a:cs typeface="Mada"/>
                <a:sym typeface="Mada"/>
              </a:rPr>
              <a:t>Dehydration from any cause</a:t>
            </a:r>
            <a:endParaRPr sz="1000">
              <a:latin typeface="Mada"/>
              <a:ea typeface="Mada"/>
              <a:cs typeface="Mada"/>
              <a:sym typeface="Mada"/>
            </a:endParaRPr>
          </a:p>
          <a:p>
            <a:pPr indent="-221900" lvl="0" marL="316800" rtl="0" algn="l">
              <a:spcBef>
                <a:spcPts val="0"/>
              </a:spcBef>
              <a:spcAft>
                <a:spcPts val="0"/>
              </a:spcAft>
              <a:buSzPts val="1000"/>
              <a:buFont typeface="Mada"/>
              <a:buChar char="●"/>
            </a:pPr>
            <a:r>
              <a:rPr lang="en-GB" sz="1000">
                <a:latin typeface="Mada"/>
                <a:ea typeface="Mada"/>
                <a:cs typeface="Mada"/>
                <a:sym typeface="Mada"/>
              </a:rPr>
              <a:t> Mesenteric </a:t>
            </a:r>
            <a:r>
              <a:rPr b="1" lang="en-GB" sz="1000">
                <a:latin typeface="Mada"/>
                <a:ea typeface="Mada"/>
                <a:cs typeface="Mada"/>
                <a:sym typeface="Mada"/>
              </a:rPr>
              <a:t>Venous Thrombosis </a:t>
            </a:r>
            <a:r>
              <a:rPr lang="en-GB" sz="1000">
                <a:latin typeface="Mada"/>
                <a:ea typeface="Mada"/>
                <a:cs typeface="Mada"/>
                <a:sym typeface="Mada"/>
              </a:rPr>
              <a:t>(MVT): </a:t>
            </a:r>
            <a:endParaRPr sz="1000">
              <a:latin typeface="Mada"/>
              <a:ea typeface="Mada"/>
              <a:cs typeface="Mada"/>
              <a:sym typeface="Mada"/>
            </a:endParaRPr>
          </a:p>
          <a:p>
            <a:pPr indent="-221900" lvl="1" marL="702000" rtl="0" algn="l">
              <a:spcBef>
                <a:spcPts val="0"/>
              </a:spcBef>
              <a:spcAft>
                <a:spcPts val="0"/>
              </a:spcAft>
              <a:buSzPts val="1000"/>
              <a:buFont typeface="Mada"/>
              <a:buChar char="○"/>
            </a:pPr>
            <a:r>
              <a:rPr lang="en-GB" sz="1000">
                <a:latin typeface="Mada"/>
                <a:ea typeface="Mada"/>
                <a:cs typeface="Mada"/>
                <a:sym typeface="Mada"/>
              </a:rPr>
              <a:t>Hypercoagulability</a:t>
            </a:r>
            <a:endParaRPr sz="1000">
              <a:latin typeface="Mada"/>
              <a:ea typeface="Mada"/>
              <a:cs typeface="Mada"/>
              <a:sym typeface="Mada"/>
            </a:endParaRPr>
          </a:p>
          <a:p>
            <a:pPr indent="-221900" lvl="1" marL="702000" rtl="0" algn="l">
              <a:spcBef>
                <a:spcPts val="0"/>
              </a:spcBef>
              <a:spcAft>
                <a:spcPts val="0"/>
              </a:spcAft>
              <a:buSzPts val="1000"/>
              <a:buFont typeface="Mada"/>
              <a:buChar char="○"/>
            </a:pPr>
            <a:r>
              <a:rPr lang="en-GB" sz="1000">
                <a:latin typeface="Mada"/>
                <a:ea typeface="Mada"/>
                <a:cs typeface="Mada"/>
                <a:sym typeface="Mada"/>
              </a:rPr>
              <a:t>Tumor causing venous compression </a:t>
            </a:r>
            <a:endParaRPr sz="1000">
              <a:latin typeface="Mada"/>
              <a:ea typeface="Mada"/>
              <a:cs typeface="Mada"/>
              <a:sym typeface="Mada"/>
            </a:endParaRPr>
          </a:p>
          <a:p>
            <a:pPr indent="-221900" lvl="1" marL="702000" rtl="0" algn="l">
              <a:spcBef>
                <a:spcPts val="0"/>
              </a:spcBef>
              <a:spcAft>
                <a:spcPts val="0"/>
              </a:spcAft>
              <a:buSzPts val="1000"/>
              <a:buFont typeface="Mada"/>
              <a:buChar char="○"/>
            </a:pPr>
            <a:r>
              <a:rPr lang="en-GB" sz="1000">
                <a:latin typeface="Mada"/>
                <a:ea typeface="Mada"/>
                <a:cs typeface="Mada"/>
                <a:sym typeface="Mada"/>
              </a:rPr>
              <a:t>Infection, usually</a:t>
            </a:r>
            <a:r>
              <a:rPr lang="en-GB" sz="1000">
                <a:latin typeface="Mada"/>
                <a:ea typeface="Mada"/>
                <a:cs typeface="Mada"/>
                <a:sym typeface="Mada"/>
              </a:rPr>
              <a:t> intra-abdominal </a:t>
            </a:r>
            <a:r>
              <a:rPr lang="en-GB" sz="1000">
                <a:latin typeface="Mada"/>
                <a:ea typeface="Mada"/>
                <a:cs typeface="Mada"/>
                <a:sym typeface="Mada"/>
              </a:rPr>
              <a:t>(eg, appendicitis, diverticulitis, or abscess) </a:t>
            </a:r>
            <a:endParaRPr sz="1000">
              <a:latin typeface="Mada"/>
              <a:ea typeface="Mada"/>
              <a:cs typeface="Mada"/>
              <a:sym typeface="Mada"/>
            </a:endParaRPr>
          </a:p>
          <a:p>
            <a:pPr indent="-221900" lvl="1" marL="702000" rtl="0" algn="l">
              <a:spcBef>
                <a:spcPts val="0"/>
              </a:spcBef>
              <a:spcAft>
                <a:spcPts val="0"/>
              </a:spcAft>
              <a:buSzPts val="1000"/>
              <a:buFont typeface="Mada"/>
              <a:buChar char="○"/>
            </a:pPr>
            <a:r>
              <a:rPr lang="en-GB" sz="1000">
                <a:latin typeface="Mada"/>
                <a:ea typeface="Mada"/>
                <a:cs typeface="Mada"/>
                <a:sym typeface="Mada"/>
              </a:rPr>
              <a:t>venous congestion from cirrhosis (portal hypertension) </a:t>
            </a:r>
            <a:endParaRPr sz="1000">
              <a:latin typeface="Mada"/>
              <a:ea typeface="Mada"/>
              <a:cs typeface="Mada"/>
              <a:sym typeface="Mada"/>
            </a:endParaRPr>
          </a:p>
          <a:p>
            <a:pPr indent="-221900" lvl="1" marL="702000" rtl="0" algn="l">
              <a:spcBef>
                <a:spcPts val="0"/>
              </a:spcBef>
              <a:spcAft>
                <a:spcPts val="0"/>
              </a:spcAft>
              <a:buSzPts val="1000"/>
              <a:buFont typeface="Mada"/>
              <a:buChar char="○"/>
            </a:pPr>
            <a:r>
              <a:rPr lang="en-GB" sz="1000">
                <a:latin typeface="Mada"/>
                <a:ea typeface="Mada"/>
                <a:cs typeface="Mada"/>
                <a:sym typeface="Mada"/>
              </a:rPr>
              <a:t>Pancreatitis.</a:t>
            </a:r>
            <a:endParaRPr sz="1000">
              <a:latin typeface="Mada"/>
              <a:ea typeface="Mada"/>
              <a:cs typeface="Mada"/>
              <a:sym typeface="Mada"/>
            </a:endParaRPr>
          </a:p>
          <a:p>
            <a:pPr indent="-221900" lvl="0" marL="3168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Systemic lupus erythematosus (Or any vasculitis), Polycythemia  and Sickle cell disease.</a:t>
            </a:r>
            <a:endParaRPr sz="1000">
              <a:solidFill>
                <a:srgbClr val="1C4588"/>
              </a:solidFill>
              <a:latin typeface="Mada"/>
              <a:ea typeface="Mada"/>
              <a:cs typeface="Mada"/>
              <a:sym typeface="Mada"/>
            </a:endParaRPr>
          </a:p>
        </p:txBody>
      </p:sp>
      <p:sp>
        <p:nvSpPr>
          <p:cNvPr id="684" name="Google Shape;684;p26"/>
          <p:cNvSpPr txBox="1"/>
          <p:nvPr/>
        </p:nvSpPr>
        <p:spPr>
          <a:xfrm>
            <a:off x="1014050" y="1792347"/>
            <a:ext cx="62001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rgbClr val="CC0000"/>
                </a:solidFill>
                <a:highlight>
                  <a:srgbClr val="FFFFFF"/>
                </a:highlight>
                <a:latin typeface="Lora"/>
                <a:ea typeface="Lora"/>
                <a:cs typeface="Lora"/>
                <a:sym typeface="Lora"/>
              </a:rPr>
              <a:t>Occlusive</a:t>
            </a:r>
            <a:r>
              <a:rPr b="1" lang="en-GB" sz="1300">
                <a:solidFill>
                  <a:srgbClr val="576C77"/>
                </a:solidFill>
                <a:highlight>
                  <a:srgbClr val="FFFFFF"/>
                </a:highlight>
                <a:latin typeface="Lora"/>
                <a:ea typeface="Lora"/>
                <a:cs typeface="Lora"/>
                <a:sym typeface="Lora"/>
              </a:rPr>
              <a:t> mesenteric ischemia (OMAI)</a:t>
            </a:r>
            <a:endParaRPr sz="900"/>
          </a:p>
        </p:txBody>
      </p:sp>
      <p:sp>
        <p:nvSpPr>
          <p:cNvPr id="685" name="Google Shape;685;p26"/>
          <p:cNvSpPr txBox="1"/>
          <p:nvPr/>
        </p:nvSpPr>
        <p:spPr>
          <a:xfrm>
            <a:off x="1014050" y="4879429"/>
            <a:ext cx="6200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300">
                <a:solidFill>
                  <a:srgbClr val="CC0000"/>
                </a:solidFill>
                <a:latin typeface="Lora"/>
                <a:ea typeface="Lora"/>
                <a:cs typeface="Lora"/>
                <a:sym typeface="Lora"/>
              </a:rPr>
              <a:t>Nonocclusive</a:t>
            </a:r>
            <a:r>
              <a:rPr b="1" lang="en-GB" sz="1300">
                <a:solidFill>
                  <a:srgbClr val="576C77"/>
                </a:solidFill>
                <a:latin typeface="Lora"/>
                <a:ea typeface="Lora"/>
                <a:cs typeface="Lora"/>
                <a:sym typeface="Lora"/>
              </a:rPr>
              <a:t> mesenteric ischemia (NOMI)</a:t>
            </a:r>
            <a:endParaRPr sz="1300">
              <a:solidFill>
                <a:schemeClr val="dk1"/>
              </a:solidFill>
            </a:endParaRPr>
          </a:p>
          <a:p>
            <a:pPr indent="0" lvl="0" marL="0" rtl="0" algn="l">
              <a:spcBef>
                <a:spcPts val="0"/>
              </a:spcBef>
              <a:spcAft>
                <a:spcPts val="0"/>
              </a:spcAft>
              <a:buNone/>
            </a:pPr>
            <a:r>
              <a:t/>
            </a:r>
            <a:endParaRPr b="1" sz="1500">
              <a:solidFill>
                <a:srgbClr val="CC0000"/>
              </a:solidFill>
              <a:highlight>
                <a:srgbClr val="FFFFFF"/>
              </a:highlight>
              <a:latin typeface="Lora"/>
              <a:ea typeface="Lora"/>
              <a:cs typeface="Lora"/>
              <a:sym typeface="Lora"/>
            </a:endParaRPr>
          </a:p>
        </p:txBody>
      </p:sp>
      <p:sp>
        <p:nvSpPr>
          <p:cNvPr id="686" name="Google Shape;686;p26"/>
          <p:cNvSpPr txBox="1"/>
          <p:nvPr/>
        </p:nvSpPr>
        <p:spPr>
          <a:xfrm>
            <a:off x="937850" y="5138350"/>
            <a:ext cx="5774400" cy="4926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Hypotension from CHF, MI, sepsis, aortic insufficiency, severe liver or renal disease. or recent major cardiac or abdominal surgery, Vasopressors ,Cocaine </a:t>
            </a:r>
            <a:endParaRPr sz="1000">
              <a:solidFill>
                <a:schemeClr val="dk1"/>
              </a:solidFill>
              <a:latin typeface="Mada"/>
              <a:ea typeface="Mada"/>
              <a:cs typeface="Mada"/>
              <a:sym typeface="Mada"/>
            </a:endParaRPr>
          </a:p>
        </p:txBody>
      </p:sp>
      <p:sp>
        <p:nvSpPr>
          <p:cNvPr id="687" name="Google Shape;687;p26"/>
          <p:cNvSpPr/>
          <p:nvPr/>
        </p:nvSpPr>
        <p:spPr>
          <a:xfrm>
            <a:off x="775925" y="6043325"/>
            <a:ext cx="6113400" cy="43794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688" name="Google Shape;688;p26"/>
          <p:cNvSpPr/>
          <p:nvPr/>
        </p:nvSpPr>
        <p:spPr>
          <a:xfrm>
            <a:off x="556893" y="5878270"/>
            <a:ext cx="555300" cy="396300"/>
          </a:xfrm>
          <a:prstGeom prst="heptagon">
            <a:avLst>
              <a:gd fmla="val 102572" name="hf"/>
              <a:gd fmla="val 105210" name="vf"/>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lang="en-GB" sz="2600">
                <a:solidFill>
                  <a:srgbClr val="576C77"/>
                </a:solidFill>
                <a:latin typeface="Alegreya"/>
                <a:ea typeface="Alegreya"/>
                <a:cs typeface="Alegreya"/>
                <a:sym typeface="Alegreya"/>
              </a:rPr>
              <a:t>2</a:t>
            </a:r>
            <a:endParaRPr b="1" i="0" sz="2600" u="none" cap="none" strike="noStrike">
              <a:solidFill>
                <a:srgbClr val="576C77"/>
              </a:solidFill>
              <a:latin typeface="Alegreya"/>
              <a:ea typeface="Alegreya"/>
              <a:cs typeface="Alegreya"/>
              <a:sym typeface="Alegreya"/>
            </a:endParaRPr>
          </a:p>
        </p:txBody>
      </p:sp>
      <p:sp>
        <p:nvSpPr>
          <p:cNvPr id="689" name="Google Shape;689;p26"/>
          <p:cNvSpPr/>
          <p:nvPr/>
        </p:nvSpPr>
        <p:spPr>
          <a:xfrm>
            <a:off x="1112123" y="5913250"/>
            <a:ext cx="5354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800">
                <a:solidFill>
                  <a:srgbClr val="576C77"/>
                </a:solidFill>
                <a:highlight>
                  <a:srgbClr val="FFFFFF"/>
                </a:highlight>
                <a:latin typeface="Lora"/>
                <a:ea typeface="Lora"/>
                <a:cs typeface="Lora"/>
                <a:sym typeface="Lora"/>
              </a:rPr>
              <a:t>Clinical Features </a:t>
            </a:r>
            <a:r>
              <a:rPr b="1" lang="en-GB" sz="1200">
                <a:solidFill>
                  <a:srgbClr val="B7B7B7"/>
                </a:solidFill>
                <a:highlight>
                  <a:srgbClr val="FFFFFF"/>
                </a:highlight>
                <a:latin typeface="Lora"/>
                <a:ea typeface="Lora"/>
                <a:cs typeface="Lora"/>
                <a:sym typeface="Lora"/>
              </a:rPr>
              <a:t>Click on the picture for higher resolution</a:t>
            </a:r>
            <a:endParaRPr sz="1200">
              <a:solidFill>
                <a:srgbClr val="B7B7B7"/>
              </a:solidFill>
              <a:latin typeface="Lora"/>
              <a:ea typeface="Lora"/>
              <a:cs typeface="Lora"/>
              <a:sym typeface="Lora"/>
            </a:endParaRPr>
          </a:p>
        </p:txBody>
      </p:sp>
      <p:grpSp>
        <p:nvGrpSpPr>
          <p:cNvPr id="690" name="Google Shape;690;p26"/>
          <p:cNvGrpSpPr/>
          <p:nvPr/>
        </p:nvGrpSpPr>
        <p:grpSpPr>
          <a:xfrm>
            <a:off x="323344" y="808790"/>
            <a:ext cx="467181" cy="476434"/>
            <a:chOff x="2410712" y="2415450"/>
            <a:chExt cx="312600" cy="312600"/>
          </a:xfrm>
        </p:grpSpPr>
        <p:sp>
          <p:nvSpPr>
            <p:cNvPr id="691" name="Google Shape;691;p2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2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3" name="Google Shape;693;p26"/>
          <p:cNvSpPr txBox="1"/>
          <p:nvPr/>
        </p:nvSpPr>
        <p:spPr>
          <a:xfrm>
            <a:off x="780625" y="835425"/>
            <a:ext cx="4839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Small and large intestines infarction</a:t>
            </a:r>
            <a:endParaRPr b="1" sz="1800">
              <a:solidFill>
                <a:srgbClr val="006D77"/>
              </a:solidFill>
              <a:highlight>
                <a:srgbClr val="EDF9F9"/>
              </a:highlight>
              <a:latin typeface="Lora"/>
              <a:ea typeface="Lora"/>
              <a:cs typeface="Lora"/>
              <a:sym typeface="Lora"/>
            </a:endParaRPr>
          </a:p>
        </p:txBody>
      </p:sp>
      <p:grpSp>
        <p:nvGrpSpPr>
          <p:cNvPr id="694" name="Google Shape;694;p26"/>
          <p:cNvGrpSpPr/>
          <p:nvPr/>
        </p:nvGrpSpPr>
        <p:grpSpPr>
          <a:xfrm>
            <a:off x="1014055" y="6465501"/>
            <a:ext cx="511410" cy="443143"/>
            <a:chOff x="5167420" y="776896"/>
            <a:chExt cx="989379" cy="857308"/>
          </a:xfrm>
        </p:grpSpPr>
        <p:grpSp>
          <p:nvGrpSpPr>
            <p:cNvPr id="695" name="Google Shape;695;p26"/>
            <p:cNvGrpSpPr/>
            <p:nvPr/>
          </p:nvGrpSpPr>
          <p:grpSpPr>
            <a:xfrm rot="-5400000">
              <a:off x="5233455" y="710861"/>
              <a:ext cx="857308" cy="989379"/>
              <a:chOff x="1764625" y="2304850"/>
              <a:chExt cx="987000" cy="1139050"/>
            </a:xfrm>
          </p:grpSpPr>
          <p:sp>
            <p:nvSpPr>
              <p:cNvPr id="696" name="Google Shape;696;p26"/>
              <p:cNvSpPr/>
              <p:nvPr/>
            </p:nvSpPr>
            <p:spPr>
              <a:xfrm flipH="1" rot="10800000">
                <a:off x="1764625" y="2304850"/>
                <a:ext cx="987000" cy="987000"/>
              </a:xfrm>
              <a:prstGeom prst="arc">
                <a:avLst>
                  <a:gd fmla="val 16200000" name="adj1"/>
                  <a:gd fmla="val 10774942" name="adj2"/>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97" name="Google Shape;697;p26"/>
              <p:cNvCxnSpPr/>
              <p:nvPr/>
            </p:nvCxnSpPr>
            <p:spPr>
              <a:xfrm>
                <a:off x="2263450" y="3296000"/>
                <a:ext cx="0" cy="147900"/>
              </a:xfrm>
              <a:prstGeom prst="straightConnector1">
                <a:avLst/>
              </a:prstGeom>
              <a:noFill/>
              <a:ln cap="flat" cmpd="sng" w="9525">
                <a:solidFill>
                  <a:srgbClr val="434343"/>
                </a:solidFill>
                <a:prstDash val="solid"/>
                <a:round/>
                <a:headEnd len="med" w="med" type="none"/>
                <a:tailEnd len="med" w="med" type="none"/>
              </a:ln>
            </p:spPr>
          </p:cxnSp>
        </p:grpSp>
        <p:sp>
          <p:nvSpPr>
            <p:cNvPr id="698" name="Google Shape;698;p26"/>
            <p:cNvSpPr/>
            <p:nvPr/>
          </p:nvSpPr>
          <p:spPr>
            <a:xfrm rot="-5400000">
              <a:off x="5297368" y="907113"/>
              <a:ext cx="597112" cy="597112"/>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9" name="Google Shape;699;p26"/>
          <p:cNvSpPr txBox="1"/>
          <p:nvPr/>
        </p:nvSpPr>
        <p:spPr>
          <a:xfrm>
            <a:off x="1038258" y="6520383"/>
            <a:ext cx="4158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434343"/>
                </a:solidFill>
                <a:latin typeface="Bebas Neue"/>
                <a:ea typeface="Bebas Neue"/>
                <a:cs typeface="Bebas Neue"/>
                <a:sym typeface="Bebas Neue"/>
              </a:rPr>
              <a:t>01</a:t>
            </a:r>
            <a:endParaRPr sz="1500">
              <a:solidFill>
                <a:srgbClr val="434343"/>
              </a:solidFill>
              <a:latin typeface="Bebas Neue"/>
              <a:ea typeface="Bebas Neue"/>
              <a:cs typeface="Bebas Neue"/>
              <a:sym typeface="Bebas Neue"/>
            </a:endParaRPr>
          </a:p>
        </p:txBody>
      </p:sp>
      <p:sp>
        <p:nvSpPr>
          <p:cNvPr id="700" name="Google Shape;700;p26"/>
          <p:cNvSpPr txBox="1"/>
          <p:nvPr/>
        </p:nvSpPr>
        <p:spPr>
          <a:xfrm>
            <a:off x="1471525" y="6236900"/>
            <a:ext cx="4536000" cy="1031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Strangulation:</a:t>
            </a:r>
            <a:endParaRPr b="1"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rgbClr val="6AA84F"/>
                </a:solidFill>
                <a:latin typeface="Mada"/>
                <a:ea typeface="Mada"/>
                <a:cs typeface="Mada"/>
                <a:sym typeface="Mada"/>
              </a:rPr>
              <a:t>You must examine the patient for any hernia. </a:t>
            </a:r>
            <a:r>
              <a:rPr b="1" lang="en-GB" sz="1100">
                <a:solidFill>
                  <a:srgbClr val="6AA84F"/>
                </a:solidFill>
                <a:latin typeface="Mada"/>
                <a:ea typeface="Mada"/>
                <a:cs typeface="Mada"/>
                <a:sym typeface="Mada"/>
              </a:rPr>
              <a:t>Femoral and umbilical </a:t>
            </a:r>
            <a:r>
              <a:rPr lang="en-GB" sz="1100">
                <a:solidFill>
                  <a:srgbClr val="6AA84F"/>
                </a:solidFill>
                <a:latin typeface="Mada"/>
                <a:ea typeface="Mada"/>
                <a:cs typeface="Mada"/>
                <a:sym typeface="Mada"/>
              </a:rPr>
              <a:t>hernias are at higher risk of strangulation.</a:t>
            </a:r>
            <a:endParaRPr sz="1100">
              <a:solidFill>
                <a:srgbClr val="6AA84F"/>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Patient may have classical colic pain (Intestine smooth muscle try to push the food from the strangulated loop)</a:t>
            </a:r>
            <a:endParaRPr sz="1500">
              <a:solidFill>
                <a:srgbClr val="1C4588"/>
              </a:solidFill>
            </a:endParaRPr>
          </a:p>
        </p:txBody>
      </p:sp>
      <p:pic>
        <p:nvPicPr>
          <p:cNvPr id="701" name="Google Shape;701;p26">
            <a:hlinkClick r:id="rId3"/>
          </p:cNvPr>
          <p:cNvPicPr preferRelativeResize="0"/>
          <p:nvPr/>
        </p:nvPicPr>
        <p:blipFill>
          <a:blip r:embed="rId4">
            <a:alphaModFix/>
          </a:blip>
          <a:stretch>
            <a:fillRect/>
          </a:stretch>
        </p:blipFill>
        <p:spPr>
          <a:xfrm>
            <a:off x="6007517" y="6112526"/>
            <a:ext cx="555300" cy="1097379"/>
          </a:xfrm>
          <a:prstGeom prst="rect">
            <a:avLst/>
          </a:prstGeom>
          <a:noFill/>
          <a:ln>
            <a:noFill/>
          </a:ln>
        </p:spPr>
      </p:pic>
      <p:grpSp>
        <p:nvGrpSpPr>
          <p:cNvPr id="702" name="Google Shape;702;p26"/>
          <p:cNvGrpSpPr/>
          <p:nvPr/>
        </p:nvGrpSpPr>
        <p:grpSpPr>
          <a:xfrm>
            <a:off x="1014055" y="7456101"/>
            <a:ext cx="511410" cy="443143"/>
            <a:chOff x="5167420" y="776896"/>
            <a:chExt cx="989379" cy="857308"/>
          </a:xfrm>
        </p:grpSpPr>
        <p:grpSp>
          <p:nvGrpSpPr>
            <p:cNvPr id="703" name="Google Shape;703;p26"/>
            <p:cNvGrpSpPr/>
            <p:nvPr/>
          </p:nvGrpSpPr>
          <p:grpSpPr>
            <a:xfrm rot="-5400000">
              <a:off x="5233455" y="710861"/>
              <a:ext cx="857308" cy="989379"/>
              <a:chOff x="1764625" y="2304850"/>
              <a:chExt cx="987000" cy="1139050"/>
            </a:xfrm>
          </p:grpSpPr>
          <p:sp>
            <p:nvSpPr>
              <p:cNvPr id="704" name="Google Shape;704;p26"/>
              <p:cNvSpPr/>
              <p:nvPr/>
            </p:nvSpPr>
            <p:spPr>
              <a:xfrm flipH="1" rot="10800000">
                <a:off x="1764625" y="2304850"/>
                <a:ext cx="987000" cy="987000"/>
              </a:xfrm>
              <a:prstGeom prst="arc">
                <a:avLst>
                  <a:gd fmla="val 16200000" name="adj1"/>
                  <a:gd fmla="val 10774942" name="adj2"/>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05" name="Google Shape;705;p26"/>
              <p:cNvCxnSpPr/>
              <p:nvPr/>
            </p:nvCxnSpPr>
            <p:spPr>
              <a:xfrm>
                <a:off x="2263450" y="3296000"/>
                <a:ext cx="0" cy="147900"/>
              </a:xfrm>
              <a:prstGeom prst="straightConnector1">
                <a:avLst/>
              </a:prstGeom>
              <a:noFill/>
              <a:ln cap="flat" cmpd="sng" w="9525">
                <a:solidFill>
                  <a:srgbClr val="434343"/>
                </a:solidFill>
                <a:prstDash val="solid"/>
                <a:round/>
                <a:headEnd len="med" w="med" type="none"/>
                <a:tailEnd len="med" w="med" type="none"/>
              </a:ln>
            </p:spPr>
          </p:cxnSp>
        </p:grpSp>
        <p:sp>
          <p:nvSpPr>
            <p:cNvPr id="706" name="Google Shape;706;p26"/>
            <p:cNvSpPr/>
            <p:nvPr/>
          </p:nvSpPr>
          <p:spPr>
            <a:xfrm rot="-5400000">
              <a:off x="5297368" y="907113"/>
              <a:ext cx="597112" cy="597112"/>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7" name="Google Shape;707;p26"/>
          <p:cNvSpPr txBox="1"/>
          <p:nvPr/>
        </p:nvSpPr>
        <p:spPr>
          <a:xfrm>
            <a:off x="1038258" y="7510983"/>
            <a:ext cx="4158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434343"/>
                </a:solidFill>
                <a:latin typeface="Bebas Neue"/>
                <a:ea typeface="Bebas Neue"/>
                <a:cs typeface="Bebas Neue"/>
                <a:sym typeface="Bebas Neue"/>
              </a:rPr>
              <a:t>02</a:t>
            </a:r>
            <a:endParaRPr sz="1500">
              <a:solidFill>
                <a:srgbClr val="434343"/>
              </a:solidFill>
              <a:latin typeface="Bebas Neue"/>
              <a:ea typeface="Bebas Neue"/>
              <a:cs typeface="Bebas Neue"/>
              <a:sym typeface="Bebas Neue"/>
            </a:endParaRPr>
          </a:p>
        </p:txBody>
      </p:sp>
      <p:sp>
        <p:nvSpPr>
          <p:cNvPr id="708" name="Google Shape;708;p26"/>
          <p:cNvSpPr txBox="1"/>
          <p:nvPr/>
        </p:nvSpPr>
        <p:spPr>
          <a:xfrm>
            <a:off x="1471525" y="7227500"/>
            <a:ext cx="5354100" cy="28938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Volvulus: </a:t>
            </a:r>
            <a:endParaRPr b="1" sz="1100">
              <a:solidFill>
                <a:schemeClr val="dk1"/>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It is an example of “closed loop obstruction”. </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Acquired</a:t>
            </a:r>
            <a:r>
              <a:rPr lang="en-GB" sz="1100">
                <a:solidFill>
                  <a:srgbClr val="1C4588"/>
                </a:solidFill>
                <a:latin typeface="Mada"/>
                <a:ea typeface="Mada"/>
                <a:cs typeface="Mada"/>
                <a:sym typeface="Mada"/>
              </a:rPr>
              <a:t> condition, affects adults in countries with high fibre diet</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It is due to a </a:t>
            </a:r>
            <a:r>
              <a:rPr b="1" lang="en-GB" sz="1100">
                <a:solidFill>
                  <a:srgbClr val="1C4588"/>
                </a:solidFill>
                <a:latin typeface="Mada"/>
                <a:ea typeface="Mada"/>
                <a:cs typeface="Mada"/>
                <a:sym typeface="Mada"/>
              </a:rPr>
              <a:t>twist</a:t>
            </a:r>
            <a:r>
              <a:rPr lang="en-GB" sz="1100">
                <a:solidFill>
                  <a:srgbClr val="1C4588"/>
                </a:solidFill>
                <a:latin typeface="Mada"/>
                <a:ea typeface="Mada"/>
                <a:cs typeface="Mada"/>
                <a:sym typeface="Mada"/>
              </a:rPr>
              <a:t> around a narrow origin in the sigmoid mesentery.</a:t>
            </a:r>
            <a:endParaRPr sz="1100">
              <a:solidFill>
                <a:srgbClr val="1C4588"/>
              </a:solidFill>
              <a:latin typeface="Mada"/>
              <a:ea typeface="Mada"/>
              <a:cs typeface="Mada"/>
              <a:sym typeface="Mada"/>
            </a:endParaRPr>
          </a:p>
          <a:p>
            <a:pPr indent="0" lvl="0" marL="0" rtl="0" algn="l">
              <a:spcBef>
                <a:spcPts val="0"/>
              </a:spcBef>
              <a:spcAft>
                <a:spcPts val="0"/>
              </a:spcAft>
              <a:buNone/>
            </a:pPr>
            <a:r>
              <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Most common site is</a:t>
            </a:r>
            <a:r>
              <a:rPr b="1" lang="en-GB" sz="1100">
                <a:solidFill>
                  <a:srgbClr val="1C4588"/>
                </a:solidFill>
                <a:latin typeface="Mada"/>
                <a:ea typeface="Mada"/>
                <a:cs typeface="Mada"/>
                <a:sym typeface="Mada"/>
              </a:rPr>
              <a:t> sigmoid </a:t>
            </a:r>
            <a:r>
              <a:rPr b="1" lang="en-GB" sz="1100">
                <a:solidFill>
                  <a:srgbClr val="1C4588"/>
                </a:solidFill>
                <a:latin typeface="Mada"/>
                <a:ea typeface="Mada"/>
                <a:cs typeface="Mada"/>
                <a:sym typeface="Mada"/>
              </a:rPr>
              <a:t>colon</a:t>
            </a:r>
            <a:r>
              <a:rPr b="1" lang="en-GB" sz="1100">
                <a:solidFill>
                  <a:srgbClr val="1C4588"/>
                </a:solidFill>
                <a:latin typeface="Mada"/>
                <a:ea typeface="Mada"/>
                <a:cs typeface="Mada"/>
                <a:sym typeface="Mada"/>
              </a:rPr>
              <a:t> (75%)</a:t>
            </a:r>
            <a:r>
              <a:rPr lang="en-GB" sz="1100">
                <a:solidFill>
                  <a:srgbClr val="1C4588"/>
                </a:solidFill>
                <a:latin typeface="Mada"/>
                <a:ea typeface="Mada"/>
                <a:cs typeface="Mada"/>
                <a:sym typeface="Mada"/>
              </a:rPr>
              <a:t>, then </a:t>
            </a:r>
            <a:r>
              <a:rPr b="1" lang="en-GB" sz="1100">
                <a:solidFill>
                  <a:srgbClr val="1C4588"/>
                </a:solidFill>
                <a:latin typeface="Mada"/>
                <a:ea typeface="Mada"/>
                <a:cs typeface="Mada"/>
                <a:sym typeface="Mada"/>
              </a:rPr>
              <a:t>cecum(25%) </a:t>
            </a:r>
            <a:r>
              <a:rPr lang="en-GB" sz="1100">
                <a:solidFill>
                  <a:srgbClr val="1C4588"/>
                </a:solidFill>
                <a:latin typeface="Mada"/>
                <a:ea typeface="Mada"/>
                <a:cs typeface="Mada"/>
                <a:sym typeface="Mada"/>
              </a:rPr>
              <a:t>(Around SMA origin).</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Clinical presentation </a:t>
            </a:r>
            <a:r>
              <a:rPr b="1" lang="en-GB" sz="1100">
                <a:solidFill>
                  <a:srgbClr val="1C4588"/>
                </a:solidFill>
                <a:latin typeface="Mada"/>
                <a:ea typeface="Mada"/>
                <a:cs typeface="Mada"/>
                <a:sym typeface="Mada"/>
              </a:rPr>
              <a:t>“Typical obstruction symptoms”:</a:t>
            </a:r>
            <a:endParaRPr b="1" sz="1100">
              <a:solidFill>
                <a:srgbClr val="1C4588"/>
              </a:solidFill>
              <a:latin typeface="Mada"/>
              <a:ea typeface="Mada"/>
              <a:cs typeface="Mada"/>
              <a:sym typeface="Mada"/>
            </a:endParaRPr>
          </a:p>
          <a:p>
            <a:pPr indent="-298450" lvl="2" marL="13716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Lower abdominal pain, distension, nausea, vomiting and absolute obstruction.</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Plain X-ray:</a:t>
            </a:r>
            <a:endParaRPr b="1" sz="1100">
              <a:solidFill>
                <a:srgbClr val="1C4588"/>
              </a:solidFill>
              <a:latin typeface="Mada"/>
              <a:ea typeface="Mada"/>
              <a:cs typeface="Mada"/>
              <a:sym typeface="Mada"/>
            </a:endParaRPr>
          </a:p>
          <a:p>
            <a:pPr indent="-298450" lvl="2" marL="13716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Characteristic Y-shaped shadow with grossly distended colon</a:t>
            </a:r>
            <a:endParaRPr sz="1100">
              <a:solidFill>
                <a:srgbClr val="1C4588"/>
              </a:solidFill>
              <a:latin typeface="Mada"/>
              <a:ea typeface="Mada"/>
              <a:cs typeface="Mada"/>
              <a:sym typeface="Mada"/>
            </a:endParaRPr>
          </a:p>
          <a:p>
            <a:pPr indent="-298450" lvl="2" marL="13716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Giver contrast to confirm obstruction (CT or X-ray)</a:t>
            </a:r>
            <a:endParaRPr sz="1100">
              <a:solidFill>
                <a:srgbClr val="1C4588"/>
              </a:solidFill>
              <a:latin typeface="Mada"/>
              <a:ea typeface="Mada"/>
              <a:cs typeface="Mada"/>
              <a:sym typeface="Mada"/>
            </a:endParaRPr>
          </a:p>
          <a:p>
            <a:pPr indent="0" lvl="0" marL="914400" rtl="0" algn="l">
              <a:spcBef>
                <a:spcPts val="0"/>
              </a:spcBef>
              <a:spcAft>
                <a:spcPts val="0"/>
              </a:spcAft>
              <a:buNone/>
            </a:pPr>
            <a:r>
              <a:t/>
            </a:r>
            <a:endParaRPr b="1" sz="1100">
              <a:solidFill>
                <a:srgbClr val="1C4588"/>
              </a:solidFill>
              <a:latin typeface="Mada"/>
              <a:ea typeface="Mada"/>
              <a:cs typeface="Mada"/>
              <a:sym typeface="Mada"/>
            </a:endParaRPr>
          </a:p>
          <a:p>
            <a:pPr indent="-298450" lvl="1" marL="914400" rtl="0" algn="l">
              <a:spcBef>
                <a:spcPts val="0"/>
              </a:spcBef>
              <a:spcAft>
                <a:spcPts val="0"/>
              </a:spcAft>
              <a:buClr>
                <a:srgbClr val="CC0000"/>
              </a:buClr>
              <a:buSzPts val="1100"/>
              <a:buFont typeface="Mada"/>
              <a:buChar char="○"/>
            </a:pPr>
            <a:r>
              <a:rPr b="1" lang="en-GB" sz="1100">
                <a:solidFill>
                  <a:srgbClr val="CC0000"/>
                </a:solidFill>
                <a:latin typeface="Mada"/>
                <a:ea typeface="Mada"/>
                <a:cs typeface="Mada"/>
                <a:sym typeface="Mada"/>
              </a:rPr>
              <a:t>Sigmoidoscopy</a:t>
            </a:r>
            <a:r>
              <a:rPr lang="en-GB" sz="1100">
                <a:solidFill>
                  <a:srgbClr val="CC0000"/>
                </a:solidFill>
                <a:latin typeface="Mada"/>
                <a:ea typeface="Mada"/>
                <a:cs typeface="Mada"/>
                <a:sym typeface="Mada"/>
              </a:rPr>
              <a:t> is both therapeutic and diagnostic in sigmoid volvulus</a:t>
            </a:r>
            <a:endParaRPr sz="1100">
              <a:solidFill>
                <a:srgbClr val="CC0000"/>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Cecal volvulus usually require emergent laparotomy.</a:t>
            </a:r>
            <a:endParaRPr sz="1100">
              <a:solidFill>
                <a:srgbClr val="1C4588"/>
              </a:solidFill>
              <a:latin typeface="Mada"/>
              <a:ea typeface="Mada"/>
              <a:cs typeface="Mada"/>
              <a:sym typeface="Mada"/>
            </a:endParaRPr>
          </a:p>
        </p:txBody>
      </p:sp>
      <p:pic>
        <p:nvPicPr>
          <p:cNvPr id="709" name="Google Shape;709;p26">
            <a:hlinkClick r:id="rId5"/>
          </p:cNvPr>
          <p:cNvPicPr preferRelativeResize="0"/>
          <p:nvPr/>
        </p:nvPicPr>
        <p:blipFill>
          <a:blip r:embed="rId6">
            <a:alphaModFix/>
          </a:blip>
          <a:stretch>
            <a:fillRect/>
          </a:stretch>
        </p:blipFill>
        <p:spPr>
          <a:xfrm>
            <a:off x="937850" y="8026656"/>
            <a:ext cx="1108408" cy="615600"/>
          </a:xfrm>
          <a:prstGeom prst="rect">
            <a:avLst/>
          </a:prstGeom>
          <a:noFill/>
          <a:ln>
            <a:noFill/>
          </a:ln>
        </p:spPr>
      </p:pic>
      <p:pic>
        <p:nvPicPr>
          <p:cNvPr id="710" name="Google Shape;710;p26">
            <a:hlinkClick r:id="rId7"/>
          </p:cNvPr>
          <p:cNvPicPr preferRelativeResize="0"/>
          <p:nvPr/>
        </p:nvPicPr>
        <p:blipFill>
          <a:blip r:embed="rId8">
            <a:alphaModFix/>
          </a:blip>
          <a:stretch>
            <a:fillRect/>
          </a:stretch>
        </p:blipFill>
        <p:spPr>
          <a:xfrm>
            <a:off x="1090250" y="8635850"/>
            <a:ext cx="867444" cy="615600"/>
          </a:xfrm>
          <a:prstGeom prst="rect">
            <a:avLst/>
          </a:prstGeom>
          <a:noFill/>
          <a:ln>
            <a:noFill/>
          </a:ln>
        </p:spPr>
      </p:pic>
      <p:pic>
        <p:nvPicPr>
          <p:cNvPr id="711" name="Google Shape;711;p26">
            <a:hlinkClick r:id="rId9"/>
          </p:cNvPr>
          <p:cNvPicPr preferRelativeResize="0"/>
          <p:nvPr/>
        </p:nvPicPr>
        <p:blipFill>
          <a:blip r:embed="rId10">
            <a:alphaModFix/>
          </a:blip>
          <a:stretch>
            <a:fillRect/>
          </a:stretch>
        </p:blipFill>
        <p:spPr>
          <a:xfrm>
            <a:off x="1090250" y="9327657"/>
            <a:ext cx="814102" cy="938325"/>
          </a:xfrm>
          <a:prstGeom prst="rect">
            <a:avLst/>
          </a:prstGeom>
          <a:noFill/>
          <a:ln>
            <a:noFill/>
          </a:ln>
        </p:spPr>
      </p:pic>
      <p:sp>
        <p:nvSpPr>
          <p:cNvPr id="712" name="Google Shape;712;p26"/>
          <p:cNvSpPr/>
          <p:nvPr/>
        </p:nvSpPr>
        <p:spPr>
          <a:xfrm>
            <a:off x="5680100" y="5825263"/>
            <a:ext cx="1765500" cy="1923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1C4588"/>
                </a:solidFill>
                <a:latin typeface="Mada"/>
                <a:ea typeface="Mada"/>
                <a:cs typeface="Mada"/>
                <a:sym typeface="Mada"/>
              </a:rPr>
              <a:t>Reference pictures</a:t>
            </a:r>
            <a:endParaRPr b="1">
              <a:solidFill>
                <a:srgbClr val="1C4588"/>
              </a:solidFill>
              <a:latin typeface="Mada"/>
              <a:ea typeface="Mada"/>
              <a:cs typeface="Mada"/>
              <a:sym typeface="Mad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p2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18" name="Google Shape;718;p27"/>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719" name="Google Shape;719;p27"/>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Small and large bowel infarction</a:t>
            </a:r>
            <a:endParaRPr sz="2200"/>
          </a:p>
        </p:txBody>
      </p:sp>
      <p:sp>
        <p:nvSpPr>
          <p:cNvPr id="720" name="Google Shape;720;p27"/>
          <p:cNvSpPr txBox="1"/>
          <p:nvPr/>
        </p:nvSpPr>
        <p:spPr>
          <a:xfrm>
            <a:off x="-10422275" y="-1876500"/>
            <a:ext cx="610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Smal</a:t>
            </a:r>
            <a:endParaRPr/>
          </a:p>
        </p:txBody>
      </p:sp>
      <p:sp>
        <p:nvSpPr>
          <p:cNvPr id="721" name="Google Shape;721;p27"/>
          <p:cNvSpPr/>
          <p:nvPr/>
        </p:nvSpPr>
        <p:spPr>
          <a:xfrm>
            <a:off x="847600" y="1047225"/>
            <a:ext cx="6113400" cy="92289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722" name="Google Shape;722;p27"/>
          <p:cNvSpPr/>
          <p:nvPr/>
        </p:nvSpPr>
        <p:spPr>
          <a:xfrm>
            <a:off x="628556" y="882170"/>
            <a:ext cx="555300" cy="396300"/>
          </a:xfrm>
          <a:prstGeom prst="heptagon">
            <a:avLst>
              <a:gd fmla="val 102572" name="hf"/>
              <a:gd fmla="val 105210" name="vf"/>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lang="en-GB" sz="2600">
                <a:solidFill>
                  <a:srgbClr val="576C77"/>
                </a:solidFill>
                <a:latin typeface="Alegreya"/>
                <a:ea typeface="Alegreya"/>
                <a:cs typeface="Alegreya"/>
                <a:sym typeface="Alegreya"/>
              </a:rPr>
              <a:t>2</a:t>
            </a:r>
            <a:endParaRPr b="1" i="0" sz="2600" u="none" cap="none" strike="noStrike">
              <a:solidFill>
                <a:srgbClr val="576C77"/>
              </a:solidFill>
              <a:latin typeface="Alegreya"/>
              <a:ea typeface="Alegreya"/>
              <a:cs typeface="Alegreya"/>
              <a:sym typeface="Alegreya"/>
            </a:endParaRPr>
          </a:p>
        </p:txBody>
      </p:sp>
      <p:sp>
        <p:nvSpPr>
          <p:cNvPr id="723" name="Google Shape;723;p27"/>
          <p:cNvSpPr/>
          <p:nvPr/>
        </p:nvSpPr>
        <p:spPr>
          <a:xfrm>
            <a:off x="1183786" y="917150"/>
            <a:ext cx="5354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800">
                <a:solidFill>
                  <a:srgbClr val="576C77"/>
                </a:solidFill>
                <a:highlight>
                  <a:srgbClr val="FFFFFF"/>
                </a:highlight>
                <a:latin typeface="Lora"/>
                <a:ea typeface="Lora"/>
                <a:cs typeface="Lora"/>
                <a:sym typeface="Lora"/>
              </a:rPr>
              <a:t>Clinical Features </a:t>
            </a:r>
            <a:r>
              <a:rPr b="1" lang="en-GB" sz="1200">
                <a:solidFill>
                  <a:srgbClr val="B7B7B7"/>
                </a:solidFill>
                <a:highlight>
                  <a:srgbClr val="FFFFFF"/>
                </a:highlight>
                <a:latin typeface="Lora"/>
                <a:ea typeface="Lora"/>
                <a:cs typeface="Lora"/>
                <a:sym typeface="Lora"/>
              </a:rPr>
              <a:t>Click on the picture for higher resolution</a:t>
            </a:r>
            <a:endParaRPr sz="1200">
              <a:solidFill>
                <a:srgbClr val="B7B7B7"/>
              </a:solidFill>
              <a:latin typeface="Lora"/>
              <a:ea typeface="Lora"/>
              <a:cs typeface="Lora"/>
              <a:sym typeface="Lora"/>
            </a:endParaRPr>
          </a:p>
        </p:txBody>
      </p:sp>
      <p:grpSp>
        <p:nvGrpSpPr>
          <p:cNvPr id="724" name="Google Shape;724;p27"/>
          <p:cNvGrpSpPr/>
          <p:nvPr/>
        </p:nvGrpSpPr>
        <p:grpSpPr>
          <a:xfrm>
            <a:off x="1085718" y="1469401"/>
            <a:ext cx="511410" cy="443143"/>
            <a:chOff x="5167420" y="776896"/>
            <a:chExt cx="989379" cy="857308"/>
          </a:xfrm>
        </p:grpSpPr>
        <p:grpSp>
          <p:nvGrpSpPr>
            <p:cNvPr id="725" name="Google Shape;725;p27"/>
            <p:cNvGrpSpPr/>
            <p:nvPr/>
          </p:nvGrpSpPr>
          <p:grpSpPr>
            <a:xfrm rot="-5400000">
              <a:off x="5233455" y="710861"/>
              <a:ext cx="857308" cy="989379"/>
              <a:chOff x="1764625" y="2304850"/>
              <a:chExt cx="987000" cy="1139050"/>
            </a:xfrm>
          </p:grpSpPr>
          <p:sp>
            <p:nvSpPr>
              <p:cNvPr id="726" name="Google Shape;726;p27"/>
              <p:cNvSpPr/>
              <p:nvPr/>
            </p:nvSpPr>
            <p:spPr>
              <a:xfrm flipH="1" rot="10800000">
                <a:off x="1764625" y="2304850"/>
                <a:ext cx="987000" cy="987000"/>
              </a:xfrm>
              <a:prstGeom prst="arc">
                <a:avLst>
                  <a:gd fmla="val 16200000" name="adj1"/>
                  <a:gd fmla="val 10774942" name="adj2"/>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27" name="Google Shape;727;p27"/>
              <p:cNvCxnSpPr/>
              <p:nvPr/>
            </p:nvCxnSpPr>
            <p:spPr>
              <a:xfrm>
                <a:off x="2263450" y="3296000"/>
                <a:ext cx="0" cy="147900"/>
              </a:xfrm>
              <a:prstGeom prst="straightConnector1">
                <a:avLst/>
              </a:prstGeom>
              <a:noFill/>
              <a:ln cap="flat" cmpd="sng" w="9525">
                <a:solidFill>
                  <a:srgbClr val="434343"/>
                </a:solidFill>
                <a:prstDash val="solid"/>
                <a:round/>
                <a:headEnd len="med" w="med" type="none"/>
                <a:tailEnd len="med" w="med" type="none"/>
              </a:ln>
            </p:spPr>
          </p:cxnSp>
        </p:grpSp>
        <p:sp>
          <p:nvSpPr>
            <p:cNvPr id="728" name="Google Shape;728;p27"/>
            <p:cNvSpPr/>
            <p:nvPr/>
          </p:nvSpPr>
          <p:spPr>
            <a:xfrm rot="-5400000">
              <a:off x="5297368" y="907113"/>
              <a:ext cx="597112" cy="597112"/>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29" name="Google Shape;729;p27"/>
          <p:cNvSpPr txBox="1"/>
          <p:nvPr/>
        </p:nvSpPr>
        <p:spPr>
          <a:xfrm>
            <a:off x="1109921" y="1524283"/>
            <a:ext cx="4158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434343"/>
                </a:solidFill>
                <a:latin typeface="Bebas Neue"/>
                <a:ea typeface="Bebas Neue"/>
                <a:cs typeface="Bebas Neue"/>
                <a:sym typeface="Bebas Neue"/>
              </a:rPr>
              <a:t>03</a:t>
            </a:r>
            <a:endParaRPr sz="1500">
              <a:solidFill>
                <a:srgbClr val="434343"/>
              </a:solidFill>
              <a:latin typeface="Bebas Neue"/>
              <a:ea typeface="Bebas Neue"/>
              <a:cs typeface="Bebas Neue"/>
              <a:sym typeface="Bebas Neue"/>
            </a:endParaRPr>
          </a:p>
        </p:txBody>
      </p:sp>
      <p:sp>
        <p:nvSpPr>
          <p:cNvPr id="730" name="Google Shape;730;p27"/>
          <p:cNvSpPr txBox="1"/>
          <p:nvPr/>
        </p:nvSpPr>
        <p:spPr>
          <a:xfrm>
            <a:off x="1543201" y="1240800"/>
            <a:ext cx="4994700" cy="20472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Small intestine arterial thrombosis and embolism</a:t>
            </a:r>
            <a:endParaRPr b="1" sz="1100">
              <a:solidFill>
                <a:schemeClr val="dk1"/>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6AA84F"/>
                </a:solidFill>
                <a:latin typeface="Mada"/>
                <a:ea typeface="Mada"/>
                <a:cs typeface="Mada"/>
                <a:sym typeface="Mada"/>
              </a:rPr>
              <a:t>Mesenteric thrombosis: past history of DVT, CAD, strokes or intermittent claudications.</a:t>
            </a:r>
            <a:endParaRPr sz="1100">
              <a:solidFill>
                <a:srgbClr val="6AA84F"/>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6AA84F"/>
                </a:solidFill>
                <a:latin typeface="Mada"/>
                <a:ea typeface="Mada"/>
                <a:cs typeface="Mada"/>
                <a:sym typeface="Mada"/>
              </a:rPr>
              <a:t>Mesenteric embolus: likelihood increase if there is A.fib</a:t>
            </a:r>
            <a:endParaRPr sz="1100">
              <a:solidFill>
                <a:srgbClr val="6AA84F"/>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May have acute (Embolus)  or chronic (Thrombosis) onset.</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Celiac artery &amp; Superior mesenteric artery (SMA) supply small intestine</a:t>
            </a:r>
            <a:endParaRPr sz="1100">
              <a:solidFill>
                <a:srgbClr val="1C4588"/>
              </a:solidFill>
              <a:latin typeface="Mada"/>
              <a:ea typeface="Mada"/>
              <a:cs typeface="Mada"/>
              <a:sym typeface="Mada"/>
            </a:endParaRPr>
          </a:p>
          <a:p>
            <a:pPr indent="-298450" lvl="2" marL="13716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Chronic atherosclerotic lesion in these arteries’ branches gives</a:t>
            </a:r>
            <a:r>
              <a:rPr b="1" lang="en-GB" sz="1100">
                <a:solidFill>
                  <a:srgbClr val="1C4588"/>
                </a:solidFill>
                <a:latin typeface="Mada"/>
                <a:ea typeface="Mada"/>
                <a:cs typeface="Mada"/>
                <a:sym typeface="Mada"/>
              </a:rPr>
              <a:t> (Intestinal angina)</a:t>
            </a:r>
            <a:r>
              <a:rPr lang="en-GB" sz="1100">
                <a:solidFill>
                  <a:srgbClr val="1C4588"/>
                </a:solidFill>
                <a:latin typeface="Mada"/>
                <a:ea typeface="Mada"/>
                <a:cs typeface="Mada"/>
                <a:sym typeface="Mada"/>
              </a:rPr>
              <a:t> feature</a:t>
            </a:r>
            <a:endParaRPr sz="1100">
              <a:solidFill>
                <a:srgbClr val="1C4588"/>
              </a:solidFill>
              <a:latin typeface="Mada"/>
              <a:ea typeface="Mada"/>
              <a:cs typeface="Mada"/>
              <a:sym typeface="Mada"/>
            </a:endParaRPr>
          </a:p>
          <a:p>
            <a:pPr indent="-298450" lvl="3" marL="18288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Abdominal pain that develops 30-60 minutes after eating - </a:t>
            </a:r>
            <a:r>
              <a:rPr b="1" lang="en-GB" sz="1100">
                <a:solidFill>
                  <a:srgbClr val="1C4588"/>
                </a:solidFill>
                <a:latin typeface="Mada"/>
                <a:ea typeface="Mada"/>
                <a:cs typeface="Mada"/>
                <a:sym typeface="Mada"/>
              </a:rPr>
              <a:t>causing fear of eating</a:t>
            </a:r>
            <a:r>
              <a:rPr lang="en-GB" sz="1100">
                <a:solidFill>
                  <a:srgbClr val="1C4588"/>
                </a:solidFill>
                <a:latin typeface="Mada"/>
                <a:ea typeface="Mada"/>
                <a:cs typeface="Mada"/>
                <a:sym typeface="Mada"/>
              </a:rPr>
              <a:t> and weight loss</a:t>
            </a:r>
            <a:endParaRPr sz="1100">
              <a:solidFill>
                <a:srgbClr val="1C4588"/>
              </a:solidFill>
              <a:latin typeface="Mada"/>
              <a:ea typeface="Mada"/>
              <a:cs typeface="Mada"/>
              <a:sym typeface="Mada"/>
            </a:endParaRPr>
          </a:p>
        </p:txBody>
      </p:sp>
      <p:grpSp>
        <p:nvGrpSpPr>
          <p:cNvPr id="731" name="Google Shape;731;p27"/>
          <p:cNvGrpSpPr/>
          <p:nvPr/>
        </p:nvGrpSpPr>
        <p:grpSpPr>
          <a:xfrm>
            <a:off x="1134768" y="5917726"/>
            <a:ext cx="511410" cy="443143"/>
            <a:chOff x="5167420" y="776896"/>
            <a:chExt cx="989379" cy="857308"/>
          </a:xfrm>
        </p:grpSpPr>
        <p:grpSp>
          <p:nvGrpSpPr>
            <p:cNvPr id="732" name="Google Shape;732;p27"/>
            <p:cNvGrpSpPr/>
            <p:nvPr/>
          </p:nvGrpSpPr>
          <p:grpSpPr>
            <a:xfrm rot="-5400000">
              <a:off x="5233455" y="710861"/>
              <a:ext cx="857308" cy="989379"/>
              <a:chOff x="1764625" y="2304850"/>
              <a:chExt cx="987000" cy="1139050"/>
            </a:xfrm>
          </p:grpSpPr>
          <p:sp>
            <p:nvSpPr>
              <p:cNvPr id="733" name="Google Shape;733;p27"/>
              <p:cNvSpPr/>
              <p:nvPr/>
            </p:nvSpPr>
            <p:spPr>
              <a:xfrm flipH="1" rot="10800000">
                <a:off x="1764625" y="2304850"/>
                <a:ext cx="987000" cy="987000"/>
              </a:xfrm>
              <a:prstGeom prst="arc">
                <a:avLst>
                  <a:gd fmla="val 16200000" name="adj1"/>
                  <a:gd fmla="val 10774942" name="adj2"/>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34" name="Google Shape;734;p27"/>
              <p:cNvCxnSpPr/>
              <p:nvPr/>
            </p:nvCxnSpPr>
            <p:spPr>
              <a:xfrm>
                <a:off x="2263450" y="3296000"/>
                <a:ext cx="0" cy="147900"/>
              </a:xfrm>
              <a:prstGeom prst="straightConnector1">
                <a:avLst/>
              </a:prstGeom>
              <a:noFill/>
              <a:ln cap="flat" cmpd="sng" w="9525">
                <a:solidFill>
                  <a:srgbClr val="434343"/>
                </a:solidFill>
                <a:prstDash val="solid"/>
                <a:round/>
                <a:headEnd len="med" w="med" type="none"/>
                <a:tailEnd len="med" w="med" type="none"/>
              </a:ln>
            </p:spPr>
          </p:cxnSp>
        </p:grpSp>
        <p:sp>
          <p:nvSpPr>
            <p:cNvPr id="735" name="Google Shape;735;p27"/>
            <p:cNvSpPr/>
            <p:nvPr/>
          </p:nvSpPr>
          <p:spPr>
            <a:xfrm rot="-5400000">
              <a:off x="5297368" y="907113"/>
              <a:ext cx="597112" cy="597112"/>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6" name="Google Shape;736;p27"/>
          <p:cNvSpPr txBox="1"/>
          <p:nvPr/>
        </p:nvSpPr>
        <p:spPr>
          <a:xfrm>
            <a:off x="1158971" y="5972608"/>
            <a:ext cx="4158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434343"/>
                </a:solidFill>
                <a:latin typeface="Bebas Neue"/>
                <a:ea typeface="Bebas Neue"/>
                <a:cs typeface="Bebas Neue"/>
                <a:sym typeface="Bebas Neue"/>
              </a:rPr>
              <a:t>04</a:t>
            </a:r>
            <a:endParaRPr sz="1500">
              <a:solidFill>
                <a:srgbClr val="434343"/>
              </a:solidFill>
              <a:latin typeface="Bebas Neue"/>
              <a:ea typeface="Bebas Neue"/>
              <a:cs typeface="Bebas Neue"/>
              <a:sym typeface="Bebas Neue"/>
            </a:endParaRPr>
          </a:p>
        </p:txBody>
      </p:sp>
      <p:sp>
        <p:nvSpPr>
          <p:cNvPr id="737" name="Google Shape;737;p27"/>
          <p:cNvSpPr txBox="1"/>
          <p:nvPr/>
        </p:nvSpPr>
        <p:spPr>
          <a:xfrm>
            <a:off x="1592238" y="5689125"/>
            <a:ext cx="5354100" cy="42483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Large intestine Arterial thrombosis and embolism</a:t>
            </a:r>
            <a:endParaRPr b="1"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Similar etiology to that of small intestine</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Atheroma at the origin of </a:t>
            </a:r>
            <a:r>
              <a:rPr b="1" lang="en-GB" sz="1100">
                <a:solidFill>
                  <a:srgbClr val="1C4588"/>
                </a:solidFill>
                <a:latin typeface="Mada"/>
                <a:ea typeface="Mada"/>
                <a:cs typeface="Mada"/>
                <a:sym typeface="Mada"/>
              </a:rPr>
              <a:t>(IMA) </a:t>
            </a:r>
            <a:r>
              <a:rPr lang="en-GB" sz="1100">
                <a:solidFill>
                  <a:srgbClr val="1C4588"/>
                </a:solidFill>
                <a:latin typeface="Mada"/>
                <a:ea typeface="Mada"/>
                <a:cs typeface="Mada"/>
                <a:sym typeface="Mada"/>
              </a:rPr>
              <a:t>results in relative insufficiency of marginal artery supply.</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Rarely, IMA ligation can occur as </a:t>
            </a:r>
            <a:r>
              <a:rPr b="1" lang="en-GB" sz="1100">
                <a:solidFill>
                  <a:srgbClr val="1C4588"/>
                </a:solidFill>
                <a:latin typeface="Mada"/>
                <a:ea typeface="Mada"/>
                <a:cs typeface="Mada"/>
                <a:sym typeface="Mada"/>
              </a:rPr>
              <a:t>complication of aortic aneurysm surgery.</a:t>
            </a:r>
            <a:endParaRPr b="1" sz="1100">
              <a:solidFill>
                <a:srgbClr val="1C4588"/>
              </a:solidFill>
              <a:latin typeface="Mada"/>
              <a:ea typeface="Mada"/>
              <a:cs typeface="Mada"/>
              <a:sym typeface="Mada"/>
            </a:endParaRPr>
          </a:p>
          <a:p>
            <a:pPr indent="0" lvl="0" marL="914400" rtl="0" algn="l">
              <a:spcBef>
                <a:spcPts val="0"/>
              </a:spcBef>
              <a:spcAft>
                <a:spcPts val="0"/>
              </a:spcAft>
              <a:buNone/>
            </a:pPr>
            <a:r>
              <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80% of cases are </a:t>
            </a:r>
            <a:r>
              <a:rPr b="1" lang="en-GB" sz="1100">
                <a:solidFill>
                  <a:srgbClr val="1C4588"/>
                </a:solidFill>
                <a:latin typeface="Mada"/>
                <a:ea typeface="Mada"/>
                <a:cs typeface="Mada"/>
                <a:sym typeface="Mada"/>
              </a:rPr>
              <a:t>transient</a:t>
            </a:r>
            <a:r>
              <a:rPr lang="en-GB" sz="1100">
                <a:solidFill>
                  <a:srgbClr val="1C4588"/>
                </a:solidFill>
                <a:latin typeface="Mada"/>
                <a:ea typeface="Mada"/>
                <a:cs typeface="Mada"/>
                <a:sym typeface="Mada"/>
              </a:rPr>
              <a:t>.</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Lower left abdominal pain</a:t>
            </a:r>
            <a:endParaRPr b="1" sz="1100">
              <a:solidFill>
                <a:srgbClr val="1C4588"/>
              </a:solidFill>
              <a:latin typeface="Mada"/>
              <a:ea typeface="Mada"/>
              <a:cs typeface="Mada"/>
              <a:sym typeface="Mada"/>
            </a:endParaRPr>
          </a:p>
          <a:p>
            <a:pPr indent="-298450" lvl="1" marL="914400" rtl="0" algn="l">
              <a:spcBef>
                <a:spcPts val="0"/>
              </a:spcBef>
              <a:spcAft>
                <a:spcPts val="0"/>
              </a:spcAft>
              <a:buClr>
                <a:srgbClr val="CC0000"/>
              </a:buClr>
              <a:buSzPts val="1100"/>
              <a:buFont typeface="Mada"/>
              <a:buChar char="○"/>
            </a:pPr>
            <a:r>
              <a:rPr b="1" lang="en-GB" sz="1100">
                <a:solidFill>
                  <a:srgbClr val="CC0000"/>
                </a:solidFill>
                <a:latin typeface="Mada"/>
                <a:ea typeface="Mada"/>
                <a:cs typeface="Mada"/>
                <a:sym typeface="Mada"/>
              </a:rPr>
              <a:t>Sigmoid colon is</a:t>
            </a:r>
            <a:r>
              <a:rPr lang="en-GB" sz="1100">
                <a:solidFill>
                  <a:srgbClr val="CC0000"/>
                </a:solidFill>
                <a:latin typeface="Mada"/>
                <a:ea typeface="Mada"/>
                <a:cs typeface="Mada"/>
                <a:sym typeface="Mada"/>
              </a:rPr>
              <a:t> the most affected site.</a:t>
            </a:r>
            <a:endParaRPr sz="1100">
              <a:solidFill>
                <a:srgbClr val="CC0000"/>
              </a:solidFill>
              <a:latin typeface="Mada"/>
              <a:ea typeface="Mada"/>
              <a:cs typeface="Mada"/>
              <a:sym typeface="Mada"/>
            </a:endParaRPr>
          </a:p>
          <a:p>
            <a:pPr indent="0" lvl="0" marL="914400" rtl="0" algn="l">
              <a:spcBef>
                <a:spcPts val="0"/>
              </a:spcBef>
              <a:spcAft>
                <a:spcPts val="0"/>
              </a:spcAft>
              <a:buNone/>
            </a:pPr>
            <a:r>
              <a:t/>
            </a:r>
            <a:endParaRPr sz="1100">
              <a:solidFill>
                <a:srgbClr val="CC0000"/>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Radiography: </a:t>
            </a:r>
            <a:r>
              <a:rPr b="1" lang="en-GB" sz="1100">
                <a:solidFill>
                  <a:srgbClr val="1C4588"/>
                </a:solidFill>
                <a:latin typeface="Mada"/>
                <a:ea typeface="Mada"/>
                <a:cs typeface="Mada"/>
                <a:sym typeface="Mada"/>
              </a:rPr>
              <a:t>thickened</a:t>
            </a:r>
            <a:r>
              <a:rPr lang="en-GB" sz="1100">
                <a:solidFill>
                  <a:srgbClr val="1C4588"/>
                </a:solidFill>
                <a:latin typeface="Mada"/>
                <a:ea typeface="Mada"/>
                <a:cs typeface="Mada"/>
                <a:sym typeface="Mada"/>
              </a:rPr>
              <a:t> (A) segment of colon and </a:t>
            </a:r>
            <a:r>
              <a:rPr b="1" lang="en-GB" sz="1100">
                <a:solidFill>
                  <a:srgbClr val="1C4588"/>
                </a:solidFill>
                <a:latin typeface="Mada"/>
                <a:ea typeface="Mada"/>
                <a:cs typeface="Mada"/>
                <a:sym typeface="Mada"/>
              </a:rPr>
              <a:t>Thumb printing (B) </a:t>
            </a:r>
            <a:r>
              <a:rPr lang="en-GB" sz="1100">
                <a:solidFill>
                  <a:srgbClr val="1C4588"/>
                </a:solidFill>
                <a:latin typeface="Mada"/>
                <a:ea typeface="Mada"/>
                <a:cs typeface="Mada"/>
                <a:sym typeface="Mada"/>
              </a:rPr>
              <a:t>(Both due to submucosal edema))</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Barium enema is for confirmation.</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VBG is necessary to measure</a:t>
            </a:r>
            <a:r>
              <a:rPr b="1" lang="en-GB" sz="1100">
                <a:solidFill>
                  <a:srgbClr val="1C4588"/>
                </a:solidFill>
                <a:latin typeface="Mada"/>
                <a:ea typeface="Mada"/>
                <a:cs typeface="Mada"/>
                <a:sym typeface="Mada"/>
              </a:rPr>
              <a:t> lactic acid</a:t>
            </a:r>
            <a:r>
              <a:rPr lang="en-GB" sz="1100">
                <a:solidFill>
                  <a:srgbClr val="1C4588"/>
                </a:solidFill>
                <a:latin typeface="Mada"/>
                <a:ea typeface="Mada"/>
                <a:cs typeface="Mada"/>
                <a:sym typeface="Mada"/>
              </a:rPr>
              <a:t> and exclude gangrene.</a:t>
            </a:r>
            <a:endParaRPr sz="1100">
              <a:solidFill>
                <a:srgbClr val="1C4588"/>
              </a:solidFill>
              <a:latin typeface="Mada"/>
              <a:ea typeface="Mada"/>
              <a:cs typeface="Mada"/>
              <a:sym typeface="Mada"/>
            </a:endParaRPr>
          </a:p>
          <a:p>
            <a:pPr indent="0" lvl="0" marL="914400" rtl="0" algn="l">
              <a:spcBef>
                <a:spcPts val="0"/>
              </a:spcBef>
              <a:spcAft>
                <a:spcPts val="0"/>
              </a:spcAft>
              <a:buNone/>
            </a:pPr>
            <a:r>
              <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Tx:</a:t>
            </a:r>
            <a:r>
              <a:rPr lang="en-GB" sz="1100">
                <a:solidFill>
                  <a:srgbClr val="1C4588"/>
                </a:solidFill>
                <a:latin typeface="Mada"/>
                <a:ea typeface="Mada"/>
                <a:cs typeface="Mada"/>
                <a:sym typeface="Mada"/>
              </a:rPr>
              <a:t> Conservative unless abdominal signs reveal peritonitis.</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Further assessment by colonoscopy is indicated once the acute episode has settled, to exclude diverticular disease and colorectal cancer.</a:t>
            </a:r>
            <a:endParaRPr sz="1100">
              <a:solidFill>
                <a:srgbClr val="1C4588"/>
              </a:solidFill>
              <a:latin typeface="Mada"/>
              <a:ea typeface="Mada"/>
              <a:cs typeface="Mada"/>
              <a:sym typeface="Mada"/>
            </a:endParaRPr>
          </a:p>
          <a:p>
            <a:pPr indent="0" lvl="0" marL="914400" rtl="0" algn="l">
              <a:spcBef>
                <a:spcPts val="0"/>
              </a:spcBef>
              <a:spcAft>
                <a:spcPts val="0"/>
              </a:spcAft>
              <a:buNone/>
            </a:pPr>
            <a:r>
              <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Picture(C): shows smooth tapered appearance in a patient with typical symptoms of bowel ischemia.</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This patient have ischemic stricture of the bowel.</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It is benign because it lacks the (shouldering) appearance of malignancy.</a:t>
            </a:r>
            <a:endParaRPr sz="1100">
              <a:solidFill>
                <a:srgbClr val="1C4588"/>
              </a:solidFill>
              <a:latin typeface="Mada"/>
              <a:ea typeface="Mada"/>
              <a:cs typeface="Mada"/>
              <a:sym typeface="Mada"/>
            </a:endParaRPr>
          </a:p>
        </p:txBody>
      </p:sp>
      <p:pic>
        <p:nvPicPr>
          <p:cNvPr id="738" name="Google Shape;738;p27">
            <a:hlinkClick r:id="rId3"/>
          </p:cNvPr>
          <p:cNvPicPr preferRelativeResize="0"/>
          <p:nvPr/>
        </p:nvPicPr>
        <p:blipFill>
          <a:blip r:embed="rId4">
            <a:alphaModFix/>
          </a:blip>
          <a:stretch>
            <a:fillRect/>
          </a:stretch>
        </p:blipFill>
        <p:spPr>
          <a:xfrm>
            <a:off x="1153224" y="7465601"/>
            <a:ext cx="921575" cy="1281210"/>
          </a:xfrm>
          <a:prstGeom prst="rect">
            <a:avLst/>
          </a:prstGeom>
          <a:noFill/>
          <a:ln>
            <a:noFill/>
          </a:ln>
        </p:spPr>
      </p:pic>
      <p:pic>
        <p:nvPicPr>
          <p:cNvPr id="739" name="Google Shape;739;p27">
            <a:hlinkClick r:id="rId5"/>
          </p:cNvPr>
          <p:cNvPicPr preferRelativeResize="0"/>
          <p:nvPr/>
        </p:nvPicPr>
        <p:blipFill>
          <a:blip r:embed="rId6">
            <a:alphaModFix/>
          </a:blip>
          <a:stretch>
            <a:fillRect/>
          </a:stretch>
        </p:blipFill>
        <p:spPr>
          <a:xfrm>
            <a:off x="1183850" y="8809907"/>
            <a:ext cx="921575" cy="1020403"/>
          </a:xfrm>
          <a:prstGeom prst="rect">
            <a:avLst/>
          </a:prstGeom>
          <a:noFill/>
          <a:ln>
            <a:noFill/>
          </a:ln>
        </p:spPr>
      </p:pic>
      <p:pic>
        <p:nvPicPr>
          <p:cNvPr id="740" name="Google Shape;740;p27">
            <a:hlinkClick r:id="rId7"/>
          </p:cNvPr>
          <p:cNvPicPr preferRelativeResize="0"/>
          <p:nvPr/>
        </p:nvPicPr>
        <p:blipFill>
          <a:blip r:embed="rId8">
            <a:alphaModFix/>
          </a:blip>
          <a:stretch>
            <a:fillRect/>
          </a:stretch>
        </p:blipFill>
        <p:spPr>
          <a:xfrm>
            <a:off x="1061355" y="6576381"/>
            <a:ext cx="1088700" cy="826114"/>
          </a:xfrm>
          <a:prstGeom prst="rect">
            <a:avLst/>
          </a:prstGeom>
          <a:noFill/>
          <a:ln>
            <a:noFill/>
          </a:ln>
        </p:spPr>
      </p:pic>
      <p:sp>
        <p:nvSpPr>
          <p:cNvPr id="741" name="Google Shape;741;p27"/>
          <p:cNvSpPr/>
          <p:nvPr/>
        </p:nvSpPr>
        <p:spPr>
          <a:xfrm>
            <a:off x="3459039" y="3626700"/>
            <a:ext cx="921578" cy="2028519"/>
          </a:xfrm>
          <a:custGeom>
            <a:rect b="b" l="l" r="r" t="t"/>
            <a:pathLst>
              <a:path extrusionOk="0" h="47562" w="20381">
                <a:moveTo>
                  <a:pt x="10375" y="0"/>
                </a:moveTo>
                <a:cubicBezTo>
                  <a:pt x="9616" y="0"/>
                  <a:pt x="8744" y="434"/>
                  <a:pt x="8304" y="966"/>
                </a:cubicBezTo>
                <a:cubicBezTo>
                  <a:pt x="7926" y="1410"/>
                  <a:pt x="7786" y="2093"/>
                  <a:pt x="7720" y="2644"/>
                </a:cubicBezTo>
                <a:cubicBezTo>
                  <a:pt x="7687" y="2916"/>
                  <a:pt x="7341" y="2677"/>
                  <a:pt x="7309" y="2990"/>
                </a:cubicBezTo>
                <a:cubicBezTo>
                  <a:pt x="7276" y="3155"/>
                  <a:pt x="7276" y="3328"/>
                  <a:pt x="7341" y="3500"/>
                </a:cubicBezTo>
                <a:cubicBezTo>
                  <a:pt x="7440" y="3706"/>
                  <a:pt x="7514" y="3945"/>
                  <a:pt x="7646" y="4151"/>
                </a:cubicBezTo>
                <a:cubicBezTo>
                  <a:pt x="7720" y="4323"/>
                  <a:pt x="8057" y="4389"/>
                  <a:pt x="8099" y="4595"/>
                </a:cubicBezTo>
                <a:cubicBezTo>
                  <a:pt x="8131" y="4842"/>
                  <a:pt x="8164" y="5006"/>
                  <a:pt x="8304" y="5253"/>
                </a:cubicBezTo>
                <a:cubicBezTo>
                  <a:pt x="8403" y="5492"/>
                  <a:pt x="8749" y="5870"/>
                  <a:pt x="8675" y="6175"/>
                </a:cubicBezTo>
                <a:cubicBezTo>
                  <a:pt x="8609" y="6414"/>
                  <a:pt x="8609" y="6693"/>
                  <a:pt x="8543" y="6932"/>
                </a:cubicBezTo>
                <a:cubicBezTo>
                  <a:pt x="8436" y="7615"/>
                  <a:pt x="7613" y="7681"/>
                  <a:pt x="7070" y="7887"/>
                </a:cubicBezTo>
                <a:cubicBezTo>
                  <a:pt x="6518" y="8134"/>
                  <a:pt x="5868" y="8134"/>
                  <a:pt x="5284" y="8372"/>
                </a:cubicBezTo>
                <a:cubicBezTo>
                  <a:pt x="5045" y="8438"/>
                  <a:pt x="4873" y="8644"/>
                  <a:pt x="4700" y="8817"/>
                </a:cubicBezTo>
                <a:cubicBezTo>
                  <a:pt x="3638" y="10018"/>
                  <a:pt x="4050" y="11936"/>
                  <a:pt x="3943" y="13409"/>
                </a:cubicBezTo>
                <a:cubicBezTo>
                  <a:pt x="3877" y="14100"/>
                  <a:pt x="3877" y="14816"/>
                  <a:pt x="3811" y="15499"/>
                </a:cubicBezTo>
                <a:cubicBezTo>
                  <a:pt x="3704" y="16223"/>
                  <a:pt x="3465" y="16873"/>
                  <a:pt x="3260" y="17557"/>
                </a:cubicBezTo>
                <a:cubicBezTo>
                  <a:pt x="3227" y="17663"/>
                  <a:pt x="3120" y="17803"/>
                  <a:pt x="3260" y="17935"/>
                </a:cubicBezTo>
                <a:cubicBezTo>
                  <a:pt x="3256" y="17935"/>
                  <a:pt x="3252" y="17935"/>
                  <a:pt x="3249" y="17935"/>
                </a:cubicBezTo>
                <a:cubicBezTo>
                  <a:pt x="2911" y="17935"/>
                  <a:pt x="2748" y="19486"/>
                  <a:pt x="2642" y="19820"/>
                </a:cubicBezTo>
                <a:cubicBezTo>
                  <a:pt x="2502" y="20231"/>
                  <a:pt x="2502" y="20848"/>
                  <a:pt x="2470" y="21301"/>
                </a:cubicBezTo>
                <a:cubicBezTo>
                  <a:pt x="2470" y="21466"/>
                  <a:pt x="2470" y="21984"/>
                  <a:pt x="2371" y="22083"/>
                </a:cubicBezTo>
                <a:cubicBezTo>
                  <a:pt x="2338" y="22124"/>
                  <a:pt x="2371" y="22124"/>
                  <a:pt x="2404" y="22124"/>
                </a:cubicBezTo>
                <a:cubicBezTo>
                  <a:pt x="2437" y="22124"/>
                  <a:pt x="2470" y="22157"/>
                  <a:pt x="2404" y="22157"/>
                </a:cubicBezTo>
                <a:cubicBezTo>
                  <a:pt x="2297" y="22190"/>
                  <a:pt x="2058" y="22906"/>
                  <a:pt x="1992" y="23046"/>
                </a:cubicBezTo>
                <a:cubicBezTo>
                  <a:pt x="1786" y="23391"/>
                  <a:pt x="1441" y="23663"/>
                  <a:pt x="1202" y="24009"/>
                </a:cubicBezTo>
                <a:cubicBezTo>
                  <a:pt x="996" y="24346"/>
                  <a:pt x="1" y="25580"/>
                  <a:pt x="552" y="25926"/>
                </a:cubicBezTo>
                <a:cubicBezTo>
                  <a:pt x="585" y="25942"/>
                  <a:pt x="610" y="25951"/>
                  <a:pt x="631" y="25951"/>
                </a:cubicBezTo>
                <a:cubicBezTo>
                  <a:pt x="653" y="25951"/>
                  <a:pt x="671" y="25942"/>
                  <a:pt x="692" y="25926"/>
                </a:cubicBezTo>
                <a:cubicBezTo>
                  <a:pt x="931" y="25860"/>
                  <a:pt x="1062" y="25687"/>
                  <a:pt x="1169" y="25449"/>
                </a:cubicBezTo>
                <a:cubicBezTo>
                  <a:pt x="1202" y="25375"/>
                  <a:pt x="1235" y="25276"/>
                  <a:pt x="1309" y="25210"/>
                </a:cubicBezTo>
                <a:lnTo>
                  <a:pt x="1309" y="25210"/>
                </a:lnTo>
                <a:cubicBezTo>
                  <a:pt x="1309" y="25580"/>
                  <a:pt x="1136" y="25959"/>
                  <a:pt x="1029" y="26337"/>
                </a:cubicBezTo>
                <a:cubicBezTo>
                  <a:pt x="931" y="26716"/>
                  <a:pt x="651" y="27062"/>
                  <a:pt x="725" y="27506"/>
                </a:cubicBezTo>
                <a:cubicBezTo>
                  <a:pt x="737" y="27584"/>
                  <a:pt x="794" y="27612"/>
                  <a:pt x="864" y="27612"/>
                </a:cubicBezTo>
                <a:cubicBezTo>
                  <a:pt x="979" y="27612"/>
                  <a:pt x="1128" y="27535"/>
                  <a:pt x="1169" y="27473"/>
                </a:cubicBezTo>
                <a:cubicBezTo>
                  <a:pt x="1309" y="27267"/>
                  <a:pt x="1474" y="26716"/>
                  <a:pt x="1680" y="26576"/>
                </a:cubicBezTo>
                <a:lnTo>
                  <a:pt x="1680" y="26576"/>
                </a:lnTo>
                <a:cubicBezTo>
                  <a:pt x="1819" y="26856"/>
                  <a:pt x="1235" y="27950"/>
                  <a:pt x="1786" y="28049"/>
                </a:cubicBezTo>
                <a:cubicBezTo>
                  <a:pt x="1800" y="28052"/>
                  <a:pt x="1813" y="28053"/>
                  <a:pt x="1826" y="28053"/>
                </a:cubicBezTo>
                <a:cubicBezTo>
                  <a:pt x="2223" y="28053"/>
                  <a:pt x="2100" y="26955"/>
                  <a:pt x="2371" y="26955"/>
                </a:cubicBezTo>
                <a:cubicBezTo>
                  <a:pt x="2404" y="27095"/>
                  <a:pt x="2338" y="27506"/>
                  <a:pt x="2404" y="27638"/>
                </a:cubicBezTo>
                <a:cubicBezTo>
                  <a:pt x="2466" y="27739"/>
                  <a:pt x="2410" y="28019"/>
                  <a:pt x="2552" y="28019"/>
                </a:cubicBezTo>
                <a:cubicBezTo>
                  <a:pt x="2560" y="28019"/>
                  <a:pt x="2568" y="28018"/>
                  <a:pt x="2577" y="28016"/>
                </a:cubicBezTo>
                <a:cubicBezTo>
                  <a:pt x="3120" y="27950"/>
                  <a:pt x="2881" y="26856"/>
                  <a:pt x="2955" y="26510"/>
                </a:cubicBezTo>
                <a:lnTo>
                  <a:pt x="2955" y="26510"/>
                </a:lnTo>
                <a:cubicBezTo>
                  <a:pt x="3087" y="26650"/>
                  <a:pt x="3194" y="26889"/>
                  <a:pt x="3161" y="27095"/>
                </a:cubicBezTo>
                <a:cubicBezTo>
                  <a:pt x="3161" y="27226"/>
                  <a:pt x="3292" y="27160"/>
                  <a:pt x="3292" y="27300"/>
                </a:cubicBezTo>
                <a:cubicBezTo>
                  <a:pt x="3267" y="27401"/>
                  <a:pt x="3362" y="27506"/>
                  <a:pt x="3471" y="27506"/>
                </a:cubicBezTo>
                <a:cubicBezTo>
                  <a:pt x="3505" y="27506"/>
                  <a:pt x="3539" y="27496"/>
                  <a:pt x="3572" y="27473"/>
                </a:cubicBezTo>
                <a:cubicBezTo>
                  <a:pt x="3778" y="27333"/>
                  <a:pt x="3704" y="27062"/>
                  <a:pt x="3737" y="26856"/>
                </a:cubicBezTo>
                <a:cubicBezTo>
                  <a:pt x="3778" y="26198"/>
                  <a:pt x="3778" y="25449"/>
                  <a:pt x="3737" y="24799"/>
                </a:cubicBezTo>
                <a:cubicBezTo>
                  <a:pt x="3737" y="24247"/>
                  <a:pt x="3432" y="23457"/>
                  <a:pt x="3778" y="22947"/>
                </a:cubicBezTo>
                <a:cubicBezTo>
                  <a:pt x="4148" y="22396"/>
                  <a:pt x="4222" y="21671"/>
                  <a:pt x="4667" y="21095"/>
                </a:cubicBezTo>
                <a:cubicBezTo>
                  <a:pt x="5045" y="20610"/>
                  <a:pt x="5383" y="20025"/>
                  <a:pt x="5556" y="19408"/>
                </a:cubicBezTo>
                <a:cubicBezTo>
                  <a:pt x="5794" y="18725"/>
                  <a:pt x="5794" y="18042"/>
                  <a:pt x="5835" y="17318"/>
                </a:cubicBezTo>
                <a:cubicBezTo>
                  <a:pt x="5868" y="16906"/>
                  <a:pt x="5835" y="16322"/>
                  <a:pt x="6041" y="15952"/>
                </a:cubicBezTo>
                <a:cubicBezTo>
                  <a:pt x="6043" y="15948"/>
                  <a:pt x="6044" y="15947"/>
                  <a:pt x="6046" y="15947"/>
                </a:cubicBezTo>
                <a:cubicBezTo>
                  <a:pt x="6083" y="15947"/>
                  <a:pt x="6173" y="16638"/>
                  <a:pt x="6173" y="16701"/>
                </a:cubicBezTo>
                <a:cubicBezTo>
                  <a:pt x="6206" y="17112"/>
                  <a:pt x="6280" y="17524"/>
                  <a:pt x="6313" y="17935"/>
                </a:cubicBezTo>
                <a:cubicBezTo>
                  <a:pt x="6346" y="18725"/>
                  <a:pt x="6453" y="19548"/>
                  <a:pt x="6379" y="20371"/>
                </a:cubicBezTo>
                <a:cubicBezTo>
                  <a:pt x="6280" y="21334"/>
                  <a:pt x="6140" y="22223"/>
                  <a:pt x="5794" y="23153"/>
                </a:cubicBezTo>
                <a:cubicBezTo>
                  <a:pt x="5556" y="23869"/>
                  <a:pt x="5317" y="24757"/>
                  <a:pt x="5350" y="25547"/>
                </a:cubicBezTo>
                <a:cubicBezTo>
                  <a:pt x="5424" y="26370"/>
                  <a:pt x="5490" y="27226"/>
                  <a:pt x="5523" y="28049"/>
                </a:cubicBezTo>
                <a:cubicBezTo>
                  <a:pt x="5556" y="28708"/>
                  <a:pt x="5523" y="29489"/>
                  <a:pt x="5696" y="30148"/>
                </a:cubicBezTo>
                <a:cubicBezTo>
                  <a:pt x="5901" y="31004"/>
                  <a:pt x="6000" y="31925"/>
                  <a:pt x="6107" y="32822"/>
                </a:cubicBezTo>
                <a:cubicBezTo>
                  <a:pt x="6206" y="33645"/>
                  <a:pt x="6379" y="34501"/>
                  <a:pt x="6379" y="35324"/>
                </a:cubicBezTo>
                <a:cubicBezTo>
                  <a:pt x="6379" y="36073"/>
                  <a:pt x="6041" y="36731"/>
                  <a:pt x="6000" y="37480"/>
                </a:cubicBezTo>
                <a:cubicBezTo>
                  <a:pt x="6000" y="38205"/>
                  <a:pt x="6107" y="38921"/>
                  <a:pt x="6313" y="39612"/>
                </a:cubicBezTo>
                <a:cubicBezTo>
                  <a:pt x="6658" y="40978"/>
                  <a:pt x="7276" y="42245"/>
                  <a:pt x="7481" y="43685"/>
                </a:cubicBezTo>
                <a:cubicBezTo>
                  <a:pt x="7547" y="44204"/>
                  <a:pt x="7514" y="44681"/>
                  <a:pt x="7407" y="45233"/>
                </a:cubicBezTo>
                <a:cubicBezTo>
                  <a:pt x="7341" y="45611"/>
                  <a:pt x="7136" y="46154"/>
                  <a:pt x="7169" y="46566"/>
                </a:cubicBezTo>
                <a:cubicBezTo>
                  <a:pt x="7202" y="46772"/>
                  <a:pt x="7309" y="46911"/>
                  <a:pt x="7407" y="47051"/>
                </a:cubicBezTo>
                <a:cubicBezTo>
                  <a:pt x="7613" y="47323"/>
                  <a:pt x="7893" y="47356"/>
                  <a:pt x="8164" y="47430"/>
                </a:cubicBezTo>
                <a:cubicBezTo>
                  <a:pt x="8224" y="47443"/>
                  <a:pt x="8282" y="47448"/>
                  <a:pt x="8340" y="47448"/>
                </a:cubicBezTo>
                <a:cubicBezTo>
                  <a:pt x="8547" y="47448"/>
                  <a:pt x="8746" y="47384"/>
                  <a:pt x="8955" y="47384"/>
                </a:cubicBezTo>
                <a:cubicBezTo>
                  <a:pt x="8988" y="47384"/>
                  <a:pt x="9020" y="47385"/>
                  <a:pt x="9053" y="47389"/>
                </a:cubicBezTo>
                <a:cubicBezTo>
                  <a:pt x="9192" y="47417"/>
                  <a:pt x="9440" y="47535"/>
                  <a:pt x="9640" y="47535"/>
                </a:cubicBezTo>
                <a:cubicBezTo>
                  <a:pt x="9735" y="47535"/>
                  <a:pt x="9820" y="47507"/>
                  <a:pt x="9876" y="47430"/>
                </a:cubicBezTo>
                <a:cubicBezTo>
                  <a:pt x="10049" y="47224"/>
                  <a:pt x="10156" y="47018"/>
                  <a:pt x="10049" y="46772"/>
                </a:cubicBezTo>
                <a:cubicBezTo>
                  <a:pt x="9876" y="46327"/>
                  <a:pt x="9810" y="45817"/>
                  <a:pt x="9670" y="45373"/>
                </a:cubicBezTo>
                <a:cubicBezTo>
                  <a:pt x="9539" y="44887"/>
                  <a:pt x="9399" y="44443"/>
                  <a:pt x="9292" y="43998"/>
                </a:cubicBezTo>
                <a:cubicBezTo>
                  <a:pt x="9226" y="43653"/>
                  <a:pt x="8954" y="43035"/>
                  <a:pt x="8987" y="42731"/>
                </a:cubicBezTo>
                <a:cubicBezTo>
                  <a:pt x="9020" y="42525"/>
                  <a:pt x="8642" y="40846"/>
                  <a:pt x="8987" y="40706"/>
                </a:cubicBezTo>
                <a:cubicBezTo>
                  <a:pt x="8922" y="40566"/>
                  <a:pt x="9086" y="40435"/>
                  <a:pt x="8954" y="40295"/>
                </a:cubicBezTo>
                <a:cubicBezTo>
                  <a:pt x="8954" y="40295"/>
                  <a:pt x="9086" y="40056"/>
                  <a:pt x="9053" y="39949"/>
                </a:cubicBezTo>
                <a:cubicBezTo>
                  <a:pt x="8987" y="39850"/>
                  <a:pt x="9127" y="39711"/>
                  <a:pt x="9020" y="39571"/>
                </a:cubicBezTo>
                <a:lnTo>
                  <a:pt x="9053" y="39571"/>
                </a:lnTo>
                <a:cubicBezTo>
                  <a:pt x="9259" y="39439"/>
                  <a:pt x="9226" y="38270"/>
                  <a:pt x="9160" y="38032"/>
                </a:cubicBezTo>
                <a:cubicBezTo>
                  <a:pt x="9086" y="37554"/>
                  <a:pt x="9053" y="37102"/>
                  <a:pt x="8987" y="36657"/>
                </a:cubicBezTo>
                <a:cubicBezTo>
                  <a:pt x="8815" y="35703"/>
                  <a:pt x="9259" y="34707"/>
                  <a:pt x="9399" y="33777"/>
                </a:cubicBezTo>
                <a:cubicBezTo>
                  <a:pt x="9572" y="32748"/>
                  <a:pt x="9637" y="31687"/>
                  <a:pt x="9843" y="30658"/>
                </a:cubicBezTo>
                <a:cubicBezTo>
                  <a:pt x="10016" y="29662"/>
                  <a:pt x="10222" y="28461"/>
                  <a:pt x="10156" y="27473"/>
                </a:cubicBezTo>
                <a:cubicBezTo>
                  <a:pt x="10156" y="27399"/>
                  <a:pt x="10189" y="27333"/>
                  <a:pt x="10222" y="27333"/>
                </a:cubicBezTo>
                <a:cubicBezTo>
                  <a:pt x="10249" y="27321"/>
                  <a:pt x="10276" y="27315"/>
                  <a:pt x="10301" y="27315"/>
                </a:cubicBezTo>
                <a:cubicBezTo>
                  <a:pt x="10550" y="27315"/>
                  <a:pt x="10666" y="27903"/>
                  <a:pt x="10666" y="28090"/>
                </a:cubicBezTo>
                <a:cubicBezTo>
                  <a:pt x="10633" y="30279"/>
                  <a:pt x="11045" y="32576"/>
                  <a:pt x="11489" y="34740"/>
                </a:cubicBezTo>
                <a:cubicBezTo>
                  <a:pt x="11662" y="35629"/>
                  <a:pt x="11662" y="36386"/>
                  <a:pt x="11596" y="37275"/>
                </a:cubicBezTo>
                <a:cubicBezTo>
                  <a:pt x="11522" y="37793"/>
                  <a:pt x="11456" y="38270"/>
                  <a:pt x="11522" y="38789"/>
                </a:cubicBezTo>
                <a:cubicBezTo>
                  <a:pt x="11522" y="38921"/>
                  <a:pt x="11695" y="39949"/>
                  <a:pt x="11662" y="39949"/>
                </a:cubicBezTo>
                <a:cubicBezTo>
                  <a:pt x="11456" y="40188"/>
                  <a:pt x="11802" y="41496"/>
                  <a:pt x="11802" y="41834"/>
                </a:cubicBezTo>
                <a:cubicBezTo>
                  <a:pt x="11761" y="42624"/>
                  <a:pt x="11456" y="43315"/>
                  <a:pt x="11316" y="44064"/>
                </a:cubicBezTo>
                <a:cubicBezTo>
                  <a:pt x="11185" y="44714"/>
                  <a:pt x="11012" y="45373"/>
                  <a:pt x="10872" y="46056"/>
                </a:cubicBezTo>
                <a:cubicBezTo>
                  <a:pt x="10773" y="46500"/>
                  <a:pt x="10428" y="47084"/>
                  <a:pt x="10872" y="47463"/>
                </a:cubicBezTo>
                <a:cubicBezTo>
                  <a:pt x="10938" y="47529"/>
                  <a:pt x="11078" y="47463"/>
                  <a:pt x="11111" y="47562"/>
                </a:cubicBezTo>
                <a:lnTo>
                  <a:pt x="11250" y="47562"/>
                </a:lnTo>
                <a:cubicBezTo>
                  <a:pt x="11250" y="47529"/>
                  <a:pt x="11283" y="47529"/>
                  <a:pt x="11316" y="47496"/>
                </a:cubicBezTo>
                <a:cubicBezTo>
                  <a:pt x="11460" y="47441"/>
                  <a:pt x="11723" y="47381"/>
                  <a:pt x="11926" y="47381"/>
                </a:cubicBezTo>
                <a:cubicBezTo>
                  <a:pt x="11967" y="47381"/>
                  <a:pt x="12006" y="47383"/>
                  <a:pt x="12041" y="47389"/>
                </a:cubicBezTo>
                <a:cubicBezTo>
                  <a:pt x="12161" y="47417"/>
                  <a:pt x="12261" y="47458"/>
                  <a:pt x="12380" y="47458"/>
                </a:cubicBezTo>
                <a:cubicBezTo>
                  <a:pt x="12432" y="47458"/>
                  <a:pt x="12488" y="47450"/>
                  <a:pt x="12551" y="47430"/>
                </a:cubicBezTo>
                <a:cubicBezTo>
                  <a:pt x="12831" y="47290"/>
                  <a:pt x="12995" y="47290"/>
                  <a:pt x="13242" y="47117"/>
                </a:cubicBezTo>
                <a:cubicBezTo>
                  <a:pt x="13407" y="46977"/>
                  <a:pt x="13547" y="46813"/>
                  <a:pt x="13514" y="46566"/>
                </a:cubicBezTo>
                <a:cubicBezTo>
                  <a:pt x="13448" y="45677"/>
                  <a:pt x="13036" y="44648"/>
                  <a:pt x="13201" y="43760"/>
                </a:cubicBezTo>
                <a:cubicBezTo>
                  <a:pt x="13612" y="41422"/>
                  <a:pt x="15053" y="39159"/>
                  <a:pt x="14608" y="36690"/>
                </a:cubicBezTo>
                <a:cubicBezTo>
                  <a:pt x="14575" y="36386"/>
                  <a:pt x="14304" y="36040"/>
                  <a:pt x="14337" y="35736"/>
                </a:cubicBezTo>
                <a:cubicBezTo>
                  <a:pt x="14575" y="33505"/>
                  <a:pt x="14954" y="31242"/>
                  <a:pt x="15094" y="29012"/>
                </a:cubicBezTo>
                <a:cubicBezTo>
                  <a:pt x="15127" y="28362"/>
                  <a:pt x="15127" y="27679"/>
                  <a:pt x="15258" y="27021"/>
                </a:cubicBezTo>
                <a:cubicBezTo>
                  <a:pt x="15332" y="26543"/>
                  <a:pt x="15398" y="25860"/>
                  <a:pt x="15365" y="25375"/>
                </a:cubicBezTo>
                <a:cubicBezTo>
                  <a:pt x="15225" y="24280"/>
                  <a:pt x="14847" y="23317"/>
                  <a:pt x="14575" y="22256"/>
                </a:cubicBezTo>
                <a:cubicBezTo>
                  <a:pt x="14435" y="21638"/>
                  <a:pt x="14337" y="20889"/>
                  <a:pt x="14337" y="20231"/>
                </a:cubicBezTo>
                <a:cubicBezTo>
                  <a:pt x="14304" y="19614"/>
                  <a:pt x="14435" y="18931"/>
                  <a:pt x="14369" y="18314"/>
                </a:cubicBezTo>
                <a:cubicBezTo>
                  <a:pt x="14369" y="18248"/>
                  <a:pt x="14476" y="18248"/>
                  <a:pt x="14435" y="18174"/>
                </a:cubicBezTo>
                <a:cubicBezTo>
                  <a:pt x="14271" y="17869"/>
                  <a:pt x="14476" y="17252"/>
                  <a:pt x="14509" y="16906"/>
                </a:cubicBezTo>
                <a:cubicBezTo>
                  <a:pt x="14542" y="16569"/>
                  <a:pt x="14509" y="16256"/>
                  <a:pt x="14608" y="15911"/>
                </a:cubicBezTo>
                <a:cubicBezTo>
                  <a:pt x="14748" y="16223"/>
                  <a:pt x="14921" y="16734"/>
                  <a:pt x="14888" y="17079"/>
                </a:cubicBezTo>
                <a:cubicBezTo>
                  <a:pt x="14847" y="17663"/>
                  <a:pt x="14921" y="18281"/>
                  <a:pt x="15053" y="18865"/>
                </a:cubicBezTo>
                <a:cubicBezTo>
                  <a:pt x="15160" y="19375"/>
                  <a:pt x="15299" y="19820"/>
                  <a:pt x="15571" y="20305"/>
                </a:cubicBezTo>
                <a:cubicBezTo>
                  <a:pt x="16122" y="21227"/>
                  <a:pt x="16871" y="22223"/>
                  <a:pt x="17044" y="23317"/>
                </a:cubicBezTo>
                <a:cubicBezTo>
                  <a:pt x="17151" y="23976"/>
                  <a:pt x="16871" y="24659"/>
                  <a:pt x="16945" y="25309"/>
                </a:cubicBezTo>
                <a:cubicBezTo>
                  <a:pt x="17011" y="25959"/>
                  <a:pt x="16978" y="26650"/>
                  <a:pt x="17011" y="27300"/>
                </a:cubicBezTo>
                <a:cubicBezTo>
                  <a:pt x="17044" y="27399"/>
                  <a:pt x="17077" y="27506"/>
                  <a:pt x="17184" y="27506"/>
                </a:cubicBezTo>
                <a:cubicBezTo>
                  <a:pt x="17202" y="27512"/>
                  <a:pt x="17219" y="27515"/>
                  <a:pt x="17235" y="27515"/>
                </a:cubicBezTo>
                <a:cubicBezTo>
                  <a:pt x="17308" y="27515"/>
                  <a:pt x="17363" y="27460"/>
                  <a:pt x="17390" y="27399"/>
                </a:cubicBezTo>
                <a:cubicBezTo>
                  <a:pt x="17563" y="27160"/>
                  <a:pt x="17628" y="26815"/>
                  <a:pt x="17694" y="26543"/>
                </a:cubicBezTo>
                <a:cubicBezTo>
                  <a:pt x="17867" y="26716"/>
                  <a:pt x="17768" y="27399"/>
                  <a:pt x="17801" y="27605"/>
                </a:cubicBezTo>
                <a:cubicBezTo>
                  <a:pt x="17828" y="27721"/>
                  <a:pt x="17951" y="28067"/>
                  <a:pt x="18109" y="28067"/>
                </a:cubicBezTo>
                <a:cubicBezTo>
                  <a:pt x="18142" y="28067"/>
                  <a:pt x="18177" y="28052"/>
                  <a:pt x="18213" y="28016"/>
                </a:cubicBezTo>
                <a:cubicBezTo>
                  <a:pt x="18484" y="27745"/>
                  <a:pt x="18139" y="27095"/>
                  <a:pt x="18385" y="26782"/>
                </a:cubicBezTo>
                <a:lnTo>
                  <a:pt x="18385" y="26782"/>
                </a:lnTo>
                <a:cubicBezTo>
                  <a:pt x="18418" y="27128"/>
                  <a:pt x="18484" y="27572"/>
                  <a:pt x="18690" y="27885"/>
                </a:cubicBezTo>
                <a:cubicBezTo>
                  <a:pt x="18716" y="27937"/>
                  <a:pt x="18769" y="28037"/>
                  <a:pt x="18856" y="28037"/>
                </a:cubicBezTo>
                <a:cubicBezTo>
                  <a:pt x="18878" y="28037"/>
                  <a:pt x="18902" y="28031"/>
                  <a:pt x="18929" y="28016"/>
                </a:cubicBezTo>
                <a:cubicBezTo>
                  <a:pt x="19241" y="27918"/>
                  <a:pt x="19134" y="27226"/>
                  <a:pt x="19069" y="26988"/>
                </a:cubicBezTo>
                <a:cubicBezTo>
                  <a:pt x="19003" y="26749"/>
                  <a:pt x="19003" y="26749"/>
                  <a:pt x="19101" y="26683"/>
                </a:cubicBezTo>
                <a:cubicBezTo>
                  <a:pt x="19208" y="26988"/>
                  <a:pt x="19373" y="27267"/>
                  <a:pt x="19620" y="27539"/>
                </a:cubicBezTo>
                <a:cubicBezTo>
                  <a:pt x="19646" y="27578"/>
                  <a:pt x="19704" y="27596"/>
                  <a:pt x="19765" y="27596"/>
                </a:cubicBezTo>
                <a:cubicBezTo>
                  <a:pt x="19858" y="27596"/>
                  <a:pt x="19957" y="27553"/>
                  <a:pt x="19957" y="27473"/>
                </a:cubicBezTo>
                <a:cubicBezTo>
                  <a:pt x="20097" y="26922"/>
                  <a:pt x="19620" y="26132"/>
                  <a:pt x="19447" y="25622"/>
                </a:cubicBezTo>
                <a:cubicBezTo>
                  <a:pt x="19447" y="25515"/>
                  <a:pt x="19340" y="25416"/>
                  <a:pt x="19447" y="25309"/>
                </a:cubicBezTo>
                <a:cubicBezTo>
                  <a:pt x="19480" y="25416"/>
                  <a:pt x="19546" y="25482"/>
                  <a:pt x="19620" y="25580"/>
                </a:cubicBezTo>
                <a:cubicBezTo>
                  <a:pt x="19653" y="25687"/>
                  <a:pt x="19752" y="25827"/>
                  <a:pt x="19892" y="25860"/>
                </a:cubicBezTo>
                <a:cubicBezTo>
                  <a:pt x="19942" y="25888"/>
                  <a:pt x="19995" y="25901"/>
                  <a:pt x="20045" y="25901"/>
                </a:cubicBezTo>
                <a:cubicBezTo>
                  <a:pt x="20229" y="25901"/>
                  <a:pt x="20381" y="25728"/>
                  <a:pt x="20303" y="25515"/>
                </a:cubicBezTo>
                <a:cubicBezTo>
                  <a:pt x="20196" y="25037"/>
                  <a:pt x="19859" y="24519"/>
                  <a:pt x="19579" y="24107"/>
                </a:cubicBezTo>
                <a:cubicBezTo>
                  <a:pt x="19307" y="23770"/>
                  <a:pt x="18690" y="23251"/>
                  <a:pt x="18591" y="22840"/>
                </a:cubicBezTo>
                <a:cubicBezTo>
                  <a:pt x="18484" y="22568"/>
                  <a:pt x="18213" y="22190"/>
                  <a:pt x="18279" y="21877"/>
                </a:cubicBezTo>
                <a:cubicBezTo>
                  <a:pt x="18344" y="21540"/>
                  <a:pt x="18139" y="20988"/>
                  <a:pt x="18106" y="20610"/>
                </a:cubicBezTo>
                <a:cubicBezTo>
                  <a:pt x="18073" y="20132"/>
                  <a:pt x="18040" y="19482"/>
                  <a:pt x="17834" y="19038"/>
                </a:cubicBezTo>
                <a:cubicBezTo>
                  <a:pt x="17694" y="18758"/>
                  <a:pt x="17661" y="18421"/>
                  <a:pt x="17595" y="18141"/>
                </a:cubicBezTo>
                <a:cubicBezTo>
                  <a:pt x="17488" y="17803"/>
                  <a:pt x="17357" y="17491"/>
                  <a:pt x="17250" y="17145"/>
                </a:cubicBezTo>
                <a:cubicBezTo>
                  <a:pt x="16838" y="15911"/>
                  <a:pt x="16838" y="14610"/>
                  <a:pt x="16740" y="13343"/>
                </a:cubicBezTo>
                <a:cubicBezTo>
                  <a:pt x="16698" y="12660"/>
                  <a:pt x="16698" y="11969"/>
                  <a:pt x="16698" y="11253"/>
                </a:cubicBezTo>
                <a:cubicBezTo>
                  <a:pt x="16698" y="10808"/>
                  <a:pt x="16773" y="10224"/>
                  <a:pt x="16600" y="9812"/>
                </a:cubicBezTo>
                <a:cubicBezTo>
                  <a:pt x="16427" y="9401"/>
                  <a:pt x="16254" y="8883"/>
                  <a:pt x="15875" y="8611"/>
                </a:cubicBezTo>
                <a:cubicBezTo>
                  <a:pt x="15670" y="8438"/>
                  <a:pt x="15398" y="8339"/>
                  <a:pt x="15127" y="8232"/>
                </a:cubicBezTo>
                <a:cubicBezTo>
                  <a:pt x="14435" y="8027"/>
                  <a:pt x="13686" y="7928"/>
                  <a:pt x="12995" y="7722"/>
                </a:cubicBezTo>
                <a:cubicBezTo>
                  <a:pt x="12789" y="7648"/>
                  <a:pt x="12246" y="7442"/>
                  <a:pt x="12213" y="7237"/>
                </a:cubicBezTo>
                <a:cubicBezTo>
                  <a:pt x="12139" y="6792"/>
                  <a:pt x="11934" y="6208"/>
                  <a:pt x="12139" y="5764"/>
                </a:cubicBezTo>
                <a:cubicBezTo>
                  <a:pt x="12345" y="5385"/>
                  <a:pt x="12584" y="5048"/>
                  <a:pt x="12658" y="4595"/>
                </a:cubicBezTo>
                <a:cubicBezTo>
                  <a:pt x="12658" y="4430"/>
                  <a:pt x="12929" y="4430"/>
                  <a:pt x="13036" y="4257"/>
                </a:cubicBezTo>
                <a:cubicBezTo>
                  <a:pt x="13168" y="4052"/>
                  <a:pt x="13275" y="3813"/>
                  <a:pt x="13341" y="3566"/>
                </a:cubicBezTo>
                <a:cubicBezTo>
                  <a:pt x="13407" y="3435"/>
                  <a:pt x="13407" y="3295"/>
                  <a:pt x="13407" y="3155"/>
                </a:cubicBezTo>
                <a:cubicBezTo>
                  <a:pt x="13448" y="2710"/>
                  <a:pt x="12962" y="2883"/>
                  <a:pt x="12962" y="2644"/>
                </a:cubicBezTo>
                <a:cubicBezTo>
                  <a:pt x="12962" y="2200"/>
                  <a:pt x="12863" y="1822"/>
                  <a:pt x="12658" y="1410"/>
                </a:cubicBezTo>
                <a:cubicBezTo>
                  <a:pt x="12246" y="587"/>
                  <a:pt x="11596" y="241"/>
                  <a:pt x="10732" y="36"/>
                </a:cubicBezTo>
                <a:cubicBezTo>
                  <a:pt x="10618" y="12"/>
                  <a:pt x="10498" y="0"/>
                  <a:pt x="10375" y="0"/>
                </a:cubicBezTo>
                <a:close/>
              </a:path>
            </a:pathLst>
          </a:custGeom>
          <a:solidFill>
            <a:srgbClr val="FFDDD2">
              <a:alpha val="391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2" name="Google Shape;742;p27"/>
          <p:cNvGrpSpPr/>
          <p:nvPr/>
        </p:nvGrpSpPr>
        <p:grpSpPr>
          <a:xfrm>
            <a:off x="3751240" y="3770240"/>
            <a:ext cx="338018" cy="1021041"/>
            <a:chOff x="6010396" y="1298450"/>
            <a:chExt cx="384723" cy="1232099"/>
          </a:xfrm>
        </p:grpSpPr>
        <p:sp>
          <p:nvSpPr>
            <p:cNvPr id="743" name="Google Shape;743;p27"/>
            <p:cNvSpPr/>
            <p:nvPr/>
          </p:nvSpPr>
          <p:spPr>
            <a:xfrm>
              <a:off x="6143961" y="1298450"/>
              <a:ext cx="127884" cy="85917"/>
            </a:xfrm>
            <a:custGeom>
              <a:rect b="b" l="l" r="r" t="t"/>
              <a:pathLst>
                <a:path extrusionOk="0" h="1603" w="2386">
                  <a:moveTo>
                    <a:pt x="584" y="1"/>
                  </a:moveTo>
                  <a:cubicBezTo>
                    <a:pt x="493" y="22"/>
                    <a:pt x="423" y="70"/>
                    <a:pt x="359" y="113"/>
                  </a:cubicBezTo>
                  <a:cubicBezTo>
                    <a:pt x="225" y="177"/>
                    <a:pt x="134" y="290"/>
                    <a:pt x="49" y="423"/>
                  </a:cubicBezTo>
                  <a:lnTo>
                    <a:pt x="22" y="445"/>
                  </a:lnTo>
                  <a:cubicBezTo>
                    <a:pt x="1" y="578"/>
                    <a:pt x="1" y="712"/>
                    <a:pt x="1" y="846"/>
                  </a:cubicBezTo>
                  <a:cubicBezTo>
                    <a:pt x="58" y="1451"/>
                    <a:pt x="517" y="1603"/>
                    <a:pt x="998" y="1603"/>
                  </a:cubicBezTo>
                  <a:cubicBezTo>
                    <a:pt x="1105" y="1603"/>
                    <a:pt x="1212" y="1595"/>
                    <a:pt x="1316" y="1584"/>
                  </a:cubicBezTo>
                  <a:cubicBezTo>
                    <a:pt x="1760" y="1541"/>
                    <a:pt x="2140" y="1493"/>
                    <a:pt x="2252" y="1006"/>
                  </a:cubicBezTo>
                  <a:cubicBezTo>
                    <a:pt x="2386" y="472"/>
                    <a:pt x="2097" y="92"/>
                    <a:pt x="1562" y="22"/>
                  </a:cubicBezTo>
                  <a:cubicBezTo>
                    <a:pt x="1438" y="7"/>
                    <a:pt x="1314" y="2"/>
                    <a:pt x="1192" y="2"/>
                  </a:cubicBezTo>
                  <a:cubicBezTo>
                    <a:pt x="1058" y="2"/>
                    <a:pt x="926" y="7"/>
                    <a:pt x="797" y="7"/>
                  </a:cubicBezTo>
                  <a:cubicBezTo>
                    <a:pt x="725" y="7"/>
                    <a:pt x="654" y="6"/>
                    <a:pt x="584" y="1"/>
                  </a:cubicBezTo>
                  <a:close/>
                </a:path>
              </a:pathLst>
            </a:custGeom>
            <a:solidFill>
              <a:srgbClr val="F7B7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7"/>
            <p:cNvSpPr/>
            <p:nvPr/>
          </p:nvSpPr>
          <p:spPr>
            <a:xfrm>
              <a:off x="6185821" y="1389351"/>
              <a:ext cx="43039" cy="462064"/>
            </a:xfrm>
            <a:custGeom>
              <a:rect b="b" l="l" r="r" t="t"/>
              <a:pathLst>
                <a:path extrusionOk="0" h="8621" w="803">
                  <a:moveTo>
                    <a:pt x="712" y="0"/>
                  </a:moveTo>
                  <a:cubicBezTo>
                    <a:pt x="583" y="25"/>
                    <a:pt x="446" y="36"/>
                    <a:pt x="304" y="36"/>
                  </a:cubicBezTo>
                  <a:cubicBezTo>
                    <a:pt x="204" y="36"/>
                    <a:pt x="102" y="30"/>
                    <a:pt x="0" y="22"/>
                  </a:cubicBezTo>
                  <a:lnTo>
                    <a:pt x="0" y="22"/>
                  </a:lnTo>
                  <a:cubicBezTo>
                    <a:pt x="380" y="578"/>
                    <a:pt x="268" y="1358"/>
                    <a:pt x="246" y="2006"/>
                  </a:cubicBezTo>
                  <a:cubicBezTo>
                    <a:pt x="225" y="2786"/>
                    <a:pt x="204" y="3562"/>
                    <a:pt x="177" y="4343"/>
                  </a:cubicBezTo>
                  <a:cubicBezTo>
                    <a:pt x="156" y="5123"/>
                    <a:pt x="204" y="5904"/>
                    <a:pt x="225" y="6706"/>
                  </a:cubicBezTo>
                  <a:cubicBezTo>
                    <a:pt x="268" y="7332"/>
                    <a:pt x="337" y="7974"/>
                    <a:pt x="311" y="8621"/>
                  </a:cubicBezTo>
                  <a:cubicBezTo>
                    <a:pt x="471" y="8578"/>
                    <a:pt x="626" y="8556"/>
                    <a:pt x="781" y="8535"/>
                  </a:cubicBezTo>
                  <a:cubicBezTo>
                    <a:pt x="781" y="8508"/>
                    <a:pt x="781" y="8487"/>
                    <a:pt x="803" y="8466"/>
                  </a:cubicBezTo>
                  <a:lnTo>
                    <a:pt x="781" y="8155"/>
                  </a:lnTo>
                  <a:cubicBezTo>
                    <a:pt x="760" y="7974"/>
                    <a:pt x="760" y="7797"/>
                    <a:pt x="738" y="7621"/>
                  </a:cubicBezTo>
                  <a:cubicBezTo>
                    <a:pt x="712" y="7305"/>
                    <a:pt x="690" y="6995"/>
                    <a:pt x="690" y="6706"/>
                  </a:cubicBezTo>
                  <a:cubicBezTo>
                    <a:pt x="669" y="5947"/>
                    <a:pt x="648" y="5193"/>
                    <a:pt x="605" y="4455"/>
                  </a:cubicBezTo>
                  <a:cubicBezTo>
                    <a:pt x="557" y="3695"/>
                    <a:pt x="605" y="2941"/>
                    <a:pt x="605" y="2182"/>
                  </a:cubicBezTo>
                  <a:lnTo>
                    <a:pt x="605" y="1000"/>
                  </a:lnTo>
                  <a:cubicBezTo>
                    <a:pt x="605" y="824"/>
                    <a:pt x="605" y="647"/>
                    <a:pt x="648" y="487"/>
                  </a:cubicBezTo>
                  <a:cubicBezTo>
                    <a:pt x="648" y="444"/>
                    <a:pt x="738" y="134"/>
                    <a:pt x="760" y="0"/>
                  </a:cubicBezTo>
                  <a:close/>
                </a:path>
              </a:pathLst>
            </a:custGeom>
            <a:solidFill>
              <a:srgbClr val="E57C7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7"/>
            <p:cNvSpPr/>
            <p:nvPr/>
          </p:nvSpPr>
          <p:spPr>
            <a:xfrm>
              <a:off x="6046253" y="2303939"/>
              <a:ext cx="78842" cy="93688"/>
            </a:xfrm>
            <a:custGeom>
              <a:rect b="b" l="l" r="r" t="t"/>
              <a:pathLst>
                <a:path extrusionOk="0" h="1748" w="1471">
                  <a:moveTo>
                    <a:pt x="642" y="1"/>
                  </a:moveTo>
                  <a:cubicBezTo>
                    <a:pt x="620" y="27"/>
                    <a:pt x="599" y="70"/>
                    <a:pt x="578" y="92"/>
                  </a:cubicBezTo>
                  <a:cubicBezTo>
                    <a:pt x="508" y="225"/>
                    <a:pt x="444" y="338"/>
                    <a:pt x="374" y="450"/>
                  </a:cubicBezTo>
                  <a:cubicBezTo>
                    <a:pt x="353" y="471"/>
                    <a:pt x="332" y="493"/>
                    <a:pt x="310" y="493"/>
                  </a:cubicBezTo>
                  <a:lnTo>
                    <a:pt x="289" y="648"/>
                  </a:lnTo>
                  <a:cubicBezTo>
                    <a:pt x="332" y="648"/>
                    <a:pt x="374" y="717"/>
                    <a:pt x="332" y="760"/>
                  </a:cubicBezTo>
                  <a:cubicBezTo>
                    <a:pt x="241" y="851"/>
                    <a:pt x="134" y="937"/>
                    <a:pt x="21" y="985"/>
                  </a:cubicBezTo>
                  <a:cubicBezTo>
                    <a:pt x="43" y="1027"/>
                    <a:pt x="43" y="1070"/>
                    <a:pt x="0" y="1097"/>
                  </a:cubicBezTo>
                  <a:lnTo>
                    <a:pt x="0" y="1118"/>
                  </a:lnTo>
                  <a:cubicBezTo>
                    <a:pt x="21" y="1273"/>
                    <a:pt x="64" y="1429"/>
                    <a:pt x="267" y="1450"/>
                  </a:cubicBezTo>
                  <a:cubicBezTo>
                    <a:pt x="285" y="1454"/>
                    <a:pt x="303" y="1456"/>
                    <a:pt x="322" y="1456"/>
                  </a:cubicBezTo>
                  <a:cubicBezTo>
                    <a:pt x="397" y="1456"/>
                    <a:pt x="484" y="1429"/>
                    <a:pt x="556" y="1429"/>
                  </a:cubicBezTo>
                  <a:cubicBezTo>
                    <a:pt x="620" y="1407"/>
                    <a:pt x="690" y="1386"/>
                    <a:pt x="754" y="1386"/>
                  </a:cubicBezTo>
                  <a:lnTo>
                    <a:pt x="776" y="1386"/>
                  </a:lnTo>
                  <a:cubicBezTo>
                    <a:pt x="845" y="1338"/>
                    <a:pt x="888" y="1273"/>
                    <a:pt x="936" y="1204"/>
                  </a:cubicBezTo>
                  <a:cubicBezTo>
                    <a:pt x="1022" y="1027"/>
                    <a:pt x="1070" y="851"/>
                    <a:pt x="1091" y="648"/>
                  </a:cubicBezTo>
                  <a:cubicBezTo>
                    <a:pt x="1100" y="621"/>
                    <a:pt x="1129" y="609"/>
                    <a:pt x="1157" y="609"/>
                  </a:cubicBezTo>
                  <a:cubicBezTo>
                    <a:pt x="1197" y="609"/>
                    <a:pt x="1237" y="632"/>
                    <a:pt x="1225" y="669"/>
                  </a:cubicBezTo>
                  <a:cubicBezTo>
                    <a:pt x="1203" y="915"/>
                    <a:pt x="1155" y="1183"/>
                    <a:pt x="1000" y="1364"/>
                  </a:cubicBezTo>
                  <a:cubicBezTo>
                    <a:pt x="957" y="1407"/>
                    <a:pt x="909" y="1450"/>
                    <a:pt x="845" y="1471"/>
                  </a:cubicBezTo>
                  <a:cubicBezTo>
                    <a:pt x="845" y="1498"/>
                    <a:pt x="845" y="1541"/>
                    <a:pt x="824" y="1541"/>
                  </a:cubicBezTo>
                  <a:cubicBezTo>
                    <a:pt x="866" y="1605"/>
                    <a:pt x="888" y="1696"/>
                    <a:pt x="979" y="1717"/>
                  </a:cubicBezTo>
                  <a:cubicBezTo>
                    <a:pt x="1008" y="1739"/>
                    <a:pt x="1041" y="1747"/>
                    <a:pt x="1076" y="1747"/>
                  </a:cubicBezTo>
                  <a:cubicBezTo>
                    <a:pt x="1152" y="1747"/>
                    <a:pt x="1237" y="1711"/>
                    <a:pt x="1310" y="1696"/>
                  </a:cubicBezTo>
                  <a:cubicBezTo>
                    <a:pt x="1310" y="1541"/>
                    <a:pt x="1268" y="1295"/>
                    <a:pt x="1289" y="1183"/>
                  </a:cubicBezTo>
                  <a:cubicBezTo>
                    <a:pt x="1337" y="963"/>
                    <a:pt x="1471" y="781"/>
                    <a:pt x="1471" y="562"/>
                  </a:cubicBezTo>
                  <a:cubicBezTo>
                    <a:pt x="1423" y="450"/>
                    <a:pt x="1358" y="359"/>
                    <a:pt x="1225" y="359"/>
                  </a:cubicBezTo>
                  <a:cubicBezTo>
                    <a:pt x="1178" y="359"/>
                    <a:pt x="1153" y="369"/>
                    <a:pt x="1129" y="369"/>
                  </a:cubicBezTo>
                  <a:cubicBezTo>
                    <a:pt x="1117" y="369"/>
                    <a:pt x="1105" y="366"/>
                    <a:pt x="1091" y="359"/>
                  </a:cubicBezTo>
                  <a:cubicBezTo>
                    <a:pt x="1043" y="493"/>
                    <a:pt x="979" y="605"/>
                    <a:pt x="909" y="739"/>
                  </a:cubicBezTo>
                  <a:cubicBezTo>
                    <a:pt x="903" y="751"/>
                    <a:pt x="891" y="756"/>
                    <a:pt x="879" y="756"/>
                  </a:cubicBezTo>
                  <a:cubicBezTo>
                    <a:pt x="849" y="756"/>
                    <a:pt x="815" y="726"/>
                    <a:pt x="845" y="696"/>
                  </a:cubicBezTo>
                  <a:lnTo>
                    <a:pt x="1043" y="295"/>
                  </a:lnTo>
                  <a:cubicBezTo>
                    <a:pt x="1022" y="268"/>
                    <a:pt x="1022" y="247"/>
                    <a:pt x="1000" y="225"/>
                  </a:cubicBezTo>
                  <a:cubicBezTo>
                    <a:pt x="979" y="161"/>
                    <a:pt x="909" y="113"/>
                    <a:pt x="824" y="70"/>
                  </a:cubicBezTo>
                  <a:cubicBezTo>
                    <a:pt x="754" y="49"/>
                    <a:pt x="690" y="27"/>
                    <a:pt x="642" y="1"/>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7"/>
            <p:cNvSpPr/>
            <p:nvPr/>
          </p:nvSpPr>
          <p:spPr>
            <a:xfrm>
              <a:off x="6178639" y="2442649"/>
              <a:ext cx="61101" cy="87900"/>
            </a:xfrm>
            <a:custGeom>
              <a:rect b="b" l="l" r="r" t="t"/>
              <a:pathLst>
                <a:path extrusionOk="0" h="1640" w="1140">
                  <a:moveTo>
                    <a:pt x="691" y="1"/>
                  </a:moveTo>
                  <a:cubicBezTo>
                    <a:pt x="648" y="44"/>
                    <a:pt x="605" y="65"/>
                    <a:pt x="536" y="113"/>
                  </a:cubicBezTo>
                  <a:cubicBezTo>
                    <a:pt x="445" y="156"/>
                    <a:pt x="290" y="220"/>
                    <a:pt x="177" y="290"/>
                  </a:cubicBezTo>
                  <a:cubicBezTo>
                    <a:pt x="177" y="333"/>
                    <a:pt x="177" y="354"/>
                    <a:pt x="134" y="381"/>
                  </a:cubicBezTo>
                  <a:cubicBezTo>
                    <a:pt x="134" y="381"/>
                    <a:pt x="113" y="402"/>
                    <a:pt x="92" y="402"/>
                  </a:cubicBezTo>
                  <a:cubicBezTo>
                    <a:pt x="1" y="648"/>
                    <a:pt x="247" y="755"/>
                    <a:pt x="423" y="937"/>
                  </a:cubicBezTo>
                  <a:cubicBezTo>
                    <a:pt x="578" y="1113"/>
                    <a:pt x="380" y="1381"/>
                    <a:pt x="493" y="1536"/>
                  </a:cubicBezTo>
                  <a:cubicBezTo>
                    <a:pt x="614" y="1606"/>
                    <a:pt x="703" y="1640"/>
                    <a:pt x="760" y="1640"/>
                  </a:cubicBezTo>
                  <a:cubicBezTo>
                    <a:pt x="829" y="1640"/>
                    <a:pt x="851" y="1590"/>
                    <a:pt x="824" y="1493"/>
                  </a:cubicBezTo>
                  <a:cubicBezTo>
                    <a:pt x="824" y="1423"/>
                    <a:pt x="824" y="1381"/>
                    <a:pt x="803" y="1338"/>
                  </a:cubicBezTo>
                  <a:cubicBezTo>
                    <a:pt x="803" y="1226"/>
                    <a:pt x="803" y="1135"/>
                    <a:pt x="824" y="1022"/>
                  </a:cubicBezTo>
                  <a:cubicBezTo>
                    <a:pt x="846" y="958"/>
                    <a:pt x="915" y="889"/>
                    <a:pt x="937" y="825"/>
                  </a:cubicBezTo>
                  <a:cubicBezTo>
                    <a:pt x="1049" y="621"/>
                    <a:pt x="1113" y="445"/>
                    <a:pt x="1140" y="220"/>
                  </a:cubicBezTo>
                  <a:lnTo>
                    <a:pt x="1140" y="220"/>
                  </a:lnTo>
                  <a:cubicBezTo>
                    <a:pt x="1093" y="227"/>
                    <a:pt x="1047" y="232"/>
                    <a:pt x="1003" y="232"/>
                  </a:cubicBezTo>
                  <a:cubicBezTo>
                    <a:pt x="878" y="232"/>
                    <a:pt x="776" y="189"/>
                    <a:pt x="760" y="22"/>
                  </a:cubicBezTo>
                  <a:lnTo>
                    <a:pt x="691" y="1"/>
                  </a:ln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7"/>
            <p:cNvSpPr/>
            <p:nvPr/>
          </p:nvSpPr>
          <p:spPr>
            <a:xfrm>
              <a:off x="6215621" y="2328004"/>
              <a:ext cx="164866" cy="138228"/>
            </a:xfrm>
            <a:custGeom>
              <a:rect b="b" l="l" r="r" t="t"/>
              <a:pathLst>
                <a:path extrusionOk="0" h="2579" w="3076">
                  <a:moveTo>
                    <a:pt x="2696" y="1"/>
                  </a:moveTo>
                  <a:cubicBezTo>
                    <a:pt x="2674" y="86"/>
                    <a:pt x="2632" y="177"/>
                    <a:pt x="2589" y="268"/>
                  </a:cubicBezTo>
                  <a:cubicBezTo>
                    <a:pt x="2446" y="463"/>
                    <a:pt x="2240" y="629"/>
                    <a:pt x="2007" y="629"/>
                  </a:cubicBezTo>
                  <a:cubicBezTo>
                    <a:pt x="1979" y="629"/>
                    <a:pt x="1950" y="627"/>
                    <a:pt x="1920" y="621"/>
                  </a:cubicBezTo>
                  <a:lnTo>
                    <a:pt x="1920" y="621"/>
                  </a:lnTo>
                  <a:cubicBezTo>
                    <a:pt x="2027" y="937"/>
                    <a:pt x="1920" y="1338"/>
                    <a:pt x="1696" y="1605"/>
                  </a:cubicBezTo>
                  <a:cubicBezTo>
                    <a:pt x="1562" y="1760"/>
                    <a:pt x="1295" y="1873"/>
                    <a:pt x="1092" y="1894"/>
                  </a:cubicBezTo>
                  <a:cubicBezTo>
                    <a:pt x="781" y="1894"/>
                    <a:pt x="690" y="1605"/>
                    <a:pt x="471" y="1472"/>
                  </a:cubicBezTo>
                  <a:cubicBezTo>
                    <a:pt x="423" y="1648"/>
                    <a:pt x="359" y="1803"/>
                    <a:pt x="247" y="1937"/>
                  </a:cubicBezTo>
                  <a:cubicBezTo>
                    <a:pt x="182" y="2006"/>
                    <a:pt x="92" y="2070"/>
                    <a:pt x="1" y="2140"/>
                  </a:cubicBezTo>
                  <a:lnTo>
                    <a:pt x="70" y="2161"/>
                  </a:lnTo>
                  <a:cubicBezTo>
                    <a:pt x="70" y="2151"/>
                    <a:pt x="75" y="2145"/>
                    <a:pt x="81" y="2145"/>
                  </a:cubicBezTo>
                  <a:cubicBezTo>
                    <a:pt x="86" y="2145"/>
                    <a:pt x="92" y="2151"/>
                    <a:pt x="92" y="2161"/>
                  </a:cubicBezTo>
                  <a:cubicBezTo>
                    <a:pt x="123" y="2269"/>
                    <a:pt x="192" y="2307"/>
                    <a:pt x="275" y="2307"/>
                  </a:cubicBezTo>
                  <a:cubicBezTo>
                    <a:pt x="429" y="2307"/>
                    <a:pt x="630" y="2174"/>
                    <a:pt x="717" y="2119"/>
                  </a:cubicBezTo>
                  <a:lnTo>
                    <a:pt x="739" y="2119"/>
                  </a:lnTo>
                  <a:lnTo>
                    <a:pt x="739" y="2070"/>
                  </a:lnTo>
                  <a:cubicBezTo>
                    <a:pt x="722" y="2038"/>
                    <a:pt x="756" y="1990"/>
                    <a:pt x="791" y="1990"/>
                  </a:cubicBezTo>
                  <a:cubicBezTo>
                    <a:pt x="802" y="1990"/>
                    <a:pt x="814" y="1995"/>
                    <a:pt x="824" y="2006"/>
                  </a:cubicBezTo>
                  <a:cubicBezTo>
                    <a:pt x="894" y="2070"/>
                    <a:pt x="872" y="2140"/>
                    <a:pt x="824" y="2204"/>
                  </a:cubicBezTo>
                  <a:cubicBezTo>
                    <a:pt x="739" y="2386"/>
                    <a:pt x="781" y="2493"/>
                    <a:pt x="958" y="2493"/>
                  </a:cubicBezTo>
                  <a:cubicBezTo>
                    <a:pt x="1092" y="2472"/>
                    <a:pt x="1161" y="2295"/>
                    <a:pt x="1204" y="2161"/>
                  </a:cubicBezTo>
                  <a:cubicBezTo>
                    <a:pt x="1211" y="2137"/>
                    <a:pt x="1230" y="2127"/>
                    <a:pt x="1250" y="2127"/>
                  </a:cubicBezTo>
                  <a:cubicBezTo>
                    <a:pt x="1287" y="2127"/>
                    <a:pt x="1330" y="2162"/>
                    <a:pt x="1316" y="2204"/>
                  </a:cubicBezTo>
                  <a:cubicBezTo>
                    <a:pt x="1273" y="2316"/>
                    <a:pt x="1204" y="2450"/>
                    <a:pt x="1092" y="2520"/>
                  </a:cubicBezTo>
                  <a:cubicBezTo>
                    <a:pt x="1152" y="2560"/>
                    <a:pt x="1208" y="2579"/>
                    <a:pt x="1262" y="2579"/>
                  </a:cubicBezTo>
                  <a:cubicBezTo>
                    <a:pt x="1352" y="2579"/>
                    <a:pt x="1436" y="2526"/>
                    <a:pt x="1519" y="2429"/>
                  </a:cubicBezTo>
                  <a:cubicBezTo>
                    <a:pt x="1530" y="2418"/>
                    <a:pt x="1546" y="2413"/>
                    <a:pt x="1565" y="2413"/>
                  </a:cubicBezTo>
                  <a:cubicBezTo>
                    <a:pt x="1584" y="2413"/>
                    <a:pt x="1605" y="2418"/>
                    <a:pt x="1626" y="2429"/>
                  </a:cubicBezTo>
                  <a:cubicBezTo>
                    <a:pt x="1696" y="2252"/>
                    <a:pt x="1717" y="2070"/>
                    <a:pt x="1717" y="1873"/>
                  </a:cubicBezTo>
                  <a:cubicBezTo>
                    <a:pt x="1717" y="1827"/>
                    <a:pt x="1751" y="1804"/>
                    <a:pt x="1784" y="1804"/>
                  </a:cubicBezTo>
                  <a:cubicBezTo>
                    <a:pt x="1818" y="1804"/>
                    <a:pt x="1851" y="1827"/>
                    <a:pt x="1851" y="1873"/>
                  </a:cubicBezTo>
                  <a:cubicBezTo>
                    <a:pt x="1872" y="2092"/>
                    <a:pt x="1808" y="2295"/>
                    <a:pt x="1696" y="2472"/>
                  </a:cubicBezTo>
                  <a:cubicBezTo>
                    <a:pt x="1705" y="2474"/>
                    <a:pt x="1714" y="2476"/>
                    <a:pt x="1723" y="2476"/>
                  </a:cubicBezTo>
                  <a:cubicBezTo>
                    <a:pt x="1869" y="2476"/>
                    <a:pt x="2010" y="2135"/>
                    <a:pt x="2076" y="2049"/>
                  </a:cubicBezTo>
                  <a:cubicBezTo>
                    <a:pt x="2161" y="1958"/>
                    <a:pt x="2386" y="1851"/>
                    <a:pt x="2455" y="1739"/>
                  </a:cubicBezTo>
                  <a:cubicBezTo>
                    <a:pt x="2498" y="1648"/>
                    <a:pt x="2455" y="1557"/>
                    <a:pt x="2477" y="1450"/>
                  </a:cubicBezTo>
                  <a:cubicBezTo>
                    <a:pt x="2428" y="1316"/>
                    <a:pt x="2343" y="1183"/>
                    <a:pt x="2231" y="1092"/>
                  </a:cubicBezTo>
                  <a:cubicBezTo>
                    <a:pt x="2174" y="1057"/>
                    <a:pt x="2224" y="990"/>
                    <a:pt x="2268" y="990"/>
                  </a:cubicBezTo>
                  <a:cubicBezTo>
                    <a:pt x="2278" y="990"/>
                    <a:pt x="2287" y="993"/>
                    <a:pt x="2295" y="1001"/>
                  </a:cubicBezTo>
                  <a:cubicBezTo>
                    <a:pt x="2428" y="1113"/>
                    <a:pt x="2498" y="1247"/>
                    <a:pt x="2541" y="1402"/>
                  </a:cubicBezTo>
                  <a:cubicBezTo>
                    <a:pt x="2744" y="1359"/>
                    <a:pt x="2942" y="1359"/>
                    <a:pt x="2856" y="889"/>
                  </a:cubicBezTo>
                  <a:cubicBezTo>
                    <a:pt x="2830" y="846"/>
                    <a:pt x="2856" y="824"/>
                    <a:pt x="2878" y="803"/>
                  </a:cubicBezTo>
                  <a:lnTo>
                    <a:pt x="2808" y="734"/>
                  </a:lnTo>
                  <a:cubicBezTo>
                    <a:pt x="2765" y="712"/>
                    <a:pt x="2723" y="691"/>
                    <a:pt x="2674" y="669"/>
                  </a:cubicBezTo>
                  <a:cubicBezTo>
                    <a:pt x="2620" y="651"/>
                    <a:pt x="2627" y="569"/>
                    <a:pt x="2669" y="569"/>
                  </a:cubicBezTo>
                  <a:cubicBezTo>
                    <a:pt x="2677" y="569"/>
                    <a:pt x="2686" y="572"/>
                    <a:pt x="2696" y="578"/>
                  </a:cubicBezTo>
                  <a:cubicBezTo>
                    <a:pt x="2765" y="600"/>
                    <a:pt x="2830" y="648"/>
                    <a:pt x="2899" y="691"/>
                  </a:cubicBezTo>
                  <a:cubicBezTo>
                    <a:pt x="2899" y="691"/>
                    <a:pt x="2899" y="669"/>
                    <a:pt x="2920" y="648"/>
                  </a:cubicBezTo>
                  <a:cubicBezTo>
                    <a:pt x="2990" y="578"/>
                    <a:pt x="3054" y="488"/>
                    <a:pt x="3076" y="354"/>
                  </a:cubicBezTo>
                  <a:cubicBezTo>
                    <a:pt x="3054" y="247"/>
                    <a:pt x="2942" y="177"/>
                    <a:pt x="2830" y="113"/>
                  </a:cubicBezTo>
                  <a:cubicBezTo>
                    <a:pt x="2808" y="86"/>
                    <a:pt x="2808" y="65"/>
                    <a:pt x="2808" y="44"/>
                  </a:cubicBezTo>
                  <a:lnTo>
                    <a:pt x="2696" y="1"/>
                  </a:ln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7"/>
            <p:cNvSpPr/>
            <p:nvPr/>
          </p:nvSpPr>
          <p:spPr>
            <a:xfrm>
              <a:off x="6357815" y="2191867"/>
              <a:ext cx="32426" cy="147983"/>
            </a:xfrm>
            <a:custGeom>
              <a:rect b="b" l="l" r="r" t="t"/>
              <a:pathLst>
                <a:path extrusionOk="0" h="2761" w="605">
                  <a:moveTo>
                    <a:pt x="358" y="1"/>
                  </a:moveTo>
                  <a:cubicBezTo>
                    <a:pt x="310" y="65"/>
                    <a:pt x="267" y="134"/>
                    <a:pt x="203" y="199"/>
                  </a:cubicBezTo>
                  <a:cubicBezTo>
                    <a:pt x="190" y="204"/>
                    <a:pt x="178" y="207"/>
                    <a:pt x="166" y="207"/>
                  </a:cubicBezTo>
                  <a:cubicBezTo>
                    <a:pt x="135" y="207"/>
                    <a:pt x="112" y="187"/>
                    <a:pt x="112" y="156"/>
                  </a:cubicBezTo>
                  <a:lnTo>
                    <a:pt x="0" y="177"/>
                  </a:lnTo>
                  <a:cubicBezTo>
                    <a:pt x="21" y="402"/>
                    <a:pt x="0" y="600"/>
                    <a:pt x="21" y="824"/>
                  </a:cubicBezTo>
                  <a:cubicBezTo>
                    <a:pt x="70" y="1204"/>
                    <a:pt x="177" y="1626"/>
                    <a:pt x="112" y="2028"/>
                  </a:cubicBezTo>
                  <a:cubicBezTo>
                    <a:pt x="134" y="2183"/>
                    <a:pt x="112" y="2386"/>
                    <a:pt x="43" y="2541"/>
                  </a:cubicBezTo>
                  <a:lnTo>
                    <a:pt x="155" y="2584"/>
                  </a:lnTo>
                  <a:cubicBezTo>
                    <a:pt x="170" y="2569"/>
                    <a:pt x="188" y="2553"/>
                    <a:pt x="205" y="2553"/>
                  </a:cubicBezTo>
                  <a:cubicBezTo>
                    <a:pt x="212" y="2553"/>
                    <a:pt x="218" y="2556"/>
                    <a:pt x="225" y="2562"/>
                  </a:cubicBezTo>
                  <a:cubicBezTo>
                    <a:pt x="337" y="2605"/>
                    <a:pt x="423" y="2675"/>
                    <a:pt x="471" y="2760"/>
                  </a:cubicBezTo>
                  <a:cubicBezTo>
                    <a:pt x="492" y="2584"/>
                    <a:pt x="492" y="2407"/>
                    <a:pt x="492" y="2274"/>
                  </a:cubicBezTo>
                  <a:cubicBezTo>
                    <a:pt x="471" y="2252"/>
                    <a:pt x="471" y="2252"/>
                    <a:pt x="444" y="2252"/>
                  </a:cubicBezTo>
                  <a:cubicBezTo>
                    <a:pt x="401" y="2225"/>
                    <a:pt x="337" y="2204"/>
                    <a:pt x="289" y="2183"/>
                  </a:cubicBezTo>
                  <a:cubicBezTo>
                    <a:pt x="231" y="2163"/>
                    <a:pt x="243" y="2088"/>
                    <a:pt x="292" y="2088"/>
                  </a:cubicBezTo>
                  <a:cubicBezTo>
                    <a:pt x="297" y="2088"/>
                    <a:pt x="304" y="2089"/>
                    <a:pt x="310" y="2092"/>
                  </a:cubicBezTo>
                  <a:cubicBezTo>
                    <a:pt x="380" y="2118"/>
                    <a:pt x="444" y="2140"/>
                    <a:pt x="492" y="2161"/>
                  </a:cubicBezTo>
                  <a:lnTo>
                    <a:pt x="492" y="2092"/>
                  </a:lnTo>
                  <a:lnTo>
                    <a:pt x="492" y="1872"/>
                  </a:lnTo>
                  <a:cubicBezTo>
                    <a:pt x="444" y="1872"/>
                    <a:pt x="401" y="1894"/>
                    <a:pt x="337" y="1915"/>
                  </a:cubicBezTo>
                  <a:cubicBezTo>
                    <a:pt x="326" y="1922"/>
                    <a:pt x="316" y="1925"/>
                    <a:pt x="307" y="1925"/>
                  </a:cubicBezTo>
                  <a:cubicBezTo>
                    <a:pt x="263" y="1925"/>
                    <a:pt x="257" y="1847"/>
                    <a:pt x="310" y="1824"/>
                  </a:cubicBezTo>
                  <a:cubicBezTo>
                    <a:pt x="358" y="1803"/>
                    <a:pt x="423" y="1782"/>
                    <a:pt x="492" y="1782"/>
                  </a:cubicBezTo>
                  <a:cubicBezTo>
                    <a:pt x="471" y="1626"/>
                    <a:pt x="444" y="1493"/>
                    <a:pt x="471" y="1359"/>
                  </a:cubicBezTo>
                  <a:cubicBezTo>
                    <a:pt x="471" y="1156"/>
                    <a:pt x="604" y="937"/>
                    <a:pt x="401" y="782"/>
                  </a:cubicBezTo>
                  <a:lnTo>
                    <a:pt x="380" y="755"/>
                  </a:lnTo>
                  <a:cubicBezTo>
                    <a:pt x="337" y="803"/>
                    <a:pt x="310" y="846"/>
                    <a:pt x="267" y="888"/>
                  </a:cubicBezTo>
                  <a:cubicBezTo>
                    <a:pt x="261" y="910"/>
                    <a:pt x="246" y="918"/>
                    <a:pt x="229" y="918"/>
                  </a:cubicBezTo>
                  <a:cubicBezTo>
                    <a:pt x="192" y="918"/>
                    <a:pt x="147" y="875"/>
                    <a:pt x="177" y="846"/>
                  </a:cubicBezTo>
                  <a:cubicBezTo>
                    <a:pt x="267" y="733"/>
                    <a:pt x="358" y="648"/>
                    <a:pt x="380" y="514"/>
                  </a:cubicBezTo>
                  <a:cubicBezTo>
                    <a:pt x="380" y="487"/>
                    <a:pt x="401" y="487"/>
                    <a:pt x="401" y="487"/>
                  </a:cubicBezTo>
                  <a:cubicBezTo>
                    <a:pt x="423" y="311"/>
                    <a:pt x="423" y="177"/>
                    <a:pt x="358" y="1"/>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7"/>
            <p:cNvSpPr/>
            <p:nvPr/>
          </p:nvSpPr>
          <p:spPr>
            <a:xfrm>
              <a:off x="6351759" y="2081831"/>
              <a:ext cx="38483" cy="119576"/>
            </a:xfrm>
            <a:custGeom>
              <a:rect b="b" l="l" r="r" t="t"/>
              <a:pathLst>
                <a:path extrusionOk="0" h="2231" w="718">
                  <a:moveTo>
                    <a:pt x="691" y="0"/>
                  </a:moveTo>
                  <a:lnTo>
                    <a:pt x="605" y="27"/>
                  </a:lnTo>
                  <a:cubicBezTo>
                    <a:pt x="605" y="134"/>
                    <a:pt x="605" y="268"/>
                    <a:pt x="536" y="380"/>
                  </a:cubicBezTo>
                  <a:cubicBezTo>
                    <a:pt x="471" y="471"/>
                    <a:pt x="338" y="471"/>
                    <a:pt x="316" y="562"/>
                  </a:cubicBezTo>
                  <a:cubicBezTo>
                    <a:pt x="268" y="669"/>
                    <a:pt x="225" y="781"/>
                    <a:pt x="134" y="829"/>
                  </a:cubicBezTo>
                  <a:lnTo>
                    <a:pt x="113" y="851"/>
                  </a:lnTo>
                  <a:cubicBezTo>
                    <a:pt x="113" y="984"/>
                    <a:pt x="70" y="1097"/>
                    <a:pt x="1" y="1182"/>
                  </a:cubicBezTo>
                  <a:cubicBezTo>
                    <a:pt x="22" y="1385"/>
                    <a:pt x="70" y="1562"/>
                    <a:pt x="92" y="1765"/>
                  </a:cubicBezTo>
                  <a:cubicBezTo>
                    <a:pt x="113" y="1872"/>
                    <a:pt x="92" y="2006"/>
                    <a:pt x="113" y="2118"/>
                  </a:cubicBezTo>
                  <a:lnTo>
                    <a:pt x="113" y="2230"/>
                  </a:lnTo>
                  <a:lnTo>
                    <a:pt x="225" y="2209"/>
                  </a:lnTo>
                  <a:cubicBezTo>
                    <a:pt x="225" y="2209"/>
                    <a:pt x="225" y="2187"/>
                    <a:pt x="247" y="2166"/>
                  </a:cubicBezTo>
                  <a:cubicBezTo>
                    <a:pt x="290" y="2097"/>
                    <a:pt x="359" y="2054"/>
                    <a:pt x="402" y="1984"/>
                  </a:cubicBezTo>
                  <a:lnTo>
                    <a:pt x="402" y="1920"/>
                  </a:lnTo>
                  <a:cubicBezTo>
                    <a:pt x="514" y="1717"/>
                    <a:pt x="493" y="1653"/>
                    <a:pt x="471" y="1449"/>
                  </a:cubicBezTo>
                  <a:lnTo>
                    <a:pt x="423" y="1407"/>
                  </a:lnTo>
                  <a:cubicBezTo>
                    <a:pt x="402" y="1471"/>
                    <a:pt x="359" y="1519"/>
                    <a:pt x="316" y="1562"/>
                  </a:cubicBezTo>
                  <a:cubicBezTo>
                    <a:pt x="305" y="1572"/>
                    <a:pt x="292" y="1576"/>
                    <a:pt x="280" y="1576"/>
                  </a:cubicBezTo>
                  <a:cubicBezTo>
                    <a:pt x="243" y="1576"/>
                    <a:pt x="214" y="1535"/>
                    <a:pt x="247" y="1519"/>
                  </a:cubicBezTo>
                  <a:cubicBezTo>
                    <a:pt x="338" y="1449"/>
                    <a:pt x="380" y="1385"/>
                    <a:pt x="423" y="1316"/>
                  </a:cubicBezTo>
                  <a:cubicBezTo>
                    <a:pt x="471" y="1161"/>
                    <a:pt x="626" y="936"/>
                    <a:pt x="514" y="829"/>
                  </a:cubicBezTo>
                  <a:lnTo>
                    <a:pt x="493" y="829"/>
                  </a:lnTo>
                  <a:cubicBezTo>
                    <a:pt x="471" y="851"/>
                    <a:pt x="450" y="893"/>
                    <a:pt x="423" y="915"/>
                  </a:cubicBezTo>
                  <a:cubicBezTo>
                    <a:pt x="411" y="929"/>
                    <a:pt x="396" y="935"/>
                    <a:pt x="383" y="935"/>
                  </a:cubicBezTo>
                  <a:cubicBezTo>
                    <a:pt x="352" y="935"/>
                    <a:pt x="329" y="902"/>
                    <a:pt x="359" y="872"/>
                  </a:cubicBezTo>
                  <a:cubicBezTo>
                    <a:pt x="450" y="781"/>
                    <a:pt x="514" y="669"/>
                    <a:pt x="584" y="583"/>
                  </a:cubicBezTo>
                  <a:cubicBezTo>
                    <a:pt x="605" y="535"/>
                    <a:pt x="626" y="492"/>
                    <a:pt x="626" y="428"/>
                  </a:cubicBezTo>
                  <a:cubicBezTo>
                    <a:pt x="669" y="337"/>
                    <a:pt x="717" y="161"/>
                    <a:pt x="691" y="0"/>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7"/>
            <p:cNvSpPr/>
            <p:nvPr/>
          </p:nvSpPr>
          <p:spPr>
            <a:xfrm>
              <a:off x="6266914" y="2052031"/>
              <a:ext cx="121881" cy="131635"/>
            </a:xfrm>
            <a:custGeom>
              <a:rect b="b" l="l" r="r" t="t"/>
              <a:pathLst>
                <a:path extrusionOk="0" h="2456" w="2274">
                  <a:moveTo>
                    <a:pt x="1252" y="0"/>
                  </a:moveTo>
                  <a:cubicBezTo>
                    <a:pt x="1140" y="48"/>
                    <a:pt x="1049" y="155"/>
                    <a:pt x="985" y="246"/>
                  </a:cubicBezTo>
                  <a:cubicBezTo>
                    <a:pt x="937" y="423"/>
                    <a:pt x="963" y="647"/>
                    <a:pt x="1070" y="759"/>
                  </a:cubicBezTo>
                  <a:cubicBezTo>
                    <a:pt x="1125" y="810"/>
                    <a:pt x="1081" y="864"/>
                    <a:pt x="1028" y="864"/>
                  </a:cubicBezTo>
                  <a:cubicBezTo>
                    <a:pt x="1014" y="864"/>
                    <a:pt x="999" y="860"/>
                    <a:pt x="985" y="850"/>
                  </a:cubicBezTo>
                  <a:cubicBezTo>
                    <a:pt x="894" y="738"/>
                    <a:pt x="851" y="604"/>
                    <a:pt x="873" y="449"/>
                  </a:cubicBezTo>
                  <a:lnTo>
                    <a:pt x="873" y="449"/>
                  </a:lnTo>
                  <a:cubicBezTo>
                    <a:pt x="782" y="604"/>
                    <a:pt x="717" y="759"/>
                    <a:pt x="562" y="872"/>
                  </a:cubicBezTo>
                  <a:cubicBezTo>
                    <a:pt x="536" y="872"/>
                    <a:pt x="514" y="893"/>
                    <a:pt x="493" y="893"/>
                  </a:cubicBezTo>
                  <a:lnTo>
                    <a:pt x="493" y="1005"/>
                  </a:lnTo>
                  <a:cubicBezTo>
                    <a:pt x="493" y="1182"/>
                    <a:pt x="605" y="1273"/>
                    <a:pt x="739" y="1358"/>
                  </a:cubicBezTo>
                  <a:cubicBezTo>
                    <a:pt x="791" y="1397"/>
                    <a:pt x="745" y="1461"/>
                    <a:pt x="688" y="1461"/>
                  </a:cubicBezTo>
                  <a:cubicBezTo>
                    <a:pt x="675" y="1461"/>
                    <a:pt x="661" y="1457"/>
                    <a:pt x="648" y="1449"/>
                  </a:cubicBezTo>
                  <a:cubicBezTo>
                    <a:pt x="514" y="1337"/>
                    <a:pt x="402" y="1225"/>
                    <a:pt x="402" y="1048"/>
                  </a:cubicBezTo>
                  <a:cubicBezTo>
                    <a:pt x="247" y="1091"/>
                    <a:pt x="183" y="1182"/>
                    <a:pt x="135" y="1316"/>
                  </a:cubicBezTo>
                  <a:cubicBezTo>
                    <a:pt x="135" y="1358"/>
                    <a:pt x="135" y="1385"/>
                    <a:pt x="113" y="1407"/>
                  </a:cubicBezTo>
                  <a:cubicBezTo>
                    <a:pt x="113" y="1540"/>
                    <a:pt x="161" y="1695"/>
                    <a:pt x="247" y="1786"/>
                  </a:cubicBezTo>
                  <a:cubicBezTo>
                    <a:pt x="299" y="1834"/>
                    <a:pt x="261" y="1897"/>
                    <a:pt x="212" y="1897"/>
                  </a:cubicBezTo>
                  <a:cubicBezTo>
                    <a:pt x="196" y="1897"/>
                    <a:pt x="178" y="1889"/>
                    <a:pt x="161" y="1872"/>
                  </a:cubicBezTo>
                  <a:lnTo>
                    <a:pt x="1" y="2005"/>
                  </a:lnTo>
                  <a:cubicBezTo>
                    <a:pt x="28" y="2005"/>
                    <a:pt x="49" y="2005"/>
                    <a:pt x="49" y="2027"/>
                  </a:cubicBezTo>
                  <a:cubicBezTo>
                    <a:pt x="70" y="2161"/>
                    <a:pt x="70" y="2321"/>
                    <a:pt x="28" y="2428"/>
                  </a:cubicBezTo>
                  <a:lnTo>
                    <a:pt x="70" y="2428"/>
                  </a:lnTo>
                  <a:cubicBezTo>
                    <a:pt x="107" y="2447"/>
                    <a:pt x="144" y="2455"/>
                    <a:pt x="180" y="2455"/>
                  </a:cubicBezTo>
                  <a:cubicBezTo>
                    <a:pt x="318" y="2455"/>
                    <a:pt x="447" y="2336"/>
                    <a:pt x="514" y="2230"/>
                  </a:cubicBezTo>
                  <a:cubicBezTo>
                    <a:pt x="514" y="2187"/>
                    <a:pt x="536" y="2161"/>
                    <a:pt x="536" y="2139"/>
                  </a:cubicBezTo>
                  <a:cubicBezTo>
                    <a:pt x="562" y="2027"/>
                    <a:pt x="536" y="1893"/>
                    <a:pt x="514" y="1786"/>
                  </a:cubicBezTo>
                  <a:cubicBezTo>
                    <a:pt x="500" y="1741"/>
                    <a:pt x="544" y="1707"/>
                    <a:pt x="581" y="1707"/>
                  </a:cubicBezTo>
                  <a:cubicBezTo>
                    <a:pt x="601" y="1707"/>
                    <a:pt x="619" y="1716"/>
                    <a:pt x="627" y="1738"/>
                  </a:cubicBezTo>
                  <a:cubicBezTo>
                    <a:pt x="648" y="1872"/>
                    <a:pt x="648" y="2005"/>
                    <a:pt x="605" y="2139"/>
                  </a:cubicBezTo>
                  <a:lnTo>
                    <a:pt x="648" y="2139"/>
                  </a:lnTo>
                  <a:cubicBezTo>
                    <a:pt x="676" y="2156"/>
                    <a:pt x="703" y="2164"/>
                    <a:pt x="731" y="2164"/>
                  </a:cubicBezTo>
                  <a:cubicBezTo>
                    <a:pt x="816" y="2164"/>
                    <a:pt x="900" y="2095"/>
                    <a:pt x="985" y="2027"/>
                  </a:cubicBezTo>
                  <a:cubicBezTo>
                    <a:pt x="985" y="2005"/>
                    <a:pt x="985" y="2005"/>
                    <a:pt x="1006" y="2005"/>
                  </a:cubicBezTo>
                  <a:cubicBezTo>
                    <a:pt x="1028" y="1984"/>
                    <a:pt x="1028" y="1963"/>
                    <a:pt x="1049" y="1941"/>
                  </a:cubicBezTo>
                  <a:cubicBezTo>
                    <a:pt x="1049" y="1893"/>
                    <a:pt x="1070" y="1829"/>
                    <a:pt x="1070" y="1829"/>
                  </a:cubicBezTo>
                  <a:cubicBezTo>
                    <a:pt x="1070" y="1674"/>
                    <a:pt x="1028" y="1519"/>
                    <a:pt x="985" y="1385"/>
                  </a:cubicBezTo>
                  <a:cubicBezTo>
                    <a:pt x="985" y="1330"/>
                    <a:pt x="1027" y="1300"/>
                    <a:pt x="1064" y="1300"/>
                  </a:cubicBezTo>
                  <a:cubicBezTo>
                    <a:pt x="1088" y="1300"/>
                    <a:pt x="1110" y="1312"/>
                    <a:pt x="1119" y="1337"/>
                  </a:cubicBezTo>
                  <a:cubicBezTo>
                    <a:pt x="1183" y="1471"/>
                    <a:pt x="1204" y="1626"/>
                    <a:pt x="1183" y="1786"/>
                  </a:cubicBezTo>
                  <a:cubicBezTo>
                    <a:pt x="1365" y="1786"/>
                    <a:pt x="1471" y="1604"/>
                    <a:pt x="1520" y="1449"/>
                  </a:cubicBezTo>
                  <a:lnTo>
                    <a:pt x="1520" y="1428"/>
                  </a:lnTo>
                  <a:cubicBezTo>
                    <a:pt x="1513" y="1441"/>
                    <a:pt x="1502" y="1446"/>
                    <a:pt x="1491" y="1446"/>
                  </a:cubicBezTo>
                  <a:cubicBezTo>
                    <a:pt x="1466" y="1446"/>
                    <a:pt x="1442" y="1421"/>
                    <a:pt x="1471" y="1407"/>
                  </a:cubicBezTo>
                  <a:lnTo>
                    <a:pt x="1520" y="1407"/>
                  </a:lnTo>
                  <a:cubicBezTo>
                    <a:pt x="1498" y="1337"/>
                    <a:pt x="1471" y="1294"/>
                    <a:pt x="1450" y="1251"/>
                  </a:cubicBezTo>
                  <a:cubicBezTo>
                    <a:pt x="1429" y="1182"/>
                    <a:pt x="1386" y="1139"/>
                    <a:pt x="1316" y="1070"/>
                  </a:cubicBezTo>
                  <a:cubicBezTo>
                    <a:pt x="1284" y="1022"/>
                    <a:pt x="1327" y="959"/>
                    <a:pt x="1368" y="959"/>
                  </a:cubicBezTo>
                  <a:cubicBezTo>
                    <a:pt x="1382" y="959"/>
                    <a:pt x="1396" y="966"/>
                    <a:pt x="1407" y="984"/>
                  </a:cubicBezTo>
                  <a:cubicBezTo>
                    <a:pt x="1498" y="1070"/>
                    <a:pt x="1562" y="1203"/>
                    <a:pt x="1605" y="1316"/>
                  </a:cubicBezTo>
                  <a:lnTo>
                    <a:pt x="1632" y="1316"/>
                  </a:lnTo>
                  <a:cubicBezTo>
                    <a:pt x="1675" y="1294"/>
                    <a:pt x="1696" y="1225"/>
                    <a:pt x="1717" y="1182"/>
                  </a:cubicBezTo>
                  <a:cubicBezTo>
                    <a:pt x="1739" y="1118"/>
                    <a:pt x="1739" y="1027"/>
                    <a:pt x="1787" y="984"/>
                  </a:cubicBezTo>
                  <a:cubicBezTo>
                    <a:pt x="1808" y="893"/>
                    <a:pt x="1808" y="824"/>
                    <a:pt x="1830" y="738"/>
                  </a:cubicBezTo>
                  <a:cubicBezTo>
                    <a:pt x="1830" y="710"/>
                    <a:pt x="1851" y="697"/>
                    <a:pt x="1876" y="697"/>
                  </a:cubicBezTo>
                  <a:cubicBezTo>
                    <a:pt x="1912" y="697"/>
                    <a:pt x="1955" y="726"/>
                    <a:pt x="1942" y="781"/>
                  </a:cubicBezTo>
                  <a:cubicBezTo>
                    <a:pt x="1942" y="824"/>
                    <a:pt x="1921" y="850"/>
                    <a:pt x="1921" y="893"/>
                  </a:cubicBezTo>
                  <a:cubicBezTo>
                    <a:pt x="1921" y="893"/>
                    <a:pt x="1942" y="893"/>
                    <a:pt x="1963" y="872"/>
                  </a:cubicBezTo>
                  <a:cubicBezTo>
                    <a:pt x="2033" y="802"/>
                    <a:pt x="2033" y="669"/>
                    <a:pt x="2033" y="583"/>
                  </a:cubicBezTo>
                  <a:cubicBezTo>
                    <a:pt x="2033" y="538"/>
                    <a:pt x="2066" y="515"/>
                    <a:pt x="2103" y="515"/>
                  </a:cubicBezTo>
                  <a:cubicBezTo>
                    <a:pt x="2139" y="515"/>
                    <a:pt x="2177" y="538"/>
                    <a:pt x="2188" y="583"/>
                  </a:cubicBezTo>
                  <a:lnTo>
                    <a:pt x="2274" y="556"/>
                  </a:lnTo>
                  <a:cubicBezTo>
                    <a:pt x="2252" y="513"/>
                    <a:pt x="2231" y="449"/>
                    <a:pt x="2209" y="423"/>
                  </a:cubicBezTo>
                  <a:cubicBezTo>
                    <a:pt x="2188" y="401"/>
                    <a:pt x="2167" y="358"/>
                    <a:pt x="2188" y="337"/>
                  </a:cubicBezTo>
                  <a:cubicBezTo>
                    <a:pt x="2188" y="267"/>
                    <a:pt x="2231" y="225"/>
                    <a:pt x="2231" y="155"/>
                  </a:cubicBezTo>
                  <a:cubicBezTo>
                    <a:pt x="2209" y="134"/>
                    <a:pt x="2209" y="91"/>
                    <a:pt x="2167" y="70"/>
                  </a:cubicBezTo>
                  <a:cubicBezTo>
                    <a:pt x="2097" y="48"/>
                    <a:pt x="2006" y="48"/>
                    <a:pt x="1921" y="48"/>
                  </a:cubicBezTo>
                  <a:lnTo>
                    <a:pt x="1873" y="48"/>
                  </a:lnTo>
                  <a:cubicBezTo>
                    <a:pt x="1873" y="70"/>
                    <a:pt x="1851" y="70"/>
                    <a:pt x="1851" y="70"/>
                  </a:cubicBezTo>
                  <a:cubicBezTo>
                    <a:pt x="1804" y="101"/>
                    <a:pt x="1743" y="121"/>
                    <a:pt x="1688" y="121"/>
                  </a:cubicBezTo>
                  <a:cubicBezTo>
                    <a:pt x="1668" y="121"/>
                    <a:pt x="1649" y="118"/>
                    <a:pt x="1632" y="112"/>
                  </a:cubicBezTo>
                  <a:cubicBezTo>
                    <a:pt x="1562" y="112"/>
                    <a:pt x="1520" y="91"/>
                    <a:pt x="1498" y="70"/>
                  </a:cubicBezTo>
                  <a:lnTo>
                    <a:pt x="1498" y="70"/>
                  </a:lnTo>
                  <a:cubicBezTo>
                    <a:pt x="1471" y="246"/>
                    <a:pt x="1520" y="401"/>
                    <a:pt x="1562" y="556"/>
                  </a:cubicBezTo>
                  <a:cubicBezTo>
                    <a:pt x="1590" y="602"/>
                    <a:pt x="1555" y="626"/>
                    <a:pt x="1519" y="626"/>
                  </a:cubicBezTo>
                  <a:cubicBezTo>
                    <a:pt x="1500" y="626"/>
                    <a:pt x="1481" y="619"/>
                    <a:pt x="1471" y="604"/>
                  </a:cubicBezTo>
                  <a:cubicBezTo>
                    <a:pt x="1407" y="401"/>
                    <a:pt x="1386" y="225"/>
                    <a:pt x="1429" y="21"/>
                  </a:cubicBezTo>
                  <a:cubicBezTo>
                    <a:pt x="1407" y="21"/>
                    <a:pt x="1386" y="21"/>
                    <a:pt x="1365" y="0"/>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7"/>
            <p:cNvSpPr/>
            <p:nvPr/>
          </p:nvSpPr>
          <p:spPr>
            <a:xfrm>
              <a:off x="6025886" y="2122512"/>
              <a:ext cx="249711" cy="78788"/>
            </a:xfrm>
            <a:custGeom>
              <a:rect b="b" l="l" r="r" t="t"/>
              <a:pathLst>
                <a:path extrusionOk="0" h="1470" w="4659">
                  <a:moveTo>
                    <a:pt x="803" y="1"/>
                  </a:moveTo>
                  <a:cubicBezTo>
                    <a:pt x="712" y="22"/>
                    <a:pt x="647" y="70"/>
                    <a:pt x="621" y="156"/>
                  </a:cubicBezTo>
                  <a:cubicBezTo>
                    <a:pt x="578" y="268"/>
                    <a:pt x="621" y="402"/>
                    <a:pt x="669" y="514"/>
                  </a:cubicBezTo>
                  <a:cubicBezTo>
                    <a:pt x="683" y="556"/>
                    <a:pt x="640" y="600"/>
                    <a:pt x="602" y="600"/>
                  </a:cubicBezTo>
                  <a:cubicBezTo>
                    <a:pt x="582" y="600"/>
                    <a:pt x="564" y="588"/>
                    <a:pt x="557" y="557"/>
                  </a:cubicBezTo>
                  <a:cubicBezTo>
                    <a:pt x="487" y="444"/>
                    <a:pt x="444" y="311"/>
                    <a:pt x="487" y="177"/>
                  </a:cubicBezTo>
                  <a:lnTo>
                    <a:pt x="466" y="177"/>
                  </a:lnTo>
                  <a:cubicBezTo>
                    <a:pt x="353" y="204"/>
                    <a:pt x="268" y="247"/>
                    <a:pt x="177" y="338"/>
                  </a:cubicBezTo>
                  <a:cubicBezTo>
                    <a:pt x="134" y="380"/>
                    <a:pt x="113" y="444"/>
                    <a:pt x="86" y="514"/>
                  </a:cubicBezTo>
                  <a:cubicBezTo>
                    <a:pt x="65" y="578"/>
                    <a:pt x="86" y="626"/>
                    <a:pt x="113" y="690"/>
                  </a:cubicBezTo>
                  <a:cubicBezTo>
                    <a:pt x="113" y="712"/>
                    <a:pt x="113" y="739"/>
                    <a:pt x="86" y="760"/>
                  </a:cubicBezTo>
                  <a:lnTo>
                    <a:pt x="86" y="781"/>
                  </a:lnTo>
                  <a:cubicBezTo>
                    <a:pt x="43" y="781"/>
                    <a:pt x="22" y="803"/>
                    <a:pt x="0" y="846"/>
                  </a:cubicBezTo>
                  <a:cubicBezTo>
                    <a:pt x="22" y="894"/>
                    <a:pt x="22" y="936"/>
                    <a:pt x="22" y="1006"/>
                  </a:cubicBezTo>
                  <a:cubicBezTo>
                    <a:pt x="43" y="1049"/>
                    <a:pt x="86" y="1092"/>
                    <a:pt x="134" y="1140"/>
                  </a:cubicBezTo>
                  <a:cubicBezTo>
                    <a:pt x="198" y="1182"/>
                    <a:pt x="289" y="1204"/>
                    <a:pt x="380" y="1225"/>
                  </a:cubicBezTo>
                  <a:cubicBezTo>
                    <a:pt x="401" y="1225"/>
                    <a:pt x="423" y="1247"/>
                    <a:pt x="423" y="1273"/>
                  </a:cubicBezTo>
                  <a:lnTo>
                    <a:pt x="578" y="1295"/>
                  </a:lnTo>
                  <a:cubicBezTo>
                    <a:pt x="578" y="1259"/>
                    <a:pt x="616" y="1238"/>
                    <a:pt x="644" y="1238"/>
                  </a:cubicBezTo>
                  <a:cubicBezTo>
                    <a:pt x="654" y="1238"/>
                    <a:pt x="663" y="1241"/>
                    <a:pt x="669" y="1247"/>
                  </a:cubicBezTo>
                  <a:cubicBezTo>
                    <a:pt x="712" y="1295"/>
                    <a:pt x="754" y="1338"/>
                    <a:pt x="803" y="1380"/>
                  </a:cubicBezTo>
                  <a:cubicBezTo>
                    <a:pt x="803" y="1380"/>
                    <a:pt x="824" y="1407"/>
                    <a:pt x="845" y="1407"/>
                  </a:cubicBezTo>
                  <a:cubicBezTo>
                    <a:pt x="845" y="1380"/>
                    <a:pt x="867" y="1359"/>
                    <a:pt x="888" y="1338"/>
                  </a:cubicBezTo>
                  <a:cubicBezTo>
                    <a:pt x="867" y="1295"/>
                    <a:pt x="867" y="1247"/>
                    <a:pt x="867" y="1225"/>
                  </a:cubicBezTo>
                  <a:cubicBezTo>
                    <a:pt x="824" y="1092"/>
                    <a:pt x="867" y="1006"/>
                    <a:pt x="958" y="936"/>
                  </a:cubicBezTo>
                  <a:cubicBezTo>
                    <a:pt x="979" y="915"/>
                    <a:pt x="979" y="915"/>
                    <a:pt x="1000" y="915"/>
                  </a:cubicBezTo>
                  <a:cubicBezTo>
                    <a:pt x="1000" y="894"/>
                    <a:pt x="1022" y="872"/>
                    <a:pt x="1049" y="872"/>
                  </a:cubicBezTo>
                  <a:cubicBezTo>
                    <a:pt x="1049" y="803"/>
                    <a:pt x="1070" y="760"/>
                    <a:pt x="1070" y="690"/>
                  </a:cubicBezTo>
                  <a:cubicBezTo>
                    <a:pt x="1077" y="676"/>
                    <a:pt x="1093" y="668"/>
                    <a:pt x="1110" y="668"/>
                  </a:cubicBezTo>
                  <a:cubicBezTo>
                    <a:pt x="1140" y="668"/>
                    <a:pt x="1173" y="693"/>
                    <a:pt x="1156" y="739"/>
                  </a:cubicBezTo>
                  <a:cubicBezTo>
                    <a:pt x="1156" y="803"/>
                    <a:pt x="1134" y="894"/>
                    <a:pt x="1091" y="958"/>
                  </a:cubicBezTo>
                  <a:lnTo>
                    <a:pt x="1091" y="979"/>
                  </a:lnTo>
                  <a:cubicBezTo>
                    <a:pt x="1091" y="1006"/>
                    <a:pt x="1070" y="1027"/>
                    <a:pt x="1070" y="1027"/>
                  </a:cubicBezTo>
                  <a:cubicBezTo>
                    <a:pt x="1049" y="1049"/>
                    <a:pt x="1022" y="1070"/>
                    <a:pt x="1022" y="1070"/>
                  </a:cubicBezTo>
                  <a:cubicBezTo>
                    <a:pt x="1042" y="1083"/>
                    <a:pt x="1076" y="1088"/>
                    <a:pt x="1115" y="1088"/>
                  </a:cubicBezTo>
                  <a:cubicBezTo>
                    <a:pt x="1209" y="1088"/>
                    <a:pt x="1335" y="1058"/>
                    <a:pt x="1380" y="1027"/>
                  </a:cubicBezTo>
                  <a:cubicBezTo>
                    <a:pt x="1359" y="915"/>
                    <a:pt x="1380" y="803"/>
                    <a:pt x="1402" y="690"/>
                  </a:cubicBezTo>
                  <a:cubicBezTo>
                    <a:pt x="1409" y="668"/>
                    <a:pt x="1427" y="659"/>
                    <a:pt x="1447" y="659"/>
                  </a:cubicBezTo>
                  <a:cubicBezTo>
                    <a:pt x="1484" y="659"/>
                    <a:pt x="1528" y="693"/>
                    <a:pt x="1514" y="739"/>
                  </a:cubicBezTo>
                  <a:cubicBezTo>
                    <a:pt x="1471" y="824"/>
                    <a:pt x="1450" y="915"/>
                    <a:pt x="1471" y="1006"/>
                  </a:cubicBezTo>
                  <a:lnTo>
                    <a:pt x="1471" y="1027"/>
                  </a:lnTo>
                  <a:cubicBezTo>
                    <a:pt x="1492" y="1027"/>
                    <a:pt x="1514" y="1027"/>
                    <a:pt x="1514" y="1049"/>
                  </a:cubicBezTo>
                  <a:cubicBezTo>
                    <a:pt x="1577" y="1172"/>
                    <a:pt x="1672" y="1253"/>
                    <a:pt x="1776" y="1253"/>
                  </a:cubicBezTo>
                  <a:cubicBezTo>
                    <a:pt x="1821" y="1253"/>
                    <a:pt x="1868" y="1238"/>
                    <a:pt x="1915" y="1204"/>
                  </a:cubicBezTo>
                  <a:cubicBezTo>
                    <a:pt x="1936" y="1193"/>
                    <a:pt x="1959" y="1188"/>
                    <a:pt x="1979" y="1188"/>
                  </a:cubicBezTo>
                  <a:cubicBezTo>
                    <a:pt x="1999" y="1188"/>
                    <a:pt x="2017" y="1193"/>
                    <a:pt x="2027" y="1204"/>
                  </a:cubicBezTo>
                  <a:cubicBezTo>
                    <a:pt x="2076" y="1264"/>
                    <a:pt x="2123" y="1286"/>
                    <a:pt x="2176" y="1286"/>
                  </a:cubicBezTo>
                  <a:cubicBezTo>
                    <a:pt x="2223" y="1286"/>
                    <a:pt x="2275" y="1269"/>
                    <a:pt x="2337" y="1247"/>
                  </a:cubicBezTo>
                  <a:lnTo>
                    <a:pt x="2359" y="1247"/>
                  </a:lnTo>
                  <a:cubicBezTo>
                    <a:pt x="2386" y="1182"/>
                    <a:pt x="2428" y="1113"/>
                    <a:pt x="2450" y="1049"/>
                  </a:cubicBezTo>
                  <a:cubicBezTo>
                    <a:pt x="2457" y="1034"/>
                    <a:pt x="2476" y="1026"/>
                    <a:pt x="2497" y="1026"/>
                  </a:cubicBezTo>
                  <a:cubicBezTo>
                    <a:pt x="2534" y="1026"/>
                    <a:pt x="2576" y="1050"/>
                    <a:pt x="2562" y="1092"/>
                  </a:cubicBezTo>
                  <a:cubicBezTo>
                    <a:pt x="2519" y="1161"/>
                    <a:pt x="2471" y="1225"/>
                    <a:pt x="2428" y="1273"/>
                  </a:cubicBezTo>
                  <a:cubicBezTo>
                    <a:pt x="2450" y="1316"/>
                    <a:pt x="2450" y="1338"/>
                    <a:pt x="2450" y="1380"/>
                  </a:cubicBezTo>
                  <a:cubicBezTo>
                    <a:pt x="2501" y="1419"/>
                    <a:pt x="2558" y="1436"/>
                    <a:pt x="2618" y="1436"/>
                  </a:cubicBezTo>
                  <a:cubicBezTo>
                    <a:pt x="2665" y="1436"/>
                    <a:pt x="2713" y="1426"/>
                    <a:pt x="2760" y="1407"/>
                  </a:cubicBezTo>
                  <a:cubicBezTo>
                    <a:pt x="2787" y="1380"/>
                    <a:pt x="2808" y="1359"/>
                    <a:pt x="2808" y="1338"/>
                  </a:cubicBezTo>
                  <a:cubicBezTo>
                    <a:pt x="2851" y="1273"/>
                    <a:pt x="2872" y="1182"/>
                    <a:pt x="2894" y="1092"/>
                  </a:cubicBezTo>
                  <a:cubicBezTo>
                    <a:pt x="2904" y="1067"/>
                    <a:pt x="2926" y="1055"/>
                    <a:pt x="2949" y="1055"/>
                  </a:cubicBezTo>
                  <a:cubicBezTo>
                    <a:pt x="2984" y="1055"/>
                    <a:pt x="3019" y="1084"/>
                    <a:pt x="3006" y="1140"/>
                  </a:cubicBezTo>
                  <a:cubicBezTo>
                    <a:pt x="2984" y="1204"/>
                    <a:pt x="2963" y="1273"/>
                    <a:pt x="2920" y="1338"/>
                  </a:cubicBezTo>
                  <a:cubicBezTo>
                    <a:pt x="2942" y="1338"/>
                    <a:pt x="2963" y="1338"/>
                    <a:pt x="2984" y="1359"/>
                  </a:cubicBezTo>
                  <a:cubicBezTo>
                    <a:pt x="3073" y="1436"/>
                    <a:pt x="3162" y="1470"/>
                    <a:pt x="3255" y="1470"/>
                  </a:cubicBezTo>
                  <a:cubicBezTo>
                    <a:pt x="3347" y="1470"/>
                    <a:pt x="3442" y="1436"/>
                    <a:pt x="3541" y="1380"/>
                  </a:cubicBezTo>
                  <a:lnTo>
                    <a:pt x="3562" y="1359"/>
                  </a:lnTo>
                  <a:cubicBezTo>
                    <a:pt x="3610" y="1316"/>
                    <a:pt x="3632" y="1247"/>
                    <a:pt x="3653" y="1161"/>
                  </a:cubicBezTo>
                  <a:cubicBezTo>
                    <a:pt x="3660" y="1144"/>
                    <a:pt x="3677" y="1136"/>
                    <a:pt x="3693" y="1136"/>
                  </a:cubicBezTo>
                  <a:cubicBezTo>
                    <a:pt x="3724" y="1136"/>
                    <a:pt x="3758" y="1162"/>
                    <a:pt x="3744" y="1204"/>
                  </a:cubicBezTo>
                  <a:cubicBezTo>
                    <a:pt x="3722" y="1273"/>
                    <a:pt x="3696" y="1338"/>
                    <a:pt x="3653" y="1407"/>
                  </a:cubicBezTo>
                  <a:cubicBezTo>
                    <a:pt x="3699" y="1424"/>
                    <a:pt x="3744" y="1435"/>
                    <a:pt x="3787" y="1435"/>
                  </a:cubicBezTo>
                  <a:cubicBezTo>
                    <a:pt x="3849" y="1435"/>
                    <a:pt x="3904" y="1413"/>
                    <a:pt x="3942" y="1359"/>
                  </a:cubicBezTo>
                  <a:cubicBezTo>
                    <a:pt x="3963" y="1316"/>
                    <a:pt x="3963" y="1273"/>
                    <a:pt x="3990" y="1273"/>
                  </a:cubicBezTo>
                  <a:cubicBezTo>
                    <a:pt x="3990" y="1204"/>
                    <a:pt x="4011" y="1140"/>
                    <a:pt x="4033" y="1070"/>
                  </a:cubicBezTo>
                  <a:cubicBezTo>
                    <a:pt x="4040" y="1048"/>
                    <a:pt x="4056" y="1038"/>
                    <a:pt x="4074" y="1038"/>
                  </a:cubicBezTo>
                  <a:cubicBezTo>
                    <a:pt x="4106" y="1038"/>
                    <a:pt x="4145" y="1071"/>
                    <a:pt x="4145" y="1113"/>
                  </a:cubicBezTo>
                  <a:cubicBezTo>
                    <a:pt x="4124" y="1161"/>
                    <a:pt x="4124" y="1204"/>
                    <a:pt x="4097" y="1247"/>
                  </a:cubicBezTo>
                  <a:cubicBezTo>
                    <a:pt x="4124" y="1247"/>
                    <a:pt x="4145" y="1247"/>
                    <a:pt x="4145" y="1273"/>
                  </a:cubicBezTo>
                  <a:cubicBezTo>
                    <a:pt x="4209" y="1247"/>
                    <a:pt x="4279" y="1225"/>
                    <a:pt x="4321" y="1204"/>
                  </a:cubicBezTo>
                  <a:lnTo>
                    <a:pt x="4343" y="1182"/>
                  </a:lnTo>
                  <a:lnTo>
                    <a:pt x="4364" y="1182"/>
                  </a:lnTo>
                  <a:cubicBezTo>
                    <a:pt x="4476" y="1140"/>
                    <a:pt x="4455" y="781"/>
                    <a:pt x="4455" y="712"/>
                  </a:cubicBezTo>
                  <a:cubicBezTo>
                    <a:pt x="4455" y="690"/>
                    <a:pt x="4476" y="690"/>
                    <a:pt x="4498" y="690"/>
                  </a:cubicBezTo>
                  <a:lnTo>
                    <a:pt x="4658" y="557"/>
                  </a:lnTo>
                  <a:cubicBezTo>
                    <a:pt x="4589" y="471"/>
                    <a:pt x="4525" y="311"/>
                    <a:pt x="4525" y="156"/>
                  </a:cubicBezTo>
                  <a:cubicBezTo>
                    <a:pt x="4517" y="162"/>
                    <a:pt x="4508" y="165"/>
                    <a:pt x="4498" y="165"/>
                  </a:cubicBezTo>
                  <a:cubicBezTo>
                    <a:pt x="4475" y="165"/>
                    <a:pt x="4449" y="149"/>
                    <a:pt x="4434" y="134"/>
                  </a:cubicBezTo>
                  <a:cubicBezTo>
                    <a:pt x="4432" y="130"/>
                    <a:pt x="4428" y="128"/>
                    <a:pt x="4422" y="128"/>
                  </a:cubicBezTo>
                  <a:cubicBezTo>
                    <a:pt x="4371" y="128"/>
                    <a:pt x="4188" y="294"/>
                    <a:pt x="4188" y="338"/>
                  </a:cubicBezTo>
                  <a:cubicBezTo>
                    <a:pt x="4188" y="359"/>
                    <a:pt x="4188" y="380"/>
                    <a:pt x="4166" y="380"/>
                  </a:cubicBezTo>
                  <a:cubicBezTo>
                    <a:pt x="4145" y="493"/>
                    <a:pt x="4145" y="605"/>
                    <a:pt x="4166" y="712"/>
                  </a:cubicBezTo>
                  <a:cubicBezTo>
                    <a:pt x="4180" y="757"/>
                    <a:pt x="4147" y="782"/>
                    <a:pt x="4115" y="782"/>
                  </a:cubicBezTo>
                  <a:cubicBezTo>
                    <a:pt x="4099" y="782"/>
                    <a:pt x="4083" y="775"/>
                    <a:pt x="4075" y="760"/>
                  </a:cubicBezTo>
                  <a:cubicBezTo>
                    <a:pt x="4033" y="626"/>
                    <a:pt x="4054" y="514"/>
                    <a:pt x="4097" y="402"/>
                  </a:cubicBezTo>
                  <a:cubicBezTo>
                    <a:pt x="4075" y="380"/>
                    <a:pt x="4075" y="380"/>
                    <a:pt x="4075" y="359"/>
                  </a:cubicBezTo>
                  <a:lnTo>
                    <a:pt x="4011" y="359"/>
                  </a:lnTo>
                  <a:cubicBezTo>
                    <a:pt x="3920" y="402"/>
                    <a:pt x="3856" y="444"/>
                    <a:pt x="3787" y="493"/>
                  </a:cubicBezTo>
                  <a:cubicBezTo>
                    <a:pt x="3765" y="514"/>
                    <a:pt x="3744" y="514"/>
                    <a:pt x="3722" y="514"/>
                  </a:cubicBezTo>
                  <a:cubicBezTo>
                    <a:pt x="3722" y="535"/>
                    <a:pt x="3744" y="578"/>
                    <a:pt x="3744" y="626"/>
                  </a:cubicBezTo>
                  <a:cubicBezTo>
                    <a:pt x="3744" y="690"/>
                    <a:pt x="3722" y="781"/>
                    <a:pt x="3722" y="872"/>
                  </a:cubicBezTo>
                  <a:cubicBezTo>
                    <a:pt x="3722" y="904"/>
                    <a:pt x="3700" y="920"/>
                    <a:pt x="3677" y="920"/>
                  </a:cubicBezTo>
                  <a:cubicBezTo>
                    <a:pt x="3654" y="920"/>
                    <a:pt x="3632" y="904"/>
                    <a:pt x="3632" y="872"/>
                  </a:cubicBezTo>
                  <a:cubicBezTo>
                    <a:pt x="3632" y="803"/>
                    <a:pt x="3653" y="739"/>
                    <a:pt x="3653" y="669"/>
                  </a:cubicBezTo>
                  <a:cubicBezTo>
                    <a:pt x="3674" y="605"/>
                    <a:pt x="3653" y="557"/>
                    <a:pt x="3653" y="493"/>
                  </a:cubicBezTo>
                  <a:cubicBezTo>
                    <a:pt x="3575" y="458"/>
                    <a:pt x="3470" y="430"/>
                    <a:pt x="3369" y="430"/>
                  </a:cubicBezTo>
                  <a:cubicBezTo>
                    <a:pt x="3269" y="430"/>
                    <a:pt x="3174" y="458"/>
                    <a:pt x="3118" y="535"/>
                  </a:cubicBezTo>
                  <a:cubicBezTo>
                    <a:pt x="3097" y="605"/>
                    <a:pt x="3075" y="690"/>
                    <a:pt x="3075" y="781"/>
                  </a:cubicBezTo>
                  <a:cubicBezTo>
                    <a:pt x="3075" y="813"/>
                    <a:pt x="3053" y="829"/>
                    <a:pt x="3030" y="829"/>
                  </a:cubicBezTo>
                  <a:cubicBezTo>
                    <a:pt x="3007" y="829"/>
                    <a:pt x="2984" y="813"/>
                    <a:pt x="2984" y="781"/>
                  </a:cubicBezTo>
                  <a:cubicBezTo>
                    <a:pt x="2984" y="739"/>
                    <a:pt x="3006" y="669"/>
                    <a:pt x="3006" y="626"/>
                  </a:cubicBezTo>
                  <a:lnTo>
                    <a:pt x="2942" y="557"/>
                  </a:lnTo>
                  <a:cubicBezTo>
                    <a:pt x="2822" y="519"/>
                    <a:pt x="2712" y="457"/>
                    <a:pt x="2606" y="457"/>
                  </a:cubicBezTo>
                  <a:cubicBezTo>
                    <a:pt x="2531" y="457"/>
                    <a:pt x="2458" y="488"/>
                    <a:pt x="2386" y="578"/>
                  </a:cubicBezTo>
                  <a:cubicBezTo>
                    <a:pt x="2359" y="605"/>
                    <a:pt x="2337" y="605"/>
                    <a:pt x="2316" y="605"/>
                  </a:cubicBezTo>
                  <a:cubicBezTo>
                    <a:pt x="2295" y="690"/>
                    <a:pt x="2295" y="781"/>
                    <a:pt x="2273" y="872"/>
                  </a:cubicBezTo>
                  <a:cubicBezTo>
                    <a:pt x="2273" y="904"/>
                    <a:pt x="2250" y="920"/>
                    <a:pt x="2228" y="920"/>
                  </a:cubicBezTo>
                  <a:cubicBezTo>
                    <a:pt x="2205" y="920"/>
                    <a:pt x="2182" y="904"/>
                    <a:pt x="2182" y="872"/>
                  </a:cubicBezTo>
                  <a:cubicBezTo>
                    <a:pt x="2204" y="760"/>
                    <a:pt x="2204" y="669"/>
                    <a:pt x="2252" y="557"/>
                  </a:cubicBezTo>
                  <a:cubicBezTo>
                    <a:pt x="2225" y="535"/>
                    <a:pt x="2225" y="493"/>
                    <a:pt x="2225" y="471"/>
                  </a:cubicBezTo>
                  <a:cubicBezTo>
                    <a:pt x="2208" y="368"/>
                    <a:pt x="2166" y="328"/>
                    <a:pt x="2086" y="328"/>
                  </a:cubicBezTo>
                  <a:cubicBezTo>
                    <a:pt x="2062" y="328"/>
                    <a:pt x="2036" y="331"/>
                    <a:pt x="2006" y="338"/>
                  </a:cubicBezTo>
                  <a:cubicBezTo>
                    <a:pt x="1984" y="380"/>
                    <a:pt x="1958" y="423"/>
                    <a:pt x="1958" y="444"/>
                  </a:cubicBezTo>
                  <a:cubicBezTo>
                    <a:pt x="1915" y="514"/>
                    <a:pt x="1894" y="605"/>
                    <a:pt x="1872" y="690"/>
                  </a:cubicBezTo>
                  <a:cubicBezTo>
                    <a:pt x="1865" y="707"/>
                    <a:pt x="1846" y="715"/>
                    <a:pt x="1825" y="715"/>
                  </a:cubicBezTo>
                  <a:cubicBezTo>
                    <a:pt x="1788" y="715"/>
                    <a:pt x="1746" y="689"/>
                    <a:pt x="1760" y="648"/>
                  </a:cubicBezTo>
                  <a:cubicBezTo>
                    <a:pt x="1781" y="626"/>
                    <a:pt x="1824" y="493"/>
                    <a:pt x="1894" y="359"/>
                  </a:cubicBezTo>
                  <a:cubicBezTo>
                    <a:pt x="1894" y="359"/>
                    <a:pt x="1872" y="359"/>
                    <a:pt x="1872" y="338"/>
                  </a:cubicBezTo>
                  <a:cubicBezTo>
                    <a:pt x="1752" y="217"/>
                    <a:pt x="1643" y="158"/>
                    <a:pt x="1532" y="158"/>
                  </a:cubicBezTo>
                  <a:cubicBezTo>
                    <a:pt x="1475" y="158"/>
                    <a:pt x="1418" y="173"/>
                    <a:pt x="1359" y="204"/>
                  </a:cubicBezTo>
                  <a:cubicBezTo>
                    <a:pt x="1355" y="208"/>
                    <a:pt x="1350" y="209"/>
                    <a:pt x="1345" y="209"/>
                  </a:cubicBezTo>
                  <a:cubicBezTo>
                    <a:pt x="1321" y="209"/>
                    <a:pt x="1285" y="173"/>
                    <a:pt x="1268" y="156"/>
                  </a:cubicBezTo>
                  <a:cubicBezTo>
                    <a:pt x="1173" y="84"/>
                    <a:pt x="1064" y="38"/>
                    <a:pt x="952" y="38"/>
                  </a:cubicBezTo>
                  <a:cubicBezTo>
                    <a:pt x="931" y="38"/>
                    <a:pt x="909" y="40"/>
                    <a:pt x="888" y="43"/>
                  </a:cubicBezTo>
                  <a:cubicBezTo>
                    <a:pt x="867" y="43"/>
                    <a:pt x="845" y="22"/>
                    <a:pt x="824" y="1"/>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7"/>
            <p:cNvSpPr/>
            <p:nvPr/>
          </p:nvSpPr>
          <p:spPr>
            <a:xfrm>
              <a:off x="6010396" y="2183559"/>
              <a:ext cx="66836" cy="171405"/>
            </a:xfrm>
            <a:custGeom>
              <a:rect b="b" l="l" r="r" t="t"/>
              <a:pathLst>
                <a:path extrusionOk="0" h="3198" w="1247">
                  <a:moveTo>
                    <a:pt x="199" y="1"/>
                  </a:moveTo>
                  <a:cubicBezTo>
                    <a:pt x="134" y="65"/>
                    <a:pt x="156" y="199"/>
                    <a:pt x="177" y="311"/>
                  </a:cubicBezTo>
                  <a:cubicBezTo>
                    <a:pt x="220" y="402"/>
                    <a:pt x="289" y="487"/>
                    <a:pt x="423" y="509"/>
                  </a:cubicBezTo>
                  <a:cubicBezTo>
                    <a:pt x="461" y="533"/>
                    <a:pt x="448" y="603"/>
                    <a:pt x="415" y="603"/>
                  </a:cubicBezTo>
                  <a:cubicBezTo>
                    <a:pt x="411" y="603"/>
                    <a:pt x="406" y="602"/>
                    <a:pt x="402" y="600"/>
                  </a:cubicBezTo>
                  <a:cubicBezTo>
                    <a:pt x="311" y="578"/>
                    <a:pt x="241" y="535"/>
                    <a:pt x="199" y="466"/>
                  </a:cubicBezTo>
                  <a:cubicBezTo>
                    <a:pt x="177" y="445"/>
                    <a:pt x="177" y="445"/>
                    <a:pt x="177" y="423"/>
                  </a:cubicBezTo>
                  <a:cubicBezTo>
                    <a:pt x="177" y="445"/>
                    <a:pt x="156" y="466"/>
                    <a:pt x="156" y="487"/>
                  </a:cubicBezTo>
                  <a:cubicBezTo>
                    <a:pt x="108" y="600"/>
                    <a:pt x="134" y="691"/>
                    <a:pt x="177" y="803"/>
                  </a:cubicBezTo>
                  <a:lnTo>
                    <a:pt x="177" y="846"/>
                  </a:lnTo>
                  <a:cubicBezTo>
                    <a:pt x="241" y="910"/>
                    <a:pt x="311" y="937"/>
                    <a:pt x="402" y="979"/>
                  </a:cubicBezTo>
                  <a:cubicBezTo>
                    <a:pt x="438" y="997"/>
                    <a:pt x="413" y="1080"/>
                    <a:pt x="363" y="1080"/>
                  </a:cubicBezTo>
                  <a:cubicBezTo>
                    <a:pt x="353" y="1080"/>
                    <a:pt x="343" y="1077"/>
                    <a:pt x="332" y="1070"/>
                  </a:cubicBezTo>
                  <a:cubicBezTo>
                    <a:pt x="268" y="1022"/>
                    <a:pt x="199" y="979"/>
                    <a:pt x="134" y="910"/>
                  </a:cubicBezTo>
                  <a:cubicBezTo>
                    <a:pt x="108" y="910"/>
                    <a:pt x="86" y="910"/>
                    <a:pt x="65" y="888"/>
                  </a:cubicBezTo>
                  <a:lnTo>
                    <a:pt x="65" y="910"/>
                  </a:lnTo>
                  <a:cubicBezTo>
                    <a:pt x="1" y="1022"/>
                    <a:pt x="1" y="1156"/>
                    <a:pt x="43" y="1247"/>
                  </a:cubicBezTo>
                  <a:cubicBezTo>
                    <a:pt x="43" y="1247"/>
                    <a:pt x="65" y="1247"/>
                    <a:pt x="65" y="1268"/>
                  </a:cubicBezTo>
                  <a:cubicBezTo>
                    <a:pt x="86" y="1289"/>
                    <a:pt x="86" y="1311"/>
                    <a:pt x="108" y="1338"/>
                  </a:cubicBezTo>
                  <a:cubicBezTo>
                    <a:pt x="108" y="1359"/>
                    <a:pt x="134" y="1359"/>
                    <a:pt x="134" y="1359"/>
                  </a:cubicBezTo>
                  <a:cubicBezTo>
                    <a:pt x="199" y="1423"/>
                    <a:pt x="332" y="1445"/>
                    <a:pt x="423" y="1471"/>
                  </a:cubicBezTo>
                  <a:cubicBezTo>
                    <a:pt x="480" y="1490"/>
                    <a:pt x="453" y="1560"/>
                    <a:pt x="416" y="1560"/>
                  </a:cubicBezTo>
                  <a:cubicBezTo>
                    <a:pt x="411" y="1560"/>
                    <a:pt x="406" y="1559"/>
                    <a:pt x="402" y="1557"/>
                  </a:cubicBezTo>
                  <a:cubicBezTo>
                    <a:pt x="311" y="1535"/>
                    <a:pt x="220" y="1514"/>
                    <a:pt x="156" y="1445"/>
                  </a:cubicBezTo>
                  <a:cubicBezTo>
                    <a:pt x="134" y="1493"/>
                    <a:pt x="108" y="1514"/>
                    <a:pt x="86" y="1557"/>
                  </a:cubicBezTo>
                  <a:cubicBezTo>
                    <a:pt x="22" y="1691"/>
                    <a:pt x="43" y="1824"/>
                    <a:pt x="134" y="1937"/>
                  </a:cubicBezTo>
                  <a:lnTo>
                    <a:pt x="134" y="1979"/>
                  </a:lnTo>
                  <a:cubicBezTo>
                    <a:pt x="177" y="1993"/>
                    <a:pt x="232" y="1999"/>
                    <a:pt x="285" y="1999"/>
                  </a:cubicBezTo>
                  <a:cubicBezTo>
                    <a:pt x="338" y="1999"/>
                    <a:pt x="388" y="1993"/>
                    <a:pt x="423" y="1979"/>
                  </a:cubicBezTo>
                  <a:cubicBezTo>
                    <a:pt x="509" y="1979"/>
                    <a:pt x="509" y="2113"/>
                    <a:pt x="423" y="2113"/>
                  </a:cubicBezTo>
                  <a:cubicBezTo>
                    <a:pt x="332" y="2092"/>
                    <a:pt x="199" y="2092"/>
                    <a:pt x="86" y="2049"/>
                  </a:cubicBezTo>
                  <a:lnTo>
                    <a:pt x="65" y="2070"/>
                  </a:lnTo>
                  <a:cubicBezTo>
                    <a:pt x="1" y="2204"/>
                    <a:pt x="1" y="2359"/>
                    <a:pt x="108" y="2471"/>
                  </a:cubicBezTo>
                  <a:lnTo>
                    <a:pt x="134" y="2471"/>
                  </a:lnTo>
                  <a:cubicBezTo>
                    <a:pt x="134" y="2493"/>
                    <a:pt x="156" y="2493"/>
                    <a:pt x="177" y="2493"/>
                  </a:cubicBezTo>
                  <a:lnTo>
                    <a:pt x="199" y="2514"/>
                  </a:lnTo>
                  <a:cubicBezTo>
                    <a:pt x="233" y="2530"/>
                    <a:pt x="269" y="2536"/>
                    <a:pt x="305" y="2536"/>
                  </a:cubicBezTo>
                  <a:cubicBezTo>
                    <a:pt x="432" y="2536"/>
                    <a:pt x="565" y="2457"/>
                    <a:pt x="669" y="2407"/>
                  </a:cubicBezTo>
                  <a:cubicBezTo>
                    <a:pt x="677" y="2404"/>
                    <a:pt x="685" y="2402"/>
                    <a:pt x="693" y="2402"/>
                  </a:cubicBezTo>
                  <a:cubicBezTo>
                    <a:pt x="748" y="2402"/>
                    <a:pt x="794" y="2480"/>
                    <a:pt x="733" y="2541"/>
                  </a:cubicBezTo>
                  <a:cubicBezTo>
                    <a:pt x="606" y="2611"/>
                    <a:pt x="463" y="2685"/>
                    <a:pt x="315" y="2685"/>
                  </a:cubicBezTo>
                  <a:cubicBezTo>
                    <a:pt x="284" y="2685"/>
                    <a:pt x="252" y="2682"/>
                    <a:pt x="220" y="2675"/>
                  </a:cubicBezTo>
                  <a:lnTo>
                    <a:pt x="220" y="2675"/>
                  </a:lnTo>
                  <a:cubicBezTo>
                    <a:pt x="163" y="2911"/>
                    <a:pt x="207" y="3198"/>
                    <a:pt x="466" y="3198"/>
                  </a:cubicBezTo>
                  <a:cubicBezTo>
                    <a:pt x="500" y="3198"/>
                    <a:pt x="537" y="3193"/>
                    <a:pt x="578" y="3183"/>
                  </a:cubicBezTo>
                  <a:lnTo>
                    <a:pt x="600" y="3183"/>
                  </a:lnTo>
                  <a:cubicBezTo>
                    <a:pt x="621" y="3161"/>
                    <a:pt x="642" y="3161"/>
                    <a:pt x="669" y="3140"/>
                  </a:cubicBezTo>
                  <a:cubicBezTo>
                    <a:pt x="755" y="3076"/>
                    <a:pt x="846" y="3006"/>
                    <a:pt x="910" y="2915"/>
                  </a:cubicBezTo>
                  <a:cubicBezTo>
                    <a:pt x="936" y="2894"/>
                    <a:pt x="958" y="2894"/>
                    <a:pt x="958" y="2894"/>
                  </a:cubicBezTo>
                  <a:lnTo>
                    <a:pt x="979" y="2739"/>
                  </a:lnTo>
                  <a:cubicBezTo>
                    <a:pt x="936" y="2717"/>
                    <a:pt x="910" y="2675"/>
                    <a:pt x="936" y="2648"/>
                  </a:cubicBezTo>
                  <a:cubicBezTo>
                    <a:pt x="1022" y="2493"/>
                    <a:pt x="1177" y="2338"/>
                    <a:pt x="1247" y="2183"/>
                  </a:cubicBezTo>
                  <a:cubicBezTo>
                    <a:pt x="1204" y="1937"/>
                    <a:pt x="1225" y="1781"/>
                    <a:pt x="1043" y="1557"/>
                  </a:cubicBezTo>
                  <a:lnTo>
                    <a:pt x="1043" y="1535"/>
                  </a:lnTo>
                  <a:cubicBezTo>
                    <a:pt x="1022" y="1557"/>
                    <a:pt x="1001" y="1578"/>
                    <a:pt x="1001" y="1605"/>
                  </a:cubicBezTo>
                  <a:cubicBezTo>
                    <a:pt x="936" y="1691"/>
                    <a:pt x="888" y="1781"/>
                    <a:pt x="803" y="1846"/>
                  </a:cubicBezTo>
                  <a:cubicBezTo>
                    <a:pt x="793" y="1855"/>
                    <a:pt x="782" y="1859"/>
                    <a:pt x="771" y="1859"/>
                  </a:cubicBezTo>
                  <a:cubicBezTo>
                    <a:pt x="726" y="1859"/>
                    <a:pt x="682" y="1794"/>
                    <a:pt x="733" y="1760"/>
                  </a:cubicBezTo>
                  <a:cubicBezTo>
                    <a:pt x="776" y="1712"/>
                    <a:pt x="846" y="1648"/>
                    <a:pt x="888" y="1605"/>
                  </a:cubicBezTo>
                  <a:cubicBezTo>
                    <a:pt x="910" y="1557"/>
                    <a:pt x="936" y="1535"/>
                    <a:pt x="958" y="1493"/>
                  </a:cubicBezTo>
                  <a:cubicBezTo>
                    <a:pt x="979" y="1471"/>
                    <a:pt x="1022" y="1445"/>
                    <a:pt x="1022" y="1423"/>
                  </a:cubicBezTo>
                  <a:cubicBezTo>
                    <a:pt x="1070" y="1289"/>
                    <a:pt x="958" y="1113"/>
                    <a:pt x="958" y="937"/>
                  </a:cubicBezTo>
                  <a:cubicBezTo>
                    <a:pt x="936" y="958"/>
                    <a:pt x="936" y="958"/>
                    <a:pt x="910" y="979"/>
                  </a:cubicBezTo>
                  <a:cubicBezTo>
                    <a:pt x="888" y="979"/>
                    <a:pt x="867" y="1001"/>
                    <a:pt x="846" y="1022"/>
                  </a:cubicBezTo>
                  <a:cubicBezTo>
                    <a:pt x="803" y="1043"/>
                    <a:pt x="733" y="1070"/>
                    <a:pt x="669" y="1070"/>
                  </a:cubicBezTo>
                  <a:cubicBezTo>
                    <a:pt x="621" y="1070"/>
                    <a:pt x="621" y="979"/>
                    <a:pt x="669" y="979"/>
                  </a:cubicBezTo>
                  <a:cubicBezTo>
                    <a:pt x="755" y="979"/>
                    <a:pt x="824" y="958"/>
                    <a:pt x="888" y="910"/>
                  </a:cubicBezTo>
                  <a:cubicBezTo>
                    <a:pt x="910" y="888"/>
                    <a:pt x="936" y="888"/>
                    <a:pt x="958" y="867"/>
                  </a:cubicBezTo>
                  <a:lnTo>
                    <a:pt x="958" y="824"/>
                  </a:lnTo>
                  <a:cubicBezTo>
                    <a:pt x="1001" y="712"/>
                    <a:pt x="1043" y="578"/>
                    <a:pt x="1113" y="466"/>
                  </a:cubicBezTo>
                  <a:lnTo>
                    <a:pt x="1092" y="466"/>
                  </a:lnTo>
                  <a:cubicBezTo>
                    <a:pt x="1043" y="487"/>
                    <a:pt x="1022" y="487"/>
                    <a:pt x="979" y="487"/>
                  </a:cubicBezTo>
                  <a:cubicBezTo>
                    <a:pt x="958" y="487"/>
                    <a:pt x="958" y="445"/>
                    <a:pt x="979" y="445"/>
                  </a:cubicBezTo>
                  <a:cubicBezTo>
                    <a:pt x="1022" y="445"/>
                    <a:pt x="1070" y="423"/>
                    <a:pt x="1113" y="423"/>
                  </a:cubicBezTo>
                  <a:lnTo>
                    <a:pt x="1134" y="423"/>
                  </a:lnTo>
                  <a:cubicBezTo>
                    <a:pt x="1134" y="402"/>
                    <a:pt x="1156" y="375"/>
                    <a:pt x="1156" y="354"/>
                  </a:cubicBezTo>
                  <a:lnTo>
                    <a:pt x="1134" y="332"/>
                  </a:lnTo>
                  <a:cubicBezTo>
                    <a:pt x="1043" y="311"/>
                    <a:pt x="958" y="268"/>
                    <a:pt x="888" y="199"/>
                  </a:cubicBezTo>
                  <a:cubicBezTo>
                    <a:pt x="867" y="177"/>
                    <a:pt x="867" y="156"/>
                    <a:pt x="867" y="156"/>
                  </a:cubicBezTo>
                  <a:lnTo>
                    <a:pt x="712" y="134"/>
                  </a:lnTo>
                  <a:cubicBezTo>
                    <a:pt x="696" y="166"/>
                    <a:pt x="681" y="186"/>
                    <a:pt x="663" y="186"/>
                  </a:cubicBezTo>
                  <a:cubicBezTo>
                    <a:pt x="656" y="186"/>
                    <a:pt x="650" y="183"/>
                    <a:pt x="642" y="177"/>
                  </a:cubicBezTo>
                  <a:cubicBezTo>
                    <a:pt x="535" y="156"/>
                    <a:pt x="423" y="134"/>
                    <a:pt x="332" y="43"/>
                  </a:cubicBezTo>
                  <a:cubicBezTo>
                    <a:pt x="311" y="43"/>
                    <a:pt x="311" y="22"/>
                    <a:pt x="289" y="22"/>
                  </a:cubicBezTo>
                  <a:cubicBezTo>
                    <a:pt x="268" y="22"/>
                    <a:pt x="220" y="22"/>
                    <a:pt x="199" y="1"/>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7"/>
            <p:cNvSpPr/>
            <p:nvPr/>
          </p:nvSpPr>
          <p:spPr>
            <a:xfrm>
              <a:off x="6129651" y="1908550"/>
              <a:ext cx="265468" cy="239259"/>
            </a:xfrm>
            <a:custGeom>
              <a:rect b="b" l="l" r="r" t="t"/>
              <a:pathLst>
                <a:path extrusionOk="0" h="4464" w="4953">
                  <a:moveTo>
                    <a:pt x="4052" y="1"/>
                  </a:moveTo>
                  <a:cubicBezTo>
                    <a:pt x="3925" y="1"/>
                    <a:pt x="3784" y="36"/>
                    <a:pt x="3631" y="116"/>
                  </a:cubicBezTo>
                  <a:cubicBezTo>
                    <a:pt x="3517" y="175"/>
                    <a:pt x="3272" y="380"/>
                    <a:pt x="3107" y="380"/>
                  </a:cubicBezTo>
                  <a:cubicBezTo>
                    <a:pt x="3080" y="380"/>
                    <a:pt x="3055" y="374"/>
                    <a:pt x="3032" y="362"/>
                  </a:cubicBezTo>
                  <a:cubicBezTo>
                    <a:pt x="2942" y="319"/>
                    <a:pt x="2963" y="206"/>
                    <a:pt x="2990" y="137"/>
                  </a:cubicBezTo>
                  <a:lnTo>
                    <a:pt x="2990" y="137"/>
                  </a:lnTo>
                  <a:cubicBezTo>
                    <a:pt x="2899" y="206"/>
                    <a:pt x="2829" y="249"/>
                    <a:pt x="2744" y="319"/>
                  </a:cubicBezTo>
                  <a:lnTo>
                    <a:pt x="2744" y="340"/>
                  </a:lnTo>
                  <a:cubicBezTo>
                    <a:pt x="2696" y="538"/>
                    <a:pt x="2990" y="987"/>
                    <a:pt x="2990" y="1185"/>
                  </a:cubicBezTo>
                  <a:cubicBezTo>
                    <a:pt x="2990" y="1474"/>
                    <a:pt x="2877" y="1629"/>
                    <a:pt x="2696" y="1832"/>
                  </a:cubicBezTo>
                  <a:cubicBezTo>
                    <a:pt x="2674" y="1854"/>
                    <a:pt x="2674" y="1854"/>
                    <a:pt x="2653" y="1854"/>
                  </a:cubicBezTo>
                  <a:cubicBezTo>
                    <a:pt x="2562" y="1944"/>
                    <a:pt x="2455" y="2009"/>
                    <a:pt x="2343" y="2057"/>
                  </a:cubicBezTo>
                  <a:cubicBezTo>
                    <a:pt x="2188" y="2100"/>
                    <a:pt x="2027" y="2142"/>
                    <a:pt x="1872" y="2164"/>
                  </a:cubicBezTo>
                  <a:cubicBezTo>
                    <a:pt x="1540" y="2190"/>
                    <a:pt x="1385" y="2190"/>
                    <a:pt x="1118" y="2431"/>
                  </a:cubicBezTo>
                  <a:cubicBezTo>
                    <a:pt x="1094" y="2444"/>
                    <a:pt x="1071" y="2451"/>
                    <a:pt x="1052" y="2451"/>
                  </a:cubicBezTo>
                  <a:cubicBezTo>
                    <a:pt x="1032" y="2451"/>
                    <a:pt x="1016" y="2444"/>
                    <a:pt x="1006" y="2431"/>
                  </a:cubicBezTo>
                  <a:cubicBezTo>
                    <a:pt x="958" y="2431"/>
                    <a:pt x="936" y="2458"/>
                    <a:pt x="893" y="2458"/>
                  </a:cubicBezTo>
                  <a:cubicBezTo>
                    <a:pt x="626" y="2543"/>
                    <a:pt x="423" y="2677"/>
                    <a:pt x="268" y="2923"/>
                  </a:cubicBezTo>
                  <a:cubicBezTo>
                    <a:pt x="0" y="3346"/>
                    <a:pt x="22" y="3971"/>
                    <a:pt x="492" y="4239"/>
                  </a:cubicBezTo>
                  <a:cubicBezTo>
                    <a:pt x="514" y="4239"/>
                    <a:pt x="514" y="4260"/>
                    <a:pt x="514" y="4260"/>
                  </a:cubicBezTo>
                  <a:lnTo>
                    <a:pt x="690" y="4260"/>
                  </a:lnTo>
                  <a:cubicBezTo>
                    <a:pt x="717" y="4281"/>
                    <a:pt x="936" y="4394"/>
                    <a:pt x="1027" y="4463"/>
                  </a:cubicBezTo>
                  <a:cubicBezTo>
                    <a:pt x="1100" y="4317"/>
                    <a:pt x="1248" y="4266"/>
                    <a:pt x="1405" y="4266"/>
                  </a:cubicBezTo>
                  <a:cubicBezTo>
                    <a:pt x="1488" y="4266"/>
                    <a:pt x="1575" y="4280"/>
                    <a:pt x="1653" y="4303"/>
                  </a:cubicBezTo>
                  <a:cubicBezTo>
                    <a:pt x="1693" y="4311"/>
                    <a:pt x="1725" y="4314"/>
                    <a:pt x="1753" y="4314"/>
                  </a:cubicBezTo>
                  <a:cubicBezTo>
                    <a:pt x="1818" y="4314"/>
                    <a:pt x="1863" y="4296"/>
                    <a:pt x="1942" y="4281"/>
                  </a:cubicBezTo>
                  <a:cubicBezTo>
                    <a:pt x="2006" y="4260"/>
                    <a:pt x="2075" y="4260"/>
                    <a:pt x="2139" y="4260"/>
                  </a:cubicBezTo>
                  <a:cubicBezTo>
                    <a:pt x="2182" y="4123"/>
                    <a:pt x="2359" y="3985"/>
                    <a:pt x="2506" y="3985"/>
                  </a:cubicBezTo>
                  <a:cubicBezTo>
                    <a:pt x="2525" y="3985"/>
                    <a:pt x="2544" y="3988"/>
                    <a:pt x="2562" y="3993"/>
                  </a:cubicBezTo>
                  <a:lnTo>
                    <a:pt x="2562" y="3950"/>
                  </a:lnTo>
                  <a:cubicBezTo>
                    <a:pt x="2455" y="3971"/>
                    <a:pt x="2364" y="3993"/>
                    <a:pt x="2252" y="4014"/>
                  </a:cubicBezTo>
                  <a:cubicBezTo>
                    <a:pt x="2128" y="4014"/>
                    <a:pt x="2004" y="3987"/>
                    <a:pt x="1890" y="3987"/>
                  </a:cubicBezTo>
                  <a:cubicBezTo>
                    <a:pt x="1862" y="3987"/>
                    <a:pt x="1835" y="3988"/>
                    <a:pt x="1808" y="3993"/>
                  </a:cubicBezTo>
                  <a:cubicBezTo>
                    <a:pt x="1738" y="3993"/>
                    <a:pt x="1674" y="4014"/>
                    <a:pt x="1605" y="4035"/>
                  </a:cubicBezTo>
                  <a:cubicBezTo>
                    <a:pt x="1573" y="4041"/>
                    <a:pt x="1542" y="4043"/>
                    <a:pt x="1511" y="4043"/>
                  </a:cubicBezTo>
                  <a:cubicBezTo>
                    <a:pt x="1307" y="4043"/>
                    <a:pt x="1104" y="3947"/>
                    <a:pt x="900" y="3947"/>
                  </a:cubicBezTo>
                  <a:cubicBezTo>
                    <a:pt x="846" y="3947"/>
                    <a:pt x="792" y="3954"/>
                    <a:pt x="738" y="3971"/>
                  </a:cubicBezTo>
                  <a:cubicBezTo>
                    <a:pt x="690" y="3971"/>
                    <a:pt x="647" y="3950"/>
                    <a:pt x="669" y="3902"/>
                  </a:cubicBezTo>
                  <a:cubicBezTo>
                    <a:pt x="717" y="3816"/>
                    <a:pt x="690" y="3725"/>
                    <a:pt x="647" y="3634"/>
                  </a:cubicBezTo>
                  <a:lnTo>
                    <a:pt x="669" y="3634"/>
                  </a:lnTo>
                  <a:cubicBezTo>
                    <a:pt x="647" y="3613"/>
                    <a:pt x="647" y="3592"/>
                    <a:pt x="626" y="3570"/>
                  </a:cubicBezTo>
                  <a:cubicBezTo>
                    <a:pt x="605" y="3549"/>
                    <a:pt x="626" y="3501"/>
                    <a:pt x="669" y="3501"/>
                  </a:cubicBezTo>
                  <a:cubicBezTo>
                    <a:pt x="738" y="3479"/>
                    <a:pt x="781" y="3458"/>
                    <a:pt x="802" y="3394"/>
                  </a:cubicBezTo>
                  <a:cubicBezTo>
                    <a:pt x="851" y="3346"/>
                    <a:pt x="872" y="3303"/>
                    <a:pt x="893" y="3260"/>
                  </a:cubicBezTo>
                  <a:cubicBezTo>
                    <a:pt x="909" y="3242"/>
                    <a:pt x="925" y="3234"/>
                    <a:pt x="941" y="3234"/>
                  </a:cubicBezTo>
                  <a:cubicBezTo>
                    <a:pt x="968" y="3234"/>
                    <a:pt x="992" y="3259"/>
                    <a:pt x="1006" y="3303"/>
                  </a:cubicBezTo>
                  <a:cubicBezTo>
                    <a:pt x="1033" y="3309"/>
                    <a:pt x="1060" y="3311"/>
                    <a:pt x="1086" y="3311"/>
                  </a:cubicBezTo>
                  <a:cubicBezTo>
                    <a:pt x="1233" y="3311"/>
                    <a:pt x="1360" y="3231"/>
                    <a:pt x="1500" y="3231"/>
                  </a:cubicBezTo>
                  <a:cubicBezTo>
                    <a:pt x="1513" y="3231"/>
                    <a:pt x="1527" y="3232"/>
                    <a:pt x="1540" y="3233"/>
                  </a:cubicBezTo>
                  <a:cubicBezTo>
                    <a:pt x="1626" y="3233"/>
                    <a:pt x="1717" y="3324"/>
                    <a:pt x="1808" y="3367"/>
                  </a:cubicBezTo>
                  <a:cubicBezTo>
                    <a:pt x="2027" y="3479"/>
                    <a:pt x="2230" y="3501"/>
                    <a:pt x="2476" y="3501"/>
                  </a:cubicBezTo>
                  <a:cubicBezTo>
                    <a:pt x="2808" y="3479"/>
                    <a:pt x="3032" y="3436"/>
                    <a:pt x="3230" y="3126"/>
                  </a:cubicBezTo>
                  <a:cubicBezTo>
                    <a:pt x="3300" y="3014"/>
                    <a:pt x="3364" y="2880"/>
                    <a:pt x="3455" y="2768"/>
                  </a:cubicBezTo>
                  <a:cubicBezTo>
                    <a:pt x="3567" y="2613"/>
                    <a:pt x="3658" y="2543"/>
                    <a:pt x="3835" y="2501"/>
                  </a:cubicBezTo>
                  <a:cubicBezTo>
                    <a:pt x="3847" y="2494"/>
                    <a:pt x="3858" y="2492"/>
                    <a:pt x="3867" y="2492"/>
                  </a:cubicBezTo>
                  <a:cubicBezTo>
                    <a:pt x="3890" y="2492"/>
                    <a:pt x="3907" y="2507"/>
                    <a:pt x="3926" y="2522"/>
                  </a:cubicBezTo>
                  <a:lnTo>
                    <a:pt x="3968" y="2522"/>
                  </a:lnTo>
                  <a:cubicBezTo>
                    <a:pt x="4059" y="2543"/>
                    <a:pt x="4145" y="2613"/>
                    <a:pt x="4236" y="2613"/>
                  </a:cubicBezTo>
                  <a:cubicBezTo>
                    <a:pt x="4300" y="2592"/>
                    <a:pt x="4369" y="2543"/>
                    <a:pt x="4434" y="2479"/>
                  </a:cubicBezTo>
                  <a:lnTo>
                    <a:pt x="4460" y="2479"/>
                  </a:lnTo>
                  <a:cubicBezTo>
                    <a:pt x="4701" y="2164"/>
                    <a:pt x="4835" y="1698"/>
                    <a:pt x="4883" y="1340"/>
                  </a:cubicBezTo>
                  <a:cubicBezTo>
                    <a:pt x="4953" y="739"/>
                    <a:pt x="4638" y="1"/>
                    <a:pt x="4052" y="1"/>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7"/>
            <p:cNvSpPr/>
            <p:nvPr/>
          </p:nvSpPr>
          <p:spPr>
            <a:xfrm>
              <a:off x="6172636" y="2258649"/>
              <a:ext cx="185233" cy="161060"/>
            </a:xfrm>
            <a:custGeom>
              <a:rect b="b" l="l" r="r" t="t"/>
              <a:pathLst>
                <a:path extrusionOk="0" h="3005" w="3456">
                  <a:moveTo>
                    <a:pt x="2829" y="1"/>
                  </a:moveTo>
                  <a:lnTo>
                    <a:pt x="2829" y="44"/>
                  </a:lnTo>
                  <a:cubicBezTo>
                    <a:pt x="2829" y="70"/>
                    <a:pt x="2829" y="92"/>
                    <a:pt x="2808" y="113"/>
                  </a:cubicBezTo>
                  <a:cubicBezTo>
                    <a:pt x="2829" y="113"/>
                    <a:pt x="2856" y="134"/>
                    <a:pt x="2856" y="156"/>
                  </a:cubicBezTo>
                  <a:cubicBezTo>
                    <a:pt x="2899" y="557"/>
                    <a:pt x="2653" y="1006"/>
                    <a:pt x="2295" y="1225"/>
                  </a:cubicBezTo>
                  <a:cubicBezTo>
                    <a:pt x="2347" y="1253"/>
                    <a:pt x="2406" y="1265"/>
                    <a:pt x="2464" y="1265"/>
                  </a:cubicBezTo>
                  <a:cubicBezTo>
                    <a:pt x="2507" y="1265"/>
                    <a:pt x="2550" y="1258"/>
                    <a:pt x="2589" y="1247"/>
                  </a:cubicBezTo>
                  <a:cubicBezTo>
                    <a:pt x="2722" y="1225"/>
                    <a:pt x="2856" y="1161"/>
                    <a:pt x="2990" y="1113"/>
                  </a:cubicBezTo>
                  <a:cubicBezTo>
                    <a:pt x="2995" y="1111"/>
                    <a:pt x="3001" y="1110"/>
                    <a:pt x="3005" y="1110"/>
                  </a:cubicBezTo>
                  <a:cubicBezTo>
                    <a:pt x="3057" y="1110"/>
                    <a:pt x="3072" y="1206"/>
                    <a:pt x="3033" y="1225"/>
                  </a:cubicBezTo>
                  <a:cubicBezTo>
                    <a:pt x="2877" y="1310"/>
                    <a:pt x="2688" y="1386"/>
                    <a:pt x="2507" y="1386"/>
                  </a:cubicBezTo>
                  <a:cubicBezTo>
                    <a:pt x="2402" y="1386"/>
                    <a:pt x="2300" y="1360"/>
                    <a:pt x="2209" y="1295"/>
                  </a:cubicBezTo>
                  <a:cubicBezTo>
                    <a:pt x="2188" y="1295"/>
                    <a:pt x="2161" y="1316"/>
                    <a:pt x="2140" y="1316"/>
                  </a:cubicBezTo>
                  <a:cubicBezTo>
                    <a:pt x="2006" y="1383"/>
                    <a:pt x="1875" y="1409"/>
                    <a:pt x="1745" y="1409"/>
                  </a:cubicBezTo>
                  <a:cubicBezTo>
                    <a:pt x="1532" y="1409"/>
                    <a:pt x="1324" y="1340"/>
                    <a:pt x="1118" y="1274"/>
                  </a:cubicBezTo>
                  <a:lnTo>
                    <a:pt x="1118" y="1274"/>
                  </a:lnTo>
                  <a:cubicBezTo>
                    <a:pt x="1118" y="1295"/>
                    <a:pt x="1140" y="1316"/>
                    <a:pt x="1161" y="1338"/>
                  </a:cubicBezTo>
                  <a:cubicBezTo>
                    <a:pt x="1252" y="1471"/>
                    <a:pt x="1273" y="1562"/>
                    <a:pt x="1428" y="1648"/>
                  </a:cubicBezTo>
                  <a:cubicBezTo>
                    <a:pt x="1519" y="1696"/>
                    <a:pt x="1626" y="1696"/>
                    <a:pt x="1717" y="1739"/>
                  </a:cubicBezTo>
                  <a:cubicBezTo>
                    <a:pt x="1963" y="1808"/>
                    <a:pt x="2209" y="1942"/>
                    <a:pt x="2295" y="2183"/>
                  </a:cubicBezTo>
                  <a:cubicBezTo>
                    <a:pt x="2312" y="2228"/>
                    <a:pt x="2289" y="2253"/>
                    <a:pt x="2258" y="2253"/>
                  </a:cubicBezTo>
                  <a:cubicBezTo>
                    <a:pt x="2242" y="2253"/>
                    <a:pt x="2224" y="2246"/>
                    <a:pt x="2209" y="2231"/>
                  </a:cubicBezTo>
                  <a:cubicBezTo>
                    <a:pt x="2027" y="1872"/>
                    <a:pt x="1626" y="1942"/>
                    <a:pt x="1316" y="1760"/>
                  </a:cubicBezTo>
                  <a:cubicBezTo>
                    <a:pt x="1118" y="1648"/>
                    <a:pt x="1140" y="1407"/>
                    <a:pt x="1027" y="1247"/>
                  </a:cubicBezTo>
                  <a:cubicBezTo>
                    <a:pt x="812" y="1172"/>
                    <a:pt x="596" y="1109"/>
                    <a:pt x="366" y="1109"/>
                  </a:cubicBezTo>
                  <a:cubicBezTo>
                    <a:pt x="334" y="1109"/>
                    <a:pt x="301" y="1110"/>
                    <a:pt x="268" y="1113"/>
                  </a:cubicBezTo>
                  <a:lnTo>
                    <a:pt x="182" y="1140"/>
                  </a:lnTo>
                  <a:lnTo>
                    <a:pt x="182" y="1204"/>
                  </a:lnTo>
                  <a:cubicBezTo>
                    <a:pt x="225" y="1471"/>
                    <a:pt x="134" y="1717"/>
                    <a:pt x="0" y="1942"/>
                  </a:cubicBezTo>
                  <a:cubicBezTo>
                    <a:pt x="150" y="1850"/>
                    <a:pt x="338" y="1743"/>
                    <a:pt x="525" y="1743"/>
                  </a:cubicBezTo>
                  <a:cubicBezTo>
                    <a:pt x="566" y="1743"/>
                    <a:pt x="607" y="1749"/>
                    <a:pt x="648" y="1760"/>
                  </a:cubicBezTo>
                  <a:cubicBezTo>
                    <a:pt x="851" y="1830"/>
                    <a:pt x="958" y="2097"/>
                    <a:pt x="1006" y="2295"/>
                  </a:cubicBezTo>
                  <a:cubicBezTo>
                    <a:pt x="1103" y="2355"/>
                    <a:pt x="1180" y="2411"/>
                    <a:pt x="1318" y="2411"/>
                  </a:cubicBezTo>
                  <a:cubicBezTo>
                    <a:pt x="1339" y="2411"/>
                    <a:pt x="1361" y="2410"/>
                    <a:pt x="1386" y="2407"/>
                  </a:cubicBezTo>
                  <a:cubicBezTo>
                    <a:pt x="1519" y="2386"/>
                    <a:pt x="1653" y="2343"/>
                    <a:pt x="1808" y="2295"/>
                  </a:cubicBezTo>
                  <a:cubicBezTo>
                    <a:pt x="1813" y="2293"/>
                    <a:pt x="1817" y="2293"/>
                    <a:pt x="1822" y="2293"/>
                  </a:cubicBezTo>
                  <a:cubicBezTo>
                    <a:pt x="1878" y="2293"/>
                    <a:pt x="1914" y="2409"/>
                    <a:pt x="1829" y="2429"/>
                  </a:cubicBezTo>
                  <a:cubicBezTo>
                    <a:pt x="1702" y="2486"/>
                    <a:pt x="1541" y="2525"/>
                    <a:pt x="1390" y="2525"/>
                  </a:cubicBezTo>
                  <a:cubicBezTo>
                    <a:pt x="1357" y="2525"/>
                    <a:pt x="1326" y="2523"/>
                    <a:pt x="1295" y="2520"/>
                  </a:cubicBezTo>
                  <a:cubicBezTo>
                    <a:pt x="1295" y="2584"/>
                    <a:pt x="1295" y="2653"/>
                    <a:pt x="1273" y="2717"/>
                  </a:cubicBezTo>
                  <a:cubicBezTo>
                    <a:pt x="1359" y="2766"/>
                    <a:pt x="1471" y="2830"/>
                    <a:pt x="1492" y="2851"/>
                  </a:cubicBezTo>
                  <a:cubicBezTo>
                    <a:pt x="1617" y="2943"/>
                    <a:pt x="1667" y="3005"/>
                    <a:pt x="1786" y="3005"/>
                  </a:cubicBezTo>
                  <a:cubicBezTo>
                    <a:pt x="1840" y="3005"/>
                    <a:pt x="1909" y="2992"/>
                    <a:pt x="2006" y="2963"/>
                  </a:cubicBezTo>
                  <a:cubicBezTo>
                    <a:pt x="2054" y="2963"/>
                    <a:pt x="2118" y="2942"/>
                    <a:pt x="2161" y="2921"/>
                  </a:cubicBezTo>
                  <a:cubicBezTo>
                    <a:pt x="2455" y="2808"/>
                    <a:pt x="2589" y="2675"/>
                    <a:pt x="2653" y="2364"/>
                  </a:cubicBezTo>
                  <a:cubicBezTo>
                    <a:pt x="2722" y="2140"/>
                    <a:pt x="2632" y="1872"/>
                    <a:pt x="2455" y="1696"/>
                  </a:cubicBezTo>
                  <a:cubicBezTo>
                    <a:pt x="2433" y="1678"/>
                    <a:pt x="2462" y="1642"/>
                    <a:pt x="2485" y="1642"/>
                  </a:cubicBezTo>
                  <a:cubicBezTo>
                    <a:pt x="2490" y="1642"/>
                    <a:pt x="2494" y="1644"/>
                    <a:pt x="2498" y="1648"/>
                  </a:cubicBezTo>
                  <a:cubicBezTo>
                    <a:pt x="2589" y="1717"/>
                    <a:pt x="2653" y="1782"/>
                    <a:pt x="2696" y="1872"/>
                  </a:cubicBezTo>
                  <a:cubicBezTo>
                    <a:pt x="2942" y="1782"/>
                    <a:pt x="3124" y="1696"/>
                    <a:pt x="3279" y="1450"/>
                  </a:cubicBezTo>
                  <a:cubicBezTo>
                    <a:pt x="3391" y="1225"/>
                    <a:pt x="3455" y="937"/>
                    <a:pt x="3391" y="712"/>
                  </a:cubicBezTo>
                  <a:cubicBezTo>
                    <a:pt x="3391" y="691"/>
                    <a:pt x="3412" y="648"/>
                    <a:pt x="3434" y="648"/>
                  </a:cubicBezTo>
                  <a:cubicBezTo>
                    <a:pt x="3434" y="578"/>
                    <a:pt x="3434" y="514"/>
                    <a:pt x="3412" y="445"/>
                  </a:cubicBezTo>
                  <a:cubicBezTo>
                    <a:pt x="3289" y="568"/>
                    <a:pt x="3124" y="715"/>
                    <a:pt x="2943" y="715"/>
                  </a:cubicBezTo>
                  <a:cubicBezTo>
                    <a:pt x="2928" y="715"/>
                    <a:pt x="2914" y="714"/>
                    <a:pt x="2899" y="712"/>
                  </a:cubicBezTo>
                  <a:cubicBezTo>
                    <a:pt x="3011" y="691"/>
                    <a:pt x="3075" y="626"/>
                    <a:pt x="3166" y="557"/>
                  </a:cubicBezTo>
                  <a:lnTo>
                    <a:pt x="3391" y="338"/>
                  </a:lnTo>
                  <a:lnTo>
                    <a:pt x="3412" y="338"/>
                  </a:lnTo>
                  <a:cubicBezTo>
                    <a:pt x="3412" y="247"/>
                    <a:pt x="3391" y="156"/>
                    <a:pt x="3391" y="70"/>
                  </a:cubicBezTo>
                  <a:cubicBezTo>
                    <a:pt x="3300" y="134"/>
                    <a:pt x="3166" y="156"/>
                    <a:pt x="3097" y="156"/>
                  </a:cubicBezTo>
                  <a:cubicBezTo>
                    <a:pt x="3011" y="156"/>
                    <a:pt x="2899" y="70"/>
                    <a:pt x="2829" y="1"/>
                  </a:cubicBezTo>
                  <a:close/>
                </a:path>
              </a:pathLst>
            </a:custGeom>
            <a:solidFill>
              <a:srgbClr val="F191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7"/>
            <p:cNvSpPr/>
            <p:nvPr/>
          </p:nvSpPr>
          <p:spPr>
            <a:xfrm>
              <a:off x="6311346" y="2152312"/>
              <a:ext cx="43039" cy="106713"/>
            </a:xfrm>
            <a:custGeom>
              <a:rect b="b" l="l" r="r" t="t"/>
              <a:pathLst>
                <a:path extrusionOk="0" h="1991" w="803">
                  <a:moveTo>
                    <a:pt x="621" y="1"/>
                  </a:moveTo>
                  <a:lnTo>
                    <a:pt x="621" y="1"/>
                  </a:lnTo>
                  <a:cubicBezTo>
                    <a:pt x="557" y="22"/>
                    <a:pt x="466" y="49"/>
                    <a:pt x="423" y="70"/>
                  </a:cubicBezTo>
                  <a:cubicBezTo>
                    <a:pt x="332" y="134"/>
                    <a:pt x="290" y="290"/>
                    <a:pt x="156" y="380"/>
                  </a:cubicBezTo>
                  <a:cubicBezTo>
                    <a:pt x="108" y="402"/>
                    <a:pt x="65" y="423"/>
                    <a:pt x="1" y="423"/>
                  </a:cubicBezTo>
                  <a:lnTo>
                    <a:pt x="22" y="493"/>
                  </a:lnTo>
                  <a:cubicBezTo>
                    <a:pt x="22" y="482"/>
                    <a:pt x="33" y="477"/>
                    <a:pt x="46" y="477"/>
                  </a:cubicBezTo>
                  <a:cubicBezTo>
                    <a:pt x="60" y="477"/>
                    <a:pt x="76" y="482"/>
                    <a:pt x="86" y="493"/>
                  </a:cubicBezTo>
                  <a:cubicBezTo>
                    <a:pt x="134" y="584"/>
                    <a:pt x="156" y="691"/>
                    <a:pt x="177" y="782"/>
                  </a:cubicBezTo>
                  <a:cubicBezTo>
                    <a:pt x="177" y="760"/>
                    <a:pt x="199" y="739"/>
                    <a:pt x="220" y="717"/>
                  </a:cubicBezTo>
                  <a:cubicBezTo>
                    <a:pt x="268" y="648"/>
                    <a:pt x="311" y="605"/>
                    <a:pt x="375" y="557"/>
                  </a:cubicBezTo>
                  <a:cubicBezTo>
                    <a:pt x="386" y="547"/>
                    <a:pt x="398" y="543"/>
                    <a:pt x="409" y="543"/>
                  </a:cubicBezTo>
                  <a:cubicBezTo>
                    <a:pt x="447" y="543"/>
                    <a:pt x="478" y="589"/>
                    <a:pt x="445" y="605"/>
                  </a:cubicBezTo>
                  <a:cubicBezTo>
                    <a:pt x="375" y="669"/>
                    <a:pt x="311" y="717"/>
                    <a:pt x="268" y="782"/>
                  </a:cubicBezTo>
                  <a:cubicBezTo>
                    <a:pt x="220" y="803"/>
                    <a:pt x="220" y="872"/>
                    <a:pt x="177" y="915"/>
                  </a:cubicBezTo>
                  <a:lnTo>
                    <a:pt x="177" y="1006"/>
                  </a:lnTo>
                  <a:cubicBezTo>
                    <a:pt x="311" y="1070"/>
                    <a:pt x="423" y="1204"/>
                    <a:pt x="423" y="1429"/>
                  </a:cubicBezTo>
                  <a:cubicBezTo>
                    <a:pt x="423" y="1584"/>
                    <a:pt x="354" y="1739"/>
                    <a:pt x="268" y="1851"/>
                  </a:cubicBezTo>
                  <a:cubicBezTo>
                    <a:pt x="290" y="1894"/>
                    <a:pt x="311" y="1921"/>
                    <a:pt x="354" y="1942"/>
                  </a:cubicBezTo>
                  <a:cubicBezTo>
                    <a:pt x="393" y="1959"/>
                    <a:pt x="442" y="1991"/>
                    <a:pt x="496" y="1991"/>
                  </a:cubicBezTo>
                  <a:cubicBezTo>
                    <a:pt x="509" y="1991"/>
                    <a:pt x="522" y="1989"/>
                    <a:pt x="536" y="1985"/>
                  </a:cubicBezTo>
                  <a:cubicBezTo>
                    <a:pt x="578" y="1985"/>
                    <a:pt x="691" y="1942"/>
                    <a:pt x="733" y="1894"/>
                  </a:cubicBezTo>
                  <a:cubicBezTo>
                    <a:pt x="733" y="1872"/>
                    <a:pt x="776" y="1872"/>
                    <a:pt x="803" y="1872"/>
                  </a:cubicBezTo>
                  <a:cubicBezTo>
                    <a:pt x="803" y="1760"/>
                    <a:pt x="776" y="1653"/>
                    <a:pt x="733" y="1562"/>
                  </a:cubicBezTo>
                  <a:cubicBezTo>
                    <a:pt x="712" y="1562"/>
                    <a:pt x="712" y="1541"/>
                    <a:pt x="691" y="1541"/>
                  </a:cubicBezTo>
                  <a:cubicBezTo>
                    <a:pt x="691" y="1493"/>
                    <a:pt x="669" y="1450"/>
                    <a:pt x="669" y="1407"/>
                  </a:cubicBezTo>
                  <a:cubicBezTo>
                    <a:pt x="669" y="1386"/>
                    <a:pt x="691" y="1359"/>
                    <a:pt x="691" y="1338"/>
                  </a:cubicBezTo>
                  <a:cubicBezTo>
                    <a:pt x="755" y="1183"/>
                    <a:pt x="755" y="1006"/>
                    <a:pt x="691" y="851"/>
                  </a:cubicBezTo>
                  <a:lnTo>
                    <a:pt x="691" y="605"/>
                  </a:lnTo>
                  <a:cubicBezTo>
                    <a:pt x="691" y="557"/>
                    <a:pt x="600" y="225"/>
                    <a:pt x="621" y="1"/>
                  </a:cubicBezTo>
                  <a:close/>
                </a:path>
              </a:pathLst>
            </a:custGeom>
            <a:solidFill>
              <a:srgbClr val="F191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7"/>
            <p:cNvSpPr/>
            <p:nvPr/>
          </p:nvSpPr>
          <p:spPr>
            <a:xfrm>
              <a:off x="6226501" y="2174984"/>
              <a:ext cx="100388" cy="93206"/>
            </a:xfrm>
            <a:custGeom>
              <a:rect b="b" l="l" r="r" t="t"/>
              <a:pathLst>
                <a:path extrusionOk="0" h="1739" w="1873">
                  <a:moveTo>
                    <a:pt x="1584" y="0"/>
                  </a:moveTo>
                  <a:cubicBezTo>
                    <a:pt x="1514" y="27"/>
                    <a:pt x="1423" y="48"/>
                    <a:pt x="1402" y="70"/>
                  </a:cubicBezTo>
                  <a:cubicBezTo>
                    <a:pt x="1290" y="134"/>
                    <a:pt x="1290" y="225"/>
                    <a:pt x="1156" y="268"/>
                  </a:cubicBezTo>
                  <a:cubicBezTo>
                    <a:pt x="1022" y="337"/>
                    <a:pt x="937" y="294"/>
                    <a:pt x="824" y="337"/>
                  </a:cubicBezTo>
                  <a:cubicBezTo>
                    <a:pt x="690" y="356"/>
                    <a:pt x="572" y="458"/>
                    <a:pt x="443" y="458"/>
                  </a:cubicBezTo>
                  <a:cubicBezTo>
                    <a:pt x="422" y="458"/>
                    <a:pt x="402" y="455"/>
                    <a:pt x="381" y="449"/>
                  </a:cubicBezTo>
                  <a:cubicBezTo>
                    <a:pt x="332" y="562"/>
                    <a:pt x="220" y="605"/>
                    <a:pt x="86" y="626"/>
                  </a:cubicBezTo>
                  <a:cubicBezTo>
                    <a:pt x="135" y="802"/>
                    <a:pt x="86" y="963"/>
                    <a:pt x="1" y="1118"/>
                  </a:cubicBezTo>
                  <a:lnTo>
                    <a:pt x="113" y="1139"/>
                  </a:lnTo>
                  <a:cubicBezTo>
                    <a:pt x="113" y="1108"/>
                    <a:pt x="136" y="1086"/>
                    <a:pt x="156" y="1086"/>
                  </a:cubicBezTo>
                  <a:cubicBezTo>
                    <a:pt x="164" y="1086"/>
                    <a:pt x="171" y="1089"/>
                    <a:pt x="177" y="1097"/>
                  </a:cubicBezTo>
                  <a:cubicBezTo>
                    <a:pt x="354" y="1161"/>
                    <a:pt x="466" y="1273"/>
                    <a:pt x="514" y="1407"/>
                  </a:cubicBezTo>
                  <a:cubicBezTo>
                    <a:pt x="531" y="1415"/>
                    <a:pt x="556" y="1418"/>
                    <a:pt x="587" y="1418"/>
                  </a:cubicBezTo>
                  <a:cubicBezTo>
                    <a:pt x="714" y="1418"/>
                    <a:pt x="932" y="1359"/>
                    <a:pt x="1001" y="1337"/>
                  </a:cubicBezTo>
                  <a:cubicBezTo>
                    <a:pt x="1156" y="1294"/>
                    <a:pt x="1316" y="1203"/>
                    <a:pt x="1471" y="1118"/>
                  </a:cubicBezTo>
                  <a:cubicBezTo>
                    <a:pt x="1480" y="1115"/>
                    <a:pt x="1488" y="1114"/>
                    <a:pt x="1495" y="1114"/>
                  </a:cubicBezTo>
                  <a:cubicBezTo>
                    <a:pt x="1540" y="1114"/>
                    <a:pt x="1551" y="1167"/>
                    <a:pt x="1514" y="1203"/>
                  </a:cubicBezTo>
                  <a:cubicBezTo>
                    <a:pt x="1284" y="1366"/>
                    <a:pt x="1022" y="1497"/>
                    <a:pt x="746" y="1497"/>
                  </a:cubicBezTo>
                  <a:cubicBezTo>
                    <a:pt x="677" y="1497"/>
                    <a:pt x="607" y="1489"/>
                    <a:pt x="536" y="1471"/>
                  </a:cubicBezTo>
                  <a:lnTo>
                    <a:pt x="536" y="1471"/>
                  </a:lnTo>
                  <a:cubicBezTo>
                    <a:pt x="557" y="1540"/>
                    <a:pt x="557" y="1631"/>
                    <a:pt x="557" y="1695"/>
                  </a:cubicBezTo>
                  <a:cubicBezTo>
                    <a:pt x="661" y="1724"/>
                    <a:pt x="772" y="1738"/>
                    <a:pt x="884" y="1738"/>
                  </a:cubicBezTo>
                  <a:cubicBezTo>
                    <a:pt x="1297" y="1738"/>
                    <a:pt x="1715" y="1539"/>
                    <a:pt x="1803" y="1118"/>
                  </a:cubicBezTo>
                  <a:cubicBezTo>
                    <a:pt x="1873" y="893"/>
                    <a:pt x="1803" y="781"/>
                    <a:pt x="1691" y="717"/>
                  </a:cubicBezTo>
                  <a:cubicBezTo>
                    <a:pt x="1620" y="678"/>
                    <a:pt x="1530" y="662"/>
                    <a:pt x="1430" y="662"/>
                  </a:cubicBezTo>
                  <a:cubicBezTo>
                    <a:pt x="1061" y="662"/>
                    <a:pt x="553" y="884"/>
                    <a:pt x="381" y="1006"/>
                  </a:cubicBezTo>
                  <a:cubicBezTo>
                    <a:pt x="574" y="826"/>
                    <a:pt x="1135" y="546"/>
                    <a:pt x="1540" y="546"/>
                  </a:cubicBezTo>
                  <a:cubicBezTo>
                    <a:pt x="1593" y="546"/>
                    <a:pt x="1644" y="551"/>
                    <a:pt x="1691" y="562"/>
                  </a:cubicBezTo>
                  <a:cubicBezTo>
                    <a:pt x="1691" y="514"/>
                    <a:pt x="1669" y="492"/>
                    <a:pt x="1669" y="449"/>
                  </a:cubicBezTo>
                  <a:cubicBezTo>
                    <a:pt x="1669" y="337"/>
                    <a:pt x="1648" y="203"/>
                    <a:pt x="1605" y="91"/>
                  </a:cubicBezTo>
                  <a:lnTo>
                    <a:pt x="1605" y="70"/>
                  </a:lnTo>
                  <a:lnTo>
                    <a:pt x="1584" y="0"/>
                  </a:lnTo>
                  <a:close/>
                </a:path>
              </a:pathLst>
            </a:custGeom>
            <a:solidFill>
              <a:srgbClr val="F191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7"/>
            <p:cNvSpPr/>
            <p:nvPr/>
          </p:nvSpPr>
          <p:spPr>
            <a:xfrm>
              <a:off x="6170331" y="2256345"/>
              <a:ext cx="151681" cy="69784"/>
            </a:xfrm>
            <a:custGeom>
              <a:rect b="b" l="l" r="r" t="t"/>
              <a:pathLst>
                <a:path extrusionOk="0" h="1302" w="2830">
                  <a:moveTo>
                    <a:pt x="2787" y="354"/>
                  </a:moveTo>
                  <a:cubicBezTo>
                    <a:pt x="2786" y="360"/>
                    <a:pt x="2784" y="365"/>
                    <a:pt x="2783" y="371"/>
                  </a:cubicBezTo>
                  <a:lnTo>
                    <a:pt x="2783" y="371"/>
                  </a:lnTo>
                  <a:cubicBezTo>
                    <a:pt x="2785" y="367"/>
                    <a:pt x="2787" y="361"/>
                    <a:pt x="2787" y="354"/>
                  </a:cubicBezTo>
                  <a:close/>
                  <a:moveTo>
                    <a:pt x="2830" y="1"/>
                  </a:moveTo>
                  <a:lnTo>
                    <a:pt x="2830" y="1"/>
                  </a:lnTo>
                  <a:cubicBezTo>
                    <a:pt x="2717" y="135"/>
                    <a:pt x="2562" y="247"/>
                    <a:pt x="2429" y="311"/>
                  </a:cubicBezTo>
                  <a:cubicBezTo>
                    <a:pt x="2299" y="364"/>
                    <a:pt x="2120" y="400"/>
                    <a:pt x="1949" y="400"/>
                  </a:cubicBezTo>
                  <a:cubicBezTo>
                    <a:pt x="1822" y="400"/>
                    <a:pt x="1700" y="380"/>
                    <a:pt x="1605" y="333"/>
                  </a:cubicBezTo>
                  <a:cubicBezTo>
                    <a:pt x="1562" y="466"/>
                    <a:pt x="1493" y="621"/>
                    <a:pt x="1380" y="712"/>
                  </a:cubicBezTo>
                  <a:cubicBezTo>
                    <a:pt x="1450" y="734"/>
                    <a:pt x="1514" y="755"/>
                    <a:pt x="1584" y="782"/>
                  </a:cubicBezTo>
                  <a:cubicBezTo>
                    <a:pt x="1739" y="782"/>
                    <a:pt x="1894" y="803"/>
                    <a:pt x="2049" y="803"/>
                  </a:cubicBezTo>
                  <a:cubicBezTo>
                    <a:pt x="2118" y="803"/>
                    <a:pt x="2118" y="889"/>
                    <a:pt x="2049" y="889"/>
                  </a:cubicBezTo>
                  <a:cubicBezTo>
                    <a:pt x="1971" y="902"/>
                    <a:pt x="1888" y="909"/>
                    <a:pt x="1802" y="909"/>
                  </a:cubicBezTo>
                  <a:cubicBezTo>
                    <a:pt x="1716" y="909"/>
                    <a:pt x="1626" y="902"/>
                    <a:pt x="1535" y="889"/>
                  </a:cubicBezTo>
                  <a:cubicBezTo>
                    <a:pt x="1471" y="889"/>
                    <a:pt x="1429" y="867"/>
                    <a:pt x="1359" y="825"/>
                  </a:cubicBezTo>
                  <a:cubicBezTo>
                    <a:pt x="1338" y="825"/>
                    <a:pt x="1316" y="803"/>
                    <a:pt x="1295" y="803"/>
                  </a:cubicBezTo>
                  <a:cubicBezTo>
                    <a:pt x="1268" y="825"/>
                    <a:pt x="1225" y="846"/>
                    <a:pt x="1183" y="867"/>
                  </a:cubicBezTo>
                  <a:cubicBezTo>
                    <a:pt x="1030" y="940"/>
                    <a:pt x="878" y="969"/>
                    <a:pt x="726" y="969"/>
                  </a:cubicBezTo>
                  <a:cubicBezTo>
                    <a:pt x="498" y="969"/>
                    <a:pt x="271" y="905"/>
                    <a:pt x="43" y="825"/>
                  </a:cubicBezTo>
                  <a:lnTo>
                    <a:pt x="1" y="825"/>
                  </a:lnTo>
                  <a:cubicBezTo>
                    <a:pt x="113" y="915"/>
                    <a:pt x="177" y="1049"/>
                    <a:pt x="225" y="1183"/>
                  </a:cubicBezTo>
                  <a:lnTo>
                    <a:pt x="311" y="1156"/>
                  </a:lnTo>
                  <a:cubicBezTo>
                    <a:pt x="418" y="1124"/>
                    <a:pt x="516" y="1111"/>
                    <a:pt x="609" y="1111"/>
                  </a:cubicBezTo>
                  <a:cubicBezTo>
                    <a:pt x="905" y="1111"/>
                    <a:pt x="1150" y="1241"/>
                    <a:pt x="1471" y="1290"/>
                  </a:cubicBezTo>
                  <a:cubicBezTo>
                    <a:pt x="1524" y="1298"/>
                    <a:pt x="1576" y="1302"/>
                    <a:pt x="1628" y="1302"/>
                  </a:cubicBezTo>
                  <a:cubicBezTo>
                    <a:pt x="2163" y="1302"/>
                    <a:pt x="2654" y="895"/>
                    <a:pt x="2783" y="371"/>
                  </a:cubicBezTo>
                  <a:lnTo>
                    <a:pt x="2783" y="371"/>
                  </a:lnTo>
                  <a:cubicBezTo>
                    <a:pt x="2777" y="382"/>
                    <a:pt x="2765" y="387"/>
                    <a:pt x="2765" y="402"/>
                  </a:cubicBezTo>
                  <a:cubicBezTo>
                    <a:pt x="2751" y="421"/>
                    <a:pt x="2731" y="429"/>
                    <a:pt x="2711" y="429"/>
                  </a:cubicBezTo>
                  <a:cubicBezTo>
                    <a:pt x="2664" y="429"/>
                    <a:pt x="2619" y="388"/>
                    <a:pt x="2653" y="354"/>
                  </a:cubicBezTo>
                  <a:cubicBezTo>
                    <a:pt x="2696" y="290"/>
                    <a:pt x="2739" y="220"/>
                    <a:pt x="2765" y="177"/>
                  </a:cubicBezTo>
                  <a:cubicBezTo>
                    <a:pt x="2787" y="135"/>
                    <a:pt x="2787" y="87"/>
                    <a:pt x="2808" y="65"/>
                  </a:cubicBezTo>
                  <a:cubicBezTo>
                    <a:pt x="2808" y="44"/>
                    <a:pt x="2830" y="22"/>
                    <a:pt x="2830" y="1"/>
                  </a:cubicBezTo>
                  <a:close/>
                </a:path>
              </a:pathLst>
            </a:custGeom>
            <a:solidFill>
              <a:srgbClr val="F191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27"/>
            <p:cNvSpPr/>
            <p:nvPr/>
          </p:nvSpPr>
          <p:spPr>
            <a:xfrm>
              <a:off x="6046253" y="1874034"/>
              <a:ext cx="270882" cy="196542"/>
            </a:xfrm>
            <a:custGeom>
              <a:rect b="b" l="l" r="r" t="t"/>
              <a:pathLst>
                <a:path extrusionOk="0" h="3667" w="5054">
                  <a:moveTo>
                    <a:pt x="5032" y="0"/>
                  </a:moveTo>
                  <a:cubicBezTo>
                    <a:pt x="4961" y="37"/>
                    <a:pt x="4884" y="42"/>
                    <a:pt x="4807" y="42"/>
                  </a:cubicBezTo>
                  <a:cubicBezTo>
                    <a:pt x="4777" y="42"/>
                    <a:pt x="4747" y="41"/>
                    <a:pt x="4717" y="41"/>
                  </a:cubicBezTo>
                  <a:cubicBezTo>
                    <a:pt x="4680" y="41"/>
                    <a:pt x="4644" y="43"/>
                    <a:pt x="4610" y="48"/>
                  </a:cubicBezTo>
                  <a:cubicBezTo>
                    <a:pt x="4300" y="112"/>
                    <a:pt x="4032" y="268"/>
                    <a:pt x="3765" y="428"/>
                  </a:cubicBezTo>
                  <a:cubicBezTo>
                    <a:pt x="3209" y="760"/>
                    <a:pt x="2562" y="781"/>
                    <a:pt x="2048" y="1161"/>
                  </a:cubicBezTo>
                  <a:cubicBezTo>
                    <a:pt x="1604" y="1519"/>
                    <a:pt x="1225" y="1941"/>
                    <a:pt x="711" y="2209"/>
                  </a:cubicBezTo>
                  <a:cubicBezTo>
                    <a:pt x="374" y="2385"/>
                    <a:pt x="134" y="2631"/>
                    <a:pt x="21" y="3011"/>
                  </a:cubicBezTo>
                  <a:cubicBezTo>
                    <a:pt x="0" y="3102"/>
                    <a:pt x="0" y="3236"/>
                    <a:pt x="21" y="3342"/>
                  </a:cubicBezTo>
                  <a:cubicBezTo>
                    <a:pt x="197" y="3558"/>
                    <a:pt x="339" y="3667"/>
                    <a:pt x="448" y="3667"/>
                  </a:cubicBezTo>
                  <a:cubicBezTo>
                    <a:pt x="531" y="3667"/>
                    <a:pt x="596" y="3603"/>
                    <a:pt x="642" y="3476"/>
                  </a:cubicBezTo>
                  <a:cubicBezTo>
                    <a:pt x="669" y="3433"/>
                    <a:pt x="690" y="3369"/>
                    <a:pt x="733" y="3321"/>
                  </a:cubicBezTo>
                  <a:cubicBezTo>
                    <a:pt x="776" y="3236"/>
                    <a:pt x="845" y="3166"/>
                    <a:pt x="888" y="3102"/>
                  </a:cubicBezTo>
                  <a:cubicBezTo>
                    <a:pt x="1289" y="2701"/>
                    <a:pt x="1781" y="2567"/>
                    <a:pt x="2294" y="2407"/>
                  </a:cubicBezTo>
                  <a:cubicBezTo>
                    <a:pt x="3006" y="2187"/>
                    <a:pt x="3476" y="1829"/>
                    <a:pt x="3899" y="1230"/>
                  </a:cubicBezTo>
                  <a:cubicBezTo>
                    <a:pt x="4032" y="1048"/>
                    <a:pt x="4166" y="872"/>
                    <a:pt x="4342" y="717"/>
                  </a:cubicBezTo>
                  <a:cubicBezTo>
                    <a:pt x="4588" y="535"/>
                    <a:pt x="4834" y="449"/>
                    <a:pt x="5054" y="268"/>
                  </a:cubicBezTo>
                  <a:cubicBezTo>
                    <a:pt x="5054" y="182"/>
                    <a:pt x="5054" y="91"/>
                    <a:pt x="5032" y="0"/>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27"/>
            <p:cNvSpPr/>
            <p:nvPr/>
          </p:nvSpPr>
          <p:spPr>
            <a:xfrm>
              <a:off x="6031889" y="1853452"/>
              <a:ext cx="284120" cy="169958"/>
            </a:xfrm>
            <a:custGeom>
              <a:rect b="b" l="l" r="r" t="t"/>
              <a:pathLst>
                <a:path extrusionOk="0" h="3171" w="5301">
                  <a:moveTo>
                    <a:pt x="3987" y="0"/>
                  </a:moveTo>
                  <a:cubicBezTo>
                    <a:pt x="3808" y="0"/>
                    <a:pt x="3629" y="18"/>
                    <a:pt x="3450" y="53"/>
                  </a:cubicBezTo>
                  <a:cubicBezTo>
                    <a:pt x="3209" y="95"/>
                    <a:pt x="2963" y="186"/>
                    <a:pt x="2717" y="208"/>
                  </a:cubicBezTo>
                  <a:cubicBezTo>
                    <a:pt x="2049" y="299"/>
                    <a:pt x="1134" y="454"/>
                    <a:pt x="600" y="898"/>
                  </a:cubicBezTo>
                  <a:cubicBezTo>
                    <a:pt x="1" y="1411"/>
                    <a:pt x="241" y="2101"/>
                    <a:pt x="289" y="2769"/>
                  </a:cubicBezTo>
                  <a:cubicBezTo>
                    <a:pt x="289" y="2873"/>
                    <a:pt x="271" y="2996"/>
                    <a:pt x="247" y="3137"/>
                  </a:cubicBezTo>
                  <a:lnTo>
                    <a:pt x="247" y="3137"/>
                  </a:lnTo>
                  <a:cubicBezTo>
                    <a:pt x="255" y="3115"/>
                    <a:pt x="268" y="3100"/>
                    <a:pt x="268" y="3085"/>
                  </a:cubicBezTo>
                  <a:cubicBezTo>
                    <a:pt x="354" y="2882"/>
                    <a:pt x="487" y="2705"/>
                    <a:pt x="669" y="2571"/>
                  </a:cubicBezTo>
                  <a:cubicBezTo>
                    <a:pt x="1001" y="2347"/>
                    <a:pt x="1359" y="2192"/>
                    <a:pt x="1669" y="1924"/>
                  </a:cubicBezTo>
                  <a:cubicBezTo>
                    <a:pt x="1958" y="1678"/>
                    <a:pt x="2225" y="1432"/>
                    <a:pt x="2562" y="1256"/>
                  </a:cubicBezTo>
                  <a:cubicBezTo>
                    <a:pt x="2894" y="1079"/>
                    <a:pt x="3252" y="1079"/>
                    <a:pt x="3584" y="919"/>
                  </a:cubicBezTo>
                  <a:cubicBezTo>
                    <a:pt x="3942" y="764"/>
                    <a:pt x="4231" y="545"/>
                    <a:pt x="4589" y="411"/>
                  </a:cubicBezTo>
                  <a:cubicBezTo>
                    <a:pt x="4744" y="341"/>
                    <a:pt x="4899" y="299"/>
                    <a:pt x="5081" y="299"/>
                  </a:cubicBezTo>
                  <a:cubicBezTo>
                    <a:pt x="5088" y="291"/>
                    <a:pt x="5102" y="289"/>
                    <a:pt x="5120" y="289"/>
                  </a:cubicBezTo>
                  <a:cubicBezTo>
                    <a:pt x="5155" y="289"/>
                    <a:pt x="5204" y="299"/>
                    <a:pt x="5236" y="299"/>
                  </a:cubicBezTo>
                  <a:cubicBezTo>
                    <a:pt x="5247" y="288"/>
                    <a:pt x="5258" y="283"/>
                    <a:pt x="5268" y="283"/>
                  </a:cubicBezTo>
                  <a:cubicBezTo>
                    <a:pt x="5279" y="283"/>
                    <a:pt x="5290" y="288"/>
                    <a:pt x="5300" y="299"/>
                  </a:cubicBezTo>
                  <a:lnTo>
                    <a:pt x="5300" y="250"/>
                  </a:lnTo>
                  <a:cubicBezTo>
                    <a:pt x="5188" y="208"/>
                    <a:pt x="5054" y="165"/>
                    <a:pt x="4921" y="143"/>
                  </a:cubicBezTo>
                  <a:cubicBezTo>
                    <a:pt x="4787" y="95"/>
                    <a:pt x="4653" y="74"/>
                    <a:pt x="4520" y="53"/>
                  </a:cubicBezTo>
                  <a:cubicBezTo>
                    <a:pt x="4343" y="18"/>
                    <a:pt x="4165" y="0"/>
                    <a:pt x="3987" y="0"/>
                  </a:cubicBezTo>
                  <a:close/>
                  <a:moveTo>
                    <a:pt x="247" y="3137"/>
                  </a:moveTo>
                  <a:cubicBezTo>
                    <a:pt x="244" y="3147"/>
                    <a:pt x="241" y="3158"/>
                    <a:pt x="241" y="3170"/>
                  </a:cubicBezTo>
                  <a:cubicBezTo>
                    <a:pt x="243" y="3159"/>
                    <a:pt x="245" y="3148"/>
                    <a:pt x="247" y="3137"/>
                  </a:cubicBezTo>
                  <a:close/>
                </a:path>
              </a:pathLst>
            </a:custGeom>
            <a:solidFill>
              <a:srgbClr val="F175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7"/>
            <p:cNvSpPr/>
            <p:nvPr/>
          </p:nvSpPr>
          <p:spPr>
            <a:xfrm>
              <a:off x="6078358" y="2234852"/>
              <a:ext cx="174299" cy="80503"/>
            </a:xfrm>
            <a:custGeom>
              <a:rect b="b" l="l" r="r" t="t"/>
              <a:pathLst>
                <a:path extrusionOk="0" h="1502" w="3252">
                  <a:moveTo>
                    <a:pt x="2765" y="1"/>
                  </a:moveTo>
                  <a:cubicBezTo>
                    <a:pt x="2717" y="86"/>
                    <a:pt x="2653" y="177"/>
                    <a:pt x="2562" y="247"/>
                  </a:cubicBezTo>
                  <a:cubicBezTo>
                    <a:pt x="2449" y="332"/>
                    <a:pt x="2316" y="402"/>
                    <a:pt x="2182" y="466"/>
                  </a:cubicBezTo>
                  <a:cubicBezTo>
                    <a:pt x="2251" y="466"/>
                    <a:pt x="2316" y="488"/>
                    <a:pt x="2385" y="488"/>
                  </a:cubicBezTo>
                  <a:cubicBezTo>
                    <a:pt x="2519" y="466"/>
                    <a:pt x="2653" y="402"/>
                    <a:pt x="2786" y="381"/>
                  </a:cubicBezTo>
                  <a:cubicBezTo>
                    <a:pt x="2794" y="377"/>
                    <a:pt x="2802" y="376"/>
                    <a:pt x="2809" y="376"/>
                  </a:cubicBezTo>
                  <a:cubicBezTo>
                    <a:pt x="2856" y="376"/>
                    <a:pt x="2868" y="447"/>
                    <a:pt x="2808" y="466"/>
                  </a:cubicBezTo>
                  <a:cubicBezTo>
                    <a:pt x="2717" y="488"/>
                    <a:pt x="2653" y="514"/>
                    <a:pt x="2562" y="536"/>
                  </a:cubicBezTo>
                  <a:cubicBezTo>
                    <a:pt x="2631" y="536"/>
                    <a:pt x="2695" y="557"/>
                    <a:pt x="2765" y="578"/>
                  </a:cubicBezTo>
                  <a:cubicBezTo>
                    <a:pt x="2845" y="578"/>
                    <a:pt x="2831" y="714"/>
                    <a:pt x="2759" y="714"/>
                  </a:cubicBezTo>
                  <a:cubicBezTo>
                    <a:pt x="2754" y="714"/>
                    <a:pt x="2749" y="714"/>
                    <a:pt x="2743" y="712"/>
                  </a:cubicBezTo>
                  <a:cubicBezTo>
                    <a:pt x="2407" y="712"/>
                    <a:pt x="2075" y="621"/>
                    <a:pt x="1738" y="536"/>
                  </a:cubicBezTo>
                  <a:lnTo>
                    <a:pt x="1717" y="557"/>
                  </a:lnTo>
                  <a:lnTo>
                    <a:pt x="1717" y="536"/>
                  </a:lnTo>
                  <a:cubicBezTo>
                    <a:pt x="1562" y="514"/>
                    <a:pt x="1407" y="466"/>
                    <a:pt x="1246" y="466"/>
                  </a:cubicBezTo>
                  <a:cubicBezTo>
                    <a:pt x="1136" y="455"/>
                    <a:pt x="1025" y="445"/>
                    <a:pt x="911" y="445"/>
                  </a:cubicBezTo>
                  <a:cubicBezTo>
                    <a:pt x="797" y="445"/>
                    <a:pt x="679" y="455"/>
                    <a:pt x="556" y="488"/>
                  </a:cubicBezTo>
                  <a:cubicBezTo>
                    <a:pt x="403" y="548"/>
                    <a:pt x="315" y="604"/>
                    <a:pt x="165" y="604"/>
                  </a:cubicBezTo>
                  <a:cubicBezTo>
                    <a:pt x="142" y="604"/>
                    <a:pt x="117" y="603"/>
                    <a:pt x="91" y="600"/>
                  </a:cubicBezTo>
                  <a:lnTo>
                    <a:pt x="0" y="621"/>
                  </a:lnTo>
                  <a:cubicBezTo>
                    <a:pt x="43" y="782"/>
                    <a:pt x="134" y="1022"/>
                    <a:pt x="112" y="1156"/>
                  </a:cubicBezTo>
                  <a:cubicBezTo>
                    <a:pt x="225" y="1226"/>
                    <a:pt x="358" y="1226"/>
                    <a:pt x="471" y="1338"/>
                  </a:cubicBezTo>
                  <a:cubicBezTo>
                    <a:pt x="513" y="1359"/>
                    <a:pt x="535" y="1402"/>
                    <a:pt x="556" y="1450"/>
                  </a:cubicBezTo>
                  <a:cubicBezTo>
                    <a:pt x="578" y="1489"/>
                    <a:pt x="580" y="1501"/>
                    <a:pt x="584" y="1501"/>
                  </a:cubicBezTo>
                  <a:cubicBezTo>
                    <a:pt x="589" y="1501"/>
                    <a:pt x="597" y="1483"/>
                    <a:pt x="647" y="1472"/>
                  </a:cubicBezTo>
                  <a:lnTo>
                    <a:pt x="690" y="1472"/>
                  </a:lnTo>
                  <a:cubicBezTo>
                    <a:pt x="759" y="1472"/>
                    <a:pt x="845" y="1423"/>
                    <a:pt x="872" y="1423"/>
                  </a:cubicBezTo>
                  <a:cubicBezTo>
                    <a:pt x="1005" y="1381"/>
                    <a:pt x="1112" y="1316"/>
                    <a:pt x="1203" y="1226"/>
                  </a:cubicBezTo>
                  <a:cubicBezTo>
                    <a:pt x="1225" y="1204"/>
                    <a:pt x="1246" y="1204"/>
                    <a:pt x="1246" y="1204"/>
                  </a:cubicBezTo>
                  <a:lnTo>
                    <a:pt x="1358" y="1113"/>
                  </a:lnTo>
                  <a:cubicBezTo>
                    <a:pt x="1337" y="1113"/>
                    <a:pt x="1337" y="1092"/>
                    <a:pt x="1358" y="1070"/>
                  </a:cubicBezTo>
                  <a:cubicBezTo>
                    <a:pt x="1246" y="1022"/>
                    <a:pt x="1161" y="980"/>
                    <a:pt x="1048" y="958"/>
                  </a:cubicBezTo>
                  <a:cubicBezTo>
                    <a:pt x="988" y="949"/>
                    <a:pt x="933" y="944"/>
                    <a:pt x="881" y="944"/>
                  </a:cubicBezTo>
                  <a:cubicBezTo>
                    <a:pt x="698" y="944"/>
                    <a:pt x="549" y="995"/>
                    <a:pt x="358" y="1049"/>
                  </a:cubicBezTo>
                  <a:cubicBezTo>
                    <a:pt x="608" y="944"/>
                    <a:pt x="818" y="871"/>
                    <a:pt x="1046" y="871"/>
                  </a:cubicBezTo>
                  <a:cubicBezTo>
                    <a:pt x="1165" y="871"/>
                    <a:pt x="1290" y="891"/>
                    <a:pt x="1428" y="937"/>
                  </a:cubicBezTo>
                  <a:cubicBezTo>
                    <a:pt x="1695" y="1001"/>
                    <a:pt x="1963" y="1113"/>
                    <a:pt x="2251" y="1156"/>
                  </a:cubicBezTo>
                  <a:cubicBezTo>
                    <a:pt x="2300" y="1161"/>
                    <a:pt x="2353" y="1165"/>
                    <a:pt x="2409" y="1165"/>
                  </a:cubicBezTo>
                  <a:cubicBezTo>
                    <a:pt x="2631" y="1165"/>
                    <a:pt x="2887" y="1112"/>
                    <a:pt x="3032" y="937"/>
                  </a:cubicBezTo>
                  <a:cubicBezTo>
                    <a:pt x="3251" y="669"/>
                    <a:pt x="3209" y="247"/>
                    <a:pt x="2899" y="65"/>
                  </a:cubicBezTo>
                  <a:cubicBezTo>
                    <a:pt x="2877" y="44"/>
                    <a:pt x="2877" y="44"/>
                    <a:pt x="2877" y="22"/>
                  </a:cubicBezTo>
                  <a:lnTo>
                    <a:pt x="2765" y="1"/>
                  </a:lnTo>
                  <a:close/>
                </a:path>
              </a:pathLst>
            </a:custGeom>
            <a:solidFill>
              <a:srgbClr val="F191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7"/>
            <p:cNvSpPr/>
            <p:nvPr/>
          </p:nvSpPr>
          <p:spPr>
            <a:xfrm>
              <a:off x="6122469" y="2294506"/>
              <a:ext cx="113573" cy="160739"/>
            </a:xfrm>
            <a:custGeom>
              <a:rect b="b" l="l" r="r" t="t"/>
              <a:pathLst>
                <a:path extrusionOk="0" h="2999" w="2119">
                  <a:moveTo>
                    <a:pt x="535" y="0"/>
                  </a:moveTo>
                  <a:lnTo>
                    <a:pt x="423" y="91"/>
                  </a:lnTo>
                  <a:cubicBezTo>
                    <a:pt x="493" y="91"/>
                    <a:pt x="535" y="155"/>
                    <a:pt x="471" y="203"/>
                  </a:cubicBezTo>
                  <a:cubicBezTo>
                    <a:pt x="359" y="310"/>
                    <a:pt x="204" y="401"/>
                    <a:pt x="22" y="444"/>
                  </a:cubicBezTo>
                  <a:cubicBezTo>
                    <a:pt x="49" y="471"/>
                    <a:pt x="70" y="492"/>
                    <a:pt x="70" y="514"/>
                  </a:cubicBezTo>
                  <a:cubicBezTo>
                    <a:pt x="92" y="535"/>
                    <a:pt x="113" y="556"/>
                    <a:pt x="113" y="605"/>
                  </a:cubicBezTo>
                  <a:cubicBezTo>
                    <a:pt x="156" y="605"/>
                    <a:pt x="182" y="605"/>
                    <a:pt x="204" y="647"/>
                  </a:cubicBezTo>
                  <a:cubicBezTo>
                    <a:pt x="268" y="1006"/>
                    <a:pt x="1" y="1273"/>
                    <a:pt x="1" y="1626"/>
                  </a:cubicBezTo>
                  <a:cubicBezTo>
                    <a:pt x="22" y="1717"/>
                    <a:pt x="22" y="1808"/>
                    <a:pt x="1" y="1893"/>
                  </a:cubicBezTo>
                  <a:cubicBezTo>
                    <a:pt x="49" y="1984"/>
                    <a:pt x="92" y="2075"/>
                    <a:pt x="156" y="2118"/>
                  </a:cubicBezTo>
                  <a:cubicBezTo>
                    <a:pt x="212" y="2150"/>
                    <a:pt x="291" y="2161"/>
                    <a:pt x="370" y="2161"/>
                  </a:cubicBezTo>
                  <a:cubicBezTo>
                    <a:pt x="448" y="2161"/>
                    <a:pt x="527" y="2150"/>
                    <a:pt x="584" y="2139"/>
                  </a:cubicBezTo>
                  <a:cubicBezTo>
                    <a:pt x="851" y="2097"/>
                    <a:pt x="1070" y="1915"/>
                    <a:pt x="1295" y="1760"/>
                  </a:cubicBezTo>
                  <a:cubicBezTo>
                    <a:pt x="1305" y="1753"/>
                    <a:pt x="1315" y="1750"/>
                    <a:pt x="1325" y="1750"/>
                  </a:cubicBezTo>
                  <a:cubicBezTo>
                    <a:pt x="1378" y="1750"/>
                    <a:pt x="1422" y="1836"/>
                    <a:pt x="1386" y="1872"/>
                  </a:cubicBezTo>
                  <a:cubicBezTo>
                    <a:pt x="1118" y="2097"/>
                    <a:pt x="851" y="2294"/>
                    <a:pt x="514" y="2316"/>
                  </a:cubicBezTo>
                  <a:cubicBezTo>
                    <a:pt x="423" y="2519"/>
                    <a:pt x="471" y="2786"/>
                    <a:pt x="648" y="2899"/>
                  </a:cubicBezTo>
                  <a:cubicBezTo>
                    <a:pt x="738" y="2974"/>
                    <a:pt x="859" y="2999"/>
                    <a:pt x="976" y="2999"/>
                  </a:cubicBezTo>
                  <a:cubicBezTo>
                    <a:pt x="1033" y="2999"/>
                    <a:pt x="1089" y="2993"/>
                    <a:pt x="1140" y="2984"/>
                  </a:cubicBezTo>
                  <a:lnTo>
                    <a:pt x="1161" y="2984"/>
                  </a:lnTo>
                  <a:cubicBezTo>
                    <a:pt x="1225" y="2941"/>
                    <a:pt x="1295" y="2877"/>
                    <a:pt x="1407" y="2808"/>
                  </a:cubicBezTo>
                  <a:cubicBezTo>
                    <a:pt x="1787" y="2562"/>
                    <a:pt x="2054" y="2273"/>
                    <a:pt x="2118" y="1829"/>
                  </a:cubicBezTo>
                  <a:cubicBezTo>
                    <a:pt x="2054" y="1808"/>
                    <a:pt x="2006" y="1760"/>
                    <a:pt x="1942" y="1717"/>
                  </a:cubicBezTo>
                  <a:lnTo>
                    <a:pt x="1942" y="1717"/>
                  </a:lnTo>
                  <a:cubicBezTo>
                    <a:pt x="1984" y="2151"/>
                    <a:pt x="1539" y="2632"/>
                    <a:pt x="1078" y="2632"/>
                  </a:cubicBezTo>
                  <a:cubicBezTo>
                    <a:pt x="1069" y="2632"/>
                    <a:pt x="1059" y="2632"/>
                    <a:pt x="1049" y="2631"/>
                  </a:cubicBezTo>
                  <a:cubicBezTo>
                    <a:pt x="1407" y="2540"/>
                    <a:pt x="1717" y="2252"/>
                    <a:pt x="1787" y="1893"/>
                  </a:cubicBezTo>
                  <a:cubicBezTo>
                    <a:pt x="1830" y="1738"/>
                    <a:pt x="1787" y="1626"/>
                    <a:pt x="1717" y="1492"/>
                  </a:cubicBezTo>
                  <a:cubicBezTo>
                    <a:pt x="1674" y="1359"/>
                    <a:pt x="1653" y="1359"/>
                    <a:pt x="1493" y="1294"/>
                  </a:cubicBezTo>
                  <a:cubicBezTo>
                    <a:pt x="1422" y="1273"/>
                    <a:pt x="1370" y="1261"/>
                    <a:pt x="1323" y="1261"/>
                  </a:cubicBezTo>
                  <a:cubicBezTo>
                    <a:pt x="1265" y="1261"/>
                    <a:pt x="1213" y="1278"/>
                    <a:pt x="1140" y="1316"/>
                  </a:cubicBezTo>
                  <a:cubicBezTo>
                    <a:pt x="1070" y="1359"/>
                    <a:pt x="1006" y="1407"/>
                    <a:pt x="936" y="1428"/>
                  </a:cubicBezTo>
                  <a:cubicBezTo>
                    <a:pt x="915" y="1439"/>
                    <a:pt x="899" y="1444"/>
                    <a:pt x="886" y="1444"/>
                  </a:cubicBezTo>
                  <a:cubicBezTo>
                    <a:pt x="872" y="1444"/>
                    <a:pt x="862" y="1439"/>
                    <a:pt x="851" y="1428"/>
                  </a:cubicBezTo>
                  <a:cubicBezTo>
                    <a:pt x="851" y="1428"/>
                    <a:pt x="851" y="1449"/>
                    <a:pt x="824" y="1471"/>
                  </a:cubicBezTo>
                  <a:cubicBezTo>
                    <a:pt x="824" y="1471"/>
                    <a:pt x="781" y="1471"/>
                    <a:pt x="781" y="1449"/>
                  </a:cubicBezTo>
                  <a:cubicBezTo>
                    <a:pt x="872" y="1203"/>
                    <a:pt x="1006" y="1006"/>
                    <a:pt x="985" y="738"/>
                  </a:cubicBezTo>
                  <a:cubicBezTo>
                    <a:pt x="985" y="423"/>
                    <a:pt x="824" y="177"/>
                    <a:pt x="557" y="22"/>
                  </a:cubicBezTo>
                  <a:cubicBezTo>
                    <a:pt x="535" y="22"/>
                    <a:pt x="535" y="22"/>
                    <a:pt x="535" y="0"/>
                  </a:cubicBezTo>
                  <a:close/>
                </a:path>
              </a:pathLst>
            </a:custGeom>
            <a:solidFill>
              <a:srgbClr val="F191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7"/>
            <p:cNvSpPr/>
            <p:nvPr/>
          </p:nvSpPr>
          <p:spPr>
            <a:xfrm>
              <a:off x="6067746" y="2206231"/>
              <a:ext cx="157684" cy="61959"/>
            </a:xfrm>
            <a:custGeom>
              <a:rect b="b" l="l" r="r" t="t"/>
              <a:pathLst>
                <a:path extrusionOk="0" h="1156" w="2942">
                  <a:moveTo>
                    <a:pt x="2760" y="0"/>
                  </a:moveTo>
                  <a:cubicBezTo>
                    <a:pt x="2738" y="0"/>
                    <a:pt x="2626" y="64"/>
                    <a:pt x="2562" y="86"/>
                  </a:cubicBezTo>
                  <a:lnTo>
                    <a:pt x="2380" y="86"/>
                  </a:lnTo>
                  <a:lnTo>
                    <a:pt x="2359" y="219"/>
                  </a:lnTo>
                  <a:cubicBezTo>
                    <a:pt x="2449" y="246"/>
                    <a:pt x="2492" y="268"/>
                    <a:pt x="2626" y="310"/>
                  </a:cubicBezTo>
                  <a:cubicBezTo>
                    <a:pt x="2688" y="329"/>
                    <a:pt x="2678" y="404"/>
                    <a:pt x="2625" y="404"/>
                  </a:cubicBezTo>
                  <a:cubicBezTo>
                    <a:pt x="2618" y="404"/>
                    <a:pt x="2612" y="403"/>
                    <a:pt x="2605" y="401"/>
                  </a:cubicBezTo>
                  <a:cubicBezTo>
                    <a:pt x="2542" y="390"/>
                    <a:pt x="2481" y="385"/>
                    <a:pt x="2421" y="385"/>
                  </a:cubicBezTo>
                  <a:cubicBezTo>
                    <a:pt x="2159" y="385"/>
                    <a:pt x="1913" y="474"/>
                    <a:pt x="1648" y="474"/>
                  </a:cubicBezTo>
                  <a:cubicBezTo>
                    <a:pt x="1604" y="474"/>
                    <a:pt x="1559" y="471"/>
                    <a:pt x="1514" y="465"/>
                  </a:cubicBezTo>
                  <a:cubicBezTo>
                    <a:pt x="1337" y="465"/>
                    <a:pt x="1177" y="401"/>
                    <a:pt x="1000" y="380"/>
                  </a:cubicBezTo>
                  <a:cubicBezTo>
                    <a:pt x="956" y="376"/>
                    <a:pt x="915" y="374"/>
                    <a:pt x="875" y="374"/>
                  </a:cubicBezTo>
                  <a:cubicBezTo>
                    <a:pt x="637" y="374"/>
                    <a:pt x="474" y="442"/>
                    <a:pt x="268" y="556"/>
                  </a:cubicBezTo>
                  <a:cubicBezTo>
                    <a:pt x="259" y="563"/>
                    <a:pt x="253" y="566"/>
                    <a:pt x="249" y="566"/>
                  </a:cubicBezTo>
                  <a:cubicBezTo>
                    <a:pt x="241" y="566"/>
                    <a:pt x="241" y="556"/>
                    <a:pt x="241" y="556"/>
                  </a:cubicBezTo>
                  <a:cubicBezTo>
                    <a:pt x="465" y="380"/>
                    <a:pt x="599" y="310"/>
                    <a:pt x="776" y="289"/>
                  </a:cubicBezTo>
                  <a:cubicBezTo>
                    <a:pt x="733" y="268"/>
                    <a:pt x="690" y="246"/>
                    <a:pt x="642" y="246"/>
                  </a:cubicBezTo>
                  <a:cubicBezTo>
                    <a:pt x="556" y="198"/>
                    <a:pt x="465" y="177"/>
                    <a:pt x="401" y="134"/>
                  </a:cubicBezTo>
                  <a:cubicBezTo>
                    <a:pt x="332" y="112"/>
                    <a:pt x="241" y="86"/>
                    <a:pt x="198" y="43"/>
                  </a:cubicBezTo>
                  <a:cubicBezTo>
                    <a:pt x="86" y="219"/>
                    <a:pt x="0" y="465"/>
                    <a:pt x="64" y="669"/>
                  </a:cubicBezTo>
                  <a:cubicBezTo>
                    <a:pt x="86" y="781"/>
                    <a:pt x="134" y="888"/>
                    <a:pt x="155" y="1000"/>
                  </a:cubicBezTo>
                  <a:cubicBezTo>
                    <a:pt x="155" y="1022"/>
                    <a:pt x="177" y="1070"/>
                    <a:pt x="198" y="1155"/>
                  </a:cubicBezTo>
                  <a:lnTo>
                    <a:pt x="289" y="1134"/>
                  </a:lnTo>
                  <a:cubicBezTo>
                    <a:pt x="508" y="1091"/>
                    <a:pt x="690" y="957"/>
                    <a:pt x="909" y="915"/>
                  </a:cubicBezTo>
                  <a:cubicBezTo>
                    <a:pt x="1022" y="872"/>
                    <a:pt x="1132" y="863"/>
                    <a:pt x="1242" y="863"/>
                  </a:cubicBezTo>
                  <a:cubicBezTo>
                    <a:pt x="1310" y="863"/>
                    <a:pt x="1377" y="866"/>
                    <a:pt x="1444" y="866"/>
                  </a:cubicBezTo>
                  <a:cubicBezTo>
                    <a:pt x="1690" y="888"/>
                    <a:pt x="1957" y="915"/>
                    <a:pt x="2203" y="957"/>
                  </a:cubicBezTo>
                  <a:cubicBezTo>
                    <a:pt x="2337" y="915"/>
                    <a:pt x="2471" y="866"/>
                    <a:pt x="2583" y="754"/>
                  </a:cubicBezTo>
                  <a:cubicBezTo>
                    <a:pt x="2695" y="690"/>
                    <a:pt x="2781" y="578"/>
                    <a:pt x="2851" y="465"/>
                  </a:cubicBezTo>
                  <a:cubicBezTo>
                    <a:pt x="2872" y="423"/>
                    <a:pt x="2915" y="112"/>
                    <a:pt x="2941" y="112"/>
                  </a:cubicBezTo>
                  <a:cubicBezTo>
                    <a:pt x="2915" y="112"/>
                    <a:pt x="2893" y="64"/>
                    <a:pt x="2893" y="43"/>
                  </a:cubicBezTo>
                  <a:cubicBezTo>
                    <a:pt x="2851" y="22"/>
                    <a:pt x="2808" y="0"/>
                    <a:pt x="2760" y="0"/>
                  </a:cubicBezTo>
                  <a:close/>
                </a:path>
              </a:pathLst>
            </a:custGeom>
            <a:solidFill>
              <a:srgbClr val="F191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7"/>
            <p:cNvSpPr/>
            <p:nvPr/>
          </p:nvSpPr>
          <p:spPr>
            <a:xfrm>
              <a:off x="6078358" y="2183559"/>
              <a:ext cx="116950" cy="38483"/>
            </a:xfrm>
            <a:custGeom>
              <a:rect b="b" l="l" r="r" t="t"/>
              <a:pathLst>
                <a:path extrusionOk="0" h="718" w="2182">
                  <a:moveTo>
                    <a:pt x="0" y="1"/>
                  </a:moveTo>
                  <a:cubicBezTo>
                    <a:pt x="0" y="43"/>
                    <a:pt x="0" y="86"/>
                    <a:pt x="21" y="134"/>
                  </a:cubicBezTo>
                  <a:lnTo>
                    <a:pt x="21" y="220"/>
                  </a:lnTo>
                  <a:cubicBezTo>
                    <a:pt x="43" y="241"/>
                    <a:pt x="70" y="268"/>
                    <a:pt x="70" y="289"/>
                  </a:cubicBezTo>
                  <a:lnTo>
                    <a:pt x="70" y="311"/>
                  </a:lnTo>
                  <a:cubicBezTo>
                    <a:pt x="70" y="332"/>
                    <a:pt x="91" y="332"/>
                    <a:pt x="91" y="354"/>
                  </a:cubicBezTo>
                  <a:cubicBezTo>
                    <a:pt x="177" y="402"/>
                    <a:pt x="267" y="445"/>
                    <a:pt x="337" y="487"/>
                  </a:cubicBezTo>
                  <a:cubicBezTo>
                    <a:pt x="471" y="557"/>
                    <a:pt x="604" y="621"/>
                    <a:pt x="711" y="691"/>
                  </a:cubicBezTo>
                  <a:cubicBezTo>
                    <a:pt x="824" y="691"/>
                    <a:pt x="936" y="691"/>
                    <a:pt x="1070" y="712"/>
                  </a:cubicBezTo>
                  <a:cubicBezTo>
                    <a:pt x="1131" y="716"/>
                    <a:pt x="1190" y="718"/>
                    <a:pt x="1247" y="718"/>
                  </a:cubicBezTo>
                  <a:cubicBezTo>
                    <a:pt x="1504" y="718"/>
                    <a:pt x="1726" y="682"/>
                    <a:pt x="1963" y="642"/>
                  </a:cubicBezTo>
                  <a:lnTo>
                    <a:pt x="2161" y="642"/>
                  </a:lnTo>
                  <a:lnTo>
                    <a:pt x="2182" y="509"/>
                  </a:lnTo>
                  <a:cubicBezTo>
                    <a:pt x="2139" y="487"/>
                    <a:pt x="2096" y="487"/>
                    <a:pt x="2048" y="466"/>
                  </a:cubicBezTo>
                  <a:cubicBezTo>
                    <a:pt x="2005" y="445"/>
                    <a:pt x="1984" y="423"/>
                    <a:pt x="1963" y="402"/>
                  </a:cubicBezTo>
                  <a:cubicBezTo>
                    <a:pt x="1929" y="394"/>
                    <a:pt x="1906" y="391"/>
                    <a:pt x="1886" y="391"/>
                  </a:cubicBezTo>
                  <a:cubicBezTo>
                    <a:pt x="1840" y="391"/>
                    <a:pt x="1817" y="408"/>
                    <a:pt x="1738" y="423"/>
                  </a:cubicBezTo>
                  <a:cubicBezTo>
                    <a:pt x="1604" y="423"/>
                    <a:pt x="1492" y="375"/>
                    <a:pt x="1407" y="289"/>
                  </a:cubicBezTo>
                  <a:cubicBezTo>
                    <a:pt x="1312" y="319"/>
                    <a:pt x="1242" y="340"/>
                    <a:pt x="1180" y="340"/>
                  </a:cubicBezTo>
                  <a:cubicBezTo>
                    <a:pt x="1109" y="340"/>
                    <a:pt x="1050" y="313"/>
                    <a:pt x="979" y="241"/>
                  </a:cubicBezTo>
                  <a:cubicBezTo>
                    <a:pt x="915" y="268"/>
                    <a:pt x="850" y="281"/>
                    <a:pt x="788" y="281"/>
                  </a:cubicBezTo>
                  <a:cubicBezTo>
                    <a:pt x="638" y="281"/>
                    <a:pt x="502" y="203"/>
                    <a:pt x="423" y="43"/>
                  </a:cubicBezTo>
                  <a:cubicBezTo>
                    <a:pt x="361" y="63"/>
                    <a:pt x="289" y="78"/>
                    <a:pt x="222" y="78"/>
                  </a:cubicBezTo>
                  <a:cubicBezTo>
                    <a:pt x="144" y="78"/>
                    <a:pt x="70" y="58"/>
                    <a:pt x="21" y="1"/>
                  </a:cubicBezTo>
                  <a:close/>
                </a:path>
              </a:pathLst>
            </a:custGeom>
            <a:solidFill>
              <a:srgbClr val="F191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764" name="Google Shape;764;p27"/>
          <p:cNvCxnSpPr/>
          <p:nvPr/>
        </p:nvCxnSpPr>
        <p:spPr>
          <a:xfrm>
            <a:off x="2722872" y="4213327"/>
            <a:ext cx="1082100" cy="165300"/>
          </a:xfrm>
          <a:prstGeom prst="curvedConnector3">
            <a:avLst>
              <a:gd fmla="val 50000" name="adj1"/>
            </a:avLst>
          </a:prstGeom>
          <a:noFill/>
          <a:ln cap="flat" cmpd="sng" w="19050">
            <a:solidFill>
              <a:srgbClr val="A4E4E0"/>
            </a:solidFill>
            <a:prstDash val="solid"/>
            <a:round/>
            <a:headEnd len="med" w="med" type="oval"/>
            <a:tailEnd len="med" w="med" type="oval"/>
          </a:ln>
        </p:spPr>
      </p:cxnSp>
      <p:cxnSp>
        <p:nvCxnSpPr>
          <p:cNvPr id="765" name="Google Shape;765;p27"/>
          <p:cNvCxnSpPr/>
          <p:nvPr/>
        </p:nvCxnSpPr>
        <p:spPr>
          <a:xfrm flipH="1">
            <a:off x="3964791" y="3719811"/>
            <a:ext cx="1054800" cy="504300"/>
          </a:xfrm>
          <a:prstGeom prst="curvedConnector3">
            <a:avLst>
              <a:gd fmla="val 50000" name="adj1"/>
            </a:avLst>
          </a:prstGeom>
          <a:noFill/>
          <a:ln cap="flat" cmpd="sng" w="19050">
            <a:solidFill>
              <a:srgbClr val="A4E4E0"/>
            </a:solidFill>
            <a:prstDash val="solid"/>
            <a:round/>
            <a:headEnd len="med" w="med" type="oval"/>
            <a:tailEnd len="med" w="med" type="oval"/>
          </a:ln>
        </p:spPr>
      </p:cxnSp>
      <p:cxnSp>
        <p:nvCxnSpPr>
          <p:cNvPr id="766" name="Google Shape;766;p27"/>
          <p:cNvCxnSpPr/>
          <p:nvPr/>
        </p:nvCxnSpPr>
        <p:spPr>
          <a:xfrm flipH="1">
            <a:off x="4028093" y="4213327"/>
            <a:ext cx="1088700" cy="311700"/>
          </a:xfrm>
          <a:prstGeom prst="curvedConnector3">
            <a:avLst>
              <a:gd fmla="val 50000" name="adj1"/>
            </a:avLst>
          </a:prstGeom>
          <a:noFill/>
          <a:ln cap="flat" cmpd="sng" w="19050">
            <a:solidFill>
              <a:srgbClr val="A4E4E0"/>
            </a:solidFill>
            <a:prstDash val="solid"/>
            <a:round/>
            <a:headEnd len="med" w="med" type="oval"/>
            <a:tailEnd len="med" w="med" type="oval"/>
          </a:ln>
        </p:spPr>
      </p:cxnSp>
      <p:sp>
        <p:nvSpPr>
          <p:cNvPr id="767" name="Google Shape;767;p27"/>
          <p:cNvSpPr/>
          <p:nvPr/>
        </p:nvSpPr>
        <p:spPr>
          <a:xfrm>
            <a:off x="2629421" y="4120929"/>
            <a:ext cx="159600" cy="173400"/>
          </a:xfrm>
          <a:prstGeom prst="ellipse">
            <a:avLst/>
          </a:prstGeom>
          <a:solidFill>
            <a:srgbClr val="ABE5D9"/>
          </a:solidFill>
          <a:ln>
            <a:noFill/>
          </a:ln>
        </p:spPr>
        <p:txBody>
          <a:bodyPr anchorCtr="0" anchor="ctr" bIns="91425" lIns="0" spcFirstLastPara="1" rIns="0" wrap="square" tIns="91425">
            <a:noAutofit/>
          </a:bodyPr>
          <a:lstStyle/>
          <a:p>
            <a:pPr indent="0" lvl="0" marL="0" rtl="0" algn="ctr">
              <a:spcBef>
                <a:spcPts val="0"/>
              </a:spcBef>
              <a:spcAft>
                <a:spcPts val="0"/>
              </a:spcAft>
              <a:buClr>
                <a:srgbClr val="000000"/>
              </a:buClr>
              <a:buSzPts val="1100"/>
              <a:buFont typeface="Arial"/>
              <a:buNone/>
            </a:pPr>
            <a:r>
              <a:rPr lang="en-GB" sz="1700">
                <a:solidFill>
                  <a:srgbClr val="FFFFFF"/>
                </a:solidFill>
                <a:latin typeface="Fira Sans Extra Condensed Medium"/>
                <a:ea typeface="Fira Sans Extra Condensed Medium"/>
                <a:cs typeface="Fira Sans Extra Condensed Medium"/>
                <a:sym typeface="Fira Sans Extra Condensed Medium"/>
              </a:rPr>
              <a:t>B</a:t>
            </a:r>
            <a:endParaRPr>
              <a:solidFill>
                <a:srgbClr val="FFFFFF"/>
              </a:solidFill>
            </a:endParaRPr>
          </a:p>
        </p:txBody>
      </p:sp>
      <p:sp>
        <p:nvSpPr>
          <p:cNvPr id="768" name="Google Shape;768;p27"/>
          <p:cNvSpPr/>
          <p:nvPr/>
        </p:nvSpPr>
        <p:spPr>
          <a:xfrm>
            <a:off x="4905569" y="3649302"/>
            <a:ext cx="159600" cy="173400"/>
          </a:xfrm>
          <a:prstGeom prst="ellipse">
            <a:avLst/>
          </a:prstGeom>
          <a:solidFill>
            <a:srgbClr val="ABE5D9"/>
          </a:solidFill>
          <a:ln>
            <a:noFill/>
          </a:ln>
        </p:spPr>
        <p:txBody>
          <a:bodyPr anchorCtr="0" anchor="ctr" bIns="91425" lIns="0" spcFirstLastPara="1" rIns="0" wrap="square" tIns="91425">
            <a:noAutofit/>
          </a:bodyPr>
          <a:lstStyle/>
          <a:p>
            <a:pPr indent="0" lvl="0" marL="0" rtl="0" algn="ctr">
              <a:spcBef>
                <a:spcPts val="0"/>
              </a:spcBef>
              <a:spcAft>
                <a:spcPts val="0"/>
              </a:spcAft>
              <a:buClr>
                <a:srgbClr val="000000"/>
              </a:buClr>
              <a:buSzPts val="1100"/>
              <a:buFont typeface="Arial"/>
              <a:buNone/>
            </a:pPr>
            <a:r>
              <a:rPr lang="en-GB" sz="1700">
                <a:solidFill>
                  <a:srgbClr val="FFFFFF"/>
                </a:solidFill>
                <a:latin typeface="Fira Sans Extra Condensed Medium"/>
                <a:ea typeface="Fira Sans Extra Condensed Medium"/>
                <a:cs typeface="Fira Sans Extra Condensed Medium"/>
                <a:sym typeface="Fira Sans Extra Condensed Medium"/>
              </a:rPr>
              <a:t>C</a:t>
            </a:r>
            <a:endParaRPr>
              <a:solidFill>
                <a:srgbClr val="FFFFFF"/>
              </a:solidFill>
            </a:endParaRPr>
          </a:p>
        </p:txBody>
      </p:sp>
      <p:sp>
        <p:nvSpPr>
          <p:cNvPr id="769" name="Google Shape;769;p27"/>
          <p:cNvSpPr/>
          <p:nvPr/>
        </p:nvSpPr>
        <p:spPr>
          <a:xfrm>
            <a:off x="5019586" y="4120929"/>
            <a:ext cx="159600" cy="173400"/>
          </a:xfrm>
          <a:prstGeom prst="ellipse">
            <a:avLst/>
          </a:prstGeom>
          <a:solidFill>
            <a:srgbClr val="ABE5D9"/>
          </a:solidFill>
          <a:ln>
            <a:noFill/>
          </a:ln>
        </p:spPr>
        <p:txBody>
          <a:bodyPr anchorCtr="0" anchor="ctr" bIns="91425" lIns="0" spcFirstLastPara="1" rIns="0" wrap="square" tIns="91425">
            <a:noAutofit/>
          </a:bodyPr>
          <a:lstStyle/>
          <a:p>
            <a:pPr indent="0" lvl="0" marL="0" rtl="0" algn="ctr">
              <a:spcBef>
                <a:spcPts val="0"/>
              </a:spcBef>
              <a:spcAft>
                <a:spcPts val="0"/>
              </a:spcAft>
              <a:buClr>
                <a:srgbClr val="000000"/>
              </a:buClr>
              <a:buSzPts val="1100"/>
              <a:buFont typeface="Arial"/>
              <a:buNone/>
            </a:pPr>
            <a:r>
              <a:rPr lang="en-GB" sz="1700">
                <a:solidFill>
                  <a:srgbClr val="FFFFFF"/>
                </a:solidFill>
                <a:latin typeface="Fira Sans Extra Condensed Medium"/>
                <a:ea typeface="Fira Sans Extra Condensed Medium"/>
                <a:cs typeface="Fira Sans Extra Condensed Medium"/>
                <a:sym typeface="Fira Sans Extra Condensed Medium"/>
              </a:rPr>
              <a:t>D</a:t>
            </a:r>
            <a:endParaRPr>
              <a:solidFill>
                <a:srgbClr val="FFFFFF"/>
              </a:solidFill>
            </a:endParaRPr>
          </a:p>
        </p:txBody>
      </p:sp>
      <p:cxnSp>
        <p:nvCxnSpPr>
          <p:cNvPr id="770" name="Google Shape;770;p27"/>
          <p:cNvCxnSpPr/>
          <p:nvPr/>
        </p:nvCxnSpPr>
        <p:spPr>
          <a:xfrm>
            <a:off x="2800141" y="3719811"/>
            <a:ext cx="1054800" cy="504300"/>
          </a:xfrm>
          <a:prstGeom prst="curvedConnector3">
            <a:avLst>
              <a:gd fmla="val 50000" name="adj1"/>
            </a:avLst>
          </a:prstGeom>
          <a:noFill/>
          <a:ln cap="flat" cmpd="sng" w="19050">
            <a:solidFill>
              <a:srgbClr val="A4E4E0"/>
            </a:solidFill>
            <a:prstDash val="solid"/>
            <a:round/>
            <a:headEnd len="med" w="med" type="oval"/>
            <a:tailEnd len="med" w="med" type="oval"/>
          </a:ln>
        </p:spPr>
      </p:cxnSp>
      <p:sp>
        <p:nvSpPr>
          <p:cNvPr id="771" name="Google Shape;771;p27"/>
          <p:cNvSpPr/>
          <p:nvPr/>
        </p:nvSpPr>
        <p:spPr>
          <a:xfrm flipH="1">
            <a:off x="2754563" y="3649302"/>
            <a:ext cx="159600" cy="173400"/>
          </a:xfrm>
          <a:prstGeom prst="ellipse">
            <a:avLst/>
          </a:prstGeom>
          <a:solidFill>
            <a:srgbClr val="ABE5D9"/>
          </a:solidFill>
          <a:ln>
            <a:noFill/>
          </a:ln>
        </p:spPr>
        <p:txBody>
          <a:bodyPr anchorCtr="0" anchor="ctr" bIns="91425" lIns="0" spcFirstLastPara="1" rIns="0" wrap="square" tIns="91425">
            <a:noAutofit/>
          </a:bodyPr>
          <a:lstStyle/>
          <a:p>
            <a:pPr indent="0" lvl="0" marL="0" rtl="0" algn="ctr">
              <a:spcBef>
                <a:spcPts val="0"/>
              </a:spcBef>
              <a:spcAft>
                <a:spcPts val="0"/>
              </a:spcAft>
              <a:buClr>
                <a:srgbClr val="000000"/>
              </a:buClr>
              <a:buSzPts val="1100"/>
              <a:buFont typeface="Arial"/>
              <a:buNone/>
            </a:pPr>
            <a:r>
              <a:rPr lang="en-GB" sz="1700">
                <a:solidFill>
                  <a:srgbClr val="FFFFFF"/>
                </a:solidFill>
                <a:latin typeface="Fira Sans Extra Condensed Medium"/>
                <a:ea typeface="Fira Sans Extra Condensed Medium"/>
                <a:cs typeface="Fira Sans Extra Condensed Medium"/>
                <a:sym typeface="Fira Sans Extra Condensed Medium"/>
              </a:rPr>
              <a:t>A</a:t>
            </a:r>
            <a:endParaRPr>
              <a:solidFill>
                <a:srgbClr val="FFFFFF"/>
              </a:solidFill>
            </a:endParaRPr>
          </a:p>
        </p:txBody>
      </p:sp>
      <p:sp>
        <p:nvSpPr>
          <p:cNvPr id="772" name="Google Shape;772;p27"/>
          <p:cNvSpPr txBox="1"/>
          <p:nvPr/>
        </p:nvSpPr>
        <p:spPr>
          <a:xfrm>
            <a:off x="678500" y="3408150"/>
            <a:ext cx="2113200" cy="4926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GB" sz="1000">
                <a:solidFill>
                  <a:srgbClr val="1C4588"/>
                </a:solidFill>
                <a:latin typeface="Mada"/>
                <a:ea typeface="Mada"/>
                <a:cs typeface="Mada"/>
                <a:sym typeface="Mada"/>
              </a:rPr>
              <a:t>Early diagnosis is difficult, due to the nonspecific signs</a:t>
            </a:r>
            <a:endParaRPr sz="1000">
              <a:solidFill>
                <a:srgbClr val="1C4588"/>
              </a:solidFill>
            </a:endParaRPr>
          </a:p>
        </p:txBody>
      </p:sp>
      <p:sp>
        <p:nvSpPr>
          <p:cNvPr id="773" name="Google Shape;773;p27"/>
          <p:cNvSpPr txBox="1"/>
          <p:nvPr/>
        </p:nvSpPr>
        <p:spPr>
          <a:xfrm>
            <a:off x="950000" y="4033750"/>
            <a:ext cx="1668300" cy="8004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b="1" lang="en-GB" sz="1000">
                <a:solidFill>
                  <a:srgbClr val="1C4588"/>
                </a:solidFill>
                <a:latin typeface="Mada"/>
                <a:ea typeface="Mada"/>
                <a:cs typeface="Mada"/>
                <a:sym typeface="Mada"/>
              </a:rPr>
              <a:t>Intestinal angina</a:t>
            </a:r>
            <a:r>
              <a:rPr lang="en-GB" sz="1000">
                <a:solidFill>
                  <a:srgbClr val="1C4588"/>
                </a:solidFill>
                <a:latin typeface="Mada"/>
                <a:ea typeface="Mada"/>
                <a:cs typeface="Mada"/>
                <a:sym typeface="Mada"/>
              </a:rPr>
              <a:t> can precedes the acute pain in history</a:t>
            </a:r>
            <a:endParaRPr sz="1000">
              <a:solidFill>
                <a:srgbClr val="1C4588"/>
              </a:solidFill>
            </a:endParaRPr>
          </a:p>
        </p:txBody>
      </p:sp>
      <p:sp>
        <p:nvSpPr>
          <p:cNvPr id="774" name="Google Shape;774;p27"/>
          <p:cNvSpPr txBox="1"/>
          <p:nvPr/>
        </p:nvSpPr>
        <p:spPr>
          <a:xfrm>
            <a:off x="5129450" y="3408888"/>
            <a:ext cx="1668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1C4588"/>
                </a:solidFill>
                <a:latin typeface="Mada"/>
                <a:ea typeface="Mada"/>
                <a:cs typeface="Mada"/>
                <a:sym typeface="Mada"/>
              </a:rPr>
              <a:t>Diarrhea (Watery or bloody) can present in ⅓ of patients</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p:txBody>
      </p:sp>
      <p:sp>
        <p:nvSpPr>
          <p:cNvPr id="775" name="Google Shape;775;p27"/>
          <p:cNvSpPr txBox="1"/>
          <p:nvPr/>
        </p:nvSpPr>
        <p:spPr>
          <a:xfrm>
            <a:off x="5289950" y="3959050"/>
            <a:ext cx="15078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rgbClr val="1C4588"/>
                </a:solidFill>
                <a:latin typeface="Mada"/>
                <a:ea typeface="Mada"/>
                <a:cs typeface="Mada"/>
                <a:sym typeface="Mada"/>
              </a:rPr>
              <a:t>Abdominal pain is a predominant symptom and may be associated with </a:t>
            </a:r>
            <a:r>
              <a:rPr b="1" lang="en-GB" sz="1000">
                <a:solidFill>
                  <a:srgbClr val="1C4588"/>
                </a:solidFill>
                <a:latin typeface="Mada"/>
                <a:ea typeface="Mada"/>
                <a:cs typeface="Mada"/>
                <a:sym typeface="Mada"/>
              </a:rPr>
              <a:t>vomiting</a:t>
            </a:r>
            <a:r>
              <a:rPr lang="en-GB" sz="1000">
                <a:solidFill>
                  <a:srgbClr val="1C4588"/>
                </a:solidFill>
                <a:latin typeface="Mada"/>
                <a:ea typeface="Mada"/>
                <a:cs typeface="Mada"/>
                <a:sym typeface="Mada"/>
              </a:rPr>
              <a:t>. </a:t>
            </a:r>
            <a:endParaRPr sz="1000">
              <a:solidFill>
                <a:srgbClr val="1C4588"/>
              </a:solidFill>
              <a:latin typeface="Mada"/>
              <a:ea typeface="Mada"/>
              <a:cs typeface="Mada"/>
              <a:sym typeface="Mada"/>
            </a:endParaRPr>
          </a:p>
          <a:p>
            <a:pPr indent="0" lvl="0" marL="0" rtl="0" algn="l">
              <a:spcBef>
                <a:spcPts val="0"/>
              </a:spcBef>
              <a:spcAft>
                <a:spcPts val="0"/>
              </a:spcAft>
              <a:buNone/>
            </a:pPr>
            <a:r>
              <a:rPr lang="en-GB" sz="1000">
                <a:solidFill>
                  <a:srgbClr val="1C4588"/>
                </a:solidFill>
                <a:latin typeface="Mada"/>
                <a:ea typeface="Mada"/>
                <a:cs typeface="Mada"/>
                <a:sym typeface="Mada"/>
              </a:rPr>
              <a:t>The pain is poorly localized, vague and constant.</a:t>
            </a:r>
            <a:endParaRPr sz="1000">
              <a:solidFill>
                <a:srgbClr val="1C4588"/>
              </a:solidFill>
              <a:latin typeface="Mada"/>
              <a:ea typeface="Mada"/>
              <a:cs typeface="Mada"/>
              <a:sym typeface="Mada"/>
            </a:endParaRPr>
          </a:p>
        </p:txBody>
      </p:sp>
      <p:sp>
        <p:nvSpPr>
          <p:cNvPr id="776" name="Google Shape;776;p27"/>
          <p:cNvSpPr txBox="1"/>
          <p:nvPr/>
        </p:nvSpPr>
        <p:spPr>
          <a:xfrm>
            <a:off x="9804975" y="10954363"/>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p>
        </p:txBody>
      </p:sp>
      <p:sp>
        <p:nvSpPr>
          <p:cNvPr id="777" name="Google Shape;777;p27"/>
          <p:cNvSpPr txBox="1"/>
          <p:nvPr/>
        </p:nvSpPr>
        <p:spPr>
          <a:xfrm>
            <a:off x="9877600" y="10805263"/>
            <a:ext cx="3000000" cy="698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750">
                <a:solidFill>
                  <a:schemeClr val="dk1"/>
                </a:solidFill>
              </a:rPr>
              <a:t> may pres- ent as acute abdominal pain, especially when com- plicated by acute toxic dilatation or perforation of the colon. The abdominal pain is invariably pre- ceded by severe incessant diarrhoea accompanied by the passage of blood, mucus and pus.</a:t>
            </a:r>
            <a:endParaRPr sz="750">
              <a:solidFill>
                <a:schemeClr val="dk1"/>
              </a:solidFill>
            </a:endParaRPr>
          </a:p>
        </p:txBody>
      </p:sp>
      <p:sp>
        <p:nvSpPr>
          <p:cNvPr id="778" name="Google Shape;778;p27"/>
          <p:cNvSpPr txBox="1"/>
          <p:nvPr/>
        </p:nvSpPr>
        <p:spPr>
          <a:xfrm>
            <a:off x="1009425" y="6437075"/>
            <a:ext cx="921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006D77"/>
                </a:solidFill>
                <a:highlight>
                  <a:srgbClr val="EDF9F9"/>
                </a:highlight>
              </a:rPr>
              <a:t>A</a:t>
            </a:r>
            <a:endParaRPr sz="1600">
              <a:solidFill>
                <a:srgbClr val="006D77"/>
              </a:solidFill>
              <a:highlight>
                <a:srgbClr val="EDF9F9"/>
              </a:highlight>
            </a:endParaRPr>
          </a:p>
        </p:txBody>
      </p:sp>
      <p:sp>
        <p:nvSpPr>
          <p:cNvPr id="779" name="Google Shape;779;p27"/>
          <p:cNvSpPr txBox="1"/>
          <p:nvPr/>
        </p:nvSpPr>
        <p:spPr>
          <a:xfrm>
            <a:off x="1009425" y="7351475"/>
            <a:ext cx="921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006D77"/>
                </a:solidFill>
                <a:highlight>
                  <a:srgbClr val="EDF9F9"/>
                </a:highlight>
              </a:rPr>
              <a:t>B</a:t>
            </a:r>
            <a:endParaRPr sz="1600">
              <a:solidFill>
                <a:srgbClr val="006D77"/>
              </a:solidFill>
              <a:highlight>
                <a:srgbClr val="EDF9F9"/>
              </a:highlight>
            </a:endParaRPr>
          </a:p>
        </p:txBody>
      </p:sp>
      <p:sp>
        <p:nvSpPr>
          <p:cNvPr id="780" name="Google Shape;780;p27"/>
          <p:cNvSpPr txBox="1"/>
          <p:nvPr/>
        </p:nvSpPr>
        <p:spPr>
          <a:xfrm>
            <a:off x="1009425" y="8723075"/>
            <a:ext cx="921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006D77"/>
                </a:solidFill>
                <a:highlight>
                  <a:srgbClr val="EDF9F9"/>
                </a:highlight>
              </a:rPr>
              <a:t>C</a:t>
            </a:r>
            <a:endParaRPr sz="1600">
              <a:solidFill>
                <a:srgbClr val="006D77"/>
              </a:solidFill>
              <a:highlight>
                <a:srgbClr val="EDF9F9"/>
              </a:highlight>
            </a:endParaRPr>
          </a:p>
        </p:txBody>
      </p:sp>
      <p:sp>
        <p:nvSpPr>
          <p:cNvPr id="781" name="Google Shape;781;p27"/>
          <p:cNvSpPr/>
          <p:nvPr/>
        </p:nvSpPr>
        <p:spPr>
          <a:xfrm>
            <a:off x="376200" y="6360875"/>
            <a:ext cx="1765500" cy="1923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1C4588"/>
                </a:solidFill>
                <a:latin typeface="Mada"/>
                <a:ea typeface="Mada"/>
                <a:cs typeface="Mada"/>
                <a:sym typeface="Mada"/>
              </a:rPr>
              <a:t>Reference pictures</a:t>
            </a:r>
            <a:endParaRPr b="1">
              <a:solidFill>
                <a:srgbClr val="1C4588"/>
              </a:solidFill>
              <a:latin typeface="Mada"/>
              <a:ea typeface="Mada"/>
              <a:cs typeface="Mada"/>
              <a:sym typeface="Mad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28"/>
          <p:cNvSpPr/>
          <p:nvPr/>
        </p:nvSpPr>
        <p:spPr>
          <a:xfrm>
            <a:off x="847600" y="1047225"/>
            <a:ext cx="6113400" cy="53013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787" name="Google Shape;787;p28"/>
          <p:cNvSpPr txBox="1"/>
          <p:nvPr/>
        </p:nvSpPr>
        <p:spPr>
          <a:xfrm>
            <a:off x="918950" y="4253476"/>
            <a:ext cx="5813400" cy="20472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b="1" sz="1100">
              <a:solidFill>
                <a:schemeClr val="dk1"/>
              </a:solidFill>
              <a:latin typeface="Mada"/>
              <a:ea typeface="Mada"/>
              <a:cs typeface="Mada"/>
              <a:sym typeface="Mada"/>
            </a:endParaRPr>
          </a:p>
          <a:p>
            <a:pPr indent="-298450" lvl="4" marL="22860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Due to the separation of the layers of the aortic wall. A tear in the intimal layer results in the progression of the dissection</a:t>
            </a:r>
            <a:endParaRPr sz="1100">
              <a:solidFill>
                <a:srgbClr val="B7B7B7"/>
              </a:solidFill>
              <a:latin typeface="Mada"/>
              <a:ea typeface="Mada"/>
              <a:cs typeface="Mada"/>
              <a:sym typeface="Mada"/>
            </a:endParaRPr>
          </a:p>
          <a:p>
            <a:pPr indent="-298450" lvl="4" marL="22860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This dissection can narrow the artery lumen.</a:t>
            </a:r>
            <a:endParaRPr sz="1100">
              <a:solidFill>
                <a:srgbClr val="B7B7B7"/>
              </a:solidFill>
              <a:latin typeface="Mada"/>
              <a:ea typeface="Mada"/>
              <a:cs typeface="Mada"/>
              <a:sym typeface="Mada"/>
            </a:endParaRPr>
          </a:p>
          <a:p>
            <a:pPr indent="-298450" lvl="4" marL="22860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Major risk factors are atherosclerosis and hypertension (70% of cases)</a:t>
            </a:r>
            <a:endParaRPr sz="1100">
              <a:solidFill>
                <a:srgbClr val="B7B7B7"/>
              </a:solidFill>
              <a:latin typeface="Mada"/>
              <a:ea typeface="Mada"/>
              <a:cs typeface="Mada"/>
              <a:sym typeface="Mada"/>
            </a:endParaRPr>
          </a:p>
          <a:p>
            <a:pPr indent="-298450" lvl="4" marL="22860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Aneurysm can occur in the aorta, or in the branches of the corresponding artery (SMA, IMA, Celiac)</a:t>
            </a:r>
            <a:endParaRPr sz="1100">
              <a:solidFill>
                <a:srgbClr val="B7B7B7"/>
              </a:solidFill>
              <a:latin typeface="Mada"/>
              <a:ea typeface="Mada"/>
              <a:cs typeface="Mada"/>
              <a:sym typeface="Mada"/>
            </a:endParaRPr>
          </a:p>
          <a:p>
            <a:pPr indent="-298450" lvl="4" marL="22860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Carries high mortality rates.</a:t>
            </a:r>
            <a:endParaRPr sz="1100">
              <a:solidFill>
                <a:srgbClr val="B7B7B7"/>
              </a:solidFill>
              <a:latin typeface="Mada"/>
              <a:ea typeface="Mada"/>
              <a:cs typeface="Mada"/>
              <a:sym typeface="Mada"/>
            </a:endParaRPr>
          </a:p>
          <a:p>
            <a:pPr indent="-298450" lvl="4" marL="22860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CTA is gold standard</a:t>
            </a:r>
            <a:endParaRPr sz="1100">
              <a:solidFill>
                <a:srgbClr val="B7B7B7"/>
              </a:solidFill>
              <a:latin typeface="Mada"/>
              <a:ea typeface="Mada"/>
              <a:cs typeface="Mada"/>
              <a:sym typeface="Mada"/>
            </a:endParaRPr>
          </a:p>
        </p:txBody>
      </p:sp>
      <p:sp>
        <p:nvSpPr>
          <p:cNvPr id="788" name="Google Shape;788;p2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89" name="Google Shape;789;p28"/>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790" name="Google Shape;790;p28"/>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Small and large bowel infarction</a:t>
            </a:r>
            <a:endParaRPr sz="2200"/>
          </a:p>
        </p:txBody>
      </p:sp>
      <p:sp>
        <p:nvSpPr>
          <p:cNvPr id="791" name="Google Shape;791;p28"/>
          <p:cNvSpPr txBox="1"/>
          <p:nvPr/>
        </p:nvSpPr>
        <p:spPr>
          <a:xfrm>
            <a:off x="-10422275" y="-1876500"/>
            <a:ext cx="610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Smal</a:t>
            </a:r>
            <a:endParaRPr/>
          </a:p>
        </p:txBody>
      </p:sp>
      <p:sp>
        <p:nvSpPr>
          <p:cNvPr id="792" name="Google Shape;792;p28"/>
          <p:cNvSpPr/>
          <p:nvPr/>
        </p:nvSpPr>
        <p:spPr>
          <a:xfrm>
            <a:off x="628556" y="882170"/>
            <a:ext cx="555300" cy="396300"/>
          </a:xfrm>
          <a:prstGeom prst="heptagon">
            <a:avLst>
              <a:gd fmla="val 102572" name="hf"/>
              <a:gd fmla="val 105210" name="vf"/>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lang="en-GB" sz="2600">
                <a:solidFill>
                  <a:srgbClr val="576C77"/>
                </a:solidFill>
                <a:latin typeface="Alegreya"/>
                <a:ea typeface="Alegreya"/>
                <a:cs typeface="Alegreya"/>
                <a:sym typeface="Alegreya"/>
              </a:rPr>
              <a:t>2</a:t>
            </a:r>
            <a:endParaRPr b="1" i="0" sz="2600" u="none" cap="none" strike="noStrike">
              <a:solidFill>
                <a:srgbClr val="576C77"/>
              </a:solidFill>
              <a:latin typeface="Alegreya"/>
              <a:ea typeface="Alegreya"/>
              <a:cs typeface="Alegreya"/>
              <a:sym typeface="Alegreya"/>
            </a:endParaRPr>
          </a:p>
        </p:txBody>
      </p:sp>
      <p:sp>
        <p:nvSpPr>
          <p:cNvPr id="793" name="Google Shape;793;p28"/>
          <p:cNvSpPr/>
          <p:nvPr/>
        </p:nvSpPr>
        <p:spPr>
          <a:xfrm>
            <a:off x="1183786" y="917150"/>
            <a:ext cx="5354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800">
                <a:solidFill>
                  <a:srgbClr val="576C77"/>
                </a:solidFill>
                <a:highlight>
                  <a:srgbClr val="FFFFFF"/>
                </a:highlight>
                <a:latin typeface="Lora"/>
                <a:ea typeface="Lora"/>
                <a:cs typeface="Lora"/>
                <a:sym typeface="Lora"/>
              </a:rPr>
              <a:t>Clinical Features </a:t>
            </a:r>
            <a:r>
              <a:rPr b="1" lang="en-GB" sz="1200">
                <a:solidFill>
                  <a:srgbClr val="B7B7B7"/>
                </a:solidFill>
                <a:highlight>
                  <a:srgbClr val="FFFFFF"/>
                </a:highlight>
                <a:latin typeface="Lora"/>
                <a:ea typeface="Lora"/>
                <a:cs typeface="Lora"/>
                <a:sym typeface="Lora"/>
              </a:rPr>
              <a:t>Click on the picture for higher resolution</a:t>
            </a:r>
            <a:endParaRPr sz="1200">
              <a:solidFill>
                <a:srgbClr val="B7B7B7"/>
              </a:solidFill>
              <a:latin typeface="Lora"/>
              <a:ea typeface="Lora"/>
              <a:cs typeface="Lora"/>
              <a:sym typeface="Lora"/>
            </a:endParaRPr>
          </a:p>
        </p:txBody>
      </p:sp>
      <p:grpSp>
        <p:nvGrpSpPr>
          <p:cNvPr id="794" name="Google Shape;794;p28"/>
          <p:cNvGrpSpPr/>
          <p:nvPr/>
        </p:nvGrpSpPr>
        <p:grpSpPr>
          <a:xfrm>
            <a:off x="1085718" y="1469401"/>
            <a:ext cx="511410" cy="443143"/>
            <a:chOff x="5167420" y="776896"/>
            <a:chExt cx="989379" cy="857308"/>
          </a:xfrm>
        </p:grpSpPr>
        <p:grpSp>
          <p:nvGrpSpPr>
            <p:cNvPr id="795" name="Google Shape;795;p28"/>
            <p:cNvGrpSpPr/>
            <p:nvPr/>
          </p:nvGrpSpPr>
          <p:grpSpPr>
            <a:xfrm rot="-5400000">
              <a:off x="5233455" y="710861"/>
              <a:ext cx="857308" cy="989379"/>
              <a:chOff x="1764625" y="2304850"/>
              <a:chExt cx="987000" cy="1139050"/>
            </a:xfrm>
          </p:grpSpPr>
          <p:sp>
            <p:nvSpPr>
              <p:cNvPr id="796" name="Google Shape;796;p28"/>
              <p:cNvSpPr/>
              <p:nvPr/>
            </p:nvSpPr>
            <p:spPr>
              <a:xfrm flipH="1" rot="10800000">
                <a:off x="1764625" y="2304850"/>
                <a:ext cx="987000" cy="987000"/>
              </a:xfrm>
              <a:prstGeom prst="arc">
                <a:avLst>
                  <a:gd fmla="val 16200000" name="adj1"/>
                  <a:gd fmla="val 10774942" name="adj2"/>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97" name="Google Shape;797;p28"/>
              <p:cNvCxnSpPr/>
              <p:nvPr/>
            </p:nvCxnSpPr>
            <p:spPr>
              <a:xfrm>
                <a:off x="2263450" y="3296000"/>
                <a:ext cx="0" cy="147900"/>
              </a:xfrm>
              <a:prstGeom prst="straightConnector1">
                <a:avLst/>
              </a:prstGeom>
              <a:noFill/>
              <a:ln cap="flat" cmpd="sng" w="9525">
                <a:solidFill>
                  <a:srgbClr val="434343"/>
                </a:solidFill>
                <a:prstDash val="solid"/>
                <a:round/>
                <a:headEnd len="med" w="med" type="none"/>
                <a:tailEnd len="med" w="med" type="none"/>
              </a:ln>
            </p:spPr>
          </p:cxnSp>
        </p:grpSp>
        <p:sp>
          <p:nvSpPr>
            <p:cNvPr id="798" name="Google Shape;798;p28"/>
            <p:cNvSpPr/>
            <p:nvPr/>
          </p:nvSpPr>
          <p:spPr>
            <a:xfrm rot="-5400000">
              <a:off x="5297368" y="907113"/>
              <a:ext cx="597112" cy="597112"/>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9" name="Google Shape;799;p28"/>
          <p:cNvSpPr txBox="1"/>
          <p:nvPr/>
        </p:nvSpPr>
        <p:spPr>
          <a:xfrm>
            <a:off x="1109921" y="1524283"/>
            <a:ext cx="4158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434343"/>
                </a:solidFill>
                <a:latin typeface="Bebas Neue"/>
                <a:ea typeface="Bebas Neue"/>
                <a:cs typeface="Bebas Neue"/>
                <a:sym typeface="Bebas Neue"/>
              </a:rPr>
              <a:t>05</a:t>
            </a:r>
            <a:endParaRPr sz="1500">
              <a:solidFill>
                <a:srgbClr val="434343"/>
              </a:solidFill>
              <a:latin typeface="Bebas Neue"/>
              <a:ea typeface="Bebas Neue"/>
              <a:cs typeface="Bebas Neue"/>
              <a:sym typeface="Bebas Neue"/>
            </a:endParaRPr>
          </a:p>
        </p:txBody>
      </p:sp>
      <p:sp>
        <p:nvSpPr>
          <p:cNvPr id="800" name="Google Shape;800;p28"/>
          <p:cNvSpPr txBox="1"/>
          <p:nvPr/>
        </p:nvSpPr>
        <p:spPr>
          <a:xfrm>
            <a:off x="1543200" y="1240800"/>
            <a:ext cx="5078400" cy="30630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Venous thrombosis </a:t>
            </a:r>
            <a:endParaRPr b="1" sz="1100">
              <a:solidFill>
                <a:schemeClr val="dk1"/>
              </a:solidFill>
              <a:latin typeface="Mada"/>
              <a:ea typeface="Mada"/>
              <a:cs typeface="Mada"/>
              <a:sym typeface="Mada"/>
            </a:endParaRPr>
          </a:p>
          <a:p>
            <a:pPr indent="0" lvl="0" marL="914400" rtl="0" algn="l">
              <a:spcBef>
                <a:spcPts val="0"/>
              </a:spcBef>
              <a:spcAft>
                <a:spcPts val="0"/>
              </a:spcAft>
              <a:buNone/>
            </a:pPr>
            <a:r>
              <a:t/>
            </a:r>
            <a:endParaRPr sz="1100">
              <a:solidFill>
                <a:srgbClr val="6AA84F"/>
              </a:solidFill>
              <a:latin typeface="Mada"/>
              <a:ea typeface="Mada"/>
              <a:cs typeface="Mada"/>
              <a:sym typeface="Mada"/>
            </a:endParaRPr>
          </a:p>
          <a:p>
            <a:pPr indent="0" lvl="0" marL="914400" rtl="0" algn="l">
              <a:spcBef>
                <a:spcPts val="0"/>
              </a:spcBef>
              <a:spcAft>
                <a:spcPts val="0"/>
              </a:spcAft>
              <a:buNone/>
            </a:pPr>
            <a:r>
              <a:t/>
            </a:r>
            <a:endParaRPr sz="1100">
              <a:solidFill>
                <a:srgbClr val="6AA84F"/>
              </a:solidFill>
              <a:latin typeface="Mada"/>
              <a:ea typeface="Mada"/>
              <a:cs typeface="Mada"/>
              <a:sym typeface="Mada"/>
            </a:endParaRPr>
          </a:p>
          <a:p>
            <a:pPr indent="0" lvl="0" marL="914400" rtl="0" algn="l">
              <a:spcBef>
                <a:spcPts val="0"/>
              </a:spcBef>
              <a:spcAft>
                <a:spcPts val="0"/>
              </a:spcAft>
              <a:buNone/>
            </a:pPr>
            <a:r>
              <a:t/>
            </a:r>
            <a:endParaRPr sz="1100">
              <a:solidFill>
                <a:srgbClr val="6AA84F"/>
              </a:solidFill>
              <a:latin typeface="Mada"/>
              <a:ea typeface="Mada"/>
              <a:cs typeface="Mada"/>
              <a:sym typeface="Mada"/>
            </a:endParaRPr>
          </a:p>
          <a:p>
            <a:pPr indent="0" lvl="0" marL="914400" rtl="0" algn="l">
              <a:spcBef>
                <a:spcPts val="0"/>
              </a:spcBef>
              <a:spcAft>
                <a:spcPts val="0"/>
              </a:spcAft>
              <a:buNone/>
            </a:pPr>
            <a:r>
              <a:t/>
            </a:r>
            <a:endParaRPr sz="1100">
              <a:solidFill>
                <a:srgbClr val="6AA84F"/>
              </a:solidFill>
              <a:latin typeface="Mada"/>
              <a:ea typeface="Mada"/>
              <a:cs typeface="Mada"/>
              <a:sym typeface="Mada"/>
            </a:endParaRPr>
          </a:p>
          <a:p>
            <a:pPr indent="0" lvl="0" marL="914400" rtl="0" algn="l">
              <a:spcBef>
                <a:spcPts val="0"/>
              </a:spcBef>
              <a:spcAft>
                <a:spcPts val="0"/>
              </a:spcAft>
              <a:buNone/>
            </a:pPr>
            <a:r>
              <a:t/>
            </a:r>
            <a:endParaRPr sz="1100">
              <a:solidFill>
                <a:srgbClr val="6AA84F"/>
              </a:solidFill>
              <a:latin typeface="Mada"/>
              <a:ea typeface="Mada"/>
              <a:cs typeface="Mada"/>
              <a:sym typeface="Mada"/>
            </a:endParaRPr>
          </a:p>
          <a:p>
            <a:pPr indent="-298450" lvl="1" marL="914400" rtl="0" algn="l">
              <a:lnSpc>
                <a:spcPct val="100000"/>
              </a:lnSpc>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When the venous thrombosis blocks almost all the main outflow veins, arterial inflow will get congested, which will lead ultimately to blood insufficiency in that area.</a:t>
            </a:r>
            <a:endParaRPr sz="1100">
              <a:solidFill>
                <a:srgbClr val="B7B7B7"/>
              </a:solidFill>
              <a:latin typeface="Mada"/>
              <a:ea typeface="Mada"/>
              <a:cs typeface="Mada"/>
              <a:sym typeface="Mada"/>
            </a:endParaRPr>
          </a:p>
          <a:p>
            <a:pPr indent="-298450" lvl="1" marL="914400" rtl="0" algn="l">
              <a:lnSpc>
                <a:spcPct val="100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Mesenteric venous thrombosis can complicate abdominal trauma,</a:t>
            </a:r>
            <a:r>
              <a:rPr b="1" lang="en-GB" sz="1100">
                <a:solidFill>
                  <a:srgbClr val="1C4588"/>
                </a:solidFill>
                <a:latin typeface="Mada"/>
                <a:ea typeface="Mada"/>
                <a:cs typeface="Mada"/>
                <a:sym typeface="Mada"/>
              </a:rPr>
              <a:t> portal vein thrombosis</a:t>
            </a:r>
            <a:r>
              <a:rPr lang="en-GB" sz="1100">
                <a:solidFill>
                  <a:srgbClr val="1C4588"/>
                </a:solidFill>
                <a:latin typeface="Mada"/>
                <a:ea typeface="Mada"/>
                <a:cs typeface="Mada"/>
                <a:sym typeface="Mada"/>
              </a:rPr>
              <a:t>, splenectomy and other causes of a hypercoagulable state.</a:t>
            </a:r>
            <a:endParaRPr sz="1100">
              <a:solidFill>
                <a:srgbClr val="1C4588"/>
              </a:solidFill>
              <a:latin typeface="Mada"/>
              <a:ea typeface="Mada"/>
              <a:cs typeface="Mada"/>
              <a:sym typeface="Mada"/>
            </a:endParaRPr>
          </a:p>
          <a:p>
            <a:pPr indent="-298450" lvl="1" marL="914400" rtl="0" algn="l">
              <a:lnSpc>
                <a:spcPct val="100000"/>
              </a:lnSpc>
              <a:spcBef>
                <a:spcPts val="0"/>
              </a:spcBef>
              <a:spcAft>
                <a:spcPts val="0"/>
              </a:spcAft>
              <a:buClr>
                <a:srgbClr val="B7B7B7"/>
              </a:buClr>
              <a:buSzPts val="1100"/>
              <a:buFont typeface="Mada"/>
              <a:buChar char="○"/>
            </a:pPr>
            <a:r>
              <a:rPr b="1" lang="en-GB" sz="1100">
                <a:solidFill>
                  <a:srgbClr val="B7B7B7"/>
                </a:solidFill>
                <a:latin typeface="Mada"/>
                <a:ea typeface="Mada"/>
                <a:cs typeface="Mada"/>
                <a:sym typeface="Mada"/>
              </a:rPr>
              <a:t>Portal vein thrombosis (OVT):</a:t>
            </a:r>
            <a:r>
              <a:rPr lang="en-GB" sz="1100">
                <a:solidFill>
                  <a:srgbClr val="B7B7B7"/>
                </a:solidFill>
                <a:latin typeface="Mada"/>
                <a:ea typeface="Mada"/>
                <a:cs typeface="Mada"/>
                <a:sym typeface="Mada"/>
              </a:rPr>
              <a:t> develop in patients with liver cirrhosis, is severe, it can obstruct portal vein drainage and impair the outflow of the whole intestines.</a:t>
            </a:r>
            <a:endParaRPr sz="1100">
              <a:solidFill>
                <a:srgbClr val="B7B7B7"/>
              </a:solidFill>
              <a:latin typeface="Mada"/>
              <a:ea typeface="Mada"/>
              <a:cs typeface="Mada"/>
              <a:sym typeface="Mada"/>
            </a:endParaRPr>
          </a:p>
          <a:p>
            <a:pPr indent="-298450" lvl="1" marL="914400" rtl="0" algn="l">
              <a:lnSpc>
                <a:spcPct val="100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Predisposing factors: Reduced mobility, BMI &gt;30, OCC, hypercoagulability, and </a:t>
            </a:r>
            <a:r>
              <a:rPr b="1" lang="en-GB" sz="1100">
                <a:solidFill>
                  <a:srgbClr val="1C4588"/>
                </a:solidFill>
                <a:latin typeface="Mada"/>
                <a:ea typeface="Mada"/>
                <a:cs typeface="Mada"/>
                <a:sym typeface="Mada"/>
              </a:rPr>
              <a:t>Surgical patients</a:t>
            </a:r>
            <a:r>
              <a:rPr lang="en-GB" sz="1100">
                <a:solidFill>
                  <a:srgbClr val="1C4588"/>
                </a:solidFill>
                <a:latin typeface="Mada"/>
                <a:ea typeface="Mada"/>
                <a:cs typeface="Mada"/>
                <a:sym typeface="Mada"/>
              </a:rPr>
              <a:t>.</a:t>
            </a:r>
            <a:endParaRPr b="1" sz="1100">
              <a:solidFill>
                <a:srgbClr val="1C4588"/>
              </a:solidFill>
              <a:latin typeface="Mada"/>
              <a:ea typeface="Mada"/>
              <a:cs typeface="Mada"/>
              <a:sym typeface="Mada"/>
            </a:endParaRPr>
          </a:p>
        </p:txBody>
      </p:sp>
      <p:sp>
        <p:nvSpPr>
          <p:cNvPr id="801" name="Google Shape;801;p28"/>
          <p:cNvSpPr txBox="1"/>
          <p:nvPr/>
        </p:nvSpPr>
        <p:spPr>
          <a:xfrm>
            <a:off x="9804975" y="10954363"/>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p>
        </p:txBody>
      </p:sp>
      <p:sp>
        <p:nvSpPr>
          <p:cNvPr id="802" name="Google Shape;802;p28"/>
          <p:cNvSpPr txBox="1"/>
          <p:nvPr/>
        </p:nvSpPr>
        <p:spPr>
          <a:xfrm>
            <a:off x="9877600" y="10805263"/>
            <a:ext cx="3000000" cy="698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750">
                <a:solidFill>
                  <a:schemeClr val="dk1"/>
                </a:solidFill>
              </a:rPr>
              <a:t> may pres- ent as acute abdominal pain, especially when com- plicated by acute toxic dilatation or perforation of the colon. The abdominal pain is invariably pre- ceded by severe incessant diarrhoea accompanied by the passage of blood, mucus and pus.</a:t>
            </a:r>
            <a:endParaRPr sz="750">
              <a:solidFill>
                <a:schemeClr val="dk1"/>
              </a:solidFill>
            </a:endParaRPr>
          </a:p>
        </p:txBody>
      </p:sp>
      <p:pic>
        <p:nvPicPr>
          <p:cNvPr id="803" name="Google Shape;803;p28"/>
          <p:cNvPicPr preferRelativeResize="0"/>
          <p:nvPr/>
        </p:nvPicPr>
        <p:blipFill>
          <a:blip r:embed="rId3">
            <a:alphaModFix/>
          </a:blip>
          <a:stretch>
            <a:fillRect/>
          </a:stretch>
        </p:blipFill>
        <p:spPr>
          <a:xfrm>
            <a:off x="2268564" y="1539900"/>
            <a:ext cx="2113751" cy="698400"/>
          </a:xfrm>
          <a:prstGeom prst="rect">
            <a:avLst/>
          </a:prstGeom>
          <a:noFill/>
          <a:ln>
            <a:noFill/>
          </a:ln>
        </p:spPr>
      </p:pic>
      <p:sp>
        <p:nvSpPr>
          <p:cNvPr id="804" name="Google Shape;804;p28"/>
          <p:cNvSpPr txBox="1"/>
          <p:nvPr/>
        </p:nvSpPr>
        <p:spPr>
          <a:xfrm>
            <a:off x="4382325" y="1516387"/>
            <a:ext cx="22392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rgbClr val="6AA84F"/>
                </a:solidFill>
                <a:latin typeface="Mada"/>
                <a:ea typeface="Mada"/>
                <a:cs typeface="Mada"/>
                <a:sym typeface="Mada"/>
              </a:rPr>
              <a:t>A: you can see the thrombosis at the arrow</a:t>
            </a:r>
            <a:endParaRPr sz="1200">
              <a:solidFill>
                <a:srgbClr val="6AA84F"/>
              </a:solidFill>
              <a:latin typeface="Mada"/>
              <a:ea typeface="Mada"/>
              <a:cs typeface="Mada"/>
              <a:sym typeface="Mada"/>
            </a:endParaRPr>
          </a:p>
          <a:p>
            <a:pPr indent="0" lvl="0" marL="0" rtl="0" algn="l">
              <a:spcBef>
                <a:spcPts val="0"/>
              </a:spcBef>
              <a:spcAft>
                <a:spcPts val="0"/>
              </a:spcAft>
              <a:buNone/>
            </a:pPr>
            <a:r>
              <a:rPr lang="en-GB" sz="1200">
                <a:solidFill>
                  <a:srgbClr val="6AA84F"/>
                </a:solidFill>
                <a:latin typeface="Mada"/>
                <a:ea typeface="Mada"/>
                <a:cs typeface="Mada"/>
                <a:sym typeface="Mada"/>
              </a:rPr>
              <a:t>B: Small bowel ischemia</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a:solidFill>
                <a:srgbClr val="6AA84F"/>
              </a:solidFill>
            </a:endParaRPr>
          </a:p>
        </p:txBody>
      </p:sp>
      <p:sp>
        <p:nvSpPr>
          <p:cNvPr id="805" name="Google Shape;805;p28"/>
          <p:cNvSpPr txBox="1"/>
          <p:nvPr/>
        </p:nvSpPr>
        <p:spPr>
          <a:xfrm>
            <a:off x="2138075" y="1387500"/>
            <a:ext cx="921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006D77"/>
                </a:solidFill>
                <a:highlight>
                  <a:srgbClr val="EDF9F9"/>
                </a:highlight>
              </a:rPr>
              <a:t>A</a:t>
            </a:r>
            <a:endParaRPr sz="1600">
              <a:solidFill>
                <a:srgbClr val="006D77"/>
              </a:solidFill>
              <a:highlight>
                <a:srgbClr val="EDF9F9"/>
              </a:highlight>
            </a:endParaRPr>
          </a:p>
        </p:txBody>
      </p:sp>
      <p:sp>
        <p:nvSpPr>
          <p:cNvPr id="806" name="Google Shape;806;p28"/>
          <p:cNvSpPr txBox="1"/>
          <p:nvPr/>
        </p:nvSpPr>
        <p:spPr>
          <a:xfrm>
            <a:off x="3212075" y="1387500"/>
            <a:ext cx="921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006D77"/>
                </a:solidFill>
                <a:highlight>
                  <a:srgbClr val="EDF9F9"/>
                </a:highlight>
              </a:rPr>
              <a:t>B</a:t>
            </a:r>
            <a:endParaRPr sz="1600">
              <a:solidFill>
                <a:srgbClr val="006D77"/>
              </a:solidFill>
              <a:highlight>
                <a:srgbClr val="EDF9F9"/>
              </a:highlight>
            </a:endParaRPr>
          </a:p>
        </p:txBody>
      </p:sp>
      <p:grpSp>
        <p:nvGrpSpPr>
          <p:cNvPr id="807" name="Google Shape;807;p28"/>
          <p:cNvGrpSpPr/>
          <p:nvPr/>
        </p:nvGrpSpPr>
        <p:grpSpPr>
          <a:xfrm>
            <a:off x="1068668" y="4358851"/>
            <a:ext cx="511410" cy="443143"/>
            <a:chOff x="5167420" y="776896"/>
            <a:chExt cx="989379" cy="857308"/>
          </a:xfrm>
        </p:grpSpPr>
        <p:grpSp>
          <p:nvGrpSpPr>
            <p:cNvPr id="808" name="Google Shape;808;p28"/>
            <p:cNvGrpSpPr/>
            <p:nvPr/>
          </p:nvGrpSpPr>
          <p:grpSpPr>
            <a:xfrm rot="-5400000">
              <a:off x="5233455" y="710861"/>
              <a:ext cx="857308" cy="989379"/>
              <a:chOff x="1764625" y="2304850"/>
              <a:chExt cx="987000" cy="1139050"/>
            </a:xfrm>
          </p:grpSpPr>
          <p:sp>
            <p:nvSpPr>
              <p:cNvPr id="809" name="Google Shape;809;p28"/>
              <p:cNvSpPr/>
              <p:nvPr/>
            </p:nvSpPr>
            <p:spPr>
              <a:xfrm flipH="1" rot="10800000">
                <a:off x="1764625" y="2304850"/>
                <a:ext cx="987000" cy="987000"/>
              </a:xfrm>
              <a:prstGeom prst="arc">
                <a:avLst>
                  <a:gd fmla="val 16200000" name="adj1"/>
                  <a:gd fmla="val 10774942" name="adj2"/>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10" name="Google Shape;810;p28"/>
              <p:cNvCxnSpPr/>
              <p:nvPr/>
            </p:nvCxnSpPr>
            <p:spPr>
              <a:xfrm>
                <a:off x="2263450" y="3296000"/>
                <a:ext cx="0" cy="147900"/>
              </a:xfrm>
              <a:prstGeom prst="straightConnector1">
                <a:avLst/>
              </a:prstGeom>
              <a:noFill/>
              <a:ln cap="flat" cmpd="sng" w="9525">
                <a:solidFill>
                  <a:srgbClr val="434343"/>
                </a:solidFill>
                <a:prstDash val="solid"/>
                <a:round/>
                <a:headEnd len="med" w="med" type="none"/>
                <a:tailEnd len="med" w="med" type="none"/>
              </a:ln>
            </p:spPr>
          </p:cxnSp>
        </p:grpSp>
        <p:sp>
          <p:nvSpPr>
            <p:cNvPr id="811" name="Google Shape;811;p28"/>
            <p:cNvSpPr/>
            <p:nvPr/>
          </p:nvSpPr>
          <p:spPr>
            <a:xfrm rot="-5400000">
              <a:off x="5297368" y="907113"/>
              <a:ext cx="597112" cy="597112"/>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2" name="Google Shape;812;p28"/>
          <p:cNvSpPr txBox="1"/>
          <p:nvPr/>
        </p:nvSpPr>
        <p:spPr>
          <a:xfrm>
            <a:off x="1092871" y="4413733"/>
            <a:ext cx="4158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434343"/>
                </a:solidFill>
                <a:latin typeface="Bebas Neue"/>
                <a:ea typeface="Bebas Neue"/>
                <a:cs typeface="Bebas Neue"/>
                <a:sym typeface="Bebas Neue"/>
              </a:rPr>
              <a:t>06</a:t>
            </a:r>
            <a:endParaRPr sz="1500">
              <a:solidFill>
                <a:srgbClr val="434343"/>
              </a:solidFill>
              <a:latin typeface="Bebas Neue"/>
              <a:ea typeface="Bebas Neue"/>
              <a:cs typeface="Bebas Neue"/>
              <a:sym typeface="Bebas Neue"/>
            </a:endParaRPr>
          </a:p>
        </p:txBody>
      </p:sp>
      <p:pic>
        <p:nvPicPr>
          <p:cNvPr id="813" name="Google Shape;813;p28"/>
          <p:cNvPicPr preferRelativeResize="0"/>
          <p:nvPr/>
        </p:nvPicPr>
        <p:blipFill>
          <a:blip r:embed="rId4">
            <a:alphaModFix/>
          </a:blip>
          <a:stretch>
            <a:fillRect/>
          </a:stretch>
        </p:blipFill>
        <p:spPr>
          <a:xfrm>
            <a:off x="1418653" y="4839438"/>
            <a:ext cx="1270288" cy="1029050"/>
          </a:xfrm>
          <a:prstGeom prst="rect">
            <a:avLst/>
          </a:prstGeom>
          <a:noFill/>
          <a:ln>
            <a:noFill/>
          </a:ln>
        </p:spPr>
      </p:pic>
      <p:pic>
        <p:nvPicPr>
          <p:cNvPr id="814" name="Google Shape;814;p28"/>
          <p:cNvPicPr preferRelativeResize="0"/>
          <p:nvPr/>
        </p:nvPicPr>
        <p:blipFill>
          <a:blip r:embed="rId5">
            <a:alphaModFix/>
          </a:blip>
          <a:stretch>
            <a:fillRect/>
          </a:stretch>
        </p:blipFill>
        <p:spPr>
          <a:xfrm>
            <a:off x="741838" y="7342075"/>
            <a:ext cx="1270275" cy="1343036"/>
          </a:xfrm>
          <a:prstGeom prst="rect">
            <a:avLst/>
          </a:prstGeom>
          <a:noFill/>
          <a:ln>
            <a:noFill/>
          </a:ln>
        </p:spPr>
      </p:pic>
      <p:sp>
        <p:nvSpPr>
          <p:cNvPr id="815" name="Google Shape;815;p28"/>
          <p:cNvSpPr/>
          <p:nvPr/>
        </p:nvSpPr>
        <p:spPr>
          <a:xfrm>
            <a:off x="1762822" y="7136771"/>
            <a:ext cx="581955" cy="1753617"/>
          </a:xfrm>
          <a:custGeom>
            <a:rect b="b" l="l" r="r" t="t"/>
            <a:pathLst>
              <a:path extrusionOk="0" h="83327" w="32851">
                <a:moveTo>
                  <a:pt x="1147" y="0"/>
                </a:moveTo>
                <a:lnTo>
                  <a:pt x="1008" y="417"/>
                </a:lnTo>
                <a:cubicBezTo>
                  <a:pt x="19606" y="5666"/>
                  <a:pt x="32364" y="22735"/>
                  <a:pt x="32121" y="42028"/>
                </a:cubicBezTo>
                <a:cubicBezTo>
                  <a:pt x="31878" y="61356"/>
                  <a:pt x="18702" y="78112"/>
                  <a:pt x="0" y="82874"/>
                </a:cubicBezTo>
                <a:lnTo>
                  <a:pt x="104" y="83326"/>
                </a:lnTo>
                <a:cubicBezTo>
                  <a:pt x="19050" y="78494"/>
                  <a:pt x="32364" y="61565"/>
                  <a:pt x="32608" y="42063"/>
                </a:cubicBezTo>
                <a:cubicBezTo>
                  <a:pt x="32851" y="22526"/>
                  <a:pt x="19954" y="5249"/>
                  <a:pt x="1147" y="0"/>
                </a:cubicBezTo>
                <a:close/>
              </a:path>
            </a:pathLst>
          </a:custGeom>
          <a:solidFill>
            <a:srgbClr val="666666"/>
          </a:solidFill>
          <a:ln cap="flat" cmpd="sng" w="9525">
            <a:solidFill>
              <a:srgbClr val="E6F8F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28"/>
          <p:cNvSpPr/>
          <p:nvPr/>
        </p:nvSpPr>
        <p:spPr>
          <a:xfrm>
            <a:off x="1996831" y="7236292"/>
            <a:ext cx="113943" cy="134625"/>
          </a:xfrm>
          <a:custGeom>
            <a:rect b="b" l="l" r="r" t="t"/>
            <a:pathLst>
              <a:path extrusionOk="0" h="6397" w="6432">
                <a:moveTo>
                  <a:pt x="3199" y="0"/>
                </a:moveTo>
                <a:cubicBezTo>
                  <a:pt x="1426" y="0"/>
                  <a:pt x="1" y="1425"/>
                  <a:pt x="1" y="3198"/>
                </a:cubicBezTo>
                <a:cubicBezTo>
                  <a:pt x="1" y="4971"/>
                  <a:pt x="1426" y="6396"/>
                  <a:pt x="3199" y="6396"/>
                </a:cubicBezTo>
                <a:cubicBezTo>
                  <a:pt x="4972" y="6396"/>
                  <a:pt x="6432" y="4971"/>
                  <a:pt x="6432" y="3198"/>
                </a:cubicBezTo>
                <a:cubicBezTo>
                  <a:pt x="6432" y="1425"/>
                  <a:pt x="4972" y="0"/>
                  <a:pt x="319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28"/>
          <p:cNvSpPr/>
          <p:nvPr/>
        </p:nvSpPr>
        <p:spPr>
          <a:xfrm>
            <a:off x="2138362" y="8443541"/>
            <a:ext cx="125032" cy="135488"/>
          </a:xfrm>
          <a:custGeom>
            <a:rect b="b" l="l" r="r" t="t"/>
            <a:pathLst>
              <a:path extrusionOk="0" h="6438" w="7058">
                <a:moveTo>
                  <a:pt x="3522" y="1"/>
                </a:moveTo>
                <a:cubicBezTo>
                  <a:pt x="2062" y="1"/>
                  <a:pt x="745" y="1004"/>
                  <a:pt x="418" y="2489"/>
                </a:cubicBezTo>
                <a:cubicBezTo>
                  <a:pt x="1" y="4192"/>
                  <a:pt x="1044" y="5930"/>
                  <a:pt x="2782" y="6348"/>
                </a:cubicBezTo>
                <a:cubicBezTo>
                  <a:pt x="3035" y="6408"/>
                  <a:pt x="3287" y="6437"/>
                  <a:pt x="3536" y="6437"/>
                </a:cubicBezTo>
                <a:cubicBezTo>
                  <a:pt x="4997" y="6437"/>
                  <a:pt x="6314" y="5434"/>
                  <a:pt x="6641" y="3949"/>
                </a:cubicBezTo>
                <a:cubicBezTo>
                  <a:pt x="7058" y="2246"/>
                  <a:pt x="5980" y="508"/>
                  <a:pt x="4277" y="90"/>
                </a:cubicBezTo>
                <a:cubicBezTo>
                  <a:pt x="4024" y="30"/>
                  <a:pt x="3771" y="1"/>
                  <a:pt x="352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8" name="Google Shape;818;p28"/>
          <p:cNvGrpSpPr/>
          <p:nvPr/>
        </p:nvGrpSpPr>
        <p:grpSpPr>
          <a:xfrm>
            <a:off x="323344" y="6523790"/>
            <a:ext cx="467181" cy="476434"/>
            <a:chOff x="2410712" y="2415450"/>
            <a:chExt cx="312600" cy="312600"/>
          </a:xfrm>
        </p:grpSpPr>
        <p:sp>
          <p:nvSpPr>
            <p:cNvPr id="819" name="Google Shape;819;p2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2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1" name="Google Shape;821;p28"/>
          <p:cNvSpPr txBox="1"/>
          <p:nvPr/>
        </p:nvSpPr>
        <p:spPr>
          <a:xfrm>
            <a:off x="780625" y="6550425"/>
            <a:ext cx="4839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Stomach Volvulus</a:t>
            </a:r>
            <a:endParaRPr b="1" sz="1800">
              <a:solidFill>
                <a:srgbClr val="006D77"/>
              </a:solidFill>
              <a:highlight>
                <a:srgbClr val="EDF9F9"/>
              </a:highlight>
              <a:latin typeface="Lora"/>
              <a:ea typeface="Lora"/>
              <a:cs typeface="Lora"/>
              <a:sym typeface="Lora"/>
            </a:endParaRPr>
          </a:p>
        </p:txBody>
      </p:sp>
      <p:sp>
        <p:nvSpPr>
          <p:cNvPr id="822" name="Google Shape;822;p28"/>
          <p:cNvSpPr txBox="1"/>
          <p:nvPr/>
        </p:nvSpPr>
        <p:spPr>
          <a:xfrm>
            <a:off x="2142375" y="6998325"/>
            <a:ext cx="4666200" cy="5232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highlight>
                  <a:srgbClr val="FFFFFF"/>
                </a:highlight>
                <a:latin typeface="Mada"/>
                <a:ea typeface="Mada"/>
                <a:cs typeface="Mada"/>
                <a:sym typeface="Mada"/>
              </a:rPr>
              <a:t>A gastric volvulus occurs when the stomach rotates on itself at least 180 degrees along its transverse or longitudinal axis.</a:t>
            </a:r>
            <a:endParaRPr sz="1300">
              <a:solidFill>
                <a:srgbClr val="1C4588"/>
              </a:solidFill>
              <a:latin typeface="Mada"/>
              <a:ea typeface="Mada"/>
              <a:cs typeface="Mada"/>
              <a:sym typeface="Mada"/>
            </a:endParaRPr>
          </a:p>
        </p:txBody>
      </p:sp>
      <p:sp>
        <p:nvSpPr>
          <p:cNvPr id="823" name="Google Shape;823;p28"/>
          <p:cNvSpPr txBox="1"/>
          <p:nvPr/>
        </p:nvSpPr>
        <p:spPr>
          <a:xfrm>
            <a:off x="2380575" y="7413725"/>
            <a:ext cx="4666200" cy="5232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Patients can simply present with mild abdominal pain associated with nausea, </a:t>
            </a:r>
            <a:r>
              <a:rPr b="1" lang="en-GB" sz="1100">
                <a:solidFill>
                  <a:srgbClr val="1C4588"/>
                </a:solidFill>
                <a:latin typeface="Mada"/>
                <a:ea typeface="Mada"/>
                <a:cs typeface="Mada"/>
                <a:sym typeface="Mada"/>
              </a:rPr>
              <a:t>vomiting</a:t>
            </a:r>
            <a:r>
              <a:rPr lang="en-GB" sz="1100">
                <a:solidFill>
                  <a:srgbClr val="1C4588"/>
                </a:solidFill>
                <a:latin typeface="Mada"/>
                <a:ea typeface="Mada"/>
                <a:cs typeface="Mada"/>
                <a:sym typeface="Mada"/>
              </a:rPr>
              <a:t> (Due to obstruction) and dysphagia.</a:t>
            </a:r>
            <a:endParaRPr sz="1100">
              <a:solidFill>
                <a:srgbClr val="1C4588"/>
              </a:solidFill>
              <a:latin typeface="Mada"/>
              <a:ea typeface="Mada"/>
              <a:cs typeface="Mada"/>
              <a:sym typeface="Mada"/>
            </a:endParaRPr>
          </a:p>
        </p:txBody>
      </p:sp>
      <p:sp>
        <p:nvSpPr>
          <p:cNvPr id="824" name="Google Shape;824;p28"/>
          <p:cNvSpPr txBox="1"/>
          <p:nvPr/>
        </p:nvSpPr>
        <p:spPr>
          <a:xfrm>
            <a:off x="2616750" y="7879537"/>
            <a:ext cx="4420500" cy="6927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highlight>
                  <a:srgbClr val="FFFFFF"/>
                </a:highlight>
                <a:latin typeface="Mada"/>
                <a:ea typeface="Mada"/>
                <a:cs typeface="Mada"/>
                <a:sym typeface="Mada"/>
              </a:rPr>
              <a:t>For the majority of cases, gastric volvulus is caused by a gastric, splenic, or diaphragmatic anatomic disorder, the most common being a </a:t>
            </a:r>
            <a:r>
              <a:rPr b="1" lang="en-GB" sz="1100">
                <a:solidFill>
                  <a:srgbClr val="1C4588"/>
                </a:solidFill>
                <a:highlight>
                  <a:srgbClr val="FFFFFF"/>
                </a:highlight>
                <a:latin typeface="Mada"/>
                <a:ea typeface="Mada"/>
                <a:cs typeface="Mada"/>
                <a:sym typeface="Mada"/>
              </a:rPr>
              <a:t>diaphragmatic hernia</a:t>
            </a:r>
            <a:r>
              <a:rPr lang="en-GB" sz="1100">
                <a:solidFill>
                  <a:srgbClr val="1C4588"/>
                </a:solidFill>
                <a:highlight>
                  <a:srgbClr val="FFFFFF"/>
                </a:highlight>
                <a:latin typeface="Mada"/>
                <a:ea typeface="Mada"/>
                <a:cs typeface="Mada"/>
                <a:sym typeface="Mada"/>
              </a:rPr>
              <a:t> or </a:t>
            </a:r>
            <a:r>
              <a:rPr b="1" lang="en-GB" sz="1100">
                <a:solidFill>
                  <a:srgbClr val="1C4588"/>
                </a:solidFill>
                <a:highlight>
                  <a:srgbClr val="FFFFFF"/>
                </a:highlight>
                <a:latin typeface="Mada"/>
                <a:ea typeface="Mada"/>
                <a:cs typeface="Mada"/>
                <a:sym typeface="Mada"/>
              </a:rPr>
              <a:t>Hiatal hernia.</a:t>
            </a:r>
            <a:endParaRPr b="1" sz="1300">
              <a:solidFill>
                <a:srgbClr val="1C4588"/>
              </a:solidFill>
              <a:latin typeface="Mada"/>
              <a:ea typeface="Mada"/>
              <a:cs typeface="Mada"/>
              <a:sym typeface="Mada"/>
            </a:endParaRPr>
          </a:p>
        </p:txBody>
      </p:sp>
      <p:sp>
        <p:nvSpPr>
          <p:cNvPr id="825" name="Google Shape;825;p28"/>
          <p:cNvSpPr txBox="1"/>
          <p:nvPr/>
        </p:nvSpPr>
        <p:spPr>
          <a:xfrm>
            <a:off x="2359875" y="8597950"/>
            <a:ext cx="4839000" cy="1031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ada"/>
              <a:buChar char="●"/>
            </a:pPr>
            <a:r>
              <a:rPr lang="en-GB" sz="1100">
                <a:solidFill>
                  <a:srgbClr val="6AA84F"/>
                </a:solidFill>
                <a:highlight>
                  <a:srgbClr val="FFFFFF"/>
                </a:highlight>
                <a:latin typeface="Mada"/>
                <a:ea typeface="Mada"/>
                <a:cs typeface="Mada"/>
                <a:sym typeface="Mada"/>
              </a:rPr>
              <a:t>Organoaxial rotation (Singleton)</a:t>
            </a:r>
            <a:r>
              <a:rPr lang="en-GB" sz="1100">
                <a:solidFill>
                  <a:schemeClr val="dk1"/>
                </a:solidFill>
                <a:highlight>
                  <a:srgbClr val="FFFFFF"/>
                </a:highlight>
                <a:latin typeface="Mada"/>
                <a:ea typeface="Mada"/>
                <a:cs typeface="Mada"/>
                <a:sym typeface="Mada"/>
              </a:rPr>
              <a:t>: </a:t>
            </a:r>
            <a:r>
              <a:rPr lang="en-GB" sz="1100">
                <a:solidFill>
                  <a:srgbClr val="B7B7B7"/>
                </a:solidFill>
                <a:highlight>
                  <a:srgbClr val="FFFFFF"/>
                </a:highlight>
                <a:latin typeface="Mada"/>
                <a:ea typeface="Mada"/>
                <a:cs typeface="Mada"/>
                <a:sym typeface="Mada"/>
              </a:rPr>
              <a:t>The most common. occurs when the stomach rotates around the pylorus and the gastroesophageal (GE) junction Picture (A).</a:t>
            </a:r>
            <a:endParaRPr sz="1100">
              <a:solidFill>
                <a:srgbClr val="B7B7B7"/>
              </a:solidFill>
              <a:highlight>
                <a:srgbClr val="FFFFFF"/>
              </a:highlight>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rgbClr val="6AA84F"/>
                </a:solidFill>
                <a:highlight>
                  <a:srgbClr val="FFFFFF"/>
                </a:highlight>
                <a:latin typeface="Mada"/>
                <a:ea typeface="Mada"/>
                <a:cs typeface="Mada"/>
                <a:sym typeface="Mada"/>
              </a:rPr>
              <a:t>Mesenteroaxial rotation:</a:t>
            </a:r>
            <a:r>
              <a:rPr lang="en-GB" sz="1100">
                <a:solidFill>
                  <a:schemeClr val="dk1"/>
                </a:solidFill>
                <a:highlight>
                  <a:srgbClr val="FFFFFF"/>
                </a:highlight>
                <a:latin typeface="Mada"/>
                <a:ea typeface="Mada"/>
                <a:cs typeface="Mada"/>
                <a:sym typeface="Mada"/>
              </a:rPr>
              <a:t> </a:t>
            </a:r>
            <a:r>
              <a:rPr lang="en-GB" sz="1100">
                <a:solidFill>
                  <a:srgbClr val="B7B7B7"/>
                </a:solidFill>
                <a:highlight>
                  <a:srgbClr val="FFFFFF"/>
                </a:highlight>
                <a:latin typeface="Mada"/>
                <a:ea typeface="Mada"/>
                <a:cs typeface="Mada"/>
                <a:sym typeface="Mada"/>
              </a:rPr>
              <a:t>occurs when the stomach rotates longitudinal line parallel to the gastrohepatic omentum Picture (B).</a:t>
            </a:r>
            <a:endParaRPr sz="1100">
              <a:solidFill>
                <a:srgbClr val="B7B7B7"/>
              </a:solidFill>
              <a:highlight>
                <a:srgbClr val="FFFFFF"/>
              </a:highlight>
              <a:latin typeface="Mada"/>
              <a:ea typeface="Mada"/>
              <a:cs typeface="Mada"/>
              <a:sym typeface="Mada"/>
            </a:endParaRPr>
          </a:p>
        </p:txBody>
      </p:sp>
      <p:pic>
        <p:nvPicPr>
          <p:cNvPr id="826" name="Google Shape;826;p28"/>
          <p:cNvPicPr preferRelativeResize="0"/>
          <p:nvPr/>
        </p:nvPicPr>
        <p:blipFill>
          <a:blip r:embed="rId6">
            <a:alphaModFix/>
          </a:blip>
          <a:stretch>
            <a:fillRect/>
          </a:stretch>
        </p:blipFill>
        <p:spPr>
          <a:xfrm>
            <a:off x="512063" y="9078341"/>
            <a:ext cx="1882224" cy="954300"/>
          </a:xfrm>
          <a:prstGeom prst="rect">
            <a:avLst/>
          </a:prstGeom>
          <a:noFill/>
          <a:ln>
            <a:noFill/>
          </a:ln>
        </p:spPr>
      </p:pic>
      <p:sp>
        <p:nvSpPr>
          <p:cNvPr id="827" name="Google Shape;827;p28"/>
          <p:cNvSpPr txBox="1"/>
          <p:nvPr/>
        </p:nvSpPr>
        <p:spPr>
          <a:xfrm>
            <a:off x="301175" y="9983050"/>
            <a:ext cx="4420500" cy="4926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rgbClr val="333333"/>
              </a:buClr>
              <a:buSzPts val="1000"/>
              <a:buFont typeface="Mada"/>
              <a:buChar char="●"/>
            </a:pPr>
            <a:r>
              <a:rPr lang="en-GB" sz="1000">
                <a:solidFill>
                  <a:srgbClr val="333333"/>
                </a:solidFill>
                <a:highlight>
                  <a:srgbClr val="FCFCFC"/>
                </a:highlight>
                <a:latin typeface="Mada"/>
                <a:ea typeface="Mada"/>
                <a:cs typeface="Mada"/>
                <a:sym typeface="Mada"/>
              </a:rPr>
              <a:t>Barium meal studies showing chronic gastric volvulus. Note the associated gastroesophageal reflux in the first two films</a:t>
            </a:r>
            <a:endParaRPr sz="1200">
              <a:latin typeface="Mada"/>
              <a:ea typeface="Mada"/>
              <a:cs typeface="Mada"/>
              <a:sym typeface="Mada"/>
            </a:endParaRPr>
          </a:p>
        </p:txBody>
      </p:sp>
      <p:sp>
        <p:nvSpPr>
          <p:cNvPr id="828" name="Google Shape;828;p28"/>
          <p:cNvSpPr/>
          <p:nvPr/>
        </p:nvSpPr>
        <p:spPr>
          <a:xfrm>
            <a:off x="475750" y="8785575"/>
            <a:ext cx="1363200" cy="192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B7B7B7"/>
                </a:solidFill>
                <a:latin typeface="Mada"/>
                <a:ea typeface="Mada"/>
                <a:cs typeface="Mada"/>
                <a:sym typeface="Mada"/>
              </a:rPr>
              <a:t>Extra Pictures</a:t>
            </a:r>
            <a:endParaRPr b="1">
              <a:solidFill>
                <a:srgbClr val="B7B7B7"/>
              </a:solidFill>
              <a:latin typeface="Mada"/>
              <a:ea typeface="Mada"/>
              <a:cs typeface="Mada"/>
              <a:sym typeface="Mada"/>
            </a:endParaRPr>
          </a:p>
        </p:txBody>
      </p:sp>
      <p:sp>
        <p:nvSpPr>
          <p:cNvPr id="829" name="Google Shape;829;p28"/>
          <p:cNvSpPr txBox="1"/>
          <p:nvPr/>
        </p:nvSpPr>
        <p:spPr>
          <a:xfrm>
            <a:off x="1547725" y="4130700"/>
            <a:ext cx="3000000" cy="3540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Dissecting aneurysm</a:t>
            </a:r>
            <a:endParaRPr b="1" sz="1100">
              <a:solidFill>
                <a:schemeClr val="dk1"/>
              </a:solidFill>
              <a:latin typeface="Mada"/>
              <a:ea typeface="Mada"/>
              <a:cs typeface="Mada"/>
              <a:sym typeface="Mad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3" name="Shape 833"/>
        <p:cNvGrpSpPr/>
        <p:nvPr/>
      </p:nvGrpSpPr>
      <p:grpSpPr>
        <a:xfrm>
          <a:off x="0" y="0"/>
          <a:ext cx="0" cy="0"/>
          <a:chOff x="0" y="0"/>
          <a:chExt cx="0" cy="0"/>
        </a:xfrm>
      </p:grpSpPr>
      <p:sp>
        <p:nvSpPr>
          <p:cNvPr id="834" name="Google Shape;834;p29"/>
          <p:cNvSpPr/>
          <p:nvPr/>
        </p:nvSpPr>
        <p:spPr>
          <a:xfrm>
            <a:off x="801825" y="8272575"/>
            <a:ext cx="6113400" cy="20673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835" name="Google Shape;835;p29"/>
          <p:cNvSpPr/>
          <p:nvPr/>
        </p:nvSpPr>
        <p:spPr>
          <a:xfrm>
            <a:off x="2487375" y="4408449"/>
            <a:ext cx="2470200" cy="1416000"/>
          </a:xfrm>
          <a:prstGeom prst="rect">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2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7" name="Google Shape;837;p29"/>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838" name="Google Shape;838;p29"/>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Infarction of the viscus</a:t>
            </a:r>
            <a:endParaRPr sz="2200"/>
          </a:p>
        </p:txBody>
      </p:sp>
      <p:sp>
        <p:nvSpPr>
          <p:cNvPr id="839" name="Google Shape;839;p29"/>
          <p:cNvSpPr txBox="1"/>
          <p:nvPr/>
        </p:nvSpPr>
        <p:spPr>
          <a:xfrm>
            <a:off x="-10422275" y="-1876500"/>
            <a:ext cx="610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Smal</a:t>
            </a:r>
            <a:endParaRPr/>
          </a:p>
        </p:txBody>
      </p:sp>
      <p:sp>
        <p:nvSpPr>
          <p:cNvPr id="840" name="Google Shape;840;p29"/>
          <p:cNvSpPr txBox="1"/>
          <p:nvPr/>
        </p:nvSpPr>
        <p:spPr>
          <a:xfrm>
            <a:off x="9804975" y="10954363"/>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p>
        </p:txBody>
      </p:sp>
      <p:grpSp>
        <p:nvGrpSpPr>
          <p:cNvPr id="841" name="Google Shape;841;p29"/>
          <p:cNvGrpSpPr/>
          <p:nvPr/>
        </p:nvGrpSpPr>
        <p:grpSpPr>
          <a:xfrm>
            <a:off x="356994" y="836215"/>
            <a:ext cx="467181" cy="476434"/>
            <a:chOff x="2410712" y="2415450"/>
            <a:chExt cx="312600" cy="312600"/>
          </a:xfrm>
        </p:grpSpPr>
        <p:sp>
          <p:nvSpPr>
            <p:cNvPr id="842" name="Google Shape;842;p2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2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4" name="Google Shape;844;p29"/>
          <p:cNvSpPr txBox="1"/>
          <p:nvPr/>
        </p:nvSpPr>
        <p:spPr>
          <a:xfrm>
            <a:off x="814275" y="862850"/>
            <a:ext cx="5525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Spleen, Liver and Kidney (Arterial occlusion)</a:t>
            </a:r>
            <a:endParaRPr b="1" sz="1800">
              <a:solidFill>
                <a:srgbClr val="006D77"/>
              </a:solidFill>
              <a:highlight>
                <a:srgbClr val="EDF9F9"/>
              </a:highlight>
              <a:latin typeface="Lora"/>
              <a:ea typeface="Lora"/>
              <a:cs typeface="Lora"/>
              <a:sym typeface="Lora"/>
            </a:endParaRPr>
          </a:p>
        </p:txBody>
      </p:sp>
      <p:grpSp>
        <p:nvGrpSpPr>
          <p:cNvPr id="845" name="Google Shape;845;p29"/>
          <p:cNvGrpSpPr/>
          <p:nvPr/>
        </p:nvGrpSpPr>
        <p:grpSpPr>
          <a:xfrm>
            <a:off x="3202252" y="1618574"/>
            <a:ext cx="835222" cy="2410297"/>
            <a:chOff x="730164" y="1077283"/>
            <a:chExt cx="1162290" cy="3634344"/>
          </a:xfrm>
        </p:grpSpPr>
        <p:sp>
          <p:nvSpPr>
            <p:cNvPr id="846" name="Google Shape;846;p29"/>
            <p:cNvSpPr/>
            <p:nvPr/>
          </p:nvSpPr>
          <p:spPr>
            <a:xfrm>
              <a:off x="730164" y="4402820"/>
              <a:ext cx="1162290" cy="308808"/>
            </a:xfrm>
            <a:custGeom>
              <a:rect b="b" l="l" r="r" t="t"/>
              <a:pathLst>
                <a:path extrusionOk="0" h="10072" w="37909">
                  <a:moveTo>
                    <a:pt x="18971" y="1"/>
                  </a:moveTo>
                  <a:cubicBezTo>
                    <a:pt x="8488" y="1"/>
                    <a:pt x="1" y="2249"/>
                    <a:pt x="1" y="5036"/>
                  </a:cubicBezTo>
                  <a:cubicBezTo>
                    <a:pt x="1" y="7823"/>
                    <a:pt x="8488" y="10072"/>
                    <a:pt x="18971" y="10072"/>
                  </a:cubicBezTo>
                  <a:cubicBezTo>
                    <a:pt x="29421" y="10072"/>
                    <a:pt x="37909" y="7823"/>
                    <a:pt x="37909" y="5036"/>
                  </a:cubicBezTo>
                  <a:cubicBezTo>
                    <a:pt x="37909" y="2249"/>
                    <a:pt x="29421" y="1"/>
                    <a:pt x="18971"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29"/>
            <p:cNvSpPr/>
            <p:nvPr/>
          </p:nvSpPr>
          <p:spPr>
            <a:xfrm>
              <a:off x="1432186" y="4405610"/>
              <a:ext cx="292312" cy="152074"/>
            </a:xfrm>
            <a:custGeom>
              <a:rect b="b" l="l" r="r" t="t"/>
              <a:pathLst>
                <a:path extrusionOk="0" h="4960" w="9534">
                  <a:moveTo>
                    <a:pt x="1658" y="1"/>
                  </a:moveTo>
                  <a:cubicBezTo>
                    <a:pt x="1653" y="1"/>
                    <a:pt x="1649" y="2"/>
                    <a:pt x="1647" y="5"/>
                  </a:cubicBezTo>
                  <a:cubicBezTo>
                    <a:pt x="1616" y="100"/>
                    <a:pt x="951" y="1462"/>
                    <a:pt x="951" y="1462"/>
                  </a:cubicBezTo>
                  <a:cubicBezTo>
                    <a:pt x="951" y="1462"/>
                    <a:pt x="1" y="4027"/>
                    <a:pt x="761" y="4565"/>
                  </a:cubicBezTo>
                  <a:cubicBezTo>
                    <a:pt x="1246" y="4903"/>
                    <a:pt x="4857" y="4959"/>
                    <a:pt x="7209" y="4959"/>
                  </a:cubicBezTo>
                  <a:cubicBezTo>
                    <a:pt x="8386" y="4959"/>
                    <a:pt x="9248" y="4945"/>
                    <a:pt x="9248" y="4945"/>
                  </a:cubicBezTo>
                  <a:cubicBezTo>
                    <a:pt x="9248" y="4945"/>
                    <a:pt x="9533" y="3045"/>
                    <a:pt x="8108" y="2919"/>
                  </a:cubicBezTo>
                  <a:cubicBezTo>
                    <a:pt x="7475" y="2887"/>
                    <a:pt x="6524" y="2760"/>
                    <a:pt x="5638" y="2602"/>
                  </a:cubicBezTo>
                  <a:cubicBezTo>
                    <a:pt x="4656" y="2412"/>
                    <a:pt x="3769" y="2190"/>
                    <a:pt x="3674" y="1905"/>
                  </a:cubicBezTo>
                  <a:cubicBezTo>
                    <a:pt x="3459" y="1444"/>
                    <a:pt x="1814" y="1"/>
                    <a:pt x="1658"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29"/>
            <p:cNvSpPr/>
            <p:nvPr/>
          </p:nvSpPr>
          <p:spPr>
            <a:xfrm>
              <a:off x="918539" y="4405610"/>
              <a:ext cx="291331" cy="152074"/>
            </a:xfrm>
            <a:custGeom>
              <a:rect b="b" l="l" r="r" t="t"/>
              <a:pathLst>
                <a:path extrusionOk="0" h="4960" w="9502">
                  <a:moveTo>
                    <a:pt x="7847" y="1"/>
                  </a:moveTo>
                  <a:cubicBezTo>
                    <a:pt x="7717" y="1"/>
                    <a:pt x="6044" y="1444"/>
                    <a:pt x="5859" y="1905"/>
                  </a:cubicBezTo>
                  <a:cubicBezTo>
                    <a:pt x="5733" y="2190"/>
                    <a:pt x="4846" y="2412"/>
                    <a:pt x="3864" y="2602"/>
                  </a:cubicBezTo>
                  <a:cubicBezTo>
                    <a:pt x="3009" y="2760"/>
                    <a:pt x="2028" y="2887"/>
                    <a:pt x="1394" y="2919"/>
                  </a:cubicBezTo>
                  <a:cubicBezTo>
                    <a:pt x="1" y="3045"/>
                    <a:pt x="254" y="4945"/>
                    <a:pt x="254" y="4945"/>
                  </a:cubicBezTo>
                  <a:cubicBezTo>
                    <a:pt x="254" y="4945"/>
                    <a:pt x="1116" y="4959"/>
                    <a:pt x="2294" y="4959"/>
                  </a:cubicBezTo>
                  <a:cubicBezTo>
                    <a:pt x="4649" y="4959"/>
                    <a:pt x="8266" y="4903"/>
                    <a:pt x="8773" y="4565"/>
                  </a:cubicBezTo>
                  <a:cubicBezTo>
                    <a:pt x="9501" y="4027"/>
                    <a:pt x="8551" y="1462"/>
                    <a:pt x="8551" y="1462"/>
                  </a:cubicBezTo>
                  <a:cubicBezTo>
                    <a:pt x="8551" y="1462"/>
                    <a:pt x="7886" y="100"/>
                    <a:pt x="7855" y="5"/>
                  </a:cubicBezTo>
                  <a:cubicBezTo>
                    <a:pt x="7854" y="2"/>
                    <a:pt x="7851" y="1"/>
                    <a:pt x="7847" y="1"/>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29"/>
            <p:cNvSpPr/>
            <p:nvPr/>
          </p:nvSpPr>
          <p:spPr>
            <a:xfrm>
              <a:off x="965142" y="2584774"/>
              <a:ext cx="720510" cy="1877312"/>
            </a:xfrm>
            <a:custGeom>
              <a:rect b="b" l="l" r="r" t="t"/>
              <a:pathLst>
                <a:path extrusionOk="0" h="61230" w="23500">
                  <a:moveTo>
                    <a:pt x="15110" y="1"/>
                  </a:moveTo>
                  <a:cubicBezTo>
                    <a:pt x="8587" y="1"/>
                    <a:pt x="1" y="6823"/>
                    <a:pt x="1" y="6823"/>
                  </a:cubicBezTo>
                  <a:cubicBezTo>
                    <a:pt x="1" y="6823"/>
                    <a:pt x="413" y="44382"/>
                    <a:pt x="3484" y="61230"/>
                  </a:cubicBezTo>
                  <a:lnTo>
                    <a:pt x="7570" y="61230"/>
                  </a:lnTo>
                  <a:cubicBezTo>
                    <a:pt x="7570" y="61230"/>
                    <a:pt x="10768" y="34375"/>
                    <a:pt x="11528" y="21802"/>
                  </a:cubicBezTo>
                  <a:cubicBezTo>
                    <a:pt x="11528" y="21770"/>
                    <a:pt x="11528" y="21770"/>
                    <a:pt x="11528" y="21770"/>
                  </a:cubicBezTo>
                  <a:cubicBezTo>
                    <a:pt x="11528" y="21770"/>
                    <a:pt x="12415" y="34343"/>
                    <a:pt x="13777" y="46535"/>
                  </a:cubicBezTo>
                  <a:cubicBezTo>
                    <a:pt x="14379" y="51887"/>
                    <a:pt x="15075" y="57144"/>
                    <a:pt x="15835" y="61230"/>
                  </a:cubicBezTo>
                  <a:lnTo>
                    <a:pt x="19192" y="61230"/>
                  </a:lnTo>
                  <a:cubicBezTo>
                    <a:pt x="19192" y="61230"/>
                    <a:pt x="23499" y="28199"/>
                    <a:pt x="22296" y="9388"/>
                  </a:cubicBezTo>
                  <a:cubicBezTo>
                    <a:pt x="22296" y="9229"/>
                    <a:pt x="22264" y="9071"/>
                    <a:pt x="22264" y="8913"/>
                  </a:cubicBezTo>
                  <a:cubicBezTo>
                    <a:pt x="22169" y="7773"/>
                    <a:pt x="22042" y="6759"/>
                    <a:pt x="21821" y="5873"/>
                  </a:cubicBezTo>
                  <a:cubicBezTo>
                    <a:pt x="20761" y="1493"/>
                    <a:pt x="18161" y="1"/>
                    <a:pt x="15110" y="1"/>
                  </a:cubicBezTo>
                  <a:close/>
                </a:path>
              </a:pathLst>
            </a:custGeom>
            <a:solidFill>
              <a:srgbClr val="C3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29"/>
            <p:cNvSpPr/>
            <p:nvPr/>
          </p:nvSpPr>
          <p:spPr>
            <a:xfrm>
              <a:off x="1450643" y="2872579"/>
              <a:ext cx="235009" cy="1589506"/>
            </a:xfrm>
            <a:custGeom>
              <a:rect b="b" l="l" r="r" t="t"/>
              <a:pathLst>
                <a:path extrusionOk="0" h="51843" w="7665">
                  <a:moveTo>
                    <a:pt x="6461" y="1"/>
                  </a:moveTo>
                  <a:lnTo>
                    <a:pt x="4276" y="1679"/>
                  </a:lnTo>
                  <a:cubicBezTo>
                    <a:pt x="4276" y="1679"/>
                    <a:pt x="4276" y="1964"/>
                    <a:pt x="4307" y="2471"/>
                  </a:cubicBezTo>
                  <a:cubicBezTo>
                    <a:pt x="4497" y="7855"/>
                    <a:pt x="5352" y="39397"/>
                    <a:pt x="0" y="51843"/>
                  </a:cubicBezTo>
                  <a:lnTo>
                    <a:pt x="3357" y="51843"/>
                  </a:lnTo>
                  <a:cubicBezTo>
                    <a:pt x="3357" y="51843"/>
                    <a:pt x="7664" y="18812"/>
                    <a:pt x="646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29"/>
            <p:cNvSpPr/>
            <p:nvPr/>
          </p:nvSpPr>
          <p:spPr>
            <a:xfrm>
              <a:off x="1071962" y="3253192"/>
              <a:ext cx="246660" cy="1208893"/>
            </a:xfrm>
            <a:custGeom>
              <a:rect b="b" l="l" r="r" t="t"/>
              <a:pathLst>
                <a:path extrusionOk="0" h="39429" w="8045">
                  <a:moveTo>
                    <a:pt x="8044" y="1"/>
                  </a:moveTo>
                  <a:lnTo>
                    <a:pt x="8044" y="1"/>
                  </a:lnTo>
                  <a:cubicBezTo>
                    <a:pt x="7854" y="1584"/>
                    <a:pt x="4022" y="35217"/>
                    <a:pt x="0" y="39429"/>
                  </a:cubicBezTo>
                  <a:lnTo>
                    <a:pt x="4086" y="39429"/>
                  </a:lnTo>
                  <a:cubicBezTo>
                    <a:pt x="4086" y="39429"/>
                    <a:pt x="7284" y="12574"/>
                    <a:pt x="8044"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9"/>
            <p:cNvSpPr/>
            <p:nvPr/>
          </p:nvSpPr>
          <p:spPr>
            <a:xfrm>
              <a:off x="791361" y="2456400"/>
              <a:ext cx="185125" cy="708461"/>
            </a:xfrm>
            <a:custGeom>
              <a:rect b="b" l="l" r="r" t="t"/>
              <a:pathLst>
                <a:path extrusionOk="0" h="23107" w="6038">
                  <a:moveTo>
                    <a:pt x="4840" y="1"/>
                  </a:moveTo>
                  <a:cubicBezTo>
                    <a:pt x="3599" y="1"/>
                    <a:pt x="1425" y="939"/>
                    <a:pt x="1425" y="939"/>
                  </a:cubicBezTo>
                  <a:cubicBezTo>
                    <a:pt x="1425" y="939"/>
                    <a:pt x="0" y="8476"/>
                    <a:pt x="823" y="15570"/>
                  </a:cubicBezTo>
                  <a:cubicBezTo>
                    <a:pt x="728" y="17375"/>
                    <a:pt x="285" y="19085"/>
                    <a:pt x="570" y="20479"/>
                  </a:cubicBezTo>
                  <a:cubicBezTo>
                    <a:pt x="855" y="21872"/>
                    <a:pt x="2090" y="22822"/>
                    <a:pt x="2755" y="23044"/>
                  </a:cubicBezTo>
                  <a:cubicBezTo>
                    <a:pt x="2863" y="23087"/>
                    <a:pt x="2961" y="23106"/>
                    <a:pt x="3048" y="23106"/>
                  </a:cubicBezTo>
                  <a:cubicBezTo>
                    <a:pt x="3467" y="23106"/>
                    <a:pt x="3614" y="22651"/>
                    <a:pt x="3325" y="22284"/>
                  </a:cubicBezTo>
                  <a:cubicBezTo>
                    <a:pt x="3009" y="21840"/>
                    <a:pt x="2090" y="20669"/>
                    <a:pt x="2534" y="19212"/>
                  </a:cubicBezTo>
                  <a:lnTo>
                    <a:pt x="2534" y="19212"/>
                  </a:lnTo>
                  <a:cubicBezTo>
                    <a:pt x="2534" y="19212"/>
                    <a:pt x="2952" y="20221"/>
                    <a:pt x="3464" y="20221"/>
                  </a:cubicBezTo>
                  <a:cubicBezTo>
                    <a:pt x="3532" y="20221"/>
                    <a:pt x="3602" y="20203"/>
                    <a:pt x="3674" y="20162"/>
                  </a:cubicBezTo>
                  <a:cubicBezTo>
                    <a:pt x="4117" y="19877"/>
                    <a:pt x="3040" y="16805"/>
                    <a:pt x="2819" y="15982"/>
                  </a:cubicBezTo>
                  <a:cubicBezTo>
                    <a:pt x="2597" y="15158"/>
                    <a:pt x="3357" y="4803"/>
                    <a:pt x="5289" y="1604"/>
                  </a:cubicBezTo>
                  <a:cubicBezTo>
                    <a:pt x="6038" y="376"/>
                    <a:pt x="5625" y="1"/>
                    <a:pt x="4840" y="1"/>
                  </a:cubicBezTo>
                  <a:close/>
                </a:path>
              </a:pathLst>
            </a:custGeom>
            <a:solidFill>
              <a:srgbClr val="FCE2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9"/>
            <p:cNvSpPr/>
            <p:nvPr/>
          </p:nvSpPr>
          <p:spPr>
            <a:xfrm>
              <a:off x="1636443" y="2456400"/>
              <a:ext cx="185125" cy="708461"/>
            </a:xfrm>
            <a:custGeom>
              <a:rect b="b" l="l" r="r" t="t"/>
              <a:pathLst>
                <a:path extrusionOk="0" h="23107" w="6038">
                  <a:moveTo>
                    <a:pt x="1209" y="1"/>
                  </a:moveTo>
                  <a:cubicBezTo>
                    <a:pt x="417" y="1"/>
                    <a:pt x="0" y="376"/>
                    <a:pt x="749" y="1604"/>
                  </a:cubicBezTo>
                  <a:cubicBezTo>
                    <a:pt x="2713" y="4803"/>
                    <a:pt x="3441" y="15158"/>
                    <a:pt x="3219" y="15982"/>
                  </a:cubicBezTo>
                  <a:cubicBezTo>
                    <a:pt x="3029" y="16805"/>
                    <a:pt x="1921" y="19877"/>
                    <a:pt x="2396" y="20162"/>
                  </a:cubicBezTo>
                  <a:cubicBezTo>
                    <a:pt x="2463" y="20203"/>
                    <a:pt x="2530" y="20221"/>
                    <a:pt x="2596" y="20221"/>
                  </a:cubicBezTo>
                  <a:cubicBezTo>
                    <a:pt x="3086" y="20221"/>
                    <a:pt x="3504" y="19212"/>
                    <a:pt x="3504" y="19212"/>
                  </a:cubicBezTo>
                  <a:lnTo>
                    <a:pt x="3504" y="19212"/>
                  </a:lnTo>
                  <a:cubicBezTo>
                    <a:pt x="3979" y="20669"/>
                    <a:pt x="3029" y="21840"/>
                    <a:pt x="2713" y="22284"/>
                  </a:cubicBezTo>
                  <a:cubicBezTo>
                    <a:pt x="2450" y="22651"/>
                    <a:pt x="2601" y="23106"/>
                    <a:pt x="3022" y="23106"/>
                  </a:cubicBezTo>
                  <a:cubicBezTo>
                    <a:pt x="3108" y="23106"/>
                    <a:pt x="3206" y="23087"/>
                    <a:pt x="3314" y="23044"/>
                  </a:cubicBezTo>
                  <a:cubicBezTo>
                    <a:pt x="3948" y="22822"/>
                    <a:pt x="5183" y="21872"/>
                    <a:pt x="5500" y="20479"/>
                  </a:cubicBezTo>
                  <a:cubicBezTo>
                    <a:pt x="5785" y="19085"/>
                    <a:pt x="5310" y="17375"/>
                    <a:pt x="5246" y="15570"/>
                  </a:cubicBezTo>
                  <a:cubicBezTo>
                    <a:pt x="6038" y="8476"/>
                    <a:pt x="4644" y="939"/>
                    <a:pt x="4644" y="939"/>
                  </a:cubicBezTo>
                  <a:cubicBezTo>
                    <a:pt x="4644" y="939"/>
                    <a:pt x="2459" y="1"/>
                    <a:pt x="1209" y="1"/>
                  </a:cubicBezTo>
                  <a:close/>
                </a:path>
              </a:pathLst>
            </a:custGeom>
            <a:solidFill>
              <a:srgbClr val="FCE2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29"/>
            <p:cNvSpPr/>
            <p:nvPr/>
          </p:nvSpPr>
          <p:spPr>
            <a:xfrm>
              <a:off x="1183625" y="1803557"/>
              <a:ext cx="246660" cy="233108"/>
            </a:xfrm>
            <a:custGeom>
              <a:rect b="b" l="l" r="r" t="t"/>
              <a:pathLst>
                <a:path extrusionOk="0" h="7603" w="8045">
                  <a:moveTo>
                    <a:pt x="4022" y="0"/>
                  </a:moveTo>
                  <a:lnTo>
                    <a:pt x="919" y="824"/>
                  </a:lnTo>
                  <a:cubicBezTo>
                    <a:pt x="1964" y="2312"/>
                    <a:pt x="0" y="5669"/>
                    <a:pt x="0" y="5669"/>
                  </a:cubicBezTo>
                  <a:cubicBezTo>
                    <a:pt x="0" y="5669"/>
                    <a:pt x="1780" y="7602"/>
                    <a:pt x="3920" y="7602"/>
                  </a:cubicBezTo>
                  <a:cubicBezTo>
                    <a:pt x="3954" y="7602"/>
                    <a:pt x="3988" y="7602"/>
                    <a:pt x="4022" y="7601"/>
                  </a:cubicBezTo>
                  <a:cubicBezTo>
                    <a:pt x="4056" y="7602"/>
                    <a:pt x="4090" y="7602"/>
                    <a:pt x="4123" y="7602"/>
                  </a:cubicBezTo>
                  <a:cubicBezTo>
                    <a:pt x="6234" y="7602"/>
                    <a:pt x="8044" y="5669"/>
                    <a:pt x="8044" y="5669"/>
                  </a:cubicBezTo>
                  <a:cubicBezTo>
                    <a:pt x="8044" y="5669"/>
                    <a:pt x="6081" y="2312"/>
                    <a:pt x="7126" y="824"/>
                  </a:cubicBezTo>
                  <a:lnTo>
                    <a:pt x="4022" y="0"/>
                  </a:lnTo>
                  <a:close/>
                </a:path>
              </a:pathLst>
            </a:custGeom>
            <a:solidFill>
              <a:srgbClr val="EFCA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9"/>
            <p:cNvSpPr/>
            <p:nvPr/>
          </p:nvSpPr>
          <p:spPr>
            <a:xfrm>
              <a:off x="997182" y="1275346"/>
              <a:ext cx="622429" cy="569019"/>
            </a:xfrm>
            <a:custGeom>
              <a:rect b="b" l="l" r="r" t="t"/>
              <a:pathLst>
                <a:path extrusionOk="0" h="18559" w="20301">
                  <a:moveTo>
                    <a:pt x="6715" y="0"/>
                  </a:moveTo>
                  <a:lnTo>
                    <a:pt x="1553" y="2851"/>
                  </a:lnTo>
                  <a:cubicBezTo>
                    <a:pt x="1553" y="2851"/>
                    <a:pt x="1" y="14251"/>
                    <a:pt x="6176" y="17608"/>
                  </a:cubicBezTo>
                  <a:lnTo>
                    <a:pt x="6208" y="17608"/>
                  </a:lnTo>
                  <a:cubicBezTo>
                    <a:pt x="7253" y="18210"/>
                    <a:pt x="8552" y="18558"/>
                    <a:pt x="10135" y="18558"/>
                  </a:cubicBezTo>
                  <a:cubicBezTo>
                    <a:pt x="20301" y="18558"/>
                    <a:pt x="18907" y="4371"/>
                    <a:pt x="18749" y="2977"/>
                  </a:cubicBezTo>
                  <a:cubicBezTo>
                    <a:pt x="18717" y="2882"/>
                    <a:pt x="18717" y="2851"/>
                    <a:pt x="18717" y="2851"/>
                  </a:cubicBezTo>
                  <a:lnTo>
                    <a:pt x="18654" y="2787"/>
                  </a:lnTo>
                  <a:lnTo>
                    <a:pt x="16374" y="1299"/>
                  </a:lnTo>
                  <a:lnTo>
                    <a:pt x="14379" y="0"/>
                  </a:lnTo>
                  <a:close/>
                </a:path>
              </a:pathLst>
            </a:custGeom>
            <a:solidFill>
              <a:srgbClr val="FCE2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9"/>
            <p:cNvSpPr/>
            <p:nvPr/>
          </p:nvSpPr>
          <p:spPr>
            <a:xfrm>
              <a:off x="1187519" y="1315143"/>
              <a:ext cx="432091" cy="529222"/>
            </a:xfrm>
            <a:custGeom>
              <a:rect b="b" l="l" r="r" t="t"/>
              <a:pathLst>
                <a:path extrusionOk="0" h="17261" w="14093">
                  <a:moveTo>
                    <a:pt x="10166" y="1"/>
                  </a:moveTo>
                  <a:lnTo>
                    <a:pt x="9722" y="824"/>
                  </a:lnTo>
                  <a:cubicBezTo>
                    <a:pt x="9722" y="824"/>
                    <a:pt x="11401" y="11275"/>
                    <a:pt x="8234" y="14094"/>
                  </a:cubicBezTo>
                  <a:cubicBezTo>
                    <a:pt x="6093" y="16018"/>
                    <a:pt x="4189" y="16673"/>
                    <a:pt x="2410" y="16673"/>
                  </a:cubicBezTo>
                  <a:cubicBezTo>
                    <a:pt x="1583" y="16673"/>
                    <a:pt x="784" y="16531"/>
                    <a:pt x="0" y="16310"/>
                  </a:cubicBezTo>
                  <a:lnTo>
                    <a:pt x="0" y="16310"/>
                  </a:lnTo>
                  <a:cubicBezTo>
                    <a:pt x="1045" y="16912"/>
                    <a:pt x="2344" y="17260"/>
                    <a:pt x="3927" y="17260"/>
                  </a:cubicBezTo>
                  <a:cubicBezTo>
                    <a:pt x="14093" y="17260"/>
                    <a:pt x="12699" y="3073"/>
                    <a:pt x="12541" y="1648"/>
                  </a:cubicBezTo>
                  <a:lnTo>
                    <a:pt x="12446" y="1489"/>
                  </a:lnTo>
                  <a:lnTo>
                    <a:pt x="10166" y="1"/>
                  </a:lnTo>
                  <a:close/>
                </a:path>
              </a:pathLst>
            </a:custGeom>
            <a:solidFill>
              <a:srgbClr val="EFCA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9"/>
            <p:cNvSpPr/>
            <p:nvPr/>
          </p:nvSpPr>
          <p:spPr>
            <a:xfrm>
              <a:off x="968055" y="1264677"/>
              <a:ext cx="151522" cy="288388"/>
            </a:xfrm>
            <a:custGeom>
              <a:rect b="b" l="l" r="r" t="t"/>
              <a:pathLst>
                <a:path extrusionOk="0" h="9406" w="4942">
                  <a:moveTo>
                    <a:pt x="3421" y="0"/>
                  </a:moveTo>
                  <a:lnTo>
                    <a:pt x="2059" y="507"/>
                  </a:lnTo>
                  <a:cubicBezTo>
                    <a:pt x="2059" y="507"/>
                    <a:pt x="1" y="2185"/>
                    <a:pt x="2503" y="9406"/>
                  </a:cubicBezTo>
                  <a:cubicBezTo>
                    <a:pt x="2503" y="9406"/>
                    <a:pt x="2756" y="6492"/>
                    <a:pt x="3199" y="5827"/>
                  </a:cubicBezTo>
                  <a:cubicBezTo>
                    <a:pt x="3674" y="5194"/>
                    <a:pt x="4941" y="3230"/>
                    <a:pt x="4941" y="3230"/>
                  </a:cubicBezTo>
                  <a:lnTo>
                    <a:pt x="3421" y="0"/>
                  </a:lnTo>
                  <a:close/>
                </a:path>
              </a:pathLst>
            </a:custGeom>
            <a:solidFill>
              <a:srgbClr val="3063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9"/>
            <p:cNvSpPr/>
            <p:nvPr/>
          </p:nvSpPr>
          <p:spPr>
            <a:xfrm>
              <a:off x="1338980" y="1474360"/>
              <a:ext cx="164123" cy="154496"/>
            </a:xfrm>
            <a:custGeom>
              <a:rect b="b" l="l" r="r" t="t"/>
              <a:pathLst>
                <a:path extrusionOk="0" h="5039" w="5353">
                  <a:moveTo>
                    <a:pt x="2682" y="0"/>
                  </a:moveTo>
                  <a:cubicBezTo>
                    <a:pt x="1873" y="0"/>
                    <a:pt x="904" y="506"/>
                    <a:pt x="412" y="1458"/>
                  </a:cubicBezTo>
                  <a:cubicBezTo>
                    <a:pt x="254" y="1775"/>
                    <a:pt x="127" y="2187"/>
                    <a:pt x="95" y="2662"/>
                  </a:cubicBezTo>
                  <a:cubicBezTo>
                    <a:pt x="0" y="4404"/>
                    <a:pt x="1299" y="4974"/>
                    <a:pt x="2756" y="5037"/>
                  </a:cubicBezTo>
                  <a:cubicBezTo>
                    <a:pt x="2779" y="5038"/>
                    <a:pt x="2803" y="5038"/>
                    <a:pt x="2826" y="5038"/>
                  </a:cubicBezTo>
                  <a:cubicBezTo>
                    <a:pt x="3777" y="5038"/>
                    <a:pt x="4571" y="4415"/>
                    <a:pt x="5004" y="3612"/>
                  </a:cubicBezTo>
                  <a:cubicBezTo>
                    <a:pt x="5226" y="3168"/>
                    <a:pt x="5352" y="2725"/>
                    <a:pt x="5352" y="2250"/>
                  </a:cubicBezTo>
                  <a:cubicBezTo>
                    <a:pt x="5352" y="888"/>
                    <a:pt x="3832" y="65"/>
                    <a:pt x="2756" y="2"/>
                  </a:cubicBezTo>
                  <a:cubicBezTo>
                    <a:pt x="2731" y="1"/>
                    <a:pt x="2707" y="0"/>
                    <a:pt x="2682"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9"/>
            <p:cNvSpPr/>
            <p:nvPr/>
          </p:nvSpPr>
          <p:spPr>
            <a:xfrm>
              <a:off x="1351612" y="1474360"/>
              <a:ext cx="151491" cy="110744"/>
            </a:xfrm>
            <a:custGeom>
              <a:rect b="b" l="l" r="r" t="t"/>
              <a:pathLst>
                <a:path extrusionOk="0" h="3612" w="4941">
                  <a:moveTo>
                    <a:pt x="2266" y="0"/>
                  </a:moveTo>
                  <a:cubicBezTo>
                    <a:pt x="1457" y="0"/>
                    <a:pt x="491" y="477"/>
                    <a:pt x="0" y="1458"/>
                  </a:cubicBezTo>
                  <a:cubicBezTo>
                    <a:pt x="602" y="1490"/>
                    <a:pt x="3484" y="1838"/>
                    <a:pt x="4592" y="3612"/>
                  </a:cubicBezTo>
                  <a:cubicBezTo>
                    <a:pt x="4814" y="3168"/>
                    <a:pt x="4940" y="2693"/>
                    <a:pt x="4940" y="2250"/>
                  </a:cubicBezTo>
                  <a:cubicBezTo>
                    <a:pt x="4940" y="888"/>
                    <a:pt x="3420" y="65"/>
                    <a:pt x="2344" y="2"/>
                  </a:cubicBezTo>
                  <a:cubicBezTo>
                    <a:pt x="2318" y="1"/>
                    <a:pt x="2292" y="0"/>
                    <a:pt x="2266" y="0"/>
                  </a:cubicBez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9"/>
            <p:cNvSpPr/>
            <p:nvPr/>
          </p:nvSpPr>
          <p:spPr>
            <a:xfrm>
              <a:off x="1396253" y="1569560"/>
              <a:ext cx="31120" cy="31089"/>
            </a:xfrm>
            <a:custGeom>
              <a:rect b="b" l="l" r="r" t="t"/>
              <a:pathLst>
                <a:path extrusionOk="0" h="1014" w="1015">
                  <a:moveTo>
                    <a:pt x="508" y="0"/>
                  </a:moveTo>
                  <a:cubicBezTo>
                    <a:pt x="223" y="0"/>
                    <a:pt x="1" y="222"/>
                    <a:pt x="1" y="507"/>
                  </a:cubicBezTo>
                  <a:cubicBezTo>
                    <a:pt x="1" y="760"/>
                    <a:pt x="223" y="1014"/>
                    <a:pt x="508" y="1014"/>
                  </a:cubicBezTo>
                  <a:cubicBezTo>
                    <a:pt x="793" y="1014"/>
                    <a:pt x="1014" y="760"/>
                    <a:pt x="1014" y="507"/>
                  </a:cubicBezTo>
                  <a:cubicBezTo>
                    <a:pt x="1014" y="222"/>
                    <a:pt x="793" y="0"/>
                    <a:pt x="508" y="0"/>
                  </a:cubicBez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9"/>
            <p:cNvSpPr/>
            <p:nvPr/>
          </p:nvSpPr>
          <p:spPr>
            <a:xfrm>
              <a:off x="1348699" y="1591880"/>
              <a:ext cx="139840" cy="53440"/>
            </a:xfrm>
            <a:custGeom>
              <a:rect b="b" l="l" r="r" t="t"/>
              <a:pathLst>
                <a:path extrusionOk="0" h="1743" w="4561">
                  <a:moveTo>
                    <a:pt x="0" y="1"/>
                  </a:moveTo>
                  <a:lnTo>
                    <a:pt x="0" y="1"/>
                  </a:lnTo>
                  <a:cubicBezTo>
                    <a:pt x="0" y="1"/>
                    <a:pt x="405" y="1743"/>
                    <a:pt x="2138" y="1743"/>
                  </a:cubicBezTo>
                  <a:cubicBezTo>
                    <a:pt x="2154" y="1743"/>
                    <a:pt x="2170" y="1743"/>
                    <a:pt x="2185" y="1742"/>
                  </a:cubicBezTo>
                  <a:cubicBezTo>
                    <a:pt x="3959" y="1679"/>
                    <a:pt x="4560" y="1"/>
                    <a:pt x="4560" y="1"/>
                  </a:cubicBezTo>
                  <a:lnTo>
                    <a:pt x="4560" y="1"/>
                  </a:lnTo>
                  <a:cubicBezTo>
                    <a:pt x="4099" y="707"/>
                    <a:pt x="3370" y="1205"/>
                    <a:pt x="2517" y="1205"/>
                  </a:cubicBezTo>
                  <a:cubicBezTo>
                    <a:pt x="2491" y="1205"/>
                    <a:pt x="2465" y="1205"/>
                    <a:pt x="2439" y="1204"/>
                  </a:cubicBezTo>
                  <a:cubicBezTo>
                    <a:pt x="1362" y="1141"/>
                    <a:pt x="412" y="824"/>
                    <a:pt x="0" y="1"/>
                  </a:cubicBez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9"/>
            <p:cNvSpPr/>
            <p:nvPr/>
          </p:nvSpPr>
          <p:spPr>
            <a:xfrm>
              <a:off x="1390213" y="1488679"/>
              <a:ext cx="73093" cy="35044"/>
            </a:xfrm>
            <a:custGeom>
              <a:rect b="b" l="l" r="r" t="t"/>
              <a:pathLst>
                <a:path extrusionOk="0" h="1143" w="2384">
                  <a:moveTo>
                    <a:pt x="983" y="0"/>
                  </a:moveTo>
                  <a:cubicBezTo>
                    <a:pt x="531" y="0"/>
                    <a:pt x="125" y="140"/>
                    <a:pt x="71" y="390"/>
                  </a:cubicBezTo>
                  <a:cubicBezTo>
                    <a:pt x="1" y="696"/>
                    <a:pt x="1122" y="1142"/>
                    <a:pt x="1779" y="1142"/>
                  </a:cubicBezTo>
                  <a:cubicBezTo>
                    <a:pt x="2005" y="1142"/>
                    <a:pt x="2176" y="1089"/>
                    <a:pt x="2225" y="960"/>
                  </a:cubicBezTo>
                  <a:cubicBezTo>
                    <a:pt x="2383" y="485"/>
                    <a:pt x="1971" y="263"/>
                    <a:pt x="1971" y="263"/>
                  </a:cubicBezTo>
                  <a:cubicBezTo>
                    <a:pt x="1709" y="83"/>
                    <a:pt x="1332" y="0"/>
                    <a:pt x="983" y="0"/>
                  </a:cubicBezTo>
                  <a:close/>
                </a:path>
              </a:pathLst>
            </a:custGeom>
            <a:solidFill>
              <a:srgbClr val="E2AF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9"/>
            <p:cNvSpPr/>
            <p:nvPr/>
          </p:nvSpPr>
          <p:spPr>
            <a:xfrm>
              <a:off x="1111758" y="1474330"/>
              <a:ext cx="163173" cy="154526"/>
            </a:xfrm>
            <a:custGeom>
              <a:rect b="b" l="l" r="r" t="t"/>
              <a:pathLst>
                <a:path extrusionOk="0" h="5040" w="5322">
                  <a:moveTo>
                    <a:pt x="2693" y="0"/>
                  </a:moveTo>
                  <a:cubicBezTo>
                    <a:pt x="2661" y="0"/>
                    <a:pt x="2629" y="1"/>
                    <a:pt x="2598" y="3"/>
                  </a:cubicBezTo>
                  <a:cubicBezTo>
                    <a:pt x="1521" y="66"/>
                    <a:pt x="1" y="889"/>
                    <a:pt x="1" y="2251"/>
                  </a:cubicBezTo>
                  <a:cubicBezTo>
                    <a:pt x="1" y="2694"/>
                    <a:pt x="128" y="3169"/>
                    <a:pt x="349" y="3581"/>
                  </a:cubicBezTo>
                  <a:cubicBezTo>
                    <a:pt x="782" y="4416"/>
                    <a:pt x="1577" y="5039"/>
                    <a:pt x="2527" y="5039"/>
                  </a:cubicBezTo>
                  <a:cubicBezTo>
                    <a:pt x="2551" y="5039"/>
                    <a:pt x="2574" y="5039"/>
                    <a:pt x="2598" y="5038"/>
                  </a:cubicBezTo>
                  <a:cubicBezTo>
                    <a:pt x="2914" y="5006"/>
                    <a:pt x="3263" y="4975"/>
                    <a:pt x="3548" y="4911"/>
                  </a:cubicBezTo>
                  <a:cubicBezTo>
                    <a:pt x="4561" y="4658"/>
                    <a:pt x="5321" y="3993"/>
                    <a:pt x="5258" y="2631"/>
                  </a:cubicBezTo>
                  <a:cubicBezTo>
                    <a:pt x="5226" y="2188"/>
                    <a:pt x="5100" y="1776"/>
                    <a:pt x="4941" y="1428"/>
                  </a:cubicBezTo>
                  <a:cubicBezTo>
                    <a:pt x="4846" y="1269"/>
                    <a:pt x="4751" y="1111"/>
                    <a:pt x="4625" y="984"/>
                  </a:cubicBezTo>
                  <a:cubicBezTo>
                    <a:pt x="4111" y="319"/>
                    <a:pt x="3366" y="0"/>
                    <a:pt x="269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9"/>
            <p:cNvSpPr/>
            <p:nvPr/>
          </p:nvSpPr>
          <p:spPr>
            <a:xfrm>
              <a:off x="1180713" y="1569560"/>
              <a:ext cx="31089" cy="31089"/>
            </a:xfrm>
            <a:custGeom>
              <a:rect b="b" l="l" r="r" t="t"/>
              <a:pathLst>
                <a:path extrusionOk="0" h="1014" w="1014">
                  <a:moveTo>
                    <a:pt x="507" y="0"/>
                  </a:moveTo>
                  <a:cubicBezTo>
                    <a:pt x="222" y="0"/>
                    <a:pt x="0" y="222"/>
                    <a:pt x="0" y="507"/>
                  </a:cubicBezTo>
                  <a:cubicBezTo>
                    <a:pt x="0" y="760"/>
                    <a:pt x="222" y="1014"/>
                    <a:pt x="507" y="1014"/>
                  </a:cubicBezTo>
                  <a:cubicBezTo>
                    <a:pt x="792" y="1014"/>
                    <a:pt x="1014" y="760"/>
                    <a:pt x="1014" y="507"/>
                  </a:cubicBezTo>
                  <a:cubicBezTo>
                    <a:pt x="1014" y="222"/>
                    <a:pt x="792" y="0"/>
                    <a:pt x="507" y="0"/>
                  </a:cubicBezTo>
                  <a:close/>
                </a:path>
              </a:pathLst>
            </a:custGeom>
            <a:solidFill>
              <a:srgbClr val="231F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9"/>
            <p:cNvSpPr/>
            <p:nvPr/>
          </p:nvSpPr>
          <p:spPr>
            <a:xfrm>
              <a:off x="1126322" y="1591880"/>
              <a:ext cx="139871" cy="53440"/>
            </a:xfrm>
            <a:custGeom>
              <a:rect b="b" l="l" r="r" t="t"/>
              <a:pathLst>
                <a:path extrusionOk="0" h="1743" w="4562">
                  <a:moveTo>
                    <a:pt x="1" y="1"/>
                  </a:moveTo>
                  <a:cubicBezTo>
                    <a:pt x="1" y="1"/>
                    <a:pt x="603" y="1679"/>
                    <a:pt x="2376" y="1742"/>
                  </a:cubicBezTo>
                  <a:cubicBezTo>
                    <a:pt x="2391" y="1743"/>
                    <a:pt x="2407" y="1743"/>
                    <a:pt x="2422" y="1743"/>
                  </a:cubicBezTo>
                  <a:cubicBezTo>
                    <a:pt x="4126" y="1743"/>
                    <a:pt x="4561" y="1"/>
                    <a:pt x="4561" y="1"/>
                  </a:cubicBezTo>
                  <a:lnTo>
                    <a:pt x="4561" y="1"/>
                  </a:lnTo>
                  <a:cubicBezTo>
                    <a:pt x="4150" y="824"/>
                    <a:pt x="3168" y="1141"/>
                    <a:pt x="2123" y="1204"/>
                  </a:cubicBezTo>
                  <a:cubicBezTo>
                    <a:pt x="2096" y="1205"/>
                    <a:pt x="2070" y="1205"/>
                    <a:pt x="2044" y="1205"/>
                  </a:cubicBezTo>
                  <a:cubicBezTo>
                    <a:pt x="1191" y="1205"/>
                    <a:pt x="462" y="707"/>
                    <a:pt x="1" y="1"/>
                  </a:cubicBez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9"/>
            <p:cNvSpPr/>
            <p:nvPr/>
          </p:nvSpPr>
          <p:spPr>
            <a:xfrm>
              <a:off x="1272938" y="1618094"/>
              <a:ext cx="63160" cy="68157"/>
            </a:xfrm>
            <a:custGeom>
              <a:rect b="b" l="l" r="r" t="t"/>
              <a:pathLst>
                <a:path extrusionOk="0" h="2223" w="2060">
                  <a:moveTo>
                    <a:pt x="1204" y="1"/>
                  </a:moveTo>
                  <a:cubicBezTo>
                    <a:pt x="1204" y="1"/>
                    <a:pt x="1" y="1742"/>
                    <a:pt x="919" y="2122"/>
                  </a:cubicBezTo>
                  <a:cubicBezTo>
                    <a:pt x="1086" y="2194"/>
                    <a:pt x="1224" y="2223"/>
                    <a:pt x="1339" y="2223"/>
                  </a:cubicBezTo>
                  <a:cubicBezTo>
                    <a:pt x="1838" y="2223"/>
                    <a:pt x="1901" y="1679"/>
                    <a:pt x="1901" y="1679"/>
                  </a:cubicBezTo>
                  <a:cubicBezTo>
                    <a:pt x="1901" y="1679"/>
                    <a:pt x="2059" y="1014"/>
                    <a:pt x="1204" y="1"/>
                  </a:cubicBezTo>
                  <a:close/>
                </a:path>
              </a:pathLst>
            </a:custGeom>
            <a:solidFill>
              <a:srgbClr val="EFCA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9"/>
            <p:cNvSpPr/>
            <p:nvPr/>
          </p:nvSpPr>
          <p:spPr>
            <a:xfrm>
              <a:off x="1266162" y="1723994"/>
              <a:ext cx="91305" cy="34922"/>
            </a:xfrm>
            <a:custGeom>
              <a:rect b="b" l="l" r="r" t="t"/>
              <a:pathLst>
                <a:path extrusionOk="0" h="1139" w="2978">
                  <a:moveTo>
                    <a:pt x="2008" y="1"/>
                  </a:moveTo>
                  <a:cubicBezTo>
                    <a:pt x="1794" y="1"/>
                    <a:pt x="1580" y="63"/>
                    <a:pt x="1394" y="125"/>
                  </a:cubicBezTo>
                  <a:cubicBezTo>
                    <a:pt x="1109" y="220"/>
                    <a:pt x="855" y="347"/>
                    <a:pt x="602" y="505"/>
                  </a:cubicBezTo>
                  <a:cubicBezTo>
                    <a:pt x="380" y="695"/>
                    <a:pt x="159" y="854"/>
                    <a:pt x="0" y="1075"/>
                  </a:cubicBezTo>
                  <a:lnTo>
                    <a:pt x="32" y="1139"/>
                  </a:lnTo>
                  <a:cubicBezTo>
                    <a:pt x="285" y="1012"/>
                    <a:pt x="539" y="917"/>
                    <a:pt x="792" y="854"/>
                  </a:cubicBezTo>
                  <a:cubicBezTo>
                    <a:pt x="1045" y="790"/>
                    <a:pt x="1267" y="759"/>
                    <a:pt x="1520" y="727"/>
                  </a:cubicBezTo>
                  <a:cubicBezTo>
                    <a:pt x="1717" y="727"/>
                    <a:pt x="1914" y="827"/>
                    <a:pt x="2089" y="827"/>
                  </a:cubicBezTo>
                  <a:cubicBezTo>
                    <a:pt x="2111" y="827"/>
                    <a:pt x="2133" y="825"/>
                    <a:pt x="2154" y="822"/>
                  </a:cubicBezTo>
                  <a:cubicBezTo>
                    <a:pt x="2375" y="822"/>
                    <a:pt x="2597" y="854"/>
                    <a:pt x="2945" y="854"/>
                  </a:cubicBezTo>
                  <a:lnTo>
                    <a:pt x="2977" y="790"/>
                  </a:lnTo>
                  <a:cubicBezTo>
                    <a:pt x="2914" y="442"/>
                    <a:pt x="2660" y="189"/>
                    <a:pt x="2344" y="62"/>
                  </a:cubicBezTo>
                  <a:cubicBezTo>
                    <a:pt x="2234" y="18"/>
                    <a:pt x="2121" y="1"/>
                    <a:pt x="2008" y="1"/>
                  </a:cubicBezTo>
                  <a:close/>
                </a:path>
              </a:pathLst>
            </a:custGeom>
            <a:solidFill>
              <a:srgbClr val="F2B87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9"/>
            <p:cNvSpPr/>
            <p:nvPr/>
          </p:nvSpPr>
          <p:spPr>
            <a:xfrm>
              <a:off x="1433167" y="1430149"/>
              <a:ext cx="112645" cy="65643"/>
            </a:xfrm>
            <a:custGeom>
              <a:rect b="b" l="l" r="r" t="t"/>
              <a:pathLst>
                <a:path extrusionOk="0" h="2141" w="3674">
                  <a:moveTo>
                    <a:pt x="703" y="1"/>
                  </a:moveTo>
                  <a:cubicBezTo>
                    <a:pt x="597" y="1"/>
                    <a:pt x="467" y="63"/>
                    <a:pt x="285" y="208"/>
                  </a:cubicBezTo>
                  <a:cubicBezTo>
                    <a:pt x="0" y="462"/>
                    <a:pt x="792" y="1887"/>
                    <a:pt x="3041" y="2140"/>
                  </a:cubicBezTo>
                  <a:cubicBezTo>
                    <a:pt x="3674" y="2140"/>
                    <a:pt x="2027" y="1412"/>
                    <a:pt x="1489" y="810"/>
                  </a:cubicBezTo>
                  <a:cubicBezTo>
                    <a:pt x="1083" y="381"/>
                    <a:pt x="966" y="1"/>
                    <a:pt x="703" y="1"/>
                  </a:cubicBezTo>
                  <a:close/>
                </a:path>
              </a:pathLst>
            </a:custGeom>
            <a:solidFill>
              <a:srgbClr val="3063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9"/>
            <p:cNvSpPr/>
            <p:nvPr/>
          </p:nvSpPr>
          <p:spPr>
            <a:xfrm>
              <a:off x="1066136" y="1430149"/>
              <a:ext cx="111694" cy="65643"/>
            </a:xfrm>
            <a:custGeom>
              <a:rect b="b" l="l" r="r" t="t"/>
              <a:pathLst>
                <a:path extrusionOk="0" h="2141" w="3643">
                  <a:moveTo>
                    <a:pt x="2940" y="1"/>
                  </a:moveTo>
                  <a:cubicBezTo>
                    <a:pt x="2679" y="1"/>
                    <a:pt x="2569" y="381"/>
                    <a:pt x="2186" y="810"/>
                  </a:cubicBezTo>
                  <a:cubicBezTo>
                    <a:pt x="1647" y="1412"/>
                    <a:pt x="0" y="2140"/>
                    <a:pt x="634" y="2140"/>
                  </a:cubicBezTo>
                  <a:cubicBezTo>
                    <a:pt x="2851" y="1887"/>
                    <a:pt x="3642" y="462"/>
                    <a:pt x="3357" y="208"/>
                  </a:cubicBezTo>
                  <a:cubicBezTo>
                    <a:pt x="3175" y="63"/>
                    <a:pt x="3046" y="1"/>
                    <a:pt x="2940" y="1"/>
                  </a:cubicBezTo>
                  <a:close/>
                </a:path>
              </a:pathLst>
            </a:custGeom>
            <a:solidFill>
              <a:srgbClr val="3063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9"/>
            <p:cNvSpPr/>
            <p:nvPr/>
          </p:nvSpPr>
          <p:spPr>
            <a:xfrm>
              <a:off x="1119546" y="1492848"/>
              <a:ext cx="155385" cy="132083"/>
            </a:xfrm>
            <a:custGeom>
              <a:rect b="b" l="l" r="r" t="t"/>
              <a:pathLst>
                <a:path extrusionOk="0" h="4308" w="5068">
                  <a:moveTo>
                    <a:pt x="3262" y="0"/>
                  </a:moveTo>
                  <a:lnTo>
                    <a:pt x="0" y="2090"/>
                  </a:lnTo>
                  <a:lnTo>
                    <a:pt x="95" y="3009"/>
                  </a:lnTo>
                  <a:cubicBezTo>
                    <a:pt x="95" y="3009"/>
                    <a:pt x="2612" y="1626"/>
                    <a:pt x="4002" y="1626"/>
                  </a:cubicBezTo>
                  <a:cubicBezTo>
                    <a:pt x="4099" y="1626"/>
                    <a:pt x="4191" y="1633"/>
                    <a:pt x="4276" y="1647"/>
                  </a:cubicBezTo>
                  <a:cubicBezTo>
                    <a:pt x="4276" y="1647"/>
                    <a:pt x="4529" y="3579"/>
                    <a:pt x="3294" y="4307"/>
                  </a:cubicBezTo>
                  <a:cubicBezTo>
                    <a:pt x="4307" y="4054"/>
                    <a:pt x="5067" y="3389"/>
                    <a:pt x="5004" y="2059"/>
                  </a:cubicBezTo>
                  <a:cubicBezTo>
                    <a:pt x="4972" y="1584"/>
                    <a:pt x="4846" y="1172"/>
                    <a:pt x="4687" y="855"/>
                  </a:cubicBezTo>
                  <a:cubicBezTo>
                    <a:pt x="4592" y="665"/>
                    <a:pt x="4497" y="507"/>
                    <a:pt x="4371" y="380"/>
                  </a:cubicBezTo>
                  <a:cubicBezTo>
                    <a:pt x="3769" y="190"/>
                    <a:pt x="3262" y="0"/>
                    <a:pt x="3262"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9"/>
            <p:cNvSpPr/>
            <p:nvPr/>
          </p:nvSpPr>
          <p:spPr>
            <a:xfrm>
              <a:off x="1111758" y="1474360"/>
              <a:ext cx="151522" cy="110744"/>
            </a:xfrm>
            <a:custGeom>
              <a:rect b="b" l="l" r="r" t="t"/>
              <a:pathLst>
                <a:path extrusionOk="0" h="3612" w="4942">
                  <a:moveTo>
                    <a:pt x="2675" y="0"/>
                  </a:moveTo>
                  <a:cubicBezTo>
                    <a:pt x="2649" y="0"/>
                    <a:pt x="2623" y="1"/>
                    <a:pt x="2598" y="2"/>
                  </a:cubicBezTo>
                  <a:cubicBezTo>
                    <a:pt x="1521" y="65"/>
                    <a:pt x="1" y="888"/>
                    <a:pt x="1" y="2250"/>
                  </a:cubicBezTo>
                  <a:cubicBezTo>
                    <a:pt x="1" y="2693"/>
                    <a:pt x="96" y="3168"/>
                    <a:pt x="349" y="3612"/>
                  </a:cubicBezTo>
                  <a:cubicBezTo>
                    <a:pt x="1458" y="1838"/>
                    <a:pt x="4339" y="1490"/>
                    <a:pt x="4941" y="1458"/>
                  </a:cubicBezTo>
                  <a:cubicBezTo>
                    <a:pt x="4450" y="477"/>
                    <a:pt x="3484" y="0"/>
                    <a:pt x="2675" y="0"/>
                  </a:cubicBezTo>
                  <a:close/>
                </a:path>
              </a:pathLst>
            </a:custGeom>
            <a:solidFill>
              <a:srgbClr val="F2856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9"/>
            <p:cNvSpPr/>
            <p:nvPr/>
          </p:nvSpPr>
          <p:spPr>
            <a:xfrm>
              <a:off x="1121478" y="1493002"/>
              <a:ext cx="66256" cy="54513"/>
            </a:xfrm>
            <a:custGeom>
              <a:rect b="b" l="l" r="r" t="t"/>
              <a:pathLst>
                <a:path extrusionOk="0" h="1778" w="2161">
                  <a:moveTo>
                    <a:pt x="1639" y="0"/>
                  </a:moveTo>
                  <a:cubicBezTo>
                    <a:pt x="1193" y="0"/>
                    <a:pt x="451" y="474"/>
                    <a:pt x="222" y="1009"/>
                  </a:cubicBezTo>
                  <a:cubicBezTo>
                    <a:pt x="222" y="1009"/>
                    <a:pt x="1" y="1452"/>
                    <a:pt x="381" y="1737"/>
                  </a:cubicBezTo>
                  <a:cubicBezTo>
                    <a:pt x="419" y="1765"/>
                    <a:pt x="465" y="1777"/>
                    <a:pt x="515" y="1777"/>
                  </a:cubicBezTo>
                  <a:cubicBezTo>
                    <a:pt x="1048" y="1777"/>
                    <a:pt x="2161" y="379"/>
                    <a:pt x="1901" y="90"/>
                  </a:cubicBezTo>
                  <a:cubicBezTo>
                    <a:pt x="1839" y="28"/>
                    <a:pt x="1748" y="0"/>
                    <a:pt x="1639" y="0"/>
                  </a:cubicBezTo>
                  <a:close/>
                </a:path>
              </a:pathLst>
            </a:custGeom>
            <a:solidFill>
              <a:srgbClr val="E2AF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9"/>
            <p:cNvSpPr/>
            <p:nvPr/>
          </p:nvSpPr>
          <p:spPr>
            <a:xfrm>
              <a:off x="989425" y="1077283"/>
              <a:ext cx="697178" cy="552493"/>
            </a:xfrm>
            <a:custGeom>
              <a:rect b="b" l="l" r="r" t="t"/>
              <a:pathLst>
                <a:path extrusionOk="0" h="18020" w="22739">
                  <a:moveTo>
                    <a:pt x="13365" y="0"/>
                  </a:moveTo>
                  <a:cubicBezTo>
                    <a:pt x="9769" y="0"/>
                    <a:pt x="5661" y="2166"/>
                    <a:pt x="2454" y="2166"/>
                  </a:cubicBezTo>
                  <a:cubicBezTo>
                    <a:pt x="1594" y="2166"/>
                    <a:pt x="799" y="2010"/>
                    <a:pt x="96" y="1615"/>
                  </a:cubicBezTo>
                  <a:lnTo>
                    <a:pt x="96" y="1615"/>
                  </a:lnTo>
                  <a:cubicBezTo>
                    <a:pt x="96" y="1615"/>
                    <a:pt x="1" y="2660"/>
                    <a:pt x="254" y="4085"/>
                  </a:cubicBezTo>
                  <a:lnTo>
                    <a:pt x="286" y="4085"/>
                  </a:lnTo>
                  <a:cubicBezTo>
                    <a:pt x="792" y="6904"/>
                    <a:pt x="2851" y="11274"/>
                    <a:pt x="10388" y="11749"/>
                  </a:cubicBezTo>
                  <a:cubicBezTo>
                    <a:pt x="14157" y="11749"/>
                    <a:pt x="16785" y="9817"/>
                    <a:pt x="16785" y="9817"/>
                  </a:cubicBezTo>
                  <a:cubicBezTo>
                    <a:pt x="16785" y="9817"/>
                    <a:pt x="17799" y="12826"/>
                    <a:pt x="18464" y="13966"/>
                  </a:cubicBezTo>
                  <a:cubicBezTo>
                    <a:pt x="19097" y="15106"/>
                    <a:pt x="18495" y="18020"/>
                    <a:pt x="18495" y="18020"/>
                  </a:cubicBezTo>
                  <a:cubicBezTo>
                    <a:pt x="18495" y="18020"/>
                    <a:pt x="22739" y="11686"/>
                    <a:pt x="21504" y="5510"/>
                  </a:cubicBezTo>
                  <a:cubicBezTo>
                    <a:pt x="21030" y="3290"/>
                    <a:pt x="19515" y="3055"/>
                    <a:pt x="18893" y="3055"/>
                  </a:cubicBezTo>
                  <a:cubicBezTo>
                    <a:pt x="18725" y="3055"/>
                    <a:pt x="18622" y="3072"/>
                    <a:pt x="18622" y="3072"/>
                  </a:cubicBezTo>
                  <a:cubicBezTo>
                    <a:pt x="18622" y="3072"/>
                    <a:pt x="18400" y="2122"/>
                    <a:pt x="17450" y="1298"/>
                  </a:cubicBezTo>
                  <a:cubicBezTo>
                    <a:pt x="16690" y="602"/>
                    <a:pt x="15423" y="0"/>
                    <a:pt x="13365" y="0"/>
                  </a:cubicBezTo>
                  <a:close/>
                </a:path>
              </a:pathLst>
            </a:custGeom>
            <a:solidFill>
              <a:srgbClr val="376B8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9"/>
            <p:cNvSpPr/>
            <p:nvPr/>
          </p:nvSpPr>
          <p:spPr>
            <a:xfrm>
              <a:off x="998163" y="1117079"/>
              <a:ext cx="688440" cy="512697"/>
            </a:xfrm>
            <a:custGeom>
              <a:rect b="b" l="l" r="r" t="t"/>
              <a:pathLst>
                <a:path extrusionOk="0" h="16722" w="22454">
                  <a:moveTo>
                    <a:pt x="17165" y="0"/>
                  </a:moveTo>
                  <a:cubicBezTo>
                    <a:pt x="17577" y="1774"/>
                    <a:pt x="16785" y="5828"/>
                    <a:pt x="11211" y="6208"/>
                  </a:cubicBezTo>
                  <a:cubicBezTo>
                    <a:pt x="10944" y="6226"/>
                    <a:pt x="10677" y="6235"/>
                    <a:pt x="10410" y="6235"/>
                  </a:cubicBezTo>
                  <a:cubicBezTo>
                    <a:pt x="5202" y="6235"/>
                    <a:pt x="151" y="2878"/>
                    <a:pt x="1" y="2787"/>
                  </a:cubicBezTo>
                  <a:lnTo>
                    <a:pt x="1" y="2787"/>
                  </a:lnTo>
                  <a:cubicBezTo>
                    <a:pt x="507" y="5606"/>
                    <a:pt x="2566" y="9976"/>
                    <a:pt x="10103" y="10451"/>
                  </a:cubicBezTo>
                  <a:cubicBezTo>
                    <a:pt x="13872" y="10451"/>
                    <a:pt x="16500" y="8519"/>
                    <a:pt x="16500" y="8519"/>
                  </a:cubicBezTo>
                  <a:cubicBezTo>
                    <a:pt x="16500" y="8519"/>
                    <a:pt x="17514" y="11528"/>
                    <a:pt x="18179" y="12668"/>
                  </a:cubicBezTo>
                  <a:cubicBezTo>
                    <a:pt x="18812" y="13808"/>
                    <a:pt x="18210" y="16722"/>
                    <a:pt x="18210" y="16722"/>
                  </a:cubicBezTo>
                  <a:cubicBezTo>
                    <a:pt x="18210" y="16722"/>
                    <a:pt x="22454" y="10388"/>
                    <a:pt x="21219" y="4212"/>
                  </a:cubicBezTo>
                  <a:cubicBezTo>
                    <a:pt x="20745" y="1992"/>
                    <a:pt x="19230" y="1757"/>
                    <a:pt x="18608" y="1757"/>
                  </a:cubicBezTo>
                  <a:cubicBezTo>
                    <a:pt x="18440" y="1757"/>
                    <a:pt x="18337" y="1774"/>
                    <a:pt x="18337" y="1774"/>
                  </a:cubicBezTo>
                  <a:cubicBezTo>
                    <a:pt x="18337" y="1774"/>
                    <a:pt x="18115" y="824"/>
                    <a:pt x="17165" y="0"/>
                  </a:cubicBezTo>
                  <a:close/>
                </a:path>
              </a:pathLst>
            </a:custGeom>
            <a:solidFill>
              <a:srgbClr val="3063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9"/>
            <p:cNvSpPr/>
            <p:nvPr/>
          </p:nvSpPr>
          <p:spPr>
            <a:xfrm>
              <a:off x="792312" y="1902221"/>
              <a:ext cx="1031218" cy="1071598"/>
            </a:xfrm>
            <a:custGeom>
              <a:rect b="b" l="l" r="r" t="t"/>
              <a:pathLst>
                <a:path extrusionOk="0" h="34951" w="33634">
                  <a:moveTo>
                    <a:pt x="13156" y="1"/>
                  </a:moveTo>
                  <a:cubicBezTo>
                    <a:pt x="13045" y="1"/>
                    <a:pt x="12935" y="15"/>
                    <a:pt x="12827" y="44"/>
                  </a:cubicBezTo>
                  <a:cubicBezTo>
                    <a:pt x="12700" y="76"/>
                    <a:pt x="12605" y="108"/>
                    <a:pt x="12478" y="139"/>
                  </a:cubicBezTo>
                  <a:cubicBezTo>
                    <a:pt x="12288" y="203"/>
                    <a:pt x="12067" y="266"/>
                    <a:pt x="11813" y="361"/>
                  </a:cubicBezTo>
                  <a:cubicBezTo>
                    <a:pt x="8805" y="1501"/>
                    <a:pt x="2376" y="5428"/>
                    <a:pt x="1" y="18571"/>
                  </a:cubicBezTo>
                  <a:cubicBezTo>
                    <a:pt x="951" y="18919"/>
                    <a:pt x="2566" y="19426"/>
                    <a:pt x="4276" y="19616"/>
                  </a:cubicBezTo>
                  <a:cubicBezTo>
                    <a:pt x="4593" y="19647"/>
                    <a:pt x="4941" y="19679"/>
                    <a:pt x="5258" y="19679"/>
                  </a:cubicBezTo>
                  <a:cubicBezTo>
                    <a:pt x="5068" y="21927"/>
                    <a:pt x="4846" y="24493"/>
                    <a:pt x="4751" y="26424"/>
                  </a:cubicBezTo>
                  <a:cubicBezTo>
                    <a:pt x="4498" y="30795"/>
                    <a:pt x="4688" y="33455"/>
                    <a:pt x="4688" y="33455"/>
                  </a:cubicBezTo>
                  <a:cubicBezTo>
                    <a:pt x="4688" y="33455"/>
                    <a:pt x="7538" y="34373"/>
                    <a:pt x="12320" y="34785"/>
                  </a:cubicBezTo>
                  <a:cubicBezTo>
                    <a:pt x="13560" y="34887"/>
                    <a:pt x="14933" y="34951"/>
                    <a:pt x="16421" y="34951"/>
                  </a:cubicBezTo>
                  <a:cubicBezTo>
                    <a:pt x="20026" y="34951"/>
                    <a:pt x="24312" y="34576"/>
                    <a:pt x="29041" y="33455"/>
                  </a:cubicBezTo>
                  <a:cubicBezTo>
                    <a:pt x="29041" y="33455"/>
                    <a:pt x="29010" y="31491"/>
                    <a:pt x="28946" y="28420"/>
                  </a:cubicBezTo>
                  <a:cubicBezTo>
                    <a:pt x="28946" y="27786"/>
                    <a:pt x="28820" y="27343"/>
                    <a:pt x="28788" y="26646"/>
                  </a:cubicBezTo>
                  <a:cubicBezTo>
                    <a:pt x="28788" y="26361"/>
                    <a:pt x="28725" y="25696"/>
                    <a:pt x="28725" y="25696"/>
                  </a:cubicBezTo>
                  <a:cubicBezTo>
                    <a:pt x="28725" y="25696"/>
                    <a:pt x="28661" y="24778"/>
                    <a:pt x="28535" y="23574"/>
                  </a:cubicBezTo>
                  <a:cubicBezTo>
                    <a:pt x="28535" y="23511"/>
                    <a:pt x="28535" y="23448"/>
                    <a:pt x="28535" y="23353"/>
                  </a:cubicBezTo>
                  <a:cubicBezTo>
                    <a:pt x="28440" y="22212"/>
                    <a:pt x="28313" y="20851"/>
                    <a:pt x="28186" y="19742"/>
                  </a:cubicBezTo>
                  <a:lnTo>
                    <a:pt x="28186" y="19742"/>
                  </a:lnTo>
                  <a:cubicBezTo>
                    <a:pt x="28519" y="19774"/>
                    <a:pt x="28962" y="19798"/>
                    <a:pt x="29465" y="19798"/>
                  </a:cubicBezTo>
                  <a:cubicBezTo>
                    <a:pt x="29968" y="19798"/>
                    <a:pt x="30530" y="19774"/>
                    <a:pt x="31100" y="19711"/>
                  </a:cubicBezTo>
                  <a:cubicBezTo>
                    <a:pt x="31986" y="19616"/>
                    <a:pt x="32905" y="19426"/>
                    <a:pt x="33633" y="19046"/>
                  </a:cubicBezTo>
                  <a:cubicBezTo>
                    <a:pt x="31290" y="5301"/>
                    <a:pt x="24576" y="1374"/>
                    <a:pt x="21599" y="298"/>
                  </a:cubicBezTo>
                  <a:cubicBezTo>
                    <a:pt x="21377" y="234"/>
                    <a:pt x="21156" y="139"/>
                    <a:pt x="20966" y="108"/>
                  </a:cubicBezTo>
                  <a:cubicBezTo>
                    <a:pt x="20803" y="53"/>
                    <a:pt x="20637" y="29"/>
                    <a:pt x="20473" y="29"/>
                  </a:cubicBezTo>
                  <a:cubicBezTo>
                    <a:pt x="20155" y="29"/>
                    <a:pt x="19843" y="120"/>
                    <a:pt x="19572" y="266"/>
                  </a:cubicBezTo>
                  <a:cubicBezTo>
                    <a:pt x="19541" y="298"/>
                    <a:pt x="19477" y="329"/>
                    <a:pt x="19446" y="361"/>
                  </a:cubicBezTo>
                  <a:cubicBezTo>
                    <a:pt x="18685" y="773"/>
                    <a:pt x="17767" y="1121"/>
                    <a:pt x="16785" y="1121"/>
                  </a:cubicBezTo>
                  <a:cubicBezTo>
                    <a:pt x="15772" y="1121"/>
                    <a:pt x="14854" y="773"/>
                    <a:pt x="14093" y="361"/>
                  </a:cubicBezTo>
                  <a:cubicBezTo>
                    <a:pt x="14030" y="298"/>
                    <a:pt x="13935" y="266"/>
                    <a:pt x="13840" y="203"/>
                  </a:cubicBezTo>
                  <a:cubicBezTo>
                    <a:pt x="13643" y="71"/>
                    <a:pt x="13401" y="1"/>
                    <a:pt x="1315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9"/>
            <p:cNvSpPr/>
            <p:nvPr/>
          </p:nvSpPr>
          <p:spPr>
            <a:xfrm>
              <a:off x="1154498" y="1902221"/>
              <a:ext cx="300069" cy="73523"/>
            </a:xfrm>
            <a:custGeom>
              <a:rect b="b" l="l" r="r" t="t"/>
              <a:pathLst>
                <a:path extrusionOk="0" h="2398" w="9787">
                  <a:moveTo>
                    <a:pt x="1333" y="1"/>
                  </a:moveTo>
                  <a:cubicBezTo>
                    <a:pt x="1217" y="1"/>
                    <a:pt x="1100" y="15"/>
                    <a:pt x="982" y="44"/>
                  </a:cubicBezTo>
                  <a:cubicBezTo>
                    <a:pt x="729" y="108"/>
                    <a:pt x="380" y="203"/>
                    <a:pt x="0" y="361"/>
                  </a:cubicBezTo>
                  <a:cubicBezTo>
                    <a:pt x="0" y="361"/>
                    <a:pt x="2357" y="2397"/>
                    <a:pt x="5239" y="2397"/>
                  </a:cubicBezTo>
                  <a:cubicBezTo>
                    <a:pt x="6699" y="2397"/>
                    <a:pt x="8295" y="1874"/>
                    <a:pt x="9786" y="298"/>
                  </a:cubicBezTo>
                  <a:cubicBezTo>
                    <a:pt x="9564" y="234"/>
                    <a:pt x="9343" y="139"/>
                    <a:pt x="9153" y="108"/>
                  </a:cubicBezTo>
                  <a:cubicBezTo>
                    <a:pt x="8990" y="53"/>
                    <a:pt x="8824" y="29"/>
                    <a:pt x="8660" y="29"/>
                  </a:cubicBezTo>
                  <a:cubicBezTo>
                    <a:pt x="8342" y="29"/>
                    <a:pt x="8030" y="120"/>
                    <a:pt x="7759" y="266"/>
                  </a:cubicBezTo>
                  <a:cubicBezTo>
                    <a:pt x="6999" y="741"/>
                    <a:pt x="6017" y="1121"/>
                    <a:pt x="4972" y="1121"/>
                  </a:cubicBezTo>
                  <a:cubicBezTo>
                    <a:pt x="3864" y="1121"/>
                    <a:pt x="2850" y="678"/>
                    <a:pt x="2059" y="203"/>
                  </a:cubicBezTo>
                  <a:cubicBezTo>
                    <a:pt x="1840" y="71"/>
                    <a:pt x="1591" y="1"/>
                    <a:pt x="1333"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9"/>
            <p:cNvSpPr/>
            <p:nvPr/>
          </p:nvSpPr>
          <p:spPr>
            <a:xfrm>
              <a:off x="923414" y="2345350"/>
              <a:ext cx="44672" cy="160229"/>
            </a:xfrm>
            <a:custGeom>
              <a:rect b="b" l="l" r="r" t="t"/>
              <a:pathLst>
                <a:path extrusionOk="0" h="5226" w="1457">
                  <a:moveTo>
                    <a:pt x="1457" y="1"/>
                  </a:moveTo>
                  <a:cubicBezTo>
                    <a:pt x="1457" y="1"/>
                    <a:pt x="792" y="2249"/>
                    <a:pt x="32" y="4973"/>
                  </a:cubicBezTo>
                  <a:cubicBezTo>
                    <a:pt x="32" y="5036"/>
                    <a:pt x="0" y="5099"/>
                    <a:pt x="0" y="5163"/>
                  </a:cubicBezTo>
                  <a:cubicBezTo>
                    <a:pt x="317" y="5194"/>
                    <a:pt x="633" y="5226"/>
                    <a:pt x="982" y="5226"/>
                  </a:cubicBezTo>
                  <a:cubicBezTo>
                    <a:pt x="982" y="5226"/>
                    <a:pt x="982" y="5226"/>
                    <a:pt x="982" y="5194"/>
                  </a:cubicBezTo>
                  <a:cubicBezTo>
                    <a:pt x="1235" y="2376"/>
                    <a:pt x="1457" y="1"/>
                    <a:pt x="145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9"/>
            <p:cNvSpPr/>
            <p:nvPr/>
          </p:nvSpPr>
          <p:spPr>
            <a:xfrm>
              <a:off x="1454537" y="1911327"/>
              <a:ext cx="368993" cy="595233"/>
            </a:xfrm>
            <a:custGeom>
              <a:rect b="b" l="l" r="r" t="t"/>
              <a:pathLst>
                <a:path extrusionOk="0" h="19414" w="12035">
                  <a:moveTo>
                    <a:pt x="0" y="1"/>
                  </a:moveTo>
                  <a:cubicBezTo>
                    <a:pt x="0" y="1"/>
                    <a:pt x="7442" y="5543"/>
                    <a:pt x="9501" y="19414"/>
                  </a:cubicBezTo>
                  <a:cubicBezTo>
                    <a:pt x="10387" y="19319"/>
                    <a:pt x="11306" y="19129"/>
                    <a:pt x="12034" y="18749"/>
                  </a:cubicBezTo>
                  <a:cubicBezTo>
                    <a:pt x="9691" y="5004"/>
                    <a:pt x="2977" y="1077"/>
                    <a:pt x="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9"/>
            <p:cNvSpPr/>
            <p:nvPr/>
          </p:nvSpPr>
          <p:spPr>
            <a:xfrm>
              <a:off x="1170012" y="2289027"/>
              <a:ext cx="559330" cy="684791"/>
            </a:xfrm>
            <a:custGeom>
              <a:rect b="b" l="l" r="r" t="t"/>
              <a:pathLst>
                <a:path extrusionOk="0" h="22335" w="18243">
                  <a:moveTo>
                    <a:pt x="14315" y="1"/>
                  </a:moveTo>
                  <a:cubicBezTo>
                    <a:pt x="18242" y="16057"/>
                    <a:pt x="6620" y="20776"/>
                    <a:pt x="1" y="22169"/>
                  </a:cubicBezTo>
                  <a:cubicBezTo>
                    <a:pt x="1241" y="22271"/>
                    <a:pt x="2614" y="22335"/>
                    <a:pt x="4102" y="22335"/>
                  </a:cubicBezTo>
                  <a:cubicBezTo>
                    <a:pt x="7707" y="22335"/>
                    <a:pt x="11993" y="21960"/>
                    <a:pt x="16722" y="20839"/>
                  </a:cubicBezTo>
                  <a:cubicBezTo>
                    <a:pt x="16722" y="20839"/>
                    <a:pt x="16691" y="18875"/>
                    <a:pt x="16627" y="15804"/>
                  </a:cubicBezTo>
                  <a:cubicBezTo>
                    <a:pt x="16596" y="15170"/>
                    <a:pt x="16501" y="14727"/>
                    <a:pt x="16469" y="14030"/>
                  </a:cubicBezTo>
                  <a:cubicBezTo>
                    <a:pt x="16469" y="13745"/>
                    <a:pt x="16406" y="13080"/>
                    <a:pt x="16406" y="13080"/>
                  </a:cubicBezTo>
                  <a:cubicBezTo>
                    <a:pt x="16406" y="13080"/>
                    <a:pt x="16311" y="12162"/>
                    <a:pt x="16216" y="10958"/>
                  </a:cubicBezTo>
                  <a:cubicBezTo>
                    <a:pt x="16216" y="10895"/>
                    <a:pt x="16216" y="10832"/>
                    <a:pt x="16216" y="10737"/>
                  </a:cubicBezTo>
                  <a:cubicBezTo>
                    <a:pt x="16057" y="9090"/>
                    <a:pt x="15931" y="7728"/>
                    <a:pt x="15867" y="7126"/>
                  </a:cubicBezTo>
                  <a:cubicBezTo>
                    <a:pt x="15677" y="5416"/>
                    <a:pt x="14664" y="1331"/>
                    <a:pt x="14315"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0" name="Google Shape;880;p29"/>
          <p:cNvSpPr/>
          <p:nvPr/>
        </p:nvSpPr>
        <p:spPr>
          <a:xfrm>
            <a:off x="2504394" y="2052676"/>
            <a:ext cx="329150" cy="1572558"/>
          </a:xfrm>
          <a:custGeom>
            <a:rect b="b" l="l" r="r" t="t"/>
            <a:pathLst>
              <a:path extrusionOk="0" fill="none" h="12741" w="2507">
                <a:moveTo>
                  <a:pt x="2506" y="12741"/>
                </a:moveTo>
                <a:cubicBezTo>
                  <a:pt x="951" y="11070"/>
                  <a:pt x="0" y="8828"/>
                  <a:pt x="0" y="6365"/>
                </a:cubicBezTo>
                <a:cubicBezTo>
                  <a:pt x="0" y="3908"/>
                  <a:pt x="947" y="1672"/>
                  <a:pt x="2495" y="1"/>
                </a:cubicBezTo>
              </a:path>
            </a:pathLst>
          </a:custGeom>
          <a:noFill/>
          <a:ln cap="rnd" cmpd="sng" w="19050">
            <a:solidFill>
              <a:srgbClr val="F7D0C3"/>
            </a:solidFill>
            <a:prstDash val="solid"/>
            <a:miter lim="87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1" name="Google Shape;881;p29"/>
          <p:cNvGrpSpPr/>
          <p:nvPr/>
        </p:nvGrpSpPr>
        <p:grpSpPr>
          <a:xfrm>
            <a:off x="1810823" y="1703189"/>
            <a:ext cx="1336338" cy="588773"/>
            <a:chOff x="1735285" y="1099525"/>
            <a:chExt cx="1971000" cy="923711"/>
          </a:xfrm>
        </p:grpSpPr>
        <p:sp>
          <p:nvSpPr>
            <p:cNvPr id="882" name="Google Shape;882;p29"/>
            <p:cNvSpPr/>
            <p:nvPr/>
          </p:nvSpPr>
          <p:spPr>
            <a:xfrm>
              <a:off x="2572454" y="1099525"/>
              <a:ext cx="923916" cy="923711"/>
            </a:xfrm>
            <a:custGeom>
              <a:rect b="b" l="l" r="r" t="t"/>
              <a:pathLst>
                <a:path extrusionOk="0" h="4770" w="4771">
                  <a:moveTo>
                    <a:pt x="2385" y="0"/>
                  </a:moveTo>
                  <a:cubicBezTo>
                    <a:pt x="1069" y="0"/>
                    <a:pt x="1" y="1068"/>
                    <a:pt x="1" y="2385"/>
                  </a:cubicBezTo>
                  <a:cubicBezTo>
                    <a:pt x="1" y="3702"/>
                    <a:pt x="1069" y="4769"/>
                    <a:pt x="2385" y="4769"/>
                  </a:cubicBezTo>
                  <a:cubicBezTo>
                    <a:pt x="3703" y="4769"/>
                    <a:pt x="4771" y="3702"/>
                    <a:pt x="4771" y="2385"/>
                  </a:cubicBezTo>
                  <a:cubicBezTo>
                    <a:pt x="4771" y="1068"/>
                    <a:pt x="3703" y="0"/>
                    <a:pt x="238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9"/>
            <p:cNvSpPr txBox="1"/>
            <p:nvPr/>
          </p:nvSpPr>
          <p:spPr>
            <a:xfrm>
              <a:off x="1735285" y="1334756"/>
              <a:ext cx="1971000" cy="45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600">
                  <a:solidFill>
                    <a:schemeClr val="lt1"/>
                  </a:solidFill>
                  <a:highlight>
                    <a:srgbClr val="FFDDD2"/>
                  </a:highlight>
                  <a:latin typeface="Fira Sans SemiBold"/>
                  <a:ea typeface="Fira Sans SemiBold"/>
                  <a:cs typeface="Fira Sans SemiBold"/>
                  <a:sym typeface="Fira Sans SemiBold"/>
                </a:rPr>
                <a:t>Liver</a:t>
              </a:r>
              <a:endParaRPr sz="2600">
                <a:solidFill>
                  <a:srgbClr val="FFFFFF"/>
                </a:solidFill>
                <a:latin typeface="Fira Sans SemiBold"/>
                <a:ea typeface="Fira Sans SemiBold"/>
                <a:cs typeface="Fira Sans SemiBold"/>
                <a:sym typeface="Fira Sans SemiBold"/>
              </a:endParaRPr>
            </a:p>
          </p:txBody>
        </p:sp>
      </p:grpSp>
      <p:sp>
        <p:nvSpPr>
          <p:cNvPr id="884" name="Google Shape;884;p29"/>
          <p:cNvSpPr/>
          <p:nvPr/>
        </p:nvSpPr>
        <p:spPr>
          <a:xfrm flipH="1">
            <a:off x="4321023" y="2052676"/>
            <a:ext cx="329150" cy="1572558"/>
          </a:xfrm>
          <a:custGeom>
            <a:rect b="b" l="l" r="r" t="t"/>
            <a:pathLst>
              <a:path extrusionOk="0" fill="none" h="12741" w="2507">
                <a:moveTo>
                  <a:pt x="2506" y="12741"/>
                </a:moveTo>
                <a:cubicBezTo>
                  <a:pt x="951" y="11070"/>
                  <a:pt x="0" y="8828"/>
                  <a:pt x="0" y="6365"/>
                </a:cubicBezTo>
                <a:cubicBezTo>
                  <a:pt x="0" y="3908"/>
                  <a:pt x="947" y="1672"/>
                  <a:pt x="2495" y="1"/>
                </a:cubicBezTo>
              </a:path>
            </a:pathLst>
          </a:custGeom>
          <a:noFill/>
          <a:ln cap="rnd" cmpd="sng" w="19050">
            <a:solidFill>
              <a:srgbClr val="F7D0C3"/>
            </a:solidFill>
            <a:prstDash val="solid"/>
            <a:miter lim="87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9"/>
          <p:cNvSpPr txBox="1"/>
          <p:nvPr/>
        </p:nvSpPr>
        <p:spPr>
          <a:xfrm>
            <a:off x="4766125" y="2162650"/>
            <a:ext cx="2470200" cy="35709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highlight>
                  <a:srgbClr val="FFFFFF"/>
                </a:highlight>
                <a:latin typeface="Mada"/>
                <a:ea typeface="Mada"/>
                <a:cs typeface="Mada"/>
                <a:sym typeface="Mada"/>
              </a:rPr>
              <a:t>It may be the result of arterial or venous occlusion. </a:t>
            </a:r>
            <a:endParaRPr sz="1100">
              <a:solidFill>
                <a:schemeClr val="dk1"/>
              </a:solidFill>
              <a:highlight>
                <a:srgbClr val="FFFFFF"/>
              </a:highlight>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highlight>
                  <a:srgbClr val="FFFFFF"/>
                </a:highlight>
                <a:latin typeface="Mada"/>
                <a:ea typeface="Mada"/>
                <a:cs typeface="Mada"/>
                <a:sym typeface="Mada"/>
              </a:rPr>
              <a:t>Splenic artery is the most common visceral artery that may develop aneurysm.</a:t>
            </a:r>
            <a:endParaRPr sz="1100">
              <a:solidFill>
                <a:schemeClr val="dk1"/>
              </a:solidFill>
              <a:highlight>
                <a:srgbClr val="FFFFFF"/>
              </a:highlight>
              <a:latin typeface="Mada"/>
              <a:ea typeface="Mada"/>
              <a:cs typeface="Mada"/>
              <a:sym typeface="Mada"/>
            </a:endParaRPr>
          </a:p>
          <a:p>
            <a:pPr indent="0" lvl="0" marL="457200" rtl="0" algn="l">
              <a:spcBef>
                <a:spcPts val="0"/>
              </a:spcBef>
              <a:spcAft>
                <a:spcPts val="0"/>
              </a:spcAft>
              <a:buNone/>
            </a:pPr>
            <a:r>
              <a:t/>
            </a:r>
            <a:endParaRPr sz="1100">
              <a:solidFill>
                <a:schemeClr val="dk1"/>
              </a:solidFill>
              <a:highlight>
                <a:srgbClr val="FFFFFF"/>
              </a:highlight>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highlight>
                  <a:srgbClr val="FFFFFF"/>
                </a:highlight>
                <a:latin typeface="Mada"/>
                <a:ea typeface="Mada"/>
                <a:cs typeface="Mada"/>
                <a:sym typeface="Mada"/>
              </a:rPr>
              <a:t>The infarction may be </a:t>
            </a:r>
            <a:r>
              <a:rPr b="1" lang="en-GB" sz="1100">
                <a:solidFill>
                  <a:schemeClr val="dk1"/>
                </a:solidFill>
                <a:highlight>
                  <a:srgbClr val="FFFFFF"/>
                </a:highlight>
                <a:latin typeface="Mada"/>
                <a:ea typeface="Mada"/>
                <a:cs typeface="Mada"/>
                <a:sym typeface="Mada"/>
              </a:rPr>
              <a:t>global</a:t>
            </a:r>
            <a:r>
              <a:rPr lang="en-GB" sz="1100">
                <a:solidFill>
                  <a:schemeClr val="dk1"/>
                </a:solidFill>
                <a:highlight>
                  <a:srgbClr val="FFFFFF"/>
                </a:highlight>
                <a:latin typeface="Mada"/>
                <a:ea typeface="Mada"/>
                <a:cs typeface="Mada"/>
                <a:sym typeface="Mada"/>
              </a:rPr>
              <a:t> or involve a</a:t>
            </a:r>
            <a:r>
              <a:rPr b="1" lang="en-GB" sz="1100">
                <a:solidFill>
                  <a:schemeClr val="dk1"/>
                </a:solidFill>
                <a:highlight>
                  <a:srgbClr val="FFFFFF"/>
                </a:highlight>
                <a:latin typeface="Mada"/>
                <a:ea typeface="Mada"/>
                <a:cs typeface="Mada"/>
                <a:sym typeface="Mada"/>
              </a:rPr>
              <a:t> small segmental </a:t>
            </a:r>
            <a:r>
              <a:rPr lang="en-GB" sz="1100">
                <a:solidFill>
                  <a:schemeClr val="dk1"/>
                </a:solidFill>
                <a:highlight>
                  <a:srgbClr val="FFFFFF"/>
                </a:highlight>
                <a:latin typeface="Mada"/>
                <a:ea typeface="Mada"/>
                <a:cs typeface="Mada"/>
                <a:sym typeface="Mada"/>
              </a:rPr>
              <a:t>area of the spleen depending on which vessel is occluded.</a:t>
            </a:r>
            <a:endParaRPr sz="1100">
              <a:solidFill>
                <a:schemeClr val="dk1"/>
              </a:solidFill>
              <a:highlight>
                <a:srgbClr val="FFFFFF"/>
              </a:highlight>
              <a:latin typeface="Mada"/>
              <a:ea typeface="Mada"/>
              <a:cs typeface="Mada"/>
              <a:sym typeface="Mada"/>
            </a:endParaRPr>
          </a:p>
          <a:p>
            <a:pPr indent="0" lvl="0" marL="457200" rtl="0" algn="l">
              <a:spcBef>
                <a:spcPts val="0"/>
              </a:spcBef>
              <a:spcAft>
                <a:spcPts val="0"/>
              </a:spcAft>
              <a:buNone/>
            </a:pPr>
            <a:r>
              <a:t/>
            </a:r>
            <a:endParaRPr sz="1100">
              <a:solidFill>
                <a:schemeClr val="dk1"/>
              </a:solidFill>
              <a:highlight>
                <a:srgbClr val="FFFFFF"/>
              </a:highlight>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highlight>
                  <a:srgbClr val="FFFFFF"/>
                </a:highlight>
                <a:latin typeface="Mada"/>
                <a:ea typeface="Mada"/>
                <a:cs typeface="Mada"/>
                <a:sym typeface="Mada"/>
              </a:rPr>
              <a:t>Typical presentation includes </a:t>
            </a:r>
            <a:r>
              <a:rPr b="1" lang="en-GB" sz="1100">
                <a:solidFill>
                  <a:schemeClr val="dk1"/>
                </a:solidFill>
                <a:highlight>
                  <a:srgbClr val="FFFFFF"/>
                </a:highlight>
                <a:latin typeface="Mada"/>
                <a:ea typeface="Mada"/>
                <a:cs typeface="Mada"/>
                <a:sym typeface="Mada"/>
              </a:rPr>
              <a:t>left sided abdominal pain</a:t>
            </a:r>
            <a:r>
              <a:rPr lang="en-GB" sz="1100">
                <a:solidFill>
                  <a:schemeClr val="dk1"/>
                </a:solidFill>
                <a:highlight>
                  <a:srgbClr val="FFFFFF"/>
                </a:highlight>
                <a:latin typeface="Mada"/>
                <a:ea typeface="Mada"/>
                <a:cs typeface="Mada"/>
                <a:sym typeface="Mada"/>
              </a:rPr>
              <a:t> in a person with an underlying </a:t>
            </a:r>
            <a:endParaRPr sz="1100">
              <a:solidFill>
                <a:schemeClr val="dk1"/>
              </a:solidFill>
              <a:highlight>
                <a:srgbClr val="FFFFFF"/>
              </a:highlight>
              <a:latin typeface="Mada"/>
              <a:ea typeface="Mada"/>
              <a:cs typeface="Mada"/>
              <a:sym typeface="Mada"/>
            </a:endParaRPr>
          </a:p>
          <a:p>
            <a:pPr indent="-192250" lvl="1" marL="774000" rtl="0" algn="l">
              <a:spcBef>
                <a:spcPts val="0"/>
              </a:spcBef>
              <a:spcAft>
                <a:spcPts val="0"/>
              </a:spcAft>
              <a:buClr>
                <a:schemeClr val="dk1"/>
              </a:buClr>
              <a:buSzPts val="1100"/>
              <a:buFont typeface="Mada"/>
              <a:buChar char="○"/>
            </a:pPr>
            <a:r>
              <a:rPr b="1" lang="en-GB" sz="1100">
                <a:solidFill>
                  <a:schemeClr val="dk1"/>
                </a:solidFill>
                <a:highlight>
                  <a:srgbClr val="FFFFFF"/>
                </a:highlight>
                <a:latin typeface="Mada"/>
                <a:ea typeface="Mada"/>
                <a:cs typeface="Mada"/>
                <a:sym typeface="Mada"/>
              </a:rPr>
              <a:t>hematologic disorder, </a:t>
            </a:r>
            <a:endParaRPr b="1" sz="1100">
              <a:solidFill>
                <a:schemeClr val="dk1"/>
              </a:solidFill>
              <a:highlight>
                <a:srgbClr val="FFFFFF"/>
              </a:highlight>
              <a:latin typeface="Mada"/>
              <a:ea typeface="Mada"/>
              <a:cs typeface="Mada"/>
              <a:sym typeface="Mada"/>
            </a:endParaRPr>
          </a:p>
          <a:p>
            <a:pPr indent="-192250" lvl="1" marL="774000" rtl="0" algn="l">
              <a:spcBef>
                <a:spcPts val="0"/>
              </a:spcBef>
              <a:spcAft>
                <a:spcPts val="0"/>
              </a:spcAft>
              <a:buClr>
                <a:schemeClr val="dk1"/>
              </a:buClr>
              <a:buSzPts val="1100"/>
              <a:buFont typeface="Mada"/>
              <a:buChar char="○"/>
            </a:pPr>
            <a:r>
              <a:rPr lang="en-GB" sz="1100">
                <a:solidFill>
                  <a:schemeClr val="dk1"/>
                </a:solidFill>
                <a:highlight>
                  <a:srgbClr val="FFFFFF"/>
                </a:highlight>
                <a:latin typeface="Mada"/>
                <a:ea typeface="Mada"/>
                <a:cs typeface="Mada"/>
                <a:sym typeface="Mada"/>
              </a:rPr>
              <a:t>hypercoagulable state, </a:t>
            </a:r>
            <a:endParaRPr sz="1100">
              <a:solidFill>
                <a:schemeClr val="dk1"/>
              </a:solidFill>
              <a:highlight>
                <a:srgbClr val="FFFFFF"/>
              </a:highlight>
              <a:latin typeface="Mada"/>
              <a:ea typeface="Mada"/>
              <a:cs typeface="Mada"/>
              <a:sym typeface="Mada"/>
            </a:endParaRPr>
          </a:p>
          <a:p>
            <a:pPr indent="-192250" lvl="1" marL="774000" rtl="0" algn="l">
              <a:spcBef>
                <a:spcPts val="0"/>
              </a:spcBef>
              <a:spcAft>
                <a:spcPts val="0"/>
              </a:spcAft>
              <a:buClr>
                <a:schemeClr val="dk1"/>
              </a:buClr>
              <a:buSzPts val="1100"/>
              <a:buFont typeface="Mada"/>
              <a:buChar char="○"/>
            </a:pPr>
            <a:r>
              <a:rPr b="1" lang="en-GB" sz="1100">
                <a:solidFill>
                  <a:schemeClr val="dk1"/>
                </a:solidFill>
                <a:highlight>
                  <a:srgbClr val="FFFFFF"/>
                </a:highlight>
                <a:latin typeface="Mada"/>
                <a:ea typeface="Mada"/>
                <a:cs typeface="Mada"/>
                <a:sym typeface="Mada"/>
              </a:rPr>
              <a:t>blood-borne malignancy, </a:t>
            </a:r>
            <a:endParaRPr b="1" sz="1100">
              <a:solidFill>
                <a:schemeClr val="dk1"/>
              </a:solidFill>
              <a:highlight>
                <a:srgbClr val="FFFFFF"/>
              </a:highlight>
              <a:latin typeface="Mada"/>
              <a:ea typeface="Mada"/>
              <a:cs typeface="Mada"/>
              <a:sym typeface="Mada"/>
            </a:endParaRPr>
          </a:p>
          <a:p>
            <a:pPr indent="-192250" lvl="1" marL="774000" rtl="0" algn="l">
              <a:spcBef>
                <a:spcPts val="0"/>
              </a:spcBef>
              <a:spcAft>
                <a:spcPts val="0"/>
              </a:spcAft>
              <a:buClr>
                <a:schemeClr val="dk1"/>
              </a:buClr>
              <a:buSzPts val="1100"/>
              <a:buFont typeface="Mada"/>
              <a:buChar char="○"/>
            </a:pPr>
            <a:r>
              <a:rPr lang="en-GB" sz="1100">
                <a:solidFill>
                  <a:schemeClr val="dk1"/>
                </a:solidFill>
                <a:highlight>
                  <a:srgbClr val="FFFFFF"/>
                </a:highlight>
                <a:latin typeface="Mada"/>
                <a:ea typeface="Mada"/>
                <a:cs typeface="Mada"/>
                <a:sym typeface="Mada"/>
              </a:rPr>
              <a:t>blunt abdominal trauma</a:t>
            </a:r>
            <a:endParaRPr sz="1100">
              <a:solidFill>
                <a:schemeClr val="dk1"/>
              </a:solidFill>
              <a:highlight>
                <a:srgbClr val="FFFFFF"/>
              </a:highlight>
              <a:latin typeface="Mada"/>
              <a:ea typeface="Mada"/>
              <a:cs typeface="Mada"/>
              <a:sym typeface="Mada"/>
            </a:endParaRPr>
          </a:p>
          <a:p>
            <a:pPr indent="-192250" lvl="1" marL="774000" rtl="0" algn="l">
              <a:spcBef>
                <a:spcPts val="0"/>
              </a:spcBef>
              <a:spcAft>
                <a:spcPts val="0"/>
              </a:spcAft>
              <a:buClr>
                <a:schemeClr val="dk1"/>
              </a:buClr>
              <a:buSzPts val="1100"/>
              <a:buFont typeface="Mada"/>
              <a:buChar char="○"/>
            </a:pPr>
            <a:r>
              <a:rPr lang="en-GB" sz="1100">
                <a:solidFill>
                  <a:schemeClr val="dk1"/>
                </a:solidFill>
                <a:highlight>
                  <a:srgbClr val="FFFFFF"/>
                </a:highlight>
                <a:latin typeface="Mada"/>
                <a:ea typeface="Mada"/>
                <a:cs typeface="Mada"/>
                <a:sym typeface="Mada"/>
              </a:rPr>
              <a:t>embolic illness.</a:t>
            </a:r>
            <a:endParaRPr sz="1100">
              <a:solidFill>
                <a:schemeClr val="dk1"/>
              </a:solidFill>
              <a:highlight>
                <a:srgbClr val="FFFFFF"/>
              </a:highlight>
              <a:latin typeface="Mada"/>
              <a:ea typeface="Mada"/>
              <a:cs typeface="Mada"/>
              <a:sym typeface="Mada"/>
            </a:endParaRPr>
          </a:p>
        </p:txBody>
      </p:sp>
      <p:sp>
        <p:nvSpPr>
          <p:cNvPr id="886" name="Google Shape;886;p29"/>
          <p:cNvSpPr txBox="1"/>
          <p:nvPr/>
        </p:nvSpPr>
        <p:spPr>
          <a:xfrm>
            <a:off x="2494423" y="4386200"/>
            <a:ext cx="24702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solidFill>
                  <a:schemeClr val="dk1"/>
                </a:solidFill>
                <a:highlight>
                  <a:srgbClr val="FFFFFF"/>
                </a:highlight>
                <a:latin typeface="Mada"/>
                <a:ea typeface="Mada"/>
                <a:cs typeface="Mada"/>
                <a:sym typeface="Mada"/>
              </a:rPr>
              <a:t>Therapeutic splenic infarction via splenic embolization has been used to treat hemorrhage from traumatic splenic injuries. Splenic embolization has also been used in the treatment of severe portal hypertension and in the preoperative phase of splenectomy to reduce intraoperative blood loss.</a:t>
            </a:r>
            <a:endParaRPr sz="1200">
              <a:latin typeface="Mada"/>
              <a:ea typeface="Mada"/>
              <a:cs typeface="Mada"/>
              <a:sym typeface="Mada"/>
            </a:endParaRPr>
          </a:p>
        </p:txBody>
      </p:sp>
      <p:grpSp>
        <p:nvGrpSpPr>
          <p:cNvPr id="887" name="Google Shape;887;p29"/>
          <p:cNvGrpSpPr/>
          <p:nvPr/>
        </p:nvGrpSpPr>
        <p:grpSpPr>
          <a:xfrm flipH="1">
            <a:off x="4071684" y="1703189"/>
            <a:ext cx="1336338" cy="588773"/>
            <a:chOff x="1640482" y="1099525"/>
            <a:chExt cx="1971000" cy="923711"/>
          </a:xfrm>
        </p:grpSpPr>
        <p:sp>
          <p:nvSpPr>
            <p:cNvPr id="888" name="Google Shape;888;p29"/>
            <p:cNvSpPr/>
            <p:nvPr/>
          </p:nvSpPr>
          <p:spPr>
            <a:xfrm>
              <a:off x="2572454" y="1099525"/>
              <a:ext cx="923916" cy="923711"/>
            </a:xfrm>
            <a:custGeom>
              <a:rect b="b" l="l" r="r" t="t"/>
              <a:pathLst>
                <a:path extrusionOk="0" h="4770" w="4771">
                  <a:moveTo>
                    <a:pt x="2385" y="0"/>
                  </a:moveTo>
                  <a:cubicBezTo>
                    <a:pt x="1069" y="0"/>
                    <a:pt x="1" y="1068"/>
                    <a:pt x="1" y="2385"/>
                  </a:cubicBezTo>
                  <a:cubicBezTo>
                    <a:pt x="1" y="3702"/>
                    <a:pt x="1069" y="4769"/>
                    <a:pt x="2385" y="4769"/>
                  </a:cubicBezTo>
                  <a:cubicBezTo>
                    <a:pt x="3703" y="4769"/>
                    <a:pt x="4771" y="3702"/>
                    <a:pt x="4771" y="2385"/>
                  </a:cubicBezTo>
                  <a:cubicBezTo>
                    <a:pt x="4771" y="1068"/>
                    <a:pt x="3703" y="0"/>
                    <a:pt x="238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9"/>
            <p:cNvSpPr txBox="1"/>
            <p:nvPr/>
          </p:nvSpPr>
          <p:spPr>
            <a:xfrm>
              <a:off x="1640482" y="1334756"/>
              <a:ext cx="1971000" cy="45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600">
                  <a:solidFill>
                    <a:srgbClr val="FFFFFF"/>
                  </a:solidFill>
                  <a:highlight>
                    <a:srgbClr val="FFDDD2"/>
                  </a:highlight>
                  <a:latin typeface="Fira Sans SemiBold"/>
                  <a:ea typeface="Fira Sans SemiBold"/>
                  <a:cs typeface="Fira Sans SemiBold"/>
                  <a:sym typeface="Fira Sans SemiBold"/>
                </a:rPr>
                <a:t>Spleen</a:t>
              </a:r>
              <a:endParaRPr sz="2600">
                <a:solidFill>
                  <a:srgbClr val="FFFFFF"/>
                </a:solidFill>
                <a:highlight>
                  <a:srgbClr val="FFDDD2"/>
                </a:highlight>
                <a:latin typeface="Fira Sans SemiBold"/>
                <a:ea typeface="Fira Sans SemiBold"/>
                <a:cs typeface="Fira Sans SemiBold"/>
                <a:sym typeface="Fira Sans SemiBold"/>
              </a:endParaRPr>
            </a:p>
          </p:txBody>
        </p:sp>
      </p:grpSp>
      <p:sp>
        <p:nvSpPr>
          <p:cNvPr id="890" name="Google Shape;890;p29"/>
          <p:cNvSpPr/>
          <p:nvPr/>
        </p:nvSpPr>
        <p:spPr>
          <a:xfrm>
            <a:off x="3200325" y="4243800"/>
            <a:ext cx="835200" cy="1923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B7B7B7"/>
                </a:solidFill>
                <a:latin typeface="Mada"/>
                <a:ea typeface="Mada"/>
                <a:cs typeface="Mada"/>
                <a:sym typeface="Mada"/>
              </a:rPr>
              <a:t>Extra </a:t>
            </a:r>
            <a:endParaRPr b="1">
              <a:solidFill>
                <a:srgbClr val="B7B7B7"/>
              </a:solidFill>
              <a:latin typeface="Mada"/>
              <a:ea typeface="Mada"/>
              <a:cs typeface="Mada"/>
              <a:sym typeface="Mada"/>
            </a:endParaRPr>
          </a:p>
        </p:txBody>
      </p:sp>
      <p:pic>
        <p:nvPicPr>
          <p:cNvPr id="891" name="Google Shape;891;p29"/>
          <p:cNvPicPr preferRelativeResize="0"/>
          <p:nvPr/>
        </p:nvPicPr>
        <p:blipFill>
          <a:blip r:embed="rId3">
            <a:alphaModFix/>
          </a:blip>
          <a:stretch>
            <a:fillRect/>
          </a:stretch>
        </p:blipFill>
        <p:spPr>
          <a:xfrm>
            <a:off x="5312398" y="1608160"/>
            <a:ext cx="626426" cy="626426"/>
          </a:xfrm>
          <a:prstGeom prst="rect">
            <a:avLst/>
          </a:prstGeom>
          <a:noFill/>
          <a:ln>
            <a:noFill/>
          </a:ln>
        </p:spPr>
      </p:pic>
      <p:sp>
        <p:nvSpPr>
          <p:cNvPr id="892" name="Google Shape;892;p29"/>
          <p:cNvSpPr txBox="1"/>
          <p:nvPr/>
        </p:nvSpPr>
        <p:spPr>
          <a:xfrm>
            <a:off x="189325" y="2238850"/>
            <a:ext cx="2188800" cy="3063000"/>
          </a:xfrm>
          <a:prstGeom prst="rect">
            <a:avLst/>
          </a:prstGeom>
          <a:noFill/>
          <a:ln>
            <a:noFill/>
          </a:ln>
        </p:spPr>
        <p:txBody>
          <a:bodyPr anchorCtr="0" anchor="t" bIns="91425" lIns="91425" spcFirstLastPara="1" rIns="91425" wrap="square" tIns="91425">
            <a:spAutoFit/>
          </a:bodyPr>
          <a:lstStyle/>
          <a:p>
            <a:pPr indent="-300250" lvl="0" marL="388800" rtl="0" algn="l">
              <a:spcBef>
                <a:spcPts val="0"/>
              </a:spcBef>
              <a:spcAft>
                <a:spcPts val="0"/>
              </a:spcAft>
              <a:buSzPts val="1100"/>
              <a:buFont typeface="Mada"/>
              <a:buChar char="●"/>
            </a:pPr>
            <a:r>
              <a:rPr b="1" lang="en-GB" sz="1100">
                <a:latin typeface="Mada"/>
                <a:ea typeface="Mada"/>
                <a:cs typeface="Mada"/>
                <a:sym typeface="Mada"/>
              </a:rPr>
              <a:t>Extremely rare </a:t>
            </a:r>
            <a:r>
              <a:rPr lang="en-GB" sz="1100">
                <a:latin typeface="Mada"/>
                <a:ea typeface="Mada"/>
                <a:cs typeface="Mada"/>
                <a:sym typeface="Mada"/>
              </a:rPr>
              <a:t>situation because the liver has a dual blood supply from the hepatic artery (25%)  and portal vein (75%). Also, </a:t>
            </a:r>
            <a:r>
              <a:rPr lang="en-GB" sz="1100">
                <a:solidFill>
                  <a:srgbClr val="B7B7B7"/>
                </a:solidFill>
                <a:latin typeface="Mada"/>
                <a:ea typeface="Mada"/>
                <a:cs typeface="Mada"/>
                <a:sym typeface="Mada"/>
              </a:rPr>
              <a:t>there are many collaterals between these circulations, which makes it triple blood supply.</a:t>
            </a:r>
            <a:endParaRPr sz="1100">
              <a:solidFill>
                <a:srgbClr val="B7B7B7"/>
              </a:solidFill>
              <a:latin typeface="Mada"/>
              <a:ea typeface="Mada"/>
              <a:cs typeface="Mada"/>
              <a:sym typeface="Mada"/>
            </a:endParaRPr>
          </a:p>
          <a:p>
            <a:pPr indent="-300250" lvl="0" marL="388800" rtl="0" algn="l">
              <a:spcBef>
                <a:spcPts val="0"/>
              </a:spcBef>
              <a:spcAft>
                <a:spcPts val="0"/>
              </a:spcAft>
              <a:buSzPts val="1100"/>
              <a:buFont typeface="Mada"/>
              <a:buChar char="●"/>
            </a:pPr>
            <a:r>
              <a:rPr lang="en-GB" sz="1100">
                <a:latin typeface="Mada"/>
                <a:ea typeface="Mada"/>
                <a:cs typeface="Mada"/>
                <a:sym typeface="Mada"/>
              </a:rPr>
              <a:t>Most commonly occurs in liver transplant patients. </a:t>
            </a:r>
            <a:endParaRPr sz="1100">
              <a:latin typeface="Mada"/>
              <a:ea typeface="Mada"/>
              <a:cs typeface="Mada"/>
              <a:sym typeface="Mada"/>
            </a:endParaRPr>
          </a:p>
          <a:p>
            <a:pPr indent="-300250" lvl="0" marL="388800" rtl="0" algn="l">
              <a:spcBef>
                <a:spcPts val="0"/>
              </a:spcBef>
              <a:spcAft>
                <a:spcPts val="0"/>
              </a:spcAft>
              <a:buSzPts val="1100"/>
              <a:buFont typeface="Mada"/>
              <a:buChar char="●"/>
            </a:pPr>
            <a:r>
              <a:rPr lang="en-GB" sz="1100">
                <a:latin typeface="Mada"/>
                <a:ea typeface="Mada"/>
                <a:cs typeface="Mada"/>
                <a:sym typeface="Mada"/>
              </a:rPr>
              <a:t>It can also occur as result of hepatic artery ligation as a complication of cholecystectomy </a:t>
            </a:r>
            <a:endParaRPr sz="1100">
              <a:latin typeface="Mada"/>
              <a:ea typeface="Mada"/>
              <a:cs typeface="Mada"/>
              <a:sym typeface="Mada"/>
            </a:endParaRPr>
          </a:p>
          <a:p>
            <a:pPr indent="-300250" lvl="0" marL="388800" rtl="0" algn="l">
              <a:spcBef>
                <a:spcPts val="0"/>
              </a:spcBef>
              <a:spcAft>
                <a:spcPts val="0"/>
              </a:spcAft>
              <a:buSzPts val="1100"/>
              <a:buFont typeface="Mada"/>
              <a:buChar char="●"/>
            </a:pPr>
            <a:r>
              <a:rPr lang="en-GB" sz="1100">
                <a:latin typeface="Mada"/>
                <a:ea typeface="Mada"/>
                <a:cs typeface="Mada"/>
                <a:sym typeface="Mada"/>
              </a:rPr>
              <a:t>May cause RUQ pain, with elevated aminotransferases</a:t>
            </a:r>
            <a:endParaRPr sz="1100">
              <a:latin typeface="Mada"/>
              <a:ea typeface="Mada"/>
              <a:cs typeface="Mada"/>
              <a:sym typeface="Mada"/>
            </a:endParaRPr>
          </a:p>
        </p:txBody>
      </p:sp>
      <p:pic>
        <p:nvPicPr>
          <p:cNvPr id="893" name="Google Shape;893;p29"/>
          <p:cNvPicPr preferRelativeResize="0"/>
          <p:nvPr/>
        </p:nvPicPr>
        <p:blipFill>
          <a:blip r:embed="rId4">
            <a:alphaModFix/>
          </a:blip>
          <a:stretch>
            <a:fillRect/>
          </a:stretch>
        </p:blipFill>
        <p:spPr>
          <a:xfrm>
            <a:off x="1397177" y="1684352"/>
            <a:ext cx="626426" cy="626426"/>
          </a:xfrm>
          <a:prstGeom prst="rect">
            <a:avLst/>
          </a:prstGeom>
          <a:noFill/>
          <a:ln>
            <a:noFill/>
          </a:ln>
        </p:spPr>
      </p:pic>
      <p:pic>
        <p:nvPicPr>
          <p:cNvPr id="894" name="Google Shape;894;p29"/>
          <p:cNvPicPr preferRelativeResize="0"/>
          <p:nvPr/>
        </p:nvPicPr>
        <p:blipFill>
          <a:blip r:embed="rId5">
            <a:alphaModFix/>
          </a:blip>
          <a:stretch>
            <a:fillRect/>
          </a:stretch>
        </p:blipFill>
        <p:spPr>
          <a:xfrm>
            <a:off x="814264" y="6558739"/>
            <a:ext cx="626426" cy="626426"/>
          </a:xfrm>
          <a:prstGeom prst="rect">
            <a:avLst/>
          </a:prstGeom>
          <a:noFill/>
          <a:ln>
            <a:noFill/>
          </a:ln>
        </p:spPr>
      </p:pic>
      <p:grpSp>
        <p:nvGrpSpPr>
          <p:cNvPr id="895" name="Google Shape;895;p29"/>
          <p:cNvGrpSpPr/>
          <p:nvPr/>
        </p:nvGrpSpPr>
        <p:grpSpPr>
          <a:xfrm>
            <a:off x="1543324" y="6665218"/>
            <a:ext cx="334138" cy="413480"/>
            <a:chOff x="4960900" y="2433225"/>
            <a:chExt cx="48525" cy="60050"/>
          </a:xfrm>
        </p:grpSpPr>
        <p:sp>
          <p:nvSpPr>
            <p:cNvPr id="896" name="Google Shape;896;p29"/>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9"/>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8" name="Google Shape;898;p29"/>
          <p:cNvGrpSpPr/>
          <p:nvPr/>
        </p:nvGrpSpPr>
        <p:grpSpPr>
          <a:xfrm flipH="1">
            <a:off x="814284" y="5790701"/>
            <a:ext cx="1336338" cy="588773"/>
            <a:chOff x="1640482" y="1099525"/>
            <a:chExt cx="1971000" cy="923711"/>
          </a:xfrm>
        </p:grpSpPr>
        <p:sp>
          <p:nvSpPr>
            <p:cNvPr id="899" name="Google Shape;899;p29"/>
            <p:cNvSpPr/>
            <p:nvPr/>
          </p:nvSpPr>
          <p:spPr>
            <a:xfrm>
              <a:off x="2572454" y="1099525"/>
              <a:ext cx="923916" cy="923711"/>
            </a:xfrm>
            <a:custGeom>
              <a:rect b="b" l="l" r="r" t="t"/>
              <a:pathLst>
                <a:path extrusionOk="0" h="4770" w="4771">
                  <a:moveTo>
                    <a:pt x="2385" y="0"/>
                  </a:moveTo>
                  <a:cubicBezTo>
                    <a:pt x="1069" y="0"/>
                    <a:pt x="1" y="1068"/>
                    <a:pt x="1" y="2385"/>
                  </a:cubicBezTo>
                  <a:cubicBezTo>
                    <a:pt x="1" y="3702"/>
                    <a:pt x="1069" y="4769"/>
                    <a:pt x="2385" y="4769"/>
                  </a:cubicBezTo>
                  <a:cubicBezTo>
                    <a:pt x="3703" y="4769"/>
                    <a:pt x="4771" y="3702"/>
                    <a:pt x="4771" y="2385"/>
                  </a:cubicBezTo>
                  <a:cubicBezTo>
                    <a:pt x="4771" y="1068"/>
                    <a:pt x="3703" y="0"/>
                    <a:pt x="2385"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9"/>
            <p:cNvSpPr txBox="1"/>
            <p:nvPr/>
          </p:nvSpPr>
          <p:spPr>
            <a:xfrm>
              <a:off x="1640482" y="1334756"/>
              <a:ext cx="1971000" cy="45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600">
                  <a:solidFill>
                    <a:srgbClr val="FFFFFF"/>
                  </a:solidFill>
                  <a:highlight>
                    <a:srgbClr val="FFDDD2"/>
                  </a:highlight>
                  <a:latin typeface="Fira Sans SemiBold"/>
                  <a:ea typeface="Fira Sans SemiBold"/>
                  <a:cs typeface="Fira Sans SemiBold"/>
                  <a:sym typeface="Fira Sans SemiBold"/>
                </a:rPr>
                <a:t>Kidney</a:t>
              </a:r>
              <a:endParaRPr sz="2600">
                <a:solidFill>
                  <a:srgbClr val="FFFFFF"/>
                </a:solidFill>
                <a:highlight>
                  <a:srgbClr val="FFDDD2"/>
                </a:highlight>
                <a:latin typeface="Fira Sans SemiBold"/>
                <a:ea typeface="Fira Sans SemiBold"/>
                <a:cs typeface="Fira Sans SemiBold"/>
                <a:sym typeface="Fira Sans SemiBold"/>
              </a:endParaRPr>
            </a:p>
          </p:txBody>
        </p:sp>
      </p:grpSp>
      <p:sp>
        <p:nvSpPr>
          <p:cNvPr id="901" name="Google Shape;901;p29"/>
          <p:cNvSpPr txBox="1"/>
          <p:nvPr/>
        </p:nvSpPr>
        <p:spPr>
          <a:xfrm>
            <a:off x="2023600" y="6226675"/>
            <a:ext cx="5212500" cy="14775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highlight>
                  <a:srgbClr val="FFFFFF"/>
                </a:highlight>
                <a:latin typeface="Mada"/>
                <a:ea typeface="Mada"/>
                <a:cs typeface="Mada"/>
                <a:sym typeface="Mada"/>
              </a:rPr>
              <a:t>Renal infarction is the major complication that may result from an untreated renal artery thrombosis.</a:t>
            </a:r>
            <a:endParaRPr sz="1200">
              <a:solidFill>
                <a:schemeClr val="dk1"/>
              </a:solidFill>
              <a:highlight>
                <a:srgbClr val="FFFFFF"/>
              </a:highlight>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highlight>
                  <a:srgbClr val="FFFFFF"/>
                </a:highlight>
                <a:latin typeface="Mada"/>
                <a:ea typeface="Mada"/>
                <a:cs typeface="Mada"/>
                <a:sym typeface="Mada"/>
              </a:rPr>
              <a:t>The pain is typically persistent and can mimic the symptoms seen with nephrolithiasis and pyelonephritis.</a:t>
            </a:r>
            <a:endParaRPr sz="1200">
              <a:solidFill>
                <a:schemeClr val="dk1"/>
              </a:solidFill>
              <a:highlight>
                <a:srgbClr val="FFFFFF"/>
              </a:highlight>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highlight>
                  <a:srgbClr val="FFFFFF"/>
                </a:highlight>
                <a:latin typeface="Mada"/>
                <a:ea typeface="Mada"/>
                <a:cs typeface="Mada"/>
                <a:sym typeface="Mada"/>
              </a:rPr>
              <a:t>A strong correlation with hematuria, proteinuria, elevated aspartate aminotransferase (AST), and </a:t>
            </a:r>
            <a:r>
              <a:rPr b="1" lang="en-GB" sz="1200">
                <a:solidFill>
                  <a:schemeClr val="dk1"/>
                </a:solidFill>
                <a:highlight>
                  <a:srgbClr val="FFFFFF"/>
                </a:highlight>
                <a:latin typeface="Mada"/>
                <a:ea typeface="Mada"/>
                <a:cs typeface="Mada"/>
                <a:sym typeface="Mada"/>
              </a:rPr>
              <a:t>elevated LDH</a:t>
            </a:r>
            <a:r>
              <a:rPr lang="en-GB" sz="1200">
                <a:solidFill>
                  <a:schemeClr val="dk1"/>
                </a:solidFill>
                <a:highlight>
                  <a:srgbClr val="FFFFFF"/>
                </a:highlight>
                <a:latin typeface="Mada"/>
                <a:ea typeface="Mada"/>
                <a:cs typeface="Mada"/>
                <a:sym typeface="Mada"/>
              </a:rPr>
              <a:t> has been noted once the thrombosis </a:t>
            </a:r>
            <a:r>
              <a:rPr b="1" lang="en-GB" sz="1200">
                <a:solidFill>
                  <a:schemeClr val="dk1"/>
                </a:solidFill>
                <a:highlight>
                  <a:srgbClr val="FFFFFF"/>
                </a:highlight>
                <a:latin typeface="Mada"/>
                <a:ea typeface="Mada"/>
                <a:cs typeface="Mada"/>
                <a:sym typeface="Mada"/>
              </a:rPr>
              <a:t>has progressed to renal infarction. </a:t>
            </a:r>
            <a:endParaRPr b="1" sz="1200">
              <a:solidFill>
                <a:schemeClr val="dk1"/>
              </a:solidFill>
              <a:highlight>
                <a:srgbClr val="FFFFFF"/>
              </a:highlight>
              <a:latin typeface="Mada"/>
              <a:ea typeface="Mada"/>
              <a:cs typeface="Mada"/>
              <a:sym typeface="Mada"/>
            </a:endParaRPr>
          </a:p>
        </p:txBody>
      </p:sp>
      <p:grpSp>
        <p:nvGrpSpPr>
          <p:cNvPr id="902" name="Google Shape;902;p29"/>
          <p:cNvGrpSpPr/>
          <p:nvPr/>
        </p:nvGrpSpPr>
        <p:grpSpPr>
          <a:xfrm>
            <a:off x="356994" y="8046352"/>
            <a:ext cx="467181" cy="476434"/>
            <a:chOff x="2410712" y="2415450"/>
            <a:chExt cx="312600" cy="312600"/>
          </a:xfrm>
        </p:grpSpPr>
        <p:sp>
          <p:nvSpPr>
            <p:cNvPr id="903" name="Google Shape;903;p2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5" name="Google Shape;905;p29"/>
          <p:cNvSpPr txBox="1"/>
          <p:nvPr/>
        </p:nvSpPr>
        <p:spPr>
          <a:xfrm>
            <a:off x="814275" y="8072988"/>
            <a:ext cx="5525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Ovary torsion (Torsion of pedicles)</a:t>
            </a:r>
            <a:endParaRPr b="1" sz="1800">
              <a:solidFill>
                <a:srgbClr val="006D77"/>
              </a:solidFill>
              <a:highlight>
                <a:srgbClr val="EDF9F9"/>
              </a:highlight>
              <a:latin typeface="Lora"/>
              <a:ea typeface="Lora"/>
              <a:cs typeface="Lora"/>
              <a:sym typeface="Lora"/>
            </a:endParaRPr>
          </a:p>
        </p:txBody>
      </p:sp>
      <p:sp>
        <p:nvSpPr>
          <p:cNvPr id="906" name="Google Shape;906;p29"/>
          <p:cNvSpPr/>
          <p:nvPr/>
        </p:nvSpPr>
        <p:spPr>
          <a:xfrm rot="10800000">
            <a:off x="5249197" y="7805263"/>
            <a:ext cx="1685700" cy="1275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07" name="Google Shape;907;p29"/>
          <p:cNvCxnSpPr/>
          <p:nvPr/>
        </p:nvCxnSpPr>
        <p:spPr>
          <a:xfrm rot="10800000">
            <a:off x="6119422" y="6922351"/>
            <a:ext cx="0" cy="1893300"/>
          </a:xfrm>
          <a:prstGeom prst="straightConnector1">
            <a:avLst/>
          </a:prstGeom>
          <a:noFill/>
          <a:ln cap="flat" cmpd="sng" w="19050">
            <a:solidFill>
              <a:srgbClr val="000000"/>
            </a:solidFill>
            <a:prstDash val="solid"/>
            <a:round/>
            <a:headEnd len="med" w="med" type="none"/>
            <a:tailEnd len="med" w="med" type="oval"/>
          </a:ln>
        </p:spPr>
      </p:cxnSp>
      <p:sp>
        <p:nvSpPr>
          <p:cNvPr id="908" name="Google Shape;908;p29"/>
          <p:cNvSpPr txBox="1"/>
          <p:nvPr/>
        </p:nvSpPr>
        <p:spPr>
          <a:xfrm>
            <a:off x="824175" y="8569099"/>
            <a:ext cx="6004800" cy="17238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chemeClr val="dk1"/>
              </a:buClr>
              <a:buSzPts val="1000"/>
              <a:buFont typeface="Mada"/>
              <a:buChar char="●"/>
            </a:pPr>
            <a:r>
              <a:rPr lang="en-GB" sz="1000">
                <a:solidFill>
                  <a:schemeClr val="dk1"/>
                </a:solidFill>
                <a:highlight>
                  <a:srgbClr val="FFFFFF"/>
                </a:highlight>
                <a:latin typeface="Mada"/>
                <a:ea typeface="Mada"/>
                <a:cs typeface="Mada"/>
                <a:sym typeface="Mada"/>
              </a:rPr>
              <a:t>Ovaries have </a:t>
            </a:r>
            <a:r>
              <a:rPr b="1" lang="en-GB" sz="1000">
                <a:solidFill>
                  <a:schemeClr val="dk1"/>
                </a:solidFill>
                <a:highlight>
                  <a:srgbClr val="FFFFFF"/>
                </a:highlight>
                <a:latin typeface="Mada"/>
                <a:ea typeface="Mada"/>
                <a:cs typeface="Mada"/>
                <a:sym typeface="Mada"/>
              </a:rPr>
              <a:t>dual supply (Ovarian and uterine arteries). </a:t>
            </a:r>
            <a:r>
              <a:rPr lang="en-GB" sz="1000">
                <a:solidFill>
                  <a:schemeClr val="dk1"/>
                </a:solidFill>
                <a:highlight>
                  <a:srgbClr val="FFFFFF"/>
                </a:highlight>
                <a:latin typeface="Mada"/>
                <a:ea typeface="Mada"/>
                <a:cs typeface="Mada"/>
                <a:sym typeface="Mada"/>
              </a:rPr>
              <a:t>Twisting of the ligaments the support the adnexa, can lead to venous congestion, </a:t>
            </a:r>
            <a:r>
              <a:rPr b="1" lang="en-GB" sz="1000">
                <a:solidFill>
                  <a:schemeClr val="dk1"/>
                </a:solidFill>
                <a:highlight>
                  <a:srgbClr val="FFFFFF"/>
                </a:highlight>
                <a:latin typeface="Mada"/>
                <a:ea typeface="Mada"/>
                <a:cs typeface="Mada"/>
                <a:sym typeface="Mada"/>
              </a:rPr>
              <a:t>compression of arteries,</a:t>
            </a:r>
            <a:r>
              <a:rPr lang="en-GB" sz="1000">
                <a:solidFill>
                  <a:schemeClr val="dk1"/>
                </a:solidFill>
                <a:highlight>
                  <a:srgbClr val="FFFFFF"/>
                </a:highlight>
                <a:latin typeface="Mada"/>
                <a:ea typeface="Mada"/>
                <a:cs typeface="Mada"/>
                <a:sym typeface="Mada"/>
              </a:rPr>
              <a:t> and, eventually, loss of blood supply to the ovary.</a:t>
            </a:r>
            <a:endParaRPr sz="1000">
              <a:solidFill>
                <a:schemeClr val="dk1"/>
              </a:solidFill>
              <a:highlight>
                <a:srgbClr val="FFFFFF"/>
              </a:highlight>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highlight>
                  <a:srgbClr val="FFFFFF"/>
                </a:highlight>
                <a:latin typeface="Mada"/>
                <a:ea typeface="Mada"/>
                <a:cs typeface="Mada"/>
                <a:sym typeface="Mada"/>
              </a:rPr>
              <a:t>The main risk factor is an ovarian </a:t>
            </a:r>
            <a:r>
              <a:rPr b="1" lang="en-GB" sz="1000">
                <a:solidFill>
                  <a:schemeClr val="dk1"/>
                </a:solidFill>
                <a:highlight>
                  <a:srgbClr val="FFFFFF"/>
                </a:highlight>
                <a:latin typeface="Mada"/>
                <a:ea typeface="Mada"/>
                <a:cs typeface="Mada"/>
                <a:sym typeface="Mada"/>
              </a:rPr>
              <a:t>mass (or cyst)</a:t>
            </a:r>
            <a:r>
              <a:rPr lang="en-GB" sz="1000">
                <a:solidFill>
                  <a:schemeClr val="dk1"/>
                </a:solidFill>
                <a:highlight>
                  <a:srgbClr val="FFFFFF"/>
                </a:highlight>
                <a:latin typeface="Mada"/>
                <a:ea typeface="Mada"/>
                <a:cs typeface="Mada"/>
                <a:sym typeface="Mada"/>
              </a:rPr>
              <a:t> that is 5 cm in diameter or larger (Increase to weight in one pole and increase the chance of ovarian rotation)</a:t>
            </a:r>
            <a:endParaRPr sz="1000">
              <a:solidFill>
                <a:schemeClr val="dk1"/>
              </a:solidFill>
              <a:highlight>
                <a:srgbClr val="FFFFFF"/>
              </a:highlight>
              <a:latin typeface="Mada"/>
              <a:ea typeface="Mada"/>
              <a:cs typeface="Mada"/>
              <a:sym typeface="Mada"/>
            </a:endParaRPr>
          </a:p>
          <a:p>
            <a:pPr indent="0" lvl="0" marL="457200" rtl="0" algn="l">
              <a:spcBef>
                <a:spcPts val="0"/>
              </a:spcBef>
              <a:spcAft>
                <a:spcPts val="0"/>
              </a:spcAft>
              <a:buNone/>
            </a:pPr>
            <a:r>
              <a:t/>
            </a:r>
            <a:endParaRPr sz="1000">
              <a:solidFill>
                <a:schemeClr val="dk1"/>
              </a:solidFill>
              <a:highlight>
                <a:srgbClr val="FFFFFF"/>
              </a:highlight>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highlight>
                  <a:srgbClr val="FFFFFF"/>
                </a:highlight>
                <a:latin typeface="Mada"/>
                <a:ea typeface="Mada"/>
                <a:cs typeface="Mada"/>
                <a:sym typeface="Mada"/>
              </a:rPr>
              <a:t>Patient presents with </a:t>
            </a:r>
            <a:r>
              <a:rPr b="1" lang="en-GB" sz="1000">
                <a:solidFill>
                  <a:schemeClr val="dk1"/>
                </a:solidFill>
                <a:highlight>
                  <a:srgbClr val="FFFFFF"/>
                </a:highlight>
                <a:latin typeface="Mada"/>
                <a:ea typeface="Mada"/>
                <a:cs typeface="Mada"/>
                <a:sym typeface="Mada"/>
              </a:rPr>
              <a:t>severe pelvic pain </a:t>
            </a:r>
            <a:r>
              <a:rPr lang="en-GB" sz="1000">
                <a:solidFill>
                  <a:schemeClr val="dk1"/>
                </a:solidFill>
                <a:highlight>
                  <a:srgbClr val="FFFFFF"/>
                </a:highlight>
                <a:latin typeface="Mada"/>
                <a:ea typeface="Mada"/>
                <a:cs typeface="Mada"/>
                <a:sym typeface="Mada"/>
              </a:rPr>
              <a:t>(Exclude hernia first), pain may be dull or stabbing.</a:t>
            </a:r>
            <a:endParaRPr sz="1000">
              <a:solidFill>
                <a:schemeClr val="dk1"/>
              </a:solidFill>
              <a:highlight>
                <a:srgbClr val="FFFFFF"/>
              </a:highlight>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highlight>
                  <a:srgbClr val="FFFFFF"/>
                </a:highlight>
                <a:latin typeface="Mada"/>
                <a:ea typeface="Mada"/>
                <a:cs typeface="Mada"/>
                <a:sym typeface="Mada"/>
              </a:rPr>
              <a:t>Pain may radiate to the abdomen, back, or </a:t>
            </a:r>
            <a:r>
              <a:rPr b="1" lang="en-GB" sz="1000">
                <a:solidFill>
                  <a:schemeClr val="dk1"/>
                </a:solidFill>
                <a:highlight>
                  <a:srgbClr val="FFFFFF"/>
                </a:highlight>
                <a:latin typeface="Mada"/>
                <a:ea typeface="Mada"/>
                <a:cs typeface="Mada"/>
                <a:sym typeface="Mada"/>
              </a:rPr>
              <a:t>flank.</a:t>
            </a:r>
            <a:endParaRPr b="1" sz="1000">
              <a:solidFill>
                <a:schemeClr val="dk1"/>
              </a:solidFill>
              <a:highlight>
                <a:srgbClr val="FFFFFF"/>
              </a:highlight>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highlight>
                  <a:srgbClr val="FFFFFF"/>
                </a:highlight>
                <a:latin typeface="Mada"/>
                <a:ea typeface="Mada"/>
                <a:cs typeface="Mada"/>
                <a:sym typeface="Mada"/>
              </a:rPr>
              <a:t>This is a true surgical emergency that can lead to necrosis, loss of ovary, and infertility if not identified promptly.</a:t>
            </a:r>
            <a:endParaRPr b="1" sz="1000">
              <a:solidFill>
                <a:schemeClr val="dk1"/>
              </a:solidFill>
              <a:highlight>
                <a:srgbClr val="FFFFFF"/>
              </a:highlight>
              <a:latin typeface="Mada"/>
              <a:ea typeface="Mada"/>
              <a:cs typeface="Mada"/>
              <a:sym typeface="Mada"/>
            </a:endParaRPr>
          </a:p>
        </p:txBody>
      </p:sp>
      <p:pic>
        <p:nvPicPr>
          <p:cNvPr id="909" name="Google Shape;909;p29"/>
          <p:cNvPicPr preferRelativeResize="0"/>
          <p:nvPr/>
        </p:nvPicPr>
        <p:blipFill>
          <a:blip r:embed="rId6">
            <a:alphaModFix/>
          </a:blip>
          <a:stretch>
            <a:fillRect/>
          </a:stretch>
        </p:blipFill>
        <p:spPr>
          <a:xfrm>
            <a:off x="4766114" y="7961227"/>
            <a:ext cx="626426" cy="626426"/>
          </a:xfrm>
          <a:prstGeom prst="rect">
            <a:avLst/>
          </a:prstGeom>
          <a:noFill/>
          <a:ln>
            <a:noFill/>
          </a:ln>
        </p:spPr>
      </p:pic>
      <p:sp>
        <p:nvSpPr>
          <p:cNvPr id="910" name="Google Shape;910;p29"/>
          <p:cNvSpPr/>
          <p:nvPr/>
        </p:nvSpPr>
        <p:spPr>
          <a:xfrm>
            <a:off x="6061100" y="793975"/>
            <a:ext cx="1363200" cy="824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B7B7B7"/>
                </a:solidFill>
                <a:latin typeface="Mada"/>
                <a:ea typeface="Mada"/>
                <a:cs typeface="Mada"/>
                <a:sym typeface="Mada"/>
              </a:rPr>
              <a:t>These OBJs were not found in davidson nor norman browse </a:t>
            </a:r>
            <a:endParaRPr b="1" sz="1200">
              <a:solidFill>
                <a:srgbClr val="B7B7B7"/>
              </a:solidFill>
              <a:latin typeface="Mada"/>
              <a:ea typeface="Mada"/>
              <a:cs typeface="Mada"/>
              <a:sym typeface="Mad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3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16" name="Google Shape;916;p30"/>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917" name="Google Shape;917;p30"/>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Infarction of the viscus</a:t>
            </a:r>
            <a:endParaRPr sz="2200"/>
          </a:p>
        </p:txBody>
      </p:sp>
      <p:sp>
        <p:nvSpPr>
          <p:cNvPr id="918" name="Google Shape;918;p30"/>
          <p:cNvSpPr txBox="1"/>
          <p:nvPr/>
        </p:nvSpPr>
        <p:spPr>
          <a:xfrm>
            <a:off x="-10422275" y="-1876500"/>
            <a:ext cx="610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Smal</a:t>
            </a:r>
            <a:endParaRPr/>
          </a:p>
        </p:txBody>
      </p:sp>
      <p:sp>
        <p:nvSpPr>
          <p:cNvPr id="919" name="Google Shape;919;p30"/>
          <p:cNvSpPr txBox="1"/>
          <p:nvPr/>
        </p:nvSpPr>
        <p:spPr>
          <a:xfrm>
            <a:off x="9804975" y="10954363"/>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p>
        </p:txBody>
      </p:sp>
      <p:grpSp>
        <p:nvGrpSpPr>
          <p:cNvPr id="920" name="Google Shape;920;p30"/>
          <p:cNvGrpSpPr/>
          <p:nvPr/>
        </p:nvGrpSpPr>
        <p:grpSpPr>
          <a:xfrm>
            <a:off x="356994" y="836215"/>
            <a:ext cx="467181" cy="476434"/>
            <a:chOff x="2410712" y="2415450"/>
            <a:chExt cx="312600" cy="312600"/>
          </a:xfrm>
        </p:grpSpPr>
        <p:sp>
          <p:nvSpPr>
            <p:cNvPr id="921" name="Google Shape;921;p3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3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3" name="Google Shape;923;p30"/>
          <p:cNvSpPr txBox="1"/>
          <p:nvPr/>
        </p:nvSpPr>
        <p:spPr>
          <a:xfrm>
            <a:off x="814275" y="862850"/>
            <a:ext cx="5525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Omentum/appendix epiploica (strangulation) </a:t>
            </a:r>
            <a:endParaRPr b="1" sz="1800">
              <a:solidFill>
                <a:srgbClr val="006D77"/>
              </a:solidFill>
              <a:highlight>
                <a:srgbClr val="EDF9F9"/>
              </a:highlight>
              <a:latin typeface="Lora"/>
              <a:ea typeface="Lora"/>
              <a:cs typeface="Lora"/>
              <a:sym typeface="Lora"/>
            </a:endParaRPr>
          </a:p>
        </p:txBody>
      </p:sp>
      <p:pic>
        <p:nvPicPr>
          <p:cNvPr id="924" name="Google Shape;924;p30"/>
          <p:cNvPicPr preferRelativeResize="0"/>
          <p:nvPr/>
        </p:nvPicPr>
        <p:blipFill>
          <a:blip r:embed="rId3">
            <a:alphaModFix/>
          </a:blip>
          <a:stretch>
            <a:fillRect/>
          </a:stretch>
        </p:blipFill>
        <p:spPr>
          <a:xfrm>
            <a:off x="2676587" y="1693174"/>
            <a:ext cx="2385424" cy="1685699"/>
          </a:xfrm>
          <a:prstGeom prst="rect">
            <a:avLst/>
          </a:prstGeom>
          <a:noFill/>
          <a:ln>
            <a:noFill/>
          </a:ln>
        </p:spPr>
      </p:pic>
      <p:sp>
        <p:nvSpPr>
          <p:cNvPr id="925" name="Google Shape;925;p30"/>
          <p:cNvSpPr/>
          <p:nvPr/>
        </p:nvSpPr>
        <p:spPr>
          <a:xfrm rot="-5400000">
            <a:off x="4688722" y="2368688"/>
            <a:ext cx="1685700" cy="1275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26" name="Google Shape;926;p30"/>
          <p:cNvCxnSpPr/>
          <p:nvPr/>
        </p:nvCxnSpPr>
        <p:spPr>
          <a:xfrm>
            <a:off x="5531584" y="1513163"/>
            <a:ext cx="0" cy="1893300"/>
          </a:xfrm>
          <a:prstGeom prst="straightConnector1">
            <a:avLst/>
          </a:prstGeom>
          <a:noFill/>
          <a:ln cap="flat" cmpd="sng" w="19050">
            <a:solidFill>
              <a:srgbClr val="000000"/>
            </a:solidFill>
            <a:prstDash val="solid"/>
            <a:round/>
            <a:headEnd len="med" w="med" type="none"/>
            <a:tailEnd len="med" w="med" type="oval"/>
          </a:ln>
        </p:spPr>
      </p:cxnSp>
      <p:sp>
        <p:nvSpPr>
          <p:cNvPr id="927" name="Google Shape;927;p30"/>
          <p:cNvSpPr/>
          <p:nvPr/>
        </p:nvSpPr>
        <p:spPr>
          <a:xfrm rot="5400000">
            <a:off x="1300397" y="2462488"/>
            <a:ext cx="1685700" cy="1275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28" name="Google Shape;928;p30"/>
          <p:cNvCxnSpPr/>
          <p:nvPr/>
        </p:nvCxnSpPr>
        <p:spPr>
          <a:xfrm rot="10800000">
            <a:off x="2143235" y="1552213"/>
            <a:ext cx="0" cy="1893300"/>
          </a:xfrm>
          <a:prstGeom prst="straightConnector1">
            <a:avLst/>
          </a:prstGeom>
          <a:noFill/>
          <a:ln cap="flat" cmpd="sng" w="19050">
            <a:solidFill>
              <a:srgbClr val="000000"/>
            </a:solidFill>
            <a:prstDash val="solid"/>
            <a:round/>
            <a:headEnd len="med" w="med" type="none"/>
            <a:tailEnd len="med" w="med" type="oval"/>
          </a:ln>
        </p:spPr>
      </p:cxnSp>
      <p:sp>
        <p:nvSpPr>
          <p:cNvPr id="929" name="Google Shape;929;p30"/>
          <p:cNvSpPr txBox="1"/>
          <p:nvPr/>
        </p:nvSpPr>
        <p:spPr>
          <a:xfrm>
            <a:off x="883725" y="3512100"/>
            <a:ext cx="4359600" cy="12006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highlight>
                  <a:srgbClr val="FFFFFF"/>
                </a:highlight>
                <a:latin typeface="Mada"/>
                <a:ea typeface="Mada"/>
                <a:cs typeface="Mada"/>
                <a:sym typeface="Mada"/>
              </a:rPr>
              <a:t>Acute epiploic appendagitis is an uncommon cause of abdominal pain (most often mistaken for acute diverticulitis.).</a:t>
            </a:r>
            <a:endParaRPr sz="1100">
              <a:solidFill>
                <a:schemeClr val="dk1"/>
              </a:solidFill>
              <a:highlight>
                <a:srgbClr val="FFFFFF"/>
              </a:highlight>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highlight>
                  <a:srgbClr val="FFFFFF"/>
                </a:highlight>
                <a:latin typeface="Mada"/>
                <a:ea typeface="Mada"/>
                <a:cs typeface="Mada"/>
                <a:sym typeface="Mada"/>
              </a:rPr>
              <a:t>It is caused by torsion of an epiploic appendage or spontaneous venous thrombosis of a draining appendageal vein.</a:t>
            </a:r>
            <a:endParaRPr sz="1100">
              <a:solidFill>
                <a:schemeClr val="dk1"/>
              </a:solidFill>
              <a:highlight>
                <a:srgbClr val="FFFFFF"/>
              </a:highlight>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highlight>
                  <a:srgbClr val="FFFFFF"/>
                </a:highlight>
                <a:latin typeface="Mada"/>
                <a:ea typeface="Mada"/>
                <a:cs typeface="Mada"/>
                <a:sym typeface="Mada"/>
              </a:rPr>
              <a:t>The diagnosis of this condition primarily relies on CT-scan</a:t>
            </a:r>
            <a:endParaRPr sz="1100">
              <a:solidFill>
                <a:schemeClr val="dk1"/>
              </a:solidFill>
              <a:highlight>
                <a:srgbClr val="FFFFFF"/>
              </a:highlight>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highlight>
                  <a:srgbClr val="FFFFFF"/>
                </a:highlight>
                <a:latin typeface="Mada"/>
                <a:ea typeface="Mada"/>
                <a:cs typeface="Mada"/>
                <a:sym typeface="Mada"/>
              </a:rPr>
              <a:t>Patients is afebrile, LLQ pain, labs show leukocytosis</a:t>
            </a:r>
            <a:endParaRPr sz="1100">
              <a:solidFill>
                <a:schemeClr val="dk1"/>
              </a:solidFill>
              <a:highlight>
                <a:srgbClr val="FFFFFF"/>
              </a:highlight>
              <a:latin typeface="Mada"/>
              <a:ea typeface="Mada"/>
              <a:cs typeface="Mada"/>
              <a:sym typeface="Mada"/>
            </a:endParaRPr>
          </a:p>
        </p:txBody>
      </p:sp>
      <p:sp>
        <p:nvSpPr>
          <p:cNvPr id="930" name="Google Shape;930;p30"/>
          <p:cNvSpPr/>
          <p:nvPr/>
        </p:nvSpPr>
        <p:spPr>
          <a:xfrm>
            <a:off x="812600" y="5301775"/>
            <a:ext cx="6113400" cy="51270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pic>
        <p:nvPicPr>
          <p:cNvPr id="931" name="Google Shape;931;p30"/>
          <p:cNvPicPr preferRelativeResize="0"/>
          <p:nvPr/>
        </p:nvPicPr>
        <p:blipFill>
          <a:blip r:embed="rId4">
            <a:alphaModFix/>
          </a:blip>
          <a:stretch>
            <a:fillRect/>
          </a:stretch>
        </p:blipFill>
        <p:spPr>
          <a:xfrm>
            <a:off x="5368113" y="3665999"/>
            <a:ext cx="1363200" cy="1071461"/>
          </a:xfrm>
          <a:prstGeom prst="rect">
            <a:avLst/>
          </a:prstGeom>
          <a:noFill/>
          <a:ln>
            <a:noFill/>
          </a:ln>
        </p:spPr>
      </p:pic>
      <p:sp>
        <p:nvSpPr>
          <p:cNvPr id="932" name="Google Shape;932;p30"/>
          <p:cNvSpPr/>
          <p:nvPr/>
        </p:nvSpPr>
        <p:spPr>
          <a:xfrm>
            <a:off x="5243325" y="3574000"/>
            <a:ext cx="1575600" cy="1308000"/>
          </a:xfrm>
          <a:prstGeom prst="rect">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30"/>
          <p:cNvSpPr/>
          <p:nvPr/>
        </p:nvSpPr>
        <p:spPr>
          <a:xfrm>
            <a:off x="5801900" y="3435900"/>
            <a:ext cx="1363200" cy="192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solidFill>
                  <a:srgbClr val="B7B7B7"/>
                </a:solidFill>
                <a:latin typeface="Mada"/>
                <a:ea typeface="Mada"/>
                <a:cs typeface="Mada"/>
                <a:sym typeface="Mada"/>
              </a:rPr>
              <a:t>Extra Picture</a:t>
            </a:r>
            <a:endParaRPr b="1">
              <a:solidFill>
                <a:srgbClr val="B7B7B7"/>
              </a:solidFill>
              <a:latin typeface="Mada"/>
              <a:ea typeface="Mada"/>
              <a:cs typeface="Mada"/>
              <a:sym typeface="Mada"/>
            </a:endParaRPr>
          </a:p>
        </p:txBody>
      </p:sp>
      <p:sp>
        <p:nvSpPr>
          <p:cNvPr id="934" name="Google Shape;934;p30"/>
          <p:cNvSpPr txBox="1"/>
          <p:nvPr/>
        </p:nvSpPr>
        <p:spPr>
          <a:xfrm>
            <a:off x="998875" y="5425450"/>
            <a:ext cx="5525700" cy="4971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GB" sz="1200" u="sng">
                <a:solidFill>
                  <a:schemeClr val="dk1"/>
                </a:solidFill>
                <a:latin typeface="Mada"/>
                <a:ea typeface="Mada"/>
                <a:cs typeface="Mada"/>
                <a:sym typeface="Mada"/>
              </a:rPr>
              <a:t>Case: </a:t>
            </a:r>
            <a:r>
              <a:rPr lang="en-GB" sz="1200">
                <a:solidFill>
                  <a:schemeClr val="dk1"/>
                </a:solidFill>
                <a:latin typeface="Mada"/>
                <a:ea typeface="Mada"/>
                <a:cs typeface="Mada"/>
                <a:sym typeface="Mada"/>
              </a:rPr>
              <a:t>A 72-year-old male, known for chronic knee pain on NSAIDS, had one months hx of epigastric pain, presented to ER with acute onset of severe abdominal pain, mainly epigastric.</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rPr lang="en-GB" sz="1200">
                <a:solidFill>
                  <a:schemeClr val="dk1"/>
                </a:solidFill>
                <a:latin typeface="Mada"/>
                <a:ea typeface="Mada"/>
                <a:cs typeface="Mada"/>
                <a:sym typeface="Mada"/>
              </a:rPr>
              <a:t>HR120, BP80/52, Temp </a:t>
            </a:r>
            <a:r>
              <a:rPr lang="en-GB" sz="1200">
                <a:solidFill>
                  <a:srgbClr val="CC0000"/>
                </a:solidFill>
                <a:latin typeface="Mada"/>
                <a:ea typeface="Mada"/>
                <a:cs typeface="Mada"/>
                <a:sym typeface="Mada"/>
              </a:rPr>
              <a:t>39.5 </a:t>
            </a:r>
            <a:r>
              <a:rPr lang="en-GB" sz="1200">
                <a:solidFill>
                  <a:srgbClr val="6AA84F"/>
                </a:solidFill>
                <a:latin typeface="Mada"/>
                <a:ea typeface="Mada"/>
                <a:cs typeface="Mada"/>
                <a:sym typeface="Mada"/>
              </a:rPr>
              <a:t>(Pyrexic)</a:t>
            </a:r>
            <a:endParaRPr sz="1200">
              <a:solidFill>
                <a:srgbClr val="6AA84F"/>
              </a:solidFill>
              <a:latin typeface="Mada"/>
              <a:ea typeface="Mada"/>
              <a:cs typeface="Mada"/>
              <a:sym typeface="Mada"/>
            </a:endParaRPr>
          </a:p>
          <a:p>
            <a:pPr indent="0" lvl="0" marL="0" rtl="0" algn="l">
              <a:lnSpc>
                <a:spcPct val="100000"/>
              </a:lnSpc>
              <a:spcBef>
                <a:spcPts val="0"/>
              </a:spcBef>
              <a:spcAft>
                <a:spcPts val="0"/>
              </a:spcAft>
              <a:buNone/>
            </a:pPr>
            <a:r>
              <a:rPr lang="en-GB" sz="1200">
                <a:solidFill>
                  <a:schemeClr val="dk1"/>
                </a:solidFill>
                <a:latin typeface="Mada"/>
                <a:ea typeface="Mada"/>
                <a:cs typeface="Mada"/>
                <a:sym typeface="Mada"/>
              </a:rPr>
              <a:t>Physical Examination: Rigid Abdomen</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rPr lang="en-GB" sz="1200">
                <a:solidFill>
                  <a:schemeClr val="dk1"/>
                </a:solidFill>
                <a:latin typeface="Mada"/>
                <a:ea typeface="Mada"/>
                <a:cs typeface="Mada"/>
                <a:sym typeface="Mada"/>
              </a:rPr>
              <a:t>Labs: WBC elevated, Amylase elevated</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rPr lang="en-GB" sz="1200">
                <a:solidFill>
                  <a:schemeClr val="dk1"/>
                </a:solidFill>
                <a:latin typeface="Mada"/>
                <a:ea typeface="Mada"/>
                <a:cs typeface="Mada"/>
                <a:sym typeface="Mada"/>
              </a:rPr>
              <a:t>On Imaging showed: free air under diaphragm (no need for endoscopy)</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rPr b="1" lang="en-GB" sz="1200" u="sng">
                <a:solidFill>
                  <a:schemeClr val="dk1"/>
                </a:solidFill>
                <a:latin typeface="Mada"/>
                <a:ea typeface="Mada"/>
                <a:cs typeface="Mada"/>
                <a:sym typeface="Mada"/>
              </a:rPr>
              <a:t>Answer</a:t>
            </a:r>
            <a:r>
              <a:rPr lang="en-GB" sz="1200">
                <a:solidFill>
                  <a:schemeClr val="dk1"/>
                </a:solidFill>
                <a:latin typeface="Mada"/>
                <a:ea typeface="Mada"/>
                <a:cs typeface="Mada"/>
                <a:sym typeface="Mada"/>
              </a:rPr>
              <a:t>: In this case, the patient have peptic ulcer perforation Picture (A).</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200">
                <a:solidFill>
                  <a:schemeClr val="dk1"/>
                </a:solidFill>
                <a:latin typeface="Mada"/>
                <a:ea typeface="Mada"/>
                <a:cs typeface="Mada"/>
                <a:sym typeface="Mada"/>
              </a:rPr>
              <a:t>We manage him by </a:t>
            </a:r>
            <a:r>
              <a:rPr lang="en-GB" sz="1100">
                <a:solidFill>
                  <a:srgbClr val="CC0000"/>
                </a:solidFill>
                <a:latin typeface="Mada"/>
                <a:ea typeface="Mada"/>
                <a:cs typeface="Mada"/>
                <a:sym typeface="Mada"/>
              </a:rPr>
              <a:t>Omental (Graham) patches Picture (B) - Takes a piece of omentum and adhere it to the perforation.</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rPr lang="en-GB" sz="1200">
                <a:solidFill>
                  <a:schemeClr val="dk1"/>
                </a:solidFill>
                <a:latin typeface="Mada"/>
                <a:ea typeface="Mada"/>
                <a:cs typeface="Mada"/>
                <a:sym typeface="Mada"/>
              </a:rPr>
              <a:t>Generally, we will start with AirwayBreathingCirculation (stabilize), surgery (Perform omental graham patch)  then conservative PPI &amp; ABX. </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rPr lang="en-GB" sz="1200">
                <a:solidFill>
                  <a:schemeClr val="dk1"/>
                </a:solidFill>
                <a:latin typeface="Mada"/>
                <a:ea typeface="Mada"/>
                <a:cs typeface="Mada"/>
                <a:sym typeface="Mada"/>
              </a:rPr>
              <a:t>Dr. Omar gave these notes which are not related to our objectives: </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rPr lang="en-GB" sz="1200">
                <a:solidFill>
                  <a:schemeClr val="dk1"/>
                </a:solidFill>
                <a:latin typeface="Mada"/>
                <a:ea typeface="Mada"/>
                <a:cs typeface="Mada"/>
                <a:sym typeface="Mada"/>
              </a:rPr>
              <a:t>Acute pancreatitis is caused by (Gallstones), while chronic by (Alcohol)</a:t>
            </a:r>
            <a:endParaRPr sz="1200">
              <a:solidFill>
                <a:schemeClr val="dk1"/>
              </a:solidFill>
              <a:latin typeface="Mada"/>
              <a:ea typeface="Mada"/>
              <a:cs typeface="Mada"/>
              <a:sym typeface="Mada"/>
            </a:endParaRPr>
          </a:p>
          <a:p>
            <a:pPr indent="0" lvl="0" marL="0" rtl="0" algn="l">
              <a:lnSpc>
                <a:spcPct val="100000"/>
              </a:lnSpc>
              <a:spcBef>
                <a:spcPts val="0"/>
              </a:spcBef>
              <a:spcAft>
                <a:spcPts val="0"/>
              </a:spcAft>
              <a:buNone/>
            </a:pPr>
            <a:r>
              <a:rPr lang="en-GB" sz="1200">
                <a:solidFill>
                  <a:schemeClr val="dk1"/>
                </a:solidFill>
                <a:latin typeface="Mada"/>
                <a:ea typeface="Mada"/>
                <a:cs typeface="Mada"/>
                <a:sym typeface="Mada"/>
              </a:rPr>
              <a:t>Abdominal Aortic Aneurysm symptoms starts only if  (&gt;4-5cm) </a:t>
            </a:r>
            <a:endParaRPr sz="1200">
              <a:solidFill>
                <a:schemeClr val="dk1"/>
              </a:solidFill>
              <a:latin typeface="Mada"/>
              <a:ea typeface="Mada"/>
              <a:cs typeface="Mada"/>
              <a:sym typeface="Mada"/>
            </a:endParaRPr>
          </a:p>
        </p:txBody>
      </p:sp>
      <p:pic>
        <p:nvPicPr>
          <p:cNvPr id="935" name="Google Shape;935;p30"/>
          <p:cNvPicPr preferRelativeResize="0"/>
          <p:nvPr/>
        </p:nvPicPr>
        <p:blipFill>
          <a:blip r:embed="rId5">
            <a:alphaModFix/>
          </a:blip>
          <a:stretch>
            <a:fillRect/>
          </a:stretch>
        </p:blipFill>
        <p:spPr>
          <a:xfrm>
            <a:off x="2524188" y="8260549"/>
            <a:ext cx="1078672" cy="1137275"/>
          </a:xfrm>
          <a:prstGeom prst="rect">
            <a:avLst/>
          </a:prstGeom>
          <a:noFill/>
          <a:ln>
            <a:noFill/>
          </a:ln>
        </p:spPr>
      </p:pic>
      <p:pic>
        <p:nvPicPr>
          <p:cNvPr id="936" name="Google Shape;936;p30"/>
          <p:cNvPicPr preferRelativeResize="0"/>
          <p:nvPr/>
        </p:nvPicPr>
        <p:blipFill>
          <a:blip r:embed="rId6">
            <a:alphaModFix/>
          </a:blip>
          <a:stretch>
            <a:fillRect/>
          </a:stretch>
        </p:blipFill>
        <p:spPr>
          <a:xfrm>
            <a:off x="3794774" y="8260550"/>
            <a:ext cx="1575599" cy="1137275"/>
          </a:xfrm>
          <a:prstGeom prst="rect">
            <a:avLst/>
          </a:prstGeom>
          <a:noFill/>
          <a:ln>
            <a:noFill/>
          </a:ln>
        </p:spPr>
      </p:pic>
      <p:sp>
        <p:nvSpPr>
          <p:cNvPr id="937" name="Google Shape;937;p30"/>
          <p:cNvSpPr txBox="1"/>
          <p:nvPr/>
        </p:nvSpPr>
        <p:spPr>
          <a:xfrm>
            <a:off x="2344025" y="8123350"/>
            <a:ext cx="921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006D77"/>
                </a:solidFill>
                <a:highlight>
                  <a:srgbClr val="EDF9F9"/>
                </a:highlight>
              </a:rPr>
              <a:t>A</a:t>
            </a:r>
            <a:endParaRPr sz="1600">
              <a:solidFill>
                <a:srgbClr val="006D77"/>
              </a:solidFill>
              <a:highlight>
                <a:srgbClr val="EDF9F9"/>
              </a:highlight>
            </a:endParaRPr>
          </a:p>
        </p:txBody>
      </p:sp>
      <p:sp>
        <p:nvSpPr>
          <p:cNvPr id="938" name="Google Shape;938;p30"/>
          <p:cNvSpPr txBox="1"/>
          <p:nvPr/>
        </p:nvSpPr>
        <p:spPr>
          <a:xfrm>
            <a:off x="3794775" y="8126003"/>
            <a:ext cx="921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006D77"/>
                </a:solidFill>
                <a:highlight>
                  <a:srgbClr val="EDF9F9"/>
                </a:highlight>
              </a:rPr>
              <a:t>B</a:t>
            </a:r>
            <a:endParaRPr sz="1600">
              <a:solidFill>
                <a:srgbClr val="006D77"/>
              </a:solidFill>
              <a:highlight>
                <a:srgbClr val="EDF9F9"/>
              </a:highlight>
            </a:endParaRPr>
          </a:p>
        </p:txBody>
      </p:sp>
      <p:sp>
        <p:nvSpPr>
          <p:cNvPr id="939" name="Google Shape;939;p30"/>
          <p:cNvSpPr/>
          <p:nvPr/>
        </p:nvSpPr>
        <p:spPr>
          <a:xfrm>
            <a:off x="6061100" y="793975"/>
            <a:ext cx="1363200" cy="8247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B7B7B7"/>
                </a:solidFill>
                <a:latin typeface="Mada"/>
                <a:ea typeface="Mada"/>
                <a:cs typeface="Mada"/>
                <a:sym typeface="Mada"/>
              </a:rPr>
              <a:t>These OBJs were not found in davidson nor norman browse </a:t>
            </a:r>
            <a:endParaRPr b="1" sz="1200">
              <a:solidFill>
                <a:srgbClr val="B7B7B7"/>
              </a:solidFill>
              <a:latin typeface="Mada"/>
              <a:ea typeface="Mada"/>
              <a:cs typeface="Mada"/>
              <a:sym typeface="Mada"/>
            </a:endParaRPr>
          </a:p>
        </p:txBody>
      </p:sp>
      <p:grpSp>
        <p:nvGrpSpPr>
          <p:cNvPr id="940" name="Google Shape;940;p30"/>
          <p:cNvGrpSpPr/>
          <p:nvPr/>
        </p:nvGrpSpPr>
        <p:grpSpPr>
          <a:xfrm>
            <a:off x="356994" y="4951015"/>
            <a:ext cx="467181" cy="476434"/>
            <a:chOff x="2410712" y="2415450"/>
            <a:chExt cx="312600" cy="312600"/>
          </a:xfrm>
        </p:grpSpPr>
        <p:sp>
          <p:nvSpPr>
            <p:cNvPr id="941" name="Google Shape;941;p3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3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3" name="Google Shape;943;p30"/>
          <p:cNvSpPr txBox="1"/>
          <p:nvPr/>
        </p:nvSpPr>
        <p:spPr>
          <a:xfrm>
            <a:off x="814275" y="4977650"/>
            <a:ext cx="5525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Case from the Dr</a:t>
            </a:r>
            <a:endParaRPr b="1" sz="1800">
              <a:solidFill>
                <a:srgbClr val="006D77"/>
              </a:solidFill>
              <a:highlight>
                <a:srgbClr val="EDF9F9"/>
              </a:highlight>
              <a:latin typeface="Lora"/>
              <a:ea typeface="Lora"/>
              <a:cs typeface="Lora"/>
              <a:sym typeface="Lor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3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31"/>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Summary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950" name="Google Shape;950;p31"/>
          <p:cNvCxnSpPr/>
          <p:nvPr/>
        </p:nvCxnSpPr>
        <p:spPr>
          <a:xfrm>
            <a:off x="2458075" y="677550"/>
            <a:ext cx="2880000" cy="3900"/>
          </a:xfrm>
          <a:prstGeom prst="straightConnector1">
            <a:avLst/>
          </a:prstGeom>
          <a:noFill/>
          <a:ln cap="flat" cmpd="sng" w="19050">
            <a:solidFill>
              <a:srgbClr val="83C5BE"/>
            </a:solidFill>
            <a:prstDash val="solid"/>
            <a:round/>
            <a:headEnd len="med" w="med" type="oval"/>
            <a:tailEnd len="med" w="med" type="oval"/>
          </a:ln>
        </p:spPr>
      </p:cxnSp>
      <p:sp>
        <p:nvSpPr>
          <p:cNvPr id="951" name="Google Shape;951;p31"/>
          <p:cNvSpPr/>
          <p:nvPr/>
        </p:nvSpPr>
        <p:spPr>
          <a:xfrm>
            <a:off x="74475" y="1014125"/>
            <a:ext cx="7440600" cy="94023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31"/>
          <p:cNvSpPr txBox="1"/>
          <p:nvPr/>
        </p:nvSpPr>
        <p:spPr>
          <a:xfrm>
            <a:off x="621951" y="698500"/>
            <a:ext cx="1682400" cy="30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Recall</a:t>
            </a:r>
            <a:endParaRPr sz="2400">
              <a:solidFill>
                <a:srgbClr val="E29578"/>
              </a:solidFill>
              <a:latin typeface="Lora"/>
              <a:ea typeface="Lora"/>
              <a:cs typeface="Lora"/>
              <a:sym typeface="Lora"/>
            </a:endParaRPr>
          </a:p>
        </p:txBody>
      </p:sp>
      <p:sp>
        <p:nvSpPr>
          <p:cNvPr id="953" name="Google Shape;953;p31"/>
          <p:cNvSpPr txBox="1"/>
          <p:nvPr/>
        </p:nvSpPr>
        <p:spPr>
          <a:xfrm>
            <a:off x="621950" y="1225450"/>
            <a:ext cx="6384900" cy="947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006D77"/>
                </a:solidFill>
                <a:latin typeface="Lora"/>
                <a:ea typeface="Lora"/>
                <a:cs typeface="Lora"/>
                <a:sym typeface="Lora"/>
              </a:rPr>
              <a:t>Q1:What is the treatment of </a:t>
            </a:r>
            <a:r>
              <a:rPr lang="en-GB" sz="1000">
                <a:solidFill>
                  <a:srgbClr val="006D77"/>
                </a:solidFill>
                <a:latin typeface="Lora"/>
                <a:ea typeface="Lora"/>
                <a:cs typeface="Lora"/>
                <a:sym typeface="Lora"/>
              </a:rPr>
              <a:t>appendicitis</a:t>
            </a:r>
            <a:r>
              <a:rPr lang="en-GB" sz="1000">
                <a:solidFill>
                  <a:srgbClr val="006D77"/>
                </a:solidFill>
                <a:latin typeface="Lora"/>
                <a:ea typeface="Lora"/>
                <a:cs typeface="Lora"/>
                <a:sym typeface="Lora"/>
              </a:rPr>
              <a:t>?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a:t>
            </a:r>
            <a:r>
              <a:rPr b="1" lang="en-GB" sz="1000">
                <a:solidFill>
                  <a:srgbClr val="83C5BE"/>
                </a:solidFill>
                <a:latin typeface="Mada"/>
                <a:ea typeface="Mada"/>
                <a:cs typeface="Mada"/>
                <a:sym typeface="Mada"/>
              </a:rPr>
              <a:t>Nonperforated</a:t>
            </a:r>
            <a:r>
              <a:rPr lang="en-GB" sz="1000">
                <a:solidFill>
                  <a:srgbClr val="83C5BE"/>
                </a:solidFill>
                <a:latin typeface="Mada"/>
                <a:ea typeface="Mada"/>
                <a:cs typeface="Mada"/>
                <a:sym typeface="Mada"/>
              </a:rPr>
              <a:t>—prompt appendectomy and cefoxitin to avoid perforation</a:t>
            </a:r>
            <a:endParaRPr sz="1000">
              <a:solidFill>
                <a:srgbClr val="83C5BE"/>
              </a:solidFill>
              <a:latin typeface="Mada"/>
              <a:ea typeface="Mada"/>
              <a:cs typeface="Mada"/>
              <a:sym typeface="Mada"/>
            </a:endParaRPr>
          </a:p>
          <a:p>
            <a:pPr indent="0" lvl="0" marL="0" rtl="0" algn="l">
              <a:spcBef>
                <a:spcPts val="0"/>
              </a:spcBef>
              <a:spcAft>
                <a:spcPts val="0"/>
              </a:spcAft>
              <a:buNone/>
            </a:pPr>
            <a:r>
              <a:rPr b="1" lang="en-GB" sz="1000">
                <a:solidFill>
                  <a:srgbClr val="83C5BE"/>
                </a:solidFill>
                <a:latin typeface="Mada"/>
                <a:ea typeface="Mada"/>
                <a:cs typeface="Mada"/>
                <a:sym typeface="Mada"/>
              </a:rPr>
              <a:t> Perforated</a:t>
            </a:r>
            <a:r>
              <a:rPr lang="en-GB" sz="1000">
                <a:solidFill>
                  <a:srgbClr val="83C5BE"/>
                </a:solidFill>
                <a:latin typeface="Mada"/>
                <a:ea typeface="Mada"/>
                <a:cs typeface="Mada"/>
                <a:sym typeface="Mada"/>
              </a:rPr>
              <a:t>—triple antibiotics, fluid resuscitation, and prompt appendectomy;  all pus is drained and cultures obtained, with postoperative antibiotics  continued for 5 to 7 days,  ±drain</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 What is the approximate risk of perforation of </a:t>
            </a:r>
            <a:r>
              <a:rPr lang="en-GB" sz="1000">
                <a:solidFill>
                  <a:srgbClr val="006D77"/>
                </a:solidFill>
                <a:latin typeface="Lora"/>
                <a:ea typeface="Lora"/>
                <a:cs typeface="Lora"/>
                <a:sym typeface="Lora"/>
              </a:rPr>
              <a:t>inflamed</a:t>
            </a:r>
            <a:r>
              <a:rPr lang="en-GB" sz="1000">
                <a:solidFill>
                  <a:srgbClr val="006D77"/>
                </a:solidFill>
                <a:latin typeface="Lora"/>
                <a:ea typeface="Lora"/>
                <a:cs typeface="Lora"/>
                <a:sym typeface="Lora"/>
              </a:rPr>
              <a:t> appendix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≈25% after 24 hours from onset of symptoms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≈50% by 36 hours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≈75% by 48 hours</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Q3: What is Boerhaave’s syndrome?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Esophageal perforation</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Q4: Why is the esophagus susceptible to perforation and more likely to break down an anastomosis?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No serosa</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Q5: What is the treatment of Boerhaave’s syndrome?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Answer: Surgery within 24 hours to drain the mediastinum and surgically close the perforation and placement of pleural patch; broad-spectrum antibiotics</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Q6: Overall, what is the most common cause of esophageal perforation?</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Iatrogenic (most commonly cervical esophagus)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Q7:What are graham patches</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Placement of omentum with stitches over a gastric or duodenal perforation (i.e., omentum is used to plug the hole)</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Q8: What is Free air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Air free within the peritoneal cavity (air or gas should be seen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only within the bowel or stomach); results from bowel or stomach perforation</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Q9: What is the seatbelt sign?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Ecchymosis on lower abdomen from wearing a seatbelt (≈10% of patients with this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sign have a small bowel perforation!)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Q10: What is </a:t>
            </a:r>
            <a:r>
              <a:rPr b="1" lang="en-GB" sz="1000">
                <a:solidFill>
                  <a:srgbClr val="006D77"/>
                </a:solidFill>
                <a:latin typeface="Lora"/>
                <a:ea typeface="Lora"/>
                <a:cs typeface="Lora"/>
                <a:sym typeface="Lora"/>
              </a:rPr>
              <a:t>diverticulitis</a:t>
            </a:r>
            <a:r>
              <a:rPr lang="en-GB" sz="1000">
                <a:solidFill>
                  <a:srgbClr val="006D77"/>
                </a:solidFill>
                <a:latin typeface="Lora"/>
                <a:ea typeface="Lora"/>
                <a:cs typeface="Lora"/>
                <a:sym typeface="Lora"/>
              </a:rPr>
              <a:t>?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Answer:Infection or perforation of a diverticulum</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Q11: What is the pathophysiology?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Answer:Obstruction of diverticulum by a fecalith leading to inflammation and microperforation</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Q12: What are the associated radiographic findings?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On x-ray: ileus, partially obstructed colon, air-fluid levels, free air if perforated On abdominal/pelvic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CT scan: swollen, edematous bowel wall; particularly helpful in diagnosing an abscess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Q13: What are the associated barium enema findings?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Barium enema should be avoided in acute cases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Q14:  Is colonoscopy safe in an acute setting?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No, there is increased risk of perforation</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Q15: What is the best test for diverticulitis?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CT scan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Q16: What is the initial therapy?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IV fluids, NPO, broad-spectrum antibiotics with anaerobic coverage, NG suction (as needed for emesis/ileus)</a:t>
            </a:r>
            <a:endParaRPr sz="1000">
              <a:solidFill>
                <a:srgbClr val="83C5BE"/>
              </a:solidFill>
              <a:latin typeface="Mada"/>
              <a:ea typeface="Mada"/>
              <a:cs typeface="Mada"/>
              <a:sym typeface="Mada"/>
            </a:endParaRPr>
          </a:p>
        </p:txBody>
      </p:sp>
      <p:pic>
        <p:nvPicPr>
          <p:cNvPr id="954" name="Google Shape;954;p31"/>
          <p:cNvPicPr preferRelativeResize="0"/>
          <p:nvPr/>
        </p:nvPicPr>
        <p:blipFill>
          <a:blip r:embed="rId3">
            <a:alphaModFix/>
          </a:blip>
          <a:stretch>
            <a:fillRect/>
          </a:stretch>
        </p:blipFill>
        <p:spPr>
          <a:xfrm>
            <a:off x="5518825" y="5378324"/>
            <a:ext cx="1488050" cy="13222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4"/>
          <p:cNvSpPr/>
          <p:nvPr/>
        </p:nvSpPr>
        <p:spPr>
          <a:xfrm>
            <a:off x="4461675" y="2936036"/>
            <a:ext cx="1272944" cy="1129379"/>
          </a:xfrm>
          <a:custGeom>
            <a:rect b="b" l="l" r="r" t="t"/>
            <a:pathLst>
              <a:path extrusionOk="0" h="46324" w="50806">
                <a:moveTo>
                  <a:pt x="19562" y="176"/>
                </a:moveTo>
                <a:cubicBezTo>
                  <a:pt x="12548" y="530"/>
                  <a:pt x="5838" y="1145"/>
                  <a:pt x="2923" y="7885"/>
                </a:cubicBezTo>
                <a:cubicBezTo>
                  <a:pt x="8" y="14625"/>
                  <a:pt x="-1469" y="34240"/>
                  <a:pt x="2073" y="40616"/>
                </a:cubicBezTo>
                <a:cubicBezTo>
                  <a:pt x="5615" y="46992"/>
                  <a:pt x="16313" y="46496"/>
                  <a:pt x="24177" y="46142"/>
                </a:cubicBezTo>
                <a:cubicBezTo>
                  <a:pt x="32041" y="45788"/>
                  <a:pt x="45786" y="45222"/>
                  <a:pt x="49257" y="38491"/>
                </a:cubicBezTo>
                <a:cubicBezTo>
                  <a:pt x="52729" y="31761"/>
                  <a:pt x="49955" y="12145"/>
                  <a:pt x="45006" y="5759"/>
                </a:cubicBezTo>
                <a:cubicBezTo>
                  <a:pt x="40057" y="-627"/>
                  <a:pt x="26576" y="-178"/>
                  <a:pt x="19562" y="176"/>
                </a:cubicBezTo>
                <a:close/>
              </a:path>
            </a:pathLst>
          </a:custGeom>
          <a:solidFill>
            <a:srgbClr val="FFDDD2"/>
          </a:solidFill>
          <a:ln>
            <a:noFill/>
          </a:ln>
        </p:spPr>
      </p:sp>
      <p:sp>
        <p:nvSpPr>
          <p:cNvPr id="80" name="Google Shape;80;p14"/>
          <p:cNvSpPr/>
          <p:nvPr/>
        </p:nvSpPr>
        <p:spPr>
          <a:xfrm>
            <a:off x="1226860" y="1064825"/>
            <a:ext cx="1685700" cy="1275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1" name="Google Shape;81;p14"/>
          <p:cNvCxnSpPr/>
          <p:nvPr/>
        </p:nvCxnSpPr>
        <p:spPr>
          <a:xfrm>
            <a:off x="2042335" y="181937"/>
            <a:ext cx="0" cy="1893300"/>
          </a:xfrm>
          <a:prstGeom prst="straightConnector1">
            <a:avLst/>
          </a:prstGeom>
          <a:noFill/>
          <a:ln cap="flat" cmpd="sng" w="19050">
            <a:solidFill>
              <a:srgbClr val="000000"/>
            </a:solidFill>
            <a:prstDash val="solid"/>
            <a:round/>
            <a:headEnd len="med" w="med" type="none"/>
            <a:tailEnd len="med" w="med" type="oval"/>
          </a:ln>
        </p:spPr>
      </p:cxnSp>
      <p:sp>
        <p:nvSpPr>
          <p:cNvPr id="82" name="Google Shape;82;p1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 name="Google Shape;83;p14"/>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84" name="Google Shape;84;p14"/>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Introduction</a:t>
            </a:r>
            <a:endParaRPr sz="2200"/>
          </a:p>
        </p:txBody>
      </p:sp>
      <p:sp>
        <p:nvSpPr>
          <p:cNvPr id="85" name="Google Shape;85;p14"/>
          <p:cNvSpPr/>
          <p:nvPr/>
        </p:nvSpPr>
        <p:spPr>
          <a:xfrm rot="10800000">
            <a:off x="4804510" y="2532450"/>
            <a:ext cx="1685700" cy="1275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6" name="Google Shape;86;p14"/>
          <p:cNvCxnSpPr/>
          <p:nvPr/>
        </p:nvCxnSpPr>
        <p:spPr>
          <a:xfrm rot="10800000">
            <a:off x="5674735" y="1649538"/>
            <a:ext cx="0" cy="1893300"/>
          </a:xfrm>
          <a:prstGeom prst="straightConnector1">
            <a:avLst/>
          </a:prstGeom>
          <a:noFill/>
          <a:ln cap="flat" cmpd="sng" w="19050">
            <a:solidFill>
              <a:srgbClr val="000000"/>
            </a:solidFill>
            <a:prstDash val="solid"/>
            <a:round/>
            <a:headEnd len="med" w="med" type="none"/>
            <a:tailEnd len="med" w="med" type="oval"/>
          </a:ln>
        </p:spPr>
      </p:cxnSp>
      <p:pic>
        <p:nvPicPr>
          <p:cNvPr id="87" name="Google Shape;87;p14"/>
          <p:cNvPicPr preferRelativeResize="0"/>
          <p:nvPr/>
        </p:nvPicPr>
        <p:blipFill>
          <a:blip r:embed="rId3">
            <a:alphaModFix/>
          </a:blip>
          <a:stretch>
            <a:fillRect/>
          </a:stretch>
        </p:blipFill>
        <p:spPr>
          <a:xfrm>
            <a:off x="4700700" y="1141013"/>
            <a:ext cx="1893299" cy="1325679"/>
          </a:xfrm>
          <a:prstGeom prst="rect">
            <a:avLst/>
          </a:prstGeom>
          <a:noFill/>
          <a:ln>
            <a:noFill/>
          </a:ln>
        </p:spPr>
      </p:pic>
      <p:sp>
        <p:nvSpPr>
          <p:cNvPr id="88" name="Google Shape;88;p14"/>
          <p:cNvSpPr txBox="1"/>
          <p:nvPr/>
        </p:nvSpPr>
        <p:spPr>
          <a:xfrm>
            <a:off x="1269700" y="1287550"/>
            <a:ext cx="3762000" cy="1108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Acute Abdomen:</a:t>
            </a:r>
            <a:r>
              <a:rPr lang="en-GB" sz="1200">
                <a:solidFill>
                  <a:srgbClr val="6AA84F"/>
                </a:solidFill>
                <a:latin typeface="Mada"/>
                <a:ea typeface="Mada"/>
                <a:cs typeface="Mada"/>
                <a:sym typeface="Mada"/>
              </a:rPr>
              <a:t> Is any abdominal condition </a:t>
            </a:r>
            <a:r>
              <a:rPr lang="en-GB" sz="1200">
                <a:solidFill>
                  <a:srgbClr val="1C4588"/>
                </a:solidFill>
                <a:latin typeface="Mada"/>
                <a:ea typeface="Mada"/>
                <a:cs typeface="Mada"/>
                <a:sym typeface="Mada"/>
              </a:rPr>
              <a:t>(With main symptoms being the pain)</a:t>
            </a:r>
            <a:r>
              <a:rPr lang="en-GB" sz="1200">
                <a:solidFill>
                  <a:srgbClr val="6AA84F"/>
                </a:solidFill>
                <a:latin typeface="Mada"/>
                <a:ea typeface="Mada"/>
                <a:cs typeface="Mada"/>
                <a:sym typeface="Mada"/>
              </a:rPr>
              <a:t> that mandate emergent intervention (That intervention not necessary surgical, it may be medical).</a:t>
            </a:r>
            <a:r>
              <a:rPr lang="en-GB" sz="1200">
                <a:solidFill>
                  <a:srgbClr val="144A94"/>
                </a:solidFill>
                <a:latin typeface="Mada"/>
                <a:ea typeface="Mada"/>
                <a:cs typeface="Mada"/>
                <a:sym typeface="Mada"/>
              </a:rPr>
              <a:t> </a:t>
            </a:r>
            <a:r>
              <a:rPr lang="en-GB" sz="1200">
                <a:solidFill>
                  <a:srgbClr val="1C4588"/>
                </a:solidFill>
                <a:latin typeface="Mada"/>
                <a:ea typeface="Mada"/>
                <a:cs typeface="Mada"/>
                <a:sym typeface="Mada"/>
              </a:rPr>
              <a:t>It can be life-threatening or trivial.</a:t>
            </a:r>
            <a:endParaRPr sz="1200">
              <a:solidFill>
                <a:srgbClr val="1C4588"/>
              </a:solidFill>
              <a:latin typeface="Mada"/>
              <a:ea typeface="Mada"/>
              <a:cs typeface="Mada"/>
              <a:sym typeface="Mada"/>
            </a:endParaRPr>
          </a:p>
        </p:txBody>
      </p:sp>
      <p:sp>
        <p:nvSpPr>
          <p:cNvPr id="89" name="Google Shape;89;p14"/>
          <p:cNvSpPr txBox="1"/>
          <p:nvPr/>
        </p:nvSpPr>
        <p:spPr>
          <a:xfrm>
            <a:off x="2230700" y="4564075"/>
            <a:ext cx="3399900" cy="356700"/>
          </a:xfrm>
          <a:prstGeom prst="rect">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800">
                <a:solidFill>
                  <a:srgbClr val="999999"/>
                </a:solidFill>
                <a:latin typeface="Lora"/>
                <a:ea typeface="Lora"/>
                <a:cs typeface="Lora"/>
                <a:sym typeface="Lora"/>
              </a:rPr>
              <a:t>The highest mortality conditions of acute abdomen </a:t>
            </a:r>
            <a:endParaRPr sz="1800">
              <a:solidFill>
                <a:srgbClr val="999999"/>
              </a:solidFill>
              <a:latin typeface="Lora"/>
              <a:ea typeface="Lora"/>
              <a:cs typeface="Lora"/>
              <a:sym typeface="Lora"/>
            </a:endParaRPr>
          </a:p>
        </p:txBody>
      </p:sp>
      <p:graphicFrame>
        <p:nvGraphicFramePr>
          <p:cNvPr id="90" name="Google Shape;90;p14"/>
          <p:cNvGraphicFramePr/>
          <p:nvPr/>
        </p:nvGraphicFramePr>
        <p:xfrm>
          <a:off x="901825" y="5059850"/>
          <a:ext cx="3000000" cy="3000000"/>
        </p:xfrm>
        <a:graphic>
          <a:graphicData uri="http://schemas.openxmlformats.org/drawingml/2006/table">
            <a:tbl>
              <a:tblPr>
                <a:noFill/>
                <a:tableStyleId>{DA38DF2D-E80D-4F74-A7BE-34DB43027AB1}</a:tableStyleId>
              </a:tblPr>
              <a:tblGrid>
                <a:gridCol w="1928625"/>
                <a:gridCol w="1928625"/>
                <a:gridCol w="1928625"/>
              </a:tblGrid>
              <a:tr h="640750">
                <a:tc>
                  <a:txBody>
                    <a:bodyPr/>
                    <a:lstStyle/>
                    <a:p>
                      <a:pPr indent="0" lvl="0" marL="0" rtl="0" algn="ctr">
                        <a:spcBef>
                          <a:spcPts val="0"/>
                        </a:spcBef>
                        <a:spcAft>
                          <a:spcPts val="0"/>
                        </a:spcAft>
                        <a:buClr>
                          <a:schemeClr val="dk1"/>
                        </a:buClr>
                        <a:buSzPts val="1100"/>
                        <a:buFont typeface="Arial"/>
                        <a:buNone/>
                      </a:pPr>
                      <a:r>
                        <a:rPr lang="en-GB" sz="1300">
                          <a:solidFill>
                            <a:srgbClr val="1C4588"/>
                          </a:solidFill>
                          <a:latin typeface="Mada"/>
                          <a:ea typeface="Mada"/>
                          <a:cs typeface="Mada"/>
                          <a:sym typeface="Mada"/>
                        </a:rPr>
                        <a:t>Laparotomy of unresectable cancer</a:t>
                      </a:r>
                      <a:endParaRPr sz="1300">
                        <a:solidFill>
                          <a:srgbClr val="1C4588"/>
                        </a:solidFill>
                        <a:latin typeface="Mada"/>
                        <a:ea typeface="Mada"/>
                        <a:cs typeface="Mada"/>
                        <a:sym typeface="Mada"/>
                      </a:endParaRPr>
                    </a:p>
                  </a:txBody>
                  <a:tcPr marT="91425" marB="91425" marR="91425" marL="91425" anchor="ctr">
                    <a:lnL cap="flat" cmpd="sng" w="19050">
                      <a:solidFill>
                        <a:srgbClr val="F7DFB9">
                          <a:alpha val="0"/>
                        </a:srgbClr>
                      </a:solidFill>
                      <a:prstDash val="solid"/>
                      <a:round/>
                      <a:headEnd len="sm" w="sm" type="none"/>
                      <a:tailEnd len="sm" w="sm" type="none"/>
                    </a:lnL>
                    <a:lnR cap="flat" cmpd="sng" w="19050">
                      <a:solidFill>
                        <a:srgbClr val="F7DFB9">
                          <a:alpha val="0"/>
                        </a:srgbClr>
                      </a:solidFill>
                      <a:prstDash val="solid"/>
                      <a:round/>
                      <a:headEnd len="sm" w="sm" type="none"/>
                      <a:tailEnd len="sm" w="sm" type="none"/>
                    </a:lnR>
                    <a:lnT cap="flat" cmpd="sng" w="19050">
                      <a:solidFill>
                        <a:srgbClr val="F7DFB9">
                          <a:alpha val="0"/>
                        </a:srgbClr>
                      </a:solidFill>
                      <a:prstDash val="solid"/>
                      <a:round/>
                      <a:headEnd len="sm" w="sm" type="none"/>
                      <a:tailEnd len="sm" w="sm" type="none"/>
                    </a:lnT>
                    <a:lnB cap="flat" cmpd="sng" w="19050">
                      <a:solidFill>
                        <a:srgbClr val="FFDDD2"/>
                      </a:solidFill>
                      <a:prstDash val="solid"/>
                      <a:round/>
                      <a:headEnd len="sm" w="sm" type="none"/>
                      <a:tailEnd len="sm" w="sm" type="none"/>
                    </a:lnB>
                  </a:tcPr>
                </a:tc>
                <a:tc>
                  <a:txBody>
                    <a:bodyPr/>
                    <a:lstStyle/>
                    <a:p>
                      <a:pPr indent="0" lvl="0" marL="0" rtl="0" algn="ctr">
                        <a:spcBef>
                          <a:spcPts val="0"/>
                        </a:spcBef>
                        <a:spcAft>
                          <a:spcPts val="0"/>
                        </a:spcAft>
                        <a:buNone/>
                      </a:pPr>
                      <a:r>
                        <a:rPr lang="en-GB" sz="1300">
                          <a:solidFill>
                            <a:srgbClr val="1C4588"/>
                          </a:solidFill>
                          <a:latin typeface="Mada"/>
                          <a:ea typeface="Mada"/>
                          <a:cs typeface="Mada"/>
                          <a:sym typeface="Mada"/>
                        </a:rPr>
                        <a:t>Ruptured abdominal aortic aneurysm</a:t>
                      </a:r>
                      <a:endParaRPr sz="1300">
                        <a:solidFill>
                          <a:srgbClr val="1C4588"/>
                        </a:solidFill>
                        <a:latin typeface="Mada"/>
                        <a:ea typeface="Mada"/>
                        <a:cs typeface="Mada"/>
                        <a:sym typeface="Mada"/>
                      </a:endParaRPr>
                    </a:p>
                  </a:txBody>
                  <a:tcPr marT="91425" marB="91425" marR="91425" marL="91425" anchor="ctr">
                    <a:lnL cap="flat" cmpd="sng" w="19050">
                      <a:solidFill>
                        <a:srgbClr val="F7DFB9">
                          <a:alpha val="0"/>
                        </a:srgbClr>
                      </a:solidFill>
                      <a:prstDash val="solid"/>
                      <a:round/>
                      <a:headEnd len="sm" w="sm" type="none"/>
                      <a:tailEnd len="sm" w="sm" type="none"/>
                    </a:lnL>
                    <a:lnR cap="flat" cmpd="sng" w="19050">
                      <a:solidFill>
                        <a:srgbClr val="F7DFB9">
                          <a:alpha val="0"/>
                        </a:srgbClr>
                      </a:solidFill>
                      <a:prstDash val="solid"/>
                      <a:round/>
                      <a:headEnd len="sm" w="sm" type="none"/>
                      <a:tailEnd len="sm" w="sm" type="none"/>
                    </a:lnR>
                    <a:lnT cap="flat" cmpd="sng" w="19050">
                      <a:solidFill>
                        <a:srgbClr val="F7DFB9">
                          <a:alpha val="0"/>
                        </a:srgbClr>
                      </a:solidFill>
                      <a:prstDash val="solid"/>
                      <a:round/>
                      <a:headEnd len="sm" w="sm" type="none"/>
                      <a:tailEnd len="sm" w="sm" type="none"/>
                    </a:lnT>
                    <a:lnB cap="flat" cmpd="sng" w="19050">
                      <a:solidFill>
                        <a:srgbClr val="EDF9F9"/>
                      </a:solidFill>
                      <a:prstDash val="solid"/>
                      <a:round/>
                      <a:headEnd len="sm" w="sm" type="none"/>
                      <a:tailEnd len="sm" w="sm" type="none"/>
                    </a:lnB>
                  </a:tcPr>
                </a:tc>
                <a:tc>
                  <a:txBody>
                    <a:bodyPr/>
                    <a:lstStyle/>
                    <a:p>
                      <a:pPr indent="0" lvl="0" marL="0" rtl="0" algn="ctr">
                        <a:spcBef>
                          <a:spcPts val="0"/>
                        </a:spcBef>
                        <a:spcAft>
                          <a:spcPts val="0"/>
                        </a:spcAft>
                        <a:buNone/>
                      </a:pPr>
                      <a:r>
                        <a:rPr lang="en-GB" sz="1300">
                          <a:solidFill>
                            <a:srgbClr val="CC0000"/>
                          </a:solidFill>
                          <a:latin typeface="Mada"/>
                          <a:ea typeface="Mada"/>
                          <a:cs typeface="Mada"/>
                          <a:sym typeface="Mada"/>
                        </a:rPr>
                        <a:t>Perforation of the viscus </a:t>
                      </a:r>
                      <a:r>
                        <a:rPr lang="en-GB" sz="1300">
                          <a:solidFill>
                            <a:srgbClr val="1C4588"/>
                          </a:solidFill>
                          <a:latin typeface="Mada"/>
                          <a:ea typeface="Mada"/>
                          <a:cs typeface="Mada"/>
                          <a:sym typeface="Mada"/>
                        </a:rPr>
                        <a:t>(Especially the colon)</a:t>
                      </a:r>
                      <a:endParaRPr sz="1300">
                        <a:solidFill>
                          <a:srgbClr val="1C4588"/>
                        </a:solidFill>
                        <a:latin typeface="Mada"/>
                        <a:ea typeface="Mada"/>
                        <a:cs typeface="Mada"/>
                        <a:sym typeface="Mada"/>
                      </a:endParaRPr>
                    </a:p>
                  </a:txBody>
                  <a:tcPr marT="91425" marB="91425" marR="91425" marL="91425" anchor="ctr">
                    <a:lnL cap="flat" cmpd="sng" w="19050">
                      <a:solidFill>
                        <a:srgbClr val="F7DFB9">
                          <a:alpha val="0"/>
                        </a:srgbClr>
                      </a:solidFill>
                      <a:prstDash val="solid"/>
                      <a:round/>
                      <a:headEnd len="sm" w="sm" type="none"/>
                      <a:tailEnd len="sm" w="sm" type="none"/>
                    </a:lnL>
                    <a:lnR cap="flat" cmpd="sng" w="19050">
                      <a:solidFill>
                        <a:srgbClr val="F7DFB9">
                          <a:alpha val="0"/>
                        </a:srgbClr>
                      </a:solidFill>
                      <a:prstDash val="solid"/>
                      <a:round/>
                      <a:headEnd len="sm" w="sm" type="none"/>
                      <a:tailEnd len="sm" w="sm" type="none"/>
                    </a:lnR>
                    <a:lnT cap="flat" cmpd="sng" w="19050">
                      <a:solidFill>
                        <a:srgbClr val="F7DFB9">
                          <a:alpha val="0"/>
                        </a:srgbClr>
                      </a:solidFill>
                      <a:prstDash val="solid"/>
                      <a:round/>
                      <a:headEnd len="sm" w="sm" type="none"/>
                      <a:tailEnd len="sm" w="sm" type="none"/>
                    </a:lnT>
                    <a:lnB cap="flat" cmpd="sng" w="19050">
                      <a:solidFill>
                        <a:srgbClr val="006D77"/>
                      </a:solidFill>
                      <a:prstDash val="solid"/>
                      <a:round/>
                      <a:headEnd len="sm" w="sm" type="none"/>
                      <a:tailEnd len="sm" w="sm" type="none"/>
                    </a:lnB>
                  </a:tcPr>
                </a:tc>
              </a:tr>
            </a:tbl>
          </a:graphicData>
        </a:graphic>
      </p:graphicFrame>
      <p:sp>
        <p:nvSpPr>
          <p:cNvPr id="91" name="Google Shape;91;p14"/>
          <p:cNvSpPr/>
          <p:nvPr/>
        </p:nvSpPr>
        <p:spPr>
          <a:xfrm>
            <a:off x="1637725" y="2929300"/>
            <a:ext cx="1272944" cy="1129379"/>
          </a:xfrm>
          <a:custGeom>
            <a:rect b="b" l="l" r="r" t="t"/>
            <a:pathLst>
              <a:path extrusionOk="0" h="46324" w="50806">
                <a:moveTo>
                  <a:pt x="19562" y="176"/>
                </a:moveTo>
                <a:cubicBezTo>
                  <a:pt x="12548" y="530"/>
                  <a:pt x="5838" y="1145"/>
                  <a:pt x="2923" y="7885"/>
                </a:cubicBezTo>
                <a:cubicBezTo>
                  <a:pt x="8" y="14625"/>
                  <a:pt x="-1469" y="34240"/>
                  <a:pt x="2073" y="40616"/>
                </a:cubicBezTo>
                <a:cubicBezTo>
                  <a:pt x="5615" y="46992"/>
                  <a:pt x="16313" y="46496"/>
                  <a:pt x="24177" y="46142"/>
                </a:cubicBezTo>
                <a:cubicBezTo>
                  <a:pt x="32041" y="45788"/>
                  <a:pt x="45786" y="45222"/>
                  <a:pt x="49257" y="38491"/>
                </a:cubicBezTo>
                <a:cubicBezTo>
                  <a:pt x="52729" y="31761"/>
                  <a:pt x="49955" y="12145"/>
                  <a:pt x="45006" y="5759"/>
                </a:cubicBezTo>
                <a:cubicBezTo>
                  <a:pt x="40057" y="-627"/>
                  <a:pt x="26576" y="-178"/>
                  <a:pt x="19562" y="176"/>
                </a:cubicBezTo>
                <a:close/>
              </a:path>
            </a:pathLst>
          </a:custGeom>
          <a:solidFill>
            <a:srgbClr val="FFDDD2"/>
          </a:solidFill>
          <a:ln>
            <a:noFill/>
          </a:ln>
        </p:spPr>
      </p:sp>
      <p:sp>
        <p:nvSpPr>
          <p:cNvPr id="92" name="Google Shape;92;p14"/>
          <p:cNvSpPr txBox="1"/>
          <p:nvPr/>
        </p:nvSpPr>
        <p:spPr>
          <a:xfrm>
            <a:off x="892025" y="2776900"/>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1C4588"/>
                </a:solidFill>
                <a:latin typeface="Mada"/>
                <a:ea typeface="Mada"/>
                <a:cs typeface="Mada"/>
                <a:sym typeface="Mada"/>
              </a:rPr>
              <a:t>Medical Acute abdomen </a:t>
            </a:r>
            <a:endParaRPr b="1" sz="1600"/>
          </a:p>
        </p:txBody>
      </p:sp>
      <p:sp>
        <p:nvSpPr>
          <p:cNvPr id="93" name="Google Shape;93;p14"/>
          <p:cNvSpPr txBox="1"/>
          <p:nvPr/>
        </p:nvSpPr>
        <p:spPr>
          <a:xfrm>
            <a:off x="1093575" y="3105499"/>
            <a:ext cx="2398200" cy="12006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Cardiovascular (Referred MI)</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Gastrointestinal (Gastritis and hepatitis)</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Metabolic (Uremia)</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Hematological (Sickle cell)</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Gynaecological </a:t>
            </a:r>
            <a:endParaRPr sz="1100">
              <a:solidFill>
                <a:srgbClr val="1C4588"/>
              </a:solidFill>
              <a:latin typeface="Mada"/>
              <a:ea typeface="Mada"/>
              <a:cs typeface="Mada"/>
              <a:sym typeface="Mada"/>
            </a:endParaRPr>
          </a:p>
        </p:txBody>
      </p:sp>
      <p:sp>
        <p:nvSpPr>
          <p:cNvPr id="94" name="Google Shape;94;p14"/>
          <p:cNvSpPr txBox="1"/>
          <p:nvPr/>
        </p:nvSpPr>
        <p:spPr>
          <a:xfrm>
            <a:off x="3697500" y="2765526"/>
            <a:ext cx="300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a:solidFill>
                  <a:srgbClr val="1C4588"/>
                </a:solidFill>
                <a:latin typeface="Mada"/>
                <a:ea typeface="Mada"/>
                <a:cs typeface="Mada"/>
                <a:sym typeface="Mada"/>
              </a:rPr>
              <a:t>Surgical Acute abdomen </a:t>
            </a:r>
            <a:endParaRPr b="1" sz="1600"/>
          </a:p>
        </p:txBody>
      </p:sp>
      <p:sp>
        <p:nvSpPr>
          <p:cNvPr id="95" name="Google Shape;95;p14"/>
          <p:cNvSpPr txBox="1"/>
          <p:nvPr/>
        </p:nvSpPr>
        <p:spPr>
          <a:xfrm>
            <a:off x="3518050" y="3094125"/>
            <a:ext cx="3399900" cy="13698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Inflammatory (Acute pancreatitis, cholecystitis)</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Obstruction (Intestinal, biliary and ureteric) </a:t>
            </a:r>
            <a:endParaRPr sz="1100">
              <a:solidFill>
                <a:srgbClr val="1C4588"/>
              </a:solidFill>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lang="en-GB" sz="1100">
                <a:solidFill>
                  <a:srgbClr val="CC0000"/>
                </a:solidFill>
                <a:latin typeface="Mada"/>
                <a:ea typeface="Mada"/>
                <a:cs typeface="Mada"/>
                <a:sym typeface="Mada"/>
              </a:rPr>
              <a:t>Perforation</a:t>
            </a:r>
            <a:endParaRPr sz="1100">
              <a:solidFill>
                <a:srgbClr val="CC0000"/>
              </a:solidFill>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lang="en-GB" sz="1100">
                <a:solidFill>
                  <a:srgbClr val="CC0000"/>
                </a:solidFill>
                <a:latin typeface="Mada"/>
                <a:ea typeface="Mada"/>
                <a:cs typeface="Mada"/>
                <a:sym typeface="Mada"/>
              </a:rPr>
              <a:t>Ischemia</a:t>
            </a:r>
            <a:endParaRPr sz="1100">
              <a:solidFill>
                <a:srgbClr val="CC0000"/>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Intra Abdominal</a:t>
            </a:r>
            <a:r>
              <a:rPr lang="en-GB" sz="1100">
                <a:solidFill>
                  <a:srgbClr val="1C4588"/>
                </a:solidFill>
                <a:latin typeface="Mada"/>
                <a:ea typeface="Mada"/>
                <a:cs typeface="Mada"/>
                <a:sym typeface="Mada"/>
              </a:rPr>
              <a:t> bleeding (</a:t>
            </a:r>
            <a:r>
              <a:rPr lang="en-GB" sz="1100">
                <a:solidFill>
                  <a:srgbClr val="1C4588"/>
                </a:solidFill>
                <a:latin typeface="Mada"/>
                <a:ea typeface="Mada"/>
                <a:cs typeface="Mada"/>
                <a:sym typeface="Mada"/>
              </a:rPr>
              <a:t>Ruptured</a:t>
            </a:r>
            <a:r>
              <a:rPr lang="en-GB" sz="1100">
                <a:solidFill>
                  <a:srgbClr val="1C4588"/>
                </a:solidFill>
                <a:latin typeface="Mada"/>
                <a:ea typeface="Mada"/>
                <a:cs typeface="Mada"/>
                <a:sym typeface="Mada"/>
              </a:rPr>
              <a:t> aneurysm, ruptured ectopic pregnancy)</a:t>
            </a:r>
            <a:endParaRPr sz="1100">
              <a:solidFill>
                <a:srgbClr val="1C4588"/>
              </a:solidFill>
              <a:latin typeface="Mada"/>
              <a:ea typeface="Mada"/>
              <a:cs typeface="Mada"/>
              <a:sym typeface="Mada"/>
            </a:endParaRPr>
          </a:p>
        </p:txBody>
      </p:sp>
      <p:sp>
        <p:nvSpPr>
          <p:cNvPr id="96" name="Google Shape;96;p14"/>
          <p:cNvSpPr/>
          <p:nvPr/>
        </p:nvSpPr>
        <p:spPr>
          <a:xfrm>
            <a:off x="258650" y="341500"/>
            <a:ext cx="732300" cy="4101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666666"/>
                </a:solidFill>
                <a:latin typeface="Mada"/>
                <a:ea typeface="Mada"/>
                <a:cs typeface="Mada"/>
                <a:sym typeface="Mada"/>
              </a:rPr>
              <a:t>Extra</a:t>
            </a:r>
            <a:endParaRPr b="1">
              <a:solidFill>
                <a:srgbClr val="666666"/>
              </a:solidFill>
              <a:latin typeface="Mada"/>
              <a:ea typeface="Mada"/>
              <a:cs typeface="Mada"/>
              <a:sym typeface="Mada"/>
            </a:endParaRPr>
          </a:p>
        </p:txBody>
      </p:sp>
      <p:pic>
        <p:nvPicPr>
          <p:cNvPr id="97" name="Google Shape;97;p14"/>
          <p:cNvPicPr preferRelativeResize="0"/>
          <p:nvPr/>
        </p:nvPicPr>
        <p:blipFill>
          <a:blip r:embed="rId4">
            <a:alphaModFix/>
          </a:blip>
          <a:stretch>
            <a:fillRect/>
          </a:stretch>
        </p:blipFill>
        <p:spPr>
          <a:xfrm>
            <a:off x="3375350" y="5855025"/>
            <a:ext cx="838850" cy="840300"/>
          </a:xfrm>
          <a:prstGeom prst="rect">
            <a:avLst/>
          </a:prstGeom>
          <a:noFill/>
          <a:ln>
            <a:noFill/>
          </a:ln>
        </p:spPr>
      </p:pic>
      <p:cxnSp>
        <p:nvCxnSpPr>
          <p:cNvPr id="98" name="Google Shape;98;p14"/>
          <p:cNvCxnSpPr/>
          <p:nvPr/>
        </p:nvCxnSpPr>
        <p:spPr>
          <a:xfrm>
            <a:off x="2510625" y="7385875"/>
            <a:ext cx="2568300" cy="0"/>
          </a:xfrm>
          <a:prstGeom prst="straightConnector1">
            <a:avLst/>
          </a:prstGeom>
          <a:noFill/>
          <a:ln cap="flat" cmpd="sng" w="28575">
            <a:solidFill>
              <a:srgbClr val="0C4F72"/>
            </a:solidFill>
            <a:prstDash val="solid"/>
            <a:round/>
            <a:headEnd len="med" w="med" type="none"/>
            <a:tailEnd len="med" w="med" type="none"/>
          </a:ln>
        </p:spPr>
      </p:cxnSp>
      <p:cxnSp>
        <p:nvCxnSpPr>
          <p:cNvPr id="99" name="Google Shape;99;p14"/>
          <p:cNvCxnSpPr/>
          <p:nvPr/>
        </p:nvCxnSpPr>
        <p:spPr>
          <a:xfrm rot="10800000">
            <a:off x="3794775" y="6991250"/>
            <a:ext cx="0" cy="410100"/>
          </a:xfrm>
          <a:prstGeom prst="straightConnector1">
            <a:avLst/>
          </a:prstGeom>
          <a:noFill/>
          <a:ln cap="flat" cmpd="sng" w="28575">
            <a:solidFill>
              <a:srgbClr val="0C4F72"/>
            </a:solidFill>
            <a:prstDash val="solid"/>
            <a:round/>
            <a:headEnd len="med" w="med" type="none"/>
            <a:tailEnd len="med" w="med" type="none"/>
          </a:ln>
        </p:spPr>
      </p:cxnSp>
      <p:sp>
        <p:nvSpPr>
          <p:cNvPr id="100" name="Google Shape;100;p14"/>
          <p:cNvSpPr txBox="1"/>
          <p:nvPr/>
        </p:nvSpPr>
        <p:spPr>
          <a:xfrm>
            <a:off x="2988750" y="66215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Types of pain</a:t>
            </a:r>
            <a:endParaRPr b="1" sz="18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sp>
        <p:nvSpPr>
          <p:cNvPr id="101" name="Google Shape;101;p14"/>
          <p:cNvSpPr txBox="1"/>
          <p:nvPr/>
        </p:nvSpPr>
        <p:spPr>
          <a:xfrm>
            <a:off x="750750" y="7073025"/>
            <a:ext cx="1893300" cy="1275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144A94"/>
                </a:solidFill>
                <a:latin typeface="Lora"/>
                <a:ea typeface="Lora"/>
                <a:cs typeface="Lora"/>
                <a:sym typeface="Lora"/>
              </a:rPr>
              <a:t>Parietal Peritoneum</a:t>
            </a:r>
            <a:endParaRPr>
              <a:solidFill>
                <a:srgbClr val="144A94"/>
              </a:solidFill>
              <a:latin typeface="Lora"/>
              <a:ea typeface="Lora"/>
              <a:cs typeface="Lora"/>
              <a:sym typeface="Lora"/>
            </a:endParaRPr>
          </a:p>
        </p:txBody>
      </p:sp>
      <p:sp>
        <p:nvSpPr>
          <p:cNvPr id="102" name="Google Shape;102;p14"/>
          <p:cNvSpPr txBox="1"/>
          <p:nvPr/>
        </p:nvSpPr>
        <p:spPr>
          <a:xfrm>
            <a:off x="389925" y="7454325"/>
            <a:ext cx="2398200" cy="25551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Parietal peritoneum covers all abdominal wall aspects (Anterior, Posterior, Superior and Inferior)</a:t>
            </a:r>
            <a:endParaRPr sz="1100">
              <a:solidFill>
                <a:srgbClr val="B7B7B7"/>
              </a:solidFill>
              <a:latin typeface="Mada"/>
              <a:ea typeface="Mada"/>
              <a:cs typeface="Mada"/>
              <a:sym typeface="Mada"/>
            </a:endParaRPr>
          </a:p>
          <a:p>
            <a:pPr indent="-298450" lvl="0" marL="4572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It is supplied by </a:t>
            </a:r>
            <a:r>
              <a:rPr b="1" lang="en-GB" sz="1100">
                <a:solidFill>
                  <a:srgbClr val="B7B7B7"/>
                </a:solidFill>
                <a:latin typeface="Mada"/>
                <a:ea typeface="Mada"/>
                <a:cs typeface="Mada"/>
                <a:sym typeface="Mada"/>
              </a:rPr>
              <a:t>somatic</a:t>
            </a:r>
            <a:r>
              <a:rPr lang="en-GB" sz="1100">
                <a:solidFill>
                  <a:srgbClr val="B7B7B7"/>
                </a:solidFill>
                <a:latin typeface="Mada"/>
                <a:ea typeface="Mada"/>
                <a:cs typeface="Mada"/>
                <a:sym typeface="Mada"/>
              </a:rPr>
              <a:t> nerve endings (derived from underlying muscles and skin)</a:t>
            </a:r>
            <a:endParaRPr sz="1100">
              <a:solidFill>
                <a:srgbClr val="B7B7B7"/>
              </a:solidFill>
              <a:latin typeface="Mada"/>
              <a:ea typeface="Mada"/>
              <a:cs typeface="Mada"/>
              <a:sym typeface="Mada"/>
            </a:endParaRPr>
          </a:p>
          <a:p>
            <a:pPr indent="-298450" lvl="0" marL="4572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Gives </a:t>
            </a:r>
            <a:r>
              <a:rPr b="1" lang="en-GB" sz="1100">
                <a:solidFill>
                  <a:srgbClr val="CC0000"/>
                </a:solidFill>
                <a:latin typeface="Mada"/>
                <a:ea typeface="Mada"/>
                <a:cs typeface="Mada"/>
                <a:sym typeface="Mada"/>
              </a:rPr>
              <a:t>somatic</a:t>
            </a:r>
            <a:r>
              <a:rPr lang="en-GB" sz="1100">
                <a:solidFill>
                  <a:srgbClr val="B7B7B7"/>
                </a:solidFill>
                <a:latin typeface="Mada"/>
                <a:ea typeface="Mada"/>
                <a:cs typeface="Mada"/>
                <a:sym typeface="Mada"/>
              </a:rPr>
              <a:t> pain </a:t>
            </a:r>
            <a:endParaRPr sz="1100">
              <a:solidFill>
                <a:srgbClr val="B7B7B7"/>
              </a:solidFill>
              <a:latin typeface="Mada"/>
              <a:ea typeface="Mada"/>
              <a:cs typeface="Mada"/>
              <a:sym typeface="Mada"/>
            </a:endParaRPr>
          </a:p>
          <a:p>
            <a:pPr indent="-298450" lvl="1" marL="9144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Sensitive to chemical, mechanical or thermal irritation</a:t>
            </a:r>
            <a:endParaRPr sz="1100">
              <a:solidFill>
                <a:srgbClr val="B7B7B7"/>
              </a:solidFill>
              <a:latin typeface="Mada"/>
              <a:ea typeface="Mada"/>
              <a:cs typeface="Mada"/>
              <a:sym typeface="Mada"/>
            </a:endParaRPr>
          </a:p>
          <a:p>
            <a:pPr indent="-298450" lvl="0" marL="4572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The pain is </a:t>
            </a:r>
            <a:r>
              <a:rPr b="1" lang="en-GB" sz="1100">
                <a:solidFill>
                  <a:srgbClr val="B7B7B7"/>
                </a:solidFill>
                <a:latin typeface="Mada"/>
                <a:ea typeface="Mada"/>
                <a:cs typeface="Mada"/>
                <a:sym typeface="Mada"/>
              </a:rPr>
              <a:t>localized</a:t>
            </a:r>
            <a:r>
              <a:rPr lang="en-GB" sz="1100">
                <a:solidFill>
                  <a:srgbClr val="B7B7B7"/>
                </a:solidFill>
                <a:latin typeface="Mada"/>
                <a:ea typeface="Mada"/>
                <a:cs typeface="Mada"/>
                <a:sym typeface="Mada"/>
              </a:rPr>
              <a:t>. Patient presents with </a:t>
            </a:r>
            <a:r>
              <a:rPr b="1" lang="en-GB" sz="1100">
                <a:solidFill>
                  <a:srgbClr val="B7B7B7"/>
                </a:solidFill>
                <a:latin typeface="Mada"/>
                <a:ea typeface="Mada"/>
                <a:cs typeface="Mada"/>
                <a:sym typeface="Mada"/>
              </a:rPr>
              <a:t>guarding + rigidity</a:t>
            </a:r>
            <a:endParaRPr b="1" sz="1100">
              <a:solidFill>
                <a:srgbClr val="B7B7B7"/>
              </a:solidFill>
              <a:latin typeface="Mada"/>
              <a:ea typeface="Mada"/>
              <a:cs typeface="Mada"/>
              <a:sym typeface="Mada"/>
            </a:endParaRPr>
          </a:p>
        </p:txBody>
      </p:sp>
      <p:pic>
        <p:nvPicPr>
          <p:cNvPr id="103" name="Google Shape;103;p14"/>
          <p:cNvPicPr preferRelativeResize="0"/>
          <p:nvPr/>
        </p:nvPicPr>
        <p:blipFill>
          <a:blip r:embed="rId5">
            <a:alphaModFix/>
          </a:blip>
          <a:stretch>
            <a:fillRect/>
          </a:stretch>
        </p:blipFill>
        <p:spPr>
          <a:xfrm>
            <a:off x="3245366" y="7758271"/>
            <a:ext cx="1226325" cy="2229679"/>
          </a:xfrm>
          <a:prstGeom prst="rect">
            <a:avLst/>
          </a:prstGeom>
          <a:noFill/>
          <a:ln>
            <a:noFill/>
          </a:ln>
        </p:spPr>
      </p:pic>
      <p:sp>
        <p:nvSpPr>
          <p:cNvPr id="104" name="Google Shape;104;p14"/>
          <p:cNvSpPr txBox="1"/>
          <p:nvPr/>
        </p:nvSpPr>
        <p:spPr>
          <a:xfrm>
            <a:off x="-6561050" y="1445825"/>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4"/>
          <p:cNvSpPr txBox="1"/>
          <p:nvPr/>
        </p:nvSpPr>
        <p:spPr>
          <a:xfrm>
            <a:off x="4700350" y="7470538"/>
            <a:ext cx="2568300" cy="25860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B7B7B7"/>
              </a:buClr>
              <a:buSzPts val="1200"/>
              <a:buFont typeface="Mada"/>
              <a:buChar char="●"/>
            </a:pPr>
            <a:r>
              <a:rPr lang="en-GB" sz="1200">
                <a:solidFill>
                  <a:srgbClr val="B7B7B7"/>
                </a:solidFill>
                <a:latin typeface="Mada"/>
                <a:ea typeface="Mada"/>
                <a:cs typeface="Mada"/>
                <a:sym typeface="Mada"/>
              </a:rPr>
              <a:t>The visceral peritoneum covers all organs </a:t>
            </a:r>
            <a:r>
              <a:rPr lang="en-GB" sz="1200">
                <a:solidFill>
                  <a:srgbClr val="6AA84F"/>
                </a:solidFill>
                <a:latin typeface="Mada"/>
                <a:ea typeface="Mada"/>
                <a:cs typeface="Mada"/>
                <a:sym typeface="Mada"/>
              </a:rPr>
              <a:t>(Aside of spleen and lower esophagus).</a:t>
            </a:r>
            <a:endParaRPr sz="1200">
              <a:solidFill>
                <a:srgbClr val="6AA84F"/>
              </a:solidFill>
              <a:latin typeface="Mada"/>
              <a:ea typeface="Mada"/>
              <a:cs typeface="Mada"/>
              <a:sym typeface="Mada"/>
            </a:endParaRPr>
          </a:p>
          <a:p>
            <a:pPr indent="-304800" lvl="0" marL="457200" rtl="0" algn="l">
              <a:spcBef>
                <a:spcPts val="0"/>
              </a:spcBef>
              <a:spcAft>
                <a:spcPts val="0"/>
              </a:spcAft>
              <a:buClr>
                <a:srgbClr val="B7B7B7"/>
              </a:buClr>
              <a:buSzPts val="1200"/>
              <a:buFont typeface="Mada"/>
              <a:buChar char="●"/>
            </a:pPr>
            <a:r>
              <a:rPr lang="en-GB" sz="1200">
                <a:solidFill>
                  <a:srgbClr val="B7B7B7"/>
                </a:solidFill>
                <a:latin typeface="Mada"/>
                <a:ea typeface="Mada"/>
                <a:cs typeface="Mada"/>
                <a:sym typeface="Mada"/>
              </a:rPr>
              <a:t>It is supplied by </a:t>
            </a:r>
            <a:r>
              <a:rPr b="1" lang="en-GB" sz="1200">
                <a:solidFill>
                  <a:srgbClr val="B7B7B7"/>
                </a:solidFill>
                <a:latin typeface="Mada"/>
                <a:ea typeface="Mada"/>
                <a:cs typeface="Mada"/>
                <a:sym typeface="Mada"/>
              </a:rPr>
              <a:t>autonomic</a:t>
            </a:r>
            <a:r>
              <a:rPr lang="en-GB" sz="1200">
                <a:solidFill>
                  <a:srgbClr val="B7B7B7"/>
                </a:solidFill>
                <a:latin typeface="Mada"/>
                <a:ea typeface="Mada"/>
                <a:cs typeface="Mada"/>
                <a:sym typeface="Mada"/>
              </a:rPr>
              <a:t> nerve endings </a:t>
            </a:r>
            <a:endParaRPr sz="1200">
              <a:solidFill>
                <a:srgbClr val="B7B7B7"/>
              </a:solidFill>
              <a:latin typeface="Mada"/>
              <a:ea typeface="Mada"/>
              <a:cs typeface="Mada"/>
              <a:sym typeface="Mada"/>
            </a:endParaRPr>
          </a:p>
          <a:p>
            <a:pPr indent="-304800" lvl="0" marL="457200" rtl="0" algn="l">
              <a:spcBef>
                <a:spcPts val="0"/>
              </a:spcBef>
              <a:spcAft>
                <a:spcPts val="0"/>
              </a:spcAft>
              <a:buClr>
                <a:srgbClr val="B7B7B7"/>
              </a:buClr>
              <a:buSzPts val="1200"/>
              <a:buFont typeface="Mada"/>
              <a:buChar char="●"/>
            </a:pPr>
            <a:r>
              <a:rPr lang="en-GB" sz="1200">
                <a:solidFill>
                  <a:srgbClr val="B7B7B7"/>
                </a:solidFill>
                <a:latin typeface="Mada"/>
                <a:ea typeface="Mada"/>
                <a:cs typeface="Mada"/>
                <a:sym typeface="Mada"/>
              </a:rPr>
              <a:t>Sensitive to </a:t>
            </a:r>
            <a:r>
              <a:rPr b="1" lang="en-GB" sz="1200">
                <a:solidFill>
                  <a:srgbClr val="B7B7B7"/>
                </a:solidFill>
                <a:latin typeface="Mada"/>
                <a:ea typeface="Mada"/>
                <a:cs typeface="Mada"/>
                <a:sym typeface="Mada"/>
              </a:rPr>
              <a:t>ischemia</a:t>
            </a:r>
            <a:r>
              <a:rPr lang="en-GB" sz="1200">
                <a:solidFill>
                  <a:srgbClr val="B7B7B7"/>
                </a:solidFill>
                <a:latin typeface="Mada"/>
                <a:ea typeface="Mada"/>
                <a:cs typeface="Mada"/>
                <a:sym typeface="Mada"/>
              </a:rPr>
              <a:t>, </a:t>
            </a:r>
            <a:r>
              <a:rPr b="1" lang="en-GB" sz="1200">
                <a:solidFill>
                  <a:srgbClr val="B7B7B7"/>
                </a:solidFill>
                <a:latin typeface="Mada"/>
                <a:ea typeface="Mada"/>
                <a:cs typeface="Mada"/>
                <a:sym typeface="Mada"/>
              </a:rPr>
              <a:t>distension </a:t>
            </a:r>
            <a:r>
              <a:rPr lang="en-GB" sz="1200">
                <a:solidFill>
                  <a:srgbClr val="B7B7B7"/>
                </a:solidFill>
                <a:latin typeface="Mada"/>
                <a:ea typeface="Mada"/>
                <a:cs typeface="Mada"/>
                <a:sym typeface="Mada"/>
              </a:rPr>
              <a:t>and </a:t>
            </a:r>
            <a:r>
              <a:rPr b="1" lang="en-GB" sz="1200">
                <a:solidFill>
                  <a:srgbClr val="B7B7B7"/>
                </a:solidFill>
                <a:latin typeface="Mada"/>
                <a:ea typeface="Mada"/>
                <a:cs typeface="Mada"/>
                <a:sym typeface="Mada"/>
              </a:rPr>
              <a:t>temperature </a:t>
            </a:r>
            <a:r>
              <a:rPr lang="en-GB" sz="1200">
                <a:solidFill>
                  <a:srgbClr val="B7B7B7"/>
                </a:solidFill>
                <a:latin typeface="Mada"/>
                <a:ea typeface="Mada"/>
                <a:cs typeface="Mada"/>
                <a:sym typeface="Mada"/>
              </a:rPr>
              <a:t>only. </a:t>
            </a:r>
            <a:endParaRPr sz="1200">
              <a:solidFill>
                <a:srgbClr val="B7B7B7"/>
              </a:solidFill>
              <a:latin typeface="Mada"/>
              <a:ea typeface="Mada"/>
              <a:cs typeface="Mada"/>
              <a:sym typeface="Mada"/>
            </a:endParaRPr>
          </a:p>
          <a:p>
            <a:pPr indent="-304800" lvl="0" marL="457200" rtl="0" algn="l">
              <a:spcBef>
                <a:spcPts val="0"/>
              </a:spcBef>
              <a:spcAft>
                <a:spcPts val="0"/>
              </a:spcAft>
              <a:buClr>
                <a:srgbClr val="B7B7B7"/>
              </a:buClr>
              <a:buSzPts val="1200"/>
              <a:buFont typeface="Mada"/>
              <a:buChar char="●"/>
            </a:pPr>
            <a:r>
              <a:rPr b="1" lang="en-GB" sz="1200">
                <a:solidFill>
                  <a:srgbClr val="B7B7B7"/>
                </a:solidFill>
                <a:latin typeface="Mada"/>
                <a:ea typeface="Mada"/>
                <a:cs typeface="Mada"/>
                <a:sym typeface="Mada"/>
              </a:rPr>
              <a:t>N</a:t>
            </a:r>
            <a:r>
              <a:rPr b="1" lang="en-GB" sz="1200">
                <a:solidFill>
                  <a:srgbClr val="B7B7B7"/>
                </a:solidFill>
                <a:latin typeface="Mada"/>
                <a:ea typeface="Mada"/>
                <a:cs typeface="Mada"/>
                <a:sym typeface="Mada"/>
              </a:rPr>
              <a:t>ot sensitive to </a:t>
            </a:r>
            <a:r>
              <a:rPr lang="en-GB" sz="1200">
                <a:solidFill>
                  <a:srgbClr val="B7B7B7"/>
                </a:solidFill>
                <a:latin typeface="Mada"/>
                <a:ea typeface="Mada"/>
                <a:cs typeface="Mada"/>
                <a:sym typeface="Mada"/>
              </a:rPr>
              <a:t>chemical, mechanical or thermal.</a:t>
            </a:r>
            <a:endParaRPr sz="1200">
              <a:solidFill>
                <a:srgbClr val="B7B7B7"/>
              </a:solidFill>
              <a:latin typeface="Mada"/>
              <a:ea typeface="Mada"/>
              <a:cs typeface="Mada"/>
              <a:sym typeface="Mada"/>
            </a:endParaRPr>
          </a:p>
          <a:p>
            <a:pPr indent="-304800" lvl="0" marL="457200" rtl="0" algn="l">
              <a:spcBef>
                <a:spcPts val="0"/>
              </a:spcBef>
              <a:spcAft>
                <a:spcPts val="0"/>
              </a:spcAft>
              <a:buClr>
                <a:srgbClr val="B7B7B7"/>
              </a:buClr>
              <a:buSzPts val="1200"/>
              <a:buFont typeface="Mada"/>
              <a:buChar char="●"/>
            </a:pPr>
            <a:r>
              <a:rPr b="1" lang="en-GB" sz="1200">
                <a:solidFill>
                  <a:srgbClr val="B7B7B7"/>
                </a:solidFill>
                <a:latin typeface="Mada"/>
                <a:ea typeface="Mada"/>
                <a:cs typeface="Mada"/>
                <a:sym typeface="Mada"/>
              </a:rPr>
              <a:t>Poorly localized</a:t>
            </a:r>
            <a:r>
              <a:rPr lang="en-GB" sz="1200">
                <a:solidFill>
                  <a:srgbClr val="B7B7B7"/>
                </a:solidFill>
                <a:latin typeface="Mada"/>
                <a:ea typeface="Mada"/>
                <a:cs typeface="Mada"/>
                <a:sym typeface="Mada"/>
              </a:rPr>
              <a:t> pain (Vague), deep seated. Patient have </a:t>
            </a:r>
            <a:r>
              <a:rPr b="1" lang="en-GB" sz="1200">
                <a:solidFill>
                  <a:srgbClr val="B7B7B7"/>
                </a:solidFill>
                <a:latin typeface="Mada"/>
                <a:ea typeface="Mada"/>
                <a:cs typeface="Mada"/>
                <a:sym typeface="Mada"/>
              </a:rPr>
              <a:t>guarding only</a:t>
            </a:r>
            <a:endParaRPr b="1" sz="1200">
              <a:solidFill>
                <a:srgbClr val="B7B7B7"/>
              </a:solidFill>
              <a:latin typeface="Mada"/>
              <a:ea typeface="Mada"/>
              <a:cs typeface="Mada"/>
              <a:sym typeface="Mada"/>
            </a:endParaRPr>
          </a:p>
        </p:txBody>
      </p:sp>
      <p:sp>
        <p:nvSpPr>
          <p:cNvPr id="106" name="Google Shape;106;p14"/>
          <p:cNvSpPr/>
          <p:nvPr/>
        </p:nvSpPr>
        <p:spPr>
          <a:xfrm>
            <a:off x="3198650" y="9909350"/>
            <a:ext cx="1272900" cy="3567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666666"/>
                </a:solidFill>
                <a:latin typeface="Mada"/>
                <a:ea typeface="Mada"/>
                <a:cs typeface="Mada"/>
                <a:sym typeface="Mada"/>
              </a:rPr>
              <a:t>Extra picture</a:t>
            </a:r>
            <a:endParaRPr b="1">
              <a:solidFill>
                <a:srgbClr val="666666"/>
              </a:solidFill>
              <a:latin typeface="Mada"/>
              <a:ea typeface="Mada"/>
              <a:cs typeface="Mada"/>
              <a:sym typeface="Mada"/>
            </a:endParaRPr>
          </a:p>
        </p:txBody>
      </p:sp>
      <p:sp>
        <p:nvSpPr>
          <p:cNvPr id="107" name="Google Shape;107;p14"/>
          <p:cNvSpPr/>
          <p:nvPr/>
        </p:nvSpPr>
        <p:spPr>
          <a:xfrm>
            <a:off x="3944907" y="8166450"/>
            <a:ext cx="732300" cy="322200"/>
          </a:xfrm>
          <a:prstGeom prst="rect">
            <a:avLst/>
          </a:prstGeom>
          <a:no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4"/>
          <p:cNvSpPr txBox="1"/>
          <p:nvPr/>
        </p:nvSpPr>
        <p:spPr>
          <a:xfrm>
            <a:off x="4941750" y="7073025"/>
            <a:ext cx="1893300" cy="1275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a:solidFill>
                  <a:srgbClr val="144A94"/>
                </a:solidFill>
                <a:latin typeface="Lora"/>
                <a:ea typeface="Lora"/>
                <a:cs typeface="Lora"/>
                <a:sym typeface="Lora"/>
              </a:rPr>
              <a:t>Visceral Peritoneum</a:t>
            </a:r>
            <a:endParaRPr>
              <a:solidFill>
                <a:srgbClr val="144A94"/>
              </a:solidFill>
              <a:latin typeface="Lora"/>
              <a:ea typeface="Lora"/>
              <a:cs typeface="Lora"/>
              <a:sym typeface="Lor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3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32"/>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Summary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961" name="Google Shape;961;p32"/>
          <p:cNvCxnSpPr/>
          <p:nvPr/>
        </p:nvCxnSpPr>
        <p:spPr>
          <a:xfrm>
            <a:off x="2458075" y="677550"/>
            <a:ext cx="2880000" cy="3900"/>
          </a:xfrm>
          <a:prstGeom prst="straightConnector1">
            <a:avLst/>
          </a:prstGeom>
          <a:noFill/>
          <a:ln cap="flat" cmpd="sng" w="19050">
            <a:solidFill>
              <a:srgbClr val="83C5BE"/>
            </a:solidFill>
            <a:prstDash val="solid"/>
            <a:round/>
            <a:headEnd len="med" w="med" type="oval"/>
            <a:tailEnd len="med" w="med" type="oval"/>
          </a:ln>
        </p:spPr>
      </p:cxnSp>
      <p:sp>
        <p:nvSpPr>
          <p:cNvPr id="962" name="Google Shape;962;p32"/>
          <p:cNvSpPr/>
          <p:nvPr/>
        </p:nvSpPr>
        <p:spPr>
          <a:xfrm>
            <a:off x="74475" y="1014125"/>
            <a:ext cx="7440600" cy="64395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32"/>
          <p:cNvSpPr txBox="1"/>
          <p:nvPr/>
        </p:nvSpPr>
        <p:spPr>
          <a:xfrm>
            <a:off x="621951" y="698500"/>
            <a:ext cx="1682400" cy="30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Recall</a:t>
            </a:r>
            <a:endParaRPr sz="2400">
              <a:solidFill>
                <a:srgbClr val="E29578"/>
              </a:solidFill>
              <a:latin typeface="Lora"/>
              <a:ea typeface="Lora"/>
              <a:cs typeface="Lora"/>
              <a:sym typeface="Lora"/>
            </a:endParaRPr>
          </a:p>
        </p:txBody>
      </p:sp>
      <p:sp>
        <p:nvSpPr>
          <p:cNvPr id="964" name="Google Shape;964;p32"/>
          <p:cNvSpPr txBox="1"/>
          <p:nvPr/>
        </p:nvSpPr>
        <p:spPr>
          <a:xfrm>
            <a:off x="621950" y="1225450"/>
            <a:ext cx="6384900" cy="613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006D77"/>
                </a:solidFill>
                <a:latin typeface="Lora"/>
                <a:ea typeface="Lora"/>
                <a:cs typeface="Lora"/>
                <a:sym typeface="Lora"/>
              </a:rPr>
              <a:t>Q17:</a:t>
            </a:r>
            <a:r>
              <a:rPr lang="en-GB" sz="1000">
                <a:solidFill>
                  <a:srgbClr val="006D77"/>
                </a:solidFill>
                <a:latin typeface="Lora"/>
                <a:ea typeface="Lora"/>
                <a:cs typeface="Lora"/>
                <a:sym typeface="Lora"/>
              </a:rPr>
              <a:t>What type of surgery is usually performed for an acute case of diverticulitis with a complication?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1. Hartmann’s procedure: resection of involved segment with an end colostomy and stapled rectal stump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2. Resection, primary anastomosis loop ileostomy</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Q18: </a:t>
            </a:r>
            <a:r>
              <a:rPr lang="en-GB" sz="1000">
                <a:solidFill>
                  <a:srgbClr val="006D77"/>
                </a:solidFill>
                <a:latin typeface="Lora"/>
                <a:ea typeface="Lora"/>
                <a:cs typeface="Lora"/>
                <a:sym typeface="Lora"/>
              </a:rPr>
              <a:t>How common is massive lower GI bleeding with diverticulitis?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a:t>
            </a:r>
            <a:r>
              <a:rPr lang="en-GB" sz="1000">
                <a:solidFill>
                  <a:srgbClr val="83C5BE"/>
                </a:solidFill>
                <a:latin typeface="Mada"/>
                <a:ea typeface="Mada"/>
                <a:cs typeface="Mada"/>
                <a:sym typeface="Mada"/>
              </a:rPr>
              <a:t>Very rare! Massive lower GI bleeding is seen with diverticul</a:t>
            </a:r>
            <a:r>
              <a:rPr b="1" lang="en-GB" sz="1000">
                <a:solidFill>
                  <a:srgbClr val="83C5BE"/>
                </a:solidFill>
                <a:latin typeface="Mada"/>
                <a:ea typeface="Mada"/>
                <a:cs typeface="Mada"/>
                <a:sym typeface="Mada"/>
              </a:rPr>
              <a:t>osis</a:t>
            </a:r>
            <a:r>
              <a:rPr lang="en-GB" sz="1000">
                <a:solidFill>
                  <a:srgbClr val="83C5BE"/>
                </a:solidFill>
                <a:latin typeface="Mada"/>
                <a:ea typeface="Mada"/>
                <a:cs typeface="Mada"/>
                <a:sym typeface="Mada"/>
              </a:rPr>
              <a:t>, not diverticulitis</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Q19: What is</a:t>
            </a:r>
            <a:r>
              <a:rPr b="1" lang="en-GB" sz="1000">
                <a:solidFill>
                  <a:srgbClr val="006D77"/>
                </a:solidFill>
                <a:latin typeface="Lora"/>
                <a:ea typeface="Lora"/>
                <a:cs typeface="Lora"/>
                <a:sym typeface="Lora"/>
              </a:rPr>
              <a:t> Colonic volvulus </a:t>
            </a:r>
            <a:r>
              <a:rPr lang="en-GB" sz="1000">
                <a:solidFill>
                  <a:srgbClr val="006D77"/>
                </a:solidFill>
                <a:latin typeface="Lora"/>
                <a:ea typeface="Lora"/>
                <a:cs typeface="Lora"/>
                <a:sym typeface="Lora"/>
              </a:rPr>
              <a:t>? What is the most common type of it ?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a:t>
            </a:r>
            <a:r>
              <a:rPr lang="en-GB" sz="1000">
                <a:solidFill>
                  <a:srgbClr val="83C5BE"/>
                </a:solidFill>
                <a:latin typeface="Mada"/>
                <a:ea typeface="Mada"/>
                <a:cs typeface="Mada"/>
                <a:sym typeface="Mada"/>
              </a:rPr>
              <a:t>Twisting of colon on itself about its mesentery, resulting in obstruction and,</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 if complete, vascular compromise with potential necrosis, perforation, or both</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	Most common type: Sigmoid volvulus (~75%)</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Q20: What are the etiologic factors</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a:t>
            </a:r>
            <a:r>
              <a:rPr lang="en-GB" sz="1000">
                <a:solidFill>
                  <a:srgbClr val="83C5BE"/>
                </a:solidFill>
                <a:latin typeface="Mada"/>
                <a:ea typeface="Mada"/>
                <a:cs typeface="Mada"/>
                <a:sym typeface="Mada"/>
              </a:rPr>
              <a:t>High-residue diet resulting in bulky stools and tortuous, elongated colon; chronic constipation; laxative abuse; pregnancy; seen most commonly in bedridden elderly or institutionalized patients, many of whom have history of prior abdominal surgery or distal colonic obstruction</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Q21: </a:t>
            </a:r>
            <a:r>
              <a:rPr lang="en-GB" sz="1000">
                <a:solidFill>
                  <a:srgbClr val="006D77"/>
                </a:solidFill>
                <a:latin typeface="Lora"/>
                <a:ea typeface="Lora"/>
                <a:cs typeface="Lora"/>
                <a:sym typeface="Lora"/>
              </a:rPr>
              <a:t>What findings are evident on abdominal plain film?</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Answer: </a:t>
            </a:r>
            <a:r>
              <a:rPr lang="en-GB" sz="1000">
                <a:solidFill>
                  <a:srgbClr val="83C5BE"/>
                </a:solidFill>
                <a:latin typeface="Mada"/>
                <a:ea typeface="Mada"/>
                <a:cs typeface="Mada"/>
                <a:sym typeface="Mada"/>
              </a:rPr>
              <a:t>Distended loop of sigmoid colon, often in the classic “bent inner tube” or “omega” sign with the loop aiming toward the RUQ</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Q22: </a:t>
            </a:r>
            <a:r>
              <a:rPr lang="en-GB" sz="1000">
                <a:solidFill>
                  <a:srgbClr val="006D77"/>
                </a:solidFill>
                <a:latin typeface="Lora"/>
                <a:ea typeface="Lora"/>
                <a:cs typeface="Lora"/>
                <a:sym typeface="Lora"/>
              </a:rPr>
              <a:t>How is the diagnosis made?</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a:t>
            </a:r>
            <a:r>
              <a:rPr lang="en-GB" sz="1000">
                <a:solidFill>
                  <a:srgbClr val="83C5BE"/>
                </a:solidFill>
                <a:latin typeface="Mada"/>
                <a:ea typeface="Mada"/>
                <a:cs typeface="Mada"/>
                <a:sym typeface="Mada"/>
              </a:rPr>
              <a:t>CT scan, sigmoidoscopy, or radiographic exam with Gastrografin ® enema</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Q23:</a:t>
            </a:r>
            <a:r>
              <a:rPr lang="en-GB" sz="1000">
                <a:solidFill>
                  <a:srgbClr val="006D77"/>
                </a:solidFill>
                <a:latin typeface="Lora"/>
                <a:ea typeface="Lora"/>
                <a:cs typeface="Lora"/>
                <a:sym typeface="Lora"/>
              </a:rPr>
              <a:t>What are the signs of strangulation?</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a:t>
            </a:r>
            <a:r>
              <a:rPr lang="en-GB" sz="1000">
                <a:solidFill>
                  <a:srgbClr val="83C5BE"/>
                </a:solidFill>
                <a:latin typeface="Mada"/>
                <a:ea typeface="Mada"/>
                <a:cs typeface="Mada"/>
                <a:sym typeface="Mada"/>
              </a:rPr>
              <a:t>Discolored or hemorrhagic mucosa on sigmoidoscopy, bloody fluid in the rectum, frank ulceration or necrosis at the point of the twist, peritoneal signs, fever, hypotension, ↑ WBCs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Q24: </a:t>
            </a:r>
            <a:r>
              <a:rPr lang="en-GB" sz="1000">
                <a:solidFill>
                  <a:srgbClr val="CC0000"/>
                </a:solidFill>
                <a:latin typeface="Lora"/>
                <a:ea typeface="Lora"/>
                <a:cs typeface="Lora"/>
                <a:sym typeface="Lora"/>
              </a:rPr>
              <a:t>What is the initial treatment?</a:t>
            </a:r>
            <a:endParaRPr sz="1000">
              <a:solidFill>
                <a:srgbClr val="CC0000"/>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a:t>
            </a:r>
            <a:r>
              <a:rPr b="1" lang="en-GB" sz="1000">
                <a:solidFill>
                  <a:srgbClr val="83C5BE"/>
                </a:solidFill>
                <a:latin typeface="Mada"/>
                <a:ea typeface="Mada"/>
                <a:cs typeface="Mada"/>
                <a:sym typeface="Mada"/>
              </a:rPr>
              <a:t>Nonoperative</a:t>
            </a:r>
            <a:r>
              <a:rPr lang="en-GB" sz="1000">
                <a:solidFill>
                  <a:srgbClr val="83C5BE"/>
                </a:solidFill>
                <a:latin typeface="Mada"/>
                <a:ea typeface="Mada"/>
                <a:cs typeface="Mada"/>
                <a:sym typeface="Mada"/>
              </a:rPr>
              <a:t>: If there is no strangulation, sigmoidoscopic reduction is successful in ≈85% of cases; enema study will occasionally reduce (5%)</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Q25: Most common complications of crohn’s disease?</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Fistula (Anal or others), obstruction (Stricture) and </a:t>
            </a:r>
            <a:r>
              <a:rPr lang="en-GB" sz="1000">
                <a:solidFill>
                  <a:srgbClr val="83C5BE"/>
                </a:solidFill>
                <a:latin typeface="Mada"/>
                <a:ea typeface="Mada"/>
                <a:cs typeface="Mada"/>
                <a:sym typeface="Mada"/>
              </a:rPr>
              <a:t>abscesse.</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Q26: </a:t>
            </a:r>
            <a:r>
              <a:rPr lang="en-GB" sz="1000">
                <a:solidFill>
                  <a:srgbClr val="006D77"/>
                </a:solidFill>
                <a:latin typeface="Lora"/>
                <a:ea typeface="Lora"/>
                <a:cs typeface="Lora"/>
                <a:sym typeface="Lora"/>
              </a:rPr>
              <a:t>Most common complications of Ulcerative colitis?</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a:t>
            </a:r>
            <a:r>
              <a:rPr lang="en-GB" sz="1000">
                <a:solidFill>
                  <a:srgbClr val="83C5BE"/>
                </a:solidFill>
                <a:latin typeface="Mada"/>
                <a:ea typeface="Mada"/>
                <a:cs typeface="Mada"/>
                <a:sym typeface="Mada"/>
              </a:rPr>
              <a:t>Cancer, toxic megacolon, colonic perforation, hemorrhage,</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p:txBody>
      </p:sp>
      <p:pic>
        <p:nvPicPr>
          <p:cNvPr id="965" name="Google Shape;965;p32"/>
          <p:cNvPicPr preferRelativeResize="0"/>
          <p:nvPr/>
        </p:nvPicPr>
        <p:blipFill>
          <a:blip r:embed="rId3">
            <a:alphaModFix/>
          </a:blip>
          <a:stretch>
            <a:fillRect/>
          </a:stretch>
        </p:blipFill>
        <p:spPr>
          <a:xfrm>
            <a:off x="5518823" y="1965170"/>
            <a:ext cx="1488050" cy="110965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33"/>
          <p:cNvSpPr/>
          <p:nvPr/>
        </p:nvSpPr>
        <p:spPr>
          <a:xfrm rot="5400000">
            <a:off x="1839075" y="-1618561"/>
            <a:ext cx="1030500" cy="48354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33"/>
          <p:cNvSpPr/>
          <p:nvPr/>
        </p:nvSpPr>
        <p:spPr>
          <a:xfrm rot="5400000">
            <a:off x="1630943" y="-1630950"/>
            <a:ext cx="1005300" cy="4419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33"/>
          <p:cNvSpPr txBox="1"/>
          <p:nvPr/>
        </p:nvSpPr>
        <p:spPr>
          <a:xfrm>
            <a:off x="-28575" y="77823"/>
            <a:ext cx="3838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6000">
                <a:solidFill>
                  <a:srgbClr val="006D77"/>
                </a:solidFill>
                <a:latin typeface="Lora"/>
                <a:ea typeface="Lora"/>
                <a:cs typeface="Lora"/>
                <a:sym typeface="Lora"/>
              </a:rPr>
              <a:t>Quiz</a:t>
            </a:r>
            <a:endParaRPr sz="6000">
              <a:solidFill>
                <a:srgbClr val="006D77"/>
              </a:solidFill>
              <a:latin typeface="Lora"/>
              <a:ea typeface="Lora"/>
              <a:cs typeface="Lora"/>
              <a:sym typeface="Lora"/>
            </a:endParaRPr>
          </a:p>
        </p:txBody>
      </p:sp>
      <p:graphicFrame>
        <p:nvGraphicFramePr>
          <p:cNvPr id="973" name="Google Shape;973;p33"/>
          <p:cNvGraphicFramePr/>
          <p:nvPr/>
        </p:nvGraphicFramePr>
        <p:xfrm>
          <a:off x="1481601" y="9418450"/>
          <a:ext cx="3000000" cy="3000000"/>
        </p:xfrm>
        <a:graphic>
          <a:graphicData uri="http://schemas.openxmlformats.org/drawingml/2006/table">
            <a:tbl>
              <a:tblPr>
                <a:noFill/>
                <a:tableStyleId>{DA38DF2D-E80D-4F74-A7BE-34DB43027AB1}</a:tableStyleId>
              </a:tblPr>
              <a:tblGrid>
                <a:gridCol w="674850"/>
                <a:gridCol w="674850"/>
                <a:gridCol w="674850"/>
                <a:gridCol w="678800"/>
              </a:tblGrid>
              <a:tr h="343500">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Q1</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Q4</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43500">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Q2</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D</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Q5</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A</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343500">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Q3</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Q6</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974" name="Google Shape;974;p33"/>
          <p:cNvSpPr/>
          <p:nvPr/>
        </p:nvSpPr>
        <p:spPr>
          <a:xfrm>
            <a:off x="114300" y="1914525"/>
            <a:ext cx="7381800" cy="71937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33"/>
          <p:cNvSpPr txBox="1"/>
          <p:nvPr/>
        </p:nvSpPr>
        <p:spPr>
          <a:xfrm>
            <a:off x="676275" y="1455375"/>
            <a:ext cx="1669200" cy="57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MCQ</a:t>
            </a:r>
            <a:endParaRPr sz="2400">
              <a:solidFill>
                <a:srgbClr val="E29578"/>
              </a:solidFill>
              <a:latin typeface="Lora"/>
              <a:ea typeface="Lora"/>
              <a:cs typeface="Lora"/>
              <a:sym typeface="Lora"/>
            </a:endParaRPr>
          </a:p>
        </p:txBody>
      </p:sp>
      <p:sp>
        <p:nvSpPr>
          <p:cNvPr id="976" name="Google Shape;976;p33"/>
          <p:cNvSpPr/>
          <p:nvPr/>
        </p:nvSpPr>
        <p:spPr>
          <a:xfrm flipH="1" rot="-5400000">
            <a:off x="6799187"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3"/>
          <p:cNvSpPr/>
          <p:nvPr/>
        </p:nvSpPr>
        <p:spPr>
          <a:xfrm flipH="1" rot="-5400000">
            <a:off x="6900600"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33"/>
          <p:cNvSpPr txBox="1"/>
          <p:nvPr/>
        </p:nvSpPr>
        <p:spPr>
          <a:xfrm>
            <a:off x="6572200" y="9674913"/>
            <a:ext cx="1495200" cy="3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3">
                  <a:extLst>
                    <a:ext uri="{A12FA001-AC4F-418D-AE19-62706E023703}">
                      <ahyp:hlinkClr val="tx"/>
                    </a:ext>
                  </a:extLst>
                </a:hlinkClick>
              </a:rPr>
              <a:t>Extra Questions</a:t>
            </a:r>
            <a:endParaRPr b="1" u="sng">
              <a:solidFill>
                <a:srgbClr val="E29578"/>
              </a:solidFill>
              <a:latin typeface="Lora"/>
              <a:ea typeface="Lora"/>
              <a:cs typeface="Lora"/>
              <a:sym typeface="Lora"/>
            </a:endParaRPr>
          </a:p>
        </p:txBody>
      </p:sp>
      <p:sp>
        <p:nvSpPr>
          <p:cNvPr id="979" name="Google Shape;979;p33"/>
          <p:cNvSpPr txBox="1"/>
          <p:nvPr/>
        </p:nvSpPr>
        <p:spPr>
          <a:xfrm>
            <a:off x="488746" y="2193825"/>
            <a:ext cx="6904500" cy="698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6D77"/>
                </a:solidFill>
                <a:latin typeface="Lora"/>
                <a:ea typeface="Lora"/>
                <a:cs typeface="Lora"/>
                <a:sym typeface="Lora"/>
              </a:rPr>
              <a:t>Q1: What are </a:t>
            </a:r>
            <a:r>
              <a:rPr lang="en-GB" sz="1100">
                <a:solidFill>
                  <a:srgbClr val="006D77"/>
                </a:solidFill>
                <a:latin typeface="Lora"/>
                <a:ea typeface="Lora"/>
                <a:cs typeface="Lora"/>
                <a:sym typeface="Lora"/>
              </a:rPr>
              <a:t>the most appropriate surgical procedures in 2 patients, the first with bleeding diverticulosis, and the other with perforated diverticulitis, respectively ?</a:t>
            </a:r>
            <a:endParaRPr sz="1100">
              <a:solidFill>
                <a:srgbClr val="006D77"/>
              </a:solidFill>
              <a:latin typeface="Lora"/>
              <a:ea typeface="Lora"/>
              <a:cs typeface="Lora"/>
              <a:sym typeface="Lor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1-Sigmoid resection with end colostomy and rectal pouch (Hartmann procedure). 2-Sigmoid resection with primary anastomosis</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1-</a:t>
            </a:r>
            <a:r>
              <a:rPr lang="en-GB" sz="1100">
                <a:solidFill>
                  <a:srgbClr val="83C5BE"/>
                </a:solidFill>
                <a:latin typeface="Mada"/>
                <a:ea typeface="Mada"/>
                <a:cs typeface="Mada"/>
                <a:sym typeface="Mada"/>
              </a:rPr>
              <a:t>Sigmoid resection with primary anastomosis 2-Sigmoid resection with end colostomy and rectal pouch (Hartmann procedure). </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1- Long-term suppressive antibiotic therapy. 2- Hartmann procedure</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1. Hartmann procedure 2. Long-term suppressive antibiotic therapy</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006D77"/>
                </a:solidFill>
                <a:latin typeface="Lora"/>
                <a:ea typeface="Lora"/>
                <a:cs typeface="Lora"/>
                <a:sym typeface="Lora"/>
              </a:rPr>
              <a:t>Q2: 34 y/o patient presented with Suprapubic pain and tenderness, Difficulty or inability in passing urine and Hematuria. Which of the following is suggestive of bladder perforation ?</a:t>
            </a:r>
            <a:endParaRPr sz="1100">
              <a:solidFill>
                <a:srgbClr val="006D77"/>
              </a:solidFill>
              <a:latin typeface="Lora"/>
              <a:ea typeface="Lora"/>
              <a:cs typeface="Lora"/>
              <a:sym typeface="Lor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Past History of pyelonephritis</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Being a female</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Pain is </a:t>
            </a:r>
            <a:r>
              <a:rPr lang="en-GB" sz="1100">
                <a:solidFill>
                  <a:srgbClr val="83C5BE"/>
                </a:solidFill>
                <a:latin typeface="Mada"/>
                <a:ea typeface="Mada"/>
                <a:cs typeface="Mada"/>
                <a:sym typeface="Mada"/>
              </a:rPr>
              <a:t>relieved</a:t>
            </a:r>
            <a:r>
              <a:rPr lang="en-GB" sz="1100">
                <a:solidFill>
                  <a:srgbClr val="83C5BE"/>
                </a:solidFill>
                <a:latin typeface="Mada"/>
                <a:ea typeface="Mada"/>
                <a:cs typeface="Mada"/>
                <a:sym typeface="Mada"/>
              </a:rPr>
              <a:t> after passing urine.</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Past history of prostatic cancer that excised surgically</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Q3: A 45-year-old woman with history of heavy nonsteroidal anti-inflammatory drug ingestion presents with acute abdominal pain. She undergoes exploratory laparotomy 30 hours after onset of symptoms and is found to have a perforated duodenal ulcer. Which of the following is the procedure of choice to treat her perforation?</a:t>
            </a:r>
            <a:endParaRPr sz="1100">
              <a:solidFill>
                <a:srgbClr val="006D77"/>
              </a:solidFill>
              <a:latin typeface="Lora"/>
              <a:ea typeface="Lora"/>
              <a:cs typeface="Lora"/>
              <a:sym typeface="Lor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Truncal vagotomy and pyloroplasty </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Truncal vagotomy and antrectomy </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Simple closure with omental patch </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Highly selective vagotomy with omental patch</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Q4: A 76-year-old woman presents with acute onset of persistent back </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pain and hypotension. A CT scan is obtained (shown below), and the patient</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 is taken emergently to the operating room. Three days after surgery she </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complains of abdominal pain and bloody mucus per rectum. Which of the</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 following is the most likely diagnosis?</a:t>
            </a:r>
            <a:endParaRPr sz="1100">
              <a:solidFill>
                <a:srgbClr val="006D77"/>
              </a:solidFill>
              <a:latin typeface="Lora"/>
              <a:ea typeface="Lora"/>
              <a:cs typeface="Lora"/>
              <a:sym typeface="Lor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Diverticulitis</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Ischemia of left colon</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Enterocolitis</a:t>
            </a:r>
            <a:endParaRPr sz="1100">
              <a:solidFill>
                <a:srgbClr val="83C5BE"/>
              </a:solidFill>
              <a:latin typeface="Mada"/>
              <a:ea typeface="Mada"/>
              <a:cs typeface="Mada"/>
              <a:sym typeface="Mada"/>
            </a:endParaRPr>
          </a:p>
          <a:p>
            <a:pPr indent="0" lvl="0" marL="457200" rtl="0" algn="l">
              <a:spcBef>
                <a:spcPts val="0"/>
              </a:spcBef>
              <a:spcAft>
                <a:spcPts val="0"/>
              </a:spcAft>
              <a:buNone/>
            </a:pPr>
            <a:r>
              <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006D77"/>
                </a:solidFill>
                <a:latin typeface="Lora"/>
                <a:ea typeface="Lora"/>
                <a:cs typeface="Lora"/>
                <a:sym typeface="Lora"/>
              </a:rPr>
              <a:t>Q5: IN the previous scenario, which artery is most likely to be occluded ?</a:t>
            </a:r>
            <a:endParaRPr sz="1100">
              <a:solidFill>
                <a:srgbClr val="006D77"/>
              </a:solidFill>
              <a:latin typeface="Lora"/>
              <a:ea typeface="Lora"/>
              <a:cs typeface="Lora"/>
              <a:sym typeface="Lor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IMA</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SMA</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Celiac artery</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Lora"/>
              <a:ea typeface="Lora"/>
              <a:cs typeface="Lora"/>
              <a:sym typeface="Lora"/>
            </a:endParaRPr>
          </a:p>
        </p:txBody>
      </p:sp>
      <p:sp>
        <p:nvSpPr>
          <p:cNvPr id="980" name="Google Shape;980;p33"/>
          <p:cNvSpPr/>
          <p:nvPr/>
        </p:nvSpPr>
        <p:spPr>
          <a:xfrm rot="5400000">
            <a:off x="352300"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33"/>
          <p:cNvSpPr/>
          <p:nvPr/>
        </p:nvSpPr>
        <p:spPr>
          <a:xfrm rot="5400000">
            <a:off x="262287"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33"/>
          <p:cNvSpPr txBox="1"/>
          <p:nvPr/>
        </p:nvSpPr>
        <p:spPr>
          <a:xfrm>
            <a:off x="-285750" y="9522522"/>
            <a:ext cx="1382700" cy="64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u="sng">
                <a:solidFill>
                  <a:srgbClr val="E29578"/>
                </a:solidFill>
                <a:latin typeface="Lora"/>
                <a:ea typeface="Lora"/>
                <a:cs typeface="Lora"/>
                <a:sym typeface="Lora"/>
              </a:rPr>
              <a:t>Answers</a:t>
            </a:r>
            <a:endParaRPr b="1" u="sng">
              <a:solidFill>
                <a:srgbClr val="E29578"/>
              </a:solidFill>
              <a:latin typeface="Lora"/>
              <a:ea typeface="Lora"/>
              <a:cs typeface="Lora"/>
              <a:sym typeface="Lora"/>
            </a:endParaRPr>
          </a:p>
          <a:p>
            <a:pPr indent="0" lvl="0" marL="0" rtl="0" algn="ctr">
              <a:spcBef>
                <a:spcPts val="0"/>
              </a:spcBef>
              <a:spcAft>
                <a:spcPts val="0"/>
              </a:spcAft>
              <a:buNone/>
            </a:pPr>
            <a:r>
              <a:rPr b="1" lang="en-GB" sz="800" u="sng">
                <a:solidFill>
                  <a:srgbClr val="006D77"/>
                </a:solidFill>
                <a:latin typeface="Lora"/>
                <a:ea typeface="Lora"/>
                <a:cs typeface="Lora"/>
                <a:sym typeface="Lora"/>
                <a:hlinkClick r:id="rId4">
                  <a:extLst>
                    <a:ext uri="{A12FA001-AC4F-418D-AE19-62706E023703}">
                      <ahyp:hlinkClr val="tx"/>
                    </a:ext>
                  </a:extLst>
                </a:hlinkClick>
              </a:rPr>
              <a:t>Click here for explanation</a:t>
            </a:r>
            <a:endParaRPr b="1" sz="800" u="sng">
              <a:solidFill>
                <a:srgbClr val="006D77"/>
              </a:solidFill>
              <a:latin typeface="Lora"/>
              <a:ea typeface="Lora"/>
              <a:cs typeface="Lora"/>
              <a:sym typeface="Lora"/>
            </a:endParaRPr>
          </a:p>
          <a:p>
            <a:pPr indent="0" lvl="0" marL="0" rtl="0" algn="ctr">
              <a:spcBef>
                <a:spcPts val="0"/>
              </a:spcBef>
              <a:spcAft>
                <a:spcPts val="0"/>
              </a:spcAft>
              <a:buNone/>
            </a:pPr>
            <a:r>
              <a:t/>
            </a:r>
            <a:endParaRPr b="1" u="sng">
              <a:solidFill>
                <a:srgbClr val="E29578"/>
              </a:solidFill>
              <a:latin typeface="Lora"/>
              <a:ea typeface="Lora"/>
              <a:cs typeface="Lora"/>
              <a:sym typeface="Lora"/>
            </a:endParaRPr>
          </a:p>
        </p:txBody>
      </p:sp>
      <p:pic>
        <p:nvPicPr>
          <p:cNvPr id="983" name="Google Shape;983;p33"/>
          <p:cNvPicPr preferRelativeResize="0"/>
          <p:nvPr/>
        </p:nvPicPr>
        <p:blipFill>
          <a:blip r:embed="rId5">
            <a:alphaModFix/>
          </a:blip>
          <a:stretch>
            <a:fillRect/>
          </a:stretch>
        </p:blipFill>
        <p:spPr>
          <a:xfrm>
            <a:off x="5751826" y="6313994"/>
            <a:ext cx="1495201" cy="102270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sp>
        <p:nvSpPr>
          <p:cNvPr id="988" name="Google Shape;988;p34"/>
          <p:cNvSpPr/>
          <p:nvPr/>
        </p:nvSpPr>
        <p:spPr>
          <a:xfrm rot="5400000">
            <a:off x="2749050" y="-1810343"/>
            <a:ext cx="1959300" cy="75699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34"/>
          <p:cNvSpPr/>
          <p:nvPr/>
        </p:nvSpPr>
        <p:spPr>
          <a:xfrm rot="5400000">
            <a:off x="2427672" y="-1903575"/>
            <a:ext cx="1911300" cy="6918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34"/>
          <p:cNvSpPr txBox="1"/>
          <p:nvPr/>
        </p:nvSpPr>
        <p:spPr>
          <a:xfrm>
            <a:off x="-28575" y="992225"/>
            <a:ext cx="48102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000">
                <a:solidFill>
                  <a:srgbClr val="006D77"/>
                </a:solidFill>
                <a:latin typeface="Lora"/>
                <a:ea typeface="Lora"/>
                <a:cs typeface="Lora"/>
                <a:sym typeface="Lora"/>
              </a:rPr>
              <a:t>Good Luck!</a:t>
            </a:r>
            <a:endParaRPr sz="4000">
              <a:solidFill>
                <a:srgbClr val="006D77"/>
              </a:solidFill>
              <a:latin typeface="Lora"/>
              <a:ea typeface="Lora"/>
              <a:cs typeface="Lora"/>
              <a:sym typeface="Lora"/>
            </a:endParaRPr>
          </a:p>
        </p:txBody>
      </p:sp>
      <p:cxnSp>
        <p:nvCxnSpPr>
          <p:cNvPr id="991" name="Google Shape;991;p34"/>
          <p:cNvCxnSpPr/>
          <p:nvPr/>
        </p:nvCxnSpPr>
        <p:spPr>
          <a:xfrm>
            <a:off x="1323975" y="59817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992" name="Google Shape;992;p34"/>
          <p:cNvCxnSpPr/>
          <p:nvPr/>
        </p:nvCxnSpPr>
        <p:spPr>
          <a:xfrm rot="10800000">
            <a:off x="1019175" y="6457950"/>
            <a:ext cx="5305500" cy="0"/>
          </a:xfrm>
          <a:prstGeom prst="straightConnector1">
            <a:avLst/>
          </a:prstGeom>
          <a:noFill/>
          <a:ln cap="flat" cmpd="sng" w="19050">
            <a:solidFill>
              <a:srgbClr val="FFDDD2"/>
            </a:solidFill>
            <a:prstDash val="solid"/>
            <a:round/>
            <a:headEnd len="med" w="med" type="none"/>
            <a:tailEnd len="med" w="med" type="oval"/>
          </a:ln>
        </p:spPr>
      </p:cxnSp>
      <p:sp>
        <p:nvSpPr>
          <p:cNvPr id="993" name="Google Shape;993;p34"/>
          <p:cNvSpPr txBox="1"/>
          <p:nvPr/>
        </p:nvSpPr>
        <p:spPr>
          <a:xfrm>
            <a:off x="1457325" y="5981700"/>
            <a:ext cx="4076700" cy="3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This lecture was done by:</a:t>
            </a:r>
            <a:endParaRPr sz="2400">
              <a:solidFill>
                <a:srgbClr val="E29578"/>
              </a:solidFill>
              <a:latin typeface="Lora"/>
              <a:ea typeface="Lora"/>
              <a:cs typeface="Lora"/>
              <a:sym typeface="Lora"/>
            </a:endParaRPr>
          </a:p>
        </p:txBody>
      </p:sp>
      <p:sp>
        <p:nvSpPr>
          <p:cNvPr id="994" name="Google Shape;994;p34"/>
          <p:cNvSpPr txBox="1"/>
          <p:nvPr/>
        </p:nvSpPr>
        <p:spPr>
          <a:xfrm>
            <a:off x="723900" y="3457575"/>
            <a:ext cx="5695800" cy="4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006D77"/>
                </a:solidFill>
                <a:latin typeface="Lora"/>
                <a:ea typeface="Lora"/>
                <a:cs typeface="Lora"/>
                <a:sym typeface="Lora"/>
              </a:rPr>
              <a:t>Team leaders:</a:t>
            </a:r>
            <a:endParaRPr sz="2400">
              <a:solidFill>
                <a:srgbClr val="83C5BE"/>
              </a:solidFill>
              <a:latin typeface="Lora"/>
              <a:ea typeface="Lora"/>
              <a:cs typeface="Lora"/>
              <a:sym typeface="Lora"/>
            </a:endParaRPr>
          </a:p>
        </p:txBody>
      </p:sp>
      <p:sp>
        <p:nvSpPr>
          <p:cNvPr id="995" name="Google Shape;995;p34"/>
          <p:cNvSpPr txBox="1"/>
          <p:nvPr/>
        </p:nvSpPr>
        <p:spPr>
          <a:xfrm>
            <a:off x="600075" y="4086225"/>
            <a:ext cx="33432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Nouf Alshammari</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Haneen Somily</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t/>
            </a:r>
            <a:endParaRPr sz="2400">
              <a:solidFill>
                <a:srgbClr val="83C5BE"/>
              </a:solidFill>
              <a:latin typeface="Lora"/>
              <a:ea typeface="Lora"/>
              <a:cs typeface="Lora"/>
              <a:sym typeface="Lora"/>
            </a:endParaRPr>
          </a:p>
        </p:txBody>
      </p:sp>
      <p:sp>
        <p:nvSpPr>
          <p:cNvPr id="996" name="Google Shape;996;p34"/>
          <p:cNvSpPr txBox="1"/>
          <p:nvPr/>
        </p:nvSpPr>
        <p:spPr>
          <a:xfrm>
            <a:off x="4195800" y="4086225"/>
            <a:ext cx="33432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Naif Alsulais</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Mohammed alshoieer</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t/>
            </a:r>
            <a:endParaRPr sz="2400">
              <a:solidFill>
                <a:srgbClr val="83C5BE"/>
              </a:solidFill>
              <a:latin typeface="Lora"/>
              <a:ea typeface="Lora"/>
              <a:cs typeface="Lora"/>
              <a:sym typeface="Lora"/>
            </a:endParaRPr>
          </a:p>
        </p:txBody>
      </p:sp>
      <p:pic>
        <p:nvPicPr>
          <p:cNvPr id="997" name="Google Shape;997;p34"/>
          <p:cNvPicPr preferRelativeResize="0"/>
          <p:nvPr/>
        </p:nvPicPr>
        <p:blipFill rotWithShape="1">
          <a:blip r:embed="rId3">
            <a:alphaModFix/>
          </a:blip>
          <a:srcRect b="0" l="0" r="0" t="0"/>
          <a:stretch/>
        </p:blipFill>
        <p:spPr>
          <a:xfrm>
            <a:off x="4655575" y="410926"/>
            <a:ext cx="2029774" cy="2029800"/>
          </a:xfrm>
          <a:prstGeom prst="rect">
            <a:avLst/>
          </a:prstGeom>
          <a:noFill/>
          <a:ln>
            <a:noFill/>
          </a:ln>
        </p:spPr>
      </p:pic>
      <p:sp>
        <p:nvSpPr>
          <p:cNvPr id="998" name="Google Shape;998;p34"/>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4"/>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34"/>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4">
                  <a:extLst>
                    <a:ext uri="{A12FA001-AC4F-418D-AE19-62706E023703}">
                      <ahyp:hlinkClr val="tx"/>
                    </a:ext>
                  </a:extLst>
                </a:hlinkClick>
              </a:rPr>
              <a:t>Feedback</a:t>
            </a:r>
            <a:endParaRPr b="1" u="sng">
              <a:solidFill>
                <a:srgbClr val="E29578"/>
              </a:solidFill>
              <a:latin typeface="Lora"/>
              <a:ea typeface="Lora"/>
              <a:cs typeface="Lora"/>
              <a:sym typeface="Lora"/>
            </a:endParaRPr>
          </a:p>
        </p:txBody>
      </p:sp>
      <p:pic>
        <p:nvPicPr>
          <p:cNvPr id="1001" name="Google Shape;1001;p34"/>
          <p:cNvPicPr preferRelativeResize="0"/>
          <p:nvPr/>
        </p:nvPicPr>
        <p:blipFill>
          <a:blip r:embed="rId5">
            <a:alphaModFix/>
          </a:blip>
          <a:stretch>
            <a:fillRect/>
          </a:stretch>
        </p:blipFill>
        <p:spPr>
          <a:xfrm>
            <a:off x="104150" y="9976075"/>
            <a:ext cx="495300" cy="495300"/>
          </a:xfrm>
          <a:prstGeom prst="rect">
            <a:avLst/>
          </a:prstGeom>
          <a:noFill/>
          <a:ln>
            <a:noFill/>
          </a:ln>
        </p:spPr>
      </p:pic>
      <p:sp>
        <p:nvSpPr>
          <p:cNvPr id="1002" name="Google Shape;1002;p34"/>
          <p:cNvSpPr txBox="1"/>
          <p:nvPr/>
        </p:nvSpPr>
        <p:spPr>
          <a:xfrm>
            <a:off x="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Note taker</a:t>
            </a:r>
            <a:endParaRPr b="1" sz="1000">
              <a:solidFill>
                <a:srgbClr val="83C5BE"/>
              </a:solidFill>
              <a:latin typeface="Mada"/>
              <a:ea typeface="Mada"/>
              <a:cs typeface="Mada"/>
              <a:sym typeface="Mada"/>
            </a:endParaRPr>
          </a:p>
        </p:txBody>
      </p:sp>
      <p:sp>
        <p:nvSpPr>
          <p:cNvPr id="1003" name="Google Shape;1003;p34"/>
          <p:cNvSpPr txBox="1"/>
          <p:nvPr/>
        </p:nvSpPr>
        <p:spPr>
          <a:xfrm>
            <a:off x="76200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Reviewer</a:t>
            </a:r>
            <a:endParaRPr b="1" sz="1000">
              <a:solidFill>
                <a:srgbClr val="83C5BE"/>
              </a:solidFill>
              <a:latin typeface="Mada"/>
              <a:ea typeface="Mada"/>
              <a:cs typeface="Mada"/>
              <a:sym typeface="Mada"/>
            </a:endParaRPr>
          </a:p>
        </p:txBody>
      </p:sp>
      <p:pic>
        <p:nvPicPr>
          <p:cNvPr id="1004" name="Google Shape;1004;p34"/>
          <p:cNvPicPr preferRelativeResize="0"/>
          <p:nvPr/>
        </p:nvPicPr>
        <p:blipFill>
          <a:blip r:embed="rId6">
            <a:alphaModFix/>
          </a:blip>
          <a:stretch>
            <a:fillRect/>
          </a:stretch>
        </p:blipFill>
        <p:spPr>
          <a:xfrm>
            <a:off x="872800" y="9961650"/>
            <a:ext cx="508200" cy="508200"/>
          </a:xfrm>
          <a:prstGeom prst="rect">
            <a:avLst/>
          </a:prstGeom>
          <a:noFill/>
          <a:ln>
            <a:noFill/>
          </a:ln>
        </p:spPr>
      </p:pic>
      <p:sp>
        <p:nvSpPr>
          <p:cNvPr id="1005" name="Google Shape;1005;p34"/>
          <p:cNvSpPr txBox="1"/>
          <p:nvPr/>
        </p:nvSpPr>
        <p:spPr>
          <a:xfrm>
            <a:off x="1488875" y="6569500"/>
            <a:ext cx="4492800" cy="25425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Mohammed Alshoieer</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Fahad alsultan</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Nujud Alabdullatif </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Omar al-otaibi</a:t>
            </a:r>
            <a:endParaRPr sz="2400">
              <a:solidFill>
                <a:srgbClr val="E29578"/>
              </a:solidFill>
              <a:latin typeface="Mada"/>
              <a:ea typeface="Mada"/>
              <a:cs typeface="Mada"/>
              <a:sym typeface="Mada"/>
            </a:endParaRPr>
          </a:p>
        </p:txBody>
      </p:sp>
      <p:pic>
        <p:nvPicPr>
          <p:cNvPr id="1006" name="Google Shape;1006;p34"/>
          <p:cNvPicPr preferRelativeResize="0"/>
          <p:nvPr/>
        </p:nvPicPr>
        <p:blipFill>
          <a:blip r:embed="rId5">
            <a:alphaModFix/>
          </a:blip>
          <a:stretch>
            <a:fillRect/>
          </a:stretch>
        </p:blipFill>
        <p:spPr>
          <a:xfrm>
            <a:off x="1541562" y="7424963"/>
            <a:ext cx="314100" cy="314100"/>
          </a:xfrm>
          <a:prstGeom prst="rect">
            <a:avLst/>
          </a:prstGeom>
          <a:noFill/>
          <a:ln>
            <a:noFill/>
          </a:ln>
        </p:spPr>
      </p:pic>
      <p:pic>
        <p:nvPicPr>
          <p:cNvPr id="1007" name="Google Shape;1007;p34"/>
          <p:cNvPicPr preferRelativeResize="0"/>
          <p:nvPr/>
        </p:nvPicPr>
        <p:blipFill>
          <a:blip r:embed="rId5">
            <a:alphaModFix/>
          </a:blip>
          <a:stretch>
            <a:fillRect/>
          </a:stretch>
        </p:blipFill>
        <p:spPr>
          <a:xfrm>
            <a:off x="1541562" y="7020450"/>
            <a:ext cx="314100" cy="314100"/>
          </a:xfrm>
          <a:prstGeom prst="rect">
            <a:avLst/>
          </a:prstGeom>
          <a:noFill/>
          <a:ln>
            <a:noFill/>
          </a:ln>
        </p:spPr>
      </p:pic>
      <p:pic>
        <p:nvPicPr>
          <p:cNvPr id="1008" name="Google Shape;1008;p34"/>
          <p:cNvPicPr preferRelativeResize="0"/>
          <p:nvPr/>
        </p:nvPicPr>
        <p:blipFill>
          <a:blip r:embed="rId6">
            <a:alphaModFix/>
          </a:blip>
          <a:stretch>
            <a:fillRect/>
          </a:stretch>
        </p:blipFill>
        <p:spPr>
          <a:xfrm>
            <a:off x="1541550" y="7757250"/>
            <a:ext cx="314100" cy="314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5"/>
          <p:cNvSpPr/>
          <p:nvPr/>
        </p:nvSpPr>
        <p:spPr>
          <a:xfrm flipH="1" rot="10800000">
            <a:off x="3387950" y="1422625"/>
            <a:ext cx="3749400" cy="3632700"/>
          </a:xfrm>
          <a:prstGeom prst="round1Rect">
            <a:avLst>
              <a:gd fmla="val 12288" name="adj"/>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txBox="1"/>
          <p:nvPr/>
        </p:nvSpPr>
        <p:spPr>
          <a:xfrm flipH="1">
            <a:off x="3925825" y="3519800"/>
            <a:ext cx="3176700" cy="456600"/>
          </a:xfrm>
          <a:prstGeom prst="rect">
            <a:avLst/>
          </a:prstGeom>
          <a:noFill/>
          <a:ln>
            <a:noFill/>
          </a:ln>
        </p:spPr>
        <p:txBody>
          <a:bodyPr anchorCtr="0" anchor="ctr" bIns="91425" lIns="91425" spcFirstLastPara="1" rIns="91425" wrap="square" tIns="91425">
            <a:noAutofit/>
          </a:bodyPr>
          <a:lstStyle/>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Upper abdomen: </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Boerhaave’s syndrome</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Peptic ulceration</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perforated gallbladder</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Lower abdomen:</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Gangrenous appendicitis</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Acute diverticulitis</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Ulcerative colitis (Toxic Megacolon)</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Carcinoma colon</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Ruptured Bladder</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latin typeface="Mada"/>
                <a:ea typeface="Mada"/>
                <a:cs typeface="Mada"/>
                <a:sym typeface="Mada"/>
              </a:rPr>
              <a:t>General</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Small bowel (Crohn’s, Typhoid, Strangulation, Tumor and foregn body)</a:t>
            </a:r>
            <a:endParaRPr sz="1000">
              <a:latin typeface="Mada"/>
              <a:ea typeface="Mada"/>
              <a:cs typeface="Mada"/>
              <a:sym typeface="Mada"/>
            </a:endParaRPr>
          </a:p>
          <a:p>
            <a:pPr indent="-292100" lvl="1" marL="914400" rtl="0" algn="l">
              <a:lnSpc>
                <a:spcPct val="115000"/>
              </a:lnSpc>
              <a:spcBef>
                <a:spcPts val="0"/>
              </a:spcBef>
              <a:spcAft>
                <a:spcPts val="0"/>
              </a:spcAft>
              <a:buSzPts val="1000"/>
              <a:buFont typeface="Mada"/>
              <a:buChar char="○"/>
            </a:pPr>
            <a:r>
              <a:rPr lang="en-GB" sz="1000">
                <a:latin typeface="Mada"/>
                <a:ea typeface="Mada"/>
                <a:cs typeface="Mada"/>
                <a:sym typeface="Mada"/>
              </a:rPr>
              <a:t>Ischemia, Radiation necrosis</a:t>
            </a:r>
            <a:endParaRPr sz="1000">
              <a:latin typeface="Mada"/>
              <a:ea typeface="Mada"/>
              <a:cs typeface="Mada"/>
              <a:sym typeface="Mada"/>
            </a:endParaRPr>
          </a:p>
        </p:txBody>
      </p:sp>
      <p:sp>
        <p:nvSpPr>
          <p:cNvPr id="115" name="Google Shape;115;p1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6" name="Google Shape;116;p15"/>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17" name="Google Shape;117;p15"/>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Introduction - Perforation</a:t>
            </a:r>
            <a:endParaRPr sz="2200"/>
          </a:p>
        </p:txBody>
      </p:sp>
      <p:sp>
        <p:nvSpPr>
          <p:cNvPr id="118" name="Google Shape;118;p15"/>
          <p:cNvSpPr/>
          <p:nvPr/>
        </p:nvSpPr>
        <p:spPr>
          <a:xfrm rot="-5400000">
            <a:off x="6358135" y="9311463"/>
            <a:ext cx="1685700" cy="1275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9" name="Google Shape;119;p15"/>
          <p:cNvCxnSpPr/>
          <p:nvPr/>
        </p:nvCxnSpPr>
        <p:spPr>
          <a:xfrm>
            <a:off x="7200997" y="8455938"/>
            <a:ext cx="0" cy="1893300"/>
          </a:xfrm>
          <a:prstGeom prst="straightConnector1">
            <a:avLst/>
          </a:prstGeom>
          <a:noFill/>
          <a:ln cap="flat" cmpd="sng" w="19050">
            <a:solidFill>
              <a:srgbClr val="000000"/>
            </a:solidFill>
            <a:prstDash val="solid"/>
            <a:round/>
            <a:headEnd len="med" w="med" type="none"/>
            <a:tailEnd len="med" w="med" type="oval"/>
          </a:ln>
        </p:spPr>
      </p:cxnSp>
      <p:sp>
        <p:nvSpPr>
          <p:cNvPr id="120" name="Google Shape;120;p15"/>
          <p:cNvSpPr/>
          <p:nvPr/>
        </p:nvSpPr>
        <p:spPr>
          <a:xfrm>
            <a:off x="934420" y="940525"/>
            <a:ext cx="6202800" cy="481500"/>
          </a:xfrm>
          <a:prstGeom prst="round1Rect">
            <a:avLst>
              <a:gd fmla="val 50000" name="adj"/>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5"/>
          <p:cNvSpPr txBox="1"/>
          <p:nvPr/>
        </p:nvSpPr>
        <p:spPr>
          <a:xfrm flipH="1">
            <a:off x="3995428" y="2307424"/>
            <a:ext cx="2989500" cy="22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a:latin typeface="Lora"/>
                <a:ea typeface="Lora"/>
                <a:cs typeface="Lora"/>
                <a:sym typeface="Lora"/>
              </a:rPr>
              <a:t>Perforated viscus</a:t>
            </a:r>
            <a:endParaRPr b="1">
              <a:solidFill>
                <a:srgbClr val="000000"/>
              </a:solidFill>
              <a:latin typeface="Lora"/>
              <a:ea typeface="Lora"/>
              <a:cs typeface="Lora"/>
              <a:sym typeface="Lora"/>
            </a:endParaRPr>
          </a:p>
        </p:txBody>
      </p:sp>
      <p:sp>
        <p:nvSpPr>
          <p:cNvPr id="122" name="Google Shape;122;p15"/>
          <p:cNvSpPr/>
          <p:nvPr/>
        </p:nvSpPr>
        <p:spPr>
          <a:xfrm flipH="1">
            <a:off x="3584412" y="2242511"/>
            <a:ext cx="353400" cy="352200"/>
          </a:xfrm>
          <a:prstGeom prst="ellipse">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5"/>
          <p:cNvSpPr txBox="1"/>
          <p:nvPr/>
        </p:nvSpPr>
        <p:spPr>
          <a:xfrm flipH="1">
            <a:off x="3526163" y="2342161"/>
            <a:ext cx="469200" cy="15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Lora"/>
                <a:ea typeface="Lora"/>
                <a:cs typeface="Lora"/>
                <a:sym typeface="Lora"/>
              </a:rPr>
              <a:t>01</a:t>
            </a:r>
            <a:endParaRPr b="1">
              <a:latin typeface="Lora"/>
              <a:ea typeface="Lora"/>
              <a:cs typeface="Lora"/>
              <a:sym typeface="Lora"/>
            </a:endParaRPr>
          </a:p>
        </p:txBody>
      </p:sp>
      <p:sp>
        <p:nvSpPr>
          <p:cNvPr id="124" name="Google Shape;124;p15"/>
          <p:cNvSpPr txBox="1"/>
          <p:nvPr/>
        </p:nvSpPr>
        <p:spPr>
          <a:xfrm>
            <a:off x="2955500" y="1069075"/>
            <a:ext cx="2601300" cy="224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900">
                <a:latin typeface="Lora"/>
                <a:ea typeface="Lora"/>
                <a:cs typeface="Lora"/>
                <a:sym typeface="Lora"/>
              </a:rPr>
              <a:t>Etiology</a:t>
            </a:r>
            <a:endParaRPr b="1" sz="1900">
              <a:solidFill>
                <a:srgbClr val="000000"/>
              </a:solidFill>
              <a:latin typeface="Lora"/>
              <a:ea typeface="Lora"/>
              <a:cs typeface="Lora"/>
              <a:sym typeface="Lora"/>
            </a:endParaRPr>
          </a:p>
        </p:txBody>
      </p:sp>
      <p:sp>
        <p:nvSpPr>
          <p:cNvPr id="125" name="Google Shape;125;p15"/>
          <p:cNvSpPr/>
          <p:nvPr/>
        </p:nvSpPr>
        <p:spPr>
          <a:xfrm flipH="1">
            <a:off x="630289" y="831479"/>
            <a:ext cx="702000" cy="699600"/>
          </a:xfrm>
          <a:prstGeom prst="ellipse">
            <a:avLst/>
          </a:prstGeom>
          <a:solidFill>
            <a:srgbClr val="FFFFFF"/>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6" name="Google Shape;126;p15"/>
          <p:cNvPicPr preferRelativeResize="0"/>
          <p:nvPr/>
        </p:nvPicPr>
        <p:blipFill>
          <a:blip r:embed="rId3">
            <a:alphaModFix/>
          </a:blip>
          <a:stretch>
            <a:fillRect/>
          </a:stretch>
        </p:blipFill>
        <p:spPr>
          <a:xfrm>
            <a:off x="746700" y="939075"/>
            <a:ext cx="469201" cy="469201"/>
          </a:xfrm>
          <a:prstGeom prst="rect">
            <a:avLst/>
          </a:prstGeom>
          <a:noFill/>
          <a:ln>
            <a:noFill/>
          </a:ln>
        </p:spPr>
      </p:pic>
      <p:sp>
        <p:nvSpPr>
          <p:cNvPr id="127" name="Google Shape;127;p15"/>
          <p:cNvSpPr txBox="1"/>
          <p:nvPr/>
        </p:nvSpPr>
        <p:spPr>
          <a:xfrm>
            <a:off x="3316763" y="1492775"/>
            <a:ext cx="4002600" cy="8004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You must understand the physiology of peritonitis. If you do, there will be no need to memorize each subject separately. </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The easiest cause to recognize is trauma then inflammation then ischemia. </a:t>
            </a:r>
            <a:endParaRPr sz="1000">
              <a:solidFill>
                <a:srgbClr val="6AA84F"/>
              </a:solidFill>
              <a:latin typeface="Mada"/>
              <a:ea typeface="Mada"/>
              <a:cs typeface="Mada"/>
              <a:sym typeface="Mada"/>
            </a:endParaRPr>
          </a:p>
        </p:txBody>
      </p:sp>
      <p:grpSp>
        <p:nvGrpSpPr>
          <p:cNvPr id="128" name="Google Shape;128;p15"/>
          <p:cNvGrpSpPr/>
          <p:nvPr/>
        </p:nvGrpSpPr>
        <p:grpSpPr>
          <a:xfrm>
            <a:off x="827359" y="2140874"/>
            <a:ext cx="1812949" cy="1741458"/>
            <a:chOff x="2969600" y="1280551"/>
            <a:chExt cx="3204788" cy="3078412"/>
          </a:xfrm>
        </p:grpSpPr>
        <p:grpSp>
          <p:nvGrpSpPr>
            <p:cNvPr id="129" name="Google Shape;129;p15"/>
            <p:cNvGrpSpPr/>
            <p:nvPr/>
          </p:nvGrpSpPr>
          <p:grpSpPr>
            <a:xfrm>
              <a:off x="2969600" y="1695094"/>
              <a:ext cx="3204788" cy="2663869"/>
              <a:chOff x="2096100" y="1105981"/>
              <a:chExt cx="3204788" cy="2663869"/>
            </a:xfrm>
          </p:grpSpPr>
          <p:sp>
            <p:nvSpPr>
              <p:cNvPr id="130" name="Google Shape;130;p15"/>
              <p:cNvSpPr/>
              <p:nvPr/>
            </p:nvSpPr>
            <p:spPr>
              <a:xfrm>
                <a:off x="2431699" y="1105981"/>
                <a:ext cx="2535900" cy="2535900"/>
              </a:xfrm>
              <a:prstGeom prst="ellipse">
                <a:avLst/>
              </a:prstGeom>
              <a:noFill/>
              <a:ln cap="flat" cmpd="sng" w="19050">
                <a:solidFill>
                  <a:srgbClr val="66666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131" name="Google Shape;131;p15"/>
              <p:cNvSpPr/>
              <p:nvPr/>
            </p:nvSpPr>
            <p:spPr>
              <a:xfrm>
                <a:off x="2096100" y="1534776"/>
                <a:ext cx="914400" cy="9147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132" name="Google Shape;132;p15"/>
              <p:cNvSpPr/>
              <p:nvPr/>
            </p:nvSpPr>
            <p:spPr>
              <a:xfrm>
                <a:off x="4386488" y="1534763"/>
                <a:ext cx="914400" cy="9147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133" name="Google Shape;133;p15"/>
              <p:cNvSpPr/>
              <p:nvPr/>
            </p:nvSpPr>
            <p:spPr>
              <a:xfrm>
                <a:off x="2414775" y="2855151"/>
                <a:ext cx="914400" cy="9147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sp>
            <p:nvSpPr>
              <p:cNvPr id="134" name="Google Shape;134;p15"/>
              <p:cNvSpPr/>
              <p:nvPr/>
            </p:nvSpPr>
            <p:spPr>
              <a:xfrm>
                <a:off x="4080563" y="2855151"/>
                <a:ext cx="914400" cy="9147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grpSp>
        <p:sp>
          <p:nvSpPr>
            <p:cNvPr id="135" name="Google Shape;135;p15"/>
            <p:cNvSpPr/>
            <p:nvPr/>
          </p:nvSpPr>
          <p:spPr>
            <a:xfrm>
              <a:off x="4114788" y="1280551"/>
              <a:ext cx="914400" cy="9147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p>
          </p:txBody>
        </p:sp>
      </p:grpSp>
      <p:sp>
        <p:nvSpPr>
          <p:cNvPr id="136" name="Google Shape;136;p15"/>
          <p:cNvSpPr txBox="1"/>
          <p:nvPr/>
        </p:nvSpPr>
        <p:spPr>
          <a:xfrm>
            <a:off x="1284199" y="1775048"/>
            <a:ext cx="869700" cy="49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600"/>
              </a:spcAft>
              <a:buNone/>
            </a:pPr>
            <a:r>
              <a:rPr b="1" lang="en-GB" sz="1300">
                <a:solidFill>
                  <a:srgbClr val="1F1A33"/>
                </a:solidFill>
                <a:latin typeface="Mada"/>
                <a:ea typeface="Mada"/>
                <a:cs typeface="Mada"/>
                <a:sym typeface="Mada"/>
              </a:rPr>
              <a:t>HCL</a:t>
            </a:r>
            <a:endParaRPr b="1" sz="1300">
              <a:solidFill>
                <a:srgbClr val="1F1A33"/>
              </a:solidFill>
              <a:latin typeface="Mada"/>
              <a:ea typeface="Mada"/>
              <a:cs typeface="Mada"/>
              <a:sym typeface="Mada"/>
            </a:endParaRPr>
          </a:p>
        </p:txBody>
      </p:sp>
      <p:sp>
        <p:nvSpPr>
          <p:cNvPr id="137" name="Google Shape;137;p15"/>
          <p:cNvSpPr txBox="1"/>
          <p:nvPr/>
        </p:nvSpPr>
        <p:spPr>
          <a:xfrm>
            <a:off x="2657077" y="2683321"/>
            <a:ext cx="869700" cy="4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GB" sz="1300">
                <a:solidFill>
                  <a:srgbClr val="1F1A33"/>
                </a:solidFill>
                <a:latin typeface="Mada"/>
                <a:ea typeface="Mada"/>
                <a:cs typeface="Mada"/>
                <a:sym typeface="Mada"/>
              </a:rPr>
              <a:t>Chyme</a:t>
            </a:r>
            <a:endParaRPr b="1" sz="1300">
              <a:solidFill>
                <a:srgbClr val="1F1A33"/>
              </a:solidFill>
              <a:latin typeface="Mada"/>
              <a:ea typeface="Mada"/>
              <a:cs typeface="Mada"/>
              <a:sym typeface="Mada"/>
            </a:endParaRPr>
          </a:p>
        </p:txBody>
      </p:sp>
      <p:sp>
        <p:nvSpPr>
          <p:cNvPr id="138" name="Google Shape;138;p15"/>
          <p:cNvSpPr txBox="1"/>
          <p:nvPr/>
        </p:nvSpPr>
        <p:spPr>
          <a:xfrm>
            <a:off x="2496247" y="3531802"/>
            <a:ext cx="869700" cy="4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GB" sz="1300">
                <a:solidFill>
                  <a:srgbClr val="1F1A33"/>
                </a:solidFill>
                <a:latin typeface="Mada"/>
                <a:ea typeface="Mada"/>
                <a:cs typeface="Mada"/>
                <a:sym typeface="Mada"/>
              </a:rPr>
              <a:t>Bile</a:t>
            </a:r>
            <a:endParaRPr b="1" sz="1300">
              <a:solidFill>
                <a:srgbClr val="1F1A33"/>
              </a:solidFill>
              <a:latin typeface="Mada"/>
              <a:ea typeface="Mada"/>
              <a:cs typeface="Mada"/>
              <a:sym typeface="Mada"/>
            </a:endParaRPr>
          </a:p>
        </p:txBody>
      </p:sp>
      <p:sp>
        <p:nvSpPr>
          <p:cNvPr id="139" name="Google Shape;139;p15"/>
          <p:cNvSpPr txBox="1"/>
          <p:nvPr/>
        </p:nvSpPr>
        <p:spPr>
          <a:xfrm>
            <a:off x="455532" y="3531810"/>
            <a:ext cx="595800" cy="4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GB" sz="1300">
                <a:solidFill>
                  <a:srgbClr val="1F1A33"/>
                </a:solidFill>
                <a:latin typeface="Mada"/>
                <a:ea typeface="Mada"/>
                <a:cs typeface="Mada"/>
                <a:sym typeface="Mada"/>
              </a:rPr>
              <a:t>Stool</a:t>
            </a:r>
            <a:endParaRPr b="1" sz="1300">
              <a:solidFill>
                <a:srgbClr val="1F1A33"/>
              </a:solidFill>
              <a:latin typeface="Mada"/>
              <a:ea typeface="Mada"/>
              <a:cs typeface="Mada"/>
              <a:sym typeface="Mada"/>
            </a:endParaRPr>
          </a:p>
        </p:txBody>
      </p:sp>
      <p:sp>
        <p:nvSpPr>
          <p:cNvPr id="140" name="Google Shape;140;p15"/>
          <p:cNvSpPr txBox="1"/>
          <p:nvPr/>
        </p:nvSpPr>
        <p:spPr>
          <a:xfrm>
            <a:off x="232425" y="2683325"/>
            <a:ext cx="702000" cy="4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GB" sz="1300">
                <a:solidFill>
                  <a:srgbClr val="1F1A33"/>
                </a:solidFill>
                <a:latin typeface="Mada"/>
                <a:ea typeface="Mada"/>
                <a:cs typeface="Mada"/>
                <a:sym typeface="Mada"/>
              </a:rPr>
              <a:t>Blood</a:t>
            </a:r>
            <a:endParaRPr b="1" sz="1300">
              <a:solidFill>
                <a:srgbClr val="1F1A33"/>
              </a:solidFill>
              <a:latin typeface="Mada"/>
              <a:ea typeface="Mada"/>
              <a:cs typeface="Mada"/>
              <a:sym typeface="Mada"/>
            </a:endParaRPr>
          </a:p>
        </p:txBody>
      </p:sp>
      <p:sp>
        <p:nvSpPr>
          <p:cNvPr id="141" name="Google Shape;141;p15"/>
          <p:cNvSpPr txBox="1"/>
          <p:nvPr/>
        </p:nvSpPr>
        <p:spPr>
          <a:xfrm>
            <a:off x="820007" y="2678436"/>
            <a:ext cx="535800" cy="28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500">
                <a:solidFill>
                  <a:srgbClr val="E29578"/>
                </a:solidFill>
                <a:latin typeface="Life Savers ExtraBold"/>
                <a:ea typeface="Life Savers ExtraBold"/>
                <a:cs typeface="Life Savers ExtraBold"/>
                <a:sym typeface="Life Savers ExtraBold"/>
              </a:rPr>
              <a:t>05</a:t>
            </a:r>
            <a:endParaRPr sz="1500">
              <a:solidFill>
                <a:srgbClr val="E29578"/>
              </a:solidFill>
              <a:latin typeface="Life Savers ExtraBold"/>
              <a:ea typeface="Life Savers ExtraBold"/>
              <a:cs typeface="Life Savers ExtraBold"/>
              <a:sym typeface="Life Savers ExtraBold"/>
            </a:endParaRPr>
          </a:p>
        </p:txBody>
      </p:sp>
      <p:sp>
        <p:nvSpPr>
          <p:cNvPr id="142" name="Google Shape;142;p15"/>
          <p:cNvSpPr txBox="1"/>
          <p:nvPr/>
        </p:nvSpPr>
        <p:spPr>
          <a:xfrm>
            <a:off x="2180269" y="2678436"/>
            <a:ext cx="419400" cy="28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500">
                <a:solidFill>
                  <a:srgbClr val="E29578"/>
                </a:solidFill>
                <a:latin typeface="Life Savers ExtraBold"/>
                <a:ea typeface="Life Savers ExtraBold"/>
                <a:cs typeface="Life Savers ExtraBold"/>
                <a:sym typeface="Life Savers ExtraBold"/>
              </a:rPr>
              <a:t>02</a:t>
            </a:r>
            <a:endParaRPr sz="1500">
              <a:solidFill>
                <a:srgbClr val="E29578"/>
              </a:solidFill>
              <a:latin typeface="Life Savers ExtraBold"/>
              <a:ea typeface="Life Savers ExtraBold"/>
              <a:cs typeface="Life Savers ExtraBold"/>
              <a:sym typeface="Life Savers ExtraBold"/>
            </a:endParaRPr>
          </a:p>
        </p:txBody>
      </p:sp>
      <p:sp>
        <p:nvSpPr>
          <p:cNvPr id="143" name="Google Shape;143;p15"/>
          <p:cNvSpPr txBox="1"/>
          <p:nvPr/>
        </p:nvSpPr>
        <p:spPr>
          <a:xfrm>
            <a:off x="2009947" y="3447305"/>
            <a:ext cx="419400" cy="28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500">
                <a:solidFill>
                  <a:srgbClr val="E29578"/>
                </a:solidFill>
                <a:latin typeface="Life Savers ExtraBold"/>
                <a:ea typeface="Life Savers ExtraBold"/>
                <a:cs typeface="Life Savers ExtraBold"/>
                <a:sym typeface="Life Savers ExtraBold"/>
              </a:rPr>
              <a:t>03</a:t>
            </a:r>
            <a:endParaRPr sz="1500">
              <a:solidFill>
                <a:srgbClr val="E29578"/>
              </a:solidFill>
              <a:latin typeface="Life Savers ExtraBold"/>
              <a:ea typeface="Life Savers ExtraBold"/>
              <a:cs typeface="Life Savers ExtraBold"/>
              <a:sym typeface="Life Savers ExtraBold"/>
            </a:endParaRPr>
          </a:p>
        </p:txBody>
      </p:sp>
      <p:sp>
        <p:nvSpPr>
          <p:cNvPr id="144" name="Google Shape;144;p15"/>
          <p:cNvSpPr txBox="1"/>
          <p:nvPr/>
        </p:nvSpPr>
        <p:spPr>
          <a:xfrm>
            <a:off x="1048052" y="3447305"/>
            <a:ext cx="419400" cy="28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500">
                <a:solidFill>
                  <a:srgbClr val="E29578"/>
                </a:solidFill>
                <a:latin typeface="Life Savers ExtraBold"/>
                <a:ea typeface="Life Savers ExtraBold"/>
                <a:cs typeface="Life Savers ExtraBold"/>
                <a:sym typeface="Life Savers ExtraBold"/>
              </a:rPr>
              <a:t>04</a:t>
            </a:r>
            <a:endParaRPr sz="1500">
              <a:solidFill>
                <a:srgbClr val="E29578"/>
              </a:solidFill>
              <a:latin typeface="Life Savers ExtraBold"/>
              <a:ea typeface="Life Savers ExtraBold"/>
              <a:cs typeface="Life Savers ExtraBold"/>
              <a:sym typeface="Life Savers ExtraBold"/>
            </a:endParaRPr>
          </a:p>
        </p:txBody>
      </p:sp>
      <p:sp>
        <p:nvSpPr>
          <p:cNvPr id="145" name="Google Shape;145;p15"/>
          <p:cNvSpPr txBox="1"/>
          <p:nvPr/>
        </p:nvSpPr>
        <p:spPr>
          <a:xfrm>
            <a:off x="1524277" y="2198952"/>
            <a:ext cx="419400" cy="28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500">
                <a:solidFill>
                  <a:srgbClr val="E29578"/>
                </a:solidFill>
                <a:latin typeface="Life Savers ExtraBold"/>
                <a:ea typeface="Life Savers ExtraBold"/>
                <a:cs typeface="Life Savers ExtraBold"/>
                <a:sym typeface="Life Savers ExtraBold"/>
              </a:rPr>
              <a:t>01</a:t>
            </a:r>
            <a:endParaRPr sz="1500">
              <a:solidFill>
                <a:srgbClr val="E29578"/>
              </a:solidFill>
              <a:latin typeface="Life Savers ExtraBold"/>
              <a:ea typeface="Life Savers ExtraBold"/>
              <a:cs typeface="Life Savers ExtraBold"/>
              <a:sym typeface="Life Savers ExtraBold"/>
            </a:endParaRPr>
          </a:p>
        </p:txBody>
      </p:sp>
      <p:grpSp>
        <p:nvGrpSpPr>
          <p:cNvPr id="146" name="Google Shape;146;p15"/>
          <p:cNvGrpSpPr/>
          <p:nvPr/>
        </p:nvGrpSpPr>
        <p:grpSpPr>
          <a:xfrm rot="5400000">
            <a:off x="1566899" y="4013494"/>
            <a:ext cx="334138" cy="413480"/>
            <a:chOff x="4960900" y="2433225"/>
            <a:chExt cx="48525" cy="60050"/>
          </a:xfrm>
        </p:grpSpPr>
        <p:sp>
          <p:nvSpPr>
            <p:cNvPr id="147" name="Google Shape;147;p15"/>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5"/>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 name="Google Shape;149;p15"/>
          <p:cNvSpPr txBox="1"/>
          <p:nvPr/>
        </p:nvSpPr>
        <p:spPr>
          <a:xfrm>
            <a:off x="607925" y="4380275"/>
            <a:ext cx="2398200" cy="554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Leakage of any of these results in peritonitis.</a:t>
            </a:r>
            <a:endParaRPr sz="1600"/>
          </a:p>
        </p:txBody>
      </p:sp>
      <p:grpSp>
        <p:nvGrpSpPr>
          <p:cNvPr id="150" name="Google Shape;150;p15"/>
          <p:cNvGrpSpPr/>
          <p:nvPr/>
        </p:nvGrpSpPr>
        <p:grpSpPr>
          <a:xfrm rot="5400000">
            <a:off x="1566911" y="4894694"/>
            <a:ext cx="334138" cy="413480"/>
            <a:chOff x="4960900" y="2433225"/>
            <a:chExt cx="48525" cy="60050"/>
          </a:xfrm>
        </p:grpSpPr>
        <p:sp>
          <p:nvSpPr>
            <p:cNvPr id="151" name="Google Shape;151;p15"/>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5"/>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 name="Google Shape;153;p15"/>
          <p:cNvSpPr txBox="1"/>
          <p:nvPr/>
        </p:nvSpPr>
        <p:spPr>
          <a:xfrm>
            <a:off x="607925" y="5243950"/>
            <a:ext cx="6202800" cy="14775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What happens when there is a leakage of these ? the peritoneum will act as an organ to minimize the inflammation, it will try to make it localized as possible as it can by 3 protective mechanisms.</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The aim of these mechanisms is to </a:t>
            </a:r>
            <a:endParaRPr sz="1200">
              <a:solidFill>
                <a:srgbClr val="6AA84F"/>
              </a:solidFill>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en-GB" sz="1200">
                <a:latin typeface="Mada"/>
                <a:ea typeface="Mada"/>
                <a:cs typeface="Mada"/>
                <a:sym typeface="Mada"/>
              </a:rPr>
              <a:t>Give rest to intestine (Intestine shouldn’t be contracted or pushed)</a:t>
            </a:r>
            <a:endParaRPr sz="1200">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en-GB" sz="1200">
                <a:latin typeface="Mada"/>
                <a:ea typeface="Mada"/>
                <a:cs typeface="Mada"/>
                <a:sym typeface="Mada"/>
              </a:rPr>
              <a:t>Protect organs</a:t>
            </a:r>
            <a:endParaRPr sz="1200">
              <a:latin typeface="Mada"/>
              <a:ea typeface="Mada"/>
              <a:cs typeface="Mada"/>
              <a:sym typeface="Mada"/>
            </a:endParaRPr>
          </a:p>
          <a:p>
            <a:pPr indent="-304800" lvl="1" marL="914400" rtl="0" algn="l">
              <a:spcBef>
                <a:spcPts val="0"/>
              </a:spcBef>
              <a:spcAft>
                <a:spcPts val="0"/>
              </a:spcAft>
              <a:buClr>
                <a:srgbClr val="000000"/>
              </a:buClr>
              <a:buSzPts val="1200"/>
              <a:buFont typeface="Mada"/>
              <a:buChar char="○"/>
            </a:pPr>
            <a:r>
              <a:rPr lang="en-GB" sz="1200">
                <a:latin typeface="Mada"/>
                <a:ea typeface="Mada"/>
                <a:cs typeface="Mada"/>
                <a:sym typeface="Mada"/>
              </a:rPr>
              <a:t>Prevent spread of inflammation </a:t>
            </a:r>
            <a:endParaRPr sz="1200">
              <a:latin typeface="Mada"/>
              <a:ea typeface="Mada"/>
              <a:cs typeface="Mada"/>
              <a:sym typeface="Mada"/>
            </a:endParaRPr>
          </a:p>
        </p:txBody>
      </p:sp>
      <p:sp>
        <p:nvSpPr>
          <p:cNvPr id="154" name="Google Shape;154;p15"/>
          <p:cNvSpPr/>
          <p:nvPr/>
        </p:nvSpPr>
        <p:spPr>
          <a:xfrm>
            <a:off x="3033563" y="6784800"/>
            <a:ext cx="1593300" cy="1919100"/>
          </a:xfrm>
          <a:prstGeom prst="roundRect">
            <a:avLst>
              <a:gd fmla="val 16667" name="adj"/>
            </a:avLst>
          </a:prstGeom>
          <a:noFill/>
          <a:ln cap="flat" cmpd="sng" w="19050">
            <a:solidFill>
              <a:srgbClr val="49A59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5"/>
          <p:cNvSpPr/>
          <p:nvPr/>
        </p:nvSpPr>
        <p:spPr>
          <a:xfrm>
            <a:off x="5315313" y="6784800"/>
            <a:ext cx="1593300" cy="1919100"/>
          </a:xfrm>
          <a:prstGeom prst="roundRect">
            <a:avLst>
              <a:gd fmla="val 16667" name="adj"/>
            </a:avLst>
          </a:prstGeom>
          <a:noFill/>
          <a:ln cap="flat" cmpd="sng" w="19050">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5"/>
          <p:cNvSpPr txBox="1"/>
          <p:nvPr/>
        </p:nvSpPr>
        <p:spPr>
          <a:xfrm>
            <a:off x="2361475" y="6784800"/>
            <a:ext cx="1162200" cy="1919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1600"/>
              </a:spcAft>
              <a:buNone/>
            </a:pPr>
            <a:r>
              <a:rPr lang="en-GB" sz="7200">
                <a:solidFill>
                  <a:srgbClr val="49A59F"/>
                </a:solidFill>
                <a:latin typeface="Fredoka One"/>
                <a:ea typeface="Fredoka One"/>
                <a:cs typeface="Fredoka One"/>
                <a:sym typeface="Fredoka One"/>
              </a:rPr>
              <a:t>2</a:t>
            </a:r>
            <a:endParaRPr sz="7200">
              <a:solidFill>
                <a:srgbClr val="49A59F"/>
              </a:solidFill>
              <a:latin typeface="Fredoka One"/>
              <a:ea typeface="Fredoka One"/>
              <a:cs typeface="Fredoka One"/>
              <a:sym typeface="Fredoka One"/>
            </a:endParaRPr>
          </a:p>
        </p:txBody>
      </p:sp>
      <p:sp>
        <p:nvSpPr>
          <p:cNvPr id="157" name="Google Shape;157;p15"/>
          <p:cNvSpPr txBox="1"/>
          <p:nvPr/>
        </p:nvSpPr>
        <p:spPr>
          <a:xfrm>
            <a:off x="4607838" y="6784800"/>
            <a:ext cx="1197000" cy="1919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1600"/>
              </a:spcAft>
              <a:buNone/>
            </a:pPr>
            <a:r>
              <a:rPr lang="en-GB" sz="7200">
                <a:solidFill>
                  <a:srgbClr val="ABE5D9"/>
                </a:solidFill>
                <a:latin typeface="Fredoka One"/>
                <a:ea typeface="Fredoka One"/>
                <a:cs typeface="Fredoka One"/>
                <a:sym typeface="Fredoka One"/>
              </a:rPr>
              <a:t>3</a:t>
            </a:r>
            <a:endParaRPr sz="7200">
              <a:solidFill>
                <a:srgbClr val="ABE5D9"/>
              </a:solidFill>
              <a:latin typeface="Fredoka One"/>
              <a:ea typeface="Fredoka One"/>
              <a:cs typeface="Fredoka One"/>
              <a:sym typeface="Fredoka One"/>
            </a:endParaRPr>
          </a:p>
        </p:txBody>
      </p:sp>
      <p:sp>
        <p:nvSpPr>
          <p:cNvPr id="158" name="Google Shape;158;p15"/>
          <p:cNvSpPr/>
          <p:nvPr/>
        </p:nvSpPr>
        <p:spPr>
          <a:xfrm>
            <a:off x="818400" y="6826500"/>
            <a:ext cx="1593300" cy="19191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5"/>
          <p:cNvSpPr txBox="1"/>
          <p:nvPr/>
        </p:nvSpPr>
        <p:spPr>
          <a:xfrm>
            <a:off x="146300" y="6826500"/>
            <a:ext cx="1197000" cy="1919100"/>
          </a:xfrm>
          <a:prstGeom prst="rect">
            <a:avLst/>
          </a:prstGeom>
          <a:noFill/>
          <a:ln>
            <a:noFill/>
          </a:ln>
        </p:spPr>
        <p:txBody>
          <a:bodyPr anchorCtr="0" anchor="b" bIns="91425" lIns="91425" spcFirstLastPara="1" rIns="91425" wrap="square" tIns="91425">
            <a:noAutofit/>
          </a:bodyPr>
          <a:lstStyle/>
          <a:p>
            <a:pPr indent="0" lvl="0" marL="0" rtl="0" algn="ctr">
              <a:lnSpc>
                <a:spcPct val="115000"/>
              </a:lnSpc>
              <a:spcBef>
                <a:spcPts val="0"/>
              </a:spcBef>
              <a:spcAft>
                <a:spcPts val="1600"/>
              </a:spcAft>
              <a:buNone/>
            </a:pPr>
            <a:r>
              <a:rPr lang="en-GB" sz="7200">
                <a:solidFill>
                  <a:srgbClr val="FFDDD2"/>
                </a:solidFill>
                <a:latin typeface="Fredoka One"/>
                <a:ea typeface="Fredoka One"/>
                <a:cs typeface="Fredoka One"/>
                <a:sym typeface="Fredoka One"/>
              </a:rPr>
              <a:t>1</a:t>
            </a:r>
            <a:endParaRPr sz="7200">
              <a:solidFill>
                <a:srgbClr val="FFDDD2"/>
              </a:solidFill>
              <a:latin typeface="Fredoka One"/>
              <a:ea typeface="Fredoka One"/>
              <a:cs typeface="Fredoka One"/>
              <a:sym typeface="Fredoka One"/>
            </a:endParaRPr>
          </a:p>
        </p:txBody>
      </p:sp>
      <p:sp>
        <p:nvSpPr>
          <p:cNvPr id="160" name="Google Shape;160;p15"/>
          <p:cNvSpPr txBox="1"/>
          <p:nvPr/>
        </p:nvSpPr>
        <p:spPr>
          <a:xfrm>
            <a:off x="872050" y="6648925"/>
            <a:ext cx="1812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rgbClr val="576C77"/>
                </a:solidFill>
                <a:highlight>
                  <a:srgbClr val="FFFFFF"/>
                </a:highlight>
                <a:latin typeface="Lora"/>
                <a:ea typeface="Lora"/>
                <a:cs typeface="Lora"/>
                <a:sym typeface="Lora"/>
              </a:rPr>
              <a:t>Pylorospasm (Contraction of Pyloric sphincter)</a:t>
            </a:r>
            <a:endParaRPr b="1">
              <a:solidFill>
                <a:srgbClr val="576C77"/>
              </a:solidFill>
              <a:highlight>
                <a:srgbClr val="FFFFFF"/>
              </a:highlight>
              <a:latin typeface="Lora"/>
              <a:ea typeface="Lora"/>
              <a:cs typeface="Lora"/>
              <a:sym typeface="Lora"/>
            </a:endParaRPr>
          </a:p>
        </p:txBody>
      </p:sp>
      <p:sp>
        <p:nvSpPr>
          <p:cNvPr id="161" name="Google Shape;161;p15"/>
          <p:cNvSpPr txBox="1"/>
          <p:nvPr/>
        </p:nvSpPr>
        <p:spPr>
          <a:xfrm>
            <a:off x="722875" y="6970500"/>
            <a:ext cx="1593300" cy="1685700"/>
          </a:xfrm>
          <a:prstGeom prst="rect">
            <a:avLst/>
          </a:prstGeom>
          <a:noFill/>
          <a:ln>
            <a:noFill/>
          </a:ln>
        </p:spPr>
        <p:txBody>
          <a:bodyPr anchorCtr="0" anchor="t" bIns="0" lIns="91425" spcFirstLastPara="1" rIns="91425" wrap="square" tIns="162000">
            <a:noAutofit/>
          </a:bodyPr>
          <a:lstStyle/>
          <a:p>
            <a:pPr indent="-293900" lvl="0" marL="4608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Lead to </a:t>
            </a:r>
            <a:r>
              <a:rPr lang="en-GB" sz="1000">
                <a:solidFill>
                  <a:schemeClr val="dk1"/>
                </a:solidFill>
                <a:latin typeface="Mada"/>
                <a:ea typeface="Mada"/>
                <a:cs typeface="Mada"/>
                <a:sym typeface="Mada"/>
              </a:rPr>
              <a:t>enhance satiety to stop your feeding </a:t>
            </a:r>
            <a:endParaRPr sz="1000">
              <a:solidFill>
                <a:schemeClr val="dk1"/>
              </a:solidFill>
              <a:latin typeface="Mada"/>
              <a:ea typeface="Mada"/>
              <a:cs typeface="Mada"/>
              <a:sym typeface="Mada"/>
            </a:endParaRPr>
          </a:p>
          <a:p>
            <a:pPr indent="-293900" lvl="0" marL="4608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Due to: </a:t>
            </a:r>
            <a:r>
              <a:rPr lang="en-GB" sz="1000">
                <a:solidFill>
                  <a:schemeClr val="dk1"/>
                </a:solidFill>
                <a:latin typeface="Mada"/>
                <a:ea typeface="Mada"/>
                <a:cs typeface="Mada"/>
                <a:sym typeface="Mada"/>
              </a:rPr>
              <a:t>Neural, Hormonal, Chemical Stimuli.</a:t>
            </a:r>
            <a:endParaRPr sz="1000">
              <a:solidFill>
                <a:schemeClr val="dk1"/>
              </a:solidFill>
              <a:latin typeface="Mada"/>
              <a:ea typeface="Mada"/>
              <a:cs typeface="Mada"/>
              <a:sym typeface="Mada"/>
            </a:endParaRPr>
          </a:p>
          <a:p>
            <a:pPr indent="-293900" lvl="0" marL="4608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Clinically manifested as:  </a:t>
            </a:r>
            <a:r>
              <a:rPr lang="en-GB" sz="1000">
                <a:solidFill>
                  <a:schemeClr val="dk1"/>
                </a:solidFill>
                <a:latin typeface="Mada"/>
                <a:ea typeface="Mada"/>
                <a:cs typeface="Mada"/>
                <a:sym typeface="Mada"/>
              </a:rPr>
              <a:t>Anorexia, Nausea, Vomiting .</a:t>
            </a:r>
            <a:endParaRPr sz="1100">
              <a:latin typeface="Mada"/>
              <a:ea typeface="Mada"/>
              <a:cs typeface="Mada"/>
              <a:sym typeface="Mada"/>
            </a:endParaRPr>
          </a:p>
        </p:txBody>
      </p:sp>
      <p:sp>
        <p:nvSpPr>
          <p:cNvPr id="162" name="Google Shape;162;p15"/>
          <p:cNvSpPr txBox="1"/>
          <p:nvPr/>
        </p:nvSpPr>
        <p:spPr>
          <a:xfrm>
            <a:off x="3169975" y="6596447"/>
            <a:ext cx="1812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rgbClr val="576C77"/>
                </a:solidFill>
                <a:highlight>
                  <a:srgbClr val="FFFFFF"/>
                </a:highlight>
                <a:latin typeface="Lora"/>
                <a:ea typeface="Lora"/>
                <a:cs typeface="Lora"/>
                <a:sym typeface="Lora"/>
              </a:rPr>
              <a:t>Paralytic ileus</a:t>
            </a:r>
            <a:endParaRPr b="1">
              <a:solidFill>
                <a:srgbClr val="576C77"/>
              </a:solidFill>
              <a:highlight>
                <a:srgbClr val="FFFFFF"/>
              </a:highlight>
              <a:latin typeface="Lora"/>
              <a:ea typeface="Lora"/>
              <a:cs typeface="Lora"/>
              <a:sym typeface="Lora"/>
            </a:endParaRPr>
          </a:p>
        </p:txBody>
      </p:sp>
      <p:sp>
        <p:nvSpPr>
          <p:cNvPr id="163" name="Google Shape;163;p15"/>
          <p:cNvSpPr txBox="1"/>
          <p:nvPr/>
        </p:nvSpPr>
        <p:spPr>
          <a:xfrm>
            <a:off x="3020800" y="6741900"/>
            <a:ext cx="1593300" cy="1685700"/>
          </a:xfrm>
          <a:prstGeom prst="rect">
            <a:avLst/>
          </a:prstGeom>
          <a:noFill/>
          <a:ln>
            <a:noFill/>
          </a:ln>
        </p:spPr>
        <p:txBody>
          <a:bodyPr anchorCtr="0" anchor="t" bIns="0" lIns="91425" spcFirstLastPara="1" rIns="91425" wrap="square" tIns="162000">
            <a:noAutofit/>
          </a:bodyPr>
          <a:lstStyle/>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Lead to </a:t>
            </a:r>
            <a:r>
              <a:rPr lang="en-GB" sz="1000">
                <a:solidFill>
                  <a:schemeClr val="dk1"/>
                </a:solidFill>
                <a:latin typeface="Mada"/>
                <a:ea typeface="Mada"/>
                <a:cs typeface="Mada"/>
                <a:sym typeface="Mada"/>
              </a:rPr>
              <a:t>loss of intestinal motility</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Due to:</a:t>
            </a:r>
            <a:r>
              <a:rPr lang="en-GB" sz="1000">
                <a:solidFill>
                  <a:schemeClr val="dk1"/>
                </a:solidFill>
                <a:latin typeface="Mada"/>
                <a:ea typeface="Mada"/>
                <a:cs typeface="Mada"/>
                <a:sym typeface="Mada"/>
              </a:rPr>
              <a:t> Same as pylorospasm, but in terminal ileum.</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Clinically manifested as:  </a:t>
            </a:r>
            <a:r>
              <a:rPr lang="en-GB" sz="1000">
                <a:solidFill>
                  <a:schemeClr val="dk1"/>
                </a:solidFill>
                <a:latin typeface="Mada"/>
                <a:ea typeface="Mada"/>
                <a:cs typeface="Mada"/>
                <a:sym typeface="Mada"/>
              </a:rPr>
              <a:t>symptoms of obstruction (Distension and constipation)</a:t>
            </a:r>
            <a:endParaRPr sz="1100">
              <a:latin typeface="Mada"/>
              <a:ea typeface="Mada"/>
              <a:cs typeface="Mada"/>
              <a:sym typeface="Mada"/>
            </a:endParaRPr>
          </a:p>
        </p:txBody>
      </p:sp>
      <p:sp>
        <p:nvSpPr>
          <p:cNvPr id="164" name="Google Shape;164;p15"/>
          <p:cNvSpPr txBox="1"/>
          <p:nvPr/>
        </p:nvSpPr>
        <p:spPr>
          <a:xfrm>
            <a:off x="5420475" y="6596447"/>
            <a:ext cx="1812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rgbClr val="576C77"/>
                </a:solidFill>
                <a:highlight>
                  <a:srgbClr val="FFFFFF"/>
                </a:highlight>
                <a:latin typeface="Lora"/>
                <a:ea typeface="Lora"/>
                <a:cs typeface="Lora"/>
                <a:sym typeface="Lora"/>
              </a:rPr>
              <a:t>Role of omentum</a:t>
            </a:r>
            <a:endParaRPr b="1">
              <a:solidFill>
                <a:srgbClr val="576C77"/>
              </a:solidFill>
              <a:highlight>
                <a:srgbClr val="FFFFFF"/>
              </a:highlight>
              <a:latin typeface="Lora"/>
              <a:ea typeface="Lora"/>
              <a:cs typeface="Lora"/>
              <a:sym typeface="Lora"/>
            </a:endParaRPr>
          </a:p>
        </p:txBody>
      </p:sp>
      <p:sp>
        <p:nvSpPr>
          <p:cNvPr id="165" name="Google Shape;165;p15"/>
          <p:cNvSpPr txBox="1"/>
          <p:nvPr/>
        </p:nvSpPr>
        <p:spPr>
          <a:xfrm>
            <a:off x="5271300" y="6794375"/>
            <a:ext cx="1593300" cy="1685700"/>
          </a:xfrm>
          <a:prstGeom prst="rect">
            <a:avLst/>
          </a:prstGeom>
          <a:noFill/>
          <a:ln>
            <a:noFill/>
          </a:ln>
        </p:spPr>
        <p:txBody>
          <a:bodyPr anchorCtr="0" anchor="t" bIns="0" lIns="91425" spcFirstLastPara="1" rIns="91425" wrap="square" tIns="162000">
            <a:noAutofit/>
          </a:bodyPr>
          <a:lstStyle/>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It is abdomen policeman!</a:t>
            </a:r>
            <a:endParaRPr b="1" sz="1000">
              <a:solidFill>
                <a:schemeClr val="dk1"/>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solidFill>
                  <a:schemeClr val="dk1"/>
                </a:solidFill>
                <a:latin typeface="Mada"/>
                <a:ea typeface="Mada"/>
                <a:cs typeface="Mada"/>
                <a:sym typeface="Mada"/>
              </a:rPr>
              <a:t>It protects viscera and </a:t>
            </a:r>
            <a:r>
              <a:rPr b="1" lang="en-GB" sz="1000">
                <a:solidFill>
                  <a:srgbClr val="CC0000"/>
                </a:solidFill>
                <a:latin typeface="Mada"/>
                <a:ea typeface="Mada"/>
                <a:cs typeface="Mada"/>
                <a:sym typeface="Mada"/>
              </a:rPr>
              <a:t>prevent spread</a:t>
            </a:r>
            <a:r>
              <a:rPr lang="en-GB" sz="1000">
                <a:solidFill>
                  <a:schemeClr val="dk1"/>
                </a:solidFill>
                <a:latin typeface="Mada"/>
                <a:ea typeface="Mada"/>
                <a:cs typeface="Mada"/>
                <a:sym typeface="Mada"/>
              </a:rPr>
              <a:t> of inflammation by </a:t>
            </a:r>
            <a:r>
              <a:rPr b="1" lang="en-GB" sz="1000">
                <a:solidFill>
                  <a:schemeClr val="dk1"/>
                </a:solidFill>
                <a:latin typeface="Mada"/>
                <a:ea typeface="Mada"/>
                <a:cs typeface="Mada"/>
                <a:sym typeface="Mada"/>
              </a:rPr>
              <a:t>(Sticking /surrounding/ isolating) an organ.</a:t>
            </a:r>
            <a:endParaRPr b="1" sz="1000">
              <a:solidFill>
                <a:schemeClr val="dk1"/>
              </a:solidFill>
              <a:latin typeface="Mada"/>
              <a:ea typeface="Mada"/>
              <a:cs typeface="Mada"/>
              <a:sym typeface="Mada"/>
            </a:endParaRPr>
          </a:p>
          <a:p>
            <a:pPr indent="0" lvl="0" marL="0" rtl="0" algn="l">
              <a:spcBef>
                <a:spcPts val="0"/>
              </a:spcBef>
              <a:spcAft>
                <a:spcPts val="0"/>
              </a:spcAft>
              <a:buNone/>
            </a:pPr>
            <a:r>
              <a:t/>
            </a:r>
            <a:endParaRPr b="1" sz="1000">
              <a:solidFill>
                <a:schemeClr val="dk1"/>
              </a:solidFill>
              <a:latin typeface="Mada"/>
              <a:ea typeface="Mada"/>
              <a:cs typeface="Mada"/>
              <a:sym typeface="Mada"/>
            </a:endParaRPr>
          </a:p>
        </p:txBody>
      </p:sp>
      <p:sp>
        <p:nvSpPr>
          <p:cNvPr id="166" name="Google Shape;166;p15"/>
          <p:cNvSpPr txBox="1"/>
          <p:nvPr/>
        </p:nvSpPr>
        <p:spPr>
          <a:xfrm>
            <a:off x="5049375" y="8857050"/>
            <a:ext cx="2125200" cy="1416000"/>
          </a:xfrm>
          <a:prstGeom prst="rect">
            <a:avLst/>
          </a:prstGeom>
          <a:noFill/>
          <a:ln>
            <a:noFill/>
          </a:ln>
        </p:spPr>
        <p:txBody>
          <a:bodyPr anchorCtr="0" anchor="t" bIns="91425" lIns="91425" spcFirstLastPara="1" rIns="91425" wrap="square" tIns="91425">
            <a:spAutoFit/>
          </a:bodyPr>
          <a:lstStyle/>
          <a:p>
            <a:pPr indent="-221900" lvl="0" marL="3888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AS example, if we have inflamed appendix, the omentum will cover the appendix; stick &amp; surround it and prevent its inflammation </a:t>
            </a:r>
            <a:r>
              <a:rPr lang="en-GB" sz="1000">
                <a:solidFill>
                  <a:schemeClr val="dk1"/>
                </a:solidFill>
                <a:latin typeface="Mada"/>
                <a:ea typeface="Mada"/>
                <a:cs typeface="Mada"/>
                <a:sym typeface="Mada"/>
              </a:rPr>
              <a:t>from</a:t>
            </a:r>
            <a:r>
              <a:rPr lang="en-GB" sz="1000">
                <a:solidFill>
                  <a:schemeClr val="dk1"/>
                </a:solidFill>
                <a:latin typeface="Mada"/>
                <a:ea typeface="Mada"/>
                <a:cs typeface="Mada"/>
                <a:sym typeface="Mada"/>
              </a:rPr>
              <a:t> spreading</a:t>
            </a:r>
            <a:endParaRPr sz="1000">
              <a:solidFill>
                <a:schemeClr val="dk1"/>
              </a:solidFill>
              <a:latin typeface="Mada"/>
              <a:ea typeface="Mada"/>
              <a:cs typeface="Mada"/>
              <a:sym typeface="Mada"/>
            </a:endParaRPr>
          </a:p>
          <a:p>
            <a:pPr indent="-221900" lvl="0" marL="3888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This rule is </a:t>
            </a:r>
            <a:r>
              <a:rPr b="1" lang="en-GB" sz="1000">
                <a:solidFill>
                  <a:schemeClr val="dk1"/>
                </a:solidFill>
                <a:latin typeface="Mada"/>
                <a:ea typeface="Mada"/>
                <a:cs typeface="Mada"/>
                <a:sym typeface="Mada"/>
              </a:rPr>
              <a:t>deficient</a:t>
            </a:r>
            <a:r>
              <a:rPr lang="en-GB" sz="1000">
                <a:solidFill>
                  <a:schemeClr val="dk1"/>
                </a:solidFill>
                <a:latin typeface="Mada"/>
                <a:ea typeface="Mada"/>
                <a:cs typeface="Mada"/>
                <a:sym typeface="Mada"/>
              </a:rPr>
              <a:t> in (pregnancy &amp; infants) </a:t>
            </a:r>
            <a:endParaRPr sz="1000">
              <a:solidFill>
                <a:schemeClr val="dk1"/>
              </a:solidFill>
              <a:latin typeface="Mada"/>
              <a:ea typeface="Mada"/>
              <a:cs typeface="Mada"/>
              <a:sym typeface="Mada"/>
            </a:endParaRPr>
          </a:p>
        </p:txBody>
      </p:sp>
      <p:sp>
        <p:nvSpPr>
          <p:cNvPr id="167" name="Google Shape;167;p15"/>
          <p:cNvSpPr/>
          <p:nvPr/>
        </p:nvSpPr>
        <p:spPr>
          <a:xfrm>
            <a:off x="4815587" y="8012200"/>
            <a:ext cx="476750" cy="1558150"/>
          </a:xfrm>
          <a:custGeom>
            <a:rect b="b" l="l" r="r" t="t"/>
            <a:pathLst>
              <a:path extrusionOk="0" h="62326" w="19070">
                <a:moveTo>
                  <a:pt x="16224" y="0"/>
                </a:moveTo>
                <a:cubicBezTo>
                  <a:pt x="13904" y="6960"/>
                  <a:pt x="10096" y="15262"/>
                  <a:pt x="13377" y="21824"/>
                </a:cubicBezTo>
                <a:cubicBezTo>
                  <a:pt x="14658" y="24386"/>
                  <a:pt x="15607" y="27802"/>
                  <a:pt x="14326" y="30364"/>
                </a:cubicBezTo>
                <a:cubicBezTo>
                  <a:pt x="9643" y="39730"/>
                  <a:pt x="-3641" y="49464"/>
                  <a:pt x="1042" y="58830"/>
                </a:cubicBezTo>
                <a:cubicBezTo>
                  <a:pt x="3763" y="64272"/>
                  <a:pt x="12986" y="61677"/>
                  <a:pt x="19070" y="61677"/>
                </a:cubicBezTo>
              </a:path>
            </a:pathLst>
          </a:custGeom>
          <a:noFill/>
          <a:ln cap="flat" cmpd="sng" w="19050">
            <a:solidFill>
              <a:srgbClr val="83C5BE"/>
            </a:solidFill>
            <a:prstDash val="dash"/>
            <a:round/>
            <a:headEnd len="med" w="med" type="none"/>
            <a:tailEnd len="med" w="med" type="none"/>
          </a:ln>
        </p:spPr>
      </p:sp>
      <p:sp>
        <p:nvSpPr>
          <p:cNvPr id="168" name="Google Shape;168;p15"/>
          <p:cNvSpPr txBox="1"/>
          <p:nvPr/>
        </p:nvSpPr>
        <p:spPr>
          <a:xfrm>
            <a:off x="1507300" y="8921575"/>
            <a:ext cx="3176700" cy="1539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GB" sz="1100">
                <a:solidFill>
                  <a:srgbClr val="B7B7B7"/>
                </a:solidFill>
                <a:latin typeface="Mada"/>
                <a:ea typeface="Mada"/>
                <a:cs typeface="Mada"/>
                <a:sym typeface="Mada"/>
              </a:rPr>
              <a:t>Remember, Peritonitis doesn’t mean at all generalized pain. It can be generalized (If the protective mechanism failed), and it also can be localized depending on the layer of peritoneum and the localization response of the peritoneum and the presence of microbes or chemicals in the leaked fluid.</a:t>
            </a:r>
            <a:endParaRPr sz="1100">
              <a:solidFill>
                <a:srgbClr val="B7B7B7"/>
              </a:solidFill>
              <a:latin typeface="Mada"/>
              <a:ea typeface="Mada"/>
              <a:cs typeface="Mada"/>
              <a:sym typeface="Mada"/>
            </a:endParaRPr>
          </a:p>
          <a:p>
            <a:pPr indent="0" lvl="0" marL="0" rtl="0" algn="l">
              <a:lnSpc>
                <a:spcPct val="115000"/>
              </a:lnSpc>
              <a:spcBef>
                <a:spcPts val="0"/>
              </a:spcBef>
              <a:spcAft>
                <a:spcPts val="0"/>
              </a:spcAft>
              <a:buNone/>
            </a:pPr>
            <a:r>
              <a:t/>
            </a:r>
            <a:endParaRPr sz="1100">
              <a:solidFill>
                <a:schemeClr val="dk1"/>
              </a:solidFill>
            </a:endParaRPr>
          </a:p>
        </p:txBody>
      </p:sp>
      <p:pic>
        <p:nvPicPr>
          <p:cNvPr id="169" name="Google Shape;169;p15"/>
          <p:cNvPicPr preferRelativeResize="0"/>
          <p:nvPr/>
        </p:nvPicPr>
        <p:blipFill>
          <a:blip r:embed="rId4">
            <a:alphaModFix/>
          </a:blip>
          <a:stretch>
            <a:fillRect/>
          </a:stretch>
        </p:blipFill>
        <p:spPr>
          <a:xfrm>
            <a:off x="746698" y="9208073"/>
            <a:ext cx="702001" cy="7019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6"/>
          <p:cNvSpPr/>
          <p:nvPr/>
        </p:nvSpPr>
        <p:spPr>
          <a:xfrm>
            <a:off x="718950" y="3579650"/>
            <a:ext cx="6314100" cy="1256400"/>
          </a:xfrm>
          <a:prstGeom prst="rect">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6"/>
          <p:cNvSpPr txBox="1"/>
          <p:nvPr/>
        </p:nvSpPr>
        <p:spPr>
          <a:xfrm>
            <a:off x="1156425" y="836225"/>
            <a:ext cx="5525700" cy="4186800"/>
          </a:xfrm>
          <a:prstGeom prst="rect">
            <a:avLst/>
          </a:prstGeom>
          <a:noFill/>
          <a:ln>
            <a:noFill/>
          </a:ln>
        </p:spPr>
        <p:txBody>
          <a:bodyPr anchorCtr="0" anchor="t" bIns="91425" lIns="91425" spcFirstLastPara="1" rIns="91425" wrap="square" tIns="91425">
            <a:spAutoFit/>
          </a:bodyPr>
          <a:lstStyle/>
          <a:p>
            <a:pPr indent="-185900" lvl="0" marL="352799" rtl="0" algn="l">
              <a:spcBef>
                <a:spcPts val="0"/>
              </a:spcBef>
              <a:spcAft>
                <a:spcPts val="0"/>
              </a:spcAft>
              <a:buClr>
                <a:srgbClr val="000000"/>
              </a:buClr>
              <a:buSzPts val="1000"/>
              <a:buFont typeface="Mada"/>
              <a:buChar char="●"/>
            </a:pPr>
            <a:r>
              <a:rPr lang="en-GB" sz="1000">
                <a:latin typeface="Mada"/>
                <a:ea typeface="Mada"/>
                <a:cs typeface="Mada"/>
                <a:sym typeface="Mada"/>
              </a:rPr>
              <a:t>Perforated hollow viscus is a</a:t>
            </a:r>
            <a:r>
              <a:rPr b="1" lang="en-GB" sz="1000">
                <a:latin typeface="Mada"/>
                <a:ea typeface="Mada"/>
                <a:cs typeface="Mada"/>
                <a:sym typeface="Mada"/>
              </a:rPr>
              <a:t> life-threatening </a:t>
            </a:r>
            <a:r>
              <a:rPr lang="en-GB" sz="1000">
                <a:latin typeface="Mada"/>
                <a:ea typeface="Mada"/>
                <a:cs typeface="Mada"/>
                <a:sym typeface="Mada"/>
              </a:rPr>
              <a:t>cause of abdominal pain and </a:t>
            </a:r>
            <a:endParaRPr sz="1000">
              <a:latin typeface="Mada"/>
              <a:ea typeface="Mada"/>
              <a:cs typeface="Mada"/>
              <a:sym typeface="Mada"/>
            </a:endParaRPr>
          </a:p>
          <a:p>
            <a:pPr indent="0" lvl="0" marL="352799" rtl="0" algn="l">
              <a:spcBef>
                <a:spcPts val="0"/>
              </a:spcBef>
              <a:spcAft>
                <a:spcPts val="0"/>
              </a:spcAft>
              <a:buNone/>
            </a:pPr>
            <a:r>
              <a:rPr lang="en-GB" sz="1000">
                <a:latin typeface="Mada"/>
                <a:ea typeface="Mada"/>
                <a:cs typeface="Mada"/>
                <a:sym typeface="Mada"/>
              </a:rPr>
              <a:t>carries a high mortality rate. </a:t>
            </a:r>
            <a:endParaRPr sz="1000">
              <a:latin typeface="Mada"/>
              <a:ea typeface="Mada"/>
              <a:cs typeface="Mada"/>
              <a:sym typeface="Mada"/>
            </a:endParaRPr>
          </a:p>
          <a:p>
            <a:pPr indent="-185900" lvl="1" marL="737999" rtl="0" algn="l">
              <a:spcBef>
                <a:spcPts val="0"/>
              </a:spcBef>
              <a:spcAft>
                <a:spcPts val="0"/>
              </a:spcAft>
              <a:buClr>
                <a:schemeClr val="dk1"/>
              </a:buClr>
              <a:buSzPts val="1000"/>
              <a:buFont typeface="Mada"/>
              <a:buChar char="○"/>
            </a:pPr>
            <a:r>
              <a:rPr lang="en-GB" sz="1000">
                <a:solidFill>
                  <a:srgbClr val="6AA84F"/>
                </a:solidFill>
                <a:latin typeface="Mada"/>
                <a:ea typeface="Mada"/>
                <a:cs typeface="Mada"/>
                <a:sym typeface="Mada"/>
              </a:rPr>
              <a:t>Perforation → spillage → sepsis and high risk of mortality. </a:t>
            </a:r>
            <a:endParaRPr sz="1000">
              <a:solidFill>
                <a:srgbClr val="6AA84F"/>
              </a:solidFill>
              <a:latin typeface="Mada"/>
              <a:ea typeface="Mada"/>
              <a:cs typeface="Mada"/>
              <a:sym typeface="Mada"/>
            </a:endParaRPr>
          </a:p>
          <a:p>
            <a:pPr indent="-185900" lvl="0" marL="3527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These patient usually</a:t>
            </a:r>
            <a:r>
              <a:rPr b="1" lang="en-GB" sz="1000">
                <a:solidFill>
                  <a:srgbClr val="1C4588"/>
                </a:solidFill>
                <a:latin typeface="Mada"/>
                <a:ea typeface="Mada"/>
                <a:cs typeface="Mada"/>
                <a:sym typeface="Mada"/>
              </a:rPr>
              <a:t> very sick.</a:t>
            </a:r>
            <a:r>
              <a:rPr lang="en-GB" sz="1000">
                <a:solidFill>
                  <a:srgbClr val="1C4588"/>
                </a:solidFill>
                <a:latin typeface="Mada"/>
                <a:ea typeface="Mada"/>
                <a:cs typeface="Mada"/>
                <a:sym typeface="Mada"/>
              </a:rPr>
              <a:t> They have </a:t>
            </a:r>
            <a:r>
              <a:rPr b="1" lang="en-GB" sz="1000">
                <a:solidFill>
                  <a:srgbClr val="1C4588"/>
                </a:solidFill>
                <a:latin typeface="Mada"/>
                <a:ea typeface="Mada"/>
                <a:cs typeface="Mada"/>
                <a:sym typeface="Mada"/>
              </a:rPr>
              <a:t>progressing tachycardia</a:t>
            </a:r>
            <a:r>
              <a:rPr lang="en-GB" sz="1000">
                <a:solidFill>
                  <a:srgbClr val="1C4588"/>
                </a:solidFill>
                <a:latin typeface="Mada"/>
                <a:ea typeface="Mada"/>
                <a:cs typeface="Mada"/>
                <a:sym typeface="Mada"/>
              </a:rPr>
              <a:t> within first 2 hours. </a:t>
            </a:r>
            <a:endParaRPr sz="1000">
              <a:solidFill>
                <a:srgbClr val="1C4588"/>
              </a:solidFill>
              <a:latin typeface="Mada"/>
              <a:ea typeface="Mada"/>
              <a:cs typeface="Mada"/>
              <a:sym typeface="Mada"/>
            </a:endParaRPr>
          </a:p>
          <a:p>
            <a:pPr indent="-185900" lvl="1" marL="737999"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Pyrexia </a:t>
            </a:r>
            <a:r>
              <a:rPr lang="en-GB" sz="1000">
                <a:solidFill>
                  <a:srgbClr val="1C4588"/>
                </a:solidFill>
                <a:latin typeface="Mada"/>
                <a:ea typeface="Mada"/>
                <a:cs typeface="Mada"/>
                <a:sym typeface="Mada"/>
              </a:rPr>
              <a:t>usually indicates </a:t>
            </a:r>
            <a:r>
              <a:rPr b="1" lang="en-GB" sz="1000">
                <a:solidFill>
                  <a:srgbClr val="1C4588"/>
                </a:solidFill>
                <a:latin typeface="Mada"/>
                <a:ea typeface="Mada"/>
                <a:cs typeface="Mada"/>
                <a:sym typeface="Mada"/>
              </a:rPr>
              <a:t>highly infected peritoneum.</a:t>
            </a:r>
            <a:endParaRPr b="1" sz="1000">
              <a:solidFill>
                <a:srgbClr val="1C4588"/>
              </a:solidFill>
              <a:latin typeface="Mada"/>
              <a:ea typeface="Mada"/>
              <a:cs typeface="Mada"/>
              <a:sym typeface="Mada"/>
            </a:endParaRPr>
          </a:p>
          <a:p>
            <a:pPr indent="-185900" lvl="0" marL="352799" rtl="0" algn="l">
              <a:spcBef>
                <a:spcPts val="0"/>
              </a:spcBef>
              <a:spcAft>
                <a:spcPts val="0"/>
              </a:spcAft>
              <a:buClr>
                <a:schemeClr val="dk1"/>
              </a:buClr>
              <a:buSzPts val="1000"/>
              <a:buFont typeface="Mada"/>
              <a:buChar char="●"/>
            </a:pPr>
            <a:r>
              <a:rPr lang="en-GB" sz="1000">
                <a:solidFill>
                  <a:srgbClr val="1C4588"/>
                </a:solidFill>
                <a:latin typeface="Mada"/>
                <a:ea typeface="Mada"/>
                <a:cs typeface="Mada"/>
                <a:sym typeface="Mada"/>
              </a:rPr>
              <a:t>The pain is </a:t>
            </a:r>
            <a:r>
              <a:rPr b="1" lang="en-GB" sz="1000">
                <a:solidFill>
                  <a:srgbClr val="1C4588"/>
                </a:solidFill>
                <a:latin typeface="Mada"/>
                <a:ea typeface="Mada"/>
                <a:cs typeface="Mada"/>
                <a:sym typeface="Mada"/>
              </a:rPr>
              <a:t>constant</a:t>
            </a:r>
            <a:r>
              <a:rPr lang="en-GB" sz="1000">
                <a:solidFill>
                  <a:srgbClr val="1C4588"/>
                </a:solidFill>
                <a:latin typeface="Mada"/>
                <a:ea typeface="Mada"/>
                <a:cs typeface="Mada"/>
                <a:sym typeface="Mada"/>
              </a:rPr>
              <a:t>, and </a:t>
            </a:r>
            <a:r>
              <a:rPr b="1" lang="en-GB" sz="1000">
                <a:solidFill>
                  <a:srgbClr val="1C4588"/>
                </a:solidFill>
                <a:latin typeface="Mada"/>
                <a:ea typeface="Mada"/>
                <a:cs typeface="Mada"/>
                <a:sym typeface="Mada"/>
              </a:rPr>
              <a:t>progressing</a:t>
            </a:r>
            <a:r>
              <a:rPr lang="en-GB" sz="1000">
                <a:solidFill>
                  <a:srgbClr val="1C4588"/>
                </a:solidFill>
                <a:latin typeface="Mada"/>
                <a:ea typeface="Mada"/>
                <a:cs typeface="Mada"/>
                <a:sym typeface="Mada"/>
              </a:rPr>
              <a:t>, never </a:t>
            </a:r>
            <a:r>
              <a:rPr b="1" lang="en-GB" sz="1000">
                <a:solidFill>
                  <a:srgbClr val="1C4588"/>
                </a:solidFill>
                <a:latin typeface="Mada"/>
                <a:ea typeface="Mada"/>
                <a:cs typeface="Mada"/>
                <a:sym typeface="Mada"/>
              </a:rPr>
              <a:t>relieved</a:t>
            </a:r>
            <a:r>
              <a:rPr lang="en-GB" sz="1000">
                <a:solidFill>
                  <a:srgbClr val="1C4588"/>
                </a:solidFill>
                <a:latin typeface="Mada"/>
                <a:ea typeface="Mada"/>
                <a:cs typeface="Mada"/>
                <a:sym typeface="Mada"/>
              </a:rPr>
              <a:t> </a:t>
            </a:r>
            <a:r>
              <a:rPr lang="en-GB" sz="1000">
                <a:solidFill>
                  <a:srgbClr val="B7B7B7"/>
                </a:solidFill>
                <a:latin typeface="Mada"/>
                <a:ea typeface="Mada"/>
                <a:cs typeface="Mada"/>
                <a:sym typeface="Mada"/>
              </a:rPr>
              <a:t>(Picture A)</a:t>
            </a:r>
            <a:endParaRPr sz="1000">
              <a:solidFill>
                <a:srgbClr val="B7B7B7"/>
              </a:solidFill>
              <a:latin typeface="Mada"/>
              <a:ea typeface="Mada"/>
              <a:cs typeface="Mada"/>
              <a:sym typeface="Mada"/>
            </a:endParaRPr>
          </a:p>
          <a:p>
            <a:pPr indent="-185900" lvl="1" marL="737999" rtl="0" algn="l">
              <a:spcBef>
                <a:spcPts val="0"/>
              </a:spcBef>
              <a:spcAft>
                <a:spcPts val="0"/>
              </a:spcAft>
              <a:buClr>
                <a:srgbClr val="B7B7B7"/>
              </a:buClr>
              <a:buSzPts val="1000"/>
              <a:buFont typeface="Mada"/>
              <a:buChar char="○"/>
            </a:pPr>
            <a:r>
              <a:rPr lang="en-GB" sz="1000">
                <a:solidFill>
                  <a:srgbClr val="1C4588"/>
                </a:solidFill>
                <a:latin typeface="Mada"/>
                <a:ea typeface="Mada"/>
                <a:cs typeface="Mada"/>
                <a:sym typeface="Mada"/>
              </a:rPr>
              <a:t>Patient will have a history of localized pain</a:t>
            </a:r>
            <a:r>
              <a:rPr lang="en-GB" sz="1000">
                <a:solidFill>
                  <a:srgbClr val="B7B7B7"/>
                </a:solidFill>
                <a:latin typeface="Mada"/>
                <a:ea typeface="Mada"/>
                <a:cs typeface="Mada"/>
                <a:sym typeface="Mada"/>
              </a:rPr>
              <a:t> (Underlying pathology; </a:t>
            </a:r>
            <a:r>
              <a:rPr b="1" lang="en-GB" sz="1000">
                <a:solidFill>
                  <a:srgbClr val="B7B7B7"/>
                </a:solidFill>
                <a:latin typeface="Mada"/>
                <a:ea typeface="Mada"/>
                <a:cs typeface="Mada"/>
                <a:sym typeface="Mada"/>
              </a:rPr>
              <a:t>Pictures B).</a:t>
            </a:r>
            <a:r>
              <a:rPr lang="en-GB" sz="1000">
                <a:solidFill>
                  <a:srgbClr val="B7B7B7"/>
                </a:solidFill>
                <a:latin typeface="Mada"/>
                <a:ea typeface="Mada"/>
                <a:cs typeface="Mada"/>
                <a:sym typeface="Mada"/>
              </a:rPr>
              <a:t> </a:t>
            </a:r>
            <a:endParaRPr sz="1000">
              <a:solidFill>
                <a:srgbClr val="B7B7B7"/>
              </a:solidFill>
              <a:latin typeface="Mada"/>
              <a:ea typeface="Mada"/>
              <a:cs typeface="Mada"/>
              <a:sym typeface="Mada"/>
            </a:endParaRPr>
          </a:p>
          <a:p>
            <a:pPr indent="0" lvl="0" marL="737999" rtl="0" algn="l">
              <a:spcBef>
                <a:spcPts val="0"/>
              </a:spcBef>
              <a:spcAft>
                <a:spcPts val="0"/>
              </a:spcAft>
              <a:buNone/>
            </a:pPr>
            <a:r>
              <a:rPr lang="en-GB" sz="1000">
                <a:solidFill>
                  <a:srgbClr val="B7B7B7"/>
                </a:solidFill>
                <a:latin typeface="Mada"/>
                <a:ea typeface="Mada"/>
                <a:cs typeface="Mada"/>
                <a:sym typeface="Mada"/>
              </a:rPr>
              <a:t>When that pathology perforate, it will causes severe pain at the same site</a:t>
            </a:r>
            <a:endParaRPr sz="1000">
              <a:solidFill>
                <a:srgbClr val="B7B7B7"/>
              </a:solidFill>
              <a:latin typeface="Mada"/>
              <a:ea typeface="Mada"/>
              <a:cs typeface="Mada"/>
              <a:sym typeface="Mada"/>
            </a:endParaRPr>
          </a:p>
          <a:p>
            <a:pPr indent="-185900" lvl="1" marL="737999" rtl="0" algn="l">
              <a:spcBef>
                <a:spcPts val="0"/>
              </a:spcBef>
              <a:spcAft>
                <a:spcPts val="0"/>
              </a:spcAft>
              <a:buClr>
                <a:srgbClr val="B7B7B7"/>
              </a:buClr>
              <a:buSzPts val="1000"/>
              <a:buFont typeface="Mada"/>
              <a:buChar char="○"/>
            </a:pPr>
            <a:r>
              <a:rPr lang="en-GB" sz="1000">
                <a:solidFill>
                  <a:srgbClr val="B7B7B7"/>
                </a:solidFill>
                <a:latin typeface="Mada"/>
                <a:ea typeface="Mada"/>
                <a:cs typeface="Mada"/>
                <a:sym typeface="Mada"/>
              </a:rPr>
              <a:t>Once defense mechanism fails, and generalized peritonitis develop → there will be generalized pain.</a:t>
            </a:r>
            <a:endParaRPr sz="1000">
              <a:solidFill>
                <a:srgbClr val="B7B7B7"/>
              </a:solidFill>
              <a:latin typeface="Mada"/>
              <a:ea typeface="Mada"/>
              <a:cs typeface="Mada"/>
              <a:sym typeface="Mada"/>
            </a:endParaRPr>
          </a:p>
          <a:p>
            <a:pPr indent="-185900" lvl="0" marL="352799" rtl="0" algn="l">
              <a:spcBef>
                <a:spcPts val="0"/>
              </a:spcBef>
              <a:spcAft>
                <a:spcPts val="0"/>
              </a:spcAft>
              <a:buClr>
                <a:srgbClr val="B7B7B7"/>
              </a:buClr>
              <a:buSzPts val="1000"/>
              <a:buFont typeface="Mada"/>
              <a:buChar char="●"/>
            </a:pPr>
            <a:r>
              <a:rPr lang="en-GB" sz="1000">
                <a:solidFill>
                  <a:srgbClr val="1C4588"/>
                </a:solidFill>
                <a:latin typeface="Mada"/>
                <a:ea typeface="Mada"/>
                <a:cs typeface="Mada"/>
                <a:sym typeface="Mada"/>
              </a:rPr>
              <a:t>Usually, there is </a:t>
            </a:r>
            <a:r>
              <a:rPr b="1" lang="en-GB" sz="1000">
                <a:solidFill>
                  <a:srgbClr val="1C4588"/>
                </a:solidFill>
                <a:latin typeface="Mada"/>
                <a:ea typeface="Mada"/>
                <a:cs typeface="Mada"/>
                <a:sym typeface="Mada"/>
              </a:rPr>
              <a:t>abdominal distension</a:t>
            </a:r>
            <a:r>
              <a:rPr lang="en-GB" sz="1000">
                <a:solidFill>
                  <a:srgbClr val="1C4588"/>
                </a:solidFill>
                <a:latin typeface="Mada"/>
                <a:ea typeface="Mada"/>
                <a:cs typeface="Mada"/>
                <a:sym typeface="Mada"/>
              </a:rPr>
              <a:t>, </a:t>
            </a:r>
            <a:r>
              <a:rPr lang="en-GB" sz="1000">
                <a:solidFill>
                  <a:srgbClr val="B7B7B7"/>
                </a:solidFill>
                <a:latin typeface="Mada"/>
                <a:ea typeface="Mada"/>
                <a:cs typeface="Mada"/>
                <a:sym typeface="Mada"/>
              </a:rPr>
              <a:t>By 2 mechanisms </a:t>
            </a:r>
            <a:endParaRPr sz="1000">
              <a:solidFill>
                <a:srgbClr val="B7B7B7"/>
              </a:solidFill>
              <a:latin typeface="Mada"/>
              <a:ea typeface="Mada"/>
              <a:cs typeface="Mada"/>
              <a:sym typeface="Mada"/>
            </a:endParaRPr>
          </a:p>
          <a:p>
            <a:pPr indent="-185900" lvl="1" marL="737999" rtl="0" algn="l">
              <a:spcBef>
                <a:spcPts val="0"/>
              </a:spcBef>
              <a:spcAft>
                <a:spcPts val="0"/>
              </a:spcAft>
              <a:buClr>
                <a:srgbClr val="B7B7B7"/>
              </a:buClr>
              <a:buSzPts val="1000"/>
              <a:buFont typeface="Mada"/>
              <a:buChar char="○"/>
            </a:pPr>
            <a:r>
              <a:rPr lang="en-GB" sz="1000">
                <a:solidFill>
                  <a:srgbClr val="B7B7B7"/>
                </a:solidFill>
                <a:latin typeface="Mada"/>
                <a:ea typeface="Mada"/>
                <a:cs typeface="Mada"/>
                <a:sym typeface="Mada"/>
              </a:rPr>
              <a:t>Inflammation will cause </a:t>
            </a:r>
            <a:r>
              <a:rPr b="1" lang="en-GB" sz="1000">
                <a:solidFill>
                  <a:srgbClr val="B7B7B7"/>
                </a:solidFill>
                <a:latin typeface="Mada"/>
                <a:ea typeface="Mada"/>
                <a:cs typeface="Mada"/>
                <a:sym typeface="Mada"/>
              </a:rPr>
              <a:t>ileus</a:t>
            </a:r>
            <a:r>
              <a:rPr lang="en-GB" sz="1000">
                <a:solidFill>
                  <a:srgbClr val="B7B7B7"/>
                </a:solidFill>
                <a:latin typeface="Mada"/>
                <a:ea typeface="Mada"/>
                <a:cs typeface="Mada"/>
                <a:sym typeface="Mada"/>
              </a:rPr>
              <a:t> ---&gt; Pseudo Obstruction then distension.</a:t>
            </a:r>
            <a:endParaRPr sz="1000">
              <a:solidFill>
                <a:srgbClr val="B7B7B7"/>
              </a:solidFill>
              <a:latin typeface="Mada"/>
              <a:ea typeface="Mada"/>
              <a:cs typeface="Mada"/>
              <a:sym typeface="Mada"/>
            </a:endParaRPr>
          </a:p>
          <a:p>
            <a:pPr indent="-185900" lvl="1" marL="737999" rtl="0" algn="l">
              <a:spcBef>
                <a:spcPts val="0"/>
              </a:spcBef>
              <a:spcAft>
                <a:spcPts val="0"/>
              </a:spcAft>
              <a:buClr>
                <a:srgbClr val="B7B7B7"/>
              </a:buClr>
              <a:buSzPts val="1000"/>
              <a:buFont typeface="Mada"/>
              <a:buChar char="○"/>
            </a:pPr>
            <a:r>
              <a:rPr b="1" lang="en-GB" sz="1000">
                <a:solidFill>
                  <a:srgbClr val="B7B7B7"/>
                </a:solidFill>
                <a:latin typeface="Mada"/>
                <a:ea typeface="Mada"/>
                <a:cs typeface="Mada"/>
                <a:sym typeface="Mada"/>
              </a:rPr>
              <a:t>Some breathed air </a:t>
            </a:r>
            <a:r>
              <a:rPr lang="en-GB" sz="1000">
                <a:solidFill>
                  <a:srgbClr val="B7B7B7"/>
                </a:solidFill>
                <a:latin typeface="Mada"/>
                <a:ea typeface="Mada"/>
                <a:cs typeface="Mada"/>
                <a:sym typeface="Mada"/>
              </a:rPr>
              <a:t>will go through esophagus to the abdomen , then through the perforation to the abdominal cavity (Such case can be complicated when the emergency department put the patient on O2 once he arrived) </a:t>
            </a:r>
            <a:endParaRPr sz="1000">
              <a:solidFill>
                <a:srgbClr val="B7B7B7"/>
              </a:solidFill>
              <a:latin typeface="Mada"/>
              <a:ea typeface="Mada"/>
              <a:cs typeface="Mada"/>
              <a:sym typeface="Mada"/>
            </a:endParaRPr>
          </a:p>
          <a:p>
            <a:pPr indent="-185900" lvl="0" marL="352799" rtl="0" algn="l">
              <a:spcBef>
                <a:spcPts val="0"/>
              </a:spcBef>
              <a:spcAft>
                <a:spcPts val="0"/>
              </a:spcAft>
              <a:buClr>
                <a:srgbClr val="B7B7B7"/>
              </a:buClr>
              <a:buSzPts val="1000"/>
              <a:buFont typeface="Mada"/>
              <a:buChar char="●"/>
            </a:pPr>
            <a:r>
              <a:rPr lang="en-GB" sz="1000">
                <a:solidFill>
                  <a:srgbClr val="B7B7B7"/>
                </a:solidFill>
                <a:latin typeface="Mada"/>
                <a:ea typeface="Mada"/>
                <a:cs typeface="Mada"/>
                <a:sym typeface="Mada"/>
              </a:rPr>
              <a:t>Peritonitis leads to difficulty moving, rebound tenderness. Don't forget to look for hernia </a:t>
            </a:r>
            <a:endParaRPr sz="1000">
              <a:solidFill>
                <a:srgbClr val="B7B7B7"/>
              </a:solidFill>
              <a:latin typeface="Mada"/>
              <a:ea typeface="Mada"/>
              <a:cs typeface="Mada"/>
              <a:sym typeface="Mada"/>
            </a:endParaRPr>
          </a:p>
          <a:p>
            <a:pPr indent="0" lvl="0" marL="352799" rtl="0" algn="l">
              <a:spcBef>
                <a:spcPts val="0"/>
              </a:spcBef>
              <a:spcAft>
                <a:spcPts val="0"/>
              </a:spcAft>
              <a:buNone/>
            </a:pPr>
            <a:r>
              <a:rPr lang="en-GB" sz="1000">
                <a:solidFill>
                  <a:srgbClr val="B7B7B7"/>
                </a:solidFill>
                <a:latin typeface="Mada"/>
                <a:ea typeface="Mada"/>
                <a:cs typeface="Mada"/>
                <a:sym typeface="Mada"/>
              </a:rPr>
              <a:t>in the physical exam. </a:t>
            </a:r>
            <a:endParaRPr sz="1000">
              <a:solidFill>
                <a:srgbClr val="B7B7B7"/>
              </a:solidFill>
              <a:latin typeface="Mada"/>
              <a:ea typeface="Mada"/>
              <a:cs typeface="Mada"/>
              <a:sym typeface="Mada"/>
            </a:endParaRPr>
          </a:p>
          <a:p>
            <a:pPr indent="0" lvl="0" marL="0" rtl="0" algn="l">
              <a:spcBef>
                <a:spcPts val="0"/>
              </a:spcBef>
              <a:spcAft>
                <a:spcPts val="0"/>
              </a:spcAft>
              <a:buNone/>
            </a:pPr>
            <a:r>
              <a:t/>
            </a:r>
            <a:endParaRPr sz="1000">
              <a:solidFill>
                <a:srgbClr val="B7B7B7"/>
              </a:solidFill>
              <a:latin typeface="Mada"/>
              <a:ea typeface="Mada"/>
              <a:cs typeface="Mada"/>
              <a:sym typeface="Mada"/>
            </a:endParaRPr>
          </a:p>
          <a:p>
            <a:pPr indent="0" lvl="0" marL="0" rtl="0" algn="l">
              <a:spcBef>
                <a:spcPts val="0"/>
              </a:spcBef>
              <a:spcAft>
                <a:spcPts val="0"/>
              </a:spcAft>
              <a:buNone/>
            </a:pPr>
            <a:r>
              <a:t/>
            </a:r>
            <a:endParaRPr sz="1000">
              <a:solidFill>
                <a:srgbClr val="B7B7B7"/>
              </a:solidFill>
              <a:latin typeface="Mada"/>
              <a:ea typeface="Mada"/>
              <a:cs typeface="Mada"/>
              <a:sym typeface="Mada"/>
            </a:endParaRPr>
          </a:p>
          <a:p>
            <a:pPr indent="0" lvl="0" marL="0" rtl="0" algn="l">
              <a:spcBef>
                <a:spcPts val="0"/>
              </a:spcBef>
              <a:spcAft>
                <a:spcPts val="0"/>
              </a:spcAft>
              <a:buNone/>
            </a:pPr>
            <a:r>
              <a:t/>
            </a:r>
            <a:endParaRPr sz="1000">
              <a:solidFill>
                <a:srgbClr val="B7B7B7"/>
              </a:solidFill>
              <a:latin typeface="Mada"/>
              <a:ea typeface="Mada"/>
              <a:cs typeface="Mada"/>
              <a:sym typeface="Mada"/>
            </a:endParaRPr>
          </a:p>
          <a:p>
            <a:pPr indent="0" lvl="0" marL="0" rtl="0" algn="l">
              <a:spcBef>
                <a:spcPts val="0"/>
              </a:spcBef>
              <a:spcAft>
                <a:spcPts val="0"/>
              </a:spcAft>
              <a:buNone/>
            </a:pPr>
            <a:r>
              <a:t/>
            </a:r>
            <a:endParaRPr sz="1000">
              <a:solidFill>
                <a:srgbClr val="B7B7B7"/>
              </a:solidFill>
              <a:latin typeface="Mada"/>
              <a:ea typeface="Mada"/>
              <a:cs typeface="Mada"/>
              <a:sym typeface="Mada"/>
            </a:endParaRPr>
          </a:p>
          <a:p>
            <a:pPr indent="0" lvl="0" marL="0" rtl="0" algn="l">
              <a:spcBef>
                <a:spcPts val="0"/>
              </a:spcBef>
              <a:spcAft>
                <a:spcPts val="0"/>
              </a:spcAft>
              <a:buNone/>
            </a:pPr>
            <a:r>
              <a:t/>
            </a:r>
            <a:endParaRPr sz="1000">
              <a:solidFill>
                <a:srgbClr val="B7B7B7"/>
              </a:solidFill>
              <a:latin typeface="Mada"/>
              <a:ea typeface="Mada"/>
              <a:cs typeface="Mada"/>
              <a:sym typeface="Mada"/>
            </a:endParaRPr>
          </a:p>
          <a:p>
            <a:pPr indent="0" lvl="0" marL="0" rtl="0" algn="l">
              <a:spcBef>
                <a:spcPts val="0"/>
              </a:spcBef>
              <a:spcAft>
                <a:spcPts val="0"/>
              </a:spcAft>
              <a:buNone/>
            </a:pPr>
            <a:r>
              <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1000">
              <a:solidFill>
                <a:schemeClr val="dk1"/>
              </a:solidFill>
              <a:latin typeface="Mada"/>
              <a:ea typeface="Mada"/>
              <a:cs typeface="Mada"/>
              <a:sym typeface="Mada"/>
            </a:endParaRPr>
          </a:p>
        </p:txBody>
      </p:sp>
      <p:sp>
        <p:nvSpPr>
          <p:cNvPr id="176" name="Google Shape;176;p1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7" name="Google Shape;177;p16"/>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78" name="Google Shape;178;p16"/>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Introduction - Perforation</a:t>
            </a:r>
            <a:endParaRPr sz="2200"/>
          </a:p>
        </p:txBody>
      </p:sp>
      <p:sp>
        <p:nvSpPr>
          <p:cNvPr id="179" name="Google Shape;179;p16"/>
          <p:cNvSpPr txBox="1"/>
          <p:nvPr/>
        </p:nvSpPr>
        <p:spPr>
          <a:xfrm>
            <a:off x="-238254" y="2562067"/>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Clinical</a:t>
            </a:r>
            <a:endParaRPr b="1">
              <a:solidFill>
                <a:srgbClr val="006D77"/>
              </a:solidFill>
              <a:latin typeface="Mada"/>
              <a:ea typeface="Mada"/>
              <a:cs typeface="Mada"/>
              <a:sym typeface="Mada"/>
            </a:endParaRPr>
          </a:p>
          <a:p>
            <a:pPr indent="0" lvl="0" marL="0" rtl="0" algn="ctr">
              <a:spcBef>
                <a:spcPts val="0"/>
              </a:spcBef>
              <a:spcAft>
                <a:spcPts val="0"/>
              </a:spcAft>
              <a:buNone/>
            </a:pPr>
            <a:r>
              <a:rPr b="1" lang="en-GB">
                <a:solidFill>
                  <a:srgbClr val="006D77"/>
                </a:solidFill>
                <a:latin typeface="Mada"/>
                <a:ea typeface="Mada"/>
                <a:cs typeface="Mada"/>
                <a:sym typeface="Mada"/>
              </a:rPr>
              <a:t>Feature</a:t>
            </a:r>
            <a:endParaRPr b="1">
              <a:solidFill>
                <a:srgbClr val="006D77"/>
              </a:solidFill>
              <a:latin typeface="Mada"/>
              <a:ea typeface="Mada"/>
              <a:cs typeface="Mada"/>
              <a:sym typeface="Mada"/>
            </a:endParaRPr>
          </a:p>
        </p:txBody>
      </p:sp>
      <p:grpSp>
        <p:nvGrpSpPr>
          <p:cNvPr id="180" name="Google Shape;180;p16"/>
          <p:cNvGrpSpPr/>
          <p:nvPr/>
        </p:nvGrpSpPr>
        <p:grpSpPr>
          <a:xfrm>
            <a:off x="116916" y="1614116"/>
            <a:ext cx="893400" cy="459195"/>
            <a:chOff x="3969900" y="337650"/>
            <a:chExt cx="608500" cy="312675"/>
          </a:xfrm>
        </p:grpSpPr>
        <p:sp>
          <p:nvSpPr>
            <p:cNvPr id="181" name="Google Shape;181;p16"/>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6"/>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6"/>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6"/>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6"/>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86" name="Google Shape;186;p16"/>
          <p:cNvCxnSpPr/>
          <p:nvPr/>
        </p:nvCxnSpPr>
        <p:spPr>
          <a:xfrm>
            <a:off x="1167925" y="1808725"/>
            <a:ext cx="0" cy="762000"/>
          </a:xfrm>
          <a:prstGeom prst="straightConnector1">
            <a:avLst/>
          </a:prstGeom>
          <a:noFill/>
          <a:ln cap="flat" cmpd="sng" w="9525">
            <a:solidFill>
              <a:srgbClr val="B7B7B7"/>
            </a:solidFill>
            <a:prstDash val="solid"/>
            <a:round/>
            <a:headEnd len="med" w="med" type="none"/>
            <a:tailEnd len="med" w="med" type="none"/>
          </a:ln>
        </p:spPr>
      </p:cxnSp>
      <p:pic>
        <p:nvPicPr>
          <p:cNvPr id="187" name="Google Shape;187;p16"/>
          <p:cNvPicPr preferRelativeResize="0"/>
          <p:nvPr/>
        </p:nvPicPr>
        <p:blipFill>
          <a:blip r:embed="rId3">
            <a:alphaModFix/>
          </a:blip>
          <a:stretch>
            <a:fillRect/>
          </a:stretch>
        </p:blipFill>
        <p:spPr>
          <a:xfrm>
            <a:off x="315362" y="1876839"/>
            <a:ext cx="467174" cy="467148"/>
          </a:xfrm>
          <a:prstGeom prst="rect">
            <a:avLst/>
          </a:prstGeom>
          <a:noFill/>
          <a:ln>
            <a:noFill/>
          </a:ln>
        </p:spPr>
      </p:pic>
      <p:pic>
        <p:nvPicPr>
          <p:cNvPr id="188" name="Google Shape;188;p16"/>
          <p:cNvPicPr preferRelativeResize="0"/>
          <p:nvPr/>
        </p:nvPicPr>
        <p:blipFill>
          <a:blip r:embed="rId4">
            <a:alphaModFix/>
          </a:blip>
          <a:stretch>
            <a:fillRect/>
          </a:stretch>
        </p:blipFill>
        <p:spPr>
          <a:xfrm>
            <a:off x="6406424" y="1238588"/>
            <a:ext cx="1124375" cy="2112471"/>
          </a:xfrm>
          <a:prstGeom prst="rect">
            <a:avLst/>
          </a:prstGeom>
          <a:noFill/>
          <a:ln>
            <a:noFill/>
          </a:ln>
        </p:spPr>
      </p:pic>
      <p:sp>
        <p:nvSpPr>
          <p:cNvPr id="189" name="Google Shape;189;p16"/>
          <p:cNvSpPr txBox="1"/>
          <p:nvPr/>
        </p:nvSpPr>
        <p:spPr>
          <a:xfrm>
            <a:off x="6329325" y="839313"/>
            <a:ext cx="1233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600">
                <a:solidFill>
                  <a:srgbClr val="006D77"/>
                </a:solidFill>
                <a:highlight>
                  <a:srgbClr val="EDF9F9"/>
                </a:highlight>
                <a:latin typeface="Mada"/>
                <a:ea typeface="Mada"/>
                <a:cs typeface="Mada"/>
                <a:sym typeface="Mada"/>
              </a:rPr>
              <a:t>A;</a:t>
            </a:r>
            <a:r>
              <a:rPr lang="en-GB" sz="1600">
                <a:solidFill>
                  <a:srgbClr val="006D77"/>
                </a:solidFill>
                <a:highlight>
                  <a:srgbClr val="EDF9F9"/>
                </a:highlight>
                <a:latin typeface="Mada"/>
                <a:ea typeface="Mada"/>
                <a:cs typeface="Mada"/>
                <a:sym typeface="Mada"/>
              </a:rPr>
              <a:t> </a:t>
            </a:r>
            <a:r>
              <a:rPr lang="en-GB" sz="800">
                <a:solidFill>
                  <a:srgbClr val="006D77"/>
                </a:solidFill>
                <a:highlight>
                  <a:srgbClr val="EDF9F9"/>
                </a:highlight>
                <a:latin typeface="Mada"/>
                <a:ea typeface="Mada"/>
                <a:cs typeface="Mada"/>
                <a:sym typeface="Mada"/>
              </a:rPr>
              <a:t>reference </a:t>
            </a:r>
            <a:r>
              <a:rPr lang="en-GB" sz="800">
                <a:solidFill>
                  <a:srgbClr val="006D77"/>
                </a:solidFill>
                <a:highlight>
                  <a:srgbClr val="EDF9F9"/>
                </a:highlight>
                <a:latin typeface="Mada"/>
                <a:ea typeface="Mada"/>
                <a:cs typeface="Mada"/>
                <a:sym typeface="Mada"/>
              </a:rPr>
              <a:t>picture</a:t>
            </a:r>
            <a:endParaRPr sz="800">
              <a:solidFill>
                <a:srgbClr val="006D77"/>
              </a:solidFill>
              <a:highlight>
                <a:srgbClr val="EDF9F9"/>
              </a:highlight>
              <a:latin typeface="Mada"/>
              <a:ea typeface="Mada"/>
              <a:cs typeface="Mada"/>
              <a:sym typeface="Mada"/>
            </a:endParaRPr>
          </a:p>
        </p:txBody>
      </p:sp>
      <p:sp>
        <p:nvSpPr>
          <p:cNvPr id="190" name="Google Shape;190;p16"/>
          <p:cNvSpPr txBox="1"/>
          <p:nvPr/>
        </p:nvSpPr>
        <p:spPr>
          <a:xfrm>
            <a:off x="556475" y="3389075"/>
            <a:ext cx="4671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solidFill>
                  <a:srgbClr val="006D77"/>
                </a:solidFill>
                <a:highlight>
                  <a:srgbClr val="EDF9F9"/>
                </a:highlight>
              </a:rPr>
              <a:t>B</a:t>
            </a:r>
            <a:endParaRPr sz="1600">
              <a:solidFill>
                <a:srgbClr val="006D77"/>
              </a:solidFill>
              <a:highlight>
                <a:srgbClr val="EDF9F9"/>
              </a:highlight>
            </a:endParaRPr>
          </a:p>
        </p:txBody>
      </p:sp>
      <p:sp>
        <p:nvSpPr>
          <p:cNvPr id="191" name="Google Shape;191;p16"/>
          <p:cNvSpPr/>
          <p:nvPr/>
        </p:nvSpPr>
        <p:spPr>
          <a:xfrm>
            <a:off x="44600" y="280900"/>
            <a:ext cx="1437600" cy="4764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666666"/>
                </a:solidFill>
                <a:latin typeface="Mada"/>
                <a:ea typeface="Mada"/>
                <a:cs typeface="Mada"/>
                <a:sym typeface="Mada"/>
              </a:rPr>
              <a:t>You can use this page as summary</a:t>
            </a:r>
            <a:endParaRPr b="1" sz="1200">
              <a:solidFill>
                <a:srgbClr val="666666"/>
              </a:solidFill>
              <a:latin typeface="Mada"/>
              <a:ea typeface="Mada"/>
              <a:cs typeface="Mada"/>
              <a:sym typeface="Mada"/>
            </a:endParaRPr>
          </a:p>
        </p:txBody>
      </p:sp>
      <p:sp>
        <p:nvSpPr>
          <p:cNvPr id="192" name="Google Shape;192;p16"/>
          <p:cNvSpPr txBox="1"/>
          <p:nvPr/>
        </p:nvSpPr>
        <p:spPr>
          <a:xfrm>
            <a:off x="483975" y="6420750"/>
            <a:ext cx="3310800" cy="2377200"/>
          </a:xfrm>
          <a:prstGeom prst="rect">
            <a:avLst/>
          </a:prstGeom>
          <a:noFill/>
          <a:ln cap="flat" cmpd="sng" w="19050">
            <a:solidFill>
              <a:srgbClr val="006D7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ada"/>
              <a:ea typeface="Mada"/>
              <a:cs typeface="Mada"/>
              <a:sym typeface="Mada"/>
            </a:endParaRPr>
          </a:p>
        </p:txBody>
      </p:sp>
      <p:sp>
        <p:nvSpPr>
          <p:cNvPr id="193" name="Google Shape;193;p16"/>
          <p:cNvSpPr/>
          <p:nvPr/>
        </p:nvSpPr>
        <p:spPr>
          <a:xfrm rot="5400000">
            <a:off x="-804885" y="7477569"/>
            <a:ext cx="2377176" cy="300151"/>
          </a:xfrm>
          <a:custGeom>
            <a:rect b="b" l="l" r="r" t="t"/>
            <a:pathLst>
              <a:path extrusionOk="0" h="22743" w="1491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rgbClr val="ED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Lora"/>
              <a:ea typeface="Lora"/>
              <a:cs typeface="Lora"/>
              <a:sym typeface="Lora"/>
            </a:endParaRPr>
          </a:p>
        </p:txBody>
      </p:sp>
      <p:sp>
        <p:nvSpPr>
          <p:cNvPr id="194" name="Google Shape;194;p16"/>
          <p:cNvSpPr txBox="1"/>
          <p:nvPr/>
        </p:nvSpPr>
        <p:spPr>
          <a:xfrm rot="-5400000">
            <a:off x="-518557" y="7354371"/>
            <a:ext cx="1804500" cy="47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lang="en-GB" sz="1600">
                <a:solidFill>
                  <a:srgbClr val="2E6D77"/>
                </a:solidFill>
                <a:latin typeface="Lora"/>
                <a:ea typeface="Lora"/>
                <a:cs typeface="Lora"/>
                <a:sym typeface="Lora"/>
              </a:rPr>
              <a:t>Labs</a:t>
            </a:r>
            <a:endParaRPr b="1" i="0" sz="3600" u="none" cap="none" strike="noStrike">
              <a:solidFill>
                <a:srgbClr val="2E6D77"/>
              </a:solidFill>
              <a:latin typeface="Lora"/>
              <a:ea typeface="Lora"/>
              <a:cs typeface="Lora"/>
              <a:sym typeface="Lora"/>
            </a:endParaRPr>
          </a:p>
        </p:txBody>
      </p:sp>
      <p:sp>
        <p:nvSpPr>
          <p:cNvPr id="195" name="Google Shape;195;p16"/>
          <p:cNvSpPr txBox="1"/>
          <p:nvPr/>
        </p:nvSpPr>
        <p:spPr>
          <a:xfrm>
            <a:off x="588800" y="6474688"/>
            <a:ext cx="3207000" cy="2285700"/>
          </a:xfrm>
          <a:prstGeom prst="rect">
            <a:avLst/>
          </a:prstGeom>
          <a:noFill/>
          <a:ln>
            <a:noFill/>
          </a:ln>
        </p:spPr>
        <p:txBody>
          <a:bodyPr anchorCtr="0" anchor="t" bIns="91425" lIns="91425" spcFirstLastPara="1" rIns="91425" wrap="square" tIns="91425">
            <a:spAutoFit/>
          </a:bodyPr>
          <a:lstStyle/>
          <a:p>
            <a:pPr indent="-292100" lvl="0" marL="457200" rtl="0" algn="l">
              <a:lnSpc>
                <a:spcPct val="11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CBC Look at WBC count, which will be elevated </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Urine analysis:    </a:t>
            </a:r>
            <a:endParaRPr sz="1000">
              <a:solidFill>
                <a:srgbClr val="6AA84F"/>
              </a:solidFill>
              <a:latin typeface="Mada"/>
              <a:ea typeface="Mada"/>
              <a:cs typeface="Mada"/>
              <a:sym typeface="Mada"/>
            </a:endParaRPr>
          </a:p>
          <a:p>
            <a:pPr indent="-185900" lvl="1" marL="737999" rtl="0" algn="l">
              <a:lnSpc>
                <a:spcPct val="11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Acute pyelonephritis present some times with typical acute abdomen symptoms </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en-GB" sz="1000">
                <a:solidFill>
                  <a:srgbClr val="CC0000"/>
                </a:solidFill>
                <a:latin typeface="Mada"/>
                <a:ea typeface="Mada"/>
                <a:cs typeface="Mada"/>
                <a:sym typeface="Mada"/>
              </a:rPr>
              <a:t>VBG</a:t>
            </a:r>
            <a:r>
              <a:rPr lang="en-GB" sz="1000">
                <a:solidFill>
                  <a:srgbClr val="6AA84F"/>
                </a:solidFill>
                <a:latin typeface="Mada"/>
                <a:ea typeface="Mada"/>
                <a:cs typeface="Mada"/>
                <a:sym typeface="Mada"/>
              </a:rPr>
              <a:t> (Venous blood gases)</a:t>
            </a:r>
            <a:endParaRPr sz="1000">
              <a:solidFill>
                <a:srgbClr val="6AA84F"/>
              </a:solidFill>
              <a:latin typeface="Mada"/>
              <a:ea typeface="Mada"/>
              <a:cs typeface="Mada"/>
              <a:sym typeface="Mada"/>
            </a:endParaRPr>
          </a:p>
          <a:p>
            <a:pPr indent="-185900" lvl="1" marL="737999" rtl="0" algn="l">
              <a:lnSpc>
                <a:spcPct val="115000"/>
              </a:lnSpc>
              <a:spcBef>
                <a:spcPts val="0"/>
              </a:spcBef>
              <a:spcAft>
                <a:spcPts val="0"/>
              </a:spcAft>
              <a:buSzPts val="1000"/>
              <a:buFont typeface="Mada"/>
              <a:buChar char="○"/>
            </a:pPr>
            <a:r>
              <a:rPr lang="en-GB" sz="1000">
                <a:solidFill>
                  <a:srgbClr val="6AA84F"/>
                </a:solidFill>
                <a:latin typeface="Mada"/>
                <a:ea typeface="Mada"/>
                <a:cs typeface="Mada"/>
                <a:sym typeface="Mada"/>
              </a:rPr>
              <a:t>Ph, Lactate, Base deficit </a:t>
            </a:r>
            <a:r>
              <a:rPr b="1" lang="en-GB" sz="1000">
                <a:solidFill>
                  <a:srgbClr val="CC0000"/>
                </a:solidFill>
                <a:latin typeface="Mada"/>
                <a:ea typeface="Mada"/>
                <a:cs typeface="Mada"/>
                <a:sym typeface="Mada"/>
              </a:rPr>
              <a:t>(Elevated lactate indicate ischemic tissue in general) </a:t>
            </a:r>
            <a:endParaRPr b="1" sz="1000">
              <a:solidFill>
                <a:srgbClr val="CC0000"/>
              </a:solidFill>
              <a:latin typeface="Mada"/>
              <a:ea typeface="Mada"/>
              <a:cs typeface="Mada"/>
              <a:sym typeface="Mada"/>
            </a:endParaRPr>
          </a:p>
          <a:p>
            <a:pPr indent="-185900" lvl="1" marL="737999" rtl="0" algn="l">
              <a:lnSpc>
                <a:spcPct val="11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What is the difference between ischemic and gangrenous bowel ? Gangrene (Bowel dead) = lactate not raise </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We do amylase, lipase, LFT (to exclude Pancreatitis and Cholangitis)</a:t>
            </a:r>
            <a:endParaRPr sz="1000">
              <a:solidFill>
                <a:srgbClr val="6AA84F"/>
              </a:solidFill>
              <a:latin typeface="Mada"/>
              <a:ea typeface="Mada"/>
              <a:cs typeface="Mada"/>
              <a:sym typeface="Mada"/>
            </a:endParaRPr>
          </a:p>
        </p:txBody>
      </p:sp>
      <p:sp>
        <p:nvSpPr>
          <p:cNvPr id="196" name="Google Shape;196;p16"/>
          <p:cNvSpPr txBox="1"/>
          <p:nvPr/>
        </p:nvSpPr>
        <p:spPr>
          <a:xfrm flipH="1">
            <a:off x="3997275" y="6420775"/>
            <a:ext cx="3005100" cy="2377200"/>
          </a:xfrm>
          <a:prstGeom prst="rect">
            <a:avLst/>
          </a:prstGeom>
          <a:noFill/>
          <a:ln cap="flat" cmpd="sng" w="19050">
            <a:solidFill>
              <a:srgbClr val="006D77"/>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Mada"/>
              <a:ea typeface="Mada"/>
              <a:cs typeface="Mada"/>
              <a:sym typeface="Mada"/>
            </a:endParaRPr>
          </a:p>
        </p:txBody>
      </p:sp>
      <p:sp>
        <p:nvSpPr>
          <p:cNvPr id="197" name="Google Shape;197;p16"/>
          <p:cNvSpPr/>
          <p:nvPr/>
        </p:nvSpPr>
        <p:spPr>
          <a:xfrm flipH="1" rot="-5400000">
            <a:off x="5914063" y="7477594"/>
            <a:ext cx="2377176" cy="300151"/>
          </a:xfrm>
          <a:custGeom>
            <a:rect b="b" l="l" r="r" t="t"/>
            <a:pathLst>
              <a:path extrusionOk="0" h="22743" w="1491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rgbClr val="EDFAF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Lora"/>
              <a:ea typeface="Lora"/>
              <a:cs typeface="Lora"/>
              <a:sym typeface="Lora"/>
            </a:endParaRPr>
          </a:p>
        </p:txBody>
      </p:sp>
      <p:sp>
        <p:nvSpPr>
          <p:cNvPr id="198" name="Google Shape;198;p16"/>
          <p:cNvSpPr txBox="1"/>
          <p:nvPr/>
        </p:nvSpPr>
        <p:spPr>
          <a:xfrm rot="5400000">
            <a:off x="5655337" y="7347713"/>
            <a:ext cx="3000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600">
                <a:solidFill>
                  <a:srgbClr val="2E6D77"/>
                </a:solidFill>
                <a:latin typeface="Lora"/>
                <a:ea typeface="Lora"/>
                <a:cs typeface="Lora"/>
                <a:sym typeface="Lora"/>
              </a:rPr>
              <a:t>Imaging</a:t>
            </a:r>
            <a:endParaRPr b="1" sz="3600">
              <a:solidFill>
                <a:srgbClr val="2E6D77"/>
              </a:solidFill>
              <a:latin typeface="Lora"/>
              <a:ea typeface="Lora"/>
              <a:cs typeface="Lora"/>
              <a:sym typeface="Lora"/>
            </a:endParaRPr>
          </a:p>
        </p:txBody>
      </p:sp>
      <p:sp>
        <p:nvSpPr>
          <p:cNvPr id="199" name="Google Shape;199;p16"/>
          <p:cNvSpPr txBox="1"/>
          <p:nvPr/>
        </p:nvSpPr>
        <p:spPr>
          <a:xfrm>
            <a:off x="3997275" y="6451759"/>
            <a:ext cx="2901600" cy="23397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CXR/AXR</a:t>
            </a:r>
            <a:r>
              <a:rPr lang="en-GB" sz="1000">
                <a:solidFill>
                  <a:srgbClr val="CC0000"/>
                </a:solidFill>
                <a:latin typeface="Mada"/>
                <a:ea typeface="Mada"/>
                <a:cs typeface="Mada"/>
                <a:sym typeface="Mada"/>
              </a:rPr>
              <a:t> (Best initial; shows pneumoperitoneum)</a:t>
            </a:r>
            <a:endParaRPr sz="1000">
              <a:solidFill>
                <a:srgbClr val="CC0000"/>
              </a:solidFill>
              <a:latin typeface="Mada"/>
              <a:ea typeface="Mada"/>
              <a:cs typeface="Mada"/>
              <a:sym typeface="Mada"/>
            </a:endParaRPr>
          </a:p>
          <a:p>
            <a:pPr indent="-185900" lvl="1" marL="737999"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Order </a:t>
            </a:r>
            <a:r>
              <a:rPr b="1" lang="en-GB" sz="1000">
                <a:solidFill>
                  <a:srgbClr val="6AA84F"/>
                </a:solidFill>
                <a:latin typeface="Mada"/>
                <a:ea typeface="Mada"/>
                <a:cs typeface="Mada"/>
                <a:sym typeface="Mada"/>
              </a:rPr>
              <a:t>upright</a:t>
            </a:r>
            <a:r>
              <a:rPr lang="en-GB" sz="1000">
                <a:solidFill>
                  <a:srgbClr val="6AA84F"/>
                </a:solidFill>
                <a:latin typeface="Mada"/>
                <a:ea typeface="Mada"/>
                <a:cs typeface="Mada"/>
                <a:sym typeface="Mada"/>
              </a:rPr>
              <a:t> X-ray</a:t>
            </a:r>
            <a:endParaRPr sz="1000">
              <a:solidFill>
                <a:srgbClr val="6AA84F"/>
              </a:solidFill>
              <a:latin typeface="Mada"/>
              <a:ea typeface="Mada"/>
              <a:cs typeface="Mada"/>
              <a:sym typeface="Mada"/>
            </a:endParaRPr>
          </a:p>
          <a:p>
            <a:pPr indent="-185900" lvl="1" marL="737999"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C</a:t>
            </a:r>
            <a:r>
              <a:rPr lang="en-GB" sz="1000">
                <a:solidFill>
                  <a:srgbClr val="6AA84F"/>
                </a:solidFill>
                <a:latin typeface="Mada"/>
                <a:ea typeface="Mada"/>
                <a:cs typeface="Mada"/>
                <a:sym typeface="Mada"/>
              </a:rPr>
              <a:t>an be done standing and laying down.</a:t>
            </a:r>
            <a:r>
              <a:rPr lang="en-GB" sz="1000">
                <a:solidFill>
                  <a:srgbClr val="B7B7B7"/>
                </a:solidFill>
                <a:latin typeface="Mada"/>
                <a:ea typeface="Mada"/>
                <a:cs typeface="Mada"/>
                <a:sym typeface="Mada"/>
              </a:rPr>
              <a:t> (2 contradictory notes :/)</a:t>
            </a:r>
            <a:endParaRPr sz="1000">
              <a:solidFill>
                <a:srgbClr val="B7B7B7"/>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US </a:t>
            </a:r>
            <a:r>
              <a:rPr lang="en-GB" sz="1000">
                <a:solidFill>
                  <a:srgbClr val="6AA84F"/>
                </a:solidFill>
                <a:latin typeface="Mada"/>
                <a:ea typeface="Mada"/>
                <a:cs typeface="Mada"/>
                <a:sym typeface="Mada"/>
              </a:rPr>
              <a:t>is helpful in biliary disease</a:t>
            </a:r>
            <a:endParaRPr sz="1000">
              <a:solidFill>
                <a:srgbClr val="6AA84F"/>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CT-scan</a:t>
            </a:r>
            <a:r>
              <a:rPr lang="en-GB" sz="1000">
                <a:solidFill>
                  <a:srgbClr val="CC0000"/>
                </a:solidFill>
                <a:latin typeface="Mada"/>
                <a:ea typeface="Mada"/>
                <a:cs typeface="Mada"/>
                <a:sym typeface="Mada"/>
              </a:rPr>
              <a:t> (Gold standard for any perforation) </a:t>
            </a:r>
            <a:endParaRPr sz="1000">
              <a:solidFill>
                <a:srgbClr val="CC0000"/>
              </a:solidFill>
              <a:latin typeface="Mada"/>
              <a:ea typeface="Mada"/>
              <a:cs typeface="Mada"/>
              <a:sym typeface="Mada"/>
            </a:endParaRPr>
          </a:p>
          <a:p>
            <a:pPr indent="-185900" lvl="1" marL="737999" rtl="0" algn="l">
              <a:spcBef>
                <a:spcPts val="0"/>
              </a:spcBef>
              <a:spcAft>
                <a:spcPts val="0"/>
              </a:spcAft>
              <a:buClr>
                <a:schemeClr val="dk1"/>
              </a:buClr>
              <a:buSzPts val="1000"/>
              <a:buFont typeface="Mada"/>
              <a:buChar char="○"/>
            </a:pPr>
            <a:r>
              <a:rPr lang="en-GB" sz="1000">
                <a:solidFill>
                  <a:srgbClr val="6AA84F"/>
                </a:solidFill>
                <a:latin typeface="Mada"/>
                <a:ea typeface="Mada"/>
                <a:cs typeface="Mada"/>
                <a:sym typeface="Mada"/>
              </a:rPr>
              <a:t>We can add IV contrast to detect ischemia</a:t>
            </a:r>
            <a:endParaRPr sz="1000">
              <a:solidFill>
                <a:srgbClr val="6AA84F"/>
              </a:solidFill>
              <a:latin typeface="Mada"/>
              <a:ea typeface="Mada"/>
              <a:cs typeface="Mada"/>
              <a:sym typeface="Mada"/>
            </a:endParaRPr>
          </a:p>
          <a:p>
            <a:pPr indent="-185900" lvl="1" marL="737999" rtl="0" algn="l">
              <a:spcBef>
                <a:spcPts val="0"/>
              </a:spcBef>
              <a:spcAft>
                <a:spcPts val="0"/>
              </a:spcAft>
              <a:buClr>
                <a:schemeClr val="dk1"/>
              </a:buClr>
              <a:buSzPts val="1000"/>
              <a:buFont typeface="Mada"/>
              <a:buChar char="○"/>
            </a:pPr>
            <a:r>
              <a:rPr lang="en-GB" sz="1000">
                <a:solidFill>
                  <a:srgbClr val="6AA84F"/>
                </a:solidFill>
                <a:latin typeface="Mada"/>
                <a:ea typeface="Mada"/>
                <a:cs typeface="Mada"/>
                <a:sym typeface="Mada"/>
              </a:rPr>
              <a:t>Oral contrast not required, but it gives more clear picture </a:t>
            </a:r>
            <a:endParaRPr sz="1000">
              <a:solidFill>
                <a:srgbClr val="6AA84F"/>
              </a:solidFill>
              <a:latin typeface="Mada"/>
              <a:ea typeface="Mada"/>
              <a:cs typeface="Mada"/>
              <a:sym typeface="Mada"/>
            </a:endParaRPr>
          </a:p>
          <a:p>
            <a:pPr indent="-185900" lvl="1" marL="737999" rtl="0" algn="l">
              <a:spcBef>
                <a:spcPts val="0"/>
              </a:spcBef>
              <a:spcAft>
                <a:spcPts val="0"/>
              </a:spcAft>
              <a:buClr>
                <a:schemeClr val="dk1"/>
              </a:buClr>
              <a:buSzPts val="1000"/>
              <a:buFont typeface="Mada"/>
              <a:buChar char="○"/>
            </a:pPr>
            <a:r>
              <a:rPr lang="en-GB" sz="1000">
                <a:solidFill>
                  <a:srgbClr val="6AA84F"/>
                </a:solidFill>
                <a:latin typeface="Mada"/>
                <a:ea typeface="Mada"/>
                <a:cs typeface="Mada"/>
                <a:sym typeface="Mada"/>
              </a:rPr>
              <a:t>The contrast most be water-soluble</a:t>
            </a:r>
            <a:endParaRPr sz="1000">
              <a:solidFill>
                <a:srgbClr val="6AA84F"/>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MRI </a:t>
            </a:r>
            <a:r>
              <a:rPr lang="en-GB" sz="1000">
                <a:solidFill>
                  <a:srgbClr val="6AA84F"/>
                </a:solidFill>
                <a:latin typeface="Mada"/>
                <a:ea typeface="Mada"/>
                <a:cs typeface="Mada"/>
                <a:sym typeface="Mada"/>
              </a:rPr>
              <a:t>(In pregnant)</a:t>
            </a:r>
            <a:endParaRPr/>
          </a:p>
        </p:txBody>
      </p:sp>
      <p:pic>
        <p:nvPicPr>
          <p:cNvPr id="200" name="Google Shape;200;p16"/>
          <p:cNvPicPr preferRelativeResize="0"/>
          <p:nvPr/>
        </p:nvPicPr>
        <p:blipFill>
          <a:blip r:embed="rId5">
            <a:alphaModFix/>
          </a:blip>
          <a:stretch>
            <a:fillRect/>
          </a:stretch>
        </p:blipFill>
        <p:spPr>
          <a:xfrm>
            <a:off x="278697" y="6257826"/>
            <a:ext cx="476401" cy="476399"/>
          </a:xfrm>
          <a:prstGeom prst="rect">
            <a:avLst/>
          </a:prstGeom>
          <a:noFill/>
          <a:ln>
            <a:noFill/>
          </a:ln>
        </p:spPr>
      </p:pic>
      <p:pic>
        <p:nvPicPr>
          <p:cNvPr id="201" name="Google Shape;201;p16"/>
          <p:cNvPicPr preferRelativeResize="0"/>
          <p:nvPr/>
        </p:nvPicPr>
        <p:blipFill>
          <a:blip r:embed="rId6">
            <a:alphaModFix/>
          </a:blip>
          <a:stretch>
            <a:fillRect/>
          </a:stretch>
        </p:blipFill>
        <p:spPr>
          <a:xfrm>
            <a:off x="6719322" y="6257822"/>
            <a:ext cx="476401" cy="476399"/>
          </a:xfrm>
          <a:prstGeom prst="rect">
            <a:avLst/>
          </a:prstGeom>
          <a:noFill/>
          <a:ln>
            <a:noFill/>
          </a:ln>
        </p:spPr>
      </p:pic>
      <p:sp>
        <p:nvSpPr>
          <p:cNvPr id="202" name="Google Shape;202;p16"/>
          <p:cNvSpPr txBox="1"/>
          <p:nvPr/>
        </p:nvSpPr>
        <p:spPr>
          <a:xfrm>
            <a:off x="233621" y="9634042"/>
            <a:ext cx="1574400" cy="36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Treatment</a:t>
            </a:r>
            <a:endParaRPr b="1">
              <a:solidFill>
                <a:srgbClr val="006D77"/>
              </a:solidFill>
              <a:latin typeface="Mada"/>
              <a:ea typeface="Mada"/>
              <a:cs typeface="Mada"/>
              <a:sym typeface="Mada"/>
            </a:endParaRPr>
          </a:p>
        </p:txBody>
      </p:sp>
      <p:grpSp>
        <p:nvGrpSpPr>
          <p:cNvPr id="203" name="Google Shape;203;p16"/>
          <p:cNvGrpSpPr/>
          <p:nvPr/>
        </p:nvGrpSpPr>
        <p:grpSpPr>
          <a:xfrm>
            <a:off x="588791" y="8914691"/>
            <a:ext cx="893400" cy="459195"/>
            <a:chOff x="3969900" y="337650"/>
            <a:chExt cx="608500" cy="312675"/>
          </a:xfrm>
        </p:grpSpPr>
        <p:sp>
          <p:nvSpPr>
            <p:cNvPr id="204" name="Google Shape;204;p16"/>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6"/>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6"/>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6"/>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6"/>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09" name="Google Shape;209;p16"/>
          <p:cNvCxnSpPr/>
          <p:nvPr/>
        </p:nvCxnSpPr>
        <p:spPr>
          <a:xfrm>
            <a:off x="1639800" y="9109300"/>
            <a:ext cx="0" cy="762000"/>
          </a:xfrm>
          <a:prstGeom prst="straightConnector1">
            <a:avLst/>
          </a:prstGeom>
          <a:noFill/>
          <a:ln cap="flat" cmpd="sng" w="9525">
            <a:solidFill>
              <a:srgbClr val="B7B7B7"/>
            </a:solidFill>
            <a:prstDash val="solid"/>
            <a:round/>
            <a:headEnd len="med" w="med" type="none"/>
            <a:tailEnd len="med" w="med" type="none"/>
          </a:ln>
        </p:spPr>
      </p:cxnSp>
      <p:pic>
        <p:nvPicPr>
          <p:cNvPr id="210" name="Google Shape;210;p16"/>
          <p:cNvPicPr preferRelativeResize="0"/>
          <p:nvPr/>
        </p:nvPicPr>
        <p:blipFill>
          <a:blip r:embed="rId7">
            <a:alphaModFix/>
          </a:blip>
          <a:stretch>
            <a:fillRect/>
          </a:stretch>
        </p:blipFill>
        <p:spPr>
          <a:xfrm>
            <a:off x="823737" y="9140350"/>
            <a:ext cx="423549" cy="423549"/>
          </a:xfrm>
          <a:prstGeom prst="rect">
            <a:avLst/>
          </a:prstGeom>
          <a:noFill/>
          <a:ln>
            <a:noFill/>
          </a:ln>
        </p:spPr>
      </p:pic>
      <p:sp>
        <p:nvSpPr>
          <p:cNvPr id="211" name="Google Shape;211;p16"/>
          <p:cNvSpPr txBox="1"/>
          <p:nvPr/>
        </p:nvSpPr>
        <p:spPr>
          <a:xfrm>
            <a:off x="1769825" y="8829125"/>
            <a:ext cx="5322300" cy="12621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rgbClr val="000000"/>
              </a:buClr>
              <a:buSzPts val="1000"/>
              <a:buFont typeface="Mada"/>
              <a:buChar char="●"/>
            </a:pPr>
            <a:r>
              <a:rPr b="1" lang="en-GB" sz="1000">
                <a:latin typeface="Mada"/>
                <a:ea typeface="Mada"/>
                <a:cs typeface="Mada"/>
                <a:sym typeface="Mada"/>
              </a:rPr>
              <a:t>Peptic Ulcer:</a:t>
            </a:r>
            <a:r>
              <a:rPr lang="en-GB" sz="1000">
                <a:latin typeface="Mada"/>
                <a:ea typeface="Mada"/>
                <a:cs typeface="Mada"/>
                <a:sym typeface="Mada"/>
              </a:rPr>
              <a:t> Omental (Graham) patches</a:t>
            </a:r>
            <a:endParaRPr sz="1000">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b="1" lang="en-GB" sz="1000">
                <a:latin typeface="Mada"/>
                <a:ea typeface="Mada"/>
                <a:cs typeface="Mada"/>
                <a:sym typeface="Mada"/>
              </a:rPr>
              <a:t>Perforated diverticula</a:t>
            </a:r>
            <a:r>
              <a:rPr lang="en-GB" sz="1000">
                <a:latin typeface="Mada"/>
                <a:ea typeface="Mada"/>
                <a:cs typeface="Mada"/>
                <a:sym typeface="Mada"/>
              </a:rPr>
              <a:t>: Hartmann’s procedure </a:t>
            </a:r>
            <a:endParaRPr sz="1000">
              <a:latin typeface="Mada"/>
              <a:ea typeface="Mada"/>
              <a:cs typeface="Mada"/>
              <a:sym typeface="Mada"/>
            </a:endParaRPr>
          </a:p>
          <a:p>
            <a:pPr indent="-292100" lvl="1" marL="914400" rtl="0" algn="l">
              <a:spcBef>
                <a:spcPts val="0"/>
              </a:spcBef>
              <a:spcAft>
                <a:spcPts val="0"/>
              </a:spcAft>
              <a:buClr>
                <a:srgbClr val="000000"/>
              </a:buClr>
              <a:buSzPts val="1000"/>
              <a:buFont typeface="Mada"/>
              <a:buChar char="○"/>
            </a:pPr>
            <a:r>
              <a:rPr lang="en-GB" sz="1000">
                <a:latin typeface="Mada"/>
                <a:ea typeface="Mada"/>
                <a:cs typeface="Mada"/>
                <a:sym typeface="Mada"/>
              </a:rPr>
              <a:t>Grade 1 and 2 can be managed </a:t>
            </a:r>
            <a:r>
              <a:rPr lang="en-GB" sz="1000">
                <a:latin typeface="Mada"/>
                <a:ea typeface="Mada"/>
                <a:cs typeface="Mada"/>
                <a:sym typeface="Mada"/>
              </a:rPr>
              <a:t>conservatively</a:t>
            </a:r>
            <a:r>
              <a:rPr lang="en-GB" sz="1000">
                <a:latin typeface="Mada"/>
                <a:ea typeface="Mada"/>
                <a:cs typeface="Mada"/>
                <a:sym typeface="Mada"/>
              </a:rPr>
              <a:t> </a:t>
            </a:r>
            <a:r>
              <a:rPr b="1" lang="en-GB" sz="1000">
                <a:latin typeface="Mada"/>
                <a:ea typeface="Mada"/>
                <a:cs typeface="Mada"/>
                <a:sym typeface="Mada"/>
              </a:rPr>
              <a:t>(IV. Antibiotics + Resuscitation w/o surgery) </a:t>
            </a:r>
            <a:endParaRPr b="1" sz="1000">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b="1" lang="en-GB" sz="1000">
                <a:latin typeface="Mada"/>
                <a:ea typeface="Mada"/>
                <a:cs typeface="Mada"/>
                <a:sym typeface="Mada"/>
              </a:rPr>
              <a:t>Contained</a:t>
            </a:r>
            <a:r>
              <a:rPr lang="en-GB" sz="1000">
                <a:latin typeface="Mada"/>
                <a:ea typeface="Mada"/>
                <a:cs typeface="Mada"/>
                <a:sym typeface="Mada"/>
              </a:rPr>
              <a:t> or controlled perforations of intestines can be managed </a:t>
            </a:r>
            <a:r>
              <a:rPr b="1" lang="en-GB" sz="1000">
                <a:latin typeface="Mada"/>
                <a:ea typeface="Mada"/>
                <a:cs typeface="Mada"/>
                <a:sym typeface="Mada"/>
              </a:rPr>
              <a:t>conservatively</a:t>
            </a:r>
            <a:r>
              <a:rPr lang="en-GB" sz="1000">
                <a:latin typeface="Mada"/>
                <a:ea typeface="Mada"/>
                <a:cs typeface="Mada"/>
                <a:sym typeface="Mada"/>
              </a:rPr>
              <a:t> with interventional radiology guided drainage of fluid collections.</a:t>
            </a:r>
            <a:endParaRPr sz="1000">
              <a:latin typeface="Mada"/>
              <a:ea typeface="Mada"/>
              <a:cs typeface="Mada"/>
              <a:sym typeface="Mada"/>
            </a:endParaRPr>
          </a:p>
          <a:p>
            <a:pPr indent="-292100" lvl="0" marL="457200" rtl="0" algn="l">
              <a:spcBef>
                <a:spcPts val="0"/>
              </a:spcBef>
              <a:spcAft>
                <a:spcPts val="0"/>
              </a:spcAft>
              <a:buClr>
                <a:srgbClr val="000000"/>
              </a:buClr>
              <a:buSzPts val="1000"/>
              <a:buFont typeface="Mada"/>
              <a:buChar char="●"/>
            </a:pPr>
            <a:r>
              <a:rPr lang="en-GB" sz="1000">
                <a:latin typeface="Mada"/>
                <a:ea typeface="Mada"/>
                <a:cs typeface="Mada"/>
                <a:sym typeface="Mada"/>
              </a:rPr>
              <a:t>If </a:t>
            </a:r>
            <a:r>
              <a:rPr b="1" lang="en-GB" sz="1000">
                <a:latin typeface="Mada"/>
                <a:ea typeface="Mada"/>
                <a:cs typeface="Mada"/>
                <a:sym typeface="Mada"/>
              </a:rPr>
              <a:t>not contained</a:t>
            </a:r>
            <a:r>
              <a:rPr lang="en-GB" sz="1000">
                <a:latin typeface="Mada"/>
                <a:ea typeface="Mada"/>
                <a:cs typeface="Mada"/>
                <a:sym typeface="Mada"/>
              </a:rPr>
              <a:t>, </a:t>
            </a:r>
            <a:r>
              <a:rPr b="1" lang="en-GB" sz="1000">
                <a:latin typeface="Mada"/>
                <a:ea typeface="Mada"/>
                <a:cs typeface="Mada"/>
                <a:sym typeface="Mada"/>
              </a:rPr>
              <a:t>resection</a:t>
            </a:r>
            <a:r>
              <a:rPr lang="en-GB" sz="1000">
                <a:latin typeface="Mada"/>
                <a:ea typeface="Mada"/>
                <a:cs typeface="Mada"/>
                <a:sym typeface="Mada"/>
              </a:rPr>
              <a:t> of the perforated site and </a:t>
            </a:r>
            <a:r>
              <a:rPr b="1" lang="en-GB" sz="1000">
                <a:latin typeface="Mada"/>
                <a:ea typeface="Mada"/>
                <a:cs typeface="Mada"/>
                <a:sym typeface="Mada"/>
              </a:rPr>
              <a:t>diversion</a:t>
            </a:r>
            <a:r>
              <a:rPr lang="en-GB" sz="1000">
                <a:latin typeface="Mada"/>
                <a:ea typeface="Mada"/>
                <a:cs typeface="Mada"/>
                <a:sym typeface="Mada"/>
              </a:rPr>
              <a:t> usually done. </a:t>
            </a:r>
            <a:endParaRPr sz="1000">
              <a:latin typeface="Mada"/>
              <a:ea typeface="Mada"/>
              <a:cs typeface="Mada"/>
              <a:sym typeface="Mada"/>
            </a:endParaRPr>
          </a:p>
        </p:txBody>
      </p:sp>
      <p:pic>
        <p:nvPicPr>
          <p:cNvPr id="212" name="Google Shape;212;p16"/>
          <p:cNvPicPr preferRelativeResize="0"/>
          <p:nvPr/>
        </p:nvPicPr>
        <p:blipFill>
          <a:blip r:embed="rId8">
            <a:alphaModFix/>
          </a:blip>
          <a:stretch>
            <a:fillRect/>
          </a:stretch>
        </p:blipFill>
        <p:spPr>
          <a:xfrm>
            <a:off x="738664" y="9918689"/>
            <a:ext cx="555300" cy="555300"/>
          </a:xfrm>
          <a:prstGeom prst="rect">
            <a:avLst/>
          </a:prstGeom>
          <a:noFill/>
          <a:ln>
            <a:noFill/>
          </a:ln>
        </p:spPr>
      </p:pic>
      <p:sp>
        <p:nvSpPr>
          <p:cNvPr id="213" name="Google Shape;213;p16"/>
          <p:cNvSpPr txBox="1"/>
          <p:nvPr/>
        </p:nvSpPr>
        <p:spPr>
          <a:xfrm>
            <a:off x="1514475" y="10015025"/>
            <a:ext cx="57381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000">
                <a:solidFill>
                  <a:srgbClr val="6AA84F"/>
                </a:solidFill>
                <a:latin typeface="Mada"/>
                <a:ea typeface="Mada"/>
                <a:cs typeface="Mada"/>
                <a:sym typeface="Mada"/>
              </a:rPr>
              <a:t>Ultimate complications:</a:t>
            </a:r>
            <a:endParaRPr b="1" sz="1000">
              <a:solidFill>
                <a:srgbClr val="6AA84F"/>
              </a:solidFill>
              <a:latin typeface="Mada"/>
              <a:ea typeface="Mada"/>
              <a:cs typeface="Mada"/>
              <a:sym typeface="Mada"/>
            </a:endParaRPr>
          </a:p>
          <a:p>
            <a:pPr indent="0" lvl="0" marL="0" rtl="0" algn="l">
              <a:spcBef>
                <a:spcPts val="0"/>
              </a:spcBef>
              <a:spcAft>
                <a:spcPts val="0"/>
              </a:spcAft>
              <a:buNone/>
            </a:pPr>
            <a:r>
              <a:rPr lang="en-GB" sz="1000">
                <a:solidFill>
                  <a:srgbClr val="6AA84F"/>
                </a:solidFill>
                <a:latin typeface="Mada"/>
                <a:ea typeface="Mada"/>
                <a:cs typeface="Mada"/>
                <a:sym typeface="Mada"/>
              </a:rPr>
              <a:t>Localized access (Peritonitis) ---&gt;  Generalized Peritonitis &gt;may lead to sepsis</a:t>
            </a:r>
            <a:r>
              <a:rPr lang="en-GB" sz="1000">
                <a:solidFill>
                  <a:srgbClr val="B7B7B7"/>
                </a:solidFill>
                <a:latin typeface="Mada"/>
                <a:ea typeface="Mada"/>
                <a:cs typeface="Mada"/>
                <a:sym typeface="Mada"/>
              </a:rPr>
              <a:t> (Gram -ve)</a:t>
            </a:r>
            <a:r>
              <a:rPr lang="en-GB" sz="1000">
                <a:solidFill>
                  <a:srgbClr val="6AA84F"/>
                </a:solidFill>
                <a:latin typeface="Mada"/>
                <a:ea typeface="Mada"/>
                <a:cs typeface="Mada"/>
                <a:sym typeface="Mada"/>
              </a:rPr>
              <a:t> --- &gt; which  may lead to shock ---&gt; Shock leads to DIC </a:t>
            </a:r>
            <a:r>
              <a:rPr lang="en-GB" sz="1000">
                <a:solidFill>
                  <a:srgbClr val="6AA84F"/>
                </a:solidFill>
                <a:latin typeface="Mada"/>
                <a:ea typeface="Mada"/>
                <a:cs typeface="Mada"/>
                <a:sym typeface="Mada"/>
              </a:rPr>
              <a:t>---&gt;</a:t>
            </a:r>
            <a:r>
              <a:rPr lang="en-GB" sz="1000">
                <a:solidFill>
                  <a:srgbClr val="6AA84F"/>
                </a:solidFill>
                <a:latin typeface="Mada"/>
                <a:ea typeface="Mada"/>
                <a:cs typeface="Mada"/>
                <a:sym typeface="Mada"/>
              </a:rPr>
              <a:t> DIC leads to Multi-organ-failure    </a:t>
            </a:r>
            <a:endParaRPr sz="1000">
              <a:solidFill>
                <a:srgbClr val="6AA84F"/>
              </a:solidFill>
              <a:latin typeface="Mada"/>
              <a:ea typeface="Mada"/>
              <a:cs typeface="Mada"/>
              <a:sym typeface="Mada"/>
            </a:endParaRPr>
          </a:p>
        </p:txBody>
      </p:sp>
      <p:sp>
        <p:nvSpPr>
          <p:cNvPr id="214" name="Google Shape;214;p16"/>
          <p:cNvSpPr txBox="1"/>
          <p:nvPr/>
        </p:nvSpPr>
        <p:spPr>
          <a:xfrm>
            <a:off x="871175" y="4836050"/>
            <a:ext cx="5887200" cy="15699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(B) pictures </a:t>
            </a:r>
            <a:r>
              <a:rPr b="1" lang="en-GB" sz="1000">
                <a:solidFill>
                  <a:srgbClr val="6AA84F"/>
                </a:solidFill>
                <a:latin typeface="Mada"/>
                <a:ea typeface="Mada"/>
                <a:cs typeface="Mada"/>
                <a:sym typeface="Mada"/>
              </a:rPr>
              <a:t>summarize</a:t>
            </a:r>
            <a:r>
              <a:rPr lang="en-GB" sz="1000">
                <a:solidFill>
                  <a:srgbClr val="6AA84F"/>
                </a:solidFill>
                <a:latin typeface="Mada"/>
                <a:ea typeface="Mada"/>
                <a:cs typeface="Mada"/>
                <a:sym typeface="Mada"/>
              </a:rPr>
              <a:t> underlying abdominal pain, </a:t>
            </a:r>
            <a:r>
              <a:rPr b="1" lang="en-GB" sz="1000">
                <a:solidFill>
                  <a:srgbClr val="6AA84F"/>
                </a:solidFill>
                <a:latin typeface="Mada"/>
                <a:ea typeface="Mada"/>
                <a:cs typeface="Mada"/>
                <a:sym typeface="Mada"/>
              </a:rPr>
              <a:t>click on the picture for higher resolution</a:t>
            </a:r>
            <a:endParaRPr b="1" sz="1000">
              <a:solidFill>
                <a:srgbClr val="6AA84F"/>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From left picture to right:</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First 2 pictures: Referred pain (solid circles are primary or the most intense pain)</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Sudden and severe abdominal pain.</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Colicky, crampy intermittent abdominal pain.</a:t>
            </a:r>
            <a:endParaRPr sz="1000">
              <a:solidFill>
                <a:schemeClr val="dk1"/>
              </a:solidFill>
              <a:latin typeface="Mada"/>
              <a:ea typeface="Mada"/>
              <a:cs typeface="Mada"/>
              <a:sym typeface="Mada"/>
            </a:endParaRPr>
          </a:p>
          <a:p>
            <a:pPr indent="-292100" lvl="2" marL="13716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Colic is a form of visceral pain that rises from a hollow viscus with muscle in its wall (e.g., gut, gallbladder and ureter). The pain is due intense peristalsis that tries to push the obstruction in these structures </a:t>
            </a:r>
            <a:endParaRPr sz="1000">
              <a:solidFill>
                <a:srgbClr val="1C4588"/>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Gradual, progressive abdominal pain</a:t>
            </a:r>
            <a:endParaRPr/>
          </a:p>
        </p:txBody>
      </p:sp>
      <p:pic>
        <p:nvPicPr>
          <p:cNvPr id="215" name="Google Shape;215;p16">
            <a:hlinkClick r:id="rId9"/>
          </p:cNvPr>
          <p:cNvPicPr preferRelativeResize="0"/>
          <p:nvPr/>
        </p:nvPicPr>
        <p:blipFill>
          <a:blip r:embed="rId10">
            <a:alphaModFix/>
          </a:blip>
          <a:stretch>
            <a:fillRect/>
          </a:stretch>
        </p:blipFill>
        <p:spPr>
          <a:xfrm>
            <a:off x="3182225" y="3663013"/>
            <a:ext cx="1078225" cy="1111210"/>
          </a:xfrm>
          <a:prstGeom prst="rect">
            <a:avLst/>
          </a:prstGeom>
          <a:noFill/>
          <a:ln>
            <a:noFill/>
          </a:ln>
        </p:spPr>
      </p:pic>
      <p:pic>
        <p:nvPicPr>
          <p:cNvPr id="216" name="Google Shape;216;p16">
            <a:hlinkClick r:id="rId11"/>
          </p:cNvPr>
          <p:cNvPicPr preferRelativeResize="0"/>
          <p:nvPr/>
        </p:nvPicPr>
        <p:blipFill>
          <a:blip r:embed="rId12">
            <a:alphaModFix/>
          </a:blip>
          <a:stretch>
            <a:fillRect/>
          </a:stretch>
        </p:blipFill>
        <p:spPr>
          <a:xfrm>
            <a:off x="5703662" y="3685795"/>
            <a:ext cx="1078224" cy="1041377"/>
          </a:xfrm>
          <a:prstGeom prst="rect">
            <a:avLst/>
          </a:prstGeom>
          <a:noFill/>
          <a:ln>
            <a:noFill/>
          </a:ln>
        </p:spPr>
      </p:pic>
      <p:pic>
        <p:nvPicPr>
          <p:cNvPr id="217" name="Google Shape;217;p16">
            <a:hlinkClick r:id="rId13"/>
          </p:cNvPr>
          <p:cNvPicPr preferRelativeResize="0"/>
          <p:nvPr/>
        </p:nvPicPr>
        <p:blipFill>
          <a:blip r:embed="rId14">
            <a:alphaModFix/>
          </a:blip>
          <a:stretch>
            <a:fillRect/>
          </a:stretch>
        </p:blipFill>
        <p:spPr>
          <a:xfrm>
            <a:off x="823725" y="3721873"/>
            <a:ext cx="1078226" cy="1040591"/>
          </a:xfrm>
          <a:prstGeom prst="rect">
            <a:avLst/>
          </a:prstGeom>
          <a:noFill/>
          <a:ln>
            <a:noFill/>
          </a:ln>
        </p:spPr>
      </p:pic>
      <p:pic>
        <p:nvPicPr>
          <p:cNvPr id="218" name="Google Shape;218;p16">
            <a:hlinkClick r:id="rId15"/>
          </p:cNvPr>
          <p:cNvPicPr preferRelativeResize="0"/>
          <p:nvPr/>
        </p:nvPicPr>
        <p:blipFill>
          <a:blip r:embed="rId16">
            <a:alphaModFix/>
          </a:blip>
          <a:stretch>
            <a:fillRect/>
          </a:stretch>
        </p:blipFill>
        <p:spPr>
          <a:xfrm>
            <a:off x="4419424" y="3669830"/>
            <a:ext cx="1078225" cy="1112232"/>
          </a:xfrm>
          <a:prstGeom prst="rect">
            <a:avLst/>
          </a:prstGeom>
          <a:noFill/>
          <a:ln>
            <a:noFill/>
          </a:ln>
        </p:spPr>
      </p:pic>
      <p:pic>
        <p:nvPicPr>
          <p:cNvPr id="219" name="Google Shape;219;p16">
            <a:hlinkClick r:id="rId17"/>
          </p:cNvPr>
          <p:cNvPicPr preferRelativeResize="0"/>
          <p:nvPr/>
        </p:nvPicPr>
        <p:blipFill>
          <a:blip r:embed="rId18">
            <a:alphaModFix/>
          </a:blip>
          <a:stretch>
            <a:fillRect/>
          </a:stretch>
        </p:blipFill>
        <p:spPr>
          <a:xfrm>
            <a:off x="2002965" y="3702750"/>
            <a:ext cx="1078226" cy="108806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1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25" name="Google Shape;225;p17"/>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26" name="Google Shape;226;p17"/>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Perforation of the viscus</a:t>
            </a:r>
            <a:endParaRPr sz="2200"/>
          </a:p>
        </p:txBody>
      </p:sp>
      <p:sp>
        <p:nvSpPr>
          <p:cNvPr id="227" name="Google Shape;227;p17"/>
          <p:cNvSpPr txBox="1"/>
          <p:nvPr/>
        </p:nvSpPr>
        <p:spPr>
          <a:xfrm>
            <a:off x="790501" y="1213275"/>
            <a:ext cx="4692600" cy="401700"/>
          </a:xfrm>
          <a:prstGeom prst="rect">
            <a:avLst/>
          </a:prstGeom>
          <a:noFill/>
          <a:ln>
            <a:noFill/>
          </a:ln>
        </p:spPr>
        <p:txBody>
          <a:bodyPr anchorCtr="0" anchor="ctr" bIns="91425" lIns="91425" spcFirstLastPara="1" rIns="91425" wrap="square" tIns="91425">
            <a:noAutofit/>
          </a:bodyPr>
          <a:lstStyle/>
          <a:p>
            <a:pPr indent="0" lvl="0" marL="0" rtl="0" algn="l">
              <a:lnSpc>
                <a:spcPct val="50000"/>
              </a:lnSpc>
              <a:spcBef>
                <a:spcPts val="0"/>
              </a:spcBef>
              <a:spcAft>
                <a:spcPts val="0"/>
              </a:spcAft>
              <a:buNone/>
            </a:pPr>
            <a:r>
              <a:rPr b="1" lang="en-GB" sz="2500">
                <a:solidFill>
                  <a:srgbClr val="FFDDD2"/>
                </a:solidFill>
                <a:latin typeface="Lora"/>
                <a:ea typeface="Lora"/>
                <a:cs typeface="Lora"/>
                <a:sym typeface="Lora"/>
              </a:rPr>
              <a:t>Perforated Peptic Ulcer</a:t>
            </a:r>
            <a:endParaRPr b="1" sz="2500">
              <a:solidFill>
                <a:srgbClr val="FFDDD2"/>
              </a:solidFill>
              <a:latin typeface="Lora"/>
              <a:ea typeface="Lora"/>
              <a:cs typeface="Lora"/>
              <a:sym typeface="Lora"/>
            </a:endParaRPr>
          </a:p>
        </p:txBody>
      </p:sp>
      <p:sp>
        <p:nvSpPr>
          <p:cNvPr id="228" name="Google Shape;228;p17"/>
          <p:cNvSpPr txBox="1"/>
          <p:nvPr/>
        </p:nvSpPr>
        <p:spPr>
          <a:xfrm>
            <a:off x="763000" y="610388"/>
            <a:ext cx="2316600" cy="6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6000">
                <a:solidFill>
                  <a:srgbClr val="EDF9F9"/>
                </a:solidFill>
                <a:latin typeface="Reenie Beanie"/>
                <a:ea typeface="Reenie Beanie"/>
                <a:cs typeface="Reenie Beanie"/>
                <a:sym typeface="Reenie Beanie"/>
              </a:rPr>
              <a:t>01</a:t>
            </a:r>
            <a:endParaRPr b="1" sz="6000">
              <a:solidFill>
                <a:srgbClr val="EDF9F9"/>
              </a:solidFill>
              <a:latin typeface="Reenie Beanie"/>
              <a:ea typeface="Reenie Beanie"/>
              <a:cs typeface="Reenie Beanie"/>
              <a:sym typeface="Reenie Beanie"/>
            </a:endParaRPr>
          </a:p>
        </p:txBody>
      </p:sp>
      <p:sp>
        <p:nvSpPr>
          <p:cNvPr id="229" name="Google Shape;229;p17"/>
          <p:cNvSpPr/>
          <p:nvPr/>
        </p:nvSpPr>
        <p:spPr>
          <a:xfrm rot="5400000">
            <a:off x="189072" y="3093225"/>
            <a:ext cx="1685700" cy="1275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0" name="Google Shape;230;p17"/>
          <p:cNvCxnSpPr/>
          <p:nvPr/>
        </p:nvCxnSpPr>
        <p:spPr>
          <a:xfrm rot="10800000">
            <a:off x="1031910" y="2182950"/>
            <a:ext cx="0" cy="1893300"/>
          </a:xfrm>
          <a:prstGeom prst="straightConnector1">
            <a:avLst/>
          </a:prstGeom>
          <a:noFill/>
          <a:ln cap="flat" cmpd="sng" w="19050">
            <a:solidFill>
              <a:srgbClr val="000000"/>
            </a:solidFill>
            <a:prstDash val="solid"/>
            <a:round/>
            <a:headEnd len="med" w="med" type="none"/>
            <a:tailEnd len="med" w="med" type="oval"/>
          </a:ln>
        </p:spPr>
      </p:cxnSp>
      <p:sp>
        <p:nvSpPr>
          <p:cNvPr id="231" name="Google Shape;231;p17"/>
          <p:cNvSpPr/>
          <p:nvPr/>
        </p:nvSpPr>
        <p:spPr>
          <a:xfrm rot="-5400000">
            <a:off x="5714772" y="3065850"/>
            <a:ext cx="1685700" cy="1275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2" name="Google Shape;232;p17"/>
          <p:cNvCxnSpPr/>
          <p:nvPr/>
        </p:nvCxnSpPr>
        <p:spPr>
          <a:xfrm>
            <a:off x="6557634" y="2210325"/>
            <a:ext cx="0" cy="1893300"/>
          </a:xfrm>
          <a:prstGeom prst="straightConnector1">
            <a:avLst/>
          </a:prstGeom>
          <a:noFill/>
          <a:ln cap="flat" cmpd="sng" w="19050">
            <a:solidFill>
              <a:srgbClr val="000000"/>
            </a:solidFill>
            <a:prstDash val="solid"/>
            <a:round/>
            <a:headEnd len="med" w="med" type="none"/>
            <a:tailEnd len="med" w="med" type="oval"/>
          </a:ln>
        </p:spPr>
      </p:cxnSp>
      <p:sp>
        <p:nvSpPr>
          <p:cNvPr id="233" name="Google Shape;233;p17"/>
          <p:cNvSpPr txBox="1"/>
          <p:nvPr/>
        </p:nvSpPr>
        <p:spPr>
          <a:xfrm>
            <a:off x="1339000" y="2088350"/>
            <a:ext cx="4931400" cy="2216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most common causes of peptic ulcers are infection with the bacterium Helicobacter pylori</a:t>
            </a:r>
            <a:r>
              <a:rPr b="1" lang="en-GB" sz="1100">
                <a:solidFill>
                  <a:schemeClr val="dk1"/>
                </a:solidFill>
                <a:latin typeface="Mada"/>
                <a:ea typeface="Mada"/>
                <a:cs typeface="Mada"/>
                <a:sym typeface="Mada"/>
              </a:rPr>
              <a:t> (H.pylori)</a:t>
            </a:r>
            <a:r>
              <a:rPr lang="en-GB" sz="1100">
                <a:solidFill>
                  <a:schemeClr val="dk1"/>
                </a:solidFill>
                <a:latin typeface="Mada"/>
                <a:ea typeface="Mada"/>
                <a:cs typeface="Mada"/>
                <a:sym typeface="Mada"/>
              </a:rPr>
              <a:t> and long-term use of nonsteroidal anti-inflammatory drugs </a:t>
            </a:r>
            <a:r>
              <a:rPr b="1" lang="en-GB" sz="1100">
                <a:solidFill>
                  <a:schemeClr val="dk1"/>
                </a:solidFill>
                <a:latin typeface="Mada"/>
                <a:ea typeface="Mada"/>
                <a:cs typeface="Mada"/>
                <a:sym typeface="Mada"/>
              </a:rPr>
              <a:t>(NSAIDs) </a:t>
            </a:r>
            <a:r>
              <a:rPr lang="en-GB" sz="1100">
                <a:solidFill>
                  <a:schemeClr val="dk1"/>
                </a:solidFill>
                <a:latin typeface="Mada"/>
                <a:ea typeface="Mada"/>
                <a:cs typeface="Mada"/>
                <a:sym typeface="Mada"/>
              </a:rPr>
              <a:t>&amp; spicy food</a:t>
            </a:r>
            <a:endParaRPr sz="1100">
              <a:solidFill>
                <a:srgbClr val="1C4588"/>
              </a:solidFill>
              <a:latin typeface="Mada"/>
              <a:ea typeface="Mada"/>
              <a:cs typeface="Mada"/>
              <a:sym typeface="Mada"/>
            </a:endParaRPr>
          </a:p>
          <a:p>
            <a:pPr indent="0" lvl="0" marL="457200" rtl="0" algn="l">
              <a:spcBef>
                <a:spcPts val="0"/>
              </a:spcBef>
              <a:spcAft>
                <a:spcPts val="0"/>
              </a:spcAft>
              <a:buNone/>
            </a:pPr>
            <a:r>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Stomach is </a:t>
            </a:r>
            <a:r>
              <a:rPr b="1" lang="en-GB" sz="1100">
                <a:solidFill>
                  <a:srgbClr val="1C4588"/>
                </a:solidFill>
                <a:latin typeface="Mada"/>
                <a:ea typeface="Mada"/>
                <a:cs typeface="Mada"/>
                <a:sym typeface="Mada"/>
              </a:rPr>
              <a:t>Intraperitoneal</a:t>
            </a:r>
            <a:r>
              <a:rPr lang="en-GB" sz="1100">
                <a:solidFill>
                  <a:srgbClr val="1C4588"/>
                </a:solidFill>
                <a:latin typeface="Mada"/>
                <a:ea typeface="Mada"/>
                <a:cs typeface="Mada"/>
                <a:sym typeface="Mada"/>
              </a:rPr>
              <a:t>, if perforated, gastric acids will leak into the visceral peritoneum which will lead to </a:t>
            </a:r>
            <a:r>
              <a:rPr b="1" lang="en-GB" sz="1100">
                <a:solidFill>
                  <a:srgbClr val="1C4588"/>
                </a:solidFill>
                <a:latin typeface="Mada"/>
                <a:ea typeface="Mada"/>
                <a:cs typeface="Mada"/>
                <a:sym typeface="Mada"/>
              </a:rPr>
              <a:t>peritonitis</a:t>
            </a:r>
            <a:endParaRPr b="1"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Duodenum is</a:t>
            </a:r>
            <a:r>
              <a:rPr b="1" lang="en-GB" sz="1100">
                <a:solidFill>
                  <a:srgbClr val="1C4588"/>
                </a:solidFill>
                <a:latin typeface="Mada"/>
                <a:ea typeface="Mada"/>
                <a:cs typeface="Mada"/>
                <a:sym typeface="Mada"/>
              </a:rPr>
              <a:t> not fully</a:t>
            </a:r>
            <a:r>
              <a:rPr lang="en-GB" sz="1100">
                <a:solidFill>
                  <a:srgbClr val="1C4588"/>
                </a:solidFill>
                <a:latin typeface="Mada"/>
                <a:ea typeface="Mada"/>
                <a:cs typeface="Mada"/>
                <a:sym typeface="Mada"/>
              </a:rPr>
              <a:t> intraperitoneal, if the perforated ulcer was exposed to the visceral peritoneum</a:t>
            </a:r>
            <a:r>
              <a:rPr b="1" lang="en-GB" sz="1100">
                <a:solidFill>
                  <a:srgbClr val="B7B7B7"/>
                </a:solidFill>
                <a:latin typeface="Mada"/>
                <a:ea typeface="Mada"/>
                <a:cs typeface="Mada"/>
                <a:sym typeface="Mada"/>
              </a:rPr>
              <a:t> (Anterior perforation)</a:t>
            </a:r>
            <a:r>
              <a:rPr lang="en-GB" sz="1100">
                <a:solidFill>
                  <a:srgbClr val="1C4588"/>
                </a:solidFill>
                <a:latin typeface="Mada"/>
                <a:ea typeface="Mada"/>
                <a:cs typeface="Mada"/>
                <a:sym typeface="Mada"/>
              </a:rPr>
              <a:t> it will cause peritonitis. </a:t>
            </a:r>
            <a:r>
              <a:rPr lang="en-GB" sz="1100">
                <a:solidFill>
                  <a:srgbClr val="B7B7B7"/>
                </a:solidFill>
                <a:latin typeface="Mada"/>
                <a:ea typeface="Mada"/>
                <a:cs typeface="Mada"/>
                <a:sym typeface="Mada"/>
              </a:rPr>
              <a:t>(MORE COMMON PRESENTATION)</a:t>
            </a:r>
            <a:endParaRPr sz="1100">
              <a:solidFill>
                <a:srgbClr val="B7B7B7"/>
              </a:solidFill>
              <a:latin typeface="Mada"/>
              <a:ea typeface="Mada"/>
              <a:cs typeface="Mada"/>
              <a:sym typeface="Mada"/>
            </a:endParaRPr>
          </a:p>
          <a:p>
            <a:pPr indent="-228249" lvl="1" marL="809999"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Otherwise </a:t>
            </a:r>
            <a:r>
              <a:rPr lang="en-GB" sz="1100">
                <a:solidFill>
                  <a:srgbClr val="CC0000"/>
                </a:solidFill>
                <a:latin typeface="Mada"/>
                <a:ea typeface="Mada"/>
                <a:cs typeface="Mada"/>
                <a:sym typeface="Mada"/>
              </a:rPr>
              <a:t>(Retroperitoneal perforation),</a:t>
            </a:r>
            <a:r>
              <a:rPr lang="en-GB" sz="1100">
                <a:solidFill>
                  <a:srgbClr val="B7B7B7"/>
                </a:solidFill>
                <a:latin typeface="Mada"/>
                <a:ea typeface="Mada"/>
                <a:cs typeface="Mada"/>
                <a:sym typeface="Mada"/>
              </a:rPr>
              <a:t> acids will accumulate without </a:t>
            </a:r>
            <a:r>
              <a:rPr lang="en-GB" sz="1100">
                <a:solidFill>
                  <a:srgbClr val="B7B7B7"/>
                </a:solidFill>
                <a:latin typeface="Mada"/>
                <a:ea typeface="Mada"/>
                <a:cs typeface="Mada"/>
                <a:sym typeface="Mada"/>
              </a:rPr>
              <a:t>symptoms</a:t>
            </a:r>
            <a:r>
              <a:rPr lang="en-GB" sz="1100">
                <a:solidFill>
                  <a:srgbClr val="B7B7B7"/>
                </a:solidFill>
                <a:latin typeface="Mada"/>
                <a:ea typeface="Mada"/>
                <a:cs typeface="Mada"/>
                <a:sym typeface="Mada"/>
              </a:rPr>
              <a:t> in the retroperitoneal space until sepsis ensues.</a:t>
            </a:r>
            <a:endParaRPr sz="1100">
              <a:solidFill>
                <a:srgbClr val="B7B7B7"/>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Salicylates, Acid/alkali ingestion can cause perforation also.</a:t>
            </a:r>
            <a:endParaRPr sz="1100">
              <a:latin typeface="Mada"/>
              <a:ea typeface="Mada"/>
              <a:cs typeface="Mada"/>
              <a:sym typeface="Mada"/>
            </a:endParaRPr>
          </a:p>
        </p:txBody>
      </p:sp>
      <p:grpSp>
        <p:nvGrpSpPr>
          <p:cNvPr id="234" name="Google Shape;234;p17"/>
          <p:cNvGrpSpPr/>
          <p:nvPr/>
        </p:nvGrpSpPr>
        <p:grpSpPr>
          <a:xfrm>
            <a:off x="323344" y="1646990"/>
            <a:ext cx="467181" cy="476434"/>
            <a:chOff x="2410712" y="2415450"/>
            <a:chExt cx="312600" cy="312600"/>
          </a:xfrm>
        </p:grpSpPr>
        <p:sp>
          <p:nvSpPr>
            <p:cNvPr id="235" name="Google Shape;235;p1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7" name="Google Shape;237;p17"/>
          <p:cNvSpPr txBox="1"/>
          <p:nvPr/>
        </p:nvSpPr>
        <p:spPr>
          <a:xfrm>
            <a:off x="780625" y="16736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Etiology</a:t>
            </a:r>
            <a:endParaRPr b="1" sz="1800">
              <a:solidFill>
                <a:srgbClr val="006D77"/>
              </a:solidFill>
              <a:highlight>
                <a:srgbClr val="EDF9F9"/>
              </a:highlight>
              <a:latin typeface="Lora"/>
              <a:ea typeface="Lora"/>
              <a:cs typeface="Lora"/>
              <a:sym typeface="Lora"/>
            </a:endParaRPr>
          </a:p>
        </p:txBody>
      </p:sp>
      <p:grpSp>
        <p:nvGrpSpPr>
          <p:cNvPr id="238" name="Google Shape;238;p17"/>
          <p:cNvGrpSpPr/>
          <p:nvPr/>
        </p:nvGrpSpPr>
        <p:grpSpPr>
          <a:xfrm>
            <a:off x="323344" y="4313990"/>
            <a:ext cx="467181" cy="476434"/>
            <a:chOff x="2410712" y="2415450"/>
            <a:chExt cx="312600" cy="312600"/>
          </a:xfrm>
        </p:grpSpPr>
        <p:sp>
          <p:nvSpPr>
            <p:cNvPr id="239" name="Google Shape;239;p17"/>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7"/>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1" name="Google Shape;241;p17"/>
          <p:cNvSpPr txBox="1"/>
          <p:nvPr/>
        </p:nvSpPr>
        <p:spPr>
          <a:xfrm>
            <a:off x="780625" y="43406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Clinical Features</a:t>
            </a:r>
            <a:endParaRPr b="1" sz="1800">
              <a:solidFill>
                <a:srgbClr val="006D77"/>
              </a:solidFill>
              <a:highlight>
                <a:srgbClr val="EDF9F9"/>
              </a:highlight>
              <a:latin typeface="Lora"/>
              <a:ea typeface="Lora"/>
              <a:cs typeface="Lora"/>
              <a:sym typeface="Lora"/>
            </a:endParaRPr>
          </a:p>
        </p:txBody>
      </p:sp>
      <p:graphicFrame>
        <p:nvGraphicFramePr>
          <p:cNvPr id="242" name="Google Shape;242;p17"/>
          <p:cNvGraphicFramePr/>
          <p:nvPr/>
        </p:nvGraphicFramePr>
        <p:xfrm>
          <a:off x="814788" y="4894911"/>
          <a:ext cx="3000000" cy="3000000"/>
        </p:xfrm>
        <a:graphic>
          <a:graphicData uri="http://schemas.openxmlformats.org/drawingml/2006/table">
            <a:tbl>
              <a:tblPr>
                <a:noFill/>
                <a:tableStyleId>{DA38DF2D-E80D-4F74-A7BE-34DB43027AB1}</a:tableStyleId>
              </a:tblPr>
              <a:tblGrid>
                <a:gridCol w="2744500"/>
                <a:gridCol w="3174625"/>
              </a:tblGrid>
              <a:tr h="413650">
                <a:tc>
                  <a:txBody>
                    <a:bodyPr/>
                    <a:lstStyle/>
                    <a:p>
                      <a:pPr indent="0" lvl="0" marL="0" rtl="0" algn="ctr">
                        <a:spcBef>
                          <a:spcPts val="0"/>
                        </a:spcBef>
                        <a:spcAft>
                          <a:spcPts val="0"/>
                        </a:spcAft>
                        <a:buNone/>
                      </a:pPr>
                      <a:r>
                        <a:rPr b="1" lang="en-GB" sz="1600">
                          <a:solidFill>
                            <a:srgbClr val="E29578"/>
                          </a:solidFill>
                          <a:latin typeface="Lora"/>
                          <a:ea typeface="Lora"/>
                          <a:cs typeface="Lora"/>
                          <a:sym typeface="Lora"/>
                        </a:rPr>
                        <a:t>History</a:t>
                      </a:r>
                      <a:endParaRPr b="1" sz="1600">
                        <a:solidFill>
                          <a:srgbClr val="E29578"/>
                        </a:solidFill>
                        <a:latin typeface="Lora"/>
                        <a:ea typeface="Lora"/>
                        <a:cs typeface="Lora"/>
                        <a:sym typeface="Lora"/>
                      </a:endParaRPr>
                    </a:p>
                  </a:txBody>
                  <a:tcPr marT="91425" marB="91425" marR="91425" marL="91425" anchor="ctr">
                    <a:lnL cap="flat" cmpd="sng" w="28575">
                      <a:solidFill>
                        <a:srgbClr val="263238">
                          <a:alpha val="0"/>
                        </a:srgbClr>
                      </a:solidFill>
                      <a:prstDash val="solid"/>
                      <a:round/>
                      <a:headEnd len="sm" w="sm" type="none"/>
                      <a:tailEnd len="sm" w="sm" type="none"/>
                    </a:lnL>
                    <a:lnR cap="flat" cmpd="sng" w="28575">
                      <a:solidFill>
                        <a:srgbClr val="263238">
                          <a:alpha val="0"/>
                        </a:srgbClr>
                      </a:solidFill>
                      <a:prstDash val="solid"/>
                      <a:round/>
                      <a:headEnd len="sm" w="sm" type="none"/>
                      <a:tailEnd len="sm" w="sm" type="none"/>
                    </a:lnR>
                    <a:lnT cap="flat" cmpd="sng" w="28575">
                      <a:solidFill>
                        <a:srgbClr val="263238">
                          <a:alpha val="0"/>
                        </a:srgbClr>
                      </a:solidFill>
                      <a:prstDash val="solid"/>
                      <a:round/>
                      <a:headEnd len="sm" w="sm" type="none"/>
                      <a:tailEnd len="sm" w="sm" type="none"/>
                    </a:lnT>
                    <a:lnB cap="flat" cmpd="sng" w="28575">
                      <a:solidFill>
                        <a:srgbClr val="B7B7B7"/>
                      </a:solidFill>
                      <a:prstDash val="solid"/>
                      <a:round/>
                      <a:headEnd len="sm" w="sm" type="none"/>
                      <a:tailEnd len="sm" w="sm" type="none"/>
                    </a:lnB>
                    <a:solidFill>
                      <a:srgbClr val="FADDD2"/>
                    </a:solidFill>
                  </a:tcPr>
                </a:tc>
                <a:tc>
                  <a:txBody>
                    <a:bodyPr/>
                    <a:lstStyle/>
                    <a:p>
                      <a:pPr indent="0" lvl="0" marL="0" rtl="0" algn="ctr">
                        <a:spcBef>
                          <a:spcPts val="0"/>
                        </a:spcBef>
                        <a:spcAft>
                          <a:spcPts val="0"/>
                        </a:spcAft>
                        <a:buNone/>
                      </a:pPr>
                      <a:r>
                        <a:rPr b="1" lang="en-GB" sz="1600">
                          <a:solidFill>
                            <a:srgbClr val="E29578"/>
                          </a:solidFill>
                          <a:latin typeface="Lora"/>
                          <a:ea typeface="Lora"/>
                          <a:cs typeface="Lora"/>
                          <a:sym typeface="Lora"/>
                        </a:rPr>
                        <a:t>Physical Examination</a:t>
                      </a:r>
                      <a:endParaRPr b="1" sz="1600">
                        <a:solidFill>
                          <a:srgbClr val="E29578"/>
                        </a:solidFill>
                        <a:latin typeface="Lora"/>
                        <a:ea typeface="Lora"/>
                        <a:cs typeface="Lora"/>
                        <a:sym typeface="Lora"/>
                      </a:endParaRPr>
                    </a:p>
                  </a:txBody>
                  <a:tcPr marT="91425" marB="91425" marR="91425" marL="91425" anchor="ctr">
                    <a:lnL cap="flat" cmpd="sng" w="28575">
                      <a:solidFill>
                        <a:srgbClr val="263238">
                          <a:alpha val="0"/>
                        </a:srgbClr>
                      </a:solidFill>
                      <a:prstDash val="solid"/>
                      <a:round/>
                      <a:headEnd len="sm" w="sm" type="none"/>
                      <a:tailEnd len="sm" w="sm" type="none"/>
                    </a:lnL>
                    <a:lnR cap="flat" cmpd="sng" w="28575">
                      <a:solidFill>
                        <a:srgbClr val="263238">
                          <a:alpha val="0"/>
                        </a:srgbClr>
                      </a:solidFill>
                      <a:prstDash val="solid"/>
                      <a:round/>
                      <a:headEnd len="sm" w="sm" type="none"/>
                      <a:tailEnd len="sm" w="sm" type="none"/>
                    </a:lnR>
                    <a:lnT cap="flat" cmpd="sng" w="28575">
                      <a:solidFill>
                        <a:srgbClr val="263238">
                          <a:alpha val="0"/>
                        </a:srgbClr>
                      </a:solidFill>
                      <a:prstDash val="solid"/>
                      <a:round/>
                      <a:headEnd len="sm" w="sm" type="none"/>
                      <a:tailEnd len="sm" w="sm" type="none"/>
                    </a:lnT>
                    <a:lnB cap="flat" cmpd="sng" w="28575">
                      <a:solidFill>
                        <a:srgbClr val="B7B7B7"/>
                      </a:solidFill>
                      <a:prstDash val="solid"/>
                      <a:round/>
                      <a:headEnd len="sm" w="sm" type="none"/>
                      <a:tailEnd len="sm" w="sm" type="none"/>
                    </a:lnB>
                    <a:solidFill>
                      <a:srgbClr val="FADDD2"/>
                    </a:solidFill>
                  </a:tcPr>
                </a:tc>
              </a:tr>
              <a:tr h="2289725">
                <a:tc>
                  <a:txBody>
                    <a:bodyPr/>
                    <a:lstStyle/>
                    <a:p>
                      <a:pPr indent="-298450" lvl="0" marL="457200" rtl="0" algn="l">
                        <a:spcBef>
                          <a:spcPts val="0"/>
                        </a:spcBef>
                        <a:spcAft>
                          <a:spcPts val="0"/>
                        </a:spcAft>
                        <a:buClr>
                          <a:srgbClr val="000000"/>
                        </a:buClr>
                        <a:buSzPts val="1100"/>
                        <a:buFont typeface="Mada"/>
                        <a:buChar char="●"/>
                      </a:pPr>
                      <a:r>
                        <a:rPr lang="en-GB" sz="1100">
                          <a:latin typeface="Mada"/>
                          <a:ea typeface="Mada"/>
                          <a:cs typeface="Mada"/>
                          <a:sym typeface="Mada"/>
                        </a:rPr>
                        <a:t>History of past </a:t>
                      </a:r>
                      <a:r>
                        <a:rPr b="1" lang="en-GB" sz="1100">
                          <a:latin typeface="Mada"/>
                          <a:ea typeface="Mada"/>
                          <a:cs typeface="Mada"/>
                          <a:sym typeface="Mada"/>
                        </a:rPr>
                        <a:t>Dyspepsia</a:t>
                      </a:r>
                      <a:r>
                        <a:rPr lang="en-GB" sz="1100">
                          <a:latin typeface="Mada"/>
                          <a:ea typeface="Mada"/>
                          <a:cs typeface="Mada"/>
                          <a:sym typeface="Mada"/>
                        </a:rPr>
                        <a:t>, </a:t>
                      </a:r>
                      <a:r>
                        <a:rPr b="1" lang="en-GB" sz="1100">
                          <a:latin typeface="Mada"/>
                          <a:ea typeface="Mada"/>
                          <a:cs typeface="Mada"/>
                          <a:sym typeface="Mada"/>
                        </a:rPr>
                        <a:t>Heartburn </a:t>
                      </a:r>
                      <a:r>
                        <a:rPr lang="en-GB" sz="1100">
                          <a:solidFill>
                            <a:srgbClr val="6AA84F"/>
                          </a:solidFill>
                          <a:latin typeface="Mada"/>
                          <a:ea typeface="Mada"/>
                          <a:cs typeface="Mada"/>
                          <a:sym typeface="Mada"/>
                        </a:rPr>
                        <a:t>(The patient will tell you “I had a burning sensation which was relieved by drinking milk”)</a:t>
                      </a:r>
                      <a:r>
                        <a:rPr lang="en-GB" sz="1100">
                          <a:latin typeface="Mada"/>
                          <a:ea typeface="Mada"/>
                          <a:cs typeface="Mada"/>
                          <a:sym typeface="Mada"/>
                        </a:rPr>
                        <a:t> , </a:t>
                      </a:r>
                      <a:r>
                        <a:rPr b="1" lang="en-GB" sz="1100">
                          <a:latin typeface="Mada"/>
                          <a:ea typeface="Mada"/>
                          <a:cs typeface="Mada"/>
                          <a:sym typeface="Mada"/>
                        </a:rPr>
                        <a:t>Chest discomfort</a:t>
                      </a:r>
                      <a:r>
                        <a:rPr lang="en-GB" sz="1100">
                          <a:latin typeface="Mada"/>
                          <a:ea typeface="Mada"/>
                          <a:cs typeface="Mada"/>
                          <a:sym typeface="Mada"/>
                        </a:rPr>
                        <a:t> or </a:t>
                      </a:r>
                      <a:r>
                        <a:rPr b="1" lang="en-GB" sz="1100">
                          <a:latin typeface="Mada"/>
                          <a:ea typeface="Mada"/>
                          <a:cs typeface="Mada"/>
                          <a:sym typeface="Mada"/>
                        </a:rPr>
                        <a:t>Early satiety</a:t>
                      </a:r>
                      <a:endParaRPr b="1" sz="1100">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b="1" lang="en-GB" sz="1100">
                          <a:latin typeface="Mada"/>
                          <a:ea typeface="Mada"/>
                          <a:cs typeface="Mada"/>
                          <a:sym typeface="Mada"/>
                        </a:rPr>
                        <a:t>Hematemesis </a:t>
                      </a:r>
                      <a:r>
                        <a:rPr lang="en-GB" sz="1100">
                          <a:solidFill>
                            <a:srgbClr val="1C4588"/>
                          </a:solidFill>
                          <a:latin typeface="Mada"/>
                          <a:ea typeface="Mada"/>
                          <a:cs typeface="Mada"/>
                          <a:sym typeface="Mada"/>
                        </a:rPr>
                        <a:t>(If bleeding was severe) </a:t>
                      </a:r>
                      <a:r>
                        <a:rPr lang="en-GB" sz="1100">
                          <a:latin typeface="Mada"/>
                          <a:ea typeface="Mada"/>
                          <a:cs typeface="Mada"/>
                          <a:sym typeface="Mada"/>
                        </a:rPr>
                        <a:t>or </a:t>
                      </a:r>
                      <a:r>
                        <a:rPr b="1" lang="en-GB" sz="1100">
                          <a:latin typeface="Mada"/>
                          <a:ea typeface="Mada"/>
                          <a:cs typeface="Mada"/>
                          <a:sym typeface="Mada"/>
                        </a:rPr>
                        <a:t>melena </a:t>
                      </a:r>
                      <a:r>
                        <a:rPr lang="en-GB" sz="1100">
                          <a:solidFill>
                            <a:srgbClr val="6AA84F"/>
                          </a:solidFill>
                          <a:latin typeface="Mada"/>
                          <a:ea typeface="Mada"/>
                          <a:cs typeface="Mada"/>
                          <a:sym typeface="Mada"/>
                        </a:rPr>
                        <a:t>(signs of risk of concurrent perforation)</a:t>
                      </a:r>
                      <a:endParaRPr sz="1100">
                        <a:solidFill>
                          <a:srgbClr val="6AA84F"/>
                        </a:solidFill>
                        <a:latin typeface="Mada"/>
                        <a:ea typeface="Mada"/>
                        <a:cs typeface="Mada"/>
                        <a:sym typeface="Mada"/>
                      </a:endParaRPr>
                    </a:p>
                    <a:p>
                      <a:pPr indent="0" lvl="0" marL="457200" rtl="0" algn="l">
                        <a:spcBef>
                          <a:spcPts val="0"/>
                        </a:spcBef>
                        <a:spcAft>
                          <a:spcPts val="0"/>
                        </a:spcAft>
                        <a:buNone/>
                      </a:pPr>
                      <a:r>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When the ulcer gets perforated, it causes</a:t>
                      </a:r>
                      <a:r>
                        <a:rPr b="1" lang="en-GB" sz="1100">
                          <a:solidFill>
                            <a:srgbClr val="1C4588"/>
                          </a:solidFill>
                          <a:latin typeface="Mada"/>
                          <a:ea typeface="Mada"/>
                          <a:cs typeface="Mada"/>
                          <a:sym typeface="Mada"/>
                        </a:rPr>
                        <a:t> sudden severe and </a:t>
                      </a:r>
                      <a:r>
                        <a:rPr b="1" lang="en-GB" sz="1100">
                          <a:solidFill>
                            <a:srgbClr val="CC0000"/>
                          </a:solidFill>
                          <a:latin typeface="Mada"/>
                          <a:ea typeface="Mada"/>
                          <a:cs typeface="Mada"/>
                          <a:sym typeface="Mada"/>
                        </a:rPr>
                        <a:t>constant</a:t>
                      </a:r>
                      <a:r>
                        <a:rPr b="1" lang="en-GB" sz="1100">
                          <a:solidFill>
                            <a:srgbClr val="1C4588"/>
                          </a:solidFill>
                          <a:latin typeface="Mada"/>
                          <a:ea typeface="Mada"/>
                          <a:cs typeface="Mada"/>
                          <a:sym typeface="Mada"/>
                        </a:rPr>
                        <a:t> epigastric pain.</a:t>
                      </a:r>
                      <a:endParaRPr b="1"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Begins at the epigastrium, then extend gradually to involve the whole of the abdomen (Peritonitis)</a:t>
                      </a:r>
                      <a:endParaRPr sz="1100">
                        <a:solidFill>
                          <a:srgbClr val="1C4588"/>
                        </a:solidFill>
                        <a:latin typeface="Mada"/>
                        <a:ea typeface="Mada"/>
                        <a:cs typeface="Mada"/>
                        <a:sym typeface="Mada"/>
                      </a:endParaRPr>
                    </a:p>
                  </a:txBody>
                  <a:tcPr marT="91425" marB="91425" marR="91425" marL="91425" anchor="ctr">
                    <a:lnL cap="flat" cmpd="sng" w="28575">
                      <a:solidFill>
                        <a:srgbClr val="263238">
                          <a:alpha val="0"/>
                        </a:srgbClr>
                      </a:solidFill>
                      <a:prstDash val="solid"/>
                      <a:round/>
                      <a:headEnd len="sm" w="sm" type="none"/>
                      <a:tailEnd len="sm" w="sm" type="none"/>
                    </a:lnL>
                    <a:lnR cap="flat" cmpd="sng" w="28575">
                      <a:solidFill>
                        <a:srgbClr val="B7B7B7"/>
                      </a:solidFill>
                      <a:prstDash val="solid"/>
                      <a:round/>
                      <a:headEnd len="sm" w="sm" type="none"/>
                      <a:tailEnd len="sm" w="sm" type="none"/>
                    </a:lnR>
                    <a:lnT cap="flat" cmpd="sng" w="28575">
                      <a:solidFill>
                        <a:srgbClr val="B7B7B7"/>
                      </a:solidFill>
                      <a:prstDash val="solid"/>
                      <a:round/>
                      <a:headEnd len="sm" w="sm" type="none"/>
                      <a:tailEnd len="sm" w="sm" type="none"/>
                    </a:lnT>
                    <a:lnB cap="flat" cmpd="sng" w="28575">
                      <a:solidFill>
                        <a:srgbClr val="263238">
                          <a:alpha val="0"/>
                        </a:srgbClr>
                      </a:solidFill>
                      <a:prstDash val="solid"/>
                      <a:round/>
                      <a:headEnd len="sm" w="sm" type="none"/>
                      <a:tailEnd len="sm" w="sm" type="none"/>
                    </a:lnB>
                  </a:tcPr>
                </a:tc>
                <a:tc>
                  <a:txBody>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Patient looks ill, </a:t>
                      </a:r>
                      <a:r>
                        <a:rPr b="1" lang="en-GB" sz="1100">
                          <a:solidFill>
                            <a:srgbClr val="1C4588"/>
                          </a:solidFill>
                          <a:latin typeface="Mada"/>
                          <a:ea typeface="Mada"/>
                          <a:cs typeface="Mada"/>
                          <a:sym typeface="Mada"/>
                        </a:rPr>
                        <a:t>A</a:t>
                      </a:r>
                      <a:r>
                        <a:rPr b="1" lang="en-GB" sz="1100">
                          <a:solidFill>
                            <a:srgbClr val="1C4588"/>
                          </a:solidFill>
                          <a:latin typeface="Mada"/>
                          <a:ea typeface="Mada"/>
                          <a:cs typeface="Mada"/>
                          <a:sym typeface="Mada"/>
                        </a:rPr>
                        <a:t>ny movement can exacerbate the pain </a:t>
                      </a:r>
                      <a:r>
                        <a:rPr lang="en-GB" sz="1100">
                          <a:solidFill>
                            <a:srgbClr val="1C4588"/>
                          </a:solidFill>
                          <a:latin typeface="Mada"/>
                          <a:ea typeface="Mada"/>
                          <a:cs typeface="Mada"/>
                          <a:sym typeface="Mada"/>
                        </a:rPr>
                        <a:t>(</a:t>
                      </a:r>
                      <a:r>
                        <a:rPr lang="en-GB" sz="1100">
                          <a:solidFill>
                            <a:srgbClr val="1C4588"/>
                          </a:solidFill>
                          <a:latin typeface="Mada"/>
                          <a:ea typeface="Mada"/>
                          <a:cs typeface="Mada"/>
                          <a:sym typeface="Mada"/>
                        </a:rPr>
                        <a:t>Even breathing)</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Tachycardia</a:t>
                      </a:r>
                      <a:r>
                        <a:rPr lang="en-GB" sz="1100">
                          <a:solidFill>
                            <a:srgbClr val="1C4588"/>
                          </a:solidFill>
                          <a:latin typeface="Mada"/>
                          <a:ea typeface="Mada"/>
                          <a:cs typeface="Mada"/>
                          <a:sym typeface="Mada"/>
                        </a:rPr>
                        <a:t>, Low RR, normal temperature.</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Palpation: </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Early: </a:t>
                      </a:r>
                      <a:r>
                        <a:rPr b="1" lang="en-GB" sz="1100">
                          <a:solidFill>
                            <a:srgbClr val="1C4588"/>
                          </a:solidFill>
                          <a:latin typeface="Mada"/>
                          <a:ea typeface="Mada"/>
                          <a:cs typeface="Mada"/>
                          <a:sym typeface="Mada"/>
                        </a:rPr>
                        <a:t>Epigastric </a:t>
                      </a:r>
                      <a:r>
                        <a:rPr lang="en-GB" sz="1100">
                          <a:solidFill>
                            <a:srgbClr val="1C4588"/>
                          </a:solidFill>
                          <a:latin typeface="Mada"/>
                          <a:ea typeface="Mada"/>
                          <a:cs typeface="Mada"/>
                          <a:sym typeface="Mada"/>
                        </a:rPr>
                        <a:t>tenderness</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Late: </a:t>
                      </a:r>
                      <a:r>
                        <a:rPr b="1" lang="en-GB" sz="1100">
                          <a:solidFill>
                            <a:srgbClr val="1C4588"/>
                          </a:solidFill>
                          <a:latin typeface="Mada"/>
                          <a:ea typeface="Mada"/>
                          <a:cs typeface="Mada"/>
                          <a:sym typeface="Mada"/>
                        </a:rPr>
                        <a:t>Board-like rigidity </a:t>
                      </a:r>
                      <a:r>
                        <a:rPr lang="en-GB" sz="1100">
                          <a:solidFill>
                            <a:srgbClr val="1C4588"/>
                          </a:solidFill>
                          <a:latin typeface="Mada"/>
                          <a:ea typeface="Mada"/>
                          <a:cs typeface="Mada"/>
                          <a:sym typeface="Mada"/>
                        </a:rPr>
                        <a:t>(While abdomen is very tender with intense rigidity = Whole Peritoneum contaminated)</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Bowel sounds: Disappear once </a:t>
                      </a:r>
                      <a:r>
                        <a:rPr b="1" lang="en-GB" sz="1100">
                          <a:solidFill>
                            <a:srgbClr val="1C4588"/>
                          </a:solidFill>
                          <a:latin typeface="Mada"/>
                          <a:ea typeface="Mada"/>
                          <a:cs typeface="Mada"/>
                          <a:sym typeface="Mada"/>
                        </a:rPr>
                        <a:t>generalized peritonitis </a:t>
                      </a:r>
                      <a:r>
                        <a:rPr lang="en-GB" sz="1100">
                          <a:solidFill>
                            <a:srgbClr val="1C4588"/>
                          </a:solidFill>
                          <a:latin typeface="Mada"/>
                          <a:ea typeface="Mada"/>
                          <a:cs typeface="Mada"/>
                          <a:sym typeface="Mada"/>
                        </a:rPr>
                        <a:t>develop</a:t>
                      </a:r>
                      <a:endParaRPr sz="1100">
                        <a:solidFill>
                          <a:srgbClr val="1C4588"/>
                        </a:solidFill>
                        <a:latin typeface="Mada"/>
                        <a:ea typeface="Mada"/>
                        <a:cs typeface="Mada"/>
                        <a:sym typeface="Mada"/>
                      </a:endParaRPr>
                    </a:p>
                    <a:p>
                      <a:pPr indent="-298450" lvl="0" marL="457200" rtl="0" algn="l">
                        <a:spcBef>
                          <a:spcPts val="0"/>
                        </a:spcBef>
                        <a:spcAft>
                          <a:spcPts val="0"/>
                        </a:spcAft>
                        <a:buClr>
                          <a:srgbClr val="B7B7B7"/>
                        </a:buClr>
                        <a:buSzPts val="1100"/>
                        <a:buFont typeface="Mada"/>
                        <a:buChar char="●"/>
                      </a:pPr>
                      <a:r>
                        <a:rPr b="1" lang="en-GB" sz="1100">
                          <a:solidFill>
                            <a:srgbClr val="B7B7B7"/>
                          </a:solidFill>
                          <a:latin typeface="Mada"/>
                          <a:ea typeface="Mada"/>
                          <a:cs typeface="Mada"/>
                          <a:sym typeface="Mada"/>
                        </a:rPr>
                        <a:t>Triad: </a:t>
                      </a:r>
                      <a:r>
                        <a:rPr lang="en-GB" sz="1100">
                          <a:solidFill>
                            <a:srgbClr val="B7B7B7"/>
                          </a:solidFill>
                          <a:latin typeface="Mada"/>
                          <a:ea typeface="Mada"/>
                          <a:cs typeface="Mada"/>
                          <a:sym typeface="Mada"/>
                        </a:rPr>
                        <a:t>Abdominal constant pain, rigidity and tachycardia</a:t>
                      </a:r>
                      <a:endParaRPr sz="1100">
                        <a:solidFill>
                          <a:srgbClr val="B7B7B7"/>
                        </a:solidFill>
                        <a:latin typeface="Mada"/>
                        <a:ea typeface="Mada"/>
                        <a:cs typeface="Mada"/>
                        <a:sym typeface="Mada"/>
                      </a:endParaRPr>
                    </a:p>
                  </a:txBody>
                  <a:tcPr marT="91425" marB="91425" marR="91425" marL="91425" anchor="ctr">
                    <a:lnL cap="flat" cmpd="sng" w="28575">
                      <a:solidFill>
                        <a:srgbClr val="B7B7B7"/>
                      </a:solidFill>
                      <a:prstDash val="solid"/>
                      <a:round/>
                      <a:headEnd len="sm" w="sm" type="none"/>
                      <a:tailEnd len="sm" w="sm" type="none"/>
                    </a:lnL>
                    <a:lnR cap="flat" cmpd="sng" w="28575">
                      <a:solidFill>
                        <a:srgbClr val="263238">
                          <a:alpha val="0"/>
                        </a:srgbClr>
                      </a:solidFill>
                      <a:prstDash val="solid"/>
                      <a:round/>
                      <a:headEnd len="sm" w="sm" type="none"/>
                      <a:tailEnd len="sm" w="sm" type="none"/>
                    </a:lnR>
                    <a:lnT cap="flat" cmpd="sng" w="28575">
                      <a:solidFill>
                        <a:srgbClr val="B7B7B7"/>
                      </a:solidFill>
                      <a:prstDash val="solid"/>
                      <a:round/>
                      <a:headEnd len="sm" w="sm" type="none"/>
                      <a:tailEnd len="sm" w="sm" type="none"/>
                    </a:lnT>
                    <a:lnB cap="flat" cmpd="sng" w="28575">
                      <a:solidFill>
                        <a:srgbClr val="263238">
                          <a:alpha val="0"/>
                        </a:srgbClr>
                      </a:solidFill>
                      <a:prstDash val="solid"/>
                      <a:round/>
                      <a:headEnd len="sm" w="sm" type="none"/>
                      <a:tailEnd len="sm" w="sm" type="none"/>
                    </a:lnB>
                  </a:tcPr>
                </a:tc>
              </a:tr>
            </a:tbl>
          </a:graphicData>
        </a:graphic>
      </p:graphicFrame>
      <p:sp>
        <p:nvSpPr>
          <p:cNvPr id="243" name="Google Shape;243;p17"/>
          <p:cNvSpPr txBox="1"/>
          <p:nvPr/>
        </p:nvSpPr>
        <p:spPr>
          <a:xfrm>
            <a:off x="2906850" y="8340038"/>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Complications</a:t>
            </a:r>
            <a:endParaRPr b="1" sz="1800">
              <a:solidFill>
                <a:srgbClr val="006D77"/>
              </a:solidFill>
              <a:highlight>
                <a:srgbClr val="EDF9F9"/>
              </a:highlight>
              <a:latin typeface="Lora"/>
              <a:ea typeface="Lora"/>
              <a:cs typeface="Lora"/>
              <a:sym typeface="Lora"/>
            </a:endParaRPr>
          </a:p>
        </p:txBody>
      </p:sp>
      <p:sp>
        <p:nvSpPr>
          <p:cNvPr id="244" name="Google Shape;244;p17"/>
          <p:cNvSpPr txBox="1"/>
          <p:nvPr/>
        </p:nvSpPr>
        <p:spPr>
          <a:xfrm>
            <a:off x="167800" y="8529775"/>
            <a:ext cx="2747400" cy="20061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 Alarming Symptoms:</a:t>
            </a:r>
            <a:endParaRPr b="1" sz="1100">
              <a:solidFill>
                <a:schemeClr val="dk1"/>
              </a:solidFill>
              <a:latin typeface="Mada"/>
              <a:ea typeface="Mada"/>
              <a:cs typeface="Mada"/>
              <a:sym typeface="Mada"/>
            </a:endParaRPr>
          </a:p>
          <a:p>
            <a:pPr indent="-298450" lvl="1" marL="914400" rtl="0" algn="l">
              <a:spcBef>
                <a:spcPts val="1000"/>
              </a:spcBef>
              <a:spcAft>
                <a:spcPts val="0"/>
              </a:spcAft>
              <a:buClr>
                <a:schemeClr val="dk1"/>
              </a:buClr>
              <a:buSzPts val="1100"/>
              <a:buFont typeface="Mada"/>
              <a:buChar char="○"/>
            </a:pPr>
            <a:r>
              <a:rPr lang="en-GB" sz="1100">
                <a:solidFill>
                  <a:schemeClr val="dk1"/>
                </a:solidFill>
                <a:latin typeface="Mada"/>
                <a:ea typeface="Mada"/>
                <a:cs typeface="Mada"/>
                <a:sym typeface="Mada"/>
              </a:rPr>
              <a:t>Bleeding or anemia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Early satiety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Unexplained weight loss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Progressive dysphagia or odynophagia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Recurrent vomiting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Family history of gastrointestinal cancer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p:txBody>
      </p:sp>
      <p:sp>
        <p:nvSpPr>
          <p:cNvPr id="245" name="Google Shape;245;p17"/>
          <p:cNvSpPr txBox="1"/>
          <p:nvPr/>
        </p:nvSpPr>
        <p:spPr>
          <a:xfrm>
            <a:off x="4557300" y="8216825"/>
            <a:ext cx="2747400" cy="20472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After 4-6 hours,</a:t>
            </a:r>
            <a:r>
              <a:rPr lang="en-GB" sz="1100">
                <a:solidFill>
                  <a:srgbClr val="1C4588"/>
                </a:solidFill>
                <a:latin typeface="Mada"/>
                <a:ea typeface="Mada"/>
                <a:cs typeface="Mada"/>
                <a:sym typeface="Mada"/>
              </a:rPr>
              <a:t> Pain and guarding </a:t>
            </a:r>
            <a:r>
              <a:rPr b="1" lang="en-GB" sz="1100">
                <a:solidFill>
                  <a:srgbClr val="1C4588"/>
                </a:solidFill>
                <a:latin typeface="Mada"/>
                <a:ea typeface="Mada"/>
                <a:cs typeface="Mada"/>
                <a:sym typeface="Mada"/>
              </a:rPr>
              <a:t>decrease</a:t>
            </a:r>
            <a:r>
              <a:rPr lang="en-GB" sz="1100">
                <a:solidFill>
                  <a:srgbClr val="1C4588"/>
                </a:solidFill>
                <a:latin typeface="Mada"/>
                <a:ea typeface="Mada"/>
                <a:cs typeface="Mada"/>
                <a:sym typeface="Mada"/>
              </a:rPr>
              <a:t> (acids in the peritoneum dilute), Patients think they are </a:t>
            </a:r>
            <a:r>
              <a:rPr b="1" lang="en-GB" sz="1100">
                <a:solidFill>
                  <a:srgbClr val="1C4588"/>
                </a:solidFill>
                <a:latin typeface="Mada"/>
                <a:ea typeface="Mada"/>
                <a:cs typeface="Mada"/>
                <a:sym typeface="Mada"/>
              </a:rPr>
              <a:t>improving</a:t>
            </a:r>
            <a:r>
              <a:rPr lang="en-GB" sz="1100">
                <a:solidFill>
                  <a:srgbClr val="1C4588"/>
                </a:solidFill>
                <a:latin typeface="Mada"/>
                <a:ea typeface="Mada"/>
                <a:cs typeface="Mada"/>
                <a:sym typeface="Mada"/>
              </a:rPr>
              <a:t> but they are </a:t>
            </a:r>
            <a:r>
              <a:rPr b="1" lang="en-GB" sz="1100">
                <a:solidFill>
                  <a:srgbClr val="1C4588"/>
                </a:solidFill>
                <a:latin typeface="Mada"/>
                <a:ea typeface="Mada"/>
                <a:cs typeface="Mada"/>
                <a:sym typeface="Mada"/>
              </a:rPr>
              <a:t>in fact getting worse </a:t>
            </a:r>
            <a:r>
              <a:rPr lang="en-GB" sz="1100">
                <a:solidFill>
                  <a:srgbClr val="1C4588"/>
                </a:solidFill>
                <a:latin typeface="Mada"/>
                <a:ea typeface="Mada"/>
                <a:cs typeface="Mada"/>
                <a:sym typeface="Mada"/>
              </a:rPr>
              <a:t>(Peritonitis is progressing and tachycardia still present with </a:t>
            </a:r>
            <a:r>
              <a:rPr b="1" lang="en-GB" sz="1100">
                <a:solidFill>
                  <a:srgbClr val="1C4588"/>
                </a:solidFill>
                <a:latin typeface="Mada"/>
                <a:ea typeface="Mada"/>
                <a:cs typeface="Mada"/>
                <a:sym typeface="Mada"/>
              </a:rPr>
              <a:t>hyper</a:t>
            </a:r>
            <a:r>
              <a:rPr lang="en-GB" sz="1100">
                <a:solidFill>
                  <a:srgbClr val="1C4588"/>
                </a:solidFill>
                <a:latin typeface="Mada"/>
                <a:ea typeface="Mada"/>
                <a:cs typeface="Mada"/>
                <a:sym typeface="Mada"/>
              </a:rPr>
              <a:t>volemia)</a:t>
            </a:r>
            <a:endParaRPr sz="1100">
              <a:solidFill>
                <a:srgbClr val="1C4588"/>
              </a:solidFill>
              <a:latin typeface="Mada"/>
              <a:ea typeface="Mada"/>
              <a:cs typeface="Mada"/>
              <a:sym typeface="Mada"/>
            </a:endParaRPr>
          </a:p>
          <a:p>
            <a:pPr indent="0" lvl="0" marL="914400" rtl="0" algn="l">
              <a:spcBef>
                <a:spcPts val="0"/>
              </a:spcBef>
              <a:spcAft>
                <a:spcPts val="0"/>
              </a:spcAft>
              <a:buNone/>
            </a:pPr>
            <a:r>
              <a:t/>
            </a:r>
            <a:endParaRPr sz="1100">
              <a:solidFill>
                <a:srgbClr val="1C4588"/>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Any perforation can lead to generalized peritonitis → shock → DIC → Multiorgan failure</a:t>
            </a:r>
            <a:endParaRPr sz="1100">
              <a:solidFill>
                <a:srgbClr val="6AA84F"/>
              </a:solidFill>
              <a:latin typeface="Mada"/>
              <a:ea typeface="Mada"/>
              <a:cs typeface="Mada"/>
              <a:sym typeface="Mada"/>
            </a:endParaRPr>
          </a:p>
        </p:txBody>
      </p:sp>
      <p:grpSp>
        <p:nvGrpSpPr>
          <p:cNvPr id="246" name="Google Shape;246;p17"/>
          <p:cNvGrpSpPr/>
          <p:nvPr/>
        </p:nvGrpSpPr>
        <p:grpSpPr>
          <a:xfrm rot="-5400000">
            <a:off x="3299356" y="8748748"/>
            <a:ext cx="682005" cy="961520"/>
            <a:chOff x="3911550" y="2261225"/>
            <a:chExt cx="1326600" cy="1809750"/>
          </a:xfrm>
        </p:grpSpPr>
        <p:sp>
          <p:nvSpPr>
            <p:cNvPr id="247" name="Google Shape;247;p17"/>
            <p:cNvSpPr/>
            <p:nvPr/>
          </p:nvSpPr>
          <p:spPr>
            <a:xfrm>
              <a:off x="3911550" y="2750075"/>
              <a:ext cx="1320900" cy="1320900"/>
            </a:xfrm>
            <a:prstGeom prst="rect">
              <a:avLst/>
            </a:prstGeom>
            <a:solidFill>
              <a:srgbClr val="FFDDD2"/>
            </a:solid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8" name="Google Shape;248;p17"/>
            <p:cNvCxnSpPr>
              <a:stCxn id="247" idx="0"/>
            </p:cNvCxnSpPr>
            <p:nvPr/>
          </p:nvCxnSpPr>
          <p:spPr>
            <a:xfrm rot="-5400000">
              <a:off x="4327650" y="2505725"/>
              <a:ext cx="488700" cy="0"/>
            </a:xfrm>
            <a:prstGeom prst="straightConnector1">
              <a:avLst/>
            </a:prstGeom>
            <a:noFill/>
            <a:ln cap="flat" cmpd="sng" w="19050">
              <a:solidFill>
                <a:srgbClr val="FFDDD2"/>
              </a:solidFill>
              <a:prstDash val="solid"/>
              <a:round/>
              <a:headEnd len="med" w="med" type="none"/>
              <a:tailEnd len="med" w="med" type="none"/>
            </a:ln>
          </p:spPr>
        </p:cxnSp>
        <p:cxnSp>
          <p:nvCxnSpPr>
            <p:cNvPr id="249" name="Google Shape;249;p17"/>
            <p:cNvCxnSpPr/>
            <p:nvPr/>
          </p:nvCxnSpPr>
          <p:spPr>
            <a:xfrm>
              <a:off x="3921750" y="2261225"/>
              <a:ext cx="1316400" cy="0"/>
            </a:xfrm>
            <a:prstGeom prst="straightConnector1">
              <a:avLst/>
            </a:prstGeom>
            <a:noFill/>
            <a:ln cap="flat" cmpd="sng" w="19050">
              <a:solidFill>
                <a:srgbClr val="FFDDD2"/>
              </a:solidFill>
              <a:prstDash val="solid"/>
              <a:round/>
              <a:headEnd len="med" w="med" type="none"/>
              <a:tailEnd len="med" w="med" type="none"/>
            </a:ln>
          </p:spPr>
        </p:cxnSp>
      </p:grpSp>
      <p:cxnSp>
        <p:nvCxnSpPr>
          <p:cNvPr id="250" name="Google Shape;250;p17"/>
          <p:cNvCxnSpPr/>
          <p:nvPr/>
        </p:nvCxnSpPr>
        <p:spPr>
          <a:xfrm rot="10800000">
            <a:off x="4121095" y="9381843"/>
            <a:ext cx="259800" cy="0"/>
          </a:xfrm>
          <a:prstGeom prst="straightConnector1">
            <a:avLst/>
          </a:prstGeom>
          <a:noFill/>
          <a:ln cap="flat" cmpd="sng" w="19050">
            <a:solidFill>
              <a:srgbClr val="FFDDD2"/>
            </a:solidFill>
            <a:prstDash val="solid"/>
            <a:round/>
            <a:headEnd len="med" w="med" type="none"/>
            <a:tailEnd len="med" w="med" type="none"/>
          </a:ln>
        </p:spPr>
      </p:cxnSp>
      <p:cxnSp>
        <p:nvCxnSpPr>
          <p:cNvPr id="251" name="Google Shape;251;p17"/>
          <p:cNvCxnSpPr/>
          <p:nvPr/>
        </p:nvCxnSpPr>
        <p:spPr>
          <a:xfrm rot="-5400000">
            <a:off x="4042503" y="9229460"/>
            <a:ext cx="676800" cy="0"/>
          </a:xfrm>
          <a:prstGeom prst="straightConnector1">
            <a:avLst/>
          </a:prstGeom>
          <a:noFill/>
          <a:ln cap="flat" cmpd="sng" w="19050">
            <a:solidFill>
              <a:srgbClr val="FFDDD2"/>
            </a:solidFill>
            <a:prstDash val="solid"/>
            <a:round/>
            <a:headEnd len="med" w="med" type="none"/>
            <a:tailEnd len="med" w="med" type="none"/>
          </a:ln>
        </p:spPr>
      </p:cxnSp>
      <p:pic>
        <p:nvPicPr>
          <p:cNvPr id="252" name="Google Shape;252;p17"/>
          <p:cNvPicPr preferRelativeResize="0"/>
          <p:nvPr/>
        </p:nvPicPr>
        <p:blipFill>
          <a:blip r:embed="rId3">
            <a:alphaModFix/>
          </a:blip>
          <a:stretch>
            <a:fillRect/>
          </a:stretch>
        </p:blipFill>
        <p:spPr>
          <a:xfrm>
            <a:off x="3496712" y="8934514"/>
            <a:ext cx="555300" cy="555300"/>
          </a:xfrm>
          <a:prstGeom prst="rect">
            <a:avLst/>
          </a:prstGeom>
          <a:noFill/>
          <a:ln>
            <a:noFill/>
          </a:ln>
        </p:spPr>
      </p:pic>
      <p:pic>
        <p:nvPicPr>
          <p:cNvPr id="253" name="Google Shape;253;p17"/>
          <p:cNvPicPr preferRelativeResize="0"/>
          <p:nvPr/>
        </p:nvPicPr>
        <p:blipFill>
          <a:blip r:embed="rId4">
            <a:alphaModFix/>
          </a:blip>
          <a:stretch>
            <a:fillRect/>
          </a:stretch>
        </p:blipFill>
        <p:spPr>
          <a:xfrm>
            <a:off x="2074714" y="8156189"/>
            <a:ext cx="555300" cy="555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8"/>
          <p:cNvSpPr/>
          <p:nvPr/>
        </p:nvSpPr>
        <p:spPr>
          <a:xfrm>
            <a:off x="1462300" y="1699250"/>
            <a:ext cx="1501500" cy="873900"/>
          </a:xfrm>
          <a:prstGeom prst="rect">
            <a:avLst/>
          </a:prstGeom>
          <a:noFill/>
          <a:ln cap="flat" cmpd="sng" w="9525">
            <a:solidFill>
              <a:srgbClr val="ABE5D9"/>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8"/>
          <p:cNvSpPr/>
          <p:nvPr/>
        </p:nvSpPr>
        <p:spPr>
          <a:xfrm>
            <a:off x="595350" y="957000"/>
            <a:ext cx="6428700" cy="36159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260" name="Google Shape;260;p1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1" name="Google Shape;261;p18"/>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262" name="Google Shape;262;p18"/>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Perforation of the viscus</a:t>
            </a:r>
            <a:endParaRPr sz="2200"/>
          </a:p>
        </p:txBody>
      </p:sp>
      <p:sp>
        <p:nvSpPr>
          <p:cNvPr id="263" name="Google Shape;263;p18"/>
          <p:cNvSpPr txBox="1"/>
          <p:nvPr/>
        </p:nvSpPr>
        <p:spPr>
          <a:xfrm>
            <a:off x="1485275" y="2509750"/>
            <a:ext cx="1995900" cy="6465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GB" sz="1000">
                <a:solidFill>
                  <a:srgbClr val="6AA84F"/>
                </a:solidFill>
                <a:latin typeface="Mada"/>
                <a:ea typeface="Mada"/>
                <a:cs typeface="Mada"/>
                <a:sym typeface="Mada"/>
              </a:rPr>
              <a:t>CT shows perforated duodenum due to PUD, and leakage of bile. </a:t>
            </a:r>
            <a:r>
              <a:rPr lang="en-GB" sz="1000">
                <a:solidFill>
                  <a:srgbClr val="B7B7B7"/>
                </a:solidFill>
                <a:latin typeface="Mada"/>
                <a:ea typeface="Mada"/>
                <a:cs typeface="Mada"/>
                <a:sym typeface="Mada"/>
              </a:rPr>
              <a:t>Red circle: free air</a:t>
            </a:r>
            <a:endParaRPr sz="1000">
              <a:solidFill>
                <a:srgbClr val="B7B7B7"/>
              </a:solidFill>
              <a:latin typeface="Mada"/>
              <a:ea typeface="Mada"/>
              <a:cs typeface="Mada"/>
              <a:sym typeface="Mada"/>
            </a:endParaRPr>
          </a:p>
        </p:txBody>
      </p:sp>
      <p:pic>
        <p:nvPicPr>
          <p:cNvPr id="264" name="Google Shape;264;p18">
            <a:hlinkClick r:id="rId3"/>
          </p:cNvPr>
          <p:cNvPicPr preferRelativeResize="0"/>
          <p:nvPr/>
        </p:nvPicPr>
        <p:blipFill>
          <a:blip r:embed="rId4">
            <a:alphaModFix/>
          </a:blip>
          <a:stretch>
            <a:fillRect/>
          </a:stretch>
        </p:blipFill>
        <p:spPr>
          <a:xfrm>
            <a:off x="1644550" y="1794087"/>
            <a:ext cx="1176000" cy="645765"/>
          </a:xfrm>
          <a:prstGeom prst="rect">
            <a:avLst/>
          </a:prstGeom>
          <a:noFill/>
          <a:ln>
            <a:noFill/>
          </a:ln>
        </p:spPr>
      </p:pic>
      <p:grpSp>
        <p:nvGrpSpPr>
          <p:cNvPr id="265" name="Google Shape;265;p18"/>
          <p:cNvGrpSpPr/>
          <p:nvPr/>
        </p:nvGrpSpPr>
        <p:grpSpPr>
          <a:xfrm>
            <a:off x="852692" y="1049420"/>
            <a:ext cx="467149" cy="476434"/>
            <a:chOff x="2410712" y="2415450"/>
            <a:chExt cx="312600" cy="312600"/>
          </a:xfrm>
        </p:grpSpPr>
        <p:sp>
          <p:nvSpPr>
            <p:cNvPr id="266" name="Google Shape;266;p1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1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8" name="Google Shape;268;p18"/>
          <p:cNvSpPr txBox="1"/>
          <p:nvPr/>
        </p:nvSpPr>
        <p:spPr>
          <a:xfrm>
            <a:off x="1310056" y="1076170"/>
            <a:ext cx="47322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800"/>
              <a:buNone/>
            </a:pPr>
            <a:r>
              <a:rPr b="1" lang="en-GB" sz="1800">
                <a:solidFill>
                  <a:srgbClr val="006D77"/>
                </a:solidFill>
                <a:highlight>
                  <a:srgbClr val="EDF9F9"/>
                </a:highlight>
                <a:latin typeface="Lora"/>
                <a:ea typeface="Lora"/>
                <a:cs typeface="Lora"/>
                <a:sym typeface="Lora"/>
              </a:rPr>
              <a:t>Investigation of Peptic ulcer perforations</a:t>
            </a:r>
            <a:endParaRPr b="1" sz="1800">
              <a:solidFill>
                <a:srgbClr val="006D77"/>
              </a:solidFill>
              <a:highlight>
                <a:srgbClr val="EDF9F9"/>
              </a:highlight>
              <a:latin typeface="Lora"/>
              <a:ea typeface="Lora"/>
              <a:cs typeface="Lora"/>
              <a:sym typeface="Lora"/>
            </a:endParaRPr>
          </a:p>
          <a:p>
            <a:pPr indent="0" lvl="0" marL="0" marR="0" rtl="0" algn="l">
              <a:lnSpc>
                <a:spcPct val="100000"/>
              </a:lnSpc>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grpSp>
        <p:nvGrpSpPr>
          <p:cNvPr id="269" name="Google Shape;269;p18"/>
          <p:cNvGrpSpPr/>
          <p:nvPr/>
        </p:nvGrpSpPr>
        <p:grpSpPr>
          <a:xfrm>
            <a:off x="1319855" y="3136002"/>
            <a:ext cx="953000" cy="1303660"/>
            <a:chOff x="336800" y="4151500"/>
            <a:chExt cx="292000" cy="364650"/>
          </a:xfrm>
        </p:grpSpPr>
        <p:sp>
          <p:nvSpPr>
            <p:cNvPr id="270" name="Google Shape;270;p18"/>
            <p:cNvSpPr/>
            <p:nvPr/>
          </p:nvSpPr>
          <p:spPr>
            <a:xfrm>
              <a:off x="396325" y="4168675"/>
              <a:ext cx="212600" cy="185375"/>
            </a:xfrm>
            <a:custGeom>
              <a:rect b="b" l="l" r="r" t="t"/>
              <a:pathLst>
                <a:path extrusionOk="0" h="7415" w="8504">
                  <a:moveTo>
                    <a:pt x="7261" y="0"/>
                  </a:moveTo>
                  <a:cubicBezTo>
                    <a:pt x="7011" y="0"/>
                    <a:pt x="6746" y="79"/>
                    <a:pt x="6545" y="265"/>
                  </a:cubicBezTo>
                  <a:lnTo>
                    <a:pt x="358" y="5548"/>
                  </a:lnTo>
                  <a:cubicBezTo>
                    <a:pt x="30" y="5813"/>
                    <a:pt x="0" y="6295"/>
                    <a:pt x="265" y="6623"/>
                  </a:cubicBezTo>
                  <a:lnTo>
                    <a:pt x="731" y="7149"/>
                  </a:lnTo>
                  <a:cubicBezTo>
                    <a:pt x="884" y="7321"/>
                    <a:pt x="1090" y="7414"/>
                    <a:pt x="1306" y="7414"/>
                  </a:cubicBezTo>
                  <a:cubicBezTo>
                    <a:pt x="1478" y="7414"/>
                    <a:pt x="1664" y="7354"/>
                    <a:pt x="1802" y="7242"/>
                  </a:cubicBezTo>
                  <a:lnTo>
                    <a:pt x="7992" y="1959"/>
                  </a:lnTo>
                  <a:cubicBezTo>
                    <a:pt x="8459" y="1552"/>
                    <a:pt x="8504" y="855"/>
                    <a:pt x="8101" y="388"/>
                  </a:cubicBezTo>
                  <a:cubicBezTo>
                    <a:pt x="7880" y="123"/>
                    <a:pt x="7571" y="0"/>
                    <a:pt x="7261" y="0"/>
                  </a:cubicBezTo>
                  <a:close/>
                </a:path>
              </a:pathLst>
            </a:custGeom>
            <a:solidFill>
              <a:srgbClr val="FDF2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8"/>
            <p:cNvSpPr/>
            <p:nvPr/>
          </p:nvSpPr>
          <p:spPr>
            <a:xfrm>
              <a:off x="396325" y="4168550"/>
              <a:ext cx="212600" cy="185650"/>
            </a:xfrm>
            <a:custGeom>
              <a:rect b="b" l="l" r="r" t="t"/>
              <a:pathLst>
                <a:path extrusionOk="0" h="7426" w="8504">
                  <a:moveTo>
                    <a:pt x="7262" y="1"/>
                  </a:moveTo>
                  <a:cubicBezTo>
                    <a:pt x="7008" y="1"/>
                    <a:pt x="6753" y="88"/>
                    <a:pt x="6545" y="270"/>
                  </a:cubicBezTo>
                  <a:lnTo>
                    <a:pt x="358" y="5553"/>
                  </a:lnTo>
                  <a:cubicBezTo>
                    <a:pt x="30" y="5818"/>
                    <a:pt x="0" y="6300"/>
                    <a:pt x="265" y="6628"/>
                  </a:cubicBezTo>
                  <a:lnTo>
                    <a:pt x="731" y="7154"/>
                  </a:lnTo>
                  <a:cubicBezTo>
                    <a:pt x="878" y="7335"/>
                    <a:pt x="1090" y="7426"/>
                    <a:pt x="1305" y="7426"/>
                  </a:cubicBezTo>
                  <a:cubicBezTo>
                    <a:pt x="1480" y="7426"/>
                    <a:pt x="1657" y="7366"/>
                    <a:pt x="1802" y="7247"/>
                  </a:cubicBezTo>
                  <a:lnTo>
                    <a:pt x="7992" y="1964"/>
                  </a:lnTo>
                  <a:cubicBezTo>
                    <a:pt x="8459" y="1557"/>
                    <a:pt x="8504" y="860"/>
                    <a:pt x="8101" y="393"/>
                  </a:cubicBezTo>
                  <a:cubicBezTo>
                    <a:pt x="7886" y="135"/>
                    <a:pt x="7575" y="1"/>
                    <a:pt x="7262"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8"/>
            <p:cNvSpPr/>
            <p:nvPr/>
          </p:nvSpPr>
          <p:spPr>
            <a:xfrm>
              <a:off x="400225" y="4180325"/>
              <a:ext cx="197775" cy="172600"/>
            </a:xfrm>
            <a:custGeom>
              <a:rect b="b" l="l" r="r" t="t"/>
              <a:pathLst>
                <a:path extrusionOk="0" h="6904" w="7911">
                  <a:moveTo>
                    <a:pt x="7110" y="1"/>
                  </a:moveTo>
                  <a:cubicBezTo>
                    <a:pt x="6849" y="1"/>
                    <a:pt x="6554" y="110"/>
                    <a:pt x="6295" y="325"/>
                  </a:cubicBezTo>
                  <a:lnTo>
                    <a:pt x="1" y="5720"/>
                  </a:lnTo>
                  <a:lnTo>
                    <a:pt x="1008" y="6903"/>
                  </a:lnTo>
                  <a:lnTo>
                    <a:pt x="7307" y="1523"/>
                  </a:lnTo>
                  <a:cubicBezTo>
                    <a:pt x="7773" y="1120"/>
                    <a:pt x="7911" y="545"/>
                    <a:pt x="7631" y="217"/>
                  </a:cubicBezTo>
                  <a:cubicBezTo>
                    <a:pt x="7506" y="72"/>
                    <a:pt x="7320" y="1"/>
                    <a:pt x="711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8"/>
            <p:cNvSpPr/>
            <p:nvPr/>
          </p:nvSpPr>
          <p:spPr>
            <a:xfrm>
              <a:off x="469350" y="4180700"/>
              <a:ext cx="127175" cy="112325"/>
            </a:xfrm>
            <a:custGeom>
              <a:rect b="b" l="l" r="r" t="t"/>
              <a:pathLst>
                <a:path extrusionOk="0" h="4493" w="5087">
                  <a:moveTo>
                    <a:pt x="4300" y="1"/>
                  </a:moveTo>
                  <a:cubicBezTo>
                    <a:pt x="4040" y="1"/>
                    <a:pt x="3744" y="110"/>
                    <a:pt x="3486" y="325"/>
                  </a:cubicBezTo>
                  <a:lnTo>
                    <a:pt x="1" y="3310"/>
                  </a:lnTo>
                  <a:lnTo>
                    <a:pt x="1012" y="4493"/>
                  </a:lnTo>
                  <a:lnTo>
                    <a:pt x="4493" y="1508"/>
                  </a:lnTo>
                  <a:cubicBezTo>
                    <a:pt x="4944" y="1120"/>
                    <a:pt x="5086" y="545"/>
                    <a:pt x="4821" y="217"/>
                  </a:cubicBezTo>
                  <a:cubicBezTo>
                    <a:pt x="4696" y="72"/>
                    <a:pt x="4510" y="1"/>
                    <a:pt x="4300" y="1"/>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8"/>
            <p:cNvSpPr/>
            <p:nvPr/>
          </p:nvSpPr>
          <p:spPr>
            <a:xfrm>
              <a:off x="601900" y="4151500"/>
              <a:ext cx="26900" cy="23825"/>
            </a:xfrm>
            <a:custGeom>
              <a:rect b="b" l="l" r="r" t="t"/>
              <a:pathLst>
                <a:path extrusionOk="0" h="953" w="1076">
                  <a:moveTo>
                    <a:pt x="1027" y="1"/>
                  </a:moveTo>
                  <a:lnTo>
                    <a:pt x="1" y="904"/>
                  </a:lnTo>
                  <a:lnTo>
                    <a:pt x="49" y="952"/>
                  </a:lnTo>
                  <a:lnTo>
                    <a:pt x="1075" y="49"/>
                  </a:lnTo>
                  <a:lnTo>
                    <a:pt x="1027"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8"/>
            <p:cNvSpPr/>
            <p:nvPr/>
          </p:nvSpPr>
          <p:spPr>
            <a:xfrm>
              <a:off x="589875" y="4166050"/>
              <a:ext cx="19800" cy="20000"/>
            </a:xfrm>
            <a:custGeom>
              <a:rect b="b" l="l" r="r" t="t"/>
              <a:pathLst>
                <a:path extrusionOk="0" h="800" w="792">
                  <a:moveTo>
                    <a:pt x="366" y="1"/>
                  </a:moveTo>
                  <a:cubicBezTo>
                    <a:pt x="359" y="1"/>
                    <a:pt x="351" y="4"/>
                    <a:pt x="344" y="12"/>
                  </a:cubicBezTo>
                  <a:lnTo>
                    <a:pt x="15" y="277"/>
                  </a:lnTo>
                  <a:cubicBezTo>
                    <a:pt x="0" y="292"/>
                    <a:pt x="0" y="307"/>
                    <a:pt x="15" y="322"/>
                  </a:cubicBezTo>
                  <a:lnTo>
                    <a:pt x="403" y="788"/>
                  </a:lnTo>
                  <a:cubicBezTo>
                    <a:pt x="411" y="795"/>
                    <a:pt x="419" y="799"/>
                    <a:pt x="428" y="799"/>
                  </a:cubicBezTo>
                  <a:cubicBezTo>
                    <a:pt x="436" y="799"/>
                    <a:pt x="444" y="795"/>
                    <a:pt x="452" y="788"/>
                  </a:cubicBezTo>
                  <a:lnTo>
                    <a:pt x="776" y="523"/>
                  </a:lnTo>
                  <a:cubicBezTo>
                    <a:pt x="791" y="508"/>
                    <a:pt x="791" y="478"/>
                    <a:pt x="776" y="478"/>
                  </a:cubicBezTo>
                  <a:lnTo>
                    <a:pt x="388" y="12"/>
                  </a:lnTo>
                  <a:cubicBezTo>
                    <a:pt x="381" y="4"/>
                    <a:pt x="373" y="1"/>
                    <a:pt x="36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8"/>
            <p:cNvSpPr/>
            <p:nvPr/>
          </p:nvSpPr>
          <p:spPr>
            <a:xfrm>
              <a:off x="448750" y="4258025"/>
              <a:ext cx="51325" cy="55250"/>
            </a:xfrm>
            <a:custGeom>
              <a:rect b="b" l="l" r="r" t="t"/>
              <a:pathLst>
                <a:path extrusionOk="0" h="2210" w="2053">
                  <a:moveTo>
                    <a:pt x="638" y="1"/>
                  </a:moveTo>
                  <a:lnTo>
                    <a:pt x="0" y="545"/>
                  </a:lnTo>
                  <a:lnTo>
                    <a:pt x="1418" y="2210"/>
                  </a:lnTo>
                  <a:lnTo>
                    <a:pt x="2052" y="1665"/>
                  </a:lnTo>
                  <a:lnTo>
                    <a:pt x="638"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8"/>
            <p:cNvSpPr/>
            <p:nvPr/>
          </p:nvSpPr>
          <p:spPr>
            <a:xfrm>
              <a:off x="352375" y="4282100"/>
              <a:ext cx="122050" cy="109625"/>
            </a:xfrm>
            <a:custGeom>
              <a:rect b="b" l="l" r="r" t="t"/>
              <a:pathLst>
                <a:path extrusionOk="0" h="4385" w="4882">
                  <a:moveTo>
                    <a:pt x="4183" y="0"/>
                  </a:moveTo>
                  <a:lnTo>
                    <a:pt x="1" y="3578"/>
                  </a:lnTo>
                  <a:lnTo>
                    <a:pt x="702" y="4384"/>
                  </a:lnTo>
                  <a:lnTo>
                    <a:pt x="4881" y="825"/>
                  </a:lnTo>
                  <a:lnTo>
                    <a:pt x="4183"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8"/>
            <p:cNvSpPr/>
            <p:nvPr/>
          </p:nvSpPr>
          <p:spPr>
            <a:xfrm>
              <a:off x="576250" y="4204025"/>
              <a:ext cx="16350" cy="18200"/>
            </a:xfrm>
            <a:custGeom>
              <a:rect b="b" l="l" r="r" t="t"/>
              <a:pathLst>
                <a:path extrusionOk="0" h="728" w="654">
                  <a:moveTo>
                    <a:pt x="79" y="0"/>
                  </a:moveTo>
                  <a:lnTo>
                    <a:pt x="16" y="64"/>
                  </a:lnTo>
                  <a:cubicBezTo>
                    <a:pt x="1" y="64"/>
                    <a:pt x="1" y="79"/>
                    <a:pt x="16" y="94"/>
                  </a:cubicBezTo>
                  <a:lnTo>
                    <a:pt x="545" y="717"/>
                  </a:lnTo>
                  <a:cubicBezTo>
                    <a:pt x="553" y="724"/>
                    <a:pt x="557" y="728"/>
                    <a:pt x="560" y="728"/>
                  </a:cubicBezTo>
                  <a:cubicBezTo>
                    <a:pt x="564"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8"/>
            <p:cNvSpPr/>
            <p:nvPr/>
          </p:nvSpPr>
          <p:spPr>
            <a:xfrm>
              <a:off x="561150" y="4216925"/>
              <a:ext cx="16350" cy="18100"/>
            </a:xfrm>
            <a:custGeom>
              <a:rect b="b" l="l" r="r" t="t"/>
              <a:pathLst>
                <a:path extrusionOk="0" h="724" w="654">
                  <a:moveTo>
                    <a:pt x="99" y="0"/>
                  </a:moveTo>
                  <a:cubicBezTo>
                    <a:pt x="92" y="0"/>
                    <a:pt x="84" y="5"/>
                    <a:pt x="75" y="14"/>
                  </a:cubicBezTo>
                  <a:lnTo>
                    <a:pt x="15" y="59"/>
                  </a:lnTo>
                  <a:cubicBezTo>
                    <a:pt x="0" y="74"/>
                    <a:pt x="0" y="89"/>
                    <a:pt x="15" y="89"/>
                  </a:cubicBezTo>
                  <a:lnTo>
                    <a:pt x="541" y="712"/>
                  </a:lnTo>
                  <a:cubicBezTo>
                    <a:pt x="550" y="719"/>
                    <a:pt x="559" y="723"/>
                    <a:pt x="565" y="723"/>
                  </a:cubicBezTo>
                  <a:cubicBezTo>
                    <a:pt x="571" y="723"/>
                    <a:pt x="575" y="719"/>
                    <a:pt x="575" y="712"/>
                  </a:cubicBezTo>
                  <a:lnTo>
                    <a:pt x="634" y="667"/>
                  </a:lnTo>
                  <a:cubicBezTo>
                    <a:pt x="653" y="648"/>
                    <a:pt x="653" y="648"/>
                    <a:pt x="653" y="634"/>
                  </a:cubicBezTo>
                  <a:lnTo>
                    <a:pt x="108" y="14"/>
                  </a:lnTo>
                  <a:cubicBezTo>
                    <a:pt x="108" y="5"/>
                    <a:pt x="105" y="0"/>
                    <a:pt x="99"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8"/>
            <p:cNvSpPr/>
            <p:nvPr/>
          </p:nvSpPr>
          <p:spPr>
            <a:xfrm>
              <a:off x="542475" y="4233125"/>
              <a:ext cx="15900" cy="17925"/>
            </a:xfrm>
            <a:custGeom>
              <a:rect b="b" l="l" r="r" t="t"/>
              <a:pathLst>
                <a:path extrusionOk="0" h="717" w="636">
                  <a:moveTo>
                    <a:pt x="76" y="0"/>
                  </a:moveTo>
                  <a:lnTo>
                    <a:pt x="1" y="64"/>
                  </a:lnTo>
                  <a:lnTo>
                    <a:pt x="1" y="94"/>
                  </a:lnTo>
                  <a:lnTo>
                    <a:pt x="542" y="717"/>
                  </a:lnTo>
                  <a:lnTo>
                    <a:pt x="576" y="717"/>
                  </a:lnTo>
                  <a:lnTo>
                    <a:pt x="635" y="653"/>
                  </a:lnTo>
                  <a:lnTo>
                    <a:pt x="635" y="624"/>
                  </a:ln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8"/>
            <p:cNvSpPr/>
            <p:nvPr/>
          </p:nvSpPr>
          <p:spPr>
            <a:xfrm>
              <a:off x="527275" y="4246000"/>
              <a:ext cx="16350" cy="18200"/>
            </a:xfrm>
            <a:custGeom>
              <a:rect b="b" l="l" r="r" t="t"/>
              <a:pathLst>
                <a:path extrusionOk="0" h="728" w="654">
                  <a:moveTo>
                    <a:pt x="79" y="0"/>
                  </a:moveTo>
                  <a:lnTo>
                    <a:pt x="16" y="64"/>
                  </a:lnTo>
                  <a:cubicBezTo>
                    <a:pt x="1" y="64"/>
                    <a:pt x="1" y="79"/>
                    <a:pt x="1" y="94"/>
                  </a:cubicBezTo>
                  <a:lnTo>
                    <a:pt x="545" y="717"/>
                  </a:lnTo>
                  <a:cubicBezTo>
                    <a:pt x="545" y="724"/>
                    <a:pt x="549" y="728"/>
                    <a:pt x="555" y="728"/>
                  </a:cubicBezTo>
                  <a:cubicBezTo>
                    <a:pt x="560"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8"/>
            <p:cNvSpPr/>
            <p:nvPr/>
          </p:nvSpPr>
          <p:spPr>
            <a:xfrm>
              <a:off x="371400" y="4304050"/>
              <a:ext cx="70825" cy="79375"/>
            </a:xfrm>
            <a:custGeom>
              <a:rect b="b" l="l" r="r" t="t"/>
              <a:pathLst>
                <a:path extrusionOk="0" h="3175" w="2833">
                  <a:moveTo>
                    <a:pt x="325" y="1"/>
                  </a:moveTo>
                  <a:cubicBezTo>
                    <a:pt x="310" y="1"/>
                    <a:pt x="295" y="4"/>
                    <a:pt x="281" y="10"/>
                  </a:cubicBezTo>
                  <a:lnTo>
                    <a:pt x="49" y="212"/>
                  </a:lnTo>
                  <a:cubicBezTo>
                    <a:pt x="16" y="242"/>
                    <a:pt x="1" y="290"/>
                    <a:pt x="34" y="320"/>
                  </a:cubicBezTo>
                  <a:lnTo>
                    <a:pt x="2460" y="3152"/>
                  </a:lnTo>
                  <a:cubicBezTo>
                    <a:pt x="2467" y="3167"/>
                    <a:pt x="2482" y="3174"/>
                    <a:pt x="2499" y="3174"/>
                  </a:cubicBezTo>
                  <a:cubicBezTo>
                    <a:pt x="2517" y="3174"/>
                    <a:pt x="2536" y="3167"/>
                    <a:pt x="2553" y="3152"/>
                  </a:cubicBezTo>
                  <a:lnTo>
                    <a:pt x="2784" y="2947"/>
                  </a:lnTo>
                  <a:cubicBezTo>
                    <a:pt x="2814" y="2932"/>
                    <a:pt x="2833" y="2887"/>
                    <a:pt x="2799" y="2853"/>
                  </a:cubicBezTo>
                  <a:lnTo>
                    <a:pt x="374" y="25"/>
                  </a:lnTo>
                  <a:cubicBezTo>
                    <a:pt x="365" y="8"/>
                    <a:pt x="346" y="1"/>
                    <a:pt x="325"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8"/>
            <p:cNvSpPr/>
            <p:nvPr/>
          </p:nvSpPr>
          <p:spPr>
            <a:xfrm>
              <a:off x="336800" y="4363550"/>
              <a:ext cx="43950" cy="48475"/>
            </a:xfrm>
            <a:custGeom>
              <a:rect b="b" l="l" r="r" t="t"/>
              <a:pathLst>
                <a:path extrusionOk="0" h="1939" w="1758">
                  <a:moveTo>
                    <a:pt x="321" y="1"/>
                  </a:moveTo>
                  <a:cubicBezTo>
                    <a:pt x="302" y="1"/>
                    <a:pt x="282" y="9"/>
                    <a:pt x="266" y="26"/>
                  </a:cubicBezTo>
                  <a:lnTo>
                    <a:pt x="34" y="227"/>
                  </a:lnTo>
                  <a:cubicBezTo>
                    <a:pt x="1" y="257"/>
                    <a:pt x="1" y="306"/>
                    <a:pt x="19" y="320"/>
                  </a:cubicBezTo>
                  <a:lnTo>
                    <a:pt x="1385" y="1921"/>
                  </a:lnTo>
                  <a:cubicBezTo>
                    <a:pt x="1393" y="1930"/>
                    <a:pt x="1413" y="1938"/>
                    <a:pt x="1434" y="1938"/>
                  </a:cubicBezTo>
                  <a:cubicBezTo>
                    <a:pt x="1450" y="1938"/>
                    <a:pt x="1466" y="1934"/>
                    <a:pt x="1478" y="1921"/>
                  </a:cubicBezTo>
                  <a:lnTo>
                    <a:pt x="1713" y="1720"/>
                  </a:lnTo>
                  <a:cubicBezTo>
                    <a:pt x="1743" y="1686"/>
                    <a:pt x="1758" y="1641"/>
                    <a:pt x="1728" y="1611"/>
                  </a:cubicBezTo>
                  <a:lnTo>
                    <a:pt x="374" y="26"/>
                  </a:lnTo>
                  <a:cubicBezTo>
                    <a:pt x="359" y="9"/>
                    <a:pt x="340" y="1"/>
                    <a:pt x="321"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8"/>
            <p:cNvSpPr/>
            <p:nvPr/>
          </p:nvSpPr>
          <p:spPr>
            <a:xfrm>
              <a:off x="404050" y="4177800"/>
              <a:ext cx="63375" cy="60000"/>
            </a:xfrm>
            <a:custGeom>
              <a:rect b="b" l="l" r="r" t="t"/>
              <a:pathLst>
                <a:path extrusionOk="0" h="2400" w="2535">
                  <a:moveTo>
                    <a:pt x="1735" y="0"/>
                  </a:moveTo>
                  <a:cubicBezTo>
                    <a:pt x="1707" y="0"/>
                    <a:pt x="1679" y="3"/>
                    <a:pt x="1650" y="8"/>
                  </a:cubicBezTo>
                  <a:lnTo>
                    <a:pt x="1307" y="68"/>
                  </a:lnTo>
                  <a:cubicBezTo>
                    <a:pt x="1231" y="44"/>
                    <a:pt x="1144" y="19"/>
                    <a:pt x="1057" y="19"/>
                  </a:cubicBezTo>
                  <a:cubicBezTo>
                    <a:pt x="1037" y="19"/>
                    <a:pt x="1017" y="20"/>
                    <a:pt x="997" y="23"/>
                  </a:cubicBezTo>
                  <a:cubicBezTo>
                    <a:pt x="904" y="23"/>
                    <a:pt x="796" y="53"/>
                    <a:pt x="717" y="131"/>
                  </a:cubicBezTo>
                  <a:cubicBezTo>
                    <a:pt x="624" y="195"/>
                    <a:pt x="560" y="318"/>
                    <a:pt x="531" y="426"/>
                  </a:cubicBezTo>
                  <a:cubicBezTo>
                    <a:pt x="482" y="534"/>
                    <a:pt x="516" y="848"/>
                    <a:pt x="296" y="956"/>
                  </a:cubicBezTo>
                  <a:cubicBezTo>
                    <a:pt x="172" y="1019"/>
                    <a:pt x="94" y="1158"/>
                    <a:pt x="49" y="1299"/>
                  </a:cubicBezTo>
                  <a:cubicBezTo>
                    <a:pt x="1" y="1437"/>
                    <a:pt x="1" y="1594"/>
                    <a:pt x="49" y="1717"/>
                  </a:cubicBezTo>
                  <a:cubicBezTo>
                    <a:pt x="94" y="1810"/>
                    <a:pt x="158" y="1904"/>
                    <a:pt x="143" y="1997"/>
                  </a:cubicBezTo>
                  <a:cubicBezTo>
                    <a:pt x="143" y="2060"/>
                    <a:pt x="109" y="2105"/>
                    <a:pt x="79" y="2154"/>
                  </a:cubicBezTo>
                  <a:cubicBezTo>
                    <a:pt x="64" y="2213"/>
                    <a:pt x="49" y="2277"/>
                    <a:pt x="64" y="2325"/>
                  </a:cubicBezTo>
                  <a:cubicBezTo>
                    <a:pt x="94" y="2385"/>
                    <a:pt x="172" y="2400"/>
                    <a:pt x="251" y="2400"/>
                  </a:cubicBezTo>
                  <a:cubicBezTo>
                    <a:pt x="344" y="2400"/>
                    <a:pt x="452" y="2385"/>
                    <a:pt x="546" y="2370"/>
                  </a:cubicBezTo>
                  <a:cubicBezTo>
                    <a:pt x="1184" y="2292"/>
                    <a:pt x="1807" y="2213"/>
                    <a:pt x="2426" y="2075"/>
                  </a:cubicBezTo>
                  <a:cubicBezTo>
                    <a:pt x="2460" y="2075"/>
                    <a:pt x="2475" y="2075"/>
                    <a:pt x="2504" y="2060"/>
                  </a:cubicBezTo>
                  <a:cubicBezTo>
                    <a:pt x="2534" y="2012"/>
                    <a:pt x="2534" y="1952"/>
                    <a:pt x="2519" y="1889"/>
                  </a:cubicBezTo>
                  <a:cubicBezTo>
                    <a:pt x="2460" y="1717"/>
                    <a:pt x="2303" y="1624"/>
                    <a:pt x="2195" y="1486"/>
                  </a:cubicBezTo>
                  <a:cubicBezTo>
                    <a:pt x="2068" y="1314"/>
                    <a:pt x="2101" y="1079"/>
                    <a:pt x="2053" y="878"/>
                  </a:cubicBezTo>
                  <a:cubicBezTo>
                    <a:pt x="2038" y="784"/>
                    <a:pt x="2008" y="706"/>
                    <a:pt x="1975" y="628"/>
                  </a:cubicBezTo>
                  <a:lnTo>
                    <a:pt x="2131" y="598"/>
                  </a:lnTo>
                  <a:cubicBezTo>
                    <a:pt x="2195" y="598"/>
                    <a:pt x="2225" y="534"/>
                    <a:pt x="2225" y="490"/>
                  </a:cubicBezTo>
                  <a:lnTo>
                    <a:pt x="2195" y="381"/>
                  </a:lnTo>
                  <a:cubicBezTo>
                    <a:pt x="2152" y="160"/>
                    <a:pt x="1954" y="0"/>
                    <a:pt x="1735"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8"/>
            <p:cNvSpPr/>
            <p:nvPr/>
          </p:nvSpPr>
          <p:spPr>
            <a:xfrm>
              <a:off x="430075" y="4187700"/>
              <a:ext cx="33525" cy="59100"/>
            </a:xfrm>
            <a:custGeom>
              <a:rect b="b" l="l" r="r" t="t"/>
              <a:pathLst>
                <a:path extrusionOk="0" h="2364" w="1341">
                  <a:moveTo>
                    <a:pt x="1012" y="0"/>
                  </a:moveTo>
                  <a:cubicBezTo>
                    <a:pt x="1012" y="0"/>
                    <a:pt x="1045" y="280"/>
                    <a:pt x="546" y="344"/>
                  </a:cubicBezTo>
                  <a:lnTo>
                    <a:pt x="422" y="590"/>
                  </a:lnTo>
                  <a:lnTo>
                    <a:pt x="393" y="590"/>
                  </a:lnTo>
                  <a:lnTo>
                    <a:pt x="206" y="605"/>
                  </a:lnTo>
                  <a:cubicBezTo>
                    <a:pt x="94" y="623"/>
                    <a:pt x="1" y="717"/>
                    <a:pt x="19" y="825"/>
                  </a:cubicBezTo>
                  <a:lnTo>
                    <a:pt x="19" y="840"/>
                  </a:lnTo>
                  <a:lnTo>
                    <a:pt x="19" y="855"/>
                  </a:lnTo>
                  <a:lnTo>
                    <a:pt x="19" y="885"/>
                  </a:lnTo>
                  <a:cubicBezTo>
                    <a:pt x="19" y="903"/>
                    <a:pt x="34" y="903"/>
                    <a:pt x="34" y="918"/>
                  </a:cubicBezTo>
                  <a:cubicBezTo>
                    <a:pt x="61" y="988"/>
                    <a:pt x="139" y="1044"/>
                    <a:pt x="222" y="1044"/>
                  </a:cubicBezTo>
                  <a:cubicBezTo>
                    <a:pt x="231" y="1044"/>
                    <a:pt x="241" y="1043"/>
                    <a:pt x="251" y="1041"/>
                  </a:cubicBezTo>
                  <a:lnTo>
                    <a:pt x="281" y="1041"/>
                  </a:lnTo>
                  <a:cubicBezTo>
                    <a:pt x="281" y="1056"/>
                    <a:pt x="281" y="1071"/>
                    <a:pt x="266" y="1090"/>
                  </a:cubicBezTo>
                  <a:lnTo>
                    <a:pt x="113" y="1508"/>
                  </a:lnTo>
                  <a:lnTo>
                    <a:pt x="143" y="2146"/>
                  </a:lnTo>
                  <a:cubicBezTo>
                    <a:pt x="157" y="2261"/>
                    <a:pt x="253" y="2364"/>
                    <a:pt x="381" y="2364"/>
                  </a:cubicBezTo>
                  <a:cubicBezTo>
                    <a:pt x="390" y="2364"/>
                    <a:pt x="399" y="2363"/>
                    <a:pt x="408" y="2362"/>
                  </a:cubicBezTo>
                  <a:lnTo>
                    <a:pt x="766" y="2347"/>
                  </a:lnTo>
                  <a:cubicBezTo>
                    <a:pt x="904" y="2332"/>
                    <a:pt x="1012" y="2239"/>
                    <a:pt x="997" y="2097"/>
                  </a:cubicBezTo>
                  <a:lnTo>
                    <a:pt x="967" y="1616"/>
                  </a:lnTo>
                  <a:cubicBezTo>
                    <a:pt x="982" y="1601"/>
                    <a:pt x="997" y="1601"/>
                    <a:pt x="997" y="1601"/>
                  </a:cubicBezTo>
                  <a:cubicBezTo>
                    <a:pt x="1232" y="1508"/>
                    <a:pt x="1340" y="1258"/>
                    <a:pt x="1232" y="1056"/>
                  </a:cubicBezTo>
                  <a:lnTo>
                    <a:pt x="1139" y="325"/>
                  </a:lnTo>
                  <a:lnTo>
                    <a:pt x="1120" y="138"/>
                  </a:lnTo>
                  <a:cubicBezTo>
                    <a:pt x="1060" y="109"/>
                    <a:pt x="1027" y="79"/>
                    <a:pt x="1012"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8"/>
            <p:cNvSpPr/>
            <p:nvPr/>
          </p:nvSpPr>
          <p:spPr>
            <a:xfrm>
              <a:off x="459650" y="4203650"/>
              <a:ext cx="400" cy="3475"/>
            </a:xfrm>
            <a:custGeom>
              <a:rect b="b" l="l" r="r" t="t"/>
              <a:pathLst>
                <a:path extrusionOk="0" h="139" w="16">
                  <a:moveTo>
                    <a:pt x="1" y="0"/>
                  </a:moveTo>
                  <a:lnTo>
                    <a:pt x="16" y="138"/>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8"/>
            <p:cNvSpPr/>
            <p:nvPr/>
          </p:nvSpPr>
          <p:spPr>
            <a:xfrm>
              <a:off x="459275" y="4203275"/>
              <a:ext cx="1150" cy="4225"/>
            </a:xfrm>
            <a:custGeom>
              <a:rect b="b" l="l" r="r" t="t"/>
              <a:pathLst>
                <a:path extrusionOk="0" h="169" w="46">
                  <a:moveTo>
                    <a:pt x="16" y="0"/>
                  </a:moveTo>
                  <a:cubicBezTo>
                    <a:pt x="1" y="0"/>
                    <a:pt x="1" y="0"/>
                    <a:pt x="1" y="15"/>
                  </a:cubicBezTo>
                  <a:lnTo>
                    <a:pt x="16" y="153"/>
                  </a:lnTo>
                  <a:cubicBezTo>
                    <a:pt x="16" y="168"/>
                    <a:pt x="16" y="168"/>
                    <a:pt x="31" y="168"/>
                  </a:cubicBezTo>
                  <a:cubicBezTo>
                    <a:pt x="45" y="168"/>
                    <a:pt x="45" y="153"/>
                    <a:pt x="45" y="153"/>
                  </a:cubicBezTo>
                  <a:lnTo>
                    <a:pt x="31" y="15"/>
                  </a:lnTo>
                  <a:cubicBezTo>
                    <a:pt x="31" y="0"/>
                    <a:pt x="16" y="0"/>
                    <a:pt x="16"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8"/>
            <p:cNvSpPr/>
            <p:nvPr/>
          </p:nvSpPr>
          <p:spPr>
            <a:xfrm>
              <a:off x="447625" y="4198400"/>
              <a:ext cx="7750" cy="3075"/>
            </a:xfrm>
            <a:custGeom>
              <a:rect b="b" l="l" r="r" t="t"/>
              <a:pathLst>
                <a:path extrusionOk="0" h="123" w="310">
                  <a:moveTo>
                    <a:pt x="50" y="1"/>
                  </a:moveTo>
                  <a:cubicBezTo>
                    <a:pt x="42" y="1"/>
                    <a:pt x="35" y="3"/>
                    <a:pt x="30" y="9"/>
                  </a:cubicBezTo>
                  <a:cubicBezTo>
                    <a:pt x="15" y="9"/>
                    <a:pt x="0" y="24"/>
                    <a:pt x="15" y="54"/>
                  </a:cubicBezTo>
                  <a:cubicBezTo>
                    <a:pt x="45" y="84"/>
                    <a:pt x="94" y="117"/>
                    <a:pt x="157" y="117"/>
                  </a:cubicBezTo>
                  <a:cubicBezTo>
                    <a:pt x="173" y="121"/>
                    <a:pt x="188" y="123"/>
                    <a:pt x="202" y="123"/>
                  </a:cubicBezTo>
                  <a:cubicBezTo>
                    <a:pt x="241" y="123"/>
                    <a:pt x="273" y="108"/>
                    <a:pt x="295" y="84"/>
                  </a:cubicBezTo>
                  <a:cubicBezTo>
                    <a:pt x="310" y="69"/>
                    <a:pt x="310" y="39"/>
                    <a:pt x="295" y="39"/>
                  </a:cubicBezTo>
                  <a:cubicBezTo>
                    <a:pt x="280" y="24"/>
                    <a:pt x="250" y="24"/>
                    <a:pt x="232" y="24"/>
                  </a:cubicBezTo>
                  <a:lnTo>
                    <a:pt x="157" y="24"/>
                  </a:lnTo>
                  <a:cubicBezTo>
                    <a:pt x="138" y="9"/>
                    <a:pt x="123" y="9"/>
                    <a:pt x="94" y="9"/>
                  </a:cubicBezTo>
                  <a:cubicBezTo>
                    <a:pt x="84" y="9"/>
                    <a:pt x="65" y="1"/>
                    <a:pt x="50"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8"/>
            <p:cNvSpPr/>
            <p:nvPr/>
          </p:nvSpPr>
          <p:spPr>
            <a:xfrm>
              <a:off x="434375" y="4206350"/>
              <a:ext cx="1600" cy="3950"/>
            </a:xfrm>
            <a:custGeom>
              <a:rect b="b" l="l" r="r" t="t"/>
              <a:pathLst>
                <a:path extrusionOk="0" h="158" w="64">
                  <a:moveTo>
                    <a:pt x="0" y="1"/>
                  </a:moveTo>
                  <a:lnTo>
                    <a:pt x="0" y="157"/>
                  </a:lnTo>
                  <a:lnTo>
                    <a:pt x="64" y="109"/>
                  </a:lnTo>
                  <a:lnTo>
                    <a:pt x="0"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8"/>
            <p:cNvSpPr/>
            <p:nvPr/>
          </p:nvSpPr>
          <p:spPr>
            <a:xfrm>
              <a:off x="433625" y="4205975"/>
              <a:ext cx="3100" cy="4700"/>
            </a:xfrm>
            <a:custGeom>
              <a:rect b="b" l="l" r="r" t="t"/>
              <a:pathLst>
                <a:path extrusionOk="0" h="188" w="124">
                  <a:moveTo>
                    <a:pt x="16" y="1"/>
                  </a:moveTo>
                  <a:lnTo>
                    <a:pt x="16" y="16"/>
                  </a:lnTo>
                  <a:lnTo>
                    <a:pt x="79" y="124"/>
                  </a:lnTo>
                  <a:lnTo>
                    <a:pt x="16" y="154"/>
                  </a:lnTo>
                  <a:cubicBezTo>
                    <a:pt x="16" y="154"/>
                    <a:pt x="1" y="172"/>
                    <a:pt x="16" y="172"/>
                  </a:cubicBezTo>
                  <a:lnTo>
                    <a:pt x="30" y="187"/>
                  </a:lnTo>
                  <a:lnTo>
                    <a:pt x="30" y="172"/>
                  </a:lnTo>
                  <a:lnTo>
                    <a:pt x="124" y="124"/>
                  </a:lnTo>
                  <a:lnTo>
                    <a:pt x="45" y="1"/>
                  </a:ln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8"/>
            <p:cNvSpPr/>
            <p:nvPr/>
          </p:nvSpPr>
          <p:spPr>
            <a:xfrm>
              <a:off x="442200" y="4225750"/>
              <a:ext cx="12450" cy="7400"/>
            </a:xfrm>
            <a:custGeom>
              <a:rect b="b" l="l" r="r" t="t"/>
              <a:pathLst>
                <a:path extrusionOk="0" h="296" w="498">
                  <a:moveTo>
                    <a:pt x="1" y="1"/>
                  </a:moveTo>
                  <a:lnTo>
                    <a:pt x="1" y="295"/>
                  </a:lnTo>
                  <a:lnTo>
                    <a:pt x="497" y="295"/>
                  </a:lnTo>
                  <a:lnTo>
                    <a:pt x="497" y="1"/>
                  </a:lnTo>
                  <a:close/>
                </a:path>
              </a:pathLst>
            </a:custGeom>
            <a:solidFill>
              <a:srgbClr val="F397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8"/>
            <p:cNvSpPr/>
            <p:nvPr/>
          </p:nvSpPr>
          <p:spPr>
            <a:xfrm>
              <a:off x="447250" y="4203275"/>
              <a:ext cx="8975" cy="6175"/>
            </a:xfrm>
            <a:custGeom>
              <a:rect b="b" l="l" r="r" t="t"/>
              <a:pathLst>
                <a:path extrusionOk="0" h="247" w="359">
                  <a:moveTo>
                    <a:pt x="340" y="153"/>
                  </a:moveTo>
                  <a:cubicBezTo>
                    <a:pt x="332" y="159"/>
                    <a:pt x="322" y="165"/>
                    <a:pt x="311" y="172"/>
                  </a:cubicBezTo>
                  <a:lnTo>
                    <a:pt x="311" y="172"/>
                  </a:lnTo>
                  <a:cubicBezTo>
                    <a:pt x="316" y="171"/>
                    <a:pt x="320" y="170"/>
                    <a:pt x="325" y="168"/>
                  </a:cubicBezTo>
                  <a:cubicBezTo>
                    <a:pt x="325" y="168"/>
                    <a:pt x="340" y="153"/>
                    <a:pt x="359" y="153"/>
                  </a:cubicBezTo>
                  <a:close/>
                  <a:moveTo>
                    <a:pt x="172" y="0"/>
                  </a:moveTo>
                  <a:cubicBezTo>
                    <a:pt x="153" y="15"/>
                    <a:pt x="138" y="15"/>
                    <a:pt x="123" y="15"/>
                  </a:cubicBezTo>
                  <a:cubicBezTo>
                    <a:pt x="60" y="45"/>
                    <a:pt x="30" y="124"/>
                    <a:pt x="15" y="168"/>
                  </a:cubicBezTo>
                  <a:cubicBezTo>
                    <a:pt x="0" y="217"/>
                    <a:pt x="45" y="247"/>
                    <a:pt x="79" y="247"/>
                  </a:cubicBezTo>
                  <a:cubicBezTo>
                    <a:pt x="168" y="234"/>
                    <a:pt x="257" y="202"/>
                    <a:pt x="311" y="172"/>
                  </a:cubicBezTo>
                  <a:lnTo>
                    <a:pt x="311" y="172"/>
                  </a:lnTo>
                  <a:cubicBezTo>
                    <a:pt x="304" y="173"/>
                    <a:pt x="297" y="174"/>
                    <a:pt x="290" y="174"/>
                  </a:cubicBezTo>
                  <a:cubicBezTo>
                    <a:pt x="242" y="174"/>
                    <a:pt x="196" y="145"/>
                    <a:pt x="172" y="109"/>
                  </a:cubicBezTo>
                  <a:cubicBezTo>
                    <a:pt x="172" y="75"/>
                    <a:pt x="172" y="30"/>
                    <a:pt x="202"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8"/>
            <p:cNvSpPr/>
            <p:nvPr/>
          </p:nvSpPr>
          <p:spPr>
            <a:xfrm>
              <a:off x="451525" y="4203275"/>
              <a:ext cx="5075" cy="4350"/>
            </a:xfrm>
            <a:custGeom>
              <a:rect b="b" l="l" r="r" t="t"/>
              <a:pathLst>
                <a:path extrusionOk="0" h="174" w="203">
                  <a:moveTo>
                    <a:pt x="31" y="0"/>
                  </a:moveTo>
                  <a:cubicBezTo>
                    <a:pt x="1" y="30"/>
                    <a:pt x="1" y="75"/>
                    <a:pt x="1" y="109"/>
                  </a:cubicBezTo>
                  <a:cubicBezTo>
                    <a:pt x="25" y="145"/>
                    <a:pt x="71" y="174"/>
                    <a:pt x="119" y="174"/>
                  </a:cubicBezTo>
                  <a:cubicBezTo>
                    <a:pt x="131" y="174"/>
                    <a:pt x="142" y="172"/>
                    <a:pt x="154" y="168"/>
                  </a:cubicBezTo>
                  <a:cubicBezTo>
                    <a:pt x="154" y="168"/>
                    <a:pt x="169" y="153"/>
                    <a:pt x="188" y="153"/>
                  </a:cubicBezTo>
                  <a:cubicBezTo>
                    <a:pt x="188" y="139"/>
                    <a:pt x="202" y="124"/>
                    <a:pt x="188" y="109"/>
                  </a:cubicBezTo>
                  <a:lnTo>
                    <a:pt x="188" y="94"/>
                  </a:lnTo>
                  <a:cubicBezTo>
                    <a:pt x="154" y="60"/>
                    <a:pt x="124" y="0"/>
                    <a:pt x="31"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8"/>
            <p:cNvSpPr/>
            <p:nvPr/>
          </p:nvSpPr>
          <p:spPr>
            <a:xfrm>
              <a:off x="437075" y="4207100"/>
              <a:ext cx="30800" cy="21800"/>
            </a:xfrm>
            <a:custGeom>
              <a:rect b="b" l="l" r="r" t="t"/>
              <a:pathLst>
                <a:path extrusionOk="0" h="872" w="1232">
                  <a:moveTo>
                    <a:pt x="933" y="0"/>
                  </a:moveTo>
                  <a:lnTo>
                    <a:pt x="933" y="0"/>
                  </a:lnTo>
                  <a:cubicBezTo>
                    <a:pt x="933" y="0"/>
                    <a:pt x="678" y="159"/>
                    <a:pt x="361" y="159"/>
                  </a:cubicBezTo>
                  <a:cubicBezTo>
                    <a:pt x="305" y="159"/>
                    <a:pt x="246" y="154"/>
                    <a:pt x="187" y="142"/>
                  </a:cubicBezTo>
                  <a:cubicBezTo>
                    <a:pt x="175" y="140"/>
                    <a:pt x="162" y="139"/>
                    <a:pt x="150" y="139"/>
                  </a:cubicBezTo>
                  <a:cubicBezTo>
                    <a:pt x="88" y="139"/>
                    <a:pt x="29" y="170"/>
                    <a:pt x="1" y="236"/>
                  </a:cubicBezTo>
                  <a:lnTo>
                    <a:pt x="1" y="250"/>
                  </a:lnTo>
                  <a:lnTo>
                    <a:pt x="34" y="638"/>
                  </a:lnTo>
                  <a:cubicBezTo>
                    <a:pt x="34" y="717"/>
                    <a:pt x="94" y="810"/>
                    <a:pt x="187" y="825"/>
                  </a:cubicBezTo>
                  <a:cubicBezTo>
                    <a:pt x="258" y="851"/>
                    <a:pt x="355" y="871"/>
                    <a:pt x="459" y="871"/>
                  </a:cubicBezTo>
                  <a:cubicBezTo>
                    <a:pt x="610" y="871"/>
                    <a:pt x="776" y="829"/>
                    <a:pt x="904" y="702"/>
                  </a:cubicBezTo>
                  <a:cubicBezTo>
                    <a:pt x="1232" y="388"/>
                    <a:pt x="933" y="0"/>
                    <a:pt x="933"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8"/>
            <p:cNvSpPr/>
            <p:nvPr/>
          </p:nvSpPr>
          <p:spPr>
            <a:xfrm>
              <a:off x="456200" y="4211400"/>
              <a:ext cx="7025" cy="3100"/>
            </a:xfrm>
            <a:custGeom>
              <a:rect b="b" l="l" r="r" t="t"/>
              <a:pathLst>
                <a:path extrusionOk="0" h="124" w="281">
                  <a:moveTo>
                    <a:pt x="247" y="0"/>
                  </a:moveTo>
                  <a:lnTo>
                    <a:pt x="15" y="93"/>
                  </a:lnTo>
                  <a:cubicBezTo>
                    <a:pt x="1" y="108"/>
                    <a:pt x="1" y="108"/>
                    <a:pt x="1" y="123"/>
                  </a:cubicBezTo>
                  <a:lnTo>
                    <a:pt x="30" y="123"/>
                  </a:lnTo>
                  <a:lnTo>
                    <a:pt x="262" y="30"/>
                  </a:lnTo>
                  <a:cubicBezTo>
                    <a:pt x="262" y="30"/>
                    <a:pt x="280" y="15"/>
                    <a:pt x="262" y="15"/>
                  </a:cubicBezTo>
                  <a:cubicBezTo>
                    <a:pt x="262" y="0"/>
                    <a:pt x="262" y="0"/>
                    <a:pt x="24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8"/>
            <p:cNvSpPr/>
            <p:nvPr/>
          </p:nvSpPr>
          <p:spPr>
            <a:xfrm>
              <a:off x="460025" y="4215675"/>
              <a:ext cx="4325" cy="2000"/>
            </a:xfrm>
            <a:custGeom>
              <a:rect b="b" l="l" r="r" t="t"/>
              <a:pathLst>
                <a:path extrusionOk="0" h="80" w="173">
                  <a:moveTo>
                    <a:pt x="142" y="1"/>
                  </a:moveTo>
                  <a:lnTo>
                    <a:pt x="15" y="64"/>
                  </a:lnTo>
                  <a:cubicBezTo>
                    <a:pt x="15" y="64"/>
                    <a:pt x="1" y="64"/>
                    <a:pt x="1" y="79"/>
                  </a:cubicBezTo>
                  <a:lnTo>
                    <a:pt x="34" y="79"/>
                  </a:lnTo>
                  <a:lnTo>
                    <a:pt x="157" y="31"/>
                  </a:lnTo>
                  <a:cubicBezTo>
                    <a:pt x="157" y="31"/>
                    <a:pt x="172" y="16"/>
                    <a:pt x="157" y="16"/>
                  </a:cubicBezTo>
                  <a:cubicBezTo>
                    <a:pt x="157" y="1"/>
                    <a:pt x="157" y="1"/>
                    <a:pt x="142"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8"/>
            <p:cNvSpPr/>
            <p:nvPr/>
          </p:nvSpPr>
          <p:spPr>
            <a:xfrm>
              <a:off x="464700" y="4348600"/>
              <a:ext cx="1225" cy="400"/>
            </a:xfrm>
            <a:custGeom>
              <a:rect b="b" l="l" r="r" t="t"/>
              <a:pathLst>
                <a:path extrusionOk="0" h="16" w="49">
                  <a:moveTo>
                    <a:pt x="0" y="1"/>
                  </a:moveTo>
                  <a:lnTo>
                    <a:pt x="49" y="16"/>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8"/>
            <p:cNvSpPr/>
            <p:nvPr/>
          </p:nvSpPr>
          <p:spPr>
            <a:xfrm>
              <a:off x="461975" y="4490100"/>
              <a:ext cx="40900" cy="24850"/>
            </a:xfrm>
            <a:custGeom>
              <a:rect b="b" l="l" r="r" t="t"/>
              <a:pathLst>
                <a:path extrusionOk="0" h="994" w="1636">
                  <a:moveTo>
                    <a:pt x="16" y="1"/>
                  </a:moveTo>
                  <a:lnTo>
                    <a:pt x="1" y="840"/>
                  </a:lnTo>
                  <a:cubicBezTo>
                    <a:pt x="1" y="915"/>
                    <a:pt x="64" y="978"/>
                    <a:pt x="143" y="978"/>
                  </a:cubicBezTo>
                  <a:lnTo>
                    <a:pt x="796" y="978"/>
                  </a:lnTo>
                  <a:lnTo>
                    <a:pt x="1616" y="993"/>
                  </a:lnTo>
                  <a:lnTo>
                    <a:pt x="1616" y="855"/>
                  </a:lnTo>
                  <a:cubicBezTo>
                    <a:pt x="1635" y="605"/>
                    <a:pt x="1430" y="404"/>
                    <a:pt x="1199" y="404"/>
                  </a:cubicBezTo>
                  <a:lnTo>
                    <a:pt x="796" y="404"/>
                  </a:lnTo>
                  <a:lnTo>
                    <a:pt x="811" y="16"/>
                  </a:lnTo>
                  <a:lnTo>
                    <a:pt x="16"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8"/>
            <p:cNvSpPr/>
            <p:nvPr/>
          </p:nvSpPr>
          <p:spPr>
            <a:xfrm>
              <a:off x="461975" y="4511850"/>
              <a:ext cx="40425" cy="3475"/>
            </a:xfrm>
            <a:custGeom>
              <a:rect b="b" l="l" r="r" t="t"/>
              <a:pathLst>
                <a:path extrusionOk="0" h="139" w="1617">
                  <a:moveTo>
                    <a:pt x="1" y="0"/>
                  </a:moveTo>
                  <a:lnTo>
                    <a:pt x="1" y="138"/>
                  </a:lnTo>
                  <a:lnTo>
                    <a:pt x="1616" y="138"/>
                  </a:lnTo>
                  <a:lnTo>
                    <a:pt x="1616"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8"/>
            <p:cNvSpPr/>
            <p:nvPr/>
          </p:nvSpPr>
          <p:spPr>
            <a:xfrm>
              <a:off x="406775" y="4491600"/>
              <a:ext cx="23325" cy="23350"/>
            </a:xfrm>
            <a:custGeom>
              <a:rect b="b" l="l" r="r" t="t"/>
              <a:pathLst>
                <a:path extrusionOk="0" h="934" w="933">
                  <a:moveTo>
                    <a:pt x="78" y="1"/>
                  </a:moveTo>
                  <a:lnTo>
                    <a:pt x="78" y="530"/>
                  </a:lnTo>
                  <a:cubicBezTo>
                    <a:pt x="34" y="594"/>
                    <a:pt x="0" y="687"/>
                    <a:pt x="0" y="780"/>
                  </a:cubicBezTo>
                  <a:lnTo>
                    <a:pt x="0" y="933"/>
                  </a:lnTo>
                  <a:lnTo>
                    <a:pt x="933" y="933"/>
                  </a:lnTo>
                  <a:lnTo>
                    <a:pt x="933" y="780"/>
                  </a:lnTo>
                  <a:cubicBezTo>
                    <a:pt x="933" y="687"/>
                    <a:pt x="918" y="609"/>
                    <a:pt x="873" y="530"/>
                  </a:cubicBezTo>
                  <a:lnTo>
                    <a:pt x="873"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8"/>
            <p:cNvSpPr/>
            <p:nvPr/>
          </p:nvSpPr>
          <p:spPr>
            <a:xfrm>
              <a:off x="406775" y="4512225"/>
              <a:ext cx="23325" cy="3925"/>
            </a:xfrm>
            <a:custGeom>
              <a:rect b="b" l="l" r="r" t="t"/>
              <a:pathLst>
                <a:path extrusionOk="0" h="157" w="933">
                  <a:moveTo>
                    <a:pt x="49" y="0"/>
                  </a:moveTo>
                  <a:cubicBezTo>
                    <a:pt x="19" y="0"/>
                    <a:pt x="0" y="15"/>
                    <a:pt x="0" y="30"/>
                  </a:cubicBezTo>
                  <a:lnTo>
                    <a:pt x="0" y="108"/>
                  </a:lnTo>
                  <a:cubicBezTo>
                    <a:pt x="0" y="123"/>
                    <a:pt x="19" y="142"/>
                    <a:pt x="34" y="142"/>
                  </a:cubicBezTo>
                  <a:lnTo>
                    <a:pt x="903" y="157"/>
                  </a:lnTo>
                  <a:cubicBezTo>
                    <a:pt x="918" y="157"/>
                    <a:pt x="933" y="142"/>
                    <a:pt x="933" y="123"/>
                  </a:cubicBezTo>
                  <a:lnTo>
                    <a:pt x="933" y="49"/>
                  </a:lnTo>
                  <a:cubicBezTo>
                    <a:pt x="933" y="30"/>
                    <a:pt x="918" y="15"/>
                    <a:pt x="903" y="15"/>
                  </a:cubicBezTo>
                  <a:lnTo>
                    <a:pt x="4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8"/>
            <p:cNvSpPr/>
            <p:nvPr/>
          </p:nvSpPr>
          <p:spPr>
            <a:xfrm>
              <a:off x="406400" y="4346275"/>
              <a:ext cx="79675" cy="150025"/>
            </a:xfrm>
            <a:custGeom>
              <a:rect b="b" l="l" r="r" t="t"/>
              <a:pathLst>
                <a:path extrusionOk="0" h="6001" w="3187">
                  <a:moveTo>
                    <a:pt x="0" y="0"/>
                  </a:moveTo>
                  <a:lnTo>
                    <a:pt x="15" y="5922"/>
                  </a:lnTo>
                  <a:lnTo>
                    <a:pt x="996" y="5940"/>
                  </a:lnTo>
                  <a:lnTo>
                    <a:pt x="1414" y="1478"/>
                  </a:lnTo>
                  <a:lnTo>
                    <a:pt x="2086" y="6000"/>
                  </a:lnTo>
                  <a:lnTo>
                    <a:pt x="3187" y="6000"/>
                  </a:lnTo>
                  <a:lnTo>
                    <a:pt x="2690"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8"/>
            <p:cNvSpPr/>
            <p:nvPr/>
          </p:nvSpPr>
          <p:spPr>
            <a:xfrm>
              <a:off x="511325" y="4187700"/>
              <a:ext cx="23350" cy="27250"/>
            </a:xfrm>
            <a:custGeom>
              <a:rect b="b" l="l" r="r" t="t"/>
              <a:pathLst>
                <a:path extrusionOk="0" h="1090" w="934">
                  <a:moveTo>
                    <a:pt x="516" y="0"/>
                  </a:moveTo>
                  <a:cubicBezTo>
                    <a:pt x="437" y="0"/>
                    <a:pt x="344" y="30"/>
                    <a:pt x="295" y="79"/>
                  </a:cubicBezTo>
                  <a:lnTo>
                    <a:pt x="157" y="250"/>
                  </a:lnTo>
                  <a:cubicBezTo>
                    <a:pt x="94" y="310"/>
                    <a:pt x="79" y="403"/>
                    <a:pt x="109" y="482"/>
                  </a:cubicBezTo>
                  <a:lnTo>
                    <a:pt x="34" y="653"/>
                  </a:lnTo>
                  <a:cubicBezTo>
                    <a:pt x="1" y="717"/>
                    <a:pt x="16" y="717"/>
                    <a:pt x="94" y="732"/>
                  </a:cubicBezTo>
                  <a:lnTo>
                    <a:pt x="609" y="1090"/>
                  </a:lnTo>
                  <a:cubicBezTo>
                    <a:pt x="575" y="978"/>
                    <a:pt x="874" y="638"/>
                    <a:pt x="889" y="545"/>
                  </a:cubicBezTo>
                  <a:cubicBezTo>
                    <a:pt x="904" y="512"/>
                    <a:pt x="904" y="482"/>
                    <a:pt x="904" y="467"/>
                  </a:cubicBezTo>
                  <a:cubicBezTo>
                    <a:pt x="933" y="295"/>
                    <a:pt x="855" y="123"/>
                    <a:pt x="717" y="30"/>
                  </a:cubicBezTo>
                  <a:cubicBezTo>
                    <a:pt x="702" y="30"/>
                    <a:pt x="687" y="15"/>
                    <a:pt x="669" y="15"/>
                  </a:cubicBezTo>
                  <a:lnTo>
                    <a:pt x="516"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8"/>
            <p:cNvSpPr/>
            <p:nvPr/>
          </p:nvSpPr>
          <p:spPr>
            <a:xfrm>
              <a:off x="528875" y="4192350"/>
              <a:ext cx="3475" cy="3475"/>
            </a:xfrm>
            <a:custGeom>
              <a:rect b="b" l="l" r="r" t="t"/>
              <a:pathLst>
                <a:path extrusionOk="0" h="139" w="139">
                  <a:moveTo>
                    <a:pt x="138" y="1"/>
                  </a:moveTo>
                  <a:cubicBezTo>
                    <a:pt x="138" y="1"/>
                    <a:pt x="30" y="31"/>
                    <a:pt x="0" y="139"/>
                  </a:cubicBezTo>
                  <a:lnTo>
                    <a:pt x="138"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8"/>
            <p:cNvSpPr/>
            <p:nvPr/>
          </p:nvSpPr>
          <p:spPr>
            <a:xfrm>
              <a:off x="528500" y="4191975"/>
              <a:ext cx="4225" cy="4325"/>
            </a:xfrm>
            <a:custGeom>
              <a:rect b="b" l="l" r="r" t="t"/>
              <a:pathLst>
                <a:path extrusionOk="0" h="173" w="169">
                  <a:moveTo>
                    <a:pt x="153" y="1"/>
                  </a:moveTo>
                  <a:cubicBezTo>
                    <a:pt x="138" y="1"/>
                    <a:pt x="30" y="46"/>
                    <a:pt x="0" y="154"/>
                  </a:cubicBezTo>
                  <a:cubicBezTo>
                    <a:pt x="0" y="173"/>
                    <a:pt x="15" y="173"/>
                    <a:pt x="15" y="173"/>
                  </a:cubicBezTo>
                  <a:lnTo>
                    <a:pt x="30" y="173"/>
                  </a:lnTo>
                  <a:cubicBezTo>
                    <a:pt x="60" y="61"/>
                    <a:pt x="153" y="31"/>
                    <a:pt x="153" y="31"/>
                  </a:cubicBezTo>
                  <a:cubicBezTo>
                    <a:pt x="168" y="31"/>
                    <a:pt x="168" y="16"/>
                    <a:pt x="168" y="16"/>
                  </a:cubicBezTo>
                  <a:cubicBezTo>
                    <a:pt x="168" y="1"/>
                    <a:pt x="153" y="1"/>
                    <a:pt x="153"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8"/>
            <p:cNvSpPr/>
            <p:nvPr/>
          </p:nvSpPr>
          <p:spPr>
            <a:xfrm>
              <a:off x="524575" y="4188075"/>
              <a:ext cx="3475" cy="3575"/>
            </a:xfrm>
            <a:custGeom>
              <a:rect b="b" l="l" r="r" t="t"/>
              <a:pathLst>
                <a:path extrusionOk="0" h="143" w="139">
                  <a:moveTo>
                    <a:pt x="139" y="0"/>
                  </a:moveTo>
                  <a:cubicBezTo>
                    <a:pt x="139" y="0"/>
                    <a:pt x="30" y="30"/>
                    <a:pt x="1" y="142"/>
                  </a:cubicBezTo>
                  <a:lnTo>
                    <a:pt x="139"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8"/>
            <p:cNvSpPr/>
            <p:nvPr/>
          </p:nvSpPr>
          <p:spPr>
            <a:xfrm>
              <a:off x="524200" y="4187700"/>
              <a:ext cx="4325" cy="4300"/>
            </a:xfrm>
            <a:custGeom>
              <a:rect b="b" l="l" r="r" t="t"/>
              <a:pathLst>
                <a:path extrusionOk="0" h="172" w="173">
                  <a:moveTo>
                    <a:pt x="154" y="0"/>
                  </a:moveTo>
                  <a:cubicBezTo>
                    <a:pt x="139" y="0"/>
                    <a:pt x="30" y="30"/>
                    <a:pt x="1" y="157"/>
                  </a:cubicBezTo>
                  <a:cubicBezTo>
                    <a:pt x="1" y="157"/>
                    <a:pt x="1" y="172"/>
                    <a:pt x="16" y="172"/>
                  </a:cubicBezTo>
                  <a:cubicBezTo>
                    <a:pt x="30" y="172"/>
                    <a:pt x="30" y="172"/>
                    <a:pt x="30" y="157"/>
                  </a:cubicBezTo>
                  <a:cubicBezTo>
                    <a:pt x="60" y="64"/>
                    <a:pt x="154" y="30"/>
                    <a:pt x="154" y="30"/>
                  </a:cubicBezTo>
                  <a:cubicBezTo>
                    <a:pt x="172" y="15"/>
                    <a:pt x="172" y="15"/>
                    <a:pt x="172"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8"/>
            <p:cNvSpPr/>
            <p:nvPr/>
          </p:nvSpPr>
          <p:spPr>
            <a:xfrm>
              <a:off x="359750" y="4203275"/>
              <a:ext cx="167550" cy="145350"/>
            </a:xfrm>
            <a:custGeom>
              <a:rect b="b" l="l" r="r" t="t"/>
              <a:pathLst>
                <a:path extrusionOk="0" h="5814" w="6702">
                  <a:moveTo>
                    <a:pt x="6112" y="0"/>
                  </a:moveTo>
                  <a:lnTo>
                    <a:pt x="5661" y="933"/>
                  </a:lnTo>
                  <a:lnTo>
                    <a:pt x="4232" y="1444"/>
                  </a:lnTo>
                  <a:cubicBezTo>
                    <a:pt x="4213" y="1429"/>
                    <a:pt x="4183" y="1429"/>
                    <a:pt x="4168" y="1415"/>
                  </a:cubicBezTo>
                  <a:cubicBezTo>
                    <a:pt x="4059" y="1378"/>
                    <a:pt x="3939" y="1368"/>
                    <a:pt x="3819" y="1368"/>
                  </a:cubicBezTo>
                  <a:cubicBezTo>
                    <a:pt x="3683" y="1368"/>
                    <a:pt x="3545" y="1381"/>
                    <a:pt x="3422" y="1381"/>
                  </a:cubicBezTo>
                  <a:cubicBezTo>
                    <a:pt x="3142" y="1400"/>
                    <a:pt x="2847" y="1366"/>
                    <a:pt x="2568" y="1429"/>
                  </a:cubicBezTo>
                  <a:cubicBezTo>
                    <a:pt x="2396" y="1474"/>
                    <a:pt x="2209" y="1568"/>
                    <a:pt x="2086" y="1724"/>
                  </a:cubicBezTo>
                  <a:lnTo>
                    <a:pt x="2086" y="1709"/>
                  </a:lnTo>
                  <a:lnTo>
                    <a:pt x="780" y="3030"/>
                  </a:lnTo>
                  <a:lnTo>
                    <a:pt x="202" y="3638"/>
                  </a:lnTo>
                  <a:cubicBezTo>
                    <a:pt x="0" y="3870"/>
                    <a:pt x="49" y="4228"/>
                    <a:pt x="295" y="4444"/>
                  </a:cubicBezTo>
                  <a:cubicBezTo>
                    <a:pt x="399" y="4532"/>
                    <a:pt x="523" y="4575"/>
                    <a:pt x="642" y="4575"/>
                  </a:cubicBezTo>
                  <a:cubicBezTo>
                    <a:pt x="777" y="4575"/>
                    <a:pt x="906" y="4521"/>
                    <a:pt x="997" y="4414"/>
                  </a:cubicBezTo>
                  <a:lnTo>
                    <a:pt x="1620" y="3683"/>
                  </a:lnTo>
                  <a:lnTo>
                    <a:pt x="1620" y="3698"/>
                  </a:lnTo>
                  <a:lnTo>
                    <a:pt x="1851" y="3452"/>
                  </a:lnTo>
                  <a:lnTo>
                    <a:pt x="1851" y="3605"/>
                  </a:lnTo>
                  <a:cubicBezTo>
                    <a:pt x="1851" y="4164"/>
                    <a:pt x="1836" y="4739"/>
                    <a:pt x="1851" y="5317"/>
                  </a:cubicBezTo>
                  <a:lnTo>
                    <a:pt x="1851" y="5814"/>
                  </a:lnTo>
                  <a:lnTo>
                    <a:pt x="4526" y="5784"/>
                  </a:lnTo>
                  <a:lnTo>
                    <a:pt x="4571" y="5784"/>
                  </a:lnTo>
                  <a:cubicBezTo>
                    <a:pt x="4571" y="4866"/>
                    <a:pt x="4556" y="3933"/>
                    <a:pt x="4556" y="3015"/>
                  </a:cubicBezTo>
                  <a:lnTo>
                    <a:pt x="6064" y="1959"/>
                  </a:lnTo>
                  <a:cubicBezTo>
                    <a:pt x="6157" y="1896"/>
                    <a:pt x="6220" y="1803"/>
                    <a:pt x="6250" y="1694"/>
                  </a:cubicBezTo>
                  <a:lnTo>
                    <a:pt x="6702" y="325"/>
                  </a:lnTo>
                  <a:lnTo>
                    <a:pt x="6112"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8"/>
            <p:cNvSpPr/>
            <p:nvPr/>
          </p:nvSpPr>
          <p:spPr>
            <a:xfrm>
              <a:off x="406025" y="4272775"/>
              <a:ext cx="775" cy="36950"/>
            </a:xfrm>
            <a:custGeom>
              <a:rect b="b" l="l" r="r" t="t"/>
              <a:pathLst>
                <a:path extrusionOk="0" h="1478" w="31">
                  <a:moveTo>
                    <a:pt x="15" y="0"/>
                  </a:moveTo>
                  <a:cubicBezTo>
                    <a:pt x="0" y="0"/>
                    <a:pt x="0" y="19"/>
                    <a:pt x="0" y="19"/>
                  </a:cubicBezTo>
                  <a:lnTo>
                    <a:pt x="0" y="1463"/>
                  </a:lnTo>
                  <a:cubicBezTo>
                    <a:pt x="0" y="1478"/>
                    <a:pt x="0" y="1478"/>
                    <a:pt x="15" y="1478"/>
                  </a:cubicBezTo>
                  <a:cubicBezTo>
                    <a:pt x="30" y="1478"/>
                    <a:pt x="30" y="1478"/>
                    <a:pt x="30" y="1463"/>
                  </a:cubicBezTo>
                  <a:lnTo>
                    <a:pt x="30" y="19"/>
                  </a:lnTo>
                  <a:cubicBezTo>
                    <a:pt x="30" y="19"/>
                    <a:pt x="30" y="0"/>
                    <a:pt x="15"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8"/>
            <p:cNvSpPr/>
            <p:nvPr/>
          </p:nvSpPr>
          <p:spPr>
            <a:xfrm>
              <a:off x="473275" y="4256900"/>
              <a:ext cx="775" cy="38100"/>
            </a:xfrm>
            <a:custGeom>
              <a:rect b="b" l="l" r="r" t="t"/>
              <a:pathLst>
                <a:path extrusionOk="0" h="1524" w="31">
                  <a:moveTo>
                    <a:pt x="15" y="1"/>
                  </a:moveTo>
                  <a:cubicBezTo>
                    <a:pt x="0" y="1"/>
                    <a:pt x="0" y="16"/>
                    <a:pt x="0" y="16"/>
                  </a:cubicBezTo>
                  <a:lnTo>
                    <a:pt x="0" y="1508"/>
                  </a:lnTo>
                  <a:cubicBezTo>
                    <a:pt x="0" y="1508"/>
                    <a:pt x="0" y="1523"/>
                    <a:pt x="15" y="1523"/>
                  </a:cubicBezTo>
                  <a:lnTo>
                    <a:pt x="30" y="1508"/>
                  </a:lnTo>
                  <a:lnTo>
                    <a:pt x="30" y="16"/>
                  </a:lnTo>
                  <a:lnTo>
                    <a:pt x="15"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8"/>
            <p:cNvSpPr/>
            <p:nvPr/>
          </p:nvSpPr>
          <p:spPr>
            <a:xfrm>
              <a:off x="430550" y="4232750"/>
              <a:ext cx="27550" cy="10200"/>
            </a:xfrm>
            <a:custGeom>
              <a:rect b="b" l="l" r="r" t="t"/>
              <a:pathLst>
                <a:path extrusionOk="0" h="408" w="1102">
                  <a:moveTo>
                    <a:pt x="75" y="1"/>
                  </a:moveTo>
                  <a:cubicBezTo>
                    <a:pt x="30" y="1"/>
                    <a:pt x="0" y="49"/>
                    <a:pt x="0" y="79"/>
                  </a:cubicBezTo>
                  <a:lnTo>
                    <a:pt x="0" y="329"/>
                  </a:lnTo>
                  <a:cubicBezTo>
                    <a:pt x="0" y="359"/>
                    <a:pt x="30" y="407"/>
                    <a:pt x="75" y="407"/>
                  </a:cubicBezTo>
                  <a:lnTo>
                    <a:pt x="1027" y="407"/>
                  </a:lnTo>
                  <a:cubicBezTo>
                    <a:pt x="1071" y="407"/>
                    <a:pt x="1101" y="359"/>
                    <a:pt x="1101" y="329"/>
                  </a:cubicBezTo>
                  <a:lnTo>
                    <a:pt x="1101" y="79"/>
                  </a:lnTo>
                  <a:cubicBezTo>
                    <a:pt x="1101" y="49"/>
                    <a:pt x="1071" y="1"/>
                    <a:pt x="1027"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8"/>
            <p:cNvSpPr/>
            <p:nvPr/>
          </p:nvSpPr>
          <p:spPr>
            <a:xfrm>
              <a:off x="497700" y="4223425"/>
              <a:ext cx="5175" cy="10550"/>
            </a:xfrm>
            <a:custGeom>
              <a:rect b="b" l="l" r="r" t="t"/>
              <a:pathLst>
                <a:path extrusionOk="0" h="422" w="207">
                  <a:moveTo>
                    <a:pt x="187" y="0"/>
                  </a:moveTo>
                  <a:cubicBezTo>
                    <a:pt x="187" y="0"/>
                    <a:pt x="173" y="0"/>
                    <a:pt x="173" y="15"/>
                  </a:cubicBezTo>
                  <a:lnTo>
                    <a:pt x="1" y="407"/>
                  </a:lnTo>
                  <a:cubicBezTo>
                    <a:pt x="1" y="422"/>
                    <a:pt x="1" y="422"/>
                    <a:pt x="20" y="422"/>
                  </a:cubicBezTo>
                  <a:lnTo>
                    <a:pt x="35" y="422"/>
                  </a:lnTo>
                  <a:lnTo>
                    <a:pt x="206" y="15"/>
                  </a:lnTo>
                  <a:cubicBezTo>
                    <a:pt x="206" y="15"/>
                    <a:pt x="206" y="0"/>
                    <a:pt x="18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8"/>
            <p:cNvSpPr/>
            <p:nvPr/>
          </p:nvSpPr>
          <p:spPr>
            <a:xfrm>
              <a:off x="491550" y="4226600"/>
              <a:ext cx="10100" cy="3850"/>
            </a:xfrm>
            <a:custGeom>
              <a:rect b="b" l="l" r="r" t="t"/>
              <a:pathLst>
                <a:path extrusionOk="0" h="154" w="404">
                  <a:moveTo>
                    <a:pt x="374" y="0"/>
                  </a:moveTo>
                  <a:lnTo>
                    <a:pt x="1" y="123"/>
                  </a:lnTo>
                  <a:lnTo>
                    <a:pt x="1" y="138"/>
                  </a:lnTo>
                  <a:cubicBezTo>
                    <a:pt x="1" y="138"/>
                    <a:pt x="1" y="153"/>
                    <a:pt x="16" y="153"/>
                  </a:cubicBezTo>
                  <a:lnTo>
                    <a:pt x="389" y="30"/>
                  </a:lnTo>
                  <a:cubicBezTo>
                    <a:pt x="389" y="30"/>
                    <a:pt x="404" y="30"/>
                    <a:pt x="389" y="15"/>
                  </a:cubicBezTo>
                  <a:cubicBezTo>
                    <a:pt x="389" y="15"/>
                    <a:pt x="389" y="0"/>
                    <a:pt x="37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4" name="Google Shape;314;p18"/>
          <p:cNvSpPr/>
          <p:nvPr/>
        </p:nvSpPr>
        <p:spPr>
          <a:xfrm>
            <a:off x="1338922" y="3053950"/>
            <a:ext cx="718800" cy="121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8"/>
          <p:cNvSpPr txBox="1"/>
          <p:nvPr/>
        </p:nvSpPr>
        <p:spPr>
          <a:xfrm rot="-5400000">
            <a:off x="-288091" y="2998450"/>
            <a:ext cx="24666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800"/>
              <a:buNone/>
            </a:pPr>
            <a:r>
              <a:rPr b="1" lang="en-GB" sz="1800">
                <a:solidFill>
                  <a:srgbClr val="006D77"/>
                </a:solidFill>
                <a:highlight>
                  <a:srgbClr val="EDF9F9"/>
                </a:highlight>
                <a:latin typeface="Lora"/>
                <a:ea typeface="Lora"/>
                <a:cs typeface="Lora"/>
                <a:sym typeface="Lora"/>
              </a:rPr>
              <a:t>Treatment</a:t>
            </a:r>
            <a:endParaRPr b="1" sz="1800">
              <a:solidFill>
                <a:srgbClr val="006D77"/>
              </a:solidFill>
              <a:highlight>
                <a:srgbClr val="EDF9F9"/>
              </a:highlight>
              <a:latin typeface="Lora"/>
              <a:ea typeface="Lora"/>
              <a:cs typeface="Lora"/>
              <a:sym typeface="Lora"/>
            </a:endParaRPr>
          </a:p>
          <a:p>
            <a:pPr indent="0" lvl="0" marL="0" marR="0" rtl="0" algn="l">
              <a:lnSpc>
                <a:spcPct val="100000"/>
              </a:lnSpc>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sp>
        <p:nvSpPr>
          <p:cNvPr id="316" name="Google Shape;316;p18"/>
          <p:cNvSpPr txBox="1"/>
          <p:nvPr/>
        </p:nvSpPr>
        <p:spPr>
          <a:xfrm>
            <a:off x="2963800" y="1634725"/>
            <a:ext cx="4045200" cy="12006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Endoscopy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Urea Breath Test </a:t>
            </a:r>
            <a:endParaRPr sz="1100">
              <a:solidFill>
                <a:schemeClr val="dk1"/>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chemeClr val="dk1"/>
                </a:solidFill>
                <a:latin typeface="Mada"/>
                <a:ea typeface="Mada"/>
                <a:cs typeface="Mada"/>
                <a:sym typeface="Mada"/>
              </a:rPr>
              <a:t>Imaging: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rgbClr val="CC0000"/>
                </a:solidFill>
                <a:latin typeface="Mada"/>
                <a:ea typeface="Mada"/>
                <a:cs typeface="Mada"/>
                <a:sym typeface="Mada"/>
              </a:rPr>
              <a:t>Upright</a:t>
            </a:r>
            <a:r>
              <a:rPr b="1" lang="en-GB" sz="1100">
                <a:solidFill>
                  <a:schemeClr val="dk1"/>
                </a:solidFill>
                <a:latin typeface="Mada"/>
                <a:ea typeface="Mada"/>
                <a:cs typeface="Mada"/>
                <a:sym typeface="Mada"/>
              </a:rPr>
              <a:t> CXR: Pneumoperitoneum</a:t>
            </a:r>
            <a:endParaRPr b="1" sz="1100">
              <a:solidFill>
                <a:schemeClr val="dk1"/>
              </a:solidFill>
              <a:latin typeface="Mada"/>
              <a:ea typeface="Mada"/>
              <a:cs typeface="Mada"/>
              <a:sym typeface="Mada"/>
            </a:endParaRPr>
          </a:p>
          <a:p>
            <a:pPr indent="-298450" lvl="1" marL="914400" rtl="0" algn="l">
              <a:spcBef>
                <a:spcPts val="0"/>
              </a:spcBef>
              <a:spcAft>
                <a:spcPts val="0"/>
              </a:spcAft>
              <a:buSzPts val="1100"/>
              <a:buFont typeface="Mada"/>
              <a:buChar char="○"/>
            </a:pPr>
            <a:r>
              <a:rPr lang="en-GB" sz="1100">
                <a:solidFill>
                  <a:schemeClr val="dk1"/>
                </a:solidFill>
                <a:latin typeface="Mada"/>
                <a:ea typeface="Mada"/>
                <a:cs typeface="Mada"/>
                <a:sym typeface="Mada"/>
              </a:rPr>
              <a:t>CT (rule out perforation- </a:t>
            </a:r>
            <a:r>
              <a:rPr lang="en-GB" sz="1100">
                <a:solidFill>
                  <a:srgbClr val="6AA84F"/>
                </a:solidFill>
                <a:latin typeface="Mada"/>
                <a:ea typeface="Mada"/>
                <a:cs typeface="Mada"/>
                <a:sym typeface="Mada"/>
              </a:rPr>
              <a:t>CT is gold standard for perforation</a:t>
            </a:r>
            <a:r>
              <a:rPr lang="en-GB" sz="1100">
                <a:solidFill>
                  <a:schemeClr val="dk1"/>
                </a:solidFill>
                <a:latin typeface="Mada"/>
                <a:ea typeface="Mada"/>
                <a:cs typeface="Mada"/>
                <a:sym typeface="Mada"/>
              </a:rPr>
              <a:t>) </a:t>
            </a:r>
            <a:endParaRPr sz="1100">
              <a:latin typeface="Mada"/>
              <a:ea typeface="Mada"/>
              <a:cs typeface="Mada"/>
              <a:sym typeface="Mada"/>
            </a:endParaRPr>
          </a:p>
        </p:txBody>
      </p:sp>
      <p:sp>
        <p:nvSpPr>
          <p:cNvPr id="317" name="Google Shape;317;p18"/>
          <p:cNvSpPr/>
          <p:nvPr/>
        </p:nvSpPr>
        <p:spPr>
          <a:xfrm>
            <a:off x="1096127" y="1930050"/>
            <a:ext cx="443550" cy="958950"/>
          </a:xfrm>
          <a:custGeom>
            <a:rect b="b" l="l" r="r" t="t"/>
            <a:pathLst>
              <a:path extrusionOk="0" h="38358" w="17742">
                <a:moveTo>
                  <a:pt x="17742" y="6505"/>
                </a:moveTo>
                <a:cubicBezTo>
                  <a:pt x="14964" y="3727"/>
                  <a:pt x="10175" y="-1914"/>
                  <a:pt x="7396" y="862"/>
                </a:cubicBezTo>
                <a:cubicBezTo>
                  <a:pt x="3738" y="4516"/>
                  <a:pt x="4887" y="10894"/>
                  <a:pt x="3634" y="15910"/>
                </a:cubicBezTo>
                <a:cubicBezTo>
                  <a:pt x="2322" y="21161"/>
                  <a:pt x="-1606" y="27058"/>
                  <a:pt x="813" y="31899"/>
                </a:cubicBezTo>
                <a:cubicBezTo>
                  <a:pt x="3260" y="36796"/>
                  <a:pt x="16801" y="41136"/>
                  <a:pt x="16801" y="35661"/>
                </a:cubicBezTo>
              </a:path>
            </a:pathLst>
          </a:custGeom>
          <a:noFill/>
          <a:ln cap="flat" cmpd="sng" w="19050">
            <a:solidFill>
              <a:srgbClr val="EDF9F9"/>
            </a:solidFill>
            <a:prstDash val="dash"/>
            <a:round/>
            <a:headEnd len="med" w="med" type="none"/>
            <a:tailEnd len="med" w="med" type="none"/>
          </a:ln>
        </p:spPr>
      </p:sp>
      <p:sp>
        <p:nvSpPr>
          <p:cNvPr id="318" name="Google Shape;318;p18"/>
          <p:cNvSpPr txBox="1"/>
          <p:nvPr/>
        </p:nvSpPr>
        <p:spPr>
          <a:xfrm>
            <a:off x="2820550" y="2988925"/>
            <a:ext cx="4045200" cy="15393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Eradicate H.Pylori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Lifestyle modifications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If perforated: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ABC</a:t>
            </a:r>
            <a:r>
              <a:rPr lang="en-GB" sz="1100">
                <a:solidFill>
                  <a:srgbClr val="6AA84F"/>
                </a:solidFill>
                <a:latin typeface="Mada"/>
                <a:ea typeface="Mada"/>
                <a:cs typeface="Mada"/>
                <a:sym typeface="Mada"/>
              </a:rPr>
              <a:t> (Any peritonitis require emergent </a:t>
            </a:r>
            <a:r>
              <a:rPr b="1" lang="en-GB" sz="1100">
                <a:solidFill>
                  <a:srgbClr val="6AA84F"/>
                </a:solidFill>
                <a:latin typeface="Mada"/>
                <a:ea typeface="Mada"/>
                <a:cs typeface="Mada"/>
                <a:sym typeface="Mada"/>
              </a:rPr>
              <a:t>resuscitation</a:t>
            </a:r>
            <a:r>
              <a:rPr lang="en-GB" sz="1100">
                <a:solidFill>
                  <a:srgbClr val="6AA84F"/>
                </a:solidFill>
                <a:latin typeface="Mada"/>
                <a:ea typeface="Mada"/>
                <a:cs typeface="Mada"/>
                <a:sym typeface="Mada"/>
              </a:rPr>
              <a:t>), </a:t>
            </a:r>
            <a:endParaRPr sz="1100">
              <a:solidFill>
                <a:srgbClr val="6AA84F"/>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Resuscitation</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Surgery for perforated ulcers/ resistant disease</a:t>
            </a:r>
            <a:endParaRPr sz="1100">
              <a:solidFill>
                <a:schemeClr val="dk1"/>
              </a:solidFill>
              <a:latin typeface="Mada"/>
              <a:ea typeface="Mada"/>
              <a:cs typeface="Mada"/>
              <a:sym typeface="Mada"/>
            </a:endParaRPr>
          </a:p>
          <a:p>
            <a:pPr indent="-298450" lvl="2" marL="1371600" rtl="0" algn="l">
              <a:spcBef>
                <a:spcPts val="0"/>
              </a:spcBef>
              <a:spcAft>
                <a:spcPts val="0"/>
              </a:spcAft>
              <a:buClr>
                <a:srgbClr val="CC0000"/>
              </a:buClr>
              <a:buSzPts val="1100"/>
              <a:buFont typeface="Mada"/>
              <a:buChar char="■"/>
            </a:pPr>
            <a:r>
              <a:rPr lang="en-GB" sz="1100">
                <a:solidFill>
                  <a:srgbClr val="CC0000"/>
                </a:solidFill>
                <a:latin typeface="Mada"/>
                <a:ea typeface="Mada"/>
                <a:cs typeface="Mada"/>
                <a:sym typeface="Mada"/>
              </a:rPr>
              <a:t>Omental (Graham) patches </a:t>
            </a:r>
            <a:endParaRPr sz="1100">
              <a:solidFill>
                <a:srgbClr val="CC0000"/>
              </a:solidFill>
              <a:latin typeface="Mada"/>
              <a:ea typeface="Mada"/>
              <a:cs typeface="Mada"/>
              <a:sym typeface="Mada"/>
            </a:endParaRPr>
          </a:p>
        </p:txBody>
      </p:sp>
      <p:grpSp>
        <p:nvGrpSpPr>
          <p:cNvPr id="319" name="Google Shape;319;p18"/>
          <p:cNvGrpSpPr/>
          <p:nvPr/>
        </p:nvGrpSpPr>
        <p:grpSpPr>
          <a:xfrm>
            <a:off x="2486411" y="3616444"/>
            <a:ext cx="334138" cy="413480"/>
            <a:chOff x="4960900" y="2433225"/>
            <a:chExt cx="48525" cy="60050"/>
          </a:xfrm>
        </p:grpSpPr>
        <p:sp>
          <p:nvSpPr>
            <p:cNvPr id="320" name="Google Shape;320;p18"/>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8"/>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2" name="Google Shape;322;p18"/>
          <p:cNvSpPr txBox="1"/>
          <p:nvPr/>
        </p:nvSpPr>
        <p:spPr>
          <a:xfrm>
            <a:off x="790501" y="5023275"/>
            <a:ext cx="4692600" cy="401700"/>
          </a:xfrm>
          <a:prstGeom prst="rect">
            <a:avLst/>
          </a:prstGeom>
          <a:noFill/>
          <a:ln>
            <a:noFill/>
          </a:ln>
        </p:spPr>
        <p:txBody>
          <a:bodyPr anchorCtr="0" anchor="ctr" bIns="91425" lIns="91425" spcFirstLastPara="1" rIns="91425" wrap="square" tIns="91425">
            <a:noAutofit/>
          </a:bodyPr>
          <a:lstStyle/>
          <a:p>
            <a:pPr indent="0" lvl="0" marL="0" rtl="0" algn="l">
              <a:lnSpc>
                <a:spcPct val="50000"/>
              </a:lnSpc>
              <a:spcBef>
                <a:spcPts val="0"/>
              </a:spcBef>
              <a:spcAft>
                <a:spcPts val="0"/>
              </a:spcAft>
              <a:buNone/>
            </a:pPr>
            <a:r>
              <a:rPr b="1" lang="en-GB" sz="2500">
                <a:solidFill>
                  <a:srgbClr val="FFDDD2"/>
                </a:solidFill>
                <a:latin typeface="Lora"/>
                <a:ea typeface="Lora"/>
                <a:cs typeface="Lora"/>
                <a:sym typeface="Lora"/>
              </a:rPr>
              <a:t>Boerhaave’s syndrome</a:t>
            </a:r>
            <a:endParaRPr b="1" sz="2500">
              <a:solidFill>
                <a:srgbClr val="FFDDD2"/>
              </a:solidFill>
              <a:latin typeface="Lora"/>
              <a:ea typeface="Lora"/>
              <a:cs typeface="Lora"/>
              <a:sym typeface="Lora"/>
            </a:endParaRPr>
          </a:p>
        </p:txBody>
      </p:sp>
      <p:sp>
        <p:nvSpPr>
          <p:cNvPr id="323" name="Google Shape;323;p18"/>
          <p:cNvSpPr txBox="1"/>
          <p:nvPr/>
        </p:nvSpPr>
        <p:spPr>
          <a:xfrm>
            <a:off x="763000" y="4420388"/>
            <a:ext cx="2316600" cy="6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6000">
                <a:solidFill>
                  <a:srgbClr val="EDF9F9"/>
                </a:solidFill>
                <a:latin typeface="Reenie Beanie"/>
                <a:ea typeface="Reenie Beanie"/>
                <a:cs typeface="Reenie Beanie"/>
                <a:sym typeface="Reenie Beanie"/>
              </a:rPr>
              <a:t>02</a:t>
            </a:r>
            <a:endParaRPr b="1" sz="6000">
              <a:solidFill>
                <a:srgbClr val="EDF9F9"/>
              </a:solidFill>
              <a:latin typeface="Reenie Beanie"/>
              <a:ea typeface="Reenie Beanie"/>
              <a:cs typeface="Reenie Beanie"/>
              <a:sym typeface="Reenie Beanie"/>
            </a:endParaRPr>
          </a:p>
        </p:txBody>
      </p:sp>
      <p:sp>
        <p:nvSpPr>
          <p:cNvPr id="324" name="Google Shape;324;p18"/>
          <p:cNvSpPr/>
          <p:nvPr/>
        </p:nvSpPr>
        <p:spPr>
          <a:xfrm>
            <a:off x="580425" y="5174250"/>
            <a:ext cx="6428700" cy="52422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pic>
        <p:nvPicPr>
          <p:cNvPr id="325" name="Google Shape;325;p18">
            <a:hlinkClick r:id="rId5"/>
          </p:cNvPr>
          <p:cNvPicPr preferRelativeResize="0"/>
          <p:nvPr/>
        </p:nvPicPr>
        <p:blipFill>
          <a:blip r:embed="rId6">
            <a:alphaModFix/>
          </a:blip>
          <a:stretch>
            <a:fillRect/>
          </a:stretch>
        </p:blipFill>
        <p:spPr>
          <a:xfrm>
            <a:off x="3062751" y="5564512"/>
            <a:ext cx="1765500" cy="882750"/>
          </a:xfrm>
          <a:prstGeom prst="rect">
            <a:avLst/>
          </a:prstGeom>
          <a:noFill/>
          <a:ln>
            <a:noFill/>
          </a:ln>
        </p:spPr>
      </p:pic>
      <p:sp>
        <p:nvSpPr>
          <p:cNvPr id="326" name="Google Shape;326;p18"/>
          <p:cNvSpPr txBox="1"/>
          <p:nvPr/>
        </p:nvSpPr>
        <p:spPr>
          <a:xfrm>
            <a:off x="900150" y="5708375"/>
            <a:ext cx="19959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chemeClr val="dk1"/>
                </a:solidFill>
                <a:latin typeface="Mada"/>
                <a:ea typeface="Mada"/>
                <a:cs typeface="Mada"/>
                <a:sym typeface="Mada"/>
              </a:rPr>
              <a:t>Mallory-Weiss syndrome,</a:t>
            </a:r>
            <a:r>
              <a:rPr lang="en-GB" sz="1100">
                <a:solidFill>
                  <a:schemeClr val="dk1"/>
                </a:solidFill>
                <a:latin typeface="Mada"/>
                <a:ea typeface="Mada"/>
                <a:cs typeface="Mada"/>
                <a:sym typeface="Mada"/>
              </a:rPr>
              <a:t> a non transmural esophageal tear </a:t>
            </a:r>
            <a:endParaRPr sz="1100">
              <a:latin typeface="Mada"/>
              <a:ea typeface="Mada"/>
              <a:cs typeface="Mada"/>
              <a:sym typeface="Mada"/>
            </a:endParaRPr>
          </a:p>
        </p:txBody>
      </p:sp>
      <p:sp>
        <p:nvSpPr>
          <p:cNvPr id="327" name="Google Shape;327;p18"/>
          <p:cNvSpPr txBox="1"/>
          <p:nvPr/>
        </p:nvSpPr>
        <p:spPr>
          <a:xfrm>
            <a:off x="5071150" y="5403575"/>
            <a:ext cx="17655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100">
                <a:solidFill>
                  <a:schemeClr val="dk1"/>
                </a:solidFill>
                <a:latin typeface="Mada"/>
                <a:ea typeface="Mada"/>
                <a:cs typeface="Mada"/>
                <a:sym typeface="Mada"/>
              </a:rPr>
              <a:t>Boerhaave syndrome</a:t>
            </a:r>
            <a:r>
              <a:rPr lang="en-GB" sz="1100">
                <a:solidFill>
                  <a:schemeClr val="dk1"/>
                </a:solidFill>
                <a:latin typeface="Mada"/>
                <a:ea typeface="Mada"/>
                <a:cs typeface="Mada"/>
                <a:sym typeface="Mada"/>
              </a:rPr>
              <a:t>, a transmural </a:t>
            </a:r>
            <a:r>
              <a:rPr lang="en-GB" sz="1100">
                <a:solidFill>
                  <a:srgbClr val="1C4588"/>
                </a:solidFill>
                <a:latin typeface="Mada"/>
                <a:ea typeface="Mada"/>
                <a:cs typeface="Mada"/>
                <a:sym typeface="Mada"/>
              </a:rPr>
              <a:t>(Full-thickness) </a:t>
            </a:r>
            <a:r>
              <a:rPr lang="en-GB" sz="1100">
                <a:solidFill>
                  <a:schemeClr val="dk1"/>
                </a:solidFill>
                <a:latin typeface="Mada"/>
                <a:ea typeface="Mada"/>
                <a:cs typeface="Mada"/>
                <a:sym typeface="Mada"/>
              </a:rPr>
              <a:t>perforation of the esophagus, should be distinguished from </a:t>
            </a:r>
            <a:r>
              <a:rPr lang="en-GB" sz="1100">
                <a:solidFill>
                  <a:schemeClr val="dk1"/>
                </a:solidFill>
                <a:latin typeface="Mada"/>
                <a:ea typeface="Mada"/>
                <a:cs typeface="Mada"/>
                <a:sym typeface="Mada"/>
              </a:rPr>
              <a:t>Mallory-Weiss syndrome</a:t>
            </a:r>
            <a:endParaRPr sz="1100">
              <a:solidFill>
                <a:schemeClr val="dk1"/>
              </a:solidFill>
              <a:latin typeface="Mada"/>
              <a:ea typeface="Mada"/>
              <a:cs typeface="Mada"/>
              <a:sym typeface="Mada"/>
            </a:endParaRPr>
          </a:p>
        </p:txBody>
      </p:sp>
      <p:sp>
        <p:nvSpPr>
          <p:cNvPr id="328" name="Google Shape;328;p18"/>
          <p:cNvSpPr/>
          <p:nvPr/>
        </p:nvSpPr>
        <p:spPr>
          <a:xfrm flipH="1" rot="5400000">
            <a:off x="495602" y="7077150"/>
            <a:ext cx="802789" cy="115708"/>
          </a:xfrm>
          <a:custGeom>
            <a:rect b="b" l="l" r="r" t="t"/>
            <a:pathLst>
              <a:path extrusionOk="0" h="50253" w="104837">
                <a:moveTo>
                  <a:pt x="3675" y="1"/>
                </a:moveTo>
                <a:lnTo>
                  <a:pt x="1" y="50252"/>
                </a:lnTo>
                <a:lnTo>
                  <a:pt x="104836" y="50252"/>
                </a:lnTo>
                <a:lnTo>
                  <a:pt x="104836" y="1"/>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8"/>
          <p:cNvSpPr txBox="1"/>
          <p:nvPr/>
        </p:nvSpPr>
        <p:spPr>
          <a:xfrm>
            <a:off x="1095675" y="6586811"/>
            <a:ext cx="59286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dk1"/>
                </a:solidFill>
                <a:highlight>
                  <a:srgbClr val="EDF9F9"/>
                </a:highlight>
                <a:latin typeface="Mada"/>
                <a:ea typeface="Mada"/>
                <a:cs typeface="Mada"/>
                <a:sym typeface="Mada"/>
              </a:rPr>
              <a:t>Etiology</a:t>
            </a:r>
            <a:r>
              <a:rPr b="1" lang="en-GB" sz="1200">
                <a:solidFill>
                  <a:schemeClr val="dk1"/>
                </a:solidFill>
                <a:latin typeface="Mada"/>
                <a:ea typeface="Mada"/>
                <a:cs typeface="Mada"/>
                <a:sym typeface="Mada"/>
              </a:rPr>
              <a:t> </a:t>
            </a:r>
            <a:endParaRPr b="1" sz="12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Spontaneous rupture of the esophagus, which typically occurs after</a:t>
            </a:r>
            <a:r>
              <a:rPr b="1" lang="en-GB" sz="1100">
                <a:solidFill>
                  <a:schemeClr val="dk1"/>
                </a:solidFill>
                <a:latin typeface="Mada"/>
                <a:ea typeface="Mada"/>
                <a:cs typeface="Mada"/>
                <a:sym typeface="Mada"/>
              </a:rPr>
              <a:t> forceful emesis. </a:t>
            </a:r>
            <a:endParaRPr b="1" sz="1100">
              <a:solidFill>
                <a:schemeClr val="dk1"/>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P</a:t>
            </a:r>
            <a:r>
              <a:rPr lang="en-GB" sz="1100">
                <a:solidFill>
                  <a:srgbClr val="1C4588"/>
                </a:solidFill>
                <a:latin typeface="Mada"/>
                <a:ea typeface="Mada"/>
                <a:cs typeface="Mada"/>
                <a:sym typeface="Mada"/>
              </a:rPr>
              <a:t>erhaps as a consequence of attempting to suppress a vomit.</a:t>
            </a:r>
            <a:endParaRPr sz="1100">
              <a:solidFill>
                <a:srgbClr val="1C4588"/>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Any act that may increase the intra-abdominal pressure (</a:t>
            </a:r>
            <a:r>
              <a:rPr b="1" lang="en-GB" sz="1100">
                <a:latin typeface="Mada"/>
                <a:ea typeface="Mada"/>
                <a:cs typeface="Mada"/>
                <a:sym typeface="Mada"/>
              </a:rPr>
              <a:t>Ratcheting vomiting</a:t>
            </a:r>
            <a:r>
              <a:rPr lang="en-GB" sz="1100">
                <a:latin typeface="Mada"/>
                <a:ea typeface="Mada"/>
                <a:cs typeface="Mada"/>
                <a:sym typeface="Mada"/>
              </a:rPr>
              <a:t>, Weight-lifting, childbirth delivery, Seizures and Iatrogenic)</a:t>
            </a:r>
            <a:endParaRPr sz="1100">
              <a:latin typeface="Mada"/>
              <a:ea typeface="Mada"/>
              <a:cs typeface="Mada"/>
              <a:sym typeface="Mada"/>
            </a:endParaRPr>
          </a:p>
        </p:txBody>
      </p:sp>
      <p:sp>
        <p:nvSpPr>
          <p:cNvPr id="330" name="Google Shape;330;p18"/>
          <p:cNvSpPr/>
          <p:nvPr/>
        </p:nvSpPr>
        <p:spPr>
          <a:xfrm flipH="1" rot="-5400000">
            <a:off x="6258907" y="8250027"/>
            <a:ext cx="828474" cy="103521"/>
          </a:xfrm>
          <a:custGeom>
            <a:rect b="b" l="l" r="r" t="t"/>
            <a:pathLst>
              <a:path extrusionOk="0" h="50253" w="104837">
                <a:moveTo>
                  <a:pt x="3675" y="1"/>
                </a:moveTo>
                <a:lnTo>
                  <a:pt x="1" y="50252"/>
                </a:lnTo>
                <a:lnTo>
                  <a:pt x="104836" y="50252"/>
                </a:lnTo>
                <a:lnTo>
                  <a:pt x="104836" y="1"/>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8"/>
          <p:cNvSpPr txBox="1"/>
          <p:nvPr/>
        </p:nvSpPr>
        <p:spPr>
          <a:xfrm>
            <a:off x="747750" y="7567725"/>
            <a:ext cx="5834700" cy="155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dk1"/>
                </a:solidFill>
                <a:highlight>
                  <a:srgbClr val="EDF9F9"/>
                </a:highlight>
                <a:latin typeface="Mada"/>
                <a:ea typeface="Mada"/>
                <a:cs typeface="Mada"/>
                <a:sym typeface="Mada"/>
              </a:rPr>
              <a:t>Presentation</a:t>
            </a:r>
            <a:endParaRPr b="1" sz="1200">
              <a:solidFill>
                <a:schemeClr val="dk1"/>
              </a:solidFill>
              <a:highlight>
                <a:srgbClr val="EDF9F9"/>
              </a:highlight>
              <a:latin typeface="Mada"/>
              <a:ea typeface="Mada"/>
              <a:cs typeface="Mada"/>
              <a:sym typeface="Mada"/>
            </a:endParaRPr>
          </a:p>
          <a:p>
            <a:pPr indent="-298450" lvl="0" marL="457200" rtl="0" algn="l">
              <a:spcBef>
                <a:spcPts val="0"/>
              </a:spcBef>
              <a:spcAft>
                <a:spcPts val="0"/>
              </a:spcAft>
              <a:buClr>
                <a:srgbClr val="B7B7B7"/>
              </a:buClr>
              <a:buSzPts val="1100"/>
              <a:buFont typeface="Mada"/>
              <a:buChar char="●"/>
            </a:pPr>
            <a:r>
              <a:rPr b="1" lang="en-GB" sz="1100">
                <a:solidFill>
                  <a:srgbClr val="CC0000"/>
                </a:solidFill>
                <a:latin typeface="Mada"/>
                <a:ea typeface="Mada"/>
                <a:cs typeface="Mada"/>
                <a:sym typeface="Mada"/>
              </a:rPr>
              <a:t>Triad:</a:t>
            </a:r>
            <a:r>
              <a:rPr b="1" lang="en-GB" sz="1100">
                <a:solidFill>
                  <a:srgbClr val="B7B7B7"/>
                </a:solidFill>
                <a:latin typeface="Mada"/>
                <a:ea typeface="Mada"/>
                <a:cs typeface="Mada"/>
                <a:sym typeface="Mada"/>
              </a:rPr>
              <a:t> </a:t>
            </a:r>
            <a:r>
              <a:rPr lang="en-GB" sz="1100">
                <a:solidFill>
                  <a:srgbClr val="B7B7B7"/>
                </a:solidFill>
                <a:latin typeface="Mada"/>
                <a:ea typeface="Mada"/>
                <a:cs typeface="Mada"/>
                <a:sym typeface="Mada"/>
              </a:rPr>
              <a:t>Sudden pain onset, Vomiting, and </a:t>
            </a:r>
            <a:r>
              <a:rPr b="1" lang="en-GB" sz="1100">
                <a:solidFill>
                  <a:srgbClr val="B7B7B7"/>
                </a:solidFill>
                <a:latin typeface="Mada"/>
                <a:ea typeface="Mada"/>
                <a:cs typeface="Mada"/>
                <a:sym typeface="Mada"/>
              </a:rPr>
              <a:t>supraclavicular subcutaneous emphysema. </a:t>
            </a:r>
            <a:endParaRPr b="1" sz="1100">
              <a:solidFill>
                <a:srgbClr val="B7B7B7"/>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With each time patient take a breath, some air will leak to the esophagus then through the tear, it will cause subcutaneous emphysema (You can feel bag of worms </a:t>
            </a:r>
            <a:r>
              <a:rPr lang="en-GB" sz="1100">
                <a:solidFill>
                  <a:srgbClr val="1C4588"/>
                </a:solidFill>
                <a:latin typeface="Mada"/>
                <a:ea typeface="Mada"/>
                <a:cs typeface="Mada"/>
                <a:sym typeface="Mada"/>
              </a:rPr>
              <a:t>“Bubble wrap”</a:t>
            </a:r>
            <a:r>
              <a:rPr lang="en-GB" sz="1100">
                <a:solidFill>
                  <a:srgbClr val="6AA84F"/>
                </a:solidFill>
                <a:latin typeface="Mada"/>
                <a:ea typeface="Mada"/>
                <a:cs typeface="Mada"/>
                <a:sym typeface="Mada"/>
              </a:rPr>
              <a:t> when you gently palpate lower part of chest above mid abdomen) </a:t>
            </a:r>
            <a:endParaRPr sz="1100">
              <a:solidFill>
                <a:srgbClr val="6AA84F"/>
              </a:solidFill>
              <a:latin typeface="Mada"/>
              <a:ea typeface="Mada"/>
              <a:cs typeface="Mada"/>
              <a:sym typeface="Mada"/>
            </a:endParaRPr>
          </a:p>
          <a:p>
            <a:pPr indent="-298450" lvl="0" marL="457200" rtl="0" algn="l">
              <a:spcBef>
                <a:spcPts val="0"/>
              </a:spcBef>
              <a:spcAft>
                <a:spcPts val="0"/>
              </a:spcAft>
              <a:buClr>
                <a:srgbClr val="000000"/>
              </a:buClr>
              <a:buSzPts val="1100"/>
              <a:buFont typeface="Mada"/>
              <a:buChar char="●"/>
            </a:pPr>
            <a:r>
              <a:rPr b="1" lang="en-GB" sz="1100">
                <a:latin typeface="Mada"/>
                <a:ea typeface="Mada"/>
                <a:cs typeface="Mada"/>
                <a:sym typeface="Mada"/>
              </a:rPr>
              <a:t>Risk factors:</a:t>
            </a:r>
            <a:r>
              <a:rPr lang="en-GB" sz="1100">
                <a:latin typeface="Mada"/>
                <a:ea typeface="Mada"/>
                <a:cs typeface="Mada"/>
                <a:sym typeface="Mada"/>
              </a:rPr>
              <a:t> </a:t>
            </a:r>
            <a:r>
              <a:rPr lang="en-GB" sz="1100">
                <a:latin typeface="Mada"/>
                <a:ea typeface="Mada"/>
                <a:cs typeface="Mada"/>
                <a:sym typeface="Mada"/>
              </a:rPr>
              <a:t>History of </a:t>
            </a:r>
            <a:r>
              <a:rPr b="1" lang="en-GB" sz="1100">
                <a:latin typeface="Mada"/>
                <a:ea typeface="Mada"/>
                <a:cs typeface="Mada"/>
                <a:sym typeface="Mada"/>
              </a:rPr>
              <a:t>alcohol</a:t>
            </a:r>
            <a:r>
              <a:rPr lang="en-GB" sz="1100">
                <a:latin typeface="Mada"/>
                <a:ea typeface="Mada"/>
                <a:cs typeface="Mada"/>
                <a:sym typeface="Mada"/>
              </a:rPr>
              <a:t> and food abuse. Past history of underlying PUD (peptic ulcer disease), EoE(Eosinophilic esophagitis), Esophagitis may be present.</a:t>
            </a:r>
            <a:endParaRPr sz="1100">
              <a:solidFill>
                <a:srgbClr val="6AA84F"/>
              </a:solidFill>
              <a:latin typeface="Mada"/>
              <a:ea typeface="Mada"/>
              <a:cs typeface="Mada"/>
              <a:sym typeface="Mada"/>
            </a:endParaRPr>
          </a:p>
        </p:txBody>
      </p:sp>
      <p:sp>
        <p:nvSpPr>
          <p:cNvPr id="332" name="Google Shape;332;p18"/>
          <p:cNvSpPr/>
          <p:nvPr/>
        </p:nvSpPr>
        <p:spPr>
          <a:xfrm flipH="1" rot="5400000">
            <a:off x="543802" y="9736186"/>
            <a:ext cx="802789" cy="115708"/>
          </a:xfrm>
          <a:custGeom>
            <a:rect b="b" l="l" r="r" t="t"/>
            <a:pathLst>
              <a:path extrusionOk="0" h="50253" w="104837">
                <a:moveTo>
                  <a:pt x="3675" y="1"/>
                </a:moveTo>
                <a:lnTo>
                  <a:pt x="1" y="50252"/>
                </a:lnTo>
                <a:lnTo>
                  <a:pt x="104836" y="50252"/>
                </a:lnTo>
                <a:lnTo>
                  <a:pt x="104836" y="1"/>
                </a:ln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8"/>
          <p:cNvSpPr txBox="1"/>
          <p:nvPr/>
        </p:nvSpPr>
        <p:spPr>
          <a:xfrm>
            <a:off x="1077275" y="9260775"/>
            <a:ext cx="59286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200">
                <a:solidFill>
                  <a:schemeClr val="dk1"/>
                </a:solidFill>
                <a:highlight>
                  <a:srgbClr val="EDF9F9"/>
                </a:highlight>
                <a:latin typeface="Mada"/>
                <a:ea typeface="Mada"/>
                <a:cs typeface="Mada"/>
                <a:sym typeface="Mada"/>
              </a:rPr>
              <a:t>Diagnosis &amp; Complications</a:t>
            </a:r>
            <a:endParaRPr b="1" sz="1200">
              <a:solidFill>
                <a:schemeClr val="dk1"/>
              </a:solidFill>
              <a:highlight>
                <a:srgbClr val="EDF9F9"/>
              </a:highlight>
              <a:latin typeface="Mada"/>
              <a:ea typeface="Mada"/>
              <a:cs typeface="Mada"/>
              <a:sym typeface="Mada"/>
            </a:endParaRPr>
          </a:p>
          <a:p>
            <a:pPr indent="-298450" lvl="0" marL="457200" rtl="0" algn="l">
              <a:lnSpc>
                <a:spcPct val="100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Imaging: CT scan or Upright Chest X-ray </a:t>
            </a:r>
            <a:r>
              <a:rPr lang="en-GB" sz="1100">
                <a:solidFill>
                  <a:srgbClr val="B7B7B7"/>
                </a:solidFill>
                <a:latin typeface="Mada"/>
                <a:ea typeface="Mada"/>
                <a:cs typeface="Mada"/>
                <a:sym typeface="Mada"/>
              </a:rPr>
              <a:t>(Pneumoperitoneum or hydrothorax)</a:t>
            </a:r>
            <a:endParaRPr sz="1100">
              <a:solidFill>
                <a:srgbClr val="B7B7B7"/>
              </a:solidFill>
              <a:latin typeface="Mada"/>
              <a:ea typeface="Mada"/>
              <a:cs typeface="Mada"/>
              <a:sym typeface="Mada"/>
            </a:endParaRPr>
          </a:p>
          <a:p>
            <a:pPr indent="-298450" lvl="0" marL="457200" rtl="0" algn="l">
              <a:lnSpc>
                <a:spcPct val="100000"/>
              </a:lnSpc>
              <a:spcBef>
                <a:spcPts val="0"/>
              </a:spcBef>
              <a:spcAft>
                <a:spcPts val="0"/>
              </a:spcAft>
              <a:buClr>
                <a:srgbClr val="B7B7B7"/>
              </a:buClr>
              <a:buSzPts val="1100"/>
              <a:buFont typeface="Mada"/>
              <a:buChar char="●"/>
            </a:pPr>
            <a:r>
              <a:rPr lang="en-GB" sz="1100">
                <a:solidFill>
                  <a:schemeClr val="dk1"/>
                </a:solidFill>
                <a:latin typeface="Mada"/>
                <a:ea typeface="Mada"/>
                <a:cs typeface="Mada"/>
                <a:sym typeface="Mada"/>
              </a:rPr>
              <a:t>Patient will be at risk of sepsis </a:t>
            </a:r>
            <a:r>
              <a:rPr b="1" lang="en-GB" sz="1100">
                <a:solidFill>
                  <a:schemeClr val="dk1"/>
                </a:solidFill>
                <a:latin typeface="Mada"/>
                <a:ea typeface="Mada"/>
                <a:cs typeface="Mada"/>
                <a:sym typeface="Mada"/>
              </a:rPr>
              <a:t>within 1-2 hours </a:t>
            </a:r>
            <a:r>
              <a:rPr lang="en-GB" sz="1100">
                <a:solidFill>
                  <a:srgbClr val="6AA84F"/>
                </a:solidFill>
                <a:latin typeface="Mada"/>
                <a:ea typeface="Mada"/>
                <a:cs typeface="Mada"/>
                <a:sym typeface="Mada"/>
              </a:rPr>
              <a:t>(we must resuscitate &amp; repair it)</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Perforation may leak either into abdominal cavity (Peritonitis) = midline abdominal pain</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or thoracic cavity (usual site for the tear is above diaphragm) = Pleural and neck pain</a:t>
            </a:r>
            <a:endParaRPr sz="1100">
              <a:solidFill>
                <a:srgbClr val="B7B7B7"/>
              </a:solidFill>
              <a:latin typeface="Mada"/>
              <a:ea typeface="Mada"/>
              <a:cs typeface="Mada"/>
              <a:sym typeface="Mad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19"/>
          <p:cNvSpPr/>
          <p:nvPr/>
        </p:nvSpPr>
        <p:spPr>
          <a:xfrm>
            <a:off x="1246200" y="6323299"/>
            <a:ext cx="5172900" cy="1044600"/>
          </a:xfrm>
          <a:prstGeom prst="rect">
            <a:avLst/>
          </a:prstGeom>
          <a:noFill/>
          <a:ln cap="flat" cmpd="sng" w="28575">
            <a:solidFill>
              <a:srgbClr val="E6F8F6"/>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9"/>
          <p:cNvSpPr/>
          <p:nvPr/>
        </p:nvSpPr>
        <p:spPr>
          <a:xfrm>
            <a:off x="595350" y="1414200"/>
            <a:ext cx="6428700" cy="88974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340" name="Google Shape;340;p1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1" name="Google Shape;341;p19"/>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342" name="Google Shape;342;p19"/>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Perforation of the viscus</a:t>
            </a:r>
            <a:endParaRPr sz="2200"/>
          </a:p>
        </p:txBody>
      </p:sp>
      <p:sp>
        <p:nvSpPr>
          <p:cNvPr id="343" name="Google Shape;343;p19"/>
          <p:cNvSpPr txBox="1"/>
          <p:nvPr/>
        </p:nvSpPr>
        <p:spPr>
          <a:xfrm>
            <a:off x="4411400" y="10981175"/>
            <a:ext cx="610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6AA84F"/>
              </a:solidFill>
            </a:endParaRPr>
          </a:p>
        </p:txBody>
      </p:sp>
      <p:sp>
        <p:nvSpPr>
          <p:cNvPr id="344" name="Google Shape;344;p19"/>
          <p:cNvSpPr txBox="1"/>
          <p:nvPr/>
        </p:nvSpPr>
        <p:spPr>
          <a:xfrm>
            <a:off x="790501" y="1213275"/>
            <a:ext cx="4692600" cy="401700"/>
          </a:xfrm>
          <a:prstGeom prst="rect">
            <a:avLst/>
          </a:prstGeom>
          <a:noFill/>
          <a:ln>
            <a:noFill/>
          </a:ln>
        </p:spPr>
        <p:txBody>
          <a:bodyPr anchorCtr="0" anchor="ctr" bIns="91425" lIns="91425" spcFirstLastPara="1" rIns="91425" wrap="square" tIns="91425">
            <a:noAutofit/>
          </a:bodyPr>
          <a:lstStyle/>
          <a:p>
            <a:pPr indent="0" lvl="0" marL="0" rtl="0" algn="l">
              <a:lnSpc>
                <a:spcPct val="50000"/>
              </a:lnSpc>
              <a:spcBef>
                <a:spcPts val="0"/>
              </a:spcBef>
              <a:spcAft>
                <a:spcPts val="0"/>
              </a:spcAft>
              <a:buNone/>
            </a:pPr>
            <a:r>
              <a:rPr b="1" lang="en-GB" sz="2500">
                <a:solidFill>
                  <a:srgbClr val="FFDDD2"/>
                </a:solidFill>
                <a:latin typeface="Lora"/>
                <a:ea typeface="Lora"/>
                <a:cs typeface="Lora"/>
                <a:sym typeface="Lora"/>
              </a:rPr>
              <a:t>Gangrenous Appendicitis </a:t>
            </a:r>
            <a:endParaRPr b="1" sz="2500">
              <a:solidFill>
                <a:srgbClr val="FFDDD2"/>
              </a:solidFill>
              <a:latin typeface="Lora"/>
              <a:ea typeface="Lora"/>
              <a:cs typeface="Lora"/>
              <a:sym typeface="Lora"/>
            </a:endParaRPr>
          </a:p>
        </p:txBody>
      </p:sp>
      <p:sp>
        <p:nvSpPr>
          <p:cNvPr id="345" name="Google Shape;345;p19"/>
          <p:cNvSpPr txBox="1"/>
          <p:nvPr/>
        </p:nvSpPr>
        <p:spPr>
          <a:xfrm>
            <a:off x="763000" y="610388"/>
            <a:ext cx="2316600" cy="6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6000">
                <a:solidFill>
                  <a:srgbClr val="EDF9F9"/>
                </a:solidFill>
                <a:latin typeface="Reenie Beanie"/>
                <a:ea typeface="Reenie Beanie"/>
                <a:cs typeface="Reenie Beanie"/>
                <a:sym typeface="Reenie Beanie"/>
              </a:rPr>
              <a:t>03</a:t>
            </a:r>
            <a:endParaRPr b="1" sz="6000">
              <a:solidFill>
                <a:srgbClr val="EDF9F9"/>
              </a:solidFill>
              <a:latin typeface="Reenie Beanie"/>
              <a:ea typeface="Reenie Beanie"/>
              <a:cs typeface="Reenie Beanie"/>
              <a:sym typeface="Reenie Beanie"/>
            </a:endParaRPr>
          </a:p>
        </p:txBody>
      </p:sp>
      <p:grpSp>
        <p:nvGrpSpPr>
          <p:cNvPr id="346" name="Google Shape;346;p19"/>
          <p:cNvGrpSpPr/>
          <p:nvPr/>
        </p:nvGrpSpPr>
        <p:grpSpPr>
          <a:xfrm>
            <a:off x="931180" y="1673626"/>
            <a:ext cx="511410" cy="443143"/>
            <a:chOff x="5167420" y="776896"/>
            <a:chExt cx="989379" cy="857308"/>
          </a:xfrm>
        </p:grpSpPr>
        <p:grpSp>
          <p:nvGrpSpPr>
            <p:cNvPr id="347" name="Google Shape;347;p19"/>
            <p:cNvGrpSpPr/>
            <p:nvPr/>
          </p:nvGrpSpPr>
          <p:grpSpPr>
            <a:xfrm rot="-5400000">
              <a:off x="5233455" y="710861"/>
              <a:ext cx="857308" cy="989379"/>
              <a:chOff x="1764625" y="2304850"/>
              <a:chExt cx="987000" cy="1139050"/>
            </a:xfrm>
          </p:grpSpPr>
          <p:sp>
            <p:nvSpPr>
              <p:cNvPr id="348" name="Google Shape;348;p19"/>
              <p:cNvSpPr/>
              <p:nvPr/>
            </p:nvSpPr>
            <p:spPr>
              <a:xfrm flipH="1" rot="10800000">
                <a:off x="1764625" y="2304850"/>
                <a:ext cx="987000" cy="987000"/>
              </a:xfrm>
              <a:prstGeom prst="arc">
                <a:avLst>
                  <a:gd fmla="val 16200000" name="adj1"/>
                  <a:gd fmla="val 10774942" name="adj2"/>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9" name="Google Shape;349;p19"/>
              <p:cNvCxnSpPr/>
              <p:nvPr/>
            </p:nvCxnSpPr>
            <p:spPr>
              <a:xfrm>
                <a:off x="2263450" y="3296000"/>
                <a:ext cx="0" cy="147900"/>
              </a:xfrm>
              <a:prstGeom prst="straightConnector1">
                <a:avLst/>
              </a:prstGeom>
              <a:noFill/>
              <a:ln cap="flat" cmpd="sng" w="9525">
                <a:solidFill>
                  <a:srgbClr val="434343"/>
                </a:solidFill>
                <a:prstDash val="solid"/>
                <a:round/>
                <a:headEnd len="med" w="med" type="none"/>
                <a:tailEnd len="med" w="med" type="none"/>
              </a:ln>
            </p:spPr>
          </p:cxnSp>
        </p:grpSp>
        <p:sp>
          <p:nvSpPr>
            <p:cNvPr id="350" name="Google Shape;350;p19"/>
            <p:cNvSpPr/>
            <p:nvPr/>
          </p:nvSpPr>
          <p:spPr>
            <a:xfrm rot="-5400000">
              <a:off x="5297368" y="907113"/>
              <a:ext cx="597112" cy="597112"/>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1" name="Google Shape;351;p19"/>
          <p:cNvSpPr txBox="1"/>
          <p:nvPr/>
        </p:nvSpPr>
        <p:spPr>
          <a:xfrm>
            <a:off x="955383" y="1728508"/>
            <a:ext cx="4158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434343"/>
                </a:solidFill>
                <a:latin typeface="Bebas Neue"/>
                <a:ea typeface="Bebas Neue"/>
                <a:cs typeface="Bebas Neue"/>
                <a:sym typeface="Bebas Neue"/>
              </a:rPr>
              <a:t>01</a:t>
            </a:r>
            <a:endParaRPr sz="1500">
              <a:solidFill>
                <a:srgbClr val="434343"/>
              </a:solidFill>
              <a:latin typeface="Bebas Neue"/>
              <a:ea typeface="Bebas Neue"/>
              <a:cs typeface="Bebas Neue"/>
              <a:sym typeface="Bebas Neue"/>
            </a:endParaRPr>
          </a:p>
        </p:txBody>
      </p:sp>
      <p:sp>
        <p:nvSpPr>
          <p:cNvPr id="352" name="Google Shape;352;p19"/>
          <p:cNvSpPr txBox="1"/>
          <p:nvPr/>
        </p:nvSpPr>
        <p:spPr>
          <a:xfrm>
            <a:off x="1442600" y="1598425"/>
            <a:ext cx="5338200" cy="7692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Appendicitis starts by </a:t>
            </a:r>
            <a:r>
              <a:rPr b="1" lang="en-GB" sz="1100">
                <a:solidFill>
                  <a:srgbClr val="B7B7B7"/>
                </a:solidFill>
                <a:latin typeface="Mada"/>
                <a:ea typeface="Mada"/>
                <a:cs typeface="Mada"/>
                <a:sym typeface="Mada"/>
              </a:rPr>
              <a:t>unknown</a:t>
            </a:r>
            <a:r>
              <a:rPr lang="en-GB" sz="1100">
                <a:solidFill>
                  <a:srgbClr val="B7B7B7"/>
                </a:solidFill>
                <a:latin typeface="Mada"/>
                <a:ea typeface="Mada"/>
                <a:cs typeface="Mada"/>
                <a:sym typeface="Mada"/>
              </a:rPr>
              <a:t> etiology that causes Appendix’s submucosal lymphoid tissue </a:t>
            </a:r>
            <a:r>
              <a:rPr b="1" lang="en-GB" sz="1100">
                <a:solidFill>
                  <a:srgbClr val="B7B7B7"/>
                </a:solidFill>
                <a:latin typeface="Mada"/>
                <a:ea typeface="Mada"/>
                <a:cs typeface="Mada"/>
                <a:sym typeface="Mada"/>
              </a:rPr>
              <a:t>hypertrophy</a:t>
            </a:r>
            <a:r>
              <a:rPr lang="en-GB" sz="1100">
                <a:solidFill>
                  <a:srgbClr val="B7B7B7"/>
                </a:solidFill>
                <a:latin typeface="Mada"/>
                <a:ea typeface="Mada"/>
                <a:cs typeface="Mada"/>
                <a:sym typeface="Mada"/>
              </a:rPr>
              <a:t>, ↝ This hypertrophy </a:t>
            </a:r>
            <a:r>
              <a:rPr b="1" lang="en-GB" sz="1100">
                <a:solidFill>
                  <a:srgbClr val="B7B7B7"/>
                </a:solidFill>
                <a:latin typeface="Mada"/>
                <a:ea typeface="Mada"/>
                <a:cs typeface="Mada"/>
                <a:sym typeface="Mada"/>
              </a:rPr>
              <a:t>narrows</a:t>
            </a:r>
            <a:r>
              <a:rPr lang="en-GB" sz="1100">
                <a:solidFill>
                  <a:srgbClr val="B7B7B7"/>
                </a:solidFill>
                <a:latin typeface="Mada"/>
                <a:ea typeface="Mada"/>
                <a:cs typeface="Mada"/>
                <a:sym typeface="Mada"/>
              </a:rPr>
              <a:t> or decompress appendix lumen ↝ Hinges</a:t>
            </a:r>
            <a:r>
              <a:rPr b="1" lang="en-GB" sz="1100">
                <a:solidFill>
                  <a:srgbClr val="B7B7B7"/>
                </a:solidFill>
                <a:latin typeface="Mada"/>
                <a:ea typeface="Mada"/>
                <a:cs typeface="Mada"/>
                <a:sym typeface="Mada"/>
              </a:rPr>
              <a:t> </a:t>
            </a:r>
            <a:r>
              <a:rPr b="1" lang="en-GB" sz="1100">
                <a:solidFill>
                  <a:srgbClr val="B7B7B7"/>
                </a:solidFill>
                <a:latin typeface="Mada"/>
                <a:ea typeface="Mada"/>
                <a:cs typeface="Mada"/>
                <a:sym typeface="Mada"/>
              </a:rPr>
              <a:t>fecolith </a:t>
            </a:r>
            <a:r>
              <a:rPr b="1" lang="en-GB" sz="1100">
                <a:solidFill>
                  <a:srgbClr val="B7B7B7"/>
                </a:solidFill>
                <a:latin typeface="Mada"/>
                <a:ea typeface="Mada"/>
                <a:cs typeface="Mada"/>
                <a:sym typeface="Mada"/>
              </a:rPr>
              <a:t>or any foreign body</a:t>
            </a:r>
            <a:r>
              <a:rPr lang="en-GB" sz="1100">
                <a:solidFill>
                  <a:srgbClr val="B7B7B7"/>
                </a:solidFill>
                <a:latin typeface="Mada"/>
                <a:ea typeface="Mada"/>
                <a:cs typeface="Mada"/>
                <a:sym typeface="Mada"/>
              </a:rPr>
              <a:t> which will later on cause the </a:t>
            </a:r>
            <a:r>
              <a:rPr b="1" lang="en-GB" sz="1100">
                <a:solidFill>
                  <a:srgbClr val="B7B7B7"/>
                </a:solidFill>
                <a:latin typeface="Mada"/>
                <a:ea typeface="Mada"/>
                <a:cs typeface="Mada"/>
                <a:sym typeface="Mada"/>
              </a:rPr>
              <a:t>obstruction.</a:t>
            </a:r>
            <a:endParaRPr b="1" sz="1100">
              <a:solidFill>
                <a:srgbClr val="B7B7B7"/>
              </a:solidFill>
              <a:latin typeface="Mada"/>
              <a:ea typeface="Mada"/>
              <a:cs typeface="Mada"/>
              <a:sym typeface="Mada"/>
            </a:endParaRPr>
          </a:p>
        </p:txBody>
      </p:sp>
      <p:grpSp>
        <p:nvGrpSpPr>
          <p:cNvPr id="353" name="Google Shape;353;p19"/>
          <p:cNvGrpSpPr/>
          <p:nvPr/>
        </p:nvGrpSpPr>
        <p:grpSpPr>
          <a:xfrm>
            <a:off x="931180" y="2511826"/>
            <a:ext cx="511410" cy="443143"/>
            <a:chOff x="5167420" y="776896"/>
            <a:chExt cx="989379" cy="857308"/>
          </a:xfrm>
        </p:grpSpPr>
        <p:grpSp>
          <p:nvGrpSpPr>
            <p:cNvPr id="354" name="Google Shape;354;p19"/>
            <p:cNvGrpSpPr/>
            <p:nvPr/>
          </p:nvGrpSpPr>
          <p:grpSpPr>
            <a:xfrm rot="-5400000">
              <a:off x="5233455" y="710861"/>
              <a:ext cx="857308" cy="989379"/>
              <a:chOff x="1764625" y="2304850"/>
              <a:chExt cx="987000" cy="1139050"/>
            </a:xfrm>
          </p:grpSpPr>
          <p:sp>
            <p:nvSpPr>
              <p:cNvPr id="355" name="Google Shape;355;p19"/>
              <p:cNvSpPr/>
              <p:nvPr/>
            </p:nvSpPr>
            <p:spPr>
              <a:xfrm flipH="1" rot="10800000">
                <a:off x="1764625" y="2304850"/>
                <a:ext cx="987000" cy="987000"/>
              </a:xfrm>
              <a:prstGeom prst="arc">
                <a:avLst>
                  <a:gd fmla="val 16200000" name="adj1"/>
                  <a:gd fmla="val 10774942" name="adj2"/>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6" name="Google Shape;356;p19"/>
              <p:cNvCxnSpPr/>
              <p:nvPr/>
            </p:nvCxnSpPr>
            <p:spPr>
              <a:xfrm>
                <a:off x="2263450" y="3296000"/>
                <a:ext cx="0" cy="147900"/>
              </a:xfrm>
              <a:prstGeom prst="straightConnector1">
                <a:avLst/>
              </a:prstGeom>
              <a:noFill/>
              <a:ln cap="flat" cmpd="sng" w="9525">
                <a:solidFill>
                  <a:srgbClr val="434343"/>
                </a:solidFill>
                <a:prstDash val="solid"/>
                <a:round/>
                <a:headEnd len="med" w="med" type="none"/>
                <a:tailEnd len="med" w="med" type="none"/>
              </a:ln>
            </p:spPr>
          </p:cxnSp>
        </p:grpSp>
        <p:sp>
          <p:nvSpPr>
            <p:cNvPr id="357" name="Google Shape;357;p19"/>
            <p:cNvSpPr/>
            <p:nvPr/>
          </p:nvSpPr>
          <p:spPr>
            <a:xfrm rot="-5400000">
              <a:off x="5297368" y="907113"/>
              <a:ext cx="597112" cy="597112"/>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8" name="Google Shape;358;p19"/>
          <p:cNvSpPr txBox="1"/>
          <p:nvPr/>
        </p:nvSpPr>
        <p:spPr>
          <a:xfrm>
            <a:off x="955383" y="2566708"/>
            <a:ext cx="4158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434343"/>
                </a:solidFill>
                <a:latin typeface="Bebas Neue"/>
                <a:ea typeface="Bebas Neue"/>
                <a:cs typeface="Bebas Neue"/>
                <a:sym typeface="Bebas Neue"/>
              </a:rPr>
              <a:t>02</a:t>
            </a:r>
            <a:endParaRPr sz="1500">
              <a:solidFill>
                <a:srgbClr val="434343"/>
              </a:solidFill>
              <a:latin typeface="Bebas Neue"/>
              <a:ea typeface="Bebas Neue"/>
              <a:cs typeface="Bebas Neue"/>
              <a:sym typeface="Bebas Neue"/>
            </a:endParaRPr>
          </a:p>
        </p:txBody>
      </p:sp>
      <p:sp>
        <p:nvSpPr>
          <p:cNvPr id="359" name="Google Shape;359;p19"/>
          <p:cNvSpPr txBox="1"/>
          <p:nvPr/>
        </p:nvSpPr>
        <p:spPr>
          <a:xfrm>
            <a:off x="1442600" y="2512825"/>
            <a:ext cx="5525700" cy="13764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This obstruction leads to</a:t>
            </a:r>
            <a:r>
              <a:rPr b="1" lang="en-GB" sz="1100">
                <a:solidFill>
                  <a:srgbClr val="B7B7B7"/>
                </a:solidFill>
                <a:latin typeface="Mada"/>
                <a:ea typeface="Mada"/>
                <a:cs typeface="Mada"/>
                <a:sym typeface="Mada"/>
              </a:rPr>
              <a:t> bacterial overgrowth,</a:t>
            </a:r>
            <a:r>
              <a:rPr lang="en-GB" sz="1100">
                <a:solidFill>
                  <a:srgbClr val="B7B7B7"/>
                </a:solidFill>
                <a:latin typeface="Mada"/>
                <a:ea typeface="Mada"/>
                <a:cs typeface="Mada"/>
                <a:sym typeface="Mada"/>
              </a:rPr>
              <a:t> inflammation, edema, lymphatic and vascular compromise and finally↝ </a:t>
            </a:r>
            <a:r>
              <a:rPr b="1" lang="en-GB" sz="1100">
                <a:solidFill>
                  <a:srgbClr val="B7B7B7"/>
                </a:solidFill>
                <a:latin typeface="Mada"/>
                <a:ea typeface="Mada"/>
                <a:cs typeface="Mada"/>
                <a:sym typeface="Mada"/>
              </a:rPr>
              <a:t>gangrene and perforation.</a:t>
            </a:r>
            <a:endParaRPr b="1" sz="1100">
              <a:solidFill>
                <a:srgbClr val="B7B7B7"/>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Within 12–24 hours, the appendix distal to the site of obstruction becomes inflamed and subsequently gangrenous. </a:t>
            </a:r>
            <a:endParaRPr sz="1100">
              <a:solidFill>
                <a:srgbClr val="1C4588"/>
              </a:solidFill>
              <a:latin typeface="Mada"/>
              <a:ea typeface="Mada"/>
              <a:cs typeface="Mada"/>
              <a:sym typeface="Mada"/>
            </a:endParaRPr>
          </a:p>
          <a:p>
            <a:pPr indent="0" lvl="0" marL="0" rtl="0" algn="l">
              <a:spcBef>
                <a:spcPts val="0"/>
              </a:spcBef>
              <a:spcAft>
                <a:spcPts val="0"/>
              </a:spcAft>
              <a:buNone/>
            </a:pPr>
            <a:r>
              <a:t/>
            </a:r>
            <a:endParaRPr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In the </a:t>
            </a:r>
            <a:r>
              <a:rPr b="1" lang="en-GB" sz="1100">
                <a:solidFill>
                  <a:srgbClr val="1C4588"/>
                </a:solidFill>
                <a:latin typeface="Mada"/>
                <a:ea typeface="Mada"/>
                <a:cs typeface="Mada"/>
                <a:sym typeface="Mada"/>
              </a:rPr>
              <a:t>nonobstructive</a:t>
            </a:r>
            <a:r>
              <a:rPr lang="en-GB" sz="1100">
                <a:solidFill>
                  <a:srgbClr val="1C4588"/>
                </a:solidFill>
                <a:latin typeface="Mada"/>
                <a:ea typeface="Mada"/>
                <a:cs typeface="Mada"/>
                <a:sym typeface="Mada"/>
              </a:rPr>
              <a:t> or catarrhal type (1/3 of cases), inflammation of the wall of the appendix causes venous congestion ↝ compromise arterial inflow. especially in the </a:t>
            </a:r>
            <a:r>
              <a:rPr b="1" lang="en-GB" sz="1100">
                <a:solidFill>
                  <a:srgbClr val="1C4588"/>
                </a:solidFill>
                <a:latin typeface="Mada"/>
                <a:ea typeface="Mada"/>
                <a:cs typeface="Mada"/>
                <a:sym typeface="Mada"/>
              </a:rPr>
              <a:t>distal appendix</a:t>
            </a:r>
            <a:r>
              <a:rPr lang="en-GB" sz="1100">
                <a:solidFill>
                  <a:srgbClr val="1C4588"/>
                </a:solidFill>
                <a:latin typeface="Mada"/>
                <a:ea typeface="Mada"/>
                <a:cs typeface="Mada"/>
                <a:sym typeface="Mada"/>
              </a:rPr>
              <a:t> where the artery lies in a subperitoneal position</a:t>
            </a:r>
            <a:endParaRPr sz="1100">
              <a:solidFill>
                <a:srgbClr val="1C4588"/>
              </a:solidFill>
              <a:latin typeface="Mada"/>
              <a:ea typeface="Mada"/>
              <a:cs typeface="Mada"/>
              <a:sym typeface="Mada"/>
            </a:endParaRPr>
          </a:p>
        </p:txBody>
      </p:sp>
      <p:pic>
        <p:nvPicPr>
          <p:cNvPr id="360" name="Google Shape;360;p19">
            <a:hlinkClick r:id="rId3"/>
          </p:cNvPr>
          <p:cNvPicPr preferRelativeResize="0"/>
          <p:nvPr/>
        </p:nvPicPr>
        <p:blipFill>
          <a:blip r:embed="rId4">
            <a:alphaModFix/>
          </a:blip>
          <a:stretch>
            <a:fillRect/>
          </a:stretch>
        </p:blipFill>
        <p:spPr>
          <a:xfrm>
            <a:off x="1400475" y="6424150"/>
            <a:ext cx="2606951" cy="861357"/>
          </a:xfrm>
          <a:prstGeom prst="rect">
            <a:avLst/>
          </a:prstGeom>
          <a:noFill/>
          <a:ln>
            <a:noFill/>
          </a:ln>
        </p:spPr>
      </p:pic>
      <p:sp>
        <p:nvSpPr>
          <p:cNvPr id="361" name="Google Shape;361;p19"/>
          <p:cNvSpPr txBox="1"/>
          <p:nvPr/>
        </p:nvSpPr>
        <p:spPr>
          <a:xfrm>
            <a:off x="3947175" y="6502185"/>
            <a:ext cx="2459700" cy="9543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A: Acute appendicitis(Arrow)</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B : complicated perforated appendicitis (Arrow)</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a:solidFill>
                <a:srgbClr val="6AA84F"/>
              </a:solidFill>
            </a:endParaRPr>
          </a:p>
        </p:txBody>
      </p:sp>
      <p:grpSp>
        <p:nvGrpSpPr>
          <p:cNvPr id="362" name="Google Shape;362;p19"/>
          <p:cNvGrpSpPr/>
          <p:nvPr/>
        </p:nvGrpSpPr>
        <p:grpSpPr>
          <a:xfrm>
            <a:off x="931169" y="4026577"/>
            <a:ext cx="467181" cy="476434"/>
            <a:chOff x="2410712" y="2415450"/>
            <a:chExt cx="312600" cy="312600"/>
          </a:xfrm>
        </p:grpSpPr>
        <p:sp>
          <p:nvSpPr>
            <p:cNvPr id="363" name="Google Shape;363;p1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5" name="Google Shape;365;p19"/>
          <p:cNvSpPr txBox="1"/>
          <p:nvPr/>
        </p:nvSpPr>
        <p:spPr>
          <a:xfrm>
            <a:off x="1388450" y="4053213"/>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Presentation</a:t>
            </a:r>
            <a:endParaRPr b="1" sz="1800">
              <a:solidFill>
                <a:srgbClr val="006D77"/>
              </a:solidFill>
              <a:highlight>
                <a:srgbClr val="EDF9F9"/>
              </a:highlight>
              <a:latin typeface="Lora"/>
              <a:ea typeface="Lora"/>
              <a:cs typeface="Lora"/>
              <a:sym typeface="Lora"/>
            </a:endParaRPr>
          </a:p>
        </p:txBody>
      </p:sp>
      <p:sp>
        <p:nvSpPr>
          <p:cNvPr id="366" name="Google Shape;366;p19"/>
          <p:cNvSpPr txBox="1"/>
          <p:nvPr/>
        </p:nvSpPr>
        <p:spPr>
          <a:xfrm>
            <a:off x="1438700" y="4463225"/>
            <a:ext cx="5338200" cy="18777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 </a:t>
            </a:r>
            <a:r>
              <a:rPr b="1" lang="en-GB" sz="1100">
                <a:solidFill>
                  <a:srgbClr val="1C4588"/>
                </a:solidFill>
                <a:latin typeface="Mada"/>
                <a:ea typeface="Mada"/>
                <a:cs typeface="Mada"/>
                <a:sym typeface="Mada"/>
              </a:rPr>
              <a:t>typical history </a:t>
            </a:r>
            <a:r>
              <a:rPr lang="en-GB" sz="1100">
                <a:solidFill>
                  <a:srgbClr val="1C4588"/>
                </a:solidFill>
                <a:latin typeface="Mada"/>
                <a:ea typeface="Mada"/>
                <a:cs typeface="Mada"/>
                <a:sym typeface="Mada"/>
              </a:rPr>
              <a:t>is of periumbilical pain (visceral midgut pain), followed  within several hours by right iliac fossa pain (somatic pain from parietal  peritonitis). Tenderness and muscle guarding in the right iliac fossa are the </a:t>
            </a:r>
            <a:r>
              <a:rPr b="1" lang="en-GB" sz="1100">
                <a:solidFill>
                  <a:srgbClr val="1C4588"/>
                </a:solidFill>
                <a:latin typeface="Mada"/>
                <a:ea typeface="Mada"/>
                <a:cs typeface="Mada"/>
                <a:sym typeface="Mada"/>
              </a:rPr>
              <a:t>most</a:t>
            </a:r>
            <a:r>
              <a:rPr lang="en-GB" sz="1100">
                <a:solidFill>
                  <a:srgbClr val="1C4588"/>
                </a:solidFill>
                <a:latin typeface="Mada"/>
                <a:ea typeface="Mada"/>
                <a:cs typeface="Mada"/>
                <a:sym typeface="Mada"/>
              </a:rPr>
              <a:t> </a:t>
            </a:r>
            <a:r>
              <a:rPr b="1" lang="en-GB" sz="1100">
                <a:solidFill>
                  <a:srgbClr val="1C4588"/>
                </a:solidFill>
                <a:latin typeface="Mada"/>
                <a:ea typeface="Mada"/>
                <a:cs typeface="Mada"/>
                <a:sym typeface="Mada"/>
              </a:rPr>
              <a:t>reliable signs  </a:t>
            </a:r>
            <a:endParaRPr b="1" sz="1100">
              <a:solidFill>
                <a:srgbClr val="1C4588"/>
              </a:solidFill>
              <a:latin typeface="Mada"/>
              <a:ea typeface="Mada"/>
              <a:cs typeface="Mada"/>
              <a:sym typeface="Mada"/>
            </a:endParaRPr>
          </a:p>
          <a:p>
            <a:pPr indent="-298450" lvl="0" marL="457200" rtl="0" algn="l">
              <a:spcBef>
                <a:spcPts val="0"/>
              </a:spcBef>
              <a:spcAft>
                <a:spcPts val="0"/>
              </a:spcAft>
              <a:buClr>
                <a:srgbClr val="93C47D"/>
              </a:buClr>
              <a:buSzPts val="1100"/>
              <a:buFont typeface="Mada"/>
              <a:buChar char="●"/>
            </a:pPr>
            <a:r>
              <a:rPr lang="en-GB" sz="1100">
                <a:solidFill>
                  <a:srgbClr val="93C47D"/>
                </a:solidFill>
                <a:latin typeface="Mada"/>
                <a:ea typeface="Mada"/>
                <a:cs typeface="Mada"/>
                <a:sym typeface="Mada"/>
              </a:rPr>
              <a:t>Appendix Perforation will have similar symptoms to any perforation (Sudden, </a:t>
            </a:r>
            <a:r>
              <a:rPr b="1" lang="en-GB" sz="1100">
                <a:solidFill>
                  <a:srgbClr val="93C47D"/>
                </a:solidFill>
                <a:latin typeface="Mada"/>
                <a:ea typeface="Mada"/>
                <a:cs typeface="Mada"/>
                <a:sym typeface="Mada"/>
              </a:rPr>
              <a:t>Progressing &amp; constant</a:t>
            </a:r>
            <a:r>
              <a:rPr lang="en-GB" sz="1100">
                <a:solidFill>
                  <a:srgbClr val="93C47D"/>
                </a:solidFill>
                <a:latin typeface="Mada"/>
                <a:ea typeface="Mada"/>
                <a:cs typeface="Mada"/>
                <a:sym typeface="Mada"/>
              </a:rPr>
              <a:t>”Never relieved”).</a:t>
            </a:r>
            <a:endParaRPr sz="1100">
              <a:solidFill>
                <a:srgbClr val="93C47D"/>
              </a:solidFill>
              <a:latin typeface="Mada"/>
              <a:ea typeface="Mada"/>
              <a:cs typeface="Mada"/>
              <a:sym typeface="Mada"/>
            </a:endParaRPr>
          </a:p>
          <a:p>
            <a:pPr indent="-298450" lvl="1" marL="914400" rtl="0" algn="l">
              <a:spcBef>
                <a:spcPts val="0"/>
              </a:spcBef>
              <a:spcAft>
                <a:spcPts val="0"/>
              </a:spcAft>
              <a:buClr>
                <a:srgbClr val="93C47D"/>
              </a:buClr>
              <a:buSzPts val="1100"/>
              <a:buFont typeface="Mada"/>
              <a:buChar char="○"/>
            </a:pPr>
            <a:r>
              <a:rPr lang="en-GB" sz="1100">
                <a:solidFill>
                  <a:srgbClr val="93C47D"/>
                </a:solidFill>
                <a:latin typeface="Mada"/>
                <a:ea typeface="Mada"/>
                <a:cs typeface="Mada"/>
                <a:sym typeface="Mada"/>
              </a:rPr>
              <a:t>Although, Appendix is an </a:t>
            </a:r>
            <a:r>
              <a:rPr b="1" lang="en-GB" sz="1100">
                <a:solidFill>
                  <a:srgbClr val="93C47D"/>
                </a:solidFill>
                <a:latin typeface="Mada"/>
                <a:ea typeface="Mada"/>
                <a:cs typeface="Mada"/>
                <a:sym typeface="Mada"/>
              </a:rPr>
              <a:t>exception</a:t>
            </a:r>
            <a:r>
              <a:rPr lang="en-GB" sz="1100">
                <a:solidFill>
                  <a:srgbClr val="93C47D"/>
                </a:solidFill>
                <a:latin typeface="Mada"/>
                <a:ea typeface="Mada"/>
                <a:cs typeface="Mada"/>
                <a:sym typeface="Mada"/>
              </a:rPr>
              <a:t> have a period of relieve. (Inflamed appendix cause dissension of the peritoneum, so when it gets perforated, the distention relieved, so the pain relieved with it) </a:t>
            </a:r>
            <a:endParaRPr sz="1100">
              <a:solidFill>
                <a:srgbClr val="93C47D"/>
              </a:solidFill>
              <a:latin typeface="Mada"/>
              <a:ea typeface="Mada"/>
              <a:cs typeface="Mada"/>
              <a:sym typeface="Mada"/>
            </a:endParaRPr>
          </a:p>
          <a:p>
            <a:pPr indent="-298450" lvl="1" marL="914400" rtl="0" algn="l">
              <a:spcBef>
                <a:spcPts val="0"/>
              </a:spcBef>
              <a:spcAft>
                <a:spcPts val="0"/>
              </a:spcAft>
              <a:buClr>
                <a:srgbClr val="93C47D"/>
              </a:buClr>
              <a:buSzPts val="1100"/>
              <a:buFont typeface="Mada"/>
              <a:buChar char="○"/>
            </a:pPr>
            <a:r>
              <a:rPr lang="en-GB" sz="1100">
                <a:solidFill>
                  <a:srgbClr val="93C47D"/>
                </a:solidFill>
                <a:latin typeface="Mada"/>
                <a:ea typeface="Mada"/>
                <a:cs typeface="Mada"/>
                <a:sym typeface="Mada"/>
              </a:rPr>
              <a:t>Improvement </a:t>
            </a:r>
            <a:r>
              <a:rPr b="1" lang="en-GB" sz="1100">
                <a:solidFill>
                  <a:srgbClr val="93C47D"/>
                </a:solidFill>
                <a:latin typeface="Mada"/>
                <a:ea typeface="Mada"/>
                <a:cs typeface="Mada"/>
                <a:sym typeface="Mada"/>
              </a:rPr>
              <a:t>only for some time, </a:t>
            </a:r>
            <a:r>
              <a:rPr lang="en-GB" sz="1100">
                <a:solidFill>
                  <a:srgbClr val="93C47D"/>
                </a:solidFill>
                <a:latin typeface="Mada"/>
                <a:ea typeface="Mada"/>
                <a:cs typeface="Mada"/>
                <a:sym typeface="Mada"/>
              </a:rPr>
              <a:t>then the pain will exacerbate </a:t>
            </a:r>
            <a:endParaRPr sz="1100">
              <a:solidFill>
                <a:srgbClr val="93C47D"/>
              </a:solidFill>
              <a:latin typeface="Mada"/>
              <a:ea typeface="Mada"/>
              <a:cs typeface="Mada"/>
              <a:sym typeface="Mada"/>
            </a:endParaRPr>
          </a:p>
        </p:txBody>
      </p:sp>
      <p:sp>
        <p:nvSpPr>
          <p:cNvPr id="367" name="Google Shape;367;p19"/>
          <p:cNvSpPr txBox="1"/>
          <p:nvPr/>
        </p:nvSpPr>
        <p:spPr>
          <a:xfrm>
            <a:off x="879175" y="6285026"/>
            <a:ext cx="998100" cy="461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GB" sz="1800">
                <a:solidFill>
                  <a:srgbClr val="006D77"/>
                </a:solidFill>
                <a:highlight>
                  <a:srgbClr val="E6F8F6"/>
                </a:highlight>
                <a:latin typeface="Mada"/>
                <a:ea typeface="Mada"/>
                <a:cs typeface="Mada"/>
                <a:sym typeface="Mada"/>
              </a:rPr>
              <a:t>A</a:t>
            </a:r>
            <a:endParaRPr sz="2000">
              <a:solidFill>
                <a:srgbClr val="006D77"/>
              </a:solidFill>
              <a:highlight>
                <a:srgbClr val="E6F8F6"/>
              </a:highlight>
            </a:endParaRPr>
          </a:p>
        </p:txBody>
      </p:sp>
      <p:sp>
        <p:nvSpPr>
          <p:cNvPr id="368" name="Google Shape;368;p19"/>
          <p:cNvSpPr txBox="1"/>
          <p:nvPr/>
        </p:nvSpPr>
        <p:spPr>
          <a:xfrm>
            <a:off x="2184575" y="6285026"/>
            <a:ext cx="998100" cy="4617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rPr lang="en-GB" sz="1800">
                <a:solidFill>
                  <a:srgbClr val="006D77"/>
                </a:solidFill>
                <a:highlight>
                  <a:srgbClr val="E6F8F6"/>
                </a:highlight>
                <a:latin typeface="Mada"/>
                <a:ea typeface="Mada"/>
                <a:cs typeface="Mada"/>
                <a:sym typeface="Mada"/>
              </a:rPr>
              <a:t>B</a:t>
            </a:r>
            <a:endParaRPr sz="2000">
              <a:solidFill>
                <a:srgbClr val="006D77"/>
              </a:solidFill>
              <a:highlight>
                <a:srgbClr val="E6F8F6"/>
              </a:highlight>
            </a:endParaRPr>
          </a:p>
        </p:txBody>
      </p:sp>
      <p:grpSp>
        <p:nvGrpSpPr>
          <p:cNvPr id="369" name="Google Shape;369;p19"/>
          <p:cNvGrpSpPr/>
          <p:nvPr/>
        </p:nvGrpSpPr>
        <p:grpSpPr>
          <a:xfrm>
            <a:off x="928244" y="7509265"/>
            <a:ext cx="467181" cy="476434"/>
            <a:chOff x="2410712" y="2415450"/>
            <a:chExt cx="312600" cy="312600"/>
          </a:xfrm>
        </p:grpSpPr>
        <p:sp>
          <p:nvSpPr>
            <p:cNvPr id="370" name="Google Shape;370;p1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2" name="Google Shape;372;p19"/>
          <p:cNvSpPr txBox="1"/>
          <p:nvPr/>
        </p:nvSpPr>
        <p:spPr>
          <a:xfrm>
            <a:off x="1385526" y="7535900"/>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Complications</a:t>
            </a:r>
            <a:endParaRPr b="1" sz="1800">
              <a:solidFill>
                <a:srgbClr val="006D77"/>
              </a:solidFill>
              <a:highlight>
                <a:srgbClr val="EDF9F9"/>
              </a:highlight>
              <a:latin typeface="Lora"/>
              <a:ea typeface="Lora"/>
              <a:cs typeface="Lora"/>
              <a:sym typeface="Lora"/>
            </a:endParaRPr>
          </a:p>
        </p:txBody>
      </p:sp>
      <p:sp>
        <p:nvSpPr>
          <p:cNvPr id="373" name="Google Shape;373;p19"/>
          <p:cNvSpPr txBox="1"/>
          <p:nvPr/>
        </p:nvSpPr>
        <p:spPr>
          <a:xfrm>
            <a:off x="1438700" y="8034700"/>
            <a:ext cx="5338200" cy="22164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 overall mortality of appendicitis is less than 1%, rising to 5% if perforation occurs and increasing with age.</a:t>
            </a:r>
            <a:endParaRPr sz="1100">
              <a:solidFill>
                <a:srgbClr val="1C4588"/>
              </a:solidFill>
              <a:latin typeface="Mada"/>
              <a:ea typeface="Mada"/>
              <a:cs typeface="Mada"/>
              <a:sym typeface="Mada"/>
            </a:endParaRPr>
          </a:p>
          <a:p>
            <a:pPr indent="-298450" lvl="0" marL="4572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As mentioned earlier, peritoneum is an organ, and has his own response to inflammation. Rarely, Perforated appendix complicate to generalized peritonitis, why ?</a:t>
            </a:r>
            <a:endParaRPr sz="1100">
              <a:solidFill>
                <a:srgbClr val="B7B7B7"/>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This duo to the peritoneum response to appendix inflammation, which will make small bowel and omentum </a:t>
            </a:r>
            <a:r>
              <a:rPr b="1" lang="en-GB" sz="1100">
                <a:solidFill>
                  <a:srgbClr val="1C4588"/>
                </a:solidFill>
                <a:latin typeface="Mada"/>
                <a:ea typeface="Mada"/>
                <a:cs typeface="Mada"/>
                <a:sym typeface="Mada"/>
              </a:rPr>
              <a:t>adhere</a:t>
            </a:r>
            <a:r>
              <a:rPr lang="en-GB" sz="1100">
                <a:solidFill>
                  <a:srgbClr val="1C4588"/>
                </a:solidFill>
                <a:latin typeface="Mada"/>
                <a:ea typeface="Mada"/>
                <a:cs typeface="Mada"/>
                <a:sym typeface="Mada"/>
              </a:rPr>
              <a:t> to the appendix. So, when the appendix perforate, its content will remain (Localized) within the adhesion area.</a:t>
            </a:r>
            <a:r>
              <a:rPr lang="en-GB" sz="1100">
                <a:solidFill>
                  <a:srgbClr val="CC0000"/>
                </a:solidFill>
                <a:latin typeface="Mada"/>
                <a:ea typeface="Mada"/>
                <a:cs typeface="Mada"/>
                <a:sym typeface="Mada"/>
              </a:rPr>
              <a:t> (If left untreated, it will complicate to appendix mass, or pelvic abscess) </a:t>
            </a:r>
            <a:endParaRPr sz="1100">
              <a:solidFill>
                <a:srgbClr val="CC0000"/>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If perforation occurs </a:t>
            </a:r>
            <a:r>
              <a:rPr b="1" lang="en-GB" sz="1100">
                <a:solidFill>
                  <a:srgbClr val="1C4588"/>
                </a:solidFill>
                <a:latin typeface="Mada"/>
                <a:ea typeface="Mada"/>
                <a:cs typeface="Mada"/>
                <a:sym typeface="Mada"/>
              </a:rPr>
              <a:t>early</a:t>
            </a:r>
            <a:r>
              <a:rPr lang="en-GB" sz="1100">
                <a:solidFill>
                  <a:srgbClr val="1C4588"/>
                </a:solidFill>
                <a:latin typeface="Mada"/>
                <a:ea typeface="Mada"/>
                <a:cs typeface="Mada"/>
                <a:sym typeface="Mada"/>
              </a:rPr>
              <a:t> in the clinical course, the inflamed area will not have had time to be walled off, and </a:t>
            </a:r>
            <a:r>
              <a:rPr lang="en-GB" sz="1100">
                <a:solidFill>
                  <a:srgbClr val="CC0000"/>
                </a:solidFill>
                <a:latin typeface="Mada"/>
                <a:ea typeface="Mada"/>
                <a:cs typeface="Mada"/>
                <a:sym typeface="Mada"/>
              </a:rPr>
              <a:t>generalised peritonitis</a:t>
            </a:r>
            <a:r>
              <a:rPr lang="en-GB" sz="1100">
                <a:solidFill>
                  <a:srgbClr val="1C4588"/>
                </a:solidFill>
                <a:latin typeface="Mada"/>
                <a:ea typeface="Mada"/>
                <a:cs typeface="Mada"/>
                <a:sym typeface="Mada"/>
              </a:rPr>
              <a:t> follows. </a:t>
            </a:r>
            <a:endParaRPr sz="1100">
              <a:solidFill>
                <a:srgbClr val="1C4588"/>
              </a:solidFill>
              <a:latin typeface="Mada"/>
              <a:ea typeface="Mada"/>
              <a:cs typeface="Mada"/>
              <a:sym typeface="Mada"/>
            </a:endParaRPr>
          </a:p>
        </p:txBody>
      </p:sp>
      <p:grpSp>
        <p:nvGrpSpPr>
          <p:cNvPr id="374" name="Google Shape;374;p19"/>
          <p:cNvGrpSpPr/>
          <p:nvPr/>
        </p:nvGrpSpPr>
        <p:grpSpPr>
          <a:xfrm>
            <a:off x="1019824" y="4901607"/>
            <a:ext cx="334138" cy="413480"/>
            <a:chOff x="4960900" y="2433225"/>
            <a:chExt cx="48525" cy="60050"/>
          </a:xfrm>
        </p:grpSpPr>
        <p:sp>
          <p:nvSpPr>
            <p:cNvPr id="375" name="Google Shape;375;p19"/>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9"/>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7" name="Google Shape;377;p19"/>
          <p:cNvGrpSpPr/>
          <p:nvPr/>
        </p:nvGrpSpPr>
        <p:grpSpPr>
          <a:xfrm>
            <a:off x="1019824" y="8387869"/>
            <a:ext cx="334138" cy="413480"/>
            <a:chOff x="4960900" y="2433225"/>
            <a:chExt cx="48525" cy="60050"/>
          </a:xfrm>
        </p:grpSpPr>
        <p:sp>
          <p:nvSpPr>
            <p:cNvPr id="378" name="Google Shape;378;p19"/>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9"/>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20"/>
          <p:cNvSpPr/>
          <p:nvPr/>
        </p:nvSpPr>
        <p:spPr>
          <a:xfrm>
            <a:off x="2815925" y="4046941"/>
            <a:ext cx="1951575" cy="201050"/>
          </a:xfrm>
          <a:custGeom>
            <a:rect b="b" l="l" r="r" t="t"/>
            <a:pathLst>
              <a:path extrusionOk="0" h="8042" w="78063">
                <a:moveTo>
                  <a:pt x="0" y="572"/>
                </a:moveTo>
                <a:cubicBezTo>
                  <a:pt x="5475" y="572"/>
                  <a:pt x="11175" y="3286"/>
                  <a:pt x="15048" y="7155"/>
                </a:cubicBezTo>
                <a:cubicBezTo>
                  <a:pt x="16822" y="8927"/>
                  <a:pt x="20064" y="7155"/>
                  <a:pt x="22572" y="7155"/>
                </a:cubicBezTo>
                <a:cubicBezTo>
                  <a:pt x="31925" y="7155"/>
                  <a:pt x="40773" y="2839"/>
                  <a:pt x="49847" y="572"/>
                </a:cubicBezTo>
                <a:cubicBezTo>
                  <a:pt x="56490" y="-1088"/>
                  <a:pt x="64756" y="1373"/>
                  <a:pt x="69598" y="6215"/>
                </a:cubicBezTo>
                <a:cubicBezTo>
                  <a:pt x="71880" y="8497"/>
                  <a:pt x="74835" y="1512"/>
                  <a:pt x="78063" y="1512"/>
                </a:cubicBezTo>
              </a:path>
            </a:pathLst>
          </a:custGeom>
          <a:noFill/>
          <a:ln cap="flat" cmpd="sng" w="19050">
            <a:solidFill>
              <a:srgbClr val="FFDDD2"/>
            </a:solidFill>
            <a:prstDash val="dash"/>
            <a:round/>
            <a:headEnd len="med" w="med" type="none"/>
            <a:tailEnd len="med" w="med" type="none"/>
          </a:ln>
        </p:spPr>
      </p:sp>
      <p:sp>
        <p:nvSpPr>
          <p:cNvPr id="385" name="Google Shape;385;p20"/>
          <p:cNvSpPr/>
          <p:nvPr/>
        </p:nvSpPr>
        <p:spPr>
          <a:xfrm>
            <a:off x="595350" y="1414200"/>
            <a:ext cx="6428700" cy="49410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386" name="Google Shape;386;p2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7" name="Google Shape;387;p20"/>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388" name="Google Shape;388;p20"/>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Perforation of the viscus</a:t>
            </a:r>
            <a:endParaRPr sz="2200"/>
          </a:p>
        </p:txBody>
      </p:sp>
      <p:sp>
        <p:nvSpPr>
          <p:cNvPr id="389" name="Google Shape;389;p20"/>
          <p:cNvSpPr txBox="1"/>
          <p:nvPr/>
        </p:nvSpPr>
        <p:spPr>
          <a:xfrm>
            <a:off x="4411400" y="10981175"/>
            <a:ext cx="610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6AA84F"/>
              </a:solidFill>
            </a:endParaRPr>
          </a:p>
        </p:txBody>
      </p:sp>
      <p:sp>
        <p:nvSpPr>
          <p:cNvPr id="390" name="Google Shape;390;p20"/>
          <p:cNvSpPr txBox="1"/>
          <p:nvPr/>
        </p:nvSpPr>
        <p:spPr>
          <a:xfrm>
            <a:off x="790501" y="1213275"/>
            <a:ext cx="4692600" cy="401700"/>
          </a:xfrm>
          <a:prstGeom prst="rect">
            <a:avLst/>
          </a:prstGeom>
          <a:noFill/>
          <a:ln>
            <a:noFill/>
          </a:ln>
        </p:spPr>
        <p:txBody>
          <a:bodyPr anchorCtr="0" anchor="ctr" bIns="91425" lIns="91425" spcFirstLastPara="1" rIns="91425" wrap="square" tIns="91425">
            <a:noAutofit/>
          </a:bodyPr>
          <a:lstStyle/>
          <a:p>
            <a:pPr indent="0" lvl="0" marL="0" rtl="0" algn="l">
              <a:lnSpc>
                <a:spcPct val="50000"/>
              </a:lnSpc>
              <a:spcBef>
                <a:spcPts val="0"/>
              </a:spcBef>
              <a:spcAft>
                <a:spcPts val="0"/>
              </a:spcAft>
              <a:buNone/>
            </a:pPr>
            <a:r>
              <a:rPr b="1" lang="en-GB" sz="2500">
                <a:solidFill>
                  <a:srgbClr val="FFDDD2"/>
                </a:solidFill>
                <a:latin typeface="Lora"/>
                <a:ea typeface="Lora"/>
                <a:cs typeface="Lora"/>
                <a:sym typeface="Lora"/>
              </a:rPr>
              <a:t>Perforated gallbladder</a:t>
            </a:r>
            <a:endParaRPr b="1" sz="2500">
              <a:solidFill>
                <a:srgbClr val="FFDDD2"/>
              </a:solidFill>
              <a:latin typeface="Lora"/>
              <a:ea typeface="Lora"/>
              <a:cs typeface="Lora"/>
              <a:sym typeface="Lora"/>
            </a:endParaRPr>
          </a:p>
        </p:txBody>
      </p:sp>
      <p:sp>
        <p:nvSpPr>
          <p:cNvPr id="391" name="Google Shape;391;p20"/>
          <p:cNvSpPr txBox="1"/>
          <p:nvPr/>
        </p:nvSpPr>
        <p:spPr>
          <a:xfrm>
            <a:off x="763000" y="610388"/>
            <a:ext cx="2316600" cy="6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6000">
                <a:solidFill>
                  <a:srgbClr val="EDF9F9"/>
                </a:solidFill>
                <a:latin typeface="Reenie Beanie"/>
                <a:ea typeface="Reenie Beanie"/>
                <a:cs typeface="Reenie Beanie"/>
                <a:sym typeface="Reenie Beanie"/>
              </a:rPr>
              <a:t>04</a:t>
            </a:r>
            <a:endParaRPr b="1" sz="6000">
              <a:solidFill>
                <a:srgbClr val="EDF9F9"/>
              </a:solidFill>
              <a:latin typeface="Reenie Beanie"/>
              <a:ea typeface="Reenie Beanie"/>
              <a:cs typeface="Reenie Beanie"/>
              <a:sym typeface="Reenie Beanie"/>
            </a:endParaRPr>
          </a:p>
        </p:txBody>
      </p:sp>
      <p:sp>
        <p:nvSpPr>
          <p:cNvPr id="392" name="Google Shape;392;p20"/>
          <p:cNvSpPr txBox="1"/>
          <p:nvPr/>
        </p:nvSpPr>
        <p:spPr>
          <a:xfrm>
            <a:off x="1263975" y="1582525"/>
            <a:ext cx="5525700" cy="17085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Gallbladder perforation is a rare but life-threatening </a:t>
            </a:r>
            <a:r>
              <a:rPr b="1" lang="en-GB" sz="1100">
                <a:solidFill>
                  <a:schemeClr val="dk1"/>
                </a:solidFill>
                <a:latin typeface="Mada"/>
                <a:ea typeface="Mada"/>
                <a:cs typeface="Mada"/>
                <a:sym typeface="Mada"/>
              </a:rPr>
              <a:t>complication of acute cholecystitis</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Persistent obstruction of the gallbladder ↝ Inflamed and edematous gallbladder ↝ if the obstruction couldn’t resolve ↝The transmural pressure in the wall of the gallbladder can result in </a:t>
            </a:r>
            <a:r>
              <a:rPr b="1" lang="en-GB" sz="1100">
                <a:solidFill>
                  <a:srgbClr val="1C4588"/>
                </a:solidFill>
                <a:latin typeface="Mada"/>
                <a:ea typeface="Mada"/>
                <a:cs typeface="Mada"/>
                <a:sym typeface="Mada"/>
              </a:rPr>
              <a:t>venous ischaemia ↝ Impair arterial blood flow ↝ gangrene and ischemia</a:t>
            </a:r>
            <a:endParaRPr b="1" sz="1100">
              <a:solidFill>
                <a:srgbClr val="1C4588"/>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Another cause of (Biliary peritonitis) is iatrogenic, due to a ligature or clip slipping off the cystic duct</a:t>
            </a:r>
            <a:endParaRPr sz="1100">
              <a:solidFill>
                <a:srgbClr val="1C4588"/>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Gangrene (Bowel died) = not elevated lactate. It get elevated only in ischemia</a:t>
            </a:r>
            <a:endParaRPr sz="1100">
              <a:solidFill>
                <a:srgbClr val="6AA84F"/>
              </a:solidFill>
              <a:latin typeface="Mada"/>
              <a:ea typeface="Mada"/>
              <a:cs typeface="Mada"/>
              <a:sym typeface="Mada"/>
            </a:endParaRPr>
          </a:p>
        </p:txBody>
      </p:sp>
      <p:grpSp>
        <p:nvGrpSpPr>
          <p:cNvPr id="393" name="Google Shape;393;p20"/>
          <p:cNvGrpSpPr/>
          <p:nvPr/>
        </p:nvGrpSpPr>
        <p:grpSpPr>
          <a:xfrm>
            <a:off x="943624" y="2006007"/>
            <a:ext cx="334138" cy="413480"/>
            <a:chOff x="4960900" y="2433225"/>
            <a:chExt cx="48525" cy="60050"/>
          </a:xfrm>
        </p:grpSpPr>
        <p:sp>
          <p:nvSpPr>
            <p:cNvPr id="394" name="Google Shape;394;p20"/>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0"/>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6" name="Google Shape;396;p20"/>
          <p:cNvSpPr/>
          <p:nvPr/>
        </p:nvSpPr>
        <p:spPr>
          <a:xfrm>
            <a:off x="3230547" y="3621294"/>
            <a:ext cx="1005900" cy="9822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0"/>
          <p:cNvSpPr txBox="1"/>
          <p:nvPr/>
        </p:nvSpPr>
        <p:spPr>
          <a:xfrm>
            <a:off x="2105588" y="3195675"/>
            <a:ext cx="3527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Presentation &amp; Complications</a:t>
            </a:r>
            <a:endParaRPr b="1" sz="1800">
              <a:solidFill>
                <a:srgbClr val="006D77"/>
              </a:solidFill>
              <a:highlight>
                <a:srgbClr val="EDF9F9"/>
              </a:highlight>
              <a:latin typeface="Lora"/>
              <a:ea typeface="Lora"/>
              <a:cs typeface="Lora"/>
              <a:sym typeface="Lora"/>
            </a:endParaRPr>
          </a:p>
        </p:txBody>
      </p:sp>
      <p:sp>
        <p:nvSpPr>
          <p:cNvPr id="398" name="Google Shape;398;p20"/>
          <p:cNvSpPr txBox="1"/>
          <p:nvPr/>
        </p:nvSpPr>
        <p:spPr>
          <a:xfrm>
            <a:off x="839200" y="3568237"/>
            <a:ext cx="1951500" cy="17085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SzPts val="1100"/>
              <a:buFont typeface="Mada"/>
              <a:buChar char="●"/>
            </a:pPr>
            <a:r>
              <a:rPr lang="en-GB" sz="1100">
                <a:solidFill>
                  <a:srgbClr val="1C4588"/>
                </a:solidFill>
                <a:latin typeface="Mada"/>
                <a:ea typeface="Mada"/>
                <a:cs typeface="Mada"/>
                <a:sym typeface="Mada"/>
              </a:rPr>
              <a:t>Perforation may be contained by the liver or surrounding viscera leading to localised </a:t>
            </a:r>
            <a:r>
              <a:rPr b="1" lang="en-GB" sz="1100">
                <a:solidFill>
                  <a:srgbClr val="1C4588"/>
                </a:solidFill>
                <a:latin typeface="Mada"/>
                <a:ea typeface="Mada"/>
                <a:cs typeface="Mada"/>
                <a:sym typeface="Mada"/>
              </a:rPr>
              <a:t>abscess</a:t>
            </a:r>
            <a:r>
              <a:rPr lang="en-GB" sz="1100">
                <a:latin typeface="Mada"/>
                <a:ea typeface="Mada"/>
                <a:cs typeface="Mada"/>
                <a:sym typeface="Mada"/>
              </a:rPr>
              <a:t> ↝ can be indistinguishable from uncomplicated acute cholecystitis. </a:t>
            </a:r>
            <a:endParaRPr sz="1100">
              <a:latin typeface="Mada"/>
              <a:ea typeface="Mada"/>
              <a:cs typeface="Mada"/>
              <a:sym typeface="Mada"/>
            </a:endParaRPr>
          </a:p>
        </p:txBody>
      </p:sp>
      <p:sp>
        <p:nvSpPr>
          <p:cNvPr id="399" name="Google Shape;399;p20"/>
          <p:cNvSpPr txBox="1"/>
          <p:nvPr/>
        </p:nvSpPr>
        <p:spPr>
          <a:xfrm>
            <a:off x="4513325" y="3601200"/>
            <a:ext cx="2316600" cy="17085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If that protective mechanism failed, there will be</a:t>
            </a:r>
            <a:r>
              <a:rPr b="1" lang="en-GB" sz="1100">
                <a:solidFill>
                  <a:srgbClr val="B7B7B7"/>
                </a:solidFill>
                <a:latin typeface="Mada"/>
                <a:ea typeface="Mada"/>
                <a:cs typeface="Mada"/>
                <a:sym typeface="Mada"/>
              </a:rPr>
              <a:t> </a:t>
            </a:r>
            <a:r>
              <a:rPr b="1" lang="en-GB" sz="1100">
                <a:solidFill>
                  <a:srgbClr val="CC0000"/>
                </a:solidFill>
                <a:latin typeface="Mada"/>
                <a:ea typeface="Mada"/>
                <a:cs typeface="Mada"/>
                <a:sym typeface="Mada"/>
              </a:rPr>
              <a:t>biliary peritonitis </a:t>
            </a:r>
            <a:r>
              <a:rPr lang="en-GB" sz="1100">
                <a:solidFill>
                  <a:srgbClr val="B7B7B7"/>
                </a:solidFill>
                <a:latin typeface="Mada"/>
                <a:ea typeface="Mada"/>
                <a:cs typeface="Mada"/>
                <a:sym typeface="Mada"/>
              </a:rPr>
              <a:t>(Rigidity, progressive and constant pain)</a:t>
            </a:r>
            <a:endParaRPr sz="1100">
              <a:solidFill>
                <a:srgbClr val="B7B7B7"/>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Bacteria from gallbladder (E. coli, Klebsiella, and Strep. faecalis) can be a source of </a:t>
            </a:r>
            <a:r>
              <a:rPr b="1" lang="en-GB" sz="1100">
                <a:solidFill>
                  <a:srgbClr val="1C4588"/>
                </a:solidFill>
                <a:latin typeface="Mada"/>
                <a:ea typeface="Mada"/>
                <a:cs typeface="Mada"/>
                <a:sym typeface="Mada"/>
              </a:rPr>
              <a:t>sepsis</a:t>
            </a:r>
            <a:r>
              <a:rPr lang="en-GB" sz="1100">
                <a:solidFill>
                  <a:srgbClr val="1C4588"/>
                </a:solidFill>
                <a:latin typeface="Mada"/>
                <a:ea typeface="Mada"/>
                <a:cs typeface="Mada"/>
                <a:sym typeface="Mada"/>
              </a:rPr>
              <a:t>.</a:t>
            </a:r>
            <a:endParaRPr sz="1100">
              <a:solidFill>
                <a:srgbClr val="1C4588"/>
              </a:solidFill>
              <a:latin typeface="Mada"/>
              <a:ea typeface="Mada"/>
              <a:cs typeface="Mada"/>
              <a:sym typeface="Mada"/>
            </a:endParaRPr>
          </a:p>
        </p:txBody>
      </p:sp>
      <p:sp>
        <p:nvSpPr>
          <p:cNvPr id="400" name="Google Shape;400;p20"/>
          <p:cNvSpPr txBox="1"/>
          <p:nvPr/>
        </p:nvSpPr>
        <p:spPr>
          <a:xfrm>
            <a:off x="943625" y="5551325"/>
            <a:ext cx="3000000" cy="9852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b="1" lang="en-GB" sz="1200">
                <a:solidFill>
                  <a:schemeClr val="dk1"/>
                </a:solidFill>
                <a:latin typeface="Mada"/>
                <a:ea typeface="Mada"/>
                <a:cs typeface="Mada"/>
                <a:sym typeface="Mada"/>
              </a:rPr>
              <a:t>Diagnosis of perforation: </a:t>
            </a:r>
            <a:endParaRPr b="1" sz="1200">
              <a:solidFill>
                <a:schemeClr val="dk1"/>
              </a:solidFill>
              <a:latin typeface="Mada"/>
              <a:ea typeface="Mada"/>
              <a:cs typeface="Mada"/>
              <a:sym typeface="Mada"/>
            </a:endParaRPr>
          </a:p>
          <a:p>
            <a:pPr indent="0" lvl="0" marL="0" rtl="0" algn="ctr">
              <a:lnSpc>
                <a:spcPct val="100000"/>
              </a:lnSpc>
              <a:spcBef>
                <a:spcPts val="0"/>
              </a:spcBef>
              <a:spcAft>
                <a:spcPts val="0"/>
              </a:spcAft>
              <a:buNone/>
            </a:pPr>
            <a:r>
              <a:rPr lang="en-GB" sz="1200">
                <a:solidFill>
                  <a:srgbClr val="6AA84F"/>
                </a:solidFill>
                <a:latin typeface="Mada"/>
                <a:ea typeface="Mada"/>
                <a:cs typeface="Mada"/>
                <a:sym typeface="Mada"/>
              </a:rPr>
              <a:t>U/S shows a perforated Gallbladder  </a:t>
            </a:r>
            <a:endParaRPr sz="1200">
              <a:solidFill>
                <a:srgbClr val="6AA84F"/>
              </a:solidFill>
              <a:latin typeface="Mada"/>
              <a:ea typeface="Mada"/>
              <a:cs typeface="Mada"/>
              <a:sym typeface="Mada"/>
            </a:endParaRPr>
          </a:p>
          <a:p>
            <a:pPr indent="0" lvl="0" marL="0" rtl="0" algn="ctr">
              <a:lnSpc>
                <a:spcPct val="100000"/>
              </a:lnSpc>
              <a:spcBef>
                <a:spcPts val="0"/>
              </a:spcBef>
              <a:spcAft>
                <a:spcPts val="0"/>
              </a:spcAft>
              <a:buNone/>
            </a:pPr>
            <a:r>
              <a:rPr lang="en-GB" sz="1200">
                <a:solidFill>
                  <a:schemeClr val="dk1"/>
                </a:solidFill>
                <a:latin typeface="Mada"/>
                <a:ea typeface="Mada"/>
                <a:cs typeface="Mada"/>
                <a:sym typeface="Mada"/>
              </a:rPr>
              <a:t>CT Scan is gold standard</a:t>
            </a:r>
            <a:r>
              <a:rPr lang="en-GB">
                <a:solidFill>
                  <a:schemeClr val="dk1"/>
                </a:solidFill>
              </a:rPr>
              <a:t> </a:t>
            </a:r>
            <a:endParaRPr>
              <a:solidFill>
                <a:schemeClr val="dk1"/>
              </a:solidFill>
            </a:endParaRPr>
          </a:p>
          <a:p>
            <a:pPr indent="0" lvl="0" marL="0" rtl="0" algn="ctr">
              <a:spcBef>
                <a:spcPts val="0"/>
              </a:spcBef>
              <a:spcAft>
                <a:spcPts val="0"/>
              </a:spcAft>
              <a:buNone/>
            </a:pPr>
            <a:r>
              <a:t/>
            </a:r>
            <a:endParaRPr>
              <a:solidFill>
                <a:schemeClr val="dk1"/>
              </a:solidFill>
            </a:endParaRPr>
          </a:p>
        </p:txBody>
      </p:sp>
      <p:sp>
        <p:nvSpPr>
          <p:cNvPr id="401" name="Google Shape;401;p20"/>
          <p:cNvSpPr txBox="1"/>
          <p:nvPr/>
        </p:nvSpPr>
        <p:spPr>
          <a:xfrm>
            <a:off x="3718575" y="5192125"/>
            <a:ext cx="30000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1200">
                <a:solidFill>
                  <a:schemeClr val="dk1"/>
                </a:solidFill>
                <a:latin typeface="Mada"/>
                <a:ea typeface="Mada"/>
                <a:cs typeface="Mada"/>
                <a:sym typeface="Mada"/>
              </a:rPr>
              <a:t>Management </a:t>
            </a:r>
            <a:endParaRPr b="1" sz="1200">
              <a:solidFill>
                <a:schemeClr val="dk1"/>
              </a:solidFill>
              <a:latin typeface="Mada"/>
              <a:ea typeface="Mada"/>
              <a:cs typeface="Mada"/>
              <a:sym typeface="Mada"/>
            </a:endParaRPr>
          </a:p>
          <a:p>
            <a:pPr indent="0" lvl="0" marL="0" rtl="0" algn="ctr">
              <a:spcBef>
                <a:spcPts val="0"/>
              </a:spcBef>
              <a:spcAft>
                <a:spcPts val="0"/>
              </a:spcAft>
              <a:buNone/>
            </a:pPr>
            <a:r>
              <a:rPr lang="en-GB" sz="1200">
                <a:solidFill>
                  <a:schemeClr val="dk1"/>
                </a:solidFill>
                <a:latin typeface="Mada"/>
                <a:ea typeface="Mada"/>
                <a:cs typeface="Mada"/>
                <a:sym typeface="Mada"/>
              </a:rPr>
              <a:t>ABC, Resuscitation</a:t>
            </a:r>
            <a:endParaRPr sz="1200">
              <a:solidFill>
                <a:schemeClr val="dk1"/>
              </a:solidFill>
              <a:latin typeface="Mada"/>
              <a:ea typeface="Mada"/>
              <a:cs typeface="Mada"/>
              <a:sym typeface="Mada"/>
            </a:endParaRPr>
          </a:p>
          <a:p>
            <a:pPr indent="0" lvl="0" marL="0" rtl="0" algn="ctr">
              <a:spcBef>
                <a:spcPts val="0"/>
              </a:spcBef>
              <a:spcAft>
                <a:spcPts val="0"/>
              </a:spcAft>
              <a:buNone/>
            </a:pPr>
            <a:r>
              <a:rPr lang="en-GB" sz="1200">
                <a:solidFill>
                  <a:schemeClr val="dk1"/>
                </a:solidFill>
                <a:latin typeface="Mada"/>
                <a:ea typeface="Mada"/>
                <a:cs typeface="Mada"/>
                <a:sym typeface="Mada"/>
              </a:rPr>
              <a:t>Percutaneous drainage with </a:t>
            </a:r>
            <a:r>
              <a:rPr b="1" lang="en-GB" sz="1200">
                <a:solidFill>
                  <a:srgbClr val="CC0000"/>
                </a:solidFill>
                <a:latin typeface="Mada"/>
                <a:ea typeface="Mada"/>
                <a:cs typeface="Mada"/>
                <a:sym typeface="Mada"/>
              </a:rPr>
              <a:t>antibiotics</a:t>
            </a:r>
            <a:r>
              <a:rPr lang="en-GB" sz="1200">
                <a:solidFill>
                  <a:schemeClr val="dk1"/>
                </a:solidFill>
                <a:latin typeface="Mada"/>
                <a:ea typeface="Mada"/>
                <a:cs typeface="Mada"/>
                <a:sym typeface="Mada"/>
              </a:rPr>
              <a:t> following resuscitation  Surgery in special cases (delayed or initial)  </a:t>
            </a:r>
            <a:endParaRPr sz="1200">
              <a:latin typeface="Mada"/>
              <a:ea typeface="Mada"/>
              <a:cs typeface="Mada"/>
              <a:sym typeface="Mada"/>
            </a:endParaRPr>
          </a:p>
        </p:txBody>
      </p:sp>
      <p:sp>
        <p:nvSpPr>
          <p:cNvPr id="402" name="Google Shape;402;p20"/>
          <p:cNvSpPr/>
          <p:nvPr/>
        </p:nvSpPr>
        <p:spPr>
          <a:xfrm>
            <a:off x="644175" y="6965925"/>
            <a:ext cx="6428700" cy="34407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403" name="Google Shape;403;p20"/>
          <p:cNvSpPr txBox="1"/>
          <p:nvPr/>
        </p:nvSpPr>
        <p:spPr>
          <a:xfrm>
            <a:off x="839326" y="6765000"/>
            <a:ext cx="4692600" cy="401700"/>
          </a:xfrm>
          <a:prstGeom prst="rect">
            <a:avLst/>
          </a:prstGeom>
          <a:noFill/>
          <a:ln>
            <a:noFill/>
          </a:ln>
        </p:spPr>
        <p:txBody>
          <a:bodyPr anchorCtr="0" anchor="ctr" bIns="91425" lIns="91425" spcFirstLastPara="1" rIns="91425" wrap="square" tIns="91425">
            <a:noAutofit/>
          </a:bodyPr>
          <a:lstStyle/>
          <a:p>
            <a:pPr indent="0" lvl="0" marL="0" rtl="0" algn="l">
              <a:lnSpc>
                <a:spcPct val="50000"/>
              </a:lnSpc>
              <a:spcBef>
                <a:spcPts val="0"/>
              </a:spcBef>
              <a:spcAft>
                <a:spcPts val="0"/>
              </a:spcAft>
              <a:buNone/>
            </a:pPr>
            <a:r>
              <a:rPr b="1" lang="en-GB" sz="2500">
                <a:solidFill>
                  <a:srgbClr val="FFDDD2"/>
                </a:solidFill>
                <a:latin typeface="Lora"/>
                <a:ea typeface="Lora"/>
                <a:cs typeface="Lora"/>
                <a:sym typeface="Lora"/>
              </a:rPr>
              <a:t>Acute Diverticulitis</a:t>
            </a:r>
            <a:endParaRPr b="1" sz="2500">
              <a:solidFill>
                <a:srgbClr val="FFDDD2"/>
              </a:solidFill>
              <a:latin typeface="Lora"/>
              <a:ea typeface="Lora"/>
              <a:cs typeface="Lora"/>
              <a:sym typeface="Lora"/>
            </a:endParaRPr>
          </a:p>
        </p:txBody>
      </p:sp>
      <p:sp>
        <p:nvSpPr>
          <p:cNvPr id="404" name="Google Shape;404;p20"/>
          <p:cNvSpPr txBox="1"/>
          <p:nvPr/>
        </p:nvSpPr>
        <p:spPr>
          <a:xfrm>
            <a:off x="811825" y="6162113"/>
            <a:ext cx="2316600" cy="6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6000">
                <a:solidFill>
                  <a:srgbClr val="EDF9F9"/>
                </a:solidFill>
                <a:latin typeface="Reenie Beanie"/>
                <a:ea typeface="Reenie Beanie"/>
                <a:cs typeface="Reenie Beanie"/>
                <a:sym typeface="Reenie Beanie"/>
              </a:rPr>
              <a:t>05</a:t>
            </a:r>
            <a:endParaRPr b="1" sz="6000">
              <a:solidFill>
                <a:srgbClr val="EDF9F9"/>
              </a:solidFill>
              <a:latin typeface="Reenie Beanie"/>
              <a:ea typeface="Reenie Beanie"/>
              <a:cs typeface="Reenie Beanie"/>
              <a:sym typeface="Reenie Beanie"/>
            </a:endParaRPr>
          </a:p>
        </p:txBody>
      </p:sp>
      <p:pic>
        <p:nvPicPr>
          <p:cNvPr id="405" name="Google Shape;405;p20">
            <a:hlinkClick r:id="rId3"/>
          </p:cNvPr>
          <p:cNvPicPr preferRelativeResize="0"/>
          <p:nvPr/>
        </p:nvPicPr>
        <p:blipFill>
          <a:blip r:embed="rId4">
            <a:alphaModFix/>
          </a:blip>
          <a:stretch>
            <a:fillRect/>
          </a:stretch>
        </p:blipFill>
        <p:spPr>
          <a:xfrm>
            <a:off x="867425" y="8811731"/>
            <a:ext cx="1437725" cy="1327920"/>
          </a:xfrm>
          <a:prstGeom prst="rect">
            <a:avLst/>
          </a:prstGeom>
          <a:noFill/>
          <a:ln>
            <a:noFill/>
          </a:ln>
        </p:spPr>
      </p:pic>
      <p:pic>
        <p:nvPicPr>
          <p:cNvPr id="406" name="Google Shape;406;p20"/>
          <p:cNvPicPr preferRelativeResize="0"/>
          <p:nvPr/>
        </p:nvPicPr>
        <p:blipFill>
          <a:blip r:embed="rId5">
            <a:alphaModFix/>
          </a:blip>
          <a:stretch>
            <a:fillRect/>
          </a:stretch>
        </p:blipFill>
        <p:spPr>
          <a:xfrm>
            <a:off x="943619" y="7382375"/>
            <a:ext cx="1437735" cy="982199"/>
          </a:xfrm>
          <a:prstGeom prst="rect">
            <a:avLst/>
          </a:prstGeom>
          <a:noFill/>
          <a:ln>
            <a:noFill/>
          </a:ln>
        </p:spPr>
      </p:pic>
      <p:sp>
        <p:nvSpPr>
          <p:cNvPr id="407" name="Google Shape;407;p20"/>
          <p:cNvSpPr txBox="1"/>
          <p:nvPr/>
        </p:nvSpPr>
        <p:spPr>
          <a:xfrm>
            <a:off x="2815925" y="7197525"/>
            <a:ext cx="3900000" cy="1716900"/>
          </a:xfrm>
          <a:prstGeom prst="rect">
            <a:avLst/>
          </a:prstGeom>
          <a:noFill/>
          <a:ln>
            <a:noFill/>
          </a:ln>
        </p:spPr>
        <p:txBody>
          <a:bodyPr anchorCtr="0" anchor="t" bIns="91425" lIns="91425" spcFirstLastPara="1" rIns="91425" wrap="square" tIns="91425">
            <a:spAutoFit/>
          </a:bodyPr>
          <a:lstStyle/>
          <a:p>
            <a:pPr indent="-300250" lvl="0" marL="460800" rtl="0" algn="l">
              <a:lnSpc>
                <a:spcPct val="115000"/>
              </a:lnSpc>
              <a:spcBef>
                <a:spcPts val="0"/>
              </a:spcBef>
              <a:spcAft>
                <a:spcPts val="0"/>
              </a:spcAft>
              <a:buClr>
                <a:srgbClr val="CC0000"/>
              </a:buClr>
              <a:buSzPts val="1100"/>
              <a:buFont typeface="Mada"/>
              <a:buChar char="★"/>
            </a:pPr>
            <a:r>
              <a:rPr b="1" lang="en-GB" sz="1100">
                <a:solidFill>
                  <a:srgbClr val="6AA84F"/>
                </a:solidFill>
                <a:latin typeface="Mada"/>
                <a:ea typeface="Mada"/>
                <a:cs typeface="Mada"/>
                <a:sym typeface="Mada"/>
              </a:rPr>
              <a:t>Sigmoid colon</a:t>
            </a:r>
            <a:r>
              <a:rPr lang="en-GB" sz="1100">
                <a:solidFill>
                  <a:srgbClr val="6AA84F"/>
                </a:solidFill>
                <a:latin typeface="Mada"/>
                <a:ea typeface="Mada"/>
                <a:cs typeface="Mada"/>
                <a:sym typeface="Mada"/>
              </a:rPr>
              <a:t> is the most common site</a:t>
            </a:r>
            <a:endParaRPr sz="1100">
              <a:solidFill>
                <a:srgbClr val="6AA84F"/>
              </a:solidFill>
              <a:latin typeface="Mada"/>
              <a:ea typeface="Mada"/>
              <a:cs typeface="Mada"/>
              <a:sym typeface="Mada"/>
            </a:endParaRPr>
          </a:p>
          <a:p>
            <a:pPr indent="0" lvl="0" marL="457200" rtl="0" algn="l">
              <a:lnSpc>
                <a:spcPct val="115000"/>
              </a:lnSpc>
              <a:spcBef>
                <a:spcPts val="0"/>
              </a:spcBef>
              <a:spcAft>
                <a:spcPts val="0"/>
              </a:spcAft>
              <a:buNone/>
            </a:pPr>
            <a:r>
              <a:t/>
            </a:r>
            <a:endParaRPr sz="1100">
              <a:solidFill>
                <a:srgbClr val="6AA84F"/>
              </a:solidFill>
              <a:latin typeface="Mada"/>
              <a:ea typeface="Mada"/>
              <a:cs typeface="Mada"/>
              <a:sym typeface="Mada"/>
            </a:endParaRPr>
          </a:p>
          <a:p>
            <a:pPr indent="-298450" lvl="0" marL="457200" rtl="0" algn="l">
              <a:lnSpc>
                <a:spcPct val="115000"/>
              </a:lnSpc>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The colonic blood supply penetrates the muscular layers of the wall to ramify in the submucosal layer.</a:t>
            </a:r>
            <a:endParaRPr sz="1100">
              <a:solidFill>
                <a:srgbClr val="B7B7B7"/>
              </a:solidFill>
              <a:latin typeface="Mada"/>
              <a:ea typeface="Mada"/>
              <a:cs typeface="Mada"/>
              <a:sym typeface="Mada"/>
            </a:endParaRPr>
          </a:p>
          <a:p>
            <a:pPr indent="-298450" lvl="0" marL="457200" rtl="0" algn="l">
              <a:lnSpc>
                <a:spcPct val="115000"/>
              </a:lnSpc>
              <a:spcBef>
                <a:spcPts val="0"/>
              </a:spcBef>
              <a:spcAft>
                <a:spcPts val="0"/>
              </a:spcAft>
              <a:buClr>
                <a:srgbClr val="B7B7B7"/>
              </a:buClr>
              <a:buSzPts val="1100"/>
              <a:buFont typeface="Mada"/>
              <a:buChar char="●"/>
            </a:pPr>
            <a:r>
              <a:rPr lang="en-GB" sz="1100">
                <a:solidFill>
                  <a:srgbClr val="B7B7B7"/>
                </a:solidFill>
                <a:latin typeface="Mada"/>
                <a:ea typeface="Mada"/>
                <a:cs typeface="Mada"/>
                <a:sym typeface="Mada"/>
              </a:rPr>
              <a:t>This points of penetration create areas of weaknesses. Which can protrude as result to increased intracolonic pressure (In susceptible patients with unknown etiology)</a:t>
            </a:r>
            <a:endParaRPr sz="1100">
              <a:solidFill>
                <a:srgbClr val="B7B7B7"/>
              </a:solidFill>
              <a:latin typeface="Mada"/>
              <a:ea typeface="Mada"/>
              <a:cs typeface="Mada"/>
              <a:sym typeface="Mada"/>
            </a:endParaRPr>
          </a:p>
        </p:txBody>
      </p:sp>
      <p:grpSp>
        <p:nvGrpSpPr>
          <p:cNvPr id="408" name="Google Shape;408;p20"/>
          <p:cNvGrpSpPr/>
          <p:nvPr/>
        </p:nvGrpSpPr>
        <p:grpSpPr>
          <a:xfrm>
            <a:off x="2381349" y="7590532"/>
            <a:ext cx="334138" cy="413480"/>
            <a:chOff x="4960900" y="2433225"/>
            <a:chExt cx="48525" cy="60050"/>
          </a:xfrm>
        </p:grpSpPr>
        <p:sp>
          <p:nvSpPr>
            <p:cNvPr id="409" name="Google Shape;409;p20"/>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0"/>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1" name="Google Shape;411;p20"/>
          <p:cNvSpPr/>
          <p:nvPr/>
        </p:nvSpPr>
        <p:spPr>
          <a:xfrm>
            <a:off x="763000" y="7197525"/>
            <a:ext cx="1152000" cy="2010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B7B7B7"/>
                </a:solidFill>
                <a:latin typeface="Mada"/>
                <a:ea typeface="Mada"/>
                <a:cs typeface="Mada"/>
                <a:sym typeface="Mada"/>
              </a:rPr>
              <a:t>Extra Picture</a:t>
            </a:r>
            <a:endParaRPr b="1" sz="1100">
              <a:solidFill>
                <a:srgbClr val="B7B7B7"/>
              </a:solidFill>
              <a:latin typeface="Mada"/>
              <a:ea typeface="Mada"/>
              <a:cs typeface="Mada"/>
              <a:sym typeface="Mada"/>
            </a:endParaRPr>
          </a:p>
        </p:txBody>
      </p:sp>
      <p:grpSp>
        <p:nvGrpSpPr>
          <p:cNvPr id="412" name="Google Shape;412;p20"/>
          <p:cNvGrpSpPr/>
          <p:nvPr/>
        </p:nvGrpSpPr>
        <p:grpSpPr>
          <a:xfrm>
            <a:off x="2381349" y="9315532"/>
            <a:ext cx="334138" cy="413480"/>
            <a:chOff x="4960900" y="2433225"/>
            <a:chExt cx="48525" cy="60050"/>
          </a:xfrm>
        </p:grpSpPr>
        <p:sp>
          <p:nvSpPr>
            <p:cNvPr id="413" name="Google Shape;413;p20"/>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0"/>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5" name="Google Shape;415;p20"/>
          <p:cNvSpPr txBox="1"/>
          <p:nvPr/>
        </p:nvSpPr>
        <p:spPr>
          <a:xfrm>
            <a:off x="2815188" y="8926800"/>
            <a:ext cx="3776700" cy="13275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rgbClr val="6AA84F"/>
              </a:buClr>
              <a:buSzPts val="1100"/>
              <a:buFont typeface="Mada"/>
              <a:buChar char="●"/>
            </a:pPr>
            <a:r>
              <a:rPr b="1" lang="en-GB" sz="1100">
                <a:solidFill>
                  <a:srgbClr val="6AA84F"/>
                </a:solidFill>
                <a:latin typeface="Mada"/>
                <a:ea typeface="Mada"/>
                <a:cs typeface="Mada"/>
                <a:sym typeface="Mada"/>
              </a:rPr>
              <a:t>Hinchey Classification or grading: (A-D or 1-4)</a:t>
            </a:r>
            <a:endParaRPr b="1" sz="1100">
              <a:solidFill>
                <a:srgbClr val="6AA84F"/>
              </a:solidFill>
              <a:latin typeface="Mada"/>
              <a:ea typeface="Mada"/>
              <a:cs typeface="Mada"/>
              <a:sym typeface="Mada"/>
            </a:endParaRPr>
          </a:p>
          <a:p>
            <a:pPr indent="-298450" lvl="1" marL="914400" rtl="0" algn="l">
              <a:lnSpc>
                <a:spcPct val="115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Grade 1- Contained </a:t>
            </a:r>
            <a:r>
              <a:rPr b="1" lang="en-GB" sz="1100">
                <a:solidFill>
                  <a:srgbClr val="6AA84F"/>
                </a:solidFill>
                <a:latin typeface="Mada"/>
                <a:ea typeface="Mada"/>
                <a:cs typeface="Mada"/>
                <a:sym typeface="Mada"/>
              </a:rPr>
              <a:t>small</a:t>
            </a:r>
            <a:r>
              <a:rPr lang="en-GB" sz="1100">
                <a:solidFill>
                  <a:srgbClr val="6AA84F"/>
                </a:solidFill>
                <a:latin typeface="Mada"/>
                <a:ea typeface="Mada"/>
                <a:cs typeface="Mada"/>
                <a:sym typeface="Mada"/>
              </a:rPr>
              <a:t> abscess</a:t>
            </a:r>
            <a:endParaRPr sz="1100">
              <a:solidFill>
                <a:srgbClr val="6AA84F"/>
              </a:solidFill>
              <a:latin typeface="Mada"/>
              <a:ea typeface="Mada"/>
              <a:cs typeface="Mada"/>
              <a:sym typeface="Mada"/>
            </a:endParaRPr>
          </a:p>
          <a:p>
            <a:pPr indent="-298450" lvl="1" marL="914400" rtl="0" algn="l">
              <a:lnSpc>
                <a:spcPct val="115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Grade 2- One </a:t>
            </a:r>
            <a:r>
              <a:rPr b="1" lang="en-GB" sz="1100">
                <a:solidFill>
                  <a:srgbClr val="6AA84F"/>
                </a:solidFill>
                <a:latin typeface="Mada"/>
                <a:ea typeface="Mada"/>
                <a:cs typeface="Mada"/>
                <a:sym typeface="Mada"/>
              </a:rPr>
              <a:t>large</a:t>
            </a:r>
            <a:r>
              <a:rPr lang="en-GB" sz="1100">
                <a:solidFill>
                  <a:srgbClr val="6AA84F"/>
                </a:solidFill>
                <a:latin typeface="Mada"/>
                <a:ea typeface="Mada"/>
                <a:cs typeface="Mada"/>
                <a:sym typeface="Mada"/>
              </a:rPr>
              <a:t> abscess extending in the abdomen</a:t>
            </a:r>
            <a:endParaRPr sz="1100">
              <a:solidFill>
                <a:srgbClr val="6AA84F"/>
              </a:solidFill>
              <a:latin typeface="Mada"/>
              <a:ea typeface="Mada"/>
              <a:cs typeface="Mada"/>
              <a:sym typeface="Mada"/>
            </a:endParaRPr>
          </a:p>
          <a:p>
            <a:pPr indent="-298450" lvl="1" marL="914400" rtl="0" algn="l">
              <a:lnSpc>
                <a:spcPct val="115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Grade 3- </a:t>
            </a:r>
            <a:r>
              <a:rPr b="1" lang="en-GB" sz="1100">
                <a:solidFill>
                  <a:srgbClr val="6AA84F"/>
                </a:solidFill>
                <a:latin typeface="Mada"/>
                <a:ea typeface="Mada"/>
                <a:cs typeface="Mada"/>
                <a:sym typeface="Mada"/>
              </a:rPr>
              <a:t>Multiple abscess</a:t>
            </a:r>
            <a:r>
              <a:rPr lang="en-GB" sz="1100">
                <a:solidFill>
                  <a:srgbClr val="6AA84F"/>
                </a:solidFill>
                <a:latin typeface="Mada"/>
                <a:ea typeface="Mada"/>
                <a:cs typeface="Mada"/>
                <a:sym typeface="Mada"/>
              </a:rPr>
              <a:t> with small air leak</a:t>
            </a:r>
            <a:endParaRPr sz="1100">
              <a:solidFill>
                <a:srgbClr val="6AA84F"/>
              </a:solidFill>
              <a:latin typeface="Mada"/>
              <a:ea typeface="Mada"/>
              <a:cs typeface="Mada"/>
              <a:sym typeface="Mada"/>
            </a:endParaRPr>
          </a:p>
          <a:p>
            <a:pPr indent="-298450" lvl="1" marL="914400" rtl="0" algn="l">
              <a:lnSpc>
                <a:spcPct val="115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Grade 4- </a:t>
            </a:r>
            <a:r>
              <a:rPr lang="en-GB" sz="1100">
                <a:solidFill>
                  <a:srgbClr val="CC0000"/>
                </a:solidFill>
                <a:latin typeface="Mada"/>
                <a:ea typeface="Mada"/>
                <a:cs typeface="Mada"/>
                <a:sym typeface="Mada"/>
              </a:rPr>
              <a:t>Fecal</a:t>
            </a:r>
            <a:r>
              <a:rPr lang="en-GB" sz="1100">
                <a:solidFill>
                  <a:srgbClr val="6AA84F"/>
                </a:solidFill>
                <a:latin typeface="Mada"/>
                <a:ea typeface="Mada"/>
                <a:cs typeface="Mada"/>
                <a:sym typeface="Mada"/>
              </a:rPr>
              <a:t> </a:t>
            </a:r>
            <a:r>
              <a:rPr b="1" lang="en-GB" sz="1100">
                <a:solidFill>
                  <a:srgbClr val="CC0000"/>
                </a:solidFill>
                <a:latin typeface="Mada"/>
                <a:ea typeface="Mada"/>
                <a:cs typeface="Mada"/>
                <a:sym typeface="Mada"/>
              </a:rPr>
              <a:t>peritonitis</a:t>
            </a:r>
            <a:r>
              <a:rPr lang="en-GB" sz="1100">
                <a:solidFill>
                  <a:srgbClr val="6AA84F"/>
                </a:solidFill>
                <a:latin typeface="Mada"/>
                <a:ea typeface="Mada"/>
                <a:cs typeface="Mada"/>
                <a:sym typeface="Mada"/>
              </a:rPr>
              <a:t> </a:t>
            </a:r>
            <a:endParaRPr>
              <a:solidFill>
                <a:srgbClr val="6AA84F"/>
              </a:solidFill>
            </a:endParaRPr>
          </a:p>
        </p:txBody>
      </p:sp>
      <p:pic>
        <p:nvPicPr>
          <p:cNvPr id="416" name="Google Shape;416;p20"/>
          <p:cNvPicPr preferRelativeResize="0"/>
          <p:nvPr/>
        </p:nvPicPr>
        <p:blipFill>
          <a:blip r:embed="rId6">
            <a:alphaModFix/>
          </a:blip>
          <a:stretch>
            <a:fillRect/>
          </a:stretch>
        </p:blipFill>
        <p:spPr>
          <a:xfrm>
            <a:off x="3343541" y="3714262"/>
            <a:ext cx="800399" cy="800399"/>
          </a:xfrm>
          <a:prstGeom prst="rect">
            <a:avLst/>
          </a:prstGeom>
          <a:noFill/>
          <a:ln>
            <a:noFill/>
          </a:ln>
        </p:spPr>
      </p:pic>
      <p:pic>
        <p:nvPicPr>
          <p:cNvPr id="417" name="Google Shape;417;p20">
            <a:hlinkClick r:id="rId7"/>
          </p:cNvPr>
          <p:cNvPicPr preferRelativeResize="0"/>
          <p:nvPr/>
        </p:nvPicPr>
        <p:blipFill>
          <a:blip r:embed="rId8">
            <a:alphaModFix/>
          </a:blip>
          <a:stretch>
            <a:fillRect/>
          </a:stretch>
        </p:blipFill>
        <p:spPr>
          <a:xfrm>
            <a:off x="3142675" y="4671576"/>
            <a:ext cx="1152000" cy="8109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21"/>
          <p:cNvSpPr/>
          <p:nvPr/>
        </p:nvSpPr>
        <p:spPr>
          <a:xfrm>
            <a:off x="595350" y="1414200"/>
            <a:ext cx="6428700" cy="47094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423" name="Google Shape;423;p2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4" name="Google Shape;424;p21"/>
          <p:cNvCxnSpPr/>
          <p:nvPr/>
        </p:nvCxnSpPr>
        <p:spPr>
          <a:xfrm>
            <a:off x="1601311" y="6601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425" name="Google Shape;425;p21"/>
          <p:cNvSpPr txBox="1"/>
          <p:nvPr/>
        </p:nvSpPr>
        <p:spPr>
          <a:xfrm>
            <a:off x="1095673" y="1827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Perforation of the viscus</a:t>
            </a:r>
            <a:endParaRPr sz="2200"/>
          </a:p>
        </p:txBody>
      </p:sp>
      <p:sp>
        <p:nvSpPr>
          <p:cNvPr id="426" name="Google Shape;426;p21"/>
          <p:cNvSpPr txBox="1"/>
          <p:nvPr/>
        </p:nvSpPr>
        <p:spPr>
          <a:xfrm>
            <a:off x="4411400" y="10981175"/>
            <a:ext cx="610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6AA84F"/>
              </a:solidFill>
            </a:endParaRPr>
          </a:p>
        </p:txBody>
      </p:sp>
      <p:sp>
        <p:nvSpPr>
          <p:cNvPr id="427" name="Google Shape;427;p21"/>
          <p:cNvSpPr txBox="1"/>
          <p:nvPr/>
        </p:nvSpPr>
        <p:spPr>
          <a:xfrm>
            <a:off x="790501" y="1213275"/>
            <a:ext cx="4692600" cy="401700"/>
          </a:xfrm>
          <a:prstGeom prst="rect">
            <a:avLst/>
          </a:prstGeom>
          <a:noFill/>
          <a:ln>
            <a:noFill/>
          </a:ln>
        </p:spPr>
        <p:txBody>
          <a:bodyPr anchorCtr="0" anchor="ctr" bIns="91425" lIns="91425" spcFirstLastPara="1" rIns="91425" wrap="square" tIns="91425">
            <a:noAutofit/>
          </a:bodyPr>
          <a:lstStyle/>
          <a:p>
            <a:pPr indent="0" lvl="0" marL="0" rtl="0" algn="l">
              <a:lnSpc>
                <a:spcPct val="50000"/>
              </a:lnSpc>
              <a:spcBef>
                <a:spcPts val="0"/>
              </a:spcBef>
              <a:spcAft>
                <a:spcPts val="0"/>
              </a:spcAft>
              <a:buNone/>
            </a:pPr>
            <a:r>
              <a:rPr b="1" lang="en-GB" sz="2500">
                <a:solidFill>
                  <a:srgbClr val="FFDDD2"/>
                </a:solidFill>
                <a:latin typeface="Lora"/>
                <a:ea typeface="Lora"/>
                <a:cs typeface="Lora"/>
                <a:sym typeface="Lora"/>
              </a:rPr>
              <a:t>Acute diverticulitis</a:t>
            </a:r>
            <a:endParaRPr b="1" sz="2500">
              <a:solidFill>
                <a:srgbClr val="FFDDD2"/>
              </a:solidFill>
              <a:latin typeface="Lora"/>
              <a:ea typeface="Lora"/>
              <a:cs typeface="Lora"/>
              <a:sym typeface="Lora"/>
            </a:endParaRPr>
          </a:p>
        </p:txBody>
      </p:sp>
      <p:sp>
        <p:nvSpPr>
          <p:cNvPr id="428" name="Google Shape;428;p21"/>
          <p:cNvSpPr txBox="1"/>
          <p:nvPr/>
        </p:nvSpPr>
        <p:spPr>
          <a:xfrm>
            <a:off x="763000" y="610388"/>
            <a:ext cx="2316600" cy="6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6000">
                <a:solidFill>
                  <a:srgbClr val="EDF9F9"/>
                </a:solidFill>
                <a:latin typeface="Reenie Beanie"/>
                <a:ea typeface="Reenie Beanie"/>
                <a:cs typeface="Reenie Beanie"/>
                <a:sym typeface="Reenie Beanie"/>
              </a:rPr>
              <a:t>05</a:t>
            </a:r>
            <a:endParaRPr b="1" sz="6000">
              <a:solidFill>
                <a:srgbClr val="EDF9F9"/>
              </a:solidFill>
              <a:latin typeface="Reenie Beanie"/>
              <a:ea typeface="Reenie Beanie"/>
              <a:cs typeface="Reenie Beanie"/>
              <a:sym typeface="Reenie Beanie"/>
            </a:endParaRPr>
          </a:p>
        </p:txBody>
      </p:sp>
      <p:sp>
        <p:nvSpPr>
          <p:cNvPr id="429" name="Google Shape;429;p21"/>
          <p:cNvSpPr txBox="1"/>
          <p:nvPr/>
        </p:nvSpPr>
        <p:spPr>
          <a:xfrm>
            <a:off x="2598350" y="4594250"/>
            <a:ext cx="4291200" cy="1416000"/>
          </a:xfrm>
          <a:prstGeom prst="rect">
            <a:avLst/>
          </a:prstGeom>
          <a:noFill/>
          <a:ln>
            <a:noFill/>
          </a:ln>
        </p:spPr>
        <p:txBody>
          <a:bodyPr anchorCtr="0" anchor="t" bIns="91425" lIns="91425" spcFirstLastPara="1" rIns="91425" wrap="square" tIns="91425">
            <a:spAutoFit/>
          </a:bodyPr>
          <a:lstStyle/>
          <a:p>
            <a:pPr indent="-221900" lvl="0" marL="244800" rtl="0" algn="l">
              <a:lnSpc>
                <a:spcPct val="100000"/>
              </a:lnSpc>
              <a:spcBef>
                <a:spcPts val="0"/>
              </a:spcBef>
              <a:spcAft>
                <a:spcPts val="0"/>
              </a:spcAft>
              <a:buClr>
                <a:srgbClr val="CC0000"/>
              </a:buClr>
              <a:buSzPts val="1000"/>
              <a:buFont typeface="Mada"/>
              <a:buChar char="●"/>
            </a:pPr>
            <a:r>
              <a:rPr lang="en-GB" sz="1000">
                <a:solidFill>
                  <a:srgbClr val="CC0000"/>
                </a:solidFill>
                <a:latin typeface="Mada"/>
                <a:ea typeface="Mada"/>
                <a:cs typeface="Mada"/>
                <a:sym typeface="Mada"/>
              </a:rPr>
              <a:t>Grade 1 and 2 can be managed nonoperatively </a:t>
            </a:r>
            <a:endParaRPr sz="1000">
              <a:solidFill>
                <a:srgbClr val="CC0000"/>
              </a:solidFill>
              <a:latin typeface="Mada"/>
              <a:ea typeface="Mada"/>
              <a:cs typeface="Mada"/>
              <a:sym typeface="Mada"/>
            </a:endParaRPr>
          </a:p>
          <a:p>
            <a:pPr indent="-221900" lvl="0" marL="244800" rtl="0" algn="l">
              <a:lnSpc>
                <a:spcPct val="100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For Grade 3 and 4 require surgery. (if any grade is complicated then they require colonoscopy in the future to exclude malignancy) </a:t>
            </a:r>
            <a:endParaRPr sz="1000">
              <a:solidFill>
                <a:srgbClr val="6AA84F"/>
              </a:solidFill>
              <a:latin typeface="Mada"/>
              <a:ea typeface="Mada"/>
              <a:cs typeface="Mada"/>
              <a:sym typeface="Mada"/>
            </a:endParaRPr>
          </a:p>
          <a:p>
            <a:pPr indent="-221900" lvl="0" marL="244800" rtl="0" algn="l">
              <a:lnSpc>
                <a:spcPct val="100000"/>
              </a:lnSpc>
              <a:spcBef>
                <a:spcPts val="0"/>
              </a:spcBef>
              <a:spcAft>
                <a:spcPts val="0"/>
              </a:spcAft>
              <a:buClr>
                <a:srgbClr val="6AA84F"/>
              </a:buClr>
              <a:buSzPts val="1000"/>
              <a:buFont typeface="Mada"/>
              <a:buChar char="●"/>
            </a:pPr>
            <a:r>
              <a:rPr lang="en-GB" sz="1000">
                <a:solidFill>
                  <a:srgbClr val="CC0000"/>
                </a:solidFill>
                <a:latin typeface="Mada"/>
                <a:ea typeface="Mada"/>
                <a:cs typeface="Mada"/>
                <a:sym typeface="Mada"/>
              </a:rPr>
              <a:t>Hartmann’s surgery</a:t>
            </a:r>
            <a:r>
              <a:rPr lang="en-GB" sz="1000">
                <a:solidFill>
                  <a:srgbClr val="6AA84F"/>
                </a:solidFill>
                <a:latin typeface="Mada"/>
                <a:ea typeface="Mada"/>
                <a:cs typeface="Mada"/>
                <a:sym typeface="Mada"/>
              </a:rPr>
              <a:t>: Diverticulosis pockets in the sigmoid require resection of the sigmoid portion of the colon. And then the descending colon is closed as close-end colostomy. And the rectum is then closed off. </a:t>
            </a:r>
            <a:endParaRPr sz="1000">
              <a:solidFill>
                <a:srgbClr val="6AA84F"/>
              </a:solidFill>
              <a:latin typeface="Mada"/>
              <a:ea typeface="Mada"/>
              <a:cs typeface="Mada"/>
              <a:sym typeface="Mada"/>
            </a:endParaRPr>
          </a:p>
          <a:p>
            <a:pPr indent="-221900" lvl="0" marL="244800" rtl="0" algn="l">
              <a:lnSpc>
                <a:spcPct val="100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 Keep in mind that we don’t anastomose the colon to rectum directly after resection, because there is a risk of re-perforation and leakage. </a:t>
            </a:r>
            <a:endParaRPr sz="1000">
              <a:solidFill>
                <a:srgbClr val="6AA84F"/>
              </a:solidFill>
              <a:latin typeface="Mada"/>
              <a:ea typeface="Mada"/>
              <a:cs typeface="Mada"/>
              <a:sym typeface="Mada"/>
            </a:endParaRPr>
          </a:p>
        </p:txBody>
      </p:sp>
      <p:grpSp>
        <p:nvGrpSpPr>
          <p:cNvPr id="430" name="Google Shape;430;p21"/>
          <p:cNvGrpSpPr/>
          <p:nvPr/>
        </p:nvGrpSpPr>
        <p:grpSpPr>
          <a:xfrm>
            <a:off x="931082" y="1723830"/>
            <a:ext cx="334138" cy="340765"/>
            <a:chOff x="2410712" y="2415450"/>
            <a:chExt cx="312600" cy="312600"/>
          </a:xfrm>
        </p:grpSpPr>
        <p:sp>
          <p:nvSpPr>
            <p:cNvPr id="431" name="Google Shape;431;p21"/>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1"/>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3" name="Google Shape;433;p21"/>
          <p:cNvSpPr txBox="1"/>
          <p:nvPr/>
        </p:nvSpPr>
        <p:spPr>
          <a:xfrm>
            <a:off x="1312250" y="1667499"/>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Lora"/>
                <a:ea typeface="Lora"/>
                <a:cs typeface="Lora"/>
                <a:sym typeface="Lora"/>
              </a:rPr>
              <a:t>Presentation</a:t>
            </a:r>
            <a:endParaRPr b="1" sz="1600">
              <a:solidFill>
                <a:srgbClr val="006D77"/>
              </a:solidFill>
              <a:highlight>
                <a:srgbClr val="EDF9F9"/>
              </a:highlight>
              <a:latin typeface="Lora"/>
              <a:ea typeface="Lora"/>
              <a:cs typeface="Lora"/>
              <a:sym typeface="Lora"/>
            </a:endParaRPr>
          </a:p>
        </p:txBody>
      </p:sp>
      <p:sp>
        <p:nvSpPr>
          <p:cNvPr id="434" name="Google Shape;434;p21"/>
          <p:cNvSpPr txBox="1"/>
          <p:nvPr/>
        </p:nvSpPr>
        <p:spPr>
          <a:xfrm>
            <a:off x="9757950" y="1493675"/>
            <a:ext cx="3000000" cy="276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600">
              <a:solidFill>
                <a:schemeClr val="dk1"/>
              </a:solidFill>
            </a:endParaRPr>
          </a:p>
        </p:txBody>
      </p:sp>
      <p:sp>
        <p:nvSpPr>
          <p:cNvPr id="435" name="Google Shape;435;p21"/>
          <p:cNvSpPr txBox="1"/>
          <p:nvPr/>
        </p:nvSpPr>
        <p:spPr>
          <a:xfrm>
            <a:off x="931175" y="2103975"/>
            <a:ext cx="6102300" cy="1200600"/>
          </a:xfrm>
          <a:prstGeom prst="rect">
            <a:avLst/>
          </a:prstGeom>
          <a:noFill/>
          <a:ln>
            <a:noFill/>
          </a:ln>
        </p:spPr>
        <p:txBody>
          <a:bodyPr anchorCtr="0" anchor="t" bIns="91425" lIns="91425" spcFirstLastPara="1" rIns="91425" wrap="square" tIns="91425">
            <a:spAutoFit/>
          </a:bodyPr>
          <a:lstStyle/>
          <a:p>
            <a:pPr indent="-264250" lvl="0" marL="424799" rtl="0" algn="l">
              <a:lnSpc>
                <a:spcPct val="100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Diverticula often cause no symptoms </a:t>
            </a:r>
            <a:endParaRPr sz="1100">
              <a:solidFill>
                <a:srgbClr val="1C4588"/>
              </a:solidFill>
              <a:latin typeface="Mada"/>
              <a:ea typeface="Mada"/>
              <a:cs typeface="Mada"/>
              <a:sym typeface="Mada"/>
            </a:endParaRPr>
          </a:p>
          <a:p>
            <a:pPr indent="-264250" lvl="0" marL="424799" rtl="0" algn="l">
              <a:lnSpc>
                <a:spcPct val="100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If obstructed ↝ Inflammation – acute diverticulitis. ↝ pericolic abscess then perforation</a:t>
            </a:r>
            <a:endParaRPr sz="1100">
              <a:solidFill>
                <a:srgbClr val="1C4588"/>
              </a:solidFill>
              <a:latin typeface="Mada"/>
              <a:ea typeface="Mada"/>
              <a:cs typeface="Mada"/>
              <a:sym typeface="Mada"/>
            </a:endParaRPr>
          </a:p>
          <a:p>
            <a:pPr indent="-264250" lvl="0" marL="424799" rtl="0" algn="l">
              <a:lnSpc>
                <a:spcPct val="100000"/>
              </a:lnSpc>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Same pathophysiology as appendix perforation (Localized then shifts)</a:t>
            </a:r>
            <a:endParaRPr sz="1100">
              <a:solidFill>
                <a:srgbClr val="6AA84F"/>
              </a:solidFill>
              <a:latin typeface="Mada"/>
              <a:ea typeface="Mada"/>
              <a:cs typeface="Mada"/>
              <a:sym typeface="Mada"/>
            </a:endParaRPr>
          </a:p>
          <a:p>
            <a:pPr indent="-264250" lvl="0" marL="424799" rtl="0" algn="l">
              <a:lnSpc>
                <a:spcPct val="100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Solitary diverticulum of the caecum inflamed, ---&gt; signs are the same as Appendicitis.</a:t>
            </a:r>
            <a:endParaRPr sz="1100">
              <a:solidFill>
                <a:srgbClr val="1C4588"/>
              </a:solidFill>
              <a:latin typeface="Mada"/>
              <a:ea typeface="Mada"/>
              <a:cs typeface="Mada"/>
              <a:sym typeface="Mada"/>
            </a:endParaRPr>
          </a:p>
          <a:p>
            <a:pPr indent="-264250" lvl="0" marL="424799" rtl="0" algn="l">
              <a:lnSpc>
                <a:spcPct val="100000"/>
              </a:lnSpc>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 first symptom is often a mild </a:t>
            </a:r>
            <a:r>
              <a:rPr b="1" lang="en-GB" sz="1100">
                <a:solidFill>
                  <a:srgbClr val="1C4588"/>
                </a:solidFill>
                <a:latin typeface="Mada"/>
                <a:ea typeface="Mada"/>
                <a:cs typeface="Mada"/>
                <a:sym typeface="Mada"/>
              </a:rPr>
              <a:t>intermittent lower abdomina</a:t>
            </a:r>
            <a:r>
              <a:rPr lang="en-GB" sz="1100">
                <a:solidFill>
                  <a:srgbClr val="1C4588"/>
                </a:solidFill>
                <a:latin typeface="Mada"/>
                <a:ea typeface="Mada"/>
                <a:cs typeface="Mada"/>
                <a:sym typeface="Mada"/>
              </a:rPr>
              <a:t>l ↝  shifts to the </a:t>
            </a:r>
            <a:r>
              <a:rPr b="1" lang="en-GB" sz="1100">
                <a:solidFill>
                  <a:srgbClr val="1C4588"/>
                </a:solidFill>
                <a:latin typeface="Mada"/>
                <a:ea typeface="Mada"/>
                <a:cs typeface="Mada"/>
                <a:sym typeface="Mada"/>
              </a:rPr>
              <a:t>left </a:t>
            </a:r>
            <a:r>
              <a:rPr lang="en-GB" sz="1100">
                <a:solidFill>
                  <a:srgbClr val="1C4588"/>
                </a:solidFill>
                <a:latin typeface="Mada"/>
                <a:ea typeface="Mada"/>
                <a:cs typeface="Mada"/>
                <a:sym typeface="Mada"/>
              </a:rPr>
              <a:t>iliac fossa (same as appendicitis mechanism). </a:t>
            </a:r>
            <a:r>
              <a:rPr b="1" lang="en-GB" sz="1100">
                <a:solidFill>
                  <a:srgbClr val="1C4588"/>
                </a:solidFill>
                <a:latin typeface="Mada"/>
                <a:ea typeface="Mada"/>
                <a:cs typeface="Mada"/>
                <a:sym typeface="Mada"/>
              </a:rPr>
              <a:t>Once perforation occurs</a:t>
            </a:r>
            <a:r>
              <a:rPr lang="en-GB" sz="1100">
                <a:solidFill>
                  <a:srgbClr val="1C4588"/>
                </a:solidFill>
                <a:latin typeface="Mada"/>
                <a:ea typeface="Mada"/>
                <a:cs typeface="Mada"/>
                <a:sym typeface="Mada"/>
              </a:rPr>
              <a:t> ↝ symptoms of peritonitis</a:t>
            </a:r>
            <a:endParaRPr sz="1100">
              <a:solidFill>
                <a:srgbClr val="1C4588"/>
              </a:solidFill>
              <a:latin typeface="Mada"/>
              <a:ea typeface="Mada"/>
              <a:cs typeface="Mada"/>
              <a:sym typeface="Mada"/>
            </a:endParaRPr>
          </a:p>
        </p:txBody>
      </p:sp>
      <p:sp>
        <p:nvSpPr>
          <p:cNvPr id="436" name="Google Shape;436;p21"/>
          <p:cNvSpPr txBox="1"/>
          <p:nvPr/>
        </p:nvSpPr>
        <p:spPr>
          <a:xfrm>
            <a:off x="1349050" y="3320175"/>
            <a:ext cx="3855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Lora"/>
                <a:ea typeface="Lora"/>
                <a:cs typeface="Lora"/>
                <a:sym typeface="Lora"/>
              </a:rPr>
              <a:t>Complications </a:t>
            </a:r>
            <a:endParaRPr b="1" sz="1600">
              <a:solidFill>
                <a:srgbClr val="006D77"/>
              </a:solidFill>
              <a:highlight>
                <a:srgbClr val="EDF9F9"/>
              </a:highlight>
              <a:latin typeface="Lora"/>
              <a:ea typeface="Lora"/>
              <a:cs typeface="Lora"/>
              <a:sym typeface="Lora"/>
            </a:endParaRPr>
          </a:p>
        </p:txBody>
      </p:sp>
      <p:sp>
        <p:nvSpPr>
          <p:cNvPr id="437" name="Google Shape;437;p21"/>
          <p:cNvSpPr txBox="1"/>
          <p:nvPr/>
        </p:nvSpPr>
        <p:spPr>
          <a:xfrm>
            <a:off x="931175" y="3641175"/>
            <a:ext cx="5958300" cy="861900"/>
          </a:xfrm>
          <a:prstGeom prst="rect">
            <a:avLst/>
          </a:prstGeom>
          <a:noFill/>
          <a:ln>
            <a:noFill/>
          </a:ln>
        </p:spPr>
        <p:txBody>
          <a:bodyPr anchorCtr="0" anchor="t" bIns="91425" lIns="91425" spcFirstLastPara="1" rIns="91425" wrap="square" tIns="91425">
            <a:spAutoFit/>
          </a:bodyPr>
          <a:lstStyle/>
          <a:p>
            <a:pPr indent="-264250" lvl="0" marL="4247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Rupture of a pericolic abscess ↝ purulent peritonitis,</a:t>
            </a:r>
            <a:endParaRPr sz="1100">
              <a:solidFill>
                <a:srgbClr val="1C4588"/>
              </a:solidFill>
              <a:latin typeface="Mada"/>
              <a:ea typeface="Mada"/>
              <a:cs typeface="Mada"/>
              <a:sym typeface="Mada"/>
            </a:endParaRPr>
          </a:p>
          <a:p>
            <a:pPr indent="-264250" lvl="0" marL="4247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Free perforation of the bowel ↝ faecal peritonitis.</a:t>
            </a:r>
            <a:endParaRPr sz="1100">
              <a:solidFill>
                <a:srgbClr val="1C4588"/>
              </a:solidFill>
              <a:latin typeface="Mada"/>
              <a:ea typeface="Mada"/>
              <a:cs typeface="Mada"/>
              <a:sym typeface="Mada"/>
            </a:endParaRPr>
          </a:p>
          <a:p>
            <a:pPr indent="-264250" lvl="0" marL="4247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bleeding from erosion of the adjacent vessel by a fecolith (self-limited episodes)</a:t>
            </a:r>
            <a:endParaRPr sz="1100">
              <a:solidFill>
                <a:srgbClr val="1C4588"/>
              </a:solidFill>
              <a:latin typeface="Mada"/>
              <a:ea typeface="Mada"/>
              <a:cs typeface="Mada"/>
              <a:sym typeface="Mada"/>
            </a:endParaRPr>
          </a:p>
          <a:p>
            <a:pPr indent="-264250" lvl="0" marL="4247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If the perforation contained, there will be risk of </a:t>
            </a:r>
            <a:r>
              <a:rPr lang="en-GB" sz="1100">
                <a:solidFill>
                  <a:srgbClr val="CC0000"/>
                </a:solidFill>
                <a:latin typeface="Mada"/>
                <a:ea typeface="Mada"/>
                <a:cs typeface="Mada"/>
                <a:sym typeface="Mada"/>
              </a:rPr>
              <a:t>fistula formation (To bladder) </a:t>
            </a:r>
            <a:endParaRPr sz="1100">
              <a:solidFill>
                <a:srgbClr val="CC0000"/>
              </a:solidFill>
              <a:latin typeface="Mada"/>
              <a:ea typeface="Mada"/>
              <a:cs typeface="Mada"/>
              <a:sym typeface="Mada"/>
            </a:endParaRPr>
          </a:p>
        </p:txBody>
      </p:sp>
      <p:grpSp>
        <p:nvGrpSpPr>
          <p:cNvPr id="438" name="Google Shape;438;p21"/>
          <p:cNvGrpSpPr/>
          <p:nvPr/>
        </p:nvGrpSpPr>
        <p:grpSpPr>
          <a:xfrm>
            <a:off x="1326255" y="4605077"/>
            <a:ext cx="953000" cy="1303660"/>
            <a:chOff x="336800" y="4151500"/>
            <a:chExt cx="292000" cy="364650"/>
          </a:xfrm>
        </p:grpSpPr>
        <p:sp>
          <p:nvSpPr>
            <p:cNvPr id="439" name="Google Shape;439;p21"/>
            <p:cNvSpPr/>
            <p:nvPr/>
          </p:nvSpPr>
          <p:spPr>
            <a:xfrm>
              <a:off x="396325" y="4168675"/>
              <a:ext cx="212600" cy="185375"/>
            </a:xfrm>
            <a:custGeom>
              <a:rect b="b" l="l" r="r" t="t"/>
              <a:pathLst>
                <a:path extrusionOk="0" h="7415" w="8504">
                  <a:moveTo>
                    <a:pt x="7261" y="0"/>
                  </a:moveTo>
                  <a:cubicBezTo>
                    <a:pt x="7011" y="0"/>
                    <a:pt x="6746" y="79"/>
                    <a:pt x="6545" y="265"/>
                  </a:cubicBezTo>
                  <a:lnTo>
                    <a:pt x="358" y="5548"/>
                  </a:lnTo>
                  <a:cubicBezTo>
                    <a:pt x="30" y="5813"/>
                    <a:pt x="0" y="6295"/>
                    <a:pt x="265" y="6623"/>
                  </a:cubicBezTo>
                  <a:lnTo>
                    <a:pt x="731" y="7149"/>
                  </a:lnTo>
                  <a:cubicBezTo>
                    <a:pt x="884" y="7321"/>
                    <a:pt x="1090" y="7414"/>
                    <a:pt x="1306" y="7414"/>
                  </a:cubicBezTo>
                  <a:cubicBezTo>
                    <a:pt x="1478" y="7414"/>
                    <a:pt x="1664" y="7354"/>
                    <a:pt x="1802" y="7242"/>
                  </a:cubicBezTo>
                  <a:lnTo>
                    <a:pt x="7992" y="1959"/>
                  </a:lnTo>
                  <a:cubicBezTo>
                    <a:pt x="8459" y="1552"/>
                    <a:pt x="8504" y="855"/>
                    <a:pt x="8101" y="388"/>
                  </a:cubicBezTo>
                  <a:cubicBezTo>
                    <a:pt x="7880" y="123"/>
                    <a:pt x="7571" y="0"/>
                    <a:pt x="7261" y="0"/>
                  </a:cubicBezTo>
                  <a:close/>
                </a:path>
              </a:pathLst>
            </a:custGeom>
            <a:solidFill>
              <a:srgbClr val="FDF2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1"/>
            <p:cNvSpPr/>
            <p:nvPr/>
          </p:nvSpPr>
          <p:spPr>
            <a:xfrm>
              <a:off x="396325" y="4168550"/>
              <a:ext cx="212600" cy="185650"/>
            </a:xfrm>
            <a:custGeom>
              <a:rect b="b" l="l" r="r" t="t"/>
              <a:pathLst>
                <a:path extrusionOk="0" h="7426" w="8504">
                  <a:moveTo>
                    <a:pt x="7262" y="1"/>
                  </a:moveTo>
                  <a:cubicBezTo>
                    <a:pt x="7008" y="1"/>
                    <a:pt x="6753" y="88"/>
                    <a:pt x="6545" y="270"/>
                  </a:cubicBezTo>
                  <a:lnTo>
                    <a:pt x="358" y="5553"/>
                  </a:lnTo>
                  <a:cubicBezTo>
                    <a:pt x="30" y="5818"/>
                    <a:pt x="0" y="6300"/>
                    <a:pt x="265" y="6628"/>
                  </a:cubicBezTo>
                  <a:lnTo>
                    <a:pt x="731" y="7154"/>
                  </a:lnTo>
                  <a:cubicBezTo>
                    <a:pt x="878" y="7335"/>
                    <a:pt x="1090" y="7426"/>
                    <a:pt x="1305" y="7426"/>
                  </a:cubicBezTo>
                  <a:cubicBezTo>
                    <a:pt x="1480" y="7426"/>
                    <a:pt x="1657" y="7366"/>
                    <a:pt x="1802" y="7247"/>
                  </a:cubicBezTo>
                  <a:lnTo>
                    <a:pt x="7992" y="1964"/>
                  </a:lnTo>
                  <a:cubicBezTo>
                    <a:pt x="8459" y="1557"/>
                    <a:pt x="8504" y="860"/>
                    <a:pt x="8101" y="393"/>
                  </a:cubicBezTo>
                  <a:cubicBezTo>
                    <a:pt x="7886" y="135"/>
                    <a:pt x="7575" y="1"/>
                    <a:pt x="7262"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1"/>
            <p:cNvSpPr/>
            <p:nvPr/>
          </p:nvSpPr>
          <p:spPr>
            <a:xfrm>
              <a:off x="400225" y="4180325"/>
              <a:ext cx="197775" cy="172600"/>
            </a:xfrm>
            <a:custGeom>
              <a:rect b="b" l="l" r="r" t="t"/>
              <a:pathLst>
                <a:path extrusionOk="0" h="6904" w="7911">
                  <a:moveTo>
                    <a:pt x="7110" y="1"/>
                  </a:moveTo>
                  <a:cubicBezTo>
                    <a:pt x="6849" y="1"/>
                    <a:pt x="6554" y="110"/>
                    <a:pt x="6295" y="325"/>
                  </a:cubicBezTo>
                  <a:lnTo>
                    <a:pt x="1" y="5720"/>
                  </a:lnTo>
                  <a:lnTo>
                    <a:pt x="1008" y="6903"/>
                  </a:lnTo>
                  <a:lnTo>
                    <a:pt x="7307" y="1523"/>
                  </a:lnTo>
                  <a:cubicBezTo>
                    <a:pt x="7773" y="1120"/>
                    <a:pt x="7911" y="545"/>
                    <a:pt x="7631" y="217"/>
                  </a:cubicBezTo>
                  <a:cubicBezTo>
                    <a:pt x="7506" y="72"/>
                    <a:pt x="7320" y="1"/>
                    <a:pt x="711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1"/>
            <p:cNvSpPr/>
            <p:nvPr/>
          </p:nvSpPr>
          <p:spPr>
            <a:xfrm>
              <a:off x="469350" y="4180700"/>
              <a:ext cx="127175" cy="112325"/>
            </a:xfrm>
            <a:custGeom>
              <a:rect b="b" l="l" r="r" t="t"/>
              <a:pathLst>
                <a:path extrusionOk="0" h="4493" w="5087">
                  <a:moveTo>
                    <a:pt x="4300" y="1"/>
                  </a:moveTo>
                  <a:cubicBezTo>
                    <a:pt x="4040" y="1"/>
                    <a:pt x="3744" y="110"/>
                    <a:pt x="3486" y="325"/>
                  </a:cubicBezTo>
                  <a:lnTo>
                    <a:pt x="1" y="3310"/>
                  </a:lnTo>
                  <a:lnTo>
                    <a:pt x="1012" y="4493"/>
                  </a:lnTo>
                  <a:lnTo>
                    <a:pt x="4493" y="1508"/>
                  </a:lnTo>
                  <a:cubicBezTo>
                    <a:pt x="4944" y="1120"/>
                    <a:pt x="5086" y="545"/>
                    <a:pt x="4821" y="217"/>
                  </a:cubicBezTo>
                  <a:cubicBezTo>
                    <a:pt x="4696" y="72"/>
                    <a:pt x="4510" y="1"/>
                    <a:pt x="4300" y="1"/>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1"/>
            <p:cNvSpPr/>
            <p:nvPr/>
          </p:nvSpPr>
          <p:spPr>
            <a:xfrm>
              <a:off x="601900" y="4151500"/>
              <a:ext cx="26900" cy="23825"/>
            </a:xfrm>
            <a:custGeom>
              <a:rect b="b" l="l" r="r" t="t"/>
              <a:pathLst>
                <a:path extrusionOk="0" h="953" w="1076">
                  <a:moveTo>
                    <a:pt x="1027" y="1"/>
                  </a:moveTo>
                  <a:lnTo>
                    <a:pt x="1" y="904"/>
                  </a:lnTo>
                  <a:lnTo>
                    <a:pt x="49" y="952"/>
                  </a:lnTo>
                  <a:lnTo>
                    <a:pt x="1075" y="49"/>
                  </a:lnTo>
                  <a:lnTo>
                    <a:pt x="1027"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1"/>
            <p:cNvSpPr/>
            <p:nvPr/>
          </p:nvSpPr>
          <p:spPr>
            <a:xfrm>
              <a:off x="589875" y="4166050"/>
              <a:ext cx="19800" cy="20000"/>
            </a:xfrm>
            <a:custGeom>
              <a:rect b="b" l="l" r="r" t="t"/>
              <a:pathLst>
                <a:path extrusionOk="0" h="800" w="792">
                  <a:moveTo>
                    <a:pt x="366" y="1"/>
                  </a:moveTo>
                  <a:cubicBezTo>
                    <a:pt x="359" y="1"/>
                    <a:pt x="351" y="4"/>
                    <a:pt x="344" y="12"/>
                  </a:cubicBezTo>
                  <a:lnTo>
                    <a:pt x="15" y="277"/>
                  </a:lnTo>
                  <a:cubicBezTo>
                    <a:pt x="0" y="292"/>
                    <a:pt x="0" y="307"/>
                    <a:pt x="15" y="322"/>
                  </a:cubicBezTo>
                  <a:lnTo>
                    <a:pt x="403" y="788"/>
                  </a:lnTo>
                  <a:cubicBezTo>
                    <a:pt x="411" y="795"/>
                    <a:pt x="419" y="799"/>
                    <a:pt x="428" y="799"/>
                  </a:cubicBezTo>
                  <a:cubicBezTo>
                    <a:pt x="436" y="799"/>
                    <a:pt x="444" y="795"/>
                    <a:pt x="452" y="788"/>
                  </a:cubicBezTo>
                  <a:lnTo>
                    <a:pt x="776" y="523"/>
                  </a:lnTo>
                  <a:cubicBezTo>
                    <a:pt x="791" y="508"/>
                    <a:pt x="791" y="478"/>
                    <a:pt x="776" y="478"/>
                  </a:cubicBezTo>
                  <a:lnTo>
                    <a:pt x="388" y="12"/>
                  </a:lnTo>
                  <a:cubicBezTo>
                    <a:pt x="381" y="4"/>
                    <a:pt x="373" y="1"/>
                    <a:pt x="36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1"/>
            <p:cNvSpPr/>
            <p:nvPr/>
          </p:nvSpPr>
          <p:spPr>
            <a:xfrm>
              <a:off x="448750" y="4258025"/>
              <a:ext cx="51325" cy="55250"/>
            </a:xfrm>
            <a:custGeom>
              <a:rect b="b" l="l" r="r" t="t"/>
              <a:pathLst>
                <a:path extrusionOk="0" h="2210" w="2053">
                  <a:moveTo>
                    <a:pt x="638" y="1"/>
                  </a:moveTo>
                  <a:lnTo>
                    <a:pt x="0" y="545"/>
                  </a:lnTo>
                  <a:lnTo>
                    <a:pt x="1418" y="2210"/>
                  </a:lnTo>
                  <a:lnTo>
                    <a:pt x="2052" y="1665"/>
                  </a:lnTo>
                  <a:lnTo>
                    <a:pt x="638"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1"/>
            <p:cNvSpPr/>
            <p:nvPr/>
          </p:nvSpPr>
          <p:spPr>
            <a:xfrm>
              <a:off x="352375" y="4282100"/>
              <a:ext cx="122050" cy="109625"/>
            </a:xfrm>
            <a:custGeom>
              <a:rect b="b" l="l" r="r" t="t"/>
              <a:pathLst>
                <a:path extrusionOk="0" h="4385" w="4882">
                  <a:moveTo>
                    <a:pt x="4183" y="0"/>
                  </a:moveTo>
                  <a:lnTo>
                    <a:pt x="1" y="3578"/>
                  </a:lnTo>
                  <a:lnTo>
                    <a:pt x="702" y="4384"/>
                  </a:lnTo>
                  <a:lnTo>
                    <a:pt x="4881" y="825"/>
                  </a:lnTo>
                  <a:lnTo>
                    <a:pt x="4183"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1"/>
            <p:cNvSpPr/>
            <p:nvPr/>
          </p:nvSpPr>
          <p:spPr>
            <a:xfrm>
              <a:off x="576250" y="4204025"/>
              <a:ext cx="16350" cy="18200"/>
            </a:xfrm>
            <a:custGeom>
              <a:rect b="b" l="l" r="r" t="t"/>
              <a:pathLst>
                <a:path extrusionOk="0" h="728" w="654">
                  <a:moveTo>
                    <a:pt x="79" y="0"/>
                  </a:moveTo>
                  <a:lnTo>
                    <a:pt x="16" y="64"/>
                  </a:lnTo>
                  <a:cubicBezTo>
                    <a:pt x="1" y="64"/>
                    <a:pt x="1" y="79"/>
                    <a:pt x="16" y="94"/>
                  </a:cubicBezTo>
                  <a:lnTo>
                    <a:pt x="545" y="717"/>
                  </a:lnTo>
                  <a:cubicBezTo>
                    <a:pt x="553" y="724"/>
                    <a:pt x="557" y="728"/>
                    <a:pt x="560" y="728"/>
                  </a:cubicBezTo>
                  <a:cubicBezTo>
                    <a:pt x="564"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1"/>
            <p:cNvSpPr/>
            <p:nvPr/>
          </p:nvSpPr>
          <p:spPr>
            <a:xfrm>
              <a:off x="561150" y="4216925"/>
              <a:ext cx="16350" cy="18100"/>
            </a:xfrm>
            <a:custGeom>
              <a:rect b="b" l="l" r="r" t="t"/>
              <a:pathLst>
                <a:path extrusionOk="0" h="724" w="654">
                  <a:moveTo>
                    <a:pt x="99" y="0"/>
                  </a:moveTo>
                  <a:cubicBezTo>
                    <a:pt x="92" y="0"/>
                    <a:pt x="84" y="5"/>
                    <a:pt x="75" y="14"/>
                  </a:cubicBezTo>
                  <a:lnTo>
                    <a:pt x="15" y="59"/>
                  </a:lnTo>
                  <a:cubicBezTo>
                    <a:pt x="0" y="74"/>
                    <a:pt x="0" y="89"/>
                    <a:pt x="15" y="89"/>
                  </a:cubicBezTo>
                  <a:lnTo>
                    <a:pt x="541" y="712"/>
                  </a:lnTo>
                  <a:cubicBezTo>
                    <a:pt x="550" y="719"/>
                    <a:pt x="559" y="723"/>
                    <a:pt x="565" y="723"/>
                  </a:cubicBezTo>
                  <a:cubicBezTo>
                    <a:pt x="571" y="723"/>
                    <a:pt x="575" y="719"/>
                    <a:pt x="575" y="712"/>
                  </a:cubicBezTo>
                  <a:lnTo>
                    <a:pt x="634" y="667"/>
                  </a:lnTo>
                  <a:cubicBezTo>
                    <a:pt x="653" y="648"/>
                    <a:pt x="653" y="648"/>
                    <a:pt x="653" y="634"/>
                  </a:cubicBezTo>
                  <a:lnTo>
                    <a:pt x="108" y="14"/>
                  </a:lnTo>
                  <a:cubicBezTo>
                    <a:pt x="108" y="5"/>
                    <a:pt x="105" y="0"/>
                    <a:pt x="99"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1"/>
            <p:cNvSpPr/>
            <p:nvPr/>
          </p:nvSpPr>
          <p:spPr>
            <a:xfrm>
              <a:off x="542475" y="4233125"/>
              <a:ext cx="15900" cy="17925"/>
            </a:xfrm>
            <a:custGeom>
              <a:rect b="b" l="l" r="r" t="t"/>
              <a:pathLst>
                <a:path extrusionOk="0" h="717" w="636">
                  <a:moveTo>
                    <a:pt x="76" y="0"/>
                  </a:moveTo>
                  <a:lnTo>
                    <a:pt x="1" y="64"/>
                  </a:lnTo>
                  <a:lnTo>
                    <a:pt x="1" y="94"/>
                  </a:lnTo>
                  <a:lnTo>
                    <a:pt x="542" y="717"/>
                  </a:lnTo>
                  <a:lnTo>
                    <a:pt x="576" y="717"/>
                  </a:lnTo>
                  <a:lnTo>
                    <a:pt x="635" y="653"/>
                  </a:lnTo>
                  <a:lnTo>
                    <a:pt x="635" y="624"/>
                  </a:ln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1"/>
            <p:cNvSpPr/>
            <p:nvPr/>
          </p:nvSpPr>
          <p:spPr>
            <a:xfrm>
              <a:off x="527275" y="4246000"/>
              <a:ext cx="16350" cy="18200"/>
            </a:xfrm>
            <a:custGeom>
              <a:rect b="b" l="l" r="r" t="t"/>
              <a:pathLst>
                <a:path extrusionOk="0" h="728" w="654">
                  <a:moveTo>
                    <a:pt x="79" y="0"/>
                  </a:moveTo>
                  <a:lnTo>
                    <a:pt x="16" y="64"/>
                  </a:lnTo>
                  <a:cubicBezTo>
                    <a:pt x="1" y="64"/>
                    <a:pt x="1" y="79"/>
                    <a:pt x="1" y="94"/>
                  </a:cubicBezTo>
                  <a:lnTo>
                    <a:pt x="545" y="717"/>
                  </a:lnTo>
                  <a:cubicBezTo>
                    <a:pt x="545" y="724"/>
                    <a:pt x="549" y="728"/>
                    <a:pt x="555" y="728"/>
                  </a:cubicBezTo>
                  <a:cubicBezTo>
                    <a:pt x="560"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1"/>
            <p:cNvSpPr/>
            <p:nvPr/>
          </p:nvSpPr>
          <p:spPr>
            <a:xfrm>
              <a:off x="371400" y="4304050"/>
              <a:ext cx="70825" cy="79375"/>
            </a:xfrm>
            <a:custGeom>
              <a:rect b="b" l="l" r="r" t="t"/>
              <a:pathLst>
                <a:path extrusionOk="0" h="3175" w="2833">
                  <a:moveTo>
                    <a:pt x="325" y="1"/>
                  </a:moveTo>
                  <a:cubicBezTo>
                    <a:pt x="310" y="1"/>
                    <a:pt x="295" y="4"/>
                    <a:pt x="281" y="10"/>
                  </a:cubicBezTo>
                  <a:lnTo>
                    <a:pt x="49" y="212"/>
                  </a:lnTo>
                  <a:cubicBezTo>
                    <a:pt x="16" y="242"/>
                    <a:pt x="1" y="290"/>
                    <a:pt x="34" y="320"/>
                  </a:cubicBezTo>
                  <a:lnTo>
                    <a:pt x="2460" y="3152"/>
                  </a:lnTo>
                  <a:cubicBezTo>
                    <a:pt x="2467" y="3167"/>
                    <a:pt x="2482" y="3174"/>
                    <a:pt x="2499" y="3174"/>
                  </a:cubicBezTo>
                  <a:cubicBezTo>
                    <a:pt x="2517" y="3174"/>
                    <a:pt x="2536" y="3167"/>
                    <a:pt x="2553" y="3152"/>
                  </a:cubicBezTo>
                  <a:lnTo>
                    <a:pt x="2784" y="2947"/>
                  </a:lnTo>
                  <a:cubicBezTo>
                    <a:pt x="2814" y="2932"/>
                    <a:pt x="2833" y="2887"/>
                    <a:pt x="2799" y="2853"/>
                  </a:cubicBezTo>
                  <a:lnTo>
                    <a:pt x="374" y="25"/>
                  </a:lnTo>
                  <a:cubicBezTo>
                    <a:pt x="365" y="8"/>
                    <a:pt x="346" y="1"/>
                    <a:pt x="325"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1"/>
            <p:cNvSpPr/>
            <p:nvPr/>
          </p:nvSpPr>
          <p:spPr>
            <a:xfrm>
              <a:off x="336800" y="4363550"/>
              <a:ext cx="43950" cy="48475"/>
            </a:xfrm>
            <a:custGeom>
              <a:rect b="b" l="l" r="r" t="t"/>
              <a:pathLst>
                <a:path extrusionOk="0" h="1939" w="1758">
                  <a:moveTo>
                    <a:pt x="321" y="1"/>
                  </a:moveTo>
                  <a:cubicBezTo>
                    <a:pt x="302" y="1"/>
                    <a:pt x="282" y="9"/>
                    <a:pt x="266" y="26"/>
                  </a:cubicBezTo>
                  <a:lnTo>
                    <a:pt x="34" y="227"/>
                  </a:lnTo>
                  <a:cubicBezTo>
                    <a:pt x="1" y="257"/>
                    <a:pt x="1" y="306"/>
                    <a:pt x="19" y="320"/>
                  </a:cubicBezTo>
                  <a:lnTo>
                    <a:pt x="1385" y="1921"/>
                  </a:lnTo>
                  <a:cubicBezTo>
                    <a:pt x="1393" y="1930"/>
                    <a:pt x="1413" y="1938"/>
                    <a:pt x="1434" y="1938"/>
                  </a:cubicBezTo>
                  <a:cubicBezTo>
                    <a:pt x="1450" y="1938"/>
                    <a:pt x="1466" y="1934"/>
                    <a:pt x="1478" y="1921"/>
                  </a:cubicBezTo>
                  <a:lnTo>
                    <a:pt x="1713" y="1720"/>
                  </a:lnTo>
                  <a:cubicBezTo>
                    <a:pt x="1743" y="1686"/>
                    <a:pt x="1758" y="1641"/>
                    <a:pt x="1728" y="1611"/>
                  </a:cubicBezTo>
                  <a:lnTo>
                    <a:pt x="374" y="26"/>
                  </a:lnTo>
                  <a:cubicBezTo>
                    <a:pt x="359" y="9"/>
                    <a:pt x="340" y="1"/>
                    <a:pt x="321"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1"/>
            <p:cNvSpPr/>
            <p:nvPr/>
          </p:nvSpPr>
          <p:spPr>
            <a:xfrm>
              <a:off x="404050" y="4177800"/>
              <a:ext cx="63375" cy="60000"/>
            </a:xfrm>
            <a:custGeom>
              <a:rect b="b" l="l" r="r" t="t"/>
              <a:pathLst>
                <a:path extrusionOk="0" h="2400" w="2535">
                  <a:moveTo>
                    <a:pt x="1735" y="0"/>
                  </a:moveTo>
                  <a:cubicBezTo>
                    <a:pt x="1707" y="0"/>
                    <a:pt x="1679" y="3"/>
                    <a:pt x="1650" y="8"/>
                  </a:cubicBezTo>
                  <a:lnTo>
                    <a:pt x="1307" y="68"/>
                  </a:lnTo>
                  <a:cubicBezTo>
                    <a:pt x="1231" y="44"/>
                    <a:pt x="1144" y="19"/>
                    <a:pt x="1057" y="19"/>
                  </a:cubicBezTo>
                  <a:cubicBezTo>
                    <a:pt x="1037" y="19"/>
                    <a:pt x="1017" y="20"/>
                    <a:pt x="997" y="23"/>
                  </a:cubicBezTo>
                  <a:cubicBezTo>
                    <a:pt x="904" y="23"/>
                    <a:pt x="796" y="53"/>
                    <a:pt x="717" y="131"/>
                  </a:cubicBezTo>
                  <a:cubicBezTo>
                    <a:pt x="624" y="195"/>
                    <a:pt x="560" y="318"/>
                    <a:pt x="531" y="426"/>
                  </a:cubicBezTo>
                  <a:cubicBezTo>
                    <a:pt x="482" y="534"/>
                    <a:pt x="516" y="848"/>
                    <a:pt x="296" y="956"/>
                  </a:cubicBezTo>
                  <a:cubicBezTo>
                    <a:pt x="172" y="1019"/>
                    <a:pt x="94" y="1158"/>
                    <a:pt x="49" y="1299"/>
                  </a:cubicBezTo>
                  <a:cubicBezTo>
                    <a:pt x="1" y="1437"/>
                    <a:pt x="1" y="1594"/>
                    <a:pt x="49" y="1717"/>
                  </a:cubicBezTo>
                  <a:cubicBezTo>
                    <a:pt x="94" y="1810"/>
                    <a:pt x="158" y="1904"/>
                    <a:pt x="143" y="1997"/>
                  </a:cubicBezTo>
                  <a:cubicBezTo>
                    <a:pt x="143" y="2060"/>
                    <a:pt x="109" y="2105"/>
                    <a:pt x="79" y="2154"/>
                  </a:cubicBezTo>
                  <a:cubicBezTo>
                    <a:pt x="64" y="2213"/>
                    <a:pt x="49" y="2277"/>
                    <a:pt x="64" y="2325"/>
                  </a:cubicBezTo>
                  <a:cubicBezTo>
                    <a:pt x="94" y="2385"/>
                    <a:pt x="172" y="2400"/>
                    <a:pt x="251" y="2400"/>
                  </a:cubicBezTo>
                  <a:cubicBezTo>
                    <a:pt x="344" y="2400"/>
                    <a:pt x="452" y="2385"/>
                    <a:pt x="546" y="2370"/>
                  </a:cubicBezTo>
                  <a:cubicBezTo>
                    <a:pt x="1184" y="2292"/>
                    <a:pt x="1807" y="2213"/>
                    <a:pt x="2426" y="2075"/>
                  </a:cubicBezTo>
                  <a:cubicBezTo>
                    <a:pt x="2460" y="2075"/>
                    <a:pt x="2475" y="2075"/>
                    <a:pt x="2504" y="2060"/>
                  </a:cubicBezTo>
                  <a:cubicBezTo>
                    <a:pt x="2534" y="2012"/>
                    <a:pt x="2534" y="1952"/>
                    <a:pt x="2519" y="1889"/>
                  </a:cubicBezTo>
                  <a:cubicBezTo>
                    <a:pt x="2460" y="1717"/>
                    <a:pt x="2303" y="1624"/>
                    <a:pt x="2195" y="1486"/>
                  </a:cubicBezTo>
                  <a:cubicBezTo>
                    <a:pt x="2068" y="1314"/>
                    <a:pt x="2101" y="1079"/>
                    <a:pt x="2053" y="878"/>
                  </a:cubicBezTo>
                  <a:cubicBezTo>
                    <a:pt x="2038" y="784"/>
                    <a:pt x="2008" y="706"/>
                    <a:pt x="1975" y="628"/>
                  </a:cubicBezTo>
                  <a:lnTo>
                    <a:pt x="2131" y="598"/>
                  </a:lnTo>
                  <a:cubicBezTo>
                    <a:pt x="2195" y="598"/>
                    <a:pt x="2225" y="534"/>
                    <a:pt x="2225" y="490"/>
                  </a:cubicBezTo>
                  <a:lnTo>
                    <a:pt x="2195" y="381"/>
                  </a:lnTo>
                  <a:cubicBezTo>
                    <a:pt x="2152" y="160"/>
                    <a:pt x="1954" y="0"/>
                    <a:pt x="1735"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1"/>
            <p:cNvSpPr/>
            <p:nvPr/>
          </p:nvSpPr>
          <p:spPr>
            <a:xfrm>
              <a:off x="430075" y="4187700"/>
              <a:ext cx="33525" cy="59100"/>
            </a:xfrm>
            <a:custGeom>
              <a:rect b="b" l="l" r="r" t="t"/>
              <a:pathLst>
                <a:path extrusionOk="0" h="2364" w="1341">
                  <a:moveTo>
                    <a:pt x="1012" y="0"/>
                  </a:moveTo>
                  <a:cubicBezTo>
                    <a:pt x="1012" y="0"/>
                    <a:pt x="1045" y="280"/>
                    <a:pt x="546" y="344"/>
                  </a:cubicBezTo>
                  <a:lnTo>
                    <a:pt x="422" y="590"/>
                  </a:lnTo>
                  <a:lnTo>
                    <a:pt x="393" y="590"/>
                  </a:lnTo>
                  <a:lnTo>
                    <a:pt x="206" y="605"/>
                  </a:lnTo>
                  <a:cubicBezTo>
                    <a:pt x="94" y="623"/>
                    <a:pt x="1" y="717"/>
                    <a:pt x="19" y="825"/>
                  </a:cubicBezTo>
                  <a:lnTo>
                    <a:pt x="19" y="840"/>
                  </a:lnTo>
                  <a:lnTo>
                    <a:pt x="19" y="855"/>
                  </a:lnTo>
                  <a:lnTo>
                    <a:pt x="19" y="885"/>
                  </a:lnTo>
                  <a:cubicBezTo>
                    <a:pt x="19" y="903"/>
                    <a:pt x="34" y="903"/>
                    <a:pt x="34" y="918"/>
                  </a:cubicBezTo>
                  <a:cubicBezTo>
                    <a:pt x="61" y="988"/>
                    <a:pt x="139" y="1044"/>
                    <a:pt x="222" y="1044"/>
                  </a:cubicBezTo>
                  <a:cubicBezTo>
                    <a:pt x="231" y="1044"/>
                    <a:pt x="241" y="1043"/>
                    <a:pt x="251" y="1041"/>
                  </a:cubicBezTo>
                  <a:lnTo>
                    <a:pt x="281" y="1041"/>
                  </a:lnTo>
                  <a:cubicBezTo>
                    <a:pt x="281" y="1056"/>
                    <a:pt x="281" y="1071"/>
                    <a:pt x="266" y="1090"/>
                  </a:cubicBezTo>
                  <a:lnTo>
                    <a:pt x="113" y="1508"/>
                  </a:lnTo>
                  <a:lnTo>
                    <a:pt x="143" y="2146"/>
                  </a:lnTo>
                  <a:cubicBezTo>
                    <a:pt x="157" y="2261"/>
                    <a:pt x="253" y="2364"/>
                    <a:pt x="381" y="2364"/>
                  </a:cubicBezTo>
                  <a:cubicBezTo>
                    <a:pt x="390" y="2364"/>
                    <a:pt x="399" y="2363"/>
                    <a:pt x="408" y="2362"/>
                  </a:cubicBezTo>
                  <a:lnTo>
                    <a:pt x="766" y="2347"/>
                  </a:lnTo>
                  <a:cubicBezTo>
                    <a:pt x="904" y="2332"/>
                    <a:pt x="1012" y="2239"/>
                    <a:pt x="997" y="2097"/>
                  </a:cubicBezTo>
                  <a:lnTo>
                    <a:pt x="967" y="1616"/>
                  </a:lnTo>
                  <a:cubicBezTo>
                    <a:pt x="982" y="1601"/>
                    <a:pt x="997" y="1601"/>
                    <a:pt x="997" y="1601"/>
                  </a:cubicBezTo>
                  <a:cubicBezTo>
                    <a:pt x="1232" y="1508"/>
                    <a:pt x="1340" y="1258"/>
                    <a:pt x="1232" y="1056"/>
                  </a:cubicBezTo>
                  <a:lnTo>
                    <a:pt x="1139" y="325"/>
                  </a:lnTo>
                  <a:lnTo>
                    <a:pt x="1120" y="138"/>
                  </a:lnTo>
                  <a:cubicBezTo>
                    <a:pt x="1060" y="109"/>
                    <a:pt x="1027" y="79"/>
                    <a:pt x="1012"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1"/>
            <p:cNvSpPr/>
            <p:nvPr/>
          </p:nvSpPr>
          <p:spPr>
            <a:xfrm>
              <a:off x="459650" y="4203650"/>
              <a:ext cx="400" cy="3475"/>
            </a:xfrm>
            <a:custGeom>
              <a:rect b="b" l="l" r="r" t="t"/>
              <a:pathLst>
                <a:path extrusionOk="0" h="139" w="16">
                  <a:moveTo>
                    <a:pt x="1" y="0"/>
                  </a:moveTo>
                  <a:lnTo>
                    <a:pt x="16" y="138"/>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1"/>
            <p:cNvSpPr/>
            <p:nvPr/>
          </p:nvSpPr>
          <p:spPr>
            <a:xfrm>
              <a:off x="459275" y="4203275"/>
              <a:ext cx="1150" cy="4225"/>
            </a:xfrm>
            <a:custGeom>
              <a:rect b="b" l="l" r="r" t="t"/>
              <a:pathLst>
                <a:path extrusionOk="0" h="169" w="46">
                  <a:moveTo>
                    <a:pt x="16" y="0"/>
                  </a:moveTo>
                  <a:cubicBezTo>
                    <a:pt x="1" y="0"/>
                    <a:pt x="1" y="0"/>
                    <a:pt x="1" y="15"/>
                  </a:cubicBezTo>
                  <a:lnTo>
                    <a:pt x="16" y="153"/>
                  </a:lnTo>
                  <a:cubicBezTo>
                    <a:pt x="16" y="168"/>
                    <a:pt x="16" y="168"/>
                    <a:pt x="31" y="168"/>
                  </a:cubicBezTo>
                  <a:cubicBezTo>
                    <a:pt x="45" y="168"/>
                    <a:pt x="45" y="153"/>
                    <a:pt x="45" y="153"/>
                  </a:cubicBezTo>
                  <a:lnTo>
                    <a:pt x="31" y="15"/>
                  </a:lnTo>
                  <a:cubicBezTo>
                    <a:pt x="31" y="0"/>
                    <a:pt x="16" y="0"/>
                    <a:pt x="16"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1"/>
            <p:cNvSpPr/>
            <p:nvPr/>
          </p:nvSpPr>
          <p:spPr>
            <a:xfrm>
              <a:off x="447625" y="4198400"/>
              <a:ext cx="7750" cy="3075"/>
            </a:xfrm>
            <a:custGeom>
              <a:rect b="b" l="l" r="r" t="t"/>
              <a:pathLst>
                <a:path extrusionOk="0" h="123" w="310">
                  <a:moveTo>
                    <a:pt x="50" y="1"/>
                  </a:moveTo>
                  <a:cubicBezTo>
                    <a:pt x="42" y="1"/>
                    <a:pt x="35" y="3"/>
                    <a:pt x="30" y="9"/>
                  </a:cubicBezTo>
                  <a:cubicBezTo>
                    <a:pt x="15" y="9"/>
                    <a:pt x="0" y="24"/>
                    <a:pt x="15" y="54"/>
                  </a:cubicBezTo>
                  <a:cubicBezTo>
                    <a:pt x="45" y="84"/>
                    <a:pt x="94" y="117"/>
                    <a:pt x="157" y="117"/>
                  </a:cubicBezTo>
                  <a:cubicBezTo>
                    <a:pt x="173" y="121"/>
                    <a:pt x="188" y="123"/>
                    <a:pt x="202" y="123"/>
                  </a:cubicBezTo>
                  <a:cubicBezTo>
                    <a:pt x="241" y="123"/>
                    <a:pt x="273" y="108"/>
                    <a:pt x="295" y="84"/>
                  </a:cubicBezTo>
                  <a:cubicBezTo>
                    <a:pt x="310" y="69"/>
                    <a:pt x="310" y="39"/>
                    <a:pt x="295" y="39"/>
                  </a:cubicBezTo>
                  <a:cubicBezTo>
                    <a:pt x="280" y="24"/>
                    <a:pt x="250" y="24"/>
                    <a:pt x="232" y="24"/>
                  </a:cubicBezTo>
                  <a:lnTo>
                    <a:pt x="157" y="24"/>
                  </a:lnTo>
                  <a:cubicBezTo>
                    <a:pt x="138" y="9"/>
                    <a:pt x="123" y="9"/>
                    <a:pt x="94" y="9"/>
                  </a:cubicBezTo>
                  <a:cubicBezTo>
                    <a:pt x="84" y="9"/>
                    <a:pt x="65" y="1"/>
                    <a:pt x="50"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1"/>
            <p:cNvSpPr/>
            <p:nvPr/>
          </p:nvSpPr>
          <p:spPr>
            <a:xfrm>
              <a:off x="434375" y="4206350"/>
              <a:ext cx="1600" cy="3950"/>
            </a:xfrm>
            <a:custGeom>
              <a:rect b="b" l="l" r="r" t="t"/>
              <a:pathLst>
                <a:path extrusionOk="0" h="158" w="64">
                  <a:moveTo>
                    <a:pt x="0" y="1"/>
                  </a:moveTo>
                  <a:lnTo>
                    <a:pt x="0" y="157"/>
                  </a:lnTo>
                  <a:lnTo>
                    <a:pt x="64" y="109"/>
                  </a:lnTo>
                  <a:lnTo>
                    <a:pt x="0"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1"/>
            <p:cNvSpPr/>
            <p:nvPr/>
          </p:nvSpPr>
          <p:spPr>
            <a:xfrm>
              <a:off x="433625" y="4205975"/>
              <a:ext cx="3100" cy="4700"/>
            </a:xfrm>
            <a:custGeom>
              <a:rect b="b" l="l" r="r" t="t"/>
              <a:pathLst>
                <a:path extrusionOk="0" h="188" w="124">
                  <a:moveTo>
                    <a:pt x="16" y="1"/>
                  </a:moveTo>
                  <a:lnTo>
                    <a:pt x="16" y="16"/>
                  </a:lnTo>
                  <a:lnTo>
                    <a:pt x="79" y="124"/>
                  </a:lnTo>
                  <a:lnTo>
                    <a:pt x="16" y="154"/>
                  </a:lnTo>
                  <a:cubicBezTo>
                    <a:pt x="16" y="154"/>
                    <a:pt x="1" y="172"/>
                    <a:pt x="16" y="172"/>
                  </a:cubicBezTo>
                  <a:lnTo>
                    <a:pt x="30" y="187"/>
                  </a:lnTo>
                  <a:lnTo>
                    <a:pt x="30" y="172"/>
                  </a:lnTo>
                  <a:lnTo>
                    <a:pt x="124" y="124"/>
                  </a:lnTo>
                  <a:lnTo>
                    <a:pt x="45" y="1"/>
                  </a:ln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1"/>
            <p:cNvSpPr/>
            <p:nvPr/>
          </p:nvSpPr>
          <p:spPr>
            <a:xfrm>
              <a:off x="442200" y="4225750"/>
              <a:ext cx="12450" cy="7400"/>
            </a:xfrm>
            <a:custGeom>
              <a:rect b="b" l="l" r="r" t="t"/>
              <a:pathLst>
                <a:path extrusionOk="0" h="296" w="498">
                  <a:moveTo>
                    <a:pt x="1" y="1"/>
                  </a:moveTo>
                  <a:lnTo>
                    <a:pt x="1" y="295"/>
                  </a:lnTo>
                  <a:lnTo>
                    <a:pt x="497" y="295"/>
                  </a:lnTo>
                  <a:lnTo>
                    <a:pt x="497" y="1"/>
                  </a:lnTo>
                  <a:close/>
                </a:path>
              </a:pathLst>
            </a:custGeom>
            <a:solidFill>
              <a:srgbClr val="F397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1"/>
            <p:cNvSpPr/>
            <p:nvPr/>
          </p:nvSpPr>
          <p:spPr>
            <a:xfrm>
              <a:off x="447250" y="4203275"/>
              <a:ext cx="8975" cy="6175"/>
            </a:xfrm>
            <a:custGeom>
              <a:rect b="b" l="l" r="r" t="t"/>
              <a:pathLst>
                <a:path extrusionOk="0" h="247" w="359">
                  <a:moveTo>
                    <a:pt x="340" y="153"/>
                  </a:moveTo>
                  <a:cubicBezTo>
                    <a:pt x="332" y="159"/>
                    <a:pt x="322" y="165"/>
                    <a:pt x="311" y="172"/>
                  </a:cubicBezTo>
                  <a:lnTo>
                    <a:pt x="311" y="172"/>
                  </a:lnTo>
                  <a:cubicBezTo>
                    <a:pt x="316" y="171"/>
                    <a:pt x="320" y="170"/>
                    <a:pt x="325" y="168"/>
                  </a:cubicBezTo>
                  <a:cubicBezTo>
                    <a:pt x="325" y="168"/>
                    <a:pt x="340" y="153"/>
                    <a:pt x="359" y="153"/>
                  </a:cubicBezTo>
                  <a:close/>
                  <a:moveTo>
                    <a:pt x="172" y="0"/>
                  </a:moveTo>
                  <a:cubicBezTo>
                    <a:pt x="153" y="15"/>
                    <a:pt x="138" y="15"/>
                    <a:pt x="123" y="15"/>
                  </a:cubicBezTo>
                  <a:cubicBezTo>
                    <a:pt x="60" y="45"/>
                    <a:pt x="30" y="124"/>
                    <a:pt x="15" y="168"/>
                  </a:cubicBezTo>
                  <a:cubicBezTo>
                    <a:pt x="0" y="217"/>
                    <a:pt x="45" y="247"/>
                    <a:pt x="79" y="247"/>
                  </a:cubicBezTo>
                  <a:cubicBezTo>
                    <a:pt x="168" y="234"/>
                    <a:pt x="257" y="202"/>
                    <a:pt x="311" y="172"/>
                  </a:cubicBezTo>
                  <a:lnTo>
                    <a:pt x="311" y="172"/>
                  </a:lnTo>
                  <a:cubicBezTo>
                    <a:pt x="304" y="173"/>
                    <a:pt x="297" y="174"/>
                    <a:pt x="290" y="174"/>
                  </a:cubicBezTo>
                  <a:cubicBezTo>
                    <a:pt x="242" y="174"/>
                    <a:pt x="196" y="145"/>
                    <a:pt x="172" y="109"/>
                  </a:cubicBezTo>
                  <a:cubicBezTo>
                    <a:pt x="172" y="75"/>
                    <a:pt x="172" y="30"/>
                    <a:pt x="202"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1"/>
            <p:cNvSpPr/>
            <p:nvPr/>
          </p:nvSpPr>
          <p:spPr>
            <a:xfrm>
              <a:off x="451525" y="4203275"/>
              <a:ext cx="5075" cy="4350"/>
            </a:xfrm>
            <a:custGeom>
              <a:rect b="b" l="l" r="r" t="t"/>
              <a:pathLst>
                <a:path extrusionOk="0" h="174" w="203">
                  <a:moveTo>
                    <a:pt x="31" y="0"/>
                  </a:moveTo>
                  <a:cubicBezTo>
                    <a:pt x="1" y="30"/>
                    <a:pt x="1" y="75"/>
                    <a:pt x="1" y="109"/>
                  </a:cubicBezTo>
                  <a:cubicBezTo>
                    <a:pt x="25" y="145"/>
                    <a:pt x="71" y="174"/>
                    <a:pt x="119" y="174"/>
                  </a:cubicBezTo>
                  <a:cubicBezTo>
                    <a:pt x="131" y="174"/>
                    <a:pt x="142" y="172"/>
                    <a:pt x="154" y="168"/>
                  </a:cubicBezTo>
                  <a:cubicBezTo>
                    <a:pt x="154" y="168"/>
                    <a:pt x="169" y="153"/>
                    <a:pt x="188" y="153"/>
                  </a:cubicBezTo>
                  <a:cubicBezTo>
                    <a:pt x="188" y="139"/>
                    <a:pt x="202" y="124"/>
                    <a:pt x="188" y="109"/>
                  </a:cubicBezTo>
                  <a:lnTo>
                    <a:pt x="188" y="94"/>
                  </a:lnTo>
                  <a:cubicBezTo>
                    <a:pt x="154" y="60"/>
                    <a:pt x="124" y="0"/>
                    <a:pt x="31"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1"/>
            <p:cNvSpPr/>
            <p:nvPr/>
          </p:nvSpPr>
          <p:spPr>
            <a:xfrm>
              <a:off x="437075" y="4207100"/>
              <a:ext cx="30800" cy="21800"/>
            </a:xfrm>
            <a:custGeom>
              <a:rect b="b" l="l" r="r" t="t"/>
              <a:pathLst>
                <a:path extrusionOk="0" h="872" w="1232">
                  <a:moveTo>
                    <a:pt x="933" y="0"/>
                  </a:moveTo>
                  <a:lnTo>
                    <a:pt x="933" y="0"/>
                  </a:lnTo>
                  <a:cubicBezTo>
                    <a:pt x="933" y="0"/>
                    <a:pt x="678" y="159"/>
                    <a:pt x="361" y="159"/>
                  </a:cubicBezTo>
                  <a:cubicBezTo>
                    <a:pt x="305" y="159"/>
                    <a:pt x="246" y="154"/>
                    <a:pt x="187" y="142"/>
                  </a:cubicBezTo>
                  <a:cubicBezTo>
                    <a:pt x="175" y="140"/>
                    <a:pt x="162" y="139"/>
                    <a:pt x="150" y="139"/>
                  </a:cubicBezTo>
                  <a:cubicBezTo>
                    <a:pt x="88" y="139"/>
                    <a:pt x="29" y="170"/>
                    <a:pt x="1" y="236"/>
                  </a:cubicBezTo>
                  <a:lnTo>
                    <a:pt x="1" y="250"/>
                  </a:lnTo>
                  <a:lnTo>
                    <a:pt x="34" y="638"/>
                  </a:lnTo>
                  <a:cubicBezTo>
                    <a:pt x="34" y="717"/>
                    <a:pt x="94" y="810"/>
                    <a:pt x="187" y="825"/>
                  </a:cubicBezTo>
                  <a:cubicBezTo>
                    <a:pt x="258" y="851"/>
                    <a:pt x="355" y="871"/>
                    <a:pt x="459" y="871"/>
                  </a:cubicBezTo>
                  <a:cubicBezTo>
                    <a:pt x="610" y="871"/>
                    <a:pt x="776" y="829"/>
                    <a:pt x="904" y="702"/>
                  </a:cubicBezTo>
                  <a:cubicBezTo>
                    <a:pt x="1232" y="388"/>
                    <a:pt x="933" y="0"/>
                    <a:pt x="933"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21"/>
            <p:cNvSpPr/>
            <p:nvPr/>
          </p:nvSpPr>
          <p:spPr>
            <a:xfrm>
              <a:off x="456200" y="4211400"/>
              <a:ext cx="7025" cy="3100"/>
            </a:xfrm>
            <a:custGeom>
              <a:rect b="b" l="l" r="r" t="t"/>
              <a:pathLst>
                <a:path extrusionOk="0" h="124" w="281">
                  <a:moveTo>
                    <a:pt x="247" y="0"/>
                  </a:moveTo>
                  <a:lnTo>
                    <a:pt x="15" y="93"/>
                  </a:lnTo>
                  <a:cubicBezTo>
                    <a:pt x="1" y="108"/>
                    <a:pt x="1" y="108"/>
                    <a:pt x="1" y="123"/>
                  </a:cubicBezTo>
                  <a:lnTo>
                    <a:pt x="30" y="123"/>
                  </a:lnTo>
                  <a:lnTo>
                    <a:pt x="262" y="30"/>
                  </a:lnTo>
                  <a:cubicBezTo>
                    <a:pt x="262" y="30"/>
                    <a:pt x="280" y="15"/>
                    <a:pt x="262" y="15"/>
                  </a:cubicBezTo>
                  <a:cubicBezTo>
                    <a:pt x="262" y="0"/>
                    <a:pt x="262" y="0"/>
                    <a:pt x="24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1"/>
            <p:cNvSpPr/>
            <p:nvPr/>
          </p:nvSpPr>
          <p:spPr>
            <a:xfrm>
              <a:off x="460025" y="4215675"/>
              <a:ext cx="4325" cy="2000"/>
            </a:xfrm>
            <a:custGeom>
              <a:rect b="b" l="l" r="r" t="t"/>
              <a:pathLst>
                <a:path extrusionOk="0" h="80" w="173">
                  <a:moveTo>
                    <a:pt x="142" y="1"/>
                  </a:moveTo>
                  <a:lnTo>
                    <a:pt x="15" y="64"/>
                  </a:lnTo>
                  <a:cubicBezTo>
                    <a:pt x="15" y="64"/>
                    <a:pt x="1" y="64"/>
                    <a:pt x="1" y="79"/>
                  </a:cubicBezTo>
                  <a:lnTo>
                    <a:pt x="34" y="79"/>
                  </a:lnTo>
                  <a:lnTo>
                    <a:pt x="157" y="31"/>
                  </a:lnTo>
                  <a:cubicBezTo>
                    <a:pt x="157" y="31"/>
                    <a:pt x="172" y="16"/>
                    <a:pt x="157" y="16"/>
                  </a:cubicBezTo>
                  <a:cubicBezTo>
                    <a:pt x="157" y="1"/>
                    <a:pt x="157" y="1"/>
                    <a:pt x="142"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1"/>
            <p:cNvSpPr/>
            <p:nvPr/>
          </p:nvSpPr>
          <p:spPr>
            <a:xfrm>
              <a:off x="464700" y="4348600"/>
              <a:ext cx="1225" cy="400"/>
            </a:xfrm>
            <a:custGeom>
              <a:rect b="b" l="l" r="r" t="t"/>
              <a:pathLst>
                <a:path extrusionOk="0" h="16" w="49">
                  <a:moveTo>
                    <a:pt x="0" y="1"/>
                  </a:moveTo>
                  <a:lnTo>
                    <a:pt x="49" y="16"/>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21"/>
            <p:cNvSpPr/>
            <p:nvPr/>
          </p:nvSpPr>
          <p:spPr>
            <a:xfrm>
              <a:off x="461975" y="4490100"/>
              <a:ext cx="40900" cy="24850"/>
            </a:xfrm>
            <a:custGeom>
              <a:rect b="b" l="l" r="r" t="t"/>
              <a:pathLst>
                <a:path extrusionOk="0" h="994" w="1636">
                  <a:moveTo>
                    <a:pt x="16" y="1"/>
                  </a:moveTo>
                  <a:lnTo>
                    <a:pt x="1" y="840"/>
                  </a:lnTo>
                  <a:cubicBezTo>
                    <a:pt x="1" y="915"/>
                    <a:pt x="64" y="978"/>
                    <a:pt x="143" y="978"/>
                  </a:cubicBezTo>
                  <a:lnTo>
                    <a:pt x="796" y="978"/>
                  </a:lnTo>
                  <a:lnTo>
                    <a:pt x="1616" y="993"/>
                  </a:lnTo>
                  <a:lnTo>
                    <a:pt x="1616" y="855"/>
                  </a:lnTo>
                  <a:cubicBezTo>
                    <a:pt x="1635" y="605"/>
                    <a:pt x="1430" y="404"/>
                    <a:pt x="1199" y="404"/>
                  </a:cubicBezTo>
                  <a:lnTo>
                    <a:pt x="796" y="404"/>
                  </a:lnTo>
                  <a:lnTo>
                    <a:pt x="811" y="16"/>
                  </a:lnTo>
                  <a:lnTo>
                    <a:pt x="16"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1"/>
            <p:cNvSpPr/>
            <p:nvPr/>
          </p:nvSpPr>
          <p:spPr>
            <a:xfrm>
              <a:off x="461975" y="4511850"/>
              <a:ext cx="40425" cy="3475"/>
            </a:xfrm>
            <a:custGeom>
              <a:rect b="b" l="l" r="r" t="t"/>
              <a:pathLst>
                <a:path extrusionOk="0" h="139" w="1617">
                  <a:moveTo>
                    <a:pt x="1" y="0"/>
                  </a:moveTo>
                  <a:lnTo>
                    <a:pt x="1" y="138"/>
                  </a:lnTo>
                  <a:lnTo>
                    <a:pt x="1616" y="138"/>
                  </a:lnTo>
                  <a:lnTo>
                    <a:pt x="1616"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1"/>
            <p:cNvSpPr/>
            <p:nvPr/>
          </p:nvSpPr>
          <p:spPr>
            <a:xfrm>
              <a:off x="406775" y="4491600"/>
              <a:ext cx="23325" cy="23350"/>
            </a:xfrm>
            <a:custGeom>
              <a:rect b="b" l="l" r="r" t="t"/>
              <a:pathLst>
                <a:path extrusionOk="0" h="934" w="933">
                  <a:moveTo>
                    <a:pt x="78" y="1"/>
                  </a:moveTo>
                  <a:lnTo>
                    <a:pt x="78" y="530"/>
                  </a:lnTo>
                  <a:cubicBezTo>
                    <a:pt x="34" y="594"/>
                    <a:pt x="0" y="687"/>
                    <a:pt x="0" y="780"/>
                  </a:cubicBezTo>
                  <a:lnTo>
                    <a:pt x="0" y="933"/>
                  </a:lnTo>
                  <a:lnTo>
                    <a:pt x="933" y="933"/>
                  </a:lnTo>
                  <a:lnTo>
                    <a:pt x="933" y="780"/>
                  </a:lnTo>
                  <a:cubicBezTo>
                    <a:pt x="933" y="687"/>
                    <a:pt x="918" y="609"/>
                    <a:pt x="873" y="530"/>
                  </a:cubicBezTo>
                  <a:lnTo>
                    <a:pt x="873"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21"/>
            <p:cNvSpPr/>
            <p:nvPr/>
          </p:nvSpPr>
          <p:spPr>
            <a:xfrm>
              <a:off x="406775" y="4512225"/>
              <a:ext cx="23325" cy="3925"/>
            </a:xfrm>
            <a:custGeom>
              <a:rect b="b" l="l" r="r" t="t"/>
              <a:pathLst>
                <a:path extrusionOk="0" h="157" w="933">
                  <a:moveTo>
                    <a:pt x="49" y="0"/>
                  </a:moveTo>
                  <a:cubicBezTo>
                    <a:pt x="19" y="0"/>
                    <a:pt x="0" y="15"/>
                    <a:pt x="0" y="30"/>
                  </a:cubicBezTo>
                  <a:lnTo>
                    <a:pt x="0" y="108"/>
                  </a:lnTo>
                  <a:cubicBezTo>
                    <a:pt x="0" y="123"/>
                    <a:pt x="19" y="142"/>
                    <a:pt x="34" y="142"/>
                  </a:cubicBezTo>
                  <a:lnTo>
                    <a:pt x="903" y="157"/>
                  </a:lnTo>
                  <a:cubicBezTo>
                    <a:pt x="918" y="157"/>
                    <a:pt x="933" y="142"/>
                    <a:pt x="933" y="123"/>
                  </a:cubicBezTo>
                  <a:lnTo>
                    <a:pt x="933" y="49"/>
                  </a:lnTo>
                  <a:cubicBezTo>
                    <a:pt x="933" y="30"/>
                    <a:pt x="918" y="15"/>
                    <a:pt x="903" y="15"/>
                  </a:cubicBezTo>
                  <a:lnTo>
                    <a:pt x="4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1"/>
            <p:cNvSpPr/>
            <p:nvPr/>
          </p:nvSpPr>
          <p:spPr>
            <a:xfrm>
              <a:off x="406400" y="4346275"/>
              <a:ext cx="79675" cy="150025"/>
            </a:xfrm>
            <a:custGeom>
              <a:rect b="b" l="l" r="r" t="t"/>
              <a:pathLst>
                <a:path extrusionOk="0" h="6001" w="3187">
                  <a:moveTo>
                    <a:pt x="0" y="0"/>
                  </a:moveTo>
                  <a:lnTo>
                    <a:pt x="15" y="5922"/>
                  </a:lnTo>
                  <a:lnTo>
                    <a:pt x="996" y="5940"/>
                  </a:lnTo>
                  <a:lnTo>
                    <a:pt x="1414" y="1478"/>
                  </a:lnTo>
                  <a:lnTo>
                    <a:pt x="2086" y="6000"/>
                  </a:lnTo>
                  <a:lnTo>
                    <a:pt x="3187" y="6000"/>
                  </a:lnTo>
                  <a:lnTo>
                    <a:pt x="2690"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1"/>
            <p:cNvSpPr/>
            <p:nvPr/>
          </p:nvSpPr>
          <p:spPr>
            <a:xfrm>
              <a:off x="511325" y="4187700"/>
              <a:ext cx="23350" cy="27250"/>
            </a:xfrm>
            <a:custGeom>
              <a:rect b="b" l="l" r="r" t="t"/>
              <a:pathLst>
                <a:path extrusionOk="0" h="1090" w="934">
                  <a:moveTo>
                    <a:pt x="516" y="0"/>
                  </a:moveTo>
                  <a:cubicBezTo>
                    <a:pt x="437" y="0"/>
                    <a:pt x="344" y="30"/>
                    <a:pt x="295" y="79"/>
                  </a:cubicBezTo>
                  <a:lnTo>
                    <a:pt x="157" y="250"/>
                  </a:lnTo>
                  <a:cubicBezTo>
                    <a:pt x="94" y="310"/>
                    <a:pt x="79" y="403"/>
                    <a:pt x="109" y="482"/>
                  </a:cubicBezTo>
                  <a:lnTo>
                    <a:pt x="34" y="653"/>
                  </a:lnTo>
                  <a:cubicBezTo>
                    <a:pt x="1" y="717"/>
                    <a:pt x="16" y="717"/>
                    <a:pt x="94" y="732"/>
                  </a:cubicBezTo>
                  <a:lnTo>
                    <a:pt x="609" y="1090"/>
                  </a:lnTo>
                  <a:cubicBezTo>
                    <a:pt x="575" y="978"/>
                    <a:pt x="874" y="638"/>
                    <a:pt x="889" y="545"/>
                  </a:cubicBezTo>
                  <a:cubicBezTo>
                    <a:pt x="904" y="512"/>
                    <a:pt x="904" y="482"/>
                    <a:pt x="904" y="467"/>
                  </a:cubicBezTo>
                  <a:cubicBezTo>
                    <a:pt x="933" y="295"/>
                    <a:pt x="855" y="123"/>
                    <a:pt x="717" y="30"/>
                  </a:cubicBezTo>
                  <a:cubicBezTo>
                    <a:pt x="702" y="30"/>
                    <a:pt x="687" y="15"/>
                    <a:pt x="669" y="15"/>
                  </a:cubicBezTo>
                  <a:lnTo>
                    <a:pt x="516"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1"/>
            <p:cNvSpPr/>
            <p:nvPr/>
          </p:nvSpPr>
          <p:spPr>
            <a:xfrm>
              <a:off x="528875" y="4192350"/>
              <a:ext cx="3475" cy="3475"/>
            </a:xfrm>
            <a:custGeom>
              <a:rect b="b" l="l" r="r" t="t"/>
              <a:pathLst>
                <a:path extrusionOk="0" h="139" w="139">
                  <a:moveTo>
                    <a:pt x="138" y="1"/>
                  </a:moveTo>
                  <a:cubicBezTo>
                    <a:pt x="138" y="1"/>
                    <a:pt x="30" y="31"/>
                    <a:pt x="0" y="139"/>
                  </a:cubicBezTo>
                  <a:lnTo>
                    <a:pt x="138"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1"/>
            <p:cNvSpPr/>
            <p:nvPr/>
          </p:nvSpPr>
          <p:spPr>
            <a:xfrm>
              <a:off x="528500" y="4191975"/>
              <a:ext cx="4225" cy="4325"/>
            </a:xfrm>
            <a:custGeom>
              <a:rect b="b" l="l" r="r" t="t"/>
              <a:pathLst>
                <a:path extrusionOk="0" h="173" w="169">
                  <a:moveTo>
                    <a:pt x="153" y="1"/>
                  </a:moveTo>
                  <a:cubicBezTo>
                    <a:pt x="138" y="1"/>
                    <a:pt x="30" y="46"/>
                    <a:pt x="0" y="154"/>
                  </a:cubicBezTo>
                  <a:cubicBezTo>
                    <a:pt x="0" y="173"/>
                    <a:pt x="15" y="173"/>
                    <a:pt x="15" y="173"/>
                  </a:cubicBezTo>
                  <a:lnTo>
                    <a:pt x="30" y="173"/>
                  </a:lnTo>
                  <a:cubicBezTo>
                    <a:pt x="60" y="61"/>
                    <a:pt x="153" y="31"/>
                    <a:pt x="153" y="31"/>
                  </a:cubicBezTo>
                  <a:cubicBezTo>
                    <a:pt x="168" y="31"/>
                    <a:pt x="168" y="16"/>
                    <a:pt x="168" y="16"/>
                  </a:cubicBezTo>
                  <a:cubicBezTo>
                    <a:pt x="168" y="1"/>
                    <a:pt x="153" y="1"/>
                    <a:pt x="153"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1"/>
            <p:cNvSpPr/>
            <p:nvPr/>
          </p:nvSpPr>
          <p:spPr>
            <a:xfrm>
              <a:off x="524575" y="4188075"/>
              <a:ext cx="3475" cy="3575"/>
            </a:xfrm>
            <a:custGeom>
              <a:rect b="b" l="l" r="r" t="t"/>
              <a:pathLst>
                <a:path extrusionOk="0" h="143" w="139">
                  <a:moveTo>
                    <a:pt x="139" y="0"/>
                  </a:moveTo>
                  <a:cubicBezTo>
                    <a:pt x="139" y="0"/>
                    <a:pt x="30" y="30"/>
                    <a:pt x="1" y="142"/>
                  </a:cubicBezTo>
                  <a:lnTo>
                    <a:pt x="139"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1"/>
            <p:cNvSpPr/>
            <p:nvPr/>
          </p:nvSpPr>
          <p:spPr>
            <a:xfrm>
              <a:off x="524200" y="4187700"/>
              <a:ext cx="4325" cy="4300"/>
            </a:xfrm>
            <a:custGeom>
              <a:rect b="b" l="l" r="r" t="t"/>
              <a:pathLst>
                <a:path extrusionOk="0" h="172" w="173">
                  <a:moveTo>
                    <a:pt x="154" y="0"/>
                  </a:moveTo>
                  <a:cubicBezTo>
                    <a:pt x="139" y="0"/>
                    <a:pt x="30" y="30"/>
                    <a:pt x="1" y="157"/>
                  </a:cubicBezTo>
                  <a:cubicBezTo>
                    <a:pt x="1" y="157"/>
                    <a:pt x="1" y="172"/>
                    <a:pt x="16" y="172"/>
                  </a:cubicBezTo>
                  <a:cubicBezTo>
                    <a:pt x="30" y="172"/>
                    <a:pt x="30" y="172"/>
                    <a:pt x="30" y="157"/>
                  </a:cubicBezTo>
                  <a:cubicBezTo>
                    <a:pt x="60" y="64"/>
                    <a:pt x="154" y="30"/>
                    <a:pt x="154" y="30"/>
                  </a:cubicBezTo>
                  <a:cubicBezTo>
                    <a:pt x="172" y="15"/>
                    <a:pt x="172" y="15"/>
                    <a:pt x="172"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1"/>
            <p:cNvSpPr/>
            <p:nvPr/>
          </p:nvSpPr>
          <p:spPr>
            <a:xfrm>
              <a:off x="359750" y="4203275"/>
              <a:ext cx="167550" cy="145350"/>
            </a:xfrm>
            <a:custGeom>
              <a:rect b="b" l="l" r="r" t="t"/>
              <a:pathLst>
                <a:path extrusionOk="0" h="5814" w="6702">
                  <a:moveTo>
                    <a:pt x="6112" y="0"/>
                  </a:moveTo>
                  <a:lnTo>
                    <a:pt x="5661" y="933"/>
                  </a:lnTo>
                  <a:lnTo>
                    <a:pt x="4232" y="1444"/>
                  </a:lnTo>
                  <a:cubicBezTo>
                    <a:pt x="4213" y="1429"/>
                    <a:pt x="4183" y="1429"/>
                    <a:pt x="4168" y="1415"/>
                  </a:cubicBezTo>
                  <a:cubicBezTo>
                    <a:pt x="4059" y="1378"/>
                    <a:pt x="3939" y="1368"/>
                    <a:pt x="3819" y="1368"/>
                  </a:cubicBezTo>
                  <a:cubicBezTo>
                    <a:pt x="3683" y="1368"/>
                    <a:pt x="3545" y="1381"/>
                    <a:pt x="3422" y="1381"/>
                  </a:cubicBezTo>
                  <a:cubicBezTo>
                    <a:pt x="3142" y="1400"/>
                    <a:pt x="2847" y="1366"/>
                    <a:pt x="2568" y="1429"/>
                  </a:cubicBezTo>
                  <a:cubicBezTo>
                    <a:pt x="2396" y="1474"/>
                    <a:pt x="2209" y="1568"/>
                    <a:pt x="2086" y="1724"/>
                  </a:cubicBezTo>
                  <a:lnTo>
                    <a:pt x="2086" y="1709"/>
                  </a:lnTo>
                  <a:lnTo>
                    <a:pt x="780" y="3030"/>
                  </a:lnTo>
                  <a:lnTo>
                    <a:pt x="202" y="3638"/>
                  </a:lnTo>
                  <a:cubicBezTo>
                    <a:pt x="0" y="3870"/>
                    <a:pt x="49" y="4228"/>
                    <a:pt x="295" y="4444"/>
                  </a:cubicBezTo>
                  <a:cubicBezTo>
                    <a:pt x="399" y="4532"/>
                    <a:pt x="523" y="4575"/>
                    <a:pt x="642" y="4575"/>
                  </a:cubicBezTo>
                  <a:cubicBezTo>
                    <a:pt x="777" y="4575"/>
                    <a:pt x="906" y="4521"/>
                    <a:pt x="997" y="4414"/>
                  </a:cubicBezTo>
                  <a:lnTo>
                    <a:pt x="1620" y="3683"/>
                  </a:lnTo>
                  <a:lnTo>
                    <a:pt x="1620" y="3698"/>
                  </a:lnTo>
                  <a:lnTo>
                    <a:pt x="1851" y="3452"/>
                  </a:lnTo>
                  <a:lnTo>
                    <a:pt x="1851" y="3605"/>
                  </a:lnTo>
                  <a:cubicBezTo>
                    <a:pt x="1851" y="4164"/>
                    <a:pt x="1836" y="4739"/>
                    <a:pt x="1851" y="5317"/>
                  </a:cubicBezTo>
                  <a:lnTo>
                    <a:pt x="1851" y="5814"/>
                  </a:lnTo>
                  <a:lnTo>
                    <a:pt x="4526" y="5784"/>
                  </a:lnTo>
                  <a:lnTo>
                    <a:pt x="4571" y="5784"/>
                  </a:lnTo>
                  <a:cubicBezTo>
                    <a:pt x="4571" y="4866"/>
                    <a:pt x="4556" y="3933"/>
                    <a:pt x="4556" y="3015"/>
                  </a:cubicBezTo>
                  <a:lnTo>
                    <a:pt x="6064" y="1959"/>
                  </a:lnTo>
                  <a:cubicBezTo>
                    <a:pt x="6157" y="1896"/>
                    <a:pt x="6220" y="1803"/>
                    <a:pt x="6250" y="1694"/>
                  </a:cubicBezTo>
                  <a:lnTo>
                    <a:pt x="6702" y="325"/>
                  </a:lnTo>
                  <a:lnTo>
                    <a:pt x="6112"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1"/>
            <p:cNvSpPr/>
            <p:nvPr/>
          </p:nvSpPr>
          <p:spPr>
            <a:xfrm>
              <a:off x="406025" y="4272775"/>
              <a:ext cx="775" cy="36950"/>
            </a:xfrm>
            <a:custGeom>
              <a:rect b="b" l="l" r="r" t="t"/>
              <a:pathLst>
                <a:path extrusionOk="0" h="1478" w="31">
                  <a:moveTo>
                    <a:pt x="15" y="0"/>
                  </a:moveTo>
                  <a:cubicBezTo>
                    <a:pt x="0" y="0"/>
                    <a:pt x="0" y="19"/>
                    <a:pt x="0" y="19"/>
                  </a:cubicBezTo>
                  <a:lnTo>
                    <a:pt x="0" y="1463"/>
                  </a:lnTo>
                  <a:cubicBezTo>
                    <a:pt x="0" y="1478"/>
                    <a:pt x="0" y="1478"/>
                    <a:pt x="15" y="1478"/>
                  </a:cubicBezTo>
                  <a:cubicBezTo>
                    <a:pt x="30" y="1478"/>
                    <a:pt x="30" y="1478"/>
                    <a:pt x="30" y="1463"/>
                  </a:cubicBezTo>
                  <a:lnTo>
                    <a:pt x="30" y="19"/>
                  </a:lnTo>
                  <a:cubicBezTo>
                    <a:pt x="30" y="19"/>
                    <a:pt x="30" y="0"/>
                    <a:pt x="15"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1"/>
            <p:cNvSpPr/>
            <p:nvPr/>
          </p:nvSpPr>
          <p:spPr>
            <a:xfrm>
              <a:off x="473275" y="4256900"/>
              <a:ext cx="775" cy="38100"/>
            </a:xfrm>
            <a:custGeom>
              <a:rect b="b" l="l" r="r" t="t"/>
              <a:pathLst>
                <a:path extrusionOk="0" h="1524" w="31">
                  <a:moveTo>
                    <a:pt x="15" y="1"/>
                  </a:moveTo>
                  <a:cubicBezTo>
                    <a:pt x="0" y="1"/>
                    <a:pt x="0" y="16"/>
                    <a:pt x="0" y="16"/>
                  </a:cubicBezTo>
                  <a:lnTo>
                    <a:pt x="0" y="1508"/>
                  </a:lnTo>
                  <a:cubicBezTo>
                    <a:pt x="0" y="1508"/>
                    <a:pt x="0" y="1523"/>
                    <a:pt x="15" y="1523"/>
                  </a:cubicBezTo>
                  <a:lnTo>
                    <a:pt x="30" y="1508"/>
                  </a:lnTo>
                  <a:lnTo>
                    <a:pt x="30" y="16"/>
                  </a:lnTo>
                  <a:lnTo>
                    <a:pt x="15"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1"/>
            <p:cNvSpPr/>
            <p:nvPr/>
          </p:nvSpPr>
          <p:spPr>
            <a:xfrm>
              <a:off x="430550" y="4232750"/>
              <a:ext cx="27550" cy="10200"/>
            </a:xfrm>
            <a:custGeom>
              <a:rect b="b" l="l" r="r" t="t"/>
              <a:pathLst>
                <a:path extrusionOk="0" h="408" w="1102">
                  <a:moveTo>
                    <a:pt x="75" y="1"/>
                  </a:moveTo>
                  <a:cubicBezTo>
                    <a:pt x="30" y="1"/>
                    <a:pt x="0" y="49"/>
                    <a:pt x="0" y="79"/>
                  </a:cubicBezTo>
                  <a:lnTo>
                    <a:pt x="0" y="329"/>
                  </a:lnTo>
                  <a:cubicBezTo>
                    <a:pt x="0" y="359"/>
                    <a:pt x="30" y="407"/>
                    <a:pt x="75" y="407"/>
                  </a:cubicBezTo>
                  <a:lnTo>
                    <a:pt x="1027" y="407"/>
                  </a:lnTo>
                  <a:cubicBezTo>
                    <a:pt x="1071" y="407"/>
                    <a:pt x="1101" y="359"/>
                    <a:pt x="1101" y="329"/>
                  </a:cubicBezTo>
                  <a:lnTo>
                    <a:pt x="1101" y="79"/>
                  </a:lnTo>
                  <a:cubicBezTo>
                    <a:pt x="1101" y="49"/>
                    <a:pt x="1071" y="1"/>
                    <a:pt x="1027"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1"/>
            <p:cNvSpPr/>
            <p:nvPr/>
          </p:nvSpPr>
          <p:spPr>
            <a:xfrm>
              <a:off x="497700" y="4223425"/>
              <a:ext cx="5175" cy="10550"/>
            </a:xfrm>
            <a:custGeom>
              <a:rect b="b" l="l" r="r" t="t"/>
              <a:pathLst>
                <a:path extrusionOk="0" h="422" w="207">
                  <a:moveTo>
                    <a:pt x="187" y="0"/>
                  </a:moveTo>
                  <a:cubicBezTo>
                    <a:pt x="187" y="0"/>
                    <a:pt x="173" y="0"/>
                    <a:pt x="173" y="15"/>
                  </a:cubicBezTo>
                  <a:lnTo>
                    <a:pt x="1" y="407"/>
                  </a:lnTo>
                  <a:cubicBezTo>
                    <a:pt x="1" y="422"/>
                    <a:pt x="1" y="422"/>
                    <a:pt x="20" y="422"/>
                  </a:cubicBezTo>
                  <a:lnTo>
                    <a:pt x="35" y="422"/>
                  </a:lnTo>
                  <a:lnTo>
                    <a:pt x="206" y="15"/>
                  </a:lnTo>
                  <a:cubicBezTo>
                    <a:pt x="206" y="15"/>
                    <a:pt x="206" y="0"/>
                    <a:pt x="18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1"/>
            <p:cNvSpPr/>
            <p:nvPr/>
          </p:nvSpPr>
          <p:spPr>
            <a:xfrm>
              <a:off x="491550" y="4226600"/>
              <a:ext cx="10100" cy="3850"/>
            </a:xfrm>
            <a:custGeom>
              <a:rect b="b" l="l" r="r" t="t"/>
              <a:pathLst>
                <a:path extrusionOk="0" h="154" w="404">
                  <a:moveTo>
                    <a:pt x="374" y="0"/>
                  </a:moveTo>
                  <a:lnTo>
                    <a:pt x="1" y="123"/>
                  </a:lnTo>
                  <a:lnTo>
                    <a:pt x="1" y="138"/>
                  </a:lnTo>
                  <a:cubicBezTo>
                    <a:pt x="1" y="138"/>
                    <a:pt x="1" y="153"/>
                    <a:pt x="16" y="153"/>
                  </a:cubicBezTo>
                  <a:lnTo>
                    <a:pt x="389" y="30"/>
                  </a:lnTo>
                  <a:cubicBezTo>
                    <a:pt x="389" y="30"/>
                    <a:pt x="404" y="30"/>
                    <a:pt x="389" y="15"/>
                  </a:cubicBezTo>
                  <a:cubicBezTo>
                    <a:pt x="389" y="15"/>
                    <a:pt x="389" y="0"/>
                    <a:pt x="37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3" name="Google Shape;483;p21"/>
          <p:cNvSpPr/>
          <p:nvPr/>
        </p:nvSpPr>
        <p:spPr>
          <a:xfrm>
            <a:off x="1345322" y="4523025"/>
            <a:ext cx="718800" cy="121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1"/>
          <p:cNvSpPr txBox="1"/>
          <p:nvPr/>
        </p:nvSpPr>
        <p:spPr>
          <a:xfrm rot="-5400000">
            <a:off x="16350" y="4765575"/>
            <a:ext cx="187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800"/>
              <a:buNone/>
            </a:pPr>
            <a:r>
              <a:rPr b="1" lang="en-GB" sz="1800">
                <a:solidFill>
                  <a:srgbClr val="006D77"/>
                </a:solidFill>
                <a:highlight>
                  <a:srgbClr val="EDF9F9"/>
                </a:highlight>
                <a:latin typeface="Lora"/>
                <a:ea typeface="Lora"/>
                <a:cs typeface="Lora"/>
                <a:sym typeface="Lora"/>
              </a:rPr>
              <a:t>Treatment</a:t>
            </a:r>
            <a:endParaRPr b="1" sz="1800">
              <a:solidFill>
                <a:srgbClr val="006D77"/>
              </a:solidFill>
              <a:highlight>
                <a:srgbClr val="EDF9F9"/>
              </a:highlight>
              <a:latin typeface="Lora"/>
              <a:ea typeface="Lora"/>
              <a:cs typeface="Lora"/>
              <a:sym typeface="Lora"/>
            </a:endParaRPr>
          </a:p>
          <a:p>
            <a:pPr indent="0" lvl="0" marL="0" marR="0" rtl="0" algn="l">
              <a:lnSpc>
                <a:spcPct val="100000"/>
              </a:lnSpc>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grpSp>
        <p:nvGrpSpPr>
          <p:cNvPr id="485" name="Google Shape;485;p21"/>
          <p:cNvGrpSpPr/>
          <p:nvPr/>
        </p:nvGrpSpPr>
        <p:grpSpPr>
          <a:xfrm>
            <a:off x="2264211" y="5085519"/>
            <a:ext cx="334138" cy="413480"/>
            <a:chOff x="4960900" y="2433225"/>
            <a:chExt cx="48525" cy="60050"/>
          </a:xfrm>
        </p:grpSpPr>
        <p:sp>
          <p:nvSpPr>
            <p:cNvPr id="486" name="Google Shape;486;p21"/>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1"/>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8" name="Google Shape;488;p21"/>
          <p:cNvSpPr/>
          <p:nvPr/>
        </p:nvSpPr>
        <p:spPr>
          <a:xfrm>
            <a:off x="644175" y="6813525"/>
            <a:ext cx="6428700" cy="35640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489" name="Google Shape;489;p21"/>
          <p:cNvSpPr txBox="1"/>
          <p:nvPr/>
        </p:nvSpPr>
        <p:spPr>
          <a:xfrm>
            <a:off x="839326" y="6612600"/>
            <a:ext cx="4692600" cy="401700"/>
          </a:xfrm>
          <a:prstGeom prst="rect">
            <a:avLst/>
          </a:prstGeom>
          <a:noFill/>
          <a:ln>
            <a:noFill/>
          </a:ln>
        </p:spPr>
        <p:txBody>
          <a:bodyPr anchorCtr="0" anchor="ctr" bIns="91425" lIns="91425" spcFirstLastPara="1" rIns="91425" wrap="square" tIns="91425">
            <a:noAutofit/>
          </a:bodyPr>
          <a:lstStyle/>
          <a:p>
            <a:pPr indent="0" lvl="0" marL="0" rtl="0" algn="l">
              <a:lnSpc>
                <a:spcPct val="50000"/>
              </a:lnSpc>
              <a:spcBef>
                <a:spcPts val="0"/>
              </a:spcBef>
              <a:spcAft>
                <a:spcPts val="0"/>
              </a:spcAft>
              <a:buNone/>
            </a:pPr>
            <a:r>
              <a:rPr b="1" lang="en-GB" sz="2500">
                <a:solidFill>
                  <a:srgbClr val="FFDDD2"/>
                </a:solidFill>
                <a:latin typeface="Lora"/>
                <a:ea typeface="Lora"/>
                <a:cs typeface="Lora"/>
                <a:sym typeface="Lora"/>
              </a:rPr>
              <a:t>Small Intestine</a:t>
            </a:r>
            <a:endParaRPr b="1" sz="2500">
              <a:solidFill>
                <a:srgbClr val="FFDDD2"/>
              </a:solidFill>
              <a:latin typeface="Lora"/>
              <a:ea typeface="Lora"/>
              <a:cs typeface="Lora"/>
              <a:sym typeface="Lora"/>
            </a:endParaRPr>
          </a:p>
        </p:txBody>
      </p:sp>
      <p:sp>
        <p:nvSpPr>
          <p:cNvPr id="490" name="Google Shape;490;p21"/>
          <p:cNvSpPr txBox="1"/>
          <p:nvPr/>
        </p:nvSpPr>
        <p:spPr>
          <a:xfrm>
            <a:off x="811825" y="6009713"/>
            <a:ext cx="2316600" cy="6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6000">
                <a:solidFill>
                  <a:srgbClr val="EDF9F9"/>
                </a:solidFill>
                <a:latin typeface="Reenie Beanie"/>
                <a:ea typeface="Reenie Beanie"/>
                <a:cs typeface="Reenie Beanie"/>
                <a:sym typeface="Reenie Beanie"/>
              </a:rPr>
              <a:t>06</a:t>
            </a:r>
            <a:endParaRPr b="1" sz="6000">
              <a:solidFill>
                <a:srgbClr val="EDF9F9"/>
              </a:solidFill>
              <a:latin typeface="Reenie Beanie"/>
              <a:ea typeface="Reenie Beanie"/>
              <a:cs typeface="Reenie Beanie"/>
              <a:sym typeface="Reenie Beanie"/>
            </a:endParaRPr>
          </a:p>
        </p:txBody>
      </p:sp>
      <p:grpSp>
        <p:nvGrpSpPr>
          <p:cNvPr id="491" name="Google Shape;491;p21"/>
          <p:cNvGrpSpPr/>
          <p:nvPr/>
        </p:nvGrpSpPr>
        <p:grpSpPr>
          <a:xfrm>
            <a:off x="909055" y="7030126"/>
            <a:ext cx="511410" cy="443143"/>
            <a:chOff x="5167420" y="776896"/>
            <a:chExt cx="989379" cy="857308"/>
          </a:xfrm>
        </p:grpSpPr>
        <p:grpSp>
          <p:nvGrpSpPr>
            <p:cNvPr id="492" name="Google Shape;492;p21"/>
            <p:cNvGrpSpPr/>
            <p:nvPr/>
          </p:nvGrpSpPr>
          <p:grpSpPr>
            <a:xfrm rot="-5400000">
              <a:off x="5233455" y="710861"/>
              <a:ext cx="857308" cy="989379"/>
              <a:chOff x="1764625" y="2304850"/>
              <a:chExt cx="987000" cy="1139050"/>
            </a:xfrm>
          </p:grpSpPr>
          <p:sp>
            <p:nvSpPr>
              <p:cNvPr id="493" name="Google Shape;493;p21"/>
              <p:cNvSpPr/>
              <p:nvPr/>
            </p:nvSpPr>
            <p:spPr>
              <a:xfrm flipH="1" rot="10800000">
                <a:off x="1764625" y="2304850"/>
                <a:ext cx="987000" cy="987000"/>
              </a:xfrm>
              <a:prstGeom prst="arc">
                <a:avLst>
                  <a:gd fmla="val 16200000" name="adj1"/>
                  <a:gd fmla="val 10774942" name="adj2"/>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94" name="Google Shape;494;p21"/>
              <p:cNvCxnSpPr/>
              <p:nvPr/>
            </p:nvCxnSpPr>
            <p:spPr>
              <a:xfrm>
                <a:off x="2263450" y="3296000"/>
                <a:ext cx="0" cy="147900"/>
              </a:xfrm>
              <a:prstGeom prst="straightConnector1">
                <a:avLst/>
              </a:prstGeom>
              <a:noFill/>
              <a:ln cap="flat" cmpd="sng" w="9525">
                <a:solidFill>
                  <a:srgbClr val="434343"/>
                </a:solidFill>
                <a:prstDash val="solid"/>
                <a:round/>
                <a:headEnd len="med" w="med" type="none"/>
                <a:tailEnd len="med" w="med" type="none"/>
              </a:ln>
            </p:spPr>
          </p:cxnSp>
        </p:grpSp>
        <p:sp>
          <p:nvSpPr>
            <p:cNvPr id="495" name="Google Shape;495;p21"/>
            <p:cNvSpPr/>
            <p:nvPr/>
          </p:nvSpPr>
          <p:spPr>
            <a:xfrm rot="-5400000">
              <a:off x="5297368" y="907113"/>
              <a:ext cx="597112" cy="597112"/>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6" name="Google Shape;496;p21"/>
          <p:cNvSpPr txBox="1"/>
          <p:nvPr/>
        </p:nvSpPr>
        <p:spPr>
          <a:xfrm>
            <a:off x="933258" y="7085008"/>
            <a:ext cx="4158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434343"/>
                </a:solidFill>
                <a:latin typeface="Bebas Neue"/>
                <a:ea typeface="Bebas Neue"/>
                <a:cs typeface="Bebas Neue"/>
                <a:sym typeface="Bebas Neue"/>
              </a:rPr>
              <a:t>01</a:t>
            </a:r>
            <a:endParaRPr sz="1500">
              <a:solidFill>
                <a:srgbClr val="434343"/>
              </a:solidFill>
              <a:latin typeface="Bebas Neue"/>
              <a:ea typeface="Bebas Neue"/>
              <a:cs typeface="Bebas Neue"/>
              <a:sym typeface="Bebas Neue"/>
            </a:endParaRPr>
          </a:p>
        </p:txBody>
      </p:sp>
      <p:sp>
        <p:nvSpPr>
          <p:cNvPr id="497" name="Google Shape;497;p21"/>
          <p:cNvSpPr txBox="1"/>
          <p:nvPr/>
        </p:nvSpPr>
        <p:spPr>
          <a:xfrm>
            <a:off x="1636800" y="7003975"/>
            <a:ext cx="5252700" cy="12006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Any bowel obstruction can complicate to cause Bowel perforation </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Small bowel obstruction can be distinguished from large bowel by the signs of </a:t>
            </a:r>
            <a:r>
              <a:rPr b="1" lang="en-GB" sz="1100">
                <a:solidFill>
                  <a:srgbClr val="6AA84F"/>
                </a:solidFill>
                <a:latin typeface="Mada"/>
                <a:ea typeface="Mada"/>
                <a:cs typeface="Mada"/>
                <a:sym typeface="Mada"/>
              </a:rPr>
              <a:t>early</a:t>
            </a:r>
            <a:r>
              <a:rPr lang="en-GB" sz="1100">
                <a:solidFill>
                  <a:srgbClr val="6AA84F"/>
                </a:solidFill>
                <a:latin typeface="Mada"/>
                <a:ea typeface="Mada"/>
                <a:cs typeface="Mada"/>
                <a:sym typeface="Mada"/>
              </a:rPr>
              <a:t> vomiting &amp; </a:t>
            </a:r>
            <a:r>
              <a:rPr b="1" lang="en-GB" sz="1100">
                <a:solidFill>
                  <a:srgbClr val="6AA84F"/>
                </a:solidFill>
                <a:latin typeface="Mada"/>
                <a:ea typeface="Mada"/>
                <a:cs typeface="Mada"/>
                <a:sym typeface="Mada"/>
              </a:rPr>
              <a:t>Late</a:t>
            </a:r>
            <a:r>
              <a:rPr lang="en-GB" sz="1100">
                <a:solidFill>
                  <a:srgbClr val="6AA84F"/>
                </a:solidFill>
                <a:latin typeface="Mada"/>
                <a:ea typeface="Mada"/>
                <a:cs typeface="Mada"/>
                <a:sym typeface="Mada"/>
              </a:rPr>
              <a:t> constipation </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CT-scan always is the gold standard  </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Obstruction in the ascending colon can complicate to cause cecal perforation</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Management</a:t>
            </a:r>
            <a:r>
              <a:rPr lang="en-GB" sz="1100">
                <a:solidFill>
                  <a:srgbClr val="6AA84F"/>
                </a:solidFill>
                <a:latin typeface="Mada"/>
                <a:ea typeface="Mada"/>
                <a:cs typeface="Mada"/>
                <a:sym typeface="Mada"/>
              </a:rPr>
              <a:t>: Complete? surgery. Partial? there is a window for observation</a:t>
            </a:r>
            <a:endParaRPr sz="1100">
              <a:solidFill>
                <a:srgbClr val="6AA84F"/>
              </a:solidFill>
              <a:latin typeface="Mada"/>
              <a:ea typeface="Mada"/>
              <a:cs typeface="Mada"/>
              <a:sym typeface="Mada"/>
            </a:endParaRPr>
          </a:p>
        </p:txBody>
      </p:sp>
      <p:grpSp>
        <p:nvGrpSpPr>
          <p:cNvPr id="498" name="Google Shape;498;p21"/>
          <p:cNvGrpSpPr/>
          <p:nvPr/>
        </p:nvGrpSpPr>
        <p:grpSpPr>
          <a:xfrm>
            <a:off x="885443" y="8325676"/>
            <a:ext cx="511410" cy="443143"/>
            <a:chOff x="5167420" y="776896"/>
            <a:chExt cx="989379" cy="857308"/>
          </a:xfrm>
        </p:grpSpPr>
        <p:grpSp>
          <p:nvGrpSpPr>
            <p:cNvPr id="499" name="Google Shape;499;p21"/>
            <p:cNvGrpSpPr/>
            <p:nvPr/>
          </p:nvGrpSpPr>
          <p:grpSpPr>
            <a:xfrm rot="-5400000">
              <a:off x="5233455" y="710861"/>
              <a:ext cx="857308" cy="989379"/>
              <a:chOff x="1764625" y="2304850"/>
              <a:chExt cx="987000" cy="1139050"/>
            </a:xfrm>
          </p:grpSpPr>
          <p:sp>
            <p:nvSpPr>
              <p:cNvPr id="500" name="Google Shape;500;p21"/>
              <p:cNvSpPr/>
              <p:nvPr/>
            </p:nvSpPr>
            <p:spPr>
              <a:xfrm flipH="1" rot="10800000">
                <a:off x="1764625" y="2304850"/>
                <a:ext cx="987000" cy="987000"/>
              </a:xfrm>
              <a:prstGeom prst="arc">
                <a:avLst>
                  <a:gd fmla="val 16200000" name="adj1"/>
                  <a:gd fmla="val 10774942" name="adj2"/>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1" name="Google Shape;501;p21"/>
              <p:cNvCxnSpPr/>
              <p:nvPr/>
            </p:nvCxnSpPr>
            <p:spPr>
              <a:xfrm>
                <a:off x="2263450" y="3296000"/>
                <a:ext cx="0" cy="147900"/>
              </a:xfrm>
              <a:prstGeom prst="straightConnector1">
                <a:avLst/>
              </a:prstGeom>
              <a:noFill/>
              <a:ln cap="flat" cmpd="sng" w="9525">
                <a:solidFill>
                  <a:srgbClr val="434343"/>
                </a:solidFill>
                <a:prstDash val="solid"/>
                <a:round/>
                <a:headEnd len="med" w="med" type="none"/>
                <a:tailEnd len="med" w="med" type="none"/>
              </a:ln>
            </p:spPr>
          </p:cxnSp>
        </p:grpSp>
        <p:sp>
          <p:nvSpPr>
            <p:cNvPr id="502" name="Google Shape;502;p21"/>
            <p:cNvSpPr/>
            <p:nvPr/>
          </p:nvSpPr>
          <p:spPr>
            <a:xfrm rot="-5400000">
              <a:off x="5297368" y="907113"/>
              <a:ext cx="597112" cy="597112"/>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03" name="Google Shape;503;p21"/>
          <p:cNvSpPr txBox="1"/>
          <p:nvPr/>
        </p:nvSpPr>
        <p:spPr>
          <a:xfrm>
            <a:off x="909646" y="8380558"/>
            <a:ext cx="4158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434343"/>
                </a:solidFill>
                <a:latin typeface="Bebas Neue"/>
                <a:ea typeface="Bebas Neue"/>
                <a:cs typeface="Bebas Neue"/>
                <a:sym typeface="Bebas Neue"/>
              </a:rPr>
              <a:t>02</a:t>
            </a:r>
            <a:endParaRPr sz="1500">
              <a:solidFill>
                <a:srgbClr val="434343"/>
              </a:solidFill>
              <a:latin typeface="Bebas Neue"/>
              <a:ea typeface="Bebas Neue"/>
              <a:cs typeface="Bebas Neue"/>
              <a:sym typeface="Bebas Neue"/>
            </a:endParaRPr>
          </a:p>
        </p:txBody>
      </p:sp>
      <p:sp>
        <p:nvSpPr>
          <p:cNvPr id="504" name="Google Shape;504;p21"/>
          <p:cNvSpPr txBox="1"/>
          <p:nvPr/>
        </p:nvSpPr>
        <p:spPr>
          <a:xfrm>
            <a:off x="1007475" y="8637525"/>
            <a:ext cx="3000000" cy="1723800"/>
          </a:xfrm>
          <a:prstGeom prst="rect">
            <a:avLst/>
          </a:prstGeom>
          <a:noFill/>
          <a:ln>
            <a:noFill/>
          </a:ln>
        </p:spPr>
        <p:txBody>
          <a:bodyPr anchorCtr="0" anchor="t" bIns="91425" lIns="91425" spcFirstLastPara="1" rIns="91425" wrap="square" tIns="91425">
            <a:spAutoFit/>
          </a:bodyPr>
          <a:lstStyle/>
          <a:p>
            <a:pPr indent="-185900" lvl="0" marL="316800" rtl="0" algn="l">
              <a:lnSpc>
                <a:spcPct val="100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symptom that helps distinguish acute Crohn’s disease from appendicitis is the occurrence of </a:t>
            </a:r>
            <a:r>
              <a:rPr b="1" lang="en-GB" sz="1000">
                <a:solidFill>
                  <a:srgbClr val="1C4588"/>
                </a:solidFill>
                <a:latin typeface="Mada"/>
                <a:ea typeface="Mada"/>
                <a:cs typeface="Mada"/>
                <a:sym typeface="Mada"/>
              </a:rPr>
              <a:t>repeated episodes of diarrhoea</a:t>
            </a:r>
            <a:endParaRPr b="1" sz="1000">
              <a:solidFill>
                <a:srgbClr val="1C4588"/>
              </a:solidFill>
              <a:latin typeface="Mada"/>
              <a:ea typeface="Mada"/>
              <a:cs typeface="Mada"/>
              <a:sym typeface="Mada"/>
            </a:endParaRPr>
          </a:p>
          <a:p>
            <a:pPr indent="-185900" lvl="0" marL="316800" rtl="0" algn="l">
              <a:lnSpc>
                <a:spcPct val="100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Perforation is associated commonly with IBD, especially UC (Will be discussed later). Crohn’s rarely cause perforation</a:t>
            </a:r>
            <a:endParaRPr sz="1000">
              <a:solidFill>
                <a:srgbClr val="6AA84F"/>
              </a:solidFill>
              <a:latin typeface="Mada"/>
              <a:ea typeface="Mada"/>
              <a:cs typeface="Mada"/>
              <a:sym typeface="Mada"/>
            </a:endParaRPr>
          </a:p>
          <a:p>
            <a:pPr indent="-185900" lvl="0" marL="316800" rtl="0" algn="l">
              <a:lnSpc>
                <a:spcPct val="100000"/>
              </a:lnSpc>
              <a:spcBef>
                <a:spcPts val="0"/>
              </a:spcBef>
              <a:spcAft>
                <a:spcPts val="0"/>
              </a:spcAft>
              <a:buClr>
                <a:srgbClr val="B7B7B7"/>
              </a:buClr>
              <a:buSzPts val="1000"/>
              <a:buFont typeface="Mada"/>
              <a:buChar char="●"/>
            </a:pPr>
            <a:r>
              <a:rPr lang="en-GB" sz="1000">
                <a:solidFill>
                  <a:srgbClr val="B7B7B7"/>
                </a:solidFill>
                <a:latin typeface="Mada"/>
                <a:ea typeface="Mada"/>
                <a:cs typeface="Mada"/>
                <a:sym typeface="Mada"/>
              </a:rPr>
              <a:t>Why perforation is rare? because inflamed bowel in crohn's usually adhere to any adjacent structure, and form </a:t>
            </a:r>
            <a:r>
              <a:rPr b="1" lang="en-GB" sz="1000">
                <a:solidFill>
                  <a:srgbClr val="B7B7B7"/>
                </a:solidFill>
                <a:latin typeface="Mada"/>
                <a:ea typeface="Mada"/>
                <a:cs typeface="Mada"/>
                <a:sym typeface="Mada"/>
              </a:rPr>
              <a:t>fistula rather than free perforation.</a:t>
            </a:r>
            <a:endParaRPr b="1" sz="1000">
              <a:solidFill>
                <a:srgbClr val="B7B7B7"/>
              </a:solidFill>
              <a:latin typeface="Mada"/>
              <a:ea typeface="Mada"/>
              <a:cs typeface="Mada"/>
              <a:sym typeface="Mada"/>
            </a:endParaRPr>
          </a:p>
        </p:txBody>
      </p:sp>
      <p:sp>
        <p:nvSpPr>
          <p:cNvPr id="505" name="Google Shape;505;p21"/>
          <p:cNvSpPr txBox="1"/>
          <p:nvPr/>
        </p:nvSpPr>
        <p:spPr>
          <a:xfrm>
            <a:off x="1438700" y="8306688"/>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006D77"/>
                </a:solidFill>
                <a:highlight>
                  <a:srgbClr val="EDF9F9"/>
                </a:highlight>
                <a:latin typeface="Lora"/>
                <a:ea typeface="Lora"/>
                <a:cs typeface="Lora"/>
                <a:sym typeface="Lora"/>
              </a:rPr>
              <a:t>Crohn’s disease</a:t>
            </a:r>
            <a:endParaRPr sz="1000"/>
          </a:p>
        </p:txBody>
      </p:sp>
      <p:grpSp>
        <p:nvGrpSpPr>
          <p:cNvPr id="506" name="Google Shape;506;p21"/>
          <p:cNvGrpSpPr/>
          <p:nvPr/>
        </p:nvGrpSpPr>
        <p:grpSpPr>
          <a:xfrm>
            <a:off x="3973868" y="8294713"/>
            <a:ext cx="511410" cy="443143"/>
            <a:chOff x="5167420" y="776896"/>
            <a:chExt cx="989379" cy="857308"/>
          </a:xfrm>
        </p:grpSpPr>
        <p:grpSp>
          <p:nvGrpSpPr>
            <p:cNvPr id="507" name="Google Shape;507;p21"/>
            <p:cNvGrpSpPr/>
            <p:nvPr/>
          </p:nvGrpSpPr>
          <p:grpSpPr>
            <a:xfrm rot="-5400000">
              <a:off x="5233455" y="710861"/>
              <a:ext cx="857308" cy="989379"/>
              <a:chOff x="1764625" y="2304850"/>
              <a:chExt cx="987000" cy="1139050"/>
            </a:xfrm>
          </p:grpSpPr>
          <p:sp>
            <p:nvSpPr>
              <p:cNvPr id="508" name="Google Shape;508;p21"/>
              <p:cNvSpPr/>
              <p:nvPr/>
            </p:nvSpPr>
            <p:spPr>
              <a:xfrm flipH="1" rot="10800000">
                <a:off x="1764625" y="2304850"/>
                <a:ext cx="987000" cy="987000"/>
              </a:xfrm>
              <a:prstGeom prst="arc">
                <a:avLst>
                  <a:gd fmla="val 16200000" name="adj1"/>
                  <a:gd fmla="val 10774942" name="adj2"/>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9" name="Google Shape;509;p21"/>
              <p:cNvCxnSpPr/>
              <p:nvPr/>
            </p:nvCxnSpPr>
            <p:spPr>
              <a:xfrm>
                <a:off x="2263450" y="3296000"/>
                <a:ext cx="0" cy="147900"/>
              </a:xfrm>
              <a:prstGeom prst="straightConnector1">
                <a:avLst/>
              </a:prstGeom>
              <a:noFill/>
              <a:ln cap="flat" cmpd="sng" w="9525">
                <a:solidFill>
                  <a:srgbClr val="434343"/>
                </a:solidFill>
                <a:prstDash val="solid"/>
                <a:round/>
                <a:headEnd len="med" w="med" type="none"/>
                <a:tailEnd len="med" w="med" type="none"/>
              </a:ln>
            </p:spPr>
          </p:cxnSp>
        </p:grpSp>
        <p:sp>
          <p:nvSpPr>
            <p:cNvPr id="510" name="Google Shape;510;p21"/>
            <p:cNvSpPr/>
            <p:nvPr/>
          </p:nvSpPr>
          <p:spPr>
            <a:xfrm rot="-5400000">
              <a:off x="5297368" y="907113"/>
              <a:ext cx="597112" cy="597112"/>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1" name="Google Shape;511;p21"/>
          <p:cNvSpPr txBox="1"/>
          <p:nvPr/>
        </p:nvSpPr>
        <p:spPr>
          <a:xfrm>
            <a:off x="3998071" y="8349596"/>
            <a:ext cx="4158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434343"/>
                </a:solidFill>
                <a:latin typeface="Bebas Neue"/>
                <a:ea typeface="Bebas Neue"/>
                <a:cs typeface="Bebas Neue"/>
                <a:sym typeface="Bebas Neue"/>
              </a:rPr>
              <a:t>02</a:t>
            </a:r>
            <a:endParaRPr sz="1500">
              <a:solidFill>
                <a:srgbClr val="434343"/>
              </a:solidFill>
              <a:latin typeface="Bebas Neue"/>
              <a:ea typeface="Bebas Neue"/>
              <a:cs typeface="Bebas Neue"/>
              <a:sym typeface="Bebas Neue"/>
            </a:endParaRPr>
          </a:p>
        </p:txBody>
      </p:sp>
      <p:sp>
        <p:nvSpPr>
          <p:cNvPr id="512" name="Google Shape;512;p21"/>
          <p:cNvSpPr txBox="1"/>
          <p:nvPr/>
        </p:nvSpPr>
        <p:spPr>
          <a:xfrm>
            <a:off x="4527125" y="82757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006D77"/>
                </a:solidFill>
                <a:highlight>
                  <a:srgbClr val="EDF9F9"/>
                </a:highlight>
                <a:latin typeface="Lora"/>
                <a:ea typeface="Lora"/>
                <a:cs typeface="Lora"/>
                <a:sym typeface="Lora"/>
              </a:rPr>
              <a:t>Infections</a:t>
            </a:r>
            <a:endParaRPr sz="1000"/>
          </a:p>
        </p:txBody>
      </p:sp>
      <p:sp>
        <p:nvSpPr>
          <p:cNvPr id="513" name="Google Shape;513;p21"/>
          <p:cNvSpPr txBox="1"/>
          <p:nvPr/>
        </p:nvSpPr>
        <p:spPr>
          <a:xfrm>
            <a:off x="4132650" y="8638775"/>
            <a:ext cx="2488800" cy="1416000"/>
          </a:xfrm>
          <a:prstGeom prst="rect">
            <a:avLst/>
          </a:prstGeom>
          <a:noFill/>
          <a:ln>
            <a:noFill/>
          </a:ln>
        </p:spPr>
        <p:txBody>
          <a:bodyPr anchorCtr="0" anchor="t" bIns="91425" lIns="91425" spcFirstLastPara="1" rIns="91425" wrap="square" tIns="91425">
            <a:spAutoFit/>
          </a:bodyPr>
          <a:lstStyle/>
          <a:p>
            <a:pPr indent="-292100" lvl="0" marL="457200" rtl="0" algn="l">
              <a:lnSpc>
                <a:spcPct val="100000"/>
              </a:lnSpc>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Typhoid</a:t>
            </a:r>
            <a:r>
              <a:rPr lang="en-GB" sz="1000">
                <a:solidFill>
                  <a:srgbClr val="1C4588"/>
                </a:solidFill>
                <a:latin typeface="Mada"/>
                <a:ea typeface="Mada"/>
                <a:cs typeface="Mada"/>
                <a:sym typeface="Mada"/>
              </a:rPr>
              <a:t>: Ulcers caused by typhoid usually erode into artery and cause septicemia and diarrhea. If that erosion perforate, it will cause peritonitis</a:t>
            </a:r>
            <a:endParaRPr sz="1000">
              <a:solidFill>
                <a:srgbClr val="1C4588"/>
              </a:solidFill>
              <a:latin typeface="Mada"/>
              <a:ea typeface="Mada"/>
              <a:cs typeface="Mada"/>
              <a:sym typeface="Mada"/>
            </a:endParaRPr>
          </a:p>
          <a:p>
            <a:pPr indent="-292100" lvl="0" marL="457200" rtl="0" algn="l">
              <a:lnSpc>
                <a:spcPct val="100000"/>
              </a:lnSpc>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C.Diff coliti</a:t>
            </a:r>
            <a:r>
              <a:rPr lang="en-GB" sz="1000">
                <a:solidFill>
                  <a:srgbClr val="6AA84F"/>
                </a:solidFill>
                <a:latin typeface="Mada"/>
                <a:ea typeface="Mada"/>
                <a:cs typeface="Mada"/>
                <a:sym typeface="Mada"/>
              </a:rPr>
              <a:t>s → dilated due to toxins of bacteria </a:t>
            </a:r>
            <a:r>
              <a:rPr b="1" lang="en-GB" sz="1000">
                <a:solidFill>
                  <a:srgbClr val="B7B7B7"/>
                </a:solidFill>
                <a:latin typeface="Mada"/>
                <a:ea typeface="Mada"/>
                <a:cs typeface="Mada"/>
                <a:sym typeface="Mada"/>
              </a:rPr>
              <a:t>(Toxic megacolon)</a:t>
            </a:r>
            <a:endParaRPr b="1" sz="1000">
              <a:solidFill>
                <a:srgbClr val="B7B7B7"/>
              </a:solidFill>
              <a:latin typeface="Mada"/>
              <a:ea typeface="Mada"/>
              <a:cs typeface="Mada"/>
              <a:sym typeface="Mada"/>
            </a:endParaRPr>
          </a:p>
        </p:txBody>
      </p:sp>
      <p:grpSp>
        <p:nvGrpSpPr>
          <p:cNvPr id="514" name="Google Shape;514;p21"/>
          <p:cNvGrpSpPr/>
          <p:nvPr/>
        </p:nvGrpSpPr>
        <p:grpSpPr>
          <a:xfrm>
            <a:off x="931082" y="3373830"/>
            <a:ext cx="334138" cy="340765"/>
            <a:chOff x="2410712" y="2415450"/>
            <a:chExt cx="312600" cy="312600"/>
          </a:xfrm>
        </p:grpSpPr>
        <p:sp>
          <p:nvSpPr>
            <p:cNvPr id="515" name="Google Shape;515;p21"/>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1"/>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