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8475" cx="7589525"/>
  <p:notesSz cx="6858000" cy="9144000"/>
  <p:embeddedFontLst>
    <p:embeddedFont>
      <p:font typeface="Mada"/>
      <p:regular r:id="rId10"/>
      <p:bold r:id="rId11"/>
    </p:embeddedFont>
    <p:embeddedFont>
      <p:font typeface="Lor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7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70" orient="horz"/>
        <p:guide pos="23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ada-bold.fntdata"/><Relationship Id="rId10" Type="http://schemas.openxmlformats.org/officeDocument/2006/relationships/font" Target="fonts/Mada-regular.fntdata"/><Relationship Id="rId13" Type="http://schemas.openxmlformats.org/officeDocument/2006/relationships/font" Target="fonts/Lora-bold.fntdata"/><Relationship Id="rId12" Type="http://schemas.openxmlformats.org/officeDocument/2006/relationships/font" Target="fonts/Lor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ora-boldItalic.fntdata"/><Relationship Id="rId14" Type="http://schemas.openxmlformats.org/officeDocument/2006/relationships/font" Target="fonts/Lor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3052" y="685800"/>
            <a:ext cx="243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ed0484615_0_72:notes"/>
          <p:cNvSpPr/>
          <p:nvPr>
            <p:ph idx="2" type="sldImg"/>
          </p:nvPr>
        </p:nvSpPr>
        <p:spPr>
          <a:xfrm>
            <a:off x="2213029" y="685800"/>
            <a:ext cx="243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ed0484615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ed0484615_0_0:notes"/>
          <p:cNvSpPr/>
          <p:nvPr>
            <p:ph idx="2" type="sldImg"/>
          </p:nvPr>
        </p:nvSpPr>
        <p:spPr>
          <a:xfrm>
            <a:off x="2213029" y="685800"/>
            <a:ext cx="243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ed04846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ed0484615_0_9:notes"/>
          <p:cNvSpPr/>
          <p:nvPr>
            <p:ph idx="2" type="sldImg"/>
          </p:nvPr>
        </p:nvSpPr>
        <p:spPr>
          <a:xfrm>
            <a:off x="2213029" y="685800"/>
            <a:ext cx="243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ed048461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ed0484615_0_18:notes"/>
          <p:cNvSpPr/>
          <p:nvPr>
            <p:ph idx="2" type="sldImg"/>
          </p:nvPr>
        </p:nvSpPr>
        <p:spPr>
          <a:xfrm>
            <a:off x="2213029" y="685800"/>
            <a:ext cx="243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ed048461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8718" y="1548715"/>
            <a:ext cx="7072200" cy="42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8711" y="5894977"/>
            <a:ext cx="7072200" cy="16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8711" y="2300739"/>
            <a:ext cx="7072200" cy="40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8711" y="6556625"/>
            <a:ext cx="7072200" cy="27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8711" y="4473766"/>
            <a:ext cx="7072200" cy="175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8711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10895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6908" y="936312"/>
            <a:ext cx="5285400" cy="8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0365" y="2565003"/>
            <a:ext cx="3357600" cy="30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0365" y="5830393"/>
            <a:ext cx="3357600" cy="25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8711" y="8799592"/>
            <a:ext cx="4979100" cy="125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10800000">
            <a:off x="75" y="-9525"/>
            <a:ext cx="7589400" cy="1923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FDDD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061300" y="160600"/>
            <a:ext cx="5525700" cy="6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Summary </a:t>
            </a:r>
            <a:endParaRPr b="1" sz="22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cxnSp>
        <p:nvCxnSpPr>
          <p:cNvPr id="56" name="Google Shape;56;p13"/>
          <p:cNvCxnSpPr/>
          <p:nvPr/>
        </p:nvCxnSpPr>
        <p:spPr>
          <a:xfrm>
            <a:off x="2458075" y="677550"/>
            <a:ext cx="2880000" cy="3900"/>
          </a:xfrm>
          <a:prstGeom prst="straightConnector1">
            <a:avLst/>
          </a:prstGeom>
          <a:noFill/>
          <a:ln cap="flat" cmpd="sng" w="19050">
            <a:solidFill>
              <a:srgbClr val="83C5BE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57" name="Google Shape;57;p13"/>
          <p:cNvSpPr/>
          <p:nvPr/>
        </p:nvSpPr>
        <p:spPr>
          <a:xfrm>
            <a:off x="74475" y="1014125"/>
            <a:ext cx="7440600" cy="9474600"/>
          </a:xfrm>
          <a:prstGeom prst="roundRect">
            <a:avLst>
              <a:gd fmla="val 7704" name="adj"/>
            </a:avLst>
          </a:prstGeom>
          <a:noFill/>
          <a:ln cap="flat" cmpd="sng" w="19050">
            <a:solidFill>
              <a:srgbClr val="FFDDD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621951" y="698500"/>
            <a:ext cx="16824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E29578"/>
                </a:solidFill>
                <a:latin typeface="Lora"/>
                <a:ea typeface="Lora"/>
                <a:cs typeface="Lora"/>
                <a:sym typeface="Lora"/>
              </a:rPr>
              <a:t>Recall</a:t>
            </a:r>
            <a:endParaRPr sz="2400">
              <a:solidFill>
                <a:srgbClr val="E29578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4350" y="1176225"/>
            <a:ext cx="7440600" cy="76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Q1: What is an “acute abdomen”?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Acute abdominal pain so severe that the patient seeks medical attention (Note: Not the same as a “surgical abdomen,” because most cases of acute abdominal pain do not	require surgical treatment). 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Q2: What are peritoneal signs? 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Signs of peritoneal irritation: extreme tenderness, percussion tenderness, rebound tenderness, voluntary guarding, motion pain, involuntary guarding/rigidity (late). 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Q3: What should the acute abdomen physical exam include?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Inspection (e.g.,	surgical	scars, distention) 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Auscultation (e.g., bowel sounds, bruits)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Palpation (e.g., tenderness,  R/O  hernia, CVAT, rectal, pelvic exam, rebound, voluntary	guard, motion tenderness)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Percussion (e.g.,liver size,	spleen size)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Q4: What is the classic position of a patient with peritonitis?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Motionless (often with knees flexed)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Q5: What diagnosis must be considered in every patient with an acute abdomen?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Appendicitis!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Q6: What are the differential diagnosis by quadrant?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RUQ </a:t>
            </a:r>
            <a:endParaRPr b="1"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Cholecystitis, hepatitis, PUD, perforated ulcer, pancreatitis, liver tumors, gastritis, hepatic abscess, choledocholithiasis, cholangitis, pyelonephritis, nephrolithiasis, appendicitis (especially during pregnancy); thoracic causes (e.g., pleurisy/pneumonia), PE,	pericarditis, MI (especially inferior	MI).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LUQ</a:t>
            </a:r>
            <a:endParaRPr b="1"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PUD, perforated ulcer, gastritis, splenic injury, abscess, reflux, dissecting aortic aneurysm, thoracic causes, pyelonephritis, nephrolithiasis, hiatal hernia (strangulated	paraesophageal	hernia),	Boerhaave’s syndrome, Mallory–Weiss tear,	splenic artery aneurysm, colon disease.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LLQ </a:t>
            </a:r>
            <a:endParaRPr b="1"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Diverticulitis, sigmoid volvulus, perforated	colon, colon cancer, urinary tract infection,	small bowel obstruction, inflammatory bowel disease, nephrolithiasis, pyelonephritis, fluid accumulation from aneurysm or perforation, referred hip pain, gynecologic causes, appendicitis (rare)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RLQ </a:t>
            </a:r>
            <a:endParaRPr b="1"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Appendicitis! And same as LLQ; also mesenteric lymphadenitis, cecal diverticulitis, Meckel’s diverticulum, intussusception.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Q7: What is the differential diagnosis of epigastric pain?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PUD, gastritis, MI, pancreatitis, biliary colic,	gastric volvulus, Mallory–Weiss tear. 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Q8: What are nonsurgical causes of abdominal	pain?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Gastroenteritis, DKA, sickle cell crisis, rectus sheath	hematoma, acute porphyria, PID, kidney stone, pyelonephritis, hepatitis, pancreatitis, pneumonia, MI, Clostridium difficile colitis. 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Q9: Fever, LLQ	pain, and change in bowel habits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Diverticulitis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Q10: Define Incarcerated hernia 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Swollen	or fixed	within the hernia	sac (incarcerated	= imprisoned); may cause intestinal obstruction (i.e., an irreducible hernia)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Q11: What are the signs	and symptoms of acute cholecystitis?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Unrelenting RUQ	pain or tenderness 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Fever Nausea/vomiting 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Painful palpable gallbladder in 33%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Positive	Murphy’s sign 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Right subscapular pain (referred) 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Epigastric discomfort (referred)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Q12: What are the possible consequences of PUD?</a:t>
            </a:r>
            <a:endParaRPr sz="10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Pain, hemorrhage, perforation, obstruction. </a:t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 rot="10800000">
            <a:off x="75" y="-9525"/>
            <a:ext cx="7589400" cy="1923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FDDD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1061300" y="160600"/>
            <a:ext cx="5525700" cy="6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Summary </a:t>
            </a:r>
            <a:endParaRPr b="1" sz="22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cxnSp>
        <p:nvCxnSpPr>
          <p:cNvPr id="66" name="Google Shape;66;p14"/>
          <p:cNvCxnSpPr/>
          <p:nvPr/>
        </p:nvCxnSpPr>
        <p:spPr>
          <a:xfrm>
            <a:off x="2458075" y="677550"/>
            <a:ext cx="2880000" cy="3900"/>
          </a:xfrm>
          <a:prstGeom prst="straightConnector1">
            <a:avLst/>
          </a:prstGeom>
          <a:noFill/>
          <a:ln cap="flat" cmpd="sng" w="19050">
            <a:solidFill>
              <a:srgbClr val="83C5BE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67" name="Google Shape;67;p14"/>
          <p:cNvSpPr/>
          <p:nvPr/>
        </p:nvSpPr>
        <p:spPr>
          <a:xfrm>
            <a:off x="74475" y="1014125"/>
            <a:ext cx="7440600" cy="9606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DDD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621951" y="698500"/>
            <a:ext cx="16824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E29578"/>
                </a:solidFill>
                <a:latin typeface="Lora"/>
                <a:ea typeface="Lora"/>
                <a:cs typeface="Lora"/>
                <a:sym typeface="Lora"/>
              </a:rPr>
              <a:t>Recall</a:t>
            </a:r>
            <a:endParaRPr sz="2400">
              <a:solidFill>
                <a:srgbClr val="E29578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489000" y="1158775"/>
            <a:ext cx="6984900" cy="94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Q1: </a:t>
            </a:r>
            <a:r>
              <a:rPr lang="en-GB" sz="800">
                <a:solidFill>
                  <a:srgbClr val="1A6369"/>
                </a:solidFill>
                <a:latin typeface="Lora"/>
                <a:ea typeface="Lora"/>
                <a:cs typeface="Lora"/>
                <a:sym typeface="Lora"/>
              </a:rPr>
              <a:t>What is an “acute abdomen”?</a:t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Acute abdominal pain so severe that the patient seeks medical attention (</a:t>
            </a:r>
            <a:r>
              <a:rPr b="1" i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Note: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Not the same as a “surgical abdomen,” because most cases of acute abdominal pain do not require surgical treatment)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Q2: What are peritoneal signs?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</a:rPr>
              <a:t>Signs of peritoneal irritation: extreme tenderness, percussion tenderness, rebound tenderness, voluntary guarding, motion pain, </a:t>
            </a:r>
            <a:r>
              <a:rPr b="1" lang="en-GB" sz="800">
                <a:solidFill>
                  <a:srgbClr val="83C5BE"/>
                </a:solidFill>
              </a:rPr>
              <a:t>involuntary </a:t>
            </a:r>
            <a:r>
              <a:rPr lang="en-GB" sz="800">
                <a:solidFill>
                  <a:srgbClr val="83C5BE"/>
                </a:solidFill>
              </a:rPr>
              <a:t>guarding/rigidity (late)</a:t>
            </a:r>
            <a:endParaRPr sz="800">
              <a:solidFill>
                <a:srgbClr val="83C5B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Q3: What conditions can mask abdominal pain?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Steroids, diabetes, paraplegia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 :What should the acute abdomen physical exam include?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Inspection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(e.g., surgical scars, distention)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Auscultation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(e.g., bowel sounds, bruits) 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Palpation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(e.g., tenderness, R/O hernia, CVAT, rectal, pelvic exam, rebound, voluntary guard, motion tenderness) 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Percussion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(e.g., liver size, spleen size)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NOTE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: Auscultation is done before palpation 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Q5:What lab tests are used to evaluate the patient with an acute abdomen?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CBC with </a:t>
            </a: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differential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, chem-10, amylase, type and screen, urinalysis, LFTs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Q6: What is a “left shift” on CBC differential?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</a:rPr>
              <a:t>Sign of inflammatory response: Immature neutrophils (bands)</a:t>
            </a:r>
            <a:endParaRPr sz="800">
              <a:solidFill>
                <a:srgbClr val="83C5B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Note:</a:t>
            </a:r>
            <a:r>
              <a:rPr b="1" i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Many call &gt;80% of WBCs as neutrophils a “left shift”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Q7:What lab test should every woman of childbearing age with an acute abdomen receive?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Human chorionic gonadotropin (β-hCG) to rule out pregnancy/ectopic pregnancy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Q8:Which x-rays are used to evaluate the patient with an acute abdomen?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Upright chest x-ray, upright abdominal film, supine abdominal x-ray (if patient cannot stand, left lateral decubitus abdominal film)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Q9:How is free air ruled out if the patient cannot stand?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Left lateral decubitus—free air collects over the liver and does not get confused with the gastric bubble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Q10: What diagnosis must be considered in every patient with an acute abdomen? 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Appendicitis!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Q11: What are nonsurgical causes of abdominal pain?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Gastroenteritis, DKA, sickle cell crisis, rectus sheath hematoma, acute porphyria, PID, kidney stone, pyelonephritis, hepatitis, pancreatitis, pneumonia, MI, </a:t>
            </a:r>
            <a:r>
              <a:rPr i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Clostridium difficile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colitis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Q12: What is the unique differential diagnosis for the patient with AIDS and abdominal pain?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In addition to all common abdominal conditions: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C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MV (most </a:t>
            </a: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C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ommon)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Kaposi’s sarcoma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Lymphoma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TB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M</a:t>
            </a:r>
            <a:r>
              <a:rPr i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ycobacterium Avium</a:t>
            </a:r>
            <a:r>
              <a:rPr b="1" i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I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ntracellulare (MAI)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Q13:What causes pain limited to specific dermatomes?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Early zoster before vesicles erupt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Q14: Give the classic diagnosis for the following cases: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1-“Abdominal pain out of proportion to exam”</a:t>
            </a:r>
            <a:endParaRPr b="1"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Rule out mesenteric ischemia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2-Hypotension and pulsatile abdominal mass</a:t>
            </a:r>
            <a:endParaRPr b="1"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Ruptured AAA; go to the O.R.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3-Fever, LLQ pain, and change in bowel habits</a:t>
            </a:r>
            <a:endParaRPr b="1"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Diverticulitis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Q15:Classically, what endocrine problems can cause abdominal pain?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rgbClr val="83C5BE"/>
              </a:buClr>
              <a:buSzPts val="800"/>
              <a:buFont typeface="Mada"/>
              <a:buChar char="●"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Addisonian crisis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rgbClr val="83C5BE"/>
              </a:buClr>
              <a:buSzPts val="800"/>
              <a:buChar char="●"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D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iabetic</a:t>
            </a: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K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eto</a:t>
            </a: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A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cidosis</a:t>
            </a: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(DKA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)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Q16a:What is diverticulosis?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Condition in which diverticula can be found within the colon, especially the sigmoid; diverticula are actually </a:t>
            </a: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false diverticula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in that only mucosa and submucosa herniate through the bowel musculature; true diverticula involve all layers of the bowel wall and are rare in the colon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Q16b:Describe the pathophysiology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Weakness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in the bowel wall develops at points where nutrient </a:t>
            </a: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blood vessels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enter between antimesenteric and mesenteric taenia; increase intraluminal pressures then cause herniation through these areas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 rot="10800000">
            <a:off x="75" y="-9525"/>
            <a:ext cx="7589400" cy="1923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FDDD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1061300" y="160600"/>
            <a:ext cx="5525700" cy="6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Summary </a:t>
            </a:r>
            <a:endParaRPr b="1" sz="22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cxnSp>
        <p:nvCxnSpPr>
          <p:cNvPr id="76" name="Google Shape;76;p15"/>
          <p:cNvCxnSpPr/>
          <p:nvPr/>
        </p:nvCxnSpPr>
        <p:spPr>
          <a:xfrm>
            <a:off x="2458075" y="677550"/>
            <a:ext cx="2880000" cy="3900"/>
          </a:xfrm>
          <a:prstGeom prst="straightConnector1">
            <a:avLst/>
          </a:prstGeom>
          <a:noFill/>
          <a:ln cap="flat" cmpd="sng" w="19050">
            <a:solidFill>
              <a:srgbClr val="83C5BE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77" name="Google Shape;77;p15"/>
          <p:cNvSpPr/>
          <p:nvPr/>
        </p:nvSpPr>
        <p:spPr>
          <a:xfrm>
            <a:off x="74475" y="1014125"/>
            <a:ext cx="7440600" cy="9606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DDD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621951" y="698500"/>
            <a:ext cx="16824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E29578"/>
                </a:solidFill>
                <a:latin typeface="Lora"/>
                <a:ea typeface="Lora"/>
                <a:cs typeface="Lora"/>
                <a:sym typeface="Lora"/>
              </a:rPr>
              <a:t>Recall</a:t>
            </a:r>
            <a:endParaRPr sz="2400">
              <a:solidFill>
                <a:srgbClr val="E29578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04450" y="1158775"/>
            <a:ext cx="6954900" cy="94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Q17:What is the most common site?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95% of people with diverticulosis have </a:t>
            </a: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sigmoid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colon involvement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06D7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Mada"/>
                <a:ea typeface="Mada"/>
                <a:cs typeface="Mada"/>
                <a:sym typeface="Mada"/>
              </a:rPr>
              <a:t>Q18:Who is at risk?</a:t>
            </a:r>
            <a:endParaRPr sz="800">
              <a:solidFill>
                <a:srgbClr val="006D7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People with </a:t>
            </a: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low-fiber diets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, chronic constipation, and a positive family history; incidence increases with age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Q19:What are the symptoms/complications?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Bleeding: </a:t>
            </a: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may be massive 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Diverticulitis, asymptomatic (80% of cases)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Q20:What is the diagnostic approach: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Bleeding?</a:t>
            </a:r>
            <a:endParaRPr b="1"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Without signs of inflammation: colonoscopy 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Pain and signs of inflammation?</a:t>
            </a:r>
            <a:endParaRPr b="1"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Abdominal/pelvic CT scan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Q21:What is the treatment of diverticulosis?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High-fiber diet is recommended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Q22:What are the indications for operation with diverticulosis?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Complications of diverticulitis (e.g., fistula, obstruction, stricture); recurrent episodes; hemorrhage; suspected carcinoma; prolonged symptoms; abscess not drainable by percutaneous approach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Q23:When is it safe to get a colonoscopy or barium enema/sigmoidoscopy?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83C5BE"/>
                </a:solidFill>
                <a:latin typeface="Mada"/>
                <a:ea typeface="Mada"/>
                <a:cs typeface="Mada"/>
                <a:sym typeface="Mada"/>
              </a:rPr>
              <a:t>Due to risk of perforation, this is performed 6 weeks after inflammation resolves to rule out colon cancer</a:t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Q24: What is Meckel’s Diverticulum?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Remnant of the omphalomesenteric duct/vitelline duct, which connects the yolk sac with the primitive midgut in the embryo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6D7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Q25:What is the usual location?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Within ≈2 feet of the ileocecal valve on the 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antimesenteric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border of the bowel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Q26:Is Meckel’s Diverticulum a true diverticulum?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Yes;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all layers of the intestine are found in the wall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Q27:What are the possible complications of Meckel’s Diverticulum?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Intestinal hemorrhage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(painless)—50%; accounts for half of all lower GI bleeding in patients younger than 2 years Bleeding results from ectopic gastric mucosa secreting acid → ulcer → bleeding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Intestinal obstruction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—25%; most common complication in adults; includes volvulus and intussusception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Inflammation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(± perforations)—20%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Q28:What are the signs/symptoms?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Lower GI bleeding, abdominal pain, SBO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06D7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Q29:What is the most common complication of Meckel’s diverticulum in adults?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Intestinal obstruction 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06D7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Q30:What is the “rule of 2s”?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2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% of patients are 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symptomatic</a:t>
            </a:r>
            <a:endParaRPr b="1"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Found ≈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2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feet from the ileocecal valve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Found in 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2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% of the population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Most symptoms occur before age 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2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years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Ectopic tissue found in 1 of 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2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patients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Most diverticula are ≈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2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inches long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2: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1 male-to-female ratio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Q31:What is the role of incidental Meckel’s diverticulectomy (surgical removal upon finding asymptomatic diverticulum)?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rgbClr val="92C4B6"/>
              </a:buClr>
              <a:buSzPts val="800"/>
              <a:buFont typeface="Mada"/>
              <a:buChar char="-"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Most would remove in all children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rgbClr val="92C4B6"/>
              </a:buClr>
              <a:buSzPts val="800"/>
              <a:buFont typeface="Mada"/>
              <a:buChar char="-"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Adults: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-279400" lvl="1" marL="914400" rtl="0" algn="l">
              <a:spcBef>
                <a:spcPts val="0"/>
              </a:spcBef>
              <a:spcAft>
                <a:spcPts val="0"/>
              </a:spcAft>
              <a:buClr>
                <a:srgbClr val="92C4B6"/>
              </a:buClr>
              <a:buSzPts val="800"/>
              <a:buFont typeface="Mada"/>
              <a:buChar char="-"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Ectopic tissue (fullness) or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-279400" lvl="1" marL="914400" rtl="0" algn="l">
              <a:spcBef>
                <a:spcPts val="0"/>
              </a:spcBef>
              <a:spcAft>
                <a:spcPts val="0"/>
              </a:spcAft>
              <a:buClr>
                <a:srgbClr val="92C4B6"/>
              </a:buClr>
              <a:buSzPts val="800"/>
              <a:buFont typeface="Mada"/>
              <a:buChar char="-"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Mesodiverticular band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Q32:What is a Meckel’s scan?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Scan for ectopic gastric mucosa in Meckel’s diverticulum; uses technetium pertechnetate IV, which is preferentially taken up by gastric mucosa </a:t>
            </a:r>
            <a:endParaRPr b="1"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Q33:What is the treatment of a Meckel’s diverticulum that is causing bleeding and obstruction?</a:t>
            </a:r>
            <a:endParaRPr b="1" sz="800">
              <a:solidFill>
                <a:srgbClr val="006D7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Surgical resection, with small bowel resection as the actual ulcer is usually on the mesenteric wall opposite the diverticulum!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Q34:What is the associated cancer risk for women with Peutz–Jeghers’?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Ovarian cancer (granulosa cell tumor is most common)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Q35:What is the differential diagnosis of benign tumors of the small intestine?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Leiomyoma, lipoma, lymphangioma, fibroma, adenomas, hemangiomas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/>
          <p:nvPr/>
        </p:nvSpPr>
        <p:spPr>
          <a:xfrm rot="10800000">
            <a:off x="75" y="-9525"/>
            <a:ext cx="7589400" cy="1923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FDDD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 txBox="1"/>
          <p:nvPr/>
        </p:nvSpPr>
        <p:spPr>
          <a:xfrm>
            <a:off x="1061300" y="160600"/>
            <a:ext cx="5525700" cy="6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Summary </a:t>
            </a:r>
            <a:endParaRPr b="1" sz="22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cxnSp>
        <p:nvCxnSpPr>
          <p:cNvPr id="86" name="Google Shape;86;p16"/>
          <p:cNvCxnSpPr/>
          <p:nvPr/>
        </p:nvCxnSpPr>
        <p:spPr>
          <a:xfrm>
            <a:off x="2458075" y="677550"/>
            <a:ext cx="2880000" cy="3900"/>
          </a:xfrm>
          <a:prstGeom prst="straightConnector1">
            <a:avLst/>
          </a:prstGeom>
          <a:noFill/>
          <a:ln cap="flat" cmpd="sng" w="19050">
            <a:solidFill>
              <a:srgbClr val="83C5BE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87" name="Google Shape;87;p16"/>
          <p:cNvSpPr/>
          <p:nvPr/>
        </p:nvSpPr>
        <p:spPr>
          <a:xfrm>
            <a:off x="74475" y="1014125"/>
            <a:ext cx="7440600" cy="9606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DDD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621951" y="698500"/>
            <a:ext cx="16824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E29578"/>
                </a:solidFill>
                <a:latin typeface="Lora"/>
                <a:ea typeface="Lora"/>
                <a:cs typeface="Lora"/>
                <a:sym typeface="Lora"/>
              </a:rPr>
              <a:t>Recall</a:t>
            </a:r>
            <a:endParaRPr sz="2400">
              <a:solidFill>
                <a:srgbClr val="E29578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05425" y="1176225"/>
            <a:ext cx="7014600" cy="94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Q36:What are the signs and symptoms of small bowel tumors?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Abdominal pain, weight loss, obstruction (SBO), and perforation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6D7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Q37:What is the most common benign small bowel tumor?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Leiomyoma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Q38:What is the most common malignant small bowel tumor?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Adenocarcinoma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Q39:What is the workup of a small bowel tumor?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UGI with small bowel follow-through, enteroclysis, CT scan, enteroscopy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Q40:What is the treatment for malignant small bowel tumor?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Resection and removal of mesenteric draining lymph nodes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Q41:What malignancy is classically associated with metastasis to the small bowel?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Melanoma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Q42:What is Colorectal carcinoma?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Adenocarcinoma of the colon or rectum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Q43:What are the risk factors?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Dietary: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Low-fiber, high-fat diets correlate with increased rates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Genetic: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Family history is important when taking historyFAP, Lynch’s syndrome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IBD: 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Ulcerative colitis &gt; Crohn’s disease, age, previous colon cancer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Q44:What is Lynch’s syndrome?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HNPCC = H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ereditary 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N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on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P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olyposis 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C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olon </a:t>
            </a: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C</a:t>
            </a: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ancer—autosomal-dominant inheritance of high risk for development of colon cancer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Q45:What are current ACS recommendations for polyp/colorectal screening in asymptomatic patients without family (first-degree) history of colorectal cancer?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Starting at age 50, at least one of the following test regimens is recommended: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Colonoscopy q10 yrs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Double contrast barium enema (DCBE) q5 yrs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Flex sigmoidoscopy q5 yrs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CT colonography q5 yrs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06D7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Q46:What are the current recommendations for colorectal cancer screening if there is a history of colorectal cancer in a first-degree relative &lt;60 years old?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Colonoscopy at age 40, or 10 years before the age at diagnosis of the youngest first-degree relative, and every 5 years thereafter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Mada"/>
                <a:ea typeface="Mada"/>
                <a:cs typeface="Mada"/>
                <a:sym typeface="Mada"/>
              </a:rPr>
              <a:t>Q47:What signs/symptoms are associated with the following conditions:</a:t>
            </a:r>
            <a:endParaRPr sz="800">
              <a:solidFill>
                <a:srgbClr val="006D7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Right-sided lesions?</a:t>
            </a:r>
            <a:endParaRPr b="1"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Right side of bowel has a large luminal diameter, so a tumor may attain a large size before causing problems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Microcytic anemia, occult/melena more than hematochezia PR, postprandial discomfort, fatigue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Left-sided lesions?</a:t>
            </a:r>
            <a:endParaRPr b="1"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Left side of bowel has smaller lumen and semisolid contents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Change in bowel habits (small-caliber stools), colicky pain, signs of obstruction, abdominal mass, heme(+) or gross red blood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Nausea, vomiting, constipation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Q48:What is the preoperative workup for colorectal cancer?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History, physical exam, LFTs, CEA, CBC, Chem 10, PT/PTT, type and cross 2 units PRBCs, CXR, U/A, abdominopelvic CT scan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Q49:What are the common preoperative IV antibiotics?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Cefoxitin (Mefoxin®), carbapenem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If patient is allergic( hives, swelling) then IV Cipro® (ciprofloxacin) and Flagyl® (metronidazole) can be used 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Q50:What are the treatment options?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Resection: wide surgical resection of lesion and its regional lymphatic drainage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06D7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Q51:What decides low anterior resection (LAR) versus abdominal perineal resection (APR)?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Distance from the anal verge, pelvis size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Q52:What is the most common site of distant (hematogenous) metastasis from colorectal cancer? 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Liver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Q53:What is the treatment of liver metastases from colorectal cancer?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Resect with ≥1 cm margins and administer chemotherapy if feasible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6D77"/>
                </a:solidFill>
                <a:latin typeface="Lora"/>
                <a:ea typeface="Lora"/>
                <a:cs typeface="Lora"/>
                <a:sym typeface="Lora"/>
              </a:rPr>
              <a:t>Q54:What is the surveillance regimen?</a:t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92C4B6"/>
                </a:solidFill>
                <a:latin typeface="Mada"/>
                <a:ea typeface="Mada"/>
                <a:cs typeface="Mada"/>
                <a:sym typeface="Mada"/>
              </a:rPr>
              <a:t>Physical exam, stool guaiac, CBC, CEA, LFTs (every 3 months for 3 years, then every 6 months for 2 years), CXR every 6 months for 2 years and then yearly, colonoscopy at years 1 and 3 postoperatively, CT scans directed by exam</a:t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2C4B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6D7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1A6369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83C5BE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