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2" r:id="rId9"/>
    <p:sldId id="264" r:id="rId10"/>
    <p:sldId id="265" r:id="rId11"/>
    <p:sldId id="271" r:id="rId12"/>
    <p:sldId id="267" r:id="rId13"/>
    <p:sldId id="300" r:id="rId14"/>
    <p:sldId id="269" r:id="rId15"/>
    <p:sldId id="268" r:id="rId16"/>
    <p:sldId id="303" r:id="rId17"/>
    <p:sldId id="304" r:id="rId18"/>
    <p:sldId id="273" r:id="rId19"/>
    <p:sldId id="27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82" r:id="rId35"/>
    <p:sldId id="319" r:id="rId36"/>
    <p:sldId id="320" r:id="rId37"/>
    <p:sldId id="321" r:id="rId38"/>
    <p:sldId id="322" r:id="rId39"/>
    <p:sldId id="323" r:id="rId40"/>
    <p:sldId id="278" r:id="rId41"/>
    <p:sldId id="281" r:id="rId42"/>
    <p:sldId id="279" r:id="rId43"/>
    <p:sldId id="280" r:id="rId44"/>
    <p:sldId id="283" r:id="rId45"/>
    <p:sldId id="290" r:id="rId46"/>
    <p:sldId id="284" r:id="rId47"/>
    <p:sldId id="285" r:id="rId48"/>
    <p:sldId id="286" r:id="rId49"/>
    <p:sldId id="287" r:id="rId50"/>
    <p:sldId id="288" r:id="rId51"/>
    <p:sldId id="289" r:id="rId52"/>
    <p:sldId id="293" r:id="rId53"/>
    <p:sldId id="292" r:id="rId54"/>
    <p:sldId id="291" r:id="rId55"/>
    <p:sldId id="294" r:id="rId56"/>
    <p:sldId id="295" r:id="rId57"/>
    <p:sldId id="297" r:id="rId58"/>
    <p:sldId id="298" r:id="rId59"/>
    <p:sldId id="302" r:id="rId60"/>
    <p:sldId id="299" r:id="rId61"/>
    <p:sldId id="30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5" autoAdjust="0"/>
  </p:normalViewPr>
  <p:slideViewPr>
    <p:cSldViewPr>
      <p:cViewPr>
        <p:scale>
          <a:sx n="80" d="100"/>
          <a:sy n="80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3901E-3689-4579-8198-BABF8C45065E}" type="doc">
      <dgm:prSet loTypeId="urn:microsoft.com/office/officeart/2005/8/layout/list1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A2B57D6-E61E-43D3-AFC3-C867EF90D93E}">
      <dgm:prSet phldrT="[Text]" custT="1"/>
      <dgm:spPr/>
      <dgm:t>
        <a:bodyPr/>
        <a:lstStyle/>
        <a:p>
          <a:r>
            <a:rPr lang="en-GB" sz="4000" dirty="0" smtClean="0"/>
            <a:t>A</a:t>
          </a:r>
          <a:endParaRPr lang="en-GB" sz="4000" dirty="0"/>
        </a:p>
      </dgm:t>
    </dgm:pt>
    <dgm:pt modelId="{208A12E0-2153-475E-89A5-568C92CB6137}" type="parTrans" cxnId="{5266832A-D2AC-4054-98D5-2FF122870970}">
      <dgm:prSet/>
      <dgm:spPr/>
      <dgm:t>
        <a:bodyPr/>
        <a:lstStyle/>
        <a:p>
          <a:endParaRPr lang="en-GB"/>
        </a:p>
      </dgm:t>
    </dgm:pt>
    <dgm:pt modelId="{57501C26-C39A-40BF-B5E3-4DEF2FAE788E}" type="sibTrans" cxnId="{5266832A-D2AC-4054-98D5-2FF122870970}">
      <dgm:prSet/>
      <dgm:spPr/>
      <dgm:t>
        <a:bodyPr/>
        <a:lstStyle/>
        <a:p>
          <a:endParaRPr lang="en-GB"/>
        </a:p>
      </dgm:t>
    </dgm:pt>
    <dgm:pt modelId="{9D71CA5D-2D4C-474A-9F90-DCFD4054EFC3}">
      <dgm:prSet phldrT="[Text]" custT="1"/>
      <dgm:spPr/>
      <dgm:t>
        <a:bodyPr/>
        <a:lstStyle/>
        <a:p>
          <a:r>
            <a:rPr lang="en-GB" sz="2800" b="1" dirty="0" smtClean="0"/>
            <a:t>Diet and Exercise</a:t>
          </a:r>
          <a:endParaRPr lang="en-GB" sz="2800" b="1" dirty="0"/>
        </a:p>
      </dgm:t>
    </dgm:pt>
    <dgm:pt modelId="{E10B97F9-99C8-4906-9570-998D50F8B169}" type="parTrans" cxnId="{101339B9-771E-4A23-8AAE-3EB165E1B87A}">
      <dgm:prSet/>
      <dgm:spPr/>
      <dgm:t>
        <a:bodyPr/>
        <a:lstStyle/>
        <a:p>
          <a:endParaRPr lang="en-GB"/>
        </a:p>
      </dgm:t>
    </dgm:pt>
    <dgm:pt modelId="{3508E122-DAFB-4A17-B55B-820FEE57F80F}" type="sibTrans" cxnId="{101339B9-771E-4A23-8AAE-3EB165E1B87A}">
      <dgm:prSet/>
      <dgm:spPr/>
      <dgm:t>
        <a:bodyPr/>
        <a:lstStyle/>
        <a:p>
          <a:endParaRPr lang="en-GB"/>
        </a:p>
      </dgm:t>
    </dgm:pt>
    <dgm:pt modelId="{442AEE3A-2325-444D-A5B0-2B8416201B42}">
      <dgm:prSet phldrT="[Text]" custT="1"/>
      <dgm:spPr/>
      <dgm:t>
        <a:bodyPr/>
        <a:lstStyle/>
        <a:p>
          <a:r>
            <a:rPr lang="en-GB" sz="4000" dirty="0" smtClean="0"/>
            <a:t>B</a:t>
          </a:r>
          <a:endParaRPr lang="en-GB" sz="4000" dirty="0"/>
        </a:p>
      </dgm:t>
    </dgm:pt>
    <dgm:pt modelId="{91D3BA36-7AF2-48CA-8C7D-56C5DA35701C}" type="parTrans" cxnId="{B098FE56-0F98-40EC-A4E0-177A66B1AD47}">
      <dgm:prSet/>
      <dgm:spPr/>
      <dgm:t>
        <a:bodyPr/>
        <a:lstStyle/>
        <a:p>
          <a:endParaRPr lang="en-GB"/>
        </a:p>
      </dgm:t>
    </dgm:pt>
    <dgm:pt modelId="{5BA4DAD8-C893-4486-B00F-AC25326A843B}" type="sibTrans" cxnId="{B098FE56-0F98-40EC-A4E0-177A66B1AD47}">
      <dgm:prSet/>
      <dgm:spPr/>
      <dgm:t>
        <a:bodyPr/>
        <a:lstStyle/>
        <a:p>
          <a:endParaRPr lang="en-GB"/>
        </a:p>
      </dgm:t>
    </dgm:pt>
    <dgm:pt modelId="{E1630971-D794-46B5-984C-87E3C175239F}">
      <dgm:prSet phldrT="[Text]" custT="1"/>
      <dgm:spPr/>
      <dgm:t>
        <a:bodyPr/>
        <a:lstStyle/>
        <a:p>
          <a:r>
            <a:rPr lang="en-GB" sz="2400" b="1" dirty="0" smtClean="0"/>
            <a:t>Oral hypoglycaemic therapy</a:t>
          </a:r>
          <a:endParaRPr lang="en-GB" sz="2400" b="1" dirty="0"/>
        </a:p>
      </dgm:t>
    </dgm:pt>
    <dgm:pt modelId="{A7E9AE8F-174D-4A5B-AAAE-26A6A937FF6C}" type="parTrans" cxnId="{7DBF0DDC-3FA7-474F-9D19-6F2E29C827D4}">
      <dgm:prSet/>
      <dgm:spPr/>
      <dgm:t>
        <a:bodyPr/>
        <a:lstStyle/>
        <a:p>
          <a:endParaRPr lang="en-GB"/>
        </a:p>
      </dgm:t>
    </dgm:pt>
    <dgm:pt modelId="{1768F54D-DD80-4660-8820-A98EED645A6C}" type="sibTrans" cxnId="{7DBF0DDC-3FA7-474F-9D19-6F2E29C827D4}">
      <dgm:prSet/>
      <dgm:spPr/>
      <dgm:t>
        <a:bodyPr/>
        <a:lstStyle/>
        <a:p>
          <a:endParaRPr lang="en-GB"/>
        </a:p>
      </dgm:t>
    </dgm:pt>
    <dgm:pt modelId="{78D1CD3B-CBEC-4647-9FED-D1B4BC3B1027}">
      <dgm:prSet phldrT="[Text]" custT="1"/>
      <dgm:spPr/>
      <dgm:t>
        <a:bodyPr/>
        <a:lstStyle/>
        <a:p>
          <a:r>
            <a:rPr lang="en-GB" sz="4000" dirty="0" smtClean="0"/>
            <a:t>C</a:t>
          </a:r>
          <a:endParaRPr lang="en-GB" sz="4000" dirty="0"/>
        </a:p>
      </dgm:t>
    </dgm:pt>
    <dgm:pt modelId="{372EE42B-7536-48F2-BA36-69F94BFEE717}" type="parTrans" cxnId="{6ADE8904-00C5-4A37-AFDC-14FD27E9B676}">
      <dgm:prSet/>
      <dgm:spPr/>
      <dgm:t>
        <a:bodyPr/>
        <a:lstStyle/>
        <a:p>
          <a:endParaRPr lang="en-GB"/>
        </a:p>
      </dgm:t>
    </dgm:pt>
    <dgm:pt modelId="{D370FEE5-A00E-4DB3-8E4F-8051F53586DB}" type="sibTrans" cxnId="{6ADE8904-00C5-4A37-AFDC-14FD27E9B676}">
      <dgm:prSet/>
      <dgm:spPr/>
      <dgm:t>
        <a:bodyPr/>
        <a:lstStyle/>
        <a:p>
          <a:endParaRPr lang="en-GB"/>
        </a:p>
      </dgm:t>
    </dgm:pt>
    <dgm:pt modelId="{D433AE71-C6CF-41BD-8316-64D62B8AE387}">
      <dgm:prSet phldrT="[Text]" custT="1"/>
      <dgm:spPr/>
      <dgm:t>
        <a:bodyPr/>
        <a:lstStyle/>
        <a:p>
          <a:r>
            <a:rPr lang="en-GB" sz="2800" b="1" dirty="0" smtClean="0"/>
            <a:t>Insulin Therapy</a:t>
          </a:r>
          <a:endParaRPr lang="en-GB" sz="2800" b="1" dirty="0"/>
        </a:p>
      </dgm:t>
    </dgm:pt>
    <dgm:pt modelId="{078B03C1-0D78-4215-80C3-733322572782}" type="parTrans" cxnId="{0741E1E9-6A92-46AB-9775-45F5376CA5EE}">
      <dgm:prSet/>
      <dgm:spPr/>
      <dgm:t>
        <a:bodyPr/>
        <a:lstStyle/>
        <a:p>
          <a:endParaRPr lang="en-GB"/>
        </a:p>
      </dgm:t>
    </dgm:pt>
    <dgm:pt modelId="{92A2B5D0-66D7-457D-AB05-EB9C133B793D}" type="sibTrans" cxnId="{0741E1E9-6A92-46AB-9775-45F5376CA5EE}">
      <dgm:prSet/>
      <dgm:spPr/>
      <dgm:t>
        <a:bodyPr/>
        <a:lstStyle/>
        <a:p>
          <a:endParaRPr lang="en-GB"/>
        </a:p>
      </dgm:t>
    </dgm:pt>
    <dgm:pt modelId="{38CBFF5D-039D-4241-8C18-974F37C2C9C2}" type="pres">
      <dgm:prSet presAssocID="{07D3901E-3689-4579-8198-BABF8C4506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F72403-999F-42FA-A488-6019BCFACD8D}" type="pres">
      <dgm:prSet presAssocID="{FA2B57D6-E61E-43D3-AFC3-C867EF90D93E}" presName="parentLin" presStyleCnt="0"/>
      <dgm:spPr/>
      <dgm:t>
        <a:bodyPr/>
        <a:lstStyle/>
        <a:p>
          <a:endParaRPr lang="en-US"/>
        </a:p>
      </dgm:t>
    </dgm:pt>
    <dgm:pt modelId="{F069489A-94CC-4EA0-90B9-68B69B0EE41D}" type="pres">
      <dgm:prSet presAssocID="{FA2B57D6-E61E-43D3-AFC3-C867EF90D9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DE8923-2ABE-46BB-9FF6-E4E1463FDA82}" type="pres">
      <dgm:prSet presAssocID="{FA2B57D6-E61E-43D3-AFC3-C867EF90D9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9C3C7-3D1C-4396-A2E0-F7FA49A5A3B9}" type="pres">
      <dgm:prSet presAssocID="{FA2B57D6-E61E-43D3-AFC3-C867EF90D93E}" presName="negativeSpace" presStyleCnt="0"/>
      <dgm:spPr/>
      <dgm:t>
        <a:bodyPr/>
        <a:lstStyle/>
        <a:p>
          <a:endParaRPr lang="en-US"/>
        </a:p>
      </dgm:t>
    </dgm:pt>
    <dgm:pt modelId="{E436A235-D03B-4702-8D18-C3BF673021AC}" type="pres">
      <dgm:prSet presAssocID="{FA2B57D6-E61E-43D3-AFC3-C867EF90D9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D91F6-7D3F-4456-B116-79AD900742D0}" type="pres">
      <dgm:prSet presAssocID="{57501C26-C39A-40BF-B5E3-4DEF2FAE788E}" presName="spaceBetweenRectangles" presStyleCnt="0"/>
      <dgm:spPr/>
      <dgm:t>
        <a:bodyPr/>
        <a:lstStyle/>
        <a:p>
          <a:endParaRPr lang="en-US"/>
        </a:p>
      </dgm:t>
    </dgm:pt>
    <dgm:pt modelId="{1B5C8142-C07C-4A80-B839-0FB5C19F1CAB}" type="pres">
      <dgm:prSet presAssocID="{442AEE3A-2325-444D-A5B0-2B8416201B42}" presName="parentLin" presStyleCnt="0"/>
      <dgm:spPr/>
      <dgm:t>
        <a:bodyPr/>
        <a:lstStyle/>
        <a:p>
          <a:endParaRPr lang="en-US"/>
        </a:p>
      </dgm:t>
    </dgm:pt>
    <dgm:pt modelId="{C2A2FD6C-56ED-47F7-98AB-92E33C416B4F}" type="pres">
      <dgm:prSet presAssocID="{442AEE3A-2325-444D-A5B0-2B8416201B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21DF6FE-7C1E-46DA-8908-C3E46E53F5E1}" type="pres">
      <dgm:prSet presAssocID="{442AEE3A-2325-444D-A5B0-2B8416201B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0B1C2-1A1B-4CB6-8980-2EB497ADDC45}" type="pres">
      <dgm:prSet presAssocID="{442AEE3A-2325-444D-A5B0-2B8416201B42}" presName="negativeSpace" presStyleCnt="0"/>
      <dgm:spPr/>
      <dgm:t>
        <a:bodyPr/>
        <a:lstStyle/>
        <a:p>
          <a:endParaRPr lang="en-US"/>
        </a:p>
      </dgm:t>
    </dgm:pt>
    <dgm:pt modelId="{E5ED1C0F-A2DE-45F0-9A5D-A56EE34BBC8E}" type="pres">
      <dgm:prSet presAssocID="{442AEE3A-2325-444D-A5B0-2B8416201B4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ACBDA-3E7A-4B07-82A7-A3BEEA2F562E}" type="pres">
      <dgm:prSet presAssocID="{5BA4DAD8-C893-4486-B00F-AC25326A843B}" presName="spaceBetweenRectangles" presStyleCnt="0"/>
      <dgm:spPr/>
      <dgm:t>
        <a:bodyPr/>
        <a:lstStyle/>
        <a:p>
          <a:endParaRPr lang="en-US"/>
        </a:p>
      </dgm:t>
    </dgm:pt>
    <dgm:pt modelId="{CBF3A400-47BE-4D35-87F4-4EDB8B4789A8}" type="pres">
      <dgm:prSet presAssocID="{78D1CD3B-CBEC-4647-9FED-D1B4BC3B1027}" presName="parentLin" presStyleCnt="0"/>
      <dgm:spPr/>
      <dgm:t>
        <a:bodyPr/>
        <a:lstStyle/>
        <a:p>
          <a:endParaRPr lang="en-US"/>
        </a:p>
      </dgm:t>
    </dgm:pt>
    <dgm:pt modelId="{3E9FC0C1-2E00-470A-B4DA-D282AC8CEFF9}" type="pres">
      <dgm:prSet presAssocID="{78D1CD3B-CBEC-4647-9FED-D1B4BC3B10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A635FCA-2B34-4FE0-A30D-4E1F664BE8A5}" type="pres">
      <dgm:prSet presAssocID="{78D1CD3B-CBEC-4647-9FED-D1B4BC3B10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765C-ED01-4942-85B7-220927D7BDF9}" type="pres">
      <dgm:prSet presAssocID="{78D1CD3B-CBEC-4647-9FED-D1B4BC3B1027}" presName="negativeSpace" presStyleCnt="0"/>
      <dgm:spPr/>
      <dgm:t>
        <a:bodyPr/>
        <a:lstStyle/>
        <a:p>
          <a:endParaRPr lang="en-US"/>
        </a:p>
      </dgm:t>
    </dgm:pt>
    <dgm:pt modelId="{F446A3A8-ED61-475A-8537-9CC3A14F22B0}" type="pres">
      <dgm:prSet presAssocID="{78D1CD3B-CBEC-4647-9FED-D1B4BC3B102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73400-7C6F-453D-A444-56A6209188DD}" type="presOf" srcId="{442AEE3A-2325-444D-A5B0-2B8416201B42}" destId="{921DF6FE-7C1E-46DA-8908-C3E46E53F5E1}" srcOrd="1" destOrd="0" presId="urn:microsoft.com/office/officeart/2005/8/layout/list1"/>
    <dgm:cxn modelId="{7DBF0DDC-3FA7-474F-9D19-6F2E29C827D4}" srcId="{442AEE3A-2325-444D-A5B0-2B8416201B42}" destId="{E1630971-D794-46B5-984C-87E3C175239F}" srcOrd="0" destOrd="0" parTransId="{A7E9AE8F-174D-4A5B-AAAE-26A6A937FF6C}" sibTransId="{1768F54D-DD80-4660-8820-A98EED645A6C}"/>
    <dgm:cxn modelId="{A013FC21-61D4-47ED-A320-F69DE7F0C6E4}" type="presOf" srcId="{E1630971-D794-46B5-984C-87E3C175239F}" destId="{E5ED1C0F-A2DE-45F0-9A5D-A56EE34BBC8E}" srcOrd="0" destOrd="0" presId="urn:microsoft.com/office/officeart/2005/8/layout/list1"/>
    <dgm:cxn modelId="{4C111FDC-AA50-4242-85E0-FC0CCB98DA5C}" type="presOf" srcId="{442AEE3A-2325-444D-A5B0-2B8416201B42}" destId="{C2A2FD6C-56ED-47F7-98AB-92E33C416B4F}" srcOrd="0" destOrd="0" presId="urn:microsoft.com/office/officeart/2005/8/layout/list1"/>
    <dgm:cxn modelId="{B18C7870-5EB2-445D-8C13-391D47A593D6}" type="presOf" srcId="{07D3901E-3689-4579-8198-BABF8C45065E}" destId="{38CBFF5D-039D-4241-8C18-974F37C2C9C2}" srcOrd="0" destOrd="0" presId="urn:microsoft.com/office/officeart/2005/8/layout/list1"/>
    <dgm:cxn modelId="{5266832A-D2AC-4054-98D5-2FF122870970}" srcId="{07D3901E-3689-4579-8198-BABF8C45065E}" destId="{FA2B57D6-E61E-43D3-AFC3-C867EF90D93E}" srcOrd="0" destOrd="0" parTransId="{208A12E0-2153-475E-89A5-568C92CB6137}" sibTransId="{57501C26-C39A-40BF-B5E3-4DEF2FAE788E}"/>
    <dgm:cxn modelId="{AC90B184-04BB-4179-89A3-8494EEAD079D}" type="presOf" srcId="{78D1CD3B-CBEC-4647-9FED-D1B4BC3B1027}" destId="{3E9FC0C1-2E00-470A-B4DA-D282AC8CEFF9}" srcOrd="0" destOrd="0" presId="urn:microsoft.com/office/officeart/2005/8/layout/list1"/>
    <dgm:cxn modelId="{101339B9-771E-4A23-8AAE-3EB165E1B87A}" srcId="{FA2B57D6-E61E-43D3-AFC3-C867EF90D93E}" destId="{9D71CA5D-2D4C-474A-9F90-DCFD4054EFC3}" srcOrd="0" destOrd="0" parTransId="{E10B97F9-99C8-4906-9570-998D50F8B169}" sibTransId="{3508E122-DAFB-4A17-B55B-820FEE57F80F}"/>
    <dgm:cxn modelId="{B1B9AB60-EA4D-4C50-B8B1-5F7B1833D530}" type="presOf" srcId="{9D71CA5D-2D4C-474A-9F90-DCFD4054EFC3}" destId="{E436A235-D03B-4702-8D18-C3BF673021AC}" srcOrd="0" destOrd="0" presId="urn:microsoft.com/office/officeart/2005/8/layout/list1"/>
    <dgm:cxn modelId="{B098FE56-0F98-40EC-A4E0-177A66B1AD47}" srcId="{07D3901E-3689-4579-8198-BABF8C45065E}" destId="{442AEE3A-2325-444D-A5B0-2B8416201B42}" srcOrd="1" destOrd="0" parTransId="{91D3BA36-7AF2-48CA-8C7D-56C5DA35701C}" sibTransId="{5BA4DAD8-C893-4486-B00F-AC25326A843B}"/>
    <dgm:cxn modelId="{6ADE8904-00C5-4A37-AFDC-14FD27E9B676}" srcId="{07D3901E-3689-4579-8198-BABF8C45065E}" destId="{78D1CD3B-CBEC-4647-9FED-D1B4BC3B1027}" srcOrd="2" destOrd="0" parTransId="{372EE42B-7536-48F2-BA36-69F94BFEE717}" sibTransId="{D370FEE5-A00E-4DB3-8E4F-8051F53586DB}"/>
    <dgm:cxn modelId="{5C1EDF3B-88CE-46AE-B343-1B256A701880}" type="presOf" srcId="{78D1CD3B-CBEC-4647-9FED-D1B4BC3B1027}" destId="{CA635FCA-2B34-4FE0-A30D-4E1F664BE8A5}" srcOrd="1" destOrd="0" presId="urn:microsoft.com/office/officeart/2005/8/layout/list1"/>
    <dgm:cxn modelId="{0741E1E9-6A92-46AB-9775-45F5376CA5EE}" srcId="{78D1CD3B-CBEC-4647-9FED-D1B4BC3B1027}" destId="{D433AE71-C6CF-41BD-8316-64D62B8AE387}" srcOrd="0" destOrd="0" parTransId="{078B03C1-0D78-4215-80C3-733322572782}" sibTransId="{92A2B5D0-66D7-457D-AB05-EB9C133B793D}"/>
    <dgm:cxn modelId="{8D5232F8-2EE5-4574-8AF1-80263C4C6C77}" type="presOf" srcId="{FA2B57D6-E61E-43D3-AFC3-C867EF90D93E}" destId="{F069489A-94CC-4EA0-90B9-68B69B0EE41D}" srcOrd="0" destOrd="0" presId="urn:microsoft.com/office/officeart/2005/8/layout/list1"/>
    <dgm:cxn modelId="{230988D1-7C7B-475E-A2E9-33DB07F3E122}" type="presOf" srcId="{FA2B57D6-E61E-43D3-AFC3-C867EF90D93E}" destId="{82DE8923-2ABE-46BB-9FF6-E4E1463FDA82}" srcOrd="1" destOrd="0" presId="urn:microsoft.com/office/officeart/2005/8/layout/list1"/>
    <dgm:cxn modelId="{A97BF8C2-07CA-4E5D-81CF-C53D1D0E00F7}" type="presOf" srcId="{D433AE71-C6CF-41BD-8316-64D62B8AE387}" destId="{F446A3A8-ED61-475A-8537-9CC3A14F22B0}" srcOrd="0" destOrd="0" presId="urn:microsoft.com/office/officeart/2005/8/layout/list1"/>
    <dgm:cxn modelId="{5B4EB89A-A11E-4380-8100-EB3999B1395E}" type="presParOf" srcId="{38CBFF5D-039D-4241-8C18-974F37C2C9C2}" destId="{10F72403-999F-42FA-A488-6019BCFACD8D}" srcOrd="0" destOrd="0" presId="urn:microsoft.com/office/officeart/2005/8/layout/list1"/>
    <dgm:cxn modelId="{D7ADB33C-86B3-4168-BF12-C6B61176BC01}" type="presParOf" srcId="{10F72403-999F-42FA-A488-6019BCFACD8D}" destId="{F069489A-94CC-4EA0-90B9-68B69B0EE41D}" srcOrd="0" destOrd="0" presId="urn:microsoft.com/office/officeart/2005/8/layout/list1"/>
    <dgm:cxn modelId="{0B786718-DA68-4916-A2C7-CE49CDA7BD53}" type="presParOf" srcId="{10F72403-999F-42FA-A488-6019BCFACD8D}" destId="{82DE8923-2ABE-46BB-9FF6-E4E1463FDA82}" srcOrd="1" destOrd="0" presId="urn:microsoft.com/office/officeart/2005/8/layout/list1"/>
    <dgm:cxn modelId="{260FC51E-36B2-4614-A78E-40B9D80CDE39}" type="presParOf" srcId="{38CBFF5D-039D-4241-8C18-974F37C2C9C2}" destId="{05F9C3C7-3D1C-4396-A2E0-F7FA49A5A3B9}" srcOrd="1" destOrd="0" presId="urn:microsoft.com/office/officeart/2005/8/layout/list1"/>
    <dgm:cxn modelId="{1B2388C3-7603-438C-AC03-1F47868D5176}" type="presParOf" srcId="{38CBFF5D-039D-4241-8C18-974F37C2C9C2}" destId="{E436A235-D03B-4702-8D18-C3BF673021AC}" srcOrd="2" destOrd="0" presId="urn:microsoft.com/office/officeart/2005/8/layout/list1"/>
    <dgm:cxn modelId="{A3DD2D2D-2E82-4160-BBA5-88AAD9819101}" type="presParOf" srcId="{38CBFF5D-039D-4241-8C18-974F37C2C9C2}" destId="{0DBD91F6-7D3F-4456-B116-79AD900742D0}" srcOrd="3" destOrd="0" presId="urn:microsoft.com/office/officeart/2005/8/layout/list1"/>
    <dgm:cxn modelId="{2041AF4D-A743-43EF-A8A8-924C0C27FA83}" type="presParOf" srcId="{38CBFF5D-039D-4241-8C18-974F37C2C9C2}" destId="{1B5C8142-C07C-4A80-B839-0FB5C19F1CAB}" srcOrd="4" destOrd="0" presId="urn:microsoft.com/office/officeart/2005/8/layout/list1"/>
    <dgm:cxn modelId="{A28C31FC-5896-4482-BB55-5035041F1C95}" type="presParOf" srcId="{1B5C8142-C07C-4A80-B839-0FB5C19F1CAB}" destId="{C2A2FD6C-56ED-47F7-98AB-92E33C416B4F}" srcOrd="0" destOrd="0" presId="urn:microsoft.com/office/officeart/2005/8/layout/list1"/>
    <dgm:cxn modelId="{C239C8DF-63F5-4E7C-BCD7-B24CAE34CF49}" type="presParOf" srcId="{1B5C8142-C07C-4A80-B839-0FB5C19F1CAB}" destId="{921DF6FE-7C1E-46DA-8908-C3E46E53F5E1}" srcOrd="1" destOrd="0" presId="urn:microsoft.com/office/officeart/2005/8/layout/list1"/>
    <dgm:cxn modelId="{6A278451-5477-4CA7-9C9B-A04E44543252}" type="presParOf" srcId="{38CBFF5D-039D-4241-8C18-974F37C2C9C2}" destId="{D9C0B1C2-1A1B-4CB6-8980-2EB497ADDC45}" srcOrd="5" destOrd="0" presId="urn:microsoft.com/office/officeart/2005/8/layout/list1"/>
    <dgm:cxn modelId="{C93DD964-AFB3-46D4-95A9-0A9042D792D0}" type="presParOf" srcId="{38CBFF5D-039D-4241-8C18-974F37C2C9C2}" destId="{E5ED1C0F-A2DE-45F0-9A5D-A56EE34BBC8E}" srcOrd="6" destOrd="0" presId="urn:microsoft.com/office/officeart/2005/8/layout/list1"/>
    <dgm:cxn modelId="{190AC9D0-D6D6-43CE-810E-196D2CE0019C}" type="presParOf" srcId="{38CBFF5D-039D-4241-8C18-974F37C2C9C2}" destId="{800ACBDA-3E7A-4B07-82A7-A3BEEA2F562E}" srcOrd="7" destOrd="0" presId="urn:microsoft.com/office/officeart/2005/8/layout/list1"/>
    <dgm:cxn modelId="{2A9C8353-996D-41CC-8CFF-3DC462B41116}" type="presParOf" srcId="{38CBFF5D-039D-4241-8C18-974F37C2C9C2}" destId="{CBF3A400-47BE-4D35-87F4-4EDB8B4789A8}" srcOrd="8" destOrd="0" presId="urn:microsoft.com/office/officeart/2005/8/layout/list1"/>
    <dgm:cxn modelId="{C1B862EE-781D-4882-9710-12C8193CF6E3}" type="presParOf" srcId="{CBF3A400-47BE-4D35-87F4-4EDB8B4789A8}" destId="{3E9FC0C1-2E00-470A-B4DA-D282AC8CEFF9}" srcOrd="0" destOrd="0" presId="urn:microsoft.com/office/officeart/2005/8/layout/list1"/>
    <dgm:cxn modelId="{82C643D3-7373-402D-98EB-D2126B9F8872}" type="presParOf" srcId="{CBF3A400-47BE-4D35-87F4-4EDB8B4789A8}" destId="{CA635FCA-2B34-4FE0-A30D-4E1F664BE8A5}" srcOrd="1" destOrd="0" presId="urn:microsoft.com/office/officeart/2005/8/layout/list1"/>
    <dgm:cxn modelId="{8755A13F-1BD7-4492-BA3F-F802277F7CA3}" type="presParOf" srcId="{38CBFF5D-039D-4241-8C18-974F37C2C9C2}" destId="{FE1C765C-ED01-4942-85B7-220927D7BDF9}" srcOrd="9" destOrd="0" presId="urn:microsoft.com/office/officeart/2005/8/layout/list1"/>
    <dgm:cxn modelId="{2124CDBD-237B-486D-9202-8B625C165C0D}" type="presParOf" srcId="{38CBFF5D-039D-4241-8C18-974F37C2C9C2}" destId="{F446A3A8-ED61-475A-8537-9CC3A14F22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6A235-D03B-4702-8D18-C3BF673021AC}">
      <dsp:nvSpPr>
        <dsp:cNvPr id="0" name=""/>
        <dsp:cNvSpPr/>
      </dsp:nvSpPr>
      <dsp:spPr>
        <a:xfrm>
          <a:off x="0" y="303774"/>
          <a:ext cx="6096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16560" rIns="47311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b="1" kern="1200" dirty="0" smtClean="0"/>
            <a:t>Diet and Exercise</a:t>
          </a:r>
          <a:endParaRPr lang="en-GB" sz="2800" b="1" kern="1200" dirty="0"/>
        </a:p>
      </dsp:txBody>
      <dsp:txXfrm>
        <a:off x="0" y="303774"/>
        <a:ext cx="6096000" cy="1008000"/>
      </dsp:txXfrm>
    </dsp:sp>
    <dsp:sp modelId="{82DE8923-2ABE-46BB-9FF6-E4E1463FDA82}">
      <dsp:nvSpPr>
        <dsp:cNvPr id="0" name=""/>
        <dsp:cNvSpPr/>
      </dsp:nvSpPr>
      <dsp:spPr>
        <a:xfrm>
          <a:off x="304800" y="8574"/>
          <a:ext cx="426720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A</a:t>
          </a:r>
          <a:endParaRPr lang="en-GB" sz="4000" kern="1200" dirty="0"/>
        </a:p>
      </dsp:txBody>
      <dsp:txXfrm>
        <a:off x="333621" y="37395"/>
        <a:ext cx="4209558" cy="532758"/>
      </dsp:txXfrm>
    </dsp:sp>
    <dsp:sp modelId="{E5ED1C0F-A2DE-45F0-9A5D-A56EE34BBC8E}">
      <dsp:nvSpPr>
        <dsp:cNvPr id="0" name=""/>
        <dsp:cNvSpPr/>
      </dsp:nvSpPr>
      <dsp:spPr>
        <a:xfrm>
          <a:off x="0" y="1714975"/>
          <a:ext cx="6096000" cy="92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16560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1" kern="1200" dirty="0" smtClean="0"/>
            <a:t>Oral hypoglycaemic therapy</a:t>
          </a:r>
          <a:endParaRPr lang="en-GB" sz="2400" b="1" kern="1200" dirty="0"/>
        </a:p>
      </dsp:txBody>
      <dsp:txXfrm>
        <a:off x="0" y="1714975"/>
        <a:ext cx="6096000" cy="929250"/>
      </dsp:txXfrm>
    </dsp:sp>
    <dsp:sp modelId="{921DF6FE-7C1E-46DA-8908-C3E46E53F5E1}">
      <dsp:nvSpPr>
        <dsp:cNvPr id="0" name=""/>
        <dsp:cNvSpPr/>
      </dsp:nvSpPr>
      <dsp:spPr>
        <a:xfrm>
          <a:off x="304800" y="1419774"/>
          <a:ext cx="4267200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</a:t>
          </a:r>
          <a:endParaRPr lang="en-GB" sz="4000" kern="1200" dirty="0"/>
        </a:p>
      </dsp:txBody>
      <dsp:txXfrm>
        <a:off x="333621" y="1448595"/>
        <a:ext cx="4209558" cy="532758"/>
      </dsp:txXfrm>
    </dsp:sp>
    <dsp:sp modelId="{F446A3A8-ED61-475A-8537-9CC3A14F22B0}">
      <dsp:nvSpPr>
        <dsp:cNvPr id="0" name=""/>
        <dsp:cNvSpPr/>
      </dsp:nvSpPr>
      <dsp:spPr>
        <a:xfrm>
          <a:off x="0" y="3047425"/>
          <a:ext cx="6096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16560" rIns="47311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b="1" kern="1200" dirty="0" smtClean="0"/>
            <a:t>Insulin Therapy</a:t>
          </a:r>
          <a:endParaRPr lang="en-GB" sz="2800" b="1" kern="1200" dirty="0"/>
        </a:p>
      </dsp:txBody>
      <dsp:txXfrm>
        <a:off x="0" y="3047425"/>
        <a:ext cx="6096000" cy="1008000"/>
      </dsp:txXfrm>
    </dsp:sp>
    <dsp:sp modelId="{CA635FCA-2B34-4FE0-A30D-4E1F664BE8A5}">
      <dsp:nvSpPr>
        <dsp:cNvPr id="0" name=""/>
        <dsp:cNvSpPr/>
      </dsp:nvSpPr>
      <dsp:spPr>
        <a:xfrm>
          <a:off x="304800" y="2752225"/>
          <a:ext cx="4267200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</a:t>
          </a:r>
          <a:endParaRPr lang="en-GB" sz="4000" kern="1200" dirty="0"/>
        </a:p>
      </dsp:txBody>
      <dsp:txXfrm>
        <a:off x="333621" y="2781046"/>
        <a:ext cx="42095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1C82F-76C1-458F-B69B-233556AB7F50}" type="datetimeFigureOut">
              <a:rPr lang="en-US" smtClean="0"/>
              <a:t>01-Mar-22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618C-26F7-4CAC-B5EB-3994F45E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7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6618C-26F7-4CAC-B5EB-3994F45EA7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F87E4-2C45-48C0-8F1D-BE725ED03216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73BCAF-8773-4365-B0AA-B01BCF1752DF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4540B-7B9A-4CAC-BDDF-E97529ACD85E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A1FA19-F8FA-4987-9953-0F486DE00003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err="1" smtClean="0"/>
              <a:t>Mazen</a:t>
            </a:r>
            <a:r>
              <a:rPr lang="en-US" dirty="0" smtClean="0"/>
              <a:t> </a:t>
            </a:r>
            <a:r>
              <a:rPr lang="en-US" dirty="0" err="1" smtClean="0"/>
              <a:t>Barhoush</a:t>
            </a:r>
            <a:endParaRPr lang="en-US" dirty="0" smtClean="0"/>
          </a:p>
          <a:p>
            <a:r>
              <a:rPr lang="en-US" dirty="0" smtClean="0"/>
              <a:t>Endocrine and Metabolism Consultant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49"/>
            <a:ext cx="9144000" cy="477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114456"/>
              </p:ext>
            </p:extLst>
          </p:nvPr>
        </p:nvGraphicFramePr>
        <p:xfrm>
          <a:off x="3200400" y="1295400"/>
          <a:ext cx="1752600" cy="609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6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PATHOGENESIS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71114"/>
              </p:ext>
            </p:extLst>
          </p:nvPr>
        </p:nvGraphicFramePr>
        <p:xfrm>
          <a:off x="1828800" y="2590800"/>
          <a:ext cx="1752600" cy="685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6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Genetic factors 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(monogenic,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polygenic)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67626"/>
              </p:ext>
            </p:extLst>
          </p:nvPr>
        </p:nvGraphicFramePr>
        <p:xfrm>
          <a:off x="4572000" y="2590800"/>
          <a:ext cx="1752600" cy="685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26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factors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4038600"/>
            <a:ext cx="5181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• </a:t>
            </a:r>
            <a:r>
              <a:rPr lang="en-US" sz="2000" b="1" dirty="0"/>
              <a:t>Resistance to the action of insulin in peripheral tissues,</a:t>
            </a:r>
            <a:br>
              <a:rPr lang="en-US" sz="2000" b="1" dirty="0"/>
            </a:br>
            <a:r>
              <a:rPr lang="en-US" sz="2000" b="1" dirty="0"/>
              <a:t>particularly muscle and fat but also liver</a:t>
            </a:r>
            <a:br>
              <a:rPr lang="en-US" sz="2000" b="1" dirty="0"/>
            </a:br>
            <a:r>
              <a:rPr lang="en-US" sz="2000" b="1" dirty="0"/>
              <a:t>• Defective insulin secretion, particularly in response to </a:t>
            </a:r>
            <a:r>
              <a:rPr lang="en-US" sz="2000" b="1" dirty="0" smtClean="0"/>
              <a:t>a glucose </a:t>
            </a:r>
            <a:r>
              <a:rPr lang="en-US" sz="2000" b="1" dirty="0"/>
              <a:t>stimulus</a:t>
            </a:r>
            <a:br>
              <a:rPr lang="en-US" sz="2000" b="1" dirty="0"/>
            </a:br>
            <a:r>
              <a:rPr lang="en-US" sz="2000" b="1" dirty="0"/>
              <a:t>• </a:t>
            </a:r>
            <a:r>
              <a:rPr lang="en-US" sz="2000" b="1" dirty="0" smtClean="0"/>
              <a:t>Increased glucose </a:t>
            </a:r>
            <a:r>
              <a:rPr lang="en-US" sz="2000" b="1" dirty="0"/>
              <a:t>production by the liver</a:t>
            </a:r>
          </a:p>
        </p:txBody>
      </p:sp>
      <p:cxnSp>
        <p:nvCxnSpPr>
          <p:cNvPr id="3" name="Straight Arrow Connector 2"/>
          <p:cNvCxnSpPr>
            <a:endCxn id="6" idx="0"/>
          </p:cNvCxnSpPr>
          <p:nvPr/>
        </p:nvCxnSpPr>
        <p:spPr>
          <a:xfrm>
            <a:off x="4038600" y="1905000"/>
            <a:ext cx="14097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0"/>
          </p:cNvCxnSpPr>
          <p:nvPr/>
        </p:nvCxnSpPr>
        <p:spPr>
          <a:xfrm flipH="1">
            <a:off x="2705100" y="1905000"/>
            <a:ext cx="13335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43400" y="3276600"/>
            <a:ext cx="1104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05100" y="3276600"/>
            <a:ext cx="1485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32" y="1447800"/>
            <a:ext cx="632567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1937"/>
            <a:ext cx="750570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07725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Activation tyrosine </a:t>
            </a:r>
            <a:r>
              <a:rPr lang="en-US" dirty="0">
                <a:solidFill>
                  <a:srgbClr val="FF0000"/>
                </a:solidFill>
              </a:rPr>
              <a:t>kinase activity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7600" y="3810000"/>
            <a:ext cx="381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7" y="304800"/>
            <a:ext cx="8272954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5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96" y="490592"/>
            <a:ext cx="6405504" cy="486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Insulin </a:t>
            </a:r>
            <a:r>
              <a:rPr lang="en-US" dirty="0" smtClean="0"/>
              <a:t>Resistance</a:t>
            </a:r>
            <a:r>
              <a:rPr lang="en-US" sz="3200" dirty="0" smtClean="0"/>
              <a:t>(</a:t>
            </a:r>
            <a:r>
              <a:rPr lang="en-US" sz="3100" dirty="0" smtClean="0"/>
              <a:t>Diminished </a:t>
            </a:r>
            <a:r>
              <a:rPr lang="en-US" sz="3100" dirty="0"/>
              <a:t>insulin </a:t>
            </a:r>
            <a:r>
              <a:rPr lang="en-US" sz="3100" dirty="0" smtClean="0"/>
              <a:t>sensitivity)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presence of </a:t>
            </a:r>
            <a:r>
              <a:rPr lang="en-US" sz="2800" dirty="0" smtClean="0"/>
              <a:t>an impaired </a:t>
            </a:r>
            <a:r>
              <a:rPr lang="en-US" sz="2800" dirty="0"/>
              <a:t>biologic response to either exogenously </a:t>
            </a:r>
            <a:r>
              <a:rPr lang="en-US" sz="2800" dirty="0" smtClean="0"/>
              <a:t>administered </a:t>
            </a:r>
            <a:r>
              <a:rPr lang="en-US" sz="2800" dirty="0"/>
              <a:t>or endogenously secreted </a:t>
            </a:r>
            <a:r>
              <a:rPr lang="en-US" sz="2800" dirty="0" smtClean="0"/>
              <a:t>insulin.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Insulin resistance is </a:t>
            </a:r>
            <a:r>
              <a:rPr lang="en-US" sz="2800" dirty="0"/>
              <a:t>primarily manifested by decreased </a:t>
            </a:r>
            <a:r>
              <a:rPr lang="en-US" sz="2800" dirty="0" smtClean="0"/>
              <a:t>insulin-stimulated glucose </a:t>
            </a:r>
            <a:r>
              <a:rPr lang="en-US" sz="2800" dirty="0"/>
              <a:t>transport and metabolism in </a:t>
            </a:r>
            <a:r>
              <a:rPr lang="en-US" sz="2800" dirty="0">
                <a:solidFill>
                  <a:srgbClr val="FF0000"/>
                </a:solidFill>
              </a:rPr>
              <a:t>adipocytes</a:t>
            </a:r>
            <a:r>
              <a:rPr lang="en-US" sz="2800" dirty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skeletal </a:t>
            </a:r>
            <a:r>
              <a:rPr lang="en-US" sz="2800" dirty="0">
                <a:solidFill>
                  <a:srgbClr val="FF0000"/>
                </a:solidFill>
              </a:rPr>
              <a:t>muscle </a:t>
            </a:r>
            <a:r>
              <a:rPr lang="en-US" sz="2800" dirty="0"/>
              <a:t>and impaired insulin suppression of </a:t>
            </a:r>
            <a:r>
              <a:rPr lang="en-US" sz="2800" dirty="0" smtClean="0"/>
              <a:t>adipocyte lipolysis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hepatic</a:t>
            </a:r>
            <a:r>
              <a:rPr lang="en-US" sz="2800" dirty="0"/>
              <a:t> </a:t>
            </a:r>
            <a:r>
              <a:rPr lang="en-US" sz="2800" dirty="0" smtClean="0"/>
              <a:t>glucose output.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/>
              <a:t>(</a:t>
            </a:r>
            <a:r>
              <a:rPr lang="en-US" sz="2800" dirty="0" smtClean="0"/>
              <a:t>affects the </a:t>
            </a:r>
            <a:r>
              <a:rPr lang="en-US" sz="2800" dirty="0"/>
              <a:t>muscle, liver, and adipose </a:t>
            </a:r>
            <a:r>
              <a:rPr lang="en-US" sz="2800" dirty="0" smtClean="0"/>
              <a:t>tissues).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66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Insulin resistance</a:t>
            </a:r>
            <a:r>
              <a:rPr lang="en-US" sz="2400" dirty="0"/>
              <a:t> → increases </a:t>
            </a:r>
            <a:r>
              <a:rPr lang="en-US" sz="2400" dirty="0" smtClean="0"/>
              <a:t>gluconeogenesis </a:t>
            </a:r>
            <a:r>
              <a:rPr lang="en-US" sz="2400" dirty="0"/>
              <a:t>in the liver and impairs glucose uptake and </a:t>
            </a:r>
            <a:r>
              <a:rPr lang="en-US" sz="2400" dirty="0" smtClean="0"/>
              <a:t>utilization </a:t>
            </a:r>
            <a:r>
              <a:rPr lang="en-US" sz="2400" dirty="0"/>
              <a:t>in muscle →lipolysis </a:t>
            </a:r>
            <a:r>
              <a:rPr lang="en-US" sz="2400" dirty="0" smtClean="0"/>
              <a:t>→ </a:t>
            </a:r>
            <a:r>
              <a:rPr lang="en-US" sz="2400" dirty="0"/>
              <a:t>large amounts of non‐esterified fatty acids (NEFAs) → </a:t>
            </a:r>
            <a:r>
              <a:rPr lang="en-US" sz="2400" dirty="0" smtClean="0"/>
              <a:t>inhibit </a:t>
            </a:r>
            <a:r>
              <a:rPr lang="en-US" sz="2400" dirty="0"/>
              <a:t>insulin secretion, </a:t>
            </a:r>
            <a:r>
              <a:rPr lang="en-US" sz="2400" dirty="0" smtClean="0"/>
              <a:t>by </a:t>
            </a:r>
            <a:r>
              <a:rPr lang="en-US" sz="2400" dirty="0"/>
              <a:t>enhancing the accumulation of triglycerides within the β </a:t>
            </a:r>
            <a:r>
              <a:rPr lang="en-US" sz="2400" dirty="0" smtClean="0"/>
              <a:t>cells.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adipose tissue </a:t>
            </a:r>
            <a:r>
              <a:rPr lang="en-US" sz="2400" dirty="0" smtClean="0"/>
              <a:t>produces cytokines</a:t>
            </a:r>
            <a:r>
              <a:rPr lang="en-US" sz="2400" dirty="0"/>
              <a:t>, such as TNF‐α, </a:t>
            </a:r>
            <a:r>
              <a:rPr lang="en-US" sz="2400" dirty="0" err="1"/>
              <a:t>resistin</a:t>
            </a:r>
            <a:r>
              <a:rPr lang="en-US" sz="2400" dirty="0"/>
              <a:t> and IL‐6, all of which </a:t>
            </a:r>
            <a:r>
              <a:rPr lang="en-US" sz="2400" dirty="0" smtClean="0"/>
              <a:t>have been shown </a:t>
            </a:r>
            <a:r>
              <a:rPr lang="en-US" sz="2400" dirty="0"/>
              <a:t>to interfere with insulin action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TNF‐α </a:t>
            </a:r>
            <a:r>
              <a:rPr lang="en-US" sz="2400" dirty="0" smtClean="0"/>
              <a:t> </a:t>
            </a:r>
            <a:r>
              <a:rPr lang="en-US" sz="2400" dirty="0"/>
              <a:t>inhibit tyrosine kinase activity </a:t>
            </a:r>
            <a:r>
              <a:rPr lang="en-US" sz="2400" dirty="0" smtClean="0"/>
              <a:t>at the  insulin </a:t>
            </a:r>
            <a:r>
              <a:rPr lang="en-US" sz="2400" dirty="0"/>
              <a:t>receptor and decrease expression of the </a:t>
            </a:r>
            <a:r>
              <a:rPr lang="en-US" sz="2400" dirty="0" smtClean="0"/>
              <a:t>glucose transporter </a:t>
            </a:r>
            <a:r>
              <a:rPr lang="en-US" sz="2400" dirty="0"/>
              <a:t>GLUT‐4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Resistin</a:t>
            </a:r>
            <a:r>
              <a:rPr lang="en-US" sz="2400" dirty="0"/>
              <a:t> is an adipocyte‐secreted hormone that </a:t>
            </a:r>
            <a:r>
              <a:rPr lang="en-US" sz="2400" dirty="0" smtClean="0"/>
              <a:t>increases insulin </a:t>
            </a:r>
            <a:r>
              <a:rPr lang="en-US" sz="2400" dirty="0"/>
              <a:t>resistance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Insulin </a:t>
            </a:r>
            <a:r>
              <a:rPr lang="en-US" dirty="0" smtClean="0"/>
              <a:t>Resistance</a:t>
            </a:r>
            <a:r>
              <a:rPr lang="en-US" sz="3200" dirty="0" smtClean="0"/>
              <a:t>(</a:t>
            </a:r>
            <a:r>
              <a:rPr lang="en-US" sz="3100" dirty="0" smtClean="0"/>
              <a:t>Diminished </a:t>
            </a:r>
            <a:r>
              <a:rPr lang="en-US" sz="3100" dirty="0"/>
              <a:t>insulin </a:t>
            </a:r>
            <a:r>
              <a:rPr lang="en-US" sz="3100" dirty="0" smtClean="0"/>
              <a:t>sensitivity)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1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/>
              <a:t>Adiponectin</a:t>
            </a:r>
            <a:r>
              <a:rPr lang="en-US" sz="2400" dirty="0"/>
              <a:t> is a hormone with anti‐inflammatory </a:t>
            </a:r>
            <a:r>
              <a:rPr lang="en-US" sz="2400" dirty="0" smtClean="0"/>
              <a:t>and insulin‐</a:t>
            </a:r>
            <a:r>
              <a:rPr lang="en-US" sz="2400" dirty="0" err="1" smtClean="0"/>
              <a:t>sensitising</a:t>
            </a:r>
            <a:r>
              <a:rPr lang="en-US" sz="2400" dirty="0" smtClean="0"/>
              <a:t> </a:t>
            </a:r>
            <a:r>
              <a:rPr lang="en-US" sz="2400" dirty="0"/>
              <a:t>properties that is secreted solely by </a:t>
            </a:r>
            <a:r>
              <a:rPr lang="en-US" sz="2400" dirty="0" smtClean="0"/>
              <a:t>fat cells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It </a:t>
            </a:r>
            <a:r>
              <a:rPr lang="en-US" sz="2400" dirty="0"/>
              <a:t>suppresses hepatic gluconeogenesis and </a:t>
            </a:r>
            <a:r>
              <a:rPr lang="en-US" sz="2400" dirty="0" smtClean="0"/>
              <a:t>stimulates fatty </a:t>
            </a:r>
            <a:r>
              <a:rPr lang="en-US" sz="2400" dirty="0"/>
              <a:t>acid oxidation in the liver and skeletal muscles, as </a:t>
            </a:r>
            <a:r>
              <a:rPr lang="en-US" sz="2400" dirty="0" smtClean="0"/>
              <a:t>well as </a:t>
            </a:r>
            <a:r>
              <a:rPr lang="en-US" sz="2400" dirty="0"/>
              <a:t>increasing muscle glucose uptake and insulin release </a:t>
            </a:r>
            <a:r>
              <a:rPr lang="en-US" sz="2400" dirty="0" smtClean="0"/>
              <a:t>from the  β </a:t>
            </a:r>
            <a:r>
              <a:rPr lang="en-US" sz="2400" dirty="0"/>
              <a:t>cells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Circulating </a:t>
            </a:r>
            <a:r>
              <a:rPr lang="en-US" sz="2400" dirty="0" err="1"/>
              <a:t>adiponectin</a:t>
            </a:r>
            <a:r>
              <a:rPr lang="en-US" sz="2400" dirty="0"/>
              <a:t> is reduced in </a:t>
            </a:r>
            <a:r>
              <a:rPr lang="en-US" sz="2400" dirty="0" smtClean="0"/>
              <a:t>obesity. 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Insulin </a:t>
            </a:r>
            <a:r>
              <a:rPr lang="en-US" dirty="0" smtClean="0"/>
              <a:t>Resistance</a:t>
            </a:r>
            <a:r>
              <a:rPr lang="en-US" sz="3200" dirty="0" smtClean="0"/>
              <a:t>(</a:t>
            </a:r>
            <a:r>
              <a:rPr lang="en-US" sz="3100" dirty="0" smtClean="0"/>
              <a:t>Diminished </a:t>
            </a:r>
            <a:r>
              <a:rPr lang="en-US" sz="3100" dirty="0"/>
              <a:t>insulin </a:t>
            </a:r>
            <a:r>
              <a:rPr lang="en-US" sz="3100" dirty="0" smtClean="0"/>
              <a:t>sensitivity)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405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796256"/>
            <a:ext cx="46482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6213"/>
            <a:ext cx="539115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Introduction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Pathogenesis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Diagnostic criteria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Screening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Diabetic complication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Medical </a:t>
            </a:r>
            <a:r>
              <a:rPr lang="en-US" dirty="0" smtClean="0"/>
              <a:t>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3" y="1143000"/>
            <a:ext cx="7433067" cy="47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1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8" y="533400"/>
            <a:ext cx="6937364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0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2" y="214844"/>
            <a:ext cx="7328417" cy="59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4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2" y="225590"/>
            <a:ext cx="7709508" cy="59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5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9" y="265606"/>
            <a:ext cx="7951965" cy="63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7" y="40464"/>
            <a:ext cx="7403753" cy="608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0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3" y="228600"/>
            <a:ext cx="7535774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42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" y="209496"/>
            <a:ext cx="7327887" cy="59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0" y="87808"/>
            <a:ext cx="7474560" cy="60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3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1" y="148106"/>
            <a:ext cx="7319219" cy="597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2 diabetes mellitus (T2DM) is one of the most common health problems facing mankind and is a major public health </a:t>
            </a:r>
            <a:r>
              <a:rPr lang="en-US" dirty="0" smtClean="0"/>
              <a:t>problem.</a:t>
            </a:r>
          </a:p>
          <a:p>
            <a:r>
              <a:rPr lang="en-US" dirty="0" smtClean="0"/>
              <a:t>The </a:t>
            </a:r>
            <a:r>
              <a:rPr lang="en-US" dirty="0"/>
              <a:t>International Diabetes Federation (IDF) estimated in 2014 that 387 million people have diabetes worldwide and that by 2035 this number will rise to 592 million.</a:t>
            </a:r>
          </a:p>
        </p:txBody>
      </p:sp>
    </p:spTree>
    <p:extLst>
      <p:ext uri="{BB962C8B-B14F-4D97-AF65-F5344CB8AC3E}">
        <p14:creationId xmlns:p14="http://schemas.microsoft.com/office/powerpoint/2010/main" val="21296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5" y="231880"/>
            <a:ext cx="7604485" cy="58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" y="158080"/>
            <a:ext cx="7411974" cy="596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2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8" y="298458"/>
            <a:ext cx="7204801" cy="582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" y="132146"/>
            <a:ext cx="7371716" cy="59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components of lifestyle intervention include </a:t>
            </a:r>
            <a:r>
              <a:rPr lang="en-US" dirty="0" smtClean="0"/>
              <a:t>medical </a:t>
            </a:r>
            <a:r>
              <a:rPr lang="en-US" dirty="0"/>
              <a:t>nutrition counseling, exercise recommendations, </a:t>
            </a:r>
            <a:r>
              <a:rPr lang="en-US" dirty="0" smtClean="0"/>
              <a:t>and </a:t>
            </a:r>
            <a:r>
              <a:rPr lang="en-US" dirty="0"/>
              <a:t>comprehensive diabetes </a:t>
            </a:r>
            <a:r>
              <a:rPr lang="en-US" dirty="0" smtClean="0"/>
              <a:t>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0" y="114696"/>
            <a:ext cx="7345070" cy="60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" y="261730"/>
            <a:ext cx="7431905" cy="60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0" y="154958"/>
            <a:ext cx="7328760" cy="59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8" y="215200"/>
            <a:ext cx="7335292" cy="59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5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4" y="91602"/>
            <a:ext cx="7403225" cy="603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7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" y="380979"/>
            <a:ext cx="9081387" cy="64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792662"/>
          </a:xfrm>
        </p:spPr>
        <p:txBody>
          <a:bodyPr/>
          <a:lstStyle/>
          <a:p>
            <a:r>
              <a:rPr lang="en-GB" altLang="en-US" smtClean="0"/>
              <a:t>The major components of the treatment of diabetes are:</a:t>
            </a:r>
          </a:p>
          <a:p>
            <a:pPr>
              <a:buFont typeface="Wingdings 3" pitchFamily="18" charset="2"/>
              <a:buNone/>
            </a:pPr>
            <a:endParaRPr lang="en-GB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Management of DM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9450388"/>
              </p:ext>
            </p:extLst>
          </p:nvPr>
        </p:nvGraphicFramePr>
        <p:xfrm>
          <a:off x="1500166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5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Physical activity promotes weight reduction and improves insulin sensitivity, thus lowering blood glucose levels.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Together with dietary treatment, a programme of regular physical activity and exercise should be considered for each person. Such a programme must be tailored to the individual’s health status and fitness.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People should, however, be educated about the potential risk of hypoglycaemia and how to avoid it.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Exercise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3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Diet is a basic part of management in every case. Treatment cannot be effective unless adequate attention is given to ensuring appropriate nutrition.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b="1" dirty="0" smtClean="0"/>
              <a:t>Dietary treatment should aim at: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ensuring weight control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providing nutritional requirements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allowing good </a:t>
            </a:r>
            <a:r>
              <a:rPr lang="en-GB" dirty="0" err="1" smtClean="0"/>
              <a:t>glycaemic</a:t>
            </a:r>
            <a:r>
              <a:rPr lang="en-GB" dirty="0" smtClean="0"/>
              <a:t> control with blood glucose levels as close to normal as possible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GB" dirty="0" smtClean="0"/>
              <a:t>correcting any associated blood lipid abnormalities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400" dirty="0" smtClean="0"/>
              <a:t>A. Diet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9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357812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b="1" dirty="0" smtClean="0"/>
              <a:t>The following principles are recommended as dietary guidelines for people with diabetes: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Dietary fat should provide </a:t>
            </a:r>
            <a:r>
              <a:rPr lang="en-GB" i="1" dirty="0" smtClean="0"/>
              <a:t>25-35% of total intake of calories but saturated fat intake </a:t>
            </a:r>
            <a:r>
              <a:rPr lang="en-GB" dirty="0" smtClean="0"/>
              <a:t>should not exceed 10% of total energy. Cholesterol consumption should be restricted and limited to 300 mg or less daily.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Protein intake can range between 10-15% total energy (0.8-1 g/kg of desirable body weight). Requirements increase for children and during pregnancy. Protein should be derived from both animal and vegetable sources.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Carbohydrates provide </a:t>
            </a:r>
            <a:r>
              <a:rPr lang="en-GB" i="1" dirty="0" smtClean="0"/>
              <a:t>50-60% of total caloric content of the diet. </a:t>
            </a:r>
            <a:r>
              <a:rPr lang="en-GB" dirty="0" smtClean="0"/>
              <a:t>Carbohydrates should be complex and high in fibre.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dirty="0" smtClean="0"/>
              <a:t>Excessive salt intake is to be avoided. It should be particularly restricted in people with hypertension and those with nephropathy.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/>
              <a:t>A. Diet (cont.)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7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Pharmacotherapy for Type 2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400" b="1" dirty="0" smtClean="0"/>
              <a:t>Insulin </a:t>
            </a:r>
            <a:r>
              <a:rPr lang="en-US" sz="2400" b="1" dirty="0"/>
              <a:t>Sensitizers With Predominant Action in the </a:t>
            </a:r>
            <a:r>
              <a:rPr lang="en-US" sz="2400" b="1" dirty="0" smtClean="0"/>
              <a:t>Liver 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biguanide</a:t>
            </a:r>
            <a:r>
              <a:rPr lang="en-US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1800" b="1" dirty="0" smtClean="0"/>
              <a:t>Metformine</a:t>
            </a:r>
            <a:r>
              <a:rPr lang="en-US" sz="1800" dirty="0" smtClean="0"/>
              <a:t> – stimulate  skeletal </a:t>
            </a:r>
            <a:r>
              <a:rPr lang="en-US" sz="1800" dirty="0"/>
              <a:t>muscle glucose uptake and inhibition of </a:t>
            </a:r>
            <a:r>
              <a:rPr lang="en-US" sz="1800" dirty="0" smtClean="0"/>
              <a:t>hepatic gluconeogenesis.    </a:t>
            </a:r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major clinical activity </a:t>
            </a:r>
            <a:r>
              <a:rPr lang="en-US" sz="1800" dirty="0" smtClean="0"/>
              <a:t>of metformin </a:t>
            </a:r>
            <a:r>
              <a:rPr lang="en-US" sz="1800" dirty="0"/>
              <a:t>is to </a:t>
            </a:r>
            <a:r>
              <a:rPr lang="en-US" sz="1800" u="sng" dirty="0"/>
              <a:t>reduce hepatic gluconeogenesis </a:t>
            </a:r>
            <a:r>
              <a:rPr lang="en-US" sz="1800" u="sng" dirty="0" smtClean="0"/>
              <a:t>and glucose production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u="sng" dirty="0" smtClean="0"/>
              <a:t>improves insulin </a:t>
            </a:r>
            <a:r>
              <a:rPr lang="en-US" sz="1800" u="sng" dirty="0"/>
              <a:t>sensitivity in peripheral tissues</a:t>
            </a:r>
            <a:r>
              <a:rPr lang="en-US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Adverse </a:t>
            </a:r>
            <a:r>
              <a:rPr lang="en-US" sz="1800" dirty="0"/>
              <a:t>events are </a:t>
            </a:r>
            <a:r>
              <a:rPr lang="en-US" sz="1800" dirty="0" smtClean="0"/>
              <a:t>gastrointestinal : nausea</a:t>
            </a:r>
            <a:r>
              <a:rPr lang="en-US" sz="1800" dirty="0"/>
              <a:t>, diarrhea, crampy abdominal pain, and </a:t>
            </a:r>
            <a:r>
              <a:rPr lang="en-US" sz="1800" dirty="0" smtClean="0"/>
              <a:t>dyspepsia  , very rare can cause lactic acidosis.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N</a:t>
            </a:r>
            <a:r>
              <a:rPr lang="en-US" sz="1800" dirty="0" smtClean="0"/>
              <a:t>ot </a:t>
            </a:r>
            <a:r>
              <a:rPr lang="en-US" sz="1800" dirty="0"/>
              <a:t>associated with a significant risk of hypoglycemia</a:t>
            </a:r>
            <a:r>
              <a:rPr lang="en-US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Does not cause weight gain.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contraindicated in patients with </a:t>
            </a:r>
            <a:r>
              <a:rPr lang="en-US" sz="1800" dirty="0" smtClean="0"/>
              <a:t>:-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(1)renal insufficiency estimated glomerular </a:t>
            </a:r>
            <a:r>
              <a:rPr lang="en-US" sz="1800" dirty="0"/>
              <a:t>filtration rate (eGFR) </a:t>
            </a:r>
            <a:r>
              <a:rPr lang="en-US" sz="1800" dirty="0" smtClean="0"/>
              <a:t>less </a:t>
            </a:r>
            <a:r>
              <a:rPr lang="en-US" sz="1800" dirty="0"/>
              <a:t>t</a:t>
            </a:r>
            <a:r>
              <a:rPr lang="en-US" sz="1800" dirty="0" smtClean="0"/>
              <a:t>han 35 mL/minute </a:t>
            </a:r>
            <a:r>
              <a:rPr lang="en-US" sz="1800" dirty="0"/>
              <a:t>per 1.73 </a:t>
            </a:r>
            <a:r>
              <a:rPr lang="en-US" sz="1800" dirty="0" smtClean="0"/>
              <a:t>m2.</a:t>
            </a:r>
          </a:p>
          <a:p>
            <a:pPr marL="0" indent="0">
              <a:buNone/>
            </a:pPr>
            <a:r>
              <a:rPr lang="en-US" sz="1800" dirty="0" smtClean="0"/>
              <a:t>      (2)hepatic </a:t>
            </a:r>
            <a:r>
              <a:rPr lang="en-US" sz="1800" dirty="0"/>
              <a:t>insufficiency </a:t>
            </a:r>
            <a:r>
              <a:rPr lang="en-US" sz="1800" dirty="0" smtClean="0"/>
              <a:t>and in </a:t>
            </a:r>
            <a:r>
              <a:rPr lang="en-US" sz="1800" dirty="0"/>
              <a:t>the setting of alcohol abuse.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0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:\Users\SONY-VAIO\Downloads\WhatsApp Image 2022-02-12 at 19.00.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174"/>
            <a:ext cx="9144000" cy="612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8831" y="152399"/>
            <a:ext cx="5517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Biguanide mechanism of action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47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II. </a:t>
            </a:r>
            <a:r>
              <a:rPr lang="en-US" sz="2400" b="1" dirty="0"/>
              <a:t>Insulin Sensitizers With Predominant Action in Peripheral </a:t>
            </a:r>
            <a:br>
              <a:rPr lang="en-US" sz="2400" b="1" dirty="0"/>
            </a:br>
            <a:r>
              <a:rPr lang="en-US" sz="2400" b="1" dirty="0"/>
              <a:t>Insulin-Sensitive Tissues</a:t>
            </a:r>
            <a:r>
              <a:rPr lang="en-US" sz="2400" b="1" dirty="0" smtClean="0"/>
              <a:t> - </a:t>
            </a:r>
            <a:r>
              <a:rPr lang="en-US" sz="2400" dirty="0" smtClean="0">
                <a:solidFill>
                  <a:srgbClr val="FF0000"/>
                </a:solidFill>
              </a:rPr>
              <a:t>thiazolidinedione class </a:t>
            </a:r>
            <a:r>
              <a:rPr lang="en-US" sz="2400" dirty="0"/>
              <a:t>(</a:t>
            </a:r>
            <a:r>
              <a:rPr lang="en-US" sz="2400" dirty="0" smtClean="0"/>
              <a:t>TZDs, or glitazones).</a:t>
            </a:r>
          </a:p>
          <a:p>
            <a:pPr>
              <a:buFont typeface="Courier New" pitchFamily="49" charset="0"/>
              <a:buChar char="o"/>
            </a:pPr>
            <a:r>
              <a:rPr lang="en-US" sz="1900" b="1" dirty="0"/>
              <a:t>pioglitazone and </a:t>
            </a:r>
            <a:r>
              <a:rPr lang="en-US" sz="1900" b="1" dirty="0" smtClean="0"/>
              <a:t>rosiglitazone </a:t>
            </a:r>
          </a:p>
          <a:p>
            <a:pPr>
              <a:buFont typeface="Courier New" pitchFamily="49" charset="0"/>
              <a:buChar char="o"/>
            </a:pPr>
            <a:r>
              <a:rPr lang="en-US" sz="1900" dirty="0" smtClean="0"/>
              <a:t>These agents work </a:t>
            </a:r>
            <a:r>
              <a:rPr lang="en-US" sz="1900" dirty="0"/>
              <a:t>through binding and modulation of the activity </a:t>
            </a:r>
            <a:r>
              <a:rPr lang="en-US" sz="1900" dirty="0" smtClean="0"/>
              <a:t>of peroxisome proliferator-activated </a:t>
            </a:r>
            <a:r>
              <a:rPr lang="en-US" sz="1900" dirty="0"/>
              <a:t>receptors (</a:t>
            </a:r>
            <a:r>
              <a:rPr lang="en-US" sz="1900" dirty="0" smtClean="0"/>
              <a:t>PPARs), leads to </a:t>
            </a:r>
            <a:r>
              <a:rPr lang="en-US" sz="1900" u="sng" dirty="0" smtClean="0"/>
              <a:t>improvement </a:t>
            </a:r>
            <a:r>
              <a:rPr lang="en-US" sz="1900" u="sng" dirty="0"/>
              <a:t>in glycemic control </a:t>
            </a:r>
            <a:r>
              <a:rPr lang="en-US" sz="1900" dirty="0"/>
              <a:t>over weeks </a:t>
            </a:r>
            <a:r>
              <a:rPr lang="en-US" sz="1900" dirty="0" smtClean="0"/>
              <a:t>to months </a:t>
            </a:r>
            <a:r>
              <a:rPr lang="en-US" sz="1900" dirty="0"/>
              <a:t>in parallel with an </a:t>
            </a:r>
            <a:r>
              <a:rPr lang="en-US" sz="1900" u="sng" dirty="0"/>
              <a:t>improvement in insulin </a:t>
            </a:r>
            <a:r>
              <a:rPr lang="en-US" sz="1900" u="sng" dirty="0" smtClean="0"/>
              <a:t>sensitivity </a:t>
            </a:r>
            <a:r>
              <a:rPr lang="en-US" sz="1900" dirty="0"/>
              <a:t>and a </a:t>
            </a:r>
            <a:r>
              <a:rPr lang="en-US" sz="1900" u="sng" dirty="0"/>
              <a:t>reduction in FFA </a:t>
            </a:r>
            <a:r>
              <a:rPr lang="en-US" sz="1900" u="sng" dirty="0" smtClean="0"/>
              <a:t>levels.</a:t>
            </a:r>
          </a:p>
          <a:p>
            <a:pPr>
              <a:buFont typeface="Courier New" pitchFamily="49" charset="0"/>
              <a:buChar char="o"/>
            </a:pPr>
            <a:r>
              <a:rPr lang="en-US" sz="1900" dirty="0" smtClean="0"/>
              <a:t>Adverse effects </a:t>
            </a:r>
            <a:r>
              <a:rPr lang="en-US" sz="1900" dirty="0"/>
              <a:t>are weight gain and fluid retention (and </a:t>
            </a:r>
            <a:r>
              <a:rPr lang="en-US" sz="1900" dirty="0" smtClean="0"/>
              <a:t>associated edema </a:t>
            </a:r>
            <a:r>
              <a:rPr lang="en-US" sz="1900" dirty="0"/>
              <a:t>formation and hemodilution</a:t>
            </a:r>
            <a:r>
              <a:rPr lang="en-US" sz="1900" dirty="0" smtClean="0"/>
              <a:t>), </a:t>
            </a:r>
            <a:r>
              <a:rPr lang="en-US" sz="2000" dirty="0"/>
              <a:t>and increased risk of bone fractures.</a:t>
            </a:r>
            <a:endParaRPr lang="en-US" sz="1900" dirty="0" smtClean="0"/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contraindicated </a:t>
            </a:r>
            <a:r>
              <a:rPr lang="en-US" sz="2000" dirty="0"/>
              <a:t>in patients with active hepatocellular disease and in</a:t>
            </a:r>
            <a:br>
              <a:rPr lang="en-US" sz="2000" dirty="0"/>
            </a:br>
            <a:r>
              <a:rPr lang="en-US" sz="2000" dirty="0"/>
              <a:t>patients with unexplained  </a:t>
            </a:r>
            <a:r>
              <a:rPr lang="en-US" sz="2000" dirty="0" smtClean="0"/>
              <a:t>serum alanine</a:t>
            </a:r>
          </a:p>
          <a:p>
            <a:pPr marL="0" indent="0">
              <a:buNone/>
            </a:pPr>
            <a:r>
              <a:rPr lang="en-US" sz="2000" dirty="0" smtClean="0"/>
              <a:t> aminotransferase (ALT</a:t>
            </a:r>
            <a:r>
              <a:rPr lang="en-US" sz="2000" dirty="0"/>
              <a:t>) levels greater than 2.5 times </a:t>
            </a:r>
            <a:r>
              <a:rPr lang="en-US" sz="2000" dirty="0" smtClean="0"/>
              <a:t>the</a:t>
            </a:r>
          </a:p>
          <a:p>
            <a:pPr marL="0" indent="0">
              <a:buNone/>
            </a:pPr>
            <a:r>
              <a:rPr lang="en-US" sz="2000" dirty="0" smtClean="0"/>
              <a:t>upper </a:t>
            </a:r>
            <a:r>
              <a:rPr lang="en-US" sz="2000" dirty="0"/>
              <a:t>limit </a:t>
            </a:r>
            <a:r>
              <a:rPr lang="en-US" sz="2000" dirty="0" smtClean="0"/>
              <a:t>of normal.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Font typeface="Courier New" pitchFamily="49" charset="0"/>
              <a:buChar char="o"/>
            </a:pPr>
            <a:endParaRPr lang="en-US" sz="1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71153"/>
            <a:ext cx="2671763" cy="23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9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b="1" dirty="0"/>
              <a:t>Insulin </a:t>
            </a:r>
            <a:r>
              <a:rPr lang="en-US" b="1" dirty="0" err="1"/>
              <a:t>Secretagogues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sz="1900" dirty="0"/>
              <a:t>insulin </a:t>
            </a:r>
            <a:r>
              <a:rPr lang="en-US" sz="1900" dirty="0" err="1"/>
              <a:t>secretagogues</a:t>
            </a:r>
            <a:r>
              <a:rPr lang="en-US" sz="1900" dirty="0"/>
              <a:t> </a:t>
            </a:r>
            <a:r>
              <a:rPr lang="en-US" sz="1900" dirty="0" smtClean="0"/>
              <a:t> </a:t>
            </a:r>
            <a:r>
              <a:rPr lang="en-US" sz="1900" dirty="0"/>
              <a:t>bind to </a:t>
            </a:r>
            <a:r>
              <a:rPr lang="en-US" sz="1900" dirty="0" smtClean="0"/>
              <a:t>the SUR1</a:t>
            </a:r>
            <a:r>
              <a:rPr lang="en-US" sz="1900" dirty="0"/>
              <a:t>, a subunit of the </a:t>
            </a:r>
            <a:r>
              <a:rPr lang="en-US" sz="1900" dirty="0" smtClean="0"/>
              <a:t>K ATP </a:t>
            </a:r>
            <a:r>
              <a:rPr lang="en-US" sz="1900" dirty="0"/>
              <a:t>potassium channel on </a:t>
            </a:r>
            <a:r>
              <a:rPr lang="en-US" sz="1900" dirty="0" smtClean="0"/>
              <a:t>the plasma </a:t>
            </a:r>
            <a:r>
              <a:rPr lang="en-US" sz="1900" dirty="0"/>
              <a:t>membrane of pancreatic beta </a:t>
            </a:r>
            <a:r>
              <a:rPr lang="en-US" sz="1900" dirty="0" smtClean="0"/>
              <a:t>cells,</a:t>
            </a:r>
            <a:r>
              <a:rPr lang="en-US" sz="1900" dirty="0"/>
              <a:t> </a:t>
            </a:r>
            <a:r>
              <a:rPr lang="en-US" sz="1900" dirty="0" smtClean="0"/>
              <a:t>leads </a:t>
            </a:r>
            <a:r>
              <a:rPr lang="en-US" sz="1900" dirty="0"/>
              <a:t>to closing of the channel, as do increases in </a:t>
            </a:r>
            <a:r>
              <a:rPr lang="en-US" sz="1900" dirty="0" smtClean="0"/>
              <a:t>intracellular ATP </a:t>
            </a:r>
            <a:r>
              <a:rPr lang="en-US" sz="1900" dirty="0"/>
              <a:t>and decreases in ADP resulting </a:t>
            </a:r>
            <a:r>
              <a:rPr lang="en-US" sz="1900" dirty="0" smtClean="0"/>
              <a:t>in </a:t>
            </a:r>
            <a:r>
              <a:rPr lang="en-US" sz="1900" dirty="0"/>
              <a:t>membrane depolarization that </a:t>
            </a:r>
            <a:r>
              <a:rPr lang="en-US" sz="1900" dirty="0" smtClean="0"/>
              <a:t> causes opening</a:t>
            </a:r>
          </a:p>
          <a:p>
            <a:pPr marL="0" indent="0">
              <a:buNone/>
            </a:pPr>
            <a:r>
              <a:rPr lang="en-US" sz="1900" dirty="0" smtClean="0"/>
              <a:t>       of </a:t>
            </a:r>
            <a:r>
              <a:rPr lang="en-US" sz="1900" dirty="0"/>
              <a:t>voltage-dependent </a:t>
            </a:r>
            <a:r>
              <a:rPr lang="en-US" sz="1900" dirty="0" smtClean="0"/>
              <a:t> </a:t>
            </a:r>
            <a:r>
              <a:rPr lang="en-US" sz="1900" dirty="0"/>
              <a:t>calcium </a:t>
            </a:r>
            <a:r>
              <a:rPr lang="en-US" sz="1900" dirty="0" smtClean="0"/>
              <a:t>channels and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calcium influx </a:t>
            </a:r>
            <a:r>
              <a:rPr lang="en-US" sz="1900" dirty="0"/>
              <a:t>results in an increase </a:t>
            </a:r>
            <a:r>
              <a:rPr lang="en-US" sz="1900" dirty="0" smtClean="0"/>
              <a:t>in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intracellular </a:t>
            </a:r>
            <a:r>
              <a:rPr lang="en-US" sz="1900" dirty="0"/>
              <a:t>calcium, which leads </a:t>
            </a:r>
            <a:r>
              <a:rPr lang="en-US" sz="1900" dirty="0" smtClean="0"/>
              <a:t>to insulin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secretion.</a:t>
            </a:r>
          </a:p>
          <a:p>
            <a:r>
              <a:rPr lang="en-US" sz="2000" b="1" dirty="0" smtClean="0"/>
              <a:t>Sulfonylurea group , and </a:t>
            </a:r>
            <a:r>
              <a:rPr lang="en-US" sz="2000" b="1" dirty="0" err="1" smtClean="0"/>
              <a:t>Glinides</a:t>
            </a:r>
            <a:endParaRPr lang="en-US" sz="2000" b="1" dirty="0" smtClean="0"/>
          </a:p>
          <a:p>
            <a:endParaRPr lang="en-US" sz="1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01" y="2895600"/>
            <a:ext cx="4071024" cy="31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/>
              <a:t>Insulin </a:t>
            </a:r>
            <a:r>
              <a:rPr lang="en-US" b="1" dirty="0" err="1"/>
              <a:t>Secretagogues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900" b="1" dirty="0" smtClean="0"/>
              <a:t>Sulfonylurea</a:t>
            </a:r>
            <a:r>
              <a:rPr lang="en-US" sz="1900" dirty="0" smtClean="0"/>
              <a:t> (</a:t>
            </a:r>
            <a:r>
              <a:rPr lang="en-US" sz="2000" dirty="0" err="1" smtClean="0"/>
              <a:t>Chlorpropamide</a:t>
            </a:r>
            <a:r>
              <a:rPr lang="en-US" sz="2000" dirty="0" smtClean="0"/>
              <a:t>, </a:t>
            </a:r>
            <a:r>
              <a:rPr lang="en-US" sz="2000" dirty="0" err="1" smtClean="0"/>
              <a:t>Tolazamide</a:t>
            </a:r>
            <a:r>
              <a:rPr lang="en-US" sz="2000" dirty="0" smtClean="0"/>
              <a:t>, </a:t>
            </a:r>
            <a:r>
              <a:rPr lang="en-US" sz="2000" dirty="0" err="1" smtClean="0"/>
              <a:t>Tolbutamide</a:t>
            </a:r>
            <a:r>
              <a:rPr lang="en-US" sz="2000" dirty="0" smtClean="0"/>
              <a:t>, </a:t>
            </a:r>
            <a:r>
              <a:rPr lang="en-US" sz="2000" dirty="0" err="1" smtClean="0"/>
              <a:t>Glipizide</a:t>
            </a:r>
            <a:r>
              <a:rPr lang="en-US" sz="2000" dirty="0" smtClean="0"/>
              <a:t>, Glimepiride, </a:t>
            </a:r>
            <a:r>
              <a:rPr lang="en-US" sz="2000" dirty="0" err="1" smtClean="0"/>
              <a:t>Gliclazide</a:t>
            </a:r>
            <a:r>
              <a:rPr lang="en-US" sz="2000" dirty="0" smtClean="0"/>
              <a:t>)</a:t>
            </a:r>
            <a:endParaRPr lang="en-US" sz="19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Adverse effects are </a:t>
            </a:r>
            <a:r>
              <a:rPr lang="en-US" sz="2000" dirty="0" smtClean="0"/>
              <a:t>weight </a:t>
            </a:r>
            <a:r>
              <a:rPr lang="en-US" sz="2000" dirty="0"/>
              <a:t>gain and </a:t>
            </a:r>
            <a:r>
              <a:rPr lang="en-US" sz="2000" dirty="0" smtClean="0"/>
              <a:t>hypoglycemia.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Has a long half-life,  has an effect on both pre-</a:t>
            </a:r>
            <a:r>
              <a:rPr lang="en-US" sz="2000" dirty="0" err="1" smtClean="0"/>
              <a:t>pandial</a:t>
            </a:r>
            <a:r>
              <a:rPr lang="en-US" sz="2000" dirty="0" smtClean="0"/>
              <a:t> and post-prandial.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Contraindicated in renal failure, and hepatic failure.</a:t>
            </a:r>
            <a:endParaRPr lang="en-US" sz="1900" dirty="0" smtClean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89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b="1" dirty="0"/>
              <a:t>Insulin </a:t>
            </a:r>
            <a:r>
              <a:rPr lang="en-US" b="1" dirty="0" err="1"/>
              <a:t>Secretagogues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dirty="0" err="1" smtClean="0"/>
              <a:t>Glinides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err="1"/>
              <a:t>Repaglinide</a:t>
            </a:r>
            <a:r>
              <a:rPr lang="en-US" sz="2000" dirty="0"/>
              <a:t> </a:t>
            </a:r>
            <a:r>
              <a:rPr lang="en-US" sz="2000" dirty="0" smtClean="0"/>
              <a:t> and </a:t>
            </a:r>
            <a:r>
              <a:rPr lang="en-US" sz="2000" dirty="0" err="1"/>
              <a:t>Nateglinide</a:t>
            </a:r>
            <a:r>
              <a:rPr lang="en-US" sz="2000" dirty="0"/>
              <a:t> </a:t>
            </a:r>
            <a:r>
              <a:rPr lang="en-US" sz="2000" dirty="0" smtClean="0"/>
              <a:t>are members </a:t>
            </a:r>
            <a:r>
              <a:rPr lang="en-US" sz="2000" dirty="0"/>
              <a:t>of the </a:t>
            </a:r>
            <a:r>
              <a:rPr lang="en-US" sz="2000" dirty="0" err="1"/>
              <a:t>meglitinide</a:t>
            </a:r>
            <a:r>
              <a:rPr lang="en-US" sz="2000" dirty="0"/>
              <a:t> </a:t>
            </a:r>
            <a:r>
              <a:rPr lang="en-US" sz="2000" dirty="0" smtClean="0"/>
              <a:t>family of </a:t>
            </a:r>
            <a:r>
              <a:rPr lang="en-US" sz="2000" dirty="0"/>
              <a:t>insulin </a:t>
            </a:r>
            <a:r>
              <a:rPr lang="en-US" sz="2000" dirty="0" err="1"/>
              <a:t>secretagogues</a:t>
            </a:r>
            <a:r>
              <a:rPr lang="en-US" sz="2000" dirty="0"/>
              <a:t>, distinct from the sulfonylureas. </a:t>
            </a: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It</a:t>
            </a:r>
            <a:r>
              <a:rPr lang="en-US" sz="2000" dirty="0"/>
              <a:t> </a:t>
            </a:r>
            <a:r>
              <a:rPr lang="en-US" sz="2000" dirty="0" smtClean="0"/>
              <a:t>has </a:t>
            </a:r>
            <a:r>
              <a:rPr lang="en-US" sz="2000" dirty="0"/>
              <a:t>a short </a:t>
            </a:r>
            <a:r>
              <a:rPr lang="en-US" sz="2000" dirty="0" smtClean="0"/>
              <a:t>half-life </a:t>
            </a:r>
            <a:r>
              <a:rPr lang="en-US" sz="2000" dirty="0"/>
              <a:t>and a distinct SUR1 binding site</a:t>
            </a:r>
            <a:r>
              <a:rPr lang="en-US" sz="2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it is typically taken with each meal and provides </a:t>
            </a:r>
            <a:r>
              <a:rPr lang="en-US" sz="2000" dirty="0" smtClean="0"/>
              <a:t>better </a:t>
            </a:r>
            <a:r>
              <a:rPr lang="en-US" sz="2000" b="1" u="sng" dirty="0" smtClean="0"/>
              <a:t>postprandial </a:t>
            </a:r>
            <a:r>
              <a:rPr lang="en-US" sz="2000" dirty="0"/>
              <a:t>control and generally less hypoglycemia </a:t>
            </a:r>
            <a:r>
              <a:rPr lang="en-US" sz="2000" dirty="0" smtClean="0"/>
              <a:t>and weight </a:t>
            </a:r>
            <a:r>
              <a:rPr lang="en-US" sz="2000" dirty="0"/>
              <a:t>gain </a:t>
            </a:r>
            <a:r>
              <a:rPr lang="en-US" sz="2000" dirty="0" smtClean="0"/>
              <a:t>than Sulfonylurea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Suitable </a:t>
            </a:r>
            <a:r>
              <a:rPr lang="en-US" sz="2000" dirty="0"/>
              <a:t>for use in diabetic patients with IRF or with renal failure undergoing dialysis.</a:t>
            </a:r>
          </a:p>
        </p:txBody>
      </p:sp>
    </p:spTree>
    <p:extLst>
      <p:ext uri="{BB962C8B-B14F-4D97-AF65-F5344CB8AC3E}">
        <p14:creationId xmlns:p14="http://schemas.microsoft.com/office/powerpoint/2010/main" val="1989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/>
              <a:t>Globally in 2013, it is estimated that almost 382 million people suffer from diabetes with a prevalence of 8.3%. 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/>
              <a:t>10 countries with higher prevalence of diabetes are Tokelau (37.5%), Federated States of Micronesia (35%), Marshall Islands (34.9%), Kiribati (28.8%), Cook Islands (25.7%), Vanuatu (24%), </a:t>
            </a:r>
            <a:r>
              <a:rPr lang="en-US" dirty="0">
                <a:solidFill>
                  <a:srgbClr val="FF0000"/>
                </a:solidFill>
              </a:rPr>
              <a:t>Saudi Arabia (23.9%), </a:t>
            </a:r>
            <a:r>
              <a:rPr lang="en-US" dirty="0"/>
              <a:t>Nauru (23.3%), Kuwait (23.1%) and Qatar (22.9%). </a:t>
            </a:r>
          </a:p>
          <a:p>
            <a:r>
              <a:rPr lang="en-US" dirty="0" smtClean="0"/>
              <a:t> </a:t>
            </a:r>
            <a:r>
              <a:rPr lang="en-US" dirty="0"/>
              <a:t>Saudi Arabia is among top ten countries</a:t>
            </a:r>
            <a:r>
              <a:rPr lang="en-US" b="1" dirty="0"/>
              <a:t> </a:t>
            </a:r>
            <a:r>
              <a:rPr lang="en-US" dirty="0"/>
              <a:t>of the world with highest prevalence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03816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IDF </a:t>
            </a:r>
            <a:r>
              <a:rPr lang="en-US" dirty="0"/>
              <a:t>Diabetes Atlas : sixth edition, 6th ed., International Diabetes Federation, Basel, Switzerland.</a:t>
            </a:r>
          </a:p>
        </p:txBody>
      </p:sp>
    </p:spTree>
    <p:extLst>
      <p:ext uri="{BB962C8B-B14F-4D97-AF65-F5344CB8AC3E}">
        <p14:creationId xmlns:p14="http://schemas.microsoft.com/office/powerpoint/2010/main" val="41335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Carbohydrate Absorption Inhibitors: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l-GR" b="1" dirty="0"/>
              <a:t>α-</a:t>
            </a:r>
            <a:r>
              <a:rPr lang="en-US" b="1" dirty="0" err="1"/>
              <a:t>Glucosidase</a:t>
            </a:r>
            <a:r>
              <a:rPr lang="en-US" b="1" dirty="0"/>
              <a:t> </a:t>
            </a:r>
            <a:r>
              <a:rPr lang="en-US" b="1" dirty="0" smtClean="0"/>
              <a:t>Inhibitors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inhibit the </a:t>
            </a:r>
            <a:r>
              <a:rPr lang="en-US" sz="2000" dirty="0" smtClean="0"/>
              <a:t>terminal step </a:t>
            </a:r>
            <a:r>
              <a:rPr lang="en-US" sz="2000" dirty="0"/>
              <a:t>of carbohydrate digestion at the brush border </a:t>
            </a:r>
            <a:r>
              <a:rPr lang="en-US" sz="2000" dirty="0" smtClean="0"/>
              <a:t>of the </a:t>
            </a:r>
            <a:r>
              <a:rPr lang="en-US" sz="2000" dirty="0"/>
              <a:t>intestinal </a:t>
            </a:r>
            <a:r>
              <a:rPr lang="en-US" sz="2000" dirty="0" smtClean="0"/>
              <a:t>epithelium, as </a:t>
            </a:r>
            <a:r>
              <a:rPr lang="en-US" sz="2000" dirty="0"/>
              <a:t>a result, carbohydrate </a:t>
            </a:r>
            <a:r>
              <a:rPr lang="en-US" sz="2000" dirty="0" smtClean="0"/>
              <a:t>absorption is </a:t>
            </a:r>
            <a:r>
              <a:rPr lang="en-US" sz="2000" dirty="0"/>
              <a:t>shifted more distally in the intestine and is </a:t>
            </a:r>
            <a:r>
              <a:rPr lang="en-US" sz="2000" dirty="0" smtClean="0"/>
              <a:t>delayed.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Available </a:t>
            </a:r>
            <a:r>
              <a:rPr lang="en-US" sz="2000" dirty="0"/>
              <a:t>agents are </a:t>
            </a:r>
            <a:r>
              <a:rPr lang="en-US" sz="2000" b="1" dirty="0" err="1"/>
              <a:t>acarbose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miglitol</a:t>
            </a:r>
            <a:r>
              <a:rPr lang="en-US" sz="2000" b="1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Adverse effects </a:t>
            </a:r>
            <a:r>
              <a:rPr lang="en-US" sz="2000" dirty="0" smtClean="0"/>
              <a:t>flatulence and gastrointestinal upset.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Doesn't cause hypoglycemia 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Weight neutral.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45434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Incretin-Related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b="1" dirty="0"/>
              <a:t>GLP-1 </a:t>
            </a:r>
            <a:r>
              <a:rPr lang="en-US" sz="2800" b="1" dirty="0" smtClean="0"/>
              <a:t>Receptor Agonists and </a:t>
            </a:r>
            <a:r>
              <a:rPr lang="en-US" sz="2800" b="1" dirty="0"/>
              <a:t>DPP4 Inhibitors</a:t>
            </a:r>
            <a:r>
              <a:rPr lang="en-US" sz="2800" b="1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GLP-1(glucagon like peptide) </a:t>
            </a:r>
            <a:r>
              <a:rPr lang="en-US" sz="2400" dirty="0"/>
              <a:t>is </a:t>
            </a:r>
            <a:r>
              <a:rPr lang="en-US" sz="2400" dirty="0" smtClean="0"/>
              <a:t>produced in </a:t>
            </a:r>
            <a:r>
              <a:rPr lang="en-US" sz="2400" dirty="0"/>
              <a:t>intestinal L cells and </a:t>
            </a:r>
            <a:r>
              <a:rPr lang="en-US" sz="2400" dirty="0" smtClean="0"/>
              <a:t>is secreted </a:t>
            </a:r>
            <a:r>
              <a:rPr lang="en-US" sz="2400" dirty="0"/>
              <a:t>in response to nutrients</a:t>
            </a:r>
            <a:r>
              <a:rPr lang="en-US" sz="24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GLP-1 stimulates </a:t>
            </a:r>
            <a:r>
              <a:rPr lang="en-US" sz="2400" dirty="0" smtClean="0"/>
              <a:t>insulin secretion </a:t>
            </a:r>
            <a:r>
              <a:rPr lang="en-US" sz="2400" dirty="0"/>
              <a:t>in a glucose-dependent fashion, inhibits </a:t>
            </a:r>
            <a:r>
              <a:rPr lang="en-US" sz="2400" dirty="0" smtClean="0"/>
              <a:t>inappropriate hyper-</a:t>
            </a:r>
            <a:r>
              <a:rPr lang="en-US" sz="2400" dirty="0" err="1" smtClean="0"/>
              <a:t>glucagonemia</a:t>
            </a:r>
            <a:r>
              <a:rPr lang="en-US" sz="2400" dirty="0"/>
              <a:t>, slows gastric </a:t>
            </a:r>
            <a:r>
              <a:rPr lang="en-US" sz="2400" dirty="0" smtClean="0"/>
              <a:t>emptying, reduces </a:t>
            </a:r>
            <a:r>
              <a:rPr lang="en-US" sz="2400" dirty="0"/>
              <a:t>appetite and improves </a:t>
            </a:r>
            <a:r>
              <a:rPr lang="en-US" sz="2400" dirty="0" smtClean="0"/>
              <a:t>satiety.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GLP-1 has a </a:t>
            </a:r>
            <a:r>
              <a:rPr lang="en-US" sz="2400" dirty="0" smtClean="0"/>
              <a:t>very short </a:t>
            </a:r>
            <a:r>
              <a:rPr lang="en-US" sz="2400" dirty="0"/>
              <a:t>half-life in plasma (1 to 2 minutes) due to </a:t>
            </a:r>
            <a:r>
              <a:rPr lang="en-US" sz="2400" dirty="0" err="1" smtClean="0"/>
              <a:t>aminoterminal</a:t>
            </a:r>
            <a:r>
              <a:rPr lang="en-US" sz="2400" dirty="0" smtClean="0"/>
              <a:t> degradation </a:t>
            </a:r>
            <a:r>
              <a:rPr lang="en-US" sz="2400" dirty="0"/>
              <a:t>by the enzyme </a:t>
            </a:r>
            <a:r>
              <a:rPr lang="en-US" sz="2400" dirty="0" err="1"/>
              <a:t>dipeptidyl</a:t>
            </a:r>
            <a:r>
              <a:rPr lang="en-US" sz="2400" dirty="0"/>
              <a:t> </a:t>
            </a:r>
            <a:r>
              <a:rPr lang="en-US" sz="2400" dirty="0" smtClean="0"/>
              <a:t>peptidase 4 </a:t>
            </a:r>
            <a:r>
              <a:rPr lang="en-US" sz="2400" dirty="0"/>
              <a:t>(DPP4).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/>
          </a:p>
        </p:txBody>
      </p:sp>
      <p:sp>
        <p:nvSpPr>
          <p:cNvPr id="4" name="AutoShape 2" descr="Structure of [ 3 H]liraglutide (top) and the GLP-1 receptor agonists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DPP4 </a:t>
            </a:r>
            <a:r>
              <a:rPr lang="en-US" b="1" dirty="0" smtClean="0"/>
              <a:t>Inhibitors </a:t>
            </a:r>
            <a:r>
              <a:rPr lang="en-US" dirty="0" smtClean="0"/>
              <a:t>(sitagliptin</a:t>
            </a:r>
            <a:r>
              <a:rPr lang="en-US" dirty="0"/>
              <a:t>, </a:t>
            </a:r>
            <a:r>
              <a:rPr lang="en-US" dirty="0" smtClean="0"/>
              <a:t>saxagliptin, linagliptin</a:t>
            </a:r>
            <a:r>
              <a:rPr lang="en-US" dirty="0"/>
              <a:t>, and </a:t>
            </a:r>
            <a:r>
              <a:rPr lang="en-US" dirty="0" smtClean="0"/>
              <a:t>alogliptin)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they are not associated with </a:t>
            </a:r>
            <a:r>
              <a:rPr lang="en-US" dirty="0" smtClean="0"/>
              <a:t>nausea </a:t>
            </a:r>
            <a:r>
              <a:rPr lang="en-US" dirty="0"/>
              <a:t>because of the lesser increase in </a:t>
            </a:r>
            <a:r>
              <a:rPr lang="en-US" dirty="0" smtClean="0"/>
              <a:t>GLP-1 activity.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Weight effect neutral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Contraindication : history of </a:t>
            </a:r>
            <a:r>
              <a:rPr lang="en-US" dirty="0" smtClean="0"/>
              <a:t>pancreatitis, and advanced </a:t>
            </a:r>
            <a:r>
              <a:rPr lang="en-US" dirty="0"/>
              <a:t>kidney disease (</a:t>
            </a:r>
            <a:r>
              <a:rPr lang="en-US" dirty="0" err="1"/>
              <a:t>eGFR</a:t>
            </a:r>
            <a:r>
              <a:rPr lang="en-US" dirty="0"/>
              <a:t> &lt;30 mL/minute per 1.73 m2</a:t>
            </a:r>
            <a:r>
              <a:rPr lang="en-US" dirty="0" smtClean="0"/>
              <a:t>), except linagliptin which can be used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u="sng" dirty="0" smtClean="0"/>
              <a:t>Saxagliptin: increased </a:t>
            </a:r>
            <a:r>
              <a:rPr lang="en-US" u="sng" dirty="0"/>
              <a:t>risk for heart </a:t>
            </a:r>
            <a:r>
              <a:rPr lang="en-US" u="sng" dirty="0" smtClean="0"/>
              <a:t>failure hospitalization.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Incretin-Related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Incretin-Related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GLP-1 Receptor Agonists </a:t>
            </a:r>
            <a:r>
              <a:rPr lang="en-US" sz="2400" b="1" dirty="0" smtClean="0"/>
              <a:t>: </a:t>
            </a:r>
            <a:r>
              <a:rPr lang="en-US" sz="2400" dirty="0" smtClean="0"/>
              <a:t>Exenatide, </a:t>
            </a:r>
            <a:r>
              <a:rPr lang="en-US" sz="2400" dirty="0" err="1" smtClean="0"/>
              <a:t>Liraglutide</a:t>
            </a:r>
            <a:r>
              <a:rPr lang="en-US" sz="2400" dirty="0" smtClean="0"/>
              <a:t>, </a:t>
            </a:r>
            <a:r>
              <a:rPr lang="en-US" sz="2400" dirty="0" err="1" smtClean="0"/>
              <a:t>Dulaglutide</a:t>
            </a:r>
            <a:r>
              <a:rPr lang="en-US" sz="2400" dirty="0" smtClean="0"/>
              <a:t>, </a:t>
            </a:r>
            <a:r>
              <a:rPr lang="en-US" sz="2400" dirty="0" err="1" smtClean="0"/>
              <a:t>semaglutide</a:t>
            </a:r>
            <a:r>
              <a:rPr lang="en-US" sz="2400" dirty="0" smtClean="0"/>
              <a:t>, 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Effect :Weight loss and reduction in HbA1c.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Does not cause hypoglycemia.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Associated with gastrointestinal adverse effects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Beneficial effect include weight reduction, </a:t>
            </a:r>
            <a:r>
              <a:rPr lang="en-US" sz="2400" dirty="0" smtClean="0"/>
              <a:t>and positive </a:t>
            </a:r>
            <a:r>
              <a:rPr lang="en-US" sz="2400" dirty="0"/>
              <a:t>cardiovascular outcome (all cause mortality, nonfatal stroke , and nonfatal MI</a:t>
            </a:r>
            <a:r>
              <a:rPr lang="en-US" sz="2400" dirty="0" smtClean="0"/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Contraindication : </a:t>
            </a:r>
            <a:r>
              <a:rPr lang="en-US" sz="2400" dirty="0"/>
              <a:t>history of </a:t>
            </a:r>
            <a:r>
              <a:rPr lang="en-US" sz="2400" dirty="0" smtClean="0"/>
              <a:t>pancreatitis, family or personal history of medullary thyroid carcinoma (</a:t>
            </a:r>
            <a:r>
              <a:rPr lang="en-US" sz="2400" dirty="0"/>
              <a:t>there is a clear increase in the incidence </a:t>
            </a:r>
            <a:r>
              <a:rPr lang="en-US" sz="2400" dirty="0" smtClean="0"/>
              <a:t>of these </a:t>
            </a:r>
            <a:r>
              <a:rPr lang="en-US" sz="2400" dirty="0"/>
              <a:t>tumors in </a:t>
            </a:r>
            <a:r>
              <a:rPr lang="en-US" sz="2400" dirty="0" smtClean="0"/>
              <a:t>rodents), and advanced </a:t>
            </a:r>
            <a:r>
              <a:rPr lang="en-US" sz="2400" dirty="0"/>
              <a:t>kidney disease (</a:t>
            </a:r>
            <a:r>
              <a:rPr lang="en-US" sz="2400" dirty="0" err="1"/>
              <a:t>eGFR</a:t>
            </a:r>
            <a:r>
              <a:rPr lang="en-US" sz="2400" dirty="0"/>
              <a:t> &lt;30 </a:t>
            </a:r>
            <a:r>
              <a:rPr lang="en-US" sz="2400" dirty="0" smtClean="0"/>
              <a:t>mL/minute per </a:t>
            </a:r>
            <a:r>
              <a:rPr lang="en-US" sz="2400" dirty="0"/>
              <a:t>1.73 m2).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Users\SONY-VAIO\Downloads\Fig-3-Mechanism-of-action-for-GIP-GLP-1-analogues-and-DPP4-inhibitors-in-controll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648"/>
            <a:ext cx="7924800" cy="61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04800"/>
            <a:ext cx="2696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Incretin-Related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Sodium-Glucose Transporter-2 </a:t>
            </a:r>
            <a:r>
              <a:rPr lang="en-US" dirty="0"/>
              <a:t>Inhibitors. </a:t>
            </a:r>
            <a:r>
              <a:rPr lang="en-US" dirty="0" smtClean="0"/>
              <a:t>SGLT2i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Sodium-glucose </a:t>
            </a:r>
            <a:r>
              <a:rPr lang="en-US" dirty="0" err="1"/>
              <a:t>cotransporters</a:t>
            </a:r>
            <a:r>
              <a:rPr lang="en-US" dirty="0"/>
              <a:t> (SGLTs) are important mediators of glucose uptake across apical cell </a:t>
            </a:r>
            <a:r>
              <a:rPr lang="en-US" dirty="0" smtClean="0"/>
              <a:t>membranes.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SGLT1</a:t>
            </a:r>
            <a:r>
              <a:rPr lang="en-US" dirty="0"/>
              <a:t> </a:t>
            </a:r>
            <a:r>
              <a:rPr lang="en-US" dirty="0" smtClean="0"/>
              <a:t>mediates almost all sodium-dependent glucose uptake in the </a:t>
            </a:r>
            <a:r>
              <a:rPr lang="en-US" dirty="0" smtClean="0">
                <a:solidFill>
                  <a:srgbClr val="FF0000"/>
                </a:solidFill>
              </a:rPr>
              <a:t>small intestine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kidney’s proximal straight</a:t>
            </a:r>
            <a:r>
              <a:rPr lang="en-US" dirty="0" smtClean="0"/>
              <a:t> tubule.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 SGLT2 </a:t>
            </a:r>
            <a:r>
              <a:rPr lang="en-US" dirty="0"/>
              <a:t>mediates almost all sodium-dependent glucose uptake in </a:t>
            </a:r>
            <a:r>
              <a:rPr lang="en-US" dirty="0" smtClean="0"/>
              <a:t>kidney’s </a:t>
            </a:r>
            <a:r>
              <a:rPr lang="en-US" dirty="0">
                <a:solidFill>
                  <a:srgbClr val="FF0000"/>
                </a:solidFill>
              </a:rPr>
              <a:t>proximal </a:t>
            </a:r>
            <a:r>
              <a:rPr lang="en-US" dirty="0" smtClean="0">
                <a:solidFill>
                  <a:srgbClr val="FF0000"/>
                </a:solidFill>
              </a:rPr>
              <a:t>convoluted </a:t>
            </a:r>
            <a:r>
              <a:rPr lang="en-US" dirty="0" smtClean="0"/>
              <a:t>tubule.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5" y="1066800"/>
            <a:ext cx="5548556" cy="55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22" y="1389841"/>
            <a:ext cx="3993478" cy="133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1277540"/>
            <a:ext cx="819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SGLT2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175" y="2209800"/>
            <a:ext cx="50482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7175" y="2200870"/>
            <a:ext cx="581025" cy="827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276600"/>
            <a:ext cx="75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SGLT1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752835" y="3461266"/>
            <a:ext cx="1761765" cy="393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400" dirty="0"/>
              <a:t>SGLT2, and to a lesser extent SGLT1, account </a:t>
            </a:r>
            <a:r>
              <a:rPr lang="en-US" sz="2400" dirty="0" smtClean="0"/>
              <a:t>90% </a:t>
            </a:r>
            <a:r>
              <a:rPr lang="en-US" sz="2400" dirty="0"/>
              <a:t>and nearly </a:t>
            </a:r>
            <a:r>
              <a:rPr lang="en-US" sz="2400" dirty="0" smtClean="0"/>
              <a:t>10%,</a:t>
            </a:r>
            <a:r>
              <a:rPr lang="en-US" sz="2400" dirty="0"/>
              <a:t>respectively, of glucose reabsorption from the glomerular ultrafiltrate.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If the plasma glucose concentration is too high (hyperglycemia), glucose passes into the urine (glucosuria) because SGLT are saturated with the filtered glucose.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Sodium-Glucose Transporter-2 </a:t>
            </a:r>
            <a:r>
              <a:rPr lang="en-US" dirty="0"/>
              <a:t>Inhibitors. </a:t>
            </a:r>
            <a:r>
              <a:rPr lang="en-US" dirty="0" smtClean="0"/>
              <a:t>SGLT2i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Sodium-Glucose Transporter-2 </a:t>
            </a:r>
            <a:r>
              <a:rPr lang="en-US" sz="2400" b="1" dirty="0" smtClean="0"/>
              <a:t>Inhibitors</a:t>
            </a:r>
            <a:r>
              <a:rPr lang="en-US" sz="2400" dirty="0" smtClean="0"/>
              <a:t>(</a:t>
            </a:r>
            <a:r>
              <a:rPr lang="en-US" sz="2400" dirty="0" err="1" smtClean="0"/>
              <a:t>Empagliflozin</a:t>
            </a:r>
            <a:r>
              <a:rPr lang="en-US" sz="2400" dirty="0" smtClean="0"/>
              <a:t>, </a:t>
            </a:r>
            <a:r>
              <a:rPr lang="en-US" sz="2400" dirty="0" err="1" smtClean="0"/>
              <a:t>Canagliflozin</a:t>
            </a:r>
            <a:r>
              <a:rPr lang="en-US" sz="2400" dirty="0" smtClean="0"/>
              <a:t>, </a:t>
            </a:r>
            <a:r>
              <a:rPr lang="en-US" sz="2400" dirty="0" err="1" smtClean="0"/>
              <a:t>Dapagliflozin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They work </a:t>
            </a:r>
            <a:r>
              <a:rPr lang="en-US" sz="2400" dirty="0"/>
              <a:t>by blocking the </a:t>
            </a:r>
            <a:r>
              <a:rPr lang="en-US" sz="2400" dirty="0" smtClean="0"/>
              <a:t>SGLT2 </a:t>
            </a:r>
            <a:r>
              <a:rPr lang="en-US" sz="2400" dirty="0"/>
              <a:t>protein located in the proximal </a:t>
            </a:r>
            <a:r>
              <a:rPr lang="en-US" sz="2400" dirty="0" smtClean="0"/>
              <a:t>convoluted tubule </a:t>
            </a:r>
            <a:r>
              <a:rPr lang="en-US" sz="2400" dirty="0"/>
              <a:t>of the nephron </a:t>
            </a:r>
            <a:r>
              <a:rPr lang="en-US" sz="2400" dirty="0" smtClean="0"/>
              <a:t>resulting </a:t>
            </a:r>
            <a:r>
              <a:rPr lang="en-US" sz="2400" dirty="0"/>
              <a:t>in </a:t>
            </a:r>
            <a:r>
              <a:rPr lang="en-US" sz="2400" dirty="0" smtClean="0"/>
              <a:t>glycosuria and </a:t>
            </a:r>
            <a:r>
              <a:rPr lang="en-US" sz="2400" dirty="0"/>
              <a:t>thereby </a:t>
            </a:r>
            <a:r>
              <a:rPr lang="en-US" sz="2400" dirty="0" smtClean="0"/>
              <a:t>lowering plasma </a:t>
            </a:r>
            <a:r>
              <a:rPr lang="en-US" sz="2400" dirty="0"/>
              <a:t>glucose </a:t>
            </a:r>
            <a:r>
              <a:rPr lang="en-US" sz="2400" dirty="0" smtClean="0"/>
              <a:t>concentration.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Beneficial effect include weight reduction, positive cardiovascular outcome (all cause mortality, nonfatal stroke , and nonfatal MI),and lower hospitalization for heart failure.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Associated with risk </a:t>
            </a:r>
            <a:r>
              <a:rPr lang="en-US" sz="2400" dirty="0"/>
              <a:t>of diabetic </a:t>
            </a:r>
            <a:r>
              <a:rPr lang="en-US" sz="2400" dirty="0" smtClean="0"/>
              <a:t>ketoacidosis, dehydration, increased incidence of genitourinary tract infection “fungal”.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Canagliflozin</a:t>
            </a:r>
            <a:r>
              <a:rPr lang="en-US" sz="2400" dirty="0" smtClean="0"/>
              <a:t> :- increased risk of fracture and toe amputation.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Sodium-Glucose Transporter-2 </a:t>
            </a:r>
            <a:r>
              <a:rPr lang="en-US" dirty="0"/>
              <a:t>Inhibitors. </a:t>
            </a:r>
            <a:r>
              <a:rPr lang="en-US" dirty="0" smtClean="0"/>
              <a:t>SGLT2i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Major sites of action of </a:t>
            </a:r>
            <a:r>
              <a:rPr lang="en-US" sz="2800" dirty="0" err="1"/>
              <a:t>antidiabetic</a:t>
            </a:r>
            <a:r>
              <a:rPr lang="en-US" sz="2800" dirty="0"/>
              <a:t> drugs and genes associated with pharmacokinetics</a:t>
            </a:r>
            <a:br>
              <a:rPr lang="en-US" sz="2800" dirty="0"/>
            </a:br>
            <a:r>
              <a:rPr lang="en-US" sz="2800" dirty="0"/>
              <a:t>or clinical response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963583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6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>
            <a:normAutofit/>
          </a:bodyPr>
          <a:lstStyle/>
          <a:p>
            <a:r>
              <a:rPr lang="en-US" sz="3200" dirty="0"/>
              <a:t>Diabetes in Middle-East and North Africa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49701"/>
            <a:ext cx="4267200" cy="60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-819835" y="3791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IDF Diabetes Atlas : </a:t>
            </a:r>
            <a:r>
              <a:rPr lang="en-US" dirty="0" smtClean="0"/>
              <a:t>Tenth </a:t>
            </a:r>
            <a:r>
              <a:rPr lang="en-US" dirty="0"/>
              <a:t>edition, </a:t>
            </a:r>
            <a:r>
              <a:rPr lang="en-US" dirty="0" smtClean="0"/>
              <a:t>10th </a:t>
            </a:r>
            <a:r>
              <a:rPr lang="en-US" dirty="0"/>
              <a:t>ed., International Diabetes Federation, </a:t>
            </a:r>
          </a:p>
        </p:txBody>
      </p:sp>
    </p:spTree>
    <p:extLst>
      <p:ext uri="{BB962C8B-B14F-4D97-AF65-F5344CB8AC3E}">
        <p14:creationId xmlns:p14="http://schemas.microsoft.com/office/powerpoint/2010/main" val="23389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Users\SONY-VAIO\Downloads\WhatsApp Image 2022-02-12 at 18.59.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79216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Antidiabetic</a:t>
            </a:r>
            <a:r>
              <a:rPr lang="en-US" sz="2800" dirty="0" smtClean="0"/>
              <a:t> medication and cardiovascular safety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595805" cy="52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the Diagnosis of Diabetes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514634"/>
              </p:ext>
            </p:extLst>
          </p:nvPr>
        </p:nvGraphicFramePr>
        <p:xfrm>
          <a:off x="457200" y="1219200"/>
          <a:ext cx="8001389" cy="4754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62000"/>
                <a:gridCol w="1501811"/>
                <a:gridCol w="1660878"/>
                <a:gridCol w="1358900"/>
                <a:gridCol w="1358900"/>
                <a:gridCol w="13589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Increased Risk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Test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effectLst/>
                        </a:rPr>
                        <a:t>Normoglycemia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effectLst/>
                        </a:rPr>
                        <a:t>mpaired Fasting Glucose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effectLst/>
                        </a:rPr>
                        <a:t>Impaired Glucose Tolerance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effectLst/>
                        </a:rPr>
                        <a:t>High Risk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effectLst/>
                        </a:rPr>
                        <a:t>Diabetes</a:t>
                      </a:r>
                      <a:endParaRPr lang="en-US" sz="14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PG, fasting (mg/dL)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100-125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≥126</a:t>
                      </a:r>
                      <a:endParaRPr lang="en-US" sz="11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PG, 2-hour (mg/dL)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&lt;140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140-199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≥200 plus classical symptoms of</a:t>
                      </a: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or hyperglycemic crisis</a:t>
                      </a:r>
                      <a:endParaRPr lang="en-US" sz="11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Hemoglobin A1c (%)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5.7-6.4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≥6.5</a:t>
                      </a:r>
                      <a:endParaRPr lang="en-US" sz="11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PG, casual (mg/dL)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64770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Modified from American Diabetes Association. Standards of medical care in diabetes—2010. Diabetes Care. 2010;29:s11-s61</a:t>
            </a:r>
          </a:p>
        </p:txBody>
      </p:sp>
    </p:spTree>
    <p:extLst>
      <p:ext uri="{BB962C8B-B14F-4D97-AF65-F5344CB8AC3E}">
        <p14:creationId xmlns:p14="http://schemas.microsoft.com/office/powerpoint/2010/main" val="16282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b="1" dirty="0"/>
              <a:t>I</a:t>
            </a:r>
            <a:r>
              <a:rPr lang="en-US" sz="2300" b="1" dirty="0" smtClean="0"/>
              <a:t>. Type 1 diabetes (beta-cell destruction, usually leading to absolute insulin deficiency)</a:t>
            </a:r>
          </a:p>
          <a:p>
            <a:r>
              <a:rPr lang="en-US" sz="1800" dirty="0" smtClean="0"/>
              <a:t>Immune mediated, including LADA</a:t>
            </a:r>
          </a:p>
          <a:p>
            <a:r>
              <a:rPr lang="en-US" sz="1800" dirty="0" smtClean="0"/>
              <a:t>Idiopathic</a:t>
            </a:r>
          </a:p>
          <a:p>
            <a:r>
              <a:rPr lang="en-US" sz="2300" b="1" dirty="0"/>
              <a:t>II. Type 2 diabetes (may range from predominantly insulin resistance with relative insulin deficiency to a predominantly insulin secretory defect with insulin resistance)</a:t>
            </a:r>
          </a:p>
          <a:p>
            <a:r>
              <a:rPr lang="en-US" sz="2300" b="1" dirty="0"/>
              <a:t>III. Gestational Diabetes mellitus (GDM</a:t>
            </a:r>
            <a:r>
              <a:rPr lang="en-US" sz="2300" b="1" dirty="0" smtClean="0"/>
              <a:t>)</a:t>
            </a:r>
          </a:p>
          <a:p>
            <a:r>
              <a:rPr lang="en-US" sz="2300" b="1" dirty="0"/>
              <a:t>IV. </a:t>
            </a:r>
            <a:r>
              <a:rPr lang="en-US" sz="2300" b="1" dirty="0" smtClean="0"/>
              <a:t>Monogenic / MODY</a:t>
            </a:r>
            <a:endParaRPr lang="en-US" sz="2300" b="1" dirty="0"/>
          </a:p>
          <a:p>
            <a:r>
              <a:rPr lang="en-US" sz="2300" b="1" dirty="0" smtClean="0"/>
              <a:t>V. Others</a:t>
            </a:r>
          </a:p>
        </p:txBody>
      </p:sp>
    </p:spTree>
    <p:extLst>
      <p:ext uri="{BB962C8B-B14F-4D97-AF65-F5344CB8AC3E}">
        <p14:creationId xmlns:p14="http://schemas.microsoft.com/office/powerpoint/2010/main" val="3322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Risk Factors for Type 2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Overweight </a:t>
            </a:r>
            <a:r>
              <a:rPr lang="en-US" dirty="0"/>
              <a:t>(BMI ≥25 kg/m2 or ≥23 kg/m2 in Asian Americans)</a:t>
            </a:r>
            <a:br>
              <a:rPr lang="en-US" dirty="0"/>
            </a:br>
            <a:r>
              <a:rPr lang="en-US" dirty="0"/>
              <a:t>• Physical inactivity</a:t>
            </a:r>
            <a:br>
              <a:rPr lang="en-US" dirty="0"/>
            </a:br>
            <a:r>
              <a:rPr lang="en-US" dirty="0"/>
              <a:t>• First-degree relative with diabetes</a:t>
            </a:r>
            <a:br>
              <a:rPr lang="en-US" dirty="0"/>
            </a:br>
            <a:r>
              <a:rPr lang="en-US" dirty="0"/>
              <a:t>• Member of a high-risk ethnic population (e.g., African American,</a:t>
            </a:r>
            <a:br>
              <a:rPr lang="en-US" dirty="0"/>
            </a:br>
            <a:r>
              <a:rPr lang="en-US" dirty="0"/>
              <a:t>Latino, Native American, Asian American, Pacific Islander)</a:t>
            </a:r>
            <a:br>
              <a:rPr lang="en-US" dirty="0"/>
            </a:br>
            <a:r>
              <a:rPr lang="en-US" dirty="0"/>
              <a:t>• Female with a history of delivering a baby weighing </a:t>
            </a:r>
            <a:r>
              <a:rPr lang="en-US" dirty="0" smtClean="0"/>
              <a:t>&gt;4 kg or </a:t>
            </a:r>
            <a:r>
              <a:rPr lang="en-US" dirty="0"/>
              <a:t>prior</a:t>
            </a:r>
            <a:br>
              <a:rPr lang="en-US" dirty="0"/>
            </a:br>
            <a:r>
              <a:rPr lang="en-US" dirty="0"/>
              <a:t>diagnosis of GDM</a:t>
            </a:r>
            <a:br>
              <a:rPr lang="en-US" dirty="0"/>
            </a:br>
            <a:r>
              <a:rPr lang="en-US" dirty="0"/>
              <a:t>• Hypertension (≥140/90 mm Hg or on therapy for hypertension)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HDL</a:t>
            </a:r>
            <a:r>
              <a:rPr lang="en-US" dirty="0"/>
              <a:t> cholesterol level &lt;35 mg/dL (0.90 mmol/L) or triglyceride level</a:t>
            </a:r>
            <a:br>
              <a:rPr lang="en-US" dirty="0"/>
            </a:br>
            <a:r>
              <a:rPr lang="en-US" dirty="0"/>
              <a:t>&gt;250 mg/dL (2.82 mmol/L) or both</a:t>
            </a:r>
            <a:br>
              <a:rPr lang="en-US" dirty="0"/>
            </a:br>
            <a:r>
              <a:rPr lang="en-US" dirty="0"/>
              <a:t>• Female with polycystic ovary syndrome</a:t>
            </a:r>
            <a:br>
              <a:rPr lang="en-US" dirty="0"/>
            </a:br>
            <a:r>
              <a:rPr lang="en-US" dirty="0"/>
              <a:t>• Hemoglobin A1c ≥5.7%, impaired glucose tolerance, or impaired</a:t>
            </a:r>
            <a:br>
              <a:rPr lang="en-US" dirty="0"/>
            </a:br>
            <a:r>
              <a:rPr lang="en-US" dirty="0"/>
              <a:t>fasting glucose on previous testing</a:t>
            </a:r>
            <a:br>
              <a:rPr lang="en-US" dirty="0"/>
            </a:br>
            <a:r>
              <a:rPr lang="en-US" dirty="0"/>
              <a:t>• Other clinical conditions associated with insulin resistance (e.g.,</a:t>
            </a:r>
            <a:br>
              <a:rPr lang="en-US" dirty="0"/>
            </a:br>
            <a:r>
              <a:rPr lang="en-US" dirty="0"/>
              <a:t>severe obesity, </a:t>
            </a:r>
            <a:r>
              <a:rPr lang="en-US" dirty="0" err="1"/>
              <a:t>acanthosis</a:t>
            </a:r>
            <a:r>
              <a:rPr lang="en-US" dirty="0"/>
              <a:t> </a:t>
            </a:r>
            <a:r>
              <a:rPr lang="en-US" dirty="0" err="1"/>
              <a:t>nigricans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History of cardiovascular disease</a:t>
            </a:r>
            <a:br>
              <a:rPr lang="en-US" dirty="0"/>
            </a:br>
            <a:r>
              <a:rPr lang="en-US" dirty="0"/>
              <a:t>• Age over 45 years</a:t>
            </a:r>
          </a:p>
        </p:txBody>
      </p:sp>
    </p:spTree>
    <p:extLst>
      <p:ext uri="{BB962C8B-B14F-4D97-AF65-F5344CB8AC3E}">
        <p14:creationId xmlns:p14="http://schemas.microsoft.com/office/powerpoint/2010/main" val="3753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1777</Words>
  <Application>Microsoft Office PowerPoint</Application>
  <PresentationFormat>On-screen Show (4:3)</PresentationFormat>
  <Paragraphs>188</Paragraphs>
  <Slides>61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Outline </vt:lpstr>
      <vt:lpstr>PowerPoint Presentation</vt:lpstr>
      <vt:lpstr>PowerPoint Presentation</vt:lpstr>
      <vt:lpstr>PowerPoint Presentation</vt:lpstr>
      <vt:lpstr>Diabetes in Middle-East and North Africa</vt:lpstr>
      <vt:lpstr>Criteria for the Diagnosis of Diabetes</vt:lpstr>
      <vt:lpstr>Classification</vt:lpstr>
      <vt:lpstr>Major Risk Factors for Type 2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 Resistance(Diminished insulin sensitivity)</vt:lpstr>
      <vt:lpstr>Insulin Resistance(Diminished insulin sensitivity)</vt:lpstr>
      <vt:lpstr>Insulin Resistance(Diminished insulin sensitivity)</vt:lpstr>
      <vt:lpstr>MODY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Lifestyle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DM</vt:lpstr>
      <vt:lpstr>Exercise </vt:lpstr>
      <vt:lpstr>A. Diet</vt:lpstr>
      <vt:lpstr>A. Diet (cont.)</vt:lpstr>
      <vt:lpstr>Pharmacotherapy for Type 2 Diabetes Mellitus</vt:lpstr>
      <vt:lpstr>PowerPoint Presentation</vt:lpstr>
      <vt:lpstr>PowerPoint Presentation</vt:lpstr>
      <vt:lpstr>Insulin Secretagogues</vt:lpstr>
      <vt:lpstr>Insulin Secretagogues</vt:lpstr>
      <vt:lpstr>Insulin Secretagogues</vt:lpstr>
      <vt:lpstr>Carbohydrate Absorption Inhibitors:</vt:lpstr>
      <vt:lpstr>Incretin-Related Therapies</vt:lpstr>
      <vt:lpstr>Incretin-Related Therapies</vt:lpstr>
      <vt:lpstr>Incretin-Related Therapies</vt:lpstr>
      <vt:lpstr>PowerPoint Presentation</vt:lpstr>
      <vt:lpstr>Sodium-Glucose Transporter-2 Inhibitors. SGLT2i</vt:lpstr>
      <vt:lpstr>PowerPoint Presentation</vt:lpstr>
      <vt:lpstr>Sodium-Glucose Transporter-2 Inhibitors. SGLT2i</vt:lpstr>
      <vt:lpstr>Sodium-Glucose Transporter-2 Inhibitors. SGLT2i</vt:lpstr>
      <vt:lpstr>Major sites of action of antidiabetic drugs and genes associated with pharmacokinetics or clinical response</vt:lpstr>
      <vt:lpstr>PowerPoint Presentation</vt:lpstr>
      <vt:lpstr>Antidiabetic medication and cardiovascular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SONY-VAIO</dc:creator>
  <cp:lastModifiedBy>SONY-VAIO</cp:lastModifiedBy>
  <cp:revision>113</cp:revision>
  <dcterms:created xsi:type="dcterms:W3CDTF">2006-08-16T00:00:00Z</dcterms:created>
  <dcterms:modified xsi:type="dcterms:W3CDTF">2022-03-01T13:19:15Z</dcterms:modified>
</cp:coreProperties>
</file>