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51"/>
  </p:notesMasterIdLst>
  <p:sldIdLst>
    <p:sldId id="256" r:id="rId2"/>
    <p:sldId id="419" r:id="rId3"/>
    <p:sldId id="424" r:id="rId4"/>
    <p:sldId id="388" r:id="rId5"/>
    <p:sldId id="422" r:id="rId6"/>
    <p:sldId id="291" r:id="rId7"/>
    <p:sldId id="393" r:id="rId8"/>
    <p:sldId id="390" r:id="rId9"/>
    <p:sldId id="292" r:id="rId10"/>
    <p:sldId id="391" r:id="rId11"/>
    <p:sldId id="423" r:id="rId12"/>
    <p:sldId id="392" r:id="rId13"/>
    <p:sldId id="257" r:id="rId14"/>
    <p:sldId id="258" r:id="rId15"/>
    <p:sldId id="261" r:id="rId16"/>
    <p:sldId id="299" r:id="rId17"/>
    <p:sldId id="285" r:id="rId18"/>
    <p:sldId id="290" r:id="rId19"/>
    <p:sldId id="420" r:id="rId20"/>
    <p:sldId id="284" r:id="rId21"/>
    <p:sldId id="281" r:id="rId22"/>
    <p:sldId id="264" r:id="rId23"/>
    <p:sldId id="273" r:id="rId24"/>
    <p:sldId id="283" r:id="rId25"/>
    <p:sldId id="286" r:id="rId26"/>
    <p:sldId id="287" r:id="rId27"/>
    <p:sldId id="288" r:id="rId28"/>
    <p:sldId id="263" r:id="rId29"/>
    <p:sldId id="260" r:id="rId30"/>
    <p:sldId id="278" r:id="rId31"/>
    <p:sldId id="262" r:id="rId32"/>
    <p:sldId id="300" r:id="rId33"/>
    <p:sldId id="296" r:id="rId34"/>
    <p:sldId id="344" r:id="rId35"/>
    <p:sldId id="327" r:id="rId36"/>
    <p:sldId id="416" r:id="rId37"/>
    <p:sldId id="417" r:id="rId38"/>
    <p:sldId id="418" r:id="rId39"/>
    <p:sldId id="414" r:id="rId40"/>
    <p:sldId id="415" r:id="rId41"/>
    <p:sldId id="270" r:id="rId42"/>
    <p:sldId id="271" r:id="rId43"/>
    <p:sldId id="303" r:id="rId44"/>
    <p:sldId id="259" r:id="rId45"/>
    <p:sldId id="421" r:id="rId46"/>
    <p:sldId id="297" r:id="rId47"/>
    <p:sldId id="293" r:id="rId48"/>
    <p:sldId id="294" r:id="rId49"/>
    <p:sldId id="30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7F6B"/>
    <a:srgbClr val="FFFF00"/>
    <a:srgbClr val="FFFF99"/>
    <a:srgbClr val="FFFFCC"/>
    <a:srgbClr val="FFFF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1410"/>
  </p:normalViewPr>
  <p:slideViewPr>
    <p:cSldViewPr>
      <p:cViewPr varScale="1">
        <p:scale>
          <a:sx n="61" d="100"/>
          <a:sy n="61" d="100"/>
        </p:scale>
        <p:origin x="5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12418-D801-4835-8A41-B1562543FF04}" type="datetimeFigureOut">
              <a:rPr lang="en-US" smtClean="0"/>
              <a:pPr/>
              <a:t>3/2/2022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5E5E2-CBD2-4E54-8E1B-9AFD05EE07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122F95-9F20-1D48-8991-9C5F29B5165A}"/>
              </a:ext>
            </a:extLst>
          </p:cNvPr>
          <p:cNvSpPr>
            <a:spLocks noGrp="1" noChangeArrowheads="1"/>
          </p:cNvSpPr>
          <p:nvPr>
            <p:ph type="sldNum" sz="quarter" idx="5"/>
          </p:nvPr>
        </p:nvSpPr>
        <p:spPr>
          <a:ln/>
        </p:spPr>
        <p:txBody>
          <a:bodyPr/>
          <a:lstStyle/>
          <a:p>
            <a:fld id="{6D5D3428-638F-784F-9DC5-9F098F90FE85}" type="slidenum">
              <a:rPr lang="en-US" altLang="en-US"/>
              <a:pPr/>
              <a:t>4</a:t>
            </a:fld>
            <a:endParaRPr lang="en-US" altLang="en-US"/>
          </a:p>
        </p:txBody>
      </p:sp>
      <p:sp>
        <p:nvSpPr>
          <p:cNvPr id="250882" name="Rectangle 2">
            <a:extLst>
              <a:ext uri="{FF2B5EF4-FFF2-40B4-BE49-F238E27FC236}">
                <a16:creationId xmlns:a16="http://schemas.microsoft.com/office/drawing/2014/main" id="{7A42967F-C82C-4F4B-BF60-B330237E52AD}"/>
              </a:ext>
            </a:extLst>
          </p:cNvPr>
          <p:cNvSpPr>
            <a:spLocks noGrp="1" noRot="1" noChangeAspect="1" noChangeArrowheads="1" noTextEdit="1"/>
          </p:cNvSpPr>
          <p:nvPr>
            <p:ph type="sldImg"/>
          </p:nvPr>
        </p:nvSpPr>
        <p:spPr>
          <a:ln/>
        </p:spPr>
      </p:sp>
      <p:sp>
        <p:nvSpPr>
          <p:cNvPr id="250883" name="Rectangle 3">
            <a:extLst>
              <a:ext uri="{FF2B5EF4-FFF2-40B4-BE49-F238E27FC236}">
                <a16:creationId xmlns:a16="http://schemas.microsoft.com/office/drawing/2014/main" id="{728FB0A8-A7F2-EE4E-B7CD-F91A243B6BC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9871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91BCB-2728-4EC4-A5FF-812C70A7D4E5}" type="slidenum">
              <a:rPr lang="hu-HU"/>
              <a:pPr/>
              <a:t>24</a:t>
            </a:fld>
            <a:endParaRPr lang="hu-HU"/>
          </a:p>
        </p:txBody>
      </p:sp>
      <p:sp>
        <p:nvSpPr>
          <p:cNvPr id="79874" name="Rectangle 2"/>
          <p:cNvSpPr>
            <a:spLocks noGrp="1" noRot="1" noChangeAspect="1" noChangeArrowheads="1" noTextEdit="1"/>
          </p:cNvSpPr>
          <p:nvPr>
            <p:ph type="sldImg"/>
          </p:nvPr>
        </p:nvSpPr>
        <p:spPr>
          <a:xfrm>
            <a:off x="1798638" y="685800"/>
            <a:ext cx="3275012" cy="2455863"/>
          </a:xfrm>
          <a:ln/>
        </p:spPr>
      </p:sp>
      <p:sp>
        <p:nvSpPr>
          <p:cNvPr id="79875"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E2682-FC8F-4037-A5A9-91C853F8DA3B}" type="slidenum">
              <a:rPr lang="hu-HU"/>
              <a:pPr/>
              <a:t>25</a:t>
            </a:fld>
            <a:endParaRPr lang="hu-HU"/>
          </a:p>
        </p:txBody>
      </p:sp>
      <p:sp>
        <p:nvSpPr>
          <p:cNvPr id="91138" name="Rectangle 2"/>
          <p:cNvSpPr>
            <a:spLocks noGrp="1" noRot="1" noChangeAspect="1" noChangeArrowheads="1" noTextEdit="1"/>
          </p:cNvSpPr>
          <p:nvPr>
            <p:ph type="sldImg"/>
          </p:nvPr>
        </p:nvSpPr>
        <p:spPr>
          <a:xfrm>
            <a:off x="1798638" y="685800"/>
            <a:ext cx="3275012" cy="2455863"/>
          </a:xfrm>
          <a:ln/>
        </p:spPr>
      </p:sp>
      <p:sp>
        <p:nvSpPr>
          <p:cNvPr id="91139"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B3226-FEF1-48EA-9FFA-DFD1A52DA37A}" type="slidenum">
              <a:rPr lang="hu-HU"/>
              <a:pPr/>
              <a:t>26</a:t>
            </a:fld>
            <a:endParaRPr lang="hu-HU"/>
          </a:p>
        </p:txBody>
      </p:sp>
      <p:sp>
        <p:nvSpPr>
          <p:cNvPr id="93186" name="Rectangle 2"/>
          <p:cNvSpPr>
            <a:spLocks noGrp="1" noRot="1" noChangeAspect="1" noChangeArrowheads="1" noTextEdit="1"/>
          </p:cNvSpPr>
          <p:nvPr>
            <p:ph type="sldImg"/>
          </p:nvPr>
        </p:nvSpPr>
        <p:spPr>
          <a:xfrm>
            <a:off x="1798638" y="685800"/>
            <a:ext cx="3275012" cy="2455863"/>
          </a:xfrm>
          <a:ln/>
        </p:spPr>
      </p:sp>
      <p:sp>
        <p:nvSpPr>
          <p:cNvPr id="93187"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EDC89-5379-48BB-BB72-4DA9216ADE87}" type="slidenum">
              <a:rPr lang="hu-HU"/>
              <a:pPr/>
              <a:t>27</a:t>
            </a:fld>
            <a:endParaRPr lang="hu-HU"/>
          </a:p>
        </p:txBody>
      </p:sp>
      <p:sp>
        <p:nvSpPr>
          <p:cNvPr id="95234" name="Rectangle 2"/>
          <p:cNvSpPr>
            <a:spLocks noGrp="1" noRot="1" noChangeAspect="1" noChangeArrowheads="1" noTextEdit="1"/>
          </p:cNvSpPr>
          <p:nvPr>
            <p:ph type="sldImg"/>
          </p:nvPr>
        </p:nvSpPr>
        <p:spPr>
          <a:xfrm>
            <a:off x="1798638" y="685800"/>
            <a:ext cx="3275012" cy="2455863"/>
          </a:xfrm>
          <a:ln/>
        </p:spPr>
      </p:sp>
      <p:sp>
        <p:nvSpPr>
          <p:cNvPr id="95235"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a:defRPr/>
            </a:pPr>
            <a:endParaRPr lang="en-US" dirty="0">
              <a:cs typeface="msgothic" charset="0"/>
            </a:endParaRPr>
          </a:p>
        </p:txBody>
      </p:sp>
      <p:sp>
        <p:nvSpPr>
          <p:cNvPr id="20482" name="Text Box 2"/>
          <p:cNvSpPr txBox="1">
            <a:spLocks noGrp="1" noChangeArrowheads="1"/>
          </p:cNvSpPr>
          <p:nvPr>
            <p:ph type="body"/>
          </p:nvPr>
        </p:nvSpPr>
        <p:spPr>
          <a:xfrm>
            <a:off x="1046350" y="4352637"/>
            <a:ext cx="4770904" cy="5713557"/>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ormAutofit fontScale="92500" lnSpcReduction="20000"/>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defRPr/>
            </a:pPr>
            <a:r>
              <a:rPr lang="en-GB" dirty="0">
                <a:latin typeface="Arial" charset="0"/>
                <a:cs typeface="msgothic" charset="0"/>
              </a:rPr>
              <a:t>Summary of Statin Initiation Recommendations for the Treatment of Blood Cholesterol to Reduce ASCVD Risk in Adults (See Figures 3, 4, and 5 for More Detailed Management Information). Colors correspond to the Classes of Recommendation in Table 1. Assessment of the potential for benefit and risk from statin therapy for ASCVD prevention provides the </a:t>
            </a:r>
            <a:r>
              <a:rPr lang="en-GB" i="1" dirty="0">
                <a:latin typeface="Arial" charset="0"/>
                <a:cs typeface="msgothic" charset="0"/>
              </a:rPr>
              <a:t>framework</a:t>
            </a:r>
            <a:r>
              <a:rPr lang="en-GB" dirty="0">
                <a:latin typeface="Arial" charset="0"/>
                <a:cs typeface="msgothic" charset="0"/>
              </a:rPr>
              <a:t> for clinical decision making incorporating patient preferences. *Percent reduction in LDL-C can be used as an indication of response and adherence to therapy, but is not in itself a treatment goal. †The Pooled Cohort Equations can be used to estimate 10-year ASCVD risk in individuals with and without diabetes. The estimator within this application should be used to inform decision making in primary prevention patients not on a statin. ‡Consider moderate-intensity statin as more appropriate in low-risk individuals. §For those in whom a risk assessment is uncertain, consider factors such as primary LDL-C ≥160 mg/dL or other evidence of genetic hyperlipidemias, family history of premature ASCVD with onset &lt;55 years of age in a first-degree male relative or &lt;65 years of age in a first-degree female relative, hs-CRP ≥2 mg/L, CAC score ≥300 Agatston units, or ≥75th percentile for age, sex, and ethnicity (for additional information, see http://www.mesa-nhlbi.org/CACReference.aspx), ABI &lt;0.9, or lifetime risk of ASCVD. Additional factors that may aid in individual risk assessment may be identified in the future. ‖Potential ASCVD risk-reduction benefits. The absolute reduction in ASCVD events from moderate- or high-intensity statin therapy can be approximated by multiplying the estimated 10-year ASCVD risk by the anticipated relative-risk reduction from the intensity of statin initiated (~30% for moderate-intensity statin or ~45% for high-intensity statin therapy). The net ASCVD risk-reduction benefit is estimated from the number of potential ASCVD events prevented with a statin, compared to the number of potential excess adverse effects. ¶Potential adverse effects. The excess risk of diabetes is the main consideration in ~0.1 excess cases per 100 individuals treated with a moderate-intensity statin for 1 year and ~0.3 excess cases per 100 individuals treated with a high-intensity statin for 1 year. In RCTs, both statin-treated and placebo-treated participants experienced the same rate of muscle symptoms. The actual rate of statin-related muscle symptoms in the clinical population is unclear. Muscle symptoms attributed to statin therapy should be evaluated (see Table 8, Safety Recommendation 8). ABI indicates ankle-brachial index; ASCVD, atherosclerotic cardiovascular disease; CAC, coronary artery calcium; hs-CRP, high-sensitivity C-reactive protein; LDL-C, low-density lipoprotein cholesterol; MI, myocardial infarction; and RCT, randomized controlled trial.</a:t>
            </a:r>
          </a:p>
        </p:txBody>
      </p:sp>
    </p:spTree>
    <p:extLst>
      <p:ext uri="{BB962C8B-B14F-4D97-AF65-F5344CB8AC3E}">
        <p14:creationId xmlns:p14="http://schemas.microsoft.com/office/powerpoint/2010/main" val="2515234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FA0E570-8EA9-48A1-81D6-D3E118785AFA}" type="slidenum">
              <a:rPr lang="en-US"/>
              <a:pPr/>
              <a:t>43</a:t>
            </a:fld>
            <a:endParaRPr lang="en-US"/>
          </a:p>
        </p:txBody>
      </p:sp>
      <p:sp>
        <p:nvSpPr>
          <p:cNvPr id="47106" name="Rectangle 2"/>
          <p:cNvSpPr>
            <a:spLocks noGrp="1" noRot="1" noChangeAspect="1" noChangeArrowheads="1" noTextEdit="1"/>
          </p:cNvSpPr>
          <p:nvPr>
            <p:ph type="sldImg"/>
          </p:nvPr>
        </p:nvSpPr>
        <p:spPr>
          <a:xfrm>
            <a:off x="1143000" y="687388"/>
            <a:ext cx="4572000" cy="3429000"/>
          </a:xfrm>
          <a:ln/>
        </p:spPr>
      </p:sp>
      <p:sp>
        <p:nvSpPr>
          <p:cNvPr id="47107" name="Rectangle 3"/>
          <p:cNvSpPr>
            <a:spLocks noGrp="1" noChangeArrowheads="1"/>
          </p:cNvSpPr>
          <p:nvPr>
            <p:ph type="body" idx="1"/>
          </p:nvPr>
        </p:nvSpPr>
        <p:spPr>
          <a:xfrm>
            <a:off x="1022350" y="4202113"/>
            <a:ext cx="4856163" cy="4114800"/>
          </a:xfrm>
        </p:spPr>
        <p:txBody>
          <a:bodyPr>
            <a:normAutofit fontScale="92500"/>
          </a:bodyPr>
          <a:lstStyle/>
          <a:p>
            <a:pPr>
              <a:lnSpc>
                <a:spcPct val="90000"/>
              </a:lnSpc>
            </a:pPr>
            <a:r>
              <a:rPr lang="en-US" b="1" u="sng"/>
              <a:t>Key Point</a:t>
            </a:r>
            <a:r>
              <a:rPr lang="en-US" b="1" u="sng" baseline="30000"/>
              <a:t>1</a:t>
            </a:r>
            <a:r>
              <a:rPr lang="en-US" b="1" u="sng"/>
              <a:t>:</a:t>
            </a:r>
            <a:r>
              <a:rPr lang="en-US"/>
              <a:t> </a:t>
            </a:r>
          </a:p>
          <a:p>
            <a:pPr>
              <a:lnSpc>
                <a:spcPct val="90000"/>
              </a:lnSpc>
            </a:pPr>
            <a:r>
              <a:rPr lang="en-US"/>
              <a:t>This meta-regression analysis found that nonstatin (diet, bile acid sequestrants, and ileal bypass surgery) and statin interventions seemed to reduce CHD risk, consistent with a 1-to-1 relationship described by the National Cholesterol Education Program (NCEP).</a:t>
            </a:r>
          </a:p>
          <a:p>
            <a:pPr>
              <a:lnSpc>
                <a:spcPct val="90000"/>
              </a:lnSpc>
            </a:pPr>
            <a:r>
              <a:rPr lang="en-US" b="1" u="sng"/>
              <a:t>Additional Background Information</a:t>
            </a:r>
            <a:r>
              <a:rPr lang="en-US" b="1" u="sng" baseline="30000"/>
              <a:t>1</a:t>
            </a:r>
            <a:r>
              <a:rPr lang="en-US" b="1" u="sng"/>
              <a:t>:</a:t>
            </a:r>
          </a:p>
          <a:p>
            <a:pPr>
              <a:lnSpc>
                <a:spcPct val="90000"/>
              </a:lnSpc>
            </a:pPr>
            <a:r>
              <a:rPr lang="en-US"/>
              <a:t>Results from a large number of studies with clinical events (eg, CHD, myocardial infarction [MI]) as end points showed that the risk for specific CHD events decreased as LDL-C decreased. </a:t>
            </a:r>
          </a:p>
          <a:p>
            <a:pPr>
              <a:lnSpc>
                <a:spcPct val="90000"/>
              </a:lnSpc>
            </a:pPr>
            <a:r>
              <a:rPr lang="en-US"/>
              <a:t>This relationship is strongly supported by the aggregate clinical trial evidence. </a:t>
            </a:r>
          </a:p>
          <a:p>
            <a:pPr>
              <a:lnSpc>
                <a:spcPct val="90000"/>
              </a:lnSpc>
            </a:pPr>
            <a:r>
              <a:rPr lang="en-US"/>
              <a:t>The figure shows the estimated change in the 5-year relative risk of nonfatal MI or CHD death associated with mean LDL-C reduction for the diet, bile acid sequestrant, surgery, and statin trials (dashed line) along with the 95% probability interval (dotted lines). The solid line has a slope of 1. The crude risk estimates from the individual studies are plotted along with their associated 95% confidence intervals.</a:t>
            </a:r>
          </a:p>
          <a:p>
            <a:pPr>
              <a:lnSpc>
                <a:spcPct val="90000"/>
              </a:lnSpc>
            </a:pPr>
            <a:r>
              <a:rPr lang="en-US"/>
              <a:t>   MRC = Medical Research Council; LRC = Lipid Research Clinics; NHLBI = National Heart, Lung, and Blood Institute; POSCH = Program on the Surgical Control of the Hyperlipidemias; 4S = Scandinavian Simvastatin Survival Study; WOSCOPS = West of Scotland Coronary Prevention Study; CARE = Cholesterol and Recurrent Events study; LIPID = Long-Term Intervention with Pravastatin in Ischemic Disease; AF/TexCAPS = Air Force/Texas Coronary Atherosclerosis Prevention Study; HPS = Heart Protection Study; ALERT = Assessment of LEscol in Renal Transplantation; PROSPER = PROspective Study of Pravastatin in the Elderly at Risk; ASCOT-LLA = Anglo-Scandinavian Cardiac Outcomes Trial–Lipid Lowering Arm; CARDS = Collaborative Atorvastatin Diabetes Study.</a:t>
            </a:r>
          </a:p>
          <a:p>
            <a:pPr>
              <a:lnSpc>
                <a:spcPct val="90000"/>
              </a:lnSpc>
            </a:pPr>
            <a:endParaRPr lang="en-US"/>
          </a:p>
        </p:txBody>
      </p:sp>
      <p:sp>
        <p:nvSpPr>
          <p:cNvPr id="47108" name="Rectangle 4"/>
          <p:cNvSpPr>
            <a:spLocks noChangeArrowheads="1"/>
          </p:cNvSpPr>
          <p:nvPr/>
        </p:nvSpPr>
        <p:spPr bwMode="auto">
          <a:xfrm>
            <a:off x="965200" y="8270875"/>
            <a:ext cx="5588000" cy="712788"/>
          </a:xfrm>
          <a:prstGeom prst="rect">
            <a:avLst/>
          </a:prstGeom>
          <a:noFill/>
          <a:ln w="9525">
            <a:noFill/>
            <a:miter lim="800000"/>
            <a:headEnd/>
            <a:tailEnd/>
          </a:ln>
          <a:effectLst/>
        </p:spPr>
        <p:txBody>
          <a:bodyPr lIns="0" tIns="0" rIns="0" bIns="0" anchor="b">
            <a:spAutoFit/>
          </a:bodyPr>
          <a:lstStyle/>
          <a:p>
            <a:pPr marL="163513" indent="-163513" defTabSz="881063">
              <a:spcBef>
                <a:spcPts val="488"/>
              </a:spcBef>
            </a:pPr>
            <a:r>
              <a:rPr lang="en-US" sz="1000" b="1" u="sng"/>
              <a:t>Reference:</a:t>
            </a:r>
            <a:endParaRPr lang="en-US" sz="1000"/>
          </a:p>
          <a:p>
            <a:pPr marL="163513" indent="-163513" defTabSz="881063">
              <a:spcBef>
                <a:spcPts val="488"/>
              </a:spcBef>
            </a:pPr>
            <a:r>
              <a:rPr lang="en-US" sz="1000" b="1"/>
              <a:t>1. 	</a:t>
            </a:r>
            <a:r>
              <a:rPr lang="en-US" sz="1000"/>
              <a:t>Robinson JG, Smith B, Maheshwari N, Schrott H. Pleiotropic effects of statins: benefit beyond    cholesterol reduction? A meta-regression analysis. </a:t>
            </a:r>
            <a:r>
              <a:rPr lang="en-US" sz="1000" i="1"/>
              <a:t>J Am Coll Cardiol</a:t>
            </a:r>
            <a:r>
              <a:rPr lang="en-US" sz="1000"/>
              <a:t>. 2005;46:1855–1862.</a:t>
            </a:r>
          </a:p>
          <a:p>
            <a:pPr marL="163513" indent="-163513" defTabSz="881063">
              <a:spcBef>
                <a:spcPts val="488"/>
              </a:spcBef>
            </a:pPr>
            <a:endParaRPr lang="en-US"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sd</a:t>
            </a:r>
          </a:p>
        </p:txBody>
      </p:sp>
      <p:sp>
        <p:nvSpPr>
          <p:cNvPr id="4" name="Slide Number Placeholder 3"/>
          <p:cNvSpPr>
            <a:spLocks noGrp="1"/>
          </p:cNvSpPr>
          <p:nvPr>
            <p:ph type="sldNum" sz="quarter" idx="10"/>
          </p:nvPr>
        </p:nvSpPr>
        <p:spPr/>
        <p:txBody>
          <a:bodyPr/>
          <a:lstStyle/>
          <a:p>
            <a:fld id="{8D95E5E2-CBD2-4E54-8E1B-9AFD05EE0713}" type="slidenum">
              <a:rPr lang="en-US" smtClean="0"/>
              <a:pPr/>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B797D1-8669-0540-8101-9520DFF8BC0C}"/>
              </a:ext>
            </a:extLst>
          </p:cNvPr>
          <p:cNvSpPr>
            <a:spLocks noGrp="1" noChangeArrowheads="1"/>
          </p:cNvSpPr>
          <p:nvPr>
            <p:ph type="sldNum" sz="quarter" idx="5"/>
          </p:nvPr>
        </p:nvSpPr>
        <p:spPr>
          <a:ln/>
        </p:spPr>
        <p:txBody>
          <a:bodyPr/>
          <a:lstStyle/>
          <a:p>
            <a:fld id="{35F47671-55BC-034F-AB79-FA446FDFA976}" type="slidenum">
              <a:rPr lang="en-US" altLang="en-US"/>
              <a:pPr/>
              <a:t>7</a:t>
            </a:fld>
            <a:endParaRPr lang="en-US" altLang="en-US"/>
          </a:p>
        </p:txBody>
      </p:sp>
      <p:sp>
        <p:nvSpPr>
          <p:cNvPr id="256002" name="Rectangle 2">
            <a:extLst>
              <a:ext uri="{FF2B5EF4-FFF2-40B4-BE49-F238E27FC236}">
                <a16:creationId xmlns:a16="http://schemas.microsoft.com/office/drawing/2014/main" id="{2DFDC37A-EFCB-B842-B7C6-D46322E7D46A}"/>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CF45FE41-4306-4C48-8947-225F13C80DF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9086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B163D96-B318-5A49-8BA0-9AA5672409B9}"/>
              </a:ext>
            </a:extLst>
          </p:cNvPr>
          <p:cNvSpPr>
            <a:spLocks noGrp="1" noChangeArrowheads="1"/>
          </p:cNvSpPr>
          <p:nvPr>
            <p:ph type="sldNum" sz="quarter" idx="5"/>
          </p:nvPr>
        </p:nvSpPr>
        <p:spPr>
          <a:ln/>
        </p:spPr>
        <p:txBody>
          <a:bodyPr/>
          <a:lstStyle/>
          <a:p>
            <a:fld id="{42E2D29C-37A3-9845-AFDA-FB952E246D9F}" type="slidenum">
              <a:rPr lang="en-US" altLang="en-US"/>
              <a:pPr/>
              <a:t>8</a:t>
            </a:fld>
            <a:endParaRPr lang="en-US" altLang="en-US"/>
          </a:p>
        </p:txBody>
      </p:sp>
      <p:sp>
        <p:nvSpPr>
          <p:cNvPr id="252930" name="Rectangle 2">
            <a:extLst>
              <a:ext uri="{FF2B5EF4-FFF2-40B4-BE49-F238E27FC236}">
                <a16:creationId xmlns:a16="http://schemas.microsoft.com/office/drawing/2014/main" id="{72006C66-F29A-9F4B-88E7-9126493B8DC0}"/>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id="{C48F18A7-D628-B54D-ADC2-9CB7EAFBE08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0417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D4BE93-5C1E-CE4F-813C-7BF4BE3A929E}"/>
              </a:ext>
            </a:extLst>
          </p:cNvPr>
          <p:cNvSpPr>
            <a:spLocks noGrp="1" noChangeArrowheads="1"/>
          </p:cNvSpPr>
          <p:nvPr>
            <p:ph type="sldNum" sz="quarter" idx="5"/>
          </p:nvPr>
        </p:nvSpPr>
        <p:spPr>
          <a:ln/>
        </p:spPr>
        <p:txBody>
          <a:bodyPr/>
          <a:lstStyle/>
          <a:p>
            <a:fld id="{307C3E5A-1449-7F44-8F61-F1D6DE6C5AC4}" type="slidenum">
              <a:rPr lang="en-US" altLang="en-US"/>
              <a:pPr/>
              <a:t>10</a:t>
            </a:fld>
            <a:endParaRPr lang="en-US" altLang="en-US"/>
          </a:p>
        </p:txBody>
      </p:sp>
      <p:sp>
        <p:nvSpPr>
          <p:cNvPr id="253954" name="Rectangle 2">
            <a:extLst>
              <a:ext uri="{FF2B5EF4-FFF2-40B4-BE49-F238E27FC236}">
                <a16:creationId xmlns:a16="http://schemas.microsoft.com/office/drawing/2014/main" id="{B3C3BFBA-6189-0D41-BAB7-ADE6CEB3FA51}"/>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id="{5AE7BFCB-723C-494E-AC7C-B1B042259A2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8882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B1F8AC-8B47-604C-B2E8-C96CE4D8E75D}"/>
              </a:ext>
            </a:extLst>
          </p:cNvPr>
          <p:cNvSpPr>
            <a:spLocks noGrp="1" noChangeArrowheads="1"/>
          </p:cNvSpPr>
          <p:nvPr>
            <p:ph type="sldNum" sz="quarter" idx="5"/>
          </p:nvPr>
        </p:nvSpPr>
        <p:spPr>
          <a:ln/>
        </p:spPr>
        <p:txBody>
          <a:bodyPr/>
          <a:lstStyle/>
          <a:p>
            <a:fld id="{78AD9EA9-A447-3D48-9756-40E8D38E20E2}" type="slidenum">
              <a:rPr lang="en-US" altLang="en-US"/>
              <a:pPr/>
              <a:t>12</a:t>
            </a:fld>
            <a:endParaRPr lang="en-US" altLang="en-US"/>
          </a:p>
        </p:txBody>
      </p:sp>
      <p:sp>
        <p:nvSpPr>
          <p:cNvPr id="254978" name="Rectangle 2">
            <a:extLst>
              <a:ext uri="{FF2B5EF4-FFF2-40B4-BE49-F238E27FC236}">
                <a16:creationId xmlns:a16="http://schemas.microsoft.com/office/drawing/2014/main" id="{207B28F5-76E9-924E-B391-5690310C388F}"/>
              </a:ext>
            </a:extLst>
          </p:cNvPr>
          <p:cNvSpPr>
            <a:spLocks noGrp="1" noRot="1" noChangeAspect="1" noChangeArrowheads="1" noTextEdit="1"/>
          </p:cNvSpPr>
          <p:nvPr>
            <p:ph type="sldImg"/>
          </p:nvPr>
        </p:nvSpPr>
        <p:spPr>
          <a:ln/>
        </p:spPr>
      </p:sp>
      <p:sp>
        <p:nvSpPr>
          <p:cNvPr id="254979" name="Rectangle 3">
            <a:extLst>
              <a:ext uri="{FF2B5EF4-FFF2-40B4-BE49-F238E27FC236}">
                <a16:creationId xmlns:a16="http://schemas.microsoft.com/office/drawing/2014/main" id="{477A43FC-1B15-1B43-ADE5-9ED735D241F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4524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75300-A0DC-46BA-832F-AB0E0BEDB1CF}" type="slidenum">
              <a:rPr lang="en-US"/>
              <a:pPr/>
              <a:t>16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1000"/>
              <a:t>Lipoprotein metabolism has a key role in atherogenesis. It involves the transport of lipids, particularly cholesterol and triglycerides, in the blood. The intestine absorbs dietary fat and packages it into chylomicrons (large triglyceride-rich lipoproteins), which are transported to peripheral tissues through the blood. In muscle and adipose tissues, the enzyme lipoprotein lipase breaks down chylomicrons, and fatty acids enter these tissues. The chylomicron remnants are subsequently taken up by the liver. The liver loads lipids onto apoB and secretes very-low-density lipoproteins (VLDLs), which undergo lipolysis by lipoprotein lipase to form low-density lipoproteins (LDLs). LDLs are then taken up by the liver through binding to the LDL receptor (LDLR), as well as through other pathways. By contrast, high-density lipoproteins (HDLs) are generated by the intestine and the liver through the secretion of lipid-free apoA-I. ApoA-I then recruits cholesterol from these organs through the actions of the transporter ABCA1, forming nascent HDLs, and this protects apoA-I from being rapidly degraded in the kidneys. In the peripheral tissues, nascent HDLs promote the efflux of cholesterol from tissues, including from macrophages, through the actions of ABCA1. Mature HDLs also promote this efflux but through the actions of ABCG1. (In macrophages, the nuclear receptor LXR upregulates the production of both ABCA1 and ABCG1.) The free (unesterified) cholesterol in nascent HDLs is esterified to cholesteryl ester by the enzyme lecithin cholesterol acyltransferase (LCAT), creating mature HDLs. The cholesterol in HDLs is returned to the liver both directly, through uptake by the receptor SR-BI, and indirectly, by transfer to LDLs and VLDLs through the cholesteryl ester transfer protein (CETP). The lipid content of HDLs is altered by the enzymes hepatic lipase and endothelial lipase and by the transfer proteins CETP and phospholipid transfer protein (PLTP), affecting HDL catabolism.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6EB09-55AF-4D52-841D-CA7F548DC0C9}" type="slidenum">
              <a:rPr lang="hu-HU"/>
              <a:pPr/>
              <a:t>17</a:t>
            </a:fld>
            <a:endParaRPr lang="hu-HU"/>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p:spPr>
        <p:txBody>
          <a:bodyPr/>
          <a:lstStyle/>
          <a:p>
            <a:r>
              <a:rPr lang="en-US" b="1"/>
              <a:t>HDL and reverse cholesterol transport</a:t>
            </a:r>
            <a:endParaRPr lang="en-US" b="1" i="1"/>
          </a:p>
          <a:p>
            <a:r>
              <a:rPr lang="en-US"/>
              <a:t>HDL is believed to protect against atherosclerosis at least in part through the process of reverse cholesterol transport, whereby excess free cholesterol (FC) is removed from cells in peripheral tissues, such as macrophages within the arterial wall, and returned to the liver for excretion in the bile.  FC is generated in part by the hydrolysis of intracellular cholesteryl ester (CE) stores. Several key molecules play a role in reverse cholesterol transport, including ATP-binding cassette protein A1 (ABCA1), lecithin:cholesterol acyltransferase (LCAT), and scavenger receptor class-B, type I (SR-BI).  Promotion of this pathway could in theory help reduce atherosclerosis.</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9B06D-C19C-40EA-8C45-63390F001128}" type="slidenum">
              <a:rPr lang="hu-HU"/>
              <a:pPr/>
              <a:t>20</a:t>
            </a:fld>
            <a:endParaRPr lang="hu-HU"/>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400" y="4343400"/>
            <a:ext cx="5029200" cy="4114800"/>
          </a:xfrm>
        </p:spPr>
        <p:txBody>
          <a:bodyPr/>
          <a:lstStyle/>
          <a:p>
            <a:r>
              <a:rPr lang="en-US" b="1" dirty="0" err="1"/>
              <a:t>Atherogenic</a:t>
            </a:r>
            <a:r>
              <a:rPr lang="en-US" b="1" dirty="0"/>
              <a:t> particles</a:t>
            </a:r>
          </a:p>
          <a:p>
            <a:r>
              <a:rPr lang="en-US" dirty="0"/>
              <a:t>Not only is LDL-C a risk factor for cardiovascular disease, but triglyceride-rich lipoproteins</a:t>
            </a:r>
            <a:r>
              <a:rPr lang="en-US" dirty="0">
                <a:cs typeface="Times New Roman" pitchFamily="18" charset="0"/>
              </a:rPr>
              <a:t>—very low density lipoprotein (VLDL), VLDL remnants, and intermediate-density lipoprotein (IDL)—</a:t>
            </a:r>
            <a:r>
              <a:rPr lang="en-US" dirty="0"/>
              <a:t>may also increase the risk of heart disease.  The NCEP ATP III uses non-HDL-C principally as a surrogate for these </a:t>
            </a:r>
            <a:r>
              <a:rPr lang="en-US" dirty="0" err="1"/>
              <a:t>atherogenic</a:t>
            </a:r>
            <a:r>
              <a:rPr lang="en-US" dirty="0"/>
              <a:t> particles.</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FC1EE-E670-4BCF-BB5C-9DD77D608205}" type="slidenum">
              <a:rPr lang="hu-HU"/>
              <a:pPr/>
              <a:t>21</a:t>
            </a:fld>
            <a:endParaRPr lang="hu-HU"/>
          </a:p>
        </p:txBody>
      </p:sp>
      <p:sp>
        <p:nvSpPr>
          <p:cNvPr id="149506" name="Rectangle 2"/>
          <p:cNvSpPr>
            <a:spLocks noGrp="1" noRot="1" noChangeAspect="1" noChangeArrowheads="1" noTextEdit="1"/>
          </p:cNvSpPr>
          <p:nvPr>
            <p:ph type="sldImg"/>
          </p:nvPr>
        </p:nvSpPr>
        <p:spPr>
          <a:xfrm>
            <a:off x="1798638" y="685800"/>
            <a:ext cx="3275012" cy="2455863"/>
          </a:xfrm>
          <a:ln/>
        </p:spPr>
      </p:sp>
      <p:sp>
        <p:nvSpPr>
          <p:cNvPr id="149507"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32B1-842E-DE47-BF9F-1B0A2EBF848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43A9EFF-538C-DD46-A73F-4727E8A2F45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869BDBE-F553-6C4C-94B0-E06205D3A13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F977D0-2518-0D4E-AB2A-B5BBBDD5C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2BC5A-19C1-CA40-B358-9603368A4EA5}"/>
              </a:ext>
            </a:extLst>
          </p:cNvPr>
          <p:cNvSpPr>
            <a:spLocks noGrp="1"/>
          </p:cNvSpPr>
          <p:nvPr>
            <p:ph type="sldNum" sz="quarter" idx="12"/>
          </p:nvPr>
        </p:nvSpPr>
        <p:spPr/>
        <p:txBody>
          <a:bodyPr/>
          <a:lstStyle/>
          <a:p>
            <a:fld id="{19CE1323-4986-433E-B983-22801426F330}" type="slidenum">
              <a:rPr lang="en-US" smtClean="0"/>
              <a:pPr/>
              <a:t>‹#›</a:t>
            </a:fld>
            <a:endParaRPr lang="en-US"/>
          </a:p>
        </p:txBody>
      </p:sp>
    </p:spTree>
    <p:extLst>
      <p:ext uri="{BB962C8B-B14F-4D97-AF65-F5344CB8AC3E}">
        <p14:creationId xmlns:p14="http://schemas.microsoft.com/office/powerpoint/2010/main" val="398671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9249-39C9-C341-AD13-CC2ABFB73B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A6B200-13B4-4142-8EE2-A1DF96766B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AAFC4-221A-1249-87BA-FBE9D19616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28DAA01-3B25-2245-BECC-6686861F0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AC0EB-479F-5C4C-8793-859157F9EB5B}"/>
              </a:ext>
            </a:extLst>
          </p:cNvPr>
          <p:cNvSpPr>
            <a:spLocks noGrp="1"/>
          </p:cNvSpPr>
          <p:nvPr>
            <p:ph type="sldNum" sz="quarter" idx="12"/>
          </p:nvPr>
        </p:nvSpPr>
        <p:spPr/>
        <p:txBody>
          <a:bodyPr/>
          <a:lstStyle/>
          <a:p>
            <a:fld id="{8B60DF08-25F4-4F01-9834-AD31DD64DF60}" type="slidenum">
              <a:rPr lang="en-US" smtClean="0"/>
              <a:pPr/>
              <a:t>‹#›</a:t>
            </a:fld>
            <a:endParaRPr lang="en-US"/>
          </a:p>
        </p:txBody>
      </p:sp>
    </p:spTree>
    <p:extLst>
      <p:ext uri="{BB962C8B-B14F-4D97-AF65-F5344CB8AC3E}">
        <p14:creationId xmlns:p14="http://schemas.microsoft.com/office/powerpoint/2010/main" val="304936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3D2C8-FED9-6448-BA40-8C7B129FB27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0EC4D7-68D9-1142-BFF5-231ABE8609E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C7F68-66DC-1C45-AA08-06C1EF2C67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E0E252A-EB75-F64C-8883-31160319F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696CB-3504-504C-89D1-6474669CD836}"/>
              </a:ext>
            </a:extLst>
          </p:cNvPr>
          <p:cNvSpPr>
            <a:spLocks noGrp="1"/>
          </p:cNvSpPr>
          <p:nvPr>
            <p:ph type="sldNum" sz="quarter" idx="12"/>
          </p:nvPr>
        </p:nvSpPr>
        <p:spPr/>
        <p:txBody>
          <a:bodyPr/>
          <a:lstStyle/>
          <a:p>
            <a:fld id="{BE739A60-3C73-483C-882E-0255A62C04E3}" type="slidenum">
              <a:rPr lang="en-US" smtClean="0"/>
              <a:pPr/>
              <a:t>‹#›</a:t>
            </a:fld>
            <a:endParaRPr lang="en-US"/>
          </a:p>
        </p:txBody>
      </p:sp>
    </p:spTree>
    <p:extLst>
      <p:ext uri="{BB962C8B-B14F-4D97-AF65-F5344CB8AC3E}">
        <p14:creationId xmlns:p14="http://schemas.microsoft.com/office/powerpoint/2010/main" val="222296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D612ED2-2DAA-4B5B-AC71-067C5C8E9C52}" type="slidenum">
              <a:rPr lang="en-US"/>
              <a:pPr/>
              <a:t>‹#›</a:t>
            </a:fld>
            <a:endParaRPr lang="en-US"/>
          </a:p>
        </p:txBody>
      </p:sp>
    </p:spTree>
    <p:extLst>
      <p:ext uri="{BB962C8B-B14F-4D97-AF65-F5344CB8AC3E}">
        <p14:creationId xmlns:p14="http://schemas.microsoft.com/office/powerpoint/2010/main" val="23705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E30F-BB02-8946-9A5C-387CB79D01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74EBF1-2DDA-6E46-BD91-392B7A95B7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68F37-B9CD-C947-9101-E93A37F2867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36A2A2-B2DC-A244-B438-C346B211E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3BBFE-2A5E-1F4F-91A1-060789B64AD1}"/>
              </a:ext>
            </a:extLst>
          </p:cNvPr>
          <p:cNvSpPr>
            <a:spLocks noGrp="1"/>
          </p:cNvSpPr>
          <p:nvPr>
            <p:ph type="sldNum" sz="quarter" idx="12"/>
          </p:nvPr>
        </p:nvSpPr>
        <p:spPr/>
        <p:txBody>
          <a:bodyPr/>
          <a:lstStyle/>
          <a:p>
            <a:fld id="{0FF0C123-C9C5-42FF-A5E6-654C2F96E889}" type="slidenum">
              <a:rPr lang="en-US" smtClean="0"/>
              <a:pPr/>
              <a:t>‹#›</a:t>
            </a:fld>
            <a:endParaRPr lang="en-US"/>
          </a:p>
        </p:txBody>
      </p:sp>
    </p:spTree>
    <p:extLst>
      <p:ext uri="{BB962C8B-B14F-4D97-AF65-F5344CB8AC3E}">
        <p14:creationId xmlns:p14="http://schemas.microsoft.com/office/powerpoint/2010/main" val="170538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09A4-0244-DC49-8572-2C8AB3DDDD7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D7A146B-69CD-5048-9327-4D36C9F6118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A591EF-6C0A-6142-9351-720D2ABC53E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F8CBBE-C483-9548-B501-5805C4C6C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4C377-F741-A74B-8EC2-BF13052318CB}"/>
              </a:ext>
            </a:extLst>
          </p:cNvPr>
          <p:cNvSpPr>
            <a:spLocks noGrp="1"/>
          </p:cNvSpPr>
          <p:nvPr>
            <p:ph type="sldNum" sz="quarter" idx="12"/>
          </p:nvPr>
        </p:nvSpPr>
        <p:spPr/>
        <p:txBody>
          <a:bodyPr/>
          <a:lstStyle/>
          <a:p>
            <a:fld id="{FAF56547-2456-4B50-9D4C-C4017AA233C5}" type="slidenum">
              <a:rPr lang="en-US" smtClean="0"/>
              <a:pPr/>
              <a:t>‹#›</a:t>
            </a:fld>
            <a:endParaRPr lang="en-US"/>
          </a:p>
        </p:txBody>
      </p:sp>
    </p:spTree>
    <p:extLst>
      <p:ext uri="{BB962C8B-B14F-4D97-AF65-F5344CB8AC3E}">
        <p14:creationId xmlns:p14="http://schemas.microsoft.com/office/powerpoint/2010/main" val="5206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1003-8906-154D-9A88-5331470DD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78D1E2-2F75-074F-B33C-F2129B5CE08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4014B8-5A60-4948-87DE-EB139E7F250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09C7AF-4FCC-A84C-ACA3-13114DCC1A7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5EE680-00F5-3646-A445-1DA567CC8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1864-C056-E043-9EDE-65F045DDA313}"/>
              </a:ext>
            </a:extLst>
          </p:cNvPr>
          <p:cNvSpPr>
            <a:spLocks noGrp="1"/>
          </p:cNvSpPr>
          <p:nvPr>
            <p:ph type="sldNum" sz="quarter" idx="12"/>
          </p:nvPr>
        </p:nvSpPr>
        <p:spPr/>
        <p:txBody>
          <a:bodyPr/>
          <a:lstStyle/>
          <a:p>
            <a:fld id="{222145EC-7617-4157-A00C-083C7D5655EE}" type="slidenum">
              <a:rPr lang="en-US" smtClean="0"/>
              <a:pPr/>
              <a:t>‹#›</a:t>
            </a:fld>
            <a:endParaRPr lang="en-US"/>
          </a:p>
        </p:txBody>
      </p:sp>
    </p:spTree>
    <p:extLst>
      <p:ext uri="{BB962C8B-B14F-4D97-AF65-F5344CB8AC3E}">
        <p14:creationId xmlns:p14="http://schemas.microsoft.com/office/powerpoint/2010/main" val="371997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7B9A0-3637-3443-B5A4-DF6B857787D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429087-3BFC-A949-8C7E-6863EB4347F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9339228-0F83-FA47-A180-020A25F118C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42CB91-EB3D-3945-BA27-31CDE30E066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943C002-B913-0945-BD2E-F44B3B4AD6D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6E5C7-4A48-5046-8564-171CF142295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9AE667B-A8DF-B648-A987-63D0A854A7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0AC7D-37A9-F64A-A16B-1F693D888DFE}"/>
              </a:ext>
            </a:extLst>
          </p:cNvPr>
          <p:cNvSpPr>
            <a:spLocks noGrp="1"/>
          </p:cNvSpPr>
          <p:nvPr>
            <p:ph type="sldNum" sz="quarter" idx="12"/>
          </p:nvPr>
        </p:nvSpPr>
        <p:spPr/>
        <p:txBody>
          <a:bodyPr/>
          <a:lstStyle/>
          <a:p>
            <a:fld id="{4B6910DA-FFB4-4B57-86FD-1854E7332681}" type="slidenum">
              <a:rPr lang="en-US" smtClean="0"/>
              <a:pPr/>
              <a:t>‹#›</a:t>
            </a:fld>
            <a:endParaRPr lang="en-US"/>
          </a:p>
        </p:txBody>
      </p:sp>
    </p:spTree>
    <p:extLst>
      <p:ext uri="{BB962C8B-B14F-4D97-AF65-F5344CB8AC3E}">
        <p14:creationId xmlns:p14="http://schemas.microsoft.com/office/powerpoint/2010/main" val="176533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F40-DCA6-964F-B14D-89F23B7F51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EA163B-E9C9-8C4F-808B-5056A5EBAEE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2A24388-FDFE-7A43-A4CF-3589E23195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8CD1BC-DEA6-C440-A117-444B17BB82F7}"/>
              </a:ext>
            </a:extLst>
          </p:cNvPr>
          <p:cNvSpPr>
            <a:spLocks noGrp="1"/>
          </p:cNvSpPr>
          <p:nvPr>
            <p:ph type="sldNum" sz="quarter" idx="12"/>
          </p:nvPr>
        </p:nvSpPr>
        <p:spPr/>
        <p:txBody>
          <a:bodyPr/>
          <a:lstStyle/>
          <a:p>
            <a:fld id="{432E38E1-01F6-466B-B3EC-DE1EB2736247}" type="slidenum">
              <a:rPr lang="en-US" smtClean="0"/>
              <a:pPr/>
              <a:t>‹#›</a:t>
            </a:fld>
            <a:endParaRPr lang="en-US"/>
          </a:p>
        </p:txBody>
      </p:sp>
    </p:spTree>
    <p:extLst>
      <p:ext uri="{BB962C8B-B14F-4D97-AF65-F5344CB8AC3E}">
        <p14:creationId xmlns:p14="http://schemas.microsoft.com/office/powerpoint/2010/main" val="411679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5E6C8-AE62-6941-BDBB-7AA3D9A0BAA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6D1F21-940C-3C4A-9CF6-1B21079AEA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184740-7536-874C-9BA0-3A2C7B9F4218}"/>
              </a:ext>
            </a:extLst>
          </p:cNvPr>
          <p:cNvSpPr>
            <a:spLocks noGrp="1"/>
          </p:cNvSpPr>
          <p:nvPr>
            <p:ph type="sldNum" sz="quarter" idx="12"/>
          </p:nvPr>
        </p:nvSpPr>
        <p:spPr/>
        <p:txBody>
          <a:bodyPr/>
          <a:lstStyle/>
          <a:p>
            <a:fld id="{A361DC81-94D1-4589-8132-5F57FB116162}" type="slidenum">
              <a:rPr lang="en-US" smtClean="0"/>
              <a:pPr/>
              <a:t>‹#›</a:t>
            </a:fld>
            <a:endParaRPr lang="en-US"/>
          </a:p>
        </p:txBody>
      </p:sp>
    </p:spTree>
    <p:extLst>
      <p:ext uri="{BB962C8B-B14F-4D97-AF65-F5344CB8AC3E}">
        <p14:creationId xmlns:p14="http://schemas.microsoft.com/office/powerpoint/2010/main" val="280671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09D3-1989-044F-AE4E-B8710769B4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C163530-F119-014E-A1F5-492C3AE3720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6A6F72-6C08-F740-B955-BF204EB80A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B44AB7A-E68C-A147-BADA-7206305A695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770BE91-0634-8C48-BAD2-F8F4F9A93F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B7FF78-CD8C-7346-A92B-52F704CD004A}"/>
              </a:ext>
            </a:extLst>
          </p:cNvPr>
          <p:cNvSpPr>
            <a:spLocks noGrp="1"/>
          </p:cNvSpPr>
          <p:nvPr>
            <p:ph type="sldNum" sz="quarter" idx="12"/>
          </p:nvPr>
        </p:nvSpPr>
        <p:spPr/>
        <p:txBody>
          <a:bodyPr/>
          <a:lstStyle/>
          <a:p>
            <a:fld id="{3BAE9347-8AA1-43C4-9CDE-C198C455C549}" type="slidenum">
              <a:rPr lang="en-US" smtClean="0"/>
              <a:pPr/>
              <a:t>‹#›</a:t>
            </a:fld>
            <a:endParaRPr lang="en-US"/>
          </a:p>
        </p:txBody>
      </p:sp>
    </p:spTree>
    <p:extLst>
      <p:ext uri="{BB962C8B-B14F-4D97-AF65-F5344CB8AC3E}">
        <p14:creationId xmlns:p14="http://schemas.microsoft.com/office/powerpoint/2010/main" val="22539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9539-B0F0-994F-9BC2-E6E34252AED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F39F6AF-99DA-7847-8C32-165229DED6D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3FB109F-04D9-DB42-A016-5116D923D8A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621051F-D11C-594F-B867-12ECB91962E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CA2EFB7-D304-C444-8030-F3000250FA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F628E-5234-8040-BF79-45AD87DD6DF0}"/>
              </a:ext>
            </a:extLst>
          </p:cNvPr>
          <p:cNvSpPr>
            <a:spLocks noGrp="1"/>
          </p:cNvSpPr>
          <p:nvPr>
            <p:ph type="sldNum" sz="quarter" idx="12"/>
          </p:nvPr>
        </p:nvSpPr>
        <p:spPr/>
        <p:txBody>
          <a:bodyPr/>
          <a:lstStyle/>
          <a:p>
            <a:fld id="{AFEA5FB4-34D1-40B1-AE07-72B224D4446C}" type="slidenum">
              <a:rPr lang="en-US" smtClean="0"/>
              <a:pPr/>
              <a:t>‹#›</a:t>
            </a:fld>
            <a:endParaRPr lang="en-US"/>
          </a:p>
        </p:txBody>
      </p:sp>
    </p:spTree>
    <p:extLst>
      <p:ext uri="{BB962C8B-B14F-4D97-AF65-F5344CB8AC3E}">
        <p14:creationId xmlns:p14="http://schemas.microsoft.com/office/powerpoint/2010/main" val="152208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4E566-0A7D-C641-AE5A-F15678A28A8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497C93-7426-6B43-BAF9-0853B3CFEC8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C874-2C00-474F-8E43-FB5B94D6564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40585FE-B530-284D-972E-8C98412E41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1BE260-4EE6-814F-BA9B-DBC51B0FCA3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BBE2-A141-4F05-88A2-626D3E65BA9A}" type="slidenum">
              <a:rPr lang="en-US" smtClean="0"/>
              <a:pPr/>
              <a:t>‹#›</a:t>
            </a:fld>
            <a:endParaRPr lang="en-US"/>
          </a:p>
        </p:txBody>
      </p:sp>
    </p:spTree>
    <p:extLst>
      <p:ext uri="{BB962C8B-B14F-4D97-AF65-F5344CB8AC3E}">
        <p14:creationId xmlns:p14="http://schemas.microsoft.com/office/powerpoint/2010/main" val="23197940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hefootandankleclinic.com/images/achilles_3.jpg"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images.google.ca/imgres?imgurl=http://my.onexamination.com/Uploads/ItemImages/xanthelasma-100px.jpg&amp;imgrefurl=http://www.onexamination.com/CPD.aspx?s%3DCPD&amp;h=102&amp;w=102&amp;sz=29&amp;hl=en&amp;start=6&amp;tbnid=nRlRSxP1AaPfBM:&amp;tbnh=83&amp;tbnw=83&amp;prev=/images?q%3Dxanthelasma%26gbv%3D2%26hl%3Den" TargetMode="Externa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tools.acc.org/ASCVD-Risk-Estimator-Plus/#!/calculate/estimat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upload.wikimedia.org/wikipedia/commons/3/39/HMG-CoA_reductase_pathway.pn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mailto:drjammah@gmail.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i="1" dirty="0">
                <a:latin typeface="Albertus Extra Bold" pitchFamily="34" charset="0"/>
              </a:rPr>
              <a:t>Dyslipidemia</a:t>
            </a:r>
            <a:br>
              <a:rPr lang="en-US" i="1" dirty="0">
                <a:latin typeface="Albertus Extra Bold" pitchFamily="34" charset="0"/>
              </a:rPr>
            </a:br>
            <a:r>
              <a:rPr lang="en-US" sz="2800" dirty="0"/>
              <a:t>(Med-341)</a:t>
            </a:r>
          </a:p>
        </p:txBody>
      </p:sp>
      <p:sp>
        <p:nvSpPr>
          <p:cNvPr id="2051" name="Rectangle 3"/>
          <p:cNvSpPr>
            <a:spLocks noGrp="1" noChangeArrowheads="1"/>
          </p:cNvSpPr>
          <p:nvPr>
            <p:ph type="subTitle" idx="1"/>
          </p:nvPr>
        </p:nvSpPr>
        <p:spPr>
          <a:xfrm>
            <a:off x="685800" y="3733800"/>
            <a:ext cx="7848600" cy="1873250"/>
          </a:xfrm>
        </p:spPr>
        <p:txBody>
          <a:bodyPr>
            <a:normAutofit/>
          </a:bodyPr>
          <a:lstStyle/>
          <a:p>
            <a:pPr algn="l"/>
            <a:r>
              <a:rPr lang="en-US" sz="2400" dirty="0"/>
              <a:t>Anwar A Jammah</a:t>
            </a:r>
            <a:r>
              <a:rPr lang="en-US" sz="2000" dirty="0"/>
              <a:t>, MD, FRCPC, FACP, FACE, Cert. Endo.</a:t>
            </a:r>
          </a:p>
          <a:p>
            <a:pPr algn="l"/>
            <a:r>
              <a:rPr lang="en-US" sz="2200" dirty="0"/>
              <a:t>Professor of Medicine, King Saud University</a:t>
            </a:r>
          </a:p>
          <a:p>
            <a:pPr algn="l"/>
            <a:r>
              <a:rPr lang="en-US" sz="2200" dirty="0"/>
              <a:t>Consultant Endocrinology, Diabetes &amp; Thyroid Oncology</a:t>
            </a:r>
          </a:p>
        </p:txBody>
      </p:sp>
      <p:pic>
        <p:nvPicPr>
          <p:cNvPr id="4" name="Picture 3">
            <a:extLst>
              <a:ext uri="{FF2B5EF4-FFF2-40B4-BE49-F238E27FC236}">
                <a16:creationId xmlns:a16="http://schemas.microsoft.com/office/drawing/2014/main" id="{00879BBB-A3B3-0540-BC1F-7591E5AFA1EB}"/>
              </a:ext>
            </a:extLst>
          </p:cNvPr>
          <p:cNvPicPr>
            <a:picLocks noChangeAspect="1"/>
          </p:cNvPicPr>
          <p:nvPr/>
        </p:nvPicPr>
        <p:blipFill>
          <a:blip r:embed="rId2"/>
          <a:stretch>
            <a:fillRect/>
          </a:stretch>
        </p:blipFill>
        <p:spPr>
          <a:xfrm>
            <a:off x="5193984" y="134145"/>
            <a:ext cx="3945068" cy="1752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10">
            <a:extLst>
              <a:ext uri="{FF2B5EF4-FFF2-40B4-BE49-F238E27FC236}">
                <a16:creationId xmlns:a16="http://schemas.microsoft.com/office/drawing/2014/main" id="{C5E4D7DE-788F-4E4C-B63D-1D6190EE405C}"/>
              </a:ext>
            </a:extLst>
          </p:cNvPr>
          <p:cNvPicPr>
            <a:picLocks noChangeAspect="1" noChangeArrowheads="1"/>
          </p:cNvPicPr>
          <p:nvPr/>
        </p:nvPicPr>
        <p:blipFill>
          <a:blip r:embed="rId3">
            <a:lum bright="22000"/>
            <a:extLst>
              <a:ext uri="{28A0092B-C50C-407E-A947-70E740481C1C}">
                <a14:useLocalDpi xmlns:a14="http://schemas.microsoft.com/office/drawing/2010/main" val="0"/>
              </a:ext>
            </a:extLst>
          </a:blip>
          <a:srcRect/>
          <a:stretch>
            <a:fillRect/>
          </a:stretch>
        </p:blipFill>
        <p:spPr bwMode="auto">
          <a:xfrm>
            <a:off x="285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4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7. ">
            <a:extLst>
              <a:ext uri="{FF2B5EF4-FFF2-40B4-BE49-F238E27FC236}">
                <a16:creationId xmlns:a16="http://schemas.microsoft.com/office/drawing/2014/main" id="{25D929FD-C9A8-4EAB-ADC8-93C83472A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63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09">
            <a:extLst>
              <a:ext uri="{FF2B5EF4-FFF2-40B4-BE49-F238E27FC236}">
                <a16:creationId xmlns:a16="http://schemas.microsoft.com/office/drawing/2014/main" id="{74EF836B-E541-D34B-8227-6D10899A0C95}"/>
              </a:ext>
            </a:extLst>
          </p:cNvPr>
          <p:cNvPicPr>
            <a:picLocks noChangeAspect="1" noChangeArrowheads="1"/>
          </p:cNvPicPr>
          <p:nvPr/>
        </p:nvPicPr>
        <p:blipFill>
          <a:blip r:embed="rId3">
            <a:lum bright="22000"/>
            <a:extLst>
              <a:ext uri="{28A0092B-C50C-407E-A947-70E740481C1C}">
                <a14:useLocalDpi xmlns:a14="http://schemas.microsoft.com/office/drawing/2010/main" val="0"/>
              </a:ext>
            </a:extLst>
          </a:blip>
          <a:srcRect/>
          <a:stretch>
            <a:fillRect/>
          </a:stretch>
        </p:blipFill>
        <p:spPr bwMode="auto">
          <a:xfrm>
            <a:off x="285750" y="424161"/>
            <a:ext cx="8572500" cy="600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30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The story of lipids</a:t>
            </a:r>
          </a:p>
        </p:txBody>
      </p:sp>
      <p:sp>
        <p:nvSpPr>
          <p:cNvPr id="6147" name="Rectangle 3"/>
          <p:cNvSpPr>
            <a:spLocks noGrp="1" noChangeArrowheads="1"/>
          </p:cNvSpPr>
          <p:nvPr>
            <p:ph idx="1"/>
          </p:nvPr>
        </p:nvSpPr>
        <p:spPr/>
        <p:txBody>
          <a:bodyPr>
            <a:normAutofit lnSpcReduction="10000"/>
          </a:bodyPr>
          <a:lstStyle/>
          <a:p>
            <a:pPr>
              <a:lnSpc>
                <a:spcPct val="90000"/>
              </a:lnSpc>
              <a:buFont typeface="Wingdings" pitchFamily="2" charset="2"/>
              <a:buChar char="q"/>
            </a:pPr>
            <a:r>
              <a:rPr lang="en-US" sz="2400" dirty="0"/>
              <a:t>Chylomicrons transport fats from the intestinal mucosa to the liver</a:t>
            </a:r>
          </a:p>
          <a:p>
            <a:pPr>
              <a:lnSpc>
                <a:spcPct val="90000"/>
              </a:lnSpc>
              <a:buFont typeface="Wingdings" pitchFamily="2" charset="2"/>
              <a:buChar char="q"/>
            </a:pPr>
            <a:endParaRPr lang="en-US" sz="2400" dirty="0"/>
          </a:p>
          <a:p>
            <a:pPr>
              <a:lnSpc>
                <a:spcPct val="90000"/>
              </a:lnSpc>
              <a:buFont typeface="Wingdings" pitchFamily="2" charset="2"/>
              <a:buChar char="q"/>
            </a:pPr>
            <a:r>
              <a:rPr lang="en-US" sz="2400" dirty="0"/>
              <a:t>In the liver, VLDL released to blood stream to form LDL, IDL and LDL.</a:t>
            </a:r>
          </a:p>
          <a:p>
            <a:pPr>
              <a:lnSpc>
                <a:spcPct val="90000"/>
              </a:lnSpc>
              <a:buFont typeface="Wingdings" pitchFamily="2" charset="2"/>
              <a:buChar char="q"/>
            </a:pPr>
            <a:endParaRPr lang="en-US" sz="2400" dirty="0"/>
          </a:p>
          <a:p>
            <a:pPr>
              <a:lnSpc>
                <a:spcPct val="90000"/>
              </a:lnSpc>
              <a:buFont typeface="Wingdings" pitchFamily="2" charset="2"/>
              <a:buChar char="q"/>
            </a:pPr>
            <a:r>
              <a:rPr lang="en-US" sz="2400" dirty="0"/>
              <a:t>LDL then carries fat and cholesterol to the body’s cells. LDL receptors in Liver take the LDL to Liver.</a:t>
            </a:r>
          </a:p>
          <a:p>
            <a:pPr>
              <a:lnSpc>
                <a:spcPct val="90000"/>
              </a:lnSpc>
              <a:buFont typeface="Wingdings" pitchFamily="2" charset="2"/>
              <a:buChar char="q"/>
            </a:pPr>
            <a:endParaRPr lang="en-US" sz="2400" dirty="0"/>
          </a:p>
          <a:p>
            <a:pPr>
              <a:lnSpc>
                <a:spcPct val="90000"/>
              </a:lnSpc>
              <a:buFont typeface="Wingdings" pitchFamily="2" charset="2"/>
              <a:buChar char="q"/>
            </a:pPr>
            <a:r>
              <a:rPr lang="en-US" sz="2400" dirty="0"/>
              <a:t>High-density lipoproteins (HDL) released from intestine and liver and carry fat and cholesterol from blood vessels  to the liver.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 story of lipids (cont.)</a:t>
            </a:r>
          </a:p>
        </p:txBody>
      </p:sp>
      <p:sp>
        <p:nvSpPr>
          <p:cNvPr id="15363" name="Rectangle 3"/>
          <p:cNvSpPr>
            <a:spLocks noGrp="1" noChangeArrowheads="1"/>
          </p:cNvSpPr>
          <p:nvPr>
            <p:ph idx="1"/>
          </p:nvPr>
        </p:nvSpPr>
        <p:spPr/>
        <p:txBody>
          <a:bodyPr/>
          <a:lstStyle/>
          <a:p>
            <a:pPr>
              <a:buFont typeface="Wingdings" pitchFamily="2" charset="2"/>
              <a:buChar char="q"/>
            </a:pPr>
            <a:r>
              <a:rPr lang="en-US" sz="2400" dirty="0"/>
              <a:t>When oxidized LDL cholesterol gets high, atheroma formation in the walls of arteries occurs, which causes atherosclerosis.</a:t>
            </a:r>
          </a:p>
          <a:p>
            <a:pPr>
              <a:buFont typeface="Wingdings" pitchFamily="2" charset="2"/>
              <a:buChar char="q"/>
            </a:pPr>
            <a:endParaRPr lang="en-US" sz="2400" dirty="0"/>
          </a:p>
          <a:p>
            <a:pPr>
              <a:buFont typeface="Wingdings" pitchFamily="2" charset="2"/>
              <a:buChar char="q"/>
            </a:pPr>
            <a:r>
              <a:rPr lang="en-US" sz="2400" dirty="0"/>
              <a:t>HDL cholesterol is able to go and remove cholesterol from the atheroma.</a:t>
            </a:r>
          </a:p>
          <a:p>
            <a:pPr>
              <a:buFont typeface="Wingdings" pitchFamily="2" charset="2"/>
              <a:buChar char="q"/>
            </a:pPr>
            <a:endParaRPr lang="en-US" sz="2400" dirty="0"/>
          </a:p>
          <a:p>
            <a:pPr>
              <a:buFont typeface="Wingdings" pitchFamily="2" charset="2"/>
              <a:buChar char="q"/>
            </a:pPr>
            <a:r>
              <a:rPr lang="en-US" sz="2400" dirty="0"/>
              <a:t>Atherogenic cholesterol </a:t>
            </a:r>
            <a:r>
              <a:rPr lang="en-US" sz="2400" dirty="0">
                <a:cs typeface="Arial" charset="0"/>
              </a:rPr>
              <a:t>→ LDL, VLDL, IDL</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a:t>Atherosclerosis</a:t>
            </a:r>
          </a:p>
        </p:txBody>
      </p:sp>
      <p:pic>
        <p:nvPicPr>
          <p:cNvPr id="19463" name="Picture 7" descr="cholesterol"/>
          <p:cNvPicPr>
            <a:picLocks noChangeAspect="1" noChangeArrowheads="1"/>
          </p:cNvPicPr>
          <p:nvPr/>
        </p:nvPicPr>
        <p:blipFill>
          <a:blip r:embed="rId2" cstate="print"/>
          <a:srcRect/>
          <a:stretch>
            <a:fillRect/>
          </a:stretch>
        </p:blipFill>
        <p:spPr bwMode="auto">
          <a:xfrm>
            <a:off x="1905000" y="1828800"/>
            <a:ext cx="5356225" cy="41163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162441"/>
            <a:ext cx="8229600" cy="441325"/>
          </a:xfrm>
        </p:spPr>
        <p:txBody>
          <a:bodyPr>
            <a:normAutofit fontScale="90000"/>
          </a:bodyPr>
          <a:lstStyle/>
          <a:p>
            <a:r>
              <a:rPr lang="en-US" dirty="0">
                <a:solidFill>
                  <a:schemeClr val="accent5">
                    <a:lumMod val="25000"/>
                  </a:schemeClr>
                </a:solidFill>
              </a:rPr>
              <a:t>Lipid Transport</a:t>
            </a:r>
          </a:p>
        </p:txBody>
      </p:sp>
      <p:pic>
        <p:nvPicPr>
          <p:cNvPr id="22533" name="Picture 5" descr="nature06796-f2"/>
          <p:cNvPicPr>
            <a:picLocks noChangeAspect="1" noChangeArrowheads="1"/>
          </p:cNvPicPr>
          <p:nvPr/>
        </p:nvPicPr>
        <p:blipFill>
          <a:blip r:embed="rId3" cstate="print"/>
          <a:srcRect/>
          <a:stretch>
            <a:fillRect/>
          </a:stretch>
        </p:blipFill>
        <p:spPr bwMode="auto">
          <a:xfrm>
            <a:off x="381000" y="838200"/>
            <a:ext cx="8441497" cy="5181600"/>
          </a:xfrm>
          <a:prstGeom prst="rect">
            <a:avLst/>
          </a:prstGeom>
          <a:noFill/>
        </p:spPr>
      </p:pic>
      <p:sp>
        <p:nvSpPr>
          <p:cNvPr id="22534" name="Text Box 6"/>
          <p:cNvSpPr txBox="1">
            <a:spLocks noChangeArrowheads="1"/>
          </p:cNvSpPr>
          <p:nvPr/>
        </p:nvSpPr>
        <p:spPr bwMode="auto">
          <a:xfrm>
            <a:off x="228600" y="2514600"/>
            <a:ext cx="1295400" cy="274638"/>
          </a:xfrm>
          <a:prstGeom prst="rect">
            <a:avLst/>
          </a:prstGeom>
          <a:noFill/>
          <a:ln w="9525">
            <a:noFill/>
            <a:miter lim="800000"/>
            <a:headEnd/>
            <a:tailEnd/>
          </a:ln>
          <a:effectLst/>
        </p:spPr>
        <p:txBody>
          <a:bodyPr>
            <a:spAutoFit/>
          </a:bodyPr>
          <a:lstStyle/>
          <a:p>
            <a:pPr>
              <a:spcBef>
                <a:spcPct val="50000"/>
              </a:spcBef>
            </a:pPr>
            <a:r>
              <a:rPr lang="en-US" sz="1200" b="1"/>
              <a:t>LPL/Apo C2</a:t>
            </a:r>
          </a:p>
        </p:txBody>
      </p:sp>
      <p:sp>
        <p:nvSpPr>
          <p:cNvPr id="22538" name="Text Box 10"/>
          <p:cNvSpPr txBox="1">
            <a:spLocks noChangeArrowheads="1"/>
          </p:cNvSpPr>
          <p:nvPr/>
        </p:nvSpPr>
        <p:spPr bwMode="auto">
          <a:xfrm>
            <a:off x="1447800" y="6488668"/>
            <a:ext cx="7696200" cy="369332"/>
          </a:xfrm>
          <a:prstGeom prst="rect">
            <a:avLst/>
          </a:prstGeom>
          <a:noFill/>
          <a:ln w="9525">
            <a:noFill/>
            <a:miter lim="800000"/>
            <a:headEnd/>
            <a:tailEnd/>
          </a:ln>
          <a:effectLst/>
        </p:spPr>
        <p:txBody>
          <a:bodyPr wrap="square">
            <a:spAutoFit/>
          </a:bodyPr>
          <a:lstStyle/>
          <a:p>
            <a:pPr>
              <a:spcBef>
                <a:spcPct val="50000"/>
              </a:spcBef>
            </a:pPr>
            <a:r>
              <a:rPr lang="en-US" i="1" dirty="0"/>
              <a:t>Rader DJ, Daugherty, A Nature 2008; 451:904-913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311854" y="1114426"/>
            <a:ext cx="8679745" cy="3681413"/>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grpSp>
        <p:nvGrpSpPr>
          <p:cNvPr id="2" name="Group 3"/>
          <p:cNvGrpSpPr>
            <a:grpSpLocks/>
          </p:cNvGrpSpPr>
          <p:nvPr/>
        </p:nvGrpSpPr>
        <p:grpSpPr bwMode="auto">
          <a:xfrm>
            <a:off x="5353756" y="2295526"/>
            <a:ext cx="1134533" cy="1058863"/>
            <a:chOff x="3794" y="1446"/>
            <a:chExt cx="804" cy="667"/>
          </a:xfrm>
        </p:grpSpPr>
        <p:sp>
          <p:nvSpPr>
            <p:cNvPr id="19460" name="Oval 4"/>
            <p:cNvSpPr>
              <a:spLocks noChangeArrowheads="1"/>
            </p:cNvSpPr>
            <p:nvPr/>
          </p:nvSpPr>
          <p:spPr bwMode="auto">
            <a:xfrm>
              <a:off x="3794" y="1915"/>
              <a:ext cx="804" cy="198"/>
            </a:xfrm>
            <a:prstGeom prst="ellipse">
              <a:avLst/>
            </a:prstGeom>
            <a:gradFill rotWithShape="0">
              <a:gsLst>
                <a:gs pos="0">
                  <a:srgbClr val="33CCCC"/>
                </a:gs>
                <a:gs pos="100000">
                  <a:srgbClr val="008000"/>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61" name="Freeform 5"/>
            <p:cNvSpPr>
              <a:spLocks/>
            </p:cNvSpPr>
            <p:nvPr/>
          </p:nvSpPr>
          <p:spPr bwMode="auto">
            <a:xfrm>
              <a:off x="4109" y="1753"/>
              <a:ext cx="151" cy="244"/>
            </a:xfrm>
            <a:custGeom>
              <a:avLst/>
              <a:gdLst/>
              <a:ahLst/>
              <a:cxnLst>
                <a:cxn ang="0">
                  <a:pos x="0" y="0"/>
                </a:cxn>
                <a:cxn ang="0">
                  <a:pos x="134" y="0"/>
                </a:cxn>
                <a:cxn ang="0">
                  <a:pos x="134" y="194"/>
                </a:cxn>
                <a:cxn ang="0">
                  <a:pos x="67" y="243"/>
                </a:cxn>
                <a:cxn ang="0">
                  <a:pos x="0" y="194"/>
                </a:cxn>
                <a:cxn ang="0">
                  <a:pos x="0" y="0"/>
                </a:cxn>
              </a:cxnLst>
              <a:rect l="0" t="0" r="r" b="b"/>
              <a:pathLst>
                <a:path w="135" h="244">
                  <a:moveTo>
                    <a:pt x="0" y="0"/>
                  </a:moveTo>
                  <a:lnTo>
                    <a:pt x="134" y="0"/>
                  </a:lnTo>
                  <a:lnTo>
                    <a:pt x="134" y="194"/>
                  </a:lnTo>
                  <a:lnTo>
                    <a:pt x="67" y="243"/>
                  </a:lnTo>
                  <a:lnTo>
                    <a:pt x="0" y="194"/>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type="none" w="sm" len="sm"/>
              <a:tailEnd type="none" w="sm" len="sm"/>
            </a:ln>
            <a:effectLst/>
          </p:spPr>
          <p:txBody>
            <a:bodyPr/>
            <a:lstStyle/>
            <a:p>
              <a:endParaRPr lang="en-US"/>
            </a:p>
          </p:txBody>
        </p:sp>
        <p:sp>
          <p:nvSpPr>
            <p:cNvPr id="19462" name="Rectangle 6"/>
            <p:cNvSpPr>
              <a:spLocks noChangeArrowheads="1"/>
            </p:cNvSpPr>
            <p:nvPr/>
          </p:nvSpPr>
          <p:spPr bwMode="auto">
            <a:xfrm>
              <a:off x="3865" y="1446"/>
              <a:ext cx="636"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solidFill>
                    <a:schemeClr val="tx2"/>
                  </a:solidFill>
                  <a:latin typeface="Verdana" pitchFamily="34" charset="0"/>
                </a:rPr>
                <a:t>A-I</a:t>
              </a:r>
            </a:p>
          </p:txBody>
        </p:sp>
      </p:grpSp>
      <p:sp>
        <p:nvSpPr>
          <p:cNvPr id="19463" name="AutoShape 7"/>
          <p:cNvSpPr>
            <a:spLocks noChangeArrowheads="1"/>
          </p:cNvSpPr>
          <p:nvPr/>
        </p:nvSpPr>
        <p:spPr bwMode="auto">
          <a:xfrm flipH="1">
            <a:off x="6561667" y="3078163"/>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4" name="AutoShape 8"/>
          <p:cNvSpPr>
            <a:spLocks noChangeArrowheads="1"/>
          </p:cNvSpPr>
          <p:nvPr/>
        </p:nvSpPr>
        <p:spPr bwMode="auto">
          <a:xfrm flipH="1">
            <a:off x="2396067" y="3095626"/>
            <a:ext cx="739422" cy="219075"/>
          </a:xfrm>
          <a:prstGeom prst="rightArrow">
            <a:avLst>
              <a:gd name="adj1" fmla="val 34787"/>
              <a:gd name="adj2" fmla="val 60877"/>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5" name="AutoShape 9"/>
          <p:cNvSpPr>
            <a:spLocks noChangeArrowheads="1"/>
          </p:cNvSpPr>
          <p:nvPr/>
        </p:nvSpPr>
        <p:spPr bwMode="auto">
          <a:xfrm flipH="1">
            <a:off x="4260145" y="3113088"/>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6" name="Rectangle 10"/>
          <p:cNvSpPr>
            <a:spLocks noGrp="1" noChangeArrowheads="1"/>
          </p:cNvSpPr>
          <p:nvPr>
            <p:ph type="title"/>
          </p:nvPr>
        </p:nvSpPr>
        <p:spPr>
          <a:xfrm>
            <a:off x="479778" y="323850"/>
            <a:ext cx="7936089" cy="1143000"/>
          </a:xfrm>
          <a:noFill/>
          <a:ln/>
        </p:spPr>
        <p:txBody>
          <a:bodyPr anchor="t"/>
          <a:lstStyle/>
          <a:p>
            <a:r>
              <a:rPr lang="en-US" sz="3000">
                <a:cs typeface="Times New Roman" pitchFamily="18" charset="0"/>
              </a:rPr>
              <a:t>HDL and Reverse Cholesterol Transport</a:t>
            </a:r>
          </a:p>
        </p:txBody>
      </p:sp>
      <p:pic>
        <p:nvPicPr>
          <p:cNvPr id="19467" name="Picture 11"/>
          <p:cNvPicPr>
            <a:picLocks noChangeArrowheads="1"/>
          </p:cNvPicPr>
          <p:nvPr/>
        </p:nvPicPr>
        <p:blipFill>
          <a:blip r:embed="rId3" cstate="print"/>
          <a:srcRect/>
          <a:stretch>
            <a:fillRect/>
          </a:stretch>
        </p:blipFill>
        <p:spPr bwMode="auto">
          <a:xfrm>
            <a:off x="544689" y="2436814"/>
            <a:ext cx="1754012" cy="1462087"/>
          </a:xfrm>
          <a:prstGeom prst="rect">
            <a:avLst/>
          </a:prstGeom>
          <a:noFill/>
          <a:ln w="9525">
            <a:noFill/>
            <a:miter lim="800000"/>
            <a:headEnd/>
            <a:tailEnd/>
          </a:ln>
          <a:effectLst/>
        </p:spPr>
      </p:pic>
      <p:sp>
        <p:nvSpPr>
          <p:cNvPr id="19468" name="Rectangle 12"/>
          <p:cNvSpPr>
            <a:spLocks noChangeArrowheads="1"/>
          </p:cNvSpPr>
          <p:nvPr/>
        </p:nvSpPr>
        <p:spPr bwMode="auto">
          <a:xfrm>
            <a:off x="279400" y="3875089"/>
            <a:ext cx="1563511"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Liver</a:t>
            </a:r>
          </a:p>
        </p:txBody>
      </p:sp>
      <p:pic>
        <p:nvPicPr>
          <p:cNvPr id="19469" name="Picture 13"/>
          <p:cNvPicPr>
            <a:picLocks noChangeArrowheads="1"/>
          </p:cNvPicPr>
          <p:nvPr/>
        </p:nvPicPr>
        <p:blipFill>
          <a:blip r:embed="rId4" cstate="print"/>
          <a:srcRect/>
          <a:stretch>
            <a:fillRect/>
          </a:stretch>
        </p:blipFill>
        <p:spPr bwMode="auto">
          <a:xfrm>
            <a:off x="7000523" y="2195513"/>
            <a:ext cx="1780822" cy="1338262"/>
          </a:xfrm>
          <a:prstGeom prst="rect">
            <a:avLst/>
          </a:prstGeom>
          <a:noFill/>
          <a:ln w="9525">
            <a:noFill/>
            <a:miter lim="800000"/>
            <a:headEnd/>
            <a:tailEnd/>
          </a:ln>
          <a:effectLst/>
        </p:spPr>
      </p:pic>
      <p:sp>
        <p:nvSpPr>
          <p:cNvPr id="19470" name="Rectangle 14"/>
          <p:cNvSpPr>
            <a:spLocks noChangeArrowheads="1"/>
          </p:cNvSpPr>
          <p:nvPr/>
        </p:nvSpPr>
        <p:spPr bwMode="auto">
          <a:xfrm>
            <a:off x="7909278" y="2617788"/>
            <a:ext cx="794455" cy="44291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CE</a:t>
            </a:r>
          </a:p>
        </p:txBody>
      </p:sp>
      <p:sp>
        <p:nvSpPr>
          <p:cNvPr id="19471" name="Rectangle 15"/>
          <p:cNvSpPr>
            <a:spLocks noChangeArrowheads="1"/>
          </p:cNvSpPr>
          <p:nvPr/>
        </p:nvSpPr>
        <p:spPr bwMode="auto">
          <a:xfrm>
            <a:off x="1295400" y="2693989"/>
            <a:ext cx="784578"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CE</a:t>
            </a:r>
          </a:p>
        </p:txBody>
      </p:sp>
      <p:sp>
        <p:nvSpPr>
          <p:cNvPr id="19472" name="Rectangle 16"/>
          <p:cNvSpPr>
            <a:spLocks noChangeArrowheads="1"/>
          </p:cNvSpPr>
          <p:nvPr/>
        </p:nvSpPr>
        <p:spPr bwMode="auto">
          <a:xfrm>
            <a:off x="6993467" y="2946401"/>
            <a:ext cx="1298222" cy="4429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FC</a:t>
            </a:r>
          </a:p>
        </p:txBody>
      </p:sp>
      <p:sp>
        <p:nvSpPr>
          <p:cNvPr id="19473" name="Rectangle 17"/>
          <p:cNvSpPr>
            <a:spLocks noChangeArrowheads="1"/>
          </p:cNvSpPr>
          <p:nvPr/>
        </p:nvSpPr>
        <p:spPr bwMode="auto">
          <a:xfrm>
            <a:off x="4274256" y="2674938"/>
            <a:ext cx="11303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LCAT</a:t>
            </a:r>
          </a:p>
        </p:txBody>
      </p:sp>
      <p:sp>
        <p:nvSpPr>
          <p:cNvPr id="19474" name="Freeform 18"/>
          <p:cNvSpPr>
            <a:spLocks/>
          </p:cNvSpPr>
          <p:nvPr/>
        </p:nvSpPr>
        <p:spPr bwMode="auto">
          <a:xfrm>
            <a:off x="2246489" y="2971800"/>
            <a:ext cx="224367" cy="488950"/>
          </a:xfrm>
          <a:custGeom>
            <a:avLst/>
            <a:gdLst/>
            <a:ahLst/>
            <a:cxnLst>
              <a:cxn ang="0">
                <a:pos x="140" y="0"/>
              </a:cxn>
              <a:cxn ang="0">
                <a:pos x="0" y="157"/>
              </a:cxn>
              <a:cxn ang="0">
                <a:pos x="134" y="307"/>
              </a:cxn>
            </a:cxnLst>
            <a:rect l="0" t="0" r="r" b="b"/>
            <a:pathLst>
              <a:path w="141" h="308">
                <a:moveTo>
                  <a:pt x="140" y="0"/>
                </a:moveTo>
                <a:lnTo>
                  <a:pt x="0" y="157"/>
                </a:lnTo>
                <a:lnTo>
                  <a:pt x="134" y="307"/>
                </a:lnTo>
              </a:path>
            </a:pathLst>
          </a:custGeom>
          <a:noFill/>
          <a:ln w="28575" cap="rnd" cmpd="sng">
            <a:solidFill>
              <a:srgbClr val="F9E697"/>
            </a:solidFill>
            <a:prstDash val="solid"/>
            <a:round/>
            <a:headEnd type="none" w="sm" len="sm"/>
            <a:tailEnd type="none" w="sm" len="sm"/>
          </a:ln>
          <a:effectLst/>
        </p:spPr>
        <p:txBody>
          <a:bodyPr/>
          <a:lstStyle/>
          <a:p>
            <a:endParaRPr lang="en-US"/>
          </a:p>
        </p:txBody>
      </p:sp>
      <p:sp>
        <p:nvSpPr>
          <p:cNvPr id="19475" name="Line 19"/>
          <p:cNvSpPr>
            <a:spLocks noChangeShapeType="1"/>
          </p:cNvSpPr>
          <p:nvPr/>
        </p:nvSpPr>
        <p:spPr bwMode="auto">
          <a:xfrm flipH="1" flipV="1">
            <a:off x="1711679" y="3130551"/>
            <a:ext cx="539044" cy="92075"/>
          </a:xfrm>
          <a:prstGeom prst="line">
            <a:avLst/>
          </a:prstGeom>
          <a:noFill/>
          <a:ln w="28575">
            <a:solidFill>
              <a:srgbClr val="F9E697"/>
            </a:solidFill>
            <a:round/>
            <a:headEnd type="none" w="sm" len="sm"/>
            <a:tailEnd type="none" w="sm" len="sm"/>
          </a:ln>
          <a:effectLst/>
        </p:spPr>
        <p:txBody>
          <a:bodyPr/>
          <a:lstStyle/>
          <a:p>
            <a:endParaRPr lang="en-US"/>
          </a:p>
        </p:txBody>
      </p:sp>
      <p:sp>
        <p:nvSpPr>
          <p:cNvPr id="19476" name="Line 20"/>
          <p:cNvSpPr>
            <a:spLocks noChangeShapeType="1"/>
          </p:cNvSpPr>
          <p:nvPr/>
        </p:nvSpPr>
        <p:spPr bwMode="auto">
          <a:xfrm flipH="1" flipV="1">
            <a:off x="1049867" y="2763838"/>
            <a:ext cx="258234" cy="157162"/>
          </a:xfrm>
          <a:prstGeom prst="line">
            <a:avLst/>
          </a:prstGeom>
          <a:noFill/>
          <a:ln w="28575">
            <a:solidFill>
              <a:srgbClr val="F9E697"/>
            </a:solidFill>
            <a:round/>
            <a:headEnd type="none" w="sm" len="sm"/>
            <a:tailEnd type="stealth" w="med" len="med"/>
          </a:ln>
          <a:effectLst/>
        </p:spPr>
        <p:txBody>
          <a:bodyPr/>
          <a:lstStyle/>
          <a:p>
            <a:endParaRPr lang="en-US"/>
          </a:p>
        </p:txBody>
      </p:sp>
      <p:sp>
        <p:nvSpPr>
          <p:cNvPr id="19477" name="Rectangle 21"/>
          <p:cNvSpPr>
            <a:spLocks noChangeArrowheads="1"/>
          </p:cNvSpPr>
          <p:nvPr/>
        </p:nvSpPr>
        <p:spPr bwMode="auto">
          <a:xfrm>
            <a:off x="541867" y="2582863"/>
            <a:ext cx="697089" cy="4127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100" b="1">
                <a:effectLst>
                  <a:outerShdw blurRad="38100" dist="38100" dir="2700000" algn="tl">
                    <a:srgbClr val="000000"/>
                  </a:outerShdw>
                </a:effectLst>
              </a:rPr>
              <a:t>FC</a:t>
            </a:r>
          </a:p>
        </p:txBody>
      </p:sp>
      <p:sp>
        <p:nvSpPr>
          <p:cNvPr id="19478" name="Freeform 22"/>
          <p:cNvSpPr>
            <a:spLocks/>
          </p:cNvSpPr>
          <p:nvPr/>
        </p:nvSpPr>
        <p:spPr bwMode="auto">
          <a:xfrm>
            <a:off x="781756" y="1968500"/>
            <a:ext cx="156634" cy="636588"/>
          </a:xfrm>
          <a:custGeom>
            <a:avLst/>
            <a:gdLst/>
            <a:ahLst/>
            <a:cxnLst>
              <a:cxn ang="0">
                <a:pos x="35" y="400"/>
              </a:cxn>
              <a:cxn ang="0">
                <a:pos x="27" y="380"/>
              </a:cxn>
              <a:cxn ang="0">
                <a:pos x="23" y="370"/>
              </a:cxn>
              <a:cxn ang="0">
                <a:pos x="20" y="360"/>
              </a:cxn>
              <a:cxn ang="0">
                <a:pos x="16" y="350"/>
              </a:cxn>
              <a:cxn ang="0">
                <a:pos x="12" y="340"/>
              </a:cxn>
              <a:cxn ang="0">
                <a:pos x="10" y="330"/>
              </a:cxn>
              <a:cxn ang="0">
                <a:pos x="7" y="320"/>
              </a:cxn>
              <a:cxn ang="0">
                <a:pos x="4" y="309"/>
              </a:cxn>
              <a:cxn ang="0">
                <a:pos x="3" y="298"/>
              </a:cxn>
              <a:cxn ang="0">
                <a:pos x="1" y="287"/>
              </a:cxn>
              <a:cxn ang="0">
                <a:pos x="0" y="277"/>
              </a:cxn>
              <a:cxn ang="0">
                <a:pos x="0" y="265"/>
              </a:cxn>
              <a:cxn ang="0">
                <a:pos x="0" y="253"/>
              </a:cxn>
              <a:cxn ang="0">
                <a:pos x="1" y="247"/>
              </a:cxn>
              <a:cxn ang="0">
                <a:pos x="1" y="241"/>
              </a:cxn>
              <a:cxn ang="0">
                <a:pos x="2" y="235"/>
              </a:cxn>
              <a:cxn ang="0">
                <a:pos x="3" y="229"/>
              </a:cxn>
              <a:cxn ang="0">
                <a:pos x="4" y="223"/>
              </a:cxn>
              <a:cxn ang="0">
                <a:pos x="5" y="216"/>
              </a:cxn>
              <a:cxn ang="0">
                <a:pos x="6" y="210"/>
              </a:cxn>
              <a:cxn ang="0">
                <a:pos x="8" y="203"/>
              </a:cxn>
              <a:cxn ang="0">
                <a:pos x="12" y="190"/>
              </a:cxn>
              <a:cxn ang="0">
                <a:pos x="16" y="176"/>
              </a:cxn>
              <a:cxn ang="0">
                <a:pos x="21" y="162"/>
              </a:cxn>
              <a:cxn ang="0">
                <a:pos x="26" y="148"/>
              </a:cxn>
              <a:cxn ang="0">
                <a:pos x="32" y="134"/>
              </a:cxn>
              <a:cxn ang="0">
                <a:pos x="38" y="119"/>
              </a:cxn>
              <a:cxn ang="0">
                <a:pos x="45" y="105"/>
              </a:cxn>
              <a:cxn ang="0">
                <a:pos x="52" y="90"/>
              </a:cxn>
              <a:cxn ang="0">
                <a:pos x="59" y="76"/>
              </a:cxn>
              <a:cxn ang="0">
                <a:pos x="67" y="60"/>
              </a:cxn>
              <a:cxn ang="0">
                <a:pos x="74" y="46"/>
              </a:cxn>
              <a:cxn ang="0">
                <a:pos x="82" y="30"/>
              </a:cxn>
              <a:cxn ang="0">
                <a:pos x="98" y="0"/>
              </a:cxn>
            </a:cxnLst>
            <a:rect l="0" t="0" r="r" b="b"/>
            <a:pathLst>
              <a:path w="99" h="401">
                <a:moveTo>
                  <a:pt x="35" y="400"/>
                </a:moveTo>
                <a:lnTo>
                  <a:pt x="27" y="380"/>
                </a:lnTo>
                <a:lnTo>
                  <a:pt x="23" y="370"/>
                </a:lnTo>
                <a:lnTo>
                  <a:pt x="20" y="360"/>
                </a:lnTo>
                <a:lnTo>
                  <a:pt x="16" y="350"/>
                </a:lnTo>
                <a:lnTo>
                  <a:pt x="12" y="340"/>
                </a:lnTo>
                <a:lnTo>
                  <a:pt x="10" y="330"/>
                </a:lnTo>
                <a:lnTo>
                  <a:pt x="7" y="320"/>
                </a:lnTo>
                <a:lnTo>
                  <a:pt x="4" y="309"/>
                </a:lnTo>
                <a:lnTo>
                  <a:pt x="3" y="298"/>
                </a:lnTo>
                <a:lnTo>
                  <a:pt x="1" y="287"/>
                </a:lnTo>
                <a:lnTo>
                  <a:pt x="0" y="277"/>
                </a:lnTo>
                <a:lnTo>
                  <a:pt x="0" y="265"/>
                </a:lnTo>
                <a:lnTo>
                  <a:pt x="0" y="253"/>
                </a:lnTo>
                <a:lnTo>
                  <a:pt x="1" y="247"/>
                </a:lnTo>
                <a:lnTo>
                  <a:pt x="1" y="241"/>
                </a:lnTo>
                <a:lnTo>
                  <a:pt x="2" y="235"/>
                </a:lnTo>
                <a:lnTo>
                  <a:pt x="3" y="229"/>
                </a:lnTo>
                <a:lnTo>
                  <a:pt x="4" y="223"/>
                </a:lnTo>
                <a:lnTo>
                  <a:pt x="5" y="216"/>
                </a:lnTo>
                <a:lnTo>
                  <a:pt x="6" y="210"/>
                </a:lnTo>
                <a:lnTo>
                  <a:pt x="8" y="203"/>
                </a:lnTo>
                <a:lnTo>
                  <a:pt x="12" y="190"/>
                </a:lnTo>
                <a:lnTo>
                  <a:pt x="16" y="176"/>
                </a:lnTo>
                <a:lnTo>
                  <a:pt x="21" y="162"/>
                </a:lnTo>
                <a:lnTo>
                  <a:pt x="26" y="148"/>
                </a:lnTo>
                <a:lnTo>
                  <a:pt x="32" y="134"/>
                </a:lnTo>
                <a:lnTo>
                  <a:pt x="38" y="119"/>
                </a:lnTo>
                <a:lnTo>
                  <a:pt x="45" y="105"/>
                </a:lnTo>
                <a:lnTo>
                  <a:pt x="52" y="90"/>
                </a:lnTo>
                <a:lnTo>
                  <a:pt x="59" y="76"/>
                </a:lnTo>
                <a:lnTo>
                  <a:pt x="67" y="60"/>
                </a:lnTo>
                <a:lnTo>
                  <a:pt x="74" y="46"/>
                </a:lnTo>
                <a:lnTo>
                  <a:pt x="82" y="30"/>
                </a:lnTo>
                <a:lnTo>
                  <a:pt x="98" y="0"/>
                </a:lnTo>
              </a:path>
            </a:pathLst>
          </a:custGeom>
          <a:noFill/>
          <a:ln w="38100" cap="rnd" cmpd="sng">
            <a:solidFill>
              <a:srgbClr val="F9E697"/>
            </a:solidFill>
            <a:prstDash val="solid"/>
            <a:round/>
            <a:headEnd type="none" w="sm" len="sm"/>
            <a:tailEnd type="stealth" w="med" len="med"/>
          </a:ln>
          <a:effectLst/>
        </p:spPr>
        <p:txBody>
          <a:bodyPr/>
          <a:lstStyle/>
          <a:p>
            <a:endParaRPr lang="en-US"/>
          </a:p>
        </p:txBody>
      </p:sp>
      <p:sp>
        <p:nvSpPr>
          <p:cNvPr id="19479" name="Rectangle 23"/>
          <p:cNvSpPr>
            <a:spLocks noChangeArrowheads="1"/>
          </p:cNvSpPr>
          <p:nvPr/>
        </p:nvSpPr>
        <p:spPr bwMode="auto">
          <a:xfrm>
            <a:off x="769056" y="1555750"/>
            <a:ext cx="9779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Bile</a:t>
            </a:r>
          </a:p>
        </p:txBody>
      </p:sp>
      <p:sp>
        <p:nvSpPr>
          <p:cNvPr id="19480" name="Rectangle 24"/>
          <p:cNvSpPr>
            <a:spLocks noChangeArrowheads="1"/>
          </p:cNvSpPr>
          <p:nvPr/>
        </p:nvSpPr>
        <p:spPr bwMode="auto">
          <a:xfrm>
            <a:off x="1401234" y="3316288"/>
            <a:ext cx="1179689"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SR-BI</a:t>
            </a:r>
          </a:p>
        </p:txBody>
      </p:sp>
      <p:sp>
        <p:nvSpPr>
          <p:cNvPr id="19481" name="Line 25"/>
          <p:cNvSpPr>
            <a:spLocks noChangeShapeType="1"/>
          </p:cNvSpPr>
          <p:nvPr/>
        </p:nvSpPr>
        <p:spPr bwMode="auto">
          <a:xfrm flipH="1">
            <a:off x="7823200" y="2928939"/>
            <a:ext cx="270933" cy="236537"/>
          </a:xfrm>
          <a:prstGeom prst="line">
            <a:avLst/>
          </a:prstGeom>
          <a:noFill/>
          <a:ln w="57150">
            <a:solidFill>
              <a:schemeClr val="bg2"/>
            </a:solidFill>
            <a:round/>
            <a:headEnd type="none" w="sm" len="sm"/>
            <a:tailEnd type="stealth" w="med" len="med"/>
          </a:ln>
          <a:effectLst/>
        </p:spPr>
        <p:txBody>
          <a:bodyPr/>
          <a:lstStyle/>
          <a:p>
            <a:endParaRPr lang="en-US"/>
          </a:p>
        </p:txBody>
      </p:sp>
      <p:sp>
        <p:nvSpPr>
          <p:cNvPr id="19482" name="Rectangle 26"/>
          <p:cNvSpPr>
            <a:spLocks noChangeArrowheads="1"/>
          </p:cNvSpPr>
          <p:nvPr/>
        </p:nvSpPr>
        <p:spPr bwMode="auto">
          <a:xfrm>
            <a:off x="6364111" y="3275013"/>
            <a:ext cx="1325034"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ABCA1</a:t>
            </a:r>
          </a:p>
        </p:txBody>
      </p:sp>
      <p:sp>
        <p:nvSpPr>
          <p:cNvPr id="19483" name="Rectangle 27"/>
          <p:cNvSpPr>
            <a:spLocks noChangeArrowheads="1"/>
          </p:cNvSpPr>
          <p:nvPr/>
        </p:nvSpPr>
        <p:spPr bwMode="auto">
          <a:xfrm>
            <a:off x="6722534" y="3762375"/>
            <a:ext cx="2109612"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Macrophage</a:t>
            </a:r>
          </a:p>
        </p:txBody>
      </p:sp>
      <p:sp>
        <p:nvSpPr>
          <p:cNvPr id="19484" name="Rectangle 28"/>
          <p:cNvSpPr>
            <a:spLocks noChangeArrowheads="1"/>
          </p:cNvSpPr>
          <p:nvPr/>
        </p:nvSpPr>
        <p:spPr bwMode="auto">
          <a:xfrm>
            <a:off x="3035301" y="3962400"/>
            <a:ext cx="1363133"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dirty="0">
                <a:solidFill>
                  <a:srgbClr val="FFCC99"/>
                </a:solidFill>
                <a:effectLst>
                  <a:outerShdw blurRad="38100" dist="38100" dir="2700000" algn="tl">
                    <a:srgbClr val="000000"/>
                  </a:outerShdw>
                </a:effectLst>
                <a:latin typeface="Verdana" pitchFamily="34" charset="0"/>
              </a:rPr>
              <a:t>Mature </a:t>
            </a:r>
            <a:br>
              <a:rPr lang="en-US" sz="2200" b="1" dirty="0">
                <a:solidFill>
                  <a:srgbClr val="FFCC99"/>
                </a:solidFill>
                <a:effectLst>
                  <a:outerShdw blurRad="38100" dist="38100" dir="2700000" algn="tl">
                    <a:srgbClr val="000000"/>
                  </a:outerShdw>
                </a:effectLst>
                <a:latin typeface="Verdana" pitchFamily="34" charset="0"/>
              </a:rPr>
            </a:br>
            <a:r>
              <a:rPr lang="en-US" sz="2200" b="1" dirty="0">
                <a:solidFill>
                  <a:srgbClr val="FFCC99"/>
                </a:solidFill>
                <a:effectLst>
                  <a:outerShdw blurRad="38100" dist="38100" dir="2700000" algn="tl">
                    <a:srgbClr val="000000"/>
                  </a:outerShdw>
                </a:effectLst>
                <a:latin typeface="Verdana" pitchFamily="34" charset="0"/>
              </a:rPr>
              <a:t>HDL</a:t>
            </a:r>
          </a:p>
        </p:txBody>
      </p:sp>
      <p:sp>
        <p:nvSpPr>
          <p:cNvPr id="19485" name="Rectangle 29"/>
          <p:cNvSpPr>
            <a:spLocks noChangeArrowheads="1"/>
          </p:cNvSpPr>
          <p:nvPr/>
        </p:nvSpPr>
        <p:spPr bwMode="auto">
          <a:xfrm>
            <a:off x="4930423" y="3400425"/>
            <a:ext cx="1951567"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Nascent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grpSp>
        <p:nvGrpSpPr>
          <p:cNvPr id="3" name="Group 30"/>
          <p:cNvGrpSpPr>
            <a:grpSpLocks/>
          </p:cNvGrpSpPr>
          <p:nvPr/>
        </p:nvGrpSpPr>
        <p:grpSpPr bwMode="auto">
          <a:xfrm>
            <a:off x="2944990" y="2038351"/>
            <a:ext cx="1329267" cy="1895475"/>
            <a:chOff x="2087" y="1284"/>
            <a:chExt cx="942" cy="1194"/>
          </a:xfrm>
        </p:grpSpPr>
        <p:sp>
          <p:nvSpPr>
            <p:cNvPr id="19487" name="Oval 31"/>
            <p:cNvSpPr>
              <a:spLocks noChangeArrowheads="1"/>
            </p:cNvSpPr>
            <p:nvPr/>
          </p:nvSpPr>
          <p:spPr bwMode="auto">
            <a:xfrm>
              <a:off x="2211" y="2299"/>
              <a:ext cx="818" cy="179"/>
            </a:xfrm>
            <a:prstGeom prst="ellipse">
              <a:avLst/>
            </a:prstGeom>
            <a:solidFill>
              <a:srgbClr val="000099"/>
            </a:solidFill>
            <a:ln w="9525">
              <a:noFill/>
              <a:round/>
              <a:headEnd/>
              <a:tailEnd/>
            </a:ln>
            <a:effectLst/>
          </p:spPr>
          <p:txBody>
            <a:bodyPr wrap="none" anchor="ctr"/>
            <a:lstStyle/>
            <a:p>
              <a:endParaRPr lang="en-US"/>
            </a:p>
          </p:txBody>
        </p:sp>
        <p:sp>
          <p:nvSpPr>
            <p:cNvPr id="19488" name="Oval 32"/>
            <p:cNvSpPr>
              <a:spLocks noChangeArrowheads="1"/>
            </p:cNvSpPr>
            <p:nvPr/>
          </p:nvSpPr>
          <p:spPr bwMode="auto">
            <a:xfrm>
              <a:off x="2249" y="1721"/>
              <a:ext cx="744" cy="744"/>
            </a:xfrm>
            <a:prstGeom prst="ellipse">
              <a:avLst/>
            </a:prstGeom>
            <a:gradFill rotWithShape="0">
              <a:gsLst>
                <a:gs pos="0">
                  <a:srgbClr val="FF0000"/>
                </a:gs>
                <a:gs pos="100000">
                  <a:srgbClr val="FF0000">
                    <a:gamma/>
                    <a:shade val="51373"/>
                    <a:invGamma/>
                  </a:srgbClr>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89" name="Freeform 33"/>
            <p:cNvSpPr>
              <a:spLocks/>
            </p:cNvSpPr>
            <p:nvPr/>
          </p:nvSpPr>
          <p:spPr bwMode="auto">
            <a:xfrm>
              <a:off x="2544" y="1573"/>
              <a:ext cx="160" cy="257"/>
            </a:xfrm>
            <a:custGeom>
              <a:avLst/>
              <a:gdLst/>
              <a:ahLst/>
              <a:cxnLst>
                <a:cxn ang="0">
                  <a:pos x="0" y="0"/>
                </a:cxn>
                <a:cxn ang="0">
                  <a:pos x="178" y="0"/>
                </a:cxn>
                <a:cxn ang="0">
                  <a:pos x="178" y="257"/>
                </a:cxn>
                <a:cxn ang="0">
                  <a:pos x="89" y="322"/>
                </a:cxn>
                <a:cxn ang="0">
                  <a:pos x="0" y="257"/>
                </a:cxn>
                <a:cxn ang="0">
                  <a:pos x="0" y="0"/>
                </a:cxn>
              </a:cxnLst>
              <a:rect l="0" t="0" r="r" b="b"/>
              <a:pathLst>
                <a:path w="179" h="323">
                  <a:moveTo>
                    <a:pt x="0" y="0"/>
                  </a:moveTo>
                  <a:lnTo>
                    <a:pt x="178" y="0"/>
                  </a:lnTo>
                  <a:lnTo>
                    <a:pt x="178" y="257"/>
                  </a:lnTo>
                  <a:lnTo>
                    <a:pt x="89" y="322"/>
                  </a:lnTo>
                  <a:lnTo>
                    <a:pt x="0" y="257"/>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a:tailEnd/>
            </a:ln>
            <a:effectLst/>
          </p:spPr>
          <p:txBody>
            <a:bodyPr/>
            <a:lstStyle/>
            <a:p>
              <a:endParaRPr lang="en-US"/>
            </a:p>
          </p:txBody>
        </p:sp>
        <p:sp>
          <p:nvSpPr>
            <p:cNvPr id="19490" name="Rectangle 34"/>
            <p:cNvSpPr>
              <a:spLocks noChangeArrowheads="1"/>
            </p:cNvSpPr>
            <p:nvPr/>
          </p:nvSpPr>
          <p:spPr bwMode="auto">
            <a:xfrm>
              <a:off x="2371" y="1284"/>
              <a:ext cx="507" cy="543"/>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500" b="1">
                  <a:solidFill>
                    <a:schemeClr val="tx2"/>
                  </a:solidFill>
                  <a:effectLst>
                    <a:outerShdw blurRad="38100" dist="38100" dir="2700000" algn="tl">
                      <a:srgbClr val="000000"/>
                    </a:outerShdw>
                  </a:effectLst>
                  <a:latin typeface="Verdana" pitchFamily="34" charset="0"/>
                </a:rPr>
                <a:t>A-I</a:t>
              </a:r>
            </a:p>
          </p:txBody>
        </p:sp>
        <p:sp>
          <p:nvSpPr>
            <p:cNvPr id="19491" name="Rectangle 35"/>
            <p:cNvSpPr>
              <a:spLocks noChangeArrowheads="1"/>
            </p:cNvSpPr>
            <p:nvPr/>
          </p:nvSpPr>
          <p:spPr bwMode="auto">
            <a:xfrm>
              <a:off x="2087" y="1771"/>
              <a:ext cx="495" cy="25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000" b="1"/>
                <a:t>FC</a:t>
              </a:r>
            </a:p>
          </p:txBody>
        </p:sp>
        <p:sp>
          <p:nvSpPr>
            <p:cNvPr id="19492" name="Rectangle 36"/>
            <p:cNvSpPr>
              <a:spLocks noChangeArrowheads="1"/>
            </p:cNvSpPr>
            <p:nvPr/>
          </p:nvSpPr>
          <p:spPr bwMode="auto">
            <a:xfrm>
              <a:off x="2337" y="1961"/>
              <a:ext cx="557"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CE</a:t>
              </a:r>
            </a:p>
          </p:txBody>
        </p:sp>
      </p:grpSp>
      <p:sp>
        <p:nvSpPr>
          <p:cNvPr id="19493" name="Rectangle 37"/>
          <p:cNvSpPr>
            <a:spLocks noChangeArrowheads="1"/>
          </p:cNvSpPr>
          <p:nvPr/>
        </p:nvSpPr>
        <p:spPr bwMode="auto">
          <a:xfrm>
            <a:off x="6033911" y="2997201"/>
            <a:ext cx="527709" cy="400110"/>
          </a:xfrm>
          <a:prstGeom prst="rect">
            <a:avLst/>
          </a:prstGeom>
          <a:noFill/>
          <a:ln w="9525">
            <a:noFill/>
            <a:miter lim="800000"/>
            <a:headEnd/>
            <a:tailEnd/>
          </a:ln>
          <a:effectLst/>
        </p:spPr>
        <p:txBody>
          <a:bodyPr wrap="none">
            <a:spAutoFit/>
          </a:bodyPr>
          <a:lstStyle/>
          <a:p>
            <a:pPr eaLnBrk="0" hangingPunct="0"/>
            <a:r>
              <a:rPr lang="en-US" sz="2000" b="1"/>
              <a:t>FC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105781"/>
                </a:solidFill>
                <a:effectLst/>
                <a:latin typeface="Arial" pitchFamily="34" charset="0"/>
                <a:cs typeface="Arial" pitchFamily="34" charset="0"/>
              </a:rPr>
              <a:t>[ CLOSE WINDOW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t>
            </a:r>
            <a:r>
              <a:rPr kumimoji="0" lang="en-US" sz="231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026" name="Picture 2" descr="Composition of triglyceride-rich lipoproteins."/>
          <p:cNvPicPr>
            <a:picLocks noChangeAspect="1" noChangeArrowheads="1"/>
          </p:cNvPicPr>
          <p:nvPr/>
        </p:nvPicPr>
        <p:blipFill>
          <a:blip r:embed="rId2" cstate="print"/>
          <a:srcRect/>
          <a:stretch>
            <a:fillRect/>
          </a:stretch>
        </p:blipFill>
        <p:spPr bwMode="auto">
          <a:xfrm>
            <a:off x="381000" y="1981200"/>
            <a:ext cx="8382000" cy="359494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E749-58AA-4CCD-A3D2-137721155965}"/>
              </a:ext>
            </a:extLst>
          </p:cNvPr>
          <p:cNvSpPr>
            <a:spLocks noGrp="1"/>
          </p:cNvSpPr>
          <p:nvPr>
            <p:ph type="title"/>
          </p:nvPr>
        </p:nvSpPr>
        <p:spPr/>
        <p:txBody>
          <a:bodyPr/>
          <a:lstStyle/>
          <a:p>
            <a:endParaRPr lang="en-US"/>
          </a:p>
        </p:txBody>
      </p:sp>
      <p:pic>
        <p:nvPicPr>
          <p:cNvPr id="2050" name="Picture 2" descr="Figure 2: ">
            <a:extLst>
              <a:ext uri="{FF2B5EF4-FFF2-40B4-BE49-F238E27FC236}">
                <a16:creationId xmlns:a16="http://schemas.microsoft.com/office/drawing/2014/main" id="{17EAE88F-9C70-4729-A46D-19D612CF2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33450"/>
            <a:ext cx="7620000"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12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
            <a:extLst>
              <a:ext uri="{FF2B5EF4-FFF2-40B4-BE49-F238E27FC236}">
                <a16:creationId xmlns:a16="http://schemas.microsoft.com/office/drawing/2014/main" id="{0E3ABCF7-371F-45D2-B9EE-05C6A7633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3580"/>
            <a:ext cx="7924800" cy="50322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1A9867E-491E-45CE-92D0-03A4D2B482C2}"/>
              </a:ext>
            </a:extLst>
          </p:cNvPr>
          <p:cNvSpPr/>
          <p:nvPr/>
        </p:nvSpPr>
        <p:spPr>
          <a:xfrm>
            <a:off x="990600" y="6245828"/>
            <a:ext cx="7924800" cy="369332"/>
          </a:xfrm>
          <a:prstGeom prst="rect">
            <a:avLst/>
          </a:prstGeom>
        </p:spPr>
        <p:txBody>
          <a:bodyPr wrap="square">
            <a:spAutoFit/>
          </a:bodyPr>
          <a:lstStyle/>
          <a:p>
            <a:r>
              <a:rPr lang="en-US" dirty="0">
                <a:solidFill>
                  <a:srgbClr val="000000"/>
                </a:solidFill>
                <a:latin typeface="Times New Roman" panose="02020603050405020304" pitchFamily="18" charset="0"/>
              </a:rPr>
              <a:t>Lipoprotein Structure (figure modified from Biochemistry 39: 9763, 2000)</a:t>
            </a:r>
            <a:endParaRPr lang="en-US" dirty="0"/>
          </a:p>
        </p:txBody>
      </p:sp>
      <p:sp>
        <p:nvSpPr>
          <p:cNvPr id="5" name="Rectangle 4">
            <a:extLst>
              <a:ext uri="{FF2B5EF4-FFF2-40B4-BE49-F238E27FC236}">
                <a16:creationId xmlns:a16="http://schemas.microsoft.com/office/drawing/2014/main" id="{833026FF-4153-40E7-A769-C9857CADCFC5}"/>
              </a:ext>
            </a:extLst>
          </p:cNvPr>
          <p:cNvSpPr/>
          <p:nvPr/>
        </p:nvSpPr>
        <p:spPr>
          <a:xfrm>
            <a:off x="56493" y="242840"/>
            <a:ext cx="9031014" cy="923330"/>
          </a:xfrm>
          <a:prstGeom prst="rect">
            <a:avLst/>
          </a:prstGeom>
        </p:spPr>
        <p:txBody>
          <a:bodyPr wrap="square">
            <a:spAutoFit/>
          </a:bodyPr>
          <a:lstStyle/>
          <a:p>
            <a:r>
              <a:rPr lang="en-US" dirty="0">
                <a:solidFill>
                  <a:srgbClr val="000000"/>
                </a:solidFill>
                <a:latin typeface="Times New Roman" panose="02020603050405020304" pitchFamily="18" charset="0"/>
              </a:rPr>
              <a:t>Lipoproteins are complex particles that have a central hydrophobic core of non-polar lipids, primarily cholesterol esters and triglycerides. This hydrophobic core is surrounded by a hydrophilic membrane consisting of phospholipids, free cholesterol, and apolipoproteins</a:t>
            </a:r>
            <a:endParaRPr lang="en-US" dirty="0"/>
          </a:p>
        </p:txBody>
      </p:sp>
    </p:spTree>
    <p:extLst>
      <p:ext uri="{BB962C8B-B14F-4D97-AF65-F5344CB8AC3E}">
        <p14:creationId xmlns:p14="http://schemas.microsoft.com/office/powerpoint/2010/main" val="33678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5599289" y="2457451"/>
            <a:ext cx="2511778"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5" name="AutoShape 3"/>
          <p:cNvSpPr>
            <a:spLocks noChangeArrowheads="1"/>
          </p:cNvSpPr>
          <p:nvPr/>
        </p:nvSpPr>
        <p:spPr bwMode="auto">
          <a:xfrm>
            <a:off x="503768" y="2457451"/>
            <a:ext cx="4817533"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6" name="AutoShape 4"/>
          <p:cNvSpPr>
            <a:spLocks noChangeArrowheads="1"/>
          </p:cNvSpPr>
          <p:nvPr/>
        </p:nvSpPr>
        <p:spPr bwMode="invGray">
          <a:xfrm>
            <a:off x="5664200" y="2527300"/>
            <a:ext cx="2380545"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13317" name="AutoShape 5"/>
          <p:cNvSpPr>
            <a:spLocks noChangeArrowheads="1"/>
          </p:cNvSpPr>
          <p:nvPr/>
        </p:nvSpPr>
        <p:spPr bwMode="invGray">
          <a:xfrm>
            <a:off x="584200" y="2527300"/>
            <a:ext cx="4658078"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13318" name="Text Box 6"/>
          <p:cNvSpPr txBox="1">
            <a:spLocks noChangeArrowheads="1"/>
          </p:cNvSpPr>
          <p:nvPr/>
        </p:nvSpPr>
        <p:spPr bwMode="auto">
          <a:xfrm>
            <a:off x="1905000" y="533400"/>
            <a:ext cx="4804520" cy="553998"/>
          </a:xfrm>
          <a:prstGeom prst="rect">
            <a:avLst/>
          </a:prstGeom>
          <a:noFill/>
          <a:ln w="25400">
            <a:noFill/>
            <a:miter lim="800000"/>
            <a:headEnd/>
            <a:tailEnd/>
          </a:ln>
          <a:effectLst/>
        </p:spPr>
        <p:txBody>
          <a:bodyPr wrap="none">
            <a:spAutoFit/>
          </a:bodyPr>
          <a:lstStyle/>
          <a:p>
            <a:pPr algn="ctr" eaLnBrk="0" hangingPunct="0"/>
            <a:r>
              <a:rPr lang="en-US" sz="3000" b="1" dirty="0">
                <a:solidFill>
                  <a:srgbClr val="002060"/>
                </a:solidFill>
                <a:effectLst>
                  <a:outerShdw blurRad="38100" dist="38100" dir="2700000" algn="tl">
                    <a:srgbClr val="000000"/>
                  </a:outerShdw>
                </a:effectLst>
                <a:latin typeface="Verdana" pitchFamily="34" charset="0"/>
              </a:rPr>
              <a:t>Atherogenic Particles</a:t>
            </a:r>
          </a:p>
        </p:txBody>
      </p:sp>
      <p:sp>
        <p:nvSpPr>
          <p:cNvPr id="13321" name="Text Box 9"/>
          <p:cNvSpPr txBox="1">
            <a:spLocks noChangeArrowheads="1"/>
          </p:cNvSpPr>
          <p:nvPr/>
        </p:nvSpPr>
        <p:spPr bwMode="auto">
          <a:xfrm>
            <a:off x="1017412" y="1344614"/>
            <a:ext cx="3825471" cy="584775"/>
          </a:xfrm>
          <a:prstGeom prst="rect">
            <a:avLst/>
          </a:prstGeom>
          <a:noFill/>
          <a:ln w="25400">
            <a:noFill/>
            <a:miter lim="800000"/>
            <a:headEnd/>
            <a:tailEnd/>
          </a:ln>
          <a:effectLst/>
        </p:spPr>
        <p:txBody>
          <a:bodyPr wrap="none">
            <a:spAutoFit/>
          </a:bodyPr>
          <a:lstStyle/>
          <a:p>
            <a:pPr eaLnBrk="0" hangingPunct="0"/>
            <a:r>
              <a:rPr lang="en-US" sz="3200">
                <a:effectLst>
                  <a:outerShdw blurRad="38100" dist="38100" dir="2700000" algn="tl">
                    <a:srgbClr val="000000"/>
                  </a:outerShdw>
                </a:effectLst>
                <a:latin typeface="Verdana" pitchFamily="34" charset="0"/>
              </a:rPr>
              <a:t>MEASUREMENTS:</a:t>
            </a:r>
          </a:p>
        </p:txBody>
      </p:sp>
      <p:sp>
        <p:nvSpPr>
          <p:cNvPr id="13322" name="Text Box 10"/>
          <p:cNvSpPr txBox="1">
            <a:spLocks noChangeArrowheads="1"/>
          </p:cNvSpPr>
          <p:nvPr/>
        </p:nvSpPr>
        <p:spPr bwMode="auto">
          <a:xfrm>
            <a:off x="1371600" y="5486400"/>
            <a:ext cx="3736344" cy="523220"/>
          </a:xfrm>
          <a:prstGeom prst="rect">
            <a:avLst/>
          </a:prstGeom>
          <a:noFill/>
          <a:ln w="25400">
            <a:noFill/>
            <a:miter lim="800000"/>
            <a:headEnd/>
            <a:tailEnd/>
          </a:ln>
          <a:effectLst/>
        </p:spPr>
        <p:txBody>
          <a:bodyPr wrap="none">
            <a:spAutoFit/>
          </a:bodyPr>
          <a:lstStyle/>
          <a:p>
            <a:pPr eaLnBrk="0" hangingPunct="0"/>
            <a:r>
              <a:rPr lang="en-US" sz="2800" dirty="0">
                <a:effectLst>
                  <a:outerShdw blurRad="38100" dist="38100" dir="2700000" algn="tl">
                    <a:srgbClr val="000000"/>
                  </a:outerShdw>
                </a:effectLst>
                <a:latin typeface="Verdana" pitchFamily="34" charset="0"/>
              </a:rPr>
              <a:t>TG-rich lipoproteins</a:t>
            </a:r>
          </a:p>
        </p:txBody>
      </p:sp>
      <p:sp>
        <p:nvSpPr>
          <p:cNvPr id="13323" name="AutoShape 11"/>
          <p:cNvSpPr>
            <a:spLocks/>
          </p:cNvSpPr>
          <p:nvPr/>
        </p:nvSpPr>
        <p:spPr bwMode="auto">
          <a:xfrm rot="16200000" flipV="1">
            <a:off x="2790473" y="3779485"/>
            <a:ext cx="457200" cy="3182056"/>
          </a:xfrm>
          <a:prstGeom prst="leftBrace">
            <a:avLst>
              <a:gd name="adj1" fmla="val 65249"/>
              <a:gd name="adj2" fmla="val 50000"/>
            </a:avLst>
          </a:prstGeom>
          <a:noFill/>
          <a:ln w="19050">
            <a:solidFill>
              <a:schemeClr val="tx1"/>
            </a:solidFill>
            <a:round/>
            <a:headEnd/>
            <a:tailEnd/>
          </a:ln>
          <a:effectLst/>
        </p:spPr>
        <p:txBody>
          <a:bodyPr rot="10800000" vert="eaVert" wrap="none" anchor="ctr"/>
          <a:lstStyle/>
          <a:p>
            <a:pPr algn="ctr" eaLnBrk="0" hangingPunct="0"/>
            <a:endParaRPr lang="en-US" sz="2000">
              <a:solidFill>
                <a:schemeClr val="bg1"/>
              </a:solidFill>
              <a:effectLst>
                <a:outerShdw blurRad="38100" dist="38100" dir="2700000" algn="tl">
                  <a:srgbClr val="000000"/>
                </a:outerShdw>
              </a:effectLst>
              <a:latin typeface="Verdana" pitchFamily="34" charset="0"/>
            </a:endParaRPr>
          </a:p>
        </p:txBody>
      </p:sp>
      <p:sp>
        <p:nvSpPr>
          <p:cNvPr id="13324" name="Text Box 12"/>
          <p:cNvSpPr txBox="1">
            <a:spLocks noChangeArrowheads="1"/>
          </p:cNvSpPr>
          <p:nvPr/>
        </p:nvSpPr>
        <p:spPr bwMode="auto">
          <a:xfrm>
            <a:off x="964155" y="4481513"/>
            <a:ext cx="1040670"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p>
        </p:txBody>
      </p:sp>
      <p:sp>
        <p:nvSpPr>
          <p:cNvPr id="13325" name="Oval 13"/>
          <p:cNvSpPr>
            <a:spLocks noChangeArrowheads="1"/>
          </p:cNvSpPr>
          <p:nvPr/>
        </p:nvSpPr>
        <p:spPr bwMode="auto">
          <a:xfrm>
            <a:off x="890412" y="4056063"/>
            <a:ext cx="1178277"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6" name="Oval 14"/>
          <p:cNvSpPr>
            <a:spLocks noChangeArrowheads="1"/>
          </p:cNvSpPr>
          <p:nvPr/>
        </p:nvSpPr>
        <p:spPr bwMode="auto">
          <a:xfrm>
            <a:off x="944034" y="3160713"/>
            <a:ext cx="1083733" cy="1143000"/>
          </a:xfrm>
          <a:prstGeom prst="ellipse">
            <a:avLst/>
          </a:prstGeom>
          <a:gradFill rotWithShape="0">
            <a:gsLst>
              <a:gs pos="0">
                <a:srgbClr val="00CC00"/>
              </a:gs>
              <a:gs pos="100000">
                <a:srgbClr val="00CC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27" name="Oval 15"/>
          <p:cNvSpPr>
            <a:spLocks noChangeArrowheads="1"/>
          </p:cNvSpPr>
          <p:nvPr/>
        </p:nvSpPr>
        <p:spPr bwMode="auto">
          <a:xfrm>
            <a:off x="2595034" y="4056063"/>
            <a:ext cx="1018822"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8" name="Oval 16"/>
          <p:cNvSpPr>
            <a:spLocks noChangeArrowheads="1"/>
          </p:cNvSpPr>
          <p:nvPr/>
        </p:nvSpPr>
        <p:spPr bwMode="auto">
          <a:xfrm>
            <a:off x="4090812" y="4060826"/>
            <a:ext cx="891822" cy="295275"/>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9" name="Oval 17"/>
          <p:cNvSpPr>
            <a:spLocks noChangeArrowheads="1"/>
          </p:cNvSpPr>
          <p:nvPr/>
        </p:nvSpPr>
        <p:spPr bwMode="auto">
          <a:xfrm>
            <a:off x="2674056" y="3389313"/>
            <a:ext cx="880533" cy="914400"/>
          </a:xfrm>
          <a:prstGeom prst="ellipse">
            <a:avLst/>
          </a:prstGeom>
          <a:gradFill rotWithShape="0">
            <a:gsLst>
              <a:gs pos="0">
                <a:srgbClr val="CC0066"/>
              </a:gs>
              <a:gs pos="100000">
                <a:srgbClr val="CC0066">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0" name="Oval 18"/>
          <p:cNvSpPr>
            <a:spLocks noChangeArrowheads="1"/>
          </p:cNvSpPr>
          <p:nvPr/>
        </p:nvSpPr>
        <p:spPr bwMode="auto">
          <a:xfrm>
            <a:off x="4195234" y="3541713"/>
            <a:ext cx="677333" cy="762000"/>
          </a:xfrm>
          <a:prstGeom prst="ellipse">
            <a:avLst/>
          </a:prstGeom>
          <a:gradFill rotWithShape="0">
            <a:gsLst>
              <a:gs pos="0">
                <a:srgbClr val="FF6600"/>
              </a:gs>
              <a:gs pos="100000">
                <a:srgbClr val="FF66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1" name="Text Box 19"/>
          <p:cNvSpPr txBox="1">
            <a:spLocks noChangeArrowheads="1"/>
          </p:cNvSpPr>
          <p:nvPr/>
        </p:nvSpPr>
        <p:spPr bwMode="auto">
          <a:xfrm>
            <a:off x="2499286" y="4481513"/>
            <a:ext cx="125547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r>
              <a:rPr lang="en-US" sz="3600" baseline="-25000">
                <a:effectLst>
                  <a:outerShdw blurRad="38100" dist="38100" dir="2700000" algn="tl">
                    <a:srgbClr val="000000"/>
                  </a:outerShdw>
                </a:effectLst>
                <a:latin typeface="Verdana" pitchFamily="34" charset="0"/>
              </a:rPr>
              <a:t>R</a:t>
            </a:r>
          </a:p>
        </p:txBody>
      </p:sp>
      <p:sp>
        <p:nvSpPr>
          <p:cNvPr id="13332" name="Text Box 20"/>
          <p:cNvSpPr txBox="1">
            <a:spLocks noChangeArrowheads="1"/>
          </p:cNvSpPr>
          <p:nvPr/>
        </p:nvSpPr>
        <p:spPr bwMode="auto">
          <a:xfrm>
            <a:off x="4179454" y="4481513"/>
            <a:ext cx="768159"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IDL</a:t>
            </a:r>
          </a:p>
        </p:txBody>
      </p:sp>
      <p:sp>
        <p:nvSpPr>
          <p:cNvPr id="13333" name="Text Box 21"/>
          <p:cNvSpPr txBox="1">
            <a:spLocks noChangeArrowheads="1"/>
          </p:cNvSpPr>
          <p:nvPr/>
        </p:nvSpPr>
        <p:spPr bwMode="auto">
          <a:xfrm>
            <a:off x="5762857" y="4481513"/>
            <a:ext cx="81304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LDL</a:t>
            </a:r>
          </a:p>
        </p:txBody>
      </p:sp>
      <p:sp>
        <p:nvSpPr>
          <p:cNvPr id="13334" name="Text Box 22"/>
          <p:cNvSpPr txBox="1">
            <a:spLocks noChangeArrowheads="1"/>
          </p:cNvSpPr>
          <p:nvPr/>
        </p:nvSpPr>
        <p:spPr bwMode="auto">
          <a:xfrm>
            <a:off x="6805450" y="4481513"/>
            <a:ext cx="1241045" cy="1292662"/>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Small,</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dense</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LDL</a:t>
            </a:r>
          </a:p>
        </p:txBody>
      </p:sp>
      <p:sp>
        <p:nvSpPr>
          <p:cNvPr id="13335" name="Oval 23"/>
          <p:cNvSpPr>
            <a:spLocks noChangeArrowheads="1"/>
          </p:cNvSpPr>
          <p:nvPr/>
        </p:nvSpPr>
        <p:spPr bwMode="auto">
          <a:xfrm>
            <a:off x="5812367" y="4078288"/>
            <a:ext cx="668867" cy="260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6" name="Oval 24"/>
          <p:cNvSpPr>
            <a:spLocks noChangeArrowheads="1"/>
          </p:cNvSpPr>
          <p:nvPr/>
        </p:nvSpPr>
        <p:spPr bwMode="auto">
          <a:xfrm>
            <a:off x="7182556" y="4186238"/>
            <a:ext cx="476956" cy="133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7" name="Oval 25"/>
          <p:cNvSpPr>
            <a:spLocks noChangeArrowheads="1"/>
          </p:cNvSpPr>
          <p:nvPr/>
        </p:nvSpPr>
        <p:spPr bwMode="auto">
          <a:xfrm>
            <a:off x="5906911" y="3770313"/>
            <a:ext cx="474133" cy="533400"/>
          </a:xfrm>
          <a:prstGeom prst="ellipse">
            <a:avLst/>
          </a:prstGeom>
          <a:gradFill rotWithShape="0">
            <a:gsLst>
              <a:gs pos="0">
                <a:srgbClr val="66FFFF"/>
              </a:gs>
              <a:gs pos="100000">
                <a:srgbClr val="66FFFF">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8" name="Oval 26"/>
          <p:cNvSpPr>
            <a:spLocks noChangeArrowheads="1"/>
          </p:cNvSpPr>
          <p:nvPr/>
        </p:nvSpPr>
        <p:spPr bwMode="auto">
          <a:xfrm>
            <a:off x="7284156" y="3998913"/>
            <a:ext cx="270933" cy="304800"/>
          </a:xfrm>
          <a:prstGeom prst="ellipse">
            <a:avLst/>
          </a:prstGeom>
          <a:gradFill rotWithShape="0">
            <a:gsLst>
              <a:gs pos="0">
                <a:srgbClr val="FFFF00"/>
              </a:gs>
              <a:gs pos="100000">
                <a:srgbClr val="FFFF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83634" y="188913"/>
            <a:ext cx="8513233" cy="576262"/>
          </a:xfrm>
          <a:noFill/>
        </p:spPr>
        <p:txBody>
          <a:bodyPr anchor="ctr"/>
          <a:lstStyle/>
          <a:p>
            <a:pPr>
              <a:lnSpc>
                <a:spcPct val="90000"/>
              </a:lnSpc>
            </a:pPr>
            <a:r>
              <a:rPr lang="hu-HU" sz="2900"/>
              <a:t>Plasma lipoproteins</a:t>
            </a:r>
            <a:endParaRPr lang="en-US" sz="2900"/>
          </a:p>
        </p:txBody>
      </p:sp>
      <p:graphicFrame>
        <p:nvGraphicFramePr>
          <p:cNvPr id="148483" name="Group 3"/>
          <p:cNvGraphicFramePr>
            <a:graphicFrameLocks noGrp="1"/>
          </p:cNvGraphicFramePr>
          <p:nvPr>
            <p:ph type="tbl" idx="1"/>
            <p:extLst>
              <p:ext uri="{D42A27DB-BD31-4B8C-83A1-F6EECF244321}">
                <p14:modId xmlns:p14="http://schemas.microsoft.com/office/powerpoint/2010/main" val="2919694232"/>
              </p:ext>
            </p:extLst>
          </p:nvPr>
        </p:nvGraphicFramePr>
        <p:xfrm>
          <a:off x="283634" y="1125539"/>
          <a:ext cx="8555566" cy="4589461"/>
        </p:xfrm>
        <a:graphic>
          <a:graphicData uri="http://schemas.openxmlformats.org/drawingml/2006/table">
            <a:tbl>
              <a:tblPr/>
              <a:tblGrid>
                <a:gridCol w="1536936">
                  <a:extLst>
                    <a:ext uri="{9D8B030D-6E8A-4147-A177-3AD203B41FA5}">
                      <a16:colId xmlns:a16="http://schemas.microsoft.com/office/drawing/2014/main" val="20000"/>
                    </a:ext>
                  </a:extLst>
                </a:gridCol>
                <a:gridCol w="1470626">
                  <a:extLst>
                    <a:ext uri="{9D8B030D-6E8A-4147-A177-3AD203B41FA5}">
                      <a16:colId xmlns:a16="http://schemas.microsoft.com/office/drawing/2014/main" val="20001"/>
                    </a:ext>
                  </a:extLst>
                </a:gridCol>
                <a:gridCol w="1871438">
                  <a:extLst>
                    <a:ext uri="{9D8B030D-6E8A-4147-A177-3AD203B41FA5}">
                      <a16:colId xmlns:a16="http://schemas.microsoft.com/office/drawing/2014/main" val="20002"/>
                    </a:ext>
                  </a:extLst>
                </a:gridCol>
                <a:gridCol w="1287903">
                  <a:extLst>
                    <a:ext uri="{9D8B030D-6E8A-4147-A177-3AD203B41FA5}">
                      <a16:colId xmlns:a16="http://schemas.microsoft.com/office/drawing/2014/main" val="20003"/>
                    </a:ext>
                  </a:extLst>
                </a:gridCol>
                <a:gridCol w="1106654">
                  <a:extLst>
                    <a:ext uri="{9D8B030D-6E8A-4147-A177-3AD203B41FA5}">
                      <a16:colId xmlns:a16="http://schemas.microsoft.com/office/drawing/2014/main" val="20004"/>
                    </a:ext>
                  </a:extLst>
                </a:gridCol>
                <a:gridCol w="1282009">
                  <a:extLst>
                    <a:ext uri="{9D8B030D-6E8A-4147-A177-3AD203B41FA5}">
                      <a16:colId xmlns:a16="http://schemas.microsoft.com/office/drawing/2014/main" val="20005"/>
                    </a:ext>
                  </a:extLst>
                </a:gridCol>
              </a:tblGrid>
              <a:tr h="1039142">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Arial" charset="0"/>
                        </a:rPr>
                        <a:t>Type</a:t>
                      </a:r>
                      <a:endParaRPr kumimoji="0" lang="en-US" sz="1400" b="1" i="0" u="none" strike="noStrike" cap="none" normalizeH="0" baseline="0" dirty="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rPr>
                        <a:t>Source</a:t>
                      </a:r>
                      <a:endParaRPr kumimoji="0" lang="en-US" sz="1400" b="1"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rPr>
                        <a:t>Major lipid</a:t>
                      </a:r>
                      <a:endParaRPr kumimoji="0" lang="en-US" sz="1400" b="1"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rPr>
                        <a:t>Apoproteins</a:t>
                      </a:r>
                      <a:endParaRPr kumimoji="0" lang="en-US" sz="1400" b="1"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rPr>
                        <a:t>ELFO</a:t>
                      </a:r>
                      <a:endParaRPr kumimoji="0" lang="en-US" sz="1400" b="1"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a:ln>
                            <a:noFill/>
                          </a:ln>
                          <a:solidFill>
                            <a:schemeClr val="tx1"/>
                          </a:solidFill>
                          <a:effectLst/>
                          <a:latin typeface="Verdana" pitchFamily="34" charset="0"/>
                        </a:rPr>
                        <a:t>Athero-genicity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6638">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Chylomicron</a:t>
                      </a:r>
                      <a:r>
                        <a:rPr kumimoji="0" lang="hu-HU" sz="1600" b="0" i="0" u="none" strike="noStrike" cap="none" normalizeH="0" baseline="0">
                          <a:ln>
                            <a:noFill/>
                          </a:ln>
                          <a:solidFill>
                            <a:schemeClr val="tx1"/>
                          </a:solidFill>
                          <a:effectLst/>
                          <a:latin typeface="Verdana" pitchFamily="34" charset="0"/>
                        </a:rPr>
                        <a:t>s</a:t>
                      </a:r>
                      <a:endParaRPr kumimoji="0" lang="en-US" sz="16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Gut</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Dietary TGs</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A-I, B-48, C-I, C-III, E</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no </a:t>
                      </a:r>
                      <a:br>
                        <a:rPr kumimoji="0" lang="hu-HU" sz="1600" b="0" i="0" u="none" strike="noStrike" cap="none" normalizeH="0" baseline="0">
                          <a:ln>
                            <a:noFill/>
                          </a:ln>
                          <a:solidFill>
                            <a:schemeClr val="tx1"/>
                          </a:solidFill>
                          <a:effectLst/>
                          <a:latin typeface="Arial" charset="0"/>
                          <a:sym typeface="Symbol" pitchFamily="18" charset="2"/>
                        </a:rPr>
                      </a:br>
                      <a:r>
                        <a:rPr kumimoji="0" lang="hu-HU" sz="1600" b="0" i="0" u="none" strike="noStrike" cap="none" normalizeH="0" baseline="0">
                          <a:ln>
                            <a:noFill/>
                          </a:ln>
                          <a:solidFill>
                            <a:schemeClr val="tx1"/>
                          </a:solidFill>
                          <a:effectLst/>
                          <a:latin typeface="Arial" charset="0"/>
                          <a:sym typeface="Symbol" pitchFamily="18" charset="2"/>
                        </a:rPr>
                        <a:t>mobility</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endParaRPr kumimoji="0" lang="hu-HU" sz="1600" b="0" i="0" u="none" strike="noStrike" cap="none" normalizeH="0" baseline="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Verdana" pitchFamily="34" charset="0"/>
                        </a:rPr>
                        <a:t>(pancreatitis)</a:t>
                      </a:r>
                      <a:endParaRPr kumimoji="0" lang="en-US" sz="16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VLDL</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Liver</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Endogenous</a:t>
                      </a:r>
                      <a:br>
                        <a:rPr kumimoji="0" lang="hu-HU" sz="1600" b="0" i="0" u="none" strike="noStrike" cap="none" normalizeH="0" baseline="0">
                          <a:ln>
                            <a:noFill/>
                          </a:ln>
                          <a:solidFill>
                            <a:schemeClr val="tx1"/>
                          </a:solidFill>
                          <a:effectLst/>
                          <a:latin typeface="Arial" charset="0"/>
                          <a:sym typeface="Symbol" pitchFamily="18" charset="2"/>
                        </a:rPr>
                      </a:br>
                      <a:r>
                        <a:rPr kumimoji="0" lang="hu-HU" sz="1600" b="0" i="0" u="none" strike="noStrike" cap="none" normalizeH="0" baseline="0">
                          <a:ln>
                            <a:noFill/>
                          </a:ln>
                          <a:solidFill>
                            <a:schemeClr val="tx1"/>
                          </a:solidFill>
                          <a:effectLst/>
                          <a:latin typeface="Arial" charset="0"/>
                          <a:sym typeface="Symbol" pitchFamily="18" charset="2"/>
                        </a:rPr>
                        <a:t> TGs</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Verdana" pitchFamily="34" charset="0"/>
                        </a:rPr>
                        <a:t>B-100, E, C-II, C-III, </a:t>
                      </a:r>
                      <a:endParaRPr kumimoji="0" lang="en-US" sz="16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Pre-</a:t>
                      </a:r>
                      <a:r>
                        <a:rPr kumimoji="0" lang="el-GR" sz="1600" b="0" i="0" u="none" strike="noStrike" cap="none" normalizeH="0" baseline="0">
                          <a:ln>
                            <a:noFill/>
                          </a:ln>
                          <a:solidFill>
                            <a:schemeClr val="tx1"/>
                          </a:solidFill>
                          <a:effectLst/>
                          <a:latin typeface="Arial" charset="0"/>
                          <a:cs typeface="Arial" charset="0"/>
                        </a:rPr>
                        <a:t>β</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IDL</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VLDL remnant</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Ch esters, TGs</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B-100, C-III, E</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Verdana" pitchFamily="34" charset="0"/>
                          <a:sym typeface="Symbol" pitchFamily="18" charset="2"/>
                        </a:rPr>
                        <a:t>Slow </a:t>
                      </a:r>
                      <a:br>
                        <a:rPr kumimoji="0" lang="hu-HU" sz="1600" b="0" i="0" u="none" strike="noStrike" cap="none" normalizeH="0" baseline="0">
                          <a:ln>
                            <a:noFill/>
                          </a:ln>
                          <a:solidFill>
                            <a:schemeClr val="tx1"/>
                          </a:solidFill>
                          <a:effectLst/>
                          <a:latin typeface="Verdana" pitchFamily="34" charset="0"/>
                          <a:sym typeface="Symbol" pitchFamily="18" charset="2"/>
                        </a:rPr>
                      </a:br>
                      <a:r>
                        <a:rPr kumimoji="0" lang="hu-HU" sz="1600" b="0" i="0" u="none" strike="noStrike" cap="none" normalizeH="0" baseline="0">
                          <a:ln>
                            <a:noFill/>
                          </a:ln>
                          <a:solidFill>
                            <a:schemeClr val="tx1"/>
                          </a:solidFill>
                          <a:effectLst/>
                          <a:latin typeface="Verdana" pitchFamily="34" charset="0"/>
                          <a:sym typeface="Symbol" pitchFamily="18" charset="2"/>
                        </a:rPr>
                        <a:t>pre- </a:t>
                      </a:r>
                      <a:r>
                        <a:rPr kumimoji="0" lang="el-GR" sz="1600" b="0" i="0" u="none" strike="noStrike" cap="none" normalizeH="0" baseline="0">
                          <a:ln>
                            <a:noFill/>
                          </a:ln>
                          <a:solidFill>
                            <a:schemeClr val="tx1"/>
                          </a:solidFill>
                          <a:effectLst/>
                          <a:latin typeface="Arial" charset="0"/>
                          <a:cs typeface="Arial" charset="0"/>
                        </a:rPr>
                        <a:t>β</a:t>
                      </a:r>
                      <a:endParaRPr kumimoji="0" lang="en-US" sz="1600" b="0" i="0" u="none" strike="noStrike" cap="none" normalizeH="0" baseline="0">
                        <a:ln>
                          <a:noFill/>
                        </a:ln>
                        <a:solidFill>
                          <a:schemeClr val="tx1"/>
                        </a:solidFill>
                        <a:effectLst/>
                        <a:latin typeface="Arial"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60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LDL</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VLDL, IDL</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Ch esters</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B-100</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l-GR" sz="1600" b="0" i="0" u="none" strike="noStrike" cap="none" normalizeH="0" baseline="0">
                          <a:ln>
                            <a:noFill/>
                          </a:ln>
                          <a:solidFill>
                            <a:schemeClr val="tx1"/>
                          </a:solidFill>
                          <a:effectLst/>
                          <a:latin typeface="Arial" charset="0"/>
                          <a:cs typeface="Arial" charset="0"/>
                        </a:rPr>
                        <a:t>β</a:t>
                      </a:r>
                      <a:endParaRPr kumimoji="0" lang="en-US" sz="1600" b="0" i="0" u="none" strike="noStrike" cap="none" normalizeH="0" baseline="0">
                        <a:ln>
                          <a:noFill/>
                        </a:ln>
                        <a:solidFill>
                          <a:schemeClr val="tx1"/>
                        </a:solidFill>
                        <a:effectLst/>
                        <a:latin typeface="Arial"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HDL</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rPr>
                        <a:t>Gut, liver</a:t>
                      </a:r>
                      <a:endParaRPr kumimoji="0" lang="en-US" sz="1600" b="0" i="0" u="none" strike="noStrike" cap="none" normalizeH="0" baseline="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Ch esters, PLs</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Arial" charset="0"/>
                          <a:sym typeface="Symbol" pitchFamily="18" charset="2"/>
                        </a:rPr>
                        <a:t>A-I, A-II, C-II, C-III, D, E</a:t>
                      </a:r>
                      <a:endParaRPr kumimoji="0" lang="en-US" sz="1600" b="0" i="0" u="none" strike="noStrike" cap="none" normalizeH="0" baseline="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sym typeface="Symbol" pitchFamily="18" charset="2"/>
                        </a:rPr>
                        <a:t>α</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dirty="0">
                          <a:ln>
                            <a:noFill/>
                          </a:ln>
                          <a:solidFill>
                            <a:schemeClr val="tx1"/>
                          </a:solidFill>
                          <a:effectLst/>
                          <a:latin typeface="Verdana" pitchFamily="34" charset="0"/>
                        </a:rPr>
                        <a:t>anti-</a:t>
                      </a:r>
                      <a:br>
                        <a:rPr kumimoji="0" lang="hu-HU" sz="1600" b="0" i="0" u="none" strike="noStrike" cap="none" normalizeH="0" baseline="0" dirty="0">
                          <a:ln>
                            <a:noFill/>
                          </a:ln>
                          <a:solidFill>
                            <a:schemeClr val="tx1"/>
                          </a:solidFill>
                          <a:effectLst/>
                          <a:latin typeface="Verdana" pitchFamily="34" charset="0"/>
                        </a:rPr>
                      </a:br>
                      <a:r>
                        <a:rPr kumimoji="0" lang="hu-HU" sz="1600" b="0" i="0" u="none" strike="noStrike" cap="none" normalizeH="0" baseline="0" dirty="0">
                          <a:ln>
                            <a:noFill/>
                          </a:ln>
                          <a:solidFill>
                            <a:schemeClr val="tx1"/>
                          </a:solidFill>
                          <a:effectLst/>
                          <a:latin typeface="Verdana" pitchFamily="34" charset="0"/>
                        </a:rPr>
                        <a:t>atherogenic</a:t>
                      </a:r>
                      <a:endParaRPr kumimoji="0" lang="en-US" sz="1600" b="0"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28650" y="27039"/>
            <a:ext cx="7886700" cy="1325563"/>
          </a:xfrm>
        </p:spPr>
        <p:txBody>
          <a:bodyPr/>
          <a:lstStyle/>
          <a:p>
            <a:r>
              <a:rPr lang="en-US" sz="4000" dirty="0"/>
              <a:t>Hereditary Causes of </a:t>
            </a:r>
            <a:r>
              <a:rPr lang="en-US" sz="4000" dirty="0" err="1"/>
              <a:t>Hyperlipidemia</a:t>
            </a:r>
            <a:endParaRPr lang="en-US" sz="4000" dirty="0"/>
          </a:p>
        </p:txBody>
      </p:sp>
      <p:sp>
        <p:nvSpPr>
          <p:cNvPr id="24579" name="Rectangle 3"/>
          <p:cNvSpPr>
            <a:spLocks noGrp="1" noChangeArrowheads="1"/>
          </p:cNvSpPr>
          <p:nvPr>
            <p:ph idx="1"/>
          </p:nvPr>
        </p:nvSpPr>
        <p:spPr>
          <a:xfrm>
            <a:off x="628650" y="1447800"/>
            <a:ext cx="7886700" cy="4729163"/>
          </a:xfrm>
        </p:spPr>
        <p:txBody>
          <a:bodyPr>
            <a:normAutofit/>
          </a:bodyPr>
          <a:lstStyle/>
          <a:p>
            <a:pPr>
              <a:lnSpc>
                <a:spcPct val="80000"/>
              </a:lnSpc>
              <a:buFont typeface="Wingdings" pitchFamily="2" charset="2"/>
              <a:buChar char="q"/>
            </a:pPr>
            <a:r>
              <a:rPr lang="en-US" sz="2000" b="1" dirty="0"/>
              <a:t>Familial Hypercholesterolemia</a:t>
            </a:r>
          </a:p>
          <a:p>
            <a:pPr lvl="2">
              <a:lnSpc>
                <a:spcPct val="80000"/>
              </a:lnSpc>
              <a:buFont typeface="Wingdings" pitchFamily="2" charset="2"/>
              <a:buChar char="q"/>
            </a:pPr>
            <a:r>
              <a:rPr lang="en-US" sz="2000" b="1" dirty="0"/>
              <a:t>Codominant genetic disorder, </a:t>
            </a:r>
            <a:r>
              <a:rPr lang="en-US" sz="2000" b="1" dirty="0" err="1"/>
              <a:t>coccurs</a:t>
            </a:r>
            <a:r>
              <a:rPr lang="en-US" sz="2000" b="1" dirty="0"/>
              <a:t> in heterozygous form</a:t>
            </a:r>
          </a:p>
          <a:p>
            <a:pPr lvl="2">
              <a:lnSpc>
                <a:spcPct val="80000"/>
              </a:lnSpc>
              <a:buFont typeface="Wingdings" pitchFamily="2" charset="2"/>
              <a:buChar char="q"/>
            </a:pPr>
            <a:r>
              <a:rPr lang="en-US" sz="2000" b="1" dirty="0"/>
              <a:t>Occurs in 1 in 500 individuals</a:t>
            </a:r>
          </a:p>
          <a:p>
            <a:pPr lvl="2">
              <a:lnSpc>
                <a:spcPct val="80000"/>
              </a:lnSpc>
              <a:buFont typeface="Wingdings" pitchFamily="2" charset="2"/>
              <a:buChar char="q"/>
            </a:pPr>
            <a:r>
              <a:rPr lang="en-US" sz="2000" b="1" dirty="0"/>
              <a:t>Mutation in LDL receptor, resulting in elevated levels of LDL at birth and throughout life</a:t>
            </a:r>
          </a:p>
          <a:p>
            <a:pPr lvl="2">
              <a:lnSpc>
                <a:spcPct val="80000"/>
              </a:lnSpc>
              <a:buFont typeface="Wingdings" pitchFamily="2" charset="2"/>
              <a:buChar char="q"/>
            </a:pPr>
            <a:r>
              <a:rPr lang="en-US" sz="2000" b="1" dirty="0"/>
              <a:t>High risk for atherosclerosis, tendon xanthomas (75% of patients), tuberous xanthomas and </a:t>
            </a:r>
            <a:r>
              <a:rPr lang="en-US" sz="2000" b="1" dirty="0" err="1"/>
              <a:t>xanthelasmas</a:t>
            </a:r>
            <a:r>
              <a:rPr lang="en-US" sz="2000" b="1" dirty="0"/>
              <a:t> of eyes. </a:t>
            </a:r>
          </a:p>
          <a:p>
            <a:pPr>
              <a:lnSpc>
                <a:spcPct val="80000"/>
              </a:lnSpc>
              <a:buFont typeface="Wingdings" pitchFamily="2" charset="2"/>
              <a:buChar char="q"/>
            </a:pPr>
            <a:r>
              <a:rPr lang="en-US" sz="2000" dirty="0"/>
              <a:t>Familial Combined Hyperlipidemia</a:t>
            </a:r>
          </a:p>
          <a:p>
            <a:pPr lvl="2">
              <a:lnSpc>
                <a:spcPct val="80000"/>
              </a:lnSpc>
              <a:buFont typeface="Wingdings" pitchFamily="2" charset="2"/>
              <a:buChar char="q"/>
            </a:pPr>
            <a:r>
              <a:rPr lang="en-US" sz="2000" dirty="0"/>
              <a:t>Autosomal dominant</a:t>
            </a:r>
          </a:p>
          <a:p>
            <a:pPr lvl="2">
              <a:lnSpc>
                <a:spcPct val="80000"/>
              </a:lnSpc>
              <a:buFont typeface="Wingdings" pitchFamily="2" charset="2"/>
              <a:buChar char="q"/>
            </a:pPr>
            <a:r>
              <a:rPr lang="en-US" sz="2000" dirty="0"/>
              <a:t>Increased secretions of VLDLs</a:t>
            </a:r>
          </a:p>
          <a:p>
            <a:pPr>
              <a:lnSpc>
                <a:spcPct val="80000"/>
              </a:lnSpc>
              <a:buFont typeface="Wingdings" pitchFamily="2" charset="2"/>
              <a:buChar char="q"/>
            </a:pPr>
            <a:r>
              <a:rPr lang="en-US" sz="2000" dirty="0" err="1"/>
              <a:t>Dysbetalipoproteinemia</a:t>
            </a:r>
            <a:endParaRPr lang="en-US" sz="2000" dirty="0"/>
          </a:p>
          <a:p>
            <a:pPr lvl="2">
              <a:lnSpc>
                <a:spcPct val="80000"/>
              </a:lnSpc>
              <a:buFont typeface="Wingdings" pitchFamily="2" charset="2"/>
              <a:buChar char="q"/>
            </a:pPr>
            <a:r>
              <a:rPr lang="en-US" sz="2000" dirty="0"/>
              <a:t>Affects 1 in 10,000</a:t>
            </a:r>
          </a:p>
          <a:p>
            <a:pPr lvl="2">
              <a:lnSpc>
                <a:spcPct val="80000"/>
              </a:lnSpc>
              <a:buFont typeface="Wingdings" pitchFamily="2" charset="2"/>
              <a:buChar char="q"/>
            </a:pPr>
            <a:r>
              <a:rPr lang="en-US" sz="2000" dirty="0"/>
              <a:t>Results in apo E2, a binding-defective form of </a:t>
            </a:r>
            <a:r>
              <a:rPr lang="en-US" sz="2000" dirty="0" err="1"/>
              <a:t>apoE</a:t>
            </a:r>
            <a:r>
              <a:rPr lang="en-US" sz="2000" dirty="0"/>
              <a:t> (which usually plays important role in catabolism of chylomicron and VLDL)</a:t>
            </a:r>
          </a:p>
          <a:p>
            <a:pPr lvl="2">
              <a:lnSpc>
                <a:spcPct val="80000"/>
              </a:lnSpc>
              <a:buFont typeface="Wingdings" pitchFamily="2" charset="2"/>
              <a:buChar char="q"/>
            </a:pPr>
            <a:r>
              <a:rPr lang="en-US" sz="2000" dirty="0"/>
              <a:t>Increased risk for atherosclerosis, peripheral vascular disease</a:t>
            </a:r>
          </a:p>
          <a:p>
            <a:pPr lvl="2">
              <a:lnSpc>
                <a:spcPct val="80000"/>
              </a:lnSpc>
              <a:buFont typeface="Wingdings" pitchFamily="2" charset="2"/>
              <a:buChar char="q"/>
            </a:pPr>
            <a:r>
              <a:rPr lang="en-US" sz="2000" dirty="0"/>
              <a:t>Tuberous xanthomas, </a:t>
            </a:r>
            <a:r>
              <a:rPr lang="en-US" sz="2000" dirty="0" err="1"/>
              <a:t>striae</a:t>
            </a:r>
            <a:r>
              <a:rPr lang="en-US" sz="2000" dirty="0"/>
              <a:t> palmaris</a:t>
            </a:r>
          </a:p>
          <a:p>
            <a:pPr lvl="2">
              <a:lnSpc>
                <a:spcPct val="80000"/>
              </a:lnSpc>
              <a:buFont typeface="Wingdings" pitchFamily="2" charset="2"/>
              <a:buChar char="q"/>
            </a:pP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FH_image003">
            <a:extLst>
              <a:ext uri="{FF2B5EF4-FFF2-40B4-BE49-F238E27FC236}">
                <a16:creationId xmlns:a16="http://schemas.microsoft.com/office/drawing/2014/main" id="{784FBBB5-C216-9E43-9C64-8BD0733EC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79" y="1200148"/>
            <a:ext cx="3472914" cy="2322512"/>
          </a:xfrm>
          <a:prstGeom prst="rect">
            <a:avLst/>
          </a:prstGeom>
          <a:noFill/>
          <a:extLst>
            <a:ext uri="{909E8E84-426E-40DD-AFC4-6F175D3DCCD1}">
              <a14:hiddenFill xmlns:a14="http://schemas.microsoft.com/office/drawing/2010/main">
                <a:solidFill>
                  <a:srgbClr val="FFFFFF"/>
                </a:solidFill>
              </a14:hiddenFill>
            </a:ext>
          </a:extLst>
        </p:spPr>
      </p:pic>
      <p:sp>
        <p:nvSpPr>
          <p:cNvPr id="20488" name="Text Box 8">
            <a:extLst>
              <a:ext uri="{FF2B5EF4-FFF2-40B4-BE49-F238E27FC236}">
                <a16:creationId xmlns:a16="http://schemas.microsoft.com/office/drawing/2014/main" id="{93713C79-58C5-504A-A78A-12B1E0335330}"/>
              </a:ext>
            </a:extLst>
          </p:cNvPr>
          <p:cNvSpPr txBox="1">
            <a:spLocks noChangeArrowheads="1"/>
          </p:cNvSpPr>
          <p:nvPr/>
        </p:nvSpPr>
        <p:spPr bwMode="auto">
          <a:xfrm>
            <a:off x="1676400" y="6521450"/>
            <a:ext cx="2438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chemeClr val="bg1"/>
                </a:solidFill>
              </a:rPr>
              <a:t>Diagnosis?</a:t>
            </a:r>
          </a:p>
        </p:txBody>
      </p:sp>
      <p:sp>
        <p:nvSpPr>
          <p:cNvPr id="20489" name="Text Box 9">
            <a:extLst>
              <a:ext uri="{FF2B5EF4-FFF2-40B4-BE49-F238E27FC236}">
                <a16:creationId xmlns:a16="http://schemas.microsoft.com/office/drawing/2014/main" id="{2BAB5CDB-A13F-7B4C-BF5E-7F45F2CDA2ED}"/>
              </a:ext>
            </a:extLst>
          </p:cNvPr>
          <p:cNvSpPr txBox="1">
            <a:spLocks noChangeArrowheads="1"/>
          </p:cNvSpPr>
          <p:nvPr/>
        </p:nvSpPr>
        <p:spPr bwMode="auto">
          <a:xfrm>
            <a:off x="5638800" y="6491288"/>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chemeClr val="bg1"/>
                </a:solidFill>
              </a:rPr>
              <a:t>Normal</a:t>
            </a:r>
          </a:p>
        </p:txBody>
      </p:sp>
      <p:pic>
        <p:nvPicPr>
          <p:cNvPr id="20493" name="Picture 13" descr="achilles_3">
            <a:hlinkClick r:id="rId3"/>
            <a:extLst>
              <a:ext uri="{FF2B5EF4-FFF2-40B4-BE49-F238E27FC236}">
                <a16:creationId xmlns:a16="http://schemas.microsoft.com/office/drawing/2014/main" id="{B18DDFCA-26A4-B644-8B20-EEB77E285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677" r="12903" b="17316"/>
          <a:stretch>
            <a:fillRect/>
          </a:stretch>
        </p:blipFill>
        <p:spPr bwMode="auto">
          <a:xfrm>
            <a:off x="3052958" y="3579808"/>
            <a:ext cx="3092121" cy="2447929"/>
          </a:xfrm>
          <a:prstGeom prst="rect">
            <a:avLst/>
          </a:prstGeom>
          <a:noFill/>
          <a:extLst>
            <a:ext uri="{909E8E84-426E-40DD-AFC4-6F175D3DCCD1}">
              <a14:hiddenFill xmlns:a14="http://schemas.microsoft.com/office/drawing/2010/main">
                <a:solidFill>
                  <a:srgbClr val="FFFFFF"/>
                </a:solidFill>
              </a14:hiddenFill>
            </a:ext>
          </a:extLst>
        </p:spPr>
      </p:pic>
      <p:pic>
        <p:nvPicPr>
          <p:cNvPr id="20497" name="Picture 17" descr="xanthelasma-100px">
            <a:hlinkClick r:id="rId5"/>
            <a:extLst>
              <a:ext uri="{FF2B5EF4-FFF2-40B4-BE49-F238E27FC236}">
                <a16:creationId xmlns:a16="http://schemas.microsoft.com/office/drawing/2014/main" id="{589F8768-B834-8646-81C9-4C2536CC92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5462" y="1195386"/>
            <a:ext cx="3200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0498" name="Rectangle 18">
            <a:extLst>
              <a:ext uri="{FF2B5EF4-FFF2-40B4-BE49-F238E27FC236}">
                <a16:creationId xmlns:a16="http://schemas.microsoft.com/office/drawing/2014/main" id="{994A6D91-0613-9143-8D98-515DDD312FB9}"/>
              </a:ext>
            </a:extLst>
          </p:cNvPr>
          <p:cNvSpPr>
            <a:spLocks noGrp="1" noChangeArrowheads="1"/>
          </p:cNvSpPr>
          <p:nvPr>
            <p:ph type="title"/>
          </p:nvPr>
        </p:nvSpPr>
        <p:spPr>
          <a:xfrm>
            <a:off x="457200" y="228600"/>
            <a:ext cx="8229600" cy="914400"/>
          </a:xfrm>
          <a:noFill/>
          <a:ln/>
        </p:spPr>
        <p:txBody>
          <a:bodyPr/>
          <a:lstStyle/>
          <a:p>
            <a:r>
              <a:rPr lang="en-US" altLang="en-US" sz="4000" dirty="0">
                <a:solidFill>
                  <a:schemeClr val="tx1"/>
                </a:solidFill>
              </a:rPr>
              <a:t>Physical findings</a:t>
            </a:r>
          </a:p>
        </p:txBody>
      </p:sp>
    </p:spTree>
    <p:extLst>
      <p:ext uri="{BB962C8B-B14F-4D97-AF65-F5344CB8AC3E}">
        <p14:creationId xmlns:p14="http://schemas.microsoft.com/office/powerpoint/2010/main" val="3551836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83634" y="188913"/>
            <a:ext cx="8513233" cy="576262"/>
          </a:xfrm>
          <a:noFill/>
        </p:spPr>
        <p:txBody>
          <a:bodyPr anchor="ctr"/>
          <a:lstStyle/>
          <a:p>
            <a:pPr>
              <a:lnSpc>
                <a:spcPct val="90000"/>
              </a:lnSpc>
            </a:pPr>
            <a:r>
              <a:rPr lang="en-US" sz="2900"/>
              <a:t>Fredrickson </a:t>
            </a:r>
            <a:r>
              <a:rPr lang="hu-HU" sz="2900"/>
              <a:t>c</a:t>
            </a:r>
            <a:r>
              <a:rPr lang="en-US" sz="2900"/>
              <a:t>lassification of </a:t>
            </a:r>
            <a:r>
              <a:rPr lang="hu-HU" sz="2900"/>
              <a:t>h</a:t>
            </a:r>
            <a:r>
              <a:rPr lang="en-US" sz="2900"/>
              <a:t>yperlipidemias</a:t>
            </a:r>
          </a:p>
        </p:txBody>
      </p:sp>
      <p:graphicFrame>
        <p:nvGraphicFramePr>
          <p:cNvPr id="78924" name="Group 76"/>
          <p:cNvGraphicFramePr>
            <a:graphicFrameLocks noGrp="1"/>
          </p:cNvGraphicFramePr>
          <p:nvPr>
            <p:ph type="tbl" idx="1"/>
            <p:extLst>
              <p:ext uri="{D42A27DB-BD31-4B8C-83A1-F6EECF244321}">
                <p14:modId xmlns:p14="http://schemas.microsoft.com/office/powerpoint/2010/main" val="4290980522"/>
              </p:ext>
            </p:extLst>
          </p:nvPr>
        </p:nvGraphicFramePr>
        <p:xfrm>
          <a:off x="304800" y="838200"/>
          <a:ext cx="8576733" cy="5315018"/>
        </p:xfrm>
        <a:graphic>
          <a:graphicData uri="http://schemas.openxmlformats.org/drawingml/2006/table">
            <a:tbl>
              <a:tblPr/>
              <a:tblGrid>
                <a:gridCol w="1087966">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216378">
                  <a:extLst>
                    <a:ext uri="{9D8B030D-6E8A-4147-A177-3AD203B41FA5}">
                      <a16:colId xmlns:a16="http://schemas.microsoft.com/office/drawing/2014/main" val="20002"/>
                    </a:ext>
                  </a:extLst>
                </a:gridCol>
                <a:gridCol w="896056">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767644">
                  <a:extLst>
                    <a:ext uri="{9D8B030D-6E8A-4147-A177-3AD203B41FA5}">
                      <a16:colId xmlns:a16="http://schemas.microsoft.com/office/drawing/2014/main" val="20005"/>
                    </a:ext>
                  </a:extLst>
                </a:gridCol>
                <a:gridCol w="1857022">
                  <a:extLst>
                    <a:ext uri="{9D8B030D-6E8A-4147-A177-3AD203B41FA5}">
                      <a16:colId xmlns:a16="http://schemas.microsoft.com/office/drawing/2014/main" val="20006"/>
                    </a:ext>
                  </a:extLst>
                </a:gridCol>
              </a:tblGrid>
              <a:tr h="1003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rPr>
                        <a:t>Phenotype</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a:ln>
                            <a:noFill/>
                          </a:ln>
                          <a:solidFill>
                            <a:schemeClr val="tx1"/>
                          </a:solidFill>
                          <a:effectLst/>
                          <a:latin typeface="Verdana" pitchFamily="34" charset="0"/>
                        </a:rPr>
                        <a:t>Lipoprotein(s) elevated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a:ln>
                            <a:noFill/>
                          </a:ln>
                          <a:solidFill>
                            <a:schemeClr val="tx1"/>
                          </a:solidFill>
                          <a:effectLst/>
                          <a:latin typeface="Verdana" pitchFamily="34" charset="0"/>
                        </a:rPr>
                        <a:t>Plasma cholesterol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a:ln>
                            <a:noFill/>
                          </a:ln>
                          <a:solidFill>
                            <a:schemeClr val="tx1"/>
                          </a:solidFill>
                          <a:effectLst/>
                          <a:latin typeface="Verdana" pitchFamily="34" charset="0"/>
                        </a:rPr>
                        <a:t>Plasma </a:t>
                      </a:r>
                      <a:br>
                        <a:rPr kumimoji="0" lang="hu-HU" sz="1400" b="1" i="0" u="none" strike="noStrike" cap="none" normalizeH="0" baseline="0" dirty="0">
                          <a:ln>
                            <a:noFill/>
                          </a:ln>
                          <a:solidFill>
                            <a:schemeClr val="tx1"/>
                          </a:solidFill>
                          <a:effectLst/>
                          <a:latin typeface="Verdana" pitchFamily="34" charset="0"/>
                        </a:rPr>
                      </a:br>
                      <a:r>
                        <a:rPr kumimoji="0" lang="hu-HU" sz="1400" b="1" i="0" u="none" strike="noStrike" cap="none" normalizeH="0" baseline="0" dirty="0" err="1">
                          <a:ln>
                            <a:noFill/>
                          </a:ln>
                          <a:solidFill>
                            <a:schemeClr val="tx1"/>
                          </a:solidFill>
                          <a:effectLst/>
                          <a:latin typeface="Verdana" pitchFamily="34" charset="0"/>
                        </a:rPr>
                        <a:t>TGs</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err="1">
                          <a:ln>
                            <a:noFill/>
                          </a:ln>
                          <a:solidFill>
                            <a:schemeClr val="tx1"/>
                          </a:solidFill>
                          <a:effectLst/>
                          <a:latin typeface="Verdana" pitchFamily="34" charset="0"/>
                        </a:rPr>
                        <a:t>Athero-genicity</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a:ln>
                            <a:noFill/>
                          </a:ln>
                          <a:solidFill>
                            <a:schemeClr val="tx1"/>
                          </a:solidFill>
                          <a:effectLst/>
                          <a:latin typeface="Verdana" pitchFamily="34" charset="0"/>
                        </a:rPr>
                        <a:t>Rel</a:t>
                      </a:r>
                      <a:r>
                        <a:rPr kumimoji="0" lang="hu-HU" sz="1400" b="1" i="0" u="none" strike="noStrike" cap="none" normalizeH="0" baseline="0">
                          <a:ln>
                            <a:noFill/>
                          </a:ln>
                          <a:solidFill>
                            <a:schemeClr val="tx1"/>
                          </a:solidFill>
                          <a:effectLst/>
                          <a:latin typeface="Verdana" pitchFamily="34" charset="0"/>
                        </a:rPr>
                        <a:t>.</a:t>
                      </a:r>
                      <a:r>
                        <a:rPr kumimoji="0" lang="en-US" sz="1400" b="1" i="0" u="none" strike="noStrike" cap="none" normalizeH="0" baseline="0">
                          <a:ln>
                            <a:noFill/>
                          </a:ln>
                          <a:solidFill>
                            <a:schemeClr val="tx1"/>
                          </a:solidFill>
                          <a:effectLst/>
                          <a:latin typeface="Verdana" pitchFamily="34" charset="0"/>
                        </a:rPr>
                        <a:t> </a:t>
                      </a:r>
                      <a:br>
                        <a:rPr kumimoji="0" lang="hu-HU" sz="1400" b="1" i="0" u="none" strike="noStrike" cap="none" normalizeH="0" baseline="0">
                          <a:ln>
                            <a:noFill/>
                          </a:ln>
                          <a:solidFill>
                            <a:schemeClr val="tx1"/>
                          </a:solidFill>
                          <a:effectLst/>
                          <a:latin typeface="Verdana" pitchFamily="34" charset="0"/>
                        </a:rPr>
                      </a:br>
                      <a:r>
                        <a:rPr kumimoji="0" lang="en-US" sz="1400" b="1" i="0" u="none" strike="noStrike" cap="none" normalizeH="0" baseline="0">
                          <a:ln>
                            <a:noFill/>
                          </a:ln>
                          <a:solidFill>
                            <a:schemeClr val="tx1"/>
                          </a:solidFill>
                          <a:effectLst/>
                          <a:latin typeface="Verdana" pitchFamily="34" charset="0"/>
                        </a:rPr>
                        <a:t>freq</a:t>
                      </a:r>
                      <a:r>
                        <a:rPr kumimoji="0" lang="hu-HU" sz="1400" b="1" i="0" u="none" strike="noStrike" cap="none" normalizeH="0" baseline="0">
                          <a:ln>
                            <a:noFill/>
                          </a:ln>
                          <a:solidFill>
                            <a:schemeClr val="tx1"/>
                          </a:solidFill>
                          <a:effectLst/>
                          <a:latin typeface="Verdana" pitchFamily="34" charset="0"/>
                        </a:rPr>
                        <a:t>.</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Treatment</a:t>
                      </a:r>
                      <a:endParaRPr kumimoji="0" lang="hu-HU"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Norm</a:t>
                      </a:r>
                      <a:r>
                        <a:rPr kumimoji="0" lang="hu-HU" sz="1600" b="0" i="0" u="none" strike="noStrike" cap="none" normalizeH="0" baseline="0">
                          <a:ln>
                            <a:noFill/>
                          </a:ln>
                          <a:solidFill>
                            <a:schemeClr val="tx1"/>
                          </a:solidFill>
                          <a:effectLst/>
                          <a:latin typeface="Verdana" pitchFamily="34" charset="0"/>
                        </a:rPr>
                        <a:t>.</a:t>
                      </a:r>
                      <a:r>
                        <a:rPr kumimoji="0" lang="en-US" sz="1600" b="0" i="0" u="none" strike="noStrike" cap="none" normalizeH="0" baseline="0">
                          <a:ln>
                            <a:noFill/>
                          </a:ln>
                          <a:solidFill>
                            <a:schemeClr val="tx1"/>
                          </a:solidFill>
                          <a:effectLst/>
                          <a:latin typeface="Verdana" pitchFamily="34" charset="0"/>
                        </a:rPr>
                        <a:t> to </a:t>
                      </a:r>
                      <a:r>
                        <a:rPr kumimoji="0" lang="en-US" sz="1600" b="0" i="0" u="none" strike="noStrike" cap="none" normalizeH="0" baseline="0">
                          <a:ln>
                            <a:noFill/>
                          </a:ln>
                          <a:solidFill>
                            <a:schemeClr val="tx1"/>
                          </a:solidFill>
                          <a:effectLst/>
                          <a:latin typeface="Verdana" pitchFamily="34" charset="0"/>
                          <a:sym typeface="Symbol" pitchFamily="18" charset="2"/>
                        </a:rPr>
                        <a:t></a:t>
                      </a:r>
                      <a:endParaRPr kumimoji="0" lang="en-US" sz="16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dirty="0">
                          <a:ln>
                            <a:noFill/>
                          </a:ln>
                          <a:solidFill>
                            <a:schemeClr val="tx1"/>
                          </a:solidFill>
                          <a:effectLst/>
                          <a:latin typeface="Verdana" pitchFamily="34" charset="0"/>
                        </a:rPr>
                        <a:t>–</a:t>
                      </a:r>
                      <a:br>
                        <a:rPr kumimoji="0" lang="hu-HU" sz="1600" b="0" i="0" u="none" strike="noStrike" cap="none" normalizeH="0" baseline="0" dirty="0">
                          <a:ln>
                            <a:noFill/>
                          </a:ln>
                          <a:solidFill>
                            <a:schemeClr val="tx1"/>
                          </a:solidFill>
                          <a:effectLst/>
                          <a:latin typeface="Verdana" pitchFamily="34" charset="0"/>
                        </a:rPr>
                      </a:br>
                      <a:r>
                        <a:rPr kumimoji="0" lang="hu-HU" sz="1600" b="0" i="0" u="none" strike="noStrike" cap="none" normalizeH="0" baseline="0" dirty="0">
                          <a:ln>
                            <a:noFill/>
                          </a:ln>
                          <a:solidFill>
                            <a:schemeClr val="tx1"/>
                          </a:solidFill>
                          <a:effectLst/>
                          <a:latin typeface="Verdana" pitchFamily="34" charset="0"/>
                        </a:rPr>
                        <a:t>pancreatitis</a:t>
                      </a:r>
                      <a:endParaRPr kumimoji="0" lang="en-US" sz="1600" b="0"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Verdana" pitchFamily="34" charset="0"/>
                          <a:cs typeface="Times New Roman" pitchFamily="18" charset="0"/>
                        </a:rPr>
                        <a:t>Diet control</a:t>
                      </a:r>
                      <a:endParaRPr kumimoji="0" lang="hu-HU" sz="1600" b="0" i="0" u="none" strike="noStrike" cap="none" normalizeH="0" baseline="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IIa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Norm</a:t>
                      </a:r>
                      <a:r>
                        <a:rPr kumimoji="0" lang="hu-HU" sz="1600" b="0" i="0" u="none" strike="noStrike" cap="none" normalizeH="0" baseline="0">
                          <a:ln>
                            <a:noFill/>
                          </a:ln>
                          <a:solidFill>
                            <a:schemeClr val="tx1"/>
                          </a:solidFill>
                          <a:effectLst/>
                          <a:latin typeface="Verdana" pitchFamily="34" charset="0"/>
                        </a:rPr>
                        <a:t>.</a:t>
                      </a:r>
                      <a:endParaRPr kumimoji="0" lang="en-US" sz="16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10%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Verdana" pitchFamily="34" charset="0"/>
                          <a:cs typeface="Times New Roman" pitchFamily="18" charset="0"/>
                        </a:rPr>
                        <a:t>Bile acid sequestrants, statins, niacin</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IIb</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LDL and 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40%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Verdana" pitchFamily="34" charset="0"/>
                          <a:cs typeface="Times New Roman" pitchFamily="18" charset="0"/>
                        </a:rPr>
                        <a:t>Statins, niacin, fibrates</a:t>
                      </a:r>
                      <a:endParaRPr kumimoji="0" lang="hu-HU" sz="1600" b="0" i="0" u="none" strike="noStrike" cap="none" normalizeH="0" baseline="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III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IDL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Verdana" pitchFamily="34" charset="0"/>
                          <a:cs typeface="Times New Roman" pitchFamily="18" charset="0"/>
                        </a:rPr>
                        <a:t>Fibrates</a:t>
                      </a:r>
                      <a:endParaRPr kumimoji="0" lang="hu-HU" sz="1600" b="0" i="0" u="none" strike="noStrike" cap="none" normalizeH="0" baseline="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IV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Norm</a:t>
                      </a:r>
                      <a:r>
                        <a:rPr kumimoji="0" lang="hu-HU" sz="1600" b="0" i="0" u="none" strike="noStrike" cap="none" normalizeH="0" baseline="0">
                          <a:ln>
                            <a:noFill/>
                          </a:ln>
                          <a:solidFill>
                            <a:schemeClr val="tx1"/>
                          </a:solidFill>
                          <a:effectLst/>
                          <a:latin typeface="Verdana" pitchFamily="34" charset="0"/>
                        </a:rPr>
                        <a:t>.</a:t>
                      </a:r>
                      <a:r>
                        <a:rPr kumimoji="0" lang="en-US" sz="1600" b="0" i="0" u="none" strike="noStrike" cap="none" normalizeH="0" baseline="0">
                          <a:ln>
                            <a:noFill/>
                          </a:ln>
                          <a:solidFill>
                            <a:schemeClr val="tx1"/>
                          </a:solidFill>
                          <a:effectLst/>
                          <a:latin typeface="Verdana" pitchFamily="34" charset="0"/>
                        </a:rPr>
                        <a:t> to </a:t>
                      </a: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45%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a:ln>
                            <a:noFill/>
                          </a:ln>
                          <a:solidFill>
                            <a:schemeClr val="tx1"/>
                          </a:solidFill>
                          <a:effectLst/>
                          <a:latin typeface="Verdana" pitchFamily="34" charset="0"/>
                          <a:cs typeface="Times New Roman" pitchFamily="18" charset="0"/>
                        </a:rPr>
                        <a:t>Niacin, fibrates</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86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VLDL and 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r>
                        <a:rPr kumimoji="0" lang="en-US" sz="1600" b="0" i="0" u="none" strike="noStrike" cap="none" normalizeH="0" baseline="0">
                          <a:ln>
                            <a:noFill/>
                          </a:ln>
                          <a:solidFill>
                            <a:schemeClr val="tx1"/>
                          </a:solidFill>
                          <a:effectLst/>
                          <a:latin typeface="Verdana" pitchFamily="34" charset="0"/>
                        </a:rPr>
                        <a:t> to </a:t>
                      </a: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a:t>
                      </a:r>
                      <a:endParaRPr kumimoji="0" lang="hu-HU" sz="1600" b="0" i="0" u="none" strike="noStrike" cap="none" normalizeH="0" baseline="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a:ln>
                            <a:noFill/>
                          </a:ln>
                          <a:solidFill>
                            <a:schemeClr val="tx1"/>
                          </a:solidFill>
                          <a:effectLst/>
                          <a:latin typeface="Verdana" pitchFamily="34" charset="0"/>
                        </a:rPr>
                        <a:t>pancreatitis</a:t>
                      </a:r>
                      <a:endParaRPr kumimoji="0" lang="en-US" sz="16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 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dirty="0">
                          <a:ln>
                            <a:noFill/>
                          </a:ln>
                          <a:solidFill>
                            <a:schemeClr val="tx1"/>
                          </a:solidFill>
                          <a:effectLst/>
                          <a:latin typeface="Verdana" pitchFamily="34" charset="0"/>
                          <a:cs typeface="Times New Roman" pitchFamily="18" charset="0"/>
                        </a:rPr>
                        <a:t>Niacin, fibrates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600" b="0" i="0" u="none" strike="noStrike" cap="none" normalizeH="0" baseline="0" dirty="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83634" y="188913"/>
            <a:ext cx="8513233" cy="576262"/>
          </a:xfrm>
          <a:noFill/>
        </p:spPr>
        <p:txBody>
          <a:bodyPr anchor="ctr">
            <a:normAutofit fontScale="90000"/>
          </a:bodyPr>
          <a:lstStyle/>
          <a:p>
            <a:pPr>
              <a:lnSpc>
                <a:spcPct val="90000"/>
              </a:lnSpc>
            </a:pPr>
            <a:r>
              <a:rPr lang="hu-HU" sz="3600"/>
              <a:t>Primary hypercholesterolemias</a:t>
            </a:r>
            <a:endParaRPr lang="en-US" sz="3600" b="0"/>
          </a:p>
        </p:txBody>
      </p:sp>
      <p:graphicFrame>
        <p:nvGraphicFramePr>
          <p:cNvPr id="90115" name="Group 3"/>
          <p:cNvGraphicFramePr>
            <a:graphicFrameLocks noGrp="1"/>
          </p:cNvGraphicFramePr>
          <p:nvPr>
            <p:ph type="tbl" idx="1"/>
            <p:extLst>
              <p:ext uri="{D42A27DB-BD31-4B8C-83A1-F6EECF244321}">
                <p14:modId xmlns:p14="http://schemas.microsoft.com/office/powerpoint/2010/main" val="268845225"/>
              </p:ext>
            </p:extLst>
          </p:nvPr>
        </p:nvGraphicFramePr>
        <p:xfrm>
          <a:off x="283634" y="1125538"/>
          <a:ext cx="8513232" cy="4916110"/>
        </p:xfrm>
        <a:graphic>
          <a:graphicData uri="http://schemas.openxmlformats.org/drawingml/2006/table">
            <a:tbl>
              <a:tblPr/>
              <a:tblGrid>
                <a:gridCol w="1471788">
                  <a:extLst>
                    <a:ext uri="{9D8B030D-6E8A-4147-A177-3AD203B41FA5}">
                      <a16:colId xmlns:a16="http://schemas.microsoft.com/office/drawing/2014/main" val="20000"/>
                    </a:ext>
                  </a:extLst>
                </a:gridCol>
                <a:gridCol w="1408289">
                  <a:extLst>
                    <a:ext uri="{9D8B030D-6E8A-4147-A177-3AD203B41FA5}">
                      <a16:colId xmlns:a16="http://schemas.microsoft.com/office/drawing/2014/main" val="20001"/>
                    </a:ext>
                  </a:extLst>
                </a:gridCol>
                <a:gridCol w="1471789">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2561166">
                  <a:extLst>
                    <a:ext uri="{9D8B030D-6E8A-4147-A177-3AD203B41FA5}">
                      <a16:colId xmlns:a16="http://schemas.microsoft.com/office/drawing/2014/main" val="20004"/>
                    </a:ext>
                  </a:extLst>
                </a:gridCol>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rPr>
                        <a:t>Disorder</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Genetic defect</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Inheritance</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Prevalence</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Clinical features</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Familial hyper-cholesterolemia </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LDL receptor</a:t>
                      </a:r>
                      <a:r>
                        <a:rPr kumimoji="0" lang="hu-HU" sz="2500" b="0" i="0" u="none" strike="noStrike" cap="none" normalizeH="0" baseline="0">
                          <a:ln>
                            <a:noFill/>
                          </a:ln>
                          <a:solidFill>
                            <a:schemeClr val="tx1"/>
                          </a:solidFill>
                          <a:effectLst/>
                          <a:latin typeface="Verdana" pitchFamily="34" charset="0"/>
                        </a:rPr>
                        <a:t> </a:t>
                      </a:r>
                      <a:endParaRPr kumimoji="0" lang="en-US" sz="25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dominant</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a:ln>
                            <a:noFill/>
                          </a:ln>
                          <a:solidFill>
                            <a:schemeClr val="tx1"/>
                          </a:solidFill>
                          <a:effectLst/>
                          <a:latin typeface="Verdana" pitchFamily="34" charset="0"/>
                          <a:sym typeface="Symbol" pitchFamily="18" charset="2"/>
                        </a:rPr>
                        <a:t>heteroz.:1/500</a:t>
                      </a:r>
                      <a:br>
                        <a:rPr kumimoji="0" lang="hu-HU" sz="1400" b="0" i="0" u="none" strike="noStrike" cap="none" normalizeH="0" baseline="0" dirty="0">
                          <a:ln>
                            <a:noFill/>
                          </a:ln>
                          <a:solidFill>
                            <a:schemeClr val="tx1"/>
                          </a:solidFill>
                          <a:effectLst/>
                          <a:latin typeface="Verdana" pitchFamily="34" charset="0"/>
                          <a:sym typeface="Symbol" pitchFamily="18" charset="2"/>
                        </a:rPr>
                      </a:br>
                      <a:r>
                        <a:rPr kumimoji="0" lang="hu-HU" sz="1400" b="0" i="0" u="none" strike="noStrike" cap="none" normalizeH="0" baseline="0" dirty="0">
                          <a:ln>
                            <a:noFill/>
                          </a:ln>
                          <a:solidFill>
                            <a:schemeClr val="tx1"/>
                          </a:solidFill>
                          <a:effectLst/>
                          <a:latin typeface="Verdana" pitchFamily="34" charset="0"/>
                          <a:sym typeface="Symbol" pitchFamily="18" charset="2"/>
                        </a:rPr>
                        <a:t>5% of </a:t>
                      </a:r>
                      <a:r>
                        <a:rPr kumimoji="0" lang="hu-HU" sz="1400" b="0" i="0" u="none" strike="noStrike" cap="none" normalizeH="0" baseline="0" dirty="0" err="1">
                          <a:ln>
                            <a:noFill/>
                          </a:ln>
                          <a:solidFill>
                            <a:schemeClr val="tx1"/>
                          </a:solidFill>
                          <a:effectLst/>
                          <a:latin typeface="Verdana" pitchFamily="34" charset="0"/>
                          <a:sym typeface="Symbol" pitchFamily="18" charset="2"/>
                        </a:rPr>
                        <a:t>MIs</a:t>
                      </a:r>
                      <a:r>
                        <a:rPr kumimoji="0" lang="hu-HU" sz="1400" b="0" i="0" u="none" strike="noStrike" cap="none" normalizeH="0" baseline="0" dirty="0">
                          <a:ln>
                            <a:noFill/>
                          </a:ln>
                          <a:solidFill>
                            <a:schemeClr val="tx1"/>
                          </a:solidFill>
                          <a:effectLst/>
                          <a:latin typeface="Verdana" pitchFamily="34" charset="0"/>
                          <a:sym typeface="Symbol" pitchFamily="18" charset="2"/>
                        </a:rPr>
                        <a:t> </a:t>
                      </a:r>
                      <a:r>
                        <a:rPr kumimoji="0" lang="en-US" sz="1400" b="0" i="0" u="none" strike="noStrike" cap="none" normalizeH="0" baseline="0" dirty="0">
                          <a:ln>
                            <a:noFill/>
                          </a:ln>
                          <a:solidFill>
                            <a:schemeClr val="tx1"/>
                          </a:solidFill>
                          <a:effectLst/>
                          <a:latin typeface="Verdana" pitchFamily="34" charset="0"/>
                          <a:sym typeface="Symbol" pitchFamily="18" charset="2"/>
                        </a:rPr>
                        <a:t>&lt;</a:t>
                      </a:r>
                      <a:r>
                        <a:rPr kumimoji="0" lang="hu-HU" sz="1400" b="0" i="0" u="none" strike="noStrike" cap="none" normalizeH="0" baseline="0" dirty="0">
                          <a:ln>
                            <a:noFill/>
                          </a:ln>
                          <a:solidFill>
                            <a:schemeClr val="tx1"/>
                          </a:solidFill>
                          <a:effectLst/>
                          <a:latin typeface="Verdana" pitchFamily="34" charset="0"/>
                          <a:sym typeface="Symbol" pitchFamily="18" charset="2"/>
                        </a:rPr>
                        <a:t>60 </a:t>
                      </a:r>
                      <a:r>
                        <a:rPr kumimoji="0" lang="hu-HU" sz="1400" b="0" i="0" u="none" strike="noStrike" cap="none" normalizeH="0" baseline="0" dirty="0" err="1">
                          <a:ln>
                            <a:noFill/>
                          </a:ln>
                          <a:solidFill>
                            <a:schemeClr val="tx1"/>
                          </a:solidFill>
                          <a:effectLst/>
                          <a:latin typeface="Verdana" pitchFamily="34" charset="0"/>
                          <a:sym typeface="Symbol" pitchFamily="18" charset="2"/>
                        </a:rPr>
                        <a:t>yr</a:t>
                      </a:r>
                      <a:endParaRPr kumimoji="0" lang="en-US" sz="1400" b="0" i="0" u="none" strike="noStrike" cap="none" normalizeH="0" baseline="0" dirty="0">
                        <a:ln>
                          <a:noFill/>
                        </a:ln>
                        <a:solidFill>
                          <a:schemeClr val="tx1"/>
                        </a:solidFill>
                        <a:effectLst/>
                        <a:latin typeface="Verdana" pitchFamily="34" charset="0"/>
                        <a:sym typeface="Symbol" pitchFamily="18" charset="2"/>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err="1">
                          <a:ln>
                            <a:noFill/>
                          </a:ln>
                          <a:solidFill>
                            <a:schemeClr val="tx1"/>
                          </a:solidFill>
                          <a:effectLst/>
                          <a:latin typeface="Verdana" pitchFamily="34" charset="0"/>
                          <a:sym typeface="Symbol" pitchFamily="18" charset="2"/>
                        </a:rPr>
                        <a:t>homoz</a:t>
                      </a:r>
                      <a:r>
                        <a:rPr kumimoji="0" lang="hu-HU" sz="1400" b="0" i="0" u="none" strike="noStrike" cap="none" normalizeH="0" baseline="0" dirty="0">
                          <a:ln>
                            <a:noFill/>
                          </a:ln>
                          <a:solidFill>
                            <a:schemeClr val="tx1"/>
                          </a:solidFill>
                          <a:effectLst/>
                          <a:latin typeface="Verdana" pitchFamily="34" charset="0"/>
                          <a:sym typeface="Symbol" pitchFamily="18" charset="2"/>
                        </a:rPr>
                        <a:t>.: </a:t>
                      </a:r>
                      <a:br>
                        <a:rPr kumimoji="0" lang="hu-HU" sz="1400" b="0" i="0" u="none" strike="noStrike" cap="none" normalizeH="0" baseline="0" dirty="0">
                          <a:ln>
                            <a:noFill/>
                          </a:ln>
                          <a:solidFill>
                            <a:schemeClr val="tx1"/>
                          </a:solidFill>
                          <a:effectLst/>
                          <a:latin typeface="Verdana" pitchFamily="34" charset="0"/>
                          <a:sym typeface="Symbol" pitchFamily="18" charset="2"/>
                        </a:rPr>
                      </a:br>
                      <a:r>
                        <a:rPr kumimoji="0" lang="hu-HU" sz="1400" b="0" i="0" u="none" strike="noStrike" cap="none" normalizeH="0" baseline="0" dirty="0">
                          <a:ln>
                            <a:noFill/>
                          </a:ln>
                          <a:solidFill>
                            <a:schemeClr val="tx1"/>
                          </a:solidFill>
                          <a:effectLst/>
                          <a:latin typeface="Verdana" pitchFamily="34" charset="0"/>
                          <a:sym typeface="Symbol" pitchFamily="18" charset="2"/>
                        </a:rPr>
                        <a:t>1/1 </a:t>
                      </a:r>
                      <a:r>
                        <a:rPr kumimoji="0" lang="hu-HU" sz="1400" b="0" i="0" u="none" strike="noStrike" cap="none" normalizeH="0" baseline="0" dirty="0" err="1">
                          <a:ln>
                            <a:noFill/>
                          </a:ln>
                          <a:solidFill>
                            <a:schemeClr val="tx1"/>
                          </a:solidFill>
                          <a:effectLst/>
                          <a:latin typeface="Verdana" pitchFamily="34" charset="0"/>
                          <a:sym typeface="Symbol" pitchFamily="18" charset="2"/>
                        </a:rPr>
                        <a:t>million</a:t>
                      </a:r>
                      <a:endParaRPr kumimoji="0" lang="en-US" sz="1400" b="0" i="0" u="none" strike="noStrike" cap="none" normalizeH="0" baseline="0" dirty="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a:ln>
                            <a:noFill/>
                          </a:ln>
                          <a:solidFill>
                            <a:schemeClr val="tx1"/>
                          </a:solidFill>
                          <a:effectLst/>
                          <a:latin typeface="Verdana" pitchFamily="34" charset="0"/>
                          <a:sym typeface="Symbol" pitchFamily="18" charset="2"/>
                        </a:rPr>
                        <a:t>premature CAD (ages 30–50) TC: 7-13 mM</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a:ln>
                            <a:noFill/>
                          </a:ln>
                          <a:solidFill>
                            <a:schemeClr val="tx1"/>
                          </a:solidFill>
                          <a:effectLst/>
                          <a:latin typeface="Verdana" pitchFamily="34" charset="0"/>
                          <a:sym typeface="Symbol" pitchFamily="18" charset="2"/>
                        </a:rPr>
                        <a:t>CAD before age 18</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a:ln>
                            <a:noFill/>
                          </a:ln>
                          <a:solidFill>
                            <a:schemeClr val="tx1"/>
                          </a:solidFill>
                          <a:effectLst/>
                          <a:latin typeface="Verdana" pitchFamily="34" charset="0"/>
                          <a:sym typeface="Symbol" pitchFamily="18" charset="2"/>
                        </a:rPr>
                        <a:t>TC </a:t>
                      </a:r>
                      <a:r>
                        <a:rPr kumimoji="0" lang="en-US" sz="1400" b="0" i="0" u="none" strike="noStrike" cap="none" normalizeH="0" baseline="0" dirty="0">
                          <a:ln>
                            <a:noFill/>
                          </a:ln>
                          <a:solidFill>
                            <a:schemeClr val="tx1"/>
                          </a:solidFill>
                          <a:effectLst/>
                          <a:latin typeface="Verdana" pitchFamily="34" charset="0"/>
                          <a:sym typeface="Symbol" pitchFamily="18" charset="2"/>
                        </a:rPr>
                        <a:t>&gt;</a:t>
                      </a:r>
                      <a:r>
                        <a:rPr kumimoji="0" lang="hu-HU" sz="1400" b="0" i="0" u="none" strike="noStrike" cap="none" normalizeH="0" baseline="0" dirty="0">
                          <a:ln>
                            <a:noFill/>
                          </a:ln>
                          <a:solidFill>
                            <a:schemeClr val="tx1"/>
                          </a:solidFill>
                          <a:effectLst/>
                          <a:latin typeface="Verdana" pitchFamily="34" charset="0"/>
                          <a:sym typeface="Symbol" pitchFamily="18" charset="2"/>
                        </a:rPr>
                        <a:t> 13 mM</a:t>
                      </a:r>
                      <a:endParaRPr kumimoji="0" lang="en-US" sz="1400" b="0" i="0" u="none" strike="noStrike" cap="none" normalizeH="0" baseline="0" dirty="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1"/>
                  </a:ext>
                </a:extLst>
              </a:tr>
              <a:tr h="749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a:ln>
                            <a:noFill/>
                          </a:ln>
                          <a:solidFill>
                            <a:schemeClr val="tx1"/>
                          </a:solidFill>
                          <a:effectLst/>
                          <a:latin typeface="Verdana" pitchFamily="34" charset="0"/>
                        </a:rPr>
                        <a:t>Familial defective</a:t>
                      </a:r>
                      <a:br>
                        <a:rPr kumimoji="0" lang="hu-HU" sz="1400" b="0" i="0" u="none" strike="noStrike" cap="none" normalizeH="0" baseline="0">
                          <a:ln>
                            <a:noFill/>
                          </a:ln>
                          <a:solidFill>
                            <a:schemeClr val="tx1"/>
                          </a:solidFill>
                          <a:effectLst/>
                          <a:latin typeface="Verdana" pitchFamily="34" charset="0"/>
                        </a:rPr>
                      </a:br>
                      <a:r>
                        <a:rPr kumimoji="0" lang="hu-HU" sz="1400" b="0" i="0" u="none" strike="noStrike" cap="none" normalizeH="0" baseline="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dominant</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1/700</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premature CAD</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TC: 7-13 mM</a:t>
                      </a:r>
                      <a:endParaRPr kumimoji="0" lang="el-GR"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21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Polygenic hypercholesterolemia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multiple defects and mechanisms</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variable</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common</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 10% of MIs </a:t>
                      </a:r>
                      <a:r>
                        <a:rPr kumimoji="0" lang="en-US" sz="1400" b="0" i="0" u="none" strike="noStrike" cap="none" normalizeH="0" baseline="0">
                          <a:ln>
                            <a:noFill/>
                          </a:ln>
                          <a:solidFill>
                            <a:schemeClr val="tx1"/>
                          </a:solidFill>
                          <a:effectLst/>
                          <a:latin typeface="Verdana" pitchFamily="34" charset="0"/>
                          <a:sym typeface="Symbol" pitchFamily="18" charset="2"/>
                        </a:rPr>
                        <a:t>&lt;</a:t>
                      </a:r>
                      <a:r>
                        <a:rPr kumimoji="0" lang="hu-HU" sz="1400" b="0" i="0" u="none" strike="noStrike" cap="none" normalizeH="0" baseline="0">
                          <a:ln>
                            <a:noFill/>
                          </a:ln>
                          <a:solidFill>
                            <a:schemeClr val="tx1"/>
                          </a:solidFill>
                          <a:effectLst/>
                          <a:latin typeface="Verdana" pitchFamily="34" charset="0"/>
                          <a:sym typeface="Symbol" pitchFamily="18" charset="2"/>
                        </a:rPr>
                        <a:t>60 yr</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premature CAD</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TC: 6.5-9 mM</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Familial hyper-alphalipoproteinemia</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unknown</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variable</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rare</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a:ln>
                            <a:noFill/>
                          </a:ln>
                          <a:solidFill>
                            <a:schemeClr val="tx1"/>
                          </a:solidFill>
                          <a:effectLst/>
                          <a:latin typeface="Verdana" pitchFamily="34" charset="0"/>
                          <a:cs typeface="Arial" charset="0"/>
                        </a:rPr>
                        <a:t>less CHD, longer life</a:t>
                      </a:r>
                      <a:br>
                        <a:rPr kumimoji="0" lang="hu-HU" sz="1400" b="0" i="0" u="none" strike="noStrike" cap="none" normalizeH="0" baseline="0" dirty="0">
                          <a:ln>
                            <a:noFill/>
                          </a:ln>
                          <a:solidFill>
                            <a:schemeClr val="tx1"/>
                          </a:solidFill>
                          <a:effectLst/>
                          <a:latin typeface="Verdana" pitchFamily="34" charset="0"/>
                          <a:cs typeface="Arial" charset="0"/>
                        </a:rPr>
                      </a:br>
                      <a:r>
                        <a:rPr kumimoji="0" lang="hu-HU" sz="1400" b="0" i="0" u="none" strike="noStrike" cap="none" normalizeH="0" baseline="0" dirty="0">
                          <a:ln>
                            <a:noFill/>
                          </a:ln>
                          <a:solidFill>
                            <a:schemeClr val="tx1"/>
                          </a:solidFill>
                          <a:effectLst/>
                          <a:latin typeface="Verdana" pitchFamily="34" charset="0"/>
                          <a:cs typeface="Arial" charset="0"/>
                        </a:rPr>
                        <a:t>elevated HDL</a:t>
                      </a:r>
                      <a:endParaRPr kumimoji="0" lang="en-US" sz="1400" b="0" i="0" u="none" strike="noStrike" cap="none" normalizeH="0" baseline="0" dirty="0">
                        <a:ln>
                          <a:noFill/>
                        </a:ln>
                        <a:solidFill>
                          <a:schemeClr val="tx1"/>
                        </a:solidFill>
                        <a:effectLst/>
                        <a:latin typeface="Verdana" pitchFamily="34"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83634" y="260351"/>
            <a:ext cx="8513233" cy="576263"/>
          </a:xfrm>
          <a:noFill/>
        </p:spPr>
        <p:txBody>
          <a:bodyPr anchor="ctr">
            <a:normAutofit fontScale="90000"/>
          </a:bodyPr>
          <a:lstStyle/>
          <a:p>
            <a:pPr>
              <a:lnSpc>
                <a:spcPct val="90000"/>
              </a:lnSpc>
            </a:pPr>
            <a:r>
              <a:rPr lang="hu-HU" sz="3600"/>
              <a:t>Primary hypertriglyceridemias</a:t>
            </a:r>
            <a:endParaRPr lang="en-US" sz="3600" b="0"/>
          </a:p>
        </p:txBody>
      </p:sp>
      <p:graphicFrame>
        <p:nvGraphicFramePr>
          <p:cNvPr id="92163" name="Group 3"/>
          <p:cNvGraphicFramePr>
            <a:graphicFrameLocks noGrp="1"/>
          </p:cNvGraphicFramePr>
          <p:nvPr>
            <p:ph type="tbl" idx="1"/>
            <p:extLst>
              <p:ext uri="{D42A27DB-BD31-4B8C-83A1-F6EECF244321}">
                <p14:modId xmlns:p14="http://schemas.microsoft.com/office/powerpoint/2010/main" val="4109987882"/>
              </p:ext>
            </p:extLst>
          </p:nvPr>
        </p:nvGraphicFramePr>
        <p:xfrm>
          <a:off x="283634" y="1512888"/>
          <a:ext cx="8513232" cy="3904617"/>
        </p:xfrm>
        <a:graphic>
          <a:graphicData uri="http://schemas.openxmlformats.org/drawingml/2006/table">
            <a:tbl>
              <a:tblPr/>
              <a:tblGrid>
                <a:gridCol w="1471788">
                  <a:extLst>
                    <a:ext uri="{9D8B030D-6E8A-4147-A177-3AD203B41FA5}">
                      <a16:colId xmlns:a16="http://schemas.microsoft.com/office/drawing/2014/main" val="20000"/>
                    </a:ext>
                  </a:extLst>
                </a:gridCol>
                <a:gridCol w="1408289">
                  <a:extLst>
                    <a:ext uri="{9D8B030D-6E8A-4147-A177-3AD203B41FA5}">
                      <a16:colId xmlns:a16="http://schemas.microsoft.com/office/drawing/2014/main" val="20001"/>
                    </a:ext>
                  </a:extLst>
                </a:gridCol>
                <a:gridCol w="1471789">
                  <a:extLst>
                    <a:ext uri="{9D8B030D-6E8A-4147-A177-3AD203B41FA5}">
                      <a16:colId xmlns:a16="http://schemas.microsoft.com/office/drawing/2014/main" val="20002"/>
                    </a:ext>
                  </a:extLst>
                </a:gridCol>
                <a:gridCol w="1553633">
                  <a:extLst>
                    <a:ext uri="{9D8B030D-6E8A-4147-A177-3AD203B41FA5}">
                      <a16:colId xmlns:a16="http://schemas.microsoft.com/office/drawing/2014/main" val="20003"/>
                    </a:ext>
                  </a:extLst>
                </a:gridCol>
                <a:gridCol w="2607733">
                  <a:extLst>
                    <a:ext uri="{9D8B030D-6E8A-4147-A177-3AD203B41FA5}">
                      <a16:colId xmlns:a16="http://schemas.microsoft.com/office/drawing/2014/main" val="20004"/>
                    </a:ext>
                  </a:extLst>
                </a:gridCol>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rPr>
                        <a:t>Disorder</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rPr>
                        <a:t>Genetic defect</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Inheritance</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Prevalence</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err="1">
                          <a:ln>
                            <a:noFill/>
                          </a:ln>
                          <a:solidFill>
                            <a:schemeClr val="tx1"/>
                          </a:solidFill>
                          <a:effectLst/>
                          <a:latin typeface="Verdana" pitchFamily="34" charset="0"/>
                        </a:rPr>
                        <a:t>Clinical</a:t>
                      </a:r>
                      <a:r>
                        <a:rPr kumimoji="0" lang="hu-HU" sz="1400" b="1" i="0" u="none" strike="noStrike" cap="none" normalizeH="0" baseline="0" dirty="0">
                          <a:ln>
                            <a:noFill/>
                          </a:ln>
                          <a:solidFill>
                            <a:schemeClr val="tx1"/>
                          </a:solidFill>
                          <a:effectLst/>
                          <a:latin typeface="Verdana" pitchFamily="34" charset="0"/>
                        </a:rPr>
                        <a:t> </a:t>
                      </a:r>
                      <a:r>
                        <a:rPr kumimoji="0" lang="hu-HU" sz="1400" b="1" i="0" u="none" strike="noStrike" cap="none" normalizeH="0" baseline="0" dirty="0" err="1">
                          <a:ln>
                            <a:noFill/>
                          </a:ln>
                          <a:solidFill>
                            <a:schemeClr val="tx1"/>
                          </a:solidFill>
                          <a:effectLst/>
                          <a:latin typeface="Verdana" pitchFamily="34" charset="0"/>
                        </a:rPr>
                        <a:t>features</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LPL deficiency</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endothelial LPL</a:t>
                      </a:r>
                      <a:r>
                        <a:rPr kumimoji="0" lang="hu-HU" sz="2500" b="0" i="0" u="none" strike="noStrike" cap="none" normalizeH="0" baseline="0">
                          <a:ln>
                            <a:noFill/>
                          </a:ln>
                          <a:solidFill>
                            <a:schemeClr val="tx1"/>
                          </a:solidFill>
                          <a:effectLst/>
                          <a:latin typeface="Verdana" pitchFamily="34" charset="0"/>
                        </a:rPr>
                        <a:t> </a:t>
                      </a:r>
                      <a:endParaRPr kumimoji="0" lang="en-US" sz="25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recessive</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rare</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1/1 million</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a:ln>
                            <a:noFill/>
                          </a:ln>
                          <a:solidFill>
                            <a:schemeClr val="tx1"/>
                          </a:solidFill>
                          <a:effectLst/>
                          <a:latin typeface="Verdana" pitchFamily="34" charset="0"/>
                          <a:sym typeface="Symbol" pitchFamily="18" charset="2"/>
                        </a:rPr>
                        <a:t>hepatosplenomegaly</a:t>
                      </a:r>
                      <a:br>
                        <a:rPr kumimoji="0" lang="hu-HU" sz="1400" b="0" i="0" u="none" strike="noStrike" cap="none" normalizeH="0" baseline="0" dirty="0">
                          <a:ln>
                            <a:noFill/>
                          </a:ln>
                          <a:solidFill>
                            <a:schemeClr val="tx1"/>
                          </a:solidFill>
                          <a:effectLst/>
                          <a:latin typeface="Verdana" pitchFamily="34" charset="0"/>
                          <a:sym typeface="Symbol" pitchFamily="18" charset="2"/>
                        </a:rPr>
                      </a:br>
                      <a:r>
                        <a:rPr kumimoji="0" lang="hu-HU" sz="1400" b="0" i="0" u="none" strike="noStrike" cap="none" normalizeH="0" baseline="0" dirty="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dirty="0">
                          <a:ln>
                            <a:noFill/>
                          </a:ln>
                          <a:solidFill>
                            <a:schemeClr val="tx1"/>
                          </a:solidFill>
                          <a:effectLst/>
                          <a:latin typeface="Verdana" pitchFamily="34" charset="0"/>
                          <a:sym typeface="Symbol" pitchFamily="18" charset="2"/>
                        </a:rPr>
                      </a:br>
                      <a:r>
                        <a:rPr kumimoji="0" lang="hu-HU" sz="1400" b="0" i="0" u="none" strike="noStrike" cap="none" normalizeH="0" baseline="0" dirty="0">
                          <a:ln>
                            <a:noFill/>
                          </a:ln>
                          <a:solidFill>
                            <a:schemeClr val="tx1"/>
                          </a:solidFill>
                          <a:effectLst/>
                          <a:latin typeface="Verdana" pitchFamily="34" charset="0"/>
                          <a:sym typeface="Symbol" pitchFamily="18" charset="2"/>
                        </a:rPr>
                        <a:t>TG: </a:t>
                      </a:r>
                      <a:r>
                        <a:rPr kumimoji="0" lang="en-US" sz="1400" b="0" i="0" u="none" strike="noStrike" cap="none" normalizeH="0" baseline="0" dirty="0">
                          <a:ln>
                            <a:noFill/>
                          </a:ln>
                          <a:solidFill>
                            <a:schemeClr val="tx1"/>
                          </a:solidFill>
                          <a:effectLst/>
                          <a:latin typeface="Verdana" pitchFamily="34" charset="0"/>
                          <a:sym typeface="Symbol" pitchFamily="18" charset="2"/>
                        </a:rPr>
                        <a:t>&gt;</a:t>
                      </a:r>
                      <a:r>
                        <a:rPr kumimoji="0" lang="hu-HU" sz="1400" b="0" i="0" u="none" strike="noStrike" cap="none" normalizeH="0" baseline="0" dirty="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1"/>
                  </a:ext>
                </a:extLst>
              </a:tr>
              <a:tr h="749300">
                <a:tc>
                  <a:txBody>
                    <a:bodyPr/>
                    <a:lstStyle/>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dirty="0">
                          <a:ln>
                            <a:noFill/>
                          </a:ln>
                          <a:solidFill>
                            <a:schemeClr val="tx1"/>
                          </a:solidFill>
                          <a:effectLst/>
                          <a:latin typeface="Verdana" pitchFamily="34" charset="0"/>
                        </a:rPr>
                        <a:t>Apo C-II</a:t>
                      </a:r>
                    </a:p>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dirty="0">
                          <a:ln>
                            <a:noFill/>
                          </a:ln>
                          <a:solidFill>
                            <a:schemeClr val="tx1"/>
                          </a:solidFill>
                          <a:effectLst/>
                          <a:latin typeface="Verdana" pitchFamily="34" charset="0"/>
                        </a:rPr>
                        <a:t> deficiency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Apo C-II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recessive</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rare</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1/1 million</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dirty="0">
                          <a:ln>
                            <a:noFill/>
                          </a:ln>
                          <a:solidFill>
                            <a:schemeClr val="tx1"/>
                          </a:solidFill>
                          <a:effectLst/>
                          <a:latin typeface="Verdana" pitchFamily="34" charset="0"/>
                          <a:sym typeface="Symbol" pitchFamily="18" charset="2"/>
                        </a:rPr>
                      </a:br>
                      <a:r>
                        <a:rPr kumimoji="0" lang="hu-HU" sz="1400" b="0" i="0" u="none" strike="noStrike" cap="none" normalizeH="0" baseline="0" dirty="0">
                          <a:ln>
                            <a:noFill/>
                          </a:ln>
                          <a:solidFill>
                            <a:schemeClr val="tx1"/>
                          </a:solidFill>
                          <a:effectLst/>
                          <a:latin typeface="Verdana" pitchFamily="34" charset="0"/>
                          <a:sym typeface="Symbol" pitchFamily="18" charset="2"/>
                        </a:rPr>
                        <a:t>TG: </a:t>
                      </a:r>
                      <a:r>
                        <a:rPr kumimoji="0" lang="en-US" sz="1400" b="0" i="0" u="none" strike="noStrike" cap="none" normalizeH="0" baseline="0" dirty="0">
                          <a:ln>
                            <a:noFill/>
                          </a:ln>
                          <a:solidFill>
                            <a:schemeClr val="tx1"/>
                          </a:solidFill>
                          <a:effectLst/>
                          <a:latin typeface="Verdana" pitchFamily="34" charset="0"/>
                          <a:sym typeface="Symbol" pitchFamily="18" charset="2"/>
                        </a:rPr>
                        <a:t>&gt;</a:t>
                      </a:r>
                      <a:r>
                        <a:rPr kumimoji="0" lang="hu-HU" sz="1400" b="0" i="0" u="none" strike="noStrike" cap="none" normalizeH="0" baseline="0" dirty="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2"/>
                  </a:ext>
                </a:extLst>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Familial hyper-triglyceridemia</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unknown</a:t>
                      </a:r>
                      <a:br>
                        <a:rPr kumimoji="0" lang="hu-HU" sz="1400" b="0" i="0" u="none" strike="noStrike" cap="none" normalizeH="0" baseline="0">
                          <a:ln>
                            <a:noFill/>
                          </a:ln>
                          <a:solidFill>
                            <a:schemeClr val="tx1"/>
                          </a:solidFill>
                          <a:effectLst/>
                          <a:latin typeface="Verdana" pitchFamily="34" charset="0"/>
                        </a:rPr>
                      </a:br>
                      <a:r>
                        <a:rPr kumimoji="0" lang="hu-HU" sz="1400" b="0" i="0" u="none" strike="noStrike" cap="none" normalizeH="0" baseline="0">
                          <a:ln>
                            <a:noFill/>
                          </a:ln>
                          <a:solidFill>
                            <a:schemeClr val="tx1"/>
                          </a:solidFill>
                          <a:effectLst/>
                          <a:latin typeface="Verdana" pitchFamily="34" charset="0"/>
                        </a:rPr>
                        <a:t>enhanced hepatic TG-production</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dominant</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1/100</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dirty="0">
                          <a:ln>
                            <a:noFill/>
                          </a:ln>
                          <a:solidFill>
                            <a:schemeClr val="tx1"/>
                          </a:solidFill>
                          <a:effectLst/>
                          <a:latin typeface="Verdana" pitchFamily="34" charset="0"/>
                          <a:sym typeface="Symbol" pitchFamily="18" charset="2"/>
                        </a:rPr>
                      </a:br>
                      <a:r>
                        <a:rPr kumimoji="0" lang="hu-HU" sz="1400" b="0" i="0" u="none" strike="noStrike" cap="none" normalizeH="0" baseline="0" dirty="0">
                          <a:ln>
                            <a:noFill/>
                          </a:ln>
                          <a:solidFill>
                            <a:schemeClr val="tx1"/>
                          </a:solidFill>
                          <a:effectLst/>
                          <a:latin typeface="Verdana" pitchFamily="34" charset="0"/>
                          <a:sym typeface="Symbol" pitchFamily="18" charset="2"/>
                        </a:rPr>
                        <a:t>TG: 2.3-6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83634" y="260351"/>
            <a:ext cx="8513233" cy="576263"/>
          </a:xfrm>
          <a:noFill/>
        </p:spPr>
        <p:txBody>
          <a:bodyPr anchor="ctr">
            <a:normAutofit fontScale="90000"/>
          </a:bodyPr>
          <a:lstStyle/>
          <a:p>
            <a:pPr>
              <a:lnSpc>
                <a:spcPct val="90000"/>
              </a:lnSpc>
            </a:pPr>
            <a:r>
              <a:rPr lang="hu-HU" sz="3600"/>
              <a:t>Primary mixed hyperlipidemias</a:t>
            </a:r>
            <a:endParaRPr lang="en-US" sz="3600" b="0"/>
          </a:p>
        </p:txBody>
      </p:sp>
      <p:graphicFrame>
        <p:nvGraphicFramePr>
          <p:cNvPr id="94211" name="Group 3"/>
          <p:cNvGraphicFramePr>
            <a:graphicFrameLocks noGrp="1"/>
          </p:cNvGraphicFramePr>
          <p:nvPr>
            <p:ph type="tbl" idx="1"/>
            <p:extLst>
              <p:ext uri="{D42A27DB-BD31-4B8C-83A1-F6EECF244321}">
                <p14:modId xmlns:p14="http://schemas.microsoft.com/office/powerpoint/2010/main" val="3395445697"/>
              </p:ext>
            </p:extLst>
          </p:nvPr>
        </p:nvGraphicFramePr>
        <p:xfrm>
          <a:off x="283634" y="1700214"/>
          <a:ext cx="8513232" cy="2920621"/>
        </p:xfrm>
        <a:graphic>
          <a:graphicData uri="http://schemas.openxmlformats.org/drawingml/2006/table">
            <a:tbl>
              <a:tblPr/>
              <a:tblGrid>
                <a:gridCol w="1471788">
                  <a:extLst>
                    <a:ext uri="{9D8B030D-6E8A-4147-A177-3AD203B41FA5}">
                      <a16:colId xmlns:a16="http://schemas.microsoft.com/office/drawing/2014/main" val="20000"/>
                    </a:ext>
                  </a:extLst>
                </a:gridCol>
                <a:gridCol w="1408289">
                  <a:extLst>
                    <a:ext uri="{9D8B030D-6E8A-4147-A177-3AD203B41FA5}">
                      <a16:colId xmlns:a16="http://schemas.microsoft.com/office/drawing/2014/main" val="20001"/>
                    </a:ext>
                  </a:extLst>
                </a:gridCol>
                <a:gridCol w="1471789">
                  <a:extLst>
                    <a:ext uri="{9D8B030D-6E8A-4147-A177-3AD203B41FA5}">
                      <a16:colId xmlns:a16="http://schemas.microsoft.com/office/drawing/2014/main" val="20002"/>
                    </a:ext>
                  </a:extLst>
                </a:gridCol>
                <a:gridCol w="1665111">
                  <a:extLst>
                    <a:ext uri="{9D8B030D-6E8A-4147-A177-3AD203B41FA5}">
                      <a16:colId xmlns:a16="http://schemas.microsoft.com/office/drawing/2014/main" val="20003"/>
                    </a:ext>
                  </a:extLst>
                </a:gridCol>
                <a:gridCol w="2496255">
                  <a:extLst>
                    <a:ext uri="{9D8B030D-6E8A-4147-A177-3AD203B41FA5}">
                      <a16:colId xmlns:a16="http://schemas.microsoft.com/office/drawing/2014/main" val="20004"/>
                    </a:ext>
                  </a:extLst>
                </a:gridCol>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rPr>
                        <a:t>Disorder</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Genetic defect</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Inheritance</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err="1">
                          <a:ln>
                            <a:noFill/>
                          </a:ln>
                          <a:solidFill>
                            <a:schemeClr val="tx1"/>
                          </a:solidFill>
                          <a:effectLst/>
                          <a:latin typeface="Verdana" pitchFamily="34" charset="0"/>
                        </a:rPr>
                        <a:t>Prevalence</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Clinical features</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Familial dysbeta-lipoproteinemia</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Apo E</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high VLDL, chylo.</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recessive</a:t>
                      </a:r>
                      <a:br>
                        <a:rPr kumimoji="0" lang="hu-HU" sz="1400" b="0" i="0" u="none" strike="noStrike" cap="none" normalizeH="0" baseline="0">
                          <a:ln>
                            <a:noFill/>
                          </a:ln>
                          <a:solidFill>
                            <a:schemeClr val="tx1"/>
                          </a:solidFill>
                          <a:effectLst/>
                          <a:latin typeface="Verdana" pitchFamily="34" charset="0"/>
                        </a:rPr>
                      </a:br>
                      <a:r>
                        <a:rPr kumimoji="0" lang="hu-HU" sz="1400" b="0" i="0" u="none" strike="noStrike" cap="none" normalizeH="0" baseline="0">
                          <a:ln>
                            <a:noFill/>
                          </a:ln>
                          <a:solidFill>
                            <a:schemeClr val="tx1"/>
                          </a:solidFill>
                          <a:effectLst/>
                          <a:latin typeface="Verdana" pitchFamily="34" charset="0"/>
                        </a:rPr>
                        <a:t>rarely dominant</a:t>
                      </a:r>
                      <a:endParaRPr kumimoji="0" lang="en-US" sz="1400" b="0"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1/5000</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premature CAD</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TC: 6.5 -13 mM</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TG: 2.8 – 5.6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93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a:ln>
                            <a:noFill/>
                          </a:ln>
                          <a:solidFill>
                            <a:schemeClr val="tx1"/>
                          </a:solidFill>
                          <a:effectLst/>
                          <a:latin typeface="Verdana" pitchFamily="34" charset="0"/>
                        </a:rPr>
                        <a:t>Familial combined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unknown</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rPr>
                        <a:t>high 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dominant</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a:ln>
                            <a:noFill/>
                          </a:ln>
                          <a:solidFill>
                            <a:schemeClr val="tx1"/>
                          </a:solidFill>
                          <a:effectLst/>
                          <a:latin typeface="Verdana" pitchFamily="34" charset="0"/>
                          <a:sym typeface="Symbol" pitchFamily="18" charset="2"/>
                        </a:rPr>
                        <a:t>1/50 – 1/100</a:t>
                      </a:r>
                      <a:br>
                        <a:rPr kumimoji="0" lang="hu-HU" sz="1400" b="0" i="0" u="none" strike="noStrike" cap="none" normalizeH="0" baseline="0">
                          <a:ln>
                            <a:noFill/>
                          </a:ln>
                          <a:solidFill>
                            <a:schemeClr val="tx1"/>
                          </a:solidFill>
                          <a:effectLst/>
                          <a:latin typeface="Verdana" pitchFamily="34" charset="0"/>
                          <a:sym typeface="Symbol" pitchFamily="18" charset="2"/>
                        </a:rPr>
                      </a:br>
                      <a:r>
                        <a:rPr kumimoji="0" lang="hu-HU" sz="1400" b="0" i="0" u="none" strike="noStrike" cap="none" normalizeH="0" baseline="0">
                          <a:ln>
                            <a:noFill/>
                          </a:ln>
                          <a:solidFill>
                            <a:schemeClr val="tx1"/>
                          </a:solidFill>
                          <a:effectLst/>
                          <a:latin typeface="Verdana" pitchFamily="34" charset="0"/>
                          <a:sym typeface="Symbol" pitchFamily="18" charset="2"/>
                        </a:rPr>
                        <a:t> 15% of MIs </a:t>
                      </a:r>
                      <a:r>
                        <a:rPr kumimoji="0" lang="en-US" sz="1400" b="0" i="0" u="none" strike="noStrike" cap="none" normalizeH="0" baseline="0">
                          <a:ln>
                            <a:noFill/>
                          </a:ln>
                          <a:solidFill>
                            <a:schemeClr val="tx1"/>
                          </a:solidFill>
                          <a:effectLst/>
                          <a:latin typeface="Verdana" pitchFamily="34" charset="0"/>
                          <a:sym typeface="Symbol" pitchFamily="18" charset="2"/>
                        </a:rPr>
                        <a:t>&lt;</a:t>
                      </a:r>
                      <a:r>
                        <a:rPr kumimoji="0" lang="hu-HU" sz="1400" b="0" i="0" u="none" strike="noStrike" cap="none" normalizeH="0" baseline="0">
                          <a:ln>
                            <a:noFill/>
                          </a:ln>
                          <a:solidFill>
                            <a:schemeClr val="tx1"/>
                          </a:solidFill>
                          <a:effectLst/>
                          <a:latin typeface="Verdana" pitchFamily="34" charset="0"/>
                          <a:sym typeface="Symbol" pitchFamily="18" charset="2"/>
                        </a:rPr>
                        <a:t>60 yr</a:t>
                      </a:r>
                      <a:endParaRPr kumimoji="0" lang="en-US" sz="1400" b="0"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a:ln>
                            <a:noFill/>
                          </a:ln>
                          <a:solidFill>
                            <a:schemeClr val="tx1"/>
                          </a:solidFill>
                          <a:effectLst/>
                          <a:latin typeface="Verdana" pitchFamily="34" charset="0"/>
                          <a:sym typeface="Symbol" pitchFamily="18" charset="2"/>
                        </a:rPr>
                        <a:t>premature CAD</a:t>
                      </a:r>
                      <a:br>
                        <a:rPr kumimoji="0" lang="hu-HU" sz="1400" b="0" i="0" u="none" strike="noStrike" cap="none" normalizeH="0" baseline="0" dirty="0">
                          <a:ln>
                            <a:noFill/>
                          </a:ln>
                          <a:solidFill>
                            <a:schemeClr val="tx1"/>
                          </a:solidFill>
                          <a:effectLst/>
                          <a:latin typeface="Verdana" pitchFamily="34" charset="0"/>
                          <a:sym typeface="Symbol" pitchFamily="18" charset="2"/>
                        </a:rPr>
                      </a:br>
                      <a:r>
                        <a:rPr kumimoji="0" lang="hu-HU" sz="1400" b="0" i="0" u="none" strike="noStrike" cap="none" normalizeH="0" baseline="0" dirty="0">
                          <a:ln>
                            <a:noFill/>
                          </a:ln>
                          <a:solidFill>
                            <a:schemeClr val="tx1"/>
                          </a:solidFill>
                          <a:effectLst/>
                          <a:latin typeface="Verdana" pitchFamily="34" charset="0"/>
                          <a:sym typeface="Symbol" pitchFamily="18" charset="2"/>
                        </a:rPr>
                        <a:t>TC: 6.5 -13 mM</a:t>
                      </a:r>
                      <a:br>
                        <a:rPr kumimoji="0" lang="hu-HU" sz="1400" b="0" i="0" u="none" strike="noStrike" cap="none" normalizeH="0" baseline="0" dirty="0">
                          <a:ln>
                            <a:noFill/>
                          </a:ln>
                          <a:solidFill>
                            <a:schemeClr val="tx1"/>
                          </a:solidFill>
                          <a:effectLst/>
                          <a:latin typeface="Verdana" pitchFamily="34" charset="0"/>
                          <a:sym typeface="Symbol" pitchFamily="18" charset="2"/>
                        </a:rPr>
                      </a:br>
                      <a:r>
                        <a:rPr kumimoji="0" lang="hu-HU" sz="1400" b="0" i="0" u="none" strike="noStrike" cap="none" normalizeH="0" baseline="0" dirty="0">
                          <a:ln>
                            <a:noFill/>
                          </a:ln>
                          <a:solidFill>
                            <a:schemeClr val="tx1"/>
                          </a:solidFill>
                          <a:effectLst/>
                          <a:latin typeface="Verdana" pitchFamily="34" charset="0"/>
                          <a:sym typeface="Symbol" pitchFamily="18" charset="2"/>
                        </a:rPr>
                        <a:t>TG: 2.8 –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Causes of Hyperlipidemia	</a:t>
            </a:r>
          </a:p>
        </p:txBody>
      </p:sp>
      <p:sp>
        <p:nvSpPr>
          <p:cNvPr id="22531" name="Rectangle 3"/>
          <p:cNvSpPr>
            <a:spLocks noGrp="1" noChangeArrowheads="1"/>
          </p:cNvSpPr>
          <p:nvPr>
            <p:ph sz="half" idx="1"/>
          </p:nvPr>
        </p:nvSpPr>
        <p:spPr/>
        <p:txBody>
          <a:bodyPr/>
          <a:lstStyle/>
          <a:p>
            <a:pPr>
              <a:lnSpc>
                <a:spcPct val="90000"/>
              </a:lnSpc>
            </a:pPr>
            <a:r>
              <a:rPr lang="en-US" sz="2700"/>
              <a:t>Diet</a:t>
            </a:r>
          </a:p>
          <a:p>
            <a:pPr>
              <a:lnSpc>
                <a:spcPct val="90000"/>
              </a:lnSpc>
            </a:pPr>
            <a:r>
              <a:rPr lang="en-US" sz="2700"/>
              <a:t>Hypothyroidism</a:t>
            </a:r>
          </a:p>
          <a:p>
            <a:pPr>
              <a:lnSpc>
                <a:spcPct val="90000"/>
              </a:lnSpc>
            </a:pPr>
            <a:r>
              <a:rPr lang="en-US" sz="2700"/>
              <a:t>Nephrotic syndrome</a:t>
            </a:r>
          </a:p>
          <a:p>
            <a:pPr>
              <a:lnSpc>
                <a:spcPct val="90000"/>
              </a:lnSpc>
            </a:pPr>
            <a:r>
              <a:rPr lang="en-US" sz="2700"/>
              <a:t>Anorexia nervosa</a:t>
            </a:r>
          </a:p>
          <a:p>
            <a:pPr>
              <a:lnSpc>
                <a:spcPct val="90000"/>
              </a:lnSpc>
            </a:pPr>
            <a:r>
              <a:rPr lang="en-US" sz="2700"/>
              <a:t>Obstructive liver disease</a:t>
            </a:r>
          </a:p>
          <a:p>
            <a:pPr>
              <a:lnSpc>
                <a:spcPct val="90000"/>
              </a:lnSpc>
            </a:pPr>
            <a:r>
              <a:rPr lang="en-US" sz="2700"/>
              <a:t>Obesity</a:t>
            </a:r>
          </a:p>
          <a:p>
            <a:pPr>
              <a:lnSpc>
                <a:spcPct val="90000"/>
              </a:lnSpc>
            </a:pPr>
            <a:r>
              <a:rPr lang="en-US" sz="2700"/>
              <a:t>Diabetes mellitus</a:t>
            </a:r>
          </a:p>
          <a:p>
            <a:pPr>
              <a:lnSpc>
                <a:spcPct val="90000"/>
              </a:lnSpc>
            </a:pPr>
            <a:r>
              <a:rPr lang="en-US" sz="2700"/>
              <a:t>Pregnancy		</a:t>
            </a:r>
          </a:p>
        </p:txBody>
      </p:sp>
      <p:sp>
        <p:nvSpPr>
          <p:cNvPr id="22532" name="Rectangle 4"/>
          <p:cNvSpPr>
            <a:spLocks noGrp="1" noChangeArrowheads="1"/>
          </p:cNvSpPr>
          <p:nvPr>
            <p:ph sz="half" idx="2"/>
          </p:nvPr>
        </p:nvSpPr>
        <p:spPr/>
        <p:txBody>
          <a:bodyPr/>
          <a:lstStyle/>
          <a:p>
            <a:pPr>
              <a:lnSpc>
                <a:spcPct val="90000"/>
              </a:lnSpc>
            </a:pPr>
            <a:r>
              <a:rPr lang="en-US" sz="2700"/>
              <a:t>Obstructive liver disease</a:t>
            </a:r>
          </a:p>
          <a:p>
            <a:pPr>
              <a:lnSpc>
                <a:spcPct val="90000"/>
              </a:lnSpc>
            </a:pPr>
            <a:r>
              <a:rPr lang="en-US" sz="2700"/>
              <a:t>Acute heaptitis</a:t>
            </a:r>
          </a:p>
          <a:p>
            <a:pPr>
              <a:lnSpc>
                <a:spcPct val="90000"/>
              </a:lnSpc>
            </a:pPr>
            <a:r>
              <a:rPr lang="en-US" sz="2700"/>
              <a:t>Systemic lupus erythematousus</a:t>
            </a:r>
          </a:p>
          <a:p>
            <a:pPr>
              <a:lnSpc>
                <a:spcPct val="90000"/>
              </a:lnSpc>
            </a:pPr>
            <a:r>
              <a:rPr lang="en-US" sz="2700"/>
              <a:t>AIDS (protease inhibitors)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Dietary sources of Cholesterol</a:t>
            </a:r>
          </a:p>
        </p:txBody>
      </p:sp>
      <p:graphicFrame>
        <p:nvGraphicFramePr>
          <p:cNvPr id="17491" name="Group 83"/>
          <p:cNvGraphicFramePr>
            <a:graphicFrameLocks noGrp="1"/>
          </p:cNvGraphicFramePr>
          <p:nvPr>
            <p:ph type="tbl" idx="1"/>
          </p:nvPr>
        </p:nvGraphicFramePr>
        <p:xfrm>
          <a:off x="533400" y="1828800"/>
          <a:ext cx="8153400" cy="4240530"/>
        </p:xfrm>
        <a:graphic>
          <a:graphicData uri="http://schemas.openxmlformats.org/drawingml/2006/table">
            <a:tbl>
              <a:tblPr/>
              <a:tblGrid>
                <a:gridCol w="19812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Type of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Main Source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Effect on Cholesterol levels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80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Monounsaturated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Olives, olive oil, canola oil, peanut oil, cashews, almonds, peanuts and most other nuts; avocados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Lowers LDL, Raises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762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Polyunsaturated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Corn, soybean, safflower and cottonseed oil; fish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Lowers LDL, Raises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10096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Whole milk, butter, cheese, and ice cream; red meat; chocolate; coconuts, coconut milk, coconut oil , egg yolks, chicken skin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Raises both LDL and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9413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a:ln>
                            <a:noFill/>
                          </a:ln>
                          <a:solidFill>
                            <a:schemeClr val="tx1"/>
                          </a:solidFill>
                          <a:effectLst/>
                          <a:latin typeface="Arial" charset="0"/>
                        </a:rPr>
                        <a:t>Trans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Most margarines; vegetable shortening; partially hydrogenated vegetable oil; deep-fried chips; many fast foods; most commercial baked goods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a:ln>
                            <a:noFill/>
                          </a:ln>
                          <a:solidFill>
                            <a:schemeClr val="tx1"/>
                          </a:solidFill>
                          <a:effectLst/>
                          <a:latin typeface="Arial" charset="0"/>
                        </a:rPr>
                        <a:t>Raises LDL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F64A-45E0-411C-B1BC-2E4ABEABF1F5}"/>
              </a:ext>
            </a:extLst>
          </p:cNvPr>
          <p:cNvSpPr>
            <a:spLocks noGrp="1"/>
          </p:cNvSpPr>
          <p:nvPr>
            <p:ph type="title"/>
          </p:nvPr>
        </p:nvSpPr>
        <p:spPr>
          <a:xfrm>
            <a:off x="304800" y="228600"/>
            <a:ext cx="7886700" cy="906517"/>
          </a:xfrm>
        </p:spPr>
        <p:txBody>
          <a:bodyPr>
            <a:normAutofit/>
          </a:bodyPr>
          <a:lstStyle/>
          <a:p>
            <a:r>
              <a:rPr lang="en-US" sz="2400" b="1" dirty="0"/>
              <a:t>Plasma lipoproteins are divided into seven classes based on size, lipid composition, and apolipoproteins</a:t>
            </a:r>
          </a:p>
        </p:txBody>
      </p:sp>
      <p:graphicFrame>
        <p:nvGraphicFramePr>
          <p:cNvPr id="4" name="Table 3">
            <a:extLst>
              <a:ext uri="{FF2B5EF4-FFF2-40B4-BE49-F238E27FC236}">
                <a16:creationId xmlns:a16="http://schemas.microsoft.com/office/drawing/2014/main" id="{067307FE-F86D-4634-9B8D-72BC4F0DE722}"/>
              </a:ext>
            </a:extLst>
          </p:cNvPr>
          <p:cNvGraphicFramePr>
            <a:graphicFrameLocks noGrp="1"/>
          </p:cNvGraphicFramePr>
          <p:nvPr>
            <p:extLst>
              <p:ext uri="{D42A27DB-BD31-4B8C-83A1-F6EECF244321}">
                <p14:modId xmlns:p14="http://schemas.microsoft.com/office/powerpoint/2010/main" val="4107534925"/>
              </p:ext>
            </p:extLst>
          </p:nvPr>
        </p:nvGraphicFramePr>
        <p:xfrm>
          <a:off x="152400" y="1295399"/>
          <a:ext cx="8839200" cy="5219478"/>
        </p:xfrm>
        <a:graphic>
          <a:graphicData uri="http://schemas.openxmlformats.org/drawingml/2006/table">
            <a:tbl>
              <a:tblPr/>
              <a:tblGrid>
                <a:gridCol w="1767840">
                  <a:extLst>
                    <a:ext uri="{9D8B030D-6E8A-4147-A177-3AD203B41FA5}">
                      <a16:colId xmlns:a16="http://schemas.microsoft.com/office/drawing/2014/main" val="4038157146"/>
                    </a:ext>
                  </a:extLst>
                </a:gridCol>
                <a:gridCol w="1349465">
                  <a:extLst>
                    <a:ext uri="{9D8B030D-6E8A-4147-A177-3AD203B41FA5}">
                      <a16:colId xmlns:a16="http://schemas.microsoft.com/office/drawing/2014/main" val="736483144"/>
                    </a:ext>
                  </a:extLst>
                </a:gridCol>
                <a:gridCol w="1230516">
                  <a:extLst>
                    <a:ext uri="{9D8B030D-6E8A-4147-A177-3AD203B41FA5}">
                      <a16:colId xmlns:a16="http://schemas.microsoft.com/office/drawing/2014/main" val="1682965148"/>
                    </a:ext>
                  </a:extLst>
                </a:gridCol>
                <a:gridCol w="1968823">
                  <a:extLst>
                    <a:ext uri="{9D8B030D-6E8A-4147-A177-3AD203B41FA5}">
                      <a16:colId xmlns:a16="http://schemas.microsoft.com/office/drawing/2014/main" val="2205101028"/>
                    </a:ext>
                  </a:extLst>
                </a:gridCol>
                <a:gridCol w="2522556">
                  <a:extLst>
                    <a:ext uri="{9D8B030D-6E8A-4147-A177-3AD203B41FA5}">
                      <a16:colId xmlns:a16="http://schemas.microsoft.com/office/drawing/2014/main" val="2517241124"/>
                    </a:ext>
                  </a:extLst>
                </a:gridCol>
              </a:tblGrid>
              <a:tr h="685801">
                <a:tc>
                  <a:txBody>
                    <a:bodyPr/>
                    <a:lstStyle/>
                    <a:p>
                      <a:pPr algn="l" fontAlgn="t">
                        <a:spcBef>
                          <a:spcPts val="0"/>
                        </a:spcBef>
                      </a:pPr>
                      <a:r>
                        <a:rPr lang="en-US" sz="1800">
                          <a:effectLst/>
                          <a:latin typeface="Aharoni" panose="02010803020104030203" pitchFamily="2" charset="-79"/>
                          <a:cs typeface="Aharoni" panose="02010803020104030203" pitchFamily="2" charset="-79"/>
                        </a:rPr>
                        <a:t>Lipoprotein</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l" fontAlgn="t">
                        <a:spcBef>
                          <a:spcPts val="0"/>
                        </a:spcBef>
                      </a:pPr>
                      <a:r>
                        <a:rPr lang="en-US" sz="1800">
                          <a:effectLst/>
                          <a:latin typeface="Aharoni" panose="02010803020104030203" pitchFamily="2" charset="-79"/>
                          <a:cs typeface="Aharoni" panose="02010803020104030203" pitchFamily="2" charset="-79"/>
                        </a:rPr>
                        <a:t>Density (g/ml)</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Size (nm)</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l" fontAlgn="t">
                        <a:spcBef>
                          <a:spcPts val="0"/>
                        </a:spcBef>
                      </a:pPr>
                      <a:r>
                        <a:rPr lang="en-US" sz="1800">
                          <a:effectLst/>
                          <a:latin typeface="Aharoni" panose="02010803020104030203" pitchFamily="2" charset="-79"/>
                          <a:cs typeface="Aharoni" panose="02010803020104030203" pitchFamily="2" charset="-79"/>
                        </a:rPr>
                        <a:t>Major Lipids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l" fontAlgn="t">
                        <a:spcBef>
                          <a:spcPts val="0"/>
                        </a:spcBef>
                      </a:pPr>
                      <a:r>
                        <a:rPr lang="en-US" sz="1800">
                          <a:effectLst/>
                          <a:latin typeface="Aharoni" panose="02010803020104030203" pitchFamily="2" charset="-79"/>
                          <a:cs typeface="Aharoni" panose="02010803020104030203" pitchFamily="2" charset="-79"/>
                        </a:rPr>
                        <a:t>Major Apoproteins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extLst>
                  <a:ext uri="{0D108BD9-81ED-4DB2-BD59-A6C34878D82A}">
                    <a16:rowId xmlns:a16="http://schemas.microsoft.com/office/drawing/2014/main" val="2565254696"/>
                  </a:ext>
                </a:extLst>
              </a:tr>
              <a:tr h="868526">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Chylomicrons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C000"/>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&lt;0.930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C000"/>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75-1200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C000"/>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Triglycerides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C000"/>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Apo B-48, Apo C, Apo E, Apo A-I, A-II, A-IV</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C000"/>
                    </a:solidFill>
                  </a:tcPr>
                </a:tc>
                <a:extLst>
                  <a:ext uri="{0D108BD9-81ED-4DB2-BD59-A6C34878D82A}">
                    <a16:rowId xmlns:a16="http://schemas.microsoft.com/office/drawing/2014/main" val="2118378891"/>
                  </a:ext>
                </a:extLst>
              </a:tr>
              <a:tr h="620271">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Chylomicron Remnants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20000"/>
                        <a:lumOff val="80000"/>
                      </a:schemeClr>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0.930- 1.006</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20000"/>
                        <a:lumOff val="80000"/>
                      </a:schemeClr>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30-80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20000"/>
                        <a:lumOff val="80000"/>
                      </a:schemeClr>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Triglycerides Cholesterol</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20000"/>
                        <a:lumOff val="80000"/>
                      </a:schemeClr>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Apo B-48, Apo E</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99044348"/>
                  </a:ext>
                </a:extLst>
              </a:tr>
              <a:tr h="620271">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VLDL</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0.930- 1.006</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30-80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Triglycerides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Apo B-100, Apo E, Apo C</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273149867"/>
                  </a:ext>
                </a:extLst>
              </a:tr>
              <a:tr h="689190">
                <a:tc>
                  <a:txBody>
                    <a:bodyPr/>
                    <a:lstStyle/>
                    <a:p>
                      <a:pPr algn="l" fontAlgn="t">
                        <a:spcBef>
                          <a:spcPts val="0"/>
                        </a:spcBef>
                      </a:pPr>
                      <a:r>
                        <a:rPr lang="en-US" sz="1800">
                          <a:effectLst/>
                          <a:latin typeface="Aharoni" panose="02010803020104030203" pitchFamily="2" charset="-79"/>
                          <a:cs typeface="Aharoni" panose="02010803020104030203" pitchFamily="2" charset="-79"/>
                        </a:rPr>
                        <a:t>IDL</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60000"/>
                        <a:lumOff val="40000"/>
                      </a:schemeClr>
                    </a:solidFill>
                  </a:tcPr>
                </a:tc>
                <a:tc>
                  <a:txBody>
                    <a:bodyPr/>
                    <a:lstStyle/>
                    <a:p>
                      <a:pPr algn="l" fontAlgn="t">
                        <a:spcBef>
                          <a:spcPts val="0"/>
                        </a:spcBef>
                      </a:pPr>
                      <a:r>
                        <a:rPr lang="en-US" sz="1800">
                          <a:effectLst/>
                          <a:latin typeface="Aharoni" panose="02010803020104030203" pitchFamily="2" charset="-79"/>
                          <a:cs typeface="Aharoni" panose="02010803020104030203" pitchFamily="2" charset="-79"/>
                        </a:rPr>
                        <a:t>1.006- 1.019</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60000"/>
                        <a:lumOff val="40000"/>
                      </a:schemeClr>
                    </a:solidFill>
                  </a:tcPr>
                </a:tc>
                <a:tc>
                  <a:txBody>
                    <a:bodyPr/>
                    <a:lstStyle/>
                    <a:p>
                      <a:pPr algn="l" fontAlgn="t">
                        <a:spcBef>
                          <a:spcPts val="0"/>
                        </a:spcBef>
                      </a:pPr>
                      <a:r>
                        <a:rPr lang="en-US" sz="1800">
                          <a:effectLst/>
                          <a:latin typeface="Aharoni" panose="02010803020104030203" pitchFamily="2" charset="-79"/>
                          <a:cs typeface="Aharoni" panose="02010803020104030203" pitchFamily="2" charset="-79"/>
                        </a:rPr>
                        <a:t>25-35</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60000"/>
                        <a:lumOff val="40000"/>
                      </a:schemeClr>
                    </a:solidFill>
                  </a:tcPr>
                </a:tc>
                <a:tc>
                  <a:txBody>
                    <a:bodyPr/>
                    <a:lstStyle/>
                    <a:p>
                      <a:pPr algn="l" fontAlgn="t">
                        <a:spcBef>
                          <a:spcPts val="0"/>
                        </a:spcBef>
                      </a:pPr>
                      <a:r>
                        <a:rPr lang="en-US" sz="1800">
                          <a:effectLst/>
                          <a:latin typeface="Aharoni" panose="02010803020104030203" pitchFamily="2" charset="-79"/>
                          <a:cs typeface="Aharoni" panose="02010803020104030203" pitchFamily="2" charset="-79"/>
                        </a:rPr>
                        <a:t>Triglycerides Cholesterol</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60000"/>
                        <a:lumOff val="40000"/>
                      </a:schemeClr>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Apo B-100, Apo E, Apo C</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4765353"/>
                  </a:ext>
                </a:extLst>
              </a:tr>
              <a:tr h="386261">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LDL</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0000"/>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1.019- 1.063</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0000"/>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18- 25</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0000"/>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Cholesterol</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0000"/>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Apo B-100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0000"/>
                    </a:solidFill>
                  </a:tcPr>
                </a:tc>
                <a:extLst>
                  <a:ext uri="{0D108BD9-81ED-4DB2-BD59-A6C34878D82A}">
                    <a16:rowId xmlns:a16="http://schemas.microsoft.com/office/drawing/2014/main" val="650763043"/>
                  </a:ext>
                </a:extLst>
              </a:tr>
              <a:tr h="607968">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HDL</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0000"/>
                        <a:lumOff val="80000"/>
                      </a:schemeClr>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1.063- 1.210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0000"/>
                        <a:lumOff val="80000"/>
                      </a:schemeClr>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5- 12</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0000"/>
                        <a:lumOff val="80000"/>
                      </a:schemeClr>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Cholesterol Phospholipids</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0000"/>
                        <a:lumOff val="80000"/>
                      </a:schemeClr>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Apo A-I, Apo A-II, Apo C, Apo E</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14677812"/>
                  </a:ext>
                </a:extLst>
              </a:tr>
              <a:tr h="669460">
                <a:tc>
                  <a:txBody>
                    <a:bodyPr/>
                    <a:lstStyle/>
                    <a:p>
                      <a:pPr algn="l" fontAlgn="t">
                        <a:spcBef>
                          <a:spcPts val="0"/>
                        </a:spcBef>
                      </a:pPr>
                      <a:r>
                        <a:rPr lang="en-US" sz="1800" dirty="0" err="1">
                          <a:effectLst/>
                          <a:latin typeface="Aharoni" panose="02010803020104030203" pitchFamily="2" charset="-79"/>
                          <a:cs typeface="Aharoni" panose="02010803020104030203" pitchFamily="2" charset="-79"/>
                        </a:rPr>
                        <a:t>Lp</a:t>
                      </a:r>
                      <a:r>
                        <a:rPr lang="en-US" sz="1800" dirty="0">
                          <a:effectLst/>
                          <a:latin typeface="Aharoni" panose="02010803020104030203" pitchFamily="2" charset="-79"/>
                          <a:cs typeface="Aharoni" panose="02010803020104030203" pitchFamily="2" charset="-79"/>
                        </a:rPr>
                        <a:t> (a)</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0000"/>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1.055- 1.085</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0000"/>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~30</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0000"/>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Cholesterol</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0000"/>
                    </a:solidFill>
                  </a:tcPr>
                </a:tc>
                <a:tc>
                  <a:txBody>
                    <a:bodyPr/>
                    <a:lstStyle/>
                    <a:p>
                      <a:pPr algn="l" fontAlgn="t">
                        <a:spcBef>
                          <a:spcPts val="0"/>
                        </a:spcBef>
                      </a:pPr>
                      <a:r>
                        <a:rPr lang="en-US" sz="1800" dirty="0">
                          <a:effectLst/>
                          <a:latin typeface="Aharoni" panose="02010803020104030203" pitchFamily="2" charset="-79"/>
                          <a:cs typeface="Aharoni" panose="02010803020104030203" pitchFamily="2" charset="-79"/>
                        </a:rPr>
                        <a:t>Apo B-100, Apo (a)</a:t>
                      </a:r>
                    </a:p>
                  </a:txBody>
                  <a:tcP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0000"/>
                    </a:solidFill>
                  </a:tcPr>
                </a:tc>
                <a:extLst>
                  <a:ext uri="{0D108BD9-81ED-4DB2-BD59-A6C34878D82A}">
                    <a16:rowId xmlns:a16="http://schemas.microsoft.com/office/drawing/2014/main" val="1092511110"/>
                  </a:ext>
                </a:extLst>
              </a:tr>
            </a:tbl>
          </a:graphicData>
        </a:graphic>
      </p:graphicFrame>
    </p:spTree>
    <p:extLst>
      <p:ext uri="{BB962C8B-B14F-4D97-AF65-F5344CB8AC3E}">
        <p14:creationId xmlns:p14="http://schemas.microsoft.com/office/powerpoint/2010/main" val="1224617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idx="4294967295"/>
            <p:extLst>
              <p:ext uri="{D42A27DB-BD31-4B8C-83A1-F6EECF244321}">
                <p14:modId xmlns:p14="http://schemas.microsoft.com/office/powerpoint/2010/main" val="1692204260"/>
              </p:ext>
            </p:extLst>
          </p:nvPr>
        </p:nvGraphicFramePr>
        <p:xfrm>
          <a:off x="266700" y="737175"/>
          <a:ext cx="8610600" cy="6073515"/>
        </p:xfrm>
        <a:graphic>
          <a:graphicData uri="http://schemas.openxmlformats.org/drawingml/2006/table">
            <a:tbl>
              <a:tblPr/>
              <a:tblGrid>
                <a:gridCol w="1980163">
                  <a:extLst>
                    <a:ext uri="{9D8B030D-6E8A-4147-A177-3AD203B41FA5}">
                      <a16:colId xmlns:a16="http://schemas.microsoft.com/office/drawing/2014/main" val="20000"/>
                    </a:ext>
                  </a:extLst>
                </a:gridCol>
                <a:gridCol w="1227557">
                  <a:extLst>
                    <a:ext uri="{9D8B030D-6E8A-4147-A177-3AD203B41FA5}">
                      <a16:colId xmlns:a16="http://schemas.microsoft.com/office/drawing/2014/main" val="20001"/>
                    </a:ext>
                  </a:extLst>
                </a:gridCol>
                <a:gridCol w="1411625">
                  <a:extLst>
                    <a:ext uri="{9D8B030D-6E8A-4147-A177-3AD203B41FA5}">
                      <a16:colId xmlns:a16="http://schemas.microsoft.com/office/drawing/2014/main" val="20002"/>
                    </a:ext>
                  </a:extLst>
                </a:gridCol>
                <a:gridCol w="1597043">
                  <a:extLst>
                    <a:ext uri="{9D8B030D-6E8A-4147-A177-3AD203B41FA5}">
                      <a16:colId xmlns:a16="http://schemas.microsoft.com/office/drawing/2014/main" val="20003"/>
                    </a:ext>
                  </a:extLst>
                </a:gridCol>
                <a:gridCol w="2394212">
                  <a:extLst>
                    <a:ext uri="{9D8B030D-6E8A-4147-A177-3AD203B41FA5}">
                      <a16:colId xmlns:a16="http://schemas.microsoft.com/office/drawing/2014/main" val="20004"/>
                    </a:ext>
                  </a:extLst>
                </a:gridCol>
              </a:tblGrid>
              <a:tr h="43928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rPr>
                        <a:t>Disorder</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VLDL</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LDL</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rPr>
                        <a:t>HDL</a:t>
                      </a:r>
                      <a:endParaRPr kumimoji="0" lang="en-US" sz="1400" b="1" i="0" u="none" strike="noStrike" cap="none" normalizeH="0" baseline="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err="1">
                          <a:ln>
                            <a:noFill/>
                          </a:ln>
                          <a:solidFill>
                            <a:schemeClr val="tx1"/>
                          </a:solidFill>
                          <a:effectLst/>
                          <a:latin typeface="Verdana" pitchFamily="34" charset="0"/>
                        </a:rPr>
                        <a:t>Mechanism</a:t>
                      </a:r>
                      <a:endParaRPr kumimoji="0" lang="en-US" sz="1400" b="1" i="0" u="none" strike="noStrike" cap="none" normalizeH="0" baseline="0" dirty="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790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rPr>
                        <a:t>Diabetes mellitus</a:t>
                      </a:r>
                      <a:endParaRPr kumimoji="0" lang="hu-HU" sz="1400" b="1" i="0" u="none" strike="noStrike" cap="none" normalizeH="0" baseline="0" dirty="0">
                        <a:ln>
                          <a:noFill/>
                        </a:ln>
                        <a:solidFill>
                          <a:schemeClr val="tx1"/>
                        </a:solidFill>
                        <a:effectLst/>
                        <a:latin typeface="Times New Roman" pitchFamily="18"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 ↑</a:t>
                      </a:r>
                      <a:endParaRPr kumimoji="0" lang="en-US" sz="1400" b="1" i="0" u="none" strike="noStrike" cap="none" normalizeH="0" baseline="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sym typeface="Symbol" pitchFamily="18" charset="2"/>
                        </a:rPr>
                        <a:t>VLDL production </a:t>
                      </a:r>
                      <a:r>
                        <a:rPr kumimoji="0" lang="hu-HU" sz="1400" b="1" i="0" u="none" strike="noStrike" cap="none" normalizeH="0" baseline="0" dirty="0">
                          <a:ln>
                            <a:noFill/>
                          </a:ln>
                          <a:solidFill>
                            <a:schemeClr val="tx1"/>
                          </a:solidFill>
                          <a:effectLst/>
                          <a:latin typeface="Verdana" pitchFamily="34" charset="0"/>
                          <a:cs typeface="Times New Roman" pitchFamily="18" charset="0"/>
                        </a:rPr>
                        <a:t>↑,</a:t>
                      </a:r>
                      <a:br>
                        <a:rPr kumimoji="0" lang="hu-HU" sz="1400" b="1" i="0" u="none" strike="noStrike" cap="none" normalizeH="0" baseline="0" dirty="0">
                          <a:ln>
                            <a:noFill/>
                          </a:ln>
                          <a:solidFill>
                            <a:schemeClr val="tx1"/>
                          </a:solidFill>
                          <a:effectLst/>
                          <a:latin typeface="Verdana" pitchFamily="34" charset="0"/>
                          <a:cs typeface="Times New Roman" pitchFamily="18" charset="0"/>
                        </a:rPr>
                      </a:br>
                      <a:r>
                        <a:rPr kumimoji="0" lang="hu-HU" sz="1400" b="1" i="0" u="none" strike="noStrike" cap="none" normalizeH="0" baseline="0" dirty="0">
                          <a:ln>
                            <a:noFill/>
                          </a:ln>
                          <a:solidFill>
                            <a:schemeClr val="tx1"/>
                          </a:solidFill>
                          <a:effectLst/>
                          <a:latin typeface="Verdana" pitchFamily="34" charset="0"/>
                          <a:cs typeface="Times New Roman" pitchFamily="18" charset="0"/>
                        </a:rPr>
                        <a:t>LPL</a:t>
                      </a:r>
                      <a:r>
                        <a:rPr kumimoji="0" lang="hu-HU" sz="1400" b="1" i="0" u="none" strike="noStrike" cap="none" normalizeH="0" baseline="0" dirty="0">
                          <a:ln>
                            <a:noFill/>
                          </a:ln>
                          <a:solidFill>
                            <a:schemeClr val="tx1"/>
                          </a:solidFill>
                          <a:effectLst/>
                          <a:latin typeface="Verdana" pitchFamily="34" charset="0"/>
                          <a:sym typeface="Symbol" pitchFamily="18" charset="2"/>
                        </a:rPr>
                        <a:t> </a:t>
                      </a:r>
                      <a:r>
                        <a:rPr kumimoji="0" lang="hu-HU" sz="1400" b="1" i="0" u="none" strike="noStrike" cap="none" normalizeH="0" baseline="0" dirty="0">
                          <a:ln>
                            <a:noFill/>
                          </a:ln>
                          <a:solidFill>
                            <a:schemeClr val="tx1"/>
                          </a:solidFill>
                          <a:effectLst/>
                          <a:latin typeface="Arial" charset="0"/>
                          <a:cs typeface="Arial" charset="0"/>
                          <a:sym typeface="Symbol" pitchFamily="18" charset="2"/>
                        </a:rPr>
                        <a:t>↓, </a:t>
                      </a:r>
                      <a:r>
                        <a:rPr kumimoji="0" lang="hu-HU" sz="1400" b="1" i="0" u="none" strike="noStrike" cap="none" normalizeH="0" baseline="0" dirty="0">
                          <a:ln>
                            <a:noFill/>
                          </a:ln>
                          <a:solidFill>
                            <a:schemeClr val="tx1"/>
                          </a:solidFill>
                          <a:effectLst/>
                          <a:latin typeface="Verdana" pitchFamily="34" charset="0"/>
                          <a:cs typeface="Arial" charset="0"/>
                          <a:sym typeface="Symbol" pitchFamily="18" charset="2"/>
                        </a:rPr>
                        <a:t>altered 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5674">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Hypothyr</a:t>
                      </a:r>
                      <a:r>
                        <a:rPr kumimoji="0" lang="en-US" sz="1400" b="1" i="0" u="none" strike="noStrike" cap="none" normalizeH="0" baseline="0" dirty="0" err="1">
                          <a:ln>
                            <a:noFill/>
                          </a:ln>
                          <a:solidFill>
                            <a:schemeClr val="tx1"/>
                          </a:solidFill>
                          <a:effectLst/>
                          <a:latin typeface="Verdana" pitchFamily="34" charset="0"/>
                          <a:cs typeface="Times New Roman" pitchFamily="18" charset="0"/>
                        </a:rPr>
                        <a:t>oidism</a:t>
                      </a:r>
                      <a:endParaRPr kumimoji="0" lang="hu-HU" sz="1400" b="1" i="0" u="none" strike="noStrike" cap="none" normalizeH="0" baseline="0" dirty="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 ↑</a:t>
                      </a:r>
                      <a:endParaRPr kumimoji="0" lang="en-US" sz="1400" b="1" i="0" u="none" strike="noStrike" cap="none" normalizeH="0" baseline="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cs typeface="Arial" charset="0"/>
                          <a:sym typeface="Symbol" pitchFamily="18" charset="2"/>
                        </a:rPr>
                        <a:t>↓</a:t>
                      </a:r>
                      <a:endParaRPr kumimoji="0" lang="hu-HU" sz="1400" b="1" i="0" u="none" strike="noStrike" cap="none" normalizeH="0" baseline="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Arial" charset="0"/>
                          <a:sym typeface="Symbol" pitchFamily="18" charset="2"/>
                        </a:rPr>
                        <a:t>LDL-rec.</a:t>
                      </a:r>
                      <a:r>
                        <a:rPr kumimoji="0" lang="hu-HU" sz="1400" b="1" i="0" u="none" strike="noStrike" cap="none" normalizeH="0" baseline="0">
                          <a:ln>
                            <a:noFill/>
                          </a:ln>
                          <a:solidFill>
                            <a:schemeClr val="tx1"/>
                          </a:solidFill>
                          <a:effectLst/>
                          <a:latin typeface="Arial" charset="0"/>
                          <a:cs typeface="Arial" charset="0"/>
                          <a:sym typeface="Symbol" pitchFamily="18" charset="2"/>
                        </a:rPr>
                        <a:t>↓, </a:t>
                      </a:r>
                      <a:r>
                        <a:rPr kumimoji="0" lang="hu-HU" sz="1400" b="1" i="0" u="none" strike="noStrike" cap="none" normalizeH="0" baseline="0">
                          <a:ln>
                            <a:noFill/>
                          </a:ln>
                          <a:solidFill>
                            <a:schemeClr val="tx1"/>
                          </a:solidFill>
                          <a:effectLst/>
                          <a:latin typeface="Verdana" pitchFamily="34" charset="0"/>
                          <a:cs typeface="Times New Roman" pitchFamily="18" charset="0"/>
                        </a:rPr>
                        <a:t>LPL </a:t>
                      </a:r>
                      <a:r>
                        <a:rPr kumimoji="0" lang="hu-HU" sz="1400" b="1" i="0" u="none" strike="noStrike" cap="none" normalizeH="0" baseline="0">
                          <a:ln>
                            <a:noFill/>
                          </a:ln>
                          <a:solidFill>
                            <a:schemeClr val="tx1"/>
                          </a:solidFill>
                          <a:effectLst/>
                          <a:latin typeface="Arial" charset="0"/>
                          <a:cs typeface="Arial" charset="0"/>
                          <a:sym typeface="Symbol" pitchFamily="18" charset="2"/>
                        </a:rPr>
                        <a:t>↓</a:t>
                      </a:r>
                      <a:endParaRPr kumimoji="0" lang="hu-HU" sz="1400" b="1" i="0" u="none" strike="noStrike" cap="none" normalizeH="0" baseline="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645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Obesity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a:t>
                      </a:r>
                      <a:endParaRPr kumimoji="0" lang="en-US" sz="1400" b="1" i="0" u="none" strike="noStrike" cap="none" normalizeH="0" baseline="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sym typeface="Symbol" pitchFamily="18" charset="2"/>
                        </a:rPr>
                        <a:t>VLDL production </a:t>
                      </a:r>
                      <a:r>
                        <a:rPr kumimoji="0" lang="hu-HU" sz="1400" b="1" i="0" u="none" strike="noStrike" cap="none" normalizeH="0" baseline="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790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Anorexia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a:t>
                      </a:r>
                      <a:endParaRPr kumimoji="0" lang="en-US" sz="1400" b="1" i="0" u="none" strike="noStrike" cap="none" normalizeH="0" baseline="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 ↑</a:t>
                      </a:r>
                      <a:endParaRPr kumimoji="0" lang="en-US" sz="1400" b="1" i="0" u="none" strike="noStrike" cap="none" normalizeH="0" baseline="0" dirty="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bile secretion </a:t>
                      </a:r>
                      <a:r>
                        <a:rPr kumimoji="0" lang="hu-HU" sz="1400" b="1" i="0" u="none" strike="noStrike" cap="none" normalizeH="0" baseline="0" dirty="0">
                          <a:ln>
                            <a:noFill/>
                          </a:ln>
                          <a:solidFill>
                            <a:schemeClr val="tx1"/>
                          </a:solidFill>
                          <a:effectLst/>
                          <a:latin typeface="Arial" charset="0"/>
                          <a:cs typeface="Arial" charset="0"/>
                          <a:sym typeface="Symbol" pitchFamily="18" charset="2"/>
                        </a:rPr>
                        <a:t>↓, LDL catab. ↓</a:t>
                      </a:r>
                      <a:endParaRPr kumimoji="0" lang="hu-HU" sz="1400" b="1" i="0" u="none" strike="noStrike" cap="none" normalizeH="0" baseline="0" dirty="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869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Nephrotic sy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 ↑</a:t>
                      </a:r>
                      <a:endParaRPr kumimoji="0" lang="en-US" sz="1400" b="1" i="0" u="none" strike="noStrike" cap="none" normalizeH="0" baseline="0" dirty="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 ↑</a:t>
                      </a:r>
                      <a:endParaRPr kumimoji="0" lang="en-US" sz="1400" b="1" i="0" u="none" strike="noStrike" cap="none" normalizeH="0" baseline="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Arial" charset="0"/>
                          <a:cs typeface="Arial" charset="0"/>
                          <a:sym typeface="Symbol" pitchFamily="18" charset="2"/>
                        </a:rPr>
                        <a:t>↓</a:t>
                      </a:r>
                      <a:endParaRPr kumimoji="0" lang="hu-HU" sz="1400" b="1" i="0" u="none" strike="noStrike" cap="none" normalizeH="0" baseline="0" dirty="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Arial" charset="0"/>
                          <a:sym typeface="Symbol" pitchFamily="18" charset="2"/>
                        </a:rPr>
                        <a:t>Apo B-100 </a:t>
                      </a:r>
                      <a:r>
                        <a:rPr kumimoji="0" lang="hu-HU" sz="1400" b="1" i="0" u="none" strike="noStrike" cap="none" normalizeH="0" baseline="0">
                          <a:ln>
                            <a:noFill/>
                          </a:ln>
                          <a:solidFill>
                            <a:schemeClr val="tx1"/>
                          </a:solidFill>
                          <a:effectLst/>
                          <a:latin typeface="Verdana" pitchFamily="34" charset="0"/>
                          <a:cs typeface="Times New Roman" pitchFamily="18" charset="0"/>
                        </a:rPr>
                        <a:t>↑ LPL </a:t>
                      </a:r>
                      <a:r>
                        <a:rPr kumimoji="0" lang="hu-HU" sz="1400" b="1" i="0" u="none" strike="noStrike" cap="none" normalizeH="0" baseline="0">
                          <a:ln>
                            <a:noFill/>
                          </a:ln>
                          <a:solidFill>
                            <a:schemeClr val="tx1"/>
                          </a:solidFill>
                          <a:effectLst/>
                          <a:latin typeface="Arial" charset="0"/>
                          <a:cs typeface="Arial" charset="0"/>
                          <a:sym typeface="Symbol" pitchFamily="18" charset="2"/>
                        </a:rPr>
                        <a:t>↓ LDL-rec.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790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a:ln>
                            <a:noFill/>
                          </a:ln>
                          <a:solidFill>
                            <a:schemeClr val="tx1"/>
                          </a:solidFill>
                          <a:effectLst/>
                          <a:latin typeface="Verdana" pitchFamily="34" charset="0"/>
                        </a:rPr>
                        <a:t>Uremia, dialysis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sym typeface="Symbol" pitchFamily="18" charset="2"/>
                        </a:rPr>
                        <a:t>-</a:t>
                      </a:r>
                      <a:endParaRPr kumimoji="0" lang="en-US" sz="1400" b="1"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Arial" charset="0"/>
                          <a:cs typeface="Arial" charset="0"/>
                          <a:sym typeface="Symbol" pitchFamily="18" charset="2"/>
                        </a:rPr>
                        <a:t>↓</a:t>
                      </a:r>
                      <a:endParaRPr kumimoji="0" lang="en-US" sz="1400" b="1" i="0" u="none" strike="noStrike" cap="none" normalizeH="0" baseline="0" dirty="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LPL</a:t>
                      </a:r>
                      <a:r>
                        <a:rPr kumimoji="0" lang="hu-HU" sz="1400" b="1" i="0" u="none" strike="noStrike" cap="none" normalizeH="0" baseline="0" dirty="0">
                          <a:ln>
                            <a:noFill/>
                          </a:ln>
                          <a:solidFill>
                            <a:schemeClr val="tx1"/>
                          </a:solidFill>
                          <a:effectLst/>
                          <a:latin typeface="Verdana" pitchFamily="34" charset="0"/>
                          <a:sym typeface="Symbol" pitchFamily="18" charset="2"/>
                        </a:rPr>
                        <a:t> </a:t>
                      </a:r>
                      <a:r>
                        <a:rPr kumimoji="0" lang="hu-HU" sz="1400" b="1" i="0" u="none" strike="noStrike" cap="none" normalizeH="0" baseline="0" dirty="0">
                          <a:ln>
                            <a:noFill/>
                          </a:ln>
                          <a:solidFill>
                            <a:schemeClr val="tx1"/>
                          </a:solidFill>
                          <a:effectLst/>
                          <a:latin typeface="Arial" charset="0"/>
                          <a:cs typeface="Arial" charset="0"/>
                          <a:sym typeface="Symbol" pitchFamily="18" charset="2"/>
                        </a:rPr>
                        <a:t>↓, HTGL ↓ (inhibitors </a:t>
                      </a:r>
                      <a:r>
                        <a:rPr kumimoji="0" lang="hu-HU" sz="1400" b="1" i="0" u="none" strike="noStrike" cap="none" normalizeH="0" baseline="0" dirty="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7014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dirty="0">
                          <a:ln>
                            <a:noFill/>
                          </a:ln>
                          <a:solidFill>
                            <a:schemeClr val="tx1"/>
                          </a:solidFill>
                          <a:effectLst/>
                          <a:latin typeface="Verdana" pitchFamily="34" charset="0"/>
                        </a:rPr>
                        <a:t>Pregnancy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a:t>
                      </a:r>
                      <a:endParaRPr kumimoji="0" lang="en-US" sz="1400" b="1" i="0" u="none" strike="noStrike" cap="none" normalizeH="0" baseline="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a:t>
                      </a:r>
                      <a:endParaRPr kumimoji="0" lang="en-US" sz="1400" b="1" i="0" u="none" strike="noStrike" cap="none" normalizeH="0" baseline="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sym typeface="Symbol" pitchFamily="18" charset="2"/>
                        </a:rPr>
                        <a:t>oestrogen </a:t>
                      </a:r>
                      <a:r>
                        <a:rPr kumimoji="0" lang="hu-HU" sz="1400" b="1" i="0" u="none" strike="noStrike" cap="none" normalizeH="0" baseline="0" dirty="0">
                          <a:ln>
                            <a:noFill/>
                          </a:ln>
                          <a:solidFill>
                            <a:schemeClr val="tx1"/>
                          </a:solidFill>
                          <a:effectLst/>
                          <a:latin typeface="Verdana" pitchFamily="34" charset="0"/>
                          <a:cs typeface="Times New Roman" pitchFamily="18" charset="0"/>
                        </a:rPr>
                        <a:t>↑</a:t>
                      </a:r>
                      <a:br>
                        <a:rPr kumimoji="0" lang="hu-HU" sz="1400" b="1" i="0" u="none" strike="noStrike" cap="none" normalizeH="0" baseline="0" dirty="0">
                          <a:ln>
                            <a:noFill/>
                          </a:ln>
                          <a:solidFill>
                            <a:schemeClr val="tx1"/>
                          </a:solidFill>
                          <a:effectLst/>
                          <a:latin typeface="Verdana" pitchFamily="34" charset="0"/>
                          <a:cs typeface="Times New Roman" pitchFamily="18" charset="0"/>
                        </a:rPr>
                      </a:br>
                      <a:r>
                        <a:rPr kumimoji="0" lang="hu-HU" sz="1400" b="1" i="0" u="none" strike="noStrike" cap="none" normalizeH="0" baseline="0" dirty="0">
                          <a:ln>
                            <a:noFill/>
                          </a:ln>
                          <a:solidFill>
                            <a:schemeClr val="tx1"/>
                          </a:solidFill>
                          <a:effectLst/>
                          <a:latin typeface="Verdana" pitchFamily="34" charset="0"/>
                          <a:sym typeface="Symbol" pitchFamily="18" charset="2"/>
                        </a:rPr>
                        <a:t>VLDL production </a:t>
                      </a:r>
                      <a:r>
                        <a:rPr kumimoji="0" lang="hu-HU" sz="1400" b="1" i="0" u="none" strike="noStrike" cap="none" normalizeH="0" baseline="0" dirty="0">
                          <a:ln>
                            <a:noFill/>
                          </a:ln>
                          <a:solidFill>
                            <a:schemeClr val="tx1"/>
                          </a:solidFill>
                          <a:effectLst/>
                          <a:latin typeface="Verdana" pitchFamily="34" charset="0"/>
                          <a:cs typeface="Times New Roman" pitchFamily="18" charset="0"/>
                        </a:rPr>
                        <a:t>↑, LPL</a:t>
                      </a:r>
                      <a:r>
                        <a:rPr kumimoji="0" lang="hu-HU" sz="1400" b="1" i="0" u="none" strike="noStrike" cap="none" normalizeH="0" baseline="0" dirty="0">
                          <a:ln>
                            <a:noFill/>
                          </a:ln>
                          <a:solidFill>
                            <a:schemeClr val="tx1"/>
                          </a:solidFill>
                          <a:effectLst/>
                          <a:latin typeface="Verdana" pitchFamily="34" charset="0"/>
                          <a:sym typeface="Symbol" pitchFamily="18" charset="2"/>
                        </a:rPr>
                        <a:t> </a:t>
                      </a:r>
                      <a:r>
                        <a:rPr kumimoji="0" lang="hu-HU" sz="1400" b="1" i="0" u="none" strike="noStrike" cap="none" normalizeH="0" baseline="0" dirty="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81976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a:ln>
                            <a:noFill/>
                          </a:ln>
                          <a:solidFill>
                            <a:schemeClr val="tx1"/>
                          </a:solidFill>
                          <a:effectLst/>
                          <a:latin typeface="Verdana" pitchFamily="34" charset="0"/>
                        </a:rPr>
                        <a:t>Biliary obstruction</a:t>
                      </a:r>
                      <a:br>
                        <a:rPr kumimoji="0" lang="hu-HU" sz="1400" b="1" i="0" u="none" strike="noStrike" cap="none" normalizeH="0" baseline="0">
                          <a:ln>
                            <a:noFill/>
                          </a:ln>
                          <a:solidFill>
                            <a:schemeClr val="tx1"/>
                          </a:solidFill>
                          <a:effectLst/>
                          <a:latin typeface="Verdana" pitchFamily="34" charset="0"/>
                        </a:rPr>
                      </a:br>
                      <a:r>
                        <a:rPr kumimoji="0" lang="hu-HU" sz="1400" b="1" i="0" u="none" strike="noStrike" cap="none" normalizeH="0" baseline="0">
                          <a:ln>
                            <a:noFill/>
                          </a:ln>
                          <a:solidFill>
                            <a:schemeClr val="tx1"/>
                          </a:solidFill>
                          <a:effectLst/>
                          <a:latin typeface="Verdana" pitchFamily="34" charset="0"/>
                        </a:rPr>
                        <a:t>PBC</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sym typeface="Symbol" pitchFamily="18" charset="2"/>
                        </a:rPr>
                        <a:t>-</a:t>
                      </a:r>
                      <a:endParaRPr kumimoji="0" lang="en-US" sz="1400" b="1" i="0" u="none" strike="noStrike" cap="none" normalizeH="0" baseline="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Arial" charset="0"/>
                          <a:cs typeface="Arial" charset="0"/>
                          <a:sym typeface="Symbol" pitchFamily="18" charset="2"/>
                        </a:rPr>
                        <a:t>↓</a:t>
                      </a:r>
                      <a:endParaRPr kumimoji="0" lang="en-US" sz="1400" b="1" i="0" u="none" strike="noStrike" cap="none" normalizeH="0" baseline="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sym typeface="Symbol" pitchFamily="18" charset="2"/>
                        </a:rPr>
                        <a:t>Lp-X </a:t>
                      </a:r>
                      <a:r>
                        <a:rPr kumimoji="0" lang="hu-HU" sz="1400" b="1" i="0" u="none" strike="noStrike" cap="none" normalizeH="0" baseline="0" dirty="0">
                          <a:ln>
                            <a:noFill/>
                          </a:ln>
                          <a:solidFill>
                            <a:schemeClr val="tx1"/>
                          </a:solidFill>
                          <a:effectLst/>
                          <a:latin typeface="Verdana" pitchFamily="34" charset="0"/>
                          <a:cs typeface="Times New Roman" pitchFamily="18" charset="0"/>
                        </a:rPr>
                        <a:t>↑ ↑</a:t>
                      </a:r>
                      <a:br>
                        <a:rPr kumimoji="0" lang="hu-HU" sz="1400" b="1" i="0" u="none" strike="noStrike" cap="none" normalizeH="0" baseline="0" dirty="0">
                          <a:ln>
                            <a:noFill/>
                          </a:ln>
                          <a:solidFill>
                            <a:schemeClr val="tx1"/>
                          </a:solidFill>
                          <a:effectLst/>
                          <a:latin typeface="Verdana" pitchFamily="34" charset="0"/>
                          <a:cs typeface="Times New Roman" pitchFamily="18" charset="0"/>
                        </a:rPr>
                      </a:br>
                      <a:r>
                        <a:rPr kumimoji="0" lang="hu-HU" sz="1400" b="1" i="0" u="none" strike="noStrike" cap="none" normalizeH="0" baseline="0" dirty="0">
                          <a:ln>
                            <a:noFill/>
                          </a:ln>
                          <a:solidFill>
                            <a:schemeClr val="tx1"/>
                          </a:solidFill>
                          <a:effectLst/>
                          <a:latin typeface="Verdana" pitchFamily="34" charset="0"/>
                          <a:cs typeface="Times New Roman" pitchFamily="18" charset="0"/>
                        </a:rPr>
                        <a:t>no CAD; xanthomas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81976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a:ln>
                            <a:noFill/>
                          </a:ln>
                          <a:solidFill>
                            <a:schemeClr val="tx1"/>
                          </a:solidFill>
                          <a:effectLst/>
                          <a:latin typeface="Verdana" pitchFamily="34" charset="0"/>
                        </a:rPr>
                        <a:t>Alcohol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 ↑</a:t>
                      </a:r>
                      <a:br>
                        <a:rPr kumimoji="0" lang="hu-HU" sz="1400" b="1" i="0" u="none" strike="noStrike" cap="none" normalizeH="0" baseline="0">
                          <a:ln>
                            <a:noFill/>
                          </a:ln>
                          <a:solidFill>
                            <a:schemeClr val="tx1"/>
                          </a:solidFill>
                          <a:effectLst/>
                          <a:latin typeface="Verdana" pitchFamily="34" charset="0"/>
                          <a:cs typeface="Times New Roman" pitchFamily="18" charset="0"/>
                        </a:rPr>
                      </a:br>
                      <a:r>
                        <a:rPr kumimoji="0" lang="hu-HU" sz="1400" b="1" i="0" u="none" strike="noStrike" cap="none" normalizeH="0" baseline="0">
                          <a:ln>
                            <a:noFill/>
                          </a:ln>
                          <a:solidFill>
                            <a:schemeClr val="tx1"/>
                          </a:solidFill>
                          <a:effectLst/>
                          <a:latin typeface="Verdana" pitchFamily="34" charset="0"/>
                          <a:cs typeface="Times New Roman" pitchFamily="18" charset="0"/>
                        </a:rPr>
                        <a:t>chylomicr.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sym typeface="Symbol" pitchFamily="18" charset="2"/>
                        </a:rPr>
                        <a:t>-</a:t>
                      </a:r>
                      <a:endParaRPr kumimoji="0" lang="en-US" sz="1400" b="1" i="0" u="none" strike="noStrike" cap="none" normalizeH="0" baseline="0" dirty="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a:ln>
                            <a:noFill/>
                          </a:ln>
                          <a:solidFill>
                            <a:schemeClr val="tx1"/>
                          </a:solidFill>
                          <a:effectLst/>
                          <a:latin typeface="Verdana" pitchFamily="34" charset="0"/>
                          <a:cs typeface="Times New Roman" pitchFamily="18" charset="0"/>
                        </a:rPr>
                        <a:t>↑</a:t>
                      </a:r>
                      <a:endParaRPr kumimoji="0" lang="en-US" sz="1400" b="1" i="0" u="none" strike="noStrike" cap="none" normalizeH="0" baseline="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a:ln>
                            <a:noFill/>
                          </a:ln>
                          <a:solidFill>
                            <a:schemeClr val="tx1"/>
                          </a:solidFill>
                          <a:effectLst/>
                          <a:latin typeface="Verdana" pitchFamily="34" charset="0"/>
                          <a:cs typeface="Times New Roman" pitchFamily="18" charset="0"/>
                        </a:rPr>
                        <a:t>dep. on dose, diet, genetics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5" name="TextBox 4"/>
          <p:cNvSpPr txBox="1"/>
          <p:nvPr/>
        </p:nvSpPr>
        <p:spPr>
          <a:xfrm>
            <a:off x="228600" y="152400"/>
            <a:ext cx="7010400" cy="584775"/>
          </a:xfrm>
          <a:prstGeom prst="rect">
            <a:avLst/>
          </a:prstGeom>
          <a:noFill/>
        </p:spPr>
        <p:txBody>
          <a:bodyPr wrap="square" rtlCol="0">
            <a:spAutoFit/>
          </a:bodyPr>
          <a:lstStyle/>
          <a:p>
            <a:pPr>
              <a:lnSpc>
                <a:spcPct val="80000"/>
              </a:lnSpc>
            </a:pPr>
            <a:r>
              <a:rPr lang="hu-HU" sz="4000" dirty="0">
                <a:solidFill>
                  <a:schemeClr val="tx2"/>
                </a:solidFill>
                <a:latin typeface="+mj-lt"/>
                <a:ea typeface="+mj-ea"/>
                <a:cs typeface="+mj-cs"/>
              </a:rPr>
              <a:t>Secondary hyperlipidemias</a:t>
            </a:r>
            <a:endParaRPr lang="en-US" sz="4000" dirty="0">
              <a:solidFill>
                <a:schemeClr val="tx2"/>
              </a:solidFill>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When to check lipid panel	</a:t>
            </a:r>
          </a:p>
        </p:txBody>
      </p:sp>
      <p:sp>
        <p:nvSpPr>
          <p:cNvPr id="21507" name="Rectangle 3"/>
          <p:cNvSpPr>
            <a:spLocks noGrp="1" noChangeArrowheads="1"/>
          </p:cNvSpPr>
          <p:nvPr>
            <p:ph idx="1"/>
          </p:nvPr>
        </p:nvSpPr>
        <p:spPr/>
        <p:txBody>
          <a:bodyPr>
            <a:normAutofit/>
          </a:bodyPr>
          <a:lstStyle/>
          <a:p>
            <a:pPr>
              <a:lnSpc>
                <a:spcPct val="90000"/>
              </a:lnSpc>
            </a:pPr>
            <a:r>
              <a:rPr lang="en-US" sz="2400" b="1" u="sng" dirty="0"/>
              <a:t>Different Recommendations</a:t>
            </a:r>
          </a:p>
          <a:p>
            <a:pPr lvl="1">
              <a:lnSpc>
                <a:spcPct val="90000"/>
              </a:lnSpc>
            </a:pPr>
            <a:endParaRPr lang="en-US" sz="2400" dirty="0"/>
          </a:p>
          <a:p>
            <a:pPr lvl="1">
              <a:lnSpc>
                <a:spcPct val="90000"/>
              </a:lnSpc>
            </a:pPr>
            <a:r>
              <a:rPr lang="en-US" sz="2400" dirty="0"/>
              <a:t>Adult Treatment Panel (ATP III) of the National Cholesterol Education Program (NCEP)</a:t>
            </a:r>
          </a:p>
          <a:p>
            <a:pPr lvl="3">
              <a:lnSpc>
                <a:spcPct val="90000"/>
              </a:lnSpc>
            </a:pPr>
            <a:r>
              <a:rPr lang="en-US" sz="2400" dirty="0"/>
              <a:t>Beginning at age 20:  obtain a fasting (9 to 12 hour) serum lipid profile consisting of total cholesterol, LDL, HDL and triglycerides</a:t>
            </a:r>
          </a:p>
          <a:p>
            <a:pPr lvl="3">
              <a:lnSpc>
                <a:spcPct val="90000"/>
              </a:lnSpc>
            </a:pPr>
            <a:r>
              <a:rPr lang="en-US" sz="2400" dirty="0"/>
              <a:t>Repeat testing every 5 years for acceptable values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700" b="1" dirty="0"/>
              <a:t>United States Preventative Services Task Force</a:t>
            </a:r>
          </a:p>
          <a:p>
            <a:pPr lvl="3">
              <a:lnSpc>
                <a:spcPct val="90000"/>
              </a:lnSpc>
              <a:buFont typeface="Wingdings" pitchFamily="2" charset="2"/>
              <a:buChar char="q"/>
            </a:pPr>
            <a:r>
              <a:rPr lang="en-US" sz="2400" dirty="0"/>
              <a:t>Women aged 45 years and older, and men ages 35 years and older undergo screening with a total and HDL cholesterol every 5 years.  </a:t>
            </a:r>
          </a:p>
          <a:p>
            <a:pPr lvl="3">
              <a:lnSpc>
                <a:spcPct val="90000"/>
              </a:lnSpc>
              <a:buFont typeface="Wingdings" pitchFamily="2" charset="2"/>
              <a:buChar char="q"/>
            </a:pPr>
            <a:r>
              <a:rPr lang="en-US" sz="2400" dirty="0"/>
              <a:t>If total cholesterol &gt; 200 or HDL &lt;40, then a fasting panel should be obtained</a:t>
            </a:r>
          </a:p>
          <a:p>
            <a:pPr lvl="3">
              <a:lnSpc>
                <a:spcPct val="90000"/>
              </a:lnSpc>
              <a:buFont typeface="Wingdings" pitchFamily="2" charset="2"/>
              <a:buChar char="q"/>
            </a:pPr>
            <a:r>
              <a:rPr lang="en-US" sz="2400" dirty="0"/>
              <a:t>Cholesterol screening should begin at 20 years in patients with a history of multiple cardiovascular risk factors, diabetes, or family history of either elevated </a:t>
            </a:r>
            <a:r>
              <a:rPr lang="en-US" sz="2400" dirty="0" err="1"/>
              <a:t>cholesteral</a:t>
            </a:r>
            <a:r>
              <a:rPr lang="en-US" sz="2400" dirty="0"/>
              <a:t> levels or premature cardiovascular disease.</a:t>
            </a:r>
          </a:p>
          <a:p>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Treatment</a:t>
            </a:r>
            <a:r>
              <a:rPr lang="en-US" dirty="0"/>
              <a:t> </a:t>
            </a:r>
            <a:br>
              <a:rPr lang="en-US" dirty="0"/>
            </a:br>
            <a:r>
              <a:rPr lang="en-US" sz="2400" b="1" dirty="0"/>
              <a:t>Targets</a:t>
            </a:r>
          </a:p>
        </p:txBody>
      </p:sp>
      <p:sp>
        <p:nvSpPr>
          <p:cNvPr id="3" name="Content Placeholder 2"/>
          <p:cNvSpPr>
            <a:spLocks noGrp="1"/>
          </p:cNvSpPr>
          <p:nvPr>
            <p:ph idx="1"/>
          </p:nvPr>
        </p:nvSpPr>
        <p:spPr/>
        <p:txBody>
          <a:bodyPr/>
          <a:lstStyle/>
          <a:p>
            <a:pPr>
              <a:buFont typeface="Wingdings" pitchFamily="2" charset="2"/>
              <a:buChar char="q"/>
            </a:pPr>
            <a:r>
              <a:rPr lang="en-US" sz="2400" dirty="0"/>
              <a:t>LDL: To prevent coronary heart disease outcomes (myocardial infarction and coronary death)</a:t>
            </a:r>
          </a:p>
          <a:p>
            <a:pPr>
              <a:buFont typeface="Wingdings" pitchFamily="2" charset="2"/>
              <a:buChar char="q"/>
            </a:pPr>
            <a:endParaRPr lang="en-US" sz="2400" dirty="0"/>
          </a:p>
          <a:p>
            <a:pPr>
              <a:buFont typeface="Wingdings" pitchFamily="2" charset="2"/>
              <a:buChar char="q"/>
            </a:pPr>
            <a:r>
              <a:rPr lang="en-US" sz="2400" dirty="0"/>
              <a:t>Non LDL( TC/HDL): To prevent coronary heart disease outcomes (myocardial infarction and coronary death)</a:t>
            </a:r>
          </a:p>
          <a:p>
            <a:pPr>
              <a:buFont typeface="Wingdings" pitchFamily="2" charset="2"/>
              <a:buChar char="q"/>
            </a:pPr>
            <a:endParaRPr lang="en-US" sz="2400" dirty="0"/>
          </a:p>
          <a:p>
            <a:pPr>
              <a:buFont typeface="Wingdings" pitchFamily="2" charset="2"/>
              <a:buChar char="q"/>
            </a:pPr>
            <a:r>
              <a:rPr lang="en-US" sz="2400" dirty="0"/>
              <a:t>Triglyceride: To prevent </a:t>
            </a:r>
            <a:r>
              <a:rPr lang="en-US" sz="2400" b="1" dirty="0"/>
              <a:t>pancreatitis</a:t>
            </a:r>
            <a:r>
              <a:rPr lang="en-US" sz="2400" dirty="0"/>
              <a:t> and may be coronary heart disease outcomes (myocardial infarction and coronary death)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b="3439"/>
          <a:stretch>
            <a:fillRect/>
          </a:stretch>
        </p:blipFill>
        <p:spPr bwMode="auto">
          <a:xfrm>
            <a:off x="128588" y="431515"/>
            <a:ext cx="8939212" cy="640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60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21" y="6224334"/>
            <a:ext cx="126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459" y="-4111889"/>
            <a:ext cx="8012693" cy="96908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6" name="Text Box 4"/>
          <p:cNvSpPr txBox="1">
            <a:spLocks noChangeArrowheads="1"/>
          </p:cNvSpPr>
          <p:nvPr/>
        </p:nvSpPr>
        <p:spPr bwMode="auto">
          <a:xfrm>
            <a:off x="270288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defRPr/>
            </a:pPr>
            <a:r>
              <a:rPr lang="en-GB" sz="1100" b="1" dirty="0">
                <a:latin typeface="Arial" charset="0"/>
              </a:rPr>
              <a:t>Stone N J et al. Circulation. 2014;129:S1-S45</a:t>
            </a:r>
          </a:p>
        </p:txBody>
      </p:sp>
      <p:sp>
        <p:nvSpPr>
          <p:cNvPr id="8197" name="Text Box 5"/>
          <p:cNvSpPr txBox="1">
            <a:spLocks noChangeArrowheads="1"/>
          </p:cNvSpPr>
          <p:nvPr/>
        </p:nvSpPr>
        <p:spPr bwMode="auto">
          <a:xfrm>
            <a:off x="5420160" y="6613175"/>
            <a:ext cx="362448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defRPr/>
            </a:pPr>
            <a:r>
              <a:rPr lang="en-GB" sz="900" dirty="0">
                <a:latin typeface="Arial" charset="0"/>
              </a:rPr>
              <a:t>Copyright © American Heart Association, Inc. All rights reserved.</a:t>
            </a:r>
          </a:p>
        </p:txBody>
      </p:sp>
    </p:spTree>
    <p:extLst>
      <p:ext uri="{BB962C8B-B14F-4D97-AF65-F5344CB8AC3E}">
        <p14:creationId xmlns:p14="http://schemas.microsoft.com/office/powerpoint/2010/main" val="3943221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عنصر نائب للمحتوى 2">
            <a:extLst>
              <a:ext uri="{FF2B5EF4-FFF2-40B4-BE49-F238E27FC236}">
                <a16:creationId xmlns:a16="http://schemas.microsoft.com/office/drawing/2014/main" id="{E8D71B9D-62E6-6A45-9631-2CD73C5B9A34}"/>
              </a:ext>
            </a:extLst>
          </p:cNvPr>
          <p:cNvSpPr>
            <a:spLocks noGrp="1"/>
          </p:cNvSpPr>
          <p:nvPr>
            <p:ph idx="1"/>
          </p:nvPr>
        </p:nvSpPr>
        <p:spPr>
          <a:xfrm>
            <a:off x="285750" y="214313"/>
            <a:ext cx="8401050" cy="6429375"/>
          </a:xfrm>
        </p:spPr>
        <p:txBody>
          <a:bodyPr>
            <a:normAutofit/>
          </a:bodyPr>
          <a:lstStyle/>
          <a:p>
            <a:pPr>
              <a:buFontTx/>
              <a:buNone/>
              <a:defRPr/>
            </a:pPr>
            <a:r>
              <a:rPr lang="en-US" sz="3200" dirty="0"/>
              <a:t>Guideline of therapy </a:t>
            </a:r>
          </a:p>
        </p:txBody>
      </p:sp>
      <p:sp>
        <p:nvSpPr>
          <p:cNvPr id="84995" name="Rectangle 69">
            <a:extLst>
              <a:ext uri="{FF2B5EF4-FFF2-40B4-BE49-F238E27FC236}">
                <a16:creationId xmlns:a16="http://schemas.microsoft.com/office/drawing/2014/main" id="{076457EE-3DD3-744B-BF53-D4255E0C859A}"/>
              </a:ext>
            </a:extLst>
          </p:cNvPr>
          <p:cNvSpPr>
            <a:spLocks noChangeArrowheads="1"/>
          </p:cNvSpPr>
          <p:nvPr/>
        </p:nvSpPr>
        <p:spPr bwMode="auto">
          <a:xfrm>
            <a:off x="7907338" y="6457950"/>
            <a:ext cx="1236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ＭＳ Ｐゴシック" panose="020B0600070205080204" pitchFamily="34" charset="-128"/>
              </a:defRPr>
            </a:lvl1pPr>
            <a:lvl2pPr marL="742950" indent="-285750" eaLnBrk="0" hangingPunct="0">
              <a:defRPr sz="2400">
                <a:solidFill>
                  <a:schemeClr val="tx1"/>
                </a:solidFill>
                <a:latin typeface="Book Antiqua" panose="02040602050305030304" pitchFamily="18" charset="0"/>
                <a:ea typeface="ＭＳ Ｐゴシック" panose="020B0600070205080204" pitchFamily="34" charset="-128"/>
              </a:defRPr>
            </a:lvl2pPr>
            <a:lvl3pPr marL="1143000" indent="-228600" eaLnBrk="0" hangingPunct="0">
              <a:defRPr sz="2400">
                <a:solidFill>
                  <a:schemeClr val="tx1"/>
                </a:solidFill>
                <a:latin typeface="Book Antiqua" panose="02040602050305030304" pitchFamily="18" charset="0"/>
                <a:ea typeface="ＭＳ Ｐゴシック" panose="020B0600070205080204" pitchFamily="34" charset="-128"/>
              </a:defRPr>
            </a:lvl3pPr>
            <a:lvl4pPr marL="1600200" indent="-228600" eaLnBrk="0" hangingPunct="0">
              <a:defRPr sz="2400">
                <a:solidFill>
                  <a:schemeClr val="tx1"/>
                </a:solidFill>
                <a:latin typeface="Book Antiqua" panose="02040602050305030304" pitchFamily="18" charset="0"/>
                <a:ea typeface="ＭＳ Ｐゴシック" panose="020B0600070205080204" pitchFamily="34" charset="-128"/>
              </a:defRPr>
            </a:lvl4pPr>
            <a:lvl5pPr marL="2057400" indent="-228600" eaLnBrk="0" hangingPunct="0">
              <a:defRPr sz="2400">
                <a:solidFill>
                  <a:schemeClr val="tx1"/>
                </a:solidFill>
                <a:latin typeface="Book Antiqua" panose="0204060205030503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9pPr>
          </a:lstStyle>
          <a:p>
            <a:pPr eaLnBrk="1" hangingPunct="1"/>
            <a:r>
              <a:rPr lang="en-US" altLang="en-US" sz="2000">
                <a:latin typeface="Brush Script MT" panose="03060802040406070304" pitchFamily="66" charset="-122"/>
              </a:rPr>
              <a:t>Jammah</a:t>
            </a:r>
            <a:endParaRPr lang="en-US" altLang="en-US" sz="2000"/>
          </a:p>
        </p:txBody>
      </p:sp>
      <p:graphicFrame>
        <p:nvGraphicFramePr>
          <p:cNvPr id="6" name="Table 7">
            <a:extLst>
              <a:ext uri="{FF2B5EF4-FFF2-40B4-BE49-F238E27FC236}">
                <a16:creationId xmlns:a16="http://schemas.microsoft.com/office/drawing/2014/main" id="{9B9BD7AD-17A0-174B-9582-66821BD6E7F2}"/>
              </a:ext>
            </a:extLst>
          </p:cNvPr>
          <p:cNvGraphicFramePr>
            <a:graphicFrameLocks noGrp="1"/>
          </p:cNvGraphicFramePr>
          <p:nvPr>
            <p:extLst>
              <p:ext uri="{D42A27DB-BD31-4B8C-83A1-F6EECF244321}">
                <p14:modId xmlns:p14="http://schemas.microsoft.com/office/powerpoint/2010/main" val="626279512"/>
              </p:ext>
            </p:extLst>
          </p:nvPr>
        </p:nvGraphicFramePr>
        <p:xfrm>
          <a:off x="252412" y="990600"/>
          <a:ext cx="8382000" cy="5516538"/>
        </p:xfrm>
        <a:graphic>
          <a:graphicData uri="http://schemas.openxmlformats.org/drawingml/2006/table">
            <a:tbl>
              <a:tblPr firstRow="1" bandRow="1">
                <a:tableStyleId>{5C22544A-7EE6-4342-B048-85BDC9FD1C3A}</a:tableStyleId>
              </a:tblPr>
              <a:tblGrid>
                <a:gridCol w="1433513">
                  <a:extLst>
                    <a:ext uri="{9D8B030D-6E8A-4147-A177-3AD203B41FA5}">
                      <a16:colId xmlns:a16="http://schemas.microsoft.com/office/drawing/2014/main" val="3077459572"/>
                    </a:ext>
                  </a:extLst>
                </a:gridCol>
                <a:gridCol w="4776787">
                  <a:extLst>
                    <a:ext uri="{9D8B030D-6E8A-4147-A177-3AD203B41FA5}">
                      <a16:colId xmlns:a16="http://schemas.microsoft.com/office/drawing/2014/main" val="10966901"/>
                    </a:ext>
                  </a:extLst>
                </a:gridCol>
                <a:gridCol w="2171700">
                  <a:extLst>
                    <a:ext uri="{9D8B030D-6E8A-4147-A177-3AD203B41FA5}">
                      <a16:colId xmlns:a16="http://schemas.microsoft.com/office/drawing/2014/main" val="1144458300"/>
                    </a:ext>
                  </a:extLst>
                </a:gridCol>
              </a:tblGrid>
              <a:tr h="411163">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a:ln>
                            <a:noFill/>
                          </a:ln>
                          <a:effectLst/>
                        </a:rPr>
                        <a:t>Age</a:t>
                      </a:r>
                      <a:endParaRPr kumimoji="0" lang="en-US" altLang="en-US" sz="2000" b="1" i="0" u="none" strike="noStrike" cap="none" normalizeH="0" baseline="0">
                        <a:ln>
                          <a:noFill/>
                        </a:ln>
                        <a:solidFill>
                          <a:schemeClr val="bg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solidFill>
                      <a:srgbClr val="92D050"/>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Risk Factors</a:t>
                      </a:r>
                      <a:endParaRPr kumimoji="0" lang="en-US" altLang="en-US" sz="2000" b="1" i="0" u="none" strike="noStrike" cap="none" normalizeH="0" baseline="0" dirty="0">
                        <a:ln>
                          <a:noFill/>
                        </a:ln>
                        <a:solidFill>
                          <a:schemeClr val="bg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solidFill>
                      <a:srgbClr val="92D050"/>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Statin Intensity</a:t>
                      </a:r>
                      <a:r>
                        <a:rPr kumimoji="0" lang="en-US" altLang="en-US" sz="2000" u="none" strike="noStrike" cap="none" normalizeH="0" baseline="30000" dirty="0">
                          <a:ln>
                            <a:noFill/>
                          </a:ln>
                          <a:effectLst/>
                        </a:rPr>
                        <a:t>*</a:t>
                      </a:r>
                      <a:endParaRPr kumimoji="0" lang="en-US" altLang="en-US" sz="2000" b="1" i="0" u="none" strike="noStrike" cap="none" normalizeH="0" baseline="30000" dirty="0">
                        <a:ln>
                          <a:noFill/>
                        </a:ln>
                        <a:solidFill>
                          <a:schemeClr val="bg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solidFill>
                      <a:srgbClr val="92D050"/>
                    </a:solidFill>
                  </a:tcPr>
                </a:tc>
                <a:extLst>
                  <a:ext uri="{0D108BD9-81ED-4DB2-BD59-A6C34878D82A}">
                    <a16:rowId xmlns:a16="http://schemas.microsoft.com/office/drawing/2014/main" val="2861450917"/>
                  </a:ext>
                </a:extLst>
              </a:tr>
              <a:tr h="1138239">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&gt;29 Age</a:t>
                      </a:r>
                      <a:endParaRPr kumimoji="0" lang="en-US" altLang="en-US" sz="2000" b="1"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u="none" strike="noStrike" cap="none" normalizeH="0" baseline="0" dirty="0">
                          <a:ln>
                            <a:noFill/>
                          </a:ln>
                          <a:effectLst/>
                        </a:rPr>
                        <a:t>ASCVD</a:t>
                      </a:r>
                      <a:endParaRPr kumimoji="0" lang="en-US" altLang="en-US" sz="20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High</a:t>
                      </a:r>
                      <a:endParaRPr kumimoji="0" lang="en-US" altLang="en-US" sz="20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4170977632"/>
                  </a:ext>
                </a:extLst>
              </a:tr>
              <a:tr h="1741489">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&gt;29 years</a:t>
                      </a:r>
                      <a:endParaRPr kumimoji="0" lang="en-US" altLang="en-US" sz="2000" b="1"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LDL &gt;190 mg/dl (4.9 mmol/l)</a:t>
                      </a:r>
                      <a:endParaRPr kumimoji="0" lang="en-US" altLang="en-US" sz="20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High</a:t>
                      </a:r>
                      <a:endParaRPr kumimoji="0" lang="en-US" altLang="en-US" sz="20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2067871814"/>
                  </a:ext>
                </a:extLst>
              </a:tr>
              <a:tr h="640199">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NO DM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LDL &lt;190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p>
                      <a:pPr>
                        <a:buNone/>
                      </a:pPr>
                      <a:r>
                        <a:rPr lang="en-US" sz="2000" dirty="0"/>
                        <a:t>estimate 10-year risk for ASCVD &lt;5%</a:t>
                      </a:r>
                      <a:endParaRPr lang="en-US" sz="2000" b="1" dirty="0"/>
                    </a:p>
                  </a:txBody>
                  <a:tcPr marT="34303" marB="343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 No</a:t>
                      </a:r>
                      <a:endParaRPr kumimoji="0" lang="en-US" altLang="en-US" sz="20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1794370045"/>
                  </a:ext>
                </a:extLst>
              </a:tr>
              <a:tr h="672769">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estimate 10-year risk for ASCVD 5-7.5%</a:t>
                      </a:r>
                      <a:endParaRPr lang="en-US" sz="2000" b="1" dirty="0"/>
                    </a:p>
                  </a:txBody>
                  <a:tcPr marT="34303" marB="343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Moderate</a:t>
                      </a:r>
                      <a:endParaRPr kumimoji="0" lang="en-US" altLang="en-US" sz="20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473456963"/>
                  </a:ext>
                </a:extLst>
              </a:tr>
              <a:tr h="645636">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estimate 10-year risk for ASCVD &gt;7.5%</a:t>
                      </a:r>
                      <a:endParaRPr lang="en-US" sz="2000" b="1" dirty="0"/>
                    </a:p>
                  </a:txBody>
                  <a:tcPr marT="34303" marB="343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rPr>
                        <a:t>High</a:t>
                      </a:r>
                      <a:endParaRPr kumimoji="0" lang="en-US" altLang="en-US" sz="20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157762972"/>
                  </a:ext>
                </a:extLst>
              </a:tr>
            </a:tbl>
          </a:graphicData>
        </a:graphic>
      </p:graphicFrame>
    </p:spTree>
    <p:extLst>
      <p:ext uri="{BB962C8B-B14F-4D97-AF65-F5344CB8AC3E}">
        <p14:creationId xmlns:p14="http://schemas.microsoft.com/office/powerpoint/2010/main" val="665822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7022-37FD-924D-9EF6-2872C7F06246}"/>
              </a:ext>
            </a:extLst>
          </p:cNvPr>
          <p:cNvSpPr>
            <a:spLocks noGrp="1"/>
          </p:cNvSpPr>
          <p:nvPr>
            <p:ph type="title"/>
          </p:nvPr>
        </p:nvSpPr>
        <p:spPr/>
        <p:txBody>
          <a:bodyPr/>
          <a:lstStyle/>
          <a:p>
            <a:r>
              <a:rPr lang="en-US" sz="3600" b="1" dirty="0"/>
              <a:t>Estimate 10-year risk for ASCVD </a:t>
            </a:r>
            <a:endParaRPr lang="en-US" dirty="0"/>
          </a:p>
        </p:txBody>
      </p:sp>
      <p:sp>
        <p:nvSpPr>
          <p:cNvPr id="5" name="Rectangle 4">
            <a:extLst>
              <a:ext uri="{FF2B5EF4-FFF2-40B4-BE49-F238E27FC236}">
                <a16:creationId xmlns:a16="http://schemas.microsoft.com/office/drawing/2014/main" id="{30B774AD-0F33-7F48-94C2-98AE34F42476}"/>
              </a:ext>
            </a:extLst>
          </p:cNvPr>
          <p:cNvSpPr/>
          <p:nvPr/>
        </p:nvSpPr>
        <p:spPr>
          <a:xfrm>
            <a:off x="628650" y="1738999"/>
            <a:ext cx="7677150" cy="3693319"/>
          </a:xfrm>
          <a:prstGeom prst="rect">
            <a:avLst/>
          </a:prstGeom>
        </p:spPr>
        <p:txBody>
          <a:bodyPr wrap="square">
            <a:spAutoFit/>
          </a:bodyPr>
          <a:lstStyle/>
          <a:p>
            <a:r>
              <a:rPr lang="en-US" dirty="0">
                <a:hlinkClick r:id="rId2"/>
              </a:rPr>
              <a:t>http://tools.acc.org/ASCVD-Risk-Estimator-Plus/#!/calculate/estimate/</a:t>
            </a:r>
            <a:endParaRPr lang="en-US" dirty="0"/>
          </a:p>
          <a:p>
            <a:endParaRPr lang="en-US" dirty="0"/>
          </a:p>
          <a:p>
            <a:endParaRPr lang="en-US" dirty="0"/>
          </a:p>
          <a:p>
            <a:r>
              <a:rPr lang="en-US" dirty="0"/>
              <a:t>AGE</a:t>
            </a:r>
          </a:p>
          <a:p>
            <a:r>
              <a:rPr lang="en-US" dirty="0"/>
              <a:t>SBP/DBP</a:t>
            </a:r>
          </a:p>
          <a:p>
            <a:r>
              <a:rPr lang="en-US" dirty="0"/>
              <a:t>T cholesterol</a:t>
            </a:r>
          </a:p>
          <a:p>
            <a:r>
              <a:rPr lang="en-US" dirty="0"/>
              <a:t>HDL</a:t>
            </a:r>
          </a:p>
          <a:p>
            <a:r>
              <a:rPr lang="en-US" dirty="0"/>
              <a:t>LDL</a:t>
            </a:r>
          </a:p>
          <a:p>
            <a:r>
              <a:rPr lang="en-US" dirty="0"/>
              <a:t>DM</a:t>
            </a:r>
          </a:p>
          <a:p>
            <a:r>
              <a:rPr lang="en-US" dirty="0"/>
              <a:t>Smoking</a:t>
            </a:r>
          </a:p>
          <a:p>
            <a:r>
              <a:rPr lang="en-US" dirty="0"/>
              <a:t>On Anti HTN</a:t>
            </a:r>
          </a:p>
          <a:p>
            <a:r>
              <a:rPr lang="en-US" dirty="0"/>
              <a:t>On statin</a:t>
            </a:r>
          </a:p>
          <a:p>
            <a:r>
              <a:rPr lang="en-US" dirty="0"/>
              <a:t>On </a:t>
            </a:r>
            <a:r>
              <a:rPr lang="en-US" dirty="0" err="1"/>
              <a:t>asprin</a:t>
            </a:r>
            <a:endParaRPr lang="en-US" dirty="0"/>
          </a:p>
        </p:txBody>
      </p:sp>
    </p:spTree>
    <p:extLst>
      <p:ext uri="{BB962C8B-B14F-4D97-AF65-F5344CB8AC3E}">
        <p14:creationId xmlns:p14="http://schemas.microsoft.com/office/powerpoint/2010/main" val="1232203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D09F64-4286-9740-9EAF-BA2C174D5188}"/>
              </a:ext>
            </a:extLst>
          </p:cNvPr>
          <p:cNvPicPr>
            <a:picLocks noChangeAspect="1"/>
          </p:cNvPicPr>
          <p:nvPr/>
        </p:nvPicPr>
        <p:blipFill>
          <a:blip r:embed="rId2"/>
          <a:stretch>
            <a:fillRect/>
          </a:stretch>
        </p:blipFill>
        <p:spPr>
          <a:xfrm>
            <a:off x="613018" y="1825625"/>
            <a:ext cx="7917963" cy="4113577"/>
          </a:xfrm>
          <a:prstGeom prst="rect">
            <a:avLst/>
          </a:prstGeom>
        </p:spPr>
      </p:pic>
      <p:sp>
        <p:nvSpPr>
          <p:cNvPr id="5" name="Title 1">
            <a:extLst>
              <a:ext uri="{FF2B5EF4-FFF2-40B4-BE49-F238E27FC236}">
                <a16:creationId xmlns:a16="http://schemas.microsoft.com/office/drawing/2014/main" id="{A6AEC1AD-7CDB-8B4F-B676-3A276EB37FD2}"/>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a:t>Estimate 10-year risk for ASCVD </a:t>
            </a:r>
            <a:endParaRPr lang="en-US" dirty="0"/>
          </a:p>
        </p:txBody>
      </p:sp>
    </p:spTree>
    <p:extLst>
      <p:ext uri="{BB962C8B-B14F-4D97-AF65-F5344CB8AC3E}">
        <p14:creationId xmlns:p14="http://schemas.microsoft.com/office/powerpoint/2010/main" val="2626198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عنصر نائب للمحتوى 2">
            <a:extLst>
              <a:ext uri="{FF2B5EF4-FFF2-40B4-BE49-F238E27FC236}">
                <a16:creationId xmlns:a16="http://schemas.microsoft.com/office/drawing/2014/main" id="{E8D71B9D-62E6-6A45-9631-2CD73C5B9A34}"/>
              </a:ext>
            </a:extLst>
          </p:cNvPr>
          <p:cNvSpPr>
            <a:spLocks noGrp="1"/>
          </p:cNvSpPr>
          <p:nvPr>
            <p:ph idx="1"/>
          </p:nvPr>
        </p:nvSpPr>
        <p:spPr>
          <a:xfrm>
            <a:off x="285750" y="214313"/>
            <a:ext cx="8401050" cy="6429375"/>
          </a:xfrm>
        </p:spPr>
        <p:txBody>
          <a:bodyPr/>
          <a:lstStyle/>
          <a:p>
            <a:pPr>
              <a:buFontTx/>
              <a:buNone/>
              <a:defRPr/>
            </a:pPr>
            <a:r>
              <a:rPr lang="en-US" sz="3200" b="1" dirty="0">
                <a:solidFill>
                  <a:schemeClr val="accent4">
                    <a:lumMod val="50000"/>
                  </a:schemeClr>
                </a:solidFill>
              </a:rPr>
              <a:t>Recommendations in DM</a:t>
            </a:r>
          </a:p>
          <a:p>
            <a:pPr>
              <a:buFontTx/>
              <a:buNone/>
              <a:defRPr/>
            </a:pPr>
            <a:endParaRPr lang="en-US" sz="6200" dirty="0"/>
          </a:p>
        </p:txBody>
      </p:sp>
      <p:sp>
        <p:nvSpPr>
          <p:cNvPr id="5" name="Oval 4">
            <a:extLst>
              <a:ext uri="{FF2B5EF4-FFF2-40B4-BE49-F238E27FC236}">
                <a16:creationId xmlns:a16="http://schemas.microsoft.com/office/drawing/2014/main" id="{95684DB7-2F3F-044A-AF71-EFBC5A040600}"/>
              </a:ext>
            </a:extLst>
          </p:cNvPr>
          <p:cNvSpPr>
            <a:spLocks noChangeArrowheads="1"/>
          </p:cNvSpPr>
          <p:nvPr/>
        </p:nvSpPr>
        <p:spPr bwMode="auto">
          <a:xfrm>
            <a:off x="2514600" y="5562600"/>
            <a:ext cx="3352800" cy="533400"/>
          </a:xfrm>
          <a:prstGeom prst="ellipse">
            <a:avLst/>
          </a:prstGeom>
          <a:noFill/>
          <a:ln w="38100">
            <a:solidFill>
              <a:srgbClr val="FF0000"/>
            </a:solidFill>
            <a:miter lim="800000"/>
            <a:headEnd/>
            <a:tailEnd/>
          </a:ln>
          <a:effectLst>
            <a:outerShdw blurRad="190500" dist="228601" dir="2700000" sy="89999" rotWithShape="0">
              <a:srgbClr val="808080">
                <a:alpha val="254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CA">
              <a:solidFill>
                <a:schemeClr val="lt1"/>
              </a:solidFill>
              <a:latin typeface="+mn-lt"/>
              <a:ea typeface="+mn-ea"/>
            </a:endParaRPr>
          </a:p>
        </p:txBody>
      </p:sp>
      <p:sp>
        <p:nvSpPr>
          <p:cNvPr id="84995" name="Rectangle 69">
            <a:extLst>
              <a:ext uri="{FF2B5EF4-FFF2-40B4-BE49-F238E27FC236}">
                <a16:creationId xmlns:a16="http://schemas.microsoft.com/office/drawing/2014/main" id="{076457EE-3DD3-744B-BF53-D4255E0C859A}"/>
              </a:ext>
            </a:extLst>
          </p:cNvPr>
          <p:cNvSpPr>
            <a:spLocks noChangeArrowheads="1"/>
          </p:cNvSpPr>
          <p:nvPr/>
        </p:nvSpPr>
        <p:spPr bwMode="auto">
          <a:xfrm>
            <a:off x="7907338" y="6457950"/>
            <a:ext cx="1236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ＭＳ Ｐゴシック" panose="020B0600070205080204" pitchFamily="34" charset="-128"/>
              </a:defRPr>
            </a:lvl1pPr>
            <a:lvl2pPr marL="742950" indent="-285750" eaLnBrk="0" hangingPunct="0">
              <a:defRPr sz="2400">
                <a:solidFill>
                  <a:schemeClr val="tx1"/>
                </a:solidFill>
                <a:latin typeface="Book Antiqua" panose="02040602050305030304" pitchFamily="18" charset="0"/>
                <a:ea typeface="ＭＳ Ｐゴシック" panose="020B0600070205080204" pitchFamily="34" charset="-128"/>
              </a:defRPr>
            </a:lvl2pPr>
            <a:lvl3pPr marL="1143000" indent="-228600" eaLnBrk="0" hangingPunct="0">
              <a:defRPr sz="2400">
                <a:solidFill>
                  <a:schemeClr val="tx1"/>
                </a:solidFill>
                <a:latin typeface="Book Antiqua" panose="02040602050305030304" pitchFamily="18" charset="0"/>
                <a:ea typeface="ＭＳ Ｐゴシック" panose="020B0600070205080204" pitchFamily="34" charset="-128"/>
              </a:defRPr>
            </a:lvl3pPr>
            <a:lvl4pPr marL="1600200" indent="-228600" eaLnBrk="0" hangingPunct="0">
              <a:defRPr sz="2400">
                <a:solidFill>
                  <a:schemeClr val="tx1"/>
                </a:solidFill>
                <a:latin typeface="Book Antiqua" panose="02040602050305030304" pitchFamily="18" charset="0"/>
                <a:ea typeface="ＭＳ Ｐゴシック" panose="020B0600070205080204" pitchFamily="34" charset="-128"/>
              </a:defRPr>
            </a:lvl4pPr>
            <a:lvl5pPr marL="2057400" indent="-228600" eaLnBrk="0" hangingPunct="0">
              <a:defRPr sz="2400">
                <a:solidFill>
                  <a:schemeClr val="tx1"/>
                </a:solidFill>
                <a:latin typeface="Book Antiqua" panose="0204060205030503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9pPr>
          </a:lstStyle>
          <a:p>
            <a:pPr eaLnBrk="1" hangingPunct="1"/>
            <a:r>
              <a:rPr lang="en-US" altLang="en-US" sz="2000">
                <a:latin typeface="Brush Script MT" panose="03060802040406070304" pitchFamily="66" charset="-122"/>
              </a:rPr>
              <a:t>Jammah</a:t>
            </a:r>
            <a:endParaRPr lang="en-US" altLang="en-US" sz="2000"/>
          </a:p>
        </p:txBody>
      </p:sp>
      <p:graphicFrame>
        <p:nvGraphicFramePr>
          <p:cNvPr id="6" name="Table 7">
            <a:extLst>
              <a:ext uri="{FF2B5EF4-FFF2-40B4-BE49-F238E27FC236}">
                <a16:creationId xmlns:a16="http://schemas.microsoft.com/office/drawing/2014/main" id="{9B9BD7AD-17A0-174B-9582-66821BD6E7F2}"/>
              </a:ext>
            </a:extLst>
          </p:cNvPr>
          <p:cNvGraphicFramePr>
            <a:graphicFrameLocks noGrp="1"/>
          </p:cNvGraphicFramePr>
          <p:nvPr>
            <p:extLst>
              <p:ext uri="{D42A27DB-BD31-4B8C-83A1-F6EECF244321}">
                <p14:modId xmlns:p14="http://schemas.microsoft.com/office/powerpoint/2010/main" val="713944444"/>
              </p:ext>
            </p:extLst>
          </p:nvPr>
        </p:nvGraphicFramePr>
        <p:xfrm>
          <a:off x="381000" y="850900"/>
          <a:ext cx="8382000" cy="5948419"/>
        </p:xfrm>
        <a:graphic>
          <a:graphicData uri="http://schemas.openxmlformats.org/drawingml/2006/table">
            <a:tbl>
              <a:tblPr firstRow="1" bandRow="1">
                <a:tableStyleId>{35758FB7-9AC5-4552-8A53-C91805E547FA}</a:tableStyleId>
              </a:tblPr>
              <a:tblGrid>
                <a:gridCol w="1433513">
                  <a:extLst>
                    <a:ext uri="{9D8B030D-6E8A-4147-A177-3AD203B41FA5}">
                      <a16:colId xmlns:a16="http://schemas.microsoft.com/office/drawing/2014/main" val="3077459572"/>
                    </a:ext>
                  </a:extLst>
                </a:gridCol>
                <a:gridCol w="4776787">
                  <a:extLst>
                    <a:ext uri="{9D8B030D-6E8A-4147-A177-3AD203B41FA5}">
                      <a16:colId xmlns:a16="http://schemas.microsoft.com/office/drawing/2014/main" val="10966901"/>
                    </a:ext>
                  </a:extLst>
                </a:gridCol>
                <a:gridCol w="2171700">
                  <a:extLst>
                    <a:ext uri="{9D8B030D-6E8A-4147-A177-3AD203B41FA5}">
                      <a16:colId xmlns:a16="http://schemas.microsoft.com/office/drawing/2014/main" val="1144458300"/>
                    </a:ext>
                  </a:extLst>
                </a:gridCol>
              </a:tblGrid>
              <a:tr h="411163">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Age</a:t>
                      </a:r>
                      <a:endParaRPr kumimoji="0" lang="en-US" altLang="en-US" sz="1900" b="1" i="0" u="none" strike="noStrike" cap="none" normalizeH="0" baseline="0" dirty="0">
                        <a:ln>
                          <a:noFill/>
                        </a:ln>
                        <a:solidFill>
                          <a:schemeClr val="bg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solidFill>
                      <a:srgbClr val="92D050"/>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Risk Factors</a:t>
                      </a:r>
                      <a:endParaRPr kumimoji="0" lang="en-US" altLang="en-US" sz="1900" b="1" i="0" u="none" strike="noStrike" cap="none" normalizeH="0" baseline="0">
                        <a:ln>
                          <a:noFill/>
                        </a:ln>
                        <a:solidFill>
                          <a:schemeClr val="bg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solidFill>
                      <a:srgbClr val="92D050"/>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Statin Intensity</a:t>
                      </a:r>
                      <a:r>
                        <a:rPr kumimoji="0" lang="en-US" altLang="en-US" sz="1900" u="none" strike="noStrike" cap="none" normalizeH="0" baseline="30000" dirty="0">
                          <a:ln>
                            <a:noFill/>
                          </a:ln>
                          <a:effectLst/>
                        </a:rPr>
                        <a:t>*</a:t>
                      </a:r>
                      <a:endParaRPr kumimoji="0" lang="en-US" altLang="en-US" sz="1900" b="1" i="0" u="none" strike="noStrike" cap="none" normalizeH="0" baseline="30000" dirty="0">
                        <a:ln>
                          <a:noFill/>
                        </a:ln>
                        <a:solidFill>
                          <a:schemeClr val="bg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solidFill>
                      <a:srgbClr val="92D050"/>
                    </a:solidFill>
                  </a:tcPr>
                </a:tc>
                <a:extLst>
                  <a:ext uri="{0D108BD9-81ED-4DB2-BD59-A6C34878D82A}">
                    <a16:rowId xmlns:a16="http://schemas.microsoft.com/office/drawing/2014/main" val="2861450917"/>
                  </a:ext>
                </a:extLst>
              </a:tr>
              <a:tr h="379413">
                <a:tc rowSpan="3">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&lt;40 years</a:t>
                      </a:r>
                      <a:endParaRPr kumimoji="0" lang="en-US" altLang="en-US" sz="1900" b="1"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None</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None</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4170977632"/>
                  </a:ext>
                </a:extLst>
              </a:tr>
              <a:tr h="379413">
                <a:tc vMerge="1">
                  <a:txBody>
                    <a:bodyPr/>
                    <a:lstStyle/>
                    <a:p>
                      <a:endParaRPr lang="en-US"/>
                    </a:p>
                  </a:txBody>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ASCVD risk factor(s)</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Moderate or high</a:t>
                      </a:r>
                      <a:endParaRPr kumimoji="0" lang="en-US" altLang="en-US" sz="19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1655628547"/>
                  </a:ext>
                </a:extLst>
              </a:tr>
              <a:tr h="379413">
                <a:tc vMerge="1">
                  <a:txBody>
                    <a:bodyPr/>
                    <a:lstStyle/>
                    <a:p>
                      <a:endParaRPr lang="en-US"/>
                    </a:p>
                  </a:txBody>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ASCVD</a:t>
                      </a:r>
                      <a:endParaRPr kumimoji="0" lang="en-US" altLang="en-US" sz="19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High</a:t>
                      </a:r>
                      <a:endParaRPr kumimoji="0" lang="en-US" altLang="en-US" sz="19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1657458125"/>
                  </a:ext>
                </a:extLst>
              </a:tr>
              <a:tr h="379413">
                <a:tc rowSpan="3">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40–75 years</a:t>
                      </a:r>
                      <a:endParaRPr kumimoji="0" lang="en-US" altLang="en-US" sz="1900" b="1"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None</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Moderate</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2067871814"/>
                  </a:ext>
                </a:extLst>
              </a:tr>
              <a:tr h="379413">
                <a:tc vMerge="1">
                  <a:txBody>
                    <a:bodyPr/>
                    <a:lstStyle/>
                    <a:p>
                      <a:endParaRPr lang="en-US"/>
                    </a:p>
                  </a:txBody>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ASCVD risk factors</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High</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331174431"/>
                  </a:ext>
                </a:extLst>
              </a:tr>
              <a:tr h="982663">
                <a:tc vMerge="1">
                  <a:txBody>
                    <a:bodyPr/>
                    <a:lstStyle/>
                    <a:p>
                      <a:endParaRPr lang="en-US"/>
                    </a:p>
                  </a:txBody>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ACS &amp; LDL ≥50 or in patients with history of ASCVD who can</a:t>
                      </a:r>
                      <a:r>
                        <a:rPr kumimoji="0" lang="en-US" altLang="en-CA" sz="1900" u="none" strike="noStrike" cap="none" normalizeH="0" baseline="0">
                          <a:ln>
                            <a:noFill/>
                          </a:ln>
                          <a:effectLst/>
                        </a:rPr>
                        <a:t>’</a:t>
                      </a:r>
                      <a:r>
                        <a:rPr kumimoji="0" lang="en-US" altLang="en-US" sz="1900" u="none" strike="noStrike" cap="none" normalizeH="0" baseline="0">
                          <a:ln>
                            <a:noFill/>
                          </a:ln>
                          <a:effectLst/>
                        </a:rPr>
                        <a:t>t tolerate high dose statin</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Moderate + ezetimibe</a:t>
                      </a:r>
                      <a:endParaRPr kumimoji="0" lang="en-US" altLang="en-US" sz="19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3056128352"/>
                  </a:ext>
                </a:extLst>
              </a:tr>
              <a:tr h="379413">
                <a:tc rowSpan="4">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&gt;75 years</a:t>
                      </a:r>
                      <a:endParaRPr kumimoji="0" lang="en-US" altLang="en-US" sz="1900" b="1"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None</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Moderate</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1086697697"/>
                  </a:ext>
                </a:extLst>
              </a:tr>
              <a:tr h="379413">
                <a:tc vMerge="1">
                  <a:txBody>
                    <a:bodyPr/>
                    <a:lstStyle/>
                    <a:p>
                      <a:endParaRPr lang="en-US"/>
                    </a:p>
                  </a:txBody>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ASCVD risk factors</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Moderate or high</a:t>
                      </a:r>
                      <a:endParaRPr kumimoji="0" lang="en-US" altLang="en-US" sz="19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3276915410"/>
                  </a:ext>
                </a:extLst>
              </a:tr>
              <a:tr h="379413">
                <a:tc vMerge="1">
                  <a:txBody>
                    <a:bodyPr/>
                    <a:lstStyle/>
                    <a:p>
                      <a:endParaRPr lang="en-US"/>
                    </a:p>
                  </a:txBody>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ASCVD</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High</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1763850507"/>
                  </a:ext>
                </a:extLst>
              </a:tr>
              <a:tr h="982663">
                <a:tc vMerge="1">
                  <a:txBody>
                    <a:bodyPr/>
                    <a:lstStyle/>
                    <a:p>
                      <a:endParaRPr lang="en-US"/>
                    </a:p>
                  </a:txBody>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ACS &amp; LDL ≥50 or in patients with history of ASCVD who can</a:t>
                      </a:r>
                      <a:r>
                        <a:rPr kumimoji="0" lang="en-US" altLang="en-CA" sz="1900" u="none" strike="noStrike" cap="none" normalizeH="0" baseline="0">
                          <a:ln>
                            <a:noFill/>
                          </a:ln>
                          <a:effectLst/>
                        </a:rPr>
                        <a:t>’</a:t>
                      </a:r>
                      <a:r>
                        <a:rPr kumimoji="0" lang="en-US" altLang="en-US" sz="1900" u="none" strike="noStrike" cap="none" normalizeH="0" baseline="0">
                          <a:ln>
                            <a:noFill/>
                          </a:ln>
                          <a:effectLst/>
                        </a:rPr>
                        <a:t>t tolerate high dose statin</a:t>
                      </a:r>
                      <a:endParaRPr kumimoji="0" lang="en-US" altLang="en-US" sz="1900" b="0" i="0" u="none" strike="noStrike" cap="none" normalizeH="0" baseline="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Moderate + ezetimibe</a:t>
                      </a:r>
                      <a:endParaRPr kumimoji="0" lang="en-US" altLang="en-US" sz="1900" b="0" i="0" u="none" strike="noStrike" cap="none" normalizeH="0" baseline="0" dirty="0">
                        <a:ln>
                          <a:noFill/>
                        </a:ln>
                        <a:solidFill>
                          <a:schemeClr val="tx1"/>
                        </a:solidFill>
                        <a:effectLst/>
                        <a:latin typeface="Helvetica" pitchFamily="2" charset="0"/>
                        <a:ea typeface="ＭＳ Ｐゴシック" panose="020B0600070205080204" pitchFamily="34" charset="-128"/>
                        <a:cs typeface="Arial" panose="020B0604020202020204" pitchFamily="34" charset="0"/>
                      </a:endParaRPr>
                    </a:p>
                  </a:txBody>
                  <a:tcPr marT="34303" marB="34303" anchor="ctr" horzOverflow="overflow"/>
                </a:tc>
                <a:extLst>
                  <a:ext uri="{0D108BD9-81ED-4DB2-BD59-A6C34878D82A}">
                    <a16:rowId xmlns:a16="http://schemas.microsoft.com/office/drawing/2014/main" val="2695655928"/>
                  </a:ext>
                </a:extLst>
              </a:tr>
            </a:tbl>
          </a:graphicData>
        </a:graphic>
      </p:graphicFrame>
    </p:spTree>
    <p:extLst>
      <p:ext uri="{BB962C8B-B14F-4D97-AF65-F5344CB8AC3E}">
        <p14:creationId xmlns:p14="http://schemas.microsoft.com/office/powerpoint/2010/main" val="515510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12">
            <a:extLst>
              <a:ext uri="{FF2B5EF4-FFF2-40B4-BE49-F238E27FC236}">
                <a16:creationId xmlns:a16="http://schemas.microsoft.com/office/drawing/2014/main" id="{93D7B692-A0D2-9544-8610-AECA2C614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31887"/>
            <a:ext cx="8572500" cy="6194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118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عنصر نائب للمحتوى 2">
            <a:extLst>
              <a:ext uri="{FF2B5EF4-FFF2-40B4-BE49-F238E27FC236}">
                <a16:creationId xmlns:a16="http://schemas.microsoft.com/office/drawing/2014/main" id="{D26878BF-B4A0-C344-A75E-F3993B6EE092}"/>
              </a:ext>
            </a:extLst>
          </p:cNvPr>
          <p:cNvSpPr>
            <a:spLocks noGrp="1"/>
          </p:cNvSpPr>
          <p:nvPr>
            <p:ph idx="1"/>
          </p:nvPr>
        </p:nvSpPr>
        <p:spPr>
          <a:xfrm>
            <a:off x="457200" y="214313"/>
            <a:ext cx="8229600" cy="6429375"/>
          </a:xfrm>
        </p:spPr>
        <p:txBody>
          <a:bodyPr/>
          <a:lstStyle/>
          <a:p>
            <a:pPr>
              <a:buFontTx/>
              <a:buNone/>
            </a:pPr>
            <a:r>
              <a:rPr lang="en-US" altLang="en-US" sz="3200" b="1" dirty="0">
                <a:ea typeface="ＭＳ Ｐゴシック" panose="020B0600070205080204" pitchFamily="34" charset="-128"/>
              </a:rPr>
              <a:t>Statin Treatment</a:t>
            </a:r>
          </a:p>
          <a:p>
            <a:pPr>
              <a:buFontTx/>
              <a:buNone/>
            </a:pPr>
            <a:endParaRPr lang="en-US" altLang="en-US" dirty="0">
              <a:ea typeface="ＭＳ Ｐゴシック" panose="020B0600070205080204" pitchFamily="34" charset="-128"/>
            </a:endParaRPr>
          </a:p>
        </p:txBody>
      </p:sp>
      <p:graphicFrame>
        <p:nvGraphicFramePr>
          <p:cNvPr id="4" name="جدول 3">
            <a:extLst>
              <a:ext uri="{FF2B5EF4-FFF2-40B4-BE49-F238E27FC236}">
                <a16:creationId xmlns:a16="http://schemas.microsoft.com/office/drawing/2014/main" id="{11C3E808-0F73-5845-8D55-8296274FA6D1}"/>
              </a:ext>
            </a:extLst>
          </p:cNvPr>
          <p:cNvGraphicFramePr>
            <a:graphicFrameLocks noGrp="1"/>
          </p:cNvGraphicFramePr>
          <p:nvPr>
            <p:extLst>
              <p:ext uri="{D42A27DB-BD31-4B8C-83A1-F6EECF244321}">
                <p14:modId xmlns:p14="http://schemas.microsoft.com/office/powerpoint/2010/main" val="422790559"/>
              </p:ext>
            </p:extLst>
          </p:nvPr>
        </p:nvGraphicFramePr>
        <p:xfrm>
          <a:off x="228600" y="755509"/>
          <a:ext cx="8686800" cy="5151719"/>
        </p:xfrm>
        <a:graphic>
          <a:graphicData uri="http://schemas.openxmlformats.org/drawingml/2006/table">
            <a:tbl>
              <a:tblPr rtl="1" firstRow="1" bandCol="1">
                <a:tableStyleId>{3C2FFA5D-87B4-456A-9821-1D502468CF0F}</a:tableStyleId>
              </a:tblPr>
              <a:tblGrid>
                <a:gridCol w="2895600">
                  <a:extLst>
                    <a:ext uri="{9D8B030D-6E8A-4147-A177-3AD203B41FA5}">
                      <a16:colId xmlns:a16="http://schemas.microsoft.com/office/drawing/2014/main" val="3049146358"/>
                    </a:ext>
                  </a:extLst>
                </a:gridCol>
                <a:gridCol w="2977120">
                  <a:extLst>
                    <a:ext uri="{9D8B030D-6E8A-4147-A177-3AD203B41FA5}">
                      <a16:colId xmlns:a16="http://schemas.microsoft.com/office/drawing/2014/main" val="4190978551"/>
                    </a:ext>
                  </a:extLst>
                </a:gridCol>
                <a:gridCol w="2814080">
                  <a:extLst>
                    <a:ext uri="{9D8B030D-6E8A-4147-A177-3AD203B41FA5}">
                      <a16:colId xmlns:a16="http://schemas.microsoft.com/office/drawing/2014/main" val="1789030418"/>
                    </a:ext>
                  </a:extLst>
                </a:gridCol>
              </a:tblGrid>
              <a:tr h="1006475">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a:ln>
                            <a:noFill/>
                          </a:ln>
                          <a:effectLst/>
                        </a:rPr>
                        <a:t>Low-Intensity Statin Therapy</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1900" b="1" i="0" u="none" strike="noStrike" cap="none" normalizeH="0" baseline="0">
                        <a:ln>
                          <a:noFill/>
                        </a:ln>
                        <a:solidFill>
                          <a:schemeClr val="tx1"/>
                        </a:solidFill>
                        <a:effectLst/>
                        <a:latin typeface="Book Antiqua" panose="02040602050305030304" pitchFamily="18" charset="0"/>
                        <a:ea typeface="ＭＳ Ｐゴシック" panose="020B0600070205080204" pitchFamily="34" charset="-128"/>
                      </a:endParaRPr>
                    </a:p>
                  </a:txBody>
                  <a:tcPr marL="91439" marR="91439" marT="45702" marB="45702" horzOverflow="overflow">
                    <a:solidFill>
                      <a:schemeClr val="accent4">
                        <a:lumMod val="40000"/>
                        <a:lumOff val="60000"/>
                      </a:schemeClr>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Moderate-Intensity Statin Therapy</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altLang="en-US" sz="1900" b="1" i="0" u="none" strike="noStrike" cap="none" normalizeH="0" baseline="0" dirty="0">
                        <a:ln>
                          <a:noFill/>
                        </a:ln>
                        <a:solidFill>
                          <a:schemeClr val="tx1"/>
                        </a:solidFill>
                        <a:effectLst/>
                        <a:latin typeface="Book Antiqua" panose="02040602050305030304" pitchFamily="18" charset="0"/>
                        <a:ea typeface="ＭＳ Ｐゴシック" panose="020B0600070205080204" pitchFamily="34" charset="-128"/>
                      </a:endParaRPr>
                    </a:p>
                  </a:txBody>
                  <a:tcPr marL="91439" marR="91439" marT="45702" marB="45702" horzOverflow="overflow">
                    <a:solidFill>
                      <a:schemeClr val="accent2">
                        <a:lumMod val="60000"/>
                        <a:lumOff val="40000"/>
                      </a:schemeClr>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High-Intensity Statin Therapy</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altLang="en-US" sz="1900" b="1" i="0" u="none" strike="noStrike" cap="none" normalizeH="0" baseline="0" dirty="0">
                        <a:ln>
                          <a:noFill/>
                        </a:ln>
                        <a:solidFill>
                          <a:schemeClr val="tx1"/>
                        </a:solidFill>
                        <a:effectLst/>
                        <a:latin typeface="Book Antiqua" panose="02040602050305030304" pitchFamily="18" charset="0"/>
                        <a:ea typeface="ＭＳ Ｐゴシック" panose="020B0600070205080204" pitchFamily="34" charset="-128"/>
                      </a:endParaRPr>
                    </a:p>
                  </a:txBody>
                  <a:tcPr marL="91439" marR="91439" marT="45702" marB="45702" horzOverflow="overflow">
                    <a:solidFill>
                      <a:schemeClr val="accent2">
                        <a:lumMod val="75000"/>
                      </a:schemeClr>
                    </a:solidFill>
                  </a:tcPr>
                </a:tc>
                <a:extLst>
                  <a:ext uri="{0D108BD9-81ED-4DB2-BD59-A6C34878D82A}">
                    <a16:rowId xmlns:a16="http://schemas.microsoft.com/office/drawing/2014/main" val="4277048351"/>
                  </a:ext>
                </a:extLst>
              </a:tr>
              <a:tr h="4052888">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Daily dose lowers LDL-C,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on average, by &lt;30%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900"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Simvastatin 10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Pravastatin 10–20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Lovastatin 20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Fluvastatin 20–40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err="1">
                          <a:ln>
                            <a:noFill/>
                          </a:ln>
                          <a:effectLst/>
                        </a:rPr>
                        <a:t>Pitavastatin</a:t>
                      </a:r>
                      <a:r>
                        <a:rPr kumimoji="0" lang="en-US" altLang="en-US" sz="1900" u="none" strike="noStrike" cap="none" normalizeH="0" baseline="0" dirty="0">
                          <a:ln>
                            <a:noFill/>
                          </a:ln>
                          <a:effectLst/>
                        </a:rPr>
                        <a:t> 1 mg</a:t>
                      </a:r>
                      <a:endParaRPr kumimoji="0" lang="en-US" altLang="en-US" sz="1900" b="0" i="0" u="none" strike="noStrike" cap="none" normalizeH="0" baseline="0" dirty="0">
                        <a:ln>
                          <a:noFill/>
                        </a:ln>
                        <a:solidFill>
                          <a:schemeClr val="tx1"/>
                        </a:solidFill>
                        <a:effectLst/>
                        <a:latin typeface="Book Antiqua" panose="02040602050305030304" pitchFamily="18" charset="0"/>
                        <a:ea typeface="ＭＳ Ｐゴシック" panose="020B0600070205080204" pitchFamily="34" charset="-128"/>
                      </a:endParaRPr>
                    </a:p>
                  </a:txBody>
                  <a:tcPr marL="91439" marR="91439" marT="45702" marB="45702" horzOverflow="overflow">
                    <a:solidFill>
                      <a:schemeClr val="accent4">
                        <a:lumMod val="40000"/>
                        <a:lumOff val="60000"/>
                      </a:schemeClr>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Daily dose lowers LDL-C, on average,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by approximately 30% to &lt;50%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900"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Atorvastatin 10 (20 )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Rosuvastatin (5 ) 10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Simvastatin 20–40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Pravastatin 40 (80 )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Lovastatin 40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Fluvastatin XL 80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Fluvastatin 40 mg BID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err="1">
                          <a:ln>
                            <a:noFill/>
                          </a:ln>
                          <a:effectLst/>
                        </a:rPr>
                        <a:t>Pitavastatin</a:t>
                      </a:r>
                      <a:r>
                        <a:rPr kumimoji="0" lang="en-US" altLang="en-US" sz="1900" u="none" strike="noStrike" cap="none" normalizeH="0" baseline="0" dirty="0">
                          <a:ln>
                            <a:noFill/>
                          </a:ln>
                          <a:effectLst/>
                        </a:rPr>
                        <a:t> 2–4 mg</a:t>
                      </a:r>
                      <a:endParaRPr kumimoji="0" lang="en-US" altLang="en-US" sz="1900" b="0" i="0" u="none" strike="noStrike" cap="none" normalizeH="0" baseline="0" dirty="0">
                        <a:ln>
                          <a:noFill/>
                        </a:ln>
                        <a:solidFill>
                          <a:schemeClr val="tx1"/>
                        </a:solidFill>
                        <a:effectLst/>
                        <a:latin typeface="Book Antiqua" panose="02040602050305030304" pitchFamily="18" charset="0"/>
                        <a:ea typeface="ＭＳ Ｐゴシック" panose="020B0600070205080204" pitchFamily="34" charset="-128"/>
                      </a:endParaRPr>
                    </a:p>
                  </a:txBody>
                  <a:tcPr marL="91439" marR="91439" marT="45702" marB="45702" horzOverflow="overflow">
                    <a:solidFill>
                      <a:schemeClr val="accent2">
                        <a:lumMod val="60000"/>
                        <a:lumOff val="40000"/>
                      </a:schemeClr>
                    </a:solidFill>
                  </a:tcPr>
                </a:tc>
                <a:tc>
                  <a:txBody>
                    <a:bodyPr/>
                    <a:lstStyle>
                      <a:lvl1pPr eaLnBrk="0" hangingPunct="0">
                        <a:spcBef>
                          <a:spcPct val="20000"/>
                        </a:spcBef>
                        <a:buClr>
                          <a:srgbClr val="FFD25D"/>
                        </a:buClr>
                        <a:buSzPct val="78000"/>
                        <a:buFont typeface="Wingdings 3" pitchFamily="2" charset="2"/>
                        <a:defRPr sz="2400">
                          <a:solidFill>
                            <a:schemeClr val="tx1"/>
                          </a:solidFill>
                          <a:latin typeface="Lucida Sans" panose="020B0602030504020204" pitchFamily="34" charset="77"/>
                          <a:ea typeface="ＭＳ Ｐゴシック" panose="020B0600070205080204" pitchFamily="34" charset="-128"/>
                        </a:defRPr>
                      </a:lvl1pPr>
                      <a:lvl2pPr marL="742950" indent="-285750" eaLnBrk="0" hangingPunct="0">
                        <a:spcBef>
                          <a:spcPct val="20000"/>
                        </a:spcBef>
                        <a:buClr>
                          <a:srgbClr val="FFD25D"/>
                        </a:buClr>
                        <a:buSzPct val="80000"/>
                        <a:buFont typeface="Wingdings 3" pitchFamily="2" charset="2"/>
                        <a:defRPr sz="2000">
                          <a:solidFill>
                            <a:schemeClr val="tx1"/>
                          </a:solidFill>
                          <a:latin typeface="Lucida Sans" panose="020B0602030504020204" pitchFamily="34" charset="77"/>
                          <a:ea typeface="ＭＳ Ｐゴシック" panose="020B0600070205080204" pitchFamily="34" charset="-128"/>
                        </a:defRPr>
                      </a:lvl2pPr>
                      <a:lvl3pPr marL="1143000" indent="-228600" eaLnBrk="0" hangingPunct="0">
                        <a:spcBef>
                          <a:spcPct val="20000"/>
                        </a:spcBef>
                        <a:buClr>
                          <a:schemeClr val="tx1"/>
                        </a:buClr>
                        <a:buSzPct val="95000"/>
                        <a:buFont typeface="Wingdings" pitchFamily="2" charset="2"/>
                        <a:defRPr sz="2000">
                          <a:solidFill>
                            <a:schemeClr val="tx1"/>
                          </a:solidFill>
                          <a:latin typeface="Lucida Sans" panose="020B0602030504020204" pitchFamily="34" charset="77"/>
                          <a:ea typeface="ＭＳ Ｐゴシック" panose="020B0600070205080204" pitchFamily="34" charset="-128"/>
                        </a:defRPr>
                      </a:lvl3pPr>
                      <a:lvl4pPr marL="1600200" indent="-228600" eaLnBrk="0" hangingPunct="0">
                        <a:spcBef>
                          <a:spcPct val="20000"/>
                        </a:spcBef>
                        <a:buClr>
                          <a:schemeClr val="tx1"/>
                        </a:buClr>
                        <a:buSzPct val="100000"/>
                        <a:buFont typeface="Wingdings 3" pitchFamily="2" charset="2"/>
                        <a:defRPr>
                          <a:solidFill>
                            <a:schemeClr val="tx1"/>
                          </a:solidFill>
                          <a:latin typeface="Lucida Sans" panose="020B0602030504020204" pitchFamily="34" charset="77"/>
                          <a:ea typeface="ＭＳ Ｐゴシック" panose="020B0600070205080204" pitchFamily="34" charset="-128"/>
                        </a:defRPr>
                      </a:lvl4pPr>
                      <a:lvl5pPr marL="2057400" indent="-228600" eaLnBrk="0" hangingPunct="0">
                        <a:spcBef>
                          <a:spcPct val="20000"/>
                        </a:spcBef>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5pPr>
                      <a:lvl6pPr marL="25146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6pPr>
                      <a:lvl7pPr marL="29718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7pPr>
                      <a:lvl8pPr marL="34290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8pPr>
                      <a:lvl9pPr marL="3886200" indent="-228600" eaLnBrk="0" fontAlgn="base" hangingPunct="0">
                        <a:spcBef>
                          <a:spcPct val="20000"/>
                        </a:spcBef>
                        <a:spcAft>
                          <a:spcPct val="0"/>
                        </a:spcAft>
                        <a:buClr>
                          <a:schemeClr val="tx1"/>
                        </a:buClr>
                        <a:buFont typeface="Wingdings 2" pitchFamily="2" charset="2"/>
                        <a:defRPr>
                          <a:solidFill>
                            <a:schemeClr val="tx1"/>
                          </a:solidFill>
                          <a:latin typeface="Lucida Sans" panose="020B0602030504020204"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Daily dose lowers LDL-C, on average,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by approximately ≥50%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900" u="none" strike="noStrike" cap="none" normalizeH="0" baseline="0" dirty="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Atorvastatin (40†)–80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u="none" strike="noStrike" cap="none" normalizeH="0" baseline="0" dirty="0">
                          <a:ln>
                            <a:noFill/>
                          </a:ln>
                          <a:effectLst/>
                        </a:rPr>
                        <a:t>Rosuvastatin 20 (40) mg</a:t>
                      </a:r>
                      <a:endParaRPr kumimoji="0" lang="en-US" altLang="en-US" sz="1900" b="0" i="0" u="none" strike="noStrike" cap="none" normalizeH="0" baseline="0" dirty="0">
                        <a:ln>
                          <a:noFill/>
                        </a:ln>
                        <a:solidFill>
                          <a:schemeClr val="tx1"/>
                        </a:solidFill>
                        <a:effectLst/>
                        <a:latin typeface="Book Antiqua" panose="02040602050305030304" pitchFamily="18" charset="0"/>
                        <a:ea typeface="ＭＳ Ｐゴシック" panose="020B0600070205080204" pitchFamily="34" charset="-128"/>
                      </a:endParaRPr>
                    </a:p>
                  </a:txBody>
                  <a:tcPr marL="91439" marR="91439" marT="45702" marB="45702" horzOverflow="overflow">
                    <a:solidFill>
                      <a:schemeClr val="accent2">
                        <a:lumMod val="75000"/>
                      </a:schemeClr>
                    </a:solidFill>
                  </a:tcPr>
                </a:tc>
                <a:extLst>
                  <a:ext uri="{0D108BD9-81ED-4DB2-BD59-A6C34878D82A}">
                    <a16:rowId xmlns:a16="http://schemas.microsoft.com/office/drawing/2014/main" val="3889772575"/>
                  </a:ext>
                </a:extLst>
              </a:tr>
            </a:tbl>
          </a:graphicData>
        </a:graphic>
      </p:graphicFrame>
      <p:sp>
        <p:nvSpPr>
          <p:cNvPr id="86032" name="Rectangle 69">
            <a:extLst>
              <a:ext uri="{FF2B5EF4-FFF2-40B4-BE49-F238E27FC236}">
                <a16:creationId xmlns:a16="http://schemas.microsoft.com/office/drawing/2014/main" id="{0E5010CB-74D7-9B4E-98C5-609E71D6E3C0}"/>
              </a:ext>
            </a:extLst>
          </p:cNvPr>
          <p:cNvSpPr>
            <a:spLocks noChangeArrowheads="1"/>
          </p:cNvSpPr>
          <p:nvPr/>
        </p:nvSpPr>
        <p:spPr bwMode="auto">
          <a:xfrm>
            <a:off x="7907338" y="6457950"/>
            <a:ext cx="1236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anose="02040602050305030304" pitchFamily="18" charset="0"/>
                <a:ea typeface="ＭＳ Ｐゴシック" panose="020B0600070205080204" pitchFamily="34" charset="-128"/>
              </a:defRPr>
            </a:lvl1pPr>
            <a:lvl2pPr marL="742950" indent="-285750" eaLnBrk="0" hangingPunct="0">
              <a:defRPr sz="2400">
                <a:solidFill>
                  <a:schemeClr val="tx1"/>
                </a:solidFill>
                <a:latin typeface="Book Antiqua" panose="02040602050305030304" pitchFamily="18" charset="0"/>
                <a:ea typeface="ＭＳ Ｐゴシック" panose="020B0600070205080204" pitchFamily="34" charset="-128"/>
              </a:defRPr>
            </a:lvl2pPr>
            <a:lvl3pPr marL="1143000" indent="-228600" eaLnBrk="0" hangingPunct="0">
              <a:defRPr sz="2400">
                <a:solidFill>
                  <a:schemeClr val="tx1"/>
                </a:solidFill>
                <a:latin typeface="Book Antiqua" panose="02040602050305030304" pitchFamily="18" charset="0"/>
                <a:ea typeface="ＭＳ Ｐゴシック" panose="020B0600070205080204" pitchFamily="34" charset="-128"/>
              </a:defRPr>
            </a:lvl3pPr>
            <a:lvl4pPr marL="1600200" indent="-228600" eaLnBrk="0" hangingPunct="0">
              <a:defRPr sz="2400">
                <a:solidFill>
                  <a:schemeClr val="tx1"/>
                </a:solidFill>
                <a:latin typeface="Book Antiqua" panose="02040602050305030304" pitchFamily="18" charset="0"/>
                <a:ea typeface="ＭＳ Ｐゴシック" panose="020B0600070205080204" pitchFamily="34" charset="-128"/>
              </a:defRPr>
            </a:lvl4pPr>
            <a:lvl5pPr marL="2057400" indent="-228600" eaLnBrk="0" hangingPunct="0">
              <a:defRPr sz="2400">
                <a:solidFill>
                  <a:schemeClr val="tx1"/>
                </a:solidFill>
                <a:latin typeface="Book Antiqua" panose="0204060205030503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ea typeface="ＭＳ Ｐゴシック" panose="020B0600070205080204" pitchFamily="34" charset="-128"/>
              </a:defRPr>
            </a:lvl9pPr>
          </a:lstStyle>
          <a:p>
            <a:pPr eaLnBrk="1" hangingPunct="1"/>
            <a:r>
              <a:rPr lang="en-US" altLang="en-US" sz="2000">
                <a:latin typeface="Brush Script MT" panose="03060802040406070304" pitchFamily="66" charset="-122"/>
              </a:rPr>
              <a:t>Jammah</a:t>
            </a:r>
            <a:endParaRPr lang="en-US" altLang="en-US" sz="2000"/>
          </a:p>
        </p:txBody>
      </p:sp>
    </p:spTree>
    <p:extLst>
      <p:ext uri="{BB962C8B-B14F-4D97-AF65-F5344CB8AC3E}">
        <p14:creationId xmlns:p14="http://schemas.microsoft.com/office/powerpoint/2010/main" val="2758598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Treatment of Hyperlipidemia</a:t>
            </a:r>
          </a:p>
        </p:txBody>
      </p:sp>
      <p:sp>
        <p:nvSpPr>
          <p:cNvPr id="31747" name="Rectangle 3"/>
          <p:cNvSpPr>
            <a:spLocks noGrp="1" noChangeArrowheads="1"/>
          </p:cNvSpPr>
          <p:nvPr>
            <p:ph idx="1"/>
          </p:nvPr>
        </p:nvSpPr>
        <p:spPr/>
        <p:txBody>
          <a:bodyPr>
            <a:normAutofit/>
          </a:bodyPr>
          <a:lstStyle/>
          <a:p>
            <a:pPr>
              <a:buFont typeface="Wingdings" pitchFamily="2" charset="2"/>
              <a:buChar char="q"/>
            </a:pPr>
            <a:r>
              <a:rPr lang="en-US" sz="2400" dirty="0"/>
              <a:t>Lifestyle modification</a:t>
            </a:r>
          </a:p>
          <a:p>
            <a:pPr lvl="1">
              <a:buFont typeface="Wingdings" pitchFamily="2" charset="2"/>
              <a:buChar char="q"/>
            </a:pPr>
            <a:endParaRPr lang="en-US" sz="2400" dirty="0"/>
          </a:p>
          <a:p>
            <a:pPr lvl="1">
              <a:buFont typeface="Wingdings" pitchFamily="2" charset="2"/>
              <a:buChar char="q"/>
            </a:pPr>
            <a:r>
              <a:rPr lang="en-US" sz="2400" dirty="0"/>
              <a:t>Low-cholesterol diet</a:t>
            </a:r>
          </a:p>
          <a:p>
            <a:pPr lvl="1">
              <a:buFont typeface="Wingdings" pitchFamily="2" charset="2"/>
              <a:buChar char="q"/>
            </a:pPr>
            <a:endParaRPr lang="en-US" sz="2400" dirty="0"/>
          </a:p>
          <a:p>
            <a:pPr lvl="1">
              <a:buFont typeface="Wingdings" pitchFamily="2" charset="2"/>
              <a:buChar char="q"/>
            </a:pPr>
            <a:r>
              <a:rPr lang="en-US" sz="2400" dirty="0"/>
              <a:t>Exercise</a:t>
            </a:r>
          </a:p>
          <a:p>
            <a:pPr lvl="1">
              <a:buFont typeface="Wingdings" pitchFamily="2" charset="2"/>
              <a:buChar char="q"/>
            </a:pPr>
            <a:endParaRPr lang="en-US" sz="2400" dirty="0"/>
          </a:p>
          <a:p>
            <a:pPr lvl="1">
              <a:buFont typeface="Wingdings" pitchFamily="2" charset="2"/>
              <a:buChar char="q"/>
            </a:pPr>
            <a:r>
              <a:rPr lang="en-US" sz="2400" dirty="0"/>
              <a:t>Smoking</a:t>
            </a:r>
          </a:p>
          <a:p>
            <a:pPr lvl="1">
              <a:buFont typeface="Wingdings" pitchFamily="2" charset="2"/>
              <a:buChar char="q"/>
            </a:pPr>
            <a:endParaRPr lang="en-US" sz="2400" dirty="0"/>
          </a:p>
          <a:p>
            <a:pPr lvl="1">
              <a:buFont typeface="Wingdings" pitchFamily="2" charset="2"/>
              <a:buChar char="q"/>
            </a:pPr>
            <a:r>
              <a:rPr lang="en-US" sz="2400" dirty="0"/>
              <a:t>Alcohol</a:t>
            </a:r>
          </a:p>
          <a:p>
            <a:pPr lvl="1">
              <a:buFont typeface="Wingdings" pitchFamily="2" charset="2"/>
              <a:buChar char="q"/>
            </a:pP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473075"/>
            <a:ext cx="8153400" cy="746125"/>
          </a:xfrm>
        </p:spPr>
        <p:txBody>
          <a:bodyPr/>
          <a:lstStyle/>
          <a:p>
            <a:r>
              <a:rPr lang="en-US" dirty="0"/>
              <a:t>Medications for </a:t>
            </a:r>
            <a:r>
              <a:rPr lang="en-US" dirty="0" err="1"/>
              <a:t>Hyperlipidemia</a:t>
            </a:r>
            <a:endParaRPr lang="en-US" dirty="0"/>
          </a:p>
        </p:txBody>
      </p:sp>
      <p:graphicFrame>
        <p:nvGraphicFramePr>
          <p:cNvPr id="32866" name="Group 98"/>
          <p:cNvGraphicFramePr>
            <a:graphicFrameLocks noGrp="1"/>
          </p:cNvGraphicFramePr>
          <p:nvPr>
            <p:ph type="tbl" idx="1"/>
            <p:extLst>
              <p:ext uri="{D42A27DB-BD31-4B8C-83A1-F6EECF244321}">
                <p14:modId xmlns:p14="http://schemas.microsoft.com/office/powerpoint/2010/main" val="3152402734"/>
              </p:ext>
            </p:extLst>
          </p:nvPr>
        </p:nvGraphicFramePr>
        <p:xfrm>
          <a:off x="381001" y="1219200"/>
          <a:ext cx="8382001" cy="5433060"/>
        </p:xfrm>
        <a:graphic>
          <a:graphicData uri="http://schemas.openxmlformats.org/drawingml/2006/table">
            <a:tbl>
              <a:tblPr/>
              <a:tblGrid>
                <a:gridCol w="1880075">
                  <a:extLst>
                    <a:ext uri="{9D8B030D-6E8A-4147-A177-3AD203B41FA5}">
                      <a16:colId xmlns:a16="http://schemas.microsoft.com/office/drawing/2014/main" val="20000"/>
                    </a:ext>
                  </a:extLst>
                </a:gridCol>
                <a:gridCol w="1488393">
                  <a:extLst>
                    <a:ext uri="{9D8B030D-6E8A-4147-A177-3AD203B41FA5}">
                      <a16:colId xmlns:a16="http://schemas.microsoft.com/office/drawing/2014/main" val="20001"/>
                    </a:ext>
                  </a:extLst>
                </a:gridCol>
                <a:gridCol w="2585103">
                  <a:extLst>
                    <a:ext uri="{9D8B030D-6E8A-4147-A177-3AD203B41FA5}">
                      <a16:colId xmlns:a16="http://schemas.microsoft.com/office/drawing/2014/main" val="20002"/>
                    </a:ext>
                  </a:extLst>
                </a:gridCol>
                <a:gridCol w="2428430">
                  <a:extLst>
                    <a:ext uri="{9D8B030D-6E8A-4147-A177-3AD203B41FA5}">
                      <a16:colId xmlns:a16="http://schemas.microsoft.com/office/drawing/2014/main" val="20003"/>
                    </a:ext>
                  </a:extLst>
                </a:gridCol>
              </a:tblGrid>
              <a:tr h="50215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1" i="1" u="sng" strike="noStrike" cap="none" normalizeH="0" baseline="0" dirty="0">
                          <a:ln>
                            <a:noFill/>
                          </a:ln>
                          <a:solidFill>
                            <a:schemeClr val="tx1"/>
                          </a:solidFill>
                          <a:effectLst/>
                          <a:latin typeface="+mn-lt"/>
                        </a:rPr>
                        <a:t>Drug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1" i="1" u="sng" strike="noStrike" cap="none" normalizeH="0" baseline="0" dirty="0">
                          <a:ln>
                            <a:noFill/>
                          </a:ln>
                          <a:solidFill>
                            <a:schemeClr val="tx1"/>
                          </a:solidFill>
                          <a:effectLst/>
                          <a:latin typeface="+mn-lt"/>
                        </a:rPr>
                        <a:t>Agents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1" i="1" u="sng" strike="noStrike" cap="none" normalizeH="0" baseline="0" dirty="0">
                          <a:ln>
                            <a:noFill/>
                          </a:ln>
                          <a:solidFill>
                            <a:schemeClr val="tx1"/>
                          </a:solidFill>
                          <a:effectLst/>
                          <a:latin typeface="+mn-lt"/>
                        </a:rPr>
                        <a:t>Effects (%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1" i="1" u="sng" strike="noStrike" cap="none" normalizeH="0" baseline="0" dirty="0">
                          <a:ln>
                            <a:noFill/>
                          </a:ln>
                          <a:solidFill>
                            <a:schemeClr val="tx1"/>
                          </a:solidFill>
                          <a:effectLst/>
                          <a:latin typeface="+mn-lt"/>
                        </a:rPr>
                        <a:t>Side Effects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344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HMG </a:t>
                      </a:r>
                      <a:r>
                        <a:rPr kumimoji="0" lang="en-US" sz="1400" b="1" i="0" u="none" strike="noStrike" cap="none" normalizeH="0" baseline="0" dirty="0" err="1">
                          <a:ln>
                            <a:noFill/>
                          </a:ln>
                          <a:solidFill>
                            <a:schemeClr val="tx1"/>
                          </a:solidFill>
                          <a:effectLst/>
                          <a:latin typeface="+mn-lt"/>
                        </a:rPr>
                        <a:t>CoA</a:t>
                      </a:r>
                      <a:r>
                        <a:rPr kumimoji="0" lang="en-US" sz="1400" b="1" i="0" u="none" strike="noStrike" cap="none" normalizeH="0" baseline="0" dirty="0">
                          <a:ln>
                            <a:noFill/>
                          </a:ln>
                          <a:solidFill>
                            <a:schemeClr val="tx1"/>
                          </a:solidFill>
                          <a:effectLst/>
                          <a:latin typeface="+mn-lt"/>
                        </a:rPr>
                        <a:t> </a:t>
                      </a:r>
                      <a:r>
                        <a:rPr kumimoji="0" lang="en-US" sz="1400" b="1" i="0" u="none" strike="noStrike" cap="none" normalizeH="0" baseline="0" dirty="0" err="1">
                          <a:ln>
                            <a:noFill/>
                          </a:ln>
                          <a:solidFill>
                            <a:schemeClr val="tx1"/>
                          </a:solidFill>
                          <a:effectLst/>
                          <a:latin typeface="+mn-lt"/>
                        </a:rPr>
                        <a:t>reductase</a:t>
                      </a:r>
                      <a:r>
                        <a:rPr kumimoji="0" lang="en-US" sz="1400" b="1" i="0" u="none" strike="noStrike" cap="none" normalizeH="0" baseline="0" dirty="0">
                          <a:ln>
                            <a:noFill/>
                          </a:ln>
                          <a:solidFill>
                            <a:schemeClr val="tx1"/>
                          </a:solidFill>
                          <a:effectLst/>
                          <a:latin typeface="+mn-lt"/>
                        </a:rPr>
                        <a:t> inhibitors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tx1"/>
                          </a:solidFill>
                          <a:effectLst/>
                          <a:latin typeface="+mn-lt"/>
                        </a:rPr>
                        <a:t>Statins</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LDL (18-55), HDL (5-15)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 Triglycerides (7-30)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tx1"/>
                          </a:solidFill>
                          <a:effectLst/>
                          <a:latin typeface="+mn-lt"/>
                        </a:rPr>
                        <a:t>Myopathy</a:t>
                      </a:r>
                      <a:r>
                        <a:rPr kumimoji="0" lang="en-US" sz="1400" b="1" i="0" u="none" strike="noStrike" cap="none" normalizeH="0" baseline="0" dirty="0">
                          <a:ln>
                            <a:noFill/>
                          </a:ln>
                          <a:solidFill>
                            <a:schemeClr val="tx1"/>
                          </a:solidFill>
                          <a:effectLst/>
                          <a:latin typeface="+mn-lt"/>
                        </a:rPr>
                        <a:t>, increased liver enzymes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344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Cholesterol absorption inhibitor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tx1"/>
                          </a:solidFill>
                          <a:effectLst/>
                          <a:latin typeface="+mn-lt"/>
                        </a:rPr>
                        <a:t>Ezetimibe</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a:ln>
                            <a:noFill/>
                          </a:ln>
                          <a:solidFill>
                            <a:schemeClr val="tx1"/>
                          </a:solidFill>
                          <a:effectLst/>
                          <a:latin typeface="+mn-lt"/>
                          <a:sym typeface="Symbol" pitchFamily="18" charset="2"/>
                        </a:rPr>
                        <a:t> LDL( 14-18),  HDL (1-3)</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a:ln>
                            <a:noFill/>
                          </a:ln>
                          <a:solidFill>
                            <a:schemeClr val="tx1"/>
                          </a:solidFill>
                          <a:effectLst/>
                          <a:latin typeface="+mn-lt"/>
                          <a:sym typeface="Symbol" pitchFamily="18" charset="2"/>
                        </a:rPr>
                        <a:t>Triglyceride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a:ln>
                            <a:noFill/>
                          </a:ln>
                          <a:solidFill>
                            <a:schemeClr val="tx1"/>
                          </a:solidFill>
                          <a:effectLst/>
                          <a:latin typeface="+mn-lt"/>
                        </a:rPr>
                        <a:t>Headache, GI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031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Nicotinic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LDL (15-30),  HDL (15-35)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 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Flushing, Hyperglycemia,</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tx1"/>
                          </a:solidFill>
                          <a:effectLst/>
                          <a:latin typeface="+mn-lt"/>
                        </a:rPr>
                        <a:t>Hyperuricemia</a:t>
                      </a:r>
                      <a:r>
                        <a:rPr kumimoji="0" lang="en-US" sz="1400" b="1" i="0" u="none" strike="noStrike" cap="none" normalizeH="0" baseline="0" dirty="0">
                          <a:ln>
                            <a:noFill/>
                          </a:ln>
                          <a:solidFill>
                            <a:schemeClr val="tx1"/>
                          </a:solidFill>
                          <a:effectLst/>
                          <a:latin typeface="+mn-lt"/>
                        </a:rPr>
                        <a:t>, GI distress, </a:t>
                      </a:r>
                      <a:r>
                        <a:rPr kumimoji="0" lang="en-US" sz="1400" b="1" i="0" u="none" strike="noStrike" cap="none" normalizeH="0" baseline="0" dirty="0" err="1">
                          <a:ln>
                            <a:noFill/>
                          </a:ln>
                          <a:solidFill>
                            <a:schemeClr val="tx1"/>
                          </a:solidFill>
                          <a:effectLst/>
                          <a:latin typeface="+mn-lt"/>
                        </a:rPr>
                        <a:t>hepatotoxicity</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203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Fibric Acids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tx1"/>
                          </a:solidFill>
                          <a:effectLst/>
                          <a:latin typeface="+mn-lt"/>
                        </a:rPr>
                        <a:t>Gemfibrozil</a:t>
                      </a:r>
                      <a:endParaRPr kumimoji="0" lang="en-US" sz="14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tx1"/>
                          </a:solidFill>
                          <a:effectLst/>
                          <a:latin typeface="+mn-lt"/>
                        </a:rPr>
                        <a:t>Fenofibrate</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LDL (5-20), HDL (10-20)</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Dyspepsia, gallstones, </a:t>
                      </a:r>
                      <a:r>
                        <a:rPr kumimoji="0" lang="en-US" sz="1400" b="1" i="0" u="none" strike="noStrike" cap="none" normalizeH="0" baseline="0" dirty="0" err="1">
                          <a:ln>
                            <a:noFill/>
                          </a:ln>
                          <a:solidFill>
                            <a:schemeClr val="tx1"/>
                          </a:solidFill>
                          <a:effectLst/>
                          <a:latin typeface="+mn-lt"/>
                        </a:rPr>
                        <a:t>myopathy</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201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Bile Acid sequestrants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a:ln>
                            <a:noFill/>
                          </a:ln>
                          <a:solidFill>
                            <a:schemeClr val="tx1"/>
                          </a:solidFill>
                          <a:effectLst/>
                          <a:latin typeface="+mn-lt"/>
                        </a:rPr>
                        <a:t>Cholestyramine</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 LDL HDL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a:ln>
                            <a:noFill/>
                          </a:ln>
                          <a:solidFill>
                            <a:schemeClr val="tx1"/>
                          </a:solidFill>
                          <a:effectLst/>
                          <a:latin typeface="+mn-lt"/>
                          <a:sym typeface="Symbol" pitchFamily="18" charset="2"/>
                        </a:rPr>
                        <a:t>No change in triglycerides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GI distress, constipation, decreased absorption of other 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2061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rPr>
                        <a:t>PCSK9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lang="en-US" sz="1400" b="1" dirty="0">
                          <a:solidFill>
                            <a:schemeClr val="tx1"/>
                          </a:solidFill>
                          <a:latin typeface="+mn-lt"/>
                        </a:rPr>
                        <a:t>Evolocumab</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lang="en-US" altLang="en-US" sz="1400" b="1" dirty="0">
                          <a:solidFill>
                            <a:schemeClr val="tx1"/>
                          </a:solidFill>
                          <a:latin typeface="+mn-lt"/>
                        </a:rPr>
                        <a:t>Alirocumab</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defRPr/>
                      </a:pPr>
                      <a:r>
                        <a:rPr kumimoji="0" lang="en-US" sz="1400" b="1" i="0" u="none" strike="noStrike" cap="none" normalizeH="0" baseline="0" dirty="0">
                          <a:ln>
                            <a:noFill/>
                          </a:ln>
                          <a:solidFill>
                            <a:schemeClr val="tx1"/>
                          </a:solidFill>
                          <a:effectLst/>
                          <a:latin typeface="+mn-lt"/>
                          <a:sym typeface="Symbol" pitchFamily="18" charset="2"/>
                        </a:rPr>
                        <a:t> LDL (50-60%)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lang="en-US" sz="1350" b="1" i="0" kern="1200" dirty="0">
                          <a:solidFill>
                            <a:schemeClr val="tx1"/>
                          </a:solidFill>
                          <a:effectLst/>
                          <a:latin typeface="+mn-lt"/>
                          <a:ea typeface="+mn-ea"/>
                          <a:cs typeface="+mn-cs"/>
                        </a:rPr>
                        <a:t>injection-site reactions, muscle pain, neurocognitive adverse events. These included memory impairment and confusion</a:t>
                      </a:r>
                      <a:endParaRPr kumimoji="0" lang="en-US" sz="14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027727"/>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icture1"/>
          <p:cNvPicPr>
            <a:picLocks noChangeAspect="1" noChangeArrowheads="1"/>
          </p:cNvPicPr>
          <p:nvPr/>
        </p:nvPicPr>
        <p:blipFill>
          <a:blip r:embed="rId3" cstate="print"/>
          <a:stretch>
            <a:fillRect/>
          </a:stretch>
        </p:blipFill>
        <p:spPr bwMode="auto">
          <a:xfrm>
            <a:off x="304800" y="533400"/>
            <a:ext cx="8495327" cy="5873593"/>
          </a:xfrm>
          <a:prstGeom prst="rect">
            <a:avLst/>
          </a:prstGeom>
          <a:noFill/>
        </p:spPr>
      </p:pic>
      <p:sp>
        <p:nvSpPr>
          <p:cNvPr id="46084" name="Line 4"/>
          <p:cNvSpPr>
            <a:spLocks noChangeShapeType="1"/>
          </p:cNvSpPr>
          <p:nvPr/>
        </p:nvSpPr>
        <p:spPr bwMode="auto">
          <a:xfrm>
            <a:off x="381000" y="1066800"/>
            <a:ext cx="8229600" cy="0"/>
          </a:xfrm>
          <a:prstGeom prst="line">
            <a:avLst/>
          </a:prstGeom>
          <a:noFill/>
          <a:ln w="38100">
            <a:solidFill>
              <a:schemeClr val="tx1"/>
            </a:solidFill>
            <a:round/>
            <a:headEnd/>
            <a:tailEnd/>
          </a:ln>
          <a:effectLst/>
        </p:spPr>
        <p:txBody>
          <a:bodyPr/>
          <a:lstStyle/>
          <a:p>
            <a:endParaRPr lang="en-US"/>
          </a:p>
        </p:txBody>
      </p:sp>
      <p:sp>
        <p:nvSpPr>
          <p:cNvPr id="46085" name="Rectangle 5"/>
          <p:cNvSpPr>
            <a:spLocks noChangeArrowheads="1"/>
          </p:cNvSpPr>
          <p:nvPr/>
        </p:nvSpPr>
        <p:spPr bwMode="auto">
          <a:xfrm>
            <a:off x="228600" y="6248400"/>
            <a:ext cx="8691563" cy="439738"/>
          </a:xfrm>
          <a:prstGeom prst="rect">
            <a:avLst/>
          </a:prstGeom>
          <a:noFill/>
          <a:ln w="9525" algn="ctr">
            <a:noFill/>
            <a:miter lim="800000"/>
            <a:headEnd/>
            <a:tailEnd/>
          </a:ln>
          <a:effectLst/>
        </p:spPr>
        <p:txBody>
          <a:bodyPr lIns="0" tIns="0" rIns="0" bIns="0" anchor="b"/>
          <a:lstStyle/>
          <a:p>
            <a:pPr eaLnBrk="0" hangingPunct="0">
              <a:lnSpc>
                <a:spcPct val="80000"/>
              </a:lnSpc>
              <a:spcBef>
                <a:spcPct val="25000"/>
              </a:spcBef>
            </a:pPr>
            <a:r>
              <a:rPr lang="en-US" sz="1400">
                <a:solidFill>
                  <a:schemeClr val="bg1"/>
                </a:solidFill>
              </a:rPr>
              <a:t>MI = myocardial infarction.</a:t>
            </a:r>
          </a:p>
          <a:p>
            <a:pPr eaLnBrk="0" hangingPunct="0">
              <a:lnSpc>
                <a:spcPct val="80000"/>
              </a:lnSpc>
              <a:spcBef>
                <a:spcPct val="25000"/>
              </a:spcBef>
            </a:pPr>
            <a:endParaRPr lang="en-US" sz="1400">
              <a:solidFill>
                <a:schemeClr val="bg1"/>
              </a:solidFill>
            </a:endParaRPr>
          </a:p>
          <a:p>
            <a:pPr eaLnBrk="0" hangingPunct="0">
              <a:lnSpc>
                <a:spcPct val="80000"/>
              </a:lnSpc>
              <a:spcBef>
                <a:spcPct val="25000"/>
              </a:spcBef>
            </a:pPr>
            <a:r>
              <a:rPr lang="en-US" sz="1400">
                <a:solidFill>
                  <a:schemeClr val="bg1"/>
                </a:solidFill>
              </a:rPr>
              <a:t>Adapted with permission from Robinson JG et al. </a:t>
            </a:r>
            <a:r>
              <a:rPr lang="en-US" sz="1400" i="1">
                <a:solidFill>
                  <a:schemeClr val="bg1"/>
                </a:solidFill>
              </a:rPr>
              <a:t>J Am Coll Cardiol.</a:t>
            </a:r>
            <a:r>
              <a:rPr lang="en-US" sz="1400">
                <a:solidFill>
                  <a:schemeClr val="bg1"/>
                </a:solidFill>
              </a:rPr>
              <a:t> 2005;46:1855–1862.</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Image:HMG-CoA reductase pathway.png">
            <a:hlinkClick r:id="rId2"/>
          </p:cNvPr>
          <p:cNvPicPr>
            <a:picLocks noChangeAspect="1" noChangeArrowheads="1"/>
          </p:cNvPicPr>
          <p:nvPr/>
        </p:nvPicPr>
        <p:blipFill>
          <a:blip r:embed="rId3" cstate="print"/>
          <a:srcRect/>
          <a:stretch>
            <a:fillRect/>
          </a:stretch>
        </p:blipFill>
        <p:spPr bwMode="auto">
          <a:xfrm>
            <a:off x="1676400" y="304800"/>
            <a:ext cx="4924425" cy="640923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e 3. ">
            <a:extLst>
              <a:ext uri="{FF2B5EF4-FFF2-40B4-BE49-F238E27FC236}">
                <a16:creationId xmlns:a16="http://schemas.microsoft.com/office/drawing/2014/main" id="{63E328FD-32AD-4DEC-8695-B35D06A5A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85875"/>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76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annedImage-31"/>
          <p:cNvPicPr>
            <a:picLocks noChangeAspect="1" noChangeArrowheads="1"/>
          </p:cNvPicPr>
          <p:nvPr/>
        </p:nvPicPr>
        <p:blipFill>
          <a:blip r:embed="rId2" cstate="print"/>
          <a:srcRect/>
          <a:stretch>
            <a:fillRect/>
          </a:stretch>
        </p:blipFill>
        <p:spPr bwMode="auto">
          <a:xfrm>
            <a:off x="381000" y="304800"/>
            <a:ext cx="8305800" cy="563370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cstate="print"/>
          <a:srcRect/>
          <a:stretch>
            <a:fillRect/>
          </a:stretch>
        </p:blipFill>
        <p:spPr bwMode="auto">
          <a:xfrm>
            <a:off x="1066800" y="914400"/>
            <a:ext cx="6781800" cy="5487281"/>
          </a:xfrm>
          <a:prstGeom prst="rect">
            <a:avLst/>
          </a:prstGeom>
          <a:noFill/>
          <a:ln w="9525">
            <a:noFill/>
            <a:miter lim="800000"/>
            <a:headEnd/>
            <a:tailEnd/>
          </a:ln>
          <a:effectLst/>
        </p:spPr>
      </p:pic>
      <p:pic>
        <p:nvPicPr>
          <p:cNvPr id="59396" name="Picture 4"/>
          <p:cNvPicPr>
            <a:picLocks noChangeAspect="1" noChangeArrowheads="1"/>
          </p:cNvPicPr>
          <p:nvPr/>
        </p:nvPicPr>
        <p:blipFill>
          <a:blip r:embed="rId3" cstate="print"/>
          <a:srcRect/>
          <a:stretch>
            <a:fillRect/>
          </a:stretch>
        </p:blipFill>
        <p:spPr bwMode="auto">
          <a:xfrm>
            <a:off x="304800" y="304800"/>
            <a:ext cx="8534400" cy="7620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304800" y="304800"/>
            <a:ext cx="8534400" cy="762000"/>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cstate="print"/>
          <a:srcRect/>
          <a:stretch>
            <a:fillRect/>
          </a:stretch>
        </p:blipFill>
        <p:spPr bwMode="auto">
          <a:xfrm>
            <a:off x="990600" y="1066801"/>
            <a:ext cx="6676292" cy="5105399"/>
          </a:xfrm>
          <a:prstGeom prst="rect">
            <a:avLst/>
          </a:prstGeom>
          <a:noFill/>
          <a:ln w="9525">
            <a:noFill/>
            <a:miter lim="800000"/>
            <a:headEnd/>
            <a:tailEnd/>
          </a:ln>
          <a:effectLst/>
        </p:spPr>
      </p:pic>
      <p:sp>
        <p:nvSpPr>
          <p:cNvPr id="4" name="TextBox 3"/>
          <p:cNvSpPr txBox="1"/>
          <p:nvPr/>
        </p:nvSpPr>
        <p:spPr>
          <a:xfrm>
            <a:off x="457200" y="6211669"/>
            <a:ext cx="8153400" cy="523220"/>
          </a:xfrm>
          <a:prstGeom prst="rect">
            <a:avLst/>
          </a:prstGeom>
          <a:noFill/>
        </p:spPr>
        <p:txBody>
          <a:bodyPr wrap="square" rtlCol="0">
            <a:spAutoFit/>
          </a:bodyPr>
          <a:lstStyle/>
          <a:p>
            <a:r>
              <a:rPr lang="nl-NL" sz="1400" b="1" dirty="0"/>
              <a:t>George Yuan, Khalid Z. Al-Shali, Robert A. Hegele</a:t>
            </a:r>
          </a:p>
          <a:p>
            <a:r>
              <a:rPr lang="en-US" sz="1400" dirty="0"/>
              <a:t>CMAJ • April 10, 2007 • 176(8)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r>
              <a:rPr lang="en-US" i="1" dirty="0">
                <a:hlinkClick r:id="rId3"/>
              </a:rPr>
              <a:t>drjammah@gmail.com</a:t>
            </a:r>
            <a:endParaRPr lang="en-US" i="1" dirty="0"/>
          </a:p>
          <a:p>
            <a:endParaRPr lang="en-US" dirty="0"/>
          </a:p>
          <a:p>
            <a:r>
              <a:rPr lang="en-US" dirty="0"/>
              <a:t>See you in 5</a:t>
            </a:r>
            <a:r>
              <a:rPr lang="en-US" baseline="30000" dirty="0"/>
              <a:t>th</a:t>
            </a:r>
            <a:r>
              <a:rPr lang="en-US" dirty="0"/>
              <a:t> year MED-441 Course </a:t>
            </a:r>
          </a:p>
          <a:p>
            <a:endParaRPr lang="en-US" dirty="0"/>
          </a:p>
        </p:txBody>
      </p:sp>
      <p:pic>
        <p:nvPicPr>
          <p:cNvPr id="4" name="Picture 3">
            <a:extLst>
              <a:ext uri="{FF2B5EF4-FFF2-40B4-BE49-F238E27FC236}">
                <a16:creationId xmlns:a16="http://schemas.microsoft.com/office/drawing/2014/main" id="{53453B87-FDD5-7F42-B96B-F7B23D52F185}"/>
              </a:ext>
            </a:extLst>
          </p:cNvPr>
          <p:cNvPicPr>
            <a:picLocks noChangeAspect="1"/>
          </p:cNvPicPr>
          <p:nvPr/>
        </p:nvPicPr>
        <p:blipFill>
          <a:blip r:embed="rId4"/>
          <a:stretch>
            <a:fillRect/>
          </a:stretch>
        </p:blipFill>
        <p:spPr>
          <a:xfrm>
            <a:off x="5198932" y="4948"/>
            <a:ext cx="3945068" cy="1752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5. ">
            <a:extLst>
              <a:ext uri="{FF2B5EF4-FFF2-40B4-BE49-F238E27FC236}">
                <a16:creationId xmlns:a16="http://schemas.microsoft.com/office/drawing/2014/main" id="{BE01A826-384F-4B5B-A6F3-2447F3E0B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481" y="1"/>
            <a:ext cx="5401519"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igure 6. ">
            <a:extLst>
              <a:ext uri="{FF2B5EF4-FFF2-40B4-BE49-F238E27FC236}">
                <a16:creationId xmlns:a16="http://schemas.microsoft.com/office/drawing/2014/main" id="{1D1265AC-EC97-4715-85B8-B8FC0B058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49570"/>
            <a:ext cx="5401519" cy="330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7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105781"/>
                </a:solidFill>
                <a:effectLst/>
                <a:latin typeface="Arial" pitchFamily="34" charset="0"/>
                <a:cs typeface="Arial" pitchFamily="34" charset="0"/>
              </a:rPr>
              <a:t>[ CLOSE WINDOW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t>
            </a:r>
            <a:r>
              <a:rPr kumimoji="0" lang="en-US" sz="372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58370" name="Picture 2" descr="Lipoprotein lipase (LPL) releases free fatty acid..."/>
          <p:cNvPicPr>
            <a:picLocks noChangeAspect="1" noChangeArrowheads="1"/>
          </p:cNvPicPr>
          <p:nvPr/>
        </p:nvPicPr>
        <p:blipFill>
          <a:blip r:embed="rId2" cstate="print"/>
          <a:srcRect/>
          <a:stretch>
            <a:fillRect/>
          </a:stretch>
        </p:blipFill>
        <p:spPr bwMode="auto">
          <a:xfrm>
            <a:off x="457200" y="685800"/>
            <a:ext cx="8305800" cy="5354872"/>
          </a:xfrm>
          <a:prstGeom prst="rect">
            <a:avLst/>
          </a:prstGeom>
          <a:noFill/>
        </p:spPr>
      </p:pic>
    </p:spTree>
    <p:extLst>
      <p:ext uri="{BB962C8B-B14F-4D97-AF65-F5344CB8AC3E}">
        <p14:creationId xmlns:p14="http://schemas.microsoft.com/office/powerpoint/2010/main" val="594348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08">
            <a:extLst>
              <a:ext uri="{FF2B5EF4-FFF2-40B4-BE49-F238E27FC236}">
                <a16:creationId xmlns:a16="http://schemas.microsoft.com/office/drawing/2014/main" id="{61EE1C99-879C-9346-AC89-F91B82F04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67606"/>
            <a:ext cx="8572500" cy="612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20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11">
            <a:extLst>
              <a:ext uri="{FF2B5EF4-FFF2-40B4-BE49-F238E27FC236}">
                <a16:creationId xmlns:a16="http://schemas.microsoft.com/office/drawing/2014/main" id="{77C700A9-991E-BE49-9AFF-22F314018A30}"/>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85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853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105781"/>
                </a:solidFill>
                <a:effectLst/>
                <a:latin typeface="Arial" pitchFamily="34" charset="0"/>
                <a:cs typeface="Arial" pitchFamily="34" charset="0"/>
              </a:rPr>
              <a:t>[ CLOSE WINDOW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t>
            </a:r>
            <a:r>
              <a:rPr kumimoji="0" lang="en-US" sz="412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57346" name="Picture 2" descr="Once very low-density lipoprotein (VLDL) has been..."/>
          <p:cNvPicPr>
            <a:picLocks noChangeAspect="1" noChangeArrowheads="1"/>
          </p:cNvPicPr>
          <p:nvPr/>
        </p:nvPicPr>
        <p:blipFill>
          <a:blip r:embed="rId2" cstate="print"/>
          <a:srcRect/>
          <a:stretch>
            <a:fillRect/>
          </a:stretch>
        </p:blipFill>
        <p:spPr bwMode="auto">
          <a:xfrm>
            <a:off x="304800" y="609600"/>
            <a:ext cx="8534400" cy="5462962"/>
          </a:xfrm>
          <a:prstGeom prst="rect">
            <a:avLst/>
          </a:prstGeom>
          <a:noFill/>
        </p:spPr>
      </p:pic>
    </p:spTree>
    <p:extLst>
      <p:ext uri="{BB962C8B-B14F-4D97-AF65-F5344CB8AC3E}">
        <p14:creationId xmlns:p14="http://schemas.microsoft.com/office/powerpoint/2010/main" val="626040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10411</TotalTime>
  <Words>3695</Words>
  <Application>Microsoft Office PowerPoint</Application>
  <PresentationFormat>On-screen Show (4:3)</PresentationFormat>
  <Paragraphs>571</Paragraphs>
  <Slides>49</Slides>
  <Notes>16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49</vt:i4>
      </vt:variant>
    </vt:vector>
  </HeadingPairs>
  <TitlesOfParts>
    <vt:vector size="65" baseType="lpstr">
      <vt:lpstr>ＭＳ Ｐゴシック</vt:lpstr>
      <vt:lpstr>Aharoni</vt:lpstr>
      <vt:lpstr>Albertus Extra Bold</vt:lpstr>
      <vt:lpstr>Arial</vt:lpstr>
      <vt:lpstr>Book Antiqua</vt:lpstr>
      <vt:lpstr>Brush Script MT</vt:lpstr>
      <vt:lpstr>Calibri</vt:lpstr>
      <vt:lpstr>Calibri Light</vt:lpstr>
      <vt:lpstr>Helvetica</vt:lpstr>
      <vt:lpstr>Lucida Sans</vt:lpstr>
      <vt:lpstr>msgothic</vt:lpstr>
      <vt:lpstr>Symbol</vt:lpstr>
      <vt:lpstr>Times New Roman</vt:lpstr>
      <vt:lpstr>Verdana</vt:lpstr>
      <vt:lpstr>Wingdings</vt:lpstr>
      <vt:lpstr>Office Theme</vt:lpstr>
      <vt:lpstr>Dyslipidemia (Med-341)</vt:lpstr>
      <vt:lpstr>PowerPoint Presentation</vt:lpstr>
      <vt:lpstr>Plasma lipoproteins are divided into seven classes based on size, lipid composition, and apolipoproteins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story of lipids</vt:lpstr>
      <vt:lpstr>The story of lipids (cont.)</vt:lpstr>
      <vt:lpstr>Atherosclerosis</vt:lpstr>
      <vt:lpstr>Lipid Transport</vt:lpstr>
      <vt:lpstr>HDL and Reverse Cholesterol Transport</vt:lpstr>
      <vt:lpstr>PowerPoint Presentation</vt:lpstr>
      <vt:lpstr>PowerPoint Presentation</vt:lpstr>
      <vt:lpstr>PowerPoint Presentation</vt:lpstr>
      <vt:lpstr>Plasma lipoproteins</vt:lpstr>
      <vt:lpstr>Hereditary Causes of Hyperlipidemia</vt:lpstr>
      <vt:lpstr>Physical findings</vt:lpstr>
      <vt:lpstr>Fredrickson classification of hyperlipidemias</vt:lpstr>
      <vt:lpstr>Primary hypercholesterolemias</vt:lpstr>
      <vt:lpstr>Primary hypertriglyceridemias</vt:lpstr>
      <vt:lpstr>Primary mixed hyperlipidemias</vt:lpstr>
      <vt:lpstr>Causes of Hyperlipidemia </vt:lpstr>
      <vt:lpstr>Dietary sources of Cholesterol</vt:lpstr>
      <vt:lpstr>PowerPoint Presentation</vt:lpstr>
      <vt:lpstr>When to check lipid panel </vt:lpstr>
      <vt:lpstr>PowerPoint Presentation</vt:lpstr>
      <vt:lpstr>Treatment  Targets</vt:lpstr>
      <vt:lpstr>PowerPoint Presentation</vt:lpstr>
      <vt:lpstr>PowerPoint Presentation</vt:lpstr>
      <vt:lpstr>PowerPoint Presentation</vt:lpstr>
      <vt:lpstr>Estimate 10-year risk for ASCVD </vt:lpstr>
      <vt:lpstr>PowerPoint Presentation</vt:lpstr>
      <vt:lpstr>PowerPoint Presentation</vt:lpstr>
      <vt:lpstr>PowerPoint Presentation</vt:lpstr>
      <vt:lpstr>Treatment of Hyperlipidemia</vt:lpstr>
      <vt:lpstr>Medications for Hyperlipidemia</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Hyperlipidemia</dc:title>
  <dc:creator>Michele</dc:creator>
  <cp:lastModifiedBy>Ali Jammah Anwar</cp:lastModifiedBy>
  <cp:revision>43</cp:revision>
  <dcterms:created xsi:type="dcterms:W3CDTF">2007-02-01T22:27:52Z</dcterms:created>
  <dcterms:modified xsi:type="dcterms:W3CDTF">2022-03-03T05:40:51Z</dcterms:modified>
</cp:coreProperties>
</file>