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256" r:id="rId2"/>
    <p:sldId id="474" r:id="rId3"/>
    <p:sldId id="446" r:id="rId4"/>
    <p:sldId id="475" r:id="rId5"/>
    <p:sldId id="476" r:id="rId6"/>
    <p:sldId id="477" r:id="rId7"/>
    <p:sldId id="438" r:id="rId8"/>
    <p:sldId id="421" r:id="rId9"/>
    <p:sldId id="422" r:id="rId10"/>
    <p:sldId id="439" r:id="rId11"/>
    <p:sldId id="478" r:id="rId12"/>
    <p:sldId id="424" r:id="rId13"/>
    <p:sldId id="479" r:id="rId14"/>
    <p:sldId id="480" r:id="rId15"/>
    <p:sldId id="257" r:id="rId16"/>
    <p:sldId id="258" r:id="rId17"/>
    <p:sldId id="259" r:id="rId18"/>
    <p:sldId id="264" r:id="rId19"/>
    <p:sldId id="263" r:id="rId20"/>
    <p:sldId id="265" r:id="rId21"/>
    <p:sldId id="266" r:id="rId22"/>
    <p:sldId id="267" r:id="rId23"/>
    <p:sldId id="269" r:id="rId24"/>
    <p:sldId id="271" r:id="rId25"/>
    <p:sldId id="272" r:id="rId26"/>
    <p:sldId id="274" r:id="rId27"/>
    <p:sldId id="276" r:id="rId28"/>
    <p:sldId id="448" r:id="rId29"/>
    <p:sldId id="368" r:id="rId30"/>
    <p:sldId id="279" r:id="rId31"/>
    <p:sldId id="449" r:id="rId32"/>
    <p:sldId id="451" r:id="rId33"/>
    <p:sldId id="452" r:id="rId34"/>
    <p:sldId id="453" r:id="rId35"/>
    <p:sldId id="273" r:id="rId36"/>
    <p:sldId id="275" r:id="rId37"/>
    <p:sldId id="457" r:id="rId38"/>
    <p:sldId id="260" r:id="rId39"/>
    <p:sldId id="261" r:id="rId40"/>
    <p:sldId id="313" r:id="rId41"/>
    <p:sldId id="315" r:id="rId42"/>
    <p:sldId id="312" r:id="rId43"/>
    <p:sldId id="292" r:id="rId44"/>
    <p:sldId id="293" r:id="rId45"/>
    <p:sldId id="294" r:id="rId46"/>
    <p:sldId id="291" r:id="rId47"/>
    <p:sldId id="311" r:id="rId48"/>
    <p:sldId id="268" r:id="rId49"/>
    <p:sldId id="270" r:id="rId50"/>
    <p:sldId id="454" r:id="rId51"/>
    <p:sldId id="455" r:id="rId52"/>
    <p:sldId id="456" r:id="rId53"/>
    <p:sldId id="306" r:id="rId54"/>
    <p:sldId id="307" r:id="rId55"/>
    <p:sldId id="309" r:id="rId56"/>
    <p:sldId id="367" r:id="rId57"/>
    <p:sldId id="459" r:id="rId58"/>
    <p:sldId id="369" r:id="rId59"/>
    <p:sldId id="370" r:id="rId60"/>
    <p:sldId id="371" r:id="rId61"/>
    <p:sldId id="372" r:id="rId62"/>
    <p:sldId id="466" r:id="rId63"/>
    <p:sldId id="461" r:id="rId64"/>
    <p:sldId id="463" r:id="rId65"/>
    <p:sldId id="464" r:id="rId66"/>
    <p:sldId id="465" r:id="rId67"/>
    <p:sldId id="467" r:id="rId68"/>
    <p:sldId id="468" r:id="rId69"/>
    <p:sldId id="330" r:id="rId70"/>
    <p:sldId id="462" r:id="rId71"/>
    <p:sldId id="460" r:id="rId72"/>
    <p:sldId id="320" r:id="rId73"/>
    <p:sldId id="469" r:id="rId74"/>
    <p:sldId id="470" r:id="rId75"/>
    <p:sldId id="471" r:id="rId76"/>
    <p:sldId id="472" r:id="rId77"/>
    <p:sldId id="473" r:id="rId78"/>
    <p:sldId id="352"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3B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88"/>
    <p:restoredTop sz="91329"/>
  </p:normalViewPr>
  <p:slideViewPr>
    <p:cSldViewPr snapToGrid="0" snapToObjects="1">
      <p:cViewPr varScale="1">
        <p:scale>
          <a:sx n="51" d="100"/>
          <a:sy n="51" d="100"/>
        </p:scale>
        <p:origin x="110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6474D6-39B7-8548-9CFF-B148011F453E}" type="datetimeFigureOut">
              <a:rPr lang="en-US" smtClean="0"/>
              <a:t>2/12/22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A56DE0-9221-0448-A612-CE98E509DA4F}" type="slidenum">
              <a:rPr lang="en-US" smtClean="0"/>
              <a:t>‹#›</a:t>
            </a:fld>
            <a:endParaRPr lang="en-US"/>
          </a:p>
        </p:txBody>
      </p:sp>
    </p:spTree>
    <p:extLst>
      <p:ext uri="{BB962C8B-B14F-4D97-AF65-F5344CB8AC3E}">
        <p14:creationId xmlns:p14="http://schemas.microsoft.com/office/powerpoint/2010/main" val="2942707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AB271-60DC-CA46-B437-85BF3CC8C065}" type="slidenum">
              <a:rPr lang="en-US" smtClean="0"/>
              <a:t>8</a:t>
            </a:fld>
            <a:endParaRPr lang="en-US"/>
          </a:p>
        </p:txBody>
      </p:sp>
    </p:spTree>
    <p:extLst>
      <p:ext uri="{BB962C8B-B14F-4D97-AF65-F5344CB8AC3E}">
        <p14:creationId xmlns:p14="http://schemas.microsoft.com/office/powerpoint/2010/main" val="1170073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967E2-A5F3-D64A-A49D-346DD9556C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6CD759-5882-DA46-B0AD-BC465BD2D0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E8C5BD-B031-A34E-B896-27AB8BBD78DD}"/>
              </a:ext>
            </a:extLst>
          </p:cNvPr>
          <p:cNvSpPr>
            <a:spLocks noGrp="1"/>
          </p:cNvSpPr>
          <p:nvPr>
            <p:ph type="dt" sz="half" idx="10"/>
          </p:nvPr>
        </p:nvSpPr>
        <p:spPr/>
        <p:txBody>
          <a:bodyPr/>
          <a:lstStyle/>
          <a:p>
            <a:fld id="{004AEB3E-3088-8B4D-81B5-0240D64FE0DE}" type="datetimeFigureOut">
              <a:rPr lang="en-US" smtClean="0"/>
              <a:t>2/12/22</a:t>
            </a:fld>
            <a:endParaRPr lang="en-US"/>
          </a:p>
        </p:txBody>
      </p:sp>
      <p:sp>
        <p:nvSpPr>
          <p:cNvPr id="5" name="Footer Placeholder 4">
            <a:extLst>
              <a:ext uri="{FF2B5EF4-FFF2-40B4-BE49-F238E27FC236}">
                <a16:creationId xmlns:a16="http://schemas.microsoft.com/office/drawing/2014/main" id="{C93E7044-84CA-F342-8D64-2B9F53AD38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303CF5-A444-7445-905F-CB9B57ED337A}"/>
              </a:ext>
            </a:extLst>
          </p:cNvPr>
          <p:cNvSpPr>
            <a:spLocks noGrp="1"/>
          </p:cNvSpPr>
          <p:nvPr>
            <p:ph type="sldNum" sz="quarter" idx="12"/>
          </p:nvPr>
        </p:nvSpPr>
        <p:spPr/>
        <p:txBody>
          <a:bodyPr/>
          <a:lstStyle/>
          <a:p>
            <a:fld id="{7AF5DA0B-0A17-B643-AE05-CC2CFE1AA53D}" type="slidenum">
              <a:rPr lang="en-US" smtClean="0"/>
              <a:t>‹#›</a:t>
            </a:fld>
            <a:endParaRPr lang="en-US"/>
          </a:p>
        </p:txBody>
      </p:sp>
    </p:spTree>
    <p:extLst>
      <p:ext uri="{BB962C8B-B14F-4D97-AF65-F5344CB8AC3E}">
        <p14:creationId xmlns:p14="http://schemas.microsoft.com/office/powerpoint/2010/main" val="2000767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99CA-C8E1-5247-AB57-014FE6A7DA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E027FB-D06D-A749-A8E1-0BC262725A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027A3-75E2-BE40-9374-DCC31E3188B5}"/>
              </a:ext>
            </a:extLst>
          </p:cNvPr>
          <p:cNvSpPr>
            <a:spLocks noGrp="1"/>
          </p:cNvSpPr>
          <p:nvPr>
            <p:ph type="dt" sz="half" idx="10"/>
          </p:nvPr>
        </p:nvSpPr>
        <p:spPr/>
        <p:txBody>
          <a:bodyPr/>
          <a:lstStyle/>
          <a:p>
            <a:fld id="{004AEB3E-3088-8B4D-81B5-0240D64FE0DE}" type="datetimeFigureOut">
              <a:rPr lang="en-US" smtClean="0"/>
              <a:t>2/12/22</a:t>
            </a:fld>
            <a:endParaRPr lang="en-US"/>
          </a:p>
        </p:txBody>
      </p:sp>
      <p:sp>
        <p:nvSpPr>
          <p:cNvPr id="5" name="Footer Placeholder 4">
            <a:extLst>
              <a:ext uri="{FF2B5EF4-FFF2-40B4-BE49-F238E27FC236}">
                <a16:creationId xmlns:a16="http://schemas.microsoft.com/office/drawing/2014/main" id="{9430E720-BF84-8B42-A4BF-83AA887718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ABDA14-9AD6-C84A-B84C-CDD24A04D8E8}"/>
              </a:ext>
            </a:extLst>
          </p:cNvPr>
          <p:cNvSpPr>
            <a:spLocks noGrp="1"/>
          </p:cNvSpPr>
          <p:nvPr>
            <p:ph type="sldNum" sz="quarter" idx="12"/>
          </p:nvPr>
        </p:nvSpPr>
        <p:spPr/>
        <p:txBody>
          <a:bodyPr/>
          <a:lstStyle/>
          <a:p>
            <a:fld id="{7AF5DA0B-0A17-B643-AE05-CC2CFE1AA53D}" type="slidenum">
              <a:rPr lang="en-US" smtClean="0"/>
              <a:t>‹#›</a:t>
            </a:fld>
            <a:endParaRPr lang="en-US"/>
          </a:p>
        </p:txBody>
      </p:sp>
    </p:spTree>
    <p:extLst>
      <p:ext uri="{BB962C8B-B14F-4D97-AF65-F5344CB8AC3E}">
        <p14:creationId xmlns:p14="http://schemas.microsoft.com/office/powerpoint/2010/main" val="4014934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4B44B4-014F-9240-A2DB-C326222682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3219D-3E05-B44F-AF5D-263F8199637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5B09A8-2123-F74D-850F-858E9E176ADA}"/>
              </a:ext>
            </a:extLst>
          </p:cNvPr>
          <p:cNvSpPr>
            <a:spLocks noGrp="1"/>
          </p:cNvSpPr>
          <p:nvPr>
            <p:ph type="dt" sz="half" idx="10"/>
          </p:nvPr>
        </p:nvSpPr>
        <p:spPr/>
        <p:txBody>
          <a:bodyPr/>
          <a:lstStyle/>
          <a:p>
            <a:fld id="{004AEB3E-3088-8B4D-81B5-0240D64FE0DE}" type="datetimeFigureOut">
              <a:rPr lang="en-US" smtClean="0"/>
              <a:t>2/12/22</a:t>
            </a:fld>
            <a:endParaRPr lang="en-US"/>
          </a:p>
        </p:txBody>
      </p:sp>
      <p:sp>
        <p:nvSpPr>
          <p:cNvPr id="5" name="Footer Placeholder 4">
            <a:extLst>
              <a:ext uri="{FF2B5EF4-FFF2-40B4-BE49-F238E27FC236}">
                <a16:creationId xmlns:a16="http://schemas.microsoft.com/office/drawing/2014/main" id="{B9E6F926-6E98-9642-BD64-B0804DDE8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EFA7C3-EF43-2447-AB04-6985C68C94BF}"/>
              </a:ext>
            </a:extLst>
          </p:cNvPr>
          <p:cNvSpPr>
            <a:spLocks noGrp="1"/>
          </p:cNvSpPr>
          <p:nvPr>
            <p:ph type="sldNum" sz="quarter" idx="12"/>
          </p:nvPr>
        </p:nvSpPr>
        <p:spPr/>
        <p:txBody>
          <a:bodyPr/>
          <a:lstStyle/>
          <a:p>
            <a:fld id="{7AF5DA0B-0A17-B643-AE05-CC2CFE1AA53D}" type="slidenum">
              <a:rPr lang="en-US" smtClean="0"/>
              <a:t>‹#›</a:t>
            </a:fld>
            <a:endParaRPr lang="en-US"/>
          </a:p>
        </p:txBody>
      </p:sp>
    </p:spTree>
    <p:extLst>
      <p:ext uri="{BB962C8B-B14F-4D97-AF65-F5344CB8AC3E}">
        <p14:creationId xmlns:p14="http://schemas.microsoft.com/office/powerpoint/2010/main" val="1943029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F26E5-A789-9847-AA71-97803560AF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47173B-0B99-454A-B6B3-073AD92E697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8C47C-EDEF-4647-9C7B-224BDB6B2ACB}"/>
              </a:ext>
            </a:extLst>
          </p:cNvPr>
          <p:cNvSpPr>
            <a:spLocks noGrp="1"/>
          </p:cNvSpPr>
          <p:nvPr>
            <p:ph type="dt" sz="half" idx="10"/>
          </p:nvPr>
        </p:nvSpPr>
        <p:spPr/>
        <p:txBody>
          <a:bodyPr/>
          <a:lstStyle/>
          <a:p>
            <a:fld id="{004AEB3E-3088-8B4D-81B5-0240D64FE0DE}" type="datetimeFigureOut">
              <a:rPr lang="en-US" smtClean="0"/>
              <a:t>2/12/22</a:t>
            </a:fld>
            <a:endParaRPr lang="en-US"/>
          </a:p>
        </p:txBody>
      </p:sp>
      <p:sp>
        <p:nvSpPr>
          <p:cNvPr id="5" name="Footer Placeholder 4">
            <a:extLst>
              <a:ext uri="{FF2B5EF4-FFF2-40B4-BE49-F238E27FC236}">
                <a16:creationId xmlns:a16="http://schemas.microsoft.com/office/drawing/2014/main" id="{E06945C1-3676-F04B-8788-841666CEA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68380E-2FE4-744D-9F62-90689F300549}"/>
              </a:ext>
            </a:extLst>
          </p:cNvPr>
          <p:cNvSpPr>
            <a:spLocks noGrp="1"/>
          </p:cNvSpPr>
          <p:nvPr>
            <p:ph type="sldNum" sz="quarter" idx="12"/>
          </p:nvPr>
        </p:nvSpPr>
        <p:spPr/>
        <p:txBody>
          <a:bodyPr/>
          <a:lstStyle/>
          <a:p>
            <a:fld id="{7AF5DA0B-0A17-B643-AE05-CC2CFE1AA53D}" type="slidenum">
              <a:rPr lang="en-US" smtClean="0"/>
              <a:t>‹#›</a:t>
            </a:fld>
            <a:endParaRPr lang="en-US"/>
          </a:p>
        </p:txBody>
      </p:sp>
    </p:spTree>
    <p:extLst>
      <p:ext uri="{BB962C8B-B14F-4D97-AF65-F5344CB8AC3E}">
        <p14:creationId xmlns:p14="http://schemas.microsoft.com/office/powerpoint/2010/main" val="1471843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4FB60-DAFC-F044-A4F5-9E1D4F2319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44853B-ADAA-4B49-8ABD-034F75ACDB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D19528D-C2C2-964D-AD60-337799A81476}"/>
              </a:ext>
            </a:extLst>
          </p:cNvPr>
          <p:cNvSpPr>
            <a:spLocks noGrp="1"/>
          </p:cNvSpPr>
          <p:nvPr>
            <p:ph type="dt" sz="half" idx="10"/>
          </p:nvPr>
        </p:nvSpPr>
        <p:spPr/>
        <p:txBody>
          <a:bodyPr/>
          <a:lstStyle/>
          <a:p>
            <a:fld id="{004AEB3E-3088-8B4D-81B5-0240D64FE0DE}" type="datetimeFigureOut">
              <a:rPr lang="en-US" smtClean="0"/>
              <a:t>2/12/22</a:t>
            </a:fld>
            <a:endParaRPr lang="en-US"/>
          </a:p>
        </p:txBody>
      </p:sp>
      <p:sp>
        <p:nvSpPr>
          <p:cNvPr id="5" name="Footer Placeholder 4">
            <a:extLst>
              <a:ext uri="{FF2B5EF4-FFF2-40B4-BE49-F238E27FC236}">
                <a16:creationId xmlns:a16="http://schemas.microsoft.com/office/drawing/2014/main" id="{E2251C3A-9042-1247-AC61-9CCCB76A53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431F35-640F-5148-8584-D216DD93AD90}"/>
              </a:ext>
            </a:extLst>
          </p:cNvPr>
          <p:cNvSpPr>
            <a:spLocks noGrp="1"/>
          </p:cNvSpPr>
          <p:nvPr>
            <p:ph type="sldNum" sz="quarter" idx="12"/>
          </p:nvPr>
        </p:nvSpPr>
        <p:spPr/>
        <p:txBody>
          <a:bodyPr/>
          <a:lstStyle/>
          <a:p>
            <a:fld id="{7AF5DA0B-0A17-B643-AE05-CC2CFE1AA53D}" type="slidenum">
              <a:rPr lang="en-US" smtClean="0"/>
              <a:t>‹#›</a:t>
            </a:fld>
            <a:endParaRPr lang="en-US"/>
          </a:p>
        </p:txBody>
      </p:sp>
    </p:spTree>
    <p:extLst>
      <p:ext uri="{BB962C8B-B14F-4D97-AF65-F5344CB8AC3E}">
        <p14:creationId xmlns:p14="http://schemas.microsoft.com/office/powerpoint/2010/main" val="2261482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4CBA-50C5-4E49-BD9F-4405AF041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D031B6-542F-2F4E-9DD5-AF156B5CDA9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A04522-6C13-BB49-BDD8-3FEC92CA358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69131A-C361-7E40-98D3-98949F006DAA}"/>
              </a:ext>
            </a:extLst>
          </p:cNvPr>
          <p:cNvSpPr>
            <a:spLocks noGrp="1"/>
          </p:cNvSpPr>
          <p:nvPr>
            <p:ph type="dt" sz="half" idx="10"/>
          </p:nvPr>
        </p:nvSpPr>
        <p:spPr/>
        <p:txBody>
          <a:bodyPr/>
          <a:lstStyle/>
          <a:p>
            <a:fld id="{004AEB3E-3088-8B4D-81B5-0240D64FE0DE}" type="datetimeFigureOut">
              <a:rPr lang="en-US" smtClean="0"/>
              <a:t>2/12/22</a:t>
            </a:fld>
            <a:endParaRPr lang="en-US"/>
          </a:p>
        </p:txBody>
      </p:sp>
      <p:sp>
        <p:nvSpPr>
          <p:cNvPr id="6" name="Footer Placeholder 5">
            <a:extLst>
              <a:ext uri="{FF2B5EF4-FFF2-40B4-BE49-F238E27FC236}">
                <a16:creationId xmlns:a16="http://schemas.microsoft.com/office/drawing/2014/main" id="{F3525661-3400-F24B-81EB-C1C84734DB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AC511B-E3F4-5643-8D8A-B908BB528A80}"/>
              </a:ext>
            </a:extLst>
          </p:cNvPr>
          <p:cNvSpPr>
            <a:spLocks noGrp="1"/>
          </p:cNvSpPr>
          <p:nvPr>
            <p:ph type="sldNum" sz="quarter" idx="12"/>
          </p:nvPr>
        </p:nvSpPr>
        <p:spPr/>
        <p:txBody>
          <a:bodyPr/>
          <a:lstStyle/>
          <a:p>
            <a:fld id="{7AF5DA0B-0A17-B643-AE05-CC2CFE1AA53D}" type="slidenum">
              <a:rPr lang="en-US" smtClean="0"/>
              <a:t>‹#›</a:t>
            </a:fld>
            <a:endParaRPr lang="en-US"/>
          </a:p>
        </p:txBody>
      </p:sp>
    </p:spTree>
    <p:extLst>
      <p:ext uri="{BB962C8B-B14F-4D97-AF65-F5344CB8AC3E}">
        <p14:creationId xmlns:p14="http://schemas.microsoft.com/office/powerpoint/2010/main" val="3153137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AF7D-0997-184C-BBF4-E14BA31911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FE6FE2-4D71-5940-B75A-EAC8E2091A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5C9215B-8010-2E48-B3C6-CE7E3EF4FE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ECD79C-A37B-AD47-9C4E-29D1CFEF89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673BAA1-2F0D-534E-8E23-585D116B312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CFA9D0-3761-6640-8DAA-4C469E16017A}"/>
              </a:ext>
            </a:extLst>
          </p:cNvPr>
          <p:cNvSpPr>
            <a:spLocks noGrp="1"/>
          </p:cNvSpPr>
          <p:nvPr>
            <p:ph type="dt" sz="half" idx="10"/>
          </p:nvPr>
        </p:nvSpPr>
        <p:spPr/>
        <p:txBody>
          <a:bodyPr/>
          <a:lstStyle/>
          <a:p>
            <a:fld id="{004AEB3E-3088-8B4D-81B5-0240D64FE0DE}" type="datetimeFigureOut">
              <a:rPr lang="en-US" smtClean="0"/>
              <a:t>2/12/22</a:t>
            </a:fld>
            <a:endParaRPr lang="en-US"/>
          </a:p>
        </p:txBody>
      </p:sp>
      <p:sp>
        <p:nvSpPr>
          <p:cNvPr id="8" name="Footer Placeholder 7">
            <a:extLst>
              <a:ext uri="{FF2B5EF4-FFF2-40B4-BE49-F238E27FC236}">
                <a16:creationId xmlns:a16="http://schemas.microsoft.com/office/drawing/2014/main" id="{51237057-6401-9B4E-92B5-8A026B7333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304800-438A-B24C-8689-26565C5DBE29}"/>
              </a:ext>
            </a:extLst>
          </p:cNvPr>
          <p:cNvSpPr>
            <a:spLocks noGrp="1"/>
          </p:cNvSpPr>
          <p:nvPr>
            <p:ph type="sldNum" sz="quarter" idx="12"/>
          </p:nvPr>
        </p:nvSpPr>
        <p:spPr/>
        <p:txBody>
          <a:bodyPr/>
          <a:lstStyle/>
          <a:p>
            <a:fld id="{7AF5DA0B-0A17-B643-AE05-CC2CFE1AA53D}" type="slidenum">
              <a:rPr lang="en-US" smtClean="0"/>
              <a:t>‹#›</a:t>
            </a:fld>
            <a:endParaRPr lang="en-US"/>
          </a:p>
        </p:txBody>
      </p:sp>
    </p:spTree>
    <p:extLst>
      <p:ext uri="{BB962C8B-B14F-4D97-AF65-F5344CB8AC3E}">
        <p14:creationId xmlns:p14="http://schemas.microsoft.com/office/powerpoint/2010/main" val="290992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EA45F-98F6-7F45-83AC-B69DCDFEF0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1F91B2-C3E1-884B-B2E0-6B4221B9F923}"/>
              </a:ext>
            </a:extLst>
          </p:cNvPr>
          <p:cNvSpPr>
            <a:spLocks noGrp="1"/>
          </p:cNvSpPr>
          <p:nvPr>
            <p:ph type="dt" sz="half" idx="10"/>
          </p:nvPr>
        </p:nvSpPr>
        <p:spPr/>
        <p:txBody>
          <a:bodyPr/>
          <a:lstStyle/>
          <a:p>
            <a:fld id="{004AEB3E-3088-8B4D-81B5-0240D64FE0DE}" type="datetimeFigureOut">
              <a:rPr lang="en-US" smtClean="0"/>
              <a:t>2/12/22</a:t>
            </a:fld>
            <a:endParaRPr lang="en-US"/>
          </a:p>
        </p:txBody>
      </p:sp>
      <p:sp>
        <p:nvSpPr>
          <p:cNvPr id="4" name="Footer Placeholder 3">
            <a:extLst>
              <a:ext uri="{FF2B5EF4-FFF2-40B4-BE49-F238E27FC236}">
                <a16:creationId xmlns:a16="http://schemas.microsoft.com/office/drawing/2014/main" id="{A2F9D20E-EA2D-E544-8D8E-42CC7A5DF6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2E962F-A8FD-E44C-A2C1-B73AF38B2F28}"/>
              </a:ext>
            </a:extLst>
          </p:cNvPr>
          <p:cNvSpPr>
            <a:spLocks noGrp="1"/>
          </p:cNvSpPr>
          <p:nvPr>
            <p:ph type="sldNum" sz="quarter" idx="12"/>
          </p:nvPr>
        </p:nvSpPr>
        <p:spPr/>
        <p:txBody>
          <a:bodyPr/>
          <a:lstStyle/>
          <a:p>
            <a:fld id="{7AF5DA0B-0A17-B643-AE05-CC2CFE1AA53D}" type="slidenum">
              <a:rPr lang="en-US" smtClean="0"/>
              <a:t>‹#›</a:t>
            </a:fld>
            <a:endParaRPr lang="en-US"/>
          </a:p>
        </p:txBody>
      </p:sp>
    </p:spTree>
    <p:extLst>
      <p:ext uri="{BB962C8B-B14F-4D97-AF65-F5344CB8AC3E}">
        <p14:creationId xmlns:p14="http://schemas.microsoft.com/office/powerpoint/2010/main" val="2711917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22E429-EE9E-1247-B498-1E7D438315AD}"/>
              </a:ext>
            </a:extLst>
          </p:cNvPr>
          <p:cNvSpPr>
            <a:spLocks noGrp="1"/>
          </p:cNvSpPr>
          <p:nvPr>
            <p:ph type="dt" sz="half" idx="10"/>
          </p:nvPr>
        </p:nvSpPr>
        <p:spPr/>
        <p:txBody>
          <a:bodyPr/>
          <a:lstStyle/>
          <a:p>
            <a:fld id="{004AEB3E-3088-8B4D-81B5-0240D64FE0DE}" type="datetimeFigureOut">
              <a:rPr lang="en-US" smtClean="0"/>
              <a:t>2/12/22</a:t>
            </a:fld>
            <a:endParaRPr lang="en-US"/>
          </a:p>
        </p:txBody>
      </p:sp>
      <p:sp>
        <p:nvSpPr>
          <p:cNvPr id="3" name="Footer Placeholder 2">
            <a:extLst>
              <a:ext uri="{FF2B5EF4-FFF2-40B4-BE49-F238E27FC236}">
                <a16:creationId xmlns:a16="http://schemas.microsoft.com/office/drawing/2014/main" id="{0DB96809-EA84-3741-9527-31FFAA2EA8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E1C2B9-B56D-ED49-9999-3C50C3CED5DE}"/>
              </a:ext>
            </a:extLst>
          </p:cNvPr>
          <p:cNvSpPr>
            <a:spLocks noGrp="1"/>
          </p:cNvSpPr>
          <p:nvPr>
            <p:ph type="sldNum" sz="quarter" idx="12"/>
          </p:nvPr>
        </p:nvSpPr>
        <p:spPr/>
        <p:txBody>
          <a:bodyPr/>
          <a:lstStyle/>
          <a:p>
            <a:fld id="{7AF5DA0B-0A17-B643-AE05-CC2CFE1AA53D}" type="slidenum">
              <a:rPr lang="en-US" smtClean="0"/>
              <a:t>‹#›</a:t>
            </a:fld>
            <a:endParaRPr lang="en-US"/>
          </a:p>
        </p:txBody>
      </p:sp>
    </p:spTree>
    <p:extLst>
      <p:ext uri="{BB962C8B-B14F-4D97-AF65-F5344CB8AC3E}">
        <p14:creationId xmlns:p14="http://schemas.microsoft.com/office/powerpoint/2010/main" val="15063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C8B82-95B3-CF4E-89FF-D285A96C5F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53A52F-87CE-034F-8ED6-D469357833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A4F6C7-1696-D443-B0E8-C5AF02E4E5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984BE6-1D32-FE4E-B294-A5701809743F}"/>
              </a:ext>
            </a:extLst>
          </p:cNvPr>
          <p:cNvSpPr>
            <a:spLocks noGrp="1"/>
          </p:cNvSpPr>
          <p:nvPr>
            <p:ph type="dt" sz="half" idx="10"/>
          </p:nvPr>
        </p:nvSpPr>
        <p:spPr/>
        <p:txBody>
          <a:bodyPr/>
          <a:lstStyle/>
          <a:p>
            <a:fld id="{004AEB3E-3088-8B4D-81B5-0240D64FE0DE}" type="datetimeFigureOut">
              <a:rPr lang="en-US" smtClean="0"/>
              <a:t>2/12/22</a:t>
            </a:fld>
            <a:endParaRPr lang="en-US"/>
          </a:p>
        </p:txBody>
      </p:sp>
      <p:sp>
        <p:nvSpPr>
          <p:cNvPr id="6" name="Footer Placeholder 5">
            <a:extLst>
              <a:ext uri="{FF2B5EF4-FFF2-40B4-BE49-F238E27FC236}">
                <a16:creationId xmlns:a16="http://schemas.microsoft.com/office/drawing/2014/main" id="{FA73069B-0A92-074B-9415-3B418C0559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00D179-9E6C-9445-AE6F-8F85382C8F36}"/>
              </a:ext>
            </a:extLst>
          </p:cNvPr>
          <p:cNvSpPr>
            <a:spLocks noGrp="1"/>
          </p:cNvSpPr>
          <p:nvPr>
            <p:ph type="sldNum" sz="quarter" idx="12"/>
          </p:nvPr>
        </p:nvSpPr>
        <p:spPr/>
        <p:txBody>
          <a:bodyPr/>
          <a:lstStyle/>
          <a:p>
            <a:fld id="{7AF5DA0B-0A17-B643-AE05-CC2CFE1AA53D}" type="slidenum">
              <a:rPr lang="en-US" smtClean="0"/>
              <a:t>‹#›</a:t>
            </a:fld>
            <a:endParaRPr lang="en-US"/>
          </a:p>
        </p:txBody>
      </p:sp>
    </p:spTree>
    <p:extLst>
      <p:ext uri="{BB962C8B-B14F-4D97-AF65-F5344CB8AC3E}">
        <p14:creationId xmlns:p14="http://schemas.microsoft.com/office/powerpoint/2010/main" val="1932623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722EE-9DED-474C-B672-4E23927D38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01B5F7-D770-DF4E-9187-762E2BB68C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450A61-4C84-8146-9107-A908F3DEE3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77302D5-3106-E344-A740-92341BDCF192}"/>
              </a:ext>
            </a:extLst>
          </p:cNvPr>
          <p:cNvSpPr>
            <a:spLocks noGrp="1"/>
          </p:cNvSpPr>
          <p:nvPr>
            <p:ph type="dt" sz="half" idx="10"/>
          </p:nvPr>
        </p:nvSpPr>
        <p:spPr/>
        <p:txBody>
          <a:bodyPr/>
          <a:lstStyle/>
          <a:p>
            <a:fld id="{004AEB3E-3088-8B4D-81B5-0240D64FE0DE}" type="datetimeFigureOut">
              <a:rPr lang="en-US" smtClean="0"/>
              <a:t>2/12/22</a:t>
            </a:fld>
            <a:endParaRPr lang="en-US"/>
          </a:p>
        </p:txBody>
      </p:sp>
      <p:sp>
        <p:nvSpPr>
          <p:cNvPr id="6" name="Footer Placeholder 5">
            <a:extLst>
              <a:ext uri="{FF2B5EF4-FFF2-40B4-BE49-F238E27FC236}">
                <a16:creationId xmlns:a16="http://schemas.microsoft.com/office/drawing/2014/main" id="{6FABAC61-84DA-D340-8E30-8BEC6F554E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6291A9-F80A-2542-A222-CF79340ADC2D}"/>
              </a:ext>
            </a:extLst>
          </p:cNvPr>
          <p:cNvSpPr>
            <a:spLocks noGrp="1"/>
          </p:cNvSpPr>
          <p:nvPr>
            <p:ph type="sldNum" sz="quarter" idx="12"/>
          </p:nvPr>
        </p:nvSpPr>
        <p:spPr/>
        <p:txBody>
          <a:bodyPr/>
          <a:lstStyle/>
          <a:p>
            <a:fld id="{7AF5DA0B-0A17-B643-AE05-CC2CFE1AA53D}" type="slidenum">
              <a:rPr lang="en-US" smtClean="0"/>
              <a:t>‹#›</a:t>
            </a:fld>
            <a:endParaRPr lang="en-US"/>
          </a:p>
        </p:txBody>
      </p:sp>
    </p:spTree>
    <p:extLst>
      <p:ext uri="{BB962C8B-B14F-4D97-AF65-F5344CB8AC3E}">
        <p14:creationId xmlns:p14="http://schemas.microsoft.com/office/powerpoint/2010/main" val="2791151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897F76-B2F9-0C4C-AF27-81E052683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BA4374-87A4-9543-9E45-B1963D59C1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15F7F-AD7B-F84E-8B77-B5302477BE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4AEB3E-3088-8B4D-81B5-0240D64FE0DE}" type="datetimeFigureOut">
              <a:rPr lang="en-US" smtClean="0"/>
              <a:t>2/12/22</a:t>
            </a:fld>
            <a:endParaRPr lang="en-US"/>
          </a:p>
        </p:txBody>
      </p:sp>
      <p:sp>
        <p:nvSpPr>
          <p:cNvPr id="5" name="Footer Placeholder 4">
            <a:extLst>
              <a:ext uri="{FF2B5EF4-FFF2-40B4-BE49-F238E27FC236}">
                <a16:creationId xmlns:a16="http://schemas.microsoft.com/office/drawing/2014/main" id="{B4861AA6-BA2F-AC4E-B8F6-CD5F34CF16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B9354C-AB3B-C147-8038-5712536506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F5DA0B-0A17-B643-AE05-CC2CFE1AA53D}" type="slidenum">
              <a:rPr lang="en-US" smtClean="0"/>
              <a:t>‹#›</a:t>
            </a:fld>
            <a:endParaRPr lang="en-US"/>
          </a:p>
        </p:txBody>
      </p:sp>
    </p:spTree>
    <p:extLst>
      <p:ext uri="{BB962C8B-B14F-4D97-AF65-F5344CB8AC3E}">
        <p14:creationId xmlns:p14="http://schemas.microsoft.com/office/powerpoint/2010/main" val="4149750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2.xml"/><Relationship Id="rId5" Type="http://schemas.openxmlformats.org/officeDocument/2006/relationships/image" Target="../media/image31.tiff"/><Relationship Id="rId4" Type="http://schemas.openxmlformats.org/officeDocument/2006/relationships/image" Target="../media/image30.tiff"/></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emf"/><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5F424-B415-5A46-91DE-A5C427191E88}"/>
              </a:ext>
            </a:extLst>
          </p:cNvPr>
          <p:cNvSpPr>
            <a:spLocks noGrp="1"/>
          </p:cNvSpPr>
          <p:nvPr>
            <p:ph type="ctrTitle"/>
          </p:nvPr>
        </p:nvSpPr>
        <p:spPr/>
        <p:txBody>
          <a:bodyPr/>
          <a:lstStyle/>
          <a:p>
            <a:r>
              <a:rPr lang="en-US" dirty="0"/>
              <a:t>Use of Antibiotics and its stewardship </a:t>
            </a:r>
            <a:endParaRPr lang="en-US" dirty="0">
              <a:effectLst/>
            </a:endParaRPr>
          </a:p>
        </p:txBody>
      </p:sp>
      <p:sp>
        <p:nvSpPr>
          <p:cNvPr id="5" name="TextBox 4">
            <a:extLst>
              <a:ext uri="{FF2B5EF4-FFF2-40B4-BE49-F238E27FC236}">
                <a16:creationId xmlns:a16="http://schemas.microsoft.com/office/drawing/2014/main" id="{14ECAC0C-EE96-FC47-812B-5EE63C9FD9A2}"/>
              </a:ext>
            </a:extLst>
          </p:cNvPr>
          <p:cNvSpPr txBox="1"/>
          <p:nvPr/>
        </p:nvSpPr>
        <p:spPr>
          <a:xfrm>
            <a:off x="5229225" y="4257675"/>
            <a:ext cx="2192203" cy="1384995"/>
          </a:xfrm>
          <a:prstGeom prst="rect">
            <a:avLst/>
          </a:prstGeom>
          <a:noFill/>
        </p:spPr>
        <p:txBody>
          <a:bodyPr wrap="none" rtlCol="0">
            <a:spAutoFit/>
          </a:bodyPr>
          <a:lstStyle/>
          <a:p>
            <a:r>
              <a:rPr lang="en-US" sz="2800" dirty="0"/>
              <a:t>Naif Alotaibi</a:t>
            </a:r>
          </a:p>
          <a:p>
            <a:r>
              <a:rPr lang="en-US" sz="2800" dirty="0"/>
              <a:t>ID consultant </a:t>
            </a:r>
          </a:p>
          <a:p>
            <a:r>
              <a:rPr lang="en-US" sz="2800" dirty="0"/>
              <a:t>   KSUMC</a:t>
            </a:r>
          </a:p>
        </p:txBody>
      </p:sp>
    </p:spTree>
    <p:extLst>
      <p:ext uri="{BB962C8B-B14F-4D97-AF65-F5344CB8AC3E}">
        <p14:creationId xmlns:p14="http://schemas.microsoft.com/office/powerpoint/2010/main" val="887499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9463" y="487680"/>
            <a:ext cx="7489923" cy="56892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p:nvPr/>
        </p:nvSpPr>
        <p:spPr>
          <a:xfrm>
            <a:off x="3686607" y="6550347"/>
            <a:ext cx="6096000" cy="276999"/>
          </a:xfrm>
          <a:prstGeom prst="rect">
            <a:avLst/>
          </a:prstGeom>
        </p:spPr>
        <p:txBody>
          <a:bodyPr>
            <a:spAutoFit/>
          </a:bodyPr>
          <a:lstStyle/>
          <a:p>
            <a:r>
              <a:rPr lang="en-US" sz="1200" dirty="0"/>
              <a:t>Source: The Review on Antimicrobial Resistance, Jim O'Neill, 2014</a:t>
            </a:r>
            <a:endParaRPr lang="ar-SA" sz="1200" dirty="0"/>
          </a:p>
        </p:txBody>
      </p:sp>
      <p:pic>
        <p:nvPicPr>
          <p:cNvPr id="9" name="Picture 8"/>
          <p:cNvPicPr>
            <a:picLocks noChangeAspect="1"/>
          </p:cNvPicPr>
          <p:nvPr/>
        </p:nvPicPr>
        <p:blipFill>
          <a:blip r:embed="rId3"/>
          <a:stretch>
            <a:fillRect/>
          </a:stretch>
        </p:blipFill>
        <p:spPr>
          <a:xfrm>
            <a:off x="9584352" y="6340256"/>
            <a:ext cx="2096786" cy="420182"/>
          </a:xfrm>
          <a:prstGeom prst="rect">
            <a:avLst/>
          </a:prstGeom>
        </p:spPr>
      </p:pic>
      <p:pic>
        <p:nvPicPr>
          <p:cNvPr id="10" name="Content Placeholder 3">
            <a:extLst>
              <a:ext uri="{FF2B5EF4-FFF2-40B4-BE49-F238E27FC236}">
                <a16:creationId xmlns:a16="http://schemas.microsoft.com/office/drawing/2014/main" id="{B15D5FF0-B350-3C47-95B3-5C58700C211C}"/>
              </a:ext>
            </a:extLst>
          </p:cNvPr>
          <p:cNvPicPr>
            <a:picLocks noGrp="1" noChangeAspect="1"/>
          </p:cNvPicPr>
          <p:nvPr>
            <p:ph idx="1"/>
          </p:nvPr>
        </p:nvPicPr>
        <p:blipFill>
          <a:blip r:embed="rId4"/>
          <a:stretch>
            <a:fillRect/>
          </a:stretch>
        </p:blipFill>
        <p:spPr>
          <a:xfrm>
            <a:off x="9073010" y="1407295"/>
            <a:ext cx="1419193" cy="875845"/>
          </a:xfrm>
          <a:prstGeom prst="rect">
            <a:avLst/>
          </a:prstGeom>
        </p:spPr>
      </p:pic>
    </p:spTree>
    <p:extLst>
      <p:ext uri="{BB962C8B-B14F-4D97-AF65-F5344CB8AC3E}">
        <p14:creationId xmlns:p14="http://schemas.microsoft.com/office/powerpoint/2010/main" val="3387308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5F32-9554-4E4D-AC77-B76C65A42308}"/>
              </a:ext>
            </a:extLst>
          </p:cNvPr>
          <p:cNvSpPr>
            <a:spLocks noGrp="1"/>
          </p:cNvSpPr>
          <p:nvPr>
            <p:ph type="title"/>
          </p:nvPr>
        </p:nvSpPr>
        <p:spPr/>
        <p:txBody>
          <a:bodyPr/>
          <a:lstStyle/>
          <a:p>
            <a:r>
              <a:rPr lang="en-US" sz="3200" dirty="0"/>
              <a:t>Global Response to AMR </a:t>
            </a:r>
            <a:br>
              <a:rPr lang="en-US" dirty="0"/>
            </a:br>
            <a:endParaRPr lang="en-US" dirty="0"/>
          </a:p>
        </p:txBody>
      </p:sp>
      <p:pic>
        <p:nvPicPr>
          <p:cNvPr id="4" name="Content Placeholder 3">
            <a:extLst>
              <a:ext uri="{FF2B5EF4-FFF2-40B4-BE49-F238E27FC236}">
                <a16:creationId xmlns:a16="http://schemas.microsoft.com/office/drawing/2014/main" id="{E53175B2-DA72-9D4A-8DA1-3814C93CE950}"/>
              </a:ext>
            </a:extLst>
          </p:cNvPr>
          <p:cNvPicPr>
            <a:picLocks noGrp="1" noChangeAspect="1"/>
          </p:cNvPicPr>
          <p:nvPr>
            <p:ph idx="1"/>
          </p:nvPr>
        </p:nvPicPr>
        <p:blipFill>
          <a:blip r:embed="rId2"/>
          <a:stretch>
            <a:fillRect/>
          </a:stretch>
        </p:blipFill>
        <p:spPr>
          <a:xfrm>
            <a:off x="9078106" y="1289154"/>
            <a:ext cx="2400300" cy="2978319"/>
          </a:xfrm>
          <a:prstGeom prst="rect">
            <a:avLst/>
          </a:prstGeom>
        </p:spPr>
      </p:pic>
      <p:pic>
        <p:nvPicPr>
          <p:cNvPr id="5" name="Picture 4">
            <a:extLst>
              <a:ext uri="{FF2B5EF4-FFF2-40B4-BE49-F238E27FC236}">
                <a16:creationId xmlns:a16="http://schemas.microsoft.com/office/drawing/2014/main" id="{6415A846-DD2B-6C47-868D-336834147FB9}"/>
              </a:ext>
            </a:extLst>
          </p:cNvPr>
          <p:cNvPicPr>
            <a:picLocks noChangeAspect="1"/>
          </p:cNvPicPr>
          <p:nvPr/>
        </p:nvPicPr>
        <p:blipFill>
          <a:blip r:embed="rId3"/>
          <a:stretch>
            <a:fillRect/>
          </a:stretch>
        </p:blipFill>
        <p:spPr>
          <a:xfrm>
            <a:off x="9078107" y="4393158"/>
            <a:ext cx="2400300" cy="1842750"/>
          </a:xfrm>
          <a:prstGeom prst="rect">
            <a:avLst/>
          </a:prstGeom>
        </p:spPr>
      </p:pic>
      <p:sp>
        <p:nvSpPr>
          <p:cNvPr id="6" name="TextBox 5">
            <a:extLst>
              <a:ext uri="{FF2B5EF4-FFF2-40B4-BE49-F238E27FC236}">
                <a16:creationId xmlns:a16="http://schemas.microsoft.com/office/drawing/2014/main" id="{496D929F-D5C4-BD42-A411-12BD402D45C7}"/>
              </a:ext>
            </a:extLst>
          </p:cNvPr>
          <p:cNvSpPr txBox="1"/>
          <p:nvPr/>
        </p:nvSpPr>
        <p:spPr>
          <a:xfrm>
            <a:off x="689548" y="1978701"/>
            <a:ext cx="4946753" cy="369332"/>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2D35B839-7DA7-454F-BE38-32F593592084}"/>
              </a:ext>
            </a:extLst>
          </p:cNvPr>
          <p:cNvSpPr txBox="1"/>
          <p:nvPr/>
        </p:nvSpPr>
        <p:spPr>
          <a:xfrm>
            <a:off x="1199214" y="2086925"/>
            <a:ext cx="6835514" cy="3785652"/>
          </a:xfrm>
          <a:prstGeom prst="rect">
            <a:avLst/>
          </a:prstGeom>
          <a:noFill/>
        </p:spPr>
        <p:txBody>
          <a:bodyPr wrap="square" rtlCol="0">
            <a:spAutoFit/>
          </a:bodyPr>
          <a:lstStyle/>
          <a:p>
            <a:r>
              <a:rPr lang="en-US" sz="2400" dirty="0"/>
              <a:t>The </a:t>
            </a:r>
            <a:r>
              <a:rPr lang="en-US" sz="2400" dirty="0">
                <a:solidFill>
                  <a:srgbClr val="FF0000"/>
                </a:solidFill>
              </a:rPr>
              <a:t>G7</a:t>
            </a:r>
            <a:r>
              <a:rPr lang="en-US" sz="2400" dirty="0"/>
              <a:t> and </a:t>
            </a:r>
            <a:r>
              <a:rPr lang="en-US" sz="2400" dirty="0">
                <a:solidFill>
                  <a:srgbClr val="FF0000"/>
                </a:solidFill>
              </a:rPr>
              <a:t>G20</a:t>
            </a:r>
            <a:r>
              <a:rPr lang="en-US" sz="2400" dirty="0"/>
              <a:t> have been seized with the issue for several years </a:t>
            </a:r>
          </a:p>
          <a:p>
            <a:r>
              <a:rPr lang="en-US" sz="2400" dirty="0"/>
              <a:t>• Global AMR Research and Development Collaboration Hub (June 2017) </a:t>
            </a:r>
          </a:p>
          <a:p>
            <a:r>
              <a:rPr lang="en-US" sz="2400" dirty="0">
                <a:solidFill>
                  <a:srgbClr val="FF0000"/>
                </a:solidFill>
              </a:rPr>
              <a:t>UN General Assembly </a:t>
            </a:r>
            <a:r>
              <a:rPr lang="en-US" sz="2400" dirty="0"/>
              <a:t>High Level Meeting (September 2016) </a:t>
            </a:r>
          </a:p>
          <a:p>
            <a:r>
              <a:rPr lang="en-US" sz="2400" dirty="0"/>
              <a:t>Agreement to develop and implement national action plans </a:t>
            </a:r>
          </a:p>
          <a:p>
            <a:r>
              <a:rPr lang="en-US" sz="2400" dirty="0"/>
              <a:t>.Only 4th health issue taken up in 72 years </a:t>
            </a:r>
          </a:p>
          <a:p>
            <a:endParaRPr lang="en-US" sz="2400" dirty="0">
              <a:effectLst/>
            </a:endParaRPr>
          </a:p>
        </p:txBody>
      </p:sp>
    </p:spTree>
    <p:extLst>
      <p:ext uri="{BB962C8B-B14F-4D97-AF65-F5344CB8AC3E}">
        <p14:creationId xmlns:p14="http://schemas.microsoft.com/office/powerpoint/2010/main" val="706981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09F93-C553-244D-87D5-0041FF5157A3}"/>
              </a:ext>
            </a:extLst>
          </p:cNvPr>
          <p:cNvSpPr>
            <a:spLocks noGrp="1"/>
          </p:cNvSpPr>
          <p:nvPr>
            <p:ph type="title"/>
          </p:nvPr>
        </p:nvSpPr>
        <p:spPr>
          <a:xfrm>
            <a:off x="110622" y="1690689"/>
            <a:ext cx="10515600" cy="471488"/>
          </a:xfrm>
        </p:spPr>
        <p:txBody>
          <a:bodyPr>
            <a:normAutofit fontScale="90000"/>
          </a:bodyPr>
          <a:lstStyle/>
          <a:p>
            <a:r>
              <a:rPr lang="en-US" sz="3100" dirty="0"/>
              <a:t>AMR surveillance programs are being conducted in 147 countries worldwide</a:t>
            </a:r>
            <a:br>
              <a:rPr lang="en-US" dirty="0"/>
            </a:br>
            <a:br>
              <a:rPr lang="en-US" dirty="0"/>
            </a:br>
            <a:endParaRPr lang="en-US" dirty="0"/>
          </a:p>
        </p:txBody>
      </p:sp>
      <p:pic>
        <p:nvPicPr>
          <p:cNvPr id="4" name="Content Placeholder 3">
            <a:extLst>
              <a:ext uri="{FF2B5EF4-FFF2-40B4-BE49-F238E27FC236}">
                <a16:creationId xmlns:a16="http://schemas.microsoft.com/office/drawing/2014/main" id="{9669E245-97D4-6E4E-914B-F4D6E72A03D9}"/>
              </a:ext>
            </a:extLst>
          </p:cNvPr>
          <p:cNvPicPr>
            <a:picLocks noGrp="1" noChangeAspect="1"/>
          </p:cNvPicPr>
          <p:nvPr>
            <p:ph idx="1"/>
          </p:nvPr>
        </p:nvPicPr>
        <p:blipFill>
          <a:blip r:embed="rId2"/>
          <a:stretch>
            <a:fillRect/>
          </a:stretch>
        </p:blipFill>
        <p:spPr>
          <a:xfrm>
            <a:off x="1" y="1690689"/>
            <a:ext cx="11870266" cy="4540778"/>
          </a:xfrm>
          <a:prstGeom prst="rect">
            <a:avLst/>
          </a:prstGeom>
        </p:spPr>
      </p:pic>
      <p:pic>
        <p:nvPicPr>
          <p:cNvPr id="5" name="Picture 4">
            <a:extLst>
              <a:ext uri="{FF2B5EF4-FFF2-40B4-BE49-F238E27FC236}">
                <a16:creationId xmlns:a16="http://schemas.microsoft.com/office/drawing/2014/main" id="{13AA285E-339C-774D-8BB0-518E7FF934A3}"/>
              </a:ext>
            </a:extLst>
          </p:cNvPr>
          <p:cNvPicPr>
            <a:picLocks noChangeAspect="1"/>
          </p:cNvPicPr>
          <p:nvPr/>
        </p:nvPicPr>
        <p:blipFill>
          <a:blip r:embed="rId3"/>
          <a:stretch>
            <a:fillRect/>
          </a:stretch>
        </p:blipFill>
        <p:spPr>
          <a:xfrm>
            <a:off x="4778132" y="6563110"/>
            <a:ext cx="2314003" cy="118234"/>
          </a:xfrm>
          <a:prstGeom prst="rect">
            <a:avLst/>
          </a:prstGeom>
        </p:spPr>
      </p:pic>
    </p:spTree>
    <p:extLst>
      <p:ext uri="{BB962C8B-B14F-4D97-AF65-F5344CB8AC3E}">
        <p14:creationId xmlns:p14="http://schemas.microsoft.com/office/powerpoint/2010/main" val="1402583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984" y="224839"/>
            <a:ext cx="10515600" cy="1325563"/>
          </a:xfrm>
        </p:spPr>
        <p:txBody>
          <a:bodyPr>
            <a:normAutofit/>
          </a:bodyPr>
          <a:lstStyle/>
          <a:p>
            <a:r>
              <a:rPr lang="en-US" sz="2800" dirty="0"/>
              <a:t>Global Response to AMR</a:t>
            </a:r>
            <a:endParaRPr lang="ar-SA" sz="2800" dirty="0"/>
          </a:p>
        </p:txBody>
      </p:sp>
      <p:pic>
        <p:nvPicPr>
          <p:cNvPr id="4" name="Content Placeholder 3">
            <a:extLst>
              <a:ext uri="{FF2B5EF4-FFF2-40B4-BE49-F238E27FC236}">
                <a16:creationId xmlns:a16="http://schemas.microsoft.com/office/drawing/2014/main" id="{E04EA2AB-8A8D-ED42-9231-36096B589248}"/>
              </a:ext>
            </a:extLst>
          </p:cNvPr>
          <p:cNvPicPr>
            <a:picLocks noGrp="1" noChangeAspect="1"/>
          </p:cNvPicPr>
          <p:nvPr>
            <p:ph idx="1"/>
          </p:nvPr>
        </p:nvPicPr>
        <p:blipFill>
          <a:blip r:embed="rId2"/>
          <a:stretch>
            <a:fillRect/>
          </a:stretch>
        </p:blipFill>
        <p:spPr>
          <a:xfrm>
            <a:off x="0" y="1550402"/>
            <a:ext cx="5801784" cy="4351338"/>
          </a:xfrm>
          <a:prstGeom prst="rect">
            <a:avLst/>
          </a:prstGeom>
        </p:spPr>
      </p:pic>
      <p:pic>
        <p:nvPicPr>
          <p:cNvPr id="5" name="Picture 4">
            <a:extLst>
              <a:ext uri="{FF2B5EF4-FFF2-40B4-BE49-F238E27FC236}">
                <a16:creationId xmlns:a16="http://schemas.microsoft.com/office/drawing/2014/main" id="{BF540937-7DC0-0B4F-8FD6-334CE3710D5E}"/>
              </a:ext>
            </a:extLst>
          </p:cNvPr>
          <p:cNvPicPr>
            <a:picLocks noChangeAspect="1"/>
          </p:cNvPicPr>
          <p:nvPr/>
        </p:nvPicPr>
        <p:blipFill>
          <a:blip r:embed="rId3"/>
          <a:stretch>
            <a:fillRect/>
          </a:stretch>
        </p:blipFill>
        <p:spPr>
          <a:xfrm>
            <a:off x="5966085" y="1550403"/>
            <a:ext cx="6225916" cy="4351338"/>
          </a:xfrm>
          <a:prstGeom prst="rect">
            <a:avLst/>
          </a:prstGeom>
        </p:spPr>
      </p:pic>
    </p:spTree>
    <p:extLst>
      <p:ext uri="{BB962C8B-B14F-4D97-AF65-F5344CB8AC3E}">
        <p14:creationId xmlns:p14="http://schemas.microsoft.com/office/powerpoint/2010/main" val="1739586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51105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66FD5-3E8D-7945-9E61-515B1F77273C}"/>
              </a:ext>
            </a:extLst>
          </p:cNvPr>
          <p:cNvSpPr>
            <a:spLocks noGrp="1"/>
          </p:cNvSpPr>
          <p:nvPr>
            <p:ph type="title"/>
          </p:nvPr>
        </p:nvSpPr>
        <p:spPr>
          <a:solidFill>
            <a:schemeClr val="accent2"/>
          </a:solidFill>
        </p:spPr>
        <p:txBody>
          <a:bodyPr/>
          <a:lstStyle/>
          <a:p>
            <a:r>
              <a:rPr lang="en-US" dirty="0"/>
              <a:t>Which AB is appropriate for this patient?</a:t>
            </a:r>
          </a:p>
        </p:txBody>
      </p:sp>
      <p:pic>
        <p:nvPicPr>
          <p:cNvPr id="4" name="Content Placeholder 3">
            <a:extLst>
              <a:ext uri="{FF2B5EF4-FFF2-40B4-BE49-F238E27FC236}">
                <a16:creationId xmlns:a16="http://schemas.microsoft.com/office/drawing/2014/main" id="{4BABFC5A-4103-BB4B-BD58-7E77033B29BA}"/>
              </a:ext>
            </a:extLst>
          </p:cNvPr>
          <p:cNvPicPr>
            <a:picLocks noGrp="1" noChangeAspect="1"/>
          </p:cNvPicPr>
          <p:nvPr>
            <p:ph idx="1"/>
          </p:nvPr>
        </p:nvPicPr>
        <p:blipFill>
          <a:blip r:embed="rId2"/>
          <a:stretch>
            <a:fillRect/>
          </a:stretch>
        </p:blipFill>
        <p:spPr>
          <a:xfrm>
            <a:off x="2184685" y="1825625"/>
            <a:ext cx="7822630" cy="4351338"/>
          </a:xfrm>
          <a:prstGeom prst="rect">
            <a:avLst/>
          </a:prstGeom>
        </p:spPr>
      </p:pic>
    </p:spTree>
    <p:extLst>
      <p:ext uri="{BB962C8B-B14F-4D97-AF65-F5344CB8AC3E}">
        <p14:creationId xmlns:p14="http://schemas.microsoft.com/office/powerpoint/2010/main" val="3795082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5AA3F-1B50-6C46-A47A-7A90FF70617A}"/>
              </a:ext>
            </a:extLst>
          </p:cNvPr>
          <p:cNvSpPr>
            <a:spLocks noGrp="1"/>
          </p:cNvSpPr>
          <p:nvPr>
            <p:ph type="title"/>
          </p:nvPr>
        </p:nvSpPr>
        <p:spPr>
          <a:xfrm>
            <a:off x="838200" y="365125"/>
            <a:ext cx="3987800" cy="1325563"/>
          </a:xfrm>
          <a:solidFill>
            <a:schemeClr val="accent2"/>
          </a:solidFill>
        </p:spPr>
        <p:txBody>
          <a:bodyPr/>
          <a:lstStyle/>
          <a:p>
            <a:r>
              <a:rPr lang="en-US" dirty="0"/>
              <a:t>Approach  </a:t>
            </a:r>
          </a:p>
        </p:txBody>
      </p:sp>
      <p:sp>
        <p:nvSpPr>
          <p:cNvPr id="3" name="Content Placeholder 2">
            <a:extLst>
              <a:ext uri="{FF2B5EF4-FFF2-40B4-BE49-F238E27FC236}">
                <a16:creationId xmlns:a16="http://schemas.microsoft.com/office/drawing/2014/main" id="{A134A1BE-4355-EA44-821E-39136B952C9C}"/>
              </a:ext>
            </a:extLst>
          </p:cNvPr>
          <p:cNvSpPr>
            <a:spLocks noGrp="1"/>
          </p:cNvSpPr>
          <p:nvPr>
            <p:ph idx="1"/>
          </p:nvPr>
        </p:nvSpPr>
        <p:spPr>
          <a:xfrm>
            <a:off x="3598817" y="3358333"/>
            <a:ext cx="5057503" cy="1919061"/>
          </a:xfrm>
          <a:solidFill>
            <a:schemeClr val="accent4"/>
          </a:solidFill>
        </p:spPr>
        <p:txBody>
          <a:bodyPr/>
          <a:lstStyle/>
          <a:p>
            <a:r>
              <a:rPr lang="en-US" dirty="0"/>
              <a:t>1- Patient factors</a:t>
            </a:r>
          </a:p>
          <a:p>
            <a:r>
              <a:rPr lang="en-US" dirty="0"/>
              <a:t>2- microbiological factors</a:t>
            </a:r>
          </a:p>
          <a:p>
            <a:r>
              <a:rPr lang="en-US" dirty="0"/>
              <a:t>3- Pharmacological factors </a:t>
            </a:r>
          </a:p>
        </p:txBody>
      </p:sp>
    </p:spTree>
    <p:extLst>
      <p:ext uri="{BB962C8B-B14F-4D97-AF65-F5344CB8AC3E}">
        <p14:creationId xmlns:p14="http://schemas.microsoft.com/office/powerpoint/2010/main" val="4161353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8A340-0689-B447-BBC2-79B8FE8602B5}"/>
              </a:ext>
            </a:extLst>
          </p:cNvPr>
          <p:cNvSpPr>
            <a:spLocks noGrp="1"/>
          </p:cNvSpPr>
          <p:nvPr>
            <p:ph type="title"/>
          </p:nvPr>
        </p:nvSpPr>
        <p:spPr>
          <a:xfrm>
            <a:off x="838200" y="177801"/>
            <a:ext cx="9804400" cy="1647824"/>
          </a:xfrm>
          <a:solidFill>
            <a:schemeClr val="accent2"/>
          </a:solidFill>
        </p:spPr>
        <p:txBody>
          <a:bodyPr>
            <a:normAutofit fontScale="90000"/>
          </a:bodyPr>
          <a:lstStyle/>
          <a:p>
            <a:r>
              <a:rPr lang="en-US" sz="4000" dirty="0"/>
              <a:t>1- Patient factors</a:t>
            </a:r>
            <a:br>
              <a:rPr lang="en-US" sz="4000" dirty="0"/>
            </a:br>
            <a:r>
              <a:rPr lang="en-US" sz="4000" dirty="0"/>
              <a:t>Obtaining an accurate infectious Disease Diagnosis </a:t>
            </a:r>
            <a:br>
              <a:rPr lang="en-US" dirty="0"/>
            </a:br>
            <a:endParaRPr lang="en-US" dirty="0"/>
          </a:p>
        </p:txBody>
      </p:sp>
      <p:sp>
        <p:nvSpPr>
          <p:cNvPr id="3" name="Content Placeholder 2">
            <a:extLst>
              <a:ext uri="{FF2B5EF4-FFF2-40B4-BE49-F238E27FC236}">
                <a16:creationId xmlns:a16="http://schemas.microsoft.com/office/drawing/2014/main" id="{C9E0ABE9-4EEE-7E46-9A8E-D225860B663C}"/>
              </a:ext>
            </a:extLst>
          </p:cNvPr>
          <p:cNvSpPr>
            <a:spLocks noGrp="1"/>
          </p:cNvSpPr>
          <p:nvPr>
            <p:ph idx="1"/>
          </p:nvPr>
        </p:nvSpPr>
        <p:spPr/>
        <p:txBody>
          <a:bodyPr>
            <a:normAutofit fontScale="85000" lnSpcReduction="20000"/>
          </a:bodyPr>
          <a:lstStyle/>
          <a:p>
            <a:r>
              <a:rPr lang="en-US" dirty="0"/>
              <a:t>1- History :</a:t>
            </a:r>
          </a:p>
          <a:p>
            <a:r>
              <a:rPr lang="en-US" dirty="0"/>
              <a:t>Include detailed history and examination of his current presentation</a:t>
            </a:r>
          </a:p>
          <a:p>
            <a:r>
              <a:rPr lang="en-US" dirty="0"/>
              <a:t>History of chronic diseases(</a:t>
            </a:r>
            <a:r>
              <a:rPr lang="en-US" dirty="0">
                <a:solidFill>
                  <a:schemeClr val="accent1"/>
                </a:solidFill>
              </a:rPr>
              <a:t>Renal</a:t>
            </a:r>
            <a:r>
              <a:rPr lang="en-US" dirty="0"/>
              <a:t>, </a:t>
            </a:r>
            <a:r>
              <a:rPr lang="en-US" dirty="0">
                <a:solidFill>
                  <a:srgbClr val="C00000"/>
                </a:solidFill>
              </a:rPr>
              <a:t>Liver</a:t>
            </a:r>
            <a:r>
              <a:rPr lang="en-US" dirty="0"/>
              <a:t> , </a:t>
            </a:r>
            <a:r>
              <a:rPr lang="en-US" dirty="0">
                <a:solidFill>
                  <a:srgbClr val="7030A0"/>
                </a:solidFill>
              </a:rPr>
              <a:t>Immune status</a:t>
            </a:r>
            <a:r>
              <a:rPr lang="en-US" dirty="0"/>
              <a:t>, </a:t>
            </a:r>
            <a:r>
              <a:rPr lang="en-US" dirty="0" err="1"/>
              <a:t>etc</a:t>
            </a:r>
            <a:r>
              <a:rPr lang="en-US" dirty="0"/>
              <a:t>…)</a:t>
            </a:r>
          </a:p>
          <a:p>
            <a:r>
              <a:rPr lang="en-US" dirty="0"/>
              <a:t>History of allergy</a:t>
            </a:r>
          </a:p>
          <a:p>
            <a:r>
              <a:rPr lang="en-US" dirty="0"/>
              <a:t>History of travel</a:t>
            </a:r>
          </a:p>
          <a:p>
            <a:r>
              <a:rPr lang="en-US" dirty="0"/>
              <a:t>History of contact</a:t>
            </a:r>
          </a:p>
          <a:p>
            <a:r>
              <a:rPr lang="en-US" dirty="0"/>
              <a:t>History of animal contact</a:t>
            </a:r>
          </a:p>
          <a:p>
            <a:r>
              <a:rPr lang="en-US" dirty="0"/>
              <a:t>Drug history</a:t>
            </a:r>
          </a:p>
          <a:p>
            <a:r>
              <a:rPr lang="en-US" dirty="0"/>
              <a:t>History of antibiotic use or other risk factors of HCAI</a:t>
            </a:r>
          </a:p>
          <a:p>
            <a:r>
              <a:rPr lang="en-US" dirty="0"/>
              <a:t>History of previous Microbiological cultures </a:t>
            </a:r>
          </a:p>
          <a:p>
            <a:r>
              <a:rPr lang="en-US" dirty="0"/>
              <a:t>Pregnancy and lactation </a:t>
            </a:r>
          </a:p>
          <a:p>
            <a:endParaRPr lang="en-US" dirty="0"/>
          </a:p>
        </p:txBody>
      </p:sp>
    </p:spTree>
    <p:extLst>
      <p:ext uri="{BB962C8B-B14F-4D97-AF65-F5344CB8AC3E}">
        <p14:creationId xmlns:p14="http://schemas.microsoft.com/office/powerpoint/2010/main" val="2257146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BCDC5-5E5B-DA4A-94B4-B0D3B145B65A}"/>
              </a:ext>
            </a:extLst>
          </p:cNvPr>
          <p:cNvSpPr>
            <a:spLocks noGrp="1"/>
          </p:cNvSpPr>
          <p:nvPr>
            <p:ph type="title"/>
          </p:nvPr>
        </p:nvSpPr>
        <p:spPr>
          <a:solidFill>
            <a:schemeClr val="accent2"/>
          </a:solidFill>
        </p:spPr>
        <p:txBody>
          <a:bodyPr/>
          <a:lstStyle/>
          <a:p>
            <a:r>
              <a:rPr lang="en-US" dirty="0"/>
              <a:t>1- Patient factors </a:t>
            </a:r>
            <a:br>
              <a:rPr lang="en-US" dirty="0"/>
            </a:br>
            <a:r>
              <a:rPr lang="en-US" b="1" dirty="0"/>
              <a:t>Age.</a:t>
            </a:r>
            <a:endParaRPr lang="en-US" dirty="0"/>
          </a:p>
        </p:txBody>
      </p:sp>
      <p:sp>
        <p:nvSpPr>
          <p:cNvPr id="3" name="Content Placeholder 2">
            <a:extLst>
              <a:ext uri="{FF2B5EF4-FFF2-40B4-BE49-F238E27FC236}">
                <a16:creationId xmlns:a16="http://schemas.microsoft.com/office/drawing/2014/main" id="{8F9E397A-E484-364B-B96A-3164D7CFF3D4}"/>
              </a:ext>
            </a:extLst>
          </p:cNvPr>
          <p:cNvSpPr>
            <a:spLocks noGrp="1"/>
          </p:cNvSpPr>
          <p:nvPr>
            <p:ph idx="1"/>
          </p:nvPr>
        </p:nvSpPr>
        <p:spPr/>
        <p:txBody>
          <a:bodyPr/>
          <a:lstStyle/>
          <a:p>
            <a:r>
              <a:rPr lang="en-US" dirty="0"/>
              <a:t>Patients at both extremes of age handle drugs differently, primarily due to differences in body size and kidney function.</a:t>
            </a:r>
          </a:p>
          <a:p>
            <a:r>
              <a:rPr lang="en-US" dirty="0"/>
              <a:t> Most pediatric drug dosing is guided by weight. </a:t>
            </a:r>
          </a:p>
          <a:p>
            <a:r>
              <a:rPr lang="en-US" dirty="0"/>
              <a:t>In geriatric patients, the serum creatinine level alone is not completely reflective of kidney function, and the </a:t>
            </a:r>
            <a:r>
              <a:rPr lang="en-US" dirty="0">
                <a:solidFill>
                  <a:srgbClr val="FF0000"/>
                </a:solidFill>
              </a:rPr>
              <a:t>creatinine clearance </a:t>
            </a:r>
            <a:r>
              <a:rPr lang="en-US" dirty="0"/>
              <a:t>should be estimated by factoring in age and weight for these patients. </a:t>
            </a:r>
          </a:p>
          <a:p>
            <a:pPr marL="0" indent="0">
              <a:buNone/>
            </a:pPr>
            <a:endParaRPr lang="en-US" dirty="0"/>
          </a:p>
        </p:txBody>
      </p:sp>
    </p:spTree>
    <p:extLst>
      <p:ext uri="{BB962C8B-B14F-4D97-AF65-F5344CB8AC3E}">
        <p14:creationId xmlns:p14="http://schemas.microsoft.com/office/powerpoint/2010/main" val="3508552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351A0-5964-F843-A06E-86A386939198}"/>
              </a:ext>
            </a:extLst>
          </p:cNvPr>
          <p:cNvSpPr>
            <a:spLocks noGrp="1"/>
          </p:cNvSpPr>
          <p:nvPr>
            <p:ph type="title"/>
          </p:nvPr>
        </p:nvSpPr>
        <p:spPr>
          <a:solidFill>
            <a:schemeClr val="accent2"/>
          </a:solidFill>
        </p:spPr>
        <p:txBody>
          <a:bodyPr/>
          <a:lstStyle/>
          <a:p>
            <a:r>
              <a:rPr lang="en-US" dirty="0"/>
              <a:t>1- Patient factors</a:t>
            </a:r>
            <a:br>
              <a:rPr lang="en-US" dirty="0"/>
            </a:br>
            <a:r>
              <a:rPr lang="en-US" b="1" dirty="0"/>
              <a:t>Renal and Hepatic Function.</a:t>
            </a:r>
            <a:endParaRPr lang="en-US" dirty="0"/>
          </a:p>
        </p:txBody>
      </p:sp>
      <p:sp>
        <p:nvSpPr>
          <p:cNvPr id="3" name="Content Placeholder 2">
            <a:extLst>
              <a:ext uri="{FF2B5EF4-FFF2-40B4-BE49-F238E27FC236}">
                <a16:creationId xmlns:a16="http://schemas.microsoft.com/office/drawing/2014/main" id="{B3AA6B24-E875-254C-94CE-11F2F948F0AC}"/>
              </a:ext>
            </a:extLst>
          </p:cNvPr>
          <p:cNvSpPr>
            <a:spLocks noGrp="1"/>
          </p:cNvSpPr>
          <p:nvPr>
            <p:ph idx="1"/>
          </p:nvPr>
        </p:nvSpPr>
        <p:spPr/>
        <p:txBody>
          <a:bodyPr/>
          <a:lstStyle/>
          <a:p>
            <a:r>
              <a:rPr lang="en-US" dirty="0"/>
              <a:t>Because the kidney and the liver are the primary organs responsible for elimination of drugs from the body, it is important to determine how well they are functioning during antimicrobial administration. </a:t>
            </a:r>
          </a:p>
          <a:p>
            <a:r>
              <a:rPr lang="en-US" dirty="0"/>
              <a:t>In most cases, one is concerned with dose reduction to prevent accumulation and toxicity in patients with reduced renal or hepatic function. </a:t>
            </a:r>
          </a:p>
          <a:p>
            <a:r>
              <a:rPr lang="en-US" dirty="0"/>
              <a:t>However, sometimes doses might need to be increased to avoid under dosing young healthy patients with rapid renal elimination or those with rapid hepatic metabolism due to enzyme induction by concomitant use of drugs such as rifampin or phenytoin. </a:t>
            </a:r>
          </a:p>
          <a:p>
            <a:endParaRPr lang="en-US" dirty="0"/>
          </a:p>
        </p:txBody>
      </p:sp>
    </p:spTree>
    <p:extLst>
      <p:ext uri="{BB962C8B-B14F-4D97-AF65-F5344CB8AC3E}">
        <p14:creationId xmlns:p14="http://schemas.microsoft.com/office/powerpoint/2010/main" val="2548203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5A90-72B8-BD48-AD06-ED1D4FA0DC9B}"/>
              </a:ext>
            </a:extLst>
          </p:cNvPr>
          <p:cNvSpPr>
            <a:spLocks noGrp="1"/>
          </p:cNvSpPr>
          <p:nvPr>
            <p:ph type="title"/>
          </p:nvPr>
        </p:nvSpPr>
        <p:spPr/>
        <p:txBody>
          <a:bodyPr/>
          <a:lstStyle/>
          <a:p>
            <a:r>
              <a:rPr lang="en-US" b="1" dirty="0"/>
              <a:t>Objectives:</a:t>
            </a:r>
            <a:br>
              <a:rPr lang="en-US" dirty="0"/>
            </a:br>
            <a:endParaRPr lang="en-US" dirty="0"/>
          </a:p>
        </p:txBody>
      </p:sp>
      <p:sp>
        <p:nvSpPr>
          <p:cNvPr id="3" name="Content Placeholder 2">
            <a:extLst>
              <a:ext uri="{FF2B5EF4-FFF2-40B4-BE49-F238E27FC236}">
                <a16:creationId xmlns:a16="http://schemas.microsoft.com/office/drawing/2014/main" id="{6D1CB7D8-C603-5D4C-ABA7-BA8B841CDD99}"/>
              </a:ext>
            </a:extLst>
          </p:cNvPr>
          <p:cNvSpPr>
            <a:spLocks noGrp="1"/>
          </p:cNvSpPr>
          <p:nvPr>
            <p:ph idx="1"/>
          </p:nvPr>
        </p:nvSpPr>
        <p:spPr/>
        <p:txBody>
          <a:bodyPr/>
          <a:lstStyle/>
          <a:p>
            <a:r>
              <a:rPr lang="en-US" dirty="0"/>
              <a:t>By the end of the lecture the student should be able to:</a:t>
            </a:r>
          </a:p>
          <a:p>
            <a:pPr marL="514350" lvl="0" indent="-514350">
              <a:buFont typeface="+mj-lt"/>
              <a:buAutoNum type="arabicPeriod"/>
            </a:pPr>
            <a:r>
              <a:rPr lang="en-US" dirty="0"/>
              <a:t>The different classes of Antibiotics.</a:t>
            </a:r>
          </a:p>
          <a:p>
            <a:pPr marL="514350" lvl="0" indent="-514350">
              <a:buFont typeface="+mj-lt"/>
              <a:buAutoNum type="arabicPeriod"/>
            </a:pPr>
            <a:r>
              <a:rPr lang="en-US" dirty="0"/>
              <a:t>Learn when to use antibiotics.</a:t>
            </a:r>
          </a:p>
          <a:p>
            <a:pPr marL="514350" lvl="0" indent="-514350">
              <a:buFont typeface="+mj-lt"/>
              <a:buAutoNum type="arabicPeriod"/>
            </a:pPr>
            <a:r>
              <a:rPr lang="en-US" dirty="0"/>
              <a:t>To monitor antibiotics response and toxicity.</a:t>
            </a:r>
          </a:p>
          <a:p>
            <a:pPr marL="514350" lvl="0" indent="-514350">
              <a:buFont typeface="+mj-lt"/>
              <a:buAutoNum type="arabicPeriod"/>
            </a:pPr>
            <a:r>
              <a:rPr lang="en-US" dirty="0"/>
              <a:t>To know the impact of antibiotics misuse and the importance of stewardship.</a:t>
            </a:r>
          </a:p>
          <a:p>
            <a:endParaRPr lang="en-US" dirty="0"/>
          </a:p>
        </p:txBody>
      </p:sp>
    </p:spTree>
    <p:extLst>
      <p:ext uri="{BB962C8B-B14F-4D97-AF65-F5344CB8AC3E}">
        <p14:creationId xmlns:p14="http://schemas.microsoft.com/office/powerpoint/2010/main" val="37181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F501-E286-4049-8418-48D93B5CAB37}"/>
              </a:ext>
            </a:extLst>
          </p:cNvPr>
          <p:cNvSpPr>
            <a:spLocks noGrp="1"/>
          </p:cNvSpPr>
          <p:nvPr>
            <p:ph type="title"/>
          </p:nvPr>
        </p:nvSpPr>
        <p:spPr>
          <a:solidFill>
            <a:schemeClr val="accent2"/>
          </a:solidFill>
        </p:spPr>
        <p:txBody>
          <a:bodyPr/>
          <a:lstStyle/>
          <a:p>
            <a:r>
              <a:rPr lang="en-US" dirty="0"/>
              <a:t>1- Patient factors </a:t>
            </a:r>
            <a:br>
              <a:rPr lang="en-US" dirty="0"/>
            </a:br>
            <a:r>
              <a:rPr lang="en-US" b="1" dirty="0"/>
              <a:t>Genetic Variation.</a:t>
            </a:r>
            <a:endParaRPr lang="en-US" dirty="0"/>
          </a:p>
        </p:txBody>
      </p:sp>
      <p:sp>
        <p:nvSpPr>
          <p:cNvPr id="3" name="Content Placeholder 2">
            <a:extLst>
              <a:ext uri="{FF2B5EF4-FFF2-40B4-BE49-F238E27FC236}">
                <a16:creationId xmlns:a16="http://schemas.microsoft.com/office/drawing/2014/main" id="{BD83A9CA-5135-E04D-8A97-21D06827F587}"/>
              </a:ext>
            </a:extLst>
          </p:cNvPr>
          <p:cNvSpPr>
            <a:spLocks noGrp="1"/>
          </p:cNvSpPr>
          <p:nvPr>
            <p:ph idx="1"/>
          </p:nvPr>
        </p:nvSpPr>
        <p:spPr/>
        <p:txBody>
          <a:bodyPr>
            <a:normAutofit fontScale="85000" lnSpcReduction="20000"/>
          </a:bodyPr>
          <a:lstStyle/>
          <a:p>
            <a:r>
              <a:rPr lang="en-US" dirty="0"/>
              <a:t>Genetic susceptibility to the adverse effects of antimicrobial agents, which has been demonstrated for several antimicrobial agents, is occasionally significant enough to warrant testing for such variability before administration of certain drugs.</a:t>
            </a:r>
          </a:p>
          <a:p>
            <a:r>
              <a:rPr lang="en-US" dirty="0"/>
              <a:t> For example, the antiretroviral drug abacavir, which has become part of the standard combination treatment for HIV infection, is associated with a well-described and potentially fatal hypersensitivity reaction that can manifest with any combination of fever, rash, abdominal pain, and respiratory distress. </a:t>
            </a:r>
          </a:p>
          <a:p>
            <a:r>
              <a:rPr lang="en-US" dirty="0"/>
              <a:t>The risk of experiencing this reaction has been shown to be significantly higher in patients with the human leukocyte antigen allele HLA-B*5701 and current HIV treatment guidelines recommend routine screening for the presence of this genetic susceptibility in patients before prescribing this drug. </a:t>
            </a:r>
          </a:p>
          <a:p>
            <a:r>
              <a:rPr lang="en-US" dirty="0"/>
              <a:t>Another example is that of glucose-6-phosphate dehydrogenase (G6PD) deficiency, which can result in hemolysis in individuals when exposed to certain antimicrobial agents, such as dapsone, primaquine, and nitrofurantoin. </a:t>
            </a:r>
          </a:p>
          <a:p>
            <a:endParaRPr lang="en-US" dirty="0"/>
          </a:p>
        </p:txBody>
      </p:sp>
    </p:spTree>
    <p:extLst>
      <p:ext uri="{BB962C8B-B14F-4D97-AF65-F5344CB8AC3E}">
        <p14:creationId xmlns:p14="http://schemas.microsoft.com/office/powerpoint/2010/main" val="3995678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EA23-C58C-F44F-8EA5-F1A64E621EC1}"/>
              </a:ext>
            </a:extLst>
          </p:cNvPr>
          <p:cNvSpPr>
            <a:spLocks noGrp="1"/>
          </p:cNvSpPr>
          <p:nvPr>
            <p:ph type="title"/>
          </p:nvPr>
        </p:nvSpPr>
        <p:spPr>
          <a:xfrm>
            <a:off x="838200" y="182245"/>
            <a:ext cx="5397137" cy="1325563"/>
          </a:xfrm>
          <a:solidFill>
            <a:schemeClr val="accent2"/>
          </a:solidFill>
        </p:spPr>
        <p:txBody>
          <a:bodyPr>
            <a:normAutofit fontScale="90000"/>
          </a:bodyPr>
          <a:lstStyle/>
          <a:p>
            <a:r>
              <a:rPr lang="en-US" dirty="0"/>
              <a:t>1- Patient factors</a:t>
            </a:r>
            <a:br>
              <a:rPr lang="en-US" dirty="0"/>
            </a:br>
            <a:r>
              <a:rPr lang="en-US" b="1" dirty="0"/>
              <a:t>Pregnancy and Lactation.</a:t>
            </a:r>
            <a:endParaRPr lang="en-US" dirty="0"/>
          </a:p>
        </p:txBody>
      </p:sp>
      <p:sp>
        <p:nvSpPr>
          <p:cNvPr id="3" name="Content Placeholder 2">
            <a:extLst>
              <a:ext uri="{FF2B5EF4-FFF2-40B4-BE49-F238E27FC236}">
                <a16:creationId xmlns:a16="http://schemas.microsoft.com/office/drawing/2014/main" id="{6E9164CC-C54C-D943-81FF-520BE34ADAEA}"/>
              </a:ext>
            </a:extLst>
          </p:cNvPr>
          <p:cNvSpPr>
            <a:spLocks noGrp="1"/>
          </p:cNvSpPr>
          <p:nvPr>
            <p:ph idx="1"/>
          </p:nvPr>
        </p:nvSpPr>
        <p:spPr>
          <a:xfrm>
            <a:off x="838200" y="1825625"/>
            <a:ext cx="4561114" cy="4351338"/>
          </a:xfrm>
        </p:spPr>
        <p:txBody>
          <a:bodyPr>
            <a:normAutofit fontScale="77500" lnSpcReduction="20000"/>
          </a:bodyPr>
          <a:lstStyle/>
          <a:p>
            <a:r>
              <a:rPr lang="en-US" dirty="0"/>
              <a:t>Special considerations for the use of antimicrobial agents in pregnancy relate to both the mother and the fetus. </a:t>
            </a:r>
          </a:p>
          <a:p>
            <a:r>
              <a:rPr lang="en-US" dirty="0"/>
              <a:t>In the case of the mother, increases in plasma volume and renal blood flow, especially by the third trimester, can result in more rapid clearance and lower serum levels of pharmaceutical agents, including antimicrobial agents.</a:t>
            </a:r>
          </a:p>
          <a:p>
            <a:r>
              <a:rPr lang="en-US" dirty="0"/>
              <a:t> However, data to support the clinical relevance of this change are sparse, and higher antimicrobial doses are not routinely recommended in the third trimester of pregnancy. </a:t>
            </a:r>
          </a:p>
          <a:p>
            <a:endParaRPr lang="en-US" dirty="0"/>
          </a:p>
        </p:txBody>
      </p:sp>
      <p:pic>
        <p:nvPicPr>
          <p:cNvPr id="6" name="Picture 5">
            <a:extLst>
              <a:ext uri="{FF2B5EF4-FFF2-40B4-BE49-F238E27FC236}">
                <a16:creationId xmlns:a16="http://schemas.microsoft.com/office/drawing/2014/main" id="{A28BF172-7BB7-3F47-B718-17C560B1DBEE}"/>
              </a:ext>
            </a:extLst>
          </p:cNvPr>
          <p:cNvPicPr>
            <a:picLocks noChangeAspect="1"/>
          </p:cNvPicPr>
          <p:nvPr/>
        </p:nvPicPr>
        <p:blipFill>
          <a:blip r:embed="rId2"/>
          <a:stretch>
            <a:fillRect/>
          </a:stretch>
        </p:blipFill>
        <p:spPr>
          <a:xfrm>
            <a:off x="6448263" y="182245"/>
            <a:ext cx="5321808" cy="6596743"/>
          </a:xfrm>
          <a:prstGeom prst="rect">
            <a:avLst/>
          </a:prstGeom>
          <a:ln>
            <a:solidFill>
              <a:schemeClr val="accent1"/>
            </a:solidFill>
          </a:ln>
        </p:spPr>
      </p:pic>
    </p:spTree>
    <p:extLst>
      <p:ext uri="{BB962C8B-B14F-4D97-AF65-F5344CB8AC3E}">
        <p14:creationId xmlns:p14="http://schemas.microsoft.com/office/powerpoint/2010/main" val="4034781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DFF7-78E4-8843-9DFF-A2AE39DF29B7}"/>
              </a:ext>
            </a:extLst>
          </p:cNvPr>
          <p:cNvSpPr>
            <a:spLocks noGrp="1"/>
          </p:cNvSpPr>
          <p:nvPr>
            <p:ph type="title"/>
          </p:nvPr>
        </p:nvSpPr>
        <p:spPr>
          <a:xfrm>
            <a:off x="838200" y="365125"/>
            <a:ext cx="5196840" cy="1325563"/>
          </a:xfrm>
          <a:solidFill>
            <a:schemeClr val="accent2"/>
          </a:solidFill>
        </p:spPr>
        <p:txBody>
          <a:bodyPr>
            <a:noAutofit/>
          </a:bodyPr>
          <a:lstStyle/>
          <a:p>
            <a:r>
              <a:rPr lang="en-US" sz="3200" dirty="0"/>
              <a:t>1- Patient factors</a:t>
            </a:r>
            <a:br>
              <a:rPr lang="en-US" sz="3200" dirty="0"/>
            </a:br>
            <a:r>
              <a:rPr lang="en-US" sz="3200" b="1" dirty="0"/>
              <a:t>History of Allergy or Intolerance.</a:t>
            </a:r>
            <a:endParaRPr lang="en-US" sz="3200" dirty="0"/>
          </a:p>
        </p:txBody>
      </p:sp>
      <p:sp>
        <p:nvSpPr>
          <p:cNvPr id="3" name="Content Placeholder 2">
            <a:extLst>
              <a:ext uri="{FF2B5EF4-FFF2-40B4-BE49-F238E27FC236}">
                <a16:creationId xmlns:a16="http://schemas.microsoft.com/office/drawing/2014/main" id="{FBFE4BFB-89A5-9446-BA0E-00BBD6F0A8EE}"/>
              </a:ext>
            </a:extLst>
          </p:cNvPr>
          <p:cNvSpPr>
            <a:spLocks noGrp="1"/>
          </p:cNvSpPr>
          <p:nvPr>
            <p:ph idx="1"/>
          </p:nvPr>
        </p:nvSpPr>
        <p:spPr>
          <a:xfrm>
            <a:off x="838200" y="1876425"/>
            <a:ext cx="3289663" cy="4351338"/>
          </a:xfrm>
        </p:spPr>
        <p:txBody>
          <a:bodyPr/>
          <a:lstStyle/>
          <a:p>
            <a:r>
              <a:rPr lang="en-US" dirty="0"/>
              <a:t>A history of antimicrobial allergy or intolerance should be routinely obtained in the evaluation and management of infection </a:t>
            </a:r>
          </a:p>
          <a:p>
            <a:endParaRPr lang="en-US" dirty="0"/>
          </a:p>
        </p:txBody>
      </p:sp>
      <p:pic>
        <p:nvPicPr>
          <p:cNvPr id="4" name="Content Placeholder 3">
            <a:extLst>
              <a:ext uri="{FF2B5EF4-FFF2-40B4-BE49-F238E27FC236}">
                <a16:creationId xmlns:a16="http://schemas.microsoft.com/office/drawing/2014/main" id="{7A1C3F76-DA0F-8A4E-B25E-A26414D9EFC6}"/>
              </a:ext>
            </a:extLst>
          </p:cNvPr>
          <p:cNvPicPr>
            <a:picLocks noChangeAspect="1"/>
          </p:cNvPicPr>
          <p:nvPr/>
        </p:nvPicPr>
        <p:blipFill>
          <a:blip r:embed="rId2"/>
          <a:stretch>
            <a:fillRect/>
          </a:stretch>
        </p:blipFill>
        <p:spPr>
          <a:xfrm>
            <a:off x="3640183" y="365125"/>
            <a:ext cx="8551817" cy="6035675"/>
          </a:xfrm>
          <a:prstGeom prst="rect">
            <a:avLst/>
          </a:prstGeom>
        </p:spPr>
      </p:pic>
    </p:spTree>
    <p:extLst>
      <p:ext uri="{BB962C8B-B14F-4D97-AF65-F5344CB8AC3E}">
        <p14:creationId xmlns:p14="http://schemas.microsoft.com/office/powerpoint/2010/main" val="580118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95D33-8967-1C45-949E-A1FF449D3F1F}"/>
              </a:ext>
            </a:extLst>
          </p:cNvPr>
          <p:cNvSpPr>
            <a:spLocks noGrp="1"/>
          </p:cNvSpPr>
          <p:nvPr>
            <p:ph type="title"/>
          </p:nvPr>
        </p:nvSpPr>
        <p:spPr>
          <a:solidFill>
            <a:schemeClr val="accent2"/>
          </a:solidFill>
        </p:spPr>
        <p:txBody>
          <a:bodyPr>
            <a:normAutofit fontScale="90000"/>
          </a:bodyPr>
          <a:lstStyle/>
          <a:p>
            <a:r>
              <a:rPr lang="en-US" sz="3600" dirty="0"/>
              <a:t>1- Patient factors</a:t>
            </a:r>
            <a:br>
              <a:rPr lang="en-US" sz="3600" dirty="0"/>
            </a:br>
            <a:r>
              <a:rPr lang="en-US" sz="3600" dirty="0"/>
              <a:t>timing Of initiation Of antimicrobial therapy </a:t>
            </a:r>
            <a:br>
              <a:rPr lang="en-US" dirty="0"/>
            </a:br>
            <a:endParaRPr lang="en-US" dirty="0"/>
          </a:p>
        </p:txBody>
      </p:sp>
      <p:sp>
        <p:nvSpPr>
          <p:cNvPr id="3" name="Content Placeholder 2">
            <a:extLst>
              <a:ext uri="{FF2B5EF4-FFF2-40B4-BE49-F238E27FC236}">
                <a16:creationId xmlns:a16="http://schemas.microsoft.com/office/drawing/2014/main" id="{91EBA61E-A920-C544-9CAA-86D1B0431D09}"/>
              </a:ext>
            </a:extLst>
          </p:cNvPr>
          <p:cNvSpPr>
            <a:spLocks noGrp="1"/>
          </p:cNvSpPr>
          <p:nvPr>
            <p:ph idx="1"/>
          </p:nvPr>
        </p:nvSpPr>
        <p:spPr/>
        <p:txBody>
          <a:bodyPr>
            <a:normAutofit/>
          </a:bodyPr>
          <a:lstStyle/>
          <a:p>
            <a:r>
              <a:rPr lang="en-US" dirty="0"/>
              <a:t>The timing of initial therapy should be guided by the urgency of the situation.</a:t>
            </a:r>
          </a:p>
          <a:p>
            <a:r>
              <a:rPr lang="en-US" dirty="0"/>
              <a:t> In critically ill patients, such as those in septic shock, febrile neutropenic patients, and patients with bacterial meningitis, empiric therapy should be initiated immediately after or concurrently with collection of diagnostic specimens.</a:t>
            </a:r>
          </a:p>
          <a:p>
            <a:r>
              <a:rPr lang="en-US" dirty="0"/>
              <a:t> In more stable clinical circumstances, antimicrobial therapy should be deliberately withheld until appropriate specimens have been collected and submitted to the microbiology laboratory.</a:t>
            </a:r>
          </a:p>
          <a:p>
            <a:pPr marL="0" indent="0">
              <a:buNone/>
            </a:pPr>
            <a:endParaRPr lang="en-US" dirty="0"/>
          </a:p>
          <a:p>
            <a:endParaRPr lang="en-US" dirty="0"/>
          </a:p>
        </p:txBody>
      </p:sp>
    </p:spTree>
    <p:extLst>
      <p:ext uri="{BB962C8B-B14F-4D97-AF65-F5344CB8AC3E}">
        <p14:creationId xmlns:p14="http://schemas.microsoft.com/office/powerpoint/2010/main" val="3298126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FC3167-6506-D346-A239-61E4087AB3AE}"/>
              </a:ext>
            </a:extLst>
          </p:cNvPr>
          <p:cNvSpPr>
            <a:spLocks noGrp="1"/>
          </p:cNvSpPr>
          <p:nvPr>
            <p:ph idx="1"/>
          </p:nvPr>
        </p:nvSpPr>
        <p:spPr/>
        <p:txBody>
          <a:bodyPr>
            <a:normAutofit fontScale="92500" lnSpcReduction="10000"/>
          </a:bodyPr>
          <a:lstStyle/>
          <a:p>
            <a:r>
              <a:rPr lang="en-US" dirty="0"/>
              <a:t>Important examples of this principle are subacute bacterial endocarditis and vertebral osteomyelitis/diskitis. </a:t>
            </a:r>
          </a:p>
          <a:p>
            <a:r>
              <a:rPr lang="en-US" dirty="0"/>
              <a:t>Patients with these infections are frequently ill for a period of several days to weeks before presentation, and administration of antibiotic therapy should be delayed until multiple sets of blood cultures (in the case of endocarditis) or disk space aspirate and/or bone biopsy specimens (for osteomyelitis/diskitis) have been obtained. </a:t>
            </a:r>
          </a:p>
          <a:p>
            <a:r>
              <a:rPr lang="en-US" dirty="0"/>
              <a:t>Premature initiation of antimicrobial therapy in these circumstances can suppress bacterial growth and preclude the opportunity to establish a microbiological diagnosis, which is critical in the management of these patients, who require several weeks to months of directed antimicrobial therapy to achieve cure.</a:t>
            </a:r>
          </a:p>
        </p:txBody>
      </p:sp>
      <p:sp>
        <p:nvSpPr>
          <p:cNvPr id="4" name="Title 1">
            <a:extLst>
              <a:ext uri="{FF2B5EF4-FFF2-40B4-BE49-F238E27FC236}">
                <a16:creationId xmlns:a16="http://schemas.microsoft.com/office/drawing/2014/main" id="{2A436A42-64B0-B64F-ACEF-292C4C8259A1}"/>
              </a:ext>
            </a:extLst>
          </p:cNvPr>
          <p:cNvSpPr>
            <a:spLocks noGrp="1"/>
          </p:cNvSpPr>
          <p:nvPr>
            <p:ph type="title"/>
          </p:nvPr>
        </p:nvSpPr>
        <p:spPr>
          <a:solidFill>
            <a:schemeClr val="accent2"/>
          </a:solidFill>
        </p:spPr>
        <p:txBody>
          <a:bodyPr>
            <a:normAutofit fontScale="90000"/>
          </a:bodyPr>
          <a:lstStyle/>
          <a:p>
            <a:r>
              <a:rPr lang="en-US" sz="3600" dirty="0"/>
              <a:t>1- Patient factors</a:t>
            </a:r>
            <a:br>
              <a:rPr lang="en-US" sz="3600" dirty="0"/>
            </a:br>
            <a:r>
              <a:rPr lang="en-US" sz="3600" dirty="0"/>
              <a:t>timing Of initiation Of antimicrobial therapy </a:t>
            </a:r>
            <a:br>
              <a:rPr lang="en-US" dirty="0"/>
            </a:br>
            <a:endParaRPr lang="en-US" dirty="0"/>
          </a:p>
        </p:txBody>
      </p:sp>
    </p:spTree>
    <p:extLst>
      <p:ext uri="{BB962C8B-B14F-4D97-AF65-F5344CB8AC3E}">
        <p14:creationId xmlns:p14="http://schemas.microsoft.com/office/powerpoint/2010/main" val="894181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C3A1A-5334-EC45-9FCA-11921538D29A}"/>
              </a:ext>
            </a:extLst>
          </p:cNvPr>
          <p:cNvSpPr>
            <a:spLocks noGrp="1"/>
          </p:cNvSpPr>
          <p:nvPr>
            <p:ph type="title"/>
          </p:nvPr>
        </p:nvSpPr>
        <p:spPr>
          <a:xfrm>
            <a:off x="376646" y="373834"/>
            <a:ext cx="4299857" cy="1325563"/>
          </a:xfrm>
          <a:solidFill>
            <a:schemeClr val="accent2"/>
          </a:solidFill>
        </p:spPr>
        <p:txBody>
          <a:bodyPr/>
          <a:lstStyle/>
          <a:p>
            <a:r>
              <a:rPr lang="en-US" dirty="0"/>
              <a:t>1- Patient factors</a:t>
            </a:r>
            <a:br>
              <a:rPr lang="en-US" dirty="0"/>
            </a:br>
            <a:r>
              <a:rPr lang="en-US" dirty="0"/>
              <a:t>site of infection</a:t>
            </a:r>
          </a:p>
        </p:txBody>
      </p:sp>
      <p:pic>
        <p:nvPicPr>
          <p:cNvPr id="4" name="Content Placeholder 3">
            <a:extLst>
              <a:ext uri="{FF2B5EF4-FFF2-40B4-BE49-F238E27FC236}">
                <a16:creationId xmlns:a16="http://schemas.microsoft.com/office/drawing/2014/main" id="{DBF1C4CF-F815-E640-9895-BC1E70973BF7}"/>
              </a:ext>
            </a:extLst>
          </p:cNvPr>
          <p:cNvPicPr>
            <a:picLocks noGrp="1" noChangeAspect="1"/>
          </p:cNvPicPr>
          <p:nvPr>
            <p:ph idx="1"/>
          </p:nvPr>
        </p:nvPicPr>
        <p:blipFill>
          <a:blip r:embed="rId2"/>
          <a:stretch>
            <a:fillRect/>
          </a:stretch>
        </p:blipFill>
        <p:spPr>
          <a:xfrm>
            <a:off x="5138057" y="148046"/>
            <a:ext cx="6654287" cy="6435634"/>
          </a:xfrm>
          <a:prstGeom prst="rect">
            <a:avLst/>
          </a:prstGeom>
          <a:ln>
            <a:solidFill>
              <a:schemeClr val="accent1"/>
            </a:solidFill>
          </a:ln>
        </p:spPr>
      </p:pic>
    </p:spTree>
    <p:extLst>
      <p:ext uri="{BB962C8B-B14F-4D97-AF65-F5344CB8AC3E}">
        <p14:creationId xmlns:p14="http://schemas.microsoft.com/office/powerpoint/2010/main" val="2411493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5AA3F-1B50-6C46-A47A-7A90FF70617A}"/>
              </a:ext>
            </a:extLst>
          </p:cNvPr>
          <p:cNvSpPr>
            <a:spLocks noGrp="1"/>
          </p:cNvSpPr>
          <p:nvPr>
            <p:ph type="title"/>
          </p:nvPr>
        </p:nvSpPr>
        <p:spPr>
          <a:xfrm>
            <a:off x="838200" y="365125"/>
            <a:ext cx="3987800" cy="1325563"/>
          </a:xfrm>
          <a:solidFill>
            <a:schemeClr val="accent2"/>
          </a:solidFill>
        </p:spPr>
        <p:txBody>
          <a:bodyPr/>
          <a:lstStyle/>
          <a:p>
            <a:r>
              <a:rPr lang="en-US" dirty="0"/>
              <a:t>Approach  </a:t>
            </a:r>
          </a:p>
        </p:txBody>
      </p:sp>
      <p:sp>
        <p:nvSpPr>
          <p:cNvPr id="3" name="Content Placeholder 2">
            <a:extLst>
              <a:ext uri="{FF2B5EF4-FFF2-40B4-BE49-F238E27FC236}">
                <a16:creationId xmlns:a16="http://schemas.microsoft.com/office/drawing/2014/main" id="{A134A1BE-4355-EA44-821E-39136B952C9C}"/>
              </a:ext>
            </a:extLst>
          </p:cNvPr>
          <p:cNvSpPr>
            <a:spLocks noGrp="1"/>
          </p:cNvSpPr>
          <p:nvPr>
            <p:ph idx="1"/>
          </p:nvPr>
        </p:nvSpPr>
        <p:spPr>
          <a:xfrm>
            <a:off x="3598817" y="3358333"/>
            <a:ext cx="5057503" cy="1919061"/>
          </a:xfrm>
          <a:solidFill>
            <a:schemeClr val="accent4"/>
          </a:solidFill>
        </p:spPr>
        <p:txBody>
          <a:bodyPr/>
          <a:lstStyle/>
          <a:p>
            <a:r>
              <a:rPr lang="en-US" dirty="0"/>
              <a:t>1- Patient factors</a:t>
            </a:r>
          </a:p>
          <a:p>
            <a:r>
              <a:rPr lang="en-US" dirty="0"/>
              <a:t>2- microbiological factors</a:t>
            </a:r>
          </a:p>
          <a:p>
            <a:r>
              <a:rPr lang="en-US" dirty="0"/>
              <a:t>3- Pharmacological factors </a:t>
            </a:r>
          </a:p>
        </p:txBody>
      </p:sp>
    </p:spTree>
    <p:extLst>
      <p:ext uri="{BB962C8B-B14F-4D97-AF65-F5344CB8AC3E}">
        <p14:creationId xmlns:p14="http://schemas.microsoft.com/office/powerpoint/2010/main" val="434981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492BC-9165-154B-8028-488429C54801}"/>
              </a:ext>
            </a:extLst>
          </p:cNvPr>
          <p:cNvSpPr>
            <a:spLocks noGrp="1"/>
          </p:cNvSpPr>
          <p:nvPr>
            <p:ph type="title"/>
          </p:nvPr>
        </p:nvSpPr>
        <p:spPr>
          <a:xfrm>
            <a:off x="1108166" y="3195411"/>
            <a:ext cx="10515600" cy="1325563"/>
          </a:xfrm>
          <a:solidFill>
            <a:srgbClr val="FFC000"/>
          </a:solidFill>
        </p:spPr>
        <p:txBody>
          <a:bodyPr/>
          <a:lstStyle/>
          <a:p>
            <a:r>
              <a:rPr lang="en-US" dirty="0"/>
              <a:t>2- microbiological factors</a:t>
            </a:r>
            <a:br>
              <a:rPr lang="en-US" dirty="0"/>
            </a:br>
            <a:endParaRPr lang="en-US" dirty="0"/>
          </a:p>
        </p:txBody>
      </p:sp>
    </p:spTree>
    <p:extLst>
      <p:ext uri="{BB962C8B-B14F-4D97-AF65-F5344CB8AC3E}">
        <p14:creationId xmlns:p14="http://schemas.microsoft.com/office/powerpoint/2010/main" val="2112720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4DC21-10E9-C14F-8735-71BB18A7A21C}"/>
              </a:ext>
            </a:extLst>
          </p:cNvPr>
          <p:cNvSpPr>
            <a:spLocks noGrp="1"/>
          </p:cNvSpPr>
          <p:nvPr>
            <p:ph type="title"/>
          </p:nvPr>
        </p:nvSpPr>
        <p:spPr>
          <a:xfrm>
            <a:off x="838200" y="365125"/>
            <a:ext cx="6267994" cy="1325563"/>
          </a:xfrm>
          <a:solidFill>
            <a:srgbClr val="FFC000"/>
          </a:solidFill>
        </p:spPr>
        <p:txBody>
          <a:bodyPr>
            <a:normAutofit/>
          </a:bodyPr>
          <a:lstStyle/>
          <a:p>
            <a:r>
              <a:rPr lang="en-US" sz="3600" dirty="0"/>
              <a:t>2- microbiological factors </a:t>
            </a:r>
            <a:br>
              <a:rPr lang="en-US" sz="2000" dirty="0"/>
            </a:br>
            <a:r>
              <a:rPr lang="en-US" sz="2000" dirty="0">
                <a:solidFill>
                  <a:srgbClr val="FF0000"/>
                </a:solidFill>
                <a:latin typeface="Avenir-Heavy"/>
              </a:rPr>
              <a:t>IDENTIFICATION OF THE INFECTING ORGANISM</a:t>
            </a:r>
            <a:endParaRPr lang="en-US" sz="2000" dirty="0"/>
          </a:p>
        </p:txBody>
      </p:sp>
      <p:pic>
        <p:nvPicPr>
          <p:cNvPr id="4" name="Content Placeholder 3">
            <a:extLst>
              <a:ext uri="{FF2B5EF4-FFF2-40B4-BE49-F238E27FC236}">
                <a16:creationId xmlns:a16="http://schemas.microsoft.com/office/drawing/2014/main" id="{14046398-913E-804E-A1AF-1AA08F2624E0}"/>
              </a:ext>
            </a:extLst>
          </p:cNvPr>
          <p:cNvPicPr>
            <a:picLocks noGrp="1" noChangeAspect="1"/>
          </p:cNvPicPr>
          <p:nvPr>
            <p:ph idx="1"/>
          </p:nvPr>
        </p:nvPicPr>
        <p:blipFill>
          <a:blip r:embed="rId2"/>
          <a:stretch>
            <a:fillRect/>
          </a:stretch>
        </p:blipFill>
        <p:spPr>
          <a:xfrm>
            <a:off x="4789714" y="1992062"/>
            <a:ext cx="4127863" cy="2107989"/>
          </a:xfrm>
          <a:prstGeom prst="rect">
            <a:avLst/>
          </a:prstGeom>
        </p:spPr>
      </p:pic>
      <p:pic>
        <p:nvPicPr>
          <p:cNvPr id="5" name="Picture 4">
            <a:extLst>
              <a:ext uri="{FF2B5EF4-FFF2-40B4-BE49-F238E27FC236}">
                <a16:creationId xmlns:a16="http://schemas.microsoft.com/office/drawing/2014/main" id="{55C923C0-F37D-444F-96E9-634F11768D4F}"/>
              </a:ext>
            </a:extLst>
          </p:cNvPr>
          <p:cNvPicPr>
            <a:picLocks noChangeAspect="1"/>
          </p:cNvPicPr>
          <p:nvPr/>
        </p:nvPicPr>
        <p:blipFill>
          <a:blip r:embed="rId3"/>
          <a:stretch>
            <a:fillRect/>
          </a:stretch>
        </p:blipFill>
        <p:spPr>
          <a:xfrm>
            <a:off x="8978537" y="1992062"/>
            <a:ext cx="3152503" cy="4865937"/>
          </a:xfrm>
          <a:prstGeom prst="rect">
            <a:avLst/>
          </a:prstGeom>
        </p:spPr>
      </p:pic>
      <p:pic>
        <p:nvPicPr>
          <p:cNvPr id="6" name="Picture 5">
            <a:extLst>
              <a:ext uri="{FF2B5EF4-FFF2-40B4-BE49-F238E27FC236}">
                <a16:creationId xmlns:a16="http://schemas.microsoft.com/office/drawing/2014/main" id="{AE436646-DFF7-E847-9DCD-6FC3C236963C}"/>
              </a:ext>
            </a:extLst>
          </p:cNvPr>
          <p:cNvPicPr>
            <a:picLocks noChangeAspect="1"/>
          </p:cNvPicPr>
          <p:nvPr/>
        </p:nvPicPr>
        <p:blipFill>
          <a:blip r:embed="rId4"/>
          <a:stretch>
            <a:fillRect/>
          </a:stretch>
        </p:blipFill>
        <p:spPr>
          <a:xfrm>
            <a:off x="4929051" y="4100051"/>
            <a:ext cx="4045131" cy="2757948"/>
          </a:xfrm>
          <a:prstGeom prst="rect">
            <a:avLst/>
          </a:prstGeom>
        </p:spPr>
      </p:pic>
      <p:pic>
        <p:nvPicPr>
          <p:cNvPr id="3" name="Picture 2">
            <a:extLst>
              <a:ext uri="{FF2B5EF4-FFF2-40B4-BE49-F238E27FC236}">
                <a16:creationId xmlns:a16="http://schemas.microsoft.com/office/drawing/2014/main" id="{165ED997-453E-E540-BF1D-CB28B0006CFC}"/>
              </a:ext>
            </a:extLst>
          </p:cNvPr>
          <p:cNvPicPr>
            <a:picLocks noChangeAspect="1"/>
          </p:cNvPicPr>
          <p:nvPr/>
        </p:nvPicPr>
        <p:blipFill>
          <a:blip r:embed="rId5"/>
          <a:stretch>
            <a:fillRect/>
          </a:stretch>
        </p:blipFill>
        <p:spPr>
          <a:xfrm>
            <a:off x="130629" y="1992062"/>
            <a:ext cx="4502331" cy="4865938"/>
          </a:xfrm>
          <a:prstGeom prst="rect">
            <a:avLst/>
          </a:prstGeom>
        </p:spPr>
      </p:pic>
    </p:spTree>
    <p:extLst>
      <p:ext uri="{BB962C8B-B14F-4D97-AF65-F5344CB8AC3E}">
        <p14:creationId xmlns:p14="http://schemas.microsoft.com/office/powerpoint/2010/main" val="1966684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7568" y="116632"/>
            <a:ext cx="7772400" cy="1609344"/>
          </a:xfrm>
        </p:spPr>
        <p:txBody>
          <a:bodyPr>
            <a:normAutofit/>
          </a:bodyPr>
          <a:lstStyle/>
          <a:p>
            <a:r>
              <a:rPr lang="en-US" dirty="0">
                <a:solidFill>
                  <a:srgbClr val="0081A3"/>
                </a:solidFill>
                <a:latin typeface="Avenir-Heavy"/>
              </a:rPr>
              <a:t>IDENTIFICATION OF THE INFECTING ORGANISM</a:t>
            </a:r>
            <a:endParaRPr lang="ar-SA" dirty="0"/>
          </a:p>
        </p:txBody>
      </p:sp>
      <p:sp>
        <p:nvSpPr>
          <p:cNvPr id="3" name="Content Placeholder 2"/>
          <p:cNvSpPr>
            <a:spLocks noGrp="1"/>
          </p:cNvSpPr>
          <p:nvPr>
            <p:ph idx="1"/>
          </p:nvPr>
        </p:nvSpPr>
        <p:spPr>
          <a:xfrm>
            <a:off x="1981200" y="1600201"/>
            <a:ext cx="4402832" cy="4525963"/>
          </a:xfrm>
        </p:spPr>
        <p:txBody>
          <a:bodyPr>
            <a:normAutofit/>
          </a:bodyPr>
          <a:lstStyle/>
          <a:p>
            <a:pPr marL="0" indent="0">
              <a:buNone/>
            </a:pPr>
            <a:r>
              <a:rPr lang="en-US" sz="2400" dirty="0"/>
              <a:t>Several methods for the rapid identification of pathogenic bacteria in clinical specimens are available. </a:t>
            </a:r>
          </a:p>
          <a:p>
            <a:pPr marL="0" indent="0">
              <a:buNone/>
            </a:pPr>
            <a:r>
              <a:rPr lang="en-US" sz="2400" dirty="0"/>
              <a:t>A </a:t>
            </a:r>
            <a:r>
              <a:rPr lang="en-US" sz="2400" dirty="0">
                <a:solidFill>
                  <a:srgbClr val="FF0000"/>
                </a:solidFill>
              </a:rPr>
              <a:t>Gram </a:t>
            </a:r>
            <a:r>
              <a:rPr lang="en-US" sz="2400" dirty="0">
                <a:solidFill>
                  <a:schemeClr val="tx2"/>
                </a:solidFill>
              </a:rPr>
              <a:t>stain</a:t>
            </a:r>
            <a:r>
              <a:rPr lang="en-US" sz="2400" dirty="0"/>
              <a:t> preparation is perhaps the simplest, least expensive, and most useful of all the rapid methods of identification of bacterial (and some fungal) pathogens.</a:t>
            </a:r>
            <a:endParaRPr lang="ar-SA" sz="2400" dirty="0"/>
          </a:p>
          <a:p>
            <a:pPr marL="0" indent="0">
              <a:buNone/>
            </a:pPr>
            <a:endParaRPr lang="en-US" sz="2400" dirty="0"/>
          </a:p>
          <a:p>
            <a:pPr marL="0" indent="0">
              <a:buNone/>
            </a:pPr>
            <a:endParaRPr lang="en-US" sz="2400" dirty="0"/>
          </a:p>
          <a:p>
            <a:pPr marL="0" indent="0">
              <a:buNone/>
            </a:pP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4032" y="1484784"/>
            <a:ext cx="4066008" cy="5184576"/>
          </a:xfrm>
          <a:prstGeom prst="rect">
            <a:avLst/>
          </a:prstGeom>
        </p:spPr>
      </p:pic>
    </p:spTree>
    <p:extLst>
      <p:ext uri="{BB962C8B-B14F-4D97-AF65-F5344CB8AC3E}">
        <p14:creationId xmlns:p14="http://schemas.microsoft.com/office/powerpoint/2010/main" val="1884313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0EEF-FF46-6747-ACEF-400CE9B4054E}"/>
              </a:ext>
            </a:extLst>
          </p:cNvPr>
          <p:cNvSpPr>
            <a:spLocks noGrp="1"/>
          </p:cNvSpPr>
          <p:nvPr>
            <p:ph type="title"/>
          </p:nvPr>
        </p:nvSpPr>
        <p:spPr>
          <a:xfrm>
            <a:off x="838200" y="365125"/>
            <a:ext cx="3489960" cy="1325563"/>
          </a:xfrm>
          <a:solidFill>
            <a:schemeClr val="accent2"/>
          </a:solidFill>
        </p:spPr>
        <p:txBody>
          <a:bodyPr/>
          <a:lstStyle/>
          <a:p>
            <a:r>
              <a:rPr lang="en-US" dirty="0"/>
              <a:t>Introduction </a:t>
            </a:r>
          </a:p>
        </p:txBody>
      </p:sp>
      <p:sp>
        <p:nvSpPr>
          <p:cNvPr id="3" name="Content Placeholder 2">
            <a:extLst>
              <a:ext uri="{FF2B5EF4-FFF2-40B4-BE49-F238E27FC236}">
                <a16:creationId xmlns:a16="http://schemas.microsoft.com/office/drawing/2014/main" id="{68158026-8133-DD43-B3F3-AA0F18BFA089}"/>
              </a:ext>
            </a:extLst>
          </p:cNvPr>
          <p:cNvSpPr>
            <a:spLocks noGrp="1"/>
          </p:cNvSpPr>
          <p:nvPr>
            <p:ph idx="1"/>
          </p:nvPr>
        </p:nvSpPr>
        <p:spPr>
          <a:xfrm>
            <a:off x="2492829" y="3488962"/>
            <a:ext cx="6651171" cy="795655"/>
          </a:xfrm>
          <a:solidFill>
            <a:schemeClr val="accent3"/>
          </a:solidFill>
        </p:spPr>
        <p:txBody>
          <a:bodyPr/>
          <a:lstStyle/>
          <a:p>
            <a:r>
              <a:rPr lang="en-US" dirty="0"/>
              <a:t>Whey we should know about Antibiotics ?</a:t>
            </a:r>
          </a:p>
        </p:txBody>
      </p:sp>
    </p:spTree>
    <p:extLst>
      <p:ext uri="{BB962C8B-B14F-4D97-AF65-F5344CB8AC3E}">
        <p14:creationId xmlns:p14="http://schemas.microsoft.com/office/powerpoint/2010/main" val="420936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980611" cy="1325563"/>
          </a:xfrm>
          <a:solidFill>
            <a:srgbClr val="FFC000"/>
          </a:solidFill>
        </p:spPr>
        <p:txBody>
          <a:bodyPr/>
          <a:lstStyle/>
          <a:p>
            <a:r>
              <a:rPr lang="en-US" dirty="0"/>
              <a:t>2- microbiological factors</a:t>
            </a:r>
            <a:endParaRPr lang="ar-SA" dirty="0"/>
          </a:p>
        </p:txBody>
      </p:sp>
      <p:pic>
        <p:nvPicPr>
          <p:cNvPr id="4098" name="Picture 2"/>
          <p:cNvPicPr>
            <a:picLocks noGrp="1" noChangeAspect="1" noChangeArrowheads="1"/>
          </p:cNvPicPr>
          <p:nvPr>
            <p:ph idx="1"/>
          </p:nvPr>
        </p:nvPicPr>
        <p:blipFill>
          <a:blip r:embed="rId2">
            <a:alphaModFix/>
            <a:extLst>
              <a:ext uri="{BEBA8EAE-BF5A-486C-A8C5-ECC9F3942E4B}">
                <a14:imgProps xmlns:a14="http://schemas.microsoft.com/office/drawing/2010/main">
                  <a14:imgLayer>
                    <a14:imgEffect>
                      <a14:colorTemperature colorTemp="3982"/>
                    </a14:imgEffect>
                    <a14:imgEffect>
                      <a14:saturation sat="94000"/>
                    </a14:imgEffect>
                  </a14:imgLayer>
                </a14:imgProps>
              </a:ext>
              <a:ext uri="{28A0092B-C50C-407E-A947-70E740481C1C}">
                <a14:useLocalDpi xmlns:a14="http://schemas.microsoft.com/office/drawing/2010/main" val="0"/>
              </a:ext>
            </a:extLst>
          </a:blip>
          <a:srcRect/>
          <a:stretch>
            <a:fillRect/>
          </a:stretch>
        </p:blipFill>
        <p:spPr bwMode="auto">
          <a:xfrm>
            <a:off x="7184572" y="365125"/>
            <a:ext cx="4789714" cy="6362246"/>
          </a:xfrm>
          <a:prstGeom prst="rect">
            <a:avLst/>
          </a:prstGeom>
          <a:solidFill>
            <a:schemeClr val="bg1"/>
          </a:solidFill>
          <a:ln>
            <a:solidFill>
              <a:schemeClr val="accent1"/>
            </a:solidFill>
          </a:ln>
          <a:effectLst/>
          <a:extLst/>
        </p:spPr>
      </p:pic>
      <p:pic>
        <p:nvPicPr>
          <p:cNvPr id="3" name="Picture 2">
            <a:extLst>
              <a:ext uri="{FF2B5EF4-FFF2-40B4-BE49-F238E27FC236}">
                <a16:creationId xmlns:a16="http://schemas.microsoft.com/office/drawing/2014/main" id="{01FB76A1-C883-D740-A4FC-99F74D229C9B}"/>
              </a:ext>
            </a:extLst>
          </p:cNvPr>
          <p:cNvPicPr>
            <a:picLocks noChangeAspect="1"/>
          </p:cNvPicPr>
          <p:nvPr/>
        </p:nvPicPr>
        <p:blipFill>
          <a:blip r:embed="rId3"/>
          <a:stretch>
            <a:fillRect/>
          </a:stretch>
        </p:blipFill>
        <p:spPr>
          <a:xfrm>
            <a:off x="679268" y="2865119"/>
            <a:ext cx="5627673" cy="3165566"/>
          </a:xfrm>
          <a:prstGeom prst="rect">
            <a:avLst/>
          </a:prstGeom>
        </p:spPr>
      </p:pic>
    </p:spTree>
    <p:extLst>
      <p:ext uri="{BB962C8B-B14F-4D97-AF65-F5344CB8AC3E}">
        <p14:creationId xmlns:p14="http://schemas.microsoft.com/office/powerpoint/2010/main" val="207337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88640"/>
            <a:ext cx="8928992" cy="6669360"/>
          </a:xfrm>
        </p:spPr>
      </p:pic>
      <p:pic>
        <p:nvPicPr>
          <p:cNvPr id="6" name="Picture 5">
            <a:extLst>
              <a:ext uri="{FF2B5EF4-FFF2-40B4-BE49-F238E27FC236}">
                <a16:creationId xmlns:a16="http://schemas.microsoft.com/office/drawing/2014/main" id="{7CC918FD-2185-ED4C-B2AD-DE4E84F9CC5A}"/>
              </a:ext>
            </a:extLst>
          </p:cNvPr>
          <p:cNvPicPr>
            <a:picLocks noChangeAspect="1"/>
          </p:cNvPicPr>
          <p:nvPr/>
        </p:nvPicPr>
        <p:blipFill>
          <a:blip r:embed="rId3"/>
          <a:stretch>
            <a:fillRect/>
          </a:stretch>
        </p:blipFill>
        <p:spPr>
          <a:xfrm>
            <a:off x="8928993" y="1027906"/>
            <a:ext cx="2994784" cy="4608576"/>
          </a:xfrm>
          <a:prstGeom prst="rect">
            <a:avLst/>
          </a:prstGeom>
          <a:ln>
            <a:solidFill>
              <a:schemeClr val="accent1"/>
            </a:solidFill>
          </a:ln>
        </p:spPr>
      </p:pic>
    </p:spTree>
    <p:extLst>
      <p:ext uri="{BB962C8B-B14F-4D97-AF65-F5344CB8AC3E}">
        <p14:creationId xmlns:p14="http://schemas.microsoft.com/office/powerpoint/2010/main" val="3585961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1544" y="332656"/>
            <a:ext cx="8229600" cy="2548880"/>
          </a:xfrm>
        </p:spPr>
        <p:txBody>
          <a:bodyPr>
            <a:normAutofit/>
          </a:bodyPr>
          <a:lstStyle/>
          <a:p>
            <a:pPr marL="0" indent="0">
              <a:buNone/>
            </a:pPr>
            <a:r>
              <a:rPr lang="en-US" sz="2400" dirty="0"/>
              <a:t>A refinement of the disk diffusion technique uses antimicrobial gradient strips (e.g., </a:t>
            </a:r>
            <a:r>
              <a:rPr lang="en-US" sz="2400" dirty="0" err="1"/>
              <a:t>Etest</a:t>
            </a:r>
            <a:r>
              <a:rPr lang="en-US" sz="2400" dirty="0"/>
              <a:t>, by </a:t>
            </a:r>
            <a:r>
              <a:rPr lang="en-US" sz="2400" dirty="0" err="1"/>
              <a:t>bioMérieux</a:t>
            </a:r>
            <a:r>
              <a:rPr lang="en-US" sz="2400" dirty="0"/>
              <a:t>; M.I.C.E. by </a:t>
            </a:r>
            <a:r>
              <a:rPr lang="en-US" sz="2400" dirty="0" err="1"/>
              <a:t>Oxoid</a:t>
            </a:r>
            <a:r>
              <a:rPr lang="en-US" sz="2400" dirty="0"/>
              <a:t>) applied to agar plates seeded with the test organism. With these methods, intersection of the inhibition zone with the graduated strip permits determination of an actual minimal inhibitory concentration endpoint.</a:t>
            </a:r>
          </a:p>
          <a:p>
            <a:pPr marL="0" indent="0">
              <a:buNone/>
            </a:pPr>
            <a:endParaRPr lang="en-US" sz="2400" dirty="0"/>
          </a:p>
          <a:p>
            <a:pPr marL="0" indent="0">
              <a:buNone/>
            </a:pPr>
            <a:endParaRPr lang="en-US" sz="2400" dirty="0"/>
          </a:p>
          <a:p>
            <a:pPr marL="0" indent="0">
              <a:buNone/>
            </a:pPr>
            <a:endParaRPr lang="ar-SA" sz="2400" dirty="0"/>
          </a:p>
          <a:p>
            <a:pPr marL="0" indent="0">
              <a:buNone/>
            </a:pP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852936"/>
            <a:ext cx="4211960" cy="400506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976" y="2852936"/>
            <a:ext cx="4608512" cy="3888432"/>
          </a:xfrm>
          <a:prstGeom prst="rect">
            <a:avLst/>
          </a:prstGeom>
        </p:spPr>
      </p:pic>
    </p:spTree>
    <p:extLst>
      <p:ext uri="{BB962C8B-B14F-4D97-AF65-F5344CB8AC3E}">
        <p14:creationId xmlns:p14="http://schemas.microsoft.com/office/powerpoint/2010/main" val="1178760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9E7DB70-B433-414E-8005-CF23280E3622}"/>
              </a:ext>
            </a:extLst>
          </p:cNvPr>
          <p:cNvPicPr>
            <a:picLocks noGrp="1" noChangeAspect="1"/>
          </p:cNvPicPr>
          <p:nvPr>
            <p:ph idx="1"/>
          </p:nvPr>
        </p:nvPicPr>
        <p:blipFill>
          <a:blip r:embed="rId2"/>
          <a:stretch>
            <a:fillRect/>
          </a:stretch>
        </p:blipFill>
        <p:spPr>
          <a:xfrm>
            <a:off x="2184685" y="1825625"/>
            <a:ext cx="7822630" cy="4351338"/>
          </a:xfrm>
          <a:prstGeom prst="rect">
            <a:avLst/>
          </a:prstGeom>
        </p:spPr>
      </p:pic>
    </p:spTree>
    <p:extLst>
      <p:ext uri="{BB962C8B-B14F-4D97-AF65-F5344CB8AC3E}">
        <p14:creationId xmlns:p14="http://schemas.microsoft.com/office/powerpoint/2010/main" val="686617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659F7-C146-8D4B-93C4-0B0878B870A9}"/>
              </a:ext>
            </a:extLst>
          </p:cNvPr>
          <p:cNvSpPr>
            <a:spLocks noGrp="1"/>
          </p:cNvSpPr>
          <p:nvPr>
            <p:ph type="title"/>
          </p:nvPr>
        </p:nvSpPr>
        <p:spPr>
          <a:solidFill>
            <a:srgbClr val="FFC000"/>
          </a:solidFill>
        </p:spPr>
        <p:txBody>
          <a:bodyPr>
            <a:normAutofit fontScale="90000"/>
          </a:bodyPr>
          <a:lstStyle/>
          <a:p>
            <a:r>
              <a:rPr lang="en-US" dirty="0"/>
              <a:t>2- microbiological factors</a:t>
            </a:r>
            <a:br>
              <a:rPr lang="en-US" dirty="0"/>
            </a:br>
            <a:r>
              <a:rPr lang="en-US" sz="2700" dirty="0"/>
              <a:t>Empiric vs Definitive antimicrobial therapy </a:t>
            </a:r>
            <a:br>
              <a:rPr lang="en-US" dirty="0"/>
            </a:br>
            <a:endParaRPr lang="en-US" dirty="0"/>
          </a:p>
        </p:txBody>
      </p:sp>
      <p:sp>
        <p:nvSpPr>
          <p:cNvPr id="3" name="Content Placeholder 2">
            <a:extLst>
              <a:ext uri="{FF2B5EF4-FFF2-40B4-BE49-F238E27FC236}">
                <a16:creationId xmlns:a16="http://schemas.microsoft.com/office/drawing/2014/main" id="{C342DC81-0ABF-F643-82A5-650E204FBA17}"/>
              </a:ext>
            </a:extLst>
          </p:cNvPr>
          <p:cNvSpPr>
            <a:spLocks noGrp="1"/>
          </p:cNvSpPr>
          <p:nvPr>
            <p:ph idx="1"/>
          </p:nvPr>
        </p:nvSpPr>
        <p:spPr/>
        <p:txBody>
          <a:bodyPr>
            <a:normAutofit fontScale="92500" lnSpcReduction="10000"/>
          </a:bodyPr>
          <a:lstStyle/>
          <a:p>
            <a:r>
              <a:rPr lang="en-US" dirty="0"/>
              <a:t>Because microbiological results do not become available for 24 to 72 hours, initial therapy for infection is often empiric and guided by the clinical presentation. </a:t>
            </a:r>
          </a:p>
          <a:p>
            <a:r>
              <a:rPr lang="en-US" dirty="0"/>
              <a:t>It has been shown that inadequate therapy for infections in critically ill, hospitalized patients is associated with poor outcomes, including greater morbidity and mortality as well as increased length of stay. </a:t>
            </a:r>
          </a:p>
          <a:p>
            <a:r>
              <a:rPr lang="en-US" dirty="0"/>
              <a:t>Therefore, a common approach is to use broad-spectrum antimicrobial agents as initial empiric therapy (sometimes with a combination of antimicrobial agents with the intent to cover multiple possible pathogens commonly associated with the specific clinical syndrome).</a:t>
            </a:r>
          </a:p>
          <a:p>
            <a:r>
              <a:rPr lang="en-US" dirty="0"/>
              <a:t> This is true for both community and hospital-acquired infections</a:t>
            </a:r>
          </a:p>
        </p:txBody>
      </p:sp>
    </p:spTree>
    <p:extLst>
      <p:ext uri="{BB962C8B-B14F-4D97-AF65-F5344CB8AC3E}">
        <p14:creationId xmlns:p14="http://schemas.microsoft.com/office/powerpoint/2010/main" val="1605247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46F3A-BC58-EC4B-BA33-7D677B3AC41C}"/>
              </a:ext>
            </a:extLst>
          </p:cNvPr>
          <p:cNvSpPr>
            <a:spLocks noGrp="1"/>
          </p:cNvSpPr>
          <p:nvPr>
            <p:ph type="title"/>
          </p:nvPr>
        </p:nvSpPr>
        <p:spPr>
          <a:xfrm>
            <a:off x="838200" y="365125"/>
            <a:ext cx="6302829" cy="1325563"/>
          </a:xfrm>
          <a:solidFill>
            <a:srgbClr val="FFC000"/>
          </a:solidFill>
        </p:spPr>
        <p:txBody>
          <a:bodyPr/>
          <a:lstStyle/>
          <a:p>
            <a:r>
              <a:rPr lang="en-US" dirty="0"/>
              <a:t>2- microbiological factors</a:t>
            </a:r>
            <a:br>
              <a:rPr lang="en-US" dirty="0"/>
            </a:br>
            <a:r>
              <a:rPr lang="en-US" dirty="0"/>
              <a:t>Community vs HCAI </a:t>
            </a:r>
          </a:p>
        </p:txBody>
      </p:sp>
      <p:pic>
        <p:nvPicPr>
          <p:cNvPr id="4" name="Content Placeholder 3">
            <a:extLst>
              <a:ext uri="{FF2B5EF4-FFF2-40B4-BE49-F238E27FC236}">
                <a16:creationId xmlns:a16="http://schemas.microsoft.com/office/drawing/2014/main" id="{F2325F6D-9F01-144B-9F6F-D21ABE96378D}"/>
              </a:ext>
            </a:extLst>
          </p:cNvPr>
          <p:cNvPicPr>
            <a:picLocks noGrp="1" noChangeAspect="1"/>
          </p:cNvPicPr>
          <p:nvPr>
            <p:ph idx="1"/>
          </p:nvPr>
        </p:nvPicPr>
        <p:blipFill>
          <a:blip r:embed="rId2"/>
          <a:stretch>
            <a:fillRect/>
          </a:stretch>
        </p:blipFill>
        <p:spPr>
          <a:xfrm>
            <a:off x="557348" y="2351314"/>
            <a:ext cx="5865949" cy="4084320"/>
          </a:xfrm>
          <a:prstGeom prst="rect">
            <a:avLst/>
          </a:prstGeom>
        </p:spPr>
      </p:pic>
      <p:pic>
        <p:nvPicPr>
          <p:cNvPr id="5" name="Content Placeholder 3">
            <a:extLst>
              <a:ext uri="{FF2B5EF4-FFF2-40B4-BE49-F238E27FC236}">
                <a16:creationId xmlns:a16="http://schemas.microsoft.com/office/drawing/2014/main" id="{EDD854CD-CAF2-5744-B083-DA3B83736E56}"/>
              </a:ext>
            </a:extLst>
          </p:cNvPr>
          <p:cNvPicPr>
            <a:picLocks noChangeAspect="1"/>
          </p:cNvPicPr>
          <p:nvPr/>
        </p:nvPicPr>
        <p:blipFill>
          <a:blip r:embed="rId3"/>
          <a:stretch>
            <a:fillRect/>
          </a:stretch>
        </p:blipFill>
        <p:spPr>
          <a:xfrm>
            <a:off x="7237404" y="39188"/>
            <a:ext cx="4781362" cy="4624251"/>
          </a:xfrm>
          <a:prstGeom prst="rect">
            <a:avLst/>
          </a:prstGeom>
          <a:ln>
            <a:solidFill>
              <a:schemeClr val="accent1"/>
            </a:solidFill>
          </a:ln>
        </p:spPr>
      </p:pic>
      <p:sp>
        <p:nvSpPr>
          <p:cNvPr id="6" name="Content Placeholder 2">
            <a:extLst>
              <a:ext uri="{FF2B5EF4-FFF2-40B4-BE49-F238E27FC236}">
                <a16:creationId xmlns:a16="http://schemas.microsoft.com/office/drawing/2014/main" id="{4BAD50E5-DA1E-674A-86E8-359F65BC6BF9}"/>
              </a:ext>
            </a:extLst>
          </p:cNvPr>
          <p:cNvSpPr txBox="1">
            <a:spLocks/>
          </p:cNvSpPr>
          <p:nvPr/>
        </p:nvSpPr>
        <p:spPr>
          <a:xfrm>
            <a:off x="6975566" y="4948238"/>
            <a:ext cx="4911634" cy="1687694"/>
          </a:xfrm>
          <a:prstGeom prst="rect">
            <a:avLst/>
          </a:prstGeom>
          <a:solidFill>
            <a:schemeClr val="accent1">
              <a:lumMod val="20000"/>
              <a:lumOff val="80000"/>
            </a:schemeClr>
          </a:solidFill>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History of Recent Antimicrobial Use. </a:t>
            </a:r>
          </a:p>
          <a:p>
            <a:r>
              <a:rPr lang="en-US" dirty="0"/>
              <a:t>Eliciting a history of exposure to antimicrobial agents in the recent past (approximately 3 months) can also help in selection of antimicrobial therapy. </a:t>
            </a:r>
          </a:p>
          <a:p>
            <a:r>
              <a:rPr lang="en-US" dirty="0"/>
              <a:t>Because the causative microorganism for a current episode of infection emerged under the selective pressure of a recently used antimicrobial agent, it is likely to be resistant to that drug and/or drug class, and an alternative agent should be used. </a:t>
            </a:r>
          </a:p>
          <a:p>
            <a:endParaRPr lang="en-US" dirty="0"/>
          </a:p>
        </p:txBody>
      </p:sp>
    </p:spTree>
    <p:extLst>
      <p:ext uri="{BB962C8B-B14F-4D97-AF65-F5344CB8AC3E}">
        <p14:creationId xmlns:p14="http://schemas.microsoft.com/office/powerpoint/2010/main" val="38049364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8E52-84FC-0B4E-A59C-172E4B4953C4}"/>
              </a:ext>
            </a:extLst>
          </p:cNvPr>
          <p:cNvSpPr>
            <a:spLocks noGrp="1"/>
          </p:cNvSpPr>
          <p:nvPr>
            <p:ph type="title"/>
          </p:nvPr>
        </p:nvSpPr>
        <p:spPr>
          <a:xfrm>
            <a:off x="838200" y="365125"/>
            <a:ext cx="6085114" cy="1325563"/>
          </a:xfrm>
          <a:solidFill>
            <a:srgbClr val="FFC000"/>
          </a:solidFill>
        </p:spPr>
        <p:txBody>
          <a:bodyPr/>
          <a:lstStyle/>
          <a:p>
            <a:r>
              <a:rPr lang="en-US" dirty="0"/>
              <a:t>2- microbiological factors</a:t>
            </a:r>
            <a:br>
              <a:rPr lang="en-US" dirty="0"/>
            </a:br>
            <a:r>
              <a:rPr lang="en-US" dirty="0"/>
              <a:t>Antibiogram </a:t>
            </a:r>
          </a:p>
        </p:txBody>
      </p:sp>
      <p:pic>
        <p:nvPicPr>
          <p:cNvPr id="4" name="Content Placeholder 3">
            <a:extLst>
              <a:ext uri="{FF2B5EF4-FFF2-40B4-BE49-F238E27FC236}">
                <a16:creationId xmlns:a16="http://schemas.microsoft.com/office/drawing/2014/main" id="{78936F7C-BF85-2945-9F05-E25C59902EFD}"/>
              </a:ext>
            </a:extLst>
          </p:cNvPr>
          <p:cNvPicPr>
            <a:picLocks noGrp="1" noChangeAspect="1"/>
          </p:cNvPicPr>
          <p:nvPr>
            <p:ph idx="1"/>
          </p:nvPr>
        </p:nvPicPr>
        <p:blipFill>
          <a:blip r:embed="rId2"/>
          <a:stretch>
            <a:fillRect/>
          </a:stretch>
        </p:blipFill>
        <p:spPr>
          <a:xfrm>
            <a:off x="1134222" y="1825625"/>
            <a:ext cx="9923555" cy="4351338"/>
          </a:xfrm>
          <a:prstGeom prst="rect">
            <a:avLst/>
          </a:prstGeom>
        </p:spPr>
      </p:pic>
    </p:spTree>
    <p:extLst>
      <p:ext uri="{BB962C8B-B14F-4D97-AF65-F5344CB8AC3E}">
        <p14:creationId xmlns:p14="http://schemas.microsoft.com/office/powerpoint/2010/main" val="3770680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5AA3F-1B50-6C46-A47A-7A90FF70617A}"/>
              </a:ext>
            </a:extLst>
          </p:cNvPr>
          <p:cNvSpPr>
            <a:spLocks noGrp="1"/>
          </p:cNvSpPr>
          <p:nvPr>
            <p:ph type="title"/>
          </p:nvPr>
        </p:nvSpPr>
        <p:spPr>
          <a:xfrm>
            <a:off x="838200" y="365125"/>
            <a:ext cx="3987800" cy="1325563"/>
          </a:xfrm>
          <a:solidFill>
            <a:schemeClr val="accent2"/>
          </a:solidFill>
        </p:spPr>
        <p:txBody>
          <a:bodyPr/>
          <a:lstStyle/>
          <a:p>
            <a:r>
              <a:rPr lang="en-US" dirty="0"/>
              <a:t>Approach  </a:t>
            </a:r>
          </a:p>
        </p:txBody>
      </p:sp>
      <p:sp>
        <p:nvSpPr>
          <p:cNvPr id="3" name="Content Placeholder 2">
            <a:extLst>
              <a:ext uri="{FF2B5EF4-FFF2-40B4-BE49-F238E27FC236}">
                <a16:creationId xmlns:a16="http://schemas.microsoft.com/office/drawing/2014/main" id="{A134A1BE-4355-EA44-821E-39136B952C9C}"/>
              </a:ext>
            </a:extLst>
          </p:cNvPr>
          <p:cNvSpPr>
            <a:spLocks noGrp="1"/>
          </p:cNvSpPr>
          <p:nvPr>
            <p:ph idx="1"/>
          </p:nvPr>
        </p:nvSpPr>
        <p:spPr>
          <a:xfrm>
            <a:off x="3598817" y="3358333"/>
            <a:ext cx="5057503" cy="1919061"/>
          </a:xfrm>
          <a:solidFill>
            <a:schemeClr val="accent4"/>
          </a:solidFill>
        </p:spPr>
        <p:txBody>
          <a:bodyPr/>
          <a:lstStyle/>
          <a:p>
            <a:r>
              <a:rPr lang="en-US" dirty="0"/>
              <a:t>1- Patient factors</a:t>
            </a:r>
          </a:p>
          <a:p>
            <a:r>
              <a:rPr lang="en-US" dirty="0"/>
              <a:t>2- microbiological factors</a:t>
            </a:r>
          </a:p>
          <a:p>
            <a:r>
              <a:rPr lang="en-US" dirty="0"/>
              <a:t>3- Pharmacological factors </a:t>
            </a:r>
          </a:p>
        </p:txBody>
      </p:sp>
    </p:spTree>
    <p:extLst>
      <p:ext uri="{BB962C8B-B14F-4D97-AF65-F5344CB8AC3E}">
        <p14:creationId xmlns:p14="http://schemas.microsoft.com/office/powerpoint/2010/main" val="2254182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69DB8-8082-074A-B95C-7DF8EAEAAED0}"/>
              </a:ext>
            </a:extLst>
          </p:cNvPr>
          <p:cNvSpPr>
            <a:spLocks noGrp="1"/>
          </p:cNvSpPr>
          <p:nvPr>
            <p:ph type="title"/>
          </p:nvPr>
        </p:nvSpPr>
        <p:spPr>
          <a:solidFill>
            <a:schemeClr val="bg1">
              <a:lumMod val="85000"/>
            </a:schemeClr>
          </a:solidFill>
        </p:spPr>
        <p:txBody>
          <a:bodyPr/>
          <a:lstStyle/>
          <a:p>
            <a:r>
              <a:rPr lang="en-US" dirty="0"/>
              <a:t>3- Pharmacological factors </a:t>
            </a:r>
            <a:br>
              <a:rPr lang="en-US" dirty="0"/>
            </a:br>
            <a:endParaRPr lang="en-US" dirty="0"/>
          </a:p>
        </p:txBody>
      </p:sp>
      <p:pic>
        <p:nvPicPr>
          <p:cNvPr id="4" name="Content Placeholder 3">
            <a:extLst>
              <a:ext uri="{FF2B5EF4-FFF2-40B4-BE49-F238E27FC236}">
                <a16:creationId xmlns:a16="http://schemas.microsoft.com/office/drawing/2014/main" id="{64BB296C-A680-7B4F-A934-351D42C2EB2D}"/>
              </a:ext>
            </a:extLst>
          </p:cNvPr>
          <p:cNvPicPr>
            <a:picLocks noGrp="1" noChangeAspect="1"/>
          </p:cNvPicPr>
          <p:nvPr>
            <p:ph idx="1"/>
          </p:nvPr>
        </p:nvPicPr>
        <p:blipFill>
          <a:blip r:embed="rId2"/>
          <a:stretch>
            <a:fillRect/>
          </a:stretch>
        </p:blipFill>
        <p:spPr>
          <a:xfrm>
            <a:off x="0" y="1690688"/>
            <a:ext cx="12192000" cy="5167312"/>
          </a:xfrm>
          <a:prstGeom prst="rect">
            <a:avLst/>
          </a:prstGeom>
        </p:spPr>
      </p:pic>
    </p:spTree>
    <p:extLst>
      <p:ext uri="{BB962C8B-B14F-4D97-AF65-F5344CB8AC3E}">
        <p14:creationId xmlns:p14="http://schemas.microsoft.com/office/powerpoint/2010/main" val="1109955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CE845B7-1FF4-4746-BC59-BA5E4500306D}"/>
              </a:ext>
            </a:extLst>
          </p:cNvPr>
          <p:cNvPicPr>
            <a:picLocks noGrp="1" noChangeAspect="1"/>
          </p:cNvPicPr>
          <p:nvPr>
            <p:ph idx="1"/>
          </p:nvPr>
        </p:nvPicPr>
        <p:blipFill>
          <a:blip r:embed="rId2"/>
          <a:stretch>
            <a:fillRect/>
          </a:stretch>
        </p:blipFill>
        <p:spPr>
          <a:xfrm>
            <a:off x="304800" y="1550126"/>
            <a:ext cx="11658600" cy="5307873"/>
          </a:xfrm>
          <a:prstGeom prst="rect">
            <a:avLst/>
          </a:prstGeom>
        </p:spPr>
      </p:pic>
      <p:sp>
        <p:nvSpPr>
          <p:cNvPr id="5" name="Title 1">
            <a:extLst>
              <a:ext uri="{FF2B5EF4-FFF2-40B4-BE49-F238E27FC236}">
                <a16:creationId xmlns:a16="http://schemas.microsoft.com/office/drawing/2014/main" id="{22E98DEE-9368-AD45-A223-6E55C9CFA535}"/>
              </a:ext>
            </a:extLst>
          </p:cNvPr>
          <p:cNvSpPr>
            <a:spLocks noGrp="1"/>
          </p:cNvSpPr>
          <p:nvPr>
            <p:ph type="title"/>
          </p:nvPr>
        </p:nvSpPr>
        <p:spPr>
          <a:xfrm>
            <a:off x="681446" y="121286"/>
            <a:ext cx="6450874" cy="1176292"/>
          </a:xfrm>
          <a:solidFill>
            <a:schemeClr val="bg1">
              <a:lumMod val="85000"/>
            </a:schemeClr>
          </a:solidFill>
        </p:spPr>
        <p:txBody>
          <a:bodyPr>
            <a:normAutofit fontScale="90000"/>
          </a:bodyPr>
          <a:lstStyle/>
          <a:p>
            <a:r>
              <a:rPr lang="en-US" dirty="0"/>
              <a:t>3- Pharmacological factors </a:t>
            </a:r>
            <a:br>
              <a:rPr lang="en-US" dirty="0"/>
            </a:br>
            <a:endParaRPr lang="en-US" dirty="0"/>
          </a:p>
        </p:txBody>
      </p:sp>
    </p:spTree>
    <p:extLst>
      <p:ext uri="{BB962C8B-B14F-4D97-AF65-F5344CB8AC3E}">
        <p14:creationId xmlns:p14="http://schemas.microsoft.com/office/powerpoint/2010/main" val="938682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407" y="884237"/>
            <a:ext cx="5169707" cy="1325563"/>
          </a:xfrm>
        </p:spPr>
        <p:txBody>
          <a:bodyPr>
            <a:normAutofit fontScale="90000"/>
          </a:bodyPr>
          <a:lstStyle/>
          <a:p>
            <a:pPr algn="l"/>
            <a:r>
              <a:rPr lang="en-US" sz="2000" dirty="0">
                <a:latin typeface="Bauhaus 93" panose="04030905020B02020C02" pitchFamily="82" charset="0"/>
              </a:rPr>
              <a:t>The first recorded pandemic, </a:t>
            </a:r>
            <a:r>
              <a:rPr lang="en-US" sz="2000" dirty="0">
                <a:solidFill>
                  <a:srgbClr val="FF0000"/>
                </a:solidFill>
                <a:latin typeface="Bauhaus 93" panose="04030905020B02020C02" pitchFamily="82" charset="0"/>
              </a:rPr>
              <a:t>the Justinian Plague</a:t>
            </a:r>
            <a:r>
              <a:rPr lang="en-US" sz="2000" dirty="0">
                <a:latin typeface="Bauhaus 93" panose="04030905020B02020C02" pitchFamily="82" charset="0"/>
              </a:rPr>
              <a:t>, was named after the 6th century Byzantine emperor Justinian I. The Justinian Plague began in 541 AD and was followed by frequent outbreaks over the next two hundred years that eventually killed over 25 million people (Rosen, 2007) and affected much of the Mediterranean basin–virtually all of the known world at that time.</a:t>
            </a:r>
            <a:endParaRPr lang="ar-SA" sz="2000" dirty="0">
              <a:latin typeface="Bauhaus 93" panose="04030905020B02020C02" pitchFamily="82" charset="0"/>
            </a:endParaRPr>
          </a:p>
        </p:txBody>
      </p:sp>
      <p:pic>
        <p:nvPicPr>
          <p:cNvPr id="4" name="Content Placeholder 3"/>
          <p:cNvPicPr>
            <a:picLocks noGrp="1" noChangeAspect="1"/>
          </p:cNvPicPr>
          <p:nvPr>
            <p:ph idx="1"/>
          </p:nvPr>
        </p:nvPicPr>
        <p:blipFill>
          <a:blip r:embed="rId2"/>
          <a:stretch>
            <a:fillRect/>
          </a:stretch>
        </p:blipFill>
        <p:spPr>
          <a:xfrm>
            <a:off x="0" y="2900854"/>
            <a:ext cx="2743200" cy="3957145"/>
          </a:xfrm>
          <a:prstGeom prst="rect">
            <a:avLst/>
          </a:prstGeom>
        </p:spPr>
      </p:pic>
      <p:pic>
        <p:nvPicPr>
          <p:cNvPr id="3" name="Picture 2">
            <a:extLst>
              <a:ext uri="{FF2B5EF4-FFF2-40B4-BE49-F238E27FC236}">
                <a16:creationId xmlns:a16="http://schemas.microsoft.com/office/drawing/2014/main" id="{4D666AEC-A2E2-E343-8116-C7FB5B64159E}"/>
              </a:ext>
            </a:extLst>
          </p:cNvPr>
          <p:cNvPicPr>
            <a:picLocks noChangeAspect="1"/>
          </p:cNvPicPr>
          <p:nvPr/>
        </p:nvPicPr>
        <p:blipFill>
          <a:blip r:embed="rId3"/>
          <a:stretch>
            <a:fillRect/>
          </a:stretch>
        </p:blipFill>
        <p:spPr>
          <a:xfrm>
            <a:off x="6007907" y="1269124"/>
            <a:ext cx="6184093" cy="5588876"/>
          </a:xfrm>
          <a:prstGeom prst="rect">
            <a:avLst/>
          </a:prstGeom>
        </p:spPr>
      </p:pic>
      <p:sp>
        <p:nvSpPr>
          <p:cNvPr id="6" name="TextBox 5">
            <a:extLst>
              <a:ext uri="{FF2B5EF4-FFF2-40B4-BE49-F238E27FC236}">
                <a16:creationId xmlns:a16="http://schemas.microsoft.com/office/drawing/2014/main" id="{66ADC560-DA55-0740-96BF-152096A91755}"/>
              </a:ext>
            </a:extLst>
          </p:cNvPr>
          <p:cNvSpPr txBox="1"/>
          <p:nvPr/>
        </p:nvSpPr>
        <p:spPr>
          <a:xfrm>
            <a:off x="8961821" y="246993"/>
            <a:ext cx="1191352" cy="738664"/>
          </a:xfrm>
          <a:prstGeom prst="rect">
            <a:avLst/>
          </a:prstGeom>
          <a:noFill/>
        </p:spPr>
        <p:txBody>
          <a:bodyPr wrap="none" rtlCol="0">
            <a:spAutoFit/>
          </a:bodyPr>
          <a:lstStyle/>
          <a:p>
            <a:pPr marL="0" algn="l" defTabSz="914400" rtl="0" eaLnBrk="1" latinLnBrk="0" hangingPunct="1"/>
            <a:r>
              <a:rPr lang="en-US" sz="2400" dirty="0">
                <a:solidFill>
                  <a:srgbClr val="FF0000"/>
                </a:solidFill>
              </a:rPr>
              <a:t>WW1</a:t>
            </a:r>
          </a:p>
          <a:p>
            <a:pPr marL="0" algn="l" defTabSz="914400" rtl="0" eaLnBrk="1" latinLnBrk="0" hangingPunct="1"/>
            <a:r>
              <a:rPr lang="en-US" dirty="0">
                <a:solidFill>
                  <a:srgbClr val="FF0000"/>
                </a:solidFill>
              </a:rPr>
              <a:t>1914-191</a:t>
            </a:r>
            <a:r>
              <a:rPr lang="en-US" dirty="0"/>
              <a:t>8</a:t>
            </a:r>
          </a:p>
        </p:txBody>
      </p:sp>
      <p:pic>
        <p:nvPicPr>
          <p:cNvPr id="7" name="Picture 1" descr="page6image66388384">
            <a:extLst>
              <a:ext uri="{FF2B5EF4-FFF2-40B4-BE49-F238E27FC236}">
                <a16:creationId xmlns:a16="http://schemas.microsoft.com/office/drawing/2014/main" id="{5EDA2322-FB33-A044-A5B9-C520FE8D10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900853"/>
            <a:ext cx="3264707" cy="395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830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lgn="l" rtl="0">
              <a:buClr>
                <a:srgbClr val="B80E0F"/>
              </a:buClr>
              <a:buNone/>
              <a:defRPr/>
            </a:pPr>
            <a:r>
              <a:rPr lang="en-US" b="1" dirty="0">
                <a:latin typeface="Times New Roman" pitchFamily="18" charset="0"/>
                <a:cs typeface="Times New Roman" pitchFamily="18" charset="0"/>
              </a:rPr>
              <a:t>Principles:</a:t>
            </a:r>
          </a:p>
          <a:p>
            <a:pPr lvl="0" algn="l" rtl="0">
              <a:buClr>
                <a:srgbClr val="B80E0F"/>
              </a:buClr>
              <a:defRPr/>
            </a:pPr>
            <a:r>
              <a:rPr lang="en-US" dirty="0">
                <a:solidFill>
                  <a:srgbClr val="002060"/>
                </a:solidFill>
                <a:latin typeface="Times New Roman" pitchFamily="18" charset="0"/>
                <a:cs typeface="Times New Roman" pitchFamily="18" charset="0"/>
              </a:rPr>
              <a:t>Narrow vs broad spectrum agents.</a:t>
            </a:r>
          </a:p>
          <a:p>
            <a:pPr lvl="0" algn="l" rtl="0">
              <a:buClr>
                <a:srgbClr val="B80E0F"/>
              </a:buClr>
              <a:defRPr/>
            </a:pPr>
            <a:r>
              <a:rPr lang="en-US" dirty="0">
                <a:solidFill>
                  <a:srgbClr val="002060"/>
                </a:solidFill>
                <a:latin typeface="Times New Roman" pitchFamily="18" charset="0"/>
                <a:cs typeface="Times New Roman" pitchFamily="18" charset="0"/>
              </a:rPr>
              <a:t>Least toxic agent.</a:t>
            </a:r>
          </a:p>
          <a:p>
            <a:pPr lvl="0" algn="l" rtl="0">
              <a:buClr>
                <a:srgbClr val="B80E0F"/>
              </a:buClr>
              <a:defRPr/>
            </a:pPr>
            <a:r>
              <a:rPr lang="en-US" dirty="0">
                <a:solidFill>
                  <a:srgbClr val="002060"/>
                </a:solidFill>
                <a:latin typeface="Times New Roman" pitchFamily="18" charset="0"/>
                <a:cs typeface="Times New Roman" pitchFamily="18" charset="0"/>
              </a:rPr>
              <a:t>Cheaper.</a:t>
            </a:r>
          </a:p>
          <a:p>
            <a:endParaRPr lang="en-GB" dirty="0"/>
          </a:p>
        </p:txBody>
      </p:sp>
      <p:sp>
        <p:nvSpPr>
          <p:cNvPr id="2" name="Title 1"/>
          <p:cNvSpPr>
            <a:spLocks noGrp="1"/>
          </p:cNvSpPr>
          <p:nvPr>
            <p:ph type="title"/>
          </p:nvPr>
        </p:nvSpPr>
        <p:spPr>
          <a:xfrm>
            <a:off x="838200" y="365125"/>
            <a:ext cx="5188131" cy="1325563"/>
          </a:xfrm>
          <a:solidFill>
            <a:schemeClr val="bg1">
              <a:lumMod val="85000"/>
            </a:schemeClr>
          </a:solidFill>
        </p:spPr>
        <p:txBody>
          <a:bodyPr/>
          <a:lstStyle/>
          <a:p>
            <a:r>
              <a:rPr lang="en-US" sz="3200" dirty="0"/>
              <a:t>3- Pharmacological factors </a:t>
            </a:r>
            <a:br>
              <a:rPr lang="en-US" sz="3200" dirty="0"/>
            </a:br>
            <a:endParaRPr lang="en-GB" dirty="0"/>
          </a:p>
        </p:txBody>
      </p:sp>
    </p:spTree>
    <p:extLst>
      <p:ext uri="{BB962C8B-B14F-4D97-AF65-F5344CB8AC3E}">
        <p14:creationId xmlns:p14="http://schemas.microsoft.com/office/powerpoint/2010/main" val="2044598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329765"/>
            <a:ext cx="10674107" cy="4795264"/>
          </a:xfrm>
        </p:spPr>
        <p:txBody>
          <a:bodyPr>
            <a:normAutofit/>
          </a:bodyPr>
          <a:lstStyle/>
          <a:p>
            <a:pPr lvl="0" algn="l" rtl="0">
              <a:buClr>
                <a:srgbClr val="B80E0F"/>
              </a:buClr>
              <a:defRPr/>
            </a:pPr>
            <a:r>
              <a:rPr lang="en-US" dirty="0">
                <a:solidFill>
                  <a:srgbClr val="002060"/>
                </a:solidFill>
                <a:latin typeface="Times New Roman" pitchFamily="18" charset="0"/>
                <a:cs typeface="Times New Roman" pitchFamily="18" charset="0"/>
              </a:rPr>
              <a:t>Antimicrobial activity is superior</a:t>
            </a:r>
          </a:p>
          <a:p>
            <a:pPr lvl="0" algn="l" rtl="0">
              <a:buClr>
                <a:srgbClr val="B80E0F"/>
              </a:buClr>
              <a:defRPr/>
            </a:pPr>
            <a:r>
              <a:rPr lang="en-US" dirty="0">
                <a:solidFill>
                  <a:srgbClr val="002060"/>
                </a:solidFill>
                <a:latin typeface="Times New Roman" pitchFamily="18" charset="0"/>
                <a:cs typeface="Times New Roman" pitchFamily="18" charset="0"/>
              </a:rPr>
              <a:t>Have a therapeutic advantage</a:t>
            </a:r>
          </a:p>
          <a:p>
            <a:pPr lvl="0" algn="l" rtl="0">
              <a:buClr>
                <a:srgbClr val="B80E0F"/>
              </a:buClr>
              <a:defRPr/>
            </a:pPr>
            <a:r>
              <a:rPr lang="en-US" dirty="0">
                <a:solidFill>
                  <a:srgbClr val="002060"/>
                </a:solidFill>
                <a:latin typeface="Times New Roman" pitchFamily="18" charset="0"/>
                <a:cs typeface="Times New Roman" pitchFamily="18" charset="0"/>
              </a:rPr>
              <a:t>Better pharmacokinetics</a:t>
            </a:r>
          </a:p>
          <a:p>
            <a:pPr lvl="1" algn="l" rtl="0">
              <a:buClr>
                <a:srgbClr val="B80E0F"/>
              </a:buClr>
              <a:defRPr/>
            </a:pPr>
            <a:r>
              <a:rPr lang="en-US" sz="3200" dirty="0">
                <a:solidFill>
                  <a:srgbClr val="002060"/>
                </a:solidFill>
                <a:latin typeface="Times New Roman" pitchFamily="18" charset="0"/>
                <a:cs typeface="Times New Roman" pitchFamily="18" charset="0"/>
              </a:rPr>
              <a:t>Site penetration</a:t>
            </a:r>
          </a:p>
          <a:p>
            <a:pPr lvl="1" algn="l" rtl="0">
              <a:buClr>
                <a:srgbClr val="B80E0F"/>
              </a:buClr>
              <a:defRPr/>
            </a:pPr>
            <a:r>
              <a:rPr lang="en-US" sz="3200" dirty="0">
                <a:solidFill>
                  <a:srgbClr val="002060"/>
                </a:solidFill>
                <a:latin typeface="Times New Roman" pitchFamily="18" charset="0"/>
                <a:cs typeface="Times New Roman" pitchFamily="18" charset="0"/>
              </a:rPr>
              <a:t>Longer t ½</a:t>
            </a:r>
          </a:p>
          <a:p>
            <a:pPr lvl="1" algn="l" rtl="0">
              <a:buClr>
                <a:srgbClr val="B80E0F"/>
              </a:buClr>
              <a:defRPr/>
            </a:pPr>
            <a:r>
              <a:rPr lang="en-US" sz="3200" dirty="0">
                <a:solidFill>
                  <a:srgbClr val="002060"/>
                </a:solidFill>
                <a:latin typeface="Times New Roman" pitchFamily="18" charset="0"/>
                <a:cs typeface="Times New Roman" pitchFamily="18" charset="0"/>
              </a:rPr>
              <a:t>Shorter duration</a:t>
            </a:r>
          </a:p>
          <a:p>
            <a:pPr lvl="0" algn="l" rtl="0">
              <a:buClr>
                <a:srgbClr val="B80E0F"/>
              </a:buClr>
              <a:defRPr/>
            </a:pPr>
            <a:r>
              <a:rPr lang="en-US" dirty="0">
                <a:solidFill>
                  <a:srgbClr val="002060"/>
                </a:solidFill>
                <a:latin typeface="Times New Roman" pitchFamily="18" charset="0"/>
                <a:cs typeface="Times New Roman" pitchFamily="18" charset="0"/>
              </a:rPr>
              <a:t>Less toxic</a:t>
            </a:r>
          </a:p>
          <a:p>
            <a:pPr lvl="0" algn="l" rtl="0">
              <a:buClr>
                <a:srgbClr val="B80E0F"/>
              </a:buClr>
              <a:defRPr/>
            </a:pPr>
            <a:r>
              <a:rPr lang="en-US" dirty="0">
                <a:solidFill>
                  <a:srgbClr val="002060"/>
                </a:solidFill>
                <a:latin typeface="Times New Roman" pitchFamily="18" charset="0"/>
                <a:cs typeface="Times New Roman" pitchFamily="18" charset="0"/>
              </a:rPr>
              <a:t>Better tolerance</a:t>
            </a:r>
          </a:p>
          <a:p>
            <a:endParaRPr lang="en-GB" dirty="0"/>
          </a:p>
        </p:txBody>
      </p:sp>
      <p:sp>
        <p:nvSpPr>
          <p:cNvPr id="2" name="Title 1"/>
          <p:cNvSpPr>
            <a:spLocks noGrp="1"/>
          </p:cNvSpPr>
          <p:nvPr>
            <p:ph type="title"/>
          </p:nvPr>
        </p:nvSpPr>
        <p:spPr>
          <a:xfrm>
            <a:off x="105230" y="177801"/>
            <a:ext cx="5459547" cy="925286"/>
          </a:xfrm>
          <a:solidFill>
            <a:schemeClr val="bg1">
              <a:lumMod val="85000"/>
            </a:schemeClr>
          </a:solidFill>
        </p:spPr>
        <p:txBody>
          <a:bodyPr>
            <a:normAutofit fontScale="90000"/>
          </a:bodyPr>
          <a:lstStyle/>
          <a:p>
            <a:r>
              <a:rPr lang="en-US" sz="3200" dirty="0"/>
              <a:t>3- Pharmacological factors </a:t>
            </a:r>
            <a:br>
              <a:rPr lang="en-US" sz="3200" dirty="0"/>
            </a:br>
            <a:r>
              <a:rPr lang="en-US" sz="3200" dirty="0">
                <a:solidFill>
                  <a:srgbClr val="B80E0F"/>
                </a:solidFill>
                <a:latin typeface="Times New Roman" pitchFamily="18" charset="0"/>
                <a:cs typeface="Times New Roman" pitchFamily="18" charset="0"/>
              </a:rPr>
              <a:t>Criteria for Use of New Agent</a:t>
            </a:r>
            <a:endParaRPr lang="en-GB" dirty="0"/>
          </a:p>
        </p:txBody>
      </p:sp>
    </p:spTree>
    <p:extLst>
      <p:ext uri="{BB962C8B-B14F-4D97-AF65-F5344CB8AC3E}">
        <p14:creationId xmlns:p14="http://schemas.microsoft.com/office/powerpoint/2010/main" val="32168868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572794" cy="1325563"/>
          </a:xfrm>
          <a:solidFill>
            <a:schemeClr val="bg1">
              <a:lumMod val="85000"/>
            </a:schemeClr>
          </a:solidFill>
        </p:spPr>
        <p:txBody>
          <a:bodyPr/>
          <a:lstStyle/>
          <a:p>
            <a:r>
              <a:rPr lang="en-US" sz="3600" dirty="0"/>
              <a:t>3- Pharmacological factors </a:t>
            </a:r>
            <a:br>
              <a:rPr lang="en-US" sz="3600" dirty="0"/>
            </a:br>
            <a:r>
              <a:rPr lang="en-US" sz="3600" dirty="0">
                <a:solidFill>
                  <a:srgbClr val="B80E0F"/>
                </a:solidFill>
                <a:latin typeface="Times New Roman" pitchFamily="18" charset="0"/>
                <a:cs typeface="Times New Roman" pitchFamily="18" charset="0"/>
              </a:rPr>
              <a:t>What is the appropriate dose?</a:t>
            </a:r>
            <a:endParaRPr lang="en-GB" dirty="0"/>
          </a:p>
        </p:txBody>
      </p:sp>
      <p:sp>
        <p:nvSpPr>
          <p:cNvPr id="5" name="Rectangle 4"/>
          <p:cNvSpPr/>
          <p:nvPr/>
        </p:nvSpPr>
        <p:spPr>
          <a:xfrm>
            <a:off x="704969" y="2338488"/>
            <a:ext cx="10377714" cy="2545312"/>
          </a:xfrm>
          <a:prstGeom prst="rect">
            <a:avLst/>
          </a:prstGeom>
        </p:spPr>
        <p:txBody>
          <a:bodyPr wrap="square">
            <a:spAutoFit/>
          </a:bodyPr>
          <a:lstStyle/>
          <a:p>
            <a:pPr marL="228600" lvl="0" indent="-228600">
              <a:lnSpc>
                <a:spcPct val="120000"/>
              </a:lnSpc>
              <a:spcBef>
                <a:spcPts val="1000"/>
              </a:spcBef>
              <a:buClr>
                <a:prstClr val="black"/>
              </a:buClr>
              <a:buSzPct val="160000"/>
              <a:buFont typeface="Arial" panose="020B0604020202020204" pitchFamily="34" charset="0"/>
              <a:buChar char="•"/>
              <a:defRPr/>
            </a:pPr>
            <a:r>
              <a:rPr lang="en-US" sz="2000" cap="all" dirty="0">
                <a:solidFill>
                  <a:srgbClr val="002060"/>
                </a:solidFill>
                <a:latin typeface="Arial" panose="020B0604020202020204" pitchFamily="34" charset="0"/>
                <a:cs typeface="Arial" panose="020B0604020202020204" pitchFamily="34" charset="0"/>
              </a:rPr>
              <a:t>Avoid sub-therapeutic doses</a:t>
            </a:r>
          </a:p>
          <a:p>
            <a:pPr marL="228600" lvl="0" indent="-228600">
              <a:lnSpc>
                <a:spcPct val="120000"/>
              </a:lnSpc>
              <a:spcBef>
                <a:spcPts val="1000"/>
              </a:spcBef>
              <a:buClr>
                <a:prstClr val="black"/>
              </a:buClr>
              <a:buSzPct val="160000"/>
              <a:buFont typeface="Arial" panose="020B0604020202020204" pitchFamily="34" charset="0"/>
              <a:buChar char="•"/>
              <a:defRPr/>
            </a:pPr>
            <a:r>
              <a:rPr lang="en-US" sz="2000" cap="all" dirty="0">
                <a:solidFill>
                  <a:srgbClr val="002060"/>
                </a:solidFill>
                <a:latin typeface="Arial" panose="020B0604020202020204" pitchFamily="34" charset="0"/>
                <a:cs typeface="Arial" panose="020B0604020202020204" pitchFamily="34" charset="0"/>
              </a:rPr>
              <a:t>Determined by:</a:t>
            </a:r>
          </a:p>
          <a:p>
            <a:pPr marL="685800" lvl="1" indent="-228600">
              <a:lnSpc>
                <a:spcPct val="120000"/>
              </a:lnSpc>
              <a:spcBef>
                <a:spcPts val="500"/>
              </a:spcBef>
              <a:buClr>
                <a:srgbClr val="B80E0F"/>
              </a:buClr>
              <a:buSzPct val="160000"/>
              <a:buFontTx/>
              <a:buChar char="•"/>
              <a:defRPr/>
            </a:pPr>
            <a:r>
              <a:rPr lang="en-US" cap="all" dirty="0">
                <a:solidFill>
                  <a:srgbClr val="002060"/>
                </a:solidFill>
                <a:latin typeface="Arial" panose="020B0604020202020204" pitchFamily="34" charset="0"/>
                <a:cs typeface="Arial" panose="020B0604020202020204" pitchFamily="34" charset="0"/>
              </a:rPr>
              <a:t>Serious vs non-serious infections</a:t>
            </a:r>
          </a:p>
          <a:p>
            <a:pPr marL="685800" lvl="1" indent="-228600">
              <a:lnSpc>
                <a:spcPct val="120000"/>
              </a:lnSpc>
              <a:spcBef>
                <a:spcPts val="500"/>
              </a:spcBef>
              <a:buClr>
                <a:srgbClr val="B80E0F"/>
              </a:buClr>
              <a:buSzPct val="160000"/>
              <a:buFontTx/>
              <a:buChar char="•"/>
              <a:defRPr/>
            </a:pPr>
            <a:r>
              <a:rPr lang="en-US" cap="all" dirty="0">
                <a:solidFill>
                  <a:srgbClr val="002060"/>
                </a:solidFill>
                <a:latin typeface="Arial" panose="020B0604020202020204" pitchFamily="34" charset="0"/>
                <a:cs typeface="Arial" panose="020B0604020202020204" pitchFamily="34" charset="0"/>
              </a:rPr>
              <a:t>Site of infection</a:t>
            </a:r>
          </a:p>
          <a:p>
            <a:pPr marL="685800" lvl="1" indent="-228600">
              <a:lnSpc>
                <a:spcPct val="120000"/>
              </a:lnSpc>
              <a:spcBef>
                <a:spcPts val="500"/>
              </a:spcBef>
              <a:buClr>
                <a:srgbClr val="B80E0F"/>
              </a:buClr>
              <a:buSzPct val="160000"/>
              <a:buFontTx/>
              <a:buChar char="•"/>
              <a:defRPr/>
            </a:pPr>
            <a:r>
              <a:rPr lang="en-US" cap="all" dirty="0">
                <a:solidFill>
                  <a:srgbClr val="002060"/>
                </a:solidFill>
                <a:latin typeface="Arial" panose="020B0604020202020204" pitchFamily="34" charset="0"/>
                <a:cs typeface="Arial" panose="020B0604020202020204" pitchFamily="34" charset="0"/>
              </a:rPr>
              <a:t>Drug PK/PD properties</a:t>
            </a:r>
          </a:p>
          <a:p>
            <a:pPr marL="685800" lvl="1" indent="-228600">
              <a:lnSpc>
                <a:spcPct val="120000"/>
              </a:lnSpc>
              <a:spcBef>
                <a:spcPts val="500"/>
              </a:spcBef>
              <a:buClr>
                <a:srgbClr val="B80E0F"/>
              </a:buClr>
              <a:buSzPct val="160000"/>
              <a:buFontTx/>
              <a:buChar char="•"/>
              <a:defRPr/>
            </a:pPr>
            <a:r>
              <a:rPr lang="en-US" cap="all" dirty="0">
                <a:solidFill>
                  <a:srgbClr val="002060"/>
                </a:solidFill>
                <a:latin typeface="Arial" panose="020B0604020202020204" pitchFamily="34" charset="0"/>
                <a:cs typeface="Arial" panose="020B0604020202020204" pitchFamily="34" charset="0"/>
              </a:rPr>
              <a:t>Other host factors (e.g. renal function … </a:t>
            </a:r>
            <a:r>
              <a:rPr lang="en-US" cap="all" dirty="0" err="1">
                <a:solidFill>
                  <a:srgbClr val="002060"/>
                </a:solidFill>
                <a:latin typeface="Arial" panose="020B0604020202020204" pitchFamily="34" charset="0"/>
                <a:cs typeface="Arial" panose="020B0604020202020204" pitchFamily="34" charset="0"/>
              </a:rPr>
              <a:t>etc</a:t>
            </a:r>
            <a:r>
              <a:rPr lang="en-US" cap="all" dirty="0">
                <a:solidFill>
                  <a:srgbClr val="002060"/>
                </a:solidFill>
                <a:latin typeface="Arial" panose="020B0604020202020204" pitchFamily="34" charset="0"/>
                <a:cs typeface="Arial" panose="020B0604020202020204" pitchFamily="34" charset="0"/>
              </a:rPr>
              <a:t>)</a:t>
            </a:r>
          </a:p>
        </p:txBody>
      </p:sp>
      <p:sp>
        <p:nvSpPr>
          <p:cNvPr id="6" name="Content Placeholder 5"/>
          <p:cNvSpPr>
            <a:spLocks noGrp="1"/>
          </p:cNvSpPr>
          <p:nvPr>
            <p:ph idx="1"/>
          </p:nvPr>
        </p:nvSpPr>
        <p:spPr/>
        <p:txBody>
          <a:bodyPr/>
          <a:lstStyle/>
          <a:p>
            <a:pPr algn="l" rtl="0"/>
            <a:r>
              <a:rPr lang="en-US" b="1" dirty="0">
                <a:solidFill>
                  <a:srgbClr val="002060"/>
                </a:solidFill>
              </a:rPr>
              <a:t>The lowest dose that is effective</a:t>
            </a:r>
            <a:r>
              <a:rPr lang="en-US" dirty="0">
                <a:solidFill>
                  <a:srgbClr val="002060"/>
                </a:solidFill>
              </a:rPr>
              <a:t>..</a:t>
            </a:r>
            <a:endParaRPr lang="ar-SA" dirty="0">
              <a:solidFill>
                <a:srgbClr val="002060"/>
              </a:solidFill>
            </a:endParaRPr>
          </a:p>
        </p:txBody>
      </p:sp>
    </p:spTree>
    <p:extLst>
      <p:ext uri="{BB962C8B-B14F-4D97-AF65-F5344CB8AC3E}">
        <p14:creationId xmlns:p14="http://schemas.microsoft.com/office/powerpoint/2010/main" val="3955782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895011" cy="1325563"/>
          </a:xfrm>
          <a:solidFill>
            <a:schemeClr val="bg1">
              <a:lumMod val="85000"/>
            </a:schemeClr>
          </a:solidFill>
        </p:spPr>
        <p:txBody>
          <a:bodyPr/>
          <a:lstStyle/>
          <a:p>
            <a:r>
              <a:rPr lang="en-US" dirty="0"/>
              <a:t>3- Pharmacological factors</a:t>
            </a:r>
          </a:p>
        </p:txBody>
      </p:sp>
      <p:sp>
        <p:nvSpPr>
          <p:cNvPr id="3" name="Content Placeholder 2"/>
          <p:cNvSpPr>
            <a:spLocks noGrp="1"/>
          </p:cNvSpPr>
          <p:nvPr>
            <p:ph idx="1"/>
          </p:nvPr>
        </p:nvSpPr>
        <p:spPr/>
        <p:txBody>
          <a:bodyPr>
            <a:normAutofit lnSpcReduction="10000"/>
          </a:bodyPr>
          <a:lstStyle/>
          <a:p>
            <a:pPr algn="l" rtl="0"/>
            <a:r>
              <a:rPr lang="en-GB" b="1" dirty="0">
                <a:solidFill>
                  <a:srgbClr val="C00000"/>
                </a:solidFill>
              </a:rPr>
              <a:t>Bioavailability</a:t>
            </a:r>
          </a:p>
          <a:p>
            <a:pPr algn="l" rtl="0"/>
            <a:endParaRPr lang="en-GB" dirty="0"/>
          </a:p>
          <a:p>
            <a:pPr algn="l" rtl="0">
              <a:buNone/>
            </a:pPr>
            <a:r>
              <a:rPr lang="en-GB" dirty="0"/>
              <a:t> </a:t>
            </a:r>
            <a:r>
              <a:rPr lang="en-GB" b="1" dirty="0">
                <a:solidFill>
                  <a:srgbClr val="002060"/>
                </a:solidFill>
              </a:rPr>
              <a:t>The percentage of the oral dose that is available unchanged in the serum).</a:t>
            </a:r>
          </a:p>
          <a:p>
            <a:pPr algn="l" rtl="0">
              <a:buNone/>
            </a:pPr>
            <a:endParaRPr lang="en-GB" dirty="0"/>
          </a:p>
          <a:p>
            <a:pPr marL="0" indent="0" algn="l" rtl="0">
              <a:buNone/>
            </a:pPr>
            <a:r>
              <a:rPr lang="en-GB" dirty="0"/>
              <a:t>     Examples of antibiotics with excellent bioavailability are:</a:t>
            </a:r>
          </a:p>
          <a:p>
            <a:pPr marL="0" indent="0" algn="l" rtl="0">
              <a:buNone/>
            </a:pPr>
            <a:r>
              <a:rPr lang="en-GB" dirty="0"/>
              <a:t> </a:t>
            </a:r>
          </a:p>
          <a:p>
            <a:pPr marL="0" indent="0" algn="l" rtl="0">
              <a:buNone/>
            </a:pPr>
            <a:r>
              <a:rPr lang="en-GB" dirty="0"/>
              <a:t>         </a:t>
            </a:r>
            <a:r>
              <a:rPr lang="en-GB" b="1" dirty="0" err="1">
                <a:solidFill>
                  <a:srgbClr val="002060"/>
                </a:solidFill>
              </a:rPr>
              <a:t>Trimethoprim-sulfamethoxazole</a:t>
            </a:r>
            <a:endParaRPr lang="en-GB" b="1" dirty="0">
              <a:solidFill>
                <a:srgbClr val="002060"/>
              </a:solidFill>
            </a:endParaRPr>
          </a:p>
          <a:p>
            <a:pPr marL="0" indent="0" algn="l" rtl="0">
              <a:buNone/>
            </a:pPr>
            <a:r>
              <a:rPr lang="en-GB" dirty="0"/>
              <a:t>.</a:t>
            </a:r>
          </a:p>
          <a:p>
            <a:endParaRPr lang="en-US" dirty="0"/>
          </a:p>
        </p:txBody>
      </p:sp>
    </p:spTree>
    <p:extLst>
      <p:ext uri="{BB962C8B-B14F-4D97-AF65-F5344CB8AC3E}">
        <p14:creationId xmlns:p14="http://schemas.microsoft.com/office/powerpoint/2010/main" val="3444811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616337" cy="1325563"/>
          </a:xfrm>
          <a:solidFill>
            <a:schemeClr val="bg1">
              <a:lumMod val="85000"/>
            </a:schemeClr>
          </a:solidFill>
        </p:spPr>
        <p:txBody>
          <a:bodyPr/>
          <a:lstStyle/>
          <a:p>
            <a:r>
              <a:rPr lang="en-US" dirty="0"/>
              <a:t>3- Pharmacological factors</a:t>
            </a:r>
          </a:p>
        </p:txBody>
      </p:sp>
      <p:sp>
        <p:nvSpPr>
          <p:cNvPr id="3" name="Content Placeholder 2"/>
          <p:cNvSpPr>
            <a:spLocks noGrp="1"/>
          </p:cNvSpPr>
          <p:nvPr>
            <p:ph idx="1"/>
          </p:nvPr>
        </p:nvSpPr>
        <p:spPr/>
        <p:txBody>
          <a:bodyPr>
            <a:normAutofit lnSpcReduction="10000"/>
          </a:bodyPr>
          <a:lstStyle/>
          <a:p>
            <a:pPr algn="l" rtl="0"/>
            <a:r>
              <a:rPr lang="en-GB" dirty="0">
                <a:solidFill>
                  <a:srgbClr val="C00000"/>
                </a:solidFill>
              </a:rPr>
              <a:t>The efficacy of antimicrobial agents depends on their capacity to achieve :</a:t>
            </a:r>
          </a:p>
          <a:p>
            <a:pPr marL="0" indent="0" algn="l" rtl="0">
              <a:buNone/>
            </a:pPr>
            <a:r>
              <a:rPr lang="en-GB" b="1" dirty="0">
                <a:solidFill>
                  <a:srgbClr val="002060"/>
                </a:solidFill>
              </a:rPr>
              <a:t>   Concentration equal to or greater than the MIC at the site of</a:t>
            </a:r>
          </a:p>
          <a:p>
            <a:pPr marL="0" indent="0" algn="l" rtl="0">
              <a:buNone/>
            </a:pPr>
            <a:r>
              <a:rPr lang="en-GB" b="1" dirty="0">
                <a:solidFill>
                  <a:srgbClr val="002060"/>
                </a:solidFill>
              </a:rPr>
              <a:t>    infection..</a:t>
            </a:r>
          </a:p>
          <a:p>
            <a:pPr algn="l" rtl="0"/>
            <a:r>
              <a:rPr lang="en-GB" dirty="0"/>
              <a:t>Ocular fluid, CSF, abscess cavity, prostate, and bone) are often</a:t>
            </a:r>
          </a:p>
          <a:p>
            <a:pPr marL="0" indent="0" algn="l" rtl="0">
              <a:buNone/>
            </a:pPr>
            <a:r>
              <a:rPr lang="en-GB" dirty="0"/>
              <a:t>       much lower than serum levels</a:t>
            </a:r>
          </a:p>
          <a:p>
            <a:pPr marL="0" indent="0" algn="l" rtl="0">
              <a:buNone/>
            </a:pPr>
            <a:r>
              <a:rPr lang="en-GB" dirty="0">
                <a:solidFill>
                  <a:srgbClr val="C00000"/>
                </a:solidFill>
              </a:rPr>
              <a:t>   For example: </a:t>
            </a:r>
          </a:p>
          <a:p>
            <a:pPr marL="0" indent="0" algn="l" rtl="0">
              <a:buNone/>
            </a:pPr>
            <a:r>
              <a:rPr lang="en-GB" dirty="0"/>
              <a:t>       First- and second- generation </a:t>
            </a:r>
            <a:r>
              <a:rPr lang="en-GB" dirty="0" err="1"/>
              <a:t>cephalosporins</a:t>
            </a:r>
            <a:endParaRPr lang="en-GB" dirty="0"/>
          </a:p>
          <a:p>
            <a:pPr marL="0" indent="0" algn="l" rtl="0">
              <a:buNone/>
            </a:pPr>
            <a:r>
              <a:rPr lang="en-GB" dirty="0"/>
              <a:t>              do not cross the blood-brain barrier</a:t>
            </a:r>
            <a:endParaRPr lang="en-US" b="1" dirty="0">
              <a:solidFill>
                <a:srgbClr val="002060"/>
              </a:solidFill>
            </a:endParaRPr>
          </a:p>
        </p:txBody>
      </p:sp>
    </p:spTree>
    <p:extLst>
      <p:ext uri="{BB962C8B-B14F-4D97-AF65-F5344CB8AC3E}">
        <p14:creationId xmlns:p14="http://schemas.microsoft.com/office/powerpoint/2010/main" val="1561813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p:txBody>
          <a:bodyPr>
            <a:normAutofit fontScale="92500" lnSpcReduction="20000"/>
          </a:bodyPr>
          <a:lstStyle/>
          <a:p>
            <a:pPr marL="0" indent="0">
              <a:buNone/>
            </a:pPr>
            <a:endParaRPr lang="en-US" dirty="0"/>
          </a:p>
          <a:p>
            <a:pPr algn="l" rtl="0"/>
            <a:r>
              <a:rPr lang="en-GB" b="1" dirty="0">
                <a:solidFill>
                  <a:srgbClr val="002060"/>
                </a:solidFill>
              </a:rPr>
              <a:t>Aminoglycosides</a:t>
            </a:r>
            <a:r>
              <a:rPr lang="en-GB" b="1" u="sng" dirty="0"/>
              <a:t>:  </a:t>
            </a:r>
            <a:r>
              <a:rPr lang="en-GB" b="1" u="sng" dirty="0">
                <a:solidFill>
                  <a:srgbClr val="C00000"/>
                </a:solidFill>
              </a:rPr>
              <a:t>are less active </a:t>
            </a:r>
            <a:r>
              <a:rPr lang="en-GB" dirty="0"/>
              <a:t>in the :</a:t>
            </a:r>
          </a:p>
          <a:p>
            <a:pPr marL="0" indent="0" algn="l" rtl="0">
              <a:buNone/>
            </a:pPr>
            <a:r>
              <a:rPr lang="en-GB" dirty="0"/>
              <a:t>       </a:t>
            </a:r>
            <a:r>
              <a:rPr lang="en-GB" dirty="0">
                <a:solidFill>
                  <a:srgbClr val="002060"/>
                </a:solidFill>
              </a:rPr>
              <a:t>low-oxygen</a:t>
            </a:r>
            <a:r>
              <a:rPr lang="en-GB" dirty="0"/>
              <a:t>, </a:t>
            </a:r>
            <a:r>
              <a:rPr lang="en-GB" dirty="0">
                <a:solidFill>
                  <a:srgbClr val="002060"/>
                </a:solidFill>
              </a:rPr>
              <a:t>low-pH, </a:t>
            </a:r>
            <a:r>
              <a:rPr lang="ar-SA" dirty="0">
                <a:solidFill>
                  <a:srgbClr val="002060"/>
                </a:solidFill>
              </a:rPr>
              <a:t>  </a:t>
            </a:r>
            <a:r>
              <a:rPr lang="en-GB" dirty="0"/>
              <a:t> </a:t>
            </a:r>
            <a:r>
              <a:rPr lang="en-GB" b="1" u="sng" dirty="0">
                <a:solidFill>
                  <a:srgbClr val="002060"/>
                </a:solidFill>
                <a:effectLst>
                  <a:outerShdw blurRad="38100" dist="38100" dir="2700000" algn="tl">
                    <a:srgbClr val="000000">
                      <a:alpha val="43137"/>
                    </a:srgbClr>
                  </a:outerShdw>
                </a:effectLst>
              </a:rPr>
              <a:t>of Abscesses</a:t>
            </a:r>
            <a:endParaRPr lang="ar-SA" b="1" u="sng" dirty="0">
              <a:solidFill>
                <a:srgbClr val="002060"/>
              </a:solidFill>
              <a:effectLst>
                <a:outerShdw blurRad="38100" dist="38100" dir="2700000" algn="tl">
                  <a:srgbClr val="000000">
                    <a:alpha val="43137"/>
                  </a:srgbClr>
                </a:outerShdw>
              </a:effectLst>
            </a:endParaRPr>
          </a:p>
          <a:p>
            <a:pPr marL="0" indent="0" algn="l" rtl="0">
              <a:buNone/>
            </a:pPr>
            <a:endParaRPr lang="ar-SA" b="1" u="sng" dirty="0">
              <a:solidFill>
                <a:srgbClr val="002060"/>
              </a:solidFill>
              <a:effectLst>
                <a:outerShdw blurRad="38100" dist="38100" dir="2700000" algn="tl">
                  <a:srgbClr val="000000">
                    <a:alpha val="43137"/>
                  </a:srgbClr>
                </a:outerShdw>
              </a:effectLst>
            </a:endParaRPr>
          </a:p>
          <a:p>
            <a:pPr marL="0" indent="0" algn="l" rtl="0">
              <a:buNone/>
            </a:pPr>
            <a:endParaRPr lang="en-GB" dirty="0"/>
          </a:p>
          <a:p>
            <a:pPr lvl="0" algn="l" rtl="0"/>
            <a:r>
              <a:rPr lang="en-US" b="1" dirty="0">
                <a:solidFill>
                  <a:srgbClr val="002060"/>
                </a:solidFill>
              </a:rPr>
              <a:t>Fluoroquinolones</a:t>
            </a:r>
            <a:r>
              <a:rPr lang="en-US" dirty="0">
                <a:solidFill>
                  <a:srgbClr val="002060"/>
                </a:solidFill>
              </a:rPr>
              <a:t> achieve high concentrations in the prostate </a:t>
            </a:r>
          </a:p>
          <a:p>
            <a:pPr marL="0" lvl="0" indent="0" algn="l" rtl="0">
              <a:buNone/>
            </a:pPr>
            <a:r>
              <a:rPr lang="en-US" dirty="0">
                <a:solidFill>
                  <a:prstClr val="black"/>
                </a:solidFill>
              </a:rPr>
              <a:t>               preferred oral agents for the treatment of </a:t>
            </a:r>
            <a:r>
              <a:rPr lang="en-US" b="1" u="sng" dirty="0" err="1">
                <a:solidFill>
                  <a:srgbClr val="002060"/>
                </a:solidFill>
              </a:rPr>
              <a:t>Prostatitis</a:t>
            </a:r>
            <a:r>
              <a:rPr lang="en-US" b="1" u="sng" dirty="0">
                <a:solidFill>
                  <a:srgbClr val="002060"/>
                </a:solidFill>
              </a:rPr>
              <a:t>..</a:t>
            </a:r>
          </a:p>
          <a:p>
            <a:pPr marL="0" lvl="0" indent="0" algn="l" rtl="0">
              <a:buNone/>
            </a:pPr>
            <a:endParaRPr lang="en-US" b="1" u="sng" dirty="0">
              <a:solidFill>
                <a:srgbClr val="002060"/>
              </a:solidFill>
            </a:endParaRPr>
          </a:p>
          <a:p>
            <a:pPr algn="l" rtl="0"/>
            <a:r>
              <a:rPr lang="en-GB" b="1" dirty="0" err="1">
                <a:solidFill>
                  <a:srgbClr val="002060"/>
                </a:solidFill>
              </a:rPr>
              <a:t>Moxifloxacin</a:t>
            </a:r>
            <a:r>
              <a:rPr lang="en-GB" b="1" dirty="0">
                <a:solidFill>
                  <a:srgbClr val="002060"/>
                </a:solidFill>
              </a:rPr>
              <a:t> </a:t>
            </a:r>
            <a:r>
              <a:rPr lang="en-GB" dirty="0">
                <a:solidFill>
                  <a:srgbClr val="002060"/>
                </a:solidFill>
              </a:rPr>
              <a:t>does not achieve significant urinary concentrations</a:t>
            </a:r>
          </a:p>
          <a:p>
            <a:pPr marL="0" indent="0" algn="l" rtl="0">
              <a:buNone/>
            </a:pPr>
            <a:r>
              <a:rPr lang="en-GB" dirty="0"/>
              <a:t>              therefore </a:t>
            </a:r>
            <a:r>
              <a:rPr lang="en-GB" b="1" dirty="0">
                <a:solidFill>
                  <a:srgbClr val="C00000"/>
                </a:solidFill>
              </a:rPr>
              <a:t>not suitable </a:t>
            </a:r>
            <a:r>
              <a:rPr lang="en-GB" dirty="0"/>
              <a:t>for treatment of </a:t>
            </a:r>
            <a:r>
              <a:rPr lang="en-GB" b="1" u="sng" dirty="0">
                <a:solidFill>
                  <a:srgbClr val="002060"/>
                </a:solidFill>
              </a:rPr>
              <a:t>UTIs.</a:t>
            </a:r>
          </a:p>
          <a:p>
            <a:pPr marL="0" lvl="0" indent="0">
              <a:buNone/>
            </a:pPr>
            <a:endParaRPr lang="en-US" b="1" u="sng" dirty="0">
              <a:solidFill>
                <a:srgbClr val="002060"/>
              </a:solidFill>
            </a:endParaRPr>
          </a:p>
          <a:p>
            <a:endParaRPr lang="en-US" dirty="0"/>
          </a:p>
        </p:txBody>
      </p:sp>
      <p:sp>
        <p:nvSpPr>
          <p:cNvPr id="4" name="TextBox 3">
            <a:extLst>
              <a:ext uri="{FF2B5EF4-FFF2-40B4-BE49-F238E27FC236}">
                <a16:creationId xmlns:a16="http://schemas.microsoft.com/office/drawing/2014/main" id="{D46FA6B4-9587-D04F-860D-DB6F60635618}"/>
              </a:ext>
            </a:extLst>
          </p:cNvPr>
          <p:cNvSpPr txBox="1"/>
          <p:nvPr/>
        </p:nvSpPr>
        <p:spPr>
          <a:xfrm>
            <a:off x="322217" y="566057"/>
            <a:ext cx="5939246" cy="707886"/>
          </a:xfrm>
          <a:prstGeom prst="rect">
            <a:avLst/>
          </a:prstGeom>
          <a:solidFill>
            <a:schemeClr val="bg1">
              <a:lumMod val="85000"/>
            </a:schemeClr>
          </a:solidFill>
        </p:spPr>
        <p:txBody>
          <a:bodyPr wrap="square" rtlCol="0">
            <a:spAutoFit/>
          </a:bodyPr>
          <a:lstStyle/>
          <a:p>
            <a:r>
              <a:rPr lang="en-US" sz="4000" dirty="0"/>
              <a:t>3- Pharmacological factors</a:t>
            </a:r>
          </a:p>
        </p:txBody>
      </p:sp>
    </p:spTree>
    <p:extLst>
      <p:ext uri="{BB962C8B-B14F-4D97-AF65-F5344CB8AC3E}">
        <p14:creationId xmlns:p14="http://schemas.microsoft.com/office/powerpoint/2010/main" val="2465022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lumMod val="85000"/>
            </a:schemeClr>
          </a:solidFill>
        </p:spPr>
        <p:txBody>
          <a:bodyPr/>
          <a:lstStyle/>
          <a:p>
            <a:r>
              <a:rPr lang="en-US" dirty="0"/>
              <a:t>3- Pharmacological factors </a:t>
            </a:r>
            <a:br>
              <a:rPr lang="en-US" dirty="0"/>
            </a:br>
            <a:r>
              <a:rPr lang="en-US" dirty="0"/>
              <a:t>Oral vs Intravenous Therapy</a:t>
            </a:r>
          </a:p>
        </p:txBody>
      </p:sp>
      <p:sp>
        <p:nvSpPr>
          <p:cNvPr id="3" name="Content Placeholder 2"/>
          <p:cNvSpPr>
            <a:spLocks noGrp="1"/>
          </p:cNvSpPr>
          <p:nvPr>
            <p:ph idx="1"/>
          </p:nvPr>
        </p:nvSpPr>
        <p:spPr/>
        <p:txBody>
          <a:bodyPr>
            <a:normAutofit fontScale="92500" lnSpcReduction="20000"/>
          </a:bodyPr>
          <a:lstStyle/>
          <a:p>
            <a:pPr algn="l" rtl="0"/>
            <a:r>
              <a:rPr lang="en-GB" dirty="0"/>
              <a:t>Candidates for treatment mild to moderate infections</a:t>
            </a:r>
          </a:p>
          <a:p>
            <a:pPr algn="l" rtl="0">
              <a:buNone/>
            </a:pPr>
            <a:endParaRPr lang="en-GB" dirty="0"/>
          </a:p>
          <a:p>
            <a:pPr algn="l" rtl="0"/>
            <a:r>
              <a:rPr lang="en-GB" dirty="0"/>
              <a:t>well-absorbed oral antimicrobial agents : </a:t>
            </a:r>
          </a:p>
          <a:p>
            <a:pPr algn="l" rtl="0">
              <a:buNone/>
            </a:pPr>
            <a:endParaRPr lang="en-GB" dirty="0"/>
          </a:p>
          <a:p>
            <a:pPr marL="0" indent="0" algn="l" rtl="0">
              <a:buNone/>
            </a:pPr>
            <a:r>
              <a:rPr lang="en-GB" dirty="0"/>
              <a:t>    A] </a:t>
            </a:r>
            <a:r>
              <a:rPr lang="en-GB" b="1" dirty="0">
                <a:solidFill>
                  <a:srgbClr val="C00000"/>
                </a:solidFill>
              </a:rPr>
              <a:t>Pyelonephritis</a:t>
            </a:r>
          </a:p>
          <a:p>
            <a:pPr marL="0" indent="0" algn="l" rtl="0">
              <a:buNone/>
            </a:pPr>
            <a:r>
              <a:rPr lang="en-GB" dirty="0"/>
              <a:t>         </a:t>
            </a:r>
            <a:r>
              <a:rPr lang="en-GB" b="1" dirty="0" err="1">
                <a:solidFill>
                  <a:srgbClr val="00B0F0"/>
                </a:solidFill>
              </a:rPr>
              <a:t>Fluoroquinolones</a:t>
            </a:r>
            <a:r>
              <a:rPr lang="en-GB" b="1" dirty="0">
                <a:solidFill>
                  <a:srgbClr val="00B0F0"/>
                </a:solidFill>
              </a:rPr>
              <a:t> ..</a:t>
            </a:r>
          </a:p>
          <a:p>
            <a:pPr marL="0" indent="0" algn="l" rtl="0">
              <a:buNone/>
            </a:pPr>
            <a:endParaRPr lang="en-GB" b="1" dirty="0">
              <a:solidFill>
                <a:srgbClr val="00B0F0"/>
              </a:solidFill>
            </a:endParaRPr>
          </a:p>
          <a:p>
            <a:pPr marL="0" indent="0" algn="l" rtl="0">
              <a:buNone/>
            </a:pPr>
            <a:endParaRPr lang="en-GB" b="1" dirty="0">
              <a:solidFill>
                <a:srgbClr val="00B0F0"/>
              </a:solidFill>
            </a:endParaRPr>
          </a:p>
          <a:p>
            <a:pPr marL="0" indent="0" algn="l" rtl="0">
              <a:buNone/>
            </a:pPr>
            <a:r>
              <a:rPr lang="en-GB" dirty="0"/>
              <a:t>    B] </a:t>
            </a:r>
            <a:r>
              <a:rPr lang="en-GB" dirty="0">
                <a:solidFill>
                  <a:srgbClr val="C00000"/>
                </a:solidFill>
              </a:rPr>
              <a:t>Community-acquired pneumonia </a:t>
            </a:r>
          </a:p>
          <a:p>
            <a:pPr marL="0" indent="0" algn="l" rtl="0">
              <a:buNone/>
            </a:pPr>
            <a:r>
              <a:rPr lang="en-GB" dirty="0"/>
              <a:t>                 </a:t>
            </a:r>
            <a:r>
              <a:rPr lang="en-GB" b="1" dirty="0">
                <a:solidFill>
                  <a:srgbClr val="00B0F0"/>
                </a:solidFill>
              </a:rPr>
              <a:t>Augmentin and macrolides coverage</a:t>
            </a:r>
          </a:p>
          <a:p>
            <a:endParaRPr lang="en-US" dirty="0"/>
          </a:p>
        </p:txBody>
      </p:sp>
    </p:spTree>
    <p:extLst>
      <p:ext uri="{BB962C8B-B14F-4D97-AF65-F5344CB8AC3E}">
        <p14:creationId xmlns:p14="http://schemas.microsoft.com/office/powerpoint/2010/main" val="5318430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764383" cy="1325563"/>
          </a:xfrm>
          <a:solidFill>
            <a:schemeClr val="bg1">
              <a:lumMod val="85000"/>
            </a:schemeClr>
          </a:solidFill>
        </p:spPr>
        <p:txBody>
          <a:bodyPr/>
          <a:lstStyle/>
          <a:p>
            <a:r>
              <a:rPr lang="en-US" dirty="0"/>
              <a:t>3- Pharmacological factors</a:t>
            </a:r>
          </a:p>
        </p:txBody>
      </p:sp>
      <p:sp>
        <p:nvSpPr>
          <p:cNvPr id="3" name="Content Placeholder 2"/>
          <p:cNvSpPr>
            <a:spLocks noGrp="1"/>
          </p:cNvSpPr>
          <p:nvPr>
            <p:ph idx="1"/>
          </p:nvPr>
        </p:nvSpPr>
        <p:spPr/>
        <p:txBody>
          <a:bodyPr/>
          <a:lstStyle/>
          <a:p>
            <a:pPr algn="l" rtl="0"/>
            <a:r>
              <a:rPr lang="en-GB" dirty="0"/>
              <a:t>Sign for the narrowest spectrum and shortest duration of  </a:t>
            </a:r>
          </a:p>
          <a:p>
            <a:pPr marL="109728" indent="0" algn="l" rtl="0">
              <a:buNone/>
            </a:pPr>
            <a:r>
              <a:rPr lang="en-GB" dirty="0"/>
              <a:t>        therapy, and:</a:t>
            </a:r>
          </a:p>
          <a:p>
            <a:pPr marL="109728" indent="0" algn="l" rtl="0">
              <a:buNone/>
            </a:pPr>
            <a:r>
              <a:rPr lang="en-GB" dirty="0"/>
              <a:t>                </a:t>
            </a:r>
            <a:r>
              <a:rPr lang="en-GB" dirty="0">
                <a:solidFill>
                  <a:srgbClr val="002060"/>
                </a:solidFill>
              </a:rPr>
              <a:t>switching to oral agents as soon as possible. </a:t>
            </a:r>
          </a:p>
          <a:p>
            <a:pPr algn="l" rtl="0"/>
            <a:r>
              <a:rPr lang="en-GB" dirty="0"/>
              <a:t>In addition,</a:t>
            </a:r>
          </a:p>
          <a:p>
            <a:pPr algn="l" rtl="0"/>
            <a:r>
              <a:rPr lang="en-GB" dirty="0"/>
              <a:t> Non antimicrobial interventions, such as abscess drainage,</a:t>
            </a:r>
          </a:p>
          <a:p>
            <a:pPr marL="109728" indent="0" algn="l" rtl="0">
              <a:buNone/>
            </a:pPr>
            <a:r>
              <a:rPr lang="en-GB" dirty="0"/>
              <a:t>    are equally or more important in some cases and should be </a:t>
            </a:r>
          </a:p>
          <a:p>
            <a:pPr algn="l" rtl="0"/>
            <a:r>
              <a:rPr lang="en-GB" dirty="0"/>
              <a:t> pursued diligently in comprehensive infectious disease</a:t>
            </a:r>
          </a:p>
          <a:p>
            <a:pPr marL="109728" indent="0" algn="l" rtl="0">
              <a:buNone/>
            </a:pPr>
            <a:r>
              <a:rPr lang="en-GB" dirty="0"/>
              <a:t>         management.</a:t>
            </a:r>
          </a:p>
          <a:p>
            <a:pPr algn="l" rtl="0"/>
            <a:endParaRPr lang="en-US" dirty="0"/>
          </a:p>
        </p:txBody>
      </p:sp>
    </p:spTree>
    <p:extLst>
      <p:ext uri="{BB962C8B-B14F-4D97-AF65-F5344CB8AC3E}">
        <p14:creationId xmlns:p14="http://schemas.microsoft.com/office/powerpoint/2010/main" val="25627704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B138-FD94-284D-A92C-2BD5C0400680}"/>
              </a:ext>
            </a:extLst>
          </p:cNvPr>
          <p:cNvSpPr>
            <a:spLocks noGrp="1"/>
          </p:cNvSpPr>
          <p:nvPr>
            <p:ph type="title"/>
          </p:nvPr>
        </p:nvSpPr>
        <p:spPr>
          <a:solidFill>
            <a:srgbClr val="00B0F0"/>
          </a:solidFill>
        </p:spPr>
        <p:txBody>
          <a:bodyPr/>
          <a:lstStyle/>
          <a:p>
            <a:r>
              <a:rPr lang="en-US" dirty="0"/>
              <a:t>use Of antimicrobial combinations </a:t>
            </a:r>
            <a:br>
              <a:rPr lang="en-US" dirty="0"/>
            </a:br>
            <a:endParaRPr lang="en-US" dirty="0"/>
          </a:p>
        </p:txBody>
      </p:sp>
      <p:sp>
        <p:nvSpPr>
          <p:cNvPr id="4" name="Content Placeholder 3">
            <a:extLst>
              <a:ext uri="{FF2B5EF4-FFF2-40B4-BE49-F238E27FC236}">
                <a16:creationId xmlns:a16="http://schemas.microsoft.com/office/drawing/2014/main" id="{ED30FF73-5D86-8D4C-A175-30CA2D6F06FE}"/>
              </a:ext>
            </a:extLst>
          </p:cNvPr>
          <p:cNvSpPr>
            <a:spLocks noGrp="1"/>
          </p:cNvSpPr>
          <p:nvPr>
            <p:ph idx="1"/>
          </p:nvPr>
        </p:nvSpPr>
        <p:spPr/>
        <p:txBody>
          <a:bodyPr/>
          <a:lstStyle/>
          <a:p>
            <a:r>
              <a:rPr lang="en-US" dirty="0"/>
              <a:t>Although single-agent antimicrobial therapy is generally preferred, a combination of 2 or more antimicrobial agents is recommended in a few scenarios. </a:t>
            </a:r>
          </a:p>
          <a:p>
            <a:pPr marL="0" indent="0">
              <a:buNone/>
            </a:pPr>
            <a:endParaRPr lang="en-US" dirty="0"/>
          </a:p>
        </p:txBody>
      </p:sp>
    </p:spTree>
    <p:extLst>
      <p:ext uri="{BB962C8B-B14F-4D97-AF65-F5344CB8AC3E}">
        <p14:creationId xmlns:p14="http://schemas.microsoft.com/office/powerpoint/2010/main" val="30499464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02DA-502A-0C40-BDDF-F88F35A8854C}"/>
              </a:ext>
            </a:extLst>
          </p:cNvPr>
          <p:cNvSpPr>
            <a:spLocks noGrp="1"/>
          </p:cNvSpPr>
          <p:nvPr>
            <p:ph type="title"/>
          </p:nvPr>
        </p:nvSpPr>
        <p:spPr>
          <a:solidFill>
            <a:srgbClr val="00B0F0"/>
          </a:solidFill>
        </p:spPr>
        <p:txBody>
          <a:bodyPr/>
          <a:lstStyle/>
          <a:p>
            <a:r>
              <a:rPr lang="en-US" b="1" dirty="0"/>
              <a:t>When Agents Exhibit Synergistic Activity Against a Microorganism.</a:t>
            </a:r>
            <a:endParaRPr lang="en-US" dirty="0"/>
          </a:p>
        </p:txBody>
      </p:sp>
      <p:sp>
        <p:nvSpPr>
          <p:cNvPr id="3" name="Content Placeholder 2">
            <a:extLst>
              <a:ext uri="{FF2B5EF4-FFF2-40B4-BE49-F238E27FC236}">
                <a16:creationId xmlns:a16="http://schemas.microsoft.com/office/drawing/2014/main" id="{AD521C85-B891-7242-B7A4-2F037F18BBD4}"/>
              </a:ext>
            </a:extLst>
          </p:cNvPr>
          <p:cNvSpPr>
            <a:spLocks noGrp="1"/>
          </p:cNvSpPr>
          <p:nvPr>
            <p:ph idx="1"/>
          </p:nvPr>
        </p:nvSpPr>
        <p:spPr/>
        <p:txBody>
          <a:bodyPr>
            <a:normAutofit fontScale="77500" lnSpcReduction="20000"/>
          </a:bodyPr>
          <a:lstStyle/>
          <a:p>
            <a:r>
              <a:rPr lang="en-US" dirty="0"/>
              <a:t>Synergy between antimicrobial agents means that, when studied in vitro, the combined effect of the agents is greater than the sum of their independent activities when measured separately.</a:t>
            </a:r>
          </a:p>
          <a:p>
            <a:r>
              <a:rPr lang="en-US" dirty="0"/>
              <a:t> For example, the combination of certain b-lactams and aminoglycosides exhibits synergistic activity against a variety of gram-positive and gram-negative bacteria and is used in the treatment of serious infections, for which rapid killing is essential (</a:t>
            </a:r>
            <a:r>
              <a:rPr lang="en-US" dirty="0" err="1"/>
              <a:t>eg</a:t>
            </a:r>
            <a:r>
              <a:rPr lang="en-US" dirty="0"/>
              <a:t>, treatment of endocarditis caused by </a:t>
            </a:r>
            <a:r>
              <a:rPr lang="en-US" i="1" dirty="0"/>
              <a:t>Enterococcus </a:t>
            </a:r>
            <a:r>
              <a:rPr lang="en-US" dirty="0"/>
              <a:t>species with a combination of penicillin and gentamicin).</a:t>
            </a:r>
          </a:p>
          <a:p>
            <a:r>
              <a:rPr lang="en-US" dirty="0"/>
              <a:t> In this setting, the addition of gentamicin to penicillin has been shown to be bactericidal, whereas penicillin alone is only bacteriostatic and gentamicin alone has no significant activity. </a:t>
            </a:r>
          </a:p>
          <a:p>
            <a:r>
              <a:rPr lang="en-US" dirty="0"/>
              <a:t>For certain streptococci, similar synergistic combinations that result in more rapid clearance of the infecting microorganism can also be used to shorten the course of antimicrobial therapy (</a:t>
            </a:r>
            <a:r>
              <a:rPr lang="en-US" dirty="0" err="1"/>
              <a:t>eg</a:t>
            </a:r>
            <a:r>
              <a:rPr lang="en-US" dirty="0"/>
              <a:t>, for endocarditis due to </a:t>
            </a:r>
            <a:r>
              <a:rPr lang="en-US" dirty="0" err="1"/>
              <a:t>viridans</a:t>
            </a:r>
            <a:r>
              <a:rPr lang="en-US" dirty="0"/>
              <a:t> group streptococci, a combination of penicillin or ceftriaxone with gentamicin for 2 weeks can be as effective as penicillin or ceftriaxone alone for 4 weeks). </a:t>
            </a:r>
          </a:p>
          <a:p>
            <a:endParaRPr lang="en-US" dirty="0"/>
          </a:p>
        </p:txBody>
      </p:sp>
    </p:spTree>
    <p:extLst>
      <p:ext uri="{BB962C8B-B14F-4D97-AF65-F5344CB8AC3E}">
        <p14:creationId xmlns:p14="http://schemas.microsoft.com/office/powerpoint/2010/main" val="3842915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705B0-3006-7B44-88A6-67DD8B617A1A}"/>
              </a:ext>
            </a:extLst>
          </p:cNvPr>
          <p:cNvSpPr>
            <a:spLocks noGrp="1"/>
          </p:cNvSpPr>
          <p:nvPr>
            <p:ph type="title"/>
          </p:nvPr>
        </p:nvSpPr>
        <p:spPr>
          <a:xfrm>
            <a:off x="838200" y="365125"/>
            <a:ext cx="2276475" cy="1325563"/>
          </a:xfrm>
        </p:spPr>
        <p:txBody>
          <a:bodyPr/>
          <a:lstStyle/>
          <a:p>
            <a:r>
              <a:rPr lang="en-US" dirty="0"/>
              <a:t>Hx</a:t>
            </a:r>
          </a:p>
        </p:txBody>
      </p:sp>
      <p:sp>
        <p:nvSpPr>
          <p:cNvPr id="3" name="Content Placeholder 2">
            <a:extLst>
              <a:ext uri="{FF2B5EF4-FFF2-40B4-BE49-F238E27FC236}">
                <a16:creationId xmlns:a16="http://schemas.microsoft.com/office/drawing/2014/main" id="{AA63F4E6-89DC-CA45-9D8E-06FDEB816B83}"/>
              </a:ext>
            </a:extLst>
          </p:cNvPr>
          <p:cNvSpPr>
            <a:spLocks noGrp="1"/>
          </p:cNvSpPr>
          <p:nvPr>
            <p:ph idx="1"/>
          </p:nvPr>
        </p:nvSpPr>
        <p:spPr>
          <a:xfrm>
            <a:off x="838200" y="1825625"/>
            <a:ext cx="4048125" cy="4351338"/>
          </a:xfrm>
        </p:spPr>
        <p:txBody>
          <a:bodyPr/>
          <a:lstStyle/>
          <a:p>
            <a:r>
              <a:rPr lang="en-US" dirty="0"/>
              <a:t>discovery of the therapeutic value of penicillin by Alexander Fleming from </a:t>
            </a:r>
            <a:r>
              <a:rPr lang="en-US" i="1" dirty="0"/>
              <a:t>Penicillium notatum </a:t>
            </a:r>
            <a:r>
              <a:rPr lang="en-US" dirty="0"/>
              <a:t>in 1928.</a:t>
            </a:r>
          </a:p>
        </p:txBody>
      </p:sp>
      <p:pic>
        <p:nvPicPr>
          <p:cNvPr id="4" name="Picture 3">
            <a:extLst>
              <a:ext uri="{FF2B5EF4-FFF2-40B4-BE49-F238E27FC236}">
                <a16:creationId xmlns:a16="http://schemas.microsoft.com/office/drawing/2014/main" id="{21FB7104-0C48-4244-A4FE-5E2F0D1CD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7943" y="1825625"/>
            <a:ext cx="4745831" cy="3529011"/>
          </a:xfrm>
          <a:prstGeom prst="rect">
            <a:avLst/>
          </a:prstGeom>
        </p:spPr>
      </p:pic>
    </p:spTree>
    <p:extLst>
      <p:ext uri="{BB962C8B-B14F-4D97-AF65-F5344CB8AC3E}">
        <p14:creationId xmlns:p14="http://schemas.microsoft.com/office/powerpoint/2010/main" val="22082522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1F392-8BB4-2A4C-BF59-BBCE14DD40A8}"/>
              </a:ext>
            </a:extLst>
          </p:cNvPr>
          <p:cNvSpPr>
            <a:spLocks noGrp="1"/>
          </p:cNvSpPr>
          <p:nvPr>
            <p:ph type="title"/>
          </p:nvPr>
        </p:nvSpPr>
        <p:spPr>
          <a:solidFill>
            <a:srgbClr val="00B0F0"/>
          </a:solidFill>
        </p:spPr>
        <p:txBody>
          <a:bodyPr>
            <a:normAutofit fontScale="90000"/>
          </a:bodyPr>
          <a:lstStyle/>
          <a:p>
            <a:r>
              <a:rPr lang="en-US" sz="2700" b="1" dirty="0"/>
              <a:t>When Critically Ill Patients Require Empiric Ther­apy Before Microbiological Etiology and/or Antimicro­bial Susceptibility Can Be Determined. </a:t>
            </a:r>
            <a:br>
              <a:rPr lang="en-US" dirty="0"/>
            </a:br>
            <a:endParaRPr lang="en-US" dirty="0"/>
          </a:p>
        </p:txBody>
      </p:sp>
      <p:sp>
        <p:nvSpPr>
          <p:cNvPr id="3" name="Content Placeholder 2">
            <a:extLst>
              <a:ext uri="{FF2B5EF4-FFF2-40B4-BE49-F238E27FC236}">
                <a16:creationId xmlns:a16="http://schemas.microsoft.com/office/drawing/2014/main" id="{F8D7461E-B6E1-2A45-B2E7-185BF05B40A1}"/>
              </a:ext>
            </a:extLst>
          </p:cNvPr>
          <p:cNvSpPr>
            <a:spLocks noGrp="1"/>
          </p:cNvSpPr>
          <p:nvPr>
            <p:ph idx="1"/>
          </p:nvPr>
        </p:nvSpPr>
        <p:spPr/>
        <p:txBody>
          <a:bodyPr>
            <a:normAutofit fontScale="92500" lnSpcReduction="20000"/>
          </a:bodyPr>
          <a:lstStyle/>
          <a:p>
            <a:r>
              <a:rPr lang="en-US" dirty="0"/>
              <a:t>antibiotic combinations are used in empiric therapy for health care–associated infections that are frequently caused by bacteria resistant to multiple antibiotics. </a:t>
            </a:r>
          </a:p>
          <a:p>
            <a:r>
              <a:rPr lang="en-US" dirty="0"/>
              <a:t>Combination therapy is used in this setting to ensure that at least 1 of the administered antimicrobial agents will be active against the suspected organism(s). </a:t>
            </a:r>
          </a:p>
          <a:p>
            <a:r>
              <a:rPr lang="en-US" dirty="0"/>
              <a:t>For example, when a patient who has been hospitalized for several weeks develops septic shock and blood cultures are reported to be growing gram-negative bacilli, it would be appropriate to provide initial therapy with 2 agents that have activity against gram-negative bacilli, particularly </a:t>
            </a:r>
            <a:r>
              <a:rPr lang="en-US" i="1" dirty="0"/>
              <a:t>P aeruginosa</a:t>
            </a:r>
            <a:r>
              <a:rPr lang="en-US" dirty="0"/>
              <a:t>, which is both a common nosocomial pathogen and frequently resistant to multiple agents in this case, a combination of an antipseudomonal b-lactam with a fluoroquinolone or aminoglycoside could be used. </a:t>
            </a:r>
          </a:p>
          <a:p>
            <a:endParaRPr lang="en-US" dirty="0"/>
          </a:p>
        </p:txBody>
      </p:sp>
    </p:spTree>
    <p:extLst>
      <p:ext uri="{BB962C8B-B14F-4D97-AF65-F5344CB8AC3E}">
        <p14:creationId xmlns:p14="http://schemas.microsoft.com/office/powerpoint/2010/main" val="920819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13B1B-EC9D-CE47-86AF-A9CDE40EAC45}"/>
              </a:ext>
            </a:extLst>
          </p:cNvPr>
          <p:cNvSpPr>
            <a:spLocks noGrp="1"/>
          </p:cNvSpPr>
          <p:nvPr>
            <p:ph type="title"/>
          </p:nvPr>
        </p:nvSpPr>
        <p:spPr>
          <a:xfrm>
            <a:off x="376645" y="295456"/>
            <a:ext cx="10515600" cy="1325563"/>
          </a:xfrm>
          <a:solidFill>
            <a:srgbClr val="00B0F0"/>
          </a:solidFill>
        </p:spPr>
        <p:txBody>
          <a:bodyPr>
            <a:normAutofit/>
          </a:bodyPr>
          <a:lstStyle/>
          <a:p>
            <a:r>
              <a:rPr lang="en-US" sz="2800" b="1" dirty="0"/>
              <a:t>To Extend the Antimicrobial Spectrum Beyond That Achieved by Use of a Single Agent for Treatment of Poly­ microbial Infections.</a:t>
            </a:r>
            <a:endParaRPr lang="en-US" sz="2800" dirty="0"/>
          </a:p>
        </p:txBody>
      </p:sp>
      <p:sp>
        <p:nvSpPr>
          <p:cNvPr id="3" name="Content Placeholder 2">
            <a:extLst>
              <a:ext uri="{FF2B5EF4-FFF2-40B4-BE49-F238E27FC236}">
                <a16:creationId xmlns:a16="http://schemas.microsoft.com/office/drawing/2014/main" id="{AD3658A6-78C1-9648-AC01-4CB6EB2C4FA2}"/>
              </a:ext>
            </a:extLst>
          </p:cNvPr>
          <p:cNvSpPr>
            <a:spLocks noGrp="1"/>
          </p:cNvSpPr>
          <p:nvPr>
            <p:ph idx="1"/>
          </p:nvPr>
        </p:nvSpPr>
        <p:spPr/>
        <p:txBody>
          <a:bodyPr>
            <a:normAutofit/>
          </a:bodyPr>
          <a:lstStyle/>
          <a:p>
            <a:r>
              <a:rPr lang="en-US" dirty="0"/>
              <a:t>When infections are thought to be caused by more than one organism, a combination regimen may be preferred because it would extend the antimicrobial spectrum beyond that achieved by a single agent. </a:t>
            </a:r>
          </a:p>
          <a:p>
            <a:r>
              <a:rPr lang="en-US" dirty="0"/>
              <a:t>For example, most intra-abdominal infections are usually caused by multiple organisms with a variety of gram-positive cocci, gram-negative bacilli, and anaerobes +- candida. </a:t>
            </a:r>
          </a:p>
          <a:p>
            <a:pPr marL="0" indent="0">
              <a:buNone/>
            </a:pPr>
            <a:endParaRPr lang="en-US" dirty="0"/>
          </a:p>
        </p:txBody>
      </p:sp>
    </p:spTree>
    <p:extLst>
      <p:ext uri="{BB962C8B-B14F-4D97-AF65-F5344CB8AC3E}">
        <p14:creationId xmlns:p14="http://schemas.microsoft.com/office/powerpoint/2010/main" val="21241392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D0257-2CAD-944D-9C26-FAFF1F010FA3}"/>
              </a:ext>
            </a:extLst>
          </p:cNvPr>
          <p:cNvSpPr>
            <a:spLocks noGrp="1"/>
          </p:cNvSpPr>
          <p:nvPr>
            <p:ph type="title"/>
          </p:nvPr>
        </p:nvSpPr>
        <p:spPr>
          <a:solidFill>
            <a:srgbClr val="00B0F0"/>
          </a:solidFill>
        </p:spPr>
        <p:txBody>
          <a:bodyPr/>
          <a:lstStyle/>
          <a:p>
            <a:r>
              <a:rPr lang="en-US" b="1" dirty="0"/>
              <a:t>To Prevent Emergence of Resistance.</a:t>
            </a:r>
            <a:endParaRPr lang="en-US" dirty="0"/>
          </a:p>
        </p:txBody>
      </p:sp>
      <p:sp>
        <p:nvSpPr>
          <p:cNvPr id="3" name="Content Placeholder 2">
            <a:extLst>
              <a:ext uri="{FF2B5EF4-FFF2-40B4-BE49-F238E27FC236}">
                <a16:creationId xmlns:a16="http://schemas.microsoft.com/office/drawing/2014/main" id="{968F43BF-BC5A-2247-B53E-865DAD6CCBCF}"/>
              </a:ext>
            </a:extLst>
          </p:cNvPr>
          <p:cNvSpPr>
            <a:spLocks noGrp="1"/>
          </p:cNvSpPr>
          <p:nvPr>
            <p:ph idx="1"/>
          </p:nvPr>
        </p:nvSpPr>
        <p:spPr/>
        <p:txBody>
          <a:bodyPr>
            <a:normAutofit fontScale="85000" lnSpcReduction="10000"/>
          </a:bodyPr>
          <a:lstStyle/>
          <a:p>
            <a:r>
              <a:rPr lang="en-US" dirty="0"/>
              <a:t>The emergence of resistant mutants in a bacterial population is generally the result of selective pressure from antimicrobial therapy. </a:t>
            </a:r>
          </a:p>
          <a:p>
            <a:r>
              <a:rPr lang="en-US" dirty="0"/>
              <a:t>Provided that the mechanisms of resistance to 2 antimicrobial agents are different, the chance of a mutant strain being resistant to both antimicrobial agents is much lower than the chance of it being resistant to either one. </a:t>
            </a:r>
          </a:p>
          <a:p>
            <a:r>
              <a:rPr lang="en-US" dirty="0"/>
              <a:t>In other words, use of combination therapy would provide a better chance that at least one drug will be effective, thereby preventing the resistant mutant population from emerging as the dominant strain and causing therapeutic failure. </a:t>
            </a:r>
          </a:p>
          <a:p>
            <a:r>
              <a:rPr lang="en-US" dirty="0"/>
              <a:t>This is why combination drug therapy is used as the standard for treatment of infections such as tuberculosis and the human immunodeficiency virus (HIV) when treatment duration is likely to be prolonged, resistance can emerge relatively easily, and therapeutic agents are limited. </a:t>
            </a:r>
          </a:p>
          <a:p>
            <a:endParaRPr lang="en-US" dirty="0"/>
          </a:p>
        </p:txBody>
      </p:sp>
    </p:spTree>
    <p:extLst>
      <p:ext uri="{BB962C8B-B14F-4D97-AF65-F5344CB8AC3E}">
        <p14:creationId xmlns:p14="http://schemas.microsoft.com/office/powerpoint/2010/main" val="8776490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633" y="127154"/>
            <a:ext cx="10972800" cy="1143000"/>
          </a:xfrm>
          <a:solidFill>
            <a:schemeClr val="accent6"/>
          </a:solidFill>
        </p:spPr>
        <p:txBody>
          <a:bodyPr/>
          <a:lstStyle/>
          <a:p>
            <a:r>
              <a:rPr lang="en-GB" dirty="0"/>
              <a:t>Antimicrobial Agents as Prophylactic</a:t>
            </a:r>
            <a:endParaRPr lang="en-US" dirty="0"/>
          </a:p>
        </p:txBody>
      </p:sp>
      <p:sp>
        <p:nvSpPr>
          <p:cNvPr id="3" name="Content Placeholder 2"/>
          <p:cNvSpPr>
            <a:spLocks noGrp="1"/>
          </p:cNvSpPr>
          <p:nvPr>
            <p:ph idx="1"/>
          </p:nvPr>
        </p:nvSpPr>
        <p:spPr/>
        <p:txBody>
          <a:bodyPr/>
          <a:lstStyle/>
          <a:p>
            <a:pPr algn="l" rtl="0"/>
            <a:r>
              <a:rPr lang="en-GB" b="1" dirty="0"/>
              <a:t>1</a:t>
            </a:r>
            <a:r>
              <a:rPr lang="en-GB" b="1" dirty="0">
                <a:solidFill>
                  <a:srgbClr val="0070C0"/>
                </a:solidFill>
              </a:rPr>
              <a:t>) Presurgical Antimicrobial Prophylaxis</a:t>
            </a:r>
          </a:p>
          <a:p>
            <a:pPr algn="l" rtl="0"/>
            <a:r>
              <a:rPr lang="en-GB" dirty="0"/>
              <a:t>is used to reduce the incidence of postoperative surgical site infections..</a:t>
            </a:r>
          </a:p>
          <a:p>
            <a:pPr algn="l" rtl="0"/>
            <a:endParaRPr lang="en-GB" dirty="0"/>
          </a:p>
          <a:p>
            <a:pPr algn="l" rtl="0"/>
            <a:r>
              <a:rPr lang="en-GB" dirty="0"/>
              <a:t>A single dose of a cephalosporin (such as </a:t>
            </a:r>
            <a:r>
              <a:rPr lang="en-GB" dirty="0" err="1"/>
              <a:t>cefazolin</a:t>
            </a:r>
            <a:r>
              <a:rPr lang="en-GB" dirty="0"/>
              <a:t>) administered</a:t>
            </a:r>
          </a:p>
          <a:p>
            <a:pPr algn="l" rtl="0"/>
            <a:r>
              <a:rPr lang="en-GB" dirty="0"/>
              <a:t>within 1 hour before the initial incision is appropriate for</a:t>
            </a:r>
          </a:p>
          <a:p>
            <a:pPr algn="l" rtl="0"/>
            <a:r>
              <a:rPr lang="en-GB" dirty="0"/>
              <a:t>most surgical procedures..</a:t>
            </a:r>
          </a:p>
          <a:p>
            <a:pPr algn="l" rtl="0"/>
            <a:endParaRPr lang="en-GB" dirty="0"/>
          </a:p>
          <a:p>
            <a:endParaRPr lang="en-US" dirty="0"/>
          </a:p>
        </p:txBody>
      </p:sp>
    </p:spTree>
    <p:extLst>
      <p:ext uri="{BB962C8B-B14F-4D97-AF65-F5344CB8AC3E}">
        <p14:creationId xmlns:p14="http://schemas.microsoft.com/office/powerpoint/2010/main" val="3565506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a:lstStyle/>
          <a:p>
            <a:r>
              <a:rPr lang="en-GB" dirty="0"/>
              <a:t>Antimicrobial Agents as Prophylactic</a:t>
            </a:r>
            <a:endParaRPr lang="en-US" dirty="0"/>
          </a:p>
        </p:txBody>
      </p:sp>
      <p:sp>
        <p:nvSpPr>
          <p:cNvPr id="3" name="Content Placeholder 2"/>
          <p:cNvSpPr>
            <a:spLocks noGrp="1"/>
          </p:cNvSpPr>
          <p:nvPr>
            <p:ph idx="1"/>
          </p:nvPr>
        </p:nvSpPr>
        <p:spPr/>
        <p:txBody>
          <a:bodyPr/>
          <a:lstStyle/>
          <a:p>
            <a:pPr marL="0" indent="0" algn="l" rtl="0">
              <a:buNone/>
            </a:pPr>
            <a:r>
              <a:rPr lang="en-GB" b="1" dirty="0"/>
              <a:t>2)  </a:t>
            </a:r>
            <a:r>
              <a:rPr lang="en-GB" b="1" dirty="0">
                <a:solidFill>
                  <a:srgbClr val="0070C0"/>
                </a:solidFill>
              </a:rPr>
              <a:t>Prevent Transmission</a:t>
            </a:r>
          </a:p>
          <a:p>
            <a:pPr marL="0" indent="0" algn="l" rtl="0">
              <a:buNone/>
            </a:pPr>
            <a:r>
              <a:rPr lang="en-GB" b="1" dirty="0">
                <a:solidFill>
                  <a:srgbClr val="0070C0"/>
                </a:solidFill>
              </a:rPr>
              <a:t>     of Communicable Pathogens to Susceptible Contacts</a:t>
            </a:r>
          </a:p>
          <a:p>
            <a:pPr algn="l" rtl="0"/>
            <a:r>
              <a:rPr lang="en-GB" b="1" dirty="0">
                <a:solidFill>
                  <a:srgbClr val="C00000"/>
                </a:solidFill>
              </a:rPr>
              <a:t>ciprofloxacin</a:t>
            </a:r>
            <a:r>
              <a:rPr lang="en-GB" dirty="0"/>
              <a:t> for close contacts of a patient with </a:t>
            </a:r>
            <a:r>
              <a:rPr lang="en-GB" dirty="0" err="1"/>
              <a:t>N.meningitis</a:t>
            </a:r>
            <a:r>
              <a:rPr lang="en-GB" dirty="0"/>
              <a:t> </a:t>
            </a:r>
          </a:p>
          <a:p>
            <a:pPr algn="l" rtl="0"/>
            <a:endParaRPr lang="en-GB" dirty="0"/>
          </a:p>
          <a:p>
            <a:pPr marL="0" indent="0" algn="l" rtl="0">
              <a:buNone/>
            </a:pPr>
            <a:r>
              <a:rPr lang="en-GB" b="1" dirty="0"/>
              <a:t> 3) </a:t>
            </a:r>
            <a:r>
              <a:rPr lang="en-GB" dirty="0"/>
              <a:t>Antimicrobial Prophylaxis Before Dental  Procedures</a:t>
            </a:r>
            <a:r>
              <a:rPr lang="en-GB" b="1" dirty="0"/>
              <a:t>:</a:t>
            </a:r>
          </a:p>
          <a:p>
            <a:pPr algn="l" rtl="0"/>
            <a:r>
              <a:rPr lang="en-GB" dirty="0"/>
              <a:t> Prosthetic valves</a:t>
            </a:r>
          </a:p>
          <a:p>
            <a:pPr algn="l" rtl="0"/>
            <a:r>
              <a:rPr lang="en-GB" dirty="0"/>
              <a:t> Rheumatic heart..</a:t>
            </a:r>
          </a:p>
          <a:p>
            <a:pPr algn="l" rtl="0"/>
            <a:r>
              <a:rPr lang="en-GB" dirty="0"/>
              <a:t>            to prevents </a:t>
            </a:r>
            <a:r>
              <a:rPr lang="en-GB" dirty="0" err="1"/>
              <a:t>Endocaridits</a:t>
            </a:r>
            <a:endParaRPr lang="en-GB" dirty="0"/>
          </a:p>
          <a:p>
            <a:pPr marL="0" indent="0" algn="l" rtl="0">
              <a:buNone/>
            </a:pPr>
            <a:endParaRPr lang="en-GB" dirty="0"/>
          </a:p>
        </p:txBody>
      </p:sp>
    </p:spTree>
    <p:extLst>
      <p:ext uri="{BB962C8B-B14F-4D97-AF65-F5344CB8AC3E}">
        <p14:creationId xmlns:p14="http://schemas.microsoft.com/office/powerpoint/2010/main" val="38537374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normAutofit/>
          </a:bodyPr>
          <a:lstStyle/>
          <a:p>
            <a:r>
              <a:rPr lang="en-GB" sz="2800" b="1" dirty="0"/>
              <a:t>Treatment of a Positive Clinical Culture in the Absence of Disease:</a:t>
            </a:r>
            <a:br>
              <a:rPr lang="en-GB" sz="2800" b="1" dirty="0"/>
            </a:br>
            <a:endParaRPr lang="en-US" sz="2800" dirty="0"/>
          </a:p>
        </p:txBody>
      </p:sp>
      <p:sp>
        <p:nvSpPr>
          <p:cNvPr id="3" name="Content Placeholder 2"/>
          <p:cNvSpPr>
            <a:spLocks noGrp="1"/>
          </p:cNvSpPr>
          <p:nvPr>
            <p:ph idx="1"/>
          </p:nvPr>
        </p:nvSpPr>
        <p:spPr/>
        <p:txBody>
          <a:bodyPr>
            <a:normAutofit fontScale="77500" lnSpcReduction="20000"/>
          </a:bodyPr>
          <a:lstStyle/>
          <a:p>
            <a:pPr algn="l" rtl="0"/>
            <a:r>
              <a:rPr lang="en-GB" b="1" u="sng" dirty="0">
                <a:solidFill>
                  <a:srgbClr val="C00000"/>
                </a:solidFill>
              </a:rPr>
              <a:t>Colonization</a:t>
            </a:r>
            <a:r>
              <a:rPr lang="en-GB" dirty="0"/>
              <a:t> without any associated manifestation</a:t>
            </a:r>
          </a:p>
          <a:p>
            <a:pPr algn="l" rtl="0"/>
            <a:r>
              <a:rPr lang="en-GB" dirty="0"/>
              <a:t>of disease occurs frequently in certain populations:</a:t>
            </a:r>
          </a:p>
          <a:p>
            <a:pPr marL="0" indent="0" algn="l" rtl="0">
              <a:buNone/>
            </a:pPr>
            <a:endParaRPr lang="en-GB" dirty="0"/>
          </a:p>
          <a:p>
            <a:pPr marL="0" indent="0" algn="l" rtl="0">
              <a:buNone/>
            </a:pPr>
            <a:r>
              <a:rPr lang="en-GB" dirty="0"/>
              <a:t>Colonization of :</a:t>
            </a:r>
          </a:p>
          <a:p>
            <a:pPr algn="l" rtl="0">
              <a:buFont typeface="Wingdings" panose="05000000000000000000" pitchFamily="2" charset="2"/>
              <a:buChar char="Ø"/>
            </a:pPr>
            <a:r>
              <a:rPr lang="en-GB" dirty="0"/>
              <a:t>    </a:t>
            </a:r>
            <a:r>
              <a:rPr lang="en-GB" dirty="0">
                <a:solidFill>
                  <a:srgbClr val="0070C0"/>
                </a:solidFill>
              </a:rPr>
              <a:t>Old women with indwelling urinary catheter:</a:t>
            </a:r>
          </a:p>
          <a:p>
            <a:pPr marL="0" indent="0" algn="l" rtl="0">
              <a:buNone/>
            </a:pPr>
            <a:r>
              <a:rPr lang="en-GB" b="1" dirty="0">
                <a:solidFill>
                  <a:srgbClr val="0070C0"/>
                </a:solidFill>
              </a:rPr>
              <a:t>                                     Active infection are absent</a:t>
            </a:r>
          </a:p>
          <a:p>
            <a:pPr marL="0" indent="0" algn="l" rtl="0">
              <a:buNone/>
            </a:pPr>
            <a:r>
              <a:rPr lang="en-GB" b="1" dirty="0">
                <a:solidFill>
                  <a:srgbClr val="0070C0"/>
                </a:solidFill>
              </a:rPr>
              <a:t>                                                     (asymptomatic bacteriuria)</a:t>
            </a:r>
          </a:p>
          <a:p>
            <a:pPr algn="l" rtl="0">
              <a:buFont typeface="Wingdings" panose="05000000000000000000" pitchFamily="2" charset="2"/>
              <a:buChar char="Ø"/>
            </a:pPr>
            <a:endParaRPr lang="en-GB" dirty="0">
              <a:solidFill>
                <a:srgbClr val="0070C0"/>
              </a:solidFill>
            </a:endParaRPr>
          </a:p>
          <a:p>
            <a:pPr algn="l" rtl="0">
              <a:buFont typeface="Wingdings" panose="05000000000000000000" pitchFamily="2" charset="2"/>
              <a:buChar char="Ø"/>
            </a:pPr>
            <a:endParaRPr lang="en-GB" dirty="0">
              <a:solidFill>
                <a:srgbClr val="0070C0"/>
              </a:solidFill>
            </a:endParaRPr>
          </a:p>
          <a:p>
            <a:pPr algn="l" rtl="0">
              <a:buFont typeface="Wingdings" panose="05000000000000000000" pitchFamily="2" charset="2"/>
              <a:buChar char="Ø"/>
            </a:pPr>
            <a:r>
              <a:rPr lang="en-GB" dirty="0">
                <a:solidFill>
                  <a:srgbClr val="0070C0"/>
                </a:solidFill>
              </a:rPr>
              <a:t>    Endotracheal tubes in mechanically ventilated patients,</a:t>
            </a:r>
          </a:p>
          <a:p>
            <a:pPr algn="l" rtl="0">
              <a:buFont typeface="Wingdings" panose="05000000000000000000" pitchFamily="2" charset="2"/>
              <a:buChar char="Ø"/>
            </a:pPr>
            <a:r>
              <a:rPr lang="en-GB" dirty="0">
                <a:solidFill>
                  <a:srgbClr val="0070C0"/>
                </a:solidFill>
              </a:rPr>
              <a:t>    chronic wounds..</a:t>
            </a:r>
          </a:p>
          <a:p>
            <a:pPr marL="0" indent="0" algn="l" rtl="0">
              <a:buNone/>
            </a:pPr>
            <a:r>
              <a:rPr lang="en-GB" dirty="0"/>
              <a:t>                            </a:t>
            </a:r>
            <a:endParaRPr lang="en-US" dirty="0"/>
          </a:p>
        </p:txBody>
      </p:sp>
    </p:spTree>
    <p:extLst>
      <p:ext uri="{BB962C8B-B14F-4D97-AF65-F5344CB8AC3E}">
        <p14:creationId xmlns:p14="http://schemas.microsoft.com/office/powerpoint/2010/main" val="20834400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897777" cy="1325563"/>
          </a:xfrm>
          <a:solidFill>
            <a:schemeClr val="tx2"/>
          </a:solidFill>
        </p:spPr>
        <p:txBody>
          <a:bodyPr/>
          <a:lstStyle/>
          <a:p>
            <a:r>
              <a:rPr lang="en-US" dirty="0"/>
              <a:t>MRSA</a:t>
            </a:r>
          </a:p>
        </p:txBody>
      </p:sp>
      <p:sp>
        <p:nvSpPr>
          <p:cNvPr id="3" name="Content Placeholder 2"/>
          <p:cNvSpPr>
            <a:spLocks noGrp="1"/>
          </p:cNvSpPr>
          <p:nvPr>
            <p:ph idx="1"/>
          </p:nvPr>
        </p:nvSpPr>
        <p:spPr>
          <a:xfrm>
            <a:off x="838200" y="1825625"/>
            <a:ext cx="3681549" cy="4351338"/>
          </a:xfrm>
          <a:solidFill>
            <a:schemeClr val="accent4">
              <a:lumMod val="40000"/>
              <a:lumOff val="60000"/>
            </a:schemeClr>
          </a:solidFill>
        </p:spPr>
        <p:txBody>
          <a:bodyPr>
            <a:normAutofit fontScale="85000" lnSpcReduction="20000"/>
          </a:bodyPr>
          <a:lstStyle/>
          <a:p>
            <a:r>
              <a:rPr lang="en-US" dirty="0"/>
              <a:t>R mechanism: PBP2a</a:t>
            </a:r>
          </a:p>
          <a:p>
            <a:r>
              <a:rPr lang="en-US" sz="2600" dirty="0"/>
              <a:t>Antibiotics:</a:t>
            </a:r>
          </a:p>
          <a:p>
            <a:pPr marL="685800" lvl="2" indent="0">
              <a:buNone/>
            </a:pPr>
            <a:r>
              <a:rPr lang="en-US" sz="2600" dirty="0"/>
              <a:t>Vanocomycin</a:t>
            </a:r>
          </a:p>
          <a:p>
            <a:pPr marL="685800" lvl="2" indent="0">
              <a:buNone/>
            </a:pPr>
            <a:r>
              <a:rPr lang="en-US" sz="2600" dirty="0"/>
              <a:t>Teicoplanin</a:t>
            </a:r>
          </a:p>
          <a:p>
            <a:pPr marL="685800" lvl="2" indent="0">
              <a:buNone/>
            </a:pPr>
            <a:r>
              <a:rPr lang="en-US" sz="2600" dirty="0"/>
              <a:t>Linezolid</a:t>
            </a:r>
          </a:p>
          <a:p>
            <a:pPr marL="685800" lvl="2" indent="0">
              <a:buNone/>
            </a:pPr>
            <a:r>
              <a:rPr lang="en-US" sz="2600" dirty="0"/>
              <a:t>Tedizolid</a:t>
            </a:r>
          </a:p>
          <a:p>
            <a:pPr marL="685800" lvl="2" indent="0">
              <a:buNone/>
            </a:pPr>
            <a:r>
              <a:rPr lang="en-US" sz="2600" dirty="0"/>
              <a:t>Daptomycin</a:t>
            </a:r>
          </a:p>
          <a:p>
            <a:pPr marL="685800" lvl="2" indent="0">
              <a:buNone/>
            </a:pPr>
            <a:r>
              <a:rPr lang="en-US" sz="2600" dirty="0"/>
              <a:t>Telavancin</a:t>
            </a:r>
          </a:p>
          <a:p>
            <a:pPr marL="685800" lvl="2" indent="0">
              <a:buNone/>
            </a:pPr>
            <a:r>
              <a:rPr lang="en-US" sz="2600" dirty="0"/>
              <a:t>Dalbavancin</a:t>
            </a:r>
          </a:p>
          <a:p>
            <a:pPr marL="685800" lvl="2" indent="0">
              <a:buNone/>
            </a:pPr>
            <a:r>
              <a:rPr lang="en-US" sz="2600" dirty="0"/>
              <a:t>Oritavancin</a:t>
            </a:r>
          </a:p>
          <a:p>
            <a:pPr marL="685800" lvl="2" indent="0">
              <a:buNone/>
            </a:pPr>
            <a:r>
              <a:rPr lang="en-US" sz="2600" dirty="0" err="1"/>
              <a:t>Tigecycline</a:t>
            </a:r>
            <a:endParaRPr lang="en-US" sz="2600" dirty="0"/>
          </a:p>
          <a:p>
            <a:pPr marL="685800" lvl="2" indent="0">
              <a:buNone/>
            </a:pPr>
            <a:r>
              <a:rPr lang="en-US" sz="2600" dirty="0" err="1"/>
              <a:t>Delafloxacin</a:t>
            </a:r>
            <a:endParaRPr lang="en-US" sz="2600" dirty="0"/>
          </a:p>
          <a:p>
            <a:pPr marL="685800" lvl="2" indent="0">
              <a:buNone/>
            </a:pPr>
            <a:r>
              <a:rPr lang="en-US" sz="2600" dirty="0" err="1"/>
              <a:t>Ceftaroline</a:t>
            </a:r>
            <a:endParaRPr lang="en-US" sz="2600" dirty="0"/>
          </a:p>
          <a:p>
            <a:pPr marL="685800" lvl="2" indent="0">
              <a:buNone/>
            </a:pPr>
            <a:r>
              <a:rPr lang="en-US" sz="2600" b="1" u="sng" dirty="0" err="1"/>
              <a:t>Ceftobiprole</a:t>
            </a:r>
            <a:endParaRPr lang="en-US" sz="2600" b="1" u="sng" dirty="0"/>
          </a:p>
        </p:txBody>
      </p:sp>
      <p:pic>
        <p:nvPicPr>
          <p:cNvPr id="4" name="Picture 3">
            <a:extLst>
              <a:ext uri="{FF2B5EF4-FFF2-40B4-BE49-F238E27FC236}">
                <a16:creationId xmlns:a16="http://schemas.microsoft.com/office/drawing/2014/main" id="{0C8F931F-1D4F-624E-BC9F-19988C3AA1C9}"/>
              </a:ext>
            </a:extLst>
          </p:cNvPr>
          <p:cNvPicPr>
            <a:picLocks noChangeAspect="1"/>
          </p:cNvPicPr>
          <p:nvPr/>
        </p:nvPicPr>
        <p:blipFill>
          <a:blip r:embed="rId2"/>
          <a:stretch>
            <a:fillRect/>
          </a:stretch>
        </p:blipFill>
        <p:spPr>
          <a:xfrm>
            <a:off x="5578022" y="1825625"/>
            <a:ext cx="6261100" cy="4254500"/>
          </a:xfrm>
          <a:prstGeom prst="rect">
            <a:avLst/>
          </a:prstGeom>
        </p:spPr>
      </p:pic>
    </p:spTree>
    <p:extLst>
      <p:ext uri="{BB962C8B-B14F-4D97-AF65-F5344CB8AC3E}">
        <p14:creationId xmlns:p14="http://schemas.microsoft.com/office/powerpoint/2010/main" val="9191337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009503" cy="1325563"/>
          </a:xfrm>
          <a:solidFill>
            <a:schemeClr val="accent1"/>
          </a:solidFill>
        </p:spPr>
        <p:txBody>
          <a:bodyPr/>
          <a:lstStyle/>
          <a:p>
            <a:r>
              <a:rPr lang="en-US" dirty="0"/>
              <a:t>VRE</a:t>
            </a:r>
          </a:p>
        </p:txBody>
      </p:sp>
      <p:sp>
        <p:nvSpPr>
          <p:cNvPr id="3" name="Content Placeholder 2"/>
          <p:cNvSpPr>
            <a:spLocks noGrp="1"/>
          </p:cNvSpPr>
          <p:nvPr>
            <p:ph idx="1"/>
          </p:nvPr>
        </p:nvSpPr>
        <p:spPr>
          <a:xfrm>
            <a:off x="838200" y="1825625"/>
            <a:ext cx="2923903" cy="4351338"/>
          </a:xfrm>
          <a:solidFill>
            <a:schemeClr val="accent4">
              <a:lumMod val="40000"/>
              <a:lumOff val="60000"/>
            </a:schemeClr>
          </a:solidFill>
        </p:spPr>
        <p:txBody>
          <a:bodyPr>
            <a:normAutofit/>
          </a:bodyPr>
          <a:lstStyle/>
          <a:p>
            <a:r>
              <a:rPr lang="en-US" dirty="0"/>
              <a:t>Antibiotics:</a:t>
            </a:r>
          </a:p>
          <a:p>
            <a:pPr marL="685800" lvl="2" indent="0">
              <a:buNone/>
            </a:pPr>
            <a:r>
              <a:rPr lang="en-US" dirty="0" err="1"/>
              <a:t>Teicoplanin</a:t>
            </a:r>
            <a:endParaRPr lang="en-US" dirty="0"/>
          </a:p>
          <a:p>
            <a:pPr marL="685800" lvl="2" indent="0">
              <a:buNone/>
            </a:pPr>
            <a:r>
              <a:rPr lang="en-US" dirty="0"/>
              <a:t>Linezolid</a:t>
            </a:r>
          </a:p>
          <a:p>
            <a:pPr marL="685800" lvl="2" indent="0">
              <a:buNone/>
            </a:pPr>
            <a:r>
              <a:rPr lang="en-US" dirty="0" err="1"/>
              <a:t>Tedizolid</a:t>
            </a:r>
            <a:endParaRPr lang="en-US" dirty="0"/>
          </a:p>
          <a:p>
            <a:pPr marL="685800" lvl="2" indent="0">
              <a:buNone/>
            </a:pPr>
            <a:r>
              <a:rPr lang="en-US" dirty="0" err="1"/>
              <a:t>Daptomycin</a:t>
            </a:r>
            <a:endParaRPr lang="en-US" dirty="0"/>
          </a:p>
          <a:p>
            <a:pPr marL="685800" lvl="2" indent="0">
              <a:buNone/>
            </a:pPr>
            <a:r>
              <a:rPr lang="en-US" dirty="0"/>
              <a:t>Oritavancin</a:t>
            </a:r>
          </a:p>
          <a:p>
            <a:pPr marL="685800" lvl="2" indent="0">
              <a:buNone/>
            </a:pPr>
            <a:r>
              <a:rPr lang="en-US" dirty="0" err="1"/>
              <a:t>Tigecycline</a:t>
            </a:r>
            <a:endParaRPr lang="en-US" dirty="0"/>
          </a:p>
          <a:p>
            <a:pPr marL="685800" lvl="2" indent="0">
              <a:buNone/>
            </a:pPr>
            <a:r>
              <a:rPr lang="en-US" dirty="0" err="1"/>
              <a:t>Eravacycline</a:t>
            </a:r>
            <a:endParaRPr lang="en-US" dirty="0"/>
          </a:p>
        </p:txBody>
      </p:sp>
      <p:pic>
        <p:nvPicPr>
          <p:cNvPr id="4" name="Picture 3">
            <a:extLst>
              <a:ext uri="{FF2B5EF4-FFF2-40B4-BE49-F238E27FC236}">
                <a16:creationId xmlns:a16="http://schemas.microsoft.com/office/drawing/2014/main" id="{DDCB7E20-8F84-7B49-A229-1A156EFF4375}"/>
              </a:ext>
            </a:extLst>
          </p:cNvPr>
          <p:cNvPicPr>
            <a:picLocks noChangeAspect="1"/>
          </p:cNvPicPr>
          <p:nvPr/>
        </p:nvPicPr>
        <p:blipFill>
          <a:blip r:embed="rId2"/>
          <a:stretch>
            <a:fillRect/>
          </a:stretch>
        </p:blipFill>
        <p:spPr>
          <a:xfrm>
            <a:off x="5090341" y="1825625"/>
            <a:ext cx="6261100" cy="4254500"/>
          </a:xfrm>
          <a:prstGeom prst="rect">
            <a:avLst/>
          </a:prstGeom>
        </p:spPr>
      </p:pic>
    </p:spTree>
    <p:extLst>
      <p:ext uri="{BB962C8B-B14F-4D97-AF65-F5344CB8AC3E}">
        <p14:creationId xmlns:p14="http://schemas.microsoft.com/office/powerpoint/2010/main" val="17269674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193869" cy="1325563"/>
          </a:xfrm>
          <a:solidFill>
            <a:srgbClr val="C00000"/>
          </a:solidFill>
        </p:spPr>
        <p:txBody>
          <a:bodyPr/>
          <a:lstStyle/>
          <a:p>
            <a:r>
              <a:rPr lang="en-US" dirty="0"/>
              <a:t>ESBL</a:t>
            </a:r>
          </a:p>
        </p:txBody>
      </p:sp>
      <p:sp>
        <p:nvSpPr>
          <p:cNvPr id="3" name="Content Placeholder 2"/>
          <p:cNvSpPr>
            <a:spLocks noGrp="1"/>
          </p:cNvSpPr>
          <p:nvPr>
            <p:ph idx="1"/>
          </p:nvPr>
        </p:nvSpPr>
        <p:spPr>
          <a:xfrm>
            <a:off x="838200" y="1825625"/>
            <a:ext cx="6224451" cy="4351338"/>
          </a:xfrm>
          <a:solidFill>
            <a:schemeClr val="accent4">
              <a:lumMod val="40000"/>
              <a:lumOff val="60000"/>
            </a:schemeClr>
          </a:solidFill>
        </p:spPr>
        <p:txBody>
          <a:bodyPr>
            <a:normAutofit/>
          </a:bodyPr>
          <a:lstStyle/>
          <a:p>
            <a:r>
              <a:rPr lang="en-US" dirty="0"/>
              <a:t>Antibiotics:</a:t>
            </a:r>
          </a:p>
          <a:p>
            <a:pPr marL="685800" lvl="2" indent="0">
              <a:buNone/>
            </a:pPr>
            <a:r>
              <a:rPr lang="en-US" dirty="0" err="1"/>
              <a:t>Carbapenems</a:t>
            </a:r>
            <a:endParaRPr lang="en-US" b="1" u="sng" dirty="0"/>
          </a:p>
          <a:p>
            <a:pPr marL="685800" lvl="2" indent="0">
              <a:buNone/>
            </a:pPr>
            <a:r>
              <a:rPr lang="en-US" dirty="0" err="1"/>
              <a:t>Piperacillin</a:t>
            </a:r>
            <a:r>
              <a:rPr lang="en-US" dirty="0"/>
              <a:t>/</a:t>
            </a:r>
            <a:r>
              <a:rPr lang="en-US" dirty="0" err="1"/>
              <a:t>tazobactam</a:t>
            </a:r>
            <a:r>
              <a:rPr lang="en-US" dirty="0"/>
              <a:t>, </a:t>
            </a:r>
            <a:r>
              <a:rPr lang="en-US" dirty="0" err="1"/>
              <a:t>nitrofutantoin</a:t>
            </a:r>
            <a:r>
              <a:rPr lang="en-US" dirty="0"/>
              <a:t>, </a:t>
            </a:r>
            <a:r>
              <a:rPr lang="en-US" dirty="0" err="1"/>
              <a:t>fosfomycin</a:t>
            </a:r>
            <a:r>
              <a:rPr lang="en-US" dirty="0"/>
              <a:t> (UTI)</a:t>
            </a:r>
          </a:p>
          <a:p>
            <a:pPr marL="685800" lvl="2" indent="0">
              <a:buNone/>
            </a:pPr>
            <a:r>
              <a:rPr lang="en-US" dirty="0" err="1"/>
              <a:t>Tigecycline</a:t>
            </a:r>
            <a:endParaRPr lang="en-US" dirty="0"/>
          </a:p>
          <a:p>
            <a:pPr marL="685800" lvl="2" indent="0">
              <a:buNone/>
            </a:pPr>
            <a:r>
              <a:rPr lang="en-US" dirty="0" err="1"/>
              <a:t>Eravacycline</a:t>
            </a:r>
            <a:endParaRPr lang="en-US" dirty="0"/>
          </a:p>
          <a:p>
            <a:pPr marL="685800" lvl="2" indent="0">
              <a:buNone/>
            </a:pPr>
            <a:r>
              <a:rPr lang="en-US" dirty="0" err="1"/>
              <a:t>Colistin</a:t>
            </a:r>
            <a:endParaRPr lang="en-US" dirty="0"/>
          </a:p>
          <a:p>
            <a:pPr marL="685800" lvl="2" indent="0">
              <a:buNone/>
            </a:pPr>
            <a:r>
              <a:rPr lang="en-US" dirty="0" err="1"/>
              <a:t>Plazomicin</a:t>
            </a:r>
            <a:endParaRPr lang="en-US" dirty="0"/>
          </a:p>
        </p:txBody>
      </p:sp>
      <p:pic>
        <p:nvPicPr>
          <p:cNvPr id="4" name="Picture 3">
            <a:extLst>
              <a:ext uri="{FF2B5EF4-FFF2-40B4-BE49-F238E27FC236}">
                <a16:creationId xmlns:a16="http://schemas.microsoft.com/office/drawing/2014/main" id="{5E557466-192D-E14D-A591-620E71CE3122}"/>
              </a:ext>
            </a:extLst>
          </p:cNvPr>
          <p:cNvPicPr>
            <a:picLocks noChangeAspect="1"/>
          </p:cNvPicPr>
          <p:nvPr/>
        </p:nvPicPr>
        <p:blipFill>
          <a:blip r:embed="rId2"/>
          <a:stretch>
            <a:fillRect/>
          </a:stretch>
        </p:blipFill>
        <p:spPr>
          <a:xfrm>
            <a:off x="7451554" y="2725782"/>
            <a:ext cx="4613990" cy="3135267"/>
          </a:xfrm>
          <a:prstGeom prst="rect">
            <a:avLst/>
          </a:prstGeom>
        </p:spPr>
      </p:pic>
    </p:spTree>
    <p:extLst>
      <p:ext uri="{BB962C8B-B14F-4D97-AF65-F5344CB8AC3E}">
        <p14:creationId xmlns:p14="http://schemas.microsoft.com/office/powerpoint/2010/main" val="37110365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2967446" cy="1325563"/>
          </a:xfrm>
          <a:solidFill>
            <a:srgbClr val="C00000"/>
          </a:solidFill>
        </p:spPr>
        <p:txBody>
          <a:bodyPr/>
          <a:lstStyle/>
          <a:p>
            <a:r>
              <a:rPr lang="en-US" dirty="0"/>
              <a:t>CRE</a:t>
            </a:r>
          </a:p>
        </p:txBody>
      </p:sp>
      <p:sp>
        <p:nvSpPr>
          <p:cNvPr id="3" name="Content Placeholder 2"/>
          <p:cNvSpPr>
            <a:spLocks noGrp="1"/>
          </p:cNvSpPr>
          <p:nvPr>
            <p:ph idx="1"/>
          </p:nvPr>
        </p:nvSpPr>
        <p:spPr>
          <a:xfrm>
            <a:off x="838200" y="1825625"/>
            <a:ext cx="4656909" cy="4351338"/>
          </a:xfrm>
          <a:solidFill>
            <a:srgbClr val="FFC000"/>
          </a:solidFill>
        </p:spPr>
        <p:txBody>
          <a:bodyPr>
            <a:normAutofit/>
          </a:bodyPr>
          <a:lstStyle/>
          <a:p>
            <a:r>
              <a:rPr lang="en-US" dirty="0"/>
              <a:t>Antibiotics:</a:t>
            </a:r>
          </a:p>
          <a:p>
            <a:pPr marL="685800" lvl="2" indent="0">
              <a:buNone/>
            </a:pPr>
            <a:r>
              <a:rPr lang="en-US" dirty="0" err="1"/>
              <a:t>Nitrofutantoin</a:t>
            </a:r>
            <a:r>
              <a:rPr lang="en-US" dirty="0"/>
              <a:t>, </a:t>
            </a:r>
            <a:r>
              <a:rPr lang="en-US" dirty="0" err="1"/>
              <a:t>fosfomycin</a:t>
            </a:r>
            <a:r>
              <a:rPr lang="en-US" dirty="0"/>
              <a:t> (UTI)</a:t>
            </a:r>
          </a:p>
          <a:p>
            <a:pPr marL="685800" lvl="2" indent="0">
              <a:buNone/>
            </a:pPr>
            <a:r>
              <a:rPr lang="en-US" dirty="0" err="1"/>
              <a:t>Tigecycline</a:t>
            </a:r>
            <a:endParaRPr lang="en-US" dirty="0"/>
          </a:p>
          <a:p>
            <a:pPr marL="685800" lvl="2" indent="0">
              <a:buNone/>
            </a:pPr>
            <a:r>
              <a:rPr lang="en-US" dirty="0" err="1"/>
              <a:t>Eravacycline</a:t>
            </a:r>
            <a:endParaRPr lang="en-US" dirty="0"/>
          </a:p>
          <a:p>
            <a:pPr marL="685800" lvl="2" indent="0">
              <a:buNone/>
            </a:pPr>
            <a:r>
              <a:rPr lang="en-US" dirty="0" err="1"/>
              <a:t>Colistin</a:t>
            </a:r>
            <a:endParaRPr lang="en-US" dirty="0"/>
          </a:p>
          <a:p>
            <a:pPr marL="685800" lvl="2" indent="0">
              <a:buNone/>
            </a:pPr>
            <a:r>
              <a:rPr lang="en-US" dirty="0" err="1"/>
              <a:t>Ceftazidime</a:t>
            </a:r>
            <a:r>
              <a:rPr lang="en-US" dirty="0"/>
              <a:t>/</a:t>
            </a:r>
            <a:r>
              <a:rPr lang="en-US" dirty="0" err="1"/>
              <a:t>avibactam</a:t>
            </a:r>
            <a:endParaRPr lang="en-US" dirty="0"/>
          </a:p>
          <a:p>
            <a:pPr marL="685800" lvl="2" indent="0">
              <a:buNone/>
            </a:pPr>
            <a:r>
              <a:rPr lang="en-US" dirty="0" err="1"/>
              <a:t>Meropenem</a:t>
            </a:r>
            <a:r>
              <a:rPr lang="en-US" dirty="0"/>
              <a:t>/</a:t>
            </a:r>
            <a:r>
              <a:rPr lang="en-US" dirty="0" err="1"/>
              <a:t>vaborbactam</a:t>
            </a:r>
            <a:endParaRPr lang="en-US" dirty="0"/>
          </a:p>
          <a:p>
            <a:pPr marL="685800" lvl="2" indent="0">
              <a:buNone/>
            </a:pPr>
            <a:r>
              <a:rPr lang="en-US" dirty="0"/>
              <a:t>Plazomicin</a:t>
            </a:r>
          </a:p>
          <a:p>
            <a:pPr marL="685800" lvl="2" indent="0">
              <a:buNone/>
            </a:pPr>
            <a:r>
              <a:rPr lang="en-US" dirty="0" err="1"/>
              <a:t>Cefidricol</a:t>
            </a:r>
            <a:r>
              <a:rPr lang="en-US" dirty="0"/>
              <a:t> </a:t>
            </a:r>
          </a:p>
        </p:txBody>
      </p:sp>
      <p:pic>
        <p:nvPicPr>
          <p:cNvPr id="4" name="Picture 3">
            <a:extLst>
              <a:ext uri="{FF2B5EF4-FFF2-40B4-BE49-F238E27FC236}">
                <a16:creationId xmlns:a16="http://schemas.microsoft.com/office/drawing/2014/main" id="{F6673989-3A02-8345-B89B-EA1205C93C0F}"/>
              </a:ext>
            </a:extLst>
          </p:cNvPr>
          <p:cNvPicPr>
            <a:picLocks noChangeAspect="1"/>
          </p:cNvPicPr>
          <p:nvPr/>
        </p:nvPicPr>
        <p:blipFill>
          <a:blip r:embed="rId2"/>
          <a:stretch>
            <a:fillRect/>
          </a:stretch>
        </p:blipFill>
        <p:spPr>
          <a:xfrm>
            <a:off x="5760902" y="1825625"/>
            <a:ext cx="6261100" cy="4254500"/>
          </a:xfrm>
          <a:prstGeom prst="rect">
            <a:avLst/>
          </a:prstGeom>
        </p:spPr>
      </p:pic>
    </p:spTree>
    <p:extLst>
      <p:ext uri="{BB962C8B-B14F-4D97-AF65-F5344CB8AC3E}">
        <p14:creationId xmlns:p14="http://schemas.microsoft.com/office/powerpoint/2010/main" val="982865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553C-CAD3-5E4C-92E6-9F107A5645D3}"/>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76F80D20-86BB-E64B-9B45-2031616CFBCB}"/>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389961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742509" cy="1325563"/>
          </a:xfrm>
          <a:solidFill>
            <a:srgbClr val="FFC000"/>
          </a:solidFill>
        </p:spPr>
        <p:txBody>
          <a:bodyPr/>
          <a:lstStyle/>
          <a:p>
            <a:r>
              <a:rPr lang="en-US" dirty="0"/>
              <a:t>Acinetobacter</a:t>
            </a:r>
          </a:p>
        </p:txBody>
      </p:sp>
      <p:sp>
        <p:nvSpPr>
          <p:cNvPr id="3" name="Content Placeholder 2"/>
          <p:cNvSpPr>
            <a:spLocks noGrp="1"/>
          </p:cNvSpPr>
          <p:nvPr>
            <p:ph idx="1"/>
          </p:nvPr>
        </p:nvSpPr>
        <p:spPr>
          <a:xfrm>
            <a:off x="838200" y="1825625"/>
            <a:ext cx="2915194" cy="4351338"/>
          </a:xfrm>
          <a:solidFill>
            <a:schemeClr val="accent4">
              <a:lumMod val="40000"/>
              <a:lumOff val="60000"/>
            </a:schemeClr>
          </a:solidFill>
        </p:spPr>
        <p:txBody>
          <a:bodyPr>
            <a:normAutofit/>
          </a:bodyPr>
          <a:lstStyle/>
          <a:p>
            <a:r>
              <a:rPr lang="en-US" dirty="0"/>
              <a:t>Antibiotics:</a:t>
            </a:r>
          </a:p>
          <a:p>
            <a:pPr marL="685800" lvl="2" indent="0">
              <a:buNone/>
            </a:pPr>
            <a:r>
              <a:rPr lang="en-US" dirty="0" err="1"/>
              <a:t>Carbapenems</a:t>
            </a:r>
            <a:endParaRPr lang="en-US" b="1" u="sng" dirty="0"/>
          </a:p>
          <a:p>
            <a:pPr marL="685800" lvl="2" indent="0">
              <a:buNone/>
            </a:pPr>
            <a:r>
              <a:rPr lang="en-US" dirty="0" err="1"/>
              <a:t>Tigecycline</a:t>
            </a:r>
            <a:endParaRPr lang="en-US" dirty="0"/>
          </a:p>
          <a:p>
            <a:pPr marL="685800" lvl="2" indent="0">
              <a:buNone/>
            </a:pPr>
            <a:r>
              <a:rPr lang="en-US" dirty="0" err="1"/>
              <a:t>Eravacycline</a:t>
            </a:r>
            <a:endParaRPr lang="en-US" dirty="0"/>
          </a:p>
          <a:p>
            <a:pPr marL="685800" lvl="2" indent="0">
              <a:buNone/>
            </a:pPr>
            <a:r>
              <a:rPr lang="en-US" dirty="0"/>
              <a:t>Aminoglycosides</a:t>
            </a:r>
          </a:p>
          <a:p>
            <a:pPr marL="685800" lvl="2" indent="0">
              <a:buNone/>
            </a:pPr>
            <a:r>
              <a:rPr lang="en-US" dirty="0" err="1"/>
              <a:t>Colistin</a:t>
            </a:r>
            <a:endParaRPr lang="en-US" dirty="0"/>
          </a:p>
        </p:txBody>
      </p:sp>
      <p:pic>
        <p:nvPicPr>
          <p:cNvPr id="4" name="Picture 3">
            <a:extLst>
              <a:ext uri="{FF2B5EF4-FFF2-40B4-BE49-F238E27FC236}">
                <a16:creationId xmlns:a16="http://schemas.microsoft.com/office/drawing/2014/main" id="{CEF5BB55-E9C6-DB47-8F12-690E361770FD}"/>
              </a:ext>
            </a:extLst>
          </p:cNvPr>
          <p:cNvPicPr>
            <a:picLocks noChangeAspect="1"/>
          </p:cNvPicPr>
          <p:nvPr/>
        </p:nvPicPr>
        <p:blipFill>
          <a:blip r:embed="rId2"/>
          <a:stretch>
            <a:fillRect/>
          </a:stretch>
        </p:blipFill>
        <p:spPr>
          <a:xfrm>
            <a:off x="4994547" y="1825625"/>
            <a:ext cx="6261100" cy="4254500"/>
          </a:xfrm>
          <a:prstGeom prst="rect">
            <a:avLst/>
          </a:prstGeom>
        </p:spPr>
      </p:pic>
    </p:spTree>
    <p:extLst>
      <p:ext uri="{BB962C8B-B14F-4D97-AF65-F5344CB8AC3E}">
        <p14:creationId xmlns:p14="http://schemas.microsoft.com/office/powerpoint/2010/main" val="7980470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03720" cy="1325563"/>
          </a:xfrm>
          <a:solidFill>
            <a:srgbClr val="AE3B9A"/>
          </a:solidFill>
        </p:spPr>
        <p:txBody>
          <a:bodyPr/>
          <a:lstStyle/>
          <a:p>
            <a:r>
              <a:rPr lang="en-US" i="1" dirty="0"/>
              <a:t>Pseudomonas aeruginosa</a:t>
            </a:r>
          </a:p>
        </p:txBody>
      </p:sp>
      <p:sp>
        <p:nvSpPr>
          <p:cNvPr id="3" name="Content Placeholder 2"/>
          <p:cNvSpPr>
            <a:spLocks noGrp="1"/>
          </p:cNvSpPr>
          <p:nvPr>
            <p:ph idx="1"/>
          </p:nvPr>
        </p:nvSpPr>
        <p:spPr>
          <a:xfrm>
            <a:off x="838200" y="1825625"/>
            <a:ext cx="5005251" cy="4351338"/>
          </a:xfrm>
          <a:solidFill>
            <a:schemeClr val="accent4">
              <a:lumMod val="40000"/>
              <a:lumOff val="60000"/>
            </a:schemeClr>
          </a:solidFill>
        </p:spPr>
        <p:txBody>
          <a:bodyPr>
            <a:normAutofit/>
          </a:bodyPr>
          <a:lstStyle/>
          <a:p>
            <a:r>
              <a:rPr lang="en-US" dirty="0"/>
              <a:t>Antibiotics:</a:t>
            </a:r>
          </a:p>
          <a:p>
            <a:pPr marL="685800" lvl="2" indent="0">
              <a:buNone/>
            </a:pPr>
            <a:r>
              <a:rPr lang="en-US" dirty="0"/>
              <a:t>Piperacillin/tazobactam</a:t>
            </a:r>
          </a:p>
          <a:p>
            <a:pPr marL="685800" lvl="2" indent="0">
              <a:buNone/>
            </a:pPr>
            <a:r>
              <a:rPr lang="en-US" dirty="0"/>
              <a:t>Ceftazidime, cefepime </a:t>
            </a:r>
            <a:r>
              <a:rPr lang="en-US" b="1" u="sng" dirty="0"/>
              <a:t>Ceftobiprole</a:t>
            </a:r>
            <a:endParaRPr lang="en-US" dirty="0"/>
          </a:p>
          <a:p>
            <a:pPr marL="685800" lvl="2" indent="0">
              <a:buNone/>
            </a:pPr>
            <a:r>
              <a:rPr lang="en-US" dirty="0"/>
              <a:t>Meropenem, imipenem</a:t>
            </a:r>
          </a:p>
          <a:p>
            <a:pPr marL="685800" lvl="2" indent="0">
              <a:buNone/>
            </a:pPr>
            <a:r>
              <a:rPr lang="en-US" dirty="0"/>
              <a:t>Aztreonam</a:t>
            </a:r>
          </a:p>
          <a:p>
            <a:pPr marL="685800" lvl="2" indent="0">
              <a:buNone/>
            </a:pPr>
            <a:r>
              <a:rPr lang="en-US" dirty="0"/>
              <a:t>Some fluoroquinolones </a:t>
            </a:r>
          </a:p>
          <a:p>
            <a:pPr marL="685800" lvl="2" indent="0">
              <a:buNone/>
            </a:pPr>
            <a:r>
              <a:rPr lang="en-US" dirty="0"/>
              <a:t>Aminoglycosides</a:t>
            </a:r>
          </a:p>
          <a:p>
            <a:pPr marL="685800" lvl="2" indent="0">
              <a:buNone/>
            </a:pPr>
            <a:r>
              <a:rPr lang="en-US" dirty="0"/>
              <a:t>Colistin</a:t>
            </a:r>
          </a:p>
          <a:p>
            <a:pPr marL="685800" lvl="2" indent="0">
              <a:buNone/>
            </a:pPr>
            <a:r>
              <a:rPr lang="en-US" dirty="0" err="1"/>
              <a:t>Ceftolozane</a:t>
            </a:r>
            <a:r>
              <a:rPr lang="en-US" dirty="0"/>
              <a:t>/tazobactam</a:t>
            </a:r>
          </a:p>
          <a:p>
            <a:pPr marL="685800" lvl="2" indent="0">
              <a:buNone/>
            </a:pPr>
            <a:r>
              <a:rPr lang="en-US" dirty="0"/>
              <a:t>Ceftazidime/avibactam </a:t>
            </a:r>
          </a:p>
          <a:p>
            <a:pPr marL="685800" lvl="2" indent="0">
              <a:buNone/>
            </a:pPr>
            <a:endParaRPr lang="en-US" dirty="0"/>
          </a:p>
        </p:txBody>
      </p:sp>
    </p:spTree>
    <p:extLst>
      <p:ext uri="{BB962C8B-B14F-4D97-AF65-F5344CB8AC3E}">
        <p14:creationId xmlns:p14="http://schemas.microsoft.com/office/powerpoint/2010/main" val="30710871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A8C18-AC5C-5D45-89DA-008ED5498B9E}"/>
              </a:ext>
            </a:extLst>
          </p:cNvPr>
          <p:cNvSpPr>
            <a:spLocks noGrp="1"/>
          </p:cNvSpPr>
          <p:nvPr>
            <p:ph type="title"/>
          </p:nvPr>
        </p:nvSpPr>
        <p:spPr>
          <a:xfrm>
            <a:off x="4382589" y="2855777"/>
            <a:ext cx="3149600" cy="1325563"/>
          </a:xfrm>
          <a:solidFill>
            <a:schemeClr val="tx2">
              <a:lumMod val="40000"/>
              <a:lumOff val="60000"/>
            </a:schemeClr>
          </a:solidFill>
        </p:spPr>
        <p:txBody>
          <a:bodyPr/>
          <a:lstStyle/>
          <a:p>
            <a:r>
              <a:rPr lang="en-US" dirty="0"/>
              <a:t>MCQs</a:t>
            </a:r>
          </a:p>
        </p:txBody>
      </p:sp>
    </p:spTree>
    <p:extLst>
      <p:ext uri="{BB962C8B-B14F-4D97-AF65-F5344CB8AC3E}">
        <p14:creationId xmlns:p14="http://schemas.microsoft.com/office/powerpoint/2010/main" val="42899364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16A9F-9127-6A4B-A49A-C5D7025C2042}"/>
              </a:ext>
            </a:extLst>
          </p:cNvPr>
          <p:cNvSpPr>
            <a:spLocks noGrp="1"/>
          </p:cNvSpPr>
          <p:nvPr>
            <p:ph type="title"/>
          </p:nvPr>
        </p:nvSpPr>
        <p:spPr/>
        <p:txBody>
          <a:bodyPr>
            <a:normAutofit fontScale="90000"/>
          </a:bodyPr>
          <a:lstStyle/>
          <a:p>
            <a:r>
              <a:rPr lang="en-US" sz="2700" dirty="0"/>
              <a:t>54 years old male known case of DM , HTN, ESRD on hemodialysis presented to the ER with fever cough and S.O.B for 4 days he is conscious and oriented BP normal RR 22 CBC showed leukocytosis C-XRAY as following:</a:t>
            </a:r>
            <a:br>
              <a:rPr lang="en-US" dirty="0"/>
            </a:br>
            <a:endParaRPr lang="en-US" dirty="0"/>
          </a:p>
        </p:txBody>
      </p:sp>
      <p:sp>
        <p:nvSpPr>
          <p:cNvPr id="3" name="Content Placeholder 2">
            <a:extLst>
              <a:ext uri="{FF2B5EF4-FFF2-40B4-BE49-F238E27FC236}">
                <a16:creationId xmlns:a16="http://schemas.microsoft.com/office/drawing/2014/main" id="{072E202A-2635-4442-9195-E84517D8DAA4}"/>
              </a:ext>
            </a:extLst>
          </p:cNvPr>
          <p:cNvSpPr>
            <a:spLocks noGrp="1"/>
          </p:cNvSpPr>
          <p:nvPr>
            <p:ph idx="1"/>
          </p:nvPr>
        </p:nvSpPr>
        <p:spPr/>
        <p:txBody>
          <a:bodyPr/>
          <a:lstStyle/>
          <a:p>
            <a:r>
              <a:rPr lang="en-US" dirty="0"/>
              <a:t>Which of the following is the beast treatment option ?</a:t>
            </a:r>
          </a:p>
          <a:p>
            <a:pPr marL="0" indent="0">
              <a:buNone/>
            </a:pPr>
            <a:endParaRPr lang="en-US" dirty="0"/>
          </a:p>
          <a:p>
            <a:pPr marL="0" indent="0">
              <a:buNone/>
            </a:pPr>
            <a:r>
              <a:rPr lang="en-US" dirty="0"/>
              <a:t>1-Admit &amp; start IV ceftriaxone and azithromycin </a:t>
            </a:r>
          </a:p>
          <a:p>
            <a:pPr marL="0" indent="0">
              <a:buNone/>
            </a:pPr>
            <a:r>
              <a:rPr lang="en-US" dirty="0"/>
              <a:t>2- Oral cefuroxime and azithromycin </a:t>
            </a:r>
          </a:p>
          <a:p>
            <a:pPr marL="0" indent="0">
              <a:buNone/>
            </a:pPr>
            <a:r>
              <a:rPr lang="en-US" dirty="0"/>
              <a:t>3- tazocin and ciprofloxacin </a:t>
            </a:r>
          </a:p>
          <a:p>
            <a:pPr marL="0" indent="0">
              <a:buNone/>
            </a:pPr>
            <a:r>
              <a:rPr lang="en-US" dirty="0"/>
              <a:t>4- Vancomycin 1gm iv bid</a:t>
            </a:r>
          </a:p>
          <a:p>
            <a:endParaRPr lang="en-US" dirty="0"/>
          </a:p>
          <a:p>
            <a:endParaRPr lang="en-US" dirty="0"/>
          </a:p>
          <a:p>
            <a:pPr marL="0" indent="0">
              <a:buNone/>
            </a:pPr>
            <a:endParaRPr lang="en-US" dirty="0"/>
          </a:p>
        </p:txBody>
      </p:sp>
      <p:pic>
        <p:nvPicPr>
          <p:cNvPr id="4" name="Picture 3">
            <a:extLst>
              <a:ext uri="{FF2B5EF4-FFF2-40B4-BE49-F238E27FC236}">
                <a16:creationId xmlns:a16="http://schemas.microsoft.com/office/drawing/2014/main" id="{808F5C12-6891-8A42-AD3D-60404ECF7989}"/>
              </a:ext>
            </a:extLst>
          </p:cNvPr>
          <p:cNvPicPr>
            <a:picLocks noChangeAspect="1"/>
          </p:cNvPicPr>
          <p:nvPr/>
        </p:nvPicPr>
        <p:blipFill>
          <a:blip r:embed="rId2"/>
          <a:stretch>
            <a:fillRect/>
          </a:stretch>
        </p:blipFill>
        <p:spPr>
          <a:xfrm>
            <a:off x="7750629" y="3303387"/>
            <a:ext cx="4353624" cy="3250308"/>
          </a:xfrm>
          <a:prstGeom prst="rect">
            <a:avLst/>
          </a:prstGeom>
        </p:spPr>
      </p:pic>
    </p:spTree>
    <p:extLst>
      <p:ext uri="{BB962C8B-B14F-4D97-AF65-F5344CB8AC3E}">
        <p14:creationId xmlns:p14="http://schemas.microsoft.com/office/powerpoint/2010/main" val="16007937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C59D89-7319-D24F-968E-4734C2D75BF6}"/>
              </a:ext>
            </a:extLst>
          </p:cNvPr>
          <p:cNvSpPr>
            <a:spLocks noGrp="1"/>
          </p:cNvSpPr>
          <p:nvPr>
            <p:ph idx="1"/>
          </p:nvPr>
        </p:nvSpPr>
        <p:spPr>
          <a:xfrm>
            <a:off x="289560" y="275498"/>
            <a:ext cx="10515600" cy="6282055"/>
          </a:xfrm>
        </p:spPr>
        <p:txBody>
          <a:bodyPr>
            <a:normAutofit/>
          </a:bodyPr>
          <a:lstStyle/>
          <a:p>
            <a:r>
              <a:rPr lang="en-US" dirty="0"/>
              <a:t>A 78-year-old man presents with a 4-day history of fever and cough productive of thick sputum. He has never smoked. Clarithromycin, given for the past 2 days, has been ineffective. A blood culture drawn in the office is reported to be growing gram-positive cocci in pairs. Chest radiograph shows an infiltrate in the right lower lobe. The patient is unable to produce sputum for examination. </a:t>
            </a:r>
          </a:p>
          <a:p>
            <a:endParaRPr lang="en-US" dirty="0"/>
          </a:p>
          <a:p>
            <a:endParaRPr lang="en-US" dirty="0"/>
          </a:p>
          <a:p>
            <a:r>
              <a:rPr lang="en-US" dirty="0"/>
              <a:t>Which of the following antibiotics, administered intravenously, is the most appropriate initial therapy? </a:t>
            </a:r>
          </a:p>
          <a:p>
            <a:r>
              <a:rPr lang="en-US" dirty="0"/>
              <a:t>1. Azithromycin</a:t>
            </a:r>
            <a:br>
              <a:rPr lang="en-US" dirty="0"/>
            </a:br>
            <a:r>
              <a:rPr lang="en-US" dirty="0"/>
              <a:t>2. Vancomycin</a:t>
            </a:r>
            <a:br>
              <a:rPr lang="en-US" dirty="0"/>
            </a:br>
            <a:r>
              <a:rPr lang="en-US" dirty="0"/>
              <a:t>3. Ceftazidime</a:t>
            </a:r>
            <a:br>
              <a:rPr lang="en-US" dirty="0"/>
            </a:br>
            <a:r>
              <a:rPr lang="en-US" dirty="0"/>
              <a:t>4. Trimethoprim-sulfamethoxazole</a:t>
            </a:r>
          </a:p>
          <a:p>
            <a:endParaRPr lang="en-US" dirty="0"/>
          </a:p>
          <a:p>
            <a:pPr marL="0" indent="0">
              <a:buNone/>
            </a:pPr>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35175487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CE7BDE-8B14-5A43-8A42-BF10E3FE0940}"/>
              </a:ext>
            </a:extLst>
          </p:cNvPr>
          <p:cNvSpPr>
            <a:spLocks noGrp="1"/>
          </p:cNvSpPr>
          <p:nvPr>
            <p:ph idx="1"/>
          </p:nvPr>
        </p:nvSpPr>
        <p:spPr>
          <a:xfrm>
            <a:off x="838200" y="391886"/>
            <a:ext cx="10515600" cy="5785077"/>
          </a:xfrm>
        </p:spPr>
        <p:txBody>
          <a:bodyPr>
            <a:normAutofit/>
          </a:bodyPr>
          <a:lstStyle/>
          <a:p>
            <a:r>
              <a:rPr lang="en-US" dirty="0"/>
              <a:t>A 60 year-old Saudi male, heavy smoker for 40 years. Presented to ER with 4 months history of fever and yellowish sputum. He lost 10 </a:t>
            </a:r>
            <a:r>
              <a:rPr lang="en-US" dirty="0" err="1"/>
              <a:t>kgs</a:t>
            </a:r>
            <a:r>
              <a:rPr lang="en-US" dirty="0"/>
              <a:t> over 2 months. He was treated with antibiotics twice in another hospital over the past month. He had temporary improvement but got worse after stopping the antibiotics. He is otherwise well with no other illnesses. CXR shown. </a:t>
            </a:r>
          </a:p>
          <a:p>
            <a:endParaRPr lang="en-US" dirty="0"/>
          </a:p>
          <a:p>
            <a:r>
              <a:rPr lang="en-US" dirty="0"/>
              <a:t>The most likely explanation for his illness is: </a:t>
            </a:r>
          </a:p>
          <a:p>
            <a:pPr marL="0" indent="0">
              <a:buNone/>
            </a:pPr>
            <a:r>
              <a:rPr lang="en-US" dirty="0"/>
              <a:t>1.Recurrent aspiration</a:t>
            </a:r>
            <a:br>
              <a:rPr lang="en-US" dirty="0"/>
            </a:br>
            <a:r>
              <a:rPr lang="en-US" dirty="0"/>
              <a:t>2.Atypical pneumonia</a:t>
            </a:r>
          </a:p>
          <a:p>
            <a:pPr marL="0" indent="0">
              <a:buNone/>
            </a:pPr>
            <a:r>
              <a:rPr lang="en-US" dirty="0"/>
              <a:t>3.Post obstruction bacterial pneumonia </a:t>
            </a:r>
          </a:p>
          <a:p>
            <a:pPr marL="0" indent="0">
              <a:buNone/>
            </a:pPr>
            <a:r>
              <a:rPr lang="en-US" dirty="0"/>
              <a:t>4.Pulmonary tuberculosis </a:t>
            </a:r>
          </a:p>
          <a:p>
            <a:pPr marL="0" indent="0">
              <a:buNone/>
            </a:pPr>
            <a:endParaRPr lang="en-US" dirty="0"/>
          </a:p>
          <a:p>
            <a:pPr marL="0" indent="0">
              <a:buNone/>
            </a:pPr>
            <a:endParaRPr lang="en-US" dirty="0"/>
          </a:p>
          <a:p>
            <a:endParaRPr lang="en-US" dirty="0"/>
          </a:p>
        </p:txBody>
      </p:sp>
      <p:pic>
        <p:nvPicPr>
          <p:cNvPr id="5" name="Picture 4">
            <a:extLst>
              <a:ext uri="{FF2B5EF4-FFF2-40B4-BE49-F238E27FC236}">
                <a16:creationId xmlns:a16="http://schemas.microsoft.com/office/drawing/2014/main" id="{BB1602D0-99CA-934A-B2E5-D5F44D607252}"/>
              </a:ext>
            </a:extLst>
          </p:cNvPr>
          <p:cNvPicPr>
            <a:picLocks noChangeAspect="1"/>
          </p:cNvPicPr>
          <p:nvPr/>
        </p:nvPicPr>
        <p:blipFill>
          <a:blip r:embed="rId2"/>
          <a:stretch>
            <a:fillRect/>
          </a:stretch>
        </p:blipFill>
        <p:spPr>
          <a:xfrm>
            <a:off x="8208623" y="3632200"/>
            <a:ext cx="2919625" cy="2882900"/>
          </a:xfrm>
          <a:prstGeom prst="rect">
            <a:avLst/>
          </a:prstGeom>
        </p:spPr>
      </p:pic>
    </p:spTree>
    <p:extLst>
      <p:ext uri="{BB962C8B-B14F-4D97-AF65-F5344CB8AC3E}">
        <p14:creationId xmlns:p14="http://schemas.microsoft.com/office/powerpoint/2010/main" val="24771680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C242A4-F183-C64A-966C-2C65A176CD21}"/>
              </a:ext>
            </a:extLst>
          </p:cNvPr>
          <p:cNvSpPr>
            <a:spLocks noGrp="1"/>
          </p:cNvSpPr>
          <p:nvPr>
            <p:ph idx="1"/>
          </p:nvPr>
        </p:nvSpPr>
        <p:spPr>
          <a:xfrm>
            <a:off x="176348" y="296091"/>
            <a:ext cx="8366760" cy="5854746"/>
          </a:xfrm>
        </p:spPr>
        <p:txBody>
          <a:bodyPr>
            <a:normAutofit/>
          </a:bodyPr>
          <a:lstStyle/>
          <a:p>
            <a:r>
              <a:rPr lang="en-US" dirty="0"/>
              <a:t>45 years old African man presented to the emergency room with history of low grade fever ,cough with hemoptysis , decrease appetite and weight loss for the last 1 month </a:t>
            </a:r>
          </a:p>
          <a:p>
            <a:endParaRPr lang="en-US" dirty="0"/>
          </a:p>
          <a:p>
            <a:pPr marL="0" indent="0">
              <a:buNone/>
            </a:pPr>
            <a:endParaRPr lang="en-US" dirty="0"/>
          </a:p>
          <a:p>
            <a:r>
              <a:rPr lang="en-US" dirty="0"/>
              <a:t>Which of the following steps should be done next :</a:t>
            </a:r>
          </a:p>
          <a:p>
            <a:r>
              <a:rPr lang="en-US" dirty="0"/>
              <a:t>1- isolate the patient in negative pressure room and do sputum AFB </a:t>
            </a:r>
          </a:p>
          <a:p>
            <a:r>
              <a:rPr lang="en-US" dirty="0"/>
              <a:t>2- start INH, rifampin, pyrazinamide and ethambutol</a:t>
            </a:r>
          </a:p>
          <a:p>
            <a:r>
              <a:rPr lang="en-US" dirty="0"/>
              <a:t>3- start ceftriaxone and azithromycin</a:t>
            </a:r>
          </a:p>
          <a:p>
            <a:r>
              <a:rPr lang="en-US" dirty="0"/>
              <a:t>4- reassure the patient and book him for PFT</a:t>
            </a:r>
          </a:p>
        </p:txBody>
      </p:sp>
      <p:pic>
        <p:nvPicPr>
          <p:cNvPr id="4" name="Picture 3">
            <a:extLst>
              <a:ext uri="{FF2B5EF4-FFF2-40B4-BE49-F238E27FC236}">
                <a16:creationId xmlns:a16="http://schemas.microsoft.com/office/drawing/2014/main" id="{7F8F10C7-0C55-0D41-937A-7D736733EEAF}"/>
              </a:ext>
            </a:extLst>
          </p:cNvPr>
          <p:cNvPicPr>
            <a:picLocks noChangeAspect="1"/>
          </p:cNvPicPr>
          <p:nvPr/>
        </p:nvPicPr>
        <p:blipFill>
          <a:blip r:embed="rId2"/>
          <a:stretch>
            <a:fillRect/>
          </a:stretch>
        </p:blipFill>
        <p:spPr>
          <a:xfrm>
            <a:off x="9021536" y="1643198"/>
            <a:ext cx="2857500" cy="2857500"/>
          </a:xfrm>
          <a:prstGeom prst="rect">
            <a:avLst/>
          </a:prstGeom>
        </p:spPr>
      </p:pic>
    </p:spTree>
    <p:extLst>
      <p:ext uri="{BB962C8B-B14F-4D97-AF65-F5344CB8AC3E}">
        <p14:creationId xmlns:p14="http://schemas.microsoft.com/office/powerpoint/2010/main" val="40832323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121776-3BA6-3D4A-8A08-700DA05D7C9F}"/>
              </a:ext>
            </a:extLst>
          </p:cNvPr>
          <p:cNvSpPr>
            <a:spLocks noGrp="1"/>
          </p:cNvSpPr>
          <p:nvPr>
            <p:ph idx="1"/>
          </p:nvPr>
        </p:nvSpPr>
        <p:spPr>
          <a:xfrm>
            <a:off x="838200" y="304800"/>
            <a:ext cx="10515600" cy="5872163"/>
          </a:xfrm>
        </p:spPr>
        <p:txBody>
          <a:bodyPr/>
          <a:lstStyle/>
          <a:p>
            <a:r>
              <a:rPr lang="en-US" dirty="0"/>
              <a:t>54 years old patient post RTA intubated in ICU for 1 week we have been consulted for new chest infiltrate and increase in his ventilator setting and fio2 requirement for 1 day patient is hypotensive on inotropes his chest x-ray as following :</a:t>
            </a:r>
          </a:p>
          <a:p>
            <a:pPr marL="0" indent="0">
              <a:buNone/>
            </a:pPr>
            <a:r>
              <a:rPr lang="en-US" dirty="0"/>
              <a:t>Full septic work up sent </a:t>
            </a:r>
          </a:p>
          <a:p>
            <a:pPr marL="0" indent="0">
              <a:buNone/>
            </a:pPr>
            <a:endParaRPr lang="en-US" dirty="0"/>
          </a:p>
          <a:p>
            <a:pPr marL="0" indent="0">
              <a:buNone/>
            </a:pPr>
            <a:r>
              <a:rPr lang="en-US" dirty="0"/>
              <a:t>Which empiric AB is appropriate:</a:t>
            </a:r>
          </a:p>
          <a:p>
            <a:pPr marL="0" indent="0">
              <a:buNone/>
            </a:pPr>
            <a:r>
              <a:rPr lang="en-US" dirty="0"/>
              <a:t>1- ceftriaxone azithromycin</a:t>
            </a:r>
          </a:p>
          <a:p>
            <a:pPr marL="0" indent="0">
              <a:buNone/>
            </a:pPr>
            <a:r>
              <a:rPr lang="en-US" dirty="0"/>
              <a:t>2- meropenem vancomycin</a:t>
            </a:r>
          </a:p>
          <a:p>
            <a:pPr marL="0" indent="0">
              <a:buNone/>
            </a:pPr>
            <a:r>
              <a:rPr lang="en-US" dirty="0"/>
              <a:t>3- tigecycline </a:t>
            </a:r>
          </a:p>
          <a:p>
            <a:pPr marL="0" indent="0">
              <a:buNone/>
            </a:pPr>
            <a:r>
              <a:rPr lang="en-US" dirty="0"/>
              <a:t>4- colistin  </a:t>
            </a:r>
          </a:p>
        </p:txBody>
      </p:sp>
      <p:pic>
        <p:nvPicPr>
          <p:cNvPr id="4" name="Picture 3">
            <a:extLst>
              <a:ext uri="{FF2B5EF4-FFF2-40B4-BE49-F238E27FC236}">
                <a16:creationId xmlns:a16="http://schemas.microsoft.com/office/drawing/2014/main" id="{1030591B-0547-4049-ACF4-2DBD9A66AB5F}"/>
              </a:ext>
            </a:extLst>
          </p:cNvPr>
          <p:cNvPicPr>
            <a:picLocks noChangeAspect="1"/>
          </p:cNvPicPr>
          <p:nvPr/>
        </p:nvPicPr>
        <p:blipFill>
          <a:blip r:embed="rId2"/>
          <a:stretch>
            <a:fillRect/>
          </a:stretch>
        </p:blipFill>
        <p:spPr>
          <a:xfrm>
            <a:off x="7729401" y="2382338"/>
            <a:ext cx="4152900" cy="3695700"/>
          </a:xfrm>
          <a:prstGeom prst="rect">
            <a:avLst/>
          </a:prstGeom>
        </p:spPr>
      </p:pic>
    </p:spTree>
    <p:extLst>
      <p:ext uri="{BB962C8B-B14F-4D97-AF65-F5344CB8AC3E}">
        <p14:creationId xmlns:p14="http://schemas.microsoft.com/office/powerpoint/2010/main" val="21956604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3DFA81-45C7-0147-9C7A-872C7F8E58A7}"/>
              </a:ext>
            </a:extLst>
          </p:cNvPr>
          <p:cNvSpPr>
            <a:spLocks noGrp="1"/>
          </p:cNvSpPr>
          <p:nvPr>
            <p:ph idx="1"/>
          </p:nvPr>
        </p:nvSpPr>
        <p:spPr>
          <a:xfrm>
            <a:off x="324394" y="501921"/>
            <a:ext cx="10515600" cy="5733415"/>
          </a:xfrm>
        </p:spPr>
        <p:txBody>
          <a:bodyPr>
            <a:normAutofit/>
          </a:bodyPr>
          <a:lstStyle/>
          <a:p>
            <a:r>
              <a:rPr lang="en-US" dirty="0"/>
              <a:t>After 48 hours patient has increase in inotropes requirement and micro lab notified for gm-negative bacilli there is multiple cases in ICU with </a:t>
            </a:r>
            <a:r>
              <a:rPr lang="en-US" b="1" dirty="0"/>
              <a:t>Stenotrophomonas maltophilia</a:t>
            </a:r>
            <a:r>
              <a:rPr lang="en-US" dirty="0"/>
              <a:t> infection</a:t>
            </a:r>
          </a:p>
          <a:p>
            <a:endParaRPr lang="en-US" dirty="0"/>
          </a:p>
          <a:p>
            <a:endParaRPr lang="en-US" dirty="0"/>
          </a:p>
          <a:p>
            <a:pPr marL="0" indent="0">
              <a:buNone/>
            </a:pPr>
            <a:endParaRPr lang="en-US" dirty="0"/>
          </a:p>
          <a:p>
            <a:r>
              <a:rPr lang="en-US" dirty="0"/>
              <a:t>Which changes in antibiotics is required?</a:t>
            </a:r>
          </a:p>
          <a:p>
            <a:r>
              <a:rPr lang="en-US" dirty="0"/>
              <a:t>1- continuo the current treatment </a:t>
            </a:r>
          </a:p>
          <a:p>
            <a:r>
              <a:rPr lang="en-US" dirty="0"/>
              <a:t>2- add colistin</a:t>
            </a:r>
          </a:p>
          <a:p>
            <a:r>
              <a:rPr lang="en-US" dirty="0"/>
              <a:t>3- D/C vancomycin and add Bactrim</a:t>
            </a:r>
          </a:p>
          <a:p>
            <a:r>
              <a:rPr lang="en-US" dirty="0"/>
              <a:t>4- add aminoglycoside </a:t>
            </a:r>
          </a:p>
        </p:txBody>
      </p:sp>
    </p:spTree>
    <p:extLst>
      <p:ext uri="{BB962C8B-B14F-4D97-AF65-F5344CB8AC3E}">
        <p14:creationId xmlns:p14="http://schemas.microsoft.com/office/powerpoint/2010/main" val="34728345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B017290-2673-7946-9464-8D6F4762B680}"/>
              </a:ext>
            </a:extLst>
          </p:cNvPr>
          <p:cNvGraphicFramePr>
            <a:graphicFrameLocks noGrp="1"/>
          </p:cNvGraphicFramePr>
          <p:nvPr>
            <p:ph idx="1"/>
            <p:extLst>
              <p:ext uri="{D42A27DB-BD31-4B8C-83A1-F6EECF244321}">
                <p14:modId xmlns:p14="http://schemas.microsoft.com/office/powerpoint/2010/main" val="1359901835"/>
              </p:ext>
            </p:extLst>
          </p:nvPr>
        </p:nvGraphicFramePr>
        <p:xfrm>
          <a:off x="496388" y="1846320"/>
          <a:ext cx="3424690" cy="715694"/>
        </p:xfrm>
        <a:graphic>
          <a:graphicData uri="http://schemas.openxmlformats.org/drawingml/2006/table">
            <a:tbl>
              <a:tblPr firstRow="1" firstCol="1" bandRow="1">
                <a:tableStyleId>{5C22544A-7EE6-4342-B048-85BDC9FD1C3A}</a:tableStyleId>
              </a:tblPr>
              <a:tblGrid>
                <a:gridCol w="1543243">
                  <a:extLst>
                    <a:ext uri="{9D8B030D-6E8A-4147-A177-3AD203B41FA5}">
                      <a16:colId xmlns:a16="http://schemas.microsoft.com/office/drawing/2014/main" val="3850042510"/>
                    </a:ext>
                  </a:extLst>
                </a:gridCol>
                <a:gridCol w="1881447">
                  <a:extLst>
                    <a:ext uri="{9D8B030D-6E8A-4147-A177-3AD203B41FA5}">
                      <a16:colId xmlns:a16="http://schemas.microsoft.com/office/drawing/2014/main" val="503196440"/>
                    </a:ext>
                  </a:extLst>
                </a:gridCol>
              </a:tblGrid>
              <a:tr h="142896">
                <a:tc>
                  <a:txBody>
                    <a:bodyPr/>
                    <a:lstStyle/>
                    <a:p>
                      <a:pPr marL="457200">
                        <a:spcAft>
                          <a:spcPts val="0"/>
                        </a:spcAft>
                      </a:pPr>
                      <a:r>
                        <a:rPr lang="en-US" sz="1100">
                          <a:effectLst/>
                        </a:rPr>
                        <a:t>Temperature </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457200">
                        <a:spcAft>
                          <a:spcPts val="0"/>
                        </a:spcAft>
                      </a:pPr>
                      <a:r>
                        <a:rPr lang="en-US" sz="1100" dirty="0">
                          <a:effectLst/>
                        </a:rPr>
                        <a:t>38.9</a:t>
                      </a:r>
                      <a:r>
                        <a:rPr lang="en-US" sz="1100" baseline="30000" dirty="0">
                          <a:effectLst/>
                        </a:rPr>
                        <a:t>o</a:t>
                      </a:r>
                      <a:r>
                        <a:rPr lang="en-US" sz="1100" dirty="0">
                          <a:effectLst/>
                        </a:rPr>
                        <a:t>C,</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881949257"/>
                  </a:ext>
                </a:extLst>
              </a:tr>
              <a:tr h="142896">
                <a:tc>
                  <a:txBody>
                    <a:bodyPr/>
                    <a:lstStyle/>
                    <a:p>
                      <a:pPr marL="457200">
                        <a:spcAft>
                          <a:spcPts val="0"/>
                        </a:spcAft>
                      </a:pPr>
                      <a:r>
                        <a:rPr lang="en-US" sz="1100">
                          <a:effectLst/>
                        </a:rPr>
                        <a:t>BP </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457200">
                        <a:spcAft>
                          <a:spcPts val="0"/>
                        </a:spcAft>
                      </a:pPr>
                      <a:r>
                        <a:rPr lang="en-US" sz="1100">
                          <a:effectLst/>
                        </a:rPr>
                        <a:t>120/70 mmHg</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750208804"/>
                  </a:ext>
                </a:extLst>
              </a:tr>
              <a:tr h="142896">
                <a:tc>
                  <a:txBody>
                    <a:bodyPr/>
                    <a:lstStyle/>
                    <a:p>
                      <a:pPr marL="457200">
                        <a:spcAft>
                          <a:spcPts val="0"/>
                        </a:spcAft>
                      </a:pPr>
                      <a:r>
                        <a:rPr lang="en-US" sz="1100">
                          <a:effectLst/>
                        </a:rPr>
                        <a:t>Pulse rate </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457200">
                        <a:spcAft>
                          <a:spcPts val="0"/>
                        </a:spcAft>
                      </a:pPr>
                      <a:r>
                        <a:rPr lang="en-US" sz="1100" dirty="0">
                          <a:effectLst/>
                        </a:rPr>
                        <a:t>100 per min.</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6920670"/>
                  </a:ext>
                </a:extLst>
              </a:tr>
              <a:tr h="212774">
                <a:tc>
                  <a:txBody>
                    <a:bodyPr/>
                    <a:lstStyle/>
                    <a:p>
                      <a:pPr marL="457200">
                        <a:spcAft>
                          <a:spcPts val="0"/>
                        </a:spcAft>
                      </a:pPr>
                      <a:r>
                        <a:rPr lang="en-US" sz="1100">
                          <a:effectLst/>
                        </a:rPr>
                        <a:t>Respiratory rate </a:t>
                      </a:r>
                      <a:endParaRPr lang="en-US" sz="12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457200">
                        <a:spcAft>
                          <a:spcPts val="0"/>
                        </a:spcAft>
                      </a:pPr>
                      <a:r>
                        <a:rPr lang="en-US" sz="1100" dirty="0">
                          <a:effectLst/>
                        </a:rPr>
                        <a:t>16 per min.</a:t>
                      </a:r>
                      <a:endParaRPr lang="en-US" sz="12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737936022"/>
                  </a:ext>
                </a:extLst>
              </a:tr>
            </a:tbl>
          </a:graphicData>
        </a:graphic>
      </p:graphicFrame>
      <p:sp>
        <p:nvSpPr>
          <p:cNvPr id="6" name="Rectangle 5">
            <a:extLst>
              <a:ext uri="{FF2B5EF4-FFF2-40B4-BE49-F238E27FC236}">
                <a16:creationId xmlns:a16="http://schemas.microsoft.com/office/drawing/2014/main" id="{CECB5BC2-EAB4-7B4C-9AF2-F843C41FF330}"/>
              </a:ext>
            </a:extLst>
          </p:cNvPr>
          <p:cNvSpPr/>
          <p:nvPr/>
        </p:nvSpPr>
        <p:spPr>
          <a:xfrm>
            <a:off x="350565" y="403168"/>
            <a:ext cx="6096000" cy="4770537"/>
          </a:xfrm>
          <a:prstGeom prst="rect">
            <a:avLst/>
          </a:prstGeom>
        </p:spPr>
        <p:txBody>
          <a:bodyPr>
            <a:spAutoFit/>
          </a:bodyPr>
          <a:lstStyle/>
          <a:p>
            <a:pPr lvl="0" eaLnBrk="0" fontAlgn="base" hangingPunct="0">
              <a:spcBef>
                <a:spcPct val="0"/>
              </a:spcBef>
              <a:spcAft>
                <a:spcPct val="0"/>
              </a:spcAft>
              <a:buFontTx/>
              <a:buChar char="•"/>
            </a:pP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A 16 year-old male patient comes to ER with a 3 days history of fever, headache, neck pain, and double vision. No history of raw milk ingestion or contact with animals. Examination revealed an uncomfortable and emaciated young aged man. </a:t>
            </a:r>
            <a:endParaRPr kumimoji="0" lang="en-US" altLang="en-US" sz="16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He has neck stiffness. </a:t>
            </a:r>
            <a:endParaRPr lang="en-US" altLang="en-US" sz="1600" dirty="0">
              <a:latin typeface="Calibri" panose="020F0502020204030204" pitchFamily="34" charset="0"/>
              <a:ea typeface="Times New Roman" panose="02020603050405020304" pitchFamily="18" charset="0"/>
              <a:cs typeface="Arial" panose="020B0604020202020204" pitchFamily="34" charset="0"/>
            </a:endParaRPr>
          </a:p>
          <a:p>
            <a:pPr lvl="0" eaLnBrk="0" fontAlgn="base" hangingPunct="0">
              <a:spcBef>
                <a:spcPct val="0"/>
              </a:spcBef>
              <a:spcAft>
                <a:spcPct val="0"/>
              </a:spcAft>
            </a:pPr>
            <a:endPar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lvl="0" eaLnBrk="0" fontAlgn="base" hangingPunct="0">
              <a:spcBef>
                <a:spcPct val="0"/>
              </a:spcBef>
              <a:spcAft>
                <a:spcPct val="0"/>
              </a:spcAft>
            </a:pPr>
            <a:endParaRPr lang="en-US" altLang="en-US" sz="1600" dirty="0">
              <a:latin typeface="Calibri" panose="020F0502020204030204" pitchFamily="34" charset="0"/>
              <a:ea typeface="Times New Roman" panose="02020603050405020304" pitchFamily="18" charset="0"/>
              <a:cs typeface="Arial" panose="020B0604020202020204" pitchFamily="34" charset="0"/>
            </a:endParaRPr>
          </a:p>
          <a:p>
            <a:pPr lvl="0" eaLnBrk="0" fontAlgn="base" hangingPunct="0">
              <a:spcBef>
                <a:spcPct val="0"/>
              </a:spcBef>
              <a:spcAft>
                <a:spcPct val="0"/>
              </a:spcAft>
            </a:pPr>
            <a:endPar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lvl="0" eaLnBrk="0" fontAlgn="base" hangingPunct="0">
              <a:spcBef>
                <a:spcPct val="0"/>
              </a:spcBef>
              <a:spcAft>
                <a:spcPct val="0"/>
              </a:spcAft>
            </a:pPr>
            <a:endPar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lvl="0" eaLnBrk="0" fontAlgn="base" hangingPunct="0">
              <a:spcBef>
                <a:spcPct val="0"/>
              </a:spcBef>
              <a:spcAft>
                <a:spcPct val="0"/>
              </a:spcAft>
            </a:pPr>
            <a:endPar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p>
            <a:pPr lvl="0" eaLnBrk="0" fontAlgn="base" hangingPunct="0">
              <a:spcBef>
                <a:spcPct val="0"/>
              </a:spcBef>
              <a:spcAft>
                <a:spcPct val="0"/>
              </a:spcAft>
            </a:pP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CSF analysis showed WBC 100 cells/µL with 90% polymorph, high protein and  low glucose, gram stain showed gram +</a:t>
            </a:r>
            <a:r>
              <a:rPr kumimoji="0" lang="en-US" altLang="en-US" sz="16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ve</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diplococci . </a:t>
            </a:r>
          </a:p>
          <a:p>
            <a:pPr lvl="0" eaLnBrk="0" fontAlgn="base" hangingPunct="0">
              <a:spcBef>
                <a:spcPct val="0"/>
              </a:spcBef>
              <a:spcAft>
                <a:spcPct val="0"/>
              </a:spcAft>
            </a:pPr>
            <a:endParaRPr kumimoji="0" lang="en-US" altLang="en-US" sz="1600" b="0" i="0" u="none" strike="noStrike" cap="none" normalizeH="0" baseline="0" dirty="0">
              <a:ln>
                <a:noFill/>
              </a:ln>
              <a:solidFill>
                <a:schemeClr val="tx1"/>
              </a:solidFill>
              <a:effectLst/>
            </a:endParaRPr>
          </a:p>
          <a:p>
            <a:pPr lvl="0" eaLnBrk="0" fontAlgn="base" hangingPunct="0">
              <a:spcBef>
                <a:spcPct val="0"/>
              </a:spcBef>
              <a:spcAft>
                <a:spcPct val="0"/>
              </a:spcAft>
            </a:pP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Which </a:t>
            </a:r>
            <a:r>
              <a:rPr kumimoji="0" lang="en-US" altLang="en-US" sz="16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ONE</a:t>
            </a: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 of the following empirical antimicrobial combination would you start? </a:t>
            </a:r>
            <a:endParaRPr kumimoji="0" lang="en-US" altLang="en-US" sz="1600" b="0" i="0" u="none" strike="noStrike" cap="none" normalizeH="0" baseline="0" dirty="0">
              <a:ln>
                <a:noFill/>
              </a:ln>
              <a:solidFill>
                <a:schemeClr val="tx1"/>
              </a:solidFill>
              <a:effectLst/>
            </a:endParaRPr>
          </a:p>
          <a:p>
            <a:pPr lvl="1" eaLnBrk="0" fontAlgn="base" hangingPunct="0">
              <a:spcBef>
                <a:spcPct val="0"/>
              </a:spcBef>
              <a:spcAft>
                <a:spcPct val="0"/>
              </a:spcAft>
              <a:buFontTx/>
              <a:buAutoNum type="alphaUcPeriod"/>
            </a:pP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Ceftriaxone and vancomycin</a:t>
            </a:r>
            <a:endParaRPr kumimoji="0" lang="en-US" altLang="en-US" sz="1600" b="0" i="0" u="none" strike="noStrike" cap="none" normalizeH="0" baseline="0" dirty="0">
              <a:ln>
                <a:noFill/>
              </a:ln>
              <a:solidFill>
                <a:schemeClr val="tx1"/>
              </a:solidFill>
              <a:effectLst/>
            </a:endParaRPr>
          </a:p>
          <a:p>
            <a:pPr lvl="1" eaLnBrk="0" fontAlgn="base" hangingPunct="0">
              <a:spcBef>
                <a:spcPct val="0"/>
              </a:spcBef>
              <a:spcAft>
                <a:spcPct val="0"/>
              </a:spcAft>
              <a:buFontTx/>
              <a:buAutoNum type="alphaUcPeriod"/>
            </a:pPr>
            <a:r>
              <a:rPr kumimoji="0" lang="en-US" altLang="en-US" sz="1600" b="0" i="0" u="none" strike="noStrike" cap="none" normalizeH="0" baseline="0" dirty="0">
                <a:ln>
                  <a:noFill/>
                </a:ln>
                <a:effectLst/>
                <a:latin typeface="Calibri" panose="020F0502020204030204" pitchFamily="34" charset="0"/>
                <a:ea typeface="Times New Roman" panose="02020603050405020304" pitchFamily="18" charset="0"/>
                <a:cs typeface="Arial" panose="020B0604020202020204" pitchFamily="34" charset="0"/>
              </a:rPr>
              <a:t>Ceftriaxone, vancomycin and dexamethasone</a:t>
            </a:r>
            <a:endParaRPr kumimoji="0" lang="en-US" altLang="en-US" sz="1600" b="0" i="0" u="none" strike="noStrike" cap="none" normalizeH="0" baseline="0" dirty="0">
              <a:ln>
                <a:noFill/>
              </a:ln>
              <a:effectLst/>
            </a:endParaRPr>
          </a:p>
          <a:p>
            <a:pPr lvl="1" eaLnBrk="0" fontAlgn="base" hangingPunct="0">
              <a:spcBef>
                <a:spcPct val="0"/>
              </a:spcBef>
              <a:spcAft>
                <a:spcPct val="0"/>
              </a:spcAft>
              <a:buFontTx/>
              <a:buAutoNum type="alphaUcPeriod"/>
            </a:pP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Doxycycline, rifampin and ciprofloxacin</a:t>
            </a:r>
            <a:endParaRPr kumimoji="0" lang="en-US" altLang="en-US" sz="1600" b="0" i="0" u="none" strike="noStrike" cap="none" normalizeH="0" baseline="0" dirty="0">
              <a:ln>
                <a:noFill/>
              </a:ln>
              <a:solidFill>
                <a:schemeClr val="tx1"/>
              </a:solidFill>
              <a:effectLst/>
            </a:endParaRPr>
          </a:p>
          <a:p>
            <a:pPr lvl="1" eaLnBrk="0" fontAlgn="base" hangingPunct="0">
              <a:spcBef>
                <a:spcPct val="0"/>
              </a:spcBef>
              <a:spcAft>
                <a:spcPct val="0"/>
              </a:spcAft>
              <a:buFontTx/>
              <a:buAutoNum type="alphaUcPeriod"/>
            </a:pPr>
            <a:r>
              <a:rPr kumimoji="0" lang="en-US" altLang="en-US" sz="16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Arial" panose="020B0604020202020204" pitchFamily="34" charset="0"/>
              </a:rPr>
              <a:t>INH, rifampin, pyrazinamide, ethambutol and dexamethasone</a:t>
            </a:r>
            <a:endParaRPr lang="en-US" sz="1600" dirty="0"/>
          </a:p>
        </p:txBody>
      </p:sp>
      <p:pic>
        <p:nvPicPr>
          <p:cNvPr id="3" name="Picture 2">
            <a:extLst>
              <a:ext uri="{FF2B5EF4-FFF2-40B4-BE49-F238E27FC236}">
                <a16:creationId xmlns:a16="http://schemas.microsoft.com/office/drawing/2014/main" id="{2C34D57A-5998-E94F-A28E-9ACFD87D3009}"/>
              </a:ext>
            </a:extLst>
          </p:cNvPr>
          <p:cNvPicPr>
            <a:picLocks noChangeAspect="1"/>
          </p:cNvPicPr>
          <p:nvPr/>
        </p:nvPicPr>
        <p:blipFill>
          <a:blip r:embed="rId2"/>
          <a:stretch>
            <a:fillRect/>
          </a:stretch>
        </p:blipFill>
        <p:spPr>
          <a:xfrm>
            <a:off x="7715878" y="2116183"/>
            <a:ext cx="3191426" cy="2168616"/>
          </a:xfrm>
          <a:prstGeom prst="rect">
            <a:avLst/>
          </a:prstGeom>
        </p:spPr>
      </p:pic>
    </p:spTree>
    <p:extLst>
      <p:ext uri="{BB962C8B-B14F-4D97-AF65-F5344CB8AC3E}">
        <p14:creationId xmlns:p14="http://schemas.microsoft.com/office/powerpoint/2010/main" val="4011734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9B582-39C7-8541-8788-60F9D397A56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B49C26F-17E9-4C4D-BFEC-81FE6B90FAA6}"/>
              </a:ext>
            </a:extLst>
          </p:cNvPr>
          <p:cNvPicPr>
            <a:picLocks noGrp="1" noChangeAspect="1"/>
          </p:cNvPicPr>
          <p:nvPr>
            <p:ph idx="1"/>
          </p:nvPr>
        </p:nvPicPr>
        <p:blipFill>
          <a:blip r:embed="rId2"/>
          <a:stretch>
            <a:fillRect/>
          </a:stretch>
        </p:blipFill>
        <p:spPr>
          <a:xfrm>
            <a:off x="433552" y="291662"/>
            <a:ext cx="11437881" cy="6251027"/>
          </a:xfrm>
          <a:prstGeom prst="rect">
            <a:avLst/>
          </a:prstGeom>
        </p:spPr>
      </p:pic>
      <p:pic>
        <p:nvPicPr>
          <p:cNvPr id="3" name="Picture 2">
            <a:extLst>
              <a:ext uri="{FF2B5EF4-FFF2-40B4-BE49-F238E27FC236}">
                <a16:creationId xmlns:a16="http://schemas.microsoft.com/office/drawing/2014/main" id="{7F826519-E1AD-7A48-8C07-ADF7859868E6}"/>
              </a:ext>
            </a:extLst>
          </p:cNvPr>
          <p:cNvPicPr>
            <a:picLocks noChangeAspect="1"/>
          </p:cNvPicPr>
          <p:nvPr/>
        </p:nvPicPr>
        <p:blipFill>
          <a:blip r:embed="rId3"/>
          <a:stretch>
            <a:fillRect/>
          </a:stretch>
        </p:blipFill>
        <p:spPr>
          <a:xfrm>
            <a:off x="0" y="8709"/>
            <a:ext cx="12192000" cy="6858000"/>
          </a:xfrm>
          <a:prstGeom prst="rect">
            <a:avLst/>
          </a:prstGeom>
        </p:spPr>
      </p:pic>
    </p:spTree>
    <p:extLst>
      <p:ext uri="{BB962C8B-B14F-4D97-AF65-F5344CB8AC3E}">
        <p14:creationId xmlns:p14="http://schemas.microsoft.com/office/powerpoint/2010/main" val="1017606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2B8440-0C6A-7546-9310-4A7E28AA81BE}"/>
              </a:ext>
            </a:extLst>
          </p:cNvPr>
          <p:cNvSpPr>
            <a:spLocks noGrp="1"/>
          </p:cNvSpPr>
          <p:nvPr>
            <p:ph idx="1"/>
          </p:nvPr>
        </p:nvSpPr>
        <p:spPr>
          <a:xfrm>
            <a:off x="672737" y="850265"/>
            <a:ext cx="10515600" cy="4351338"/>
          </a:xfrm>
        </p:spPr>
        <p:txBody>
          <a:bodyPr>
            <a:normAutofit/>
          </a:bodyPr>
          <a:lstStyle/>
          <a:p>
            <a:r>
              <a:rPr lang="en-US" dirty="0"/>
              <a:t>Which  of the following is the most common organism/s causing osteomyelitis in all age groups? </a:t>
            </a:r>
          </a:p>
          <a:p>
            <a:r>
              <a:rPr lang="en-US" dirty="0"/>
              <a:t>a)  streptococci </a:t>
            </a:r>
          </a:p>
          <a:p>
            <a:r>
              <a:rPr lang="en-US" dirty="0"/>
              <a:t>b)  staph aureus </a:t>
            </a:r>
          </a:p>
          <a:p>
            <a:r>
              <a:rPr lang="en-US" dirty="0"/>
              <a:t>c)  </a:t>
            </a:r>
            <a:r>
              <a:rPr lang="en-US" dirty="0" err="1"/>
              <a:t>Ecoli</a:t>
            </a:r>
            <a:r>
              <a:rPr lang="en-US" dirty="0"/>
              <a:t> </a:t>
            </a:r>
          </a:p>
          <a:p>
            <a:r>
              <a:rPr lang="en-US" dirty="0"/>
              <a:t>d)  Haemophilus </a:t>
            </a:r>
          </a:p>
          <a:p>
            <a:endParaRPr lang="en-US" dirty="0"/>
          </a:p>
          <a:p>
            <a:pPr marL="0" indent="0">
              <a:buNone/>
            </a:pPr>
            <a:endParaRPr lang="en-US" dirty="0"/>
          </a:p>
        </p:txBody>
      </p:sp>
    </p:spTree>
    <p:extLst>
      <p:ext uri="{BB962C8B-B14F-4D97-AF65-F5344CB8AC3E}">
        <p14:creationId xmlns:p14="http://schemas.microsoft.com/office/powerpoint/2010/main" val="19844686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1DF84-6EF4-5145-B6A9-000F54FCCF58}"/>
              </a:ext>
            </a:extLst>
          </p:cNvPr>
          <p:cNvSpPr>
            <a:spLocks noGrp="1"/>
          </p:cNvSpPr>
          <p:nvPr>
            <p:ph type="title"/>
          </p:nvPr>
        </p:nvSpPr>
        <p:spPr>
          <a:xfrm>
            <a:off x="838200" y="775029"/>
            <a:ext cx="10515600" cy="1325563"/>
          </a:xfrm>
        </p:spPr>
        <p:txBody>
          <a:bodyPr>
            <a:noAutofit/>
          </a:bodyPr>
          <a:lstStyle/>
          <a:p>
            <a:r>
              <a:rPr lang="en-US" sz="3200" dirty="0"/>
              <a:t>24 years old pregnant lady in the second trimester presented to the antenatal care clinic For routine follow up , she has no complain lab test revile positive urine culture E.COLI ESBL sensitive to ciprofloxacin, trim-sulfa, meropenem. Which of the following is the beast option?</a:t>
            </a:r>
          </a:p>
        </p:txBody>
      </p:sp>
      <p:sp>
        <p:nvSpPr>
          <p:cNvPr id="3" name="Content Placeholder 2">
            <a:extLst>
              <a:ext uri="{FF2B5EF4-FFF2-40B4-BE49-F238E27FC236}">
                <a16:creationId xmlns:a16="http://schemas.microsoft.com/office/drawing/2014/main" id="{208A9269-C9B9-1341-BD44-D8DE2FDDFA83}"/>
              </a:ext>
            </a:extLst>
          </p:cNvPr>
          <p:cNvSpPr>
            <a:spLocks noGrp="1"/>
          </p:cNvSpPr>
          <p:nvPr>
            <p:ph idx="1"/>
          </p:nvPr>
        </p:nvSpPr>
        <p:spPr>
          <a:xfrm>
            <a:off x="680545" y="2669080"/>
            <a:ext cx="10515600" cy="3968203"/>
          </a:xfrm>
        </p:spPr>
        <p:txBody>
          <a:bodyPr/>
          <a:lstStyle/>
          <a:p>
            <a:endParaRPr lang="en-US" dirty="0"/>
          </a:p>
          <a:p>
            <a:r>
              <a:rPr lang="en-US" dirty="0"/>
              <a:t>1- No treatment</a:t>
            </a:r>
          </a:p>
          <a:p>
            <a:r>
              <a:rPr lang="en-US" dirty="0"/>
              <a:t>2- Ciprofloxacin 500mg BID</a:t>
            </a:r>
          </a:p>
          <a:p>
            <a:r>
              <a:rPr lang="en-US" dirty="0"/>
              <a:t>3- cefuroxime 500mg bid</a:t>
            </a:r>
          </a:p>
          <a:p>
            <a:r>
              <a:rPr lang="en-US" dirty="0"/>
              <a:t>4- Ertapenem 1 gm daily</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381023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825625"/>
            <a:ext cx="5667531" cy="4351338"/>
          </a:xfrm>
        </p:spPr>
        <p:txBody>
          <a:bodyPr/>
          <a:lstStyle/>
          <a:p>
            <a:r>
              <a:rPr lang="en-US" b="1" dirty="0"/>
              <a:t>Which one of the following organisms is the most likely? </a:t>
            </a:r>
            <a:endParaRPr lang="en-US" dirty="0"/>
          </a:p>
          <a:p>
            <a:r>
              <a:rPr lang="en-US" dirty="0" err="1"/>
              <a:t>Prevotella</a:t>
            </a:r>
            <a:r>
              <a:rPr lang="en-US" dirty="0"/>
              <a:t> </a:t>
            </a:r>
            <a:r>
              <a:rPr lang="en-US" dirty="0" err="1"/>
              <a:t>melaninogenica</a:t>
            </a:r>
            <a:r>
              <a:rPr lang="en-US" dirty="0"/>
              <a:t> </a:t>
            </a:r>
          </a:p>
          <a:p>
            <a:r>
              <a:rPr lang="en-US" dirty="0"/>
              <a:t>Nocardia </a:t>
            </a:r>
            <a:r>
              <a:rPr lang="en-US" dirty="0" err="1"/>
              <a:t>cyriacigeorgica</a:t>
            </a:r>
            <a:r>
              <a:rPr lang="en-US" dirty="0"/>
              <a:t> </a:t>
            </a:r>
          </a:p>
          <a:p>
            <a:r>
              <a:rPr lang="en-US" dirty="0"/>
              <a:t>Actinomyces </a:t>
            </a:r>
            <a:r>
              <a:rPr lang="en-US" dirty="0" err="1"/>
              <a:t>israelii</a:t>
            </a:r>
            <a:r>
              <a:rPr lang="en-US" dirty="0"/>
              <a:t> </a:t>
            </a:r>
          </a:p>
          <a:p>
            <a:r>
              <a:rPr lang="en-US" dirty="0"/>
              <a:t>Mycobacterium tuberculosis </a:t>
            </a:r>
          </a:p>
          <a:p>
            <a:endParaRPr lang="en-US" dirty="0"/>
          </a:p>
        </p:txBody>
      </p:sp>
      <p:pic>
        <p:nvPicPr>
          <p:cNvPr id="6" name="Picture 5"/>
          <p:cNvPicPr>
            <a:picLocks noChangeAspect="1"/>
          </p:cNvPicPr>
          <p:nvPr/>
        </p:nvPicPr>
        <p:blipFill>
          <a:blip r:embed="rId2"/>
          <a:stretch>
            <a:fillRect/>
          </a:stretch>
        </p:blipFill>
        <p:spPr>
          <a:xfrm>
            <a:off x="5880933" y="1825624"/>
            <a:ext cx="6311067" cy="4904960"/>
          </a:xfrm>
          <a:prstGeom prst="rect">
            <a:avLst/>
          </a:prstGeom>
        </p:spPr>
      </p:pic>
    </p:spTree>
    <p:extLst>
      <p:ext uri="{BB962C8B-B14F-4D97-AF65-F5344CB8AC3E}">
        <p14:creationId xmlns:p14="http://schemas.microsoft.com/office/powerpoint/2010/main" val="27512353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Dx</a:t>
            </a:r>
            <a:r>
              <a:rPr lang="en-US" dirty="0"/>
              <a:t>?</a:t>
            </a:r>
          </a:p>
        </p:txBody>
      </p:sp>
      <p:pic>
        <p:nvPicPr>
          <p:cNvPr id="4" name="Content Placeholder 3"/>
          <p:cNvPicPr>
            <a:picLocks noGrp="1" noChangeAspect="1"/>
          </p:cNvPicPr>
          <p:nvPr>
            <p:ph idx="1"/>
          </p:nvPr>
        </p:nvPicPr>
        <p:blipFill>
          <a:blip r:embed="rId2"/>
          <a:stretch>
            <a:fillRect/>
          </a:stretch>
        </p:blipFill>
        <p:spPr>
          <a:xfrm>
            <a:off x="569626" y="2218544"/>
            <a:ext cx="4347148" cy="4047344"/>
          </a:xfrm>
          <a:prstGeom prst="rect">
            <a:avLst/>
          </a:prstGeom>
        </p:spPr>
      </p:pic>
      <p:sp>
        <p:nvSpPr>
          <p:cNvPr id="5" name="TextBox 4"/>
          <p:cNvSpPr txBox="1"/>
          <p:nvPr/>
        </p:nvSpPr>
        <p:spPr>
          <a:xfrm>
            <a:off x="5711251" y="2548328"/>
            <a:ext cx="3927423" cy="923330"/>
          </a:xfrm>
          <a:prstGeom prst="rect">
            <a:avLst/>
          </a:prstGeom>
          <a:noFill/>
        </p:spPr>
        <p:txBody>
          <a:bodyPr wrap="square" rtlCol="0">
            <a:spAutoFit/>
          </a:bodyPr>
          <a:lstStyle/>
          <a:p>
            <a:r>
              <a:rPr lang="en-US" dirty="0"/>
              <a:t>What is the causative organism?</a:t>
            </a:r>
          </a:p>
          <a:p>
            <a:endParaRPr lang="en-US" dirty="0"/>
          </a:p>
          <a:p>
            <a:r>
              <a:rPr lang="en-US" dirty="0"/>
              <a:t>What is the treatment? </a:t>
            </a:r>
          </a:p>
        </p:txBody>
      </p:sp>
    </p:spTree>
    <p:extLst>
      <p:ext uri="{BB962C8B-B14F-4D97-AF65-F5344CB8AC3E}">
        <p14:creationId xmlns:p14="http://schemas.microsoft.com/office/powerpoint/2010/main" val="84323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DC90091-7612-4440-9969-F5B86FE38A09}"/>
              </a:ext>
            </a:extLst>
          </p:cNvPr>
          <p:cNvSpPr>
            <a:spLocks noGrp="1"/>
          </p:cNvSpPr>
          <p:nvPr>
            <p:ph idx="1"/>
          </p:nvPr>
        </p:nvSpPr>
        <p:spPr/>
        <p:txBody>
          <a:bodyPr/>
          <a:lstStyle/>
          <a:p>
            <a:r>
              <a:rPr lang="en-US" dirty="0"/>
              <a:t>All of the following are antipseudomonal except :</a:t>
            </a:r>
          </a:p>
          <a:p>
            <a:pPr marL="514350" indent="-514350">
              <a:buFont typeface="+mj-lt"/>
              <a:buAutoNum type="arabicPeriod"/>
            </a:pPr>
            <a:r>
              <a:rPr lang="en-US" dirty="0"/>
              <a:t>Ceftazidime</a:t>
            </a:r>
          </a:p>
          <a:p>
            <a:pPr marL="514350" indent="-514350">
              <a:buFont typeface="+mj-lt"/>
              <a:buAutoNum type="arabicPeriod"/>
            </a:pPr>
            <a:r>
              <a:rPr lang="en-US" dirty="0"/>
              <a:t>Ertapenem</a:t>
            </a:r>
          </a:p>
          <a:p>
            <a:pPr marL="514350" indent="-514350">
              <a:buFont typeface="+mj-lt"/>
              <a:buAutoNum type="arabicPeriod"/>
            </a:pPr>
            <a:r>
              <a:rPr lang="en-US" dirty="0"/>
              <a:t>Cefepime</a:t>
            </a:r>
          </a:p>
          <a:p>
            <a:pPr marL="514350" indent="-514350">
              <a:buFont typeface="+mj-lt"/>
              <a:buAutoNum type="arabicPeriod"/>
            </a:pPr>
            <a:r>
              <a:rPr lang="en-US" dirty="0"/>
              <a:t>Meropenem </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31178480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522CE41-371C-3944-A789-E43AEFCAEC69}"/>
              </a:ext>
            </a:extLst>
          </p:cNvPr>
          <p:cNvSpPr>
            <a:spLocks noGrp="1"/>
          </p:cNvSpPr>
          <p:nvPr>
            <p:ph idx="1"/>
          </p:nvPr>
        </p:nvSpPr>
        <p:spPr/>
        <p:txBody>
          <a:bodyPr/>
          <a:lstStyle/>
          <a:p>
            <a:r>
              <a:rPr lang="en-US" dirty="0"/>
              <a:t>All of the following are anti MRSA except:</a:t>
            </a:r>
          </a:p>
          <a:p>
            <a:pPr marL="514350" indent="-514350">
              <a:buFont typeface="+mj-lt"/>
              <a:buAutoNum type="arabicPeriod"/>
            </a:pPr>
            <a:r>
              <a:rPr lang="en-US" dirty="0"/>
              <a:t>Linezolid</a:t>
            </a:r>
          </a:p>
          <a:p>
            <a:pPr marL="514350" indent="-514350">
              <a:buFont typeface="+mj-lt"/>
              <a:buAutoNum type="arabicPeriod"/>
            </a:pPr>
            <a:r>
              <a:rPr lang="en-US" dirty="0"/>
              <a:t>Vancomycin</a:t>
            </a:r>
          </a:p>
          <a:p>
            <a:pPr marL="514350" indent="-514350">
              <a:buFont typeface="+mj-lt"/>
              <a:buAutoNum type="arabicPeriod"/>
            </a:pPr>
            <a:r>
              <a:rPr lang="en-US" dirty="0"/>
              <a:t>Tigecycline</a:t>
            </a:r>
          </a:p>
          <a:p>
            <a:pPr marL="514350" indent="-514350">
              <a:buFont typeface="+mj-lt"/>
              <a:buAutoNum type="arabicPeriod"/>
            </a:pPr>
            <a:r>
              <a:rPr lang="en-US" dirty="0"/>
              <a:t>Cefazolin</a:t>
            </a:r>
          </a:p>
          <a:p>
            <a:pPr marL="0" indent="0">
              <a:buNone/>
            </a:pPr>
            <a:endParaRPr lang="en-US" dirty="0"/>
          </a:p>
          <a:p>
            <a:pPr marL="0" indent="0">
              <a:buNone/>
            </a:pPr>
            <a:endParaRPr lang="en-US" dirty="0"/>
          </a:p>
          <a:p>
            <a:pPr marL="0" indent="0">
              <a:buNone/>
            </a:pPr>
            <a:endParaRPr lang="en-US" dirty="0"/>
          </a:p>
        </p:txBody>
      </p:sp>
      <p:sp>
        <p:nvSpPr>
          <p:cNvPr id="5" name="Title 1">
            <a:extLst>
              <a:ext uri="{FF2B5EF4-FFF2-40B4-BE49-F238E27FC236}">
                <a16:creationId xmlns:a16="http://schemas.microsoft.com/office/drawing/2014/main" id="{75385414-EBB4-5448-8B82-4FF802663950}"/>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6" name="Title 1">
            <a:extLst>
              <a:ext uri="{FF2B5EF4-FFF2-40B4-BE49-F238E27FC236}">
                <a16:creationId xmlns:a16="http://schemas.microsoft.com/office/drawing/2014/main" id="{270DFD80-8548-094B-A416-0672835FF63D}"/>
              </a:ext>
            </a:extLst>
          </p:cNvPr>
          <p:cNvSpPr txBox="1">
            <a:spLocks/>
          </p:cNvSpPr>
          <p:nvPr/>
        </p:nvSpPr>
        <p:spPr>
          <a:xfrm>
            <a:off x="838200" y="5000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8" name="Title 1">
            <a:extLst>
              <a:ext uri="{FF2B5EF4-FFF2-40B4-BE49-F238E27FC236}">
                <a16:creationId xmlns:a16="http://schemas.microsoft.com/office/drawing/2014/main" id="{A5C15023-72FC-8042-A393-E854F34B02AC}"/>
              </a:ext>
            </a:extLst>
          </p:cNvPr>
          <p:cNvSpPr txBox="1">
            <a:spLocks/>
          </p:cNvSpPr>
          <p:nvPr/>
        </p:nvSpPr>
        <p:spPr>
          <a:xfrm>
            <a:off x="838200" y="5349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10" name="Title 1">
            <a:extLst>
              <a:ext uri="{FF2B5EF4-FFF2-40B4-BE49-F238E27FC236}">
                <a16:creationId xmlns:a16="http://schemas.microsoft.com/office/drawing/2014/main" id="{C0415E79-DBDD-064C-8CD9-EE7C1CA42EE6}"/>
              </a:ext>
            </a:extLst>
          </p:cNvPr>
          <p:cNvSpPr txBox="1">
            <a:spLocks/>
          </p:cNvSpPr>
          <p:nvPr/>
        </p:nvSpPr>
        <p:spPr>
          <a:xfrm>
            <a:off x="838200" y="6953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11" name="Title 1">
            <a:extLst>
              <a:ext uri="{FF2B5EF4-FFF2-40B4-BE49-F238E27FC236}">
                <a16:creationId xmlns:a16="http://schemas.microsoft.com/office/drawing/2014/main" id="{832EC363-A102-4A48-AB89-497778499C14}"/>
              </a:ext>
            </a:extLst>
          </p:cNvPr>
          <p:cNvSpPr txBox="1">
            <a:spLocks/>
          </p:cNvSpPr>
          <p:nvPr/>
        </p:nvSpPr>
        <p:spPr>
          <a:xfrm>
            <a:off x="838200" y="6953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Tree>
    <p:extLst>
      <p:ext uri="{BB962C8B-B14F-4D97-AF65-F5344CB8AC3E}">
        <p14:creationId xmlns:p14="http://schemas.microsoft.com/office/powerpoint/2010/main" val="1587964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ADA471C-53DB-334A-8B70-E81F65782217}"/>
              </a:ext>
            </a:extLst>
          </p:cNvPr>
          <p:cNvSpPr>
            <a:spLocks noGrp="1"/>
          </p:cNvSpPr>
          <p:nvPr>
            <p:ph idx="1"/>
          </p:nvPr>
        </p:nvSpPr>
        <p:spPr/>
        <p:txBody>
          <a:bodyPr/>
          <a:lstStyle/>
          <a:p>
            <a:r>
              <a:rPr lang="en-US" dirty="0"/>
              <a:t>All of the following can be used for MRSA bacteremia except :</a:t>
            </a:r>
          </a:p>
          <a:p>
            <a:pPr marL="514350" indent="-514350">
              <a:buFont typeface="+mj-lt"/>
              <a:buAutoNum type="arabicPeriod"/>
            </a:pPr>
            <a:r>
              <a:rPr lang="en-US" dirty="0"/>
              <a:t>Tigecycline</a:t>
            </a:r>
          </a:p>
          <a:p>
            <a:pPr marL="514350" indent="-514350">
              <a:buFont typeface="+mj-lt"/>
              <a:buAutoNum type="arabicPeriod"/>
            </a:pPr>
            <a:r>
              <a:rPr lang="en-US" dirty="0"/>
              <a:t>Vancomycin</a:t>
            </a:r>
          </a:p>
          <a:p>
            <a:pPr marL="514350" indent="-514350">
              <a:buFont typeface="+mj-lt"/>
              <a:buAutoNum type="arabicPeriod"/>
            </a:pPr>
            <a:r>
              <a:rPr lang="en-US" dirty="0"/>
              <a:t>Daptomycin</a:t>
            </a:r>
          </a:p>
          <a:p>
            <a:pPr marL="514350" indent="-514350">
              <a:buFont typeface="+mj-lt"/>
              <a:buAutoNum type="arabicPeriod"/>
            </a:pPr>
            <a:r>
              <a:rPr lang="en-US" dirty="0"/>
              <a:t>Linezolid  </a:t>
            </a:r>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spTree>
    <p:extLst>
      <p:ext uri="{BB962C8B-B14F-4D97-AF65-F5344CB8AC3E}">
        <p14:creationId xmlns:p14="http://schemas.microsoft.com/office/powerpoint/2010/main" val="1077730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BC66892-B9DB-EF48-900E-E071BD71EEC5}"/>
              </a:ext>
            </a:extLst>
          </p:cNvPr>
          <p:cNvSpPr>
            <a:spLocks noGrp="1"/>
          </p:cNvSpPr>
          <p:nvPr>
            <p:ph idx="1"/>
          </p:nvPr>
        </p:nvSpPr>
        <p:spPr/>
        <p:txBody>
          <a:bodyPr>
            <a:normAutofit/>
          </a:bodyPr>
          <a:lstStyle/>
          <a:p>
            <a:pPr marL="0" indent="0">
              <a:buNone/>
            </a:pPr>
            <a:r>
              <a:rPr lang="en-US" dirty="0"/>
              <a:t>Which one of the following bacteria have a high frequency of intrinsic resistance to polymyxins (colistin)antibiotics?</a:t>
            </a:r>
          </a:p>
          <a:p>
            <a:pPr marL="514350" indent="-514350">
              <a:buFont typeface="+mj-lt"/>
              <a:buAutoNum type="arabicPeriod"/>
            </a:pPr>
            <a:r>
              <a:rPr lang="en-US" i="1" dirty="0"/>
              <a:t>Serratia marcescens</a:t>
            </a:r>
            <a:endParaRPr lang="en-US" dirty="0"/>
          </a:p>
          <a:p>
            <a:pPr marL="514350" indent="-514350">
              <a:buFont typeface="+mj-lt"/>
              <a:buAutoNum type="arabicPeriod"/>
            </a:pPr>
            <a:r>
              <a:rPr lang="en-US" i="1" dirty="0"/>
              <a:t>Klebsiella pneumonia</a:t>
            </a:r>
            <a:endParaRPr lang="en-US" dirty="0"/>
          </a:p>
          <a:p>
            <a:pPr marL="514350" indent="-514350">
              <a:buFont typeface="+mj-lt"/>
              <a:buAutoNum type="arabicPeriod"/>
            </a:pPr>
            <a:r>
              <a:rPr lang="en-US" i="1" dirty="0"/>
              <a:t>Pseudomonas aeruginosa</a:t>
            </a:r>
            <a:endParaRPr lang="en-US" dirty="0"/>
          </a:p>
          <a:p>
            <a:pPr marL="514350" indent="-514350">
              <a:buFont typeface="+mj-lt"/>
              <a:buAutoNum type="arabicPeriod"/>
            </a:pPr>
            <a:r>
              <a:rPr lang="en-US" i="1" dirty="0"/>
              <a:t>Acinetobacter baumannii</a:t>
            </a: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4151690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1" y="0"/>
            <a:ext cx="9143999" cy="6858000"/>
          </a:xfrm>
        </p:spPr>
      </p:pic>
      <p:pic>
        <p:nvPicPr>
          <p:cNvPr id="5" name="Content Placeholder 3">
            <a:extLst>
              <a:ext uri="{FF2B5EF4-FFF2-40B4-BE49-F238E27FC236}">
                <a16:creationId xmlns:a16="http://schemas.microsoft.com/office/drawing/2014/main" id="{5BE33CC9-FEB5-FB4B-96CF-8DCBCAF39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1507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D71C0-6A32-DD4B-BC4D-D46FFF2AA42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43FB9FE-7173-F645-A788-97607DF819A8}"/>
              </a:ext>
            </a:extLst>
          </p:cNvPr>
          <p:cNvPicPr>
            <a:picLocks noGrp="1" noChangeAspect="1"/>
          </p:cNvPicPr>
          <p:nvPr>
            <p:ph idx="1"/>
          </p:nvPr>
        </p:nvPicPr>
        <p:blipFill>
          <a:blip r:embed="rId3"/>
          <a:stretch>
            <a:fillRect/>
          </a:stretch>
        </p:blipFill>
        <p:spPr>
          <a:xfrm>
            <a:off x="314794" y="365126"/>
            <a:ext cx="11577716" cy="5915754"/>
          </a:xfrm>
          <a:prstGeom prst="rect">
            <a:avLst/>
          </a:prstGeom>
          <a:solidFill>
            <a:schemeClr val="bg1"/>
          </a:solidFill>
        </p:spPr>
      </p:pic>
      <p:pic>
        <p:nvPicPr>
          <p:cNvPr id="5" name="Picture 4">
            <a:extLst>
              <a:ext uri="{FF2B5EF4-FFF2-40B4-BE49-F238E27FC236}">
                <a16:creationId xmlns:a16="http://schemas.microsoft.com/office/drawing/2014/main" id="{406FC3A0-DACA-0948-8CF2-A874BB82A434}"/>
              </a:ext>
            </a:extLst>
          </p:cNvPr>
          <p:cNvPicPr>
            <a:picLocks noChangeAspect="1"/>
          </p:cNvPicPr>
          <p:nvPr/>
        </p:nvPicPr>
        <p:blipFill>
          <a:blip r:embed="rId4"/>
          <a:stretch>
            <a:fillRect/>
          </a:stretch>
        </p:blipFill>
        <p:spPr>
          <a:xfrm>
            <a:off x="5606010" y="6449465"/>
            <a:ext cx="6286500" cy="397240"/>
          </a:xfrm>
          <a:prstGeom prst="rect">
            <a:avLst/>
          </a:prstGeom>
          <a:solidFill>
            <a:schemeClr val="bg1"/>
          </a:solidFill>
        </p:spPr>
      </p:pic>
      <p:pic>
        <p:nvPicPr>
          <p:cNvPr id="6" name="Picture 5">
            <a:extLst>
              <a:ext uri="{FF2B5EF4-FFF2-40B4-BE49-F238E27FC236}">
                <a16:creationId xmlns:a16="http://schemas.microsoft.com/office/drawing/2014/main" id="{8AA62056-9892-C942-94DB-3D7BE391B89C}"/>
              </a:ext>
            </a:extLst>
          </p:cNvPr>
          <p:cNvPicPr>
            <a:picLocks noChangeAspect="1"/>
          </p:cNvPicPr>
          <p:nvPr/>
        </p:nvPicPr>
        <p:blipFill>
          <a:blip r:embed="rId5"/>
          <a:stretch>
            <a:fillRect/>
          </a:stretch>
        </p:blipFill>
        <p:spPr>
          <a:xfrm>
            <a:off x="2435485" y="6460760"/>
            <a:ext cx="2794000" cy="374650"/>
          </a:xfrm>
          <a:prstGeom prst="rect">
            <a:avLst/>
          </a:prstGeom>
          <a:solidFill>
            <a:schemeClr val="bg1"/>
          </a:solidFill>
        </p:spPr>
      </p:pic>
      <p:pic>
        <p:nvPicPr>
          <p:cNvPr id="3" name="Picture 2">
            <a:extLst>
              <a:ext uri="{FF2B5EF4-FFF2-40B4-BE49-F238E27FC236}">
                <a16:creationId xmlns:a16="http://schemas.microsoft.com/office/drawing/2014/main" id="{AE113D69-6C66-354A-B256-91467E640FA8}"/>
              </a:ext>
            </a:extLst>
          </p:cNvPr>
          <p:cNvPicPr>
            <a:picLocks noChangeAspect="1"/>
          </p:cNvPicPr>
          <p:nvPr/>
        </p:nvPicPr>
        <p:blipFill>
          <a:blip r:embed="rId6"/>
          <a:stretch>
            <a:fillRect/>
          </a:stretch>
        </p:blipFill>
        <p:spPr>
          <a:xfrm>
            <a:off x="339985" y="3752850"/>
            <a:ext cx="3492500" cy="2324100"/>
          </a:xfrm>
          <a:prstGeom prst="rect">
            <a:avLst/>
          </a:prstGeom>
        </p:spPr>
      </p:pic>
    </p:spTree>
    <p:extLst>
      <p:ext uri="{BB962C8B-B14F-4D97-AF65-F5344CB8AC3E}">
        <p14:creationId xmlns:p14="http://schemas.microsoft.com/office/powerpoint/2010/main" val="2306307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840C1-F999-1C4A-B371-472F70A0447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58158B1-717B-5E45-9F1D-C526FDBFCEAD}"/>
              </a:ext>
            </a:extLst>
          </p:cNvPr>
          <p:cNvPicPr>
            <a:picLocks noGrp="1" noChangeAspect="1"/>
          </p:cNvPicPr>
          <p:nvPr>
            <p:ph idx="1"/>
          </p:nvPr>
        </p:nvPicPr>
        <p:blipFill>
          <a:blip r:embed="rId2"/>
          <a:stretch>
            <a:fillRect/>
          </a:stretch>
        </p:blipFill>
        <p:spPr>
          <a:xfrm>
            <a:off x="134911" y="365125"/>
            <a:ext cx="11397835" cy="5810823"/>
          </a:xfrm>
          <a:prstGeom prst="rect">
            <a:avLst/>
          </a:prstGeom>
          <a:solidFill>
            <a:schemeClr val="bg1"/>
          </a:solidFill>
        </p:spPr>
      </p:pic>
      <p:pic>
        <p:nvPicPr>
          <p:cNvPr id="5" name="Picture 4">
            <a:extLst>
              <a:ext uri="{FF2B5EF4-FFF2-40B4-BE49-F238E27FC236}">
                <a16:creationId xmlns:a16="http://schemas.microsoft.com/office/drawing/2014/main" id="{96EC3A54-AD47-2D44-956C-A7BADCA25DB5}"/>
              </a:ext>
            </a:extLst>
          </p:cNvPr>
          <p:cNvPicPr>
            <a:picLocks noChangeAspect="1"/>
          </p:cNvPicPr>
          <p:nvPr/>
        </p:nvPicPr>
        <p:blipFill>
          <a:blip r:embed="rId3"/>
          <a:stretch>
            <a:fillRect/>
          </a:stretch>
        </p:blipFill>
        <p:spPr>
          <a:xfrm>
            <a:off x="5246246" y="6460760"/>
            <a:ext cx="6286500" cy="397240"/>
          </a:xfrm>
          <a:prstGeom prst="rect">
            <a:avLst/>
          </a:prstGeom>
          <a:solidFill>
            <a:schemeClr val="bg1"/>
          </a:solidFill>
        </p:spPr>
      </p:pic>
      <p:pic>
        <p:nvPicPr>
          <p:cNvPr id="6" name="Picture 5">
            <a:extLst>
              <a:ext uri="{FF2B5EF4-FFF2-40B4-BE49-F238E27FC236}">
                <a16:creationId xmlns:a16="http://schemas.microsoft.com/office/drawing/2014/main" id="{59EBC43C-018B-2A4E-A037-F7AF9908FB9C}"/>
              </a:ext>
            </a:extLst>
          </p:cNvPr>
          <p:cNvPicPr>
            <a:picLocks noChangeAspect="1"/>
          </p:cNvPicPr>
          <p:nvPr/>
        </p:nvPicPr>
        <p:blipFill>
          <a:blip r:embed="rId4"/>
          <a:stretch>
            <a:fillRect/>
          </a:stretch>
        </p:blipFill>
        <p:spPr>
          <a:xfrm>
            <a:off x="2240613" y="6460760"/>
            <a:ext cx="2794000" cy="374650"/>
          </a:xfrm>
          <a:prstGeom prst="rect">
            <a:avLst/>
          </a:prstGeom>
          <a:solidFill>
            <a:schemeClr val="bg1"/>
          </a:solidFill>
        </p:spPr>
      </p:pic>
      <p:pic>
        <p:nvPicPr>
          <p:cNvPr id="3073" name="Picture 1" descr="page1image57663168">
            <a:extLst>
              <a:ext uri="{FF2B5EF4-FFF2-40B4-BE49-F238E27FC236}">
                <a16:creationId xmlns:a16="http://schemas.microsoft.com/office/drawing/2014/main" id="{35E50B71-CDD6-8042-8452-545BEB801C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4500" cy="27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8570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1624</TotalTime>
  <Words>3423</Words>
  <Application>Microsoft Macintosh PowerPoint</Application>
  <PresentationFormat>Widescreen</PresentationFormat>
  <Paragraphs>396</Paragraphs>
  <Slides>78</Slides>
  <Notes>1</Notes>
  <HiddenSlides>16</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78</vt:i4>
      </vt:variant>
    </vt:vector>
  </HeadingPairs>
  <TitlesOfParts>
    <vt:vector size="86" baseType="lpstr">
      <vt:lpstr>Arial</vt:lpstr>
      <vt:lpstr>Avenir-Heavy</vt:lpstr>
      <vt:lpstr>Bauhaus 93</vt:lpstr>
      <vt:lpstr>Calibri</vt:lpstr>
      <vt:lpstr>Calibri Light</vt:lpstr>
      <vt:lpstr>Times New Roman</vt:lpstr>
      <vt:lpstr>Wingdings</vt:lpstr>
      <vt:lpstr>Office Theme</vt:lpstr>
      <vt:lpstr>Use of Antibiotics and its stewardship </vt:lpstr>
      <vt:lpstr>Objectives: </vt:lpstr>
      <vt:lpstr>Introduction </vt:lpstr>
      <vt:lpstr>The first recorded pandemic, the Justinian Plague, was named after the 6th century Byzantine emperor Justinian I. The Justinian Plague began in 541 AD and was followed by frequent outbreaks over the next two hundred years that eventually killed over 25 million people (Rosen, 2007) and affected much of the Mediterranean basin–virtually all of the known world at that time.</vt:lpstr>
      <vt:lpstr>Hx</vt:lpstr>
      <vt:lpstr>PowerPoint Presentation</vt:lpstr>
      <vt:lpstr>PowerPoint Presentation</vt:lpstr>
      <vt:lpstr>PowerPoint Presentation</vt:lpstr>
      <vt:lpstr>PowerPoint Presentation</vt:lpstr>
      <vt:lpstr>PowerPoint Presentation</vt:lpstr>
      <vt:lpstr>Global Response to AMR  </vt:lpstr>
      <vt:lpstr>AMR surveillance programs are being conducted in 147 countries worldwide  </vt:lpstr>
      <vt:lpstr>Global Response to AMR</vt:lpstr>
      <vt:lpstr>PowerPoint Presentation</vt:lpstr>
      <vt:lpstr>Which AB is appropriate for this patient?</vt:lpstr>
      <vt:lpstr>Approach  </vt:lpstr>
      <vt:lpstr>1- Patient factors Obtaining an accurate infectious Disease Diagnosis  </vt:lpstr>
      <vt:lpstr>1- Patient factors  Age.</vt:lpstr>
      <vt:lpstr>1- Patient factors Renal and Hepatic Function.</vt:lpstr>
      <vt:lpstr>1- Patient factors  Genetic Variation.</vt:lpstr>
      <vt:lpstr>1- Patient factors Pregnancy and Lactation.</vt:lpstr>
      <vt:lpstr>1- Patient factors History of Allergy or Intolerance.</vt:lpstr>
      <vt:lpstr>1- Patient factors timing Of initiation Of antimicrobial therapy  </vt:lpstr>
      <vt:lpstr>1- Patient factors timing Of initiation Of antimicrobial therapy  </vt:lpstr>
      <vt:lpstr>1- Patient factors site of infection</vt:lpstr>
      <vt:lpstr>Approach  </vt:lpstr>
      <vt:lpstr>2- microbiological factors </vt:lpstr>
      <vt:lpstr>2- microbiological factors  IDENTIFICATION OF THE INFECTING ORGANISM</vt:lpstr>
      <vt:lpstr>IDENTIFICATION OF THE INFECTING ORGANISM</vt:lpstr>
      <vt:lpstr>2- microbiological factors</vt:lpstr>
      <vt:lpstr>PowerPoint Presentation</vt:lpstr>
      <vt:lpstr>PowerPoint Presentation</vt:lpstr>
      <vt:lpstr>PowerPoint Presentation</vt:lpstr>
      <vt:lpstr>2- microbiological factors Empiric vs Definitive antimicrobial therapy  </vt:lpstr>
      <vt:lpstr>2- microbiological factors Community vs HCAI </vt:lpstr>
      <vt:lpstr>2- microbiological factors Antibiogram </vt:lpstr>
      <vt:lpstr>Approach  </vt:lpstr>
      <vt:lpstr>3- Pharmacological factors  </vt:lpstr>
      <vt:lpstr>3- Pharmacological factors  </vt:lpstr>
      <vt:lpstr>3- Pharmacological factors  </vt:lpstr>
      <vt:lpstr>3- Pharmacological factors  Criteria for Use of New Agent</vt:lpstr>
      <vt:lpstr>3- Pharmacological factors  What is the appropriate dose?</vt:lpstr>
      <vt:lpstr>3- Pharmacological factors</vt:lpstr>
      <vt:lpstr>3- Pharmacological factors</vt:lpstr>
      <vt:lpstr> </vt:lpstr>
      <vt:lpstr>3- Pharmacological factors  Oral vs Intravenous Therapy</vt:lpstr>
      <vt:lpstr>3- Pharmacological factors</vt:lpstr>
      <vt:lpstr>use Of antimicrobial combinations  </vt:lpstr>
      <vt:lpstr>When Agents Exhibit Synergistic Activity Against a Microorganism.</vt:lpstr>
      <vt:lpstr>When Critically Ill Patients Require Empiric Ther­apy Before Microbiological Etiology and/or Antimicro­bial Susceptibility Can Be Determined.  </vt:lpstr>
      <vt:lpstr>To Extend the Antimicrobial Spectrum Beyond That Achieved by Use of a Single Agent for Treatment of Poly­ microbial Infections.</vt:lpstr>
      <vt:lpstr>To Prevent Emergence of Resistance.</vt:lpstr>
      <vt:lpstr>Antimicrobial Agents as Prophylactic</vt:lpstr>
      <vt:lpstr>Antimicrobial Agents as Prophylactic</vt:lpstr>
      <vt:lpstr>Treatment of a Positive Clinical Culture in the Absence of Disease: </vt:lpstr>
      <vt:lpstr>MRSA</vt:lpstr>
      <vt:lpstr>VRE</vt:lpstr>
      <vt:lpstr>ESBL</vt:lpstr>
      <vt:lpstr>CRE</vt:lpstr>
      <vt:lpstr>Acinetobacter</vt:lpstr>
      <vt:lpstr>Pseudomonas aeruginosa</vt:lpstr>
      <vt:lpstr>MCQs</vt:lpstr>
      <vt:lpstr>54 years old male known case of DM , HTN, ESRD on hemodialysis presented to the ER with fever cough and S.O.B for 4 days he is conscious and oriented BP normal RR 22 CBC showed leukocytosis C-XRAY as following: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24 years old pregnant lady in the second trimester presented to the antenatal care clinic For routine follow up , she has no complain lab test revile positive urine culture E.COLI ESBL sensitive to ciprofloxacin, trim-sulfa, meropenem. Which of the following is the beast option?</vt:lpstr>
      <vt:lpstr>PowerPoint Presentation</vt:lpstr>
      <vt:lpstr>Dx?</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Antibiotic For Common Infections</dc:title>
  <dc:creator>naif alotaibi</dc:creator>
  <cp:lastModifiedBy>naif alotaibi</cp:lastModifiedBy>
  <cp:revision>37</cp:revision>
  <dcterms:created xsi:type="dcterms:W3CDTF">2021-07-25T11:47:29Z</dcterms:created>
  <dcterms:modified xsi:type="dcterms:W3CDTF">2022-02-12T21:04:04Z</dcterms:modified>
</cp:coreProperties>
</file>