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5.jpg" ContentType="image/jpeg"/>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374" r:id="rId3"/>
    <p:sldId id="331" r:id="rId4"/>
    <p:sldId id="381" r:id="rId5"/>
    <p:sldId id="284" r:id="rId6"/>
    <p:sldId id="271" r:id="rId7"/>
    <p:sldId id="285" r:id="rId8"/>
    <p:sldId id="298" r:id="rId9"/>
    <p:sldId id="287" r:id="rId10"/>
    <p:sldId id="288" r:id="rId11"/>
    <p:sldId id="289" r:id="rId12"/>
    <p:sldId id="267" r:id="rId13"/>
    <p:sldId id="290" r:id="rId14"/>
    <p:sldId id="272" r:id="rId15"/>
    <p:sldId id="296" r:id="rId16"/>
    <p:sldId id="276" r:id="rId17"/>
    <p:sldId id="380" r:id="rId18"/>
    <p:sldId id="302" r:id="rId19"/>
    <p:sldId id="303" r:id="rId20"/>
    <p:sldId id="319" r:id="rId21"/>
    <p:sldId id="305" r:id="rId22"/>
    <p:sldId id="308" r:id="rId23"/>
    <p:sldId id="310" r:id="rId24"/>
    <p:sldId id="312" r:id="rId25"/>
    <p:sldId id="314" r:id="rId26"/>
    <p:sldId id="316" r:id="rId27"/>
    <p:sldId id="332" r:id="rId28"/>
    <p:sldId id="337" r:id="rId29"/>
    <p:sldId id="394" r:id="rId30"/>
    <p:sldId id="333" r:id="rId31"/>
    <p:sldId id="299" r:id="rId32"/>
    <p:sldId id="300" r:id="rId33"/>
    <p:sldId id="340" r:id="rId34"/>
    <p:sldId id="339" r:id="rId35"/>
    <p:sldId id="343" r:id="rId36"/>
    <p:sldId id="341" r:id="rId37"/>
    <p:sldId id="342" r:id="rId38"/>
    <p:sldId id="258" r:id="rId39"/>
    <p:sldId id="259" r:id="rId40"/>
    <p:sldId id="260" r:id="rId41"/>
    <p:sldId id="370" r:id="rId42"/>
    <p:sldId id="371" r:id="rId43"/>
    <p:sldId id="372" r:id="rId44"/>
    <p:sldId id="373" r:id="rId45"/>
    <p:sldId id="346" r:id="rId46"/>
    <p:sldId id="348" r:id="rId47"/>
    <p:sldId id="349" r:id="rId48"/>
    <p:sldId id="385" r:id="rId49"/>
    <p:sldId id="387" r:id="rId50"/>
    <p:sldId id="389" r:id="rId51"/>
    <p:sldId id="390" r:id="rId52"/>
    <p:sldId id="391" r:id="rId53"/>
    <p:sldId id="388" r:id="rId54"/>
    <p:sldId id="351" r:id="rId55"/>
    <p:sldId id="382" r:id="rId56"/>
    <p:sldId id="383" r:id="rId57"/>
    <p:sldId id="384" r:id="rId58"/>
    <p:sldId id="392" r:id="rId59"/>
    <p:sldId id="352" r:id="rId60"/>
    <p:sldId id="354" r:id="rId61"/>
    <p:sldId id="355" r:id="rId62"/>
    <p:sldId id="358" r:id="rId63"/>
    <p:sldId id="357" r:id="rId64"/>
    <p:sldId id="375" r:id="rId65"/>
    <p:sldId id="377" r:id="rId66"/>
    <p:sldId id="378" r:id="rId67"/>
    <p:sldId id="266" r:id="rId68"/>
    <p:sldId id="379" r:id="rId69"/>
    <p:sldId id="35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86"/>
    <p:restoredTop sz="91285"/>
  </p:normalViewPr>
  <p:slideViewPr>
    <p:cSldViewPr snapToGrid="0" snapToObjects="1">
      <p:cViewPr varScale="1">
        <p:scale>
          <a:sx n="147" d="100"/>
          <a:sy n="147" d="100"/>
        </p:scale>
        <p:origin x="17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5F347-4426-E744-B195-C1077BC2F23A}" type="datetimeFigureOut">
              <a:rPr lang="en-US" smtClean="0"/>
              <a:t>2/16/22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215A9-BCD4-3D4C-99B8-31ED4E3CF81E}" type="slidenum">
              <a:rPr lang="en-US" smtClean="0"/>
              <a:t>‹#›</a:t>
            </a:fld>
            <a:endParaRPr lang="en-US"/>
          </a:p>
        </p:txBody>
      </p:sp>
    </p:spTree>
    <p:extLst>
      <p:ext uri="{BB962C8B-B14F-4D97-AF65-F5344CB8AC3E}">
        <p14:creationId xmlns:p14="http://schemas.microsoft.com/office/powerpoint/2010/main" val="2789511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ho.int/emergencies/mers-cov/en/"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4F7DE5-5F9A-4163-BCB0-482C6498BE92}" type="slidenum">
              <a:rPr lang="en-US" smtClean="0"/>
              <a:t>6</a:t>
            </a:fld>
            <a:endParaRPr lang="en-US"/>
          </a:p>
        </p:txBody>
      </p:sp>
    </p:spTree>
    <p:extLst>
      <p:ext uri="{BB962C8B-B14F-4D97-AF65-F5344CB8AC3E}">
        <p14:creationId xmlns:p14="http://schemas.microsoft.com/office/powerpoint/2010/main" val="308714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886200" y="-1588"/>
            <a:ext cx="29718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a:p>
        </p:txBody>
      </p:sp>
      <p:sp>
        <p:nvSpPr>
          <p:cNvPr id="76803" name="Rectangle 3"/>
          <p:cNvSpPr>
            <a:spLocks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ar-SA" sz="1000" i="1"/>
              <a:t>3</a:t>
            </a:r>
          </a:p>
        </p:txBody>
      </p:sp>
      <p:sp>
        <p:nvSpPr>
          <p:cNvPr id="76804" name="Rectangle 4"/>
          <p:cNvSpPr>
            <a:spLocks noChangeArrowheads="1"/>
          </p:cNvSpPr>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a:p>
        </p:txBody>
      </p:sp>
      <p:sp>
        <p:nvSpPr>
          <p:cNvPr id="76805" name="Rectangle 5"/>
          <p:cNvSpPr>
            <a:spLocks noChangeArrowheads="1"/>
          </p:cNvSpPr>
          <p:nvPr/>
        </p:nvSpPr>
        <p:spPr bwMode="auto">
          <a:xfrm>
            <a:off x="0" y="-1588"/>
            <a:ext cx="29718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a:p>
        </p:txBody>
      </p:sp>
      <p:sp>
        <p:nvSpPr>
          <p:cNvPr id="76806" name="Rectangle 6"/>
          <p:cNvSpPr>
            <a:spLocks noGrp="1" noRot="1" noChangeAspect="1" noChangeArrowheads="1" noTextEdit="1"/>
          </p:cNvSpPr>
          <p:nvPr>
            <p:ph type="sldImg"/>
          </p:nvPr>
        </p:nvSpPr>
        <p:spPr>
          <a:xfrm>
            <a:off x="393700" y="692150"/>
            <a:ext cx="6070600" cy="3416300"/>
          </a:xfrm>
          <a:ln cap="flat"/>
        </p:spPr>
      </p:sp>
      <p:sp>
        <p:nvSpPr>
          <p:cNvPr id="76807"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ar-SA" altLang="ar-SA"/>
          </a:p>
        </p:txBody>
      </p:sp>
    </p:spTree>
    <p:extLst>
      <p:ext uri="{BB962C8B-B14F-4D97-AF65-F5344CB8AC3E}">
        <p14:creationId xmlns:p14="http://schemas.microsoft.com/office/powerpoint/2010/main" val="1884873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886200" y="-1588"/>
            <a:ext cx="29718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a:p>
        </p:txBody>
      </p:sp>
      <p:sp>
        <p:nvSpPr>
          <p:cNvPr id="53251" name="Rectangle 3"/>
          <p:cNvSpPr>
            <a:spLocks noChangeArrowheads="1"/>
          </p:cNvSpPr>
          <p:nvPr/>
        </p:nvSpPr>
        <p:spPr bwMode="auto">
          <a:xfrm>
            <a:off x="388620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altLang="ar-SA" sz="1000" i="1"/>
              <a:t>17</a:t>
            </a:r>
          </a:p>
        </p:txBody>
      </p:sp>
      <p:sp>
        <p:nvSpPr>
          <p:cNvPr id="53252" name="Rectangle 4"/>
          <p:cNvSpPr>
            <a:spLocks noChangeArrowheads="1"/>
          </p:cNvSpPr>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a:p>
        </p:txBody>
      </p:sp>
      <p:sp>
        <p:nvSpPr>
          <p:cNvPr id="53253" name="Rectangle 5"/>
          <p:cNvSpPr>
            <a:spLocks noChangeArrowheads="1"/>
          </p:cNvSpPr>
          <p:nvPr/>
        </p:nvSpPr>
        <p:spPr bwMode="auto">
          <a:xfrm>
            <a:off x="0" y="-1588"/>
            <a:ext cx="29718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a:p>
        </p:txBody>
      </p:sp>
      <p:sp>
        <p:nvSpPr>
          <p:cNvPr id="53254" name="Rectangle 6"/>
          <p:cNvSpPr>
            <a:spLocks noGrp="1" noRot="1" noChangeAspect="1" noChangeArrowheads="1" noTextEdit="1"/>
          </p:cNvSpPr>
          <p:nvPr>
            <p:ph type="sldImg"/>
          </p:nvPr>
        </p:nvSpPr>
        <p:spPr>
          <a:xfrm>
            <a:off x="393700" y="692150"/>
            <a:ext cx="6070600" cy="3416300"/>
          </a:xfrm>
          <a:ln cap="flat"/>
        </p:spPr>
      </p:sp>
      <p:sp>
        <p:nvSpPr>
          <p:cNvPr id="53255" name="Rectangle 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ar-SA" altLang="ar-SA"/>
          </a:p>
        </p:txBody>
      </p:sp>
    </p:spTree>
    <p:extLst>
      <p:ext uri="{BB962C8B-B14F-4D97-AF65-F5344CB8AC3E}">
        <p14:creationId xmlns:p14="http://schemas.microsoft.com/office/powerpoint/2010/main" val="3264069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393700" y="692150"/>
            <a:ext cx="6070600" cy="3416300"/>
          </a:xfrm>
          <a:ln cap="flat"/>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ar-SA" altLang="ar-SA"/>
          </a:p>
        </p:txBody>
      </p:sp>
    </p:spTree>
    <p:extLst>
      <p:ext uri="{BB962C8B-B14F-4D97-AF65-F5344CB8AC3E}">
        <p14:creationId xmlns:p14="http://schemas.microsoft.com/office/powerpoint/2010/main" val="698504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A894F918-B4A1-4B78-B910-EB08B8B25438}" type="slidenum">
              <a:rPr lang="en-US" smtClean="0"/>
              <a:pPr/>
              <a:t>59</a:t>
            </a:fld>
            <a:endParaRPr lang="en-US"/>
          </a:p>
        </p:txBody>
      </p:sp>
    </p:spTree>
    <p:extLst>
      <p:ext uri="{BB962C8B-B14F-4D97-AF65-F5344CB8AC3E}">
        <p14:creationId xmlns:p14="http://schemas.microsoft.com/office/powerpoint/2010/main" val="105037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Last data : </a:t>
            </a:r>
            <a:r>
              <a:rPr lang="en-US">
                <a:hlinkClick r:id="rId3"/>
              </a:rPr>
              <a:t>http://www.who.int/emergencies/mers-cov/en/</a:t>
            </a:r>
            <a:endParaRPr lang="en-US"/>
          </a:p>
          <a:p>
            <a:r>
              <a:rPr lang="en-US"/>
              <a:t>To be updated</a:t>
            </a:r>
          </a:p>
        </p:txBody>
      </p:sp>
      <p:sp>
        <p:nvSpPr>
          <p:cNvPr id="4" name="Slide Number Placeholder 3"/>
          <p:cNvSpPr>
            <a:spLocks noGrp="1"/>
          </p:cNvSpPr>
          <p:nvPr>
            <p:ph type="sldNum" sz="quarter" idx="10"/>
          </p:nvPr>
        </p:nvSpPr>
        <p:spPr/>
        <p:txBody>
          <a:bodyPr/>
          <a:lstStyle/>
          <a:p>
            <a:fld id="{A894F918-B4A1-4B78-B910-EB08B8B25438}" type="slidenum">
              <a:rPr lang="en-US" smtClean="0"/>
              <a:pPr/>
              <a:t>60</a:t>
            </a:fld>
            <a:endParaRPr lang="en-US"/>
          </a:p>
        </p:txBody>
      </p:sp>
    </p:spTree>
    <p:extLst>
      <p:ext uri="{BB962C8B-B14F-4D97-AF65-F5344CB8AC3E}">
        <p14:creationId xmlns:p14="http://schemas.microsoft.com/office/powerpoint/2010/main" val="523191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736F-5666-5140-9A4E-F08363C505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1A0BC2-C0AE-C94B-AE97-55E78B1F7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815095-CC7C-EB40-954E-195D7A4A4848}"/>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5" name="Footer Placeholder 4">
            <a:extLst>
              <a:ext uri="{FF2B5EF4-FFF2-40B4-BE49-F238E27FC236}">
                <a16:creationId xmlns:a16="http://schemas.microsoft.com/office/drawing/2014/main" id="{6E9E449D-F312-104F-A78F-C9C18D8A2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217DF-B243-754C-A32E-57D614F4E2D9}"/>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183073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BDD4-AAC1-F041-833D-53BBFF5228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3C23D1-4DCB-FF4E-BBD6-8723DD6C1B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51623B-DC75-4445-BBB6-E581C60E041F}"/>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5" name="Footer Placeholder 4">
            <a:extLst>
              <a:ext uri="{FF2B5EF4-FFF2-40B4-BE49-F238E27FC236}">
                <a16:creationId xmlns:a16="http://schemas.microsoft.com/office/drawing/2014/main" id="{A582E2CB-2250-BD41-993F-C6149B212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5748A-B047-B240-92ED-D28CCF8BC1D9}"/>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62582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68BA28-C4D3-F140-B4D2-14E5A20FFC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0F164-1BE9-0341-B48C-20B8376348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DEA71-AE65-F24A-9F7D-224DD2DB4765}"/>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5" name="Footer Placeholder 4">
            <a:extLst>
              <a:ext uri="{FF2B5EF4-FFF2-40B4-BE49-F238E27FC236}">
                <a16:creationId xmlns:a16="http://schemas.microsoft.com/office/drawing/2014/main" id="{0E431806-BA29-6847-B4C3-1DD5E1F55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F16C7-34B0-5D41-B735-CCEB25808B5C}"/>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2531538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IN"/>
          </a:p>
        </p:txBody>
      </p:sp>
      <p:sp>
        <p:nvSpPr>
          <p:cNvPr id="6" name="Rectangle 45"/>
          <p:cNvSpPr>
            <a:spLocks noGrp="1" noChangeArrowheads="1"/>
          </p:cNvSpPr>
          <p:nvPr>
            <p:ph type="ftr" sz="quarter" idx="11"/>
          </p:nvPr>
        </p:nvSpPr>
        <p:spPr>
          <a:ln/>
        </p:spPr>
        <p:txBody>
          <a:bodyPr/>
          <a:lstStyle>
            <a:lvl1pPr>
              <a:defRPr/>
            </a:lvl1pPr>
          </a:lstStyle>
          <a:p>
            <a:pPr>
              <a:defRPr/>
            </a:pPr>
            <a:endParaRPr lang="en-IN"/>
          </a:p>
        </p:txBody>
      </p:sp>
      <p:sp>
        <p:nvSpPr>
          <p:cNvPr id="7" name="Rectangle 46"/>
          <p:cNvSpPr>
            <a:spLocks noGrp="1" noChangeArrowheads="1"/>
          </p:cNvSpPr>
          <p:nvPr>
            <p:ph type="sldNum" sz="quarter" idx="12"/>
          </p:nvPr>
        </p:nvSpPr>
        <p:spPr>
          <a:ln/>
        </p:spPr>
        <p:txBody>
          <a:bodyPr/>
          <a:lstStyle>
            <a:lvl1pPr>
              <a:defRPr/>
            </a:lvl1pPr>
          </a:lstStyle>
          <a:p>
            <a:pPr>
              <a:defRPr/>
            </a:pPr>
            <a:fld id="{6B709036-FC4A-4838-BBCF-69279D17D500}" type="slidenum">
              <a:rPr lang="en-IN"/>
              <a:pPr>
                <a:defRPr/>
              </a:pPr>
              <a:t>‹#›</a:t>
            </a:fld>
            <a:endParaRPr lang="en-IN"/>
          </a:p>
        </p:txBody>
      </p:sp>
    </p:spTree>
    <p:extLst>
      <p:ext uri="{BB962C8B-B14F-4D97-AF65-F5344CB8AC3E}">
        <p14:creationId xmlns:p14="http://schemas.microsoft.com/office/powerpoint/2010/main" val="24652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E798C06A-AEEC-454A-9024-45DD661AC689}" type="datetimeFigureOut">
              <a:rPr lang="en-US"/>
              <a:pPr>
                <a:defRPr/>
              </a:pPr>
              <a:t>2/16/22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1F81F07-E8EE-4BDC-B3FB-0D531AF89F42}" type="slidenum">
              <a:rPr lang="en-US"/>
              <a:pPr>
                <a:defRPr/>
              </a:pPr>
              <a:t>‹#›</a:t>
            </a:fld>
            <a:endParaRPr lang="en-US"/>
          </a:p>
        </p:txBody>
      </p:sp>
    </p:spTree>
    <p:extLst>
      <p:ext uri="{BB962C8B-B14F-4D97-AF65-F5344CB8AC3E}">
        <p14:creationId xmlns:p14="http://schemas.microsoft.com/office/powerpoint/2010/main" val="10743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0FD04-21AC-154E-9628-3C7F72673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8867E0-B208-1F4E-8D00-CECAF42A605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38697-2717-FB4E-B7AA-38DF3423B55C}"/>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5" name="Footer Placeholder 4">
            <a:extLst>
              <a:ext uri="{FF2B5EF4-FFF2-40B4-BE49-F238E27FC236}">
                <a16:creationId xmlns:a16="http://schemas.microsoft.com/office/drawing/2014/main" id="{9C7A91A7-107A-564D-B120-9963009A0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8EFF5-C6B1-E942-A8BD-C61C4736581D}"/>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359224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F5EC-B805-3845-9B94-1ABF2A2C7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F7B89A-B550-294E-BC60-771D0CB3BA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E4ED6F9-D063-0740-B45A-C99E3C4CABE9}"/>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5" name="Footer Placeholder 4">
            <a:extLst>
              <a:ext uri="{FF2B5EF4-FFF2-40B4-BE49-F238E27FC236}">
                <a16:creationId xmlns:a16="http://schemas.microsoft.com/office/drawing/2014/main" id="{3D97AF20-A677-A34F-806F-16F988A16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23001-4970-8645-A13E-B29FECCD9A63}"/>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4163600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FF7D-E357-3C4E-B921-943AFB4D5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31606-2412-B347-8BC1-687CA7A261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BAA56-5BAD-0349-878B-0E7D1DE8CA2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B5D29C-587C-744F-8010-C3AF3875D98A}"/>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6" name="Footer Placeholder 5">
            <a:extLst>
              <a:ext uri="{FF2B5EF4-FFF2-40B4-BE49-F238E27FC236}">
                <a16:creationId xmlns:a16="http://schemas.microsoft.com/office/drawing/2014/main" id="{C48B6289-AA11-BC4D-9BA3-8C9ACEAAC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8B2D0-482D-EB4A-AE9F-3E4A1EEF99E9}"/>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361234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2183-E910-2C49-A89E-34BC4FEED8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AC0915-15F3-2C4F-B68D-A2211007C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A6B8F9-79B0-E64F-A652-A17AD5EEFB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BF6339-1FC0-4642-8444-03A66245C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A1E548-BEB2-E744-AD21-D7AC17FB2C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1951C-C479-354E-AA33-585E08970A39}"/>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8" name="Footer Placeholder 7">
            <a:extLst>
              <a:ext uri="{FF2B5EF4-FFF2-40B4-BE49-F238E27FC236}">
                <a16:creationId xmlns:a16="http://schemas.microsoft.com/office/drawing/2014/main" id="{9230F455-FF68-B848-9842-F6A7A2D095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0945BF-B565-9447-AE07-6CE227A55CF6}"/>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227451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02425-B9D6-A048-9503-CBB86DFCC2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AFDAF7-5D95-454E-B3A6-098D39EAA5BE}"/>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4" name="Footer Placeholder 3">
            <a:extLst>
              <a:ext uri="{FF2B5EF4-FFF2-40B4-BE49-F238E27FC236}">
                <a16:creationId xmlns:a16="http://schemas.microsoft.com/office/drawing/2014/main" id="{7CDB11D7-45A9-CA4A-AB97-7724F14C89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C79970-95B2-B545-BD73-94BD07366AC8}"/>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286424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40152-D048-C14E-9DFF-B11D27A5604B}"/>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3" name="Footer Placeholder 2">
            <a:extLst>
              <a:ext uri="{FF2B5EF4-FFF2-40B4-BE49-F238E27FC236}">
                <a16:creationId xmlns:a16="http://schemas.microsoft.com/office/drawing/2014/main" id="{AD77E4DB-0796-6047-B22D-85ECD25C6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056277-1FB7-8446-AF78-823028DADC5B}"/>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62324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9ADB-B1DA-3249-8058-EED6E5647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23CA4-DF3A-B347-B61E-570AE48A78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66E04A-2B03-1D4C-8EC9-3C9566D47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58E1B5-06C8-3C44-A6F5-D29269B27C3F}"/>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6" name="Footer Placeholder 5">
            <a:extLst>
              <a:ext uri="{FF2B5EF4-FFF2-40B4-BE49-F238E27FC236}">
                <a16:creationId xmlns:a16="http://schemas.microsoft.com/office/drawing/2014/main" id="{43A97B23-0068-E244-9654-4399F4583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D0D06-5E82-8E4F-A53B-3BE2B4FC550C}"/>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139767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DDD8-B860-3747-9F18-2E9F3984F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F8F942-74AC-6340-A683-AF8BFB227B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477D21-9690-5B40-A692-0832DB9AB4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8D02FF-8734-3F4D-AFD9-35A63FC3F578}"/>
              </a:ext>
            </a:extLst>
          </p:cNvPr>
          <p:cNvSpPr>
            <a:spLocks noGrp="1"/>
          </p:cNvSpPr>
          <p:nvPr>
            <p:ph type="dt" sz="half" idx="10"/>
          </p:nvPr>
        </p:nvSpPr>
        <p:spPr/>
        <p:txBody>
          <a:bodyPr/>
          <a:lstStyle/>
          <a:p>
            <a:fld id="{C4091AF1-6CA5-E748-94E1-A8AD7D2AB8FB}" type="datetimeFigureOut">
              <a:rPr lang="en-US" smtClean="0"/>
              <a:t>2/16/22</a:t>
            </a:fld>
            <a:endParaRPr lang="en-US"/>
          </a:p>
        </p:txBody>
      </p:sp>
      <p:sp>
        <p:nvSpPr>
          <p:cNvPr id="6" name="Footer Placeholder 5">
            <a:extLst>
              <a:ext uri="{FF2B5EF4-FFF2-40B4-BE49-F238E27FC236}">
                <a16:creationId xmlns:a16="http://schemas.microsoft.com/office/drawing/2014/main" id="{AD838696-8DBD-2D42-81F5-B71B18B97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E4C735-18CC-ED4A-8D50-C36AD515F4E3}"/>
              </a:ext>
            </a:extLst>
          </p:cNvPr>
          <p:cNvSpPr>
            <a:spLocks noGrp="1"/>
          </p:cNvSpPr>
          <p:nvPr>
            <p:ph type="sldNum" sz="quarter" idx="12"/>
          </p:nvPr>
        </p:nvSpPr>
        <p:spPr/>
        <p:txBody>
          <a:bodyPr/>
          <a:lstStyle/>
          <a:p>
            <a:fld id="{D27B62CF-DD4C-7041-B8E0-CCC3B122BDA8}" type="slidenum">
              <a:rPr lang="en-US" smtClean="0"/>
              <a:t>‹#›</a:t>
            </a:fld>
            <a:endParaRPr lang="en-US"/>
          </a:p>
        </p:txBody>
      </p:sp>
    </p:spTree>
    <p:extLst>
      <p:ext uri="{BB962C8B-B14F-4D97-AF65-F5344CB8AC3E}">
        <p14:creationId xmlns:p14="http://schemas.microsoft.com/office/powerpoint/2010/main" val="4292228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4596DE-59D1-7F47-B33D-673A278AA1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982F6B-DBF5-3F4E-968E-00DCAB191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B5B0-C334-A34D-A562-8BB5F7DF7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91AF1-6CA5-E748-94E1-A8AD7D2AB8FB}" type="datetimeFigureOut">
              <a:rPr lang="en-US" smtClean="0"/>
              <a:t>2/16/22</a:t>
            </a:fld>
            <a:endParaRPr lang="en-US"/>
          </a:p>
        </p:txBody>
      </p:sp>
      <p:sp>
        <p:nvSpPr>
          <p:cNvPr id="5" name="Footer Placeholder 4">
            <a:extLst>
              <a:ext uri="{FF2B5EF4-FFF2-40B4-BE49-F238E27FC236}">
                <a16:creationId xmlns:a16="http://schemas.microsoft.com/office/drawing/2014/main" id="{DB9A2EFE-603F-B744-9340-7D850445C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BE8BFE-24EC-7D4B-9884-35EE1C6AE1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B62CF-DD4C-7041-B8E0-CCC3B122BDA8}" type="slidenum">
              <a:rPr lang="en-US" smtClean="0"/>
              <a:t>‹#›</a:t>
            </a:fld>
            <a:endParaRPr lang="en-US"/>
          </a:p>
        </p:txBody>
      </p:sp>
    </p:spTree>
    <p:extLst>
      <p:ext uri="{BB962C8B-B14F-4D97-AF65-F5344CB8AC3E}">
        <p14:creationId xmlns:p14="http://schemas.microsoft.com/office/powerpoint/2010/main" val="3193673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uptodate.com/contents/sodium-stibogluconate-united-states-available-via-cdc-drug-service-investigational-drug-ind-protocol-only-drug-information?search=Visceral+leishmaniasis&amp;topicRef=5710&amp;source=see_link" TargetMode="External"/><Relationship Id="rId2" Type="http://schemas.openxmlformats.org/officeDocument/2006/relationships/hyperlink" Target="https://www.uptodate.com/contents/liposomal-amphotericin-b-drug-information?search=Visceral+leishmaniasis&amp;topicRef=5710&amp;source=see_link" TargetMode="External"/><Relationship Id="rId1" Type="http://schemas.openxmlformats.org/officeDocument/2006/relationships/slideLayout" Target="../slideLayouts/slideLayout2.xml"/><Relationship Id="rId5" Type="http://schemas.openxmlformats.org/officeDocument/2006/relationships/hyperlink" Target="https://www.uptodate.com/contents/miltefosine-drug-information?search=Visceral+leishmaniasis&amp;topicRef=5710&amp;source=see_link" TargetMode="External"/><Relationship Id="rId4" Type="http://schemas.openxmlformats.org/officeDocument/2006/relationships/hyperlink" Target="https://www.uptodate.com/contents/paromomycin-drug-information?search=Visceral+leishmaniasis&amp;topicRef=5710&amp;source=see_link"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www.uptodate.com/contents/permethrin-drug-information?search=Preventions+of+leishmaniasis&amp;topicRef=87186&amp;source=see_link"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6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C519-8ECF-5F4E-B7D7-ACE44504F960}"/>
              </a:ext>
            </a:extLst>
          </p:cNvPr>
          <p:cNvSpPr>
            <a:spLocks noGrp="1"/>
          </p:cNvSpPr>
          <p:nvPr>
            <p:ph type="ctrTitle"/>
          </p:nvPr>
        </p:nvSpPr>
        <p:spPr/>
        <p:txBody>
          <a:bodyPr>
            <a:normAutofit/>
          </a:bodyPr>
          <a:lstStyle/>
          <a:p>
            <a:pPr rtl="1"/>
            <a:r>
              <a:rPr lang="en-US" dirty="0"/>
              <a:t>Common endemic infections in the Middle East</a:t>
            </a:r>
          </a:p>
        </p:txBody>
      </p:sp>
      <p:sp>
        <p:nvSpPr>
          <p:cNvPr id="3" name="Subtitle 2">
            <a:extLst>
              <a:ext uri="{FF2B5EF4-FFF2-40B4-BE49-F238E27FC236}">
                <a16:creationId xmlns:a16="http://schemas.microsoft.com/office/drawing/2014/main" id="{8BA6457C-98BC-B343-8D8F-955566513844}"/>
              </a:ext>
            </a:extLst>
          </p:cNvPr>
          <p:cNvSpPr>
            <a:spLocks noGrp="1"/>
          </p:cNvSpPr>
          <p:nvPr>
            <p:ph type="subTitle" idx="1"/>
          </p:nvPr>
        </p:nvSpPr>
        <p:spPr>
          <a:xfrm>
            <a:off x="1524000" y="4313238"/>
            <a:ext cx="9144000" cy="1655762"/>
          </a:xfrm>
        </p:spPr>
        <p:txBody>
          <a:bodyPr/>
          <a:lstStyle/>
          <a:p>
            <a:r>
              <a:rPr lang="en-CA" dirty="0">
                <a:solidFill>
                  <a:srgbClr val="000000"/>
                </a:solidFill>
                <a:latin typeface="Arial Italic"/>
                <a:cs typeface="Arial Italic"/>
              </a:rPr>
              <a:t>DR. Naif Alotaibi</a:t>
            </a:r>
          </a:p>
          <a:p>
            <a:r>
              <a:rPr lang="en-CA" dirty="0">
                <a:solidFill>
                  <a:srgbClr val="000000"/>
                </a:solidFill>
                <a:latin typeface="Arial Italic"/>
                <a:cs typeface="Arial Italic"/>
              </a:rPr>
              <a:t>Infectious Diseases Consultant</a:t>
            </a:r>
          </a:p>
          <a:p>
            <a:r>
              <a:rPr lang="en-CA" dirty="0">
                <a:solidFill>
                  <a:srgbClr val="000000"/>
                </a:solidFill>
                <a:latin typeface="Arial Italic"/>
                <a:cs typeface="Arial Italic"/>
              </a:rPr>
              <a:t>Clinical Assistant Professor of Medicine</a:t>
            </a:r>
          </a:p>
          <a:p>
            <a:endParaRPr lang="en-US" dirty="0"/>
          </a:p>
        </p:txBody>
      </p:sp>
    </p:spTree>
    <p:extLst>
      <p:ext uri="{BB962C8B-B14F-4D97-AF65-F5344CB8AC3E}">
        <p14:creationId xmlns:p14="http://schemas.microsoft.com/office/powerpoint/2010/main" val="4153397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838200" y="365125"/>
            <a:ext cx="4151811" cy="1325563"/>
          </a:xfrm>
          <a:solidFill>
            <a:schemeClr val="accent2"/>
          </a:solidFill>
        </p:spPr>
        <p:txBody>
          <a:bodyPr/>
          <a:lstStyle/>
          <a:p>
            <a:pPr eaLnBrk="1" hangingPunct="1">
              <a:defRPr/>
            </a:pPr>
            <a:r>
              <a:rPr lang="en-US" b="1" i="1" dirty="0">
                <a:solidFill>
                  <a:schemeClr val="accent1"/>
                </a:solidFill>
              </a:rPr>
              <a:t>Complications</a:t>
            </a:r>
            <a:endParaRPr lang="en-IN" b="1" i="1" dirty="0">
              <a:solidFill>
                <a:schemeClr val="accent1"/>
              </a:solidFill>
            </a:endParaRPr>
          </a:p>
        </p:txBody>
      </p:sp>
      <p:sp>
        <p:nvSpPr>
          <p:cNvPr id="33795" name="Rectangle 3"/>
          <p:cNvSpPr>
            <a:spLocks noGrp="1" noChangeArrowheads="1"/>
          </p:cNvSpPr>
          <p:nvPr>
            <p:ph idx="1"/>
          </p:nvPr>
        </p:nvSpPr>
        <p:spPr/>
        <p:txBody>
          <a:bodyPr>
            <a:normAutofit/>
          </a:bodyPr>
          <a:lstStyle/>
          <a:p>
            <a:pPr eaLnBrk="1" hangingPunct="1">
              <a:defRPr/>
            </a:pPr>
            <a:r>
              <a:rPr lang="en-US"/>
              <a:t>Pneumonia, meningitis, osteomyelitis</a:t>
            </a:r>
          </a:p>
          <a:p>
            <a:pPr eaLnBrk="1" hangingPunct="1">
              <a:defRPr/>
            </a:pPr>
            <a:r>
              <a:rPr lang="en-US"/>
              <a:t>Severe intestinal hemorrhage and intestinal perforation</a:t>
            </a:r>
          </a:p>
          <a:p>
            <a:pPr eaLnBrk="1" hangingPunct="1">
              <a:defRPr/>
            </a:pPr>
            <a:r>
              <a:rPr lang="en-US"/>
              <a:t>If not treated can be fatal.</a:t>
            </a:r>
          </a:p>
          <a:p>
            <a:pPr eaLnBrk="1" hangingPunct="1">
              <a:defRPr/>
            </a:pPr>
            <a:endParaRPr lang="en-IN"/>
          </a:p>
        </p:txBody>
      </p:sp>
    </p:spTree>
    <p:extLst>
      <p:ext uri="{BB962C8B-B14F-4D97-AF65-F5344CB8AC3E}">
        <p14:creationId xmlns:p14="http://schemas.microsoft.com/office/powerpoint/2010/main" val="267604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38200" y="365125"/>
            <a:ext cx="2505891" cy="1325563"/>
          </a:xfrm>
          <a:solidFill>
            <a:schemeClr val="accent2"/>
          </a:solidFill>
        </p:spPr>
        <p:txBody>
          <a:bodyPr/>
          <a:lstStyle/>
          <a:p>
            <a:pPr eaLnBrk="1" hangingPunct="1">
              <a:defRPr/>
            </a:pPr>
            <a:r>
              <a:rPr lang="en-US" b="1" i="1" dirty="0">
                <a:solidFill>
                  <a:schemeClr val="accent1"/>
                </a:solidFill>
              </a:rPr>
              <a:t>Carriers</a:t>
            </a:r>
            <a:r>
              <a:rPr lang="en-US" dirty="0">
                <a:solidFill>
                  <a:schemeClr val="accent1"/>
                </a:solidFill>
              </a:rPr>
              <a:t> </a:t>
            </a:r>
            <a:endParaRPr lang="en-IN" dirty="0">
              <a:solidFill>
                <a:schemeClr val="accent1"/>
              </a:solidFill>
            </a:endParaRPr>
          </a:p>
        </p:txBody>
      </p:sp>
      <p:sp>
        <p:nvSpPr>
          <p:cNvPr id="44035" name="Rectangle 3"/>
          <p:cNvSpPr>
            <a:spLocks noGrp="1" noChangeArrowheads="1"/>
          </p:cNvSpPr>
          <p:nvPr>
            <p:ph idx="1"/>
          </p:nvPr>
        </p:nvSpPr>
        <p:spPr/>
        <p:txBody>
          <a:bodyPr/>
          <a:lstStyle/>
          <a:p>
            <a:pPr eaLnBrk="1" hangingPunct="1">
              <a:defRPr/>
            </a:pPr>
            <a:r>
              <a:rPr lang="en-IN" dirty="0"/>
              <a:t> 5% of the survivors continue to excrete the organism for months = carriers.</a:t>
            </a:r>
          </a:p>
          <a:p>
            <a:pPr eaLnBrk="1" hangingPunct="1">
              <a:defRPr/>
            </a:pPr>
            <a:r>
              <a:rPr lang="en-IN" dirty="0"/>
              <a:t> In carriers the bacteria remain  in the gall bladder and are shed into the intestine. </a:t>
            </a:r>
          </a:p>
        </p:txBody>
      </p:sp>
      <p:pic>
        <p:nvPicPr>
          <p:cNvPr id="2" name="Picture 1">
            <a:extLst>
              <a:ext uri="{FF2B5EF4-FFF2-40B4-BE49-F238E27FC236}">
                <a16:creationId xmlns:a16="http://schemas.microsoft.com/office/drawing/2014/main" id="{FAFE8994-9C62-F343-838D-E044C14B5329}"/>
              </a:ext>
            </a:extLst>
          </p:cNvPr>
          <p:cNvPicPr>
            <a:picLocks noChangeAspect="1"/>
          </p:cNvPicPr>
          <p:nvPr/>
        </p:nvPicPr>
        <p:blipFill>
          <a:blip r:embed="rId2"/>
          <a:stretch>
            <a:fillRect/>
          </a:stretch>
        </p:blipFill>
        <p:spPr>
          <a:xfrm>
            <a:off x="6383382" y="3610546"/>
            <a:ext cx="4316367" cy="2726753"/>
          </a:xfrm>
          <a:prstGeom prst="rect">
            <a:avLst/>
          </a:prstGeom>
        </p:spPr>
      </p:pic>
    </p:spTree>
    <p:extLst>
      <p:ext uri="{BB962C8B-B14F-4D97-AF65-F5344CB8AC3E}">
        <p14:creationId xmlns:p14="http://schemas.microsoft.com/office/powerpoint/2010/main" val="69704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365125"/>
            <a:ext cx="3524794" cy="1325563"/>
          </a:xfrm>
          <a:solidFill>
            <a:schemeClr val="accent2"/>
          </a:solidFill>
        </p:spPr>
        <p:txBody>
          <a:bodyPr>
            <a:normAutofit/>
          </a:bodyPr>
          <a:lstStyle/>
          <a:p>
            <a:pPr eaLnBrk="1" hangingPunct="1"/>
            <a:r>
              <a:rPr lang="en-US" sz="3600" i="1" dirty="0">
                <a:solidFill>
                  <a:schemeClr val="accent1"/>
                </a:solidFill>
                <a:latin typeface="+mn-lt"/>
              </a:rPr>
              <a:t>Investigations</a:t>
            </a:r>
            <a:r>
              <a:rPr lang="en-US" sz="3200" i="1" dirty="0">
                <a:solidFill>
                  <a:srgbClr val="FFFF00"/>
                </a:solidFill>
                <a:latin typeface="+mn-lt"/>
              </a:rPr>
              <a:t> </a:t>
            </a:r>
          </a:p>
        </p:txBody>
      </p:sp>
      <p:sp>
        <p:nvSpPr>
          <p:cNvPr id="18435" name="Rectangle 3"/>
          <p:cNvSpPr>
            <a:spLocks noGrp="1" noChangeArrowheads="1"/>
          </p:cNvSpPr>
          <p:nvPr>
            <p:ph idx="1"/>
          </p:nvPr>
        </p:nvSpPr>
        <p:spPr>
          <a:xfrm>
            <a:off x="1752600" y="1556793"/>
            <a:ext cx="8915400" cy="4687887"/>
          </a:xfrm>
        </p:spPr>
        <p:txBody>
          <a:bodyPr>
            <a:normAutofit fontScale="62500" lnSpcReduction="20000"/>
          </a:bodyPr>
          <a:lstStyle/>
          <a:p>
            <a:pPr algn="just" eaLnBrk="1" hangingPunct="1">
              <a:lnSpc>
                <a:spcPct val="90000"/>
              </a:lnSpc>
            </a:pPr>
            <a:endParaRPr lang="en-US" sz="1800">
              <a:latin typeface="Arial" charset="0"/>
              <a:cs typeface="Arial" charset="0"/>
            </a:endParaRPr>
          </a:p>
          <a:p>
            <a:pPr algn="just">
              <a:lnSpc>
                <a:spcPct val="90000"/>
              </a:lnSpc>
            </a:pPr>
            <a:r>
              <a:rPr lang="en-US" sz="3300"/>
              <a:t>WBC  </a:t>
            </a:r>
          </a:p>
          <a:p>
            <a:pPr algn="just">
              <a:lnSpc>
                <a:spcPct val="90000"/>
              </a:lnSpc>
            </a:pPr>
            <a:endParaRPr lang="en-US" sz="3300"/>
          </a:p>
          <a:p>
            <a:pPr algn="just">
              <a:lnSpc>
                <a:spcPct val="90000"/>
              </a:lnSpc>
            </a:pPr>
            <a:r>
              <a:rPr lang="en-US" sz="3300"/>
              <a:t>ESR </a:t>
            </a:r>
          </a:p>
          <a:p>
            <a:pPr algn="just" eaLnBrk="1" hangingPunct="1">
              <a:lnSpc>
                <a:spcPct val="90000"/>
              </a:lnSpc>
              <a:buFont typeface="Wingdings" pitchFamily="2" charset="2"/>
              <a:buNone/>
            </a:pPr>
            <a:endParaRPr lang="en-US" sz="3300" b="1">
              <a:cs typeface="Arial" charset="0"/>
            </a:endParaRPr>
          </a:p>
          <a:p>
            <a:pPr algn="just" eaLnBrk="1" hangingPunct="1">
              <a:lnSpc>
                <a:spcPct val="90000"/>
              </a:lnSpc>
            </a:pPr>
            <a:r>
              <a:rPr lang="en-US" sz="3300">
                <a:cs typeface="Arial" charset="0"/>
              </a:rPr>
              <a:t>Blood, bone marrow, or stool cultures </a:t>
            </a:r>
          </a:p>
          <a:p>
            <a:pPr algn="just" eaLnBrk="1" hangingPunct="1">
              <a:lnSpc>
                <a:spcPct val="90000"/>
              </a:lnSpc>
            </a:pPr>
            <a:endParaRPr lang="en-US" sz="3300">
              <a:cs typeface="Arial" charset="0"/>
            </a:endParaRPr>
          </a:p>
          <a:p>
            <a:pPr algn="just" eaLnBrk="1" hangingPunct="1">
              <a:lnSpc>
                <a:spcPct val="90000"/>
              </a:lnSpc>
            </a:pPr>
            <a:r>
              <a:rPr lang="en-US" sz="3300">
                <a:cs typeface="Arial" charset="0"/>
              </a:rPr>
              <a:t>Widal test (serum agglutination test). It has cross reactions– false positives. Also false negatives. Not a good test.</a:t>
            </a:r>
          </a:p>
          <a:p>
            <a:pPr algn="just" eaLnBrk="1" hangingPunct="1">
              <a:lnSpc>
                <a:spcPct val="90000"/>
              </a:lnSpc>
            </a:pPr>
            <a:endParaRPr lang="en-US" sz="3500">
              <a:cs typeface="Arial" charset="0"/>
            </a:endParaRPr>
          </a:p>
          <a:p>
            <a:pPr algn="just" eaLnBrk="1" hangingPunct="1">
              <a:lnSpc>
                <a:spcPct val="90000"/>
              </a:lnSpc>
            </a:pPr>
            <a:endParaRPr lang="en-US" sz="2000">
              <a:latin typeface="Arial" charset="0"/>
              <a:cs typeface="Arial" charset="0"/>
            </a:endParaRPr>
          </a:p>
          <a:p>
            <a:pPr algn="just" eaLnBrk="1" hangingPunct="1">
              <a:lnSpc>
                <a:spcPct val="90000"/>
              </a:lnSpc>
            </a:pPr>
            <a:endParaRPr lang="en-US" sz="2000">
              <a:latin typeface="Arial" charset="0"/>
              <a:cs typeface="Arial" charset="0"/>
            </a:endParaRPr>
          </a:p>
          <a:p>
            <a:pPr algn="just" eaLnBrk="1" hangingPunct="1">
              <a:lnSpc>
                <a:spcPct val="90000"/>
              </a:lnSpc>
            </a:pPr>
            <a:endParaRPr lang="en-US" sz="1800" b="1">
              <a:latin typeface="Arial" charset="0"/>
              <a:cs typeface="Arial" charset="0"/>
            </a:endParaRPr>
          </a:p>
          <a:p>
            <a:pPr algn="just" eaLnBrk="1" hangingPunct="1">
              <a:lnSpc>
                <a:spcPct val="90000"/>
              </a:lnSpc>
            </a:pPr>
            <a:endParaRPr lang="en-US" sz="1800" b="1">
              <a:latin typeface="Arial" charset="0"/>
              <a:cs typeface="Arial" charset="0"/>
            </a:endParaRPr>
          </a:p>
          <a:p>
            <a:pPr algn="just" eaLnBrk="1" hangingPunct="1">
              <a:lnSpc>
                <a:spcPct val="90000"/>
              </a:lnSpc>
              <a:buFont typeface="Wingdings" pitchFamily="2" charset="2"/>
              <a:buNone/>
            </a:pPr>
            <a:r>
              <a:rPr lang="en-US" sz="2000">
                <a:latin typeface="Arial" charset="0"/>
                <a:cs typeface="Arial" charset="0"/>
              </a:rPr>
              <a:t>         </a:t>
            </a:r>
          </a:p>
        </p:txBody>
      </p:sp>
    </p:spTree>
    <p:extLst>
      <p:ext uri="{BB962C8B-B14F-4D97-AF65-F5344CB8AC3E}">
        <p14:creationId xmlns:p14="http://schemas.microsoft.com/office/powerpoint/2010/main" val="2766070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0" y="277813"/>
            <a:ext cx="6688183" cy="1143000"/>
          </a:xfrm>
          <a:solidFill>
            <a:schemeClr val="accent2"/>
          </a:solidFill>
        </p:spPr>
        <p:txBody>
          <a:bodyPr>
            <a:normAutofit fontScale="90000"/>
          </a:bodyPr>
          <a:lstStyle/>
          <a:p>
            <a:pPr eaLnBrk="1" hangingPunct="1">
              <a:defRPr/>
            </a:pPr>
            <a:r>
              <a:rPr lang="en-US" sz="4000" b="1" i="1" dirty="0">
                <a:solidFill>
                  <a:schemeClr val="accent1"/>
                </a:solidFill>
              </a:rPr>
              <a:t>Blood Cultures in Typhoid Fevers</a:t>
            </a:r>
            <a:endParaRPr lang="en-IN" sz="4000" b="1" i="1" dirty="0">
              <a:solidFill>
                <a:schemeClr val="accent1"/>
              </a:solidFill>
            </a:endParaRPr>
          </a:p>
        </p:txBody>
      </p:sp>
      <p:sp>
        <p:nvSpPr>
          <p:cNvPr id="70659" name="Rectangle 3"/>
          <p:cNvSpPr>
            <a:spLocks noGrp="1" noChangeArrowheads="1"/>
          </p:cNvSpPr>
          <p:nvPr>
            <p:ph type="body" sz="half" idx="1"/>
          </p:nvPr>
        </p:nvSpPr>
        <p:spPr/>
        <p:txBody>
          <a:bodyPr/>
          <a:lstStyle/>
          <a:p>
            <a:pPr eaLnBrk="1" hangingPunct="1">
              <a:lnSpc>
                <a:spcPct val="90000"/>
              </a:lnSpc>
              <a:defRPr/>
            </a:pPr>
            <a:r>
              <a:rPr lang="en-US"/>
              <a:t>Bacteremia occurs early in the disease </a:t>
            </a:r>
          </a:p>
          <a:p>
            <a:pPr eaLnBrk="1" hangingPunct="1">
              <a:lnSpc>
                <a:spcPct val="90000"/>
              </a:lnSpc>
              <a:defRPr/>
            </a:pPr>
            <a:r>
              <a:rPr lang="en-US"/>
              <a:t>Blood Cultures are positive in </a:t>
            </a:r>
          </a:p>
          <a:p>
            <a:pPr eaLnBrk="1" hangingPunct="1">
              <a:lnSpc>
                <a:spcPct val="90000"/>
              </a:lnSpc>
              <a:buFont typeface="Wingdings" pitchFamily="2" charset="2"/>
              <a:buNone/>
              <a:defRPr/>
            </a:pPr>
            <a:r>
              <a:rPr lang="en-US"/>
              <a:t> </a:t>
            </a:r>
          </a:p>
          <a:p>
            <a:pPr eaLnBrk="1" hangingPunct="1">
              <a:lnSpc>
                <a:spcPct val="90000"/>
              </a:lnSpc>
              <a:buFont typeface="Wingdings" pitchFamily="2" charset="2"/>
              <a:buNone/>
              <a:defRPr/>
            </a:pPr>
            <a:r>
              <a:rPr lang="en-US"/>
              <a:t>1</a:t>
            </a:r>
            <a:r>
              <a:rPr lang="en-US" baseline="30000"/>
              <a:t>st</a:t>
            </a:r>
            <a:r>
              <a:rPr lang="en-US"/>
              <a:t> week  in 90%</a:t>
            </a:r>
          </a:p>
          <a:p>
            <a:pPr eaLnBrk="1" hangingPunct="1">
              <a:lnSpc>
                <a:spcPct val="90000"/>
              </a:lnSpc>
              <a:buFont typeface="Wingdings" pitchFamily="2" charset="2"/>
              <a:buNone/>
              <a:defRPr/>
            </a:pPr>
            <a:r>
              <a:rPr lang="en-US"/>
              <a:t>2</a:t>
            </a:r>
            <a:r>
              <a:rPr lang="en-US" baseline="30000"/>
              <a:t>nd</a:t>
            </a:r>
            <a:r>
              <a:rPr lang="en-US"/>
              <a:t> week in 75%</a:t>
            </a:r>
          </a:p>
          <a:p>
            <a:pPr eaLnBrk="1" hangingPunct="1">
              <a:lnSpc>
                <a:spcPct val="90000"/>
              </a:lnSpc>
              <a:buFont typeface="Wingdings" pitchFamily="2" charset="2"/>
              <a:buNone/>
              <a:defRPr/>
            </a:pPr>
            <a:r>
              <a:rPr lang="en-US"/>
              <a:t>3</a:t>
            </a:r>
            <a:r>
              <a:rPr lang="en-US" baseline="30000"/>
              <a:t>rd</a:t>
            </a:r>
            <a:r>
              <a:rPr lang="en-US"/>
              <a:t> week in 60%</a:t>
            </a:r>
          </a:p>
          <a:p>
            <a:pPr eaLnBrk="1" hangingPunct="1">
              <a:lnSpc>
                <a:spcPct val="90000"/>
              </a:lnSpc>
              <a:buFont typeface="Wingdings" pitchFamily="2" charset="2"/>
              <a:buNone/>
              <a:defRPr/>
            </a:pPr>
            <a:r>
              <a:rPr lang="en-US"/>
              <a:t>4</a:t>
            </a:r>
            <a:r>
              <a:rPr lang="en-US" baseline="30000"/>
              <a:t>th</a:t>
            </a:r>
            <a:r>
              <a:rPr lang="en-US"/>
              <a:t> week and later in 25%</a:t>
            </a:r>
            <a:endParaRPr lang="en-IN"/>
          </a:p>
        </p:txBody>
      </p:sp>
    </p:spTree>
    <p:extLst>
      <p:ext uri="{BB962C8B-B14F-4D97-AF65-F5344CB8AC3E}">
        <p14:creationId xmlns:p14="http://schemas.microsoft.com/office/powerpoint/2010/main" val="4040445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47528" y="274638"/>
            <a:ext cx="4910323" cy="1143000"/>
          </a:xfrm>
          <a:solidFill>
            <a:schemeClr val="accent2"/>
          </a:solidFill>
        </p:spPr>
        <p:txBody>
          <a:bodyPr>
            <a:normAutofit/>
          </a:bodyPr>
          <a:lstStyle/>
          <a:p>
            <a:pPr eaLnBrk="1" hangingPunct="1"/>
            <a:r>
              <a:rPr lang="en-US" sz="4000" b="1" dirty="0">
                <a:solidFill>
                  <a:srgbClr val="FFFF00"/>
                </a:solidFill>
              </a:rPr>
              <a:t> </a:t>
            </a:r>
            <a:r>
              <a:rPr lang="en-US" sz="4000" b="1" dirty="0">
                <a:solidFill>
                  <a:schemeClr val="accent1"/>
                </a:solidFill>
              </a:rPr>
              <a:t>Differential Diagnosis</a:t>
            </a:r>
          </a:p>
        </p:txBody>
      </p:sp>
      <p:sp>
        <p:nvSpPr>
          <p:cNvPr id="40963" name="Rectangle 3"/>
          <p:cNvSpPr>
            <a:spLocks noGrp="1" noChangeArrowheads="1"/>
          </p:cNvSpPr>
          <p:nvPr>
            <p:ph idx="1"/>
          </p:nvPr>
        </p:nvSpPr>
        <p:spPr>
          <a:xfrm>
            <a:off x="1676400" y="1484785"/>
            <a:ext cx="9144000" cy="4611687"/>
          </a:xfrm>
        </p:spPr>
        <p:txBody>
          <a:bodyPr/>
          <a:lstStyle/>
          <a:p>
            <a:pPr marL="0" indent="0">
              <a:buNone/>
            </a:pPr>
            <a:endParaRPr lang="en-US" sz="1800">
              <a:solidFill>
                <a:srgbClr val="000000"/>
              </a:solidFill>
              <a:latin typeface="Arial" charset="0"/>
            </a:endParaRPr>
          </a:p>
          <a:p>
            <a:pPr eaLnBrk="1" hangingPunct="1">
              <a:lnSpc>
                <a:spcPct val="90000"/>
              </a:lnSpc>
            </a:pPr>
            <a:r>
              <a:rPr lang="en-US">
                <a:latin typeface="+mj-lt"/>
              </a:rPr>
              <a:t>Brucellosis</a:t>
            </a:r>
          </a:p>
          <a:p>
            <a:pPr eaLnBrk="1" hangingPunct="1">
              <a:lnSpc>
                <a:spcPct val="90000"/>
              </a:lnSpc>
            </a:pPr>
            <a:r>
              <a:rPr lang="en-US">
                <a:latin typeface="+mj-lt"/>
              </a:rPr>
              <a:t>Tuberculosis</a:t>
            </a:r>
          </a:p>
          <a:p>
            <a:pPr eaLnBrk="1" hangingPunct="1">
              <a:lnSpc>
                <a:spcPct val="90000"/>
              </a:lnSpc>
            </a:pPr>
            <a:r>
              <a:rPr lang="en-US">
                <a:latin typeface="+mj-lt"/>
              </a:rPr>
              <a:t>Infective endocarditis </a:t>
            </a:r>
          </a:p>
          <a:p>
            <a:pPr eaLnBrk="1" hangingPunct="1">
              <a:lnSpc>
                <a:spcPct val="90000"/>
              </a:lnSpc>
            </a:pPr>
            <a:r>
              <a:rPr lang="en-US">
                <a:latin typeface="+mj-lt"/>
              </a:rPr>
              <a:t>Lymphoma</a:t>
            </a:r>
          </a:p>
          <a:p>
            <a:pPr eaLnBrk="1" hangingPunct="1">
              <a:lnSpc>
                <a:spcPct val="90000"/>
              </a:lnSpc>
            </a:pPr>
            <a:r>
              <a:rPr lang="en-US">
                <a:latin typeface="+mj-lt"/>
              </a:rPr>
              <a:t>Adult Still's disease </a:t>
            </a:r>
          </a:p>
          <a:p>
            <a:pPr eaLnBrk="1" hangingPunct="1">
              <a:lnSpc>
                <a:spcPct val="90000"/>
              </a:lnSpc>
            </a:pPr>
            <a:r>
              <a:rPr lang="en-US">
                <a:latin typeface="+mj-lt"/>
              </a:rPr>
              <a:t>Malaria</a:t>
            </a:r>
          </a:p>
        </p:txBody>
      </p:sp>
    </p:spTree>
    <p:extLst>
      <p:ext uri="{BB962C8B-B14F-4D97-AF65-F5344CB8AC3E}">
        <p14:creationId xmlns:p14="http://schemas.microsoft.com/office/powerpoint/2010/main" val="171924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116632"/>
            <a:ext cx="2608217" cy="1143000"/>
          </a:xfrm>
          <a:solidFill>
            <a:schemeClr val="accent2"/>
          </a:solidFill>
        </p:spPr>
        <p:txBody>
          <a:bodyPr/>
          <a:lstStyle/>
          <a:p>
            <a:pPr eaLnBrk="1" hangingPunct="1">
              <a:defRPr/>
            </a:pPr>
            <a:r>
              <a:rPr lang="en-US" sz="4000" b="1" i="1" dirty="0">
                <a:solidFill>
                  <a:schemeClr val="accent1"/>
                </a:solidFill>
              </a:rPr>
              <a:t>Treatment</a:t>
            </a:r>
            <a:endParaRPr lang="en-IN" sz="4000" b="1" i="1" dirty="0">
              <a:solidFill>
                <a:schemeClr val="accent1"/>
              </a:solidFill>
            </a:endParaRPr>
          </a:p>
        </p:txBody>
      </p:sp>
      <p:sp>
        <p:nvSpPr>
          <p:cNvPr id="14339" name="Rectangle 3"/>
          <p:cNvSpPr>
            <a:spLocks noGrp="1" noChangeArrowheads="1"/>
          </p:cNvSpPr>
          <p:nvPr>
            <p:ph idx="1"/>
          </p:nvPr>
        </p:nvSpPr>
        <p:spPr>
          <a:xfrm>
            <a:off x="1981200" y="1074832"/>
            <a:ext cx="8229600" cy="5400600"/>
          </a:xfrm>
        </p:spPr>
        <p:txBody>
          <a:bodyPr>
            <a:noAutofit/>
          </a:bodyPr>
          <a:lstStyle/>
          <a:p>
            <a:pPr marL="0" indent="0">
              <a:lnSpc>
                <a:spcPct val="80000"/>
              </a:lnSpc>
              <a:buNone/>
              <a:defRPr/>
            </a:pPr>
            <a:endParaRPr lang="en-IN" dirty="0">
              <a:solidFill>
                <a:srgbClr val="EEECE1">
                  <a:lumMod val="10000"/>
                </a:srgbClr>
              </a:solidFill>
            </a:endParaRPr>
          </a:p>
          <a:p>
            <a:pPr>
              <a:lnSpc>
                <a:spcPct val="80000"/>
              </a:lnSpc>
              <a:defRPr/>
            </a:pPr>
            <a:r>
              <a:rPr lang="en-IN" dirty="0"/>
              <a:t>3rd generation cephalosporins, like Ceftriaxone are effective</a:t>
            </a:r>
          </a:p>
          <a:p>
            <a:pPr>
              <a:lnSpc>
                <a:spcPct val="80000"/>
              </a:lnSpc>
              <a:defRPr/>
            </a:pPr>
            <a:r>
              <a:rPr lang="en-IN" dirty="0"/>
              <a:t>ESBL in Pakistan</a:t>
            </a:r>
          </a:p>
          <a:p>
            <a:pPr marL="0" indent="0">
              <a:lnSpc>
                <a:spcPct val="80000"/>
              </a:lnSpc>
              <a:buNone/>
              <a:defRPr/>
            </a:pPr>
            <a:endParaRPr lang="en-IN" dirty="0"/>
          </a:p>
          <a:p>
            <a:pPr eaLnBrk="1" hangingPunct="1">
              <a:lnSpc>
                <a:spcPct val="80000"/>
              </a:lnSpc>
              <a:defRPr/>
            </a:pPr>
            <a:r>
              <a:rPr lang="en-IN" dirty="0"/>
              <a:t>Fever may continue for several days after starting therapy. </a:t>
            </a:r>
          </a:p>
          <a:p>
            <a:pPr eaLnBrk="1" hangingPunct="1">
              <a:lnSpc>
                <a:spcPct val="80000"/>
              </a:lnSpc>
              <a:defRPr/>
            </a:pPr>
            <a:endParaRPr lang="en-IN" dirty="0"/>
          </a:p>
          <a:p>
            <a:pPr eaLnBrk="1" hangingPunct="1">
              <a:lnSpc>
                <a:spcPct val="80000"/>
              </a:lnSpc>
              <a:defRPr/>
            </a:pPr>
            <a:r>
              <a:rPr lang="en-IN" dirty="0"/>
              <a:t>The majority are cured with antibiotics.</a:t>
            </a:r>
          </a:p>
          <a:p>
            <a:pPr marL="0" indent="0">
              <a:lnSpc>
                <a:spcPct val="80000"/>
              </a:lnSpc>
              <a:buNone/>
              <a:defRPr/>
            </a:pPr>
            <a:endParaRPr lang="en-IN" dirty="0"/>
          </a:p>
          <a:p>
            <a:pPr eaLnBrk="1" hangingPunct="1">
              <a:lnSpc>
                <a:spcPct val="80000"/>
              </a:lnSpc>
              <a:defRPr/>
            </a:pPr>
            <a:r>
              <a:rPr lang="en-IN" dirty="0"/>
              <a:t>10% may relapse.</a:t>
            </a:r>
            <a:br>
              <a:rPr lang="en-IN" dirty="0"/>
            </a:br>
            <a:endParaRPr lang="en-IN" dirty="0"/>
          </a:p>
        </p:txBody>
      </p:sp>
    </p:spTree>
    <p:extLst>
      <p:ext uri="{BB962C8B-B14F-4D97-AF65-F5344CB8AC3E}">
        <p14:creationId xmlns:p14="http://schemas.microsoft.com/office/powerpoint/2010/main" val="360672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73059" y="606220"/>
            <a:ext cx="8568952" cy="1019200"/>
          </a:xfrm>
        </p:spPr>
        <p:txBody>
          <a:bodyPr>
            <a:noAutofit/>
          </a:bodyPr>
          <a:lstStyle/>
          <a:p>
            <a:pPr eaLnBrk="1" hangingPunct="1"/>
            <a:r>
              <a:rPr lang="en-US" b="1" dirty="0">
                <a:solidFill>
                  <a:schemeClr val="accent1"/>
                </a:solidFill>
              </a:rPr>
              <a:t>Prevention and Control</a:t>
            </a:r>
            <a:r>
              <a:rPr lang="en-US" dirty="0">
                <a:solidFill>
                  <a:schemeClr val="accent1"/>
                </a:solidFill>
              </a:rPr>
              <a:t> (WHO,2009)</a:t>
            </a:r>
            <a:br>
              <a:rPr lang="en-US" dirty="0">
                <a:solidFill>
                  <a:srgbClr val="FFFF00"/>
                </a:solidFill>
              </a:rPr>
            </a:br>
            <a:endParaRPr lang="en-US" dirty="0">
              <a:solidFill>
                <a:srgbClr val="FFFF00"/>
              </a:solidFill>
            </a:endParaRPr>
          </a:p>
        </p:txBody>
      </p:sp>
      <p:sp>
        <p:nvSpPr>
          <p:cNvPr id="25603" name="Content Placeholder 2"/>
          <p:cNvSpPr>
            <a:spLocks noGrp="1"/>
          </p:cNvSpPr>
          <p:nvPr>
            <p:ph idx="1"/>
          </p:nvPr>
        </p:nvSpPr>
        <p:spPr>
          <a:xfrm>
            <a:off x="1991544" y="1196752"/>
            <a:ext cx="8424936" cy="4358798"/>
          </a:xfrm>
        </p:spPr>
        <p:txBody>
          <a:bodyPr>
            <a:normAutofit/>
          </a:bodyPr>
          <a:lstStyle/>
          <a:p>
            <a:pPr eaLnBrk="1" hangingPunct="1">
              <a:buFont typeface="Wingdings 2" pitchFamily="18" charset="2"/>
              <a:buNone/>
            </a:pPr>
            <a:endParaRPr lang="en-US" sz="3000" dirty="0"/>
          </a:p>
          <a:p>
            <a:pPr eaLnBrk="1" hangingPunct="1">
              <a:buFont typeface="Wingdings 2" pitchFamily="18" charset="2"/>
              <a:buNone/>
            </a:pPr>
            <a:r>
              <a:rPr lang="en-US" sz="3000" dirty="0"/>
              <a:t>Control measures:</a:t>
            </a:r>
          </a:p>
          <a:p>
            <a:pPr eaLnBrk="1" hangingPunct="1">
              <a:buFont typeface="Arial" charset="0"/>
              <a:buChar char="•"/>
            </a:pPr>
            <a:r>
              <a:rPr lang="en-US" sz="3000" dirty="0"/>
              <a:t>Health education</a:t>
            </a:r>
          </a:p>
          <a:p>
            <a:pPr lvl="0">
              <a:buFont typeface="Arial" charset="0"/>
              <a:buChar char="•"/>
            </a:pPr>
            <a:r>
              <a:rPr lang="en-US" sz="3000" dirty="0"/>
              <a:t>Antibiotic treatment</a:t>
            </a:r>
          </a:p>
          <a:p>
            <a:pPr lvl="0">
              <a:buFont typeface="Arial" charset="0"/>
              <a:buChar char="•"/>
            </a:pPr>
            <a:r>
              <a:rPr lang="en-US" sz="3000" dirty="0"/>
              <a:t>Excluding disease carriers from food handling. </a:t>
            </a:r>
          </a:p>
          <a:p>
            <a:pPr eaLnBrk="1" hangingPunct="1">
              <a:buFont typeface="Arial" charset="0"/>
              <a:buChar char="•"/>
            </a:pPr>
            <a:r>
              <a:rPr lang="en-US" sz="3000" dirty="0"/>
              <a:t>A vaccine is available recommended for travelers to high risk areas. It does not provide full protection.  </a:t>
            </a:r>
          </a:p>
          <a:p>
            <a:pPr eaLnBrk="1" hangingPunct="1">
              <a:buFont typeface="Wingdings 2" pitchFamily="18" charset="2"/>
              <a:buNone/>
            </a:pPr>
            <a:r>
              <a:rPr lang="en-US" sz="3000" dirty="0"/>
              <a:t> </a:t>
            </a:r>
          </a:p>
          <a:p>
            <a:pPr eaLnBrk="1" hangingPunct="1">
              <a:buFont typeface="Arial" charset="0"/>
              <a:buChar char="•"/>
            </a:pPr>
            <a:endParaRPr lang="en-US" dirty="0"/>
          </a:p>
        </p:txBody>
      </p:sp>
    </p:spTree>
    <p:extLst>
      <p:ext uri="{BB962C8B-B14F-4D97-AF65-F5344CB8AC3E}">
        <p14:creationId xmlns:p14="http://schemas.microsoft.com/office/powerpoint/2010/main" val="3611589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893D-A0DF-0948-9833-3E497208D7A0}"/>
              </a:ext>
            </a:extLst>
          </p:cNvPr>
          <p:cNvSpPr>
            <a:spLocks noGrp="1"/>
          </p:cNvSpPr>
          <p:nvPr>
            <p:ph type="title"/>
          </p:nvPr>
        </p:nvSpPr>
        <p:spPr>
          <a:xfrm>
            <a:off x="838200" y="365125"/>
            <a:ext cx="3385457" cy="1325563"/>
          </a:xfrm>
          <a:solidFill>
            <a:schemeClr val="accent1"/>
          </a:solidFill>
        </p:spPr>
        <p:txBody>
          <a:bodyPr/>
          <a:lstStyle/>
          <a:p>
            <a:r>
              <a:rPr lang="en-US" dirty="0">
                <a:solidFill>
                  <a:schemeClr val="accent2"/>
                </a:solidFill>
              </a:rPr>
              <a:t>Brucellosis</a:t>
            </a:r>
            <a:endParaRPr lang="en-US" dirty="0"/>
          </a:p>
        </p:txBody>
      </p:sp>
      <p:pic>
        <p:nvPicPr>
          <p:cNvPr id="4" name="Content Placeholder 3">
            <a:extLst>
              <a:ext uri="{FF2B5EF4-FFF2-40B4-BE49-F238E27FC236}">
                <a16:creationId xmlns:a16="http://schemas.microsoft.com/office/drawing/2014/main" id="{6947DD12-7649-634E-88C4-ABC57D4FE65F}"/>
              </a:ext>
            </a:extLst>
          </p:cNvPr>
          <p:cNvPicPr>
            <a:picLocks noGrp="1" noChangeAspect="1"/>
          </p:cNvPicPr>
          <p:nvPr>
            <p:ph idx="1"/>
          </p:nvPr>
        </p:nvPicPr>
        <p:blipFill>
          <a:blip r:embed="rId2"/>
          <a:stretch>
            <a:fillRect/>
          </a:stretch>
        </p:blipFill>
        <p:spPr>
          <a:xfrm>
            <a:off x="4292600" y="1867694"/>
            <a:ext cx="3606800" cy="4267200"/>
          </a:xfrm>
          <a:prstGeom prst="rect">
            <a:avLst/>
          </a:prstGeom>
        </p:spPr>
      </p:pic>
    </p:spTree>
    <p:extLst>
      <p:ext uri="{BB962C8B-B14F-4D97-AF65-F5344CB8AC3E}">
        <p14:creationId xmlns:p14="http://schemas.microsoft.com/office/powerpoint/2010/main" val="2439734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365125"/>
            <a:ext cx="3159034" cy="1325563"/>
          </a:xfrm>
          <a:solidFill>
            <a:schemeClr val="accent1"/>
          </a:solidFill>
        </p:spPr>
        <p:txBody>
          <a:bodyPr/>
          <a:lstStyle/>
          <a:p>
            <a:r>
              <a:rPr lang="en-US" dirty="0">
                <a:solidFill>
                  <a:schemeClr val="accent2"/>
                </a:solidFill>
              </a:rPr>
              <a:t>Brucellosis</a:t>
            </a:r>
          </a:p>
        </p:txBody>
      </p:sp>
      <p:sp>
        <p:nvSpPr>
          <p:cNvPr id="8195" name="Rectangle 3"/>
          <p:cNvSpPr>
            <a:spLocks noGrp="1" noChangeArrowheads="1"/>
          </p:cNvSpPr>
          <p:nvPr>
            <p:ph idx="1"/>
          </p:nvPr>
        </p:nvSpPr>
        <p:spPr/>
        <p:txBody>
          <a:bodyPr>
            <a:normAutofit/>
          </a:bodyPr>
          <a:lstStyle/>
          <a:p>
            <a:pPr algn="l">
              <a:defRPr/>
            </a:pPr>
            <a:r>
              <a:rPr lang="en-US" sz="3600" dirty="0"/>
              <a:t>Systemic febrile illness</a:t>
            </a:r>
          </a:p>
          <a:p>
            <a:pPr algn="l">
              <a:defRPr/>
            </a:pPr>
            <a:r>
              <a:rPr lang="en-US" sz="3600" dirty="0"/>
              <a:t>Zoonosis. </a:t>
            </a:r>
          </a:p>
          <a:p>
            <a:pPr algn="l">
              <a:defRPr/>
            </a:pPr>
            <a:r>
              <a:rPr lang="en-US" sz="3600" dirty="0"/>
              <a:t>B. </a:t>
            </a:r>
            <a:r>
              <a:rPr lang="en-US" sz="3600" dirty="0" err="1"/>
              <a:t>melitensis</a:t>
            </a:r>
            <a:r>
              <a:rPr lang="en-US" sz="3600" dirty="0"/>
              <a:t> and B. abortus  are the most frequent. </a:t>
            </a:r>
          </a:p>
          <a:p>
            <a:pPr>
              <a:defRPr/>
            </a:pPr>
            <a:r>
              <a:rPr lang="en-US" sz="3600" dirty="0"/>
              <a:t>The incubation period is 1 – 4 weeks. </a:t>
            </a:r>
            <a:endParaRPr lang="en-US" sz="4000" dirty="0"/>
          </a:p>
          <a:p>
            <a:pPr marL="274320" indent="-274320">
              <a:buNone/>
              <a:defRPr/>
            </a:pPr>
            <a:endParaRPr lang="en-US" sz="4000" dirty="0"/>
          </a:p>
        </p:txBody>
      </p:sp>
    </p:spTree>
    <p:extLst>
      <p:ext uri="{BB962C8B-B14F-4D97-AF65-F5344CB8AC3E}">
        <p14:creationId xmlns:p14="http://schemas.microsoft.com/office/powerpoint/2010/main" val="449851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38200" y="365125"/>
            <a:ext cx="3307080" cy="1325563"/>
          </a:xfrm>
          <a:solidFill>
            <a:schemeClr val="accent1"/>
          </a:solidFill>
        </p:spPr>
        <p:txBody>
          <a:bodyPr>
            <a:normAutofit/>
          </a:bodyPr>
          <a:lstStyle/>
          <a:p>
            <a:pPr eaLnBrk="1" hangingPunct="1"/>
            <a:r>
              <a:rPr lang="en-US" sz="4000" i="1" dirty="0">
                <a:solidFill>
                  <a:schemeClr val="accent2"/>
                </a:solidFill>
              </a:rPr>
              <a:t>Transmission</a:t>
            </a:r>
          </a:p>
        </p:txBody>
      </p:sp>
      <p:sp>
        <p:nvSpPr>
          <p:cNvPr id="7171" name="Rectangle 3"/>
          <p:cNvSpPr>
            <a:spLocks noGrp="1" noChangeArrowheads="1"/>
          </p:cNvSpPr>
          <p:nvPr>
            <p:ph idx="1"/>
          </p:nvPr>
        </p:nvSpPr>
        <p:spPr/>
        <p:txBody>
          <a:bodyPr/>
          <a:lstStyle/>
          <a:p>
            <a:pPr eaLnBrk="1" hangingPunct="1">
              <a:lnSpc>
                <a:spcPct val="90000"/>
              </a:lnSpc>
              <a:buFontTx/>
              <a:buNone/>
            </a:pPr>
            <a:r>
              <a:rPr lang="en-US" dirty="0"/>
              <a:t>Infection transmitted to humans by:</a:t>
            </a:r>
          </a:p>
          <a:p>
            <a:pPr eaLnBrk="1" hangingPunct="1">
              <a:lnSpc>
                <a:spcPct val="90000"/>
              </a:lnSpc>
              <a:buFontTx/>
              <a:buNone/>
            </a:pPr>
            <a:r>
              <a:rPr lang="en-US" dirty="0">
                <a:sym typeface="Wingdings" pitchFamily="2" charset="2"/>
              </a:rPr>
              <a:t> </a:t>
            </a:r>
            <a:r>
              <a:rPr lang="en-US" dirty="0"/>
              <a:t>contact with </a:t>
            </a:r>
            <a:r>
              <a:rPr lang="en-US" dirty="0">
                <a:solidFill>
                  <a:schemeClr val="accent2"/>
                </a:solidFill>
              </a:rPr>
              <a:t>fluids or meat from infected animals </a:t>
            </a:r>
            <a:r>
              <a:rPr lang="en-US" dirty="0"/>
              <a:t>(sheep, cattle, goats, camels) </a:t>
            </a:r>
          </a:p>
          <a:p>
            <a:pPr eaLnBrk="1" hangingPunct="1">
              <a:lnSpc>
                <a:spcPct val="90000"/>
              </a:lnSpc>
              <a:buFont typeface="Wingdings" pitchFamily="2" charset="2"/>
              <a:buChar char="à"/>
            </a:pPr>
            <a:r>
              <a:rPr lang="en-US" dirty="0">
                <a:sym typeface="Wingdings" pitchFamily="2" charset="2"/>
              </a:rPr>
              <a:t>eating </a:t>
            </a:r>
            <a:r>
              <a:rPr lang="en-US" dirty="0"/>
              <a:t> food products such as unpasteurized milk and cheese(can stay viable for 90 days)</a:t>
            </a:r>
          </a:p>
          <a:p>
            <a:pPr marL="0" indent="0" eaLnBrk="1" hangingPunct="1">
              <a:lnSpc>
                <a:spcPct val="90000"/>
              </a:lnSpc>
              <a:buNone/>
            </a:pPr>
            <a:r>
              <a:rPr lang="en-US" dirty="0"/>
              <a:t>Partially cocked liver!!!!</a:t>
            </a:r>
          </a:p>
          <a:p>
            <a:pPr marL="0" indent="0" eaLnBrk="1" hangingPunct="1">
              <a:lnSpc>
                <a:spcPct val="90000"/>
              </a:lnSpc>
              <a:buNone/>
            </a:pPr>
            <a:endParaRPr lang="en-US" dirty="0"/>
          </a:p>
          <a:p>
            <a:pPr eaLnBrk="1" hangingPunct="1">
              <a:lnSpc>
                <a:spcPct val="90000"/>
              </a:lnSpc>
              <a:buFontTx/>
              <a:buNone/>
            </a:pPr>
            <a:r>
              <a:rPr lang="en-US" dirty="0">
                <a:sym typeface="Wingdings" pitchFamily="2" charset="2"/>
              </a:rPr>
              <a:t>need biosafety level 4 for culture (bioterrorism) </a:t>
            </a:r>
            <a:endParaRPr lang="en-US" dirty="0"/>
          </a:p>
        </p:txBody>
      </p:sp>
      <p:pic>
        <p:nvPicPr>
          <p:cNvPr id="2" name="Picture 1">
            <a:extLst>
              <a:ext uri="{FF2B5EF4-FFF2-40B4-BE49-F238E27FC236}">
                <a16:creationId xmlns:a16="http://schemas.microsoft.com/office/drawing/2014/main" id="{2C59FD88-FB15-3648-AB87-CE209461FCFC}"/>
              </a:ext>
            </a:extLst>
          </p:cNvPr>
          <p:cNvPicPr>
            <a:picLocks noChangeAspect="1"/>
          </p:cNvPicPr>
          <p:nvPr/>
        </p:nvPicPr>
        <p:blipFill>
          <a:blip r:embed="rId2"/>
          <a:stretch>
            <a:fillRect/>
          </a:stretch>
        </p:blipFill>
        <p:spPr>
          <a:xfrm>
            <a:off x="4868091" y="3737429"/>
            <a:ext cx="1611084" cy="1342570"/>
          </a:xfrm>
          <a:prstGeom prst="rect">
            <a:avLst/>
          </a:prstGeom>
        </p:spPr>
      </p:pic>
    </p:spTree>
    <p:extLst>
      <p:ext uri="{BB962C8B-B14F-4D97-AF65-F5344CB8AC3E}">
        <p14:creationId xmlns:p14="http://schemas.microsoft.com/office/powerpoint/2010/main" val="221297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971A-2229-814E-92D7-595A8069C8C0}"/>
              </a:ext>
            </a:extLst>
          </p:cNvPr>
          <p:cNvSpPr>
            <a:spLocks noGrp="1"/>
          </p:cNvSpPr>
          <p:nvPr>
            <p:ph type="title"/>
          </p:nvPr>
        </p:nvSpPr>
        <p:spPr/>
        <p:txBody>
          <a:bodyPr/>
          <a:lstStyle/>
          <a:p>
            <a:r>
              <a:rPr lang="en-US" b="1" dirty="0"/>
              <a:t>Objectives: </a:t>
            </a:r>
            <a:br>
              <a:rPr lang="en-US" dirty="0"/>
            </a:br>
            <a:endParaRPr lang="en-US" dirty="0"/>
          </a:p>
        </p:txBody>
      </p:sp>
      <p:sp>
        <p:nvSpPr>
          <p:cNvPr id="3" name="Content Placeholder 2">
            <a:extLst>
              <a:ext uri="{FF2B5EF4-FFF2-40B4-BE49-F238E27FC236}">
                <a16:creationId xmlns:a16="http://schemas.microsoft.com/office/drawing/2014/main" id="{7499B1C0-2B75-1045-92C2-8EAFBF91168F}"/>
              </a:ext>
            </a:extLst>
          </p:cNvPr>
          <p:cNvSpPr>
            <a:spLocks noGrp="1"/>
          </p:cNvSpPr>
          <p:nvPr>
            <p:ph idx="1"/>
          </p:nvPr>
        </p:nvSpPr>
        <p:spPr/>
        <p:txBody>
          <a:bodyPr>
            <a:normAutofit/>
          </a:bodyPr>
          <a:lstStyle/>
          <a:p>
            <a:pPr marL="0" indent="0">
              <a:buNone/>
            </a:pPr>
            <a:r>
              <a:rPr lang="en-US" dirty="0"/>
              <a:t>By the end of the lecture the student should be able to:</a:t>
            </a:r>
          </a:p>
          <a:p>
            <a:pPr marL="514350" lvl="0" indent="-514350">
              <a:buFont typeface="+mj-lt"/>
              <a:buAutoNum type="arabicPeriod"/>
            </a:pPr>
            <a:r>
              <a:rPr lang="en-US" dirty="0"/>
              <a:t>Common terminology describing Endemicity.</a:t>
            </a:r>
          </a:p>
          <a:p>
            <a:pPr marL="514350" lvl="0" indent="-514350">
              <a:buFont typeface="+mj-lt"/>
              <a:buAutoNum type="arabicPeriod"/>
            </a:pPr>
            <a:r>
              <a:rPr lang="en-US" dirty="0"/>
              <a:t> Common Endemic disease in KSA: especially typhoid, Brucella.</a:t>
            </a:r>
          </a:p>
          <a:p>
            <a:pPr marL="514350" lvl="0" indent="-514350">
              <a:buFont typeface="+mj-lt"/>
              <a:buAutoNum type="arabicPeriod"/>
            </a:pPr>
            <a:r>
              <a:rPr lang="en-US" dirty="0"/>
              <a:t>Viral hemorrhagic fever (Dengue, RVF, KHV).</a:t>
            </a:r>
          </a:p>
          <a:p>
            <a:pPr marL="514350" lvl="0" indent="-514350">
              <a:buFont typeface="+mj-lt"/>
              <a:buAutoNum type="arabicPeriod"/>
            </a:pPr>
            <a:r>
              <a:rPr lang="en-US" dirty="0"/>
              <a:t>Leishmaniasis, MERS-COV,covid-19 Malaria</a:t>
            </a:r>
          </a:p>
          <a:p>
            <a:pPr marL="514350" lvl="0" indent="-514350">
              <a:buFont typeface="+mj-lt"/>
              <a:buAutoNum type="arabicPeriod"/>
            </a:pPr>
            <a:r>
              <a:rPr lang="en-US" dirty="0"/>
              <a:t>For each endemic diseases:  Epidemiology, Pathogenesis, Clinical features, Complications, Diagnostic workup, Differential diagnosis, Treatment &amp; prevention</a:t>
            </a:r>
          </a:p>
          <a:p>
            <a:endParaRPr lang="en-US" dirty="0"/>
          </a:p>
        </p:txBody>
      </p:sp>
    </p:spTree>
    <p:extLst>
      <p:ext uri="{BB962C8B-B14F-4D97-AF65-F5344CB8AC3E}">
        <p14:creationId xmlns:p14="http://schemas.microsoft.com/office/powerpoint/2010/main" val="1389102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289663" cy="1325563"/>
          </a:xfrm>
          <a:solidFill>
            <a:schemeClr val="accent1"/>
          </a:solidFill>
        </p:spPr>
        <p:txBody>
          <a:bodyPr/>
          <a:lstStyle/>
          <a:p>
            <a:r>
              <a:rPr lang="en-US" i="1" dirty="0">
                <a:solidFill>
                  <a:schemeClr val="accent2"/>
                </a:solidFill>
              </a:rPr>
              <a:t>Pathogenesis</a:t>
            </a:r>
            <a:endParaRPr lang="en-US" dirty="0">
              <a:solidFill>
                <a:schemeClr val="accent2"/>
              </a:solidFill>
            </a:endParaRPr>
          </a:p>
        </p:txBody>
      </p:sp>
      <p:sp>
        <p:nvSpPr>
          <p:cNvPr id="3" name="Content Placeholder 2"/>
          <p:cNvSpPr>
            <a:spLocks noGrp="1"/>
          </p:cNvSpPr>
          <p:nvPr>
            <p:ph idx="1"/>
          </p:nvPr>
        </p:nvSpPr>
        <p:spPr/>
        <p:txBody>
          <a:bodyPr/>
          <a:lstStyle/>
          <a:p>
            <a:r>
              <a:rPr lang="en-US" sz="3200"/>
              <a:t>Enters the body</a:t>
            </a:r>
          </a:p>
          <a:p>
            <a:r>
              <a:rPr lang="en-US" sz="3200"/>
              <a:t>To lymph nodes</a:t>
            </a:r>
          </a:p>
          <a:p>
            <a:r>
              <a:rPr lang="en-US" sz="3200"/>
              <a:t>To blood stream </a:t>
            </a:r>
          </a:p>
          <a:p>
            <a:r>
              <a:rPr lang="en-US" sz="3200" err="1"/>
              <a:t>Reticulo</a:t>
            </a:r>
            <a:r>
              <a:rPr lang="en-US" sz="3200"/>
              <a:t>-endothelial System</a:t>
            </a:r>
          </a:p>
          <a:p>
            <a:r>
              <a:rPr lang="en-US" sz="3200"/>
              <a:t>Blood</a:t>
            </a:r>
          </a:p>
          <a:p>
            <a:r>
              <a:rPr lang="en-US" sz="3200"/>
              <a:t>Any organ</a:t>
            </a:r>
          </a:p>
          <a:p>
            <a:pPr marL="0" indent="0">
              <a:buNone/>
            </a:pPr>
            <a:endParaRPr lang="en-US"/>
          </a:p>
        </p:txBody>
      </p:sp>
    </p:spTree>
    <p:extLst>
      <p:ext uri="{BB962C8B-B14F-4D97-AF65-F5344CB8AC3E}">
        <p14:creationId xmlns:p14="http://schemas.microsoft.com/office/powerpoint/2010/main" val="224356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38200" y="365125"/>
            <a:ext cx="5684520" cy="1325563"/>
          </a:xfrm>
          <a:solidFill>
            <a:schemeClr val="accent1"/>
          </a:solidFill>
        </p:spPr>
        <p:txBody>
          <a:bodyPr>
            <a:normAutofit/>
          </a:bodyPr>
          <a:lstStyle/>
          <a:p>
            <a:r>
              <a:rPr lang="en-US" sz="4000" i="1" dirty="0">
                <a:solidFill>
                  <a:schemeClr val="accent2"/>
                </a:solidFill>
              </a:rPr>
              <a:t>Clinical Manifestations</a:t>
            </a:r>
          </a:p>
        </p:txBody>
      </p:sp>
      <p:sp>
        <p:nvSpPr>
          <p:cNvPr id="15363" name="Rectangle 3"/>
          <p:cNvSpPr>
            <a:spLocks noGrp="1" noChangeArrowheads="1"/>
          </p:cNvSpPr>
          <p:nvPr>
            <p:ph idx="1"/>
          </p:nvPr>
        </p:nvSpPr>
        <p:spPr/>
        <p:txBody>
          <a:bodyPr>
            <a:normAutofit fontScale="25000" lnSpcReduction="20000"/>
          </a:bodyPr>
          <a:lstStyle/>
          <a:p>
            <a:pPr marL="0" indent="0">
              <a:buNone/>
            </a:pPr>
            <a:endParaRPr lang="en-US" sz="3500">
              <a:solidFill>
                <a:schemeClr val="tx1">
                  <a:lumMod val="95000"/>
                  <a:lumOff val="5000"/>
                </a:schemeClr>
              </a:solidFill>
            </a:endParaRPr>
          </a:p>
          <a:p>
            <a:r>
              <a:rPr lang="en-US" sz="12800">
                <a:solidFill>
                  <a:schemeClr val="tx1">
                    <a:lumMod val="95000"/>
                    <a:lumOff val="5000"/>
                  </a:schemeClr>
                </a:solidFill>
              </a:rPr>
              <a:t>Symptoms :</a:t>
            </a:r>
          </a:p>
          <a:p>
            <a:pPr marL="0" indent="0">
              <a:buNone/>
            </a:pPr>
            <a:r>
              <a:rPr lang="en-US" sz="12800">
                <a:solidFill>
                  <a:schemeClr val="tx1">
                    <a:lumMod val="95000"/>
                    <a:lumOff val="5000"/>
                  </a:schemeClr>
                </a:solidFill>
              </a:rPr>
              <a:t>                       	Fever,  Night sweats, Fatigue</a:t>
            </a:r>
          </a:p>
          <a:p>
            <a:pPr marL="0" indent="0">
              <a:buNone/>
            </a:pPr>
            <a:r>
              <a:rPr lang="en-US" sz="12800">
                <a:solidFill>
                  <a:schemeClr val="tx1">
                    <a:lumMod val="95000"/>
                    <a:lumOff val="5000"/>
                  </a:schemeClr>
                </a:solidFill>
              </a:rPr>
              <a:t>                       	Anorexia, Weight loss</a:t>
            </a:r>
          </a:p>
          <a:p>
            <a:pPr marL="0" indent="0">
              <a:buNone/>
            </a:pPr>
            <a:r>
              <a:rPr lang="en-US" sz="12800">
                <a:solidFill>
                  <a:schemeClr val="tx1">
                    <a:lumMod val="95000"/>
                    <a:lumOff val="5000"/>
                  </a:schemeClr>
                </a:solidFill>
              </a:rPr>
              <a:t>                       	Arthralgia ,Low back pain </a:t>
            </a:r>
          </a:p>
          <a:p>
            <a:pPr marL="0" indent="0">
              <a:buNone/>
            </a:pPr>
            <a:r>
              <a:rPr lang="en-US" sz="12800">
                <a:solidFill>
                  <a:schemeClr val="tx1">
                    <a:lumMod val="95000"/>
                    <a:lumOff val="5000"/>
                  </a:schemeClr>
                </a:solidFill>
              </a:rPr>
              <a:t>                      	Depression</a:t>
            </a:r>
          </a:p>
          <a:p>
            <a:r>
              <a:rPr lang="en-US" sz="12800">
                <a:solidFill>
                  <a:schemeClr val="tx1">
                    <a:lumMod val="95000"/>
                    <a:lumOff val="5000"/>
                  </a:schemeClr>
                </a:solidFill>
              </a:rPr>
              <a:t>Signs: </a:t>
            </a:r>
          </a:p>
          <a:p>
            <a:pPr>
              <a:buNone/>
            </a:pPr>
            <a:r>
              <a:rPr lang="en-US" sz="12800">
                <a:solidFill>
                  <a:schemeClr val="tx1">
                    <a:lumMod val="95000"/>
                    <a:lumOff val="5000"/>
                  </a:schemeClr>
                </a:solidFill>
              </a:rPr>
              <a:t>                  	</a:t>
            </a:r>
            <a:r>
              <a:rPr lang="en-US" sz="12800">
                <a:sym typeface="Wingdings" pitchFamily="2" charset="2"/>
              </a:rPr>
              <a:t>Arthritis</a:t>
            </a:r>
          </a:p>
          <a:p>
            <a:pPr>
              <a:buNone/>
            </a:pPr>
            <a:r>
              <a:rPr lang="en-US" sz="12800">
                <a:sym typeface="Wingdings" pitchFamily="2" charset="2"/>
              </a:rPr>
              <a:t>           </a:t>
            </a:r>
            <a:r>
              <a:rPr lang="en-US" sz="12800"/>
              <a:t>       	Lymphadenopathy </a:t>
            </a:r>
          </a:p>
          <a:p>
            <a:pPr>
              <a:buNone/>
            </a:pPr>
            <a:r>
              <a:rPr lang="en-US" sz="12800"/>
              <a:t>                  	Hepatosplenomegaly  </a:t>
            </a:r>
          </a:p>
          <a:p>
            <a:pPr marL="0" indent="0">
              <a:buNone/>
            </a:pPr>
            <a:r>
              <a:rPr lang="en-US" sz="7400">
                <a:solidFill>
                  <a:schemeClr val="tx1">
                    <a:lumMod val="95000"/>
                    <a:lumOff val="5000"/>
                  </a:schemeClr>
                </a:solidFill>
              </a:rPr>
              <a:t>     </a:t>
            </a:r>
          </a:p>
          <a:p>
            <a:pPr marL="0" indent="0">
              <a:buNone/>
            </a:pPr>
            <a:endParaRPr lang="en-US" sz="3500">
              <a:solidFill>
                <a:schemeClr val="tx1">
                  <a:lumMod val="95000"/>
                  <a:lumOff val="5000"/>
                </a:schemeClr>
              </a:solidFill>
            </a:endParaRPr>
          </a:p>
          <a:p>
            <a:pPr eaLnBrk="1" hangingPunct="1"/>
            <a:endParaRPr lang="en-US"/>
          </a:p>
          <a:p>
            <a:pPr eaLnBrk="1" hangingPunct="1">
              <a:buFont typeface="Wingdings 2" pitchFamily="18" charset="2"/>
              <a:buNone/>
            </a:pPr>
            <a:r>
              <a:rPr lang="en-US"/>
              <a:t> </a:t>
            </a:r>
          </a:p>
        </p:txBody>
      </p:sp>
    </p:spTree>
    <p:extLst>
      <p:ext uri="{BB962C8B-B14F-4D97-AF65-F5344CB8AC3E}">
        <p14:creationId xmlns:p14="http://schemas.microsoft.com/office/powerpoint/2010/main" val="3959295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38200" y="365125"/>
            <a:ext cx="5153297" cy="1325563"/>
          </a:xfrm>
          <a:solidFill>
            <a:schemeClr val="accent1"/>
          </a:solidFill>
        </p:spPr>
        <p:txBody>
          <a:bodyPr>
            <a:normAutofit/>
          </a:bodyPr>
          <a:lstStyle/>
          <a:p>
            <a:pPr eaLnBrk="1" hangingPunct="1"/>
            <a:r>
              <a:rPr lang="en-US" sz="4000" i="1" dirty="0">
                <a:solidFill>
                  <a:schemeClr val="accent2"/>
                </a:solidFill>
              </a:rPr>
              <a:t>Localized Brucellosis</a:t>
            </a:r>
          </a:p>
        </p:txBody>
      </p:sp>
      <p:sp>
        <p:nvSpPr>
          <p:cNvPr id="18435" name="Rectangle 3"/>
          <p:cNvSpPr>
            <a:spLocks noGrp="1" noChangeArrowheads="1"/>
          </p:cNvSpPr>
          <p:nvPr>
            <p:ph idx="1"/>
          </p:nvPr>
        </p:nvSpPr>
        <p:spPr/>
        <p:txBody>
          <a:bodyPr>
            <a:normAutofit/>
          </a:bodyPr>
          <a:lstStyle/>
          <a:p>
            <a:pPr eaLnBrk="1" hangingPunct="1">
              <a:lnSpc>
                <a:spcPct val="90000"/>
              </a:lnSpc>
            </a:pPr>
            <a:r>
              <a:rPr lang="en-US" sz="3200" dirty="0">
                <a:solidFill>
                  <a:schemeClr val="tx1">
                    <a:lumMod val="95000"/>
                    <a:lumOff val="5000"/>
                  </a:schemeClr>
                </a:solidFill>
              </a:rPr>
              <a:t>Osteoarticular disease: especially sacroiliitis, vertebral spondylitis and large joints arthritis</a:t>
            </a:r>
          </a:p>
          <a:p>
            <a:pPr eaLnBrk="1" hangingPunct="1">
              <a:lnSpc>
                <a:spcPct val="90000"/>
              </a:lnSpc>
            </a:pPr>
            <a:r>
              <a:rPr lang="en-US" sz="3200" dirty="0">
                <a:solidFill>
                  <a:schemeClr val="tx1">
                    <a:lumMod val="95000"/>
                    <a:lumOff val="5000"/>
                  </a:schemeClr>
                </a:solidFill>
              </a:rPr>
              <a:t>Genitourinary disease, especially </a:t>
            </a:r>
            <a:r>
              <a:rPr lang="en-US" sz="3200" dirty="0" err="1">
                <a:solidFill>
                  <a:schemeClr val="tx1">
                    <a:lumMod val="95000"/>
                    <a:lumOff val="5000"/>
                  </a:schemeClr>
                </a:solidFill>
              </a:rPr>
              <a:t>epididymo</a:t>
            </a:r>
            <a:r>
              <a:rPr lang="en-US" sz="3200" dirty="0">
                <a:solidFill>
                  <a:schemeClr val="tx1">
                    <a:lumMod val="95000"/>
                    <a:lumOff val="5000"/>
                  </a:schemeClr>
                </a:solidFill>
              </a:rPr>
              <a:t>-orchitis</a:t>
            </a:r>
          </a:p>
          <a:p>
            <a:pPr>
              <a:lnSpc>
                <a:spcPct val="90000"/>
              </a:lnSpc>
            </a:pPr>
            <a:r>
              <a:rPr lang="en-US" sz="3200" dirty="0">
                <a:solidFill>
                  <a:schemeClr val="tx1">
                    <a:lumMod val="95000"/>
                    <a:lumOff val="5000"/>
                  </a:schemeClr>
                </a:solidFill>
              </a:rPr>
              <a:t>Neurobrucellosis, usually presenting as meningitis, radiculopathy.</a:t>
            </a:r>
          </a:p>
          <a:p>
            <a:pPr>
              <a:lnSpc>
                <a:spcPct val="90000"/>
              </a:lnSpc>
            </a:pPr>
            <a:r>
              <a:rPr lang="en-US" sz="3200" dirty="0">
                <a:solidFill>
                  <a:schemeClr val="tx1">
                    <a:lumMod val="95000"/>
                    <a:lumOff val="5000"/>
                  </a:schemeClr>
                </a:solidFill>
              </a:rPr>
              <a:t>Abscess involving the liver, spleen, abdomen.</a:t>
            </a:r>
          </a:p>
          <a:p>
            <a:pPr marL="0" indent="0">
              <a:buNone/>
            </a:pPr>
            <a:r>
              <a:rPr lang="en-US" sz="3200" dirty="0">
                <a:solidFill>
                  <a:schemeClr val="tx1">
                    <a:lumMod val="95000"/>
                    <a:lumOff val="5000"/>
                  </a:schemeClr>
                </a:solidFill>
              </a:rPr>
              <a:t> </a:t>
            </a:r>
          </a:p>
          <a:p>
            <a:pPr eaLnBrk="1" hangingPunct="1">
              <a:lnSpc>
                <a:spcPct val="90000"/>
              </a:lnSpc>
            </a:pPr>
            <a:endParaRPr lang="en-US" sz="3200" dirty="0"/>
          </a:p>
          <a:p>
            <a:pPr eaLnBrk="1" hangingPunct="1">
              <a:lnSpc>
                <a:spcPct val="90000"/>
              </a:lnSpc>
            </a:pPr>
            <a:endParaRPr lang="en-US" sz="3200" dirty="0"/>
          </a:p>
        </p:txBody>
      </p:sp>
    </p:spTree>
    <p:extLst>
      <p:ext uri="{BB962C8B-B14F-4D97-AF65-F5344CB8AC3E}">
        <p14:creationId xmlns:p14="http://schemas.microsoft.com/office/powerpoint/2010/main" val="1029001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38200" y="365125"/>
            <a:ext cx="3690257" cy="1325563"/>
          </a:xfrm>
          <a:solidFill>
            <a:schemeClr val="accent1"/>
          </a:solidFill>
        </p:spPr>
        <p:txBody>
          <a:bodyPr/>
          <a:lstStyle/>
          <a:p>
            <a:pPr eaLnBrk="1" hangingPunct="1"/>
            <a:r>
              <a:rPr lang="en-GB" dirty="0">
                <a:solidFill>
                  <a:schemeClr val="accent2"/>
                </a:solidFill>
              </a:rPr>
              <a:t>DDX</a:t>
            </a:r>
          </a:p>
        </p:txBody>
      </p:sp>
      <p:sp>
        <p:nvSpPr>
          <p:cNvPr id="20483" name="Content Placeholder 2"/>
          <p:cNvSpPr>
            <a:spLocks noGrp="1"/>
          </p:cNvSpPr>
          <p:nvPr>
            <p:ph idx="1"/>
          </p:nvPr>
        </p:nvSpPr>
        <p:spPr/>
        <p:txBody>
          <a:bodyPr/>
          <a:lstStyle/>
          <a:p>
            <a:pPr eaLnBrk="1" hangingPunct="1"/>
            <a:r>
              <a:rPr lang="en-GB" sz="3200"/>
              <a:t>Typhoid fever</a:t>
            </a:r>
          </a:p>
          <a:p>
            <a:pPr eaLnBrk="1" hangingPunct="1"/>
            <a:r>
              <a:rPr lang="en-GB" sz="3200"/>
              <a:t>Tuberculosis</a:t>
            </a:r>
          </a:p>
          <a:p>
            <a:pPr eaLnBrk="1" hangingPunct="1"/>
            <a:r>
              <a:rPr lang="en-GB" sz="3200"/>
              <a:t>Infective endocarditis</a:t>
            </a:r>
          </a:p>
          <a:p>
            <a:pPr eaLnBrk="1" hangingPunct="1"/>
            <a:r>
              <a:rPr lang="en-GB" sz="3200"/>
              <a:t>Collagen vascular disease</a:t>
            </a:r>
          </a:p>
          <a:p>
            <a:pPr eaLnBrk="1" hangingPunct="1"/>
            <a:r>
              <a:rPr lang="en-GB" sz="3200"/>
              <a:t>lymphoma</a:t>
            </a:r>
          </a:p>
          <a:p>
            <a:pPr marL="0" indent="0">
              <a:buNone/>
            </a:pPr>
            <a:endParaRPr lang="en-GB"/>
          </a:p>
          <a:p>
            <a:pPr eaLnBrk="1" hangingPunct="1"/>
            <a:endParaRPr lang="en-GB"/>
          </a:p>
        </p:txBody>
      </p:sp>
    </p:spTree>
    <p:extLst>
      <p:ext uri="{BB962C8B-B14F-4D97-AF65-F5344CB8AC3E}">
        <p14:creationId xmlns:p14="http://schemas.microsoft.com/office/powerpoint/2010/main" val="2645072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a:xfrm>
            <a:off x="1847530" y="228600"/>
            <a:ext cx="3560494" cy="990600"/>
          </a:xfrm>
          <a:solidFill>
            <a:schemeClr val="accent1"/>
          </a:solidFill>
          <a:ln cap="flat">
            <a:noFill/>
          </a:ln>
        </p:spPr>
        <p:txBody>
          <a:bodyPr/>
          <a:lstStyle/>
          <a:p>
            <a:pPr>
              <a:defRPr/>
            </a:pPr>
            <a:r>
              <a:rPr lang="en-US" sz="4000" i="1" dirty="0">
                <a:solidFill>
                  <a:schemeClr val="accent2"/>
                </a:solidFill>
              </a:rPr>
              <a:t>Investigations</a:t>
            </a:r>
          </a:p>
        </p:txBody>
      </p:sp>
      <p:sp>
        <p:nvSpPr>
          <p:cNvPr id="52227" name="Rectangle 3"/>
          <p:cNvSpPr>
            <a:spLocks noGrp="1" noChangeArrowheads="1"/>
          </p:cNvSpPr>
          <p:nvPr>
            <p:ph idx="1"/>
          </p:nvPr>
        </p:nvSpPr>
        <p:spPr>
          <a:xfrm>
            <a:off x="1487488" y="1052737"/>
            <a:ext cx="8496944" cy="4973594"/>
          </a:xfrm>
        </p:spPr>
        <p:txBody>
          <a:bodyPr>
            <a:normAutofit/>
          </a:bodyPr>
          <a:lstStyle/>
          <a:p>
            <a:pPr marL="0" indent="0">
              <a:buNone/>
              <a:defRPr/>
            </a:pPr>
            <a:endParaRPr lang="en-US" sz="3200" dirty="0"/>
          </a:p>
          <a:p>
            <a:pPr lvl="1">
              <a:buFont typeface="Arial" pitchFamily="34" charset="0"/>
              <a:buChar char="•"/>
              <a:defRPr/>
            </a:pPr>
            <a:r>
              <a:rPr lang="en-US" sz="3200" dirty="0"/>
              <a:t>WBC </a:t>
            </a:r>
          </a:p>
          <a:p>
            <a:pPr lvl="1">
              <a:buFont typeface="Arial" pitchFamily="34" charset="0"/>
              <a:buChar char="•"/>
              <a:defRPr/>
            </a:pPr>
            <a:r>
              <a:rPr lang="en-US" sz="3200" dirty="0"/>
              <a:t>ESR , CRP</a:t>
            </a:r>
          </a:p>
          <a:p>
            <a:pPr lvl="1">
              <a:buFont typeface="Arial" pitchFamily="34" charset="0"/>
              <a:buChar char="•"/>
              <a:defRPr/>
            </a:pPr>
            <a:r>
              <a:rPr lang="en-US" sz="3200" dirty="0"/>
              <a:t>Blood cultures</a:t>
            </a:r>
          </a:p>
          <a:p>
            <a:pPr marL="914400" lvl="2" indent="0">
              <a:buNone/>
              <a:defRPr/>
            </a:pPr>
            <a:r>
              <a:rPr lang="en-US" sz="3200" dirty="0"/>
              <a:t>slow growth = 2 weeks</a:t>
            </a:r>
          </a:p>
          <a:p>
            <a:pPr lvl="1">
              <a:buFont typeface="Arial" pitchFamily="34" charset="0"/>
              <a:buChar char="•"/>
              <a:defRPr/>
            </a:pPr>
            <a:r>
              <a:rPr lang="en-US" sz="3200" dirty="0"/>
              <a:t>Serology: SAT positive in recent infection</a:t>
            </a:r>
          </a:p>
          <a:p>
            <a:pPr marL="457200" lvl="1" indent="0">
              <a:buNone/>
              <a:defRPr/>
            </a:pPr>
            <a:r>
              <a:rPr lang="en-US" sz="3200" dirty="0"/>
              <a:t>   cut off limit 1:640 or 1:320 with symptoms and risk factor ( it can be negative in meningitis)</a:t>
            </a:r>
          </a:p>
          <a:p>
            <a:pPr lvl="1">
              <a:defRPr/>
            </a:pPr>
            <a:r>
              <a:rPr lang="en-US" sz="3200" dirty="0"/>
              <a:t>Radiological assessment if needed </a:t>
            </a:r>
          </a:p>
          <a:p>
            <a:pPr marL="457200" lvl="1" indent="0">
              <a:buNone/>
              <a:defRPr/>
            </a:pPr>
            <a:endParaRPr lang="en-US" sz="3200" dirty="0"/>
          </a:p>
        </p:txBody>
      </p:sp>
    </p:spTree>
    <p:extLst>
      <p:ext uri="{BB962C8B-B14F-4D97-AF65-F5344CB8AC3E}">
        <p14:creationId xmlns:p14="http://schemas.microsoft.com/office/powerpoint/2010/main" val="407615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1" end="1"/>
                                            </p:txEl>
                                          </p:spTgt>
                                        </p:tgtEl>
                                        <p:attrNameLst>
                                          <p:attrName>style.visibility</p:attrName>
                                        </p:attrNameLst>
                                      </p:cBhvr>
                                      <p:to>
                                        <p:strVal val="visible"/>
                                      </p:to>
                                    </p:set>
                                    <p:anim calcmode="lin" valueType="num">
                                      <p:cBhvr additive="base">
                                        <p:cTn id="7"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2227">
                                            <p:txEl>
                                              <p:pRg st="2" end="2"/>
                                            </p:txEl>
                                          </p:spTgt>
                                        </p:tgtEl>
                                        <p:attrNameLst>
                                          <p:attrName>style.visibility</p:attrName>
                                        </p:attrNameLst>
                                      </p:cBhvr>
                                      <p:to>
                                        <p:strVal val="visible"/>
                                      </p:to>
                                    </p:set>
                                    <p:anim calcmode="lin" valueType="num">
                                      <p:cBhvr additive="base">
                                        <p:cTn id="11"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222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2227">
                                            <p:txEl>
                                              <p:pRg st="3" end="3"/>
                                            </p:txEl>
                                          </p:spTgt>
                                        </p:tgtEl>
                                        <p:attrNameLst>
                                          <p:attrName>style.visibility</p:attrName>
                                        </p:attrNameLst>
                                      </p:cBhvr>
                                      <p:to>
                                        <p:strVal val="visible"/>
                                      </p:to>
                                    </p:set>
                                    <p:anim calcmode="lin" valueType="num">
                                      <p:cBhvr additive="base">
                                        <p:cTn id="15" dur="500" fill="hold"/>
                                        <p:tgtEl>
                                          <p:spTgt spid="52227">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2227">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2227">
                                            <p:txEl>
                                              <p:pRg st="4" end="4"/>
                                            </p:txEl>
                                          </p:spTgt>
                                        </p:tgtEl>
                                        <p:attrNameLst>
                                          <p:attrName>style.visibility</p:attrName>
                                        </p:attrNameLst>
                                      </p:cBhvr>
                                      <p:to>
                                        <p:strVal val="visible"/>
                                      </p:to>
                                    </p:set>
                                    <p:anim calcmode="lin" valueType="num">
                                      <p:cBhvr additive="base">
                                        <p:cTn id="19" dur="500" fill="hold"/>
                                        <p:tgtEl>
                                          <p:spTgt spid="5222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2227">
                                            <p:txEl>
                                              <p:pRg st="5" end="5"/>
                                            </p:txEl>
                                          </p:spTgt>
                                        </p:tgtEl>
                                        <p:attrNameLst>
                                          <p:attrName>style.visibility</p:attrName>
                                        </p:attrNameLst>
                                      </p:cBhvr>
                                      <p:to>
                                        <p:strVal val="visible"/>
                                      </p:to>
                                    </p:set>
                                    <p:anim calcmode="lin" valueType="num">
                                      <p:cBhvr additive="base">
                                        <p:cTn id="23" dur="500" fill="hold"/>
                                        <p:tgtEl>
                                          <p:spTgt spid="52227">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2227">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2227">
                                            <p:txEl>
                                              <p:pRg st="6" end="6"/>
                                            </p:txEl>
                                          </p:spTgt>
                                        </p:tgtEl>
                                        <p:attrNameLst>
                                          <p:attrName>style.visibility</p:attrName>
                                        </p:attrNameLst>
                                      </p:cBhvr>
                                      <p:to>
                                        <p:strVal val="visible"/>
                                      </p:to>
                                    </p:set>
                                    <p:anim calcmode="lin" valueType="num">
                                      <p:cBhvr additive="base">
                                        <p:cTn id="27" dur="500" fill="hold"/>
                                        <p:tgtEl>
                                          <p:spTgt spid="52227">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227">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2227">
                                            <p:txEl>
                                              <p:pRg st="7" end="7"/>
                                            </p:txEl>
                                          </p:spTgt>
                                        </p:tgtEl>
                                        <p:attrNameLst>
                                          <p:attrName>style.visibility</p:attrName>
                                        </p:attrNameLst>
                                      </p:cBhvr>
                                      <p:to>
                                        <p:strVal val="visible"/>
                                      </p:to>
                                    </p:set>
                                    <p:anim calcmode="lin" valueType="num">
                                      <p:cBhvr additive="base">
                                        <p:cTn id="31" dur="500" fill="hold"/>
                                        <p:tgtEl>
                                          <p:spTgt spid="52227">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222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91544" y="116632"/>
            <a:ext cx="3233599" cy="1317650"/>
          </a:xfrm>
          <a:solidFill>
            <a:schemeClr val="accent1"/>
          </a:solidFill>
          <a:ln cap="flat">
            <a:noFill/>
          </a:ln>
        </p:spPr>
        <p:txBody>
          <a:bodyPr>
            <a:normAutofit/>
          </a:bodyPr>
          <a:lstStyle/>
          <a:p>
            <a:pPr>
              <a:defRPr/>
            </a:pPr>
            <a:r>
              <a:rPr lang="en-US" i="1" dirty="0">
                <a:solidFill>
                  <a:schemeClr val="accent2"/>
                </a:solidFill>
              </a:rPr>
              <a:t>Treatment</a:t>
            </a:r>
          </a:p>
        </p:txBody>
      </p:sp>
      <p:sp>
        <p:nvSpPr>
          <p:cNvPr id="28675" name="Rectangle 3"/>
          <p:cNvSpPr>
            <a:spLocks noGrp="1" noChangeArrowheads="1"/>
          </p:cNvSpPr>
          <p:nvPr>
            <p:ph idx="1"/>
          </p:nvPr>
        </p:nvSpPr>
        <p:spPr>
          <a:xfrm>
            <a:off x="1919537" y="1238250"/>
            <a:ext cx="8568951" cy="5181600"/>
          </a:xfrm>
        </p:spPr>
        <p:txBody>
          <a:bodyPr>
            <a:normAutofit/>
          </a:bodyPr>
          <a:lstStyle/>
          <a:p>
            <a:pPr>
              <a:buFontTx/>
              <a:buNone/>
              <a:defRPr/>
            </a:pPr>
            <a:endParaRPr lang="en-US" i="1" u="sng" dirty="0"/>
          </a:p>
          <a:p>
            <a:pPr>
              <a:defRPr/>
            </a:pPr>
            <a:r>
              <a:rPr lang="en-US" dirty="0">
                <a:solidFill>
                  <a:schemeClr val="tx1">
                    <a:lumMod val="95000"/>
                    <a:lumOff val="5000"/>
                  </a:schemeClr>
                </a:solidFill>
              </a:rPr>
              <a:t>Treatment for uncomplicated Brucellosis</a:t>
            </a:r>
          </a:p>
          <a:p>
            <a:pPr lvl="1">
              <a:defRPr/>
            </a:pPr>
            <a:r>
              <a:rPr lang="en-US" dirty="0">
                <a:solidFill>
                  <a:schemeClr val="tx1">
                    <a:lumMod val="95000"/>
                    <a:lumOff val="5000"/>
                  </a:schemeClr>
                </a:solidFill>
              </a:rPr>
              <a:t>Streptomycin (14 days) + Doxycycline for  6 weeks </a:t>
            </a:r>
          </a:p>
          <a:p>
            <a:pPr lvl="1">
              <a:defRPr/>
            </a:pPr>
            <a:r>
              <a:rPr lang="en-US" dirty="0">
                <a:solidFill>
                  <a:schemeClr val="tx1">
                    <a:lumMod val="95000"/>
                    <a:lumOff val="5000"/>
                  </a:schemeClr>
                </a:solidFill>
              </a:rPr>
              <a:t>Rifampicin + Doxycycline for 6 weeks</a:t>
            </a:r>
          </a:p>
          <a:p>
            <a:pPr>
              <a:defRPr/>
            </a:pPr>
            <a:r>
              <a:rPr lang="en-US" dirty="0">
                <a:solidFill>
                  <a:schemeClr val="tx1">
                    <a:lumMod val="95000"/>
                    <a:lumOff val="5000"/>
                  </a:schemeClr>
                </a:solidFill>
              </a:rPr>
              <a:t>Treatment of complicated Brucellosis</a:t>
            </a:r>
          </a:p>
          <a:p>
            <a:pPr lvl="1">
              <a:defRPr/>
            </a:pPr>
            <a:r>
              <a:rPr lang="en-US" dirty="0">
                <a:solidFill>
                  <a:schemeClr val="tx1">
                    <a:lumMod val="95000"/>
                    <a:lumOff val="5000"/>
                  </a:schemeClr>
                </a:solidFill>
              </a:rPr>
              <a:t>Endocarditis, meningitis</a:t>
            </a:r>
          </a:p>
          <a:p>
            <a:pPr lvl="1">
              <a:defRPr/>
            </a:pPr>
            <a:r>
              <a:rPr lang="en-US" dirty="0">
                <a:solidFill>
                  <a:schemeClr val="tx1">
                    <a:lumMod val="95000"/>
                    <a:lumOff val="5000"/>
                  </a:schemeClr>
                </a:solidFill>
              </a:rPr>
              <a:t>No uniform agreement</a:t>
            </a:r>
          </a:p>
          <a:p>
            <a:pPr lvl="1">
              <a:defRPr/>
            </a:pPr>
            <a:r>
              <a:rPr lang="en-US" dirty="0">
                <a:solidFill>
                  <a:schemeClr val="tx1">
                    <a:lumMod val="95000"/>
                    <a:lumOff val="5000"/>
                  </a:schemeClr>
                </a:solidFill>
              </a:rPr>
              <a:t>Usually 3 anti Brucella drugs for 3 or more months</a:t>
            </a:r>
          </a:p>
        </p:txBody>
      </p:sp>
    </p:spTree>
    <p:extLst>
      <p:ext uri="{BB962C8B-B14F-4D97-AF65-F5344CB8AC3E}">
        <p14:creationId xmlns:p14="http://schemas.microsoft.com/office/powerpoint/2010/main" val="909439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anim calcmode="lin" valueType="num">
                                      <p:cBhvr additive="base">
                                        <p:cTn id="7"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anim calcmode="lin" valueType="num">
                                      <p:cBhvr additive="base">
                                        <p:cTn id="11"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8675">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anim calcmode="lin" valueType="num">
                                      <p:cBhvr additive="base">
                                        <p:cTn id="15"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86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anim calcmode="lin" valueType="num">
                                      <p:cBhvr additive="base">
                                        <p:cTn id="21"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8675">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8675">
                                            <p:txEl>
                                              <p:pRg st="5" end="5"/>
                                            </p:txEl>
                                          </p:spTgt>
                                        </p:tgtEl>
                                        <p:attrNameLst>
                                          <p:attrName>style.visibility</p:attrName>
                                        </p:attrNameLst>
                                      </p:cBhvr>
                                      <p:to>
                                        <p:strVal val="visible"/>
                                      </p:to>
                                    </p:set>
                                    <p:anim calcmode="lin" valueType="num">
                                      <p:cBhvr additive="base">
                                        <p:cTn id="25"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675">
                                            <p:txEl>
                                              <p:pRg st="6" end="6"/>
                                            </p:txEl>
                                          </p:spTgt>
                                        </p:tgtEl>
                                        <p:attrNameLst>
                                          <p:attrName>style.visibility</p:attrName>
                                        </p:attrNameLst>
                                      </p:cBhvr>
                                      <p:to>
                                        <p:strVal val="visible"/>
                                      </p:to>
                                    </p:set>
                                    <p:anim calcmode="lin" valueType="num">
                                      <p:cBhvr additive="base">
                                        <p:cTn id="29"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8675">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8675">
                                            <p:txEl>
                                              <p:pRg st="7" end="7"/>
                                            </p:txEl>
                                          </p:spTgt>
                                        </p:tgtEl>
                                        <p:attrNameLst>
                                          <p:attrName>style.visibility</p:attrName>
                                        </p:attrNameLst>
                                      </p:cBhvr>
                                      <p:to>
                                        <p:strVal val="visible"/>
                                      </p:to>
                                    </p:set>
                                    <p:anim calcmode="lin" valueType="num">
                                      <p:cBhvr additive="base">
                                        <p:cTn id="33" dur="500" fill="hold"/>
                                        <p:tgtEl>
                                          <p:spTgt spid="28675">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867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0" y="365125"/>
            <a:ext cx="5876109" cy="1325563"/>
          </a:xfrm>
          <a:solidFill>
            <a:schemeClr val="accent1"/>
          </a:solidFill>
        </p:spPr>
        <p:txBody>
          <a:bodyPr/>
          <a:lstStyle/>
          <a:p>
            <a:pPr eaLnBrk="1" hangingPunct="1"/>
            <a:r>
              <a:rPr lang="en-US" dirty="0">
                <a:solidFill>
                  <a:schemeClr val="accent2"/>
                </a:solidFill>
              </a:rPr>
              <a:t>Relapse vs Re infection</a:t>
            </a:r>
          </a:p>
        </p:txBody>
      </p:sp>
      <p:sp>
        <p:nvSpPr>
          <p:cNvPr id="23555" name="Rectangle 3"/>
          <p:cNvSpPr>
            <a:spLocks noGrp="1" noChangeArrowheads="1"/>
          </p:cNvSpPr>
          <p:nvPr>
            <p:ph idx="1"/>
          </p:nvPr>
        </p:nvSpPr>
        <p:spPr/>
        <p:txBody>
          <a:bodyPr>
            <a:normAutofit/>
          </a:bodyPr>
          <a:lstStyle/>
          <a:p>
            <a:pPr eaLnBrk="1" hangingPunct="1"/>
            <a:r>
              <a:rPr lang="en-US" dirty="0"/>
              <a:t>About 10 percent of patients relapse after therapy. </a:t>
            </a:r>
          </a:p>
          <a:p>
            <a:pPr eaLnBrk="1" hangingPunct="1"/>
            <a:r>
              <a:rPr lang="en-US" dirty="0"/>
              <a:t>Most relapses occur within three months following therapy and almost all occur within six months. </a:t>
            </a:r>
          </a:p>
          <a:p>
            <a:r>
              <a:rPr lang="en-US" dirty="0"/>
              <a:t>Relapse should prompt assessment for a focal lesion</a:t>
            </a:r>
          </a:p>
          <a:p>
            <a:r>
              <a:rPr lang="en-US" dirty="0"/>
              <a:t>Most relapses can be treated successfully with a repeat course of a standard regimen. </a:t>
            </a:r>
          </a:p>
          <a:p>
            <a:r>
              <a:rPr lang="en-US" dirty="0"/>
              <a:t>Reinfection because ongoing risk factor </a:t>
            </a:r>
          </a:p>
          <a:p>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3950548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Viral hemorrhagic Fevers:</a:t>
            </a:r>
            <a:br>
              <a:rPr lang="en-US" b="1" dirty="0">
                <a:solidFill>
                  <a:srgbClr val="FF0000"/>
                </a:solidFill>
              </a:rPr>
            </a:br>
            <a:r>
              <a:rPr lang="en-US" b="1" dirty="0">
                <a:solidFill>
                  <a:srgbClr val="FF0000"/>
                </a:solidFill>
              </a:rPr>
              <a:t>Dengue</a:t>
            </a:r>
            <a:endParaRPr lang="ar-SA"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2191174" y="1875714"/>
            <a:ext cx="7809653" cy="3974937"/>
          </a:xfrm>
          <a:prstGeom prst="rect">
            <a:avLst/>
          </a:prstGeom>
        </p:spPr>
      </p:pic>
    </p:spTree>
    <p:extLst>
      <p:ext uri="{BB962C8B-B14F-4D97-AF65-F5344CB8AC3E}">
        <p14:creationId xmlns:p14="http://schemas.microsoft.com/office/powerpoint/2010/main" val="482461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235201" y="5935133"/>
            <a:ext cx="189653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sz="2133"/>
          </a:p>
        </p:txBody>
      </p:sp>
      <p:sp>
        <p:nvSpPr>
          <p:cNvPr id="31747" name="Rectangle 3"/>
          <p:cNvSpPr>
            <a:spLocks noChangeArrowheads="1"/>
          </p:cNvSpPr>
          <p:nvPr/>
        </p:nvSpPr>
        <p:spPr bwMode="auto">
          <a:xfrm>
            <a:off x="4673600" y="5935133"/>
            <a:ext cx="284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sz="2133"/>
          </a:p>
        </p:txBody>
      </p:sp>
      <p:sp>
        <p:nvSpPr>
          <p:cNvPr id="8196" name="Rectangle 4"/>
          <p:cNvSpPr>
            <a:spLocks noGrp="1" noChangeArrowheads="1"/>
          </p:cNvSpPr>
          <p:nvPr>
            <p:ph type="title"/>
          </p:nvPr>
        </p:nvSpPr>
        <p:spPr/>
        <p:txBody>
          <a:bodyPr/>
          <a:lstStyle/>
          <a:p>
            <a:pPr>
              <a:defRPr/>
            </a:pPr>
            <a:r>
              <a:rPr lang="en-US" b="1" dirty="0">
                <a:solidFill>
                  <a:srgbClr val="FF0000"/>
                </a:solidFill>
              </a:rPr>
              <a:t>Dengue Virus</a:t>
            </a:r>
          </a:p>
        </p:txBody>
      </p:sp>
      <p:sp>
        <p:nvSpPr>
          <p:cNvPr id="8197" name="Rectangle 5"/>
          <p:cNvSpPr>
            <a:spLocks noGrp="1" noChangeArrowheads="1"/>
          </p:cNvSpPr>
          <p:nvPr>
            <p:ph idx="1"/>
          </p:nvPr>
        </p:nvSpPr>
        <p:spPr>
          <a:xfrm>
            <a:off x="838200" y="1786995"/>
            <a:ext cx="6285411" cy="4351338"/>
          </a:xfrm>
        </p:spPr>
        <p:txBody>
          <a:bodyPr>
            <a:normAutofit lnSpcReduction="10000"/>
          </a:bodyPr>
          <a:lstStyle/>
          <a:p>
            <a:pPr>
              <a:defRPr/>
            </a:pPr>
            <a:r>
              <a:rPr lang="en-US" sz="3600" dirty="0"/>
              <a:t>Causes dengue and dengue hemorrhagic fever</a:t>
            </a:r>
          </a:p>
          <a:p>
            <a:pPr>
              <a:defRPr/>
            </a:pPr>
            <a:r>
              <a:rPr lang="en-US" sz="3600" dirty="0"/>
              <a:t>Is an </a:t>
            </a:r>
            <a:r>
              <a:rPr lang="en-US" sz="3600" dirty="0">
                <a:solidFill>
                  <a:srgbClr val="FF0000"/>
                </a:solidFill>
              </a:rPr>
              <a:t>arbovirus</a:t>
            </a:r>
          </a:p>
          <a:p>
            <a:pPr>
              <a:defRPr/>
            </a:pPr>
            <a:r>
              <a:rPr lang="en-US" sz="3600" dirty="0"/>
              <a:t>Transmitted by mosquito: </a:t>
            </a:r>
            <a:r>
              <a:rPr lang="en-US" sz="3600" dirty="0" err="1"/>
              <a:t>Aedes</a:t>
            </a:r>
            <a:r>
              <a:rPr lang="en-US" sz="3600" dirty="0"/>
              <a:t> Aegypti</a:t>
            </a:r>
          </a:p>
          <a:p>
            <a:pPr>
              <a:defRPr/>
            </a:pPr>
            <a:r>
              <a:rPr lang="en-US" sz="3600" dirty="0"/>
              <a:t>Composed of single-stranded RNA</a:t>
            </a:r>
          </a:p>
          <a:p>
            <a:pPr>
              <a:defRPr/>
            </a:pPr>
            <a:r>
              <a:rPr lang="en-US" sz="3600" dirty="0"/>
              <a:t>Has 4 serotypes (DEN-1, 2, 3, 4)</a:t>
            </a:r>
          </a:p>
        </p:txBody>
      </p:sp>
      <p:pic>
        <p:nvPicPr>
          <p:cNvPr id="6" name="Picture 5">
            <a:extLst>
              <a:ext uri="{FF2B5EF4-FFF2-40B4-BE49-F238E27FC236}">
                <a16:creationId xmlns:a16="http://schemas.microsoft.com/office/drawing/2014/main" id="{B5539AD5-B7E2-1542-B503-98540CE25047}"/>
              </a:ext>
            </a:extLst>
          </p:cNvPr>
          <p:cNvPicPr>
            <a:picLocks noChangeArrowheads="1"/>
          </p:cNvPicPr>
          <p:nvPr/>
        </p:nvPicPr>
        <p:blipFill>
          <a:blip r:embed="rId3">
            <a:extLst>
              <a:ext uri="{28A0092B-C50C-407E-A947-70E740481C1C}">
                <a14:useLocalDpi xmlns:a14="http://schemas.microsoft.com/office/drawing/2010/main" val="0"/>
              </a:ext>
            </a:extLst>
          </a:blip>
          <a:srcRect l="23253" t="21109" r="3433" b="14098"/>
          <a:stretch>
            <a:fillRect/>
          </a:stretch>
        </p:blipFill>
        <p:spPr bwMode="auto">
          <a:xfrm>
            <a:off x="8060266" y="870864"/>
            <a:ext cx="3211206" cy="294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a:extLst>
              <a:ext uri="{FF2B5EF4-FFF2-40B4-BE49-F238E27FC236}">
                <a16:creationId xmlns:a16="http://schemas.microsoft.com/office/drawing/2014/main" id="{3400A32E-106E-794A-9C74-6D962B3ECBC6}"/>
              </a:ext>
            </a:extLst>
          </p:cNvPr>
          <p:cNvPicPr>
            <a:picLocks noChangeAspect="1"/>
          </p:cNvPicPr>
          <p:nvPr/>
        </p:nvPicPr>
        <p:blipFill>
          <a:blip r:embed="rId4"/>
          <a:stretch>
            <a:fillRect/>
          </a:stretch>
        </p:blipFill>
        <p:spPr>
          <a:xfrm>
            <a:off x="8060266" y="4055533"/>
            <a:ext cx="3293534" cy="2286000"/>
          </a:xfrm>
          <a:prstGeom prst="rect">
            <a:avLst/>
          </a:prstGeom>
        </p:spPr>
      </p:pic>
    </p:spTree>
    <p:extLst>
      <p:ext uri="{BB962C8B-B14F-4D97-AF65-F5344CB8AC3E}">
        <p14:creationId xmlns:p14="http://schemas.microsoft.com/office/powerpoint/2010/main" val="32864574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4519" y="678941"/>
            <a:ext cx="11061065" cy="5356860"/>
          </a:xfrm>
          <a:prstGeom prst="rect">
            <a:avLst/>
          </a:prstGeom>
        </p:spPr>
        <p:txBody>
          <a:bodyPr vert="horz" wrap="square" lIns="0" tIns="13335" rIns="0" bIns="0" rtlCol="0">
            <a:spAutoFit/>
          </a:bodyPr>
          <a:lstStyle/>
          <a:p>
            <a:pPr marL="12700">
              <a:lnSpc>
                <a:spcPct val="100000"/>
              </a:lnSpc>
              <a:spcBef>
                <a:spcPts val="105"/>
              </a:spcBef>
            </a:pPr>
            <a:r>
              <a:rPr sz="3200" b="1" dirty="0">
                <a:solidFill>
                  <a:schemeClr val="tx2"/>
                </a:solidFill>
                <a:uFill>
                  <a:solidFill>
                    <a:srgbClr val="8928B8"/>
                  </a:solidFill>
                </a:uFill>
                <a:latin typeface="Arial"/>
                <a:cs typeface="Arial"/>
              </a:rPr>
              <a:t>Four</a:t>
            </a:r>
            <a:r>
              <a:rPr sz="3200" b="1" spc="-25" dirty="0">
                <a:solidFill>
                  <a:schemeClr val="tx2"/>
                </a:solidFill>
                <a:uFill>
                  <a:solidFill>
                    <a:srgbClr val="8928B8"/>
                  </a:solidFill>
                </a:uFill>
                <a:latin typeface="Arial"/>
                <a:cs typeface="Arial"/>
              </a:rPr>
              <a:t> </a:t>
            </a:r>
            <a:r>
              <a:rPr sz="3200" b="1" dirty="0">
                <a:solidFill>
                  <a:schemeClr val="tx2"/>
                </a:solidFill>
                <a:uFill>
                  <a:solidFill>
                    <a:srgbClr val="8928B8"/>
                  </a:solidFill>
                </a:uFill>
                <a:latin typeface="Arial"/>
                <a:cs typeface="Arial"/>
              </a:rPr>
              <a:t>Dengue</a:t>
            </a:r>
            <a:r>
              <a:rPr sz="3200" b="1" spc="-40" dirty="0">
                <a:solidFill>
                  <a:schemeClr val="tx2"/>
                </a:solidFill>
                <a:uFill>
                  <a:solidFill>
                    <a:srgbClr val="8928B8"/>
                  </a:solidFill>
                </a:uFill>
                <a:latin typeface="Arial"/>
                <a:cs typeface="Arial"/>
              </a:rPr>
              <a:t> </a:t>
            </a:r>
            <a:r>
              <a:rPr sz="3200" b="1" spc="-15" dirty="0">
                <a:solidFill>
                  <a:schemeClr val="tx2"/>
                </a:solidFill>
                <a:uFill>
                  <a:solidFill>
                    <a:srgbClr val="8928B8"/>
                  </a:solidFill>
                </a:uFill>
                <a:latin typeface="Arial"/>
                <a:cs typeface="Arial"/>
              </a:rPr>
              <a:t>Virus</a:t>
            </a:r>
            <a:r>
              <a:rPr sz="3200" b="1" spc="-25" dirty="0">
                <a:solidFill>
                  <a:schemeClr val="tx2"/>
                </a:solidFill>
                <a:uFill>
                  <a:solidFill>
                    <a:srgbClr val="8928B8"/>
                  </a:solidFill>
                </a:uFill>
                <a:latin typeface="Arial"/>
                <a:cs typeface="Arial"/>
              </a:rPr>
              <a:t> </a:t>
            </a:r>
            <a:r>
              <a:rPr sz="3200" b="1" dirty="0">
                <a:solidFill>
                  <a:schemeClr val="tx2"/>
                </a:solidFill>
                <a:uFill>
                  <a:solidFill>
                    <a:srgbClr val="8928B8"/>
                  </a:solidFill>
                </a:uFill>
                <a:latin typeface="Arial"/>
                <a:cs typeface="Arial"/>
              </a:rPr>
              <a:t>Serotypes</a:t>
            </a:r>
            <a:r>
              <a:rPr sz="3200" b="1" spc="-25" dirty="0">
                <a:solidFill>
                  <a:schemeClr val="tx2"/>
                </a:solidFill>
                <a:uFill>
                  <a:solidFill>
                    <a:srgbClr val="8928B8"/>
                  </a:solidFill>
                </a:uFill>
                <a:latin typeface="Arial"/>
                <a:cs typeface="Arial"/>
              </a:rPr>
              <a:t> </a:t>
            </a:r>
            <a:r>
              <a:rPr sz="3200" dirty="0">
                <a:solidFill>
                  <a:schemeClr val="tx2"/>
                </a:solidFill>
                <a:uFill>
                  <a:solidFill>
                    <a:srgbClr val="8928B8"/>
                  </a:solidFill>
                </a:uFill>
                <a:latin typeface="Arial MT"/>
                <a:cs typeface="Arial MT"/>
              </a:rPr>
              <a:t>(DEN</a:t>
            </a:r>
            <a:r>
              <a:rPr sz="3200" spc="-5" dirty="0">
                <a:solidFill>
                  <a:schemeClr val="tx2"/>
                </a:solidFill>
                <a:uFill>
                  <a:solidFill>
                    <a:srgbClr val="8928B8"/>
                  </a:solidFill>
                </a:uFill>
                <a:latin typeface="Arial MT"/>
                <a:cs typeface="Arial MT"/>
              </a:rPr>
              <a:t> 1,2,3,</a:t>
            </a:r>
            <a:r>
              <a:rPr sz="3200" spc="-10" dirty="0">
                <a:solidFill>
                  <a:schemeClr val="tx2"/>
                </a:solidFill>
                <a:uFill>
                  <a:solidFill>
                    <a:srgbClr val="8928B8"/>
                  </a:solidFill>
                </a:uFill>
                <a:latin typeface="Arial MT"/>
                <a:cs typeface="Arial MT"/>
              </a:rPr>
              <a:t> </a:t>
            </a:r>
            <a:r>
              <a:rPr sz="3200" spc="-5" dirty="0">
                <a:solidFill>
                  <a:schemeClr val="tx2"/>
                </a:solidFill>
                <a:uFill>
                  <a:solidFill>
                    <a:srgbClr val="8928B8"/>
                  </a:solidFill>
                </a:uFill>
                <a:latin typeface="Arial MT"/>
                <a:cs typeface="Arial MT"/>
              </a:rPr>
              <a:t>and</a:t>
            </a:r>
            <a:r>
              <a:rPr sz="3200" spc="-25" dirty="0">
                <a:solidFill>
                  <a:schemeClr val="tx2"/>
                </a:solidFill>
                <a:uFill>
                  <a:solidFill>
                    <a:srgbClr val="8928B8"/>
                  </a:solidFill>
                </a:uFill>
                <a:latin typeface="Arial MT"/>
                <a:cs typeface="Arial MT"/>
              </a:rPr>
              <a:t> </a:t>
            </a:r>
            <a:r>
              <a:rPr sz="3200" dirty="0">
                <a:solidFill>
                  <a:schemeClr val="tx2"/>
                </a:solidFill>
                <a:uFill>
                  <a:solidFill>
                    <a:srgbClr val="8928B8"/>
                  </a:solidFill>
                </a:uFill>
                <a:latin typeface="Arial MT"/>
                <a:cs typeface="Arial MT"/>
              </a:rPr>
              <a:t>4)</a:t>
            </a:r>
            <a:endParaRPr sz="3200" dirty="0">
              <a:solidFill>
                <a:schemeClr val="tx2"/>
              </a:solidFill>
              <a:latin typeface="Arial MT"/>
              <a:cs typeface="Arial MT"/>
            </a:endParaRPr>
          </a:p>
          <a:p>
            <a:pPr marL="372110" indent="-360045">
              <a:lnSpc>
                <a:spcPct val="100000"/>
              </a:lnSpc>
              <a:buClr>
                <a:srgbClr val="A986E0"/>
              </a:buClr>
              <a:buChar char="-"/>
              <a:tabLst>
                <a:tab pos="372110" algn="l"/>
                <a:tab pos="372745" algn="l"/>
              </a:tabLst>
            </a:pPr>
            <a:r>
              <a:rPr sz="3200" dirty="0">
                <a:latin typeface="Arial MT"/>
                <a:cs typeface="Arial MT"/>
              </a:rPr>
              <a:t>All can</a:t>
            </a:r>
            <a:r>
              <a:rPr sz="3200" spc="-15" dirty="0">
                <a:latin typeface="Arial MT"/>
                <a:cs typeface="Arial MT"/>
              </a:rPr>
              <a:t> </a:t>
            </a:r>
            <a:r>
              <a:rPr sz="3200" dirty="0">
                <a:latin typeface="Arial MT"/>
                <a:cs typeface="Arial MT"/>
              </a:rPr>
              <a:t>cause</a:t>
            </a:r>
            <a:r>
              <a:rPr sz="3200" spc="-25" dirty="0">
                <a:latin typeface="Arial MT"/>
                <a:cs typeface="Arial MT"/>
              </a:rPr>
              <a:t> </a:t>
            </a:r>
            <a:r>
              <a:rPr sz="3200" dirty="0">
                <a:latin typeface="Arial MT"/>
                <a:cs typeface="Arial MT"/>
              </a:rPr>
              <a:t>severe</a:t>
            </a:r>
            <a:r>
              <a:rPr sz="3200" spc="-30" dirty="0">
                <a:latin typeface="Arial MT"/>
                <a:cs typeface="Arial MT"/>
              </a:rPr>
              <a:t> </a:t>
            </a:r>
            <a:r>
              <a:rPr sz="3200" dirty="0">
                <a:latin typeface="Arial MT"/>
                <a:cs typeface="Arial MT"/>
              </a:rPr>
              <a:t>&amp;</a:t>
            </a:r>
            <a:r>
              <a:rPr sz="3200" spc="-5" dirty="0">
                <a:latin typeface="Arial MT"/>
                <a:cs typeface="Arial MT"/>
              </a:rPr>
              <a:t> </a:t>
            </a:r>
            <a:r>
              <a:rPr sz="3200" dirty="0">
                <a:latin typeface="Arial MT"/>
                <a:cs typeface="Arial MT"/>
              </a:rPr>
              <a:t>fatal</a:t>
            </a:r>
            <a:r>
              <a:rPr sz="3200" spc="-10" dirty="0">
                <a:latin typeface="Arial MT"/>
                <a:cs typeface="Arial MT"/>
              </a:rPr>
              <a:t> </a:t>
            </a:r>
            <a:r>
              <a:rPr sz="3200" dirty="0">
                <a:latin typeface="Arial MT"/>
                <a:cs typeface="Arial MT"/>
              </a:rPr>
              <a:t>infection</a:t>
            </a:r>
          </a:p>
          <a:p>
            <a:pPr marL="469265" marR="48260" indent="-457200">
              <a:lnSpc>
                <a:spcPct val="100000"/>
              </a:lnSpc>
              <a:buChar char="-"/>
              <a:tabLst>
                <a:tab pos="469265" algn="l"/>
                <a:tab pos="469900" algn="l"/>
              </a:tabLst>
            </a:pPr>
            <a:r>
              <a:rPr sz="3200" dirty="0">
                <a:latin typeface="Arial MT"/>
                <a:cs typeface="Arial MT"/>
              </a:rPr>
              <a:t>Infection</a:t>
            </a:r>
            <a:r>
              <a:rPr sz="3200" spc="-20" dirty="0">
                <a:latin typeface="Arial MT"/>
                <a:cs typeface="Arial MT"/>
              </a:rPr>
              <a:t> </a:t>
            </a:r>
            <a:r>
              <a:rPr sz="3200" dirty="0">
                <a:latin typeface="Arial MT"/>
                <a:cs typeface="Arial MT"/>
              </a:rPr>
              <a:t>by </a:t>
            </a:r>
            <a:r>
              <a:rPr sz="3200" spc="-5" dirty="0">
                <a:latin typeface="Arial MT"/>
                <a:cs typeface="Arial MT"/>
              </a:rPr>
              <a:t>one</a:t>
            </a:r>
            <a:r>
              <a:rPr sz="3200" dirty="0">
                <a:latin typeface="Arial MT"/>
                <a:cs typeface="Arial MT"/>
              </a:rPr>
              <a:t> serotype</a:t>
            </a:r>
            <a:r>
              <a:rPr sz="3200" spc="-20" dirty="0">
                <a:latin typeface="Arial MT"/>
                <a:cs typeface="Arial MT"/>
              </a:rPr>
              <a:t> </a:t>
            </a:r>
            <a:r>
              <a:rPr sz="3200" dirty="0">
                <a:latin typeface="Arial MT"/>
                <a:cs typeface="Arial MT"/>
              </a:rPr>
              <a:t>gives</a:t>
            </a:r>
            <a:r>
              <a:rPr sz="3200" spc="-70" dirty="0">
                <a:latin typeface="Arial MT"/>
                <a:cs typeface="Arial MT"/>
              </a:rPr>
              <a:t> </a:t>
            </a:r>
            <a:r>
              <a:rPr sz="3200" dirty="0">
                <a:solidFill>
                  <a:srgbClr val="FF0000"/>
                </a:solidFill>
                <a:latin typeface="Arial MT"/>
                <a:cs typeface="Arial MT"/>
              </a:rPr>
              <a:t>No</a:t>
            </a:r>
            <a:r>
              <a:rPr sz="3200" spc="-15" dirty="0">
                <a:solidFill>
                  <a:srgbClr val="FF0000"/>
                </a:solidFill>
                <a:latin typeface="Arial MT"/>
                <a:cs typeface="Arial MT"/>
              </a:rPr>
              <a:t> </a:t>
            </a:r>
            <a:r>
              <a:rPr sz="3200" dirty="0">
                <a:solidFill>
                  <a:srgbClr val="FF0000"/>
                </a:solidFill>
                <a:latin typeface="Arial MT"/>
                <a:cs typeface="Arial MT"/>
              </a:rPr>
              <a:t>cross</a:t>
            </a:r>
            <a:r>
              <a:rPr sz="3200" spc="-10" dirty="0">
                <a:solidFill>
                  <a:srgbClr val="FF0000"/>
                </a:solidFill>
                <a:latin typeface="Arial MT"/>
                <a:cs typeface="Arial MT"/>
              </a:rPr>
              <a:t> </a:t>
            </a:r>
            <a:r>
              <a:rPr sz="3200" spc="-5" dirty="0">
                <a:solidFill>
                  <a:srgbClr val="FF0000"/>
                </a:solidFill>
                <a:latin typeface="Arial MT"/>
                <a:cs typeface="Arial MT"/>
              </a:rPr>
              <a:t>immunity</a:t>
            </a:r>
            <a:r>
              <a:rPr sz="3200" spc="-15" dirty="0">
                <a:solidFill>
                  <a:srgbClr val="FF0000"/>
                </a:solidFill>
                <a:latin typeface="Arial MT"/>
                <a:cs typeface="Arial MT"/>
              </a:rPr>
              <a:t> </a:t>
            </a:r>
            <a:r>
              <a:rPr sz="3200" dirty="0">
                <a:latin typeface="Arial MT"/>
                <a:cs typeface="Arial MT"/>
              </a:rPr>
              <a:t>to</a:t>
            </a:r>
            <a:r>
              <a:rPr sz="3200" spc="-10" dirty="0">
                <a:latin typeface="Arial MT"/>
                <a:cs typeface="Arial MT"/>
              </a:rPr>
              <a:t> </a:t>
            </a:r>
            <a:r>
              <a:rPr sz="3200" spc="-5" dirty="0">
                <a:latin typeface="Arial MT"/>
                <a:cs typeface="Arial MT"/>
              </a:rPr>
              <a:t>other </a:t>
            </a:r>
            <a:r>
              <a:rPr sz="3200" spc="-869" dirty="0">
                <a:latin typeface="Arial MT"/>
                <a:cs typeface="Arial MT"/>
              </a:rPr>
              <a:t> </a:t>
            </a:r>
            <a:r>
              <a:rPr sz="3200" dirty="0">
                <a:latin typeface="Arial MT"/>
                <a:cs typeface="Arial MT"/>
              </a:rPr>
              <a:t>types but </a:t>
            </a:r>
            <a:r>
              <a:rPr sz="3200" dirty="0">
                <a:solidFill>
                  <a:srgbClr val="FF0000"/>
                </a:solidFill>
                <a:latin typeface="Arial MT"/>
                <a:cs typeface="Arial MT"/>
              </a:rPr>
              <a:t>life long </a:t>
            </a:r>
            <a:r>
              <a:rPr sz="3200" spc="-5" dirty="0">
                <a:solidFill>
                  <a:srgbClr val="FF0000"/>
                </a:solidFill>
                <a:latin typeface="Arial MT"/>
                <a:cs typeface="Arial MT"/>
              </a:rPr>
              <a:t>immunity </a:t>
            </a:r>
            <a:r>
              <a:rPr sz="3200" dirty="0">
                <a:latin typeface="Arial MT"/>
                <a:cs typeface="Arial MT"/>
              </a:rPr>
              <a:t>to the same type, </a:t>
            </a:r>
            <a:r>
              <a:rPr sz="3200" spc="-25" dirty="0">
                <a:latin typeface="Arial MT"/>
                <a:cs typeface="Arial MT"/>
              </a:rPr>
              <a:t>however, </a:t>
            </a:r>
            <a:r>
              <a:rPr sz="3200" spc="-20" dirty="0">
                <a:latin typeface="Arial MT"/>
                <a:cs typeface="Arial MT"/>
              </a:rPr>
              <a:t> </a:t>
            </a:r>
            <a:r>
              <a:rPr sz="3200" dirty="0">
                <a:latin typeface="Arial MT"/>
                <a:cs typeface="Arial MT"/>
              </a:rPr>
              <a:t>more predisposition to </a:t>
            </a:r>
            <a:r>
              <a:rPr sz="3200" dirty="0">
                <a:solidFill>
                  <a:srgbClr val="FF0000"/>
                </a:solidFill>
                <a:latin typeface="Arial MT"/>
                <a:cs typeface="Arial MT"/>
              </a:rPr>
              <a:t>DHF/DSS </a:t>
            </a:r>
            <a:r>
              <a:rPr sz="3200" dirty="0">
                <a:latin typeface="Arial MT"/>
                <a:cs typeface="Arial MT"/>
              </a:rPr>
              <a:t>if infected by </a:t>
            </a:r>
            <a:r>
              <a:rPr sz="3200" spc="-5" dirty="0">
                <a:latin typeface="Arial MT"/>
                <a:cs typeface="Arial MT"/>
              </a:rPr>
              <a:t>another </a:t>
            </a:r>
            <a:r>
              <a:rPr sz="3200" dirty="0">
                <a:latin typeface="Arial MT"/>
                <a:cs typeface="Arial MT"/>
              </a:rPr>
              <a:t> serotype.</a:t>
            </a:r>
          </a:p>
          <a:p>
            <a:pPr marL="469265" marR="5080" indent="-457200">
              <a:lnSpc>
                <a:spcPct val="100000"/>
              </a:lnSpc>
              <a:buChar char="-"/>
              <a:tabLst>
                <a:tab pos="469265" algn="l"/>
                <a:tab pos="469900" algn="l"/>
              </a:tabLst>
            </a:pPr>
            <a:r>
              <a:rPr sz="3200" spc="-5" dirty="0">
                <a:latin typeface="Arial MT"/>
                <a:cs typeface="Arial MT"/>
              </a:rPr>
              <a:t>2o</a:t>
            </a:r>
            <a:r>
              <a:rPr sz="3200" spc="5" dirty="0">
                <a:latin typeface="Arial MT"/>
                <a:cs typeface="Arial MT"/>
              </a:rPr>
              <a:t> </a:t>
            </a:r>
            <a:r>
              <a:rPr sz="3200" spc="-5" dirty="0">
                <a:solidFill>
                  <a:srgbClr val="FF0000"/>
                </a:solidFill>
                <a:latin typeface="Arial MT"/>
                <a:cs typeface="Arial MT"/>
              </a:rPr>
              <a:t>immunopathological</a:t>
            </a:r>
            <a:r>
              <a:rPr sz="3200" spc="-15" dirty="0">
                <a:solidFill>
                  <a:srgbClr val="FF0000"/>
                </a:solidFill>
                <a:latin typeface="Arial MT"/>
                <a:cs typeface="Arial MT"/>
              </a:rPr>
              <a:t> </a:t>
            </a:r>
            <a:r>
              <a:rPr sz="3200" spc="-5" dirty="0">
                <a:latin typeface="Arial MT"/>
                <a:cs typeface="Arial MT"/>
              </a:rPr>
              <a:t>mechanism</a:t>
            </a:r>
            <a:r>
              <a:rPr sz="3200" dirty="0">
                <a:latin typeface="Arial MT"/>
                <a:cs typeface="Arial MT"/>
              </a:rPr>
              <a:t> </a:t>
            </a:r>
            <a:r>
              <a:rPr sz="3200" spc="-5" dirty="0">
                <a:latin typeface="Arial MT"/>
                <a:cs typeface="Arial MT"/>
              </a:rPr>
              <a:t>triggered</a:t>
            </a:r>
            <a:r>
              <a:rPr sz="3200" spc="-10" dirty="0">
                <a:latin typeface="Arial MT"/>
                <a:cs typeface="Arial MT"/>
              </a:rPr>
              <a:t> </a:t>
            </a:r>
            <a:r>
              <a:rPr sz="3200" dirty="0">
                <a:latin typeface="Arial MT"/>
                <a:cs typeface="Arial MT"/>
              </a:rPr>
              <a:t>by </a:t>
            </a:r>
            <a:r>
              <a:rPr sz="3200" spc="-5" dirty="0">
                <a:latin typeface="Arial MT"/>
                <a:cs typeface="Arial MT"/>
              </a:rPr>
              <a:t>sequential </a:t>
            </a:r>
            <a:r>
              <a:rPr sz="3200" spc="-875" dirty="0">
                <a:latin typeface="Arial MT"/>
                <a:cs typeface="Arial MT"/>
              </a:rPr>
              <a:t> </a:t>
            </a:r>
            <a:r>
              <a:rPr sz="3200" dirty="0">
                <a:latin typeface="Arial MT"/>
                <a:cs typeface="Arial MT"/>
              </a:rPr>
              <a:t>infections</a:t>
            </a:r>
            <a:r>
              <a:rPr sz="3200" spc="-15" dirty="0">
                <a:latin typeface="Arial MT"/>
                <a:cs typeface="Arial MT"/>
              </a:rPr>
              <a:t> </a:t>
            </a:r>
            <a:r>
              <a:rPr sz="3200" dirty="0">
                <a:latin typeface="Arial MT"/>
                <a:cs typeface="Arial MT"/>
              </a:rPr>
              <a:t>with </a:t>
            </a:r>
            <a:r>
              <a:rPr sz="3200" spc="-10" dirty="0">
                <a:latin typeface="Arial MT"/>
                <a:cs typeface="Arial MT"/>
              </a:rPr>
              <a:t>different</a:t>
            </a:r>
            <a:r>
              <a:rPr sz="3200" spc="-15" dirty="0">
                <a:latin typeface="Arial MT"/>
                <a:cs typeface="Arial MT"/>
              </a:rPr>
              <a:t> </a:t>
            </a:r>
            <a:r>
              <a:rPr sz="3200" dirty="0">
                <a:latin typeface="Arial MT"/>
                <a:cs typeface="Arial MT"/>
              </a:rPr>
              <a:t>dengue</a:t>
            </a:r>
            <a:r>
              <a:rPr sz="3200" spc="-15" dirty="0">
                <a:latin typeface="Arial MT"/>
                <a:cs typeface="Arial MT"/>
              </a:rPr>
              <a:t> </a:t>
            </a:r>
            <a:r>
              <a:rPr sz="3200" dirty="0">
                <a:latin typeface="Arial MT"/>
                <a:cs typeface="Arial MT"/>
              </a:rPr>
              <a:t>viral</a:t>
            </a:r>
            <a:r>
              <a:rPr sz="3200" spc="-15" dirty="0">
                <a:latin typeface="Arial MT"/>
                <a:cs typeface="Arial MT"/>
              </a:rPr>
              <a:t> </a:t>
            </a:r>
            <a:r>
              <a:rPr sz="3200" dirty="0">
                <a:latin typeface="Arial MT"/>
                <a:cs typeface="Arial MT"/>
              </a:rPr>
              <a:t>serotypes.</a:t>
            </a:r>
          </a:p>
          <a:p>
            <a:pPr marL="469265" marR="657225" indent="-457200">
              <a:lnSpc>
                <a:spcPct val="100000"/>
              </a:lnSpc>
              <a:spcBef>
                <a:spcPts val="5"/>
              </a:spcBef>
              <a:buChar char="-"/>
              <a:tabLst>
                <a:tab pos="469265" algn="l"/>
                <a:tab pos="469900" algn="l"/>
              </a:tabLst>
            </a:pPr>
            <a:r>
              <a:rPr sz="3200" dirty="0">
                <a:latin typeface="Arial MT"/>
                <a:cs typeface="Arial MT"/>
              </a:rPr>
              <a:t>Complicated</a:t>
            </a:r>
            <a:r>
              <a:rPr sz="3200" spc="-10" dirty="0">
                <a:latin typeface="Arial MT"/>
                <a:cs typeface="Arial MT"/>
              </a:rPr>
              <a:t> </a:t>
            </a:r>
            <a:r>
              <a:rPr sz="3200" spc="-5" dirty="0">
                <a:latin typeface="Arial MT"/>
                <a:cs typeface="Arial MT"/>
              </a:rPr>
              <a:t>pathogenesis</a:t>
            </a:r>
            <a:r>
              <a:rPr sz="3200" spc="-55" dirty="0">
                <a:latin typeface="Arial MT"/>
                <a:cs typeface="Arial MT"/>
              </a:rPr>
              <a:t> </a:t>
            </a:r>
            <a:r>
              <a:rPr sz="3200" dirty="0">
                <a:latin typeface="Arial MT"/>
                <a:cs typeface="Arial MT"/>
              </a:rPr>
              <a:t>– </a:t>
            </a:r>
            <a:r>
              <a:rPr sz="3200" spc="-5" dirty="0">
                <a:latin typeface="Arial MT"/>
                <a:cs typeface="Arial MT"/>
              </a:rPr>
              <a:t>partially</a:t>
            </a:r>
            <a:r>
              <a:rPr sz="3200" spc="15" dirty="0">
                <a:latin typeface="Arial MT"/>
                <a:cs typeface="Arial MT"/>
              </a:rPr>
              <a:t> </a:t>
            </a:r>
            <a:r>
              <a:rPr sz="3200" spc="-5" dirty="0">
                <a:latin typeface="Arial MT"/>
                <a:cs typeface="Arial MT"/>
              </a:rPr>
              <a:t>attributable </a:t>
            </a:r>
            <a:r>
              <a:rPr sz="3200" dirty="0">
                <a:latin typeface="Arial MT"/>
                <a:cs typeface="Arial MT"/>
              </a:rPr>
              <a:t>to</a:t>
            </a:r>
            <a:r>
              <a:rPr sz="3200" spc="-190" dirty="0">
                <a:latin typeface="Arial MT"/>
                <a:cs typeface="Arial MT"/>
              </a:rPr>
              <a:t> </a:t>
            </a:r>
            <a:r>
              <a:rPr sz="3200" spc="-5" dirty="0">
                <a:latin typeface="Arial MT"/>
                <a:cs typeface="Arial MT"/>
              </a:rPr>
              <a:t>Ab- </a:t>
            </a:r>
            <a:r>
              <a:rPr sz="3200" spc="-875" dirty="0">
                <a:latin typeface="Arial MT"/>
                <a:cs typeface="Arial MT"/>
              </a:rPr>
              <a:t> </a:t>
            </a:r>
            <a:r>
              <a:rPr sz="3200" spc="-5" dirty="0">
                <a:latin typeface="Arial MT"/>
                <a:cs typeface="Arial MT"/>
              </a:rPr>
              <a:t>dependent</a:t>
            </a:r>
            <a:r>
              <a:rPr sz="3200" spc="-10" dirty="0">
                <a:latin typeface="Arial MT"/>
                <a:cs typeface="Arial MT"/>
              </a:rPr>
              <a:t> </a:t>
            </a:r>
            <a:r>
              <a:rPr sz="3200" spc="-5" dirty="0">
                <a:latin typeface="Arial MT"/>
                <a:cs typeface="Arial MT"/>
              </a:rPr>
              <a:t>enhancement.</a:t>
            </a:r>
            <a:endParaRPr sz="3200" dirty="0">
              <a:latin typeface="Arial MT"/>
              <a:cs typeface="Arial MT"/>
            </a:endParaRPr>
          </a:p>
          <a:p>
            <a:pPr marL="259079" indent="-247015">
              <a:lnSpc>
                <a:spcPts val="3565"/>
              </a:lnSpc>
              <a:buClr>
                <a:srgbClr val="000000"/>
              </a:buClr>
              <a:buChar char="-"/>
              <a:tabLst>
                <a:tab pos="259715" algn="l"/>
              </a:tabLst>
            </a:pPr>
            <a:r>
              <a:rPr sz="3200" dirty="0">
                <a:solidFill>
                  <a:srgbClr val="FF0000"/>
                </a:solidFill>
                <a:latin typeface="Arial MT"/>
                <a:cs typeface="Arial MT"/>
              </a:rPr>
              <a:t>Humans</a:t>
            </a:r>
            <a:r>
              <a:rPr sz="3200" spc="-25" dirty="0">
                <a:solidFill>
                  <a:srgbClr val="FF0000"/>
                </a:solidFill>
                <a:latin typeface="Arial MT"/>
                <a:cs typeface="Arial MT"/>
              </a:rPr>
              <a:t> </a:t>
            </a:r>
            <a:r>
              <a:rPr sz="3200" dirty="0">
                <a:latin typeface="Arial MT"/>
                <a:cs typeface="Arial MT"/>
              </a:rPr>
              <a:t>are</a:t>
            </a:r>
            <a:r>
              <a:rPr sz="3200" spc="-30" dirty="0">
                <a:latin typeface="Arial MT"/>
                <a:cs typeface="Arial MT"/>
              </a:rPr>
              <a:t> </a:t>
            </a:r>
            <a:r>
              <a:rPr sz="3200" spc="-5" dirty="0">
                <a:latin typeface="Arial MT"/>
                <a:cs typeface="Arial MT"/>
              </a:rPr>
              <a:t>the</a:t>
            </a:r>
            <a:r>
              <a:rPr sz="3200" spc="-10" dirty="0">
                <a:latin typeface="Arial MT"/>
                <a:cs typeface="Arial MT"/>
              </a:rPr>
              <a:t> </a:t>
            </a:r>
            <a:r>
              <a:rPr sz="3200" spc="-5" dirty="0">
                <a:latin typeface="Arial MT"/>
                <a:cs typeface="Arial MT"/>
              </a:rPr>
              <a:t>main</a:t>
            </a:r>
            <a:r>
              <a:rPr sz="3200" spc="-15" dirty="0">
                <a:latin typeface="Arial MT"/>
                <a:cs typeface="Arial MT"/>
              </a:rPr>
              <a:t> </a:t>
            </a:r>
            <a:r>
              <a:rPr sz="3200" dirty="0">
                <a:solidFill>
                  <a:srgbClr val="FF0000"/>
                </a:solidFill>
                <a:latin typeface="Arial MT"/>
                <a:cs typeface="Arial MT"/>
              </a:rPr>
              <a:t>reservoir</a:t>
            </a:r>
            <a:r>
              <a:rPr sz="3200" spc="-30" dirty="0">
                <a:solidFill>
                  <a:srgbClr val="FF0000"/>
                </a:solidFill>
                <a:latin typeface="Arial MT"/>
                <a:cs typeface="Arial MT"/>
              </a:rPr>
              <a:t> </a:t>
            </a:r>
            <a:r>
              <a:rPr sz="3200" spc="-5" dirty="0">
                <a:latin typeface="Arial MT"/>
                <a:cs typeface="Arial MT"/>
              </a:rPr>
              <a:t>but</a:t>
            </a:r>
            <a:r>
              <a:rPr sz="3200" spc="-20" dirty="0">
                <a:latin typeface="Arial MT"/>
                <a:cs typeface="Arial MT"/>
              </a:rPr>
              <a:t> </a:t>
            </a:r>
            <a:r>
              <a:rPr sz="3200" dirty="0">
                <a:solidFill>
                  <a:srgbClr val="FF0000"/>
                </a:solidFill>
                <a:latin typeface="Arial MT"/>
                <a:cs typeface="Arial MT"/>
              </a:rPr>
              <a:t>monkeys</a:t>
            </a:r>
            <a:r>
              <a:rPr sz="3200" spc="-25" dirty="0">
                <a:solidFill>
                  <a:srgbClr val="FF0000"/>
                </a:solidFill>
                <a:latin typeface="Arial MT"/>
                <a:cs typeface="Arial MT"/>
              </a:rPr>
              <a:t> </a:t>
            </a:r>
            <a:r>
              <a:rPr sz="3200" spc="-5" dirty="0">
                <a:latin typeface="Arial MT"/>
                <a:cs typeface="Arial MT"/>
              </a:rPr>
              <a:t>may</a:t>
            </a:r>
            <a:r>
              <a:rPr sz="3200" spc="-10" dirty="0">
                <a:latin typeface="Arial MT"/>
                <a:cs typeface="Arial MT"/>
              </a:rPr>
              <a:t> </a:t>
            </a:r>
            <a:r>
              <a:rPr sz="3200" spc="-5" dirty="0">
                <a:latin typeface="Arial MT"/>
                <a:cs typeface="Arial MT"/>
              </a:rPr>
              <a:t>be.</a:t>
            </a:r>
            <a:endParaRPr sz="3200" dirty="0">
              <a:latin typeface="Arial MT"/>
              <a:cs typeface="Arial MT"/>
            </a:endParaRPr>
          </a:p>
        </p:txBody>
      </p:sp>
    </p:spTree>
    <p:extLst>
      <p:ext uri="{BB962C8B-B14F-4D97-AF65-F5344CB8AC3E}">
        <p14:creationId xmlns:p14="http://schemas.microsoft.com/office/powerpoint/2010/main" val="1232162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4648200" cy="1325563"/>
          </a:xfrm>
          <a:solidFill>
            <a:schemeClr val="accent2"/>
          </a:solidFill>
        </p:spPr>
        <p:txBody>
          <a:bodyPr/>
          <a:lstStyle/>
          <a:p>
            <a:r>
              <a:rPr lang="en-US">
                <a:solidFill>
                  <a:schemeClr val="accent1"/>
                </a:solidFill>
              </a:rPr>
              <a:t>Some Definitions</a:t>
            </a:r>
            <a:endParaRPr lang="ar-SA">
              <a:solidFill>
                <a:schemeClr val="accent1"/>
              </a:solidFill>
            </a:endParaRPr>
          </a:p>
        </p:txBody>
      </p:sp>
      <p:sp>
        <p:nvSpPr>
          <p:cNvPr id="6" name="Content Placeholder 5"/>
          <p:cNvSpPr>
            <a:spLocks noGrp="1"/>
          </p:cNvSpPr>
          <p:nvPr>
            <p:ph idx="1"/>
          </p:nvPr>
        </p:nvSpPr>
        <p:spPr/>
        <p:txBody>
          <a:bodyPr>
            <a:noAutofit/>
          </a:bodyPr>
          <a:lstStyle/>
          <a:p>
            <a:r>
              <a:rPr lang="en-US" sz="2000" b="1" dirty="0">
                <a:solidFill>
                  <a:schemeClr val="accent1"/>
                </a:solidFill>
              </a:rPr>
              <a:t>Sporadic</a:t>
            </a:r>
            <a:r>
              <a:rPr lang="en-US" sz="2000" dirty="0"/>
              <a:t> is a disease that occurs infrequently and irregularly.</a:t>
            </a:r>
          </a:p>
          <a:p>
            <a:r>
              <a:rPr lang="en-US" sz="2000" b="1" dirty="0">
                <a:solidFill>
                  <a:schemeClr val="accent1"/>
                </a:solidFill>
              </a:rPr>
              <a:t>Endemic</a:t>
            </a:r>
            <a:r>
              <a:rPr lang="en-US" sz="2000" dirty="0"/>
              <a:t> refers to the constant presence and/or usual prevalence of a disease or infectious agent in a population within a geographic area.</a:t>
            </a:r>
          </a:p>
          <a:p>
            <a:r>
              <a:rPr lang="en-US" sz="2000" b="1" dirty="0">
                <a:solidFill>
                  <a:schemeClr val="accent1"/>
                </a:solidFill>
              </a:rPr>
              <a:t>Hyper endemic</a:t>
            </a:r>
            <a:r>
              <a:rPr lang="en-US" sz="2000" dirty="0"/>
              <a:t> refers to persistent, high levels of disease occurrence.</a:t>
            </a:r>
          </a:p>
          <a:p>
            <a:r>
              <a:rPr lang="en-US" sz="2000" b="1" dirty="0">
                <a:solidFill>
                  <a:schemeClr val="accent1"/>
                </a:solidFill>
              </a:rPr>
              <a:t>Epidemic</a:t>
            </a:r>
            <a:r>
              <a:rPr lang="en-US" sz="2000" dirty="0"/>
              <a:t> refers to an increase, often sudden, in the number of cases of a disease above what is normally expected in that population in that area. </a:t>
            </a:r>
          </a:p>
          <a:p>
            <a:r>
              <a:rPr lang="en-US" sz="2000" b="1" dirty="0">
                <a:solidFill>
                  <a:schemeClr val="accent1"/>
                </a:solidFill>
              </a:rPr>
              <a:t>Outbreak</a:t>
            </a:r>
            <a:r>
              <a:rPr lang="en-US" sz="2000" dirty="0">
                <a:solidFill>
                  <a:schemeClr val="accent1"/>
                </a:solidFill>
              </a:rPr>
              <a:t> </a:t>
            </a:r>
            <a:r>
              <a:rPr lang="en-US" sz="2000" dirty="0"/>
              <a:t>carries the same definition of epidemic, but is often used for a more limited geographic area. </a:t>
            </a:r>
          </a:p>
          <a:p>
            <a:r>
              <a:rPr lang="en-US" sz="2000" b="1" dirty="0">
                <a:solidFill>
                  <a:schemeClr val="accent1"/>
                </a:solidFill>
              </a:rPr>
              <a:t>Pandemic</a:t>
            </a:r>
            <a:r>
              <a:rPr lang="en-US" sz="2000" dirty="0"/>
              <a:t> refers to an epidemic that has spread over several countries or continents, usually affecting a large number of people.</a:t>
            </a:r>
          </a:p>
          <a:p>
            <a:endParaRPr lang="ar-SA" sz="2400" dirty="0"/>
          </a:p>
        </p:txBody>
      </p:sp>
    </p:spTree>
    <p:extLst>
      <p:ext uri="{BB962C8B-B14F-4D97-AF65-F5344CB8AC3E}">
        <p14:creationId xmlns:p14="http://schemas.microsoft.com/office/powerpoint/2010/main" val="2324075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35201" y="5935133"/>
            <a:ext cx="189653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sz="2133"/>
          </a:p>
        </p:txBody>
      </p:sp>
      <p:sp>
        <p:nvSpPr>
          <p:cNvPr id="8195" name="Rectangle 3"/>
          <p:cNvSpPr>
            <a:spLocks noChangeArrowheads="1"/>
          </p:cNvSpPr>
          <p:nvPr/>
        </p:nvSpPr>
        <p:spPr bwMode="auto">
          <a:xfrm>
            <a:off x="4673600" y="5935133"/>
            <a:ext cx="2844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algn="l" rtl="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l" rtl="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l" rtl="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l" rtl="0" eaLnBrk="0" fontAlgn="base" hangingPunct="0">
              <a:spcBef>
                <a:spcPct val="0"/>
              </a:spcBef>
              <a:spcAft>
                <a:spcPct val="0"/>
              </a:spcAft>
              <a:defRPr sz="2400">
                <a:solidFill>
                  <a:schemeClr val="tx1"/>
                </a:solidFill>
                <a:latin typeface="Times New Roman" panose="02020603050405020304" pitchFamily="18" charset="0"/>
              </a:defRPr>
            </a:lvl9pPr>
          </a:lstStyle>
          <a:p>
            <a:endParaRPr lang="ar-SA" altLang="ar-SA" sz="2133"/>
          </a:p>
        </p:txBody>
      </p:sp>
      <p:sp>
        <p:nvSpPr>
          <p:cNvPr id="337924" name="Rectangle 4"/>
          <p:cNvSpPr>
            <a:spLocks noGrp="1" noChangeArrowheads="1"/>
          </p:cNvSpPr>
          <p:nvPr>
            <p:ph type="title"/>
          </p:nvPr>
        </p:nvSpPr>
        <p:spPr/>
        <p:txBody>
          <a:bodyPr/>
          <a:lstStyle/>
          <a:p>
            <a:pPr>
              <a:defRPr/>
            </a:pPr>
            <a:r>
              <a:rPr lang="en-US" b="1" dirty="0">
                <a:solidFill>
                  <a:srgbClr val="FF0000"/>
                </a:solidFill>
              </a:rPr>
              <a:t>Dengue Clinical Syndromes</a:t>
            </a:r>
          </a:p>
        </p:txBody>
      </p:sp>
      <p:sp>
        <p:nvSpPr>
          <p:cNvPr id="337925" name="Rectangle 5"/>
          <p:cNvSpPr>
            <a:spLocks noGrp="1" noChangeArrowheads="1"/>
          </p:cNvSpPr>
          <p:nvPr>
            <p:ph idx="1"/>
          </p:nvPr>
        </p:nvSpPr>
        <p:spPr>
          <a:xfrm>
            <a:off x="650735" y="2571221"/>
            <a:ext cx="5065464" cy="3657600"/>
          </a:xfrm>
        </p:spPr>
        <p:txBody>
          <a:bodyPr/>
          <a:lstStyle/>
          <a:p>
            <a:pPr>
              <a:defRPr/>
            </a:pPr>
            <a:r>
              <a:rPr lang="en-US" sz="3556" dirty="0"/>
              <a:t>Undifferentiated fever</a:t>
            </a:r>
          </a:p>
          <a:p>
            <a:pPr>
              <a:defRPr/>
            </a:pPr>
            <a:r>
              <a:rPr lang="en-US" sz="3556" dirty="0"/>
              <a:t>Classic dengue fever</a:t>
            </a:r>
          </a:p>
          <a:p>
            <a:pPr>
              <a:defRPr/>
            </a:pPr>
            <a:r>
              <a:rPr lang="en-US" sz="3556" dirty="0"/>
              <a:t>Dengue hemorrhagic fever</a:t>
            </a:r>
          </a:p>
          <a:p>
            <a:pPr>
              <a:defRPr/>
            </a:pPr>
            <a:r>
              <a:rPr lang="en-US" sz="3556" dirty="0"/>
              <a:t>Dengue shock syndrome</a:t>
            </a:r>
          </a:p>
        </p:txBody>
      </p:sp>
      <p:pic>
        <p:nvPicPr>
          <p:cNvPr id="2" name="Picture 1">
            <a:extLst>
              <a:ext uri="{FF2B5EF4-FFF2-40B4-BE49-F238E27FC236}">
                <a16:creationId xmlns:a16="http://schemas.microsoft.com/office/drawing/2014/main" id="{8A59F57E-4AE5-6440-A69D-79037A35B81E}"/>
              </a:ext>
            </a:extLst>
          </p:cNvPr>
          <p:cNvPicPr>
            <a:picLocks noChangeAspect="1"/>
          </p:cNvPicPr>
          <p:nvPr/>
        </p:nvPicPr>
        <p:blipFill>
          <a:blip r:embed="rId3"/>
          <a:stretch>
            <a:fillRect/>
          </a:stretch>
        </p:blipFill>
        <p:spPr>
          <a:xfrm>
            <a:off x="5918200" y="2108200"/>
            <a:ext cx="5746750" cy="4233333"/>
          </a:xfrm>
          <a:prstGeom prst="rect">
            <a:avLst/>
          </a:prstGeom>
        </p:spPr>
      </p:pic>
    </p:spTree>
    <p:extLst>
      <p:ext uri="{BB962C8B-B14F-4D97-AF65-F5344CB8AC3E}">
        <p14:creationId xmlns:p14="http://schemas.microsoft.com/office/powerpoint/2010/main" val="265510226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5680" y="802005"/>
            <a:ext cx="471678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chemeClr val="tx2"/>
                </a:solidFill>
                <a:latin typeface="Arial"/>
                <a:cs typeface="Arial"/>
              </a:rPr>
              <a:t>-</a:t>
            </a:r>
            <a:r>
              <a:rPr sz="3200" spc="-40" dirty="0">
                <a:solidFill>
                  <a:schemeClr val="tx2"/>
                </a:solidFill>
                <a:latin typeface="Arial"/>
                <a:cs typeface="Arial"/>
              </a:rPr>
              <a:t> </a:t>
            </a:r>
            <a:r>
              <a:rPr sz="3200" dirty="0">
                <a:solidFill>
                  <a:schemeClr val="tx2"/>
                </a:solidFill>
                <a:latin typeface="Arial"/>
                <a:cs typeface="Arial"/>
              </a:rPr>
              <a:t>Classic</a:t>
            </a:r>
            <a:r>
              <a:rPr sz="3200" spc="-40" dirty="0">
                <a:solidFill>
                  <a:schemeClr val="tx2"/>
                </a:solidFill>
                <a:latin typeface="Arial"/>
                <a:cs typeface="Arial"/>
              </a:rPr>
              <a:t> </a:t>
            </a:r>
            <a:r>
              <a:rPr sz="3200" dirty="0">
                <a:solidFill>
                  <a:schemeClr val="tx2"/>
                </a:solidFill>
                <a:latin typeface="Arial"/>
                <a:cs typeface="Arial"/>
              </a:rPr>
              <a:t>Dengue</a:t>
            </a:r>
            <a:r>
              <a:rPr sz="3200" spc="-60" dirty="0">
                <a:solidFill>
                  <a:schemeClr val="tx2"/>
                </a:solidFill>
                <a:latin typeface="Arial"/>
                <a:cs typeface="Arial"/>
              </a:rPr>
              <a:t> </a:t>
            </a:r>
            <a:r>
              <a:rPr sz="3200" spc="-5" dirty="0">
                <a:solidFill>
                  <a:schemeClr val="tx2"/>
                </a:solidFill>
                <a:latin typeface="Arial"/>
                <a:cs typeface="Arial"/>
              </a:rPr>
              <a:t>Fever</a:t>
            </a:r>
            <a:endParaRPr sz="3200" dirty="0">
              <a:solidFill>
                <a:schemeClr val="tx2"/>
              </a:solidFill>
              <a:latin typeface="Arial"/>
              <a:cs typeface="Arial"/>
            </a:endParaRPr>
          </a:p>
        </p:txBody>
      </p:sp>
      <p:sp>
        <p:nvSpPr>
          <p:cNvPr id="3" name="object 3"/>
          <p:cNvSpPr txBox="1"/>
          <p:nvPr/>
        </p:nvSpPr>
        <p:spPr>
          <a:xfrm>
            <a:off x="595680" y="1777745"/>
            <a:ext cx="10129520" cy="2917825"/>
          </a:xfrm>
          <a:prstGeom prst="rect">
            <a:avLst/>
          </a:prstGeom>
        </p:spPr>
        <p:txBody>
          <a:bodyPr vert="horz" wrap="square" lIns="0" tIns="13335" rIns="0" bIns="0" rtlCol="0">
            <a:spAutoFit/>
          </a:bodyPr>
          <a:lstStyle/>
          <a:p>
            <a:pPr marL="372110" indent="-247650">
              <a:lnSpc>
                <a:spcPct val="100000"/>
              </a:lnSpc>
              <a:spcBef>
                <a:spcPts val="105"/>
              </a:spcBef>
              <a:buChar char="-"/>
              <a:tabLst>
                <a:tab pos="372745" algn="l"/>
              </a:tabLst>
            </a:pPr>
            <a:r>
              <a:rPr sz="3200" dirty="0">
                <a:latin typeface="Arial MT"/>
                <a:cs typeface="Arial MT"/>
              </a:rPr>
              <a:t>Acute</a:t>
            </a:r>
            <a:r>
              <a:rPr sz="3200" spc="-30" dirty="0">
                <a:latin typeface="Arial MT"/>
                <a:cs typeface="Arial MT"/>
              </a:rPr>
              <a:t> </a:t>
            </a:r>
            <a:r>
              <a:rPr sz="3200" spc="-5" dirty="0">
                <a:latin typeface="Arial MT"/>
                <a:cs typeface="Arial MT"/>
              </a:rPr>
              <a:t>febrile</a:t>
            </a:r>
            <a:r>
              <a:rPr sz="3200" spc="-25" dirty="0">
                <a:latin typeface="Arial MT"/>
                <a:cs typeface="Arial MT"/>
              </a:rPr>
              <a:t> </a:t>
            </a:r>
            <a:r>
              <a:rPr sz="3200" spc="-5" dirty="0">
                <a:latin typeface="Arial MT"/>
                <a:cs typeface="Arial MT"/>
              </a:rPr>
              <a:t>illness</a:t>
            </a:r>
            <a:endParaRPr sz="3200">
              <a:latin typeface="Arial MT"/>
              <a:cs typeface="Arial MT"/>
            </a:endParaRPr>
          </a:p>
          <a:p>
            <a:pPr marL="372110" indent="-247650">
              <a:lnSpc>
                <a:spcPct val="100000"/>
              </a:lnSpc>
              <a:buChar char="-"/>
              <a:tabLst>
                <a:tab pos="372745" algn="l"/>
              </a:tabLst>
            </a:pPr>
            <a:r>
              <a:rPr sz="3200" dirty="0">
                <a:latin typeface="Arial MT"/>
                <a:cs typeface="Arial MT"/>
              </a:rPr>
              <a:t>Severe</a:t>
            </a:r>
            <a:r>
              <a:rPr sz="3200" spc="-20" dirty="0">
                <a:latin typeface="Arial MT"/>
                <a:cs typeface="Arial MT"/>
              </a:rPr>
              <a:t> </a:t>
            </a:r>
            <a:r>
              <a:rPr sz="3200" spc="-5" dirty="0">
                <a:latin typeface="Arial MT"/>
                <a:cs typeface="Arial MT"/>
              </a:rPr>
              <a:t>Hemorrhage</a:t>
            </a:r>
            <a:r>
              <a:rPr sz="3200" spc="-30" dirty="0">
                <a:latin typeface="Arial MT"/>
                <a:cs typeface="Arial MT"/>
              </a:rPr>
              <a:t> </a:t>
            </a:r>
            <a:r>
              <a:rPr sz="3200" spc="-5" dirty="0">
                <a:latin typeface="Arial MT"/>
                <a:cs typeface="Arial MT"/>
              </a:rPr>
              <a:t>mainly</a:t>
            </a:r>
            <a:r>
              <a:rPr sz="3200" spc="10" dirty="0">
                <a:latin typeface="Arial MT"/>
                <a:cs typeface="Arial MT"/>
              </a:rPr>
              <a:t> </a:t>
            </a:r>
            <a:r>
              <a:rPr sz="3200" spc="-5" dirty="0">
                <a:solidFill>
                  <a:srgbClr val="FF0000"/>
                </a:solidFill>
                <a:latin typeface="Arial MT"/>
                <a:cs typeface="Arial MT"/>
              </a:rPr>
              <a:t>retro-ocular</a:t>
            </a:r>
            <a:r>
              <a:rPr sz="3200" spc="-5" dirty="0">
                <a:latin typeface="Arial MT"/>
                <a:cs typeface="Arial MT"/>
              </a:rPr>
              <a:t>;</a:t>
            </a:r>
            <a:endParaRPr sz="3200">
              <a:latin typeface="Arial MT"/>
              <a:cs typeface="Arial MT"/>
            </a:endParaRPr>
          </a:p>
          <a:p>
            <a:pPr marL="372110" indent="-247650">
              <a:lnSpc>
                <a:spcPct val="100000"/>
              </a:lnSpc>
              <a:buChar char="-"/>
              <a:tabLst>
                <a:tab pos="372745" algn="l"/>
              </a:tabLst>
            </a:pPr>
            <a:r>
              <a:rPr sz="3200" spc="-5" dirty="0">
                <a:latin typeface="Arial MT"/>
                <a:cs typeface="Arial MT"/>
              </a:rPr>
              <a:t>Myalgia </a:t>
            </a:r>
            <a:r>
              <a:rPr sz="3200" dirty="0">
                <a:latin typeface="Arial MT"/>
                <a:cs typeface="Arial MT"/>
              </a:rPr>
              <a:t>&amp;</a:t>
            </a:r>
            <a:r>
              <a:rPr sz="3200" spc="5" dirty="0">
                <a:latin typeface="Arial MT"/>
                <a:cs typeface="Arial MT"/>
              </a:rPr>
              <a:t> </a:t>
            </a:r>
            <a:r>
              <a:rPr sz="3200" spc="-5" dirty="0">
                <a:latin typeface="Arial MT"/>
                <a:cs typeface="Arial MT"/>
              </a:rPr>
              <a:t>arthralgia</a:t>
            </a:r>
            <a:r>
              <a:rPr sz="3200" dirty="0">
                <a:latin typeface="Arial MT"/>
                <a:cs typeface="Arial MT"/>
              </a:rPr>
              <a:t> –</a:t>
            </a:r>
            <a:r>
              <a:rPr sz="3200" spc="-20" dirty="0">
                <a:latin typeface="Arial MT"/>
                <a:cs typeface="Arial MT"/>
              </a:rPr>
              <a:t> </a:t>
            </a:r>
            <a:r>
              <a:rPr sz="3200" spc="-5" dirty="0">
                <a:latin typeface="Arial MT"/>
                <a:cs typeface="Arial MT"/>
              </a:rPr>
              <a:t>often</a:t>
            </a:r>
            <a:r>
              <a:rPr sz="3200" dirty="0">
                <a:latin typeface="Arial MT"/>
                <a:cs typeface="Arial MT"/>
              </a:rPr>
              <a:t> severe</a:t>
            </a:r>
            <a:r>
              <a:rPr sz="3200" spc="-35" dirty="0">
                <a:latin typeface="Arial MT"/>
                <a:cs typeface="Arial MT"/>
              </a:rPr>
              <a:t> </a:t>
            </a:r>
            <a:r>
              <a:rPr sz="3200" spc="-5" dirty="0">
                <a:latin typeface="Arial MT"/>
                <a:cs typeface="Arial MT"/>
              </a:rPr>
              <a:t>(breakbone</a:t>
            </a:r>
            <a:r>
              <a:rPr sz="3200" spc="-30" dirty="0">
                <a:latin typeface="Arial MT"/>
                <a:cs typeface="Arial MT"/>
              </a:rPr>
              <a:t> </a:t>
            </a:r>
            <a:r>
              <a:rPr sz="3200" dirty="0">
                <a:latin typeface="Arial MT"/>
                <a:cs typeface="Arial MT"/>
              </a:rPr>
              <a:t>fever);</a:t>
            </a:r>
            <a:endParaRPr sz="3200">
              <a:latin typeface="Arial MT"/>
              <a:cs typeface="Arial MT"/>
            </a:endParaRPr>
          </a:p>
          <a:p>
            <a:pPr marL="12700">
              <a:lnSpc>
                <a:spcPct val="100000"/>
              </a:lnSpc>
            </a:pPr>
            <a:r>
              <a:rPr sz="3200" dirty="0">
                <a:latin typeface="Arial MT"/>
                <a:cs typeface="Arial MT"/>
              </a:rPr>
              <a:t>-</a:t>
            </a:r>
            <a:r>
              <a:rPr sz="3200" spc="-15" dirty="0">
                <a:latin typeface="Arial MT"/>
                <a:cs typeface="Arial MT"/>
              </a:rPr>
              <a:t> </a:t>
            </a:r>
            <a:r>
              <a:rPr sz="3200" dirty="0">
                <a:latin typeface="Arial MT"/>
                <a:cs typeface="Arial MT"/>
              </a:rPr>
              <a:t>Nausea</a:t>
            </a:r>
            <a:r>
              <a:rPr sz="3200" spc="-30" dirty="0">
                <a:latin typeface="Arial MT"/>
                <a:cs typeface="Arial MT"/>
              </a:rPr>
              <a:t> </a:t>
            </a:r>
            <a:r>
              <a:rPr sz="3200" dirty="0">
                <a:latin typeface="Arial MT"/>
                <a:cs typeface="Arial MT"/>
              </a:rPr>
              <a:t>&amp;</a:t>
            </a:r>
            <a:r>
              <a:rPr sz="3200" spc="5" dirty="0">
                <a:latin typeface="Arial MT"/>
                <a:cs typeface="Arial MT"/>
              </a:rPr>
              <a:t> </a:t>
            </a:r>
            <a:r>
              <a:rPr sz="3200" spc="-5" dirty="0">
                <a:latin typeface="Arial MT"/>
                <a:cs typeface="Arial MT"/>
              </a:rPr>
              <a:t>vomiting</a:t>
            </a:r>
            <a:r>
              <a:rPr sz="3200" dirty="0">
                <a:latin typeface="Arial MT"/>
                <a:cs typeface="Arial MT"/>
              </a:rPr>
              <a:t> &gt;</a:t>
            </a:r>
            <a:r>
              <a:rPr sz="3200" spc="-5" dirty="0">
                <a:latin typeface="Arial MT"/>
                <a:cs typeface="Arial MT"/>
              </a:rPr>
              <a:t> 50%;</a:t>
            </a:r>
            <a:r>
              <a:rPr sz="3200" spc="-10" dirty="0">
                <a:latin typeface="Arial MT"/>
                <a:cs typeface="Arial MT"/>
              </a:rPr>
              <a:t> </a:t>
            </a:r>
            <a:r>
              <a:rPr sz="3200" spc="-5" dirty="0">
                <a:latin typeface="Arial MT"/>
                <a:cs typeface="Arial MT"/>
              </a:rPr>
              <a:t>diarrhea</a:t>
            </a:r>
            <a:r>
              <a:rPr sz="3200" spc="-25" dirty="0">
                <a:latin typeface="Arial MT"/>
                <a:cs typeface="Arial MT"/>
              </a:rPr>
              <a:t> </a:t>
            </a:r>
            <a:r>
              <a:rPr sz="3200" spc="-5" dirty="0">
                <a:latin typeface="Arial MT"/>
                <a:cs typeface="Arial MT"/>
              </a:rPr>
              <a:t>(30%)</a:t>
            </a:r>
            <a:endParaRPr sz="3200">
              <a:latin typeface="Arial MT"/>
              <a:cs typeface="Arial MT"/>
            </a:endParaRPr>
          </a:p>
          <a:p>
            <a:pPr marL="12700" marR="5080" indent="112395">
              <a:lnSpc>
                <a:spcPts val="3560"/>
              </a:lnSpc>
              <a:spcBef>
                <a:spcPts val="350"/>
              </a:spcBef>
            </a:pPr>
            <a:r>
              <a:rPr sz="3200" dirty="0">
                <a:latin typeface="Arial MT"/>
                <a:cs typeface="Arial MT"/>
              </a:rPr>
              <a:t>-</a:t>
            </a:r>
            <a:r>
              <a:rPr sz="3200" spc="-15" dirty="0">
                <a:latin typeface="Arial MT"/>
                <a:cs typeface="Arial MT"/>
              </a:rPr>
              <a:t> </a:t>
            </a:r>
            <a:r>
              <a:rPr sz="3200" b="1" dirty="0">
                <a:solidFill>
                  <a:srgbClr val="FF0000"/>
                </a:solidFill>
                <a:latin typeface="Arial"/>
                <a:cs typeface="Arial"/>
              </a:rPr>
              <a:t>Rash</a:t>
            </a:r>
            <a:r>
              <a:rPr sz="3200" b="1" spc="-20" dirty="0">
                <a:solidFill>
                  <a:srgbClr val="FF0000"/>
                </a:solidFill>
                <a:latin typeface="Arial"/>
                <a:cs typeface="Arial"/>
              </a:rPr>
              <a:t> </a:t>
            </a:r>
            <a:r>
              <a:rPr sz="3200" b="1" spc="-5" dirty="0">
                <a:solidFill>
                  <a:srgbClr val="FF0000"/>
                </a:solidFill>
                <a:latin typeface="Arial"/>
                <a:cs typeface="Arial"/>
              </a:rPr>
              <a:t>(50%)</a:t>
            </a:r>
            <a:r>
              <a:rPr sz="3200" b="1" dirty="0">
                <a:solidFill>
                  <a:srgbClr val="FF0000"/>
                </a:solidFill>
                <a:latin typeface="Arial"/>
                <a:cs typeface="Arial"/>
              </a:rPr>
              <a:t> </a:t>
            </a:r>
            <a:r>
              <a:rPr sz="3200" dirty="0">
                <a:latin typeface="Arial MT"/>
                <a:cs typeface="Arial MT"/>
              </a:rPr>
              <a:t>(of</a:t>
            </a:r>
            <a:r>
              <a:rPr sz="3200" spc="-20" dirty="0">
                <a:latin typeface="Arial MT"/>
                <a:cs typeface="Arial MT"/>
              </a:rPr>
              <a:t> </a:t>
            </a:r>
            <a:r>
              <a:rPr sz="3200" spc="-5" dirty="0">
                <a:latin typeface="Arial MT"/>
                <a:cs typeface="Arial MT"/>
              </a:rPr>
              <a:t>variable</a:t>
            </a:r>
            <a:r>
              <a:rPr sz="3200" spc="-20" dirty="0">
                <a:latin typeface="Arial MT"/>
                <a:cs typeface="Arial MT"/>
              </a:rPr>
              <a:t> </a:t>
            </a:r>
            <a:r>
              <a:rPr sz="3200" spc="-5" dirty="0">
                <a:latin typeface="Arial MT"/>
                <a:cs typeface="Arial MT"/>
              </a:rPr>
              <a:t>appearances;</a:t>
            </a:r>
            <a:r>
              <a:rPr sz="3200" spc="-25" dirty="0">
                <a:latin typeface="Arial MT"/>
                <a:cs typeface="Arial MT"/>
              </a:rPr>
              <a:t> </a:t>
            </a:r>
            <a:r>
              <a:rPr sz="3200" spc="-15" dirty="0">
                <a:latin typeface="Arial MT"/>
                <a:cs typeface="Arial MT"/>
              </a:rPr>
              <a:t>maculopapular, </a:t>
            </a:r>
            <a:r>
              <a:rPr sz="3200" spc="-875" dirty="0">
                <a:latin typeface="Arial MT"/>
                <a:cs typeface="Arial MT"/>
              </a:rPr>
              <a:t> </a:t>
            </a:r>
            <a:r>
              <a:rPr sz="3200" spc="-5" dirty="0">
                <a:latin typeface="Arial MT"/>
                <a:cs typeface="Arial MT"/>
              </a:rPr>
              <a:t>petechial,</a:t>
            </a:r>
            <a:r>
              <a:rPr sz="3200" spc="-15" dirty="0">
                <a:latin typeface="Arial MT"/>
                <a:cs typeface="Arial MT"/>
              </a:rPr>
              <a:t> </a:t>
            </a:r>
            <a:r>
              <a:rPr sz="3200" dirty="0">
                <a:latin typeface="Arial MT"/>
                <a:cs typeface="Arial MT"/>
              </a:rPr>
              <a:t>or</a:t>
            </a:r>
            <a:r>
              <a:rPr sz="3200" spc="-25" dirty="0">
                <a:latin typeface="Arial MT"/>
                <a:cs typeface="Arial MT"/>
              </a:rPr>
              <a:t> </a:t>
            </a:r>
            <a:r>
              <a:rPr sz="3200" spc="-5" dirty="0">
                <a:latin typeface="Arial MT"/>
                <a:cs typeface="Arial MT"/>
              </a:rPr>
              <a:t>erythematous.</a:t>
            </a:r>
            <a:endParaRPr sz="3200">
              <a:latin typeface="Arial MT"/>
              <a:cs typeface="Arial MT"/>
            </a:endParaRPr>
          </a:p>
        </p:txBody>
      </p:sp>
      <p:pic>
        <p:nvPicPr>
          <p:cNvPr id="4" name="object 4"/>
          <p:cNvPicPr/>
          <p:nvPr/>
        </p:nvPicPr>
        <p:blipFill>
          <a:blip r:embed="rId2" cstate="print"/>
          <a:stretch>
            <a:fillRect/>
          </a:stretch>
        </p:blipFill>
        <p:spPr>
          <a:xfrm>
            <a:off x="658368" y="4850674"/>
            <a:ext cx="3387852" cy="1759132"/>
          </a:xfrm>
          <a:prstGeom prst="rect">
            <a:avLst/>
          </a:prstGeom>
        </p:spPr>
      </p:pic>
      <p:pic>
        <p:nvPicPr>
          <p:cNvPr id="5" name="object 5"/>
          <p:cNvPicPr/>
          <p:nvPr/>
        </p:nvPicPr>
        <p:blipFill>
          <a:blip r:embed="rId3" cstate="print"/>
          <a:stretch>
            <a:fillRect/>
          </a:stretch>
        </p:blipFill>
        <p:spPr>
          <a:xfrm>
            <a:off x="8663940" y="4695570"/>
            <a:ext cx="3107436" cy="1801024"/>
          </a:xfrm>
          <a:prstGeom prst="rect">
            <a:avLst/>
          </a:prstGeom>
        </p:spPr>
      </p:pic>
    </p:spTree>
    <p:extLst>
      <p:ext uri="{BB962C8B-B14F-4D97-AF65-F5344CB8AC3E}">
        <p14:creationId xmlns:p14="http://schemas.microsoft.com/office/powerpoint/2010/main" val="49115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3920" y="354787"/>
            <a:ext cx="10876280" cy="5766707"/>
          </a:xfrm>
          <a:prstGeom prst="rect">
            <a:avLst/>
          </a:prstGeom>
        </p:spPr>
        <p:txBody>
          <a:bodyPr vert="horz" wrap="square" lIns="0" tIns="13335" rIns="0" bIns="0" rtlCol="0">
            <a:spAutoFit/>
          </a:bodyPr>
          <a:lstStyle/>
          <a:p>
            <a:pPr marL="12700">
              <a:lnSpc>
                <a:spcPct val="100000"/>
              </a:lnSpc>
              <a:spcBef>
                <a:spcPts val="105"/>
              </a:spcBef>
              <a:tabLst>
                <a:tab pos="485140" algn="l"/>
              </a:tabLst>
            </a:pPr>
            <a:r>
              <a:rPr sz="3200" b="1" dirty="0">
                <a:solidFill>
                  <a:schemeClr val="tx2"/>
                </a:solidFill>
                <a:uFill>
                  <a:solidFill>
                    <a:srgbClr val="6F2F9F"/>
                  </a:solidFill>
                </a:uFill>
                <a:latin typeface="Arial"/>
                <a:cs typeface="Arial"/>
              </a:rPr>
              <a:t>Dengue</a:t>
            </a:r>
            <a:r>
              <a:rPr sz="3200" b="1" spc="-55" dirty="0">
                <a:solidFill>
                  <a:schemeClr val="tx2"/>
                </a:solidFill>
                <a:uFill>
                  <a:solidFill>
                    <a:srgbClr val="6F2F9F"/>
                  </a:solidFill>
                </a:uFill>
                <a:latin typeface="Arial"/>
                <a:cs typeface="Arial"/>
              </a:rPr>
              <a:t> </a:t>
            </a:r>
            <a:r>
              <a:rPr sz="3200" b="1" dirty="0">
                <a:solidFill>
                  <a:schemeClr val="tx2"/>
                </a:solidFill>
                <a:uFill>
                  <a:solidFill>
                    <a:srgbClr val="6F2F9F"/>
                  </a:solidFill>
                </a:uFill>
                <a:latin typeface="Arial"/>
                <a:cs typeface="Arial"/>
              </a:rPr>
              <a:t>Hemorrhagic</a:t>
            </a:r>
            <a:r>
              <a:rPr sz="3200" b="1" spc="-45" dirty="0">
                <a:solidFill>
                  <a:schemeClr val="tx2"/>
                </a:solidFill>
                <a:uFill>
                  <a:solidFill>
                    <a:srgbClr val="6F2F9F"/>
                  </a:solidFill>
                </a:uFill>
                <a:latin typeface="Arial"/>
                <a:cs typeface="Arial"/>
              </a:rPr>
              <a:t> </a:t>
            </a:r>
            <a:r>
              <a:rPr sz="3200" b="1" spc="-5" dirty="0">
                <a:solidFill>
                  <a:schemeClr val="tx2"/>
                </a:solidFill>
                <a:uFill>
                  <a:solidFill>
                    <a:srgbClr val="6F2F9F"/>
                  </a:solidFill>
                </a:uFill>
                <a:latin typeface="Arial"/>
                <a:cs typeface="Arial"/>
              </a:rPr>
              <a:t>Fever</a:t>
            </a:r>
            <a:r>
              <a:rPr sz="3200" b="1" spc="-10" dirty="0">
                <a:solidFill>
                  <a:schemeClr val="tx2"/>
                </a:solidFill>
                <a:uFill>
                  <a:solidFill>
                    <a:srgbClr val="6F2F9F"/>
                  </a:solidFill>
                </a:uFill>
                <a:latin typeface="Arial"/>
                <a:cs typeface="Arial"/>
              </a:rPr>
              <a:t> </a:t>
            </a:r>
            <a:r>
              <a:rPr sz="3200" b="1" dirty="0">
                <a:solidFill>
                  <a:schemeClr val="tx2"/>
                </a:solidFill>
                <a:uFill>
                  <a:solidFill>
                    <a:srgbClr val="6F2F9F"/>
                  </a:solidFill>
                </a:uFill>
                <a:latin typeface="Arial"/>
                <a:cs typeface="Arial"/>
              </a:rPr>
              <a:t>(DHF):</a:t>
            </a:r>
            <a:endParaRPr lang="en-US" sz="3200" b="1" dirty="0">
              <a:solidFill>
                <a:schemeClr val="tx2"/>
              </a:solidFill>
              <a:uFill>
                <a:solidFill>
                  <a:srgbClr val="6F2F9F"/>
                </a:solidFill>
              </a:uFill>
              <a:latin typeface="Arial"/>
              <a:cs typeface="Arial"/>
            </a:endParaRPr>
          </a:p>
          <a:p>
            <a:pPr marL="12700">
              <a:lnSpc>
                <a:spcPct val="100000"/>
              </a:lnSpc>
              <a:spcBef>
                <a:spcPts val="105"/>
              </a:spcBef>
              <a:tabLst>
                <a:tab pos="485140" algn="l"/>
              </a:tabLst>
            </a:pPr>
            <a:endParaRPr sz="3200" dirty="0">
              <a:solidFill>
                <a:schemeClr val="tx2"/>
              </a:solidFill>
              <a:latin typeface="Arial"/>
              <a:cs typeface="Arial"/>
            </a:endParaRPr>
          </a:p>
          <a:p>
            <a:pPr marL="372110" lvl="1" indent="-247650">
              <a:lnSpc>
                <a:spcPct val="100000"/>
              </a:lnSpc>
              <a:buChar char="-"/>
              <a:tabLst>
                <a:tab pos="372745" algn="l"/>
              </a:tabLst>
            </a:pPr>
            <a:r>
              <a:rPr sz="3200" spc="-5" dirty="0">
                <a:latin typeface="Arial MT"/>
                <a:cs typeface="Arial MT"/>
              </a:rPr>
              <a:t>Most</a:t>
            </a:r>
            <a:r>
              <a:rPr sz="3200" spc="-15" dirty="0">
                <a:latin typeface="Arial MT"/>
                <a:cs typeface="Arial MT"/>
              </a:rPr>
              <a:t> </a:t>
            </a:r>
            <a:r>
              <a:rPr sz="3200" spc="-5" dirty="0">
                <a:latin typeface="Arial MT"/>
                <a:cs typeface="Arial MT"/>
              </a:rPr>
              <a:t>serious</a:t>
            </a:r>
            <a:r>
              <a:rPr sz="3200" spc="5" dirty="0">
                <a:latin typeface="Arial MT"/>
                <a:cs typeface="Arial MT"/>
              </a:rPr>
              <a:t> </a:t>
            </a:r>
            <a:r>
              <a:rPr sz="3200" spc="-5" dirty="0">
                <a:latin typeface="Arial MT"/>
                <a:cs typeface="Arial MT"/>
              </a:rPr>
              <a:t>form</a:t>
            </a:r>
            <a:r>
              <a:rPr sz="3200" spc="-25" dirty="0">
                <a:latin typeface="Arial MT"/>
                <a:cs typeface="Arial MT"/>
              </a:rPr>
              <a:t> </a:t>
            </a:r>
            <a:r>
              <a:rPr sz="3200" dirty="0">
                <a:latin typeface="Arial MT"/>
                <a:cs typeface="Arial MT"/>
              </a:rPr>
              <a:t>of</a:t>
            </a:r>
            <a:r>
              <a:rPr sz="3200" spc="-5" dirty="0">
                <a:latin typeface="Arial MT"/>
                <a:cs typeface="Arial MT"/>
              </a:rPr>
              <a:t> dengue</a:t>
            </a:r>
            <a:r>
              <a:rPr sz="3200" spc="-20" dirty="0">
                <a:latin typeface="Arial MT"/>
                <a:cs typeface="Arial MT"/>
              </a:rPr>
              <a:t> </a:t>
            </a:r>
            <a:r>
              <a:rPr sz="3200" spc="-5" dirty="0">
                <a:latin typeface="Arial MT"/>
                <a:cs typeface="Arial MT"/>
              </a:rPr>
              <a:t>infection</a:t>
            </a:r>
            <a:endParaRPr sz="3200" dirty="0">
              <a:latin typeface="Arial MT"/>
              <a:cs typeface="Arial MT"/>
            </a:endParaRPr>
          </a:p>
          <a:p>
            <a:pPr marL="372110" lvl="1" indent="-247650">
              <a:lnSpc>
                <a:spcPct val="100000"/>
              </a:lnSpc>
              <a:spcBef>
                <a:spcPts val="1215"/>
              </a:spcBef>
              <a:buChar char="-"/>
              <a:tabLst>
                <a:tab pos="372745" algn="l"/>
              </a:tabLst>
            </a:pPr>
            <a:r>
              <a:rPr sz="3200" dirty="0">
                <a:latin typeface="Arial MT"/>
                <a:cs typeface="Arial MT"/>
              </a:rPr>
              <a:t>WHO</a:t>
            </a:r>
            <a:r>
              <a:rPr sz="3200" spc="-5" dirty="0">
                <a:latin typeface="Arial MT"/>
                <a:cs typeface="Arial MT"/>
              </a:rPr>
              <a:t> estimates</a:t>
            </a:r>
            <a:r>
              <a:rPr sz="3200" spc="-20" dirty="0">
                <a:latin typeface="Arial MT"/>
                <a:cs typeface="Arial MT"/>
              </a:rPr>
              <a:t> </a:t>
            </a:r>
            <a:r>
              <a:rPr sz="3200" spc="-5" dirty="0">
                <a:latin typeface="Arial MT"/>
                <a:cs typeface="Arial MT"/>
              </a:rPr>
              <a:t>500,000</a:t>
            </a:r>
            <a:r>
              <a:rPr sz="3200" spc="-30" dirty="0">
                <a:latin typeface="Arial MT"/>
                <a:cs typeface="Arial MT"/>
              </a:rPr>
              <a:t> </a:t>
            </a:r>
            <a:r>
              <a:rPr sz="3200" dirty="0">
                <a:latin typeface="Arial MT"/>
                <a:cs typeface="Arial MT"/>
              </a:rPr>
              <a:t>cases</a:t>
            </a:r>
            <a:r>
              <a:rPr sz="3200" spc="-20" dirty="0">
                <a:latin typeface="Arial MT"/>
                <a:cs typeface="Arial MT"/>
              </a:rPr>
              <a:t> </a:t>
            </a:r>
            <a:r>
              <a:rPr sz="3200" dirty="0">
                <a:latin typeface="Arial MT"/>
                <a:cs typeface="Arial MT"/>
              </a:rPr>
              <a:t>/year</a:t>
            </a:r>
          </a:p>
          <a:p>
            <a:pPr marL="372110" lvl="1" indent="-247650">
              <a:lnSpc>
                <a:spcPct val="100000"/>
              </a:lnSpc>
              <a:spcBef>
                <a:spcPts val="1920"/>
              </a:spcBef>
              <a:buChar char="-"/>
              <a:tabLst>
                <a:tab pos="372745" algn="l"/>
              </a:tabLst>
            </a:pPr>
            <a:r>
              <a:rPr sz="3200" spc="-5" dirty="0">
                <a:latin typeface="Arial MT"/>
                <a:cs typeface="Arial MT"/>
              </a:rPr>
              <a:t>Mortality</a:t>
            </a:r>
            <a:r>
              <a:rPr sz="3200" spc="-10" dirty="0">
                <a:latin typeface="Arial MT"/>
                <a:cs typeface="Arial MT"/>
              </a:rPr>
              <a:t> </a:t>
            </a:r>
            <a:r>
              <a:rPr sz="3200" dirty="0">
                <a:latin typeface="Arial MT"/>
                <a:cs typeface="Arial MT"/>
              </a:rPr>
              <a:t>≈</a:t>
            </a:r>
            <a:r>
              <a:rPr sz="3200" spc="-5" dirty="0">
                <a:latin typeface="Arial MT"/>
                <a:cs typeface="Arial MT"/>
              </a:rPr>
              <a:t> 10%;</a:t>
            </a:r>
            <a:r>
              <a:rPr sz="3200" spc="-15" dirty="0">
                <a:latin typeface="Arial MT"/>
                <a:cs typeface="Arial MT"/>
              </a:rPr>
              <a:t> </a:t>
            </a:r>
            <a:r>
              <a:rPr sz="3200" spc="-5" dirty="0">
                <a:latin typeface="Arial MT"/>
                <a:cs typeface="Arial MT"/>
              </a:rPr>
              <a:t>high </a:t>
            </a:r>
            <a:r>
              <a:rPr sz="3200" spc="-10" dirty="0">
                <a:latin typeface="Arial MT"/>
                <a:cs typeface="Arial MT"/>
              </a:rPr>
              <a:t>as 50%</a:t>
            </a:r>
            <a:endParaRPr sz="3200" dirty="0">
              <a:latin typeface="Arial MT"/>
              <a:cs typeface="Arial MT"/>
            </a:endParaRPr>
          </a:p>
          <a:p>
            <a:pPr>
              <a:lnSpc>
                <a:spcPct val="100000"/>
              </a:lnSpc>
              <a:spcBef>
                <a:spcPts val="35"/>
              </a:spcBef>
            </a:pPr>
            <a:endParaRPr sz="5000" dirty="0">
              <a:latin typeface="Arial MT"/>
              <a:cs typeface="Arial MT"/>
            </a:endParaRPr>
          </a:p>
          <a:p>
            <a:pPr marL="469900" marR="5080" indent="-457200">
              <a:lnSpc>
                <a:spcPct val="149400"/>
              </a:lnSpc>
            </a:pPr>
            <a:r>
              <a:rPr sz="3200" dirty="0">
                <a:latin typeface="Arial MT"/>
                <a:cs typeface="Arial MT"/>
              </a:rPr>
              <a:t>-</a:t>
            </a:r>
            <a:r>
              <a:rPr sz="3200" spc="-15" dirty="0">
                <a:latin typeface="Arial MT"/>
                <a:cs typeface="Arial MT"/>
              </a:rPr>
              <a:t> </a:t>
            </a:r>
            <a:r>
              <a:rPr sz="3200" dirty="0">
                <a:latin typeface="Arial MT"/>
                <a:cs typeface="Arial MT"/>
              </a:rPr>
              <a:t>WHO</a:t>
            </a:r>
            <a:r>
              <a:rPr sz="3200" spc="5" dirty="0">
                <a:latin typeface="Arial MT"/>
                <a:cs typeface="Arial MT"/>
              </a:rPr>
              <a:t> </a:t>
            </a:r>
            <a:r>
              <a:rPr sz="3200" dirty="0">
                <a:latin typeface="Arial MT"/>
                <a:cs typeface="Arial MT"/>
              </a:rPr>
              <a:t>4</a:t>
            </a:r>
            <a:r>
              <a:rPr sz="3200" spc="-10" dirty="0">
                <a:latin typeface="Arial MT"/>
                <a:cs typeface="Arial MT"/>
              </a:rPr>
              <a:t> </a:t>
            </a:r>
            <a:r>
              <a:rPr sz="3200" spc="-5" dirty="0">
                <a:latin typeface="Arial MT"/>
                <a:cs typeface="Arial MT"/>
              </a:rPr>
              <a:t>diagnostic</a:t>
            </a:r>
            <a:r>
              <a:rPr sz="3200" spc="-10" dirty="0">
                <a:latin typeface="Arial MT"/>
                <a:cs typeface="Arial MT"/>
              </a:rPr>
              <a:t> </a:t>
            </a:r>
            <a:r>
              <a:rPr sz="3200" dirty="0">
                <a:latin typeface="Arial MT"/>
                <a:cs typeface="Arial MT"/>
              </a:rPr>
              <a:t>criteria</a:t>
            </a:r>
            <a:r>
              <a:rPr sz="3200" spc="-25" dirty="0">
                <a:latin typeface="Arial MT"/>
                <a:cs typeface="Arial MT"/>
              </a:rPr>
              <a:t> </a:t>
            </a:r>
            <a:r>
              <a:rPr sz="3200" dirty="0">
                <a:latin typeface="Arial MT"/>
                <a:cs typeface="Arial MT"/>
              </a:rPr>
              <a:t>(</a:t>
            </a:r>
            <a:r>
              <a:rPr sz="3200" dirty="0">
                <a:solidFill>
                  <a:srgbClr val="FF0000"/>
                </a:solidFill>
                <a:latin typeface="Arial MT"/>
                <a:cs typeface="Arial MT"/>
              </a:rPr>
              <a:t>Fever</a:t>
            </a:r>
            <a:r>
              <a:rPr sz="3200" spc="-25" dirty="0">
                <a:solidFill>
                  <a:srgbClr val="FF0000"/>
                </a:solidFill>
                <a:latin typeface="Arial MT"/>
                <a:cs typeface="Arial MT"/>
              </a:rPr>
              <a:t> </a:t>
            </a:r>
            <a:r>
              <a:rPr sz="3200" spc="-5" dirty="0">
                <a:latin typeface="Arial MT"/>
                <a:cs typeface="Arial MT"/>
              </a:rPr>
              <a:t>(2-7</a:t>
            </a:r>
            <a:r>
              <a:rPr sz="3200" spc="-15" dirty="0">
                <a:latin typeface="Arial MT"/>
                <a:cs typeface="Arial MT"/>
              </a:rPr>
              <a:t> </a:t>
            </a:r>
            <a:r>
              <a:rPr sz="3200" dirty="0">
                <a:latin typeface="Arial MT"/>
                <a:cs typeface="Arial MT"/>
              </a:rPr>
              <a:t>days)</a:t>
            </a:r>
            <a:r>
              <a:rPr sz="3200" spc="-20" dirty="0">
                <a:latin typeface="Arial MT"/>
                <a:cs typeface="Arial MT"/>
              </a:rPr>
              <a:t> </a:t>
            </a:r>
            <a:r>
              <a:rPr sz="3200" dirty="0">
                <a:latin typeface="Arial MT"/>
                <a:cs typeface="Arial MT"/>
              </a:rPr>
              <a:t>–</a:t>
            </a:r>
            <a:r>
              <a:rPr sz="3200" spc="-5" dirty="0">
                <a:latin typeface="Arial MT"/>
                <a:cs typeface="Arial MT"/>
              </a:rPr>
              <a:t> </a:t>
            </a:r>
            <a:r>
              <a:rPr sz="3200" spc="-5" dirty="0">
                <a:solidFill>
                  <a:srgbClr val="FF0000"/>
                </a:solidFill>
                <a:latin typeface="Arial MT"/>
                <a:cs typeface="Arial MT"/>
              </a:rPr>
              <a:t>Hemorrhagic </a:t>
            </a:r>
            <a:r>
              <a:rPr sz="3200" spc="-875" dirty="0">
                <a:solidFill>
                  <a:srgbClr val="FF0000"/>
                </a:solidFill>
                <a:latin typeface="Arial MT"/>
                <a:cs typeface="Arial MT"/>
              </a:rPr>
              <a:t> </a:t>
            </a:r>
            <a:r>
              <a:rPr sz="3200" spc="-5" dirty="0">
                <a:latin typeface="Arial MT"/>
                <a:cs typeface="Arial MT"/>
              </a:rPr>
              <a:t>manifestations </a:t>
            </a:r>
            <a:r>
              <a:rPr sz="3200" dirty="0">
                <a:latin typeface="Arial MT"/>
                <a:cs typeface="Arial MT"/>
              </a:rPr>
              <a:t>– </a:t>
            </a:r>
            <a:r>
              <a:rPr sz="3200" spc="-5" dirty="0">
                <a:solidFill>
                  <a:srgbClr val="FF0000"/>
                </a:solidFill>
                <a:latin typeface="Arial MT"/>
                <a:cs typeface="Arial MT"/>
              </a:rPr>
              <a:t>Low platelet </a:t>
            </a:r>
            <a:r>
              <a:rPr sz="3200" dirty="0">
                <a:solidFill>
                  <a:srgbClr val="FF0000"/>
                </a:solidFill>
                <a:latin typeface="Arial MT"/>
                <a:cs typeface="Arial MT"/>
              </a:rPr>
              <a:t>counts </a:t>
            </a:r>
            <a:r>
              <a:rPr sz="3200" dirty="0">
                <a:latin typeface="Arial MT"/>
                <a:cs typeface="Arial MT"/>
              </a:rPr>
              <a:t>(&lt; </a:t>
            </a:r>
            <a:r>
              <a:rPr sz="3200" spc="-5" dirty="0">
                <a:latin typeface="Arial MT"/>
                <a:cs typeface="Arial MT"/>
              </a:rPr>
              <a:t>100000 /ml) </a:t>
            </a:r>
            <a:r>
              <a:rPr sz="3200" dirty="0">
                <a:latin typeface="Arial MT"/>
                <a:cs typeface="Arial MT"/>
              </a:rPr>
              <a:t>– </a:t>
            </a:r>
            <a:r>
              <a:rPr sz="3200" spc="5" dirty="0">
                <a:latin typeface="Arial MT"/>
                <a:cs typeface="Arial MT"/>
              </a:rPr>
              <a:t> </a:t>
            </a:r>
            <a:r>
              <a:rPr sz="3200" spc="-5" dirty="0">
                <a:latin typeface="Arial MT"/>
                <a:cs typeface="Arial MT"/>
              </a:rPr>
              <a:t>evidence</a:t>
            </a:r>
            <a:r>
              <a:rPr sz="3200" spc="-20" dirty="0">
                <a:latin typeface="Arial MT"/>
                <a:cs typeface="Arial MT"/>
              </a:rPr>
              <a:t> </a:t>
            </a:r>
            <a:r>
              <a:rPr sz="3200" dirty="0">
                <a:latin typeface="Arial MT"/>
                <a:cs typeface="Arial MT"/>
              </a:rPr>
              <a:t>of</a:t>
            </a:r>
            <a:r>
              <a:rPr sz="3200" spc="-25" dirty="0">
                <a:latin typeface="Arial MT"/>
                <a:cs typeface="Arial MT"/>
              </a:rPr>
              <a:t> </a:t>
            </a:r>
            <a:r>
              <a:rPr sz="3200" spc="-5" dirty="0">
                <a:solidFill>
                  <a:srgbClr val="FF0000"/>
                </a:solidFill>
                <a:latin typeface="Arial MT"/>
                <a:cs typeface="Arial MT"/>
              </a:rPr>
              <a:t>leaky capillaries</a:t>
            </a:r>
            <a:r>
              <a:rPr sz="3200" spc="-5" dirty="0">
                <a:latin typeface="Arial MT"/>
                <a:cs typeface="Arial MT"/>
              </a:rPr>
              <a:t>)</a:t>
            </a:r>
            <a:endParaRPr sz="3200" dirty="0">
              <a:latin typeface="Arial MT"/>
              <a:cs typeface="Arial MT"/>
            </a:endParaRPr>
          </a:p>
        </p:txBody>
      </p:sp>
      <p:pic>
        <p:nvPicPr>
          <p:cNvPr id="3" name="Picture 2">
            <a:extLst>
              <a:ext uri="{FF2B5EF4-FFF2-40B4-BE49-F238E27FC236}">
                <a16:creationId xmlns:a16="http://schemas.microsoft.com/office/drawing/2014/main" id="{21C4B7AA-61B5-9B4C-98EB-9824C1A977C6}"/>
              </a:ext>
            </a:extLst>
          </p:cNvPr>
          <p:cNvPicPr>
            <a:picLocks noChangeAspect="1"/>
          </p:cNvPicPr>
          <p:nvPr/>
        </p:nvPicPr>
        <p:blipFill>
          <a:blip r:embed="rId2"/>
          <a:stretch>
            <a:fillRect/>
          </a:stretch>
        </p:blipFill>
        <p:spPr>
          <a:xfrm>
            <a:off x="9038589" y="354787"/>
            <a:ext cx="2008227" cy="3556813"/>
          </a:xfrm>
          <a:prstGeom prst="rect">
            <a:avLst/>
          </a:prstGeom>
        </p:spPr>
      </p:pic>
    </p:spTree>
    <p:extLst>
      <p:ext uri="{BB962C8B-B14F-4D97-AF65-F5344CB8AC3E}">
        <p14:creationId xmlns:p14="http://schemas.microsoft.com/office/powerpoint/2010/main" val="162322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Prevention</a:t>
            </a:r>
            <a:endParaRPr lang="ar-SA" dirty="0">
              <a:solidFill>
                <a:srgbClr val="FF0000"/>
              </a:solidFill>
            </a:endParaRPr>
          </a:p>
        </p:txBody>
      </p:sp>
      <p:sp>
        <p:nvSpPr>
          <p:cNvPr id="301059" name="Rectangle 3"/>
          <p:cNvSpPr>
            <a:spLocks noGrp="1" noChangeArrowheads="1"/>
          </p:cNvSpPr>
          <p:nvPr>
            <p:ph idx="1"/>
          </p:nvPr>
        </p:nvSpPr>
        <p:spPr>
          <a:xfrm>
            <a:off x="352697" y="1608909"/>
            <a:ext cx="8507288" cy="4997152"/>
          </a:xfrm>
        </p:spPr>
        <p:txBody>
          <a:bodyPr>
            <a:normAutofit fontScale="92500" lnSpcReduction="10000"/>
          </a:bodyPr>
          <a:lstStyle/>
          <a:p>
            <a:pPr>
              <a:lnSpc>
                <a:spcPct val="90000"/>
              </a:lnSpc>
              <a:defRPr/>
            </a:pPr>
            <a:r>
              <a:rPr lang="en-US" u="sng" dirty="0"/>
              <a:t>Elimination  &amp; destruction of mosquitos and larval habitat:</a:t>
            </a:r>
          </a:p>
          <a:p>
            <a:pPr>
              <a:lnSpc>
                <a:spcPct val="90000"/>
              </a:lnSpc>
              <a:buFont typeface="Monotype Sorts" pitchFamily="2" charset="2"/>
              <a:buNone/>
              <a:defRPr/>
            </a:pPr>
            <a:r>
              <a:rPr lang="en-US" dirty="0"/>
              <a:t>      Space Spraying of insecticide is not usually effective.</a:t>
            </a:r>
          </a:p>
          <a:p>
            <a:pPr>
              <a:lnSpc>
                <a:spcPct val="90000"/>
              </a:lnSpc>
              <a:buFont typeface="Monotype Sorts" pitchFamily="2" charset="2"/>
              <a:buNone/>
              <a:defRPr/>
            </a:pPr>
            <a:r>
              <a:rPr lang="en-US" dirty="0"/>
              <a:t>      Spraying residual insecticides in-door.</a:t>
            </a:r>
          </a:p>
          <a:p>
            <a:pPr>
              <a:lnSpc>
                <a:spcPct val="90000"/>
              </a:lnSpc>
              <a:buFont typeface="Monotype Sorts" pitchFamily="2" charset="2"/>
              <a:buNone/>
              <a:defRPr/>
            </a:pPr>
            <a:r>
              <a:rPr lang="en-US" dirty="0"/>
              <a:t>      Larval source reduction :  Cover water holding containers.</a:t>
            </a:r>
          </a:p>
          <a:p>
            <a:pPr>
              <a:lnSpc>
                <a:spcPct val="90000"/>
              </a:lnSpc>
              <a:defRPr/>
            </a:pPr>
            <a:r>
              <a:rPr lang="en-US" u="sng" dirty="0"/>
              <a:t>Personal protection against mosquito biting:</a:t>
            </a:r>
          </a:p>
          <a:p>
            <a:pPr>
              <a:lnSpc>
                <a:spcPct val="90000"/>
              </a:lnSpc>
              <a:buFont typeface="Monotype Sorts" pitchFamily="2" charset="2"/>
              <a:buNone/>
              <a:defRPr/>
            </a:pPr>
            <a:r>
              <a:rPr lang="en-US" dirty="0"/>
              <a:t>      Screening</a:t>
            </a:r>
          </a:p>
          <a:p>
            <a:pPr>
              <a:lnSpc>
                <a:spcPct val="90000"/>
              </a:lnSpc>
              <a:buFont typeface="Monotype Sorts" pitchFamily="2" charset="2"/>
              <a:buNone/>
              <a:defRPr/>
            </a:pPr>
            <a:r>
              <a:rPr lang="en-US" dirty="0"/>
              <a:t>      Protective clothing</a:t>
            </a:r>
          </a:p>
          <a:p>
            <a:pPr>
              <a:lnSpc>
                <a:spcPct val="90000"/>
              </a:lnSpc>
              <a:buFont typeface="Monotype Sorts" pitchFamily="2" charset="2"/>
              <a:buNone/>
              <a:defRPr/>
            </a:pPr>
            <a:r>
              <a:rPr lang="en-US" dirty="0"/>
              <a:t>      Repellents</a:t>
            </a:r>
          </a:p>
          <a:p>
            <a:pPr>
              <a:lnSpc>
                <a:spcPct val="90000"/>
              </a:lnSpc>
              <a:defRPr/>
            </a:pPr>
            <a:r>
              <a:rPr lang="en-US" u="sng" dirty="0"/>
              <a:t>Centralized, vertically-structured programs with military-type organization, strict supervision, high level of discipline.</a:t>
            </a:r>
          </a:p>
          <a:p>
            <a:pPr>
              <a:lnSpc>
                <a:spcPct val="90000"/>
              </a:lnSpc>
              <a:defRPr/>
            </a:pPr>
            <a:r>
              <a:rPr lang="en-US" u="sng" dirty="0"/>
              <a:t>Vaccine</a:t>
            </a:r>
          </a:p>
        </p:txBody>
      </p:sp>
    </p:spTree>
    <p:extLst>
      <p:ext uri="{BB962C8B-B14F-4D97-AF65-F5344CB8AC3E}">
        <p14:creationId xmlns:p14="http://schemas.microsoft.com/office/powerpoint/2010/main" val="35336720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FF0000"/>
                </a:solidFill>
              </a:rPr>
              <a:t>Treatment</a:t>
            </a:r>
            <a:endParaRPr lang="ar-SA" sz="4000" dirty="0">
              <a:solidFill>
                <a:srgbClr val="FF0000"/>
              </a:solidFill>
            </a:endParaRPr>
          </a:p>
        </p:txBody>
      </p:sp>
      <p:sp>
        <p:nvSpPr>
          <p:cNvPr id="3" name="Content Placeholder 2"/>
          <p:cNvSpPr>
            <a:spLocks noGrp="1"/>
          </p:cNvSpPr>
          <p:nvPr>
            <p:ph idx="1"/>
          </p:nvPr>
        </p:nvSpPr>
        <p:spPr/>
        <p:txBody>
          <a:bodyPr>
            <a:normAutofit/>
          </a:bodyPr>
          <a:lstStyle/>
          <a:p>
            <a:r>
              <a:rPr lang="en-US" sz="3600"/>
              <a:t>Symptomatic treatment</a:t>
            </a:r>
          </a:p>
          <a:p>
            <a:r>
              <a:rPr lang="en-US" sz="3600"/>
              <a:t>Hydration</a:t>
            </a:r>
          </a:p>
          <a:p>
            <a:r>
              <a:rPr lang="en-US" sz="3600"/>
              <a:t>Avoid NSAIDS or Aspirin, only acetaminophen for fever, headache or arthralgia</a:t>
            </a:r>
          </a:p>
          <a:p>
            <a:r>
              <a:rPr lang="en-US" sz="3600"/>
              <a:t>Platelet transfusion only if platelets &lt;10-20</a:t>
            </a:r>
          </a:p>
          <a:p>
            <a:pPr marL="0" indent="0">
              <a:buNone/>
            </a:pPr>
            <a:endParaRPr lang="en-US" sz="3600"/>
          </a:p>
          <a:p>
            <a:endParaRPr lang="ar-SA" sz="3600"/>
          </a:p>
        </p:txBody>
      </p:sp>
    </p:spTree>
    <p:extLst>
      <p:ext uri="{BB962C8B-B14F-4D97-AF65-F5344CB8AC3E}">
        <p14:creationId xmlns:p14="http://schemas.microsoft.com/office/powerpoint/2010/main" val="3302095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012474" cy="1325563"/>
          </a:xfrm>
          <a:solidFill>
            <a:schemeClr val="accent2"/>
          </a:solidFill>
        </p:spPr>
        <p:txBody>
          <a:bodyPr/>
          <a:lstStyle/>
          <a:p>
            <a:r>
              <a:rPr lang="en-US" b="1" dirty="0">
                <a:solidFill>
                  <a:schemeClr val="accent2">
                    <a:lumMod val="50000"/>
                  </a:schemeClr>
                </a:solidFill>
              </a:rPr>
              <a:t>Rift Valley Fever</a:t>
            </a:r>
            <a:endParaRPr lang="ar-SA" b="1" dirty="0">
              <a:solidFill>
                <a:schemeClr val="accent2">
                  <a:lumMod val="50000"/>
                </a:schemeClr>
              </a:solidFill>
            </a:endParaRPr>
          </a:p>
        </p:txBody>
      </p:sp>
      <p:sp>
        <p:nvSpPr>
          <p:cNvPr id="3" name="Content Placeholder 2"/>
          <p:cNvSpPr>
            <a:spLocks noGrp="1"/>
          </p:cNvSpPr>
          <p:nvPr>
            <p:ph idx="1"/>
          </p:nvPr>
        </p:nvSpPr>
        <p:spPr>
          <a:xfrm>
            <a:off x="1737360" y="1806353"/>
            <a:ext cx="8229600" cy="4525963"/>
          </a:xfrm>
        </p:spPr>
        <p:txBody>
          <a:bodyPr>
            <a:normAutofit fontScale="92500" lnSpcReduction="10000"/>
          </a:bodyPr>
          <a:lstStyle/>
          <a:p>
            <a:endParaRPr lang="ar-SA" dirty="0"/>
          </a:p>
          <a:p>
            <a:pPr marL="0" indent="0">
              <a:buNone/>
            </a:pPr>
            <a:r>
              <a:rPr lang="en-US" b="1" dirty="0"/>
              <a:t>What is Rift Valley fever? </a:t>
            </a:r>
            <a:endParaRPr lang="en-US" dirty="0"/>
          </a:p>
          <a:p>
            <a:r>
              <a:rPr lang="en-US" dirty="0"/>
              <a:t>Rift Valley fever (RVF) is an acute, fever-causing viral disease that affects domestic animals (such as cattle, buffalo, sheep, goats, and camels) and humans.</a:t>
            </a:r>
          </a:p>
          <a:p>
            <a:r>
              <a:rPr lang="en-US" dirty="0"/>
              <a:t> RVF is most commonly associated with mosquito-borne epidemics during years of unusually heavy rainfall. </a:t>
            </a:r>
          </a:p>
          <a:p>
            <a:r>
              <a:rPr lang="en-US" dirty="0"/>
              <a:t>The disease is caused by the RVF virus, a member of the genus </a:t>
            </a:r>
            <a:r>
              <a:rPr lang="en-US" dirty="0" err="1"/>
              <a:t>Phlebovirus</a:t>
            </a:r>
            <a:r>
              <a:rPr lang="en-US" dirty="0"/>
              <a:t> in the family </a:t>
            </a:r>
            <a:r>
              <a:rPr lang="en-US" dirty="0" err="1"/>
              <a:t>Bunyaviridae</a:t>
            </a:r>
            <a:r>
              <a:rPr lang="en-US" dirty="0"/>
              <a:t>. </a:t>
            </a:r>
          </a:p>
          <a:p>
            <a:r>
              <a:rPr lang="en-US" dirty="0"/>
              <a:t>The disease was first reported among livestock by veterinary officers in Kenya in the early 1900s. </a:t>
            </a:r>
            <a:endParaRPr lang="ar-SA" dirty="0"/>
          </a:p>
        </p:txBody>
      </p:sp>
    </p:spTree>
    <p:extLst>
      <p:ext uri="{BB962C8B-B14F-4D97-AF65-F5344CB8AC3E}">
        <p14:creationId xmlns:p14="http://schemas.microsoft.com/office/powerpoint/2010/main" val="3316721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04657" cy="1325563"/>
          </a:xfrm>
          <a:solidFill>
            <a:schemeClr val="accent2"/>
          </a:solidFill>
        </p:spPr>
        <p:txBody>
          <a:bodyPr/>
          <a:lstStyle/>
          <a:p>
            <a:r>
              <a:rPr lang="en-US" dirty="0">
                <a:solidFill>
                  <a:schemeClr val="accent2">
                    <a:lumMod val="50000"/>
                  </a:schemeClr>
                </a:solidFill>
              </a:rPr>
              <a:t>Rift Valley Fever</a:t>
            </a:r>
            <a:endParaRPr lang="ar-SA" dirty="0">
              <a:solidFill>
                <a:schemeClr val="accent2">
                  <a:lumMod val="50000"/>
                </a:schemeClr>
              </a:solidFill>
            </a:endParaRPr>
          </a:p>
        </p:txBody>
      </p:sp>
      <p:sp>
        <p:nvSpPr>
          <p:cNvPr id="3" name="Content Placeholder 2"/>
          <p:cNvSpPr>
            <a:spLocks noGrp="1"/>
          </p:cNvSpPr>
          <p:nvPr>
            <p:ph idx="1"/>
          </p:nvPr>
        </p:nvSpPr>
        <p:spPr>
          <a:xfrm>
            <a:off x="1769151" y="1791789"/>
            <a:ext cx="8712968" cy="4997152"/>
          </a:xfrm>
        </p:spPr>
        <p:txBody>
          <a:bodyPr>
            <a:normAutofit/>
          </a:bodyPr>
          <a:lstStyle/>
          <a:p>
            <a:pPr marL="0" indent="0">
              <a:buNone/>
            </a:pPr>
            <a:r>
              <a:rPr lang="en-US" dirty="0"/>
              <a:t>On 11 September 2000, the Ministry of Health (MOH) of the Kingdom of Saudi Arabia (Riyadh) received reports of unexplained severe hepatitis in 7 patients from the Jizan region at the southwestern border of Saudi Arabia. </a:t>
            </a:r>
          </a:p>
          <a:p>
            <a:pPr marL="0" indent="0">
              <a:buNone/>
            </a:pPr>
            <a:r>
              <a:rPr lang="en-US" dirty="0"/>
              <a:t>A team from the MOH started investigations within 24 h after notification. </a:t>
            </a:r>
          </a:p>
          <a:p>
            <a:pPr marL="0" indent="0">
              <a:buNone/>
            </a:pPr>
            <a:r>
              <a:rPr lang="en-US" dirty="0"/>
              <a:t>Clinical manifestations included low-to-moderate–grade fever, abdominal pain, vomiting, diarrhea, and elevated liver enzyme levels progressing to liver failure, encephalopathy or encephalitis, disseminated intravascular coagulation (DIC), renal failure, and, in 5 of the 7 patients, death. </a:t>
            </a:r>
            <a:endParaRPr lang="ar-SA" dirty="0"/>
          </a:p>
        </p:txBody>
      </p:sp>
    </p:spTree>
    <p:extLst>
      <p:ext uri="{BB962C8B-B14F-4D97-AF65-F5344CB8AC3E}">
        <p14:creationId xmlns:p14="http://schemas.microsoft.com/office/powerpoint/2010/main" val="3198340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83034" cy="1325563"/>
          </a:xfrm>
          <a:solidFill>
            <a:schemeClr val="accent2"/>
          </a:solidFill>
        </p:spPr>
        <p:txBody>
          <a:bodyPr/>
          <a:lstStyle/>
          <a:p>
            <a:r>
              <a:rPr lang="en-US" dirty="0">
                <a:solidFill>
                  <a:schemeClr val="accent2">
                    <a:lumMod val="50000"/>
                  </a:schemeClr>
                </a:solidFill>
              </a:rPr>
              <a:t>Rift Valley Fever</a:t>
            </a:r>
            <a:endParaRPr lang="ar-SA" dirty="0">
              <a:solidFill>
                <a:schemeClr val="accent2">
                  <a:lumMod val="50000"/>
                </a:schemeClr>
              </a:solidFill>
            </a:endParaRPr>
          </a:p>
        </p:txBody>
      </p:sp>
      <p:sp>
        <p:nvSpPr>
          <p:cNvPr id="3" name="Content Placeholder 2"/>
          <p:cNvSpPr>
            <a:spLocks noGrp="1"/>
          </p:cNvSpPr>
          <p:nvPr>
            <p:ph idx="1"/>
          </p:nvPr>
        </p:nvSpPr>
        <p:spPr/>
        <p:txBody>
          <a:bodyPr>
            <a:normAutofit/>
          </a:bodyPr>
          <a:lstStyle/>
          <a:p>
            <a:r>
              <a:rPr lang="en-US" sz="3600" dirty="0"/>
              <a:t>Next outbreak was reported in Yemen.</a:t>
            </a:r>
          </a:p>
          <a:p>
            <a:r>
              <a:rPr lang="en-US" sz="3600" dirty="0"/>
              <a:t>Now Rift valley fever is considered to be at a low level of endemicity in Saudi Arabia</a:t>
            </a:r>
          </a:p>
          <a:p>
            <a:r>
              <a:rPr lang="en-US" sz="3600" dirty="0"/>
              <a:t>Treatment is symptomatic</a:t>
            </a:r>
          </a:p>
          <a:p>
            <a:r>
              <a:rPr lang="en-US" sz="3600" dirty="0"/>
              <a:t>Vaccines for veterinary use are available</a:t>
            </a:r>
            <a:endParaRPr lang="ar-SA" sz="3600" dirty="0"/>
          </a:p>
        </p:txBody>
      </p:sp>
    </p:spTree>
    <p:extLst>
      <p:ext uri="{BB962C8B-B14F-4D97-AF65-F5344CB8AC3E}">
        <p14:creationId xmlns:p14="http://schemas.microsoft.com/office/powerpoint/2010/main" val="3673638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1BF0-80DB-F543-A642-DB2945705BD0}"/>
              </a:ext>
            </a:extLst>
          </p:cNvPr>
          <p:cNvSpPr>
            <a:spLocks noGrp="1"/>
          </p:cNvSpPr>
          <p:nvPr>
            <p:ph type="title"/>
          </p:nvPr>
        </p:nvSpPr>
        <p:spPr>
          <a:xfrm>
            <a:off x="878839" y="373834"/>
            <a:ext cx="6674393" cy="1325563"/>
          </a:xfrm>
          <a:solidFill>
            <a:schemeClr val="accent2"/>
          </a:solidFill>
        </p:spPr>
        <p:txBody>
          <a:bodyPr/>
          <a:lstStyle/>
          <a:p>
            <a:pPr rtl="1"/>
            <a:r>
              <a:rPr lang="en-US"/>
              <a:t>Alkhurma hemorrhagic fever</a:t>
            </a:r>
          </a:p>
        </p:txBody>
      </p:sp>
      <p:sp>
        <p:nvSpPr>
          <p:cNvPr id="3" name="Content Placeholder 2">
            <a:extLst>
              <a:ext uri="{FF2B5EF4-FFF2-40B4-BE49-F238E27FC236}">
                <a16:creationId xmlns:a16="http://schemas.microsoft.com/office/drawing/2014/main" id="{26224617-D6CA-D14A-9891-F6BAE660CBC0}"/>
              </a:ext>
            </a:extLst>
          </p:cNvPr>
          <p:cNvSpPr>
            <a:spLocks noGrp="1"/>
          </p:cNvSpPr>
          <p:nvPr>
            <p:ph idx="1"/>
          </p:nvPr>
        </p:nvSpPr>
        <p:spPr>
          <a:xfrm>
            <a:off x="278676" y="1991086"/>
            <a:ext cx="6479176" cy="4610010"/>
          </a:xfrm>
        </p:spPr>
        <p:txBody>
          <a:bodyPr>
            <a:normAutofit fontScale="92500"/>
          </a:bodyPr>
          <a:lstStyle/>
          <a:p>
            <a:r>
              <a:rPr lang="en-US"/>
              <a:t>Alkhurma hemorrhagic fever (AHF) is caused by Alkhurma hemorrhagic fever virus (AHFV), a </a:t>
            </a:r>
            <a:r>
              <a:rPr lang="en-US">
                <a:solidFill>
                  <a:srgbClr val="FF0000"/>
                </a:solidFill>
              </a:rPr>
              <a:t>tick-borne virus </a:t>
            </a:r>
            <a:r>
              <a:rPr lang="en-US"/>
              <a:t>of the </a:t>
            </a:r>
            <a:r>
              <a:rPr lang="en-US">
                <a:solidFill>
                  <a:srgbClr val="FF0000"/>
                </a:solidFill>
              </a:rPr>
              <a:t>Flavivirus family</a:t>
            </a:r>
            <a:r>
              <a:rPr lang="en-US"/>
              <a:t>. </a:t>
            </a:r>
            <a:endParaRPr lang="ar-SA"/>
          </a:p>
          <a:p>
            <a:r>
              <a:rPr lang="en-US"/>
              <a:t>The virus was initially isolated in 1995 from a patient in Saudi Arabia. Subsequent cases of AHF have been documented in tourists in Egypt, extending the geographic range of the virus and suggesting that geographic distribution of the virus is wide and that infections due to AHFV are underreported.</a:t>
            </a:r>
            <a:br>
              <a:rPr lang="en-US"/>
            </a:br>
            <a:endParaRPr lang="en-US"/>
          </a:p>
        </p:txBody>
      </p:sp>
      <p:pic>
        <p:nvPicPr>
          <p:cNvPr id="4" name="Picture 3">
            <a:extLst>
              <a:ext uri="{FF2B5EF4-FFF2-40B4-BE49-F238E27FC236}">
                <a16:creationId xmlns:a16="http://schemas.microsoft.com/office/drawing/2014/main" id="{9E8DC200-E331-944B-9981-C785AAA5D666}"/>
              </a:ext>
            </a:extLst>
          </p:cNvPr>
          <p:cNvPicPr>
            <a:picLocks noChangeAspect="1"/>
          </p:cNvPicPr>
          <p:nvPr/>
        </p:nvPicPr>
        <p:blipFill>
          <a:blip r:embed="rId2"/>
          <a:stretch>
            <a:fillRect/>
          </a:stretch>
        </p:blipFill>
        <p:spPr>
          <a:xfrm>
            <a:off x="7512592" y="2081350"/>
            <a:ext cx="4339773" cy="3823062"/>
          </a:xfrm>
          <a:prstGeom prst="rect">
            <a:avLst/>
          </a:prstGeom>
        </p:spPr>
      </p:pic>
    </p:spTree>
    <p:extLst>
      <p:ext uri="{BB962C8B-B14F-4D97-AF65-F5344CB8AC3E}">
        <p14:creationId xmlns:p14="http://schemas.microsoft.com/office/powerpoint/2010/main" val="702896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812D8-B0E1-D14A-9BFA-8C6AE724744A}"/>
              </a:ext>
            </a:extLst>
          </p:cNvPr>
          <p:cNvSpPr>
            <a:spLocks noGrp="1"/>
          </p:cNvSpPr>
          <p:nvPr>
            <p:ph type="title"/>
          </p:nvPr>
        </p:nvSpPr>
        <p:spPr>
          <a:xfrm>
            <a:off x="838200" y="365125"/>
            <a:ext cx="3524794" cy="1325563"/>
          </a:xfrm>
          <a:solidFill>
            <a:schemeClr val="accent2"/>
          </a:solidFill>
        </p:spPr>
        <p:txBody>
          <a:bodyPr/>
          <a:lstStyle/>
          <a:p>
            <a:pPr rtl="1"/>
            <a:r>
              <a:rPr lang="en-US"/>
              <a:t>Transmission</a:t>
            </a:r>
            <a:br>
              <a:rPr lang="en-US"/>
            </a:br>
            <a:endParaRPr lang="en-US"/>
          </a:p>
        </p:txBody>
      </p:sp>
      <p:sp>
        <p:nvSpPr>
          <p:cNvPr id="3" name="Content Placeholder 2">
            <a:extLst>
              <a:ext uri="{FF2B5EF4-FFF2-40B4-BE49-F238E27FC236}">
                <a16:creationId xmlns:a16="http://schemas.microsoft.com/office/drawing/2014/main" id="{649FC104-89DB-A24D-81D1-0FFA1D93321E}"/>
              </a:ext>
            </a:extLst>
          </p:cNvPr>
          <p:cNvSpPr>
            <a:spLocks noGrp="1"/>
          </p:cNvSpPr>
          <p:nvPr>
            <p:ph idx="1"/>
          </p:nvPr>
        </p:nvSpPr>
        <p:spPr>
          <a:xfrm>
            <a:off x="348343" y="1825625"/>
            <a:ext cx="8621485" cy="4351338"/>
          </a:xfrm>
        </p:spPr>
        <p:txBody>
          <a:bodyPr>
            <a:normAutofit fontScale="85000" lnSpcReduction="10000"/>
          </a:bodyPr>
          <a:lstStyle/>
          <a:p>
            <a:r>
              <a:rPr lang="en-US"/>
              <a:t>Transmission of AHFV is not well understood. </a:t>
            </a:r>
            <a:endParaRPr lang="ar-SA"/>
          </a:p>
          <a:p>
            <a:r>
              <a:rPr lang="en-US"/>
              <a:t>AHFV is a zoonotic virus, and its described tick hosts (the soft tick </a:t>
            </a:r>
            <a:r>
              <a:rPr lang="en-US" i="1"/>
              <a:t>Ornithodoros savignyi</a:t>
            </a:r>
            <a:r>
              <a:rPr lang="en-US"/>
              <a:t> and the hard tick </a:t>
            </a:r>
            <a:r>
              <a:rPr lang="en-US" i="1"/>
              <a:t>Hyalomma dromedari)</a:t>
            </a:r>
            <a:r>
              <a:rPr lang="en-US"/>
              <a:t> are widely distributed. People can become infected through a tick bite or when crushing infected ticks. Epidemiologic studies indicate that contact with domestic animals or livestock may increase the risk of human infection. </a:t>
            </a:r>
            <a:r>
              <a:rPr lang="en-US">
                <a:solidFill>
                  <a:srgbClr val="FF0000"/>
                </a:solidFill>
              </a:rPr>
              <a:t>No human-to-human transmission of AHF has been documented</a:t>
            </a:r>
            <a:r>
              <a:rPr lang="en-US"/>
              <a:t>.</a:t>
            </a:r>
          </a:p>
          <a:p>
            <a:r>
              <a:rPr lang="en-US"/>
              <a:t>Although livestock animals may provide blood meals for ticks, it is thought that they play a minor role in transmitting AHFV to humans. </a:t>
            </a:r>
            <a:r>
              <a:rPr lang="en-US">
                <a:solidFill>
                  <a:srgbClr val="FF0000"/>
                </a:solidFill>
              </a:rPr>
              <a:t>No transmission through non-pasteurized milk has been described</a:t>
            </a:r>
            <a:r>
              <a:rPr lang="en-US"/>
              <a:t>, although other tick-borne flaviviruses have been transmitted to humans through this route.</a:t>
            </a:r>
          </a:p>
          <a:p>
            <a:pPr marL="228600" indent="-228600" algn="r" defTabSz="914400" rtl="1" eaLnBrk="1" latinLnBrk="0" hangingPunct="1">
              <a:lnSpc>
                <a:spcPct val="90000"/>
              </a:lnSpc>
              <a:spcBef>
                <a:spcPts val="1000"/>
              </a:spcBef>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5551841F-91E8-6C4E-9634-3E5463FF6F7A}"/>
              </a:ext>
            </a:extLst>
          </p:cNvPr>
          <p:cNvPicPr>
            <a:picLocks noChangeAspect="1"/>
          </p:cNvPicPr>
          <p:nvPr/>
        </p:nvPicPr>
        <p:blipFill>
          <a:blip r:embed="rId2"/>
          <a:stretch>
            <a:fillRect/>
          </a:stretch>
        </p:blipFill>
        <p:spPr>
          <a:xfrm>
            <a:off x="9778461" y="1698103"/>
            <a:ext cx="2154278" cy="2303191"/>
          </a:xfrm>
          <a:prstGeom prst="rect">
            <a:avLst/>
          </a:prstGeom>
        </p:spPr>
      </p:pic>
      <p:pic>
        <p:nvPicPr>
          <p:cNvPr id="5" name="Picture 4">
            <a:extLst>
              <a:ext uri="{FF2B5EF4-FFF2-40B4-BE49-F238E27FC236}">
                <a16:creationId xmlns:a16="http://schemas.microsoft.com/office/drawing/2014/main" id="{EE843969-8210-E34B-9027-5FABCF88B30E}"/>
              </a:ext>
            </a:extLst>
          </p:cNvPr>
          <p:cNvPicPr>
            <a:picLocks noChangeAspect="1"/>
          </p:cNvPicPr>
          <p:nvPr/>
        </p:nvPicPr>
        <p:blipFill>
          <a:blip r:embed="rId3"/>
          <a:stretch>
            <a:fillRect/>
          </a:stretch>
        </p:blipFill>
        <p:spPr>
          <a:xfrm>
            <a:off x="9778461" y="4336869"/>
            <a:ext cx="2154278" cy="1840094"/>
          </a:xfrm>
          <a:prstGeom prst="rect">
            <a:avLst/>
          </a:prstGeom>
        </p:spPr>
      </p:pic>
    </p:spTree>
    <p:extLst>
      <p:ext uri="{BB962C8B-B14F-4D97-AF65-F5344CB8AC3E}">
        <p14:creationId xmlns:p14="http://schemas.microsoft.com/office/powerpoint/2010/main" val="1054850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D96F6-D21D-7C49-9385-100D614BEBF1}"/>
              </a:ext>
            </a:extLst>
          </p:cNvPr>
          <p:cNvSpPr>
            <a:spLocks noGrp="1"/>
          </p:cNvSpPr>
          <p:nvPr>
            <p:ph type="title"/>
          </p:nvPr>
        </p:nvSpPr>
        <p:spPr>
          <a:xfrm>
            <a:off x="838200" y="365125"/>
            <a:ext cx="3890554" cy="1325563"/>
          </a:xfrm>
          <a:solidFill>
            <a:schemeClr val="accent2"/>
          </a:solidFill>
        </p:spPr>
        <p:txBody>
          <a:bodyPr/>
          <a:lstStyle/>
          <a:p>
            <a:r>
              <a:rPr lang="en-US" b="1" i="1" dirty="0">
                <a:solidFill>
                  <a:schemeClr val="accent1"/>
                </a:solidFill>
              </a:rPr>
              <a:t>Typhoid fever </a:t>
            </a:r>
            <a:endParaRPr lang="en-US" dirty="0"/>
          </a:p>
        </p:txBody>
      </p:sp>
      <p:pic>
        <p:nvPicPr>
          <p:cNvPr id="4" name="Content Placeholder 3">
            <a:extLst>
              <a:ext uri="{FF2B5EF4-FFF2-40B4-BE49-F238E27FC236}">
                <a16:creationId xmlns:a16="http://schemas.microsoft.com/office/drawing/2014/main" id="{B79F9285-9C5E-024A-96F5-AF506AB66923}"/>
              </a:ext>
            </a:extLst>
          </p:cNvPr>
          <p:cNvPicPr>
            <a:picLocks noGrp="1" noChangeAspect="1"/>
          </p:cNvPicPr>
          <p:nvPr>
            <p:ph idx="1"/>
          </p:nvPr>
        </p:nvPicPr>
        <p:blipFill>
          <a:blip r:embed="rId2"/>
          <a:stretch>
            <a:fillRect/>
          </a:stretch>
        </p:blipFill>
        <p:spPr>
          <a:xfrm>
            <a:off x="3071581" y="1825625"/>
            <a:ext cx="6048837" cy="4351338"/>
          </a:xfrm>
          <a:prstGeom prst="rect">
            <a:avLst/>
          </a:prstGeom>
        </p:spPr>
      </p:pic>
    </p:spTree>
    <p:extLst>
      <p:ext uri="{BB962C8B-B14F-4D97-AF65-F5344CB8AC3E}">
        <p14:creationId xmlns:p14="http://schemas.microsoft.com/office/powerpoint/2010/main" val="1623264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581A5-58B8-F14F-A27C-66D0A46D5519}"/>
              </a:ext>
            </a:extLst>
          </p:cNvPr>
          <p:cNvSpPr>
            <a:spLocks noGrp="1"/>
          </p:cNvSpPr>
          <p:nvPr>
            <p:ph type="title"/>
          </p:nvPr>
        </p:nvSpPr>
        <p:spPr>
          <a:xfrm>
            <a:off x="838200" y="365125"/>
            <a:ext cx="5066211" cy="1325563"/>
          </a:xfrm>
          <a:solidFill>
            <a:schemeClr val="accent2"/>
          </a:solidFill>
        </p:spPr>
        <p:txBody>
          <a:bodyPr/>
          <a:lstStyle/>
          <a:p>
            <a:pPr rtl="1"/>
            <a:r>
              <a:rPr lang="en-US"/>
              <a:t>Signs and Symptoms</a:t>
            </a:r>
            <a:br>
              <a:rPr lang="en-US"/>
            </a:br>
            <a:endParaRPr lang="en-US"/>
          </a:p>
        </p:txBody>
      </p:sp>
      <p:sp>
        <p:nvSpPr>
          <p:cNvPr id="3" name="Content Placeholder 2">
            <a:extLst>
              <a:ext uri="{FF2B5EF4-FFF2-40B4-BE49-F238E27FC236}">
                <a16:creationId xmlns:a16="http://schemas.microsoft.com/office/drawing/2014/main" id="{33D29DFD-14AE-7744-AA80-AB0AF9CBFD63}"/>
              </a:ext>
            </a:extLst>
          </p:cNvPr>
          <p:cNvSpPr>
            <a:spLocks noGrp="1"/>
          </p:cNvSpPr>
          <p:nvPr>
            <p:ph idx="1"/>
          </p:nvPr>
        </p:nvSpPr>
        <p:spPr/>
        <p:txBody>
          <a:bodyPr/>
          <a:lstStyle/>
          <a:p>
            <a:r>
              <a:rPr lang="en-US" dirty="0"/>
              <a:t>after an incubation period that could be as short as 2-4 days, the disease presents initially with non- specific flu-like symptoms, including fever, anorexia (loss of appetite), general malaise, diarrhea, and vomiting; a second phase has appeared in some patients, and includes neurologic and hemorrhagic symptoms in severe form. Multi-organ failure precede </a:t>
            </a:r>
            <a:r>
              <a:rPr lang="en-US" dirty="0" err="1"/>
              <a:t>sfatal</a:t>
            </a:r>
            <a:r>
              <a:rPr lang="en-US" dirty="0"/>
              <a:t> outcomes. No repeated or chronic symptoms have been reported following recovery. Evidence suggests that a milder form may exist, where hospitalization is not required. </a:t>
            </a:r>
          </a:p>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Tree>
    <p:extLst>
      <p:ext uri="{BB962C8B-B14F-4D97-AF65-F5344CB8AC3E}">
        <p14:creationId xmlns:p14="http://schemas.microsoft.com/office/powerpoint/2010/main" val="1565606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D004-1227-E142-9FD3-166E5F7F8296}"/>
              </a:ext>
            </a:extLst>
          </p:cNvPr>
          <p:cNvSpPr>
            <a:spLocks noGrp="1"/>
          </p:cNvSpPr>
          <p:nvPr>
            <p:ph type="title"/>
          </p:nvPr>
        </p:nvSpPr>
        <p:spPr>
          <a:xfrm>
            <a:off x="838200" y="365125"/>
            <a:ext cx="4595949" cy="1325563"/>
          </a:xfrm>
          <a:solidFill>
            <a:schemeClr val="accent2"/>
          </a:solidFill>
        </p:spPr>
        <p:txBody>
          <a:bodyPr/>
          <a:lstStyle/>
          <a:p>
            <a:r>
              <a:rPr lang="en-US" dirty="0"/>
              <a:t>Risk of Exposure </a:t>
            </a:r>
            <a:br>
              <a:rPr lang="en-US" dirty="0"/>
            </a:br>
            <a:endParaRPr lang="en-US" dirty="0"/>
          </a:p>
        </p:txBody>
      </p:sp>
      <p:sp>
        <p:nvSpPr>
          <p:cNvPr id="3" name="Content Placeholder 2">
            <a:extLst>
              <a:ext uri="{FF2B5EF4-FFF2-40B4-BE49-F238E27FC236}">
                <a16:creationId xmlns:a16="http://schemas.microsoft.com/office/drawing/2014/main" id="{68EA4187-2B89-1B44-A954-876F5B3759E9}"/>
              </a:ext>
            </a:extLst>
          </p:cNvPr>
          <p:cNvSpPr>
            <a:spLocks noGrp="1"/>
          </p:cNvSpPr>
          <p:nvPr>
            <p:ph idx="1"/>
          </p:nvPr>
        </p:nvSpPr>
        <p:spPr/>
        <p:txBody>
          <a:bodyPr/>
          <a:lstStyle/>
          <a:p>
            <a:r>
              <a:rPr lang="en-US" dirty="0"/>
              <a:t>Contact with livestock with tick exposure are risk factors for humans, as is contact with infected ticks, whether through crushing the infected tick with unprotected fingers or by a bite from an infected tick. Slaughtering of animals which may acutely but asymptomatically infected may also be a risk factor, as it is possible that infected animals develop a viremia without obvious clinical signs. </a:t>
            </a:r>
          </a:p>
          <a:p>
            <a:endParaRPr lang="en-US" dirty="0"/>
          </a:p>
        </p:txBody>
      </p:sp>
    </p:spTree>
    <p:extLst>
      <p:ext uri="{BB962C8B-B14F-4D97-AF65-F5344CB8AC3E}">
        <p14:creationId xmlns:p14="http://schemas.microsoft.com/office/powerpoint/2010/main" val="3699402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EB08E-DA37-8940-A667-37FA079FD492}"/>
              </a:ext>
            </a:extLst>
          </p:cNvPr>
          <p:cNvSpPr>
            <a:spLocks noGrp="1"/>
          </p:cNvSpPr>
          <p:nvPr>
            <p:ph type="title"/>
          </p:nvPr>
        </p:nvSpPr>
        <p:spPr>
          <a:xfrm>
            <a:off x="838200" y="365125"/>
            <a:ext cx="2741023" cy="1325563"/>
          </a:xfrm>
          <a:solidFill>
            <a:schemeClr val="accent2"/>
          </a:solidFill>
        </p:spPr>
        <p:txBody>
          <a:bodyPr/>
          <a:lstStyle/>
          <a:p>
            <a:r>
              <a:rPr lang="en-US" dirty="0"/>
              <a:t>Diagnosis </a:t>
            </a:r>
            <a:br>
              <a:rPr lang="en-US" dirty="0"/>
            </a:br>
            <a:endParaRPr lang="en-US" dirty="0"/>
          </a:p>
        </p:txBody>
      </p:sp>
      <p:sp>
        <p:nvSpPr>
          <p:cNvPr id="3" name="Content Placeholder 2">
            <a:extLst>
              <a:ext uri="{FF2B5EF4-FFF2-40B4-BE49-F238E27FC236}">
                <a16:creationId xmlns:a16="http://schemas.microsoft.com/office/drawing/2014/main" id="{77A3486E-2EFC-FC46-840B-FD45D3ECC4E9}"/>
              </a:ext>
            </a:extLst>
          </p:cNvPr>
          <p:cNvSpPr>
            <a:spLocks noGrp="1"/>
          </p:cNvSpPr>
          <p:nvPr>
            <p:ph idx="1"/>
          </p:nvPr>
        </p:nvSpPr>
        <p:spPr/>
        <p:txBody>
          <a:bodyPr/>
          <a:lstStyle/>
          <a:p>
            <a:r>
              <a:rPr lang="en-US" dirty="0"/>
              <a:t>Clinical diagnosis could be difficult due to similarities between AVHF, Crimean-Congo Hemorrhagic fever (CCHF), and Rift Valley fever</a:t>
            </a:r>
            <a:br>
              <a:rPr lang="en-US" dirty="0"/>
            </a:br>
            <a:r>
              <a:rPr lang="en-US" dirty="0"/>
              <a:t>( RV F ) , which occur in similar geographic areas . Laboratory diagnosis of AHF can be made in the early stage of the illness by molecular detection by PCR or virus isolation from blood. Later, serologic testing using enzyme-linked immunosorbent serologic assay (ELISA) can be performed. </a:t>
            </a:r>
          </a:p>
          <a:p>
            <a:endParaRPr lang="en-US" dirty="0"/>
          </a:p>
        </p:txBody>
      </p:sp>
    </p:spTree>
    <p:extLst>
      <p:ext uri="{BB962C8B-B14F-4D97-AF65-F5344CB8AC3E}">
        <p14:creationId xmlns:p14="http://schemas.microsoft.com/office/powerpoint/2010/main" val="2595224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119D-01E4-614E-97DB-6FD7131131AF}"/>
              </a:ext>
            </a:extLst>
          </p:cNvPr>
          <p:cNvSpPr>
            <a:spLocks noGrp="1"/>
          </p:cNvSpPr>
          <p:nvPr>
            <p:ph type="title"/>
          </p:nvPr>
        </p:nvSpPr>
        <p:spPr>
          <a:xfrm>
            <a:off x="838200" y="365125"/>
            <a:ext cx="2662646" cy="1325563"/>
          </a:xfrm>
          <a:solidFill>
            <a:schemeClr val="accent2"/>
          </a:solidFill>
        </p:spPr>
        <p:txBody>
          <a:bodyPr/>
          <a:lstStyle/>
          <a:p>
            <a:r>
              <a:rPr lang="en-US" dirty="0"/>
              <a:t>Treatment </a:t>
            </a:r>
            <a:br>
              <a:rPr lang="en-US" dirty="0"/>
            </a:br>
            <a:endParaRPr lang="en-US" dirty="0"/>
          </a:p>
        </p:txBody>
      </p:sp>
      <p:sp>
        <p:nvSpPr>
          <p:cNvPr id="3" name="Content Placeholder 2">
            <a:extLst>
              <a:ext uri="{FF2B5EF4-FFF2-40B4-BE49-F238E27FC236}">
                <a16:creationId xmlns:a16="http://schemas.microsoft.com/office/drawing/2014/main" id="{0F570871-F95B-4347-9EA6-6D7CEA64601E}"/>
              </a:ext>
            </a:extLst>
          </p:cNvPr>
          <p:cNvSpPr>
            <a:spLocks noGrp="1"/>
          </p:cNvSpPr>
          <p:nvPr>
            <p:ph idx="1"/>
          </p:nvPr>
        </p:nvSpPr>
        <p:spPr/>
        <p:txBody>
          <a:bodyPr/>
          <a:lstStyle/>
          <a:p>
            <a:r>
              <a:rPr lang="en-US" dirty="0"/>
              <a:t>There is no standard specific treatment for the disease. Patients receive supportive therapy, which consists of balancing the patient’s fluid and electrolytes, maintaining oxygen status and blood pressure, and treatment for any complications. Mortality in hospitalized patients ranges from 1-20%. </a:t>
            </a:r>
          </a:p>
          <a:p>
            <a:endParaRPr lang="en-US" dirty="0"/>
          </a:p>
        </p:txBody>
      </p:sp>
    </p:spTree>
    <p:extLst>
      <p:ext uri="{BB962C8B-B14F-4D97-AF65-F5344CB8AC3E}">
        <p14:creationId xmlns:p14="http://schemas.microsoft.com/office/powerpoint/2010/main" val="181098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09D3-A09D-ED4E-AF64-A31B13FB82D9}"/>
              </a:ext>
            </a:extLst>
          </p:cNvPr>
          <p:cNvSpPr>
            <a:spLocks noGrp="1"/>
          </p:cNvSpPr>
          <p:nvPr>
            <p:ph type="title"/>
          </p:nvPr>
        </p:nvSpPr>
        <p:spPr>
          <a:xfrm>
            <a:off x="838200" y="365125"/>
            <a:ext cx="3951514" cy="1325563"/>
          </a:xfrm>
          <a:solidFill>
            <a:schemeClr val="accent2"/>
          </a:solidFill>
        </p:spPr>
        <p:txBody>
          <a:bodyPr/>
          <a:lstStyle/>
          <a:p>
            <a:r>
              <a:rPr lang="en-US" dirty="0"/>
              <a:t>Prevention </a:t>
            </a:r>
            <a:br>
              <a:rPr lang="en-US" dirty="0"/>
            </a:br>
            <a:endParaRPr lang="en-US" dirty="0"/>
          </a:p>
        </p:txBody>
      </p:sp>
      <p:sp>
        <p:nvSpPr>
          <p:cNvPr id="3" name="Content Placeholder 2">
            <a:extLst>
              <a:ext uri="{FF2B5EF4-FFF2-40B4-BE49-F238E27FC236}">
                <a16:creationId xmlns:a16="http://schemas.microsoft.com/office/drawing/2014/main" id="{1842AAC2-7732-8648-A919-B53D284EF837}"/>
              </a:ext>
            </a:extLst>
          </p:cNvPr>
          <p:cNvSpPr>
            <a:spLocks noGrp="1"/>
          </p:cNvSpPr>
          <p:nvPr>
            <p:ph idx="1"/>
          </p:nvPr>
        </p:nvSpPr>
        <p:spPr/>
        <p:txBody>
          <a:bodyPr>
            <a:normAutofit fontScale="92500"/>
          </a:bodyPr>
          <a:lstStyle/>
          <a:p>
            <a:r>
              <a:rPr lang="en-US" dirty="0"/>
              <a:t>Given that no treatment or specific prophylaxis is presently available, prevention and increased awareness of AHFV are the only recommended measures. Complete control of ticks and interruption of the virus life cycle is impractical; in endemic regions, it is important to avoid tick-infested areas and to limit contact with livestock and domestic animals. </a:t>
            </a:r>
          </a:p>
          <a:p>
            <a:r>
              <a:rPr lang="en-US" dirty="0"/>
              <a:t>Individuals should use tick repellants on skin and clothes and check skin for attached ticks, removing them as soon as possible. Tick collars are available for domestic animals, and dipping in acaricides is effective in killing ticks on livestock. People working with animals or animal products in farms or slaughterhouses should avoid unprotected contact with the blood, fluids, or tissues of any potentially infected or </a:t>
            </a:r>
            <a:r>
              <a:rPr lang="en-US" dirty="0" err="1"/>
              <a:t>viremic</a:t>
            </a:r>
            <a:r>
              <a:rPr lang="en-US" dirty="0"/>
              <a:t> animals. </a:t>
            </a:r>
          </a:p>
          <a:p>
            <a:endParaRPr lang="en-US" dirty="0"/>
          </a:p>
        </p:txBody>
      </p:sp>
    </p:spTree>
    <p:extLst>
      <p:ext uri="{BB962C8B-B14F-4D97-AF65-F5344CB8AC3E}">
        <p14:creationId xmlns:p14="http://schemas.microsoft.com/office/powerpoint/2010/main" val="1361730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WordArt 4"/>
          <p:cNvSpPr>
            <a:spLocks noChangeArrowheads="1" noChangeShapeType="1" noTextEdit="1"/>
          </p:cNvSpPr>
          <p:nvPr/>
        </p:nvSpPr>
        <p:spPr bwMode="auto">
          <a:xfrm>
            <a:off x="2740026" y="938214"/>
            <a:ext cx="7100391" cy="9366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endParaRPr lang="ar-SA" sz="3600" kern="10" dirty="0">
              <a:ln w="9525">
                <a:solidFill>
                  <a:srgbClr val="CC3300"/>
                </a:solidFill>
                <a:round/>
                <a:headEnd/>
                <a:tailEnd/>
              </a:ln>
              <a:gradFill rotWithShape="1">
                <a:gsLst>
                  <a:gs pos="0">
                    <a:srgbClr val="CC3300"/>
                  </a:gs>
                  <a:gs pos="100000">
                    <a:schemeClr val="tx1"/>
                  </a:gs>
                </a:gsLst>
                <a:lin ang="5400000" scaled="1"/>
              </a:gradFill>
              <a:latin typeface="Arial Black" panose="020B0A04020102020204" pitchFamily="34" charset="0"/>
            </a:endParaRPr>
          </a:p>
        </p:txBody>
      </p:sp>
      <p:sp>
        <p:nvSpPr>
          <p:cNvPr id="17434" name="Rectangle 26"/>
          <p:cNvSpPr>
            <a:spLocks noChangeArrowheads="1"/>
          </p:cNvSpPr>
          <p:nvPr/>
        </p:nvSpPr>
        <p:spPr bwMode="auto">
          <a:xfrm>
            <a:off x="2640014" y="3351679"/>
            <a:ext cx="771048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en-US" altLang="ar-SA" sz="2400" dirty="0"/>
              <a:t>    Leishmaniasis is a protozoal disease caused by Leishmania parasite, which is transmitted by the sand fly.</a:t>
            </a:r>
          </a:p>
          <a:p>
            <a:pPr algn="l"/>
            <a:endParaRPr lang="en-US" altLang="ar-SA" sz="2400" dirty="0"/>
          </a:p>
          <a:p>
            <a:pPr algn="l"/>
            <a:r>
              <a:rPr lang="en-US" altLang="ar-SA" sz="2400" dirty="0"/>
              <a:t>Leishmaniasis is of  three types ; </a:t>
            </a:r>
            <a:r>
              <a:rPr lang="en-US" altLang="ar-SA" sz="2400" b="1" dirty="0"/>
              <a:t>cutaneous leishmaniasis</a:t>
            </a:r>
            <a:r>
              <a:rPr lang="en-US" altLang="ar-SA" sz="2400" dirty="0"/>
              <a:t>, </a:t>
            </a:r>
            <a:r>
              <a:rPr lang="en-US" altLang="ar-SA" sz="2400" b="1" dirty="0"/>
              <a:t>muco-cutaneous</a:t>
            </a:r>
            <a:r>
              <a:rPr lang="en-US" altLang="ar-SA" sz="2400" dirty="0"/>
              <a:t> and the </a:t>
            </a:r>
            <a:r>
              <a:rPr lang="en-US" altLang="ar-SA" sz="2400" b="1" dirty="0"/>
              <a:t>visceral</a:t>
            </a:r>
            <a:r>
              <a:rPr lang="en-US" altLang="ar-SA" sz="2400" dirty="0"/>
              <a:t> (Kala-azar ) </a:t>
            </a:r>
          </a:p>
        </p:txBody>
      </p:sp>
      <p:sp>
        <p:nvSpPr>
          <p:cNvPr id="2" name="TextBox 1">
            <a:extLst>
              <a:ext uri="{FF2B5EF4-FFF2-40B4-BE49-F238E27FC236}">
                <a16:creationId xmlns:a16="http://schemas.microsoft.com/office/drawing/2014/main" id="{A633B48C-B75D-5945-A625-5DDE6B2CAD67}"/>
              </a:ext>
            </a:extLst>
          </p:cNvPr>
          <p:cNvSpPr txBox="1"/>
          <p:nvPr/>
        </p:nvSpPr>
        <p:spPr>
          <a:xfrm>
            <a:off x="3823062" y="1341120"/>
            <a:ext cx="3857897" cy="707886"/>
          </a:xfrm>
          <a:prstGeom prst="rect">
            <a:avLst/>
          </a:prstGeom>
          <a:solidFill>
            <a:schemeClr val="accent1"/>
          </a:solidFill>
        </p:spPr>
        <p:txBody>
          <a:bodyPr wrap="square" rtlCol="0">
            <a:spAutoFit/>
          </a:bodyPr>
          <a:lstStyle/>
          <a:p>
            <a:r>
              <a:rPr lang="en-US" altLang="ar-SA" sz="4000" dirty="0"/>
              <a:t>Leishmaniasis</a:t>
            </a:r>
            <a:endParaRPr lang="en-US" sz="4000" dirty="0"/>
          </a:p>
        </p:txBody>
      </p:sp>
    </p:spTree>
    <p:extLst>
      <p:ext uri="{BB962C8B-B14F-4D97-AF65-F5344CB8AC3E}">
        <p14:creationId xmlns:p14="http://schemas.microsoft.com/office/powerpoint/2010/main" val="4237854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Freeform 2"/>
          <p:cNvSpPr>
            <a:spLocks/>
          </p:cNvSpPr>
          <p:nvPr/>
        </p:nvSpPr>
        <p:spPr bwMode="auto">
          <a:xfrm>
            <a:off x="6081714" y="2503489"/>
            <a:ext cx="2339975" cy="2327275"/>
          </a:xfrm>
          <a:custGeom>
            <a:avLst/>
            <a:gdLst>
              <a:gd name="T0" fmla="*/ 15 w 1474"/>
              <a:gd name="T1" fmla="*/ 733 h 1466"/>
              <a:gd name="T2" fmla="*/ 197 w 1474"/>
              <a:gd name="T3" fmla="*/ 642 h 1466"/>
              <a:gd name="T4" fmla="*/ 287 w 1474"/>
              <a:gd name="T5" fmla="*/ 642 h 1466"/>
              <a:gd name="T6" fmla="*/ 560 w 1474"/>
              <a:gd name="T7" fmla="*/ 461 h 1466"/>
              <a:gd name="T8" fmla="*/ 696 w 1474"/>
              <a:gd name="T9" fmla="*/ 506 h 1466"/>
              <a:gd name="T10" fmla="*/ 786 w 1474"/>
              <a:gd name="T11" fmla="*/ 325 h 1466"/>
              <a:gd name="T12" fmla="*/ 741 w 1474"/>
              <a:gd name="T13" fmla="*/ 98 h 1466"/>
              <a:gd name="T14" fmla="*/ 877 w 1474"/>
              <a:gd name="T15" fmla="*/ 7 h 1466"/>
              <a:gd name="T16" fmla="*/ 1013 w 1474"/>
              <a:gd name="T17" fmla="*/ 53 h 1466"/>
              <a:gd name="T18" fmla="*/ 1331 w 1474"/>
              <a:gd name="T19" fmla="*/ 143 h 1466"/>
              <a:gd name="T20" fmla="*/ 1376 w 1474"/>
              <a:gd name="T21" fmla="*/ 506 h 1466"/>
              <a:gd name="T22" fmla="*/ 1421 w 1474"/>
              <a:gd name="T23" fmla="*/ 688 h 1466"/>
              <a:gd name="T24" fmla="*/ 1421 w 1474"/>
              <a:gd name="T25" fmla="*/ 869 h 1466"/>
              <a:gd name="T26" fmla="*/ 1421 w 1474"/>
              <a:gd name="T27" fmla="*/ 1232 h 1466"/>
              <a:gd name="T28" fmla="*/ 1421 w 1474"/>
              <a:gd name="T29" fmla="*/ 1413 h 1466"/>
              <a:gd name="T30" fmla="*/ 1104 w 1474"/>
              <a:gd name="T31" fmla="*/ 1459 h 1466"/>
              <a:gd name="T32" fmla="*/ 696 w 1474"/>
              <a:gd name="T33" fmla="*/ 1368 h 1466"/>
              <a:gd name="T34" fmla="*/ 424 w 1474"/>
              <a:gd name="T35" fmla="*/ 1368 h 1466"/>
              <a:gd name="T36" fmla="*/ 242 w 1474"/>
              <a:gd name="T37" fmla="*/ 1096 h 1466"/>
              <a:gd name="T38" fmla="*/ 106 w 1474"/>
              <a:gd name="T39" fmla="*/ 960 h 1466"/>
              <a:gd name="T40" fmla="*/ 15 w 1474"/>
              <a:gd name="T41" fmla="*/ 73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4" h="1466">
                <a:moveTo>
                  <a:pt x="15" y="733"/>
                </a:moveTo>
                <a:cubicBezTo>
                  <a:pt x="30" y="680"/>
                  <a:pt x="152" y="657"/>
                  <a:pt x="197" y="642"/>
                </a:cubicBezTo>
                <a:cubicBezTo>
                  <a:pt x="242" y="627"/>
                  <a:pt x="227" y="672"/>
                  <a:pt x="287" y="642"/>
                </a:cubicBezTo>
                <a:cubicBezTo>
                  <a:pt x="347" y="612"/>
                  <a:pt x="492" y="484"/>
                  <a:pt x="560" y="461"/>
                </a:cubicBezTo>
                <a:cubicBezTo>
                  <a:pt x="628" y="438"/>
                  <a:pt x="659" y="529"/>
                  <a:pt x="696" y="506"/>
                </a:cubicBezTo>
                <a:cubicBezTo>
                  <a:pt x="733" y="483"/>
                  <a:pt x="779" y="393"/>
                  <a:pt x="786" y="325"/>
                </a:cubicBezTo>
                <a:cubicBezTo>
                  <a:pt x="793" y="257"/>
                  <a:pt x="726" y="151"/>
                  <a:pt x="741" y="98"/>
                </a:cubicBezTo>
                <a:cubicBezTo>
                  <a:pt x="756" y="45"/>
                  <a:pt x="832" y="14"/>
                  <a:pt x="877" y="7"/>
                </a:cubicBezTo>
                <a:cubicBezTo>
                  <a:pt x="922" y="0"/>
                  <a:pt x="937" y="30"/>
                  <a:pt x="1013" y="53"/>
                </a:cubicBezTo>
                <a:cubicBezTo>
                  <a:pt x="1089" y="76"/>
                  <a:pt x="1271" y="68"/>
                  <a:pt x="1331" y="143"/>
                </a:cubicBezTo>
                <a:cubicBezTo>
                  <a:pt x="1391" y="218"/>
                  <a:pt x="1361" y="415"/>
                  <a:pt x="1376" y="506"/>
                </a:cubicBezTo>
                <a:cubicBezTo>
                  <a:pt x="1391" y="597"/>
                  <a:pt x="1413" y="627"/>
                  <a:pt x="1421" y="688"/>
                </a:cubicBezTo>
                <a:cubicBezTo>
                  <a:pt x="1429" y="749"/>
                  <a:pt x="1421" y="778"/>
                  <a:pt x="1421" y="869"/>
                </a:cubicBezTo>
                <a:cubicBezTo>
                  <a:pt x="1421" y="960"/>
                  <a:pt x="1421" y="1141"/>
                  <a:pt x="1421" y="1232"/>
                </a:cubicBezTo>
                <a:cubicBezTo>
                  <a:pt x="1421" y="1323"/>
                  <a:pt x="1474" y="1375"/>
                  <a:pt x="1421" y="1413"/>
                </a:cubicBezTo>
                <a:cubicBezTo>
                  <a:pt x="1368" y="1451"/>
                  <a:pt x="1225" y="1466"/>
                  <a:pt x="1104" y="1459"/>
                </a:cubicBezTo>
                <a:cubicBezTo>
                  <a:pt x="983" y="1452"/>
                  <a:pt x="809" y="1383"/>
                  <a:pt x="696" y="1368"/>
                </a:cubicBezTo>
                <a:cubicBezTo>
                  <a:pt x="583" y="1353"/>
                  <a:pt x="500" y="1413"/>
                  <a:pt x="424" y="1368"/>
                </a:cubicBezTo>
                <a:cubicBezTo>
                  <a:pt x="348" y="1323"/>
                  <a:pt x="295" y="1164"/>
                  <a:pt x="242" y="1096"/>
                </a:cubicBezTo>
                <a:cubicBezTo>
                  <a:pt x="189" y="1028"/>
                  <a:pt x="144" y="1028"/>
                  <a:pt x="106" y="960"/>
                </a:cubicBezTo>
                <a:cubicBezTo>
                  <a:pt x="68" y="892"/>
                  <a:pt x="0" y="786"/>
                  <a:pt x="15" y="733"/>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07" name="Freeform 3"/>
          <p:cNvSpPr>
            <a:spLocks/>
          </p:cNvSpPr>
          <p:nvPr/>
        </p:nvSpPr>
        <p:spPr bwMode="auto">
          <a:xfrm rot="9144888">
            <a:off x="5638800" y="4878388"/>
            <a:ext cx="1943100" cy="1516062"/>
          </a:xfrm>
          <a:custGeom>
            <a:avLst/>
            <a:gdLst>
              <a:gd name="T0" fmla="*/ 370 w 370"/>
              <a:gd name="T1" fmla="*/ 453 h 499"/>
              <a:gd name="T2" fmla="*/ 324 w 370"/>
              <a:gd name="T3" fmla="*/ 408 h 499"/>
              <a:gd name="T4" fmla="*/ 324 w 370"/>
              <a:gd name="T5" fmla="*/ 363 h 499"/>
              <a:gd name="T6" fmla="*/ 324 w 370"/>
              <a:gd name="T7" fmla="*/ 317 h 499"/>
              <a:gd name="T8" fmla="*/ 324 w 370"/>
              <a:gd name="T9" fmla="*/ 272 h 499"/>
              <a:gd name="T10" fmla="*/ 279 w 370"/>
              <a:gd name="T11" fmla="*/ 227 h 499"/>
              <a:gd name="T12" fmla="*/ 279 w 370"/>
              <a:gd name="T13" fmla="*/ 181 h 499"/>
              <a:gd name="T14" fmla="*/ 279 w 370"/>
              <a:gd name="T15" fmla="*/ 136 h 499"/>
              <a:gd name="T16" fmla="*/ 324 w 370"/>
              <a:gd name="T17" fmla="*/ 136 h 499"/>
              <a:gd name="T18" fmla="*/ 324 w 370"/>
              <a:gd name="T19" fmla="*/ 45 h 499"/>
              <a:gd name="T20" fmla="*/ 279 w 370"/>
              <a:gd name="T21" fmla="*/ 0 h 499"/>
              <a:gd name="T22" fmla="*/ 234 w 370"/>
              <a:gd name="T23" fmla="*/ 45 h 499"/>
              <a:gd name="T24" fmla="*/ 188 w 370"/>
              <a:gd name="T25" fmla="*/ 45 h 499"/>
              <a:gd name="T26" fmla="*/ 188 w 370"/>
              <a:gd name="T27" fmla="*/ 91 h 499"/>
              <a:gd name="T28" fmla="*/ 143 w 370"/>
              <a:gd name="T29" fmla="*/ 91 h 499"/>
              <a:gd name="T30" fmla="*/ 98 w 370"/>
              <a:gd name="T31" fmla="*/ 45 h 499"/>
              <a:gd name="T32" fmla="*/ 52 w 370"/>
              <a:gd name="T33" fmla="*/ 45 h 499"/>
              <a:gd name="T34" fmla="*/ 7 w 370"/>
              <a:gd name="T35" fmla="*/ 45 h 499"/>
              <a:gd name="T36" fmla="*/ 7 w 370"/>
              <a:gd name="T37" fmla="*/ 91 h 499"/>
              <a:gd name="T38" fmla="*/ 52 w 370"/>
              <a:gd name="T39" fmla="*/ 136 h 499"/>
              <a:gd name="T40" fmla="*/ 52 w 370"/>
              <a:gd name="T41" fmla="*/ 181 h 499"/>
              <a:gd name="T42" fmla="*/ 52 w 370"/>
              <a:gd name="T43" fmla="*/ 227 h 499"/>
              <a:gd name="T44" fmla="*/ 234 w 370"/>
              <a:gd name="T45" fmla="*/ 453 h 499"/>
              <a:gd name="T46" fmla="*/ 279 w 370"/>
              <a:gd name="T47" fmla="*/ 453 h 499"/>
              <a:gd name="T48" fmla="*/ 324 w 370"/>
              <a:gd name="T49" fmla="*/ 499 h 499"/>
              <a:gd name="T50" fmla="*/ 370 w 370"/>
              <a:gd name="T51" fmla="*/ 45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 h="499">
                <a:moveTo>
                  <a:pt x="370" y="453"/>
                </a:moveTo>
                <a:cubicBezTo>
                  <a:pt x="370" y="438"/>
                  <a:pt x="332" y="423"/>
                  <a:pt x="324" y="408"/>
                </a:cubicBezTo>
                <a:cubicBezTo>
                  <a:pt x="316" y="393"/>
                  <a:pt x="324" y="378"/>
                  <a:pt x="324" y="363"/>
                </a:cubicBezTo>
                <a:cubicBezTo>
                  <a:pt x="324" y="348"/>
                  <a:pt x="324" y="332"/>
                  <a:pt x="324" y="317"/>
                </a:cubicBezTo>
                <a:cubicBezTo>
                  <a:pt x="324" y="302"/>
                  <a:pt x="331" y="287"/>
                  <a:pt x="324" y="272"/>
                </a:cubicBezTo>
                <a:cubicBezTo>
                  <a:pt x="317" y="257"/>
                  <a:pt x="286" y="242"/>
                  <a:pt x="279" y="227"/>
                </a:cubicBezTo>
                <a:cubicBezTo>
                  <a:pt x="272" y="212"/>
                  <a:pt x="279" y="196"/>
                  <a:pt x="279" y="181"/>
                </a:cubicBezTo>
                <a:cubicBezTo>
                  <a:pt x="279" y="166"/>
                  <a:pt x="272" y="143"/>
                  <a:pt x="279" y="136"/>
                </a:cubicBezTo>
                <a:cubicBezTo>
                  <a:pt x="286" y="129"/>
                  <a:pt x="317" y="151"/>
                  <a:pt x="324" y="136"/>
                </a:cubicBezTo>
                <a:cubicBezTo>
                  <a:pt x="331" y="121"/>
                  <a:pt x="331" y="68"/>
                  <a:pt x="324" y="45"/>
                </a:cubicBezTo>
                <a:cubicBezTo>
                  <a:pt x="317" y="22"/>
                  <a:pt x="294" y="0"/>
                  <a:pt x="279" y="0"/>
                </a:cubicBezTo>
                <a:cubicBezTo>
                  <a:pt x="264" y="0"/>
                  <a:pt x="249" y="38"/>
                  <a:pt x="234" y="45"/>
                </a:cubicBezTo>
                <a:cubicBezTo>
                  <a:pt x="219" y="52"/>
                  <a:pt x="196" y="37"/>
                  <a:pt x="188" y="45"/>
                </a:cubicBezTo>
                <a:cubicBezTo>
                  <a:pt x="180" y="53"/>
                  <a:pt x="195" y="83"/>
                  <a:pt x="188" y="91"/>
                </a:cubicBezTo>
                <a:cubicBezTo>
                  <a:pt x="181" y="99"/>
                  <a:pt x="158" y="99"/>
                  <a:pt x="143" y="91"/>
                </a:cubicBezTo>
                <a:cubicBezTo>
                  <a:pt x="128" y="83"/>
                  <a:pt x="113" y="53"/>
                  <a:pt x="98" y="45"/>
                </a:cubicBezTo>
                <a:cubicBezTo>
                  <a:pt x="83" y="37"/>
                  <a:pt x="67" y="45"/>
                  <a:pt x="52" y="45"/>
                </a:cubicBezTo>
                <a:cubicBezTo>
                  <a:pt x="37" y="45"/>
                  <a:pt x="14" y="37"/>
                  <a:pt x="7" y="45"/>
                </a:cubicBezTo>
                <a:cubicBezTo>
                  <a:pt x="0" y="53"/>
                  <a:pt x="0" y="76"/>
                  <a:pt x="7" y="91"/>
                </a:cubicBezTo>
                <a:cubicBezTo>
                  <a:pt x="14" y="106"/>
                  <a:pt x="45" y="121"/>
                  <a:pt x="52" y="136"/>
                </a:cubicBezTo>
                <a:cubicBezTo>
                  <a:pt x="59" y="151"/>
                  <a:pt x="52" y="166"/>
                  <a:pt x="52" y="181"/>
                </a:cubicBezTo>
                <a:cubicBezTo>
                  <a:pt x="52" y="196"/>
                  <a:pt x="22" y="182"/>
                  <a:pt x="52" y="227"/>
                </a:cubicBezTo>
                <a:cubicBezTo>
                  <a:pt x="82" y="272"/>
                  <a:pt x="196" y="415"/>
                  <a:pt x="234" y="453"/>
                </a:cubicBezTo>
                <a:cubicBezTo>
                  <a:pt x="272" y="491"/>
                  <a:pt x="264" y="445"/>
                  <a:pt x="279" y="453"/>
                </a:cubicBezTo>
                <a:cubicBezTo>
                  <a:pt x="294" y="461"/>
                  <a:pt x="309" y="499"/>
                  <a:pt x="324" y="499"/>
                </a:cubicBezTo>
                <a:cubicBezTo>
                  <a:pt x="339" y="499"/>
                  <a:pt x="370" y="468"/>
                  <a:pt x="370" y="453"/>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08" name="Freeform 4"/>
          <p:cNvSpPr>
            <a:spLocks/>
          </p:cNvSpPr>
          <p:nvPr/>
        </p:nvSpPr>
        <p:spPr bwMode="auto">
          <a:xfrm>
            <a:off x="5162550" y="4254501"/>
            <a:ext cx="2000250" cy="1439863"/>
          </a:xfrm>
          <a:custGeom>
            <a:avLst/>
            <a:gdLst>
              <a:gd name="T0" fmla="*/ 369 w 566"/>
              <a:gd name="T1" fmla="*/ 15 h 620"/>
              <a:gd name="T2" fmla="*/ 233 w 566"/>
              <a:gd name="T3" fmla="*/ 151 h 620"/>
              <a:gd name="T4" fmla="*/ 143 w 566"/>
              <a:gd name="T5" fmla="*/ 151 h 620"/>
              <a:gd name="T6" fmla="*/ 97 w 566"/>
              <a:gd name="T7" fmla="*/ 287 h 620"/>
              <a:gd name="T8" fmla="*/ 97 w 566"/>
              <a:gd name="T9" fmla="*/ 378 h 620"/>
              <a:gd name="T10" fmla="*/ 52 w 566"/>
              <a:gd name="T11" fmla="*/ 469 h 620"/>
              <a:gd name="T12" fmla="*/ 7 w 566"/>
              <a:gd name="T13" fmla="*/ 469 h 620"/>
              <a:gd name="T14" fmla="*/ 7 w 566"/>
              <a:gd name="T15" fmla="*/ 514 h 620"/>
              <a:gd name="T16" fmla="*/ 52 w 566"/>
              <a:gd name="T17" fmla="*/ 605 h 620"/>
              <a:gd name="T18" fmla="*/ 97 w 566"/>
              <a:gd name="T19" fmla="*/ 605 h 620"/>
              <a:gd name="T20" fmla="*/ 143 w 566"/>
              <a:gd name="T21" fmla="*/ 559 h 620"/>
              <a:gd name="T22" fmla="*/ 188 w 566"/>
              <a:gd name="T23" fmla="*/ 559 h 620"/>
              <a:gd name="T24" fmla="*/ 233 w 566"/>
              <a:gd name="T25" fmla="*/ 559 h 620"/>
              <a:gd name="T26" fmla="*/ 279 w 566"/>
              <a:gd name="T27" fmla="*/ 605 h 620"/>
              <a:gd name="T28" fmla="*/ 324 w 566"/>
              <a:gd name="T29" fmla="*/ 559 h 620"/>
              <a:gd name="T30" fmla="*/ 415 w 566"/>
              <a:gd name="T31" fmla="*/ 559 h 620"/>
              <a:gd name="T32" fmla="*/ 460 w 566"/>
              <a:gd name="T33" fmla="*/ 514 h 620"/>
              <a:gd name="T34" fmla="*/ 460 w 566"/>
              <a:gd name="T35" fmla="*/ 469 h 620"/>
              <a:gd name="T36" fmla="*/ 460 w 566"/>
              <a:gd name="T37" fmla="*/ 378 h 620"/>
              <a:gd name="T38" fmla="*/ 551 w 566"/>
              <a:gd name="T39" fmla="*/ 333 h 620"/>
              <a:gd name="T40" fmla="*/ 551 w 566"/>
              <a:gd name="T41" fmla="*/ 287 h 620"/>
              <a:gd name="T42" fmla="*/ 506 w 566"/>
              <a:gd name="T43" fmla="*/ 151 h 620"/>
              <a:gd name="T44" fmla="*/ 460 w 566"/>
              <a:gd name="T45" fmla="*/ 60 h 620"/>
              <a:gd name="T46" fmla="*/ 415 w 566"/>
              <a:gd name="T47" fmla="*/ 60 h 620"/>
              <a:gd name="T48" fmla="*/ 369 w 566"/>
              <a:gd name="T49" fmla="*/ 1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6" h="620">
                <a:moveTo>
                  <a:pt x="369" y="15"/>
                </a:moveTo>
                <a:cubicBezTo>
                  <a:pt x="339" y="30"/>
                  <a:pt x="270" y="128"/>
                  <a:pt x="233" y="151"/>
                </a:cubicBezTo>
                <a:cubicBezTo>
                  <a:pt x="196" y="174"/>
                  <a:pt x="166" y="128"/>
                  <a:pt x="143" y="151"/>
                </a:cubicBezTo>
                <a:cubicBezTo>
                  <a:pt x="120" y="174"/>
                  <a:pt x="105" y="249"/>
                  <a:pt x="97" y="287"/>
                </a:cubicBezTo>
                <a:cubicBezTo>
                  <a:pt x="89" y="325"/>
                  <a:pt x="104" y="348"/>
                  <a:pt x="97" y="378"/>
                </a:cubicBezTo>
                <a:cubicBezTo>
                  <a:pt x="90" y="408"/>
                  <a:pt x="67" y="454"/>
                  <a:pt x="52" y="469"/>
                </a:cubicBezTo>
                <a:cubicBezTo>
                  <a:pt x="37" y="484"/>
                  <a:pt x="14" y="462"/>
                  <a:pt x="7" y="469"/>
                </a:cubicBezTo>
                <a:cubicBezTo>
                  <a:pt x="0" y="476"/>
                  <a:pt x="0" y="491"/>
                  <a:pt x="7" y="514"/>
                </a:cubicBezTo>
                <a:cubicBezTo>
                  <a:pt x="14" y="537"/>
                  <a:pt x="37" y="590"/>
                  <a:pt x="52" y="605"/>
                </a:cubicBezTo>
                <a:cubicBezTo>
                  <a:pt x="67" y="620"/>
                  <a:pt x="82" y="613"/>
                  <a:pt x="97" y="605"/>
                </a:cubicBezTo>
                <a:cubicBezTo>
                  <a:pt x="112" y="597"/>
                  <a:pt x="128" y="567"/>
                  <a:pt x="143" y="559"/>
                </a:cubicBezTo>
                <a:cubicBezTo>
                  <a:pt x="158" y="551"/>
                  <a:pt x="173" y="559"/>
                  <a:pt x="188" y="559"/>
                </a:cubicBezTo>
                <a:cubicBezTo>
                  <a:pt x="203" y="559"/>
                  <a:pt x="218" y="551"/>
                  <a:pt x="233" y="559"/>
                </a:cubicBezTo>
                <a:cubicBezTo>
                  <a:pt x="248" y="567"/>
                  <a:pt x="264" y="605"/>
                  <a:pt x="279" y="605"/>
                </a:cubicBezTo>
                <a:cubicBezTo>
                  <a:pt x="294" y="605"/>
                  <a:pt x="301" y="567"/>
                  <a:pt x="324" y="559"/>
                </a:cubicBezTo>
                <a:cubicBezTo>
                  <a:pt x="347" y="551"/>
                  <a:pt x="392" y="566"/>
                  <a:pt x="415" y="559"/>
                </a:cubicBezTo>
                <a:cubicBezTo>
                  <a:pt x="438" y="552"/>
                  <a:pt x="453" y="529"/>
                  <a:pt x="460" y="514"/>
                </a:cubicBezTo>
                <a:cubicBezTo>
                  <a:pt x="467" y="499"/>
                  <a:pt x="460" y="492"/>
                  <a:pt x="460" y="469"/>
                </a:cubicBezTo>
                <a:cubicBezTo>
                  <a:pt x="460" y="446"/>
                  <a:pt x="445" y="401"/>
                  <a:pt x="460" y="378"/>
                </a:cubicBezTo>
                <a:cubicBezTo>
                  <a:pt x="475" y="355"/>
                  <a:pt x="536" y="348"/>
                  <a:pt x="551" y="333"/>
                </a:cubicBezTo>
                <a:cubicBezTo>
                  <a:pt x="566" y="318"/>
                  <a:pt x="558" y="317"/>
                  <a:pt x="551" y="287"/>
                </a:cubicBezTo>
                <a:cubicBezTo>
                  <a:pt x="544" y="257"/>
                  <a:pt x="521" y="189"/>
                  <a:pt x="506" y="151"/>
                </a:cubicBezTo>
                <a:cubicBezTo>
                  <a:pt x="491" y="113"/>
                  <a:pt x="475" y="75"/>
                  <a:pt x="460" y="60"/>
                </a:cubicBezTo>
                <a:cubicBezTo>
                  <a:pt x="445" y="45"/>
                  <a:pt x="430" y="67"/>
                  <a:pt x="415" y="60"/>
                </a:cubicBezTo>
                <a:cubicBezTo>
                  <a:pt x="400" y="53"/>
                  <a:pt x="399" y="0"/>
                  <a:pt x="369" y="15"/>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09" name="Freeform 5"/>
          <p:cNvSpPr>
            <a:spLocks/>
          </p:cNvSpPr>
          <p:nvPr/>
        </p:nvSpPr>
        <p:spPr bwMode="auto">
          <a:xfrm>
            <a:off x="5659439" y="2178051"/>
            <a:ext cx="1800225" cy="1571625"/>
          </a:xfrm>
          <a:custGeom>
            <a:avLst/>
            <a:gdLst>
              <a:gd name="T0" fmla="*/ 0 w 545"/>
              <a:gd name="T1" fmla="*/ 409 h 635"/>
              <a:gd name="T2" fmla="*/ 46 w 545"/>
              <a:gd name="T3" fmla="*/ 499 h 635"/>
              <a:gd name="T4" fmla="*/ 91 w 545"/>
              <a:gd name="T5" fmla="*/ 545 h 635"/>
              <a:gd name="T6" fmla="*/ 91 w 545"/>
              <a:gd name="T7" fmla="*/ 635 h 635"/>
              <a:gd name="T8" fmla="*/ 227 w 545"/>
              <a:gd name="T9" fmla="*/ 545 h 635"/>
              <a:gd name="T10" fmla="*/ 272 w 545"/>
              <a:gd name="T11" fmla="*/ 545 h 635"/>
              <a:gd name="T12" fmla="*/ 409 w 545"/>
              <a:gd name="T13" fmla="*/ 454 h 635"/>
              <a:gd name="T14" fmla="*/ 499 w 545"/>
              <a:gd name="T15" fmla="*/ 454 h 635"/>
              <a:gd name="T16" fmla="*/ 499 w 545"/>
              <a:gd name="T17" fmla="*/ 363 h 635"/>
              <a:gd name="T18" fmla="*/ 499 w 545"/>
              <a:gd name="T19" fmla="*/ 227 h 635"/>
              <a:gd name="T20" fmla="*/ 545 w 545"/>
              <a:gd name="T21" fmla="*/ 136 h 635"/>
              <a:gd name="T22" fmla="*/ 499 w 545"/>
              <a:gd name="T23" fmla="*/ 46 h 635"/>
              <a:gd name="T24" fmla="*/ 499 w 545"/>
              <a:gd name="T25" fmla="*/ 0 h 635"/>
              <a:gd name="T26" fmla="*/ 409 w 545"/>
              <a:gd name="T27" fmla="*/ 46 h 635"/>
              <a:gd name="T28" fmla="*/ 318 w 545"/>
              <a:gd name="T29" fmla="*/ 46 h 635"/>
              <a:gd name="T30" fmla="*/ 227 w 545"/>
              <a:gd name="T31" fmla="*/ 227 h 635"/>
              <a:gd name="T32" fmla="*/ 182 w 545"/>
              <a:gd name="T33" fmla="*/ 227 h 635"/>
              <a:gd name="T34" fmla="*/ 46 w 545"/>
              <a:gd name="T35" fmla="*/ 318 h 635"/>
              <a:gd name="T36" fmla="*/ 0 w 545"/>
              <a:gd name="T37" fmla="*/ 409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5" h="635">
                <a:moveTo>
                  <a:pt x="0" y="409"/>
                </a:moveTo>
                <a:cubicBezTo>
                  <a:pt x="0" y="439"/>
                  <a:pt x="31" y="476"/>
                  <a:pt x="46" y="499"/>
                </a:cubicBezTo>
                <a:cubicBezTo>
                  <a:pt x="61" y="522"/>
                  <a:pt x="84" y="522"/>
                  <a:pt x="91" y="545"/>
                </a:cubicBezTo>
                <a:cubicBezTo>
                  <a:pt x="98" y="568"/>
                  <a:pt x="68" y="635"/>
                  <a:pt x="91" y="635"/>
                </a:cubicBezTo>
                <a:cubicBezTo>
                  <a:pt x="114" y="635"/>
                  <a:pt x="197" y="560"/>
                  <a:pt x="227" y="545"/>
                </a:cubicBezTo>
                <a:cubicBezTo>
                  <a:pt x="257" y="530"/>
                  <a:pt x="242" y="560"/>
                  <a:pt x="272" y="545"/>
                </a:cubicBezTo>
                <a:cubicBezTo>
                  <a:pt x="302" y="530"/>
                  <a:pt x="371" y="469"/>
                  <a:pt x="409" y="454"/>
                </a:cubicBezTo>
                <a:cubicBezTo>
                  <a:pt x="447" y="439"/>
                  <a:pt x="484" y="469"/>
                  <a:pt x="499" y="454"/>
                </a:cubicBezTo>
                <a:cubicBezTo>
                  <a:pt x="514" y="439"/>
                  <a:pt x="499" y="401"/>
                  <a:pt x="499" y="363"/>
                </a:cubicBezTo>
                <a:cubicBezTo>
                  <a:pt x="499" y="325"/>
                  <a:pt x="491" y="265"/>
                  <a:pt x="499" y="227"/>
                </a:cubicBezTo>
                <a:cubicBezTo>
                  <a:pt x="507" y="189"/>
                  <a:pt x="545" y="166"/>
                  <a:pt x="545" y="136"/>
                </a:cubicBezTo>
                <a:cubicBezTo>
                  <a:pt x="545" y="106"/>
                  <a:pt x="507" y="69"/>
                  <a:pt x="499" y="46"/>
                </a:cubicBezTo>
                <a:cubicBezTo>
                  <a:pt x="491" y="23"/>
                  <a:pt x="514" y="0"/>
                  <a:pt x="499" y="0"/>
                </a:cubicBezTo>
                <a:cubicBezTo>
                  <a:pt x="484" y="0"/>
                  <a:pt x="439" y="38"/>
                  <a:pt x="409" y="46"/>
                </a:cubicBezTo>
                <a:cubicBezTo>
                  <a:pt x="379" y="54"/>
                  <a:pt x="348" y="16"/>
                  <a:pt x="318" y="46"/>
                </a:cubicBezTo>
                <a:cubicBezTo>
                  <a:pt x="288" y="76"/>
                  <a:pt x="250" y="197"/>
                  <a:pt x="227" y="227"/>
                </a:cubicBezTo>
                <a:cubicBezTo>
                  <a:pt x="204" y="257"/>
                  <a:pt x="212" y="212"/>
                  <a:pt x="182" y="227"/>
                </a:cubicBezTo>
                <a:cubicBezTo>
                  <a:pt x="152" y="242"/>
                  <a:pt x="76" y="288"/>
                  <a:pt x="46" y="318"/>
                </a:cubicBezTo>
                <a:cubicBezTo>
                  <a:pt x="16" y="348"/>
                  <a:pt x="0" y="379"/>
                  <a:pt x="0" y="409"/>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0" name="Freeform 6"/>
          <p:cNvSpPr>
            <a:spLocks/>
          </p:cNvSpPr>
          <p:nvPr/>
        </p:nvSpPr>
        <p:spPr bwMode="auto">
          <a:xfrm>
            <a:off x="4276725" y="1852614"/>
            <a:ext cx="2198688" cy="2143125"/>
          </a:xfrm>
          <a:custGeom>
            <a:avLst/>
            <a:gdLst>
              <a:gd name="T0" fmla="*/ 417 w 650"/>
              <a:gd name="T1" fmla="*/ 8 h 590"/>
              <a:gd name="T2" fmla="*/ 417 w 650"/>
              <a:gd name="T3" fmla="*/ 53 h 590"/>
              <a:gd name="T4" fmla="*/ 371 w 650"/>
              <a:gd name="T5" fmla="*/ 53 h 590"/>
              <a:gd name="T6" fmla="*/ 235 w 650"/>
              <a:gd name="T7" fmla="*/ 53 h 590"/>
              <a:gd name="T8" fmla="*/ 145 w 650"/>
              <a:gd name="T9" fmla="*/ 99 h 590"/>
              <a:gd name="T10" fmla="*/ 54 w 650"/>
              <a:gd name="T11" fmla="*/ 99 h 590"/>
              <a:gd name="T12" fmla="*/ 8 w 650"/>
              <a:gd name="T13" fmla="*/ 144 h 590"/>
              <a:gd name="T14" fmla="*/ 8 w 650"/>
              <a:gd name="T15" fmla="*/ 189 h 590"/>
              <a:gd name="T16" fmla="*/ 54 w 650"/>
              <a:gd name="T17" fmla="*/ 189 h 590"/>
              <a:gd name="T18" fmla="*/ 8 w 650"/>
              <a:gd name="T19" fmla="*/ 280 h 590"/>
              <a:gd name="T20" fmla="*/ 8 w 650"/>
              <a:gd name="T21" fmla="*/ 325 h 590"/>
              <a:gd name="T22" fmla="*/ 54 w 650"/>
              <a:gd name="T23" fmla="*/ 325 h 590"/>
              <a:gd name="T24" fmla="*/ 145 w 650"/>
              <a:gd name="T25" fmla="*/ 552 h 590"/>
              <a:gd name="T26" fmla="*/ 371 w 650"/>
              <a:gd name="T27" fmla="*/ 552 h 590"/>
              <a:gd name="T28" fmla="*/ 462 w 650"/>
              <a:gd name="T29" fmla="*/ 507 h 590"/>
              <a:gd name="T30" fmla="*/ 553 w 650"/>
              <a:gd name="T31" fmla="*/ 416 h 590"/>
              <a:gd name="T32" fmla="*/ 598 w 650"/>
              <a:gd name="T33" fmla="*/ 325 h 590"/>
              <a:gd name="T34" fmla="*/ 598 w 650"/>
              <a:gd name="T35" fmla="*/ 280 h 590"/>
              <a:gd name="T36" fmla="*/ 643 w 650"/>
              <a:gd name="T37" fmla="*/ 235 h 590"/>
              <a:gd name="T38" fmla="*/ 553 w 650"/>
              <a:gd name="T39" fmla="*/ 189 h 590"/>
              <a:gd name="T40" fmla="*/ 507 w 650"/>
              <a:gd name="T41" fmla="*/ 99 h 590"/>
              <a:gd name="T42" fmla="*/ 417 w 650"/>
              <a:gd name="T43" fmla="*/ 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0" h="590">
                <a:moveTo>
                  <a:pt x="417" y="8"/>
                </a:moveTo>
                <a:cubicBezTo>
                  <a:pt x="402" y="0"/>
                  <a:pt x="425" y="46"/>
                  <a:pt x="417" y="53"/>
                </a:cubicBezTo>
                <a:cubicBezTo>
                  <a:pt x="409" y="60"/>
                  <a:pt x="401" y="53"/>
                  <a:pt x="371" y="53"/>
                </a:cubicBezTo>
                <a:cubicBezTo>
                  <a:pt x="341" y="53"/>
                  <a:pt x="273" y="45"/>
                  <a:pt x="235" y="53"/>
                </a:cubicBezTo>
                <a:cubicBezTo>
                  <a:pt x="197" y="61"/>
                  <a:pt x="175" y="91"/>
                  <a:pt x="145" y="99"/>
                </a:cubicBezTo>
                <a:cubicBezTo>
                  <a:pt x="115" y="107"/>
                  <a:pt x="77" y="92"/>
                  <a:pt x="54" y="99"/>
                </a:cubicBezTo>
                <a:cubicBezTo>
                  <a:pt x="31" y="106"/>
                  <a:pt x="16" y="129"/>
                  <a:pt x="8" y="144"/>
                </a:cubicBezTo>
                <a:cubicBezTo>
                  <a:pt x="0" y="159"/>
                  <a:pt x="0" y="182"/>
                  <a:pt x="8" y="189"/>
                </a:cubicBezTo>
                <a:cubicBezTo>
                  <a:pt x="16" y="196"/>
                  <a:pt x="54" y="174"/>
                  <a:pt x="54" y="189"/>
                </a:cubicBezTo>
                <a:cubicBezTo>
                  <a:pt x="54" y="204"/>
                  <a:pt x="16" y="257"/>
                  <a:pt x="8" y="280"/>
                </a:cubicBezTo>
                <a:cubicBezTo>
                  <a:pt x="0" y="303"/>
                  <a:pt x="0" y="318"/>
                  <a:pt x="8" y="325"/>
                </a:cubicBezTo>
                <a:cubicBezTo>
                  <a:pt x="16" y="332"/>
                  <a:pt x="31" y="287"/>
                  <a:pt x="54" y="325"/>
                </a:cubicBezTo>
                <a:cubicBezTo>
                  <a:pt x="77" y="363"/>
                  <a:pt x="92" y="514"/>
                  <a:pt x="145" y="552"/>
                </a:cubicBezTo>
                <a:cubicBezTo>
                  <a:pt x="198" y="590"/>
                  <a:pt x="318" y="559"/>
                  <a:pt x="371" y="552"/>
                </a:cubicBezTo>
                <a:cubicBezTo>
                  <a:pt x="424" y="545"/>
                  <a:pt x="432" y="530"/>
                  <a:pt x="462" y="507"/>
                </a:cubicBezTo>
                <a:cubicBezTo>
                  <a:pt x="492" y="484"/>
                  <a:pt x="530" y="446"/>
                  <a:pt x="553" y="416"/>
                </a:cubicBezTo>
                <a:cubicBezTo>
                  <a:pt x="576" y="386"/>
                  <a:pt x="591" y="348"/>
                  <a:pt x="598" y="325"/>
                </a:cubicBezTo>
                <a:cubicBezTo>
                  <a:pt x="605" y="302"/>
                  <a:pt x="591" y="295"/>
                  <a:pt x="598" y="280"/>
                </a:cubicBezTo>
                <a:cubicBezTo>
                  <a:pt x="605" y="265"/>
                  <a:pt x="650" y="250"/>
                  <a:pt x="643" y="235"/>
                </a:cubicBezTo>
                <a:cubicBezTo>
                  <a:pt x="636" y="220"/>
                  <a:pt x="576" y="212"/>
                  <a:pt x="553" y="189"/>
                </a:cubicBezTo>
                <a:cubicBezTo>
                  <a:pt x="530" y="166"/>
                  <a:pt x="530" y="129"/>
                  <a:pt x="507" y="99"/>
                </a:cubicBezTo>
                <a:cubicBezTo>
                  <a:pt x="484" y="69"/>
                  <a:pt x="432" y="16"/>
                  <a:pt x="417" y="8"/>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1" name="Freeform 7"/>
          <p:cNvSpPr>
            <a:spLocks/>
          </p:cNvSpPr>
          <p:nvPr/>
        </p:nvSpPr>
        <p:spPr bwMode="auto">
          <a:xfrm>
            <a:off x="3784601" y="3449638"/>
            <a:ext cx="2716213" cy="1998662"/>
          </a:xfrm>
          <a:custGeom>
            <a:avLst/>
            <a:gdLst>
              <a:gd name="T0" fmla="*/ 97 w 883"/>
              <a:gd name="T1" fmla="*/ 197 h 1021"/>
              <a:gd name="T2" fmla="*/ 7 w 883"/>
              <a:gd name="T3" fmla="*/ 333 h 1021"/>
              <a:gd name="T4" fmla="*/ 52 w 883"/>
              <a:gd name="T5" fmla="*/ 378 h 1021"/>
              <a:gd name="T6" fmla="*/ 52 w 883"/>
              <a:gd name="T7" fmla="*/ 469 h 1021"/>
              <a:gd name="T8" fmla="*/ 143 w 883"/>
              <a:gd name="T9" fmla="*/ 559 h 1021"/>
              <a:gd name="T10" fmla="*/ 188 w 883"/>
              <a:gd name="T11" fmla="*/ 696 h 1021"/>
              <a:gd name="T12" fmla="*/ 324 w 883"/>
              <a:gd name="T13" fmla="*/ 832 h 1021"/>
              <a:gd name="T14" fmla="*/ 370 w 883"/>
              <a:gd name="T15" fmla="*/ 922 h 1021"/>
              <a:gd name="T16" fmla="*/ 460 w 883"/>
              <a:gd name="T17" fmla="*/ 1013 h 1021"/>
              <a:gd name="T18" fmla="*/ 506 w 883"/>
              <a:gd name="T19" fmla="*/ 968 h 1021"/>
              <a:gd name="T20" fmla="*/ 596 w 883"/>
              <a:gd name="T21" fmla="*/ 922 h 1021"/>
              <a:gd name="T22" fmla="*/ 596 w 883"/>
              <a:gd name="T23" fmla="*/ 832 h 1021"/>
              <a:gd name="T24" fmla="*/ 551 w 883"/>
              <a:gd name="T25" fmla="*/ 786 h 1021"/>
              <a:gd name="T26" fmla="*/ 506 w 883"/>
              <a:gd name="T27" fmla="*/ 877 h 1021"/>
              <a:gd name="T28" fmla="*/ 460 w 883"/>
              <a:gd name="T29" fmla="*/ 877 h 1021"/>
              <a:gd name="T30" fmla="*/ 415 w 883"/>
              <a:gd name="T31" fmla="*/ 832 h 1021"/>
              <a:gd name="T32" fmla="*/ 370 w 883"/>
              <a:gd name="T33" fmla="*/ 741 h 1021"/>
              <a:gd name="T34" fmla="*/ 415 w 883"/>
              <a:gd name="T35" fmla="*/ 696 h 1021"/>
              <a:gd name="T36" fmla="*/ 460 w 883"/>
              <a:gd name="T37" fmla="*/ 650 h 1021"/>
              <a:gd name="T38" fmla="*/ 506 w 883"/>
              <a:gd name="T39" fmla="*/ 559 h 1021"/>
              <a:gd name="T40" fmla="*/ 551 w 883"/>
              <a:gd name="T41" fmla="*/ 514 h 1021"/>
              <a:gd name="T42" fmla="*/ 551 w 883"/>
              <a:gd name="T43" fmla="*/ 423 h 1021"/>
              <a:gd name="T44" fmla="*/ 596 w 883"/>
              <a:gd name="T45" fmla="*/ 423 h 1021"/>
              <a:gd name="T46" fmla="*/ 642 w 883"/>
              <a:gd name="T47" fmla="*/ 514 h 1021"/>
              <a:gd name="T48" fmla="*/ 642 w 883"/>
              <a:gd name="T49" fmla="*/ 559 h 1021"/>
              <a:gd name="T50" fmla="*/ 687 w 883"/>
              <a:gd name="T51" fmla="*/ 650 h 1021"/>
              <a:gd name="T52" fmla="*/ 778 w 883"/>
              <a:gd name="T53" fmla="*/ 605 h 1021"/>
              <a:gd name="T54" fmla="*/ 868 w 883"/>
              <a:gd name="T55" fmla="*/ 514 h 1021"/>
              <a:gd name="T56" fmla="*/ 868 w 883"/>
              <a:gd name="T57" fmla="*/ 469 h 1021"/>
              <a:gd name="T58" fmla="*/ 868 w 883"/>
              <a:gd name="T59" fmla="*/ 378 h 1021"/>
              <a:gd name="T60" fmla="*/ 868 w 883"/>
              <a:gd name="T61" fmla="*/ 242 h 1021"/>
              <a:gd name="T62" fmla="*/ 778 w 883"/>
              <a:gd name="T63" fmla="*/ 197 h 1021"/>
              <a:gd name="T64" fmla="*/ 732 w 883"/>
              <a:gd name="T65" fmla="*/ 106 h 1021"/>
              <a:gd name="T66" fmla="*/ 687 w 883"/>
              <a:gd name="T67" fmla="*/ 61 h 1021"/>
              <a:gd name="T68" fmla="*/ 642 w 883"/>
              <a:gd name="T69" fmla="*/ 15 h 1021"/>
              <a:gd name="T70" fmla="*/ 596 w 883"/>
              <a:gd name="T71" fmla="*/ 15 h 1021"/>
              <a:gd name="T72" fmla="*/ 551 w 883"/>
              <a:gd name="T73" fmla="*/ 15 h 1021"/>
              <a:gd name="T74" fmla="*/ 506 w 883"/>
              <a:gd name="T75" fmla="*/ 106 h 1021"/>
              <a:gd name="T76" fmla="*/ 506 w 883"/>
              <a:gd name="T77" fmla="*/ 151 h 1021"/>
              <a:gd name="T78" fmla="*/ 460 w 883"/>
              <a:gd name="T79" fmla="*/ 197 h 1021"/>
              <a:gd name="T80" fmla="*/ 370 w 883"/>
              <a:gd name="T81" fmla="*/ 197 h 1021"/>
              <a:gd name="T82" fmla="*/ 279 w 883"/>
              <a:gd name="T83" fmla="*/ 197 h 1021"/>
              <a:gd name="T84" fmla="*/ 188 w 883"/>
              <a:gd name="T85" fmla="*/ 197 h 1021"/>
              <a:gd name="T86" fmla="*/ 143 w 883"/>
              <a:gd name="T87" fmla="*/ 151 h 1021"/>
              <a:gd name="T88" fmla="*/ 143 w 883"/>
              <a:gd name="T89" fmla="*/ 197 h 1021"/>
              <a:gd name="T90" fmla="*/ 97 w 883"/>
              <a:gd name="T91" fmla="*/ 197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3" h="1021">
                <a:moveTo>
                  <a:pt x="97" y="197"/>
                </a:moveTo>
                <a:cubicBezTo>
                  <a:pt x="74" y="220"/>
                  <a:pt x="14" y="303"/>
                  <a:pt x="7" y="333"/>
                </a:cubicBezTo>
                <a:cubicBezTo>
                  <a:pt x="0" y="363"/>
                  <a:pt x="45" y="355"/>
                  <a:pt x="52" y="378"/>
                </a:cubicBezTo>
                <a:cubicBezTo>
                  <a:pt x="59" y="401"/>
                  <a:pt x="37" y="439"/>
                  <a:pt x="52" y="469"/>
                </a:cubicBezTo>
                <a:cubicBezTo>
                  <a:pt x="67" y="499"/>
                  <a:pt x="120" y="521"/>
                  <a:pt x="143" y="559"/>
                </a:cubicBezTo>
                <a:cubicBezTo>
                  <a:pt x="166" y="597"/>
                  <a:pt x="158" y="651"/>
                  <a:pt x="188" y="696"/>
                </a:cubicBezTo>
                <a:cubicBezTo>
                  <a:pt x="218" y="741"/>
                  <a:pt x="294" y="795"/>
                  <a:pt x="324" y="832"/>
                </a:cubicBezTo>
                <a:cubicBezTo>
                  <a:pt x="354" y="869"/>
                  <a:pt x="347" y="892"/>
                  <a:pt x="370" y="922"/>
                </a:cubicBezTo>
                <a:cubicBezTo>
                  <a:pt x="393" y="952"/>
                  <a:pt x="437" y="1005"/>
                  <a:pt x="460" y="1013"/>
                </a:cubicBezTo>
                <a:cubicBezTo>
                  <a:pt x="483" y="1021"/>
                  <a:pt x="483" y="983"/>
                  <a:pt x="506" y="968"/>
                </a:cubicBezTo>
                <a:cubicBezTo>
                  <a:pt x="529" y="953"/>
                  <a:pt x="581" y="945"/>
                  <a:pt x="596" y="922"/>
                </a:cubicBezTo>
                <a:cubicBezTo>
                  <a:pt x="611" y="899"/>
                  <a:pt x="603" y="855"/>
                  <a:pt x="596" y="832"/>
                </a:cubicBezTo>
                <a:cubicBezTo>
                  <a:pt x="589" y="809"/>
                  <a:pt x="566" y="779"/>
                  <a:pt x="551" y="786"/>
                </a:cubicBezTo>
                <a:cubicBezTo>
                  <a:pt x="536" y="793"/>
                  <a:pt x="521" y="862"/>
                  <a:pt x="506" y="877"/>
                </a:cubicBezTo>
                <a:cubicBezTo>
                  <a:pt x="491" y="892"/>
                  <a:pt x="475" y="884"/>
                  <a:pt x="460" y="877"/>
                </a:cubicBezTo>
                <a:cubicBezTo>
                  <a:pt x="445" y="870"/>
                  <a:pt x="430" y="855"/>
                  <a:pt x="415" y="832"/>
                </a:cubicBezTo>
                <a:cubicBezTo>
                  <a:pt x="400" y="809"/>
                  <a:pt x="370" y="764"/>
                  <a:pt x="370" y="741"/>
                </a:cubicBezTo>
                <a:cubicBezTo>
                  <a:pt x="370" y="718"/>
                  <a:pt x="400" y="711"/>
                  <a:pt x="415" y="696"/>
                </a:cubicBezTo>
                <a:cubicBezTo>
                  <a:pt x="430" y="681"/>
                  <a:pt x="445" y="673"/>
                  <a:pt x="460" y="650"/>
                </a:cubicBezTo>
                <a:cubicBezTo>
                  <a:pt x="475" y="627"/>
                  <a:pt x="491" y="582"/>
                  <a:pt x="506" y="559"/>
                </a:cubicBezTo>
                <a:cubicBezTo>
                  <a:pt x="521" y="536"/>
                  <a:pt x="544" y="537"/>
                  <a:pt x="551" y="514"/>
                </a:cubicBezTo>
                <a:cubicBezTo>
                  <a:pt x="558" y="491"/>
                  <a:pt x="544" y="438"/>
                  <a:pt x="551" y="423"/>
                </a:cubicBezTo>
                <a:cubicBezTo>
                  <a:pt x="558" y="408"/>
                  <a:pt x="581" y="408"/>
                  <a:pt x="596" y="423"/>
                </a:cubicBezTo>
                <a:cubicBezTo>
                  <a:pt x="611" y="438"/>
                  <a:pt x="634" y="491"/>
                  <a:pt x="642" y="514"/>
                </a:cubicBezTo>
                <a:cubicBezTo>
                  <a:pt x="650" y="537"/>
                  <a:pt x="635" y="536"/>
                  <a:pt x="642" y="559"/>
                </a:cubicBezTo>
                <a:cubicBezTo>
                  <a:pt x="649" y="582"/>
                  <a:pt x="664" y="642"/>
                  <a:pt x="687" y="650"/>
                </a:cubicBezTo>
                <a:cubicBezTo>
                  <a:pt x="710" y="658"/>
                  <a:pt x="748" y="628"/>
                  <a:pt x="778" y="605"/>
                </a:cubicBezTo>
                <a:cubicBezTo>
                  <a:pt x="808" y="582"/>
                  <a:pt x="853" y="537"/>
                  <a:pt x="868" y="514"/>
                </a:cubicBezTo>
                <a:cubicBezTo>
                  <a:pt x="883" y="491"/>
                  <a:pt x="868" y="492"/>
                  <a:pt x="868" y="469"/>
                </a:cubicBezTo>
                <a:cubicBezTo>
                  <a:pt x="868" y="446"/>
                  <a:pt x="868" y="416"/>
                  <a:pt x="868" y="378"/>
                </a:cubicBezTo>
                <a:cubicBezTo>
                  <a:pt x="868" y="340"/>
                  <a:pt x="883" y="272"/>
                  <a:pt x="868" y="242"/>
                </a:cubicBezTo>
                <a:cubicBezTo>
                  <a:pt x="853" y="212"/>
                  <a:pt x="801" y="220"/>
                  <a:pt x="778" y="197"/>
                </a:cubicBezTo>
                <a:cubicBezTo>
                  <a:pt x="755" y="174"/>
                  <a:pt x="747" y="129"/>
                  <a:pt x="732" y="106"/>
                </a:cubicBezTo>
                <a:cubicBezTo>
                  <a:pt x="717" y="83"/>
                  <a:pt x="702" y="76"/>
                  <a:pt x="687" y="61"/>
                </a:cubicBezTo>
                <a:cubicBezTo>
                  <a:pt x="672" y="46"/>
                  <a:pt x="657" y="23"/>
                  <a:pt x="642" y="15"/>
                </a:cubicBezTo>
                <a:cubicBezTo>
                  <a:pt x="627" y="7"/>
                  <a:pt x="611" y="15"/>
                  <a:pt x="596" y="15"/>
                </a:cubicBezTo>
                <a:cubicBezTo>
                  <a:pt x="581" y="15"/>
                  <a:pt x="566" y="0"/>
                  <a:pt x="551" y="15"/>
                </a:cubicBezTo>
                <a:cubicBezTo>
                  <a:pt x="536" y="30"/>
                  <a:pt x="513" y="83"/>
                  <a:pt x="506" y="106"/>
                </a:cubicBezTo>
                <a:cubicBezTo>
                  <a:pt x="499" y="129"/>
                  <a:pt x="514" y="136"/>
                  <a:pt x="506" y="151"/>
                </a:cubicBezTo>
                <a:cubicBezTo>
                  <a:pt x="498" y="166"/>
                  <a:pt x="483" y="189"/>
                  <a:pt x="460" y="197"/>
                </a:cubicBezTo>
                <a:cubicBezTo>
                  <a:pt x="437" y="205"/>
                  <a:pt x="400" y="197"/>
                  <a:pt x="370" y="197"/>
                </a:cubicBezTo>
                <a:cubicBezTo>
                  <a:pt x="340" y="197"/>
                  <a:pt x="309" y="197"/>
                  <a:pt x="279" y="197"/>
                </a:cubicBezTo>
                <a:cubicBezTo>
                  <a:pt x="249" y="197"/>
                  <a:pt x="211" y="205"/>
                  <a:pt x="188" y="197"/>
                </a:cubicBezTo>
                <a:cubicBezTo>
                  <a:pt x="165" y="189"/>
                  <a:pt x="150" y="151"/>
                  <a:pt x="143" y="151"/>
                </a:cubicBezTo>
                <a:cubicBezTo>
                  <a:pt x="136" y="151"/>
                  <a:pt x="151" y="189"/>
                  <a:pt x="143" y="197"/>
                </a:cubicBezTo>
                <a:cubicBezTo>
                  <a:pt x="135" y="205"/>
                  <a:pt x="120" y="174"/>
                  <a:pt x="97" y="197"/>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2" name="Freeform 8"/>
          <p:cNvSpPr>
            <a:spLocks/>
          </p:cNvSpPr>
          <p:nvPr/>
        </p:nvSpPr>
        <p:spPr bwMode="auto">
          <a:xfrm>
            <a:off x="3427414" y="1803401"/>
            <a:ext cx="2243137" cy="2562225"/>
          </a:xfrm>
          <a:custGeom>
            <a:avLst/>
            <a:gdLst>
              <a:gd name="T0" fmla="*/ 250 w 847"/>
              <a:gd name="T1" fmla="*/ 930 h 968"/>
              <a:gd name="T2" fmla="*/ 23 w 847"/>
              <a:gd name="T3" fmla="*/ 658 h 968"/>
              <a:gd name="T4" fmla="*/ 114 w 847"/>
              <a:gd name="T5" fmla="*/ 431 h 968"/>
              <a:gd name="T6" fmla="*/ 114 w 847"/>
              <a:gd name="T7" fmla="*/ 295 h 968"/>
              <a:gd name="T8" fmla="*/ 114 w 847"/>
              <a:gd name="T9" fmla="*/ 204 h 968"/>
              <a:gd name="T10" fmla="*/ 69 w 847"/>
              <a:gd name="T11" fmla="*/ 23 h 968"/>
              <a:gd name="T12" fmla="*/ 205 w 847"/>
              <a:gd name="T13" fmla="*/ 68 h 968"/>
              <a:gd name="T14" fmla="*/ 341 w 847"/>
              <a:gd name="T15" fmla="*/ 68 h 968"/>
              <a:gd name="T16" fmla="*/ 431 w 847"/>
              <a:gd name="T17" fmla="*/ 250 h 968"/>
              <a:gd name="T18" fmla="*/ 477 w 847"/>
              <a:gd name="T19" fmla="*/ 340 h 968"/>
              <a:gd name="T20" fmla="*/ 613 w 847"/>
              <a:gd name="T21" fmla="*/ 340 h 968"/>
              <a:gd name="T22" fmla="*/ 704 w 847"/>
              <a:gd name="T23" fmla="*/ 340 h 968"/>
              <a:gd name="T24" fmla="*/ 749 w 847"/>
              <a:gd name="T25" fmla="*/ 431 h 968"/>
              <a:gd name="T26" fmla="*/ 840 w 847"/>
              <a:gd name="T27" fmla="*/ 522 h 968"/>
              <a:gd name="T28" fmla="*/ 794 w 847"/>
              <a:gd name="T29" fmla="*/ 567 h 968"/>
              <a:gd name="T30" fmla="*/ 794 w 847"/>
              <a:gd name="T31" fmla="*/ 658 h 968"/>
              <a:gd name="T32" fmla="*/ 749 w 847"/>
              <a:gd name="T33" fmla="*/ 703 h 968"/>
              <a:gd name="T34" fmla="*/ 704 w 847"/>
              <a:gd name="T35" fmla="*/ 749 h 968"/>
              <a:gd name="T36" fmla="*/ 658 w 847"/>
              <a:gd name="T37" fmla="*/ 839 h 968"/>
              <a:gd name="T38" fmla="*/ 613 w 847"/>
              <a:gd name="T39" fmla="*/ 885 h 968"/>
              <a:gd name="T40" fmla="*/ 431 w 847"/>
              <a:gd name="T41" fmla="*/ 885 h 968"/>
              <a:gd name="T42" fmla="*/ 341 w 847"/>
              <a:gd name="T43" fmla="*/ 839 h 968"/>
              <a:gd name="T44" fmla="*/ 295 w 847"/>
              <a:gd name="T45" fmla="*/ 885 h 968"/>
              <a:gd name="T46" fmla="*/ 250 w 847"/>
              <a:gd name="T47" fmla="*/ 93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7" h="968">
                <a:moveTo>
                  <a:pt x="250" y="930"/>
                </a:moveTo>
                <a:cubicBezTo>
                  <a:pt x="205" y="892"/>
                  <a:pt x="46" y="741"/>
                  <a:pt x="23" y="658"/>
                </a:cubicBezTo>
                <a:cubicBezTo>
                  <a:pt x="0" y="575"/>
                  <a:pt x="99" y="491"/>
                  <a:pt x="114" y="431"/>
                </a:cubicBezTo>
                <a:cubicBezTo>
                  <a:pt x="129" y="371"/>
                  <a:pt x="114" y="333"/>
                  <a:pt x="114" y="295"/>
                </a:cubicBezTo>
                <a:cubicBezTo>
                  <a:pt x="114" y="257"/>
                  <a:pt x="121" y="249"/>
                  <a:pt x="114" y="204"/>
                </a:cubicBezTo>
                <a:cubicBezTo>
                  <a:pt x="107" y="159"/>
                  <a:pt x="54" y="46"/>
                  <a:pt x="69" y="23"/>
                </a:cubicBezTo>
                <a:cubicBezTo>
                  <a:pt x="84" y="0"/>
                  <a:pt x="160" y="61"/>
                  <a:pt x="205" y="68"/>
                </a:cubicBezTo>
                <a:cubicBezTo>
                  <a:pt x="250" y="75"/>
                  <a:pt x="304" y="38"/>
                  <a:pt x="341" y="68"/>
                </a:cubicBezTo>
                <a:cubicBezTo>
                  <a:pt x="378" y="98"/>
                  <a:pt x="408" y="205"/>
                  <a:pt x="431" y="250"/>
                </a:cubicBezTo>
                <a:cubicBezTo>
                  <a:pt x="454" y="295"/>
                  <a:pt x="447" y="325"/>
                  <a:pt x="477" y="340"/>
                </a:cubicBezTo>
                <a:cubicBezTo>
                  <a:pt x="507" y="355"/>
                  <a:pt x="575" y="340"/>
                  <a:pt x="613" y="340"/>
                </a:cubicBezTo>
                <a:cubicBezTo>
                  <a:pt x="651" y="340"/>
                  <a:pt x="681" y="325"/>
                  <a:pt x="704" y="340"/>
                </a:cubicBezTo>
                <a:cubicBezTo>
                  <a:pt x="727" y="355"/>
                  <a:pt x="726" y="401"/>
                  <a:pt x="749" y="431"/>
                </a:cubicBezTo>
                <a:cubicBezTo>
                  <a:pt x="772" y="461"/>
                  <a:pt x="833" y="499"/>
                  <a:pt x="840" y="522"/>
                </a:cubicBezTo>
                <a:cubicBezTo>
                  <a:pt x="847" y="545"/>
                  <a:pt x="802" y="544"/>
                  <a:pt x="794" y="567"/>
                </a:cubicBezTo>
                <a:cubicBezTo>
                  <a:pt x="786" y="590"/>
                  <a:pt x="801" y="635"/>
                  <a:pt x="794" y="658"/>
                </a:cubicBezTo>
                <a:cubicBezTo>
                  <a:pt x="787" y="681"/>
                  <a:pt x="764" y="688"/>
                  <a:pt x="749" y="703"/>
                </a:cubicBezTo>
                <a:cubicBezTo>
                  <a:pt x="734" y="718"/>
                  <a:pt x="719" y="726"/>
                  <a:pt x="704" y="749"/>
                </a:cubicBezTo>
                <a:cubicBezTo>
                  <a:pt x="689" y="772"/>
                  <a:pt x="673" y="816"/>
                  <a:pt x="658" y="839"/>
                </a:cubicBezTo>
                <a:cubicBezTo>
                  <a:pt x="643" y="862"/>
                  <a:pt x="651" y="877"/>
                  <a:pt x="613" y="885"/>
                </a:cubicBezTo>
                <a:cubicBezTo>
                  <a:pt x="575" y="893"/>
                  <a:pt x="476" y="893"/>
                  <a:pt x="431" y="885"/>
                </a:cubicBezTo>
                <a:cubicBezTo>
                  <a:pt x="386" y="877"/>
                  <a:pt x="364" y="839"/>
                  <a:pt x="341" y="839"/>
                </a:cubicBezTo>
                <a:cubicBezTo>
                  <a:pt x="318" y="839"/>
                  <a:pt x="310" y="870"/>
                  <a:pt x="295" y="885"/>
                </a:cubicBezTo>
                <a:cubicBezTo>
                  <a:pt x="280" y="900"/>
                  <a:pt x="295" y="968"/>
                  <a:pt x="250" y="930"/>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3" name="Freeform 9"/>
          <p:cNvSpPr>
            <a:spLocks/>
          </p:cNvSpPr>
          <p:nvPr/>
        </p:nvSpPr>
        <p:spPr bwMode="auto">
          <a:xfrm>
            <a:off x="4191001" y="628651"/>
            <a:ext cx="3381375" cy="2092325"/>
          </a:xfrm>
          <a:custGeom>
            <a:avLst/>
            <a:gdLst>
              <a:gd name="T0" fmla="*/ 1519 w 1557"/>
              <a:gd name="T1" fmla="*/ 650 h 968"/>
              <a:gd name="T2" fmla="*/ 1293 w 1557"/>
              <a:gd name="T3" fmla="*/ 650 h 968"/>
              <a:gd name="T4" fmla="*/ 1202 w 1557"/>
              <a:gd name="T5" fmla="*/ 559 h 968"/>
              <a:gd name="T6" fmla="*/ 1111 w 1557"/>
              <a:gd name="T7" fmla="*/ 514 h 968"/>
              <a:gd name="T8" fmla="*/ 975 w 1557"/>
              <a:gd name="T9" fmla="*/ 423 h 968"/>
              <a:gd name="T10" fmla="*/ 839 w 1557"/>
              <a:gd name="T11" fmla="*/ 242 h 968"/>
              <a:gd name="T12" fmla="*/ 658 w 1557"/>
              <a:gd name="T13" fmla="*/ 106 h 968"/>
              <a:gd name="T14" fmla="*/ 522 w 1557"/>
              <a:gd name="T15" fmla="*/ 15 h 968"/>
              <a:gd name="T16" fmla="*/ 295 w 1557"/>
              <a:gd name="T17" fmla="*/ 15 h 968"/>
              <a:gd name="T18" fmla="*/ 159 w 1557"/>
              <a:gd name="T19" fmla="*/ 15 h 968"/>
              <a:gd name="T20" fmla="*/ 23 w 1557"/>
              <a:gd name="T21" fmla="*/ 61 h 968"/>
              <a:gd name="T22" fmla="*/ 23 w 1557"/>
              <a:gd name="T23" fmla="*/ 106 h 968"/>
              <a:gd name="T24" fmla="*/ 68 w 1557"/>
              <a:gd name="T25" fmla="*/ 197 h 968"/>
              <a:gd name="T26" fmla="*/ 204 w 1557"/>
              <a:gd name="T27" fmla="*/ 333 h 968"/>
              <a:gd name="T28" fmla="*/ 385 w 1557"/>
              <a:gd name="T29" fmla="*/ 423 h 968"/>
              <a:gd name="T30" fmla="*/ 522 w 1557"/>
              <a:gd name="T31" fmla="*/ 469 h 968"/>
              <a:gd name="T32" fmla="*/ 658 w 1557"/>
              <a:gd name="T33" fmla="*/ 514 h 968"/>
              <a:gd name="T34" fmla="*/ 703 w 1557"/>
              <a:gd name="T35" fmla="*/ 559 h 968"/>
              <a:gd name="T36" fmla="*/ 748 w 1557"/>
              <a:gd name="T37" fmla="*/ 650 h 968"/>
              <a:gd name="T38" fmla="*/ 748 w 1557"/>
              <a:gd name="T39" fmla="*/ 696 h 968"/>
              <a:gd name="T40" fmla="*/ 839 w 1557"/>
              <a:gd name="T41" fmla="*/ 741 h 968"/>
              <a:gd name="T42" fmla="*/ 884 w 1557"/>
              <a:gd name="T43" fmla="*/ 832 h 968"/>
              <a:gd name="T44" fmla="*/ 930 w 1557"/>
              <a:gd name="T45" fmla="*/ 922 h 968"/>
              <a:gd name="T46" fmla="*/ 1111 w 1557"/>
              <a:gd name="T47" fmla="*/ 968 h 968"/>
              <a:gd name="T48" fmla="*/ 1247 w 1557"/>
              <a:gd name="T49" fmla="*/ 922 h 968"/>
              <a:gd name="T50" fmla="*/ 1383 w 1557"/>
              <a:gd name="T51" fmla="*/ 832 h 968"/>
              <a:gd name="T52" fmla="*/ 1519 w 1557"/>
              <a:gd name="T53" fmla="*/ 741 h 968"/>
              <a:gd name="T54" fmla="*/ 1519 w 1557"/>
              <a:gd name="T55" fmla="*/ 65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7" h="968">
                <a:moveTo>
                  <a:pt x="1519" y="650"/>
                </a:moveTo>
                <a:cubicBezTo>
                  <a:pt x="1481" y="635"/>
                  <a:pt x="1346" y="665"/>
                  <a:pt x="1293" y="650"/>
                </a:cubicBezTo>
                <a:cubicBezTo>
                  <a:pt x="1240" y="635"/>
                  <a:pt x="1232" y="582"/>
                  <a:pt x="1202" y="559"/>
                </a:cubicBezTo>
                <a:cubicBezTo>
                  <a:pt x="1172" y="536"/>
                  <a:pt x="1149" y="537"/>
                  <a:pt x="1111" y="514"/>
                </a:cubicBezTo>
                <a:cubicBezTo>
                  <a:pt x="1073" y="491"/>
                  <a:pt x="1020" y="468"/>
                  <a:pt x="975" y="423"/>
                </a:cubicBezTo>
                <a:cubicBezTo>
                  <a:pt x="930" y="378"/>
                  <a:pt x="892" y="295"/>
                  <a:pt x="839" y="242"/>
                </a:cubicBezTo>
                <a:cubicBezTo>
                  <a:pt x="786" y="189"/>
                  <a:pt x="711" y="144"/>
                  <a:pt x="658" y="106"/>
                </a:cubicBezTo>
                <a:cubicBezTo>
                  <a:pt x="605" y="68"/>
                  <a:pt x="582" y="30"/>
                  <a:pt x="522" y="15"/>
                </a:cubicBezTo>
                <a:cubicBezTo>
                  <a:pt x="462" y="0"/>
                  <a:pt x="355" y="15"/>
                  <a:pt x="295" y="15"/>
                </a:cubicBezTo>
                <a:cubicBezTo>
                  <a:pt x="235" y="15"/>
                  <a:pt x="204" y="7"/>
                  <a:pt x="159" y="15"/>
                </a:cubicBezTo>
                <a:cubicBezTo>
                  <a:pt x="114" y="23"/>
                  <a:pt x="46" y="46"/>
                  <a:pt x="23" y="61"/>
                </a:cubicBezTo>
                <a:cubicBezTo>
                  <a:pt x="0" y="76"/>
                  <a:pt x="16" y="83"/>
                  <a:pt x="23" y="106"/>
                </a:cubicBezTo>
                <a:cubicBezTo>
                  <a:pt x="30" y="129"/>
                  <a:pt x="38" y="159"/>
                  <a:pt x="68" y="197"/>
                </a:cubicBezTo>
                <a:cubicBezTo>
                  <a:pt x="98" y="235"/>
                  <a:pt x="151" y="295"/>
                  <a:pt x="204" y="333"/>
                </a:cubicBezTo>
                <a:cubicBezTo>
                  <a:pt x="257" y="371"/>
                  <a:pt x="332" y="400"/>
                  <a:pt x="385" y="423"/>
                </a:cubicBezTo>
                <a:cubicBezTo>
                  <a:pt x="438" y="446"/>
                  <a:pt x="477" y="454"/>
                  <a:pt x="522" y="469"/>
                </a:cubicBezTo>
                <a:cubicBezTo>
                  <a:pt x="567" y="484"/>
                  <a:pt x="628" y="499"/>
                  <a:pt x="658" y="514"/>
                </a:cubicBezTo>
                <a:cubicBezTo>
                  <a:pt x="688" y="529"/>
                  <a:pt x="688" y="536"/>
                  <a:pt x="703" y="559"/>
                </a:cubicBezTo>
                <a:cubicBezTo>
                  <a:pt x="718" y="582"/>
                  <a:pt x="741" y="627"/>
                  <a:pt x="748" y="650"/>
                </a:cubicBezTo>
                <a:cubicBezTo>
                  <a:pt x="755" y="673"/>
                  <a:pt x="733" y="681"/>
                  <a:pt x="748" y="696"/>
                </a:cubicBezTo>
                <a:cubicBezTo>
                  <a:pt x="763" y="711"/>
                  <a:pt x="816" y="718"/>
                  <a:pt x="839" y="741"/>
                </a:cubicBezTo>
                <a:cubicBezTo>
                  <a:pt x="862" y="764"/>
                  <a:pt x="869" y="802"/>
                  <a:pt x="884" y="832"/>
                </a:cubicBezTo>
                <a:cubicBezTo>
                  <a:pt x="899" y="862"/>
                  <a:pt x="892" y="899"/>
                  <a:pt x="930" y="922"/>
                </a:cubicBezTo>
                <a:cubicBezTo>
                  <a:pt x="968" y="945"/>
                  <a:pt x="1058" y="968"/>
                  <a:pt x="1111" y="968"/>
                </a:cubicBezTo>
                <a:cubicBezTo>
                  <a:pt x="1164" y="968"/>
                  <a:pt x="1202" y="945"/>
                  <a:pt x="1247" y="922"/>
                </a:cubicBezTo>
                <a:cubicBezTo>
                  <a:pt x="1292" y="899"/>
                  <a:pt x="1338" y="862"/>
                  <a:pt x="1383" y="832"/>
                </a:cubicBezTo>
                <a:cubicBezTo>
                  <a:pt x="1428" y="802"/>
                  <a:pt x="1496" y="771"/>
                  <a:pt x="1519" y="741"/>
                </a:cubicBezTo>
                <a:cubicBezTo>
                  <a:pt x="1542" y="711"/>
                  <a:pt x="1557" y="665"/>
                  <a:pt x="1519" y="650"/>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4" name="Freeform 10"/>
          <p:cNvSpPr>
            <a:spLocks/>
          </p:cNvSpPr>
          <p:nvPr/>
        </p:nvSpPr>
        <p:spPr bwMode="auto">
          <a:xfrm>
            <a:off x="2565401" y="1182689"/>
            <a:ext cx="2589213" cy="3328987"/>
          </a:xfrm>
          <a:custGeom>
            <a:avLst/>
            <a:gdLst>
              <a:gd name="T0" fmla="*/ 507 w 915"/>
              <a:gd name="T1" fmla="*/ 1277 h 1315"/>
              <a:gd name="T2" fmla="*/ 371 w 915"/>
              <a:gd name="T3" fmla="*/ 1051 h 1315"/>
              <a:gd name="T4" fmla="*/ 280 w 915"/>
              <a:gd name="T5" fmla="*/ 869 h 1315"/>
              <a:gd name="T6" fmla="*/ 144 w 915"/>
              <a:gd name="T7" fmla="*/ 642 h 1315"/>
              <a:gd name="T8" fmla="*/ 53 w 915"/>
              <a:gd name="T9" fmla="*/ 461 h 1315"/>
              <a:gd name="T10" fmla="*/ 8 w 915"/>
              <a:gd name="T11" fmla="*/ 234 h 1315"/>
              <a:gd name="T12" fmla="*/ 99 w 915"/>
              <a:gd name="T13" fmla="*/ 143 h 1315"/>
              <a:gd name="T14" fmla="*/ 235 w 915"/>
              <a:gd name="T15" fmla="*/ 189 h 1315"/>
              <a:gd name="T16" fmla="*/ 461 w 915"/>
              <a:gd name="T17" fmla="*/ 7 h 1315"/>
              <a:gd name="T18" fmla="*/ 598 w 915"/>
              <a:gd name="T19" fmla="*/ 234 h 1315"/>
              <a:gd name="T20" fmla="*/ 643 w 915"/>
              <a:gd name="T21" fmla="*/ 280 h 1315"/>
              <a:gd name="T22" fmla="*/ 688 w 915"/>
              <a:gd name="T23" fmla="*/ 325 h 1315"/>
              <a:gd name="T24" fmla="*/ 779 w 915"/>
              <a:gd name="T25" fmla="*/ 416 h 1315"/>
              <a:gd name="T26" fmla="*/ 734 w 915"/>
              <a:gd name="T27" fmla="*/ 506 h 1315"/>
              <a:gd name="T28" fmla="*/ 779 w 915"/>
              <a:gd name="T29" fmla="*/ 552 h 1315"/>
              <a:gd name="T30" fmla="*/ 824 w 915"/>
              <a:gd name="T31" fmla="*/ 597 h 1315"/>
              <a:gd name="T32" fmla="*/ 870 w 915"/>
              <a:gd name="T33" fmla="*/ 597 h 1315"/>
              <a:gd name="T34" fmla="*/ 915 w 915"/>
              <a:gd name="T35" fmla="*/ 642 h 1315"/>
              <a:gd name="T36" fmla="*/ 870 w 915"/>
              <a:gd name="T37" fmla="*/ 733 h 1315"/>
              <a:gd name="T38" fmla="*/ 779 w 915"/>
              <a:gd name="T39" fmla="*/ 733 h 1315"/>
              <a:gd name="T40" fmla="*/ 643 w 915"/>
              <a:gd name="T41" fmla="*/ 688 h 1315"/>
              <a:gd name="T42" fmla="*/ 598 w 915"/>
              <a:gd name="T43" fmla="*/ 642 h 1315"/>
              <a:gd name="T44" fmla="*/ 507 w 915"/>
              <a:gd name="T45" fmla="*/ 597 h 1315"/>
              <a:gd name="T46" fmla="*/ 461 w 915"/>
              <a:gd name="T47" fmla="*/ 597 h 1315"/>
              <a:gd name="T48" fmla="*/ 416 w 915"/>
              <a:gd name="T49" fmla="*/ 642 h 1315"/>
              <a:gd name="T50" fmla="*/ 416 w 915"/>
              <a:gd name="T51" fmla="*/ 688 h 1315"/>
              <a:gd name="T52" fmla="*/ 416 w 915"/>
              <a:gd name="T53" fmla="*/ 733 h 1315"/>
              <a:gd name="T54" fmla="*/ 461 w 915"/>
              <a:gd name="T55" fmla="*/ 778 h 1315"/>
              <a:gd name="T56" fmla="*/ 507 w 915"/>
              <a:gd name="T57" fmla="*/ 869 h 1315"/>
              <a:gd name="T58" fmla="*/ 507 w 915"/>
              <a:gd name="T59" fmla="*/ 915 h 1315"/>
              <a:gd name="T60" fmla="*/ 507 w 915"/>
              <a:gd name="T61" fmla="*/ 1005 h 1315"/>
              <a:gd name="T62" fmla="*/ 552 w 915"/>
              <a:gd name="T63" fmla="*/ 1051 h 1315"/>
              <a:gd name="T64" fmla="*/ 552 w 915"/>
              <a:gd name="T65" fmla="*/ 1141 h 1315"/>
              <a:gd name="T66" fmla="*/ 552 w 915"/>
              <a:gd name="T67" fmla="*/ 1187 h 1315"/>
              <a:gd name="T68" fmla="*/ 552 w 915"/>
              <a:gd name="T69" fmla="*/ 1232 h 1315"/>
              <a:gd name="T70" fmla="*/ 552 w 915"/>
              <a:gd name="T71" fmla="*/ 1277 h 1315"/>
              <a:gd name="T72" fmla="*/ 507 w 915"/>
              <a:gd name="T73" fmla="*/ 127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5" h="1315">
                <a:moveTo>
                  <a:pt x="507" y="1277"/>
                </a:moveTo>
                <a:cubicBezTo>
                  <a:pt x="477" y="1239"/>
                  <a:pt x="409" y="1119"/>
                  <a:pt x="371" y="1051"/>
                </a:cubicBezTo>
                <a:cubicBezTo>
                  <a:pt x="333" y="983"/>
                  <a:pt x="318" y="937"/>
                  <a:pt x="280" y="869"/>
                </a:cubicBezTo>
                <a:cubicBezTo>
                  <a:pt x="242" y="801"/>
                  <a:pt x="182" y="710"/>
                  <a:pt x="144" y="642"/>
                </a:cubicBezTo>
                <a:cubicBezTo>
                  <a:pt x="106" y="574"/>
                  <a:pt x="76" y="529"/>
                  <a:pt x="53" y="461"/>
                </a:cubicBezTo>
                <a:cubicBezTo>
                  <a:pt x="30" y="393"/>
                  <a:pt x="0" y="287"/>
                  <a:pt x="8" y="234"/>
                </a:cubicBezTo>
                <a:cubicBezTo>
                  <a:pt x="16" y="181"/>
                  <a:pt x="61" y="150"/>
                  <a:pt x="99" y="143"/>
                </a:cubicBezTo>
                <a:cubicBezTo>
                  <a:pt x="137" y="136"/>
                  <a:pt x="175" y="212"/>
                  <a:pt x="235" y="189"/>
                </a:cubicBezTo>
                <a:cubicBezTo>
                  <a:pt x="295" y="166"/>
                  <a:pt x="400" y="0"/>
                  <a:pt x="461" y="7"/>
                </a:cubicBezTo>
                <a:cubicBezTo>
                  <a:pt x="522" y="14"/>
                  <a:pt x="568" y="188"/>
                  <a:pt x="598" y="234"/>
                </a:cubicBezTo>
                <a:cubicBezTo>
                  <a:pt x="628" y="280"/>
                  <a:pt x="628" y="265"/>
                  <a:pt x="643" y="280"/>
                </a:cubicBezTo>
                <a:cubicBezTo>
                  <a:pt x="658" y="295"/>
                  <a:pt x="665" y="302"/>
                  <a:pt x="688" y="325"/>
                </a:cubicBezTo>
                <a:cubicBezTo>
                  <a:pt x="711" y="348"/>
                  <a:pt x="771" y="386"/>
                  <a:pt x="779" y="416"/>
                </a:cubicBezTo>
                <a:cubicBezTo>
                  <a:pt x="787" y="446"/>
                  <a:pt x="734" y="483"/>
                  <a:pt x="734" y="506"/>
                </a:cubicBezTo>
                <a:cubicBezTo>
                  <a:pt x="734" y="529"/>
                  <a:pt x="764" y="537"/>
                  <a:pt x="779" y="552"/>
                </a:cubicBezTo>
                <a:cubicBezTo>
                  <a:pt x="794" y="567"/>
                  <a:pt x="809" y="590"/>
                  <a:pt x="824" y="597"/>
                </a:cubicBezTo>
                <a:cubicBezTo>
                  <a:pt x="839" y="604"/>
                  <a:pt x="855" y="590"/>
                  <a:pt x="870" y="597"/>
                </a:cubicBezTo>
                <a:cubicBezTo>
                  <a:pt x="885" y="604"/>
                  <a:pt x="915" y="619"/>
                  <a:pt x="915" y="642"/>
                </a:cubicBezTo>
                <a:cubicBezTo>
                  <a:pt x="915" y="665"/>
                  <a:pt x="893" y="718"/>
                  <a:pt x="870" y="733"/>
                </a:cubicBezTo>
                <a:cubicBezTo>
                  <a:pt x="847" y="748"/>
                  <a:pt x="817" y="740"/>
                  <a:pt x="779" y="733"/>
                </a:cubicBezTo>
                <a:cubicBezTo>
                  <a:pt x="741" y="726"/>
                  <a:pt x="673" y="703"/>
                  <a:pt x="643" y="688"/>
                </a:cubicBezTo>
                <a:cubicBezTo>
                  <a:pt x="613" y="673"/>
                  <a:pt x="621" y="657"/>
                  <a:pt x="598" y="642"/>
                </a:cubicBezTo>
                <a:cubicBezTo>
                  <a:pt x="575" y="627"/>
                  <a:pt x="530" y="604"/>
                  <a:pt x="507" y="597"/>
                </a:cubicBezTo>
                <a:cubicBezTo>
                  <a:pt x="484" y="590"/>
                  <a:pt x="476" y="590"/>
                  <a:pt x="461" y="597"/>
                </a:cubicBezTo>
                <a:cubicBezTo>
                  <a:pt x="446" y="604"/>
                  <a:pt x="423" y="627"/>
                  <a:pt x="416" y="642"/>
                </a:cubicBezTo>
                <a:cubicBezTo>
                  <a:pt x="409" y="657"/>
                  <a:pt x="416" y="673"/>
                  <a:pt x="416" y="688"/>
                </a:cubicBezTo>
                <a:cubicBezTo>
                  <a:pt x="416" y="703"/>
                  <a:pt x="409" y="718"/>
                  <a:pt x="416" y="733"/>
                </a:cubicBezTo>
                <a:cubicBezTo>
                  <a:pt x="423" y="748"/>
                  <a:pt x="446" y="755"/>
                  <a:pt x="461" y="778"/>
                </a:cubicBezTo>
                <a:cubicBezTo>
                  <a:pt x="476" y="801"/>
                  <a:pt x="499" y="846"/>
                  <a:pt x="507" y="869"/>
                </a:cubicBezTo>
                <a:cubicBezTo>
                  <a:pt x="515" y="892"/>
                  <a:pt x="507" y="892"/>
                  <a:pt x="507" y="915"/>
                </a:cubicBezTo>
                <a:cubicBezTo>
                  <a:pt x="507" y="938"/>
                  <a:pt x="500" y="982"/>
                  <a:pt x="507" y="1005"/>
                </a:cubicBezTo>
                <a:cubicBezTo>
                  <a:pt x="514" y="1028"/>
                  <a:pt x="545" y="1028"/>
                  <a:pt x="552" y="1051"/>
                </a:cubicBezTo>
                <a:cubicBezTo>
                  <a:pt x="559" y="1074"/>
                  <a:pt x="552" y="1118"/>
                  <a:pt x="552" y="1141"/>
                </a:cubicBezTo>
                <a:cubicBezTo>
                  <a:pt x="552" y="1164"/>
                  <a:pt x="552" y="1172"/>
                  <a:pt x="552" y="1187"/>
                </a:cubicBezTo>
                <a:cubicBezTo>
                  <a:pt x="552" y="1202"/>
                  <a:pt x="552" y="1217"/>
                  <a:pt x="552" y="1232"/>
                </a:cubicBezTo>
                <a:cubicBezTo>
                  <a:pt x="552" y="1247"/>
                  <a:pt x="559" y="1270"/>
                  <a:pt x="552" y="1277"/>
                </a:cubicBezTo>
                <a:cubicBezTo>
                  <a:pt x="545" y="1284"/>
                  <a:pt x="537" y="1315"/>
                  <a:pt x="507" y="1277"/>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5" name="Freeform 11"/>
          <p:cNvSpPr>
            <a:spLocks/>
          </p:cNvSpPr>
          <p:nvPr/>
        </p:nvSpPr>
        <p:spPr bwMode="auto">
          <a:xfrm>
            <a:off x="3881439" y="846138"/>
            <a:ext cx="2001837" cy="1617662"/>
          </a:xfrm>
          <a:custGeom>
            <a:avLst/>
            <a:gdLst>
              <a:gd name="T0" fmla="*/ 371 w 938"/>
              <a:gd name="T1" fmla="*/ 824 h 831"/>
              <a:gd name="T2" fmla="*/ 371 w 938"/>
              <a:gd name="T3" fmla="*/ 734 h 831"/>
              <a:gd name="T4" fmla="*/ 326 w 938"/>
              <a:gd name="T5" fmla="*/ 643 h 831"/>
              <a:gd name="T6" fmla="*/ 190 w 938"/>
              <a:gd name="T7" fmla="*/ 552 h 831"/>
              <a:gd name="T8" fmla="*/ 144 w 938"/>
              <a:gd name="T9" fmla="*/ 461 h 831"/>
              <a:gd name="T10" fmla="*/ 99 w 938"/>
              <a:gd name="T11" fmla="*/ 371 h 831"/>
              <a:gd name="T12" fmla="*/ 53 w 938"/>
              <a:gd name="T13" fmla="*/ 325 h 831"/>
              <a:gd name="T14" fmla="*/ 53 w 938"/>
              <a:gd name="T15" fmla="*/ 235 h 831"/>
              <a:gd name="T16" fmla="*/ 8 w 938"/>
              <a:gd name="T17" fmla="*/ 189 h 831"/>
              <a:gd name="T18" fmla="*/ 99 w 938"/>
              <a:gd name="T19" fmla="*/ 99 h 831"/>
              <a:gd name="T20" fmla="*/ 144 w 938"/>
              <a:gd name="T21" fmla="*/ 8 h 831"/>
              <a:gd name="T22" fmla="*/ 190 w 938"/>
              <a:gd name="T23" fmla="*/ 53 h 831"/>
              <a:gd name="T24" fmla="*/ 280 w 938"/>
              <a:gd name="T25" fmla="*/ 189 h 831"/>
              <a:gd name="T26" fmla="*/ 371 w 938"/>
              <a:gd name="T27" fmla="*/ 235 h 831"/>
              <a:gd name="T28" fmla="*/ 552 w 938"/>
              <a:gd name="T29" fmla="*/ 325 h 831"/>
              <a:gd name="T30" fmla="*/ 734 w 938"/>
              <a:gd name="T31" fmla="*/ 371 h 831"/>
              <a:gd name="T32" fmla="*/ 825 w 938"/>
              <a:gd name="T33" fmla="*/ 461 h 831"/>
              <a:gd name="T34" fmla="*/ 870 w 938"/>
              <a:gd name="T35" fmla="*/ 552 h 831"/>
              <a:gd name="T36" fmla="*/ 915 w 938"/>
              <a:gd name="T37" fmla="*/ 643 h 831"/>
              <a:gd name="T38" fmla="*/ 915 w 938"/>
              <a:gd name="T39" fmla="*/ 688 h 831"/>
              <a:gd name="T40" fmla="*/ 779 w 938"/>
              <a:gd name="T41" fmla="*/ 688 h 831"/>
              <a:gd name="T42" fmla="*/ 643 w 938"/>
              <a:gd name="T43" fmla="*/ 734 h 831"/>
              <a:gd name="T44" fmla="*/ 507 w 938"/>
              <a:gd name="T45" fmla="*/ 779 h 831"/>
              <a:gd name="T46" fmla="*/ 371 w 938"/>
              <a:gd name="T47" fmla="*/ 824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8" h="831">
                <a:moveTo>
                  <a:pt x="371" y="824"/>
                </a:moveTo>
                <a:cubicBezTo>
                  <a:pt x="348" y="817"/>
                  <a:pt x="378" y="764"/>
                  <a:pt x="371" y="734"/>
                </a:cubicBezTo>
                <a:cubicBezTo>
                  <a:pt x="364" y="704"/>
                  <a:pt x="356" y="673"/>
                  <a:pt x="326" y="643"/>
                </a:cubicBezTo>
                <a:cubicBezTo>
                  <a:pt x="296" y="613"/>
                  <a:pt x="220" y="582"/>
                  <a:pt x="190" y="552"/>
                </a:cubicBezTo>
                <a:cubicBezTo>
                  <a:pt x="160" y="522"/>
                  <a:pt x="159" y="491"/>
                  <a:pt x="144" y="461"/>
                </a:cubicBezTo>
                <a:cubicBezTo>
                  <a:pt x="129" y="431"/>
                  <a:pt x="114" y="394"/>
                  <a:pt x="99" y="371"/>
                </a:cubicBezTo>
                <a:cubicBezTo>
                  <a:pt x="84" y="348"/>
                  <a:pt x="61" y="348"/>
                  <a:pt x="53" y="325"/>
                </a:cubicBezTo>
                <a:cubicBezTo>
                  <a:pt x="45" y="302"/>
                  <a:pt x="60" y="258"/>
                  <a:pt x="53" y="235"/>
                </a:cubicBezTo>
                <a:cubicBezTo>
                  <a:pt x="46" y="212"/>
                  <a:pt x="0" y="212"/>
                  <a:pt x="8" y="189"/>
                </a:cubicBezTo>
                <a:cubicBezTo>
                  <a:pt x="16" y="166"/>
                  <a:pt x="76" y="129"/>
                  <a:pt x="99" y="99"/>
                </a:cubicBezTo>
                <a:cubicBezTo>
                  <a:pt x="122" y="69"/>
                  <a:pt x="129" y="16"/>
                  <a:pt x="144" y="8"/>
                </a:cubicBezTo>
                <a:cubicBezTo>
                  <a:pt x="159" y="0"/>
                  <a:pt x="167" y="23"/>
                  <a:pt x="190" y="53"/>
                </a:cubicBezTo>
                <a:cubicBezTo>
                  <a:pt x="213" y="83"/>
                  <a:pt x="250" y="159"/>
                  <a:pt x="280" y="189"/>
                </a:cubicBezTo>
                <a:cubicBezTo>
                  <a:pt x="310" y="219"/>
                  <a:pt x="326" y="212"/>
                  <a:pt x="371" y="235"/>
                </a:cubicBezTo>
                <a:cubicBezTo>
                  <a:pt x="416" y="258"/>
                  <a:pt x="492" y="302"/>
                  <a:pt x="552" y="325"/>
                </a:cubicBezTo>
                <a:cubicBezTo>
                  <a:pt x="612" y="348"/>
                  <a:pt x="688" y="348"/>
                  <a:pt x="734" y="371"/>
                </a:cubicBezTo>
                <a:cubicBezTo>
                  <a:pt x="780" y="394"/>
                  <a:pt x="802" y="431"/>
                  <a:pt x="825" y="461"/>
                </a:cubicBezTo>
                <a:cubicBezTo>
                  <a:pt x="848" y="491"/>
                  <a:pt x="855" y="522"/>
                  <a:pt x="870" y="552"/>
                </a:cubicBezTo>
                <a:cubicBezTo>
                  <a:pt x="885" y="582"/>
                  <a:pt x="908" y="620"/>
                  <a:pt x="915" y="643"/>
                </a:cubicBezTo>
                <a:cubicBezTo>
                  <a:pt x="922" y="666"/>
                  <a:pt x="938" y="681"/>
                  <a:pt x="915" y="688"/>
                </a:cubicBezTo>
                <a:cubicBezTo>
                  <a:pt x="892" y="695"/>
                  <a:pt x="824" y="680"/>
                  <a:pt x="779" y="688"/>
                </a:cubicBezTo>
                <a:cubicBezTo>
                  <a:pt x="734" y="696"/>
                  <a:pt x="688" y="719"/>
                  <a:pt x="643" y="734"/>
                </a:cubicBezTo>
                <a:cubicBezTo>
                  <a:pt x="598" y="749"/>
                  <a:pt x="552" y="764"/>
                  <a:pt x="507" y="779"/>
                </a:cubicBezTo>
                <a:cubicBezTo>
                  <a:pt x="462" y="794"/>
                  <a:pt x="394" y="831"/>
                  <a:pt x="371" y="824"/>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6" name="Freeform 12"/>
          <p:cNvSpPr>
            <a:spLocks/>
          </p:cNvSpPr>
          <p:nvPr/>
        </p:nvSpPr>
        <p:spPr bwMode="auto">
          <a:xfrm>
            <a:off x="4833938" y="4276725"/>
            <a:ext cx="1001712" cy="941388"/>
          </a:xfrm>
          <a:custGeom>
            <a:avLst/>
            <a:gdLst>
              <a:gd name="T0" fmla="*/ 188 w 287"/>
              <a:gd name="T1" fmla="*/ 15 h 477"/>
              <a:gd name="T2" fmla="*/ 188 w 287"/>
              <a:gd name="T3" fmla="*/ 106 h 477"/>
              <a:gd name="T4" fmla="*/ 143 w 287"/>
              <a:gd name="T5" fmla="*/ 151 h 477"/>
              <a:gd name="T6" fmla="*/ 97 w 287"/>
              <a:gd name="T7" fmla="*/ 242 h 477"/>
              <a:gd name="T8" fmla="*/ 7 w 287"/>
              <a:gd name="T9" fmla="*/ 333 h 477"/>
              <a:gd name="T10" fmla="*/ 52 w 287"/>
              <a:gd name="T11" fmla="*/ 424 h 477"/>
              <a:gd name="T12" fmla="*/ 143 w 287"/>
              <a:gd name="T13" fmla="*/ 469 h 477"/>
              <a:gd name="T14" fmla="*/ 188 w 287"/>
              <a:gd name="T15" fmla="*/ 378 h 477"/>
              <a:gd name="T16" fmla="*/ 233 w 287"/>
              <a:gd name="T17" fmla="*/ 378 h 477"/>
              <a:gd name="T18" fmla="*/ 279 w 287"/>
              <a:gd name="T19" fmla="*/ 242 h 477"/>
              <a:gd name="T20" fmla="*/ 279 w 287"/>
              <a:gd name="T21" fmla="*/ 151 h 477"/>
              <a:gd name="T22" fmla="*/ 279 w 287"/>
              <a:gd name="T23" fmla="*/ 106 h 477"/>
              <a:gd name="T24" fmla="*/ 233 w 287"/>
              <a:gd name="T25" fmla="*/ 15 h 477"/>
              <a:gd name="T26" fmla="*/ 188 w 287"/>
              <a:gd name="T27" fmla="*/ 1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477">
                <a:moveTo>
                  <a:pt x="188" y="15"/>
                </a:moveTo>
                <a:cubicBezTo>
                  <a:pt x="181" y="30"/>
                  <a:pt x="195" y="83"/>
                  <a:pt x="188" y="106"/>
                </a:cubicBezTo>
                <a:cubicBezTo>
                  <a:pt x="181" y="129"/>
                  <a:pt x="158" y="128"/>
                  <a:pt x="143" y="151"/>
                </a:cubicBezTo>
                <a:cubicBezTo>
                  <a:pt x="128" y="174"/>
                  <a:pt x="120" y="212"/>
                  <a:pt x="97" y="242"/>
                </a:cubicBezTo>
                <a:cubicBezTo>
                  <a:pt x="74" y="272"/>
                  <a:pt x="14" y="303"/>
                  <a:pt x="7" y="333"/>
                </a:cubicBezTo>
                <a:cubicBezTo>
                  <a:pt x="0" y="363"/>
                  <a:pt x="29" y="401"/>
                  <a:pt x="52" y="424"/>
                </a:cubicBezTo>
                <a:cubicBezTo>
                  <a:pt x="75" y="447"/>
                  <a:pt x="120" y="477"/>
                  <a:pt x="143" y="469"/>
                </a:cubicBezTo>
                <a:cubicBezTo>
                  <a:pt x="166" y="461"/>
                  <a:pt x="173" y="393"/>
                  <a:pt x="188" y="378"/>
                </a:cubicBezTo>
                <a:cubicBezTo>
                  <a:pt x="203" y="363"/>
                  <a:pt x="218" y="401"/>
                  <a:pt x="233" y="378"/>
                </a:cubicBezTo>
                <a:cubicBezTo>
                  <a:pt x="248" y="355"/>
                  <a:pt x="271" y="280"/>
                  <a:pt x="279" y="242"/>
                </a:cubicBezTo>
                <a:cubicBezTo>
                  <a:pt x="287" y="204"/>
                  <a:pt x="279" y="174"/>
                  <a:pt x="279" y="151"/>
                </a:cubicBezTo>
                <a:cubicBezTo>
                  <a:pt x="279" y="128"/>
                  <a:pt x="287" y="129"/>
                  <a:pt x="279" y="106"/>
                </a:cubicBezTo>
                <a:cubicBezTo>
                  <a:pt x="271" y="83"/>
                  <a:pt x="248" y="30"/>
                  <a:pt x="233" y="15"/>
                </a:cubicBezTo>
                <a:cubicBezTo>
                  <a:pt x="218" y="0"/>
                  <a:pt x="195" y="0"/>
                  <a:pt x="188" y="15"/>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7" name="Freeform 13"/>
          <p:cNvSpPr>
            <a:spLocks/>
          </p:cNvSpPr>
          <p:nvPr/>
        </p:nvSpPr>
        <p:spPr bwMode="auto">
          <a:xfrm>
            <a:off x="6719889" y="4641850"/>
            <a:ext cx="1571625" cy="1511300"/>
          </a:xfrm>
          <a:custGeom>
            <a:avLst/>
            <a:gdLst>
              <a:gd name="T0" fmla="*/ 211 w 990"/>
              <a:gd name="T1" fmla="*/ 30 h 952"/>
              <a:gd name="T2" fmla="*/ 529 w 990"/>
              <a:gd name="T3" fmla="*/ 75 h 952"/>
              <a:gd name="T4" fmla="*/ 755 w 990"/>
              <a:gd name="T5" fmla="*/ 121 h 952"/>
              <a:gd name="T6" fmla="*/ 891 w 990"/>
              <a:gd name="T7" fmla="*/ 75 h 952"/>
              <a:gd name="T8" fmla="*/ 982 w 990"/>
              <a:gd name="T9" fmla="*/ 75 h 952"/>
              <a:gd name="T10" fmla="*/ 937 w 990"/>
              <a:gd name="T11" fmla="*/ 348 h 952"/>
              <a:gd name="T12" fmla="*/ 937 w 990"/>
              <a:gd name="T13" fmla="*/ 438 h 952"/>
              <a:gd name="T14" fmla="*/ 891 w 990"/>
              <a:gd name="T15" fmla="*/ 665 h 952"/>
              <a:gd name="T16" fmla="*/ 801 w 990"/>
              <a:gd name="T17" fmla="*/ 937 h 952"/>
              <a:gd name="T18" fmla="*/ 665 w 990"/>
              <a:gd name="T19" fmla="*/ 756 h 952"/>
              <a:gd name="T20" fmla="*/ 529 w 990"/>
              <a:gd name="T21" fmla="*/ 620 h 952"/>
              <a:gd name="T22" fmla="*/ 392 w 990"/>
              <a:gd name="T23" fmla="*/ 620 h 952"/>
              <a:gd name="T24" fmla="*/ 392 w 990"/>
              <a:gd name="T25" fmla="*/ 529 h 952"/>
              <a:gd name="T26" fmla="*/ 256 w 990"/>
              <a:gd name="T27" fmla="*/ 438 h 952"/>
              <a:gd name="T28" fmla="*/ 30 w 990"/>
              <a:gd name="T29" fmla="*/ 393 h 952"/>
              <a:gd name="T30" fmla="*/ 75 w 990"/>
              <a:gd name="T31" fmla="*/ 257 h 952"/>
              <a:gd name="T32" fmla="*/ 256 w 990"/>
              <a:gd name="T33" fmla="*/ 257 h 952"/>
              <a:gd name="T34" fmla="*/ 211 w 990"/>
              <a:gd name="T35" fmla="*/ 3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0" h="952">
                <a:moveTo>
                  <a:pt x="211" y="30"/>
                </a:moveTo>
                <a:cubicBezTo>
                  <a:pt x="257" y="0"/>
                  <a:pt x="438" y="60"/>
                  <a:pt x="529" y="75"/>
                </a:cubicBezTo>
                <a:cubicBezTo>
                  <a:pt x="620" y="90"/>
                  <a:pt x="695" y="121"/>
                  <a:pt x="755" y="121"/>
                </a:cubicBezTo>
                <a:cubicBezTo>
                  <a:pt x="815" y="121"/>
                  <a:pt x="853" y="83"/>
                  <a:pt x="891" y="75"/>
                </a:cubicBezTo>
                <a:cubicBezTo>
                  <a:pt x="929" y="67"/>
                  <a:pt x="974" y="30"/>
                  <a:pt x="982" y="75"/>
                </a:cubicBezTo>
                <a:cubicBezTo>
                  <a:pt x="990" y="120"/>
                  <a:pt x="945" y="287"/>
                  <a:pt x="937" y="348"/>
                </a:cubicBezTo>
                <a:cubicBezTo>
                  <a:pt x="929" y="409"/>
                  <a:pt x="945" y="385"/>
                  <a:pt x="937" y="438"/>
                </a:cubicBezTo>
                <a:cubicBezTo>
                  <a:pt x="929" y="491"/>
                  <a:pt x="914" y="582"/>
                  <a:pt x="891" y="665"/>
                </a:cubicBezTo>
                <a:cubicBezTo>
                  <a:pt x="868" y="748"/>
                  <a:pt x="839" y="922"/>
                  <a:pt x="801" y="937"/>
                </a:cubicBezTo>
                <a:cubicBezTo>
                  <a:pt x="763" y="952"/>
                  <a:pt x="710" y="809"/>
                  <a:pt x="665" y="756"/>
                </a:cubicBezTo>
                <a:cubicBezTo>
                  <a:pt x="620" y="703"/>
                  <a:pt x="575" y="643"/>
                  <a:pt x="529" y="620"/>
                </a:cubicBezTo>
                <a:cubicBezTo>
                  <a:pt x="483" y="597"/>
                  <a:pt x="415" y="635"/>
                  <a:pt x="392" y="620"/>
                </a:cubicBezTo>
                <a:cubicBezTo>
                  <a:pt x="369" y="605"/>
                  <a:pt x="415" y="559"/>
                  <a:pt x="392" y="529"/>
                </a:cubicBezTo>
                <a:cubicBezTo>
                  <a:pt x="369" y="499"/>
                  <a:pt x="316" y="461"/>
                  <a:pt x="256" y="438"/>
                </a:cubicBezTo>
                <a:cubicBezTo>
                  <a:pt x="196" y="415"/>
                  <a:pt x="60" y="423"/>
                  <a:pt x="30" y="393"/>
                </a:cubicBezTo>
                <a:cubicBezTo>
                  <a:pt x="0" y="363"/>
                  <a:pt x="38" y="280"/>
                  <a:pt x="75" y="257"/>
                </a:cubicBezTo>
                <a:cubicBezTo>
                  <a:pt x="112" y="234"/>
                  <a:pt x="241" y="295"/>
                  <a:pt x="256" y="257"/>
                </a:cubicBezTo>
                <a:cubicBezTo>
                  <a:pt x="271" y="219"/>
                  <a:pt x="165" y="60"/>
                  <a:pt x="211" y="30"/>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8" name="Freeform 14"/>
          <p:cNvSpPr>
            <a:spLocks/>
          </p:cNvSpPr>
          <p:nvPr/>
        </p:nvSpPr>
        <p:spPr bwMode="auto">
          <a:xfrm>
            <a:off x="7310438" y="1943100"/>
            <a:ext cx="2889250" cy="4248150"/>
          </a:xfrm>
          <a:custGeom>
            <a:avLst/>
            <a:gdLst>
              <a:gd name="T0" fmla="*/ 15 w 1246"/>
              <a:gd name="T1" fmla="*/ 212 h 1542"/>
              <a:gd name="T2" fmla="*/ 105 w 1246"/>
              <a:gd name="T3" fmla="*/ 30 h 1542"/>
              <a:gd name="T4" fmla="*/ 241 w 1246"/>
              <a:gd name="T5" fmla="*/ 30 h 1542"/>
              <a:gd name="T6" fmla="*/ 332 w 1246"/>
              <a:gd name="T7" fmla="*/ 30 h 1542"/>
              <a:gd name="T8" fmla="*/ 332 w 1246"/>
              <a:gd name="T9" fmla="*/ 121 h 1542"/>
              <a:gd name="T10" fmla="*/ 423 w 1246"/>
              <a:gd name="T11" fmla="*/ 121 h 1542"/>
              <a:gd name="T12" fmla="*/ 514 w 1246"/>
              <a:gd name="T13" fmla="*/ 212 h 1542"/>
              <a:gd name="T14" fmla="*/ 604 w 1246"/>
              <a:gd name="T15" fmla="*/ 348 h 1542"/>
              <a:gd name="T16" fmla="*/ 650 w 1246"/>
              <a:gd name="T17" fmla="*/ 484 h 1542"/>
              <a:gd name="T18" fmla="*/ 740 w 1246"/>
              <a:gd name="T19" fmla="*/ 620 h 1542"/>
              <a:gd name="T20" fmla="*/ 831 w 1246"/>
              <a:gd name="T21" fmla="*/ 711 h 1542"/>
              <a:gd name="T22" fmla="*/ 1013 w 1246"/>
              <a:gd name="T23" fmla="*/ 801 h 1542"/>
              <a:gd name="T24" fmla="*/ 1194 w 1246"/>
              <a:gd name="T25" fmla="*/ 801 h 1542"/>
              <a:gd name="T26" fmla="*/ 1239 w 1246"/>
              <a:gd name="T27" fmla="*/ 892 h 1542"/>
              <a:gd name="T28" fmla="*/ 1239 w 1246"/>
              <a:gd name="T29" fmla="*/ 1028 h 1542"/>
              <a:gd name="T30" fmla="*/ 1194 w 1246"/>
              <a:gd name="T31" fmla="*/ 1119 h 1542"/>
              <a:gd name="T32" fmla="*/ 1058 w 1246"/>
              <a:gd name="T33" fmla="*/ 1210 h 1542"/>
              <a:gd name="T34" fmla="*/ 740 w 1246"/>
              <a:gd name="T35" fmla="*/ 1300 h 1542"/>
              <a:gd name="T36" fmla="*/ 559 w 1246"/>
              <a:gd name="T37" fmla="*/ 1300 h 1542"/>
              <a:gd name="T38" fmla="*/ 423 w 1246"/>
              <a:gd name="T39" fmla="*/ 1391 h 1542"/>
              <a:gd name="T40" fmla="*/ 287 w 1246"/>
              <a:gd name="T41" fmla="*/ 1527 h 1542"/>
              <a:gd name="T42" fmla="*/ 332 w 1246"/>
              <a:gd name="T43" fmla="*/ 1300 h 1542"/>
              <a:gd name="T44" fmla="*/ 377 w 1246"/>
              <a:gd name="T45" fmla="*/ 1028 h 1542"/>
              <a:gd name="T46" fmla="*/ 377 w 1246"/>
              <a:gd name="T47" fmla="*/ 711 h 1542"/>
              <a:gd name="T48" fmla="*/ 377 w 1246"/>
              <a:gd name="T49" fmla="*/ 620 h 1542"/>
              <a:gd name="T50" fmla="*/ 332 w 1246"/>
              <a:gd name="T51" fmla="*/ 529 h 1542"/>
              <a:gd name="T52" fmla="*/ 332 w 1246"/>
              <a:gd name="T53" fmla="*/ 348 h 1542"/>
              <a:gd name="T54" fmla="*/ 196 w 1246"/>
              <a:gd name="T55" fmla="*/ 303 h 1542"/>
              <a:gd name="T56" fmla="*/ 15 w 1246"/>
              <a:gd name="T57" fmla="*/ 212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6" h="1542">
                <a:moveTo>
                  <a:pt x="15" y="212"/>
                </a:moveTo>
                <a:cubicBezTo>
                  <a:pt x="0" y="167"/>
                  <a:pt x="68" y="60"/>
                  <a:pt x="105" y="30"/>
                </a:cubicBezTo>
                <a:cubicBezTo>
                  <a:pt x="142" y="0"/>
                  <a:pt x="203" y="30"/>
                  <a:pt x="241" y="30"/>
                </a:cubicBezTo>
                <a:cubicBezTo>
                  <a:pt x="279" y="30"/>
                  <a:pt x="317" y="15"/>
                  <a:pt x="332" y="30"/>
                </a:cubicBezTo>
                <a:cubicBezTo>
                  <a:pt x="347" y="45"/>
                  <a:pt x="317" y="106"/>
                  <a:pt x="332" y="121"/>
                </a:cubicBezTo>
                <a:cubicBezTo>
                  <a:pt x="347" y="136"/>
                  <a:pt x="393" y="106"/>
                  <a:pt x="423" y="121"/>
                </a:cubicBezTo>
                <a:cubicBezTo>
                  <a:pt x="453" y="136"/>
                  <a:pt x="484" y="174"/>
                  <a:pt x="514" y="212"/>
                </a:cubicBezTo>
                <a:cubicBezTo>
                  <a:pt x="544" y="250"/>
                  <a:pt x="581" y="303"/>
                  <a:pt x="604" y="348"/>
                </a:cubicBezTo>
                <a:cubicBezTo>
                  <a:pt x="627" y="393"/>
                  <a:pt x="627" y="439"/>
                  <a:pt x="650" y="484"/>
                </a:cubicBezTo>
                <a:cubicBezTo>
                  <a:pt x="673" y="529"/>
                  <a:pt x="710" y="582"/>
                  <a:pt x="740" y="620"/>
                </a:cubicBezTo>
                <a:cubicBezTo>
                  <a:pt x="770" y="658"/>
                  <a:pt x="786" y="681"/>
                  <a:pt x="831" y="711"/>
                </a:cubicBezTo>
                <a:cubicBezTo>
                  <a:pt x="876" y="741"/>
                  <a:pt x="953" y="786"/>
                  <a:pt x="1013" y="801"/>
                </a:cubicBezTo>
                <a:cubicBezTo>
                  <a:pt x="1073" y="816"/>
                  <a:pt x="1156" y="786"/>
                  <a:pt x="1194" y="801"/>
                </a:cubicBezTo>
                <a:cubicBezTo>
                  <a:pt x="1232" y="816"/>
                  <a:pt x="1232" y="854"/>
                  <a:pt x="1239" y="892"/>
                </a:cubicBezTo>
                <a:cubicBezTo>
                  <a:pt x="1246" y="930"/>
                  <a:pt x="1246" y="990"/>
                  <a:pt x="1239" y="1028"/>
                </a:cubicBezTo>
                <a:cubicBezTo>
                  <a:pt x="1232" y="1066"/>
                  <a:pt x="1224" y="1089"/>
                  <a:pt x="1194" y="1119"/>
                </a:cubicBezTo>
                <a:cubicBezTo>
                  <a:pt x="1164" y="1149"/>
                  <a:pt x="1134" y="1180"/>
                  <a:pt x="1058" y="1210"/>
                </a:cubicBezTo>
                <a:cubicBezTo>
                  <a:pt x="982" y="1240"/>
                  <a:pt x="823" y="1285"/>
                  <a:pt x="740" y="1300"/>
                </a:cubicBezTo>
                <a:cubicBezTo>
                  <a:pt x="657" y="1315"/>
                  <a:pt x="612" y="1285"/>
                  <a:pt x="559" y="1300"/>
                </a:cubicBezTo>
                <a:cubicBezTo>
                  <a:pt x="506" y="1315"/>
                  <a:pt x="468" y="1353"/>
                  <a:pt x="423" y="1391"/>
                </a:cubicBezTo>
                <a:cubicBezTo>
                  <a:pt x="378" y="1429"/>
                  <a:pt x="302" y="1542"/>
                  <a:pt x="287" y="1527"/>
                </a:cubicBezTo>
                <a:cubicBezTo>
                  <a:pt x="272" y="1512"/>
                  <a:pt x="317" y="1383"/>
                  <a:pt x="332" y="1300"/>
                </a:cubicBezTo>
                <a:cubicBezTo>
                  <a:pt x="347" y="1217"/>
                  <a:pt x="370" y="1126"/>
                  <a:pt x="377" y="1028"/>
                </a:cubicBezTo>
                <a:cubicBezTo>
                  <a:pt x="384" y="930"/>
                  <a:pt x="377" y="779"/>
                  <a:pt x="377" y="711"/>
                </a:cubicBezTo>
                <a:cubicBezTo>
                  <a:pt x="377" y="643"/>
                  <a:pt x="384" y="650"/>
                  <a:pt x="377" y="620"/>
                </a:cubicBezTo>
                <a:cubicBezTo>
                  <a:pt x="370" y="590"/>
                  <a:pt x="339" y="574"/>
                  <a:pt x="332" y="529"/>
                </a:cubicBezTo>
                <a:cubicBezTo>
                  <a:pt x="325" y="484"/>
                  <a:pt x="355" y="385"/>
                  <a:pt x="332" y="348"/>
                </a:cubicBezTo>
                <a:cubicBezTo>
                  <a:pt x="309" y="311"/>
                  <a:pt x="241" y="318"/>
                  <a:pt x="196" y="303"/>
                </a:cubicBezTo>
                <a:cubicBezTo>
                  <a:pt x="151" y="288"/>
                  <a:pt x="30" y="257"/>
                  <a:pt x="15" y="212"/>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49519" name="Oval 15"/>
          <p:cNvSpPr>
            <a:spLocks noChangeArrowheads="1"/>
          </p:cNvSpPr>
          <p:nvPr/>
        </p:nvSpPr>
        <p:spPr bwMode="auto">
          <a:xfrm>
            <a:off x="6816725" y="3644900"/>
            <a:ext cx="215900" cy="215900"/>
          </a:xfrm>
          <a:prstGeom prst="ellipse">
            <a:avLst/>
          </a:prstGeom>
          <a:solidFill>
            <a:srgbClr val="CC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49520" name="Text Box 16"/>
          <p:cNvSpPr txBox="1">
            <a:spLocks noChangeArrowheads="1"/>
          </p:cNvSpPr>
          <p:nvPr/>
        </p:nvSpPr>
        <p:spPr bwMode="auto">
          <a:xfrm>
            <a:off x="7032625" y="3573463"/>
            <a:ext cx="911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Riyadh</a:t>
            </a:r>
          </a:p>
        </p:txBody>
      </p:sp>
      <p:sp>
        <p:nvSpPr>
          <p:cNvPr id="149521" name="Text Box 17"/>
          <p:cNvSpPr txBox="1">
            <a:spLocks noChangeArrowheads="1"/>
          </p:cNvSpPr>
          <p:nvPr/>
        </p:nvSpPr>
        <p:spPr bwMode="auto">
          <a:xfrm>
            <a:off x="4606926" y="935038"/>
            <a:ext cx="11673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Northern</a:t>
            </a:r>
          </a:p>
        </p:txBody>
      </p:sp>
      <p:sp>
        <p:nvSpPr>
          <p:cNvPr id="149522" name="Text Box 18"/>
          <p:cNvSpPr txBox="1">
            <a:spLocks noChangeArrowheads="1"/>
          </p:cNvSpPr>
          <p:nvPr/>
        </p:nvSpPr>
        <p:spPr bwMode="auto">
          <a:xfrm>
            <a:off x="4335464" y="1568450"/>
            <a:ext cx="9044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Al-jouf</a:t>
            </a:r>
          </a:p>
        </p:txBody>
      </p:sp>
      <p:sp>
        <p:nvSpPr>
          <p:cNvPr id="149523" name="Text Box 19"/>
          <p:cNvSpPr txBox="1">
            <a:spLocks noChangeArrowheads="1"/>
          </p:cNvSpPr>
          <p:nvPr/>
        </p:nvSpPr>
        <p:spPr bwMode="auto">
          <a:xfrm>
            <a:off x="2979738" y="1819275"/>
            <a:ext cx="95551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Tabouk</a:t>
            </a:r>
          </a:p>
        </p:txBody>
      </p:sp>
      <p:sp>
        <p:nvSpPr>
          <p:cNvPr id="149524" name="Text Box 20"/>
          <p:cNvSpPr txBox="1">
            <a:spLocks noChangeArrowheads="1"/>
          </p:cNvSpPr>
          <p:nvPr/>
        </p:nvSpPr>
        <p:spPr bwMode="auto">
          <a:xfrm>
            <a:off x="4010026" y="3378200"/>
            <a:ext cx="1003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Medina</a:t>
            </a:r>
          </a:p>
        </p:txBody>
      </p:sp>
      <p:sp>
        <p:nvSpPr>
          <p:cNvPr id="149525" name="Text Box 21"/>
          <p:cNvSpPr txBox="1">
            <a:spLocks noChangeArrowheads="1"/>
          </p:cNvSpPr>
          <p:nvPr/>
        </p:nvSpPr>
        <p:spPr bwMode="auto">
          <a:xfrm>
            <a:off x="4313238" y="4165600"/>
            <a:ext cx="10439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Makkah</a:t>
            </a:r>
          </a:p>
        </p:txBody>
      </p:sp>
      <p:sp>
        <p:nvSpPr>
          <p:cNvPr id="149526" name="Text Box 22"/>
          <p:cNvSpPr txBox="1">
            <a:spLocks noChangeArrowheads="1"/>
          </p:cNvSpPr>
          <p:nvPr/>
        </p:nvSpPr>
        <p:spPr bwMode="auto">
          <a:xfrm>
            <a:off x="5027614" y="4683125"/>
            <a:ext cx="7200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Baha</a:t>
            </a:r>
          </a:p>
        </p:txBody>
      </p:sp>
      <p:sp>
        <p:nvSpPr>
          <p:cNvPr id="149527" name="Text Box 23"/>
          <p:cNvSpPr txBox="1">
            <a:spLocks noChangeArrowheads="1"/>
          </p:cNvSpPr>
          <p:nvPr/>
        </p:nvSpPr>
        <p:spPr bwMode="auto">
          <a:xfrm>
            <a:off x="5664201" y="5084763"/>
            <a:ext cx="7938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Aseer</a:t>
            </a:r>
          </a:p>
        </p:txBody>
      </p:sp>
      <p:sp>
        <p:nvSpPr>
          <p:cNvPr id="149528" name="Text Box 24"/>
          <p:cNvSpPr txBox="1">
            <a:spLocks noChangeArrowheads="1"/>
          </p:cNvSpPr>
          <p:nvPr/>
        </p:nvSpPr>
        <p:spPr bwMode="auto">
          <a:xfrm>
            <a:off x="6072188" y="5562600"/>
            <a:ext cx="76008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Jazan</a:t>
            </a:r>
          </a:p>
        </p:txBody>
      </p:sp>
      <p:sp>
        <p:nvSpPr>
          <p:cNvPr id="149529" name="AutoShape 25"/>
          <p:cNvSpPr>
            <a:spLocks noChangeArrowheads="1"/>
          </p:cNvSpPr>
          <p:nvPr/>
        </p:nvSpPr>
        <p:spPr bwMode="auto">
          <a:xfrm>
            <a:off x="2568575" y="276225"/>
            <a:ext cx="896938" cy="1208088"/>
          </a:xfrm>
          <a:prstGeom prst="star4">
            <a:avLst>
              <a:gd name="adj" fmla="val 12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49530" name="Oval 26"/>
          <p:cNvSpPr>
            <a:spLocks noChangeArrowheads="1"/>
          </p:cNvSpPr>
          <p:nvPr/>
        </p:nvSpPr>
        <p:spPr bwMode="auto">
          <a:xfrm>
            <a:off x="2774950" y="636589"/>
            <a:ext cx="509588" cy="579437"/>
          </a:xfrm>
          <a:prstGeom prst="ellipse">
            <a:avLst/>
          </a:prstGeom>
          <a:solidFill>
            <a:srgbClr val="006699"/>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49531" name="WordArt 27"/>
          <p:cNvSpPr>
            <a:spLocks noChangeArrowheads="1" noChangeShapeType="1" noTextEdit="1"/>
          </p:cNvSpPr>
          <p:nvPr/>
        </p:nvSpPr>
        <p:spPr bwMode="auto">
          <a:xfrm>
            <a:off x="2917825" y="806451"/>
            <a:ext cx="211138" cy="2651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a:ln w="9525">
                  <a:solidFill>
                    <a:schemeClr val="bg1"/>
                  </a:solidFill>
                  <a:round/>
                  <a:headEnd/>
                  <a:tailEnd/>
                </a:ln>
                <a:solidFill>
                  <a:schemeClr val="bg1"/>
                </a:solidFill>
                <a:latin typeface="Arial Black" panose="020B0A04020102020204" pitchFamily="34" charset="0"/>
              </a:rPr>
              <a:t>N</a:t>
            </a:r>
            <a:endParaRPr lang="ar-SA" sz="3600" kern="10">
              <a:ln w="9525">
                <a:solidFill>
                  <a:schemeClr val="bg1"/>
                </a:solidFill>
                <a:round/>
                <a:headEnd/>
                <a:tailEnd/>
              </a:ln>
              <a:solidFill>
                <a:schemeClr val="bg1"/>
              </a:solidFill>
              <a:latin typeface="Arial Black" panose="020B0A04020102020204" pitchFamily="34" charset="0"/>
            </a:endParaRPr>
          </a:p>
        </p:txBody>
      </p:sp>
      <p:sp>
        <p:nvSpPr>
          <p:cNvPr id="149532" name="Text Box 28"/>
          <p:cNvSpPr txBox="1">
            <a:spLocks noChangeArrowheads="1"/>
          </p:cNvSpPr>
          <p:nvPr/>
        </p:nvSpPr>
        <p:spPr bwMode="auto">
          <a:xfrm>
            <a:off x="8297863" y="4603750"/>
            <a:ext cx="9767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Eastern</a:t>
            </a:r>
          </a:p>
        </p:txBody>
      </p:sp>
      <p:sp>
        <p:nvSpPr>
          <p:cNvPr id="149533" name="Text Box 29"/>
          <p:cNvSpPr txBox="1">
            <a:spLocks noChangeArrowheads="1"/>
          </p:cNvSpPr>
          <p:nvPr/>
        </p:nvSpPr>
        <p:spPr bwMode="auto">
          <a:xfrm>
            <a:off x="7151688" y="4914900"/>
            <a:ext cx="8955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sz="2000" b="1"/>
              <a:t>Najran</a:t>
            </a:r>
          </a:p>
        </p:txBody>
      </p:sp>
      <p:sp>
        <p:nvSpPr>
          <p:cNvPr id="149534" name="Oval 30"/>
          <p:cNvSpPr>
            <a:spLocks noChangeArrowheads="1"/>
          </p:cNvSpPr>
          <p:nvPr/>
        </p:nvSpPr>
        <p:spPr bwMode="auto">
          <a:xfrm>
            <a:off x="5016501" y="4221163"/>
            <a:ext cx="2138363" cy="1947862"/>
          </a:xfrm>
          <a:prstGeom prst="ellipse">
            <a:avLst/>
          </a:prstGeom>
          <a:noFill/>
          <a:ln w="38100">
            <a:solidFill>
              <a:srgbClr val="CC3300"/>
            </a:solidFill>
            <a:round/>
            <a:headEnd/>
            <a:tailEnd/>
          </a:ln>
          <a:effectLst/>
          <a:extLst>
            <a:ext uri="{909E8E84-426E-40DD-AFC4-6F175D3DCCD1}">
              <a14:hiddenFill xmlns:a14="http://schemas.microsoft.com/office/drawing/2010/main">
                <a:solidFill>
                  <a:srgbClr val="CC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ar-SA">
              <a:solidFill>
                <a:srgbClr val="CC3300"/>
              </a:solidFill>
            </a:endParaRPr>
          </a:p>
        </p:txBody>
      </p:sp>
      <p:sp>
        <p:nvSpPr>
          <p:cNvPr id="149535" name="Text Box 31"/>
          <p:cNvSpPr txBox="1">
            <a:spLocks noChangeArrowheads="1"/>
          </p:cNvSpPr>
          <p:nvPr/>
        </p:nvSpPr>
        <p:spPr bwMode="auto">
          <a:xfrm>
            <a:off x="2789239" y="5646738"/>
            <a:ext cx="21929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2800" b="1">
                <a:solidFill>
                  <a:srgbClr val="A50021"/>
                </a:solidFill>
              </a:rPr>
              <a:t>Affected area</a:t>
            </a:r>
          </a:p>
        </p:txBody>
      </p:sp>
      <p:sp>
        <p:nvSpPr>
          <p:cNvPr id="149536" name="WordArt 32"/>
          <p:cNvSpPr>
            <a:spLocks noChangeArrowheads="1" noChangeShapeType="1" noTextEdit="1"/>
          </p:cNvSpPr>
          <p:nvPr/>
        </p:nvSpPr>
        <p:spPr bwMode="auto">
          <a:xfrm>
            <a:off x="6383339" y="549276"/>
            <a:ext cx="3806825" cy="6905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dirty="0">
                <a:ln w="0"/>
                <a:effectLst>
                  <a:outerShdw blurRad="38100" dist="19050" dir="2700000" algn="tl" rotWithShape="0">
                    <a:schemeClr val="dk1">
                      <a:alpha val="40000"/>
                    </a:schemeClr>
                  </a:outerShdw>
                </a:effectLst>
                <a:latin typeface="Arial Black" panose="020B0A04020102020204" pitchFamily="34" charset="0"/>
              </a:rPr>
              <a:t>Visceral Leishmaniasis</a:t>
            </a:r>
            <a:r>
              <a:rPr lang="en-US" sz="3600" kern="10" dirty="0">
                <a:ln w="9525">
                  <a:solidFill>
                    <a:srgbClr val="CC3300"/>
                  </a:solidFill>
                  <a:round/>
                  <a:headEnd/>
                  <a:tailEnd/>
                </a:ln>
                <a:gradFill rotWithShape="1">
                  <a:gsLst>
                    <a:gs pos="0">
                      <a:srgbClr val="CC3300"/>
                    </a:gs>
                    <a:gs pos="100000">
                      <a:schemeClr val="tx1"/>
                    </a:gs>
                  </a:gsLst>
                  <a:lin ang="5400000" scaled="1"/>
                </a:gradFill>
                <a:latin typeface="Arial Black" panose="020B0A04020102020204" pitchFamily="34" charset="0"/>
              </a:rPr>
              <a:t> </a:t>
            </a:r>
            <a:endParaRPr lang="ar-SA" sz="3600" kern="10" dirty="0">
              <a:ln w="9525">
                <a:solidFill>
                  <a:srgbClr val="CC3300"/>
                </a:solidFill>
                <a:round/>
                <a:headEnd/>
                <a:tailEnd/>
              </a:ln>
              <a:gradFill rotWithShape="1">
                <a:gsLst>
                  <a:gs pos="0">
                    <a:srgbClr val="CC3300"/>
                  </a:gs>
                  <a:gs pos="100000">
                    <a:schemeClr val="tx1"/>
                  </a:gs>
                </a:gsLst>
                <a:lin ang="5400000" scaled="1"/>
              </a:gradFill>
              <a:latin typeface="Arial Black" panose="020B0A04020102020204" pitchFamily="34" charset="0"/>
            </a:endParaRPr>
          </a:p>
        </p:txBody>
      </p:sp>
    </p:spTree>
    <p:extLst>
      <p:ext uri="{BB962C8B-B14F-4D97-AF65-F5344CB8AC3E}">
        <p14:creationId xmlns:p14="http://schemas.microsoft.com/office/powerpoint/2010/main" val="3932272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Freeform 4"/>
          <p:cNvSpPr>
            <a:spLocks/>
          </p:cNvSpPr>
          <p:nvPr/>
        </p:nvSpPr>
        <p:spPr bwMode="auto">
          <a:xfrm>
            <a:off x="5902326" y="2503489"/>
            <a:ext cx="2339975" cy="2327275"/>
          </a:xfrm>
          <a:custGeom>
            <a:avLst/>
            <a:gdLst>
              <a:gd name="T0" fmla="*/ 15 w 1474"/>
              <a:gd name="T1" fmla="*/ 733 h 1466"/>
              <a:gd name="T2" fmla="*/ 197 w 1474"/>
              <a:gd name="T3" fmla="*/ 642 h 1466"/>
              <a:gd name="T4" fmla="*/ 287 w 1474"/>
              <a:gd name="T5" fmla="*/ 642 h 1466"/>
              <a:gd name="T6" fmla="*/ 560 w 1474"/>
              <a:gd name="T7" fmla="*/ 461 h 1466"/>
              <a:gd name="T8" fmla="*/ 696 w 1474"/>
              <a:gd name="T9" fmla="*/ 506 h 1466"/>
              <a:gd name="T10" fmla="*/ 786 w 1474"/>
              <a:gd name="T11" fmla="*/ 325 h 1466"/>
              <a:gd name="T12" fmla="*/ 741 w 1474"/>
              <a:gd name="T13" fmla="*/ 98 h 1466"/>
              <a:gd name="T14" fmla="*/ 877 w 1474"/>
              <a:gd name="T15" fmla="*/ 7 h 1466"/>
              <a:gd name="T16" fmla="*/ 1013 w 1474"/>
              <a:gd name="T17" fmla="*/ 53 h 1466"/>
              <a:gd name="T18" fmla="*/ 1331 w 1474"/>
              <a:gd name="T19" fmla="*/ 143 h 1466"/>
              <a:gd name="T20" fmla="*/ 1376 w 1474"/>
              <a:gd name="T21" fmla="*/ 506 h 1466"/>
              <a:gd name="T22" fmla="*/ 1421 w 1474"/>
              <a:gd name="T23" fmla="*/ 688 h 1466"/>
              <a:gd name="T24" fmla="*/ 1421 w 1474"/>
              <a:gd name="T25" fmla="*/ 869 h 1466"/>
              <a:gd name="T26" fmla="*/ 1421 w 1474"/>
              <a:gd name="T27" fmla="*/ 1232 h 1466"/>
              <a:gd name="T28" fmla="*/ 1421 w 1474"/>
              <a:gd name="T29" fmla="*/ 1413 h 1466"/>
              <a:gd name="T30" fmla="*/ 1104 w 1474"/>
              <a:gd name="T31" fmla="*/ 1459 h 1466"/>
              <a:gd name="T32" fmla="*/ 696 w 1474"/>
              <a:gd name="T33" fmla="*/ 1368 h 1466"/>
              <a:gd name="T34" fmla="*/ 424 w 1474"/>
              <a:gd name="T35" fmla="*/ 1368 h 1466"/>
              <a:gd name="T36" fmla="*/ 242 w 1474"/>
              <a:gd name="T37" fmla="*/ 1096 h 1466"/>
              <a:gd name="T38" fmla="*/ 106 w 1474"/>
              <a:gd name="T39" fmla="*/ 960 h 1466"/>
              <a:gd name="T40" fmla="*/ 15 w 1474"/>
              <a:gd name="T41" fmla="*/ 73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4" h="1466">
                <a:moveTo>
                  <a:pt x="15" y="733"/>
                </a:moveTo>
                <a:cubicBezTo>
                  <a:pt x="30" y="680"/>
                  <a:pt x="152" y="657"/>
                  <a:pt x="197" y="642"/>
                </a:cubicBezTo>
                <a:cubicBezTo>
                  <a:pt x="242" y="627"/>
                  <a:pt x="227" y="672"/>
                  <a:pt x="287" y="642"/>
                </a:cubicBezTo>
                <a:cubicBezTo>
                  <a:pt x="347" y="612"/>
                  <a:pt x="492" y="484"/>
                  <a:pt x="560" y="461"/>
                </a:cubicBezTo>
                <a:cubicBezTo>
                  <a:pt x="628" y="438"/>
                  <a:pt x="659" y="529"/>
                  <a:pt x="696" y="506"/>
                </a:cubicBezTo>
                <a:cubicBezTo>
                  <a:pt x="733" y="483"/>
                  <a:pt x="779" y="393"/>
                  <a:pt x="786" y="325"/>
                </a:cubicBezTo>
                <a:cubicBezTo>
                  <a:pt x="793" y="257"/>
                  <a:pt x="726" y="151"/>
                  <a:pt x="741" y="98"/>
                </a:cubicBezTo>
                <a:cubicBezTo>
                  <a:pt x="756" y="45"/>
                  <a:pt x="832" y="14"/>
                  <a:pt x="877" y="7"/>
                </a:cubicBezTo>
                <a:cubicBezTo>
                  <a:pt x="922" y="0"/>
                  <a:pt x="937" y="30"/>
                  <a:pt x="1013" y="53"/>
                </a:cubicBezTo>
                <a:cubicBezTo>
                  <a:pt x="1089" y="76"/>
                  <a:pt x="1271" y="68"/>
                  <a:pt x="1331" y="143"/>
                </a:cubicBezTo>
                <a:cubicBezTo>
                  <a:pt x="1391" y="218"/>
                  <a:pt x="1361" y="415"/>
                  <a:pt x="1376" y="506"/>
                </a:cubicBezTo>
                <a:cubicBezTo>
                  <a:pt x="1391" y="597"/>
                  <a:pt x="1413" y="627"/>
                  <a:pt x="1421" y="688"/>
                </a:cubicBezTo>
                <a:cubicBezTo>
                  <a:pt x="1429" y="749"/>
                  <a:pt x="1421" y="778"/>
                  <a:pt x="1421" y="869"/>
                </a:cubicBezTo>
                <a:cubicBezTo>
                  <a:pt x="1421" y="960"/>
                  <a:pt x="1421" y="1141"/>
                  <a:pt x="1421" y="1232"/>
                </a:cubicBezTo>
                <a:cubicBezTo>
                  <a:pt x="1421" y="1323"/>
                  <a:pt x="1474" y="1375"/>
                  <a:pt x="1421" y="1413"/>
                </a:cubicBezTo>
                <a:cubicBezTo>
                  <a:pt x="1368" y="1451"/>
                  <a:pt x="1225" y="1466"/>
                  <a:pt x="1104" y="1459"/>
                </a:cubicBezTo>
                <a:cubicBezTo>
                  <a:pt x="983" y="1452"/>
                  <a:pt x="809" y="1383"/>
                  <a:pt x="696" y="1368"/>
                </a:cubicBezTo>
                <a:cubicBezTo>
                  <a:pt x="583" y="1353"/>
                  <a:pt x="500" y="1413"/>
                  <a:pt x="424" y="1368"/>
                </a:cubicBezTo>
                <a:cubicBezTo>
                  <a:pt x="348" y="1323"/>
                  <a:pt x="295" y="1164"/>
                  <a:pt x="242" y="1096"/>
                </a:cubicBezTo>
                <a:cubicBezTo>
                  <a:pt x="189" y="1028"/>
                  <a:pt x="144" y="1028"/>
                  <a:pt x="106" y="960"/>
                </a:cubicBezTo>
                <a:cubicBezTo>
                  <a:pt x="68" y="892"/>
                  <a:pt x="0" y="786"/>
                  <a:pt x="15" y="733"/>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3" name="Freeform 5"/>
          <p:cNvSpPr>
            <a:spLocks/>
          </p:cNvSpPr>
          <p:nvPr/>
        </p:nvSpPr>
        <p:spPr bwMode="auto">
          <a:xfrm rot="9144888">
            <a:off x="5459413" y="4878388"/>
            <a:ext cx="1943100" cy="1516062"/>
          </a:xfrm>
          <a:custGeom>
            <a:avLst/>
            <a:gdLst>
              <a:gd name="T0" fmla="*/ 370 w 370"/>
              <a:gd name="T1" fmla="*/ 453 h 499"/>
              <a:gd name="T2" fmla="*/ 324 w 370"/>
              <a:gd name="T3" fmla="*/ 408 h 499"/>
              <a:gd name="T4" fmla="*/ 324 w 370"/>
              <a:gd name="T5" fmla="*/ 363 h 499"/>
              <a:gd name="T6" fmla="*/ 324 w 370"/>
              <a:gd name="T7" fmla="*/ 317 h 499"/>
              <a:gd name="T8" fmla="*/ 324 w 370"/>
              <a:gd name="T9" fmla="*/ 272 h 499"/>
              <a:gd name="T10" fmla="*/ 279 w 370"/>
              <a:gd name="T11" fmla="*/ 227 h 499"/>
              <a:gd name="T12" fmla="*/ 279 w 370"/>
              <a:gd name="T13" fmla="*/ 181 h 499"/>
              <a:gd name="T14" fmla="*/ 279 w 370"/>
              <a:gd name="T15" fmla="*/ 136 h 499"/>
              <a:gd name="T16" fmla="*/ 324 w 370"/>
              <a:gd name="T17" fmla="*/ 136 h 499"/>
              <a:gd name="T18" fmla="*/ 324 w 370"/>
              <a:gd name="T19" fmla="*/ 45 h 499"/>
              <a:gd name="T20" fmla="*/ 279 w 370"/>
              <a:gd name="T21" fmla="*/ 0 h 499"/>
              <a:gd name="T22" fmla="*/ 234 w 370"/>
              <a:gd name="T23" fmla="*/ 45 h 499"/>
              <a:gd name="T24" fmla="*/ 188 w 370"/>
              <a:gd name="T25" fmla="*/ 45 h 499"/>
              <a:gd name="T26" fmla="*/ 188 w 370"/>
              <a:gd name="T27" fmla="*/ 91 h 499"/>
              <a:gd name="T28" fmla="*/ 143 w 370"/>
              <a:gd name="T29" fmla="*/ 91 h 499"/>
              <a:gd name="T30" fmla="*/ 98 w 370"/>
              <a:gd name="T31" fmla="*/ 45 h 499"/>
              <a:gd name="T32" fmla="*/ 52 w 370"/>
              <a:gd name="T33" fmla="*/ 45 h 499"/>
              <a:gd name="T34" fmla="*/ 7 w 370"/>
              <a:gd name="T35" fmla="*/ 45 h 499"/>
              <a:gd name="T36" fmla="*/ 7 w 370"/>
              <a:gd name="T37" fmla="*/ 91 h 499"/>
              <a:gd name="T38" fmla="*/ 52 w 370"/>
              <a:gd name="T39" fmla="*/ 136 h 499"/>
              <a:gd name="T40" fmla="*/ 52 w 370"/>
              <a:gd name="T41" fmla="*/ 181 h 499"/>
              <a:gd name="T42" fmla="*/ 52 w 370"/>
              <a:gd name="T43" fmla="*/ 227 h 499"/>
              <a:gd name="T44" fmla="*/ 234 w 370"/>
              <a:gd name="T45" fmla="*/ 453 h 499"/>
              <a:gd name="T46" fmla="*/ 279 w 370"/>
              <a:gd name="T47" fmla="*/ 453 h 499"/>
              <a:gd name="T48" fmla="*/ 324 w 370"/>
              <a:gd name="T49" fmla="*/ 499 h 499"/>
              <a:gd name="T50" fmla="*/ 370 w 370"/>
              <a:gd name="T51" fmla="*/ 453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 h="499">
                <a:moveTo>
                  <a:pt x="370" y="453"/>
                </a:moveTo>
                <a:cubicBezTo>
                  <a:pt x="370" y="438"/>
                  <a:pt x="332" y="423"/>
                  <a:pt x="324" y="408"/>
                </a:cubicBezTo>
                <a:cubicBezTo>
                  <a:pt x="316" y="393"/>
                  <a:pt x="324" y="378"/>
                  <a:pt x="324" y="363"/>
                </a:cubicBezTo>
                <a:cubicBezTo>
                  <a:pt x="324" y="348"/>
                  <a:pt x="324" y="332"/>
                  <a:pt x="324" y="317"/>
                </a:cubicBezTo>
                <a:cubicBezTo>
                  <a:pt x="324" y="302"/>
                  <a:pt x="331" y="287"/>
                  <a:pt x="324" y="272"/>
                </a:cubicBezTo>
                <a:cubicBezTo>
                  <a:pt x="317" y="257"/>
                  <a:pt x="286" y="242"/>
                  <a:pt x="279" y="227"/>
                </a:cubicBezTo>
                <a:cubicBezTo>
                  <a:pt x="272" y="212"/>
                  <a:pt x="279" y="196"/>
                  <a:pt x="279" y="181"/>
                </a:cubicBezTo>
                <a:cubicBezTo>
                  <a:pt x="279" y="166"/>
                  <a:pt x="272" y="143"/>
                  <a:pt x="279" y="136"/>
                </a:cubicBezTo>
                <a:cubicBezTo>
                  <a:pt x="286" y="129"/>
                  <a:pt x="317" y="151"/>
                  <a:pt x="324" y="136"/>
                </a:cubicBezTo>
                <a:cubicBezTo>
                  <a:pt x="331" y="121"/>
                  <a:pt x="331" y="68"/>
                  <a:pt x="324" y="45"/>
                </a:cubicBezTo>
                <a:cubicBezTo>
                  <a:pt x="317" y="22"/>
                  <a:pt x="294" y="0"/>
                  <a:pt x="279" y="0"/>
                </a:cubicBezTo>
                <a:cubicBezTo>
                  <a:pt x="264" y="0"/>
                  <a:pt x="249" y="38"/>
                  <a:pt x="234" y="45"/>
                </a:cubicBezTo>
                <a:cubicBezTo>
                  <a:pt x="219" y="52"/>
                  <a:pt x="196" y="37"/>
                  <a:pt x="188" y="45"/>
                </a:cubicBezTo>
                <a:cubicBezTo>
                  <a:pt x="180" y="53"/>
                  <a:pt x="195" y="83"/>
                  <a:pt x="188" y="91"/>
                </a:cubicBezTo>
                <a:cubicBezTo>
                  <a:pt x="181" y="99"/>
                  <a:pt x="158" y="99"/>
                  <a:pt x="143" y="91"/>
                </a:cubicBezTo>
                <a:cubicBezTo>
                  <a:pt x="128" y="83"/>
                  <a:pt x="113" y="53"/>
                  <a:pt x="98" y="45"/>
                </a:cubicBezTo>
                <a:cubicBezTo>
                  <a:pt x="83" y="37"/>
                  <a:pt x="67" y="45"/>
                  <a:pt x="52" y="45"/>
                </a:cubicBezTo>
                <a:cubicBezTo>
                  <a:pt x="37" y="45"/>
                  <a:pt x="14" y="37"/>
                  <a:pt x="7" y="45"/>
                </a:cubicBezTo>
                <a:cubicBezTo>
                  <a:pt x="0" y="53"/>
                  <a:pt x="0" y="76"/>
                  <a:pt x="7" y="91"/>
                </a:cubicBezTo>
                <a:cubicBezTo>
                  <a:pt x="14" y="106"/>
                  <a:pt x="45" y="121"/>
                  <a:pt x="52" y="136"/>
                </a:cubicBezTo>
                <a:cubicBezTo>
                  <a:pt x="59" y="151"/>
                  <a:pt x="52" y="166"/>
                  <a:pt x="52" y="181"/>
                </a:cubicBezTo>
                <a:cubicBezTo>
                  <a:pt x="52" y="196"/>
                  <a:pt x="22" y="182"/>
                  <a:pt x="52" y="227"/>
                </a:cubicBezTo>
                <a:cubicBezTo>
                  <a:pt x="82" y="272"/>
                  <a:pt x="196" y="415"/>
                  <a:pt x="234" y="453"/>
                </a:cubicBezTo>
                <a:cubicBezTo>
                  <a:pt x="272" y="491"/>
                  <a:pt x="264" y="445"/>
                  <a:pt x="279" y="453"/>
                </a:cubicBezTo>
                <a:cubicBezTo>
                  <a:pt x="294" y="461"/>
                  <a:pt x="309" y="499"/>
                  <a:pt x="324" y="499"/>
                </a:cubicBezTo>
                <a:cubicBezTo>
                  <a:pt x="339" y="499"/>
                  <a:pt x="370" y="468"/>
                  <a:pt x="370" y="453"/>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4" name="Freeform 6"/>
          <p:cNvSpPr>
            <a:spLocks/>
          </p:cNvSpPr>
          <p:nvPr/>
        </p:nvSpPr>
        <p:spPr bwMode="auto">
          <a:xfrm>
            <a:off x="4983163" y="4254501"/>
            <a:ext cx="2000250" cy="1439863"/>
          </a:xfrm>
          <a:custGeom>
            <a:avLst/>
            <a:gdLst>
              <a:gd name="T0" fmla="*/ 369 w 566"/>
              <a:gd name="T1" fmla="*/ 15 h 620"/>
              <a:gd name="T2" fmla="*/ 233 w 566"/>
              <a:gd name="T3" fmla="*/ 151 h 620"/>
              <a:gd name="T4" fmla="*/ 143 w 566"/>
              <a:gd name="T5" fmla="*/ 151 h 620"/>
              <a:gd name="T6" fmla="*/ 97 w 566"/>
              <a:gd name="T7" fmla="*/ 287 h 620"/>
              <a:gd name="T8" fmla="*/ 97 w 566"/>
              <a:gd name="T9" fmla="*/ 378 h 620"/>
              <a:gd name="T10" fmla="*/ 52 w 566"/>
              <a:gd name="T11" fmla="*/ 469 h 620"/>
              <a:gd name="T12" fmla="*/ 7 w 566"/>
              <a:gd name="T13" fmla="*/ 469 h 620"/>
              <a:gd name="T14" fmla="*/ 7 w 566"/>
              <a:gd name="T15" fmla="*/ 514 h 620"/>
              <a:gd name="T16" fmla="*/ 52 w 566"/>
              <a:gd name="T17" fmla="*/ 605 h 620"/>
              <a:gd name="T18" fmla="*/ 97 w 566"/>
              <a:gd name="T19" fmla="*/ 605 h 620"/>
              <a:gd name="T20" fmla="*/ 143 w 566"/>
              <a:gd name="T21" fmla="*/ 559 h 620"/>
              <a:gd name="T22" fmla="*/ 188 w 566"/>
              <a:gd name="T23" fmla="*/ 559 h 620"/>
              <a:gd name="T24" fmla="*/ 233 w 566"/>
              <a:gd name="T25" fmla="*/ 559 h 620"/>
              <a:gd name="T26" fmla="*/ 279 w 566"/>
              <a:gd name="T27" fmla="*/ 605 h 620"/>
              <a:gd name="T28" fmla="*/ 324 w 566"/>
              <a:gd name="T29" fmla="*/ 559 h 620"/>
              <a:gd name="T30" fmla="*/ 415 w 566"/>
              <a:gd name="T31" fmla="*/ 559 h 620"/>
              <a:gd name="T32" fmla="*/ 460 w 566"/>
              <a:gd name="T33" fmla="*/ 514 h 620"/>
              <a:gd name="T34" fmla="*/ 460 w 566"/>
              <a:gd name="T35" fmla="*/ 469 h 620"/>
              <a:gd name="T36" fmla="*/ 460 w 566"/>
              <a:gd name="T37" fmla="*/ 378 h 620"/>
              <a:gd name="T38" fmla="*/ 551 w 566"/>
              <a:gd name="T39" fmla="*/ 333 h 620"/>
              <a:gd name="T40" fmla="*/ 551 w 566"/>
              <a:gd name="T41" fmla="*/ 287 h 620"/>
              <a:gd name="T42" fmla="*/ 506 w 566"/>
              <a:gd name="T43" fmla="*/ 151 h 620"/>
              <a:gd name="T44" fmla="*/ 460 w 566"/>
              <a:gd name="T45" fmla="*/ 60 h 620"/>
              <a:gd name="T46" fmla="*/ 415 w 566"/>
              <a:gd name="T47" fmla="*/ 60 h 620"/>
              <a:gd name="T48" fmla="*/ 369 w 566"/>
              <a:gd name="T49" fmla="*/ 1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6" h="620">
                <a:moveTo>
                  <a:pt x="369" y="15"/>
                </a:moveTo>
                <a:cubicBezTo>
                  <a:pt x="339" y="30"/>
                  <a:pt x="270" y="128"/>
                  <a:pt x="233" y="151"/>
                </a:cubicBezTo>
                <a:cubicBezTo>
                  <a:pt x="196" y="174"/>
                  <a:pt x="166" y="128"/>
                  <a:pt x="143" y="151"/>
                </a:cubicBezTo>
                <a:cubicBezTo>
                  <a:pt x="120" y="174"/>
                  <a:pt x="105" y="249"/>
                  <a:pt x="97" y="287"/>
                </a:cubicBezTo>
                <a:cubicBezTo>
                  <a:pt x="89" y="325"/>
                  <a:pt x="104" y="348"/>
                  <a:pt x="97" y="378"/>
                </a:cubicBezTo>
                <a:cubicBezTo>
                  <a:pt x="90" y="408"/>
                  <a:pt x="67" y="454"/>
                  <a:pt x="52" y="469"/>
                </a:cubicBezTo>
                <a:cubicBezTo>
                  <a:pt x="37" y="484"/>
                  <a:pt x="14" y="462"/>
                  <a:pt x="7" y="469"/>
                </a:cubicBezTo>
                <a:cubicBezTo>
                  <a:pt x="0" y="476"/>
                  <a:pt x="0" y="491"/>
                  <a:pt x="7" y="514"/>
                </a:cubicBezTo>
                <a:cubicBezTo>
                  <a:pt x="14" y="537"/>
                  <a:pt x="37" y="590"/>
                  <a:pt x="52" y="605"/>
                </a:cubicBezTo>
                <a:cubicBezTo>
                  <a:pt x="67" y="620"/>
                  <a:pt x="82" y="613"/>
                  <a:pt x="97" y="605"/>
                </a:cubicBezTo>
                <a:cubicBezTo>
                  <a:pt x="112" y="597"/>
                  <a:pt x="128" y="567"/>
                  <a:pt x="143" y="559"/>
                </a:cubicBezTo>
                <a:cubicBezTo>
                  <a:pt x="158" y="551"/>
                  <a:pt x="173" y="559"/>
                  <a:pt x="188" y="559"/>
                </a:cubicBezTo>
                <a:cubicBezTo>
                  <a:pt x="203" y="559"/>
                  <a:pt x="218" y="551"/>
                  <a:pt x="233" y="559"/>
                </a:cubicBezTo>
                <a:cubicBezTo>
                  <a:pt x="248" y="567"/>
                  <a:pt x="264" y="605"/>
                  <a:pt x="279" y="605"/>
                </a:cubicBezTo>
                <a:cubicBezTo>
                  <a:pt x="294" y="605"/>
                  <a:pt x="301" y="567"/>
                  <a:pt x="324" y="559"/>
                </a:cubicBezTo>
                <a:cubicBezTo>
                  <a:pt x="347" y="551"/>
                  <a:pt x="392" y="566"/>
                  <a:pt x="415" y="559"/>
                </a:cubicBezTo>
                <a:cubicBezTo>
                  <a:pt x="438" y="552"/>
                  <a:pt x="453" y="529"/>
                  <a:pt x="460" y="514"/>
                </a:cubicBezTo>
                <a:cubicBezTo>
                  <a:pt x="467" y="499"/>
                  <a:pt x="460" y="492"/>
                  <a:pt x="460" y="469"/>
                </a:cubicBezTo>
                <a:cubicBezTo>
                  <a:pt x="460" y="446"/>
                  <a:pt x="445" y="401"/>
                  <a:pt x="460" y="378"/>
                </a:cubicBezTo>
                <a:cubicBezTo>
                  <a:pt x="475" y="355"/>
                  <a:pt x="536" y="348"/>
                  <a:pt x="551" y="333"/>
                </a:cubicBezTo>
                <a:cubicBezTo>
                  <a:pt x="566" y="318"/>
                  <a:pt x="558" y="317"/>
                  <a:pt x="551" y="287"/>
                </a:cubicBezTo>
                <a:cubicBezTo>
                  <a:pt x="544" y="257"/>
                  <a:pt x="521" y="189"/>
                  <a:pt x="506" y="151"/>
                </a:cubicBezTo>
                <a:cubicBezTo>
                  <a:pt x="491" y="113"/>
                  <a:pt x="475" y="75"/>
                  <a:pt x="460" y="60"/>
                </a:cubicBezTo>
                <a:cubicBezTo>
                  <a:pt x="445" y="45"/>
                  <a:pt x="430" y="67"/>
                  <a:pt x="415" y="60"/>
                </a:cubicBezTo>
                <a:cubicBezTo>
                  <a:pt x="400" y="53"/>
                  <a:pt x="399" y="0"/>
                  <a:pt x="369" y="15"/>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5" name="Freeform 7"/>
          <p:cNvSpPr>
            <a:spLocks/>
          </p:cNvSpPr>
          <p:nvPr/>
        </p:nvSpPr>
        <p:spPr bwMode="auto">
          <a:xfrm>
            <a:off x="5480051" y="2178051"/>
            <a:ext cx="1800225" cy="1571625"/>
          </a:xfrm>
          <a:custGeom>
            <a:avLst/>
            <a:gdLst>
              <a:gd name="T0" fmla="*/ 0 w 545"/>
              <a:gd name="T1" fmla="*/ 409 h 635"/>
              <a:gd name="T2" fmla="*/ 46 w 545"/>
              <a:gd name="T3" fmla="*/ 499 h 635"/>
              <a:gd name="T4" fmla="*/ 91 w 545"/>
              <a:gd name="T5" fmla="*/ 545 h 635"/>
              <a:gd name="T6" fmla="*/ 91 w 545"/>
              <a:gd name="T7" fmla="*/ 635 h 635"/>
              <a:gd name="T8" fmla="*/ 227 w 545"/>
              <a:gd name="T9" fmla="*/ 545 h 635"/>
              <a:gd name="T10" fmla="*/ 272 w 545"/>
              <a:gd name="T11" fmla="*/ 545 h 635"/>
              <a:gd name="T12" fmla="*/ 409 w 545"/>
              <a:gd name="T13" fmla="*/ 454 h 635"/>
              <a:gd name="T14" fmla="*/ 499 w 545"/>
              <a:gd name="T15" fmla="*/ 454 h 635"/>
              <a:gd name="T16" fmla="*/ 499 w 545"/>
              <a:gd name="T17" fmla="*/ 363 h 635"/>
              <a:gd name="T18" fmla="*/ 499 w 545"/>
              <a:gd name="T19" fmla="*/ 227 h 635"/>
              <a:gd name="T20" fmla="*/ 545 w 545"/>
              <a:gd name="T21" fmla="*/ 136 h 635"/>
              <a:gd name="T22" fmla="*/ 499 w 545"/>
              <a:gd name="T23" fmla="*/ 46 h 635"/>
              <a:gd name="T24" fmla="*/ 499 w 545"/>
              <a:gd name="T25" fmla="*/ 0 h 635"/>
              <a:gd name="T26" fmla="*/ 409 w 545"/>
              <a:gd name="T27" fmla="*/ 46 h 635"/>
              <a:gd name="T28" fmla="*/ 318 w 545"/>
              <a:gd name="T29" fmla="*/ 46 h 635"/>
              <a:gd name="T30" fmla="*/ 227 w 545"/>
              <a:gd name="T31" fmla="*/ 227 h 635"/>
              <a:gd name="T32" fmla="*/ 182 w 545"/>
              <a:gd name="T33" fmla="*/ 227 h 635"/>
              <a:gd name="T34" fmla="*/ 46 w 545"/>
              <a:gd name="T35" fmla="*/ 318 h 635"/>
              <a:gd name="T36" fmla="*/ 0 w 545"/>
              <a:gd name="T37" fmla="*/ 409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5" h="635">
                <a:moveTo>
                  <a:pt x="0" y="409"/>
                </a:moveTo>
                <a:cubicBezTo>
                  <a:pt x="0" y="439"/>
                  <a:pt x="31" y="476"/>
                  <a:pt x="46" y="499"/>
                </a:cubicBezTo>
                <a:cubicBezTo>
                  <a:pt x="61" y="522"/>
                  <a:pt x="84" y="522"/>
                  <a:pt x="91" y="545"/>
                </a:cubicBezTo>
                <a:cubicBezTo>
                  <a:pt x="98" y="568"/>
                  <a:pt x="68" y="635"/>
                  <a:pt x="91" y="635"/>
                </a:cubicBezTo>
                <a:cubicBezTo>
                  <a:pt x="114" y="635"/>
                  <a:pt x="197" y="560"/>
                  <a:pt x="227" y="545"/>
                </a:cubicBezTo>
                <a:cubicBezTo>
                  <a:pt x="257" y="530"/>
                  <a:pt x="242" y="560"/>
                  <a:pt x="272" y="545"/>
                </a:cubicBezTo>
                <a:cubicBezTo>
                  <a:pt x="302" y="530"/>
                  <a:pt x="371" y="469"/>
                  <a:pt x="409" y="454"/>
                </a:cubicBezTo>
                <a:cubicBezTo>
                  <a:pt x="447" y="439"/>
                  <a:pt x="484" y="469"/>
                  <a:pt x="499" y="454"/>
                </a:cubicBezTo>
                <a:cubicBezTo>
                  <a:pt x="514" y="439"/>
                  <a:pt x="499" y="401"/>
                  <a:pt x="499" y="363"/>
                </a:cubicBezTo>
                <a:cubicBezTo>
                  <a:pt x="499" y="325"/>
                  <a:pt x="491" y="265"/>
                  <a:pt x="499" y="227"/>
                </a:cubicBezTo>
                <a:cubicBezTo>
                  <a:pt x="507" y="189"/>
                  <a:pt x="545" y="166"/>
                  <a:pt x="545" y="136"/>
                </a:cubicBezTo>
                <a:cubicBezTo>
                  <a:pt x="545" y="106"/>
                  <a:pt x="507" y="69"/>
                  <a:pt x="499" y="46"/>
                </a:cubicBezTo>
                <a:cubicBezTo>
                  <a:pt x="491" y="23"/>
                  <a:pt x="514" y="0"/>
                  <a:pt x="499" y="0"/>
                </a:cubicBezTo>
                <a:cubicBezTo>
                  <a:pt x="484" y="0"/>
                  <a:pt x="439" y="38"/>
                  <a:pt x="409" y="46"/>
                </a:cubicBezTo>
                <a:cubicBezTo>
                  <a:pt x="379" y="54"/>
                  <a:pt x="348" y="16"/>
                  <a:pt x="318" y="46"/>
                </a:cubicBezTo>
                <a:cubicBezTo>
                  <a:pt x="288" y="76"/>
                  <a:pt x="250" y="197"/>
                  <a:pt x="227" y="227"/>
                </a:cubicBezTo>
                <a:cubicBezTo>
                  <a:pt x="204" y="257"/>
                  <a:pt x="212" y="212"/>
                  <a:pt x="182" y="227"/>
                </a:cubicBezTo>
                <a:cubicBezTo>
                  <a:pt x="152" y="242"/>
                  <a:pt x="76" y="288"/>
                  <a:pt x="46" y="318"/>
                </a:cubicBezTo>
                <a:cubicBezTo>
                  <a:pt x="16" y="348"/>
                  <a:pt x="0" y="379"/>
                  <a:pt x="0" y="409"/>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6" name="Freeform 8"/>
          <p:cNvSpPr>
            <a:spLocks/>
          </p:cNvSpPr>
          <p:nvPr/>
        </p:nvSpPr>
        <p:spPr bwMode="auto">
          <a:xfrm>
            <a:off x="4097339" y="1852614"/>
            <a:ext cx="2198687" cy="2143125"/>
          </a:xfrm>
          <a:custGeom>
            <a:avLst/>
            <a:gdLst>
              <a:gd name="T0" fmla="*/ 417 w 650"/>
              <a:gd name="T1" fmla="*/ 8 h 590"/>
              <a:gd name="T2" fmla="*/ 417 w 650"/>
              <a:gd name="T3" fmla="*/ 53 h 590"/>
              <a:gd name="T4" fmla="*/ 371 w 650"/>
              <a:gd name="T5" fmla="*/ 53 h 590"/>
              <a:gd name="T6" fmla="*/ 235 w 650"/>
              <a:gd name="T7" fmla="*/ 53 h 590"/>
              <a:gd name="T8" fmla="*/ 145 w 650"/>
              <a:gd name="T9" fmla="*/ 99 h 590"/>
              <a:gd name="T10" fmla="*/ 54 w 650"/>
              <a:gd name="T11" fmla="*/ 99 h 590"/>
              <a:gd name="T12" fmla="*/ 8 w 650"/>
              <a:gd name="T13" fmla="*/ 144 h 590"/>
              <a:gd name="T14" fmla="*/ 8 w 650"/>
              <a:gd name="T15" fmla="*/ 189 h 590"/>
              <a:gd name="T16" fmla="*/ 54 w 650"/>
              <a:gd name="T17" fmla="*/ 189 h 590"/>
              <a:gd name="T18" fmla="*/ 8 w 650"/>
              <a:gd name="T19" fmla="*/ 280 h 590"/>
              <a:gd name="T20" fmla="*/ 8 w 650"/>
              <a:gd name="T21" fmla="*/ 325 h 590"/>
              <a:gd name="T22" fmla="*/ 54 w 650"/>
              <a:gd name="T23" fmla="*/ 325 h 590"/>
              <a:gd name="T24" fmla="*/ 145 w 650"/>
              <a:gd name="T25" fmla="*/ 552 h 590"/>
              <a:gd name="T26" fmla="*/ 371 w 650"/>
              <a:gd name="T27" fmla="*/ 552 h 590"/>
              <a:gd name="T28" fmla="*/ 462 w 650"/>
              <a:gd name="T29" fmla="*/ 507 h 590"/>
              <a:gd name="T30" fmla="*/ 553 w 650"/>
              <a:gd name="T31" fmla="*/ 416 h 590"/>
              <a:gd name="T32" fmla="*/ 598 w 650"/>
              <a:gd name="T33" fmla="*/ 325 h 590"/>
              <a:gd name="T34" fmla="*/ 598 w 650"/>
              <a:gd name="T35" fmla="*/ 280 h 590"/>
              <a:gd name="T36" fmla="*/ 643 w 650"/>
              <a:gd name="T37" fmla="*/ 235 h 590"/>
              <a:gd name="T38" fmla="*/ 553 w 650"/>
              <a:gd name="T39" fmla="*/ 189 h 590"/>
              <a:gd name="T40" fmla="*/ 507 w 650"/>
              <a:gd name="T41" fmla="*/ 99 h 590"/>
              <a:gd name="T42" fmla="*/ 417 w 650"/>
              <a:gd name="T43" fmla="*/ 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0" h="590">
                <a:moveTo>
                  <a:pt x="417" y="8"/>
                </a:moveTo>
                <a:cubicBezTo>
                  <a:pt x="402" y="0"/>
                  <a:pt x="425" y="46"/>
                  <a:pt x="417" y="53"/>
                </a:cubicBezTo>
                <a:cubicBezTo>
                  <a:pt x="409" y="60"/>
                  <a:pt x="401" y="53"/>
                  <a:pt x="371" y="53"/>
                </a:cubicBezTo>
                <a:cubicBezTo>
                  <a:pt x="341" y="53"/>
                  <a:pt x="273" y="45"/>
                  <a:pt x="235" y="53"/>
                </a:cubicBezTo>
                <a:cubicBezTo>
                  <a:pt x="197" y="61"/>
                  <a:pt x="175" y="91"/>
                  <a:pt x="145" y="99"/>
                </a:cubicBezTo>
                <a:cubicBezTo>
                  <a:pt x="115" y="107"/>
                  <a:pt x="77" y="92"/>
                  <a:pt x="54" y="99"/>
                </a:cubicBezTo>
                <a:cubicBezTo>
                  <a:pt x="31" y="106"/>
                  <a:pt x="16" y="129"/>
                  <a:pt x="8" y="144"/>
                </a:cubicBezTo>
                <a:cubicBezTo>
                  <a:pt x="0" y="159"/>
                  <a:pt x="0" y="182"/>
                  <a:pt x="8" y="189"/>
                </a:cubicBezTo>
                <a:cubicBezTo>
                  <a:pt x="16" y="196"/>
                  <a:pt x="54" y="174"/>
                  <a:pt x="54" y="189"/>
                </a:cubicBezTo>
                <a:cubicBezTo>
                  <a:pt x="54" y="204"/>
                  <a:pt x="16" y="257"/>
                  <a:pt x="8" y="280"/>
                </a:cubicBezTo>
                <a:cubicBezTo>
                  <a:pt x="0" y="303"/>
                  <a:pt x="0" y="318"/>
                  <a:pt x="8" y="325"/>
                </a:cubicBezTo>
                <a:cubicBezTo>
                  <a:pt x="16" y="332"/>
                  <a:pt x="31" y="287"/>
                  <a:pt x="54" y="325"/>
                </a:cubicBezTo>
                <a:cubicBezTo>
                  <a:pt x="77" y="363"/>
                  <a:pt x="92" y="514"/>
                  <a:pt x="145" y="552"/>
                </a:cubicBezTo>
                <a:cubicBezTo>
                  <a:pt x="198" y="590"/>
                  <a:pt x="318" y="559"/>
                  <a:pt x="371" y="552"/>
                </a:cubicBezTo>
                <a:cubicBezTo>
                  <a:pt x="424" y="545"/>
                  <a:pt x="432" y="530"/>
                  <a:pt x="462" y="507"/>
                </a:cubicBezTo>
                <a:cubicBezTo>
                  <a:pt x="492" y="484"/>
                  <a:pt x="530" y="446"/>
                  <a:pt x="553" y="416"/>
                </a:cubicBezTo>
                <a:cubicBezTo>
                  <a:pt x="576" y="386"/>
                  <a:pt x="591" y="348"/>
                  <a:pt x="598" y="325"/>
                </a:cubicBezTo>
                <a:cubicBezTo>
                  <a:pt x="605" y="302"/>
                  <a:pt x="591" y="295"/>
                  <a:pt x="598" y="280"/>
                </a:cubicBezTo>
                <a:cubicBezTo>
                  <a:pt x="605" y="265"/>
                  <a:pt x="650" y="250"/>
                  <a:pt x="643" y="235"/>
                </a:cubicBezTo>
                <a:cubicBezTo>
                  <a:pt x="636" y="220"/>
                  <a:pt x="576" y="212"/>
                  <a:pt x="553" y="189"/>
                </a:cubicBezTo>
                <a:cubicBezTo>
                  <a:pt x="530" y="166"/>
                  <a:pt x="530" y="129"/>
                  <a:pt x="507" y="99"/>
                </a:cubicBezTo>
                <a:cubicBezTo>
                  <a:pt x="484" y="69"/>
                  <a:pt x="432" y="16"/>
                  <a:pt x="417" y="8"/>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7" name="Freeform 9"/>
          <p:cNvSpPr>
            <a:spLocks/>
          </p:cNvSpPr>
          <p:nvPr/>
        </p:nvSpPr>
        <p:spPr bwMode="auto">
          <a:xfrm>
            <a:off x="3605213" y="3449638"/>
            <a:ext cx="2716212" cy="1998662"/>
          </a:xfrm>
          <a:custGeom>
            <a:avLst/>
            <a:gdLst>
              <a:gd name="T0" fmla="*/ 97 w 883"/>
              <a:gd name="T1" fmla="*/ 197 h 1021"/>
              <a:gd name="T2" fmla="*/ 7 w 883"/>
              <a:gd name="T3" fmla="*/ 333 h 1021"/>
              <a:gd name="T4" fmla="*/ 52 w 883"/>
              <a:gd name="T5" fmla="*/ 378 h 1021"/>
              <a:gd name="T6" fmla="*/ 52 w 883"/>
              <a:gd name="T7" fmla="*/ 469 h 1021"/>
              <a:gd name="T8" fmla="*/ 143 w 883"/>
              <a:gd name="T9" fmla="*/ 559 h 1021"/>
              <a:gd name="T10" fmla="*/ 188 w 883"/>
              <a:gd name="T11" fmla="*/ 696 h 1021"/>
              <a:gd name="T12" fmla="*/ 324 w 883"/>
              <a:gd name="T13" fmla="*/ 832 h 1021"/>
              <a:gd name="T14" fmla="*/ 370 w 883"/>
              <a:gd name="T15" fmla="*/ 922 h 1021"/>
              <a:gd name="T16" fmla="*/ 460 w 883"/>
              <a:gd name="T17" fmla="*/ 1013 h 1021"/>
              <a:gd name="T18" fmla="*/ 506 w 883"/>
              <a:gd name="T19" fmla="*/ 968 h 1021"/>
              <a:gd name="T20" fmla="*/ 596 w 883"/>
              <a:gd name="T21" fmla="*/ 922 h 1021"/>
              <a:gd name="T22" fmla="*/ 596 w 883"/>
              <a:gd name="T23" fmla="*/ 832 h 1021"/>
              <a:gd name="T24" fmla="*/ 551 w 883"/>
              <a:gd name="T25" fmla="*/ 786 h 1021"/>
              <a:gd name="T26" fmla="*/ 506 w 883"/>
              <a:gd name="T27" fmla="*/ 877 h 1021"/>
              <a:gd name="T28" fmla="*/ 460 w 883"/>
              <a:gd name="T29" fmla="*/ 877 h 1021"/>
              <a:gd name="T30" fmla="*/ 415 w 883"/>
              <a:gd name="T31" fmla="*/ 832 h 1021"/>
              <a:gd name="T32" fmla="*/ 370 w 883"/>
              <a:gd name="T33" fmla="*/ 741 h 1021"/>
              <a:gd name="T34" fmla="*/ 415 w 883"/>
              <a:gd name="T35" fmla="*/ 696 h 1021"/>
              <a:gd name="T36" fmla="*/ 460 w 883"/>
              <a:gd name="T37" fmla="*/ 650 h 1021"/>
              <a:gd name="T38" fmla="*/ 506 w 883"/>
              <a:gd name="T39" fmla="*/ 559 h 1021"/>
              <a:gd name="T40" fmla="*/ 551 w 883"/>
              <a:gd name="T41" fmla="*/ 514 h 1021"/>
              <a:gd name="T42" fmla="*/ 551 w 883"/>
              <a:gd name="T43" fmla="*/ 423 h 1021"/>
              <a:gd name="T44" fmla="*/ 596 w 883"/>
              <a:gd name="T45" fmla="*/ 423 h 1021"/>
              <a:gd name="T46" fmla="*/ 642 w 883"/>
              <a:gd name="T47" fmla="*/ 514 h 1021"/>
              <a:gd name="T48" fmla="*/ 642 w 883"/>
              <a:gd name="T49" fmla="*/ 559 h 1021"/>
              <a:gd name="T50" fmla="*/ 687 w 883"/>
              <a:gd name="T51" fmla="*/ 650 h 1021"/>
              <a:gd name="T52" fmla="*/ 778 w 883"/>
              <a:gd name="T53" fmla="*/ 605 h 1021"/>
              <a:gd name="T54" fmla="*/ 868 w 883"/>
              <a:gd name="T55" fmla="*/ 514 h 1021"/>
              <a:gd name="T56" fmla="*/ 868 w 883"/>
              <a:gd name="T57" fmla="*/ 469 h 1021"/>
              <a:gd name="T58" fmla="*/ 868 w 883"/>
              <a:gd name="T59" fmla="*/ 378 h 1021"/>
              <a:gd name="T60" fmla="*/ 868 w 883"/>
              <a:gd name="T61" fmla="*/ 242 h 1021"/>
              <a:gd name="T62" fmla="*/ 778 w 883"/>
              <a:gd name="T63" fmla="*/ 197 h 1021"/>
              <a:gd name="T64" fmla="*/ 732 w 883"/>
              <a:gd name="T65" fmla="*/ 106 h 1021"/>
              <a:gd name="T66" fmla="*/ 687 w 883"/>
              <a:gd name="T67" fmla="*/ 61 h 1021"/>
              <a:gd name="T68" fmla="*/ 642 w 883"/>
              <a:gd name="T69" fmla="*/ 15 h 1021"/>
              <a:gd name="T70" fmla="*/ 596 w 883"/>
              <a:gd name="T71" fmla="*/ 15 h 1021"/>
              <a:gd name="T72" fmla="*/ 551 w 883"/>
              <a:gd name="T73" fmla="*/ 15 h 1021"/>
              <a:gd name="T74" fmla="*/ 506 w 883"/>
              <a:gd name="T75" fmla="*/ 106 h 1021"/>
              <a:gd name="T76" fmla="*/ 506 w 883"/>
              <a:gd name="T77" fmla="*/ 151 h 1021"/>
              <a:gd name="T78" fmla="*/ 460 w 883"/>
              <a:gd name="T79" fmla="*/ 197 h 1021"/>
              <a:gd name="T80" fmla="*/ 370 w 883"/>
              <a:gd name="T81" fmla="*/ 197 h 1021"/>
              <a:gd name="T82" fmla="*/ 279 w 883"/>
              <a:gd name="T83" fmla="*/ 197 h 1021"/>
              <a:gd name="T84" fmla="*/ 188 w 883"/>
              <a:gd name="T85" fmla="*/ 197 h 1021"/>
              <a:gd name="T86" fmla="*/ 143 w 883"/>
              <a:gd name="T87" fmla="*/ 151 h 1021"/>
              <a:gd name="T88" fmla="*/ 143 w 883"/>
              <a:gd name="T89" fmla="*/ 197 h 1021"/>
              <a:gd name="T90" fmla="*/ 97 w 883"/>
              <a:gd name="T91" fmla="*/ 197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3" h="1021">
                <a:moveTo>
                  <a:pt x="97" y="197"/>
                </a:moveTo>
                <a:cubicBezTo>
                  <a:pt x="74" y="220"/>
                  <a:pt x="14" y="303"/>
                  <a:pt x="7" y="333"/>
                </a:cubicBezTo>
                <a:cubicBezTo>
                  <a:pt x="0" y="363"/>
                  <a:pt x="45" y="355"/>
                  <a:pt x="52" y="378"/>
                </a:cubicBezTo>
                <a:cubicBezTo>
                  <a:pt x="59" y="401"/>
                  <a:pt x="37" y="439"/>
                  <a:pt x="52" y="469"/>
                </a:cubicBezTo>
                <a:cubicBezTo>
                  <a:pt x="67" y="499"/>
                  <a:pt x="120" y="521"/>
                  <a:pt x="143" y="559"/>
                </a:cubicBezTo>
                <a:cubicBezTo>
                  <a:pt x="166" y="597"/>
                  <a:pt x="158" y="651"/>
                  <a:pt x="188" y="696"/>
                </a:cubicBezTo>
                <a:cubicBezTo>
                  <a:pt x="218" y="741"/>
                  <a:pt x="294" y="795"/>
                  <a:pt x="324" y="832"/>
                </a:cubicBezTo>
                <a:cubicBezTo>
                  <a:pt x="354" y="869"/>
                  <a:pt x="347" y="892"/>
                  <a:pt x="370" y="922"/>
                </a:cubicBezTo>
                <a:cubicBezTo>
                  <a:pt x="393" y="952"/>
                  <a:pt x="437" y="1005"/>
                  <a:pt x="460" y="1013"/>
                </a:cubicBezTo>
                <a:cubicBezTo>
                  <a:pt x="483" y="1021"/>
                  <a:pt x="483" y="983"/>
                  <a:pt x="506" y="968"/>
                </a:cubicBezTo>
                <a:cubicBezTo>
                  <a:pt x="529" y="953"/>
                  <a:pt x="581" y="945"/>
                  <a:pt x="596" y="922"/>
                </a:cubicBezTo>
                <a:cubicBezTo>
                  <a:pt x="611" y="899"/>
                  <a:pt x="603" y="855"/>
                  <a:pt x="596" y="832"/>
                </a:cubicBezTo>
                <a:cubicBezTo>
                  <a:pt x="589" y="809"/>
                  <a:pt x="566" y="779"/>
                  <a:pt x="551" y="786"/>
                </a:cubicBezTo>
                <a:cubicBezTo>
                  <a:pt x="536" y="793"/>
                  <a:pt x="521" y="862"/>
                  <a:pt x="506" y="877"/>
                </a:cubicBezTo>
                <a:cubicBezTo>
                  <a:pt x="491" y="892"/>
                  <a:pt x="475" y="884"/>
                  <a:pt x="460" y="877"/>
                </a:cubicBezTo>
                <a:cubicBezTo>
                  <a:pt x="445" y="870"/>
                  <a:pt x="430" y="855"/>
                  <a:pt x="415" y="832"/>
                </a:cubicBezTo>
                <a:cubicBezTo>
                  <a:pt x="400" y="809"/>
                  <a:pt x="370" y="764"/>
                  <a:pt x="370" y="741"/>
                </a:cubicBezTo>
                <a:cubicBezTo>
                  <a:pt x="370" y="718"/>
                  <a:pt x="400" y="711"/>
                  <a:pt x="415" y="696"/>
                </a:cubicBezTo>
                <a:cubicBezTo>
                  <a:pt x="430" y="681"/>
                  <a:pt x="445" y="673"/>
                  <a:pt x="460" y="650"/>
                </a:cubicBezTo>
                <a:cubicBezTo>
                  <a:pt x="475" y="627"/>
                  <a:pt x="491" y="582"/>
                  <a:pt x="506" y="559"/>
                </a:cubicBezTo>
                <a:cubicBezTo>
                  <a:pt x="521" y="536"/>
                  <a:pt x="544" y="537"/>
                  <a:pt x="551" y="514"/>
                </a:cubicBezTo>
                <a:cubicBezTo>
                  <a:pt x="558" y="491"/>
                  <a:pt x="544" y="438"/>
                  <a:pt x="551" y="423"/>
                </a:cubicBezTo>
                <a:cubicBezTo>
                  <a:pt x="558" y="408"/>
                  <a:pt x="581" y="408"/>
                  <a:pt x="596" y="423"/>
                </a:cubicBezTo>
                <a:cubicBezTo>
                  <a:pt x="611" y="438"/>
                  <a:pt x="634" y="491"/>
                  <a:pt x="642" y="514"/>
                </a:cubicBezTo>
                <a:cubicBezTo>
                  <a:pt x="650" y="537"/>
                  <a:pt x="635" y="536"/>
                  <a:pt x="642" y="559"/>
                </a:cubicBezTo>
                <a:cubicBezTo>
                  <a:pt x="649" y="582"/>
                  <a:pt x="664" y="642"/>
                  <a:pt x="687" y="650"/>
                </a:cubicBezTo>
                <a:cubicBezTo>
                  <a:pt x="710" y="658"/>
                  <a:pt x="748" y="628"/>
                  <a:pt x="778" y="605"/>
                </a:cubicBezTo>
                <a:cubicBezTo>
                  <a:pt x="808" y="582"/>
                  <a:pt x="853" y="537"/>
                  <a:pt x="868" y="514"/>
                </a:cubicBezTo>
                <a:cubicBezTo>
                  <a:pt x="883" y="491"/>
                  <a:pt x="868" y="492"/>
                  <a:pt x="868" y="469"/>
                </a:cubicBezTo>
                <a:cubicBezTo>
                  <a:pt x="868" y="446"/>
                  <a:pt x="868" y="416"/>
                  <a:pt x="868" y="378"/>
                </a:cubicBezTo>
                <a:cubicBezTo>
                  <a:pt x="868" y="340"/>
                  <a:pt x="883" y="272"/>
                  <a:pt x="868" y="242"/>
                </a:cubicBezTo>
                <a:cubicBezTo>
                  <a:pt x="853" y="212"/>
                  <a:pt x="801" y="220"/>
                  <a:pt x="778" y="197"/>
                </a:cubicBezTo>
                <a:cubicBezTo>
                  <a:pt x="755" y="174"/>
                  <a:pt x="747" y="129"/>
                  <a:pt x="732" y="106"/>
                </a:cubicBezTo>
                <a:cubicBezTo>
                  <a:pt x="717" y="83"/>
                  <a:pt x="702" y="76"/>
                  <a:pt x="687" y="61"/>
                </a:cubicBezTo>
                <a:cubicBezTo>
                  <a:pt x="672" y="46"/>
                  <a:pt x="657" y="23"/>
                  <a:pt x="642" y="15"/>
                </a:cubicBezTo>
                <a:cubicBezTo>
                  <a:pt x="627" y="7"/>
                  <a:pt x="611" y="15"/>
                  <a:pt x="596" y="15"/>
                </a:cubicBezTo>
                <a:cubicBezTo>
                  <a:pt x="581" y="15"/>
                  <a:pt x="566" y="0"/>
                  <a:pt x="551" y="15"/>
                </a:cubicBezTo>
                <a:cubicBezTo>
                  <a:pt x="536" y="30"/>
                  <a:pt x="513" y="83"/>
                  <a:pt x="506" y="106"/>
                </a:cubicBezTo>
                <a:cubicBezTo>
                  <a:pt x="499" y="129"/>
                  <a:pt x="514" y="136"/>
                  <a:pt x="506" y="151"/>
                </a:cubicBezTo>
                <a:cubicBezTo>
                  <a:pt x="498" y="166"/>
                  <a:pt x="483" y="189"/>
                  <a:pt x="460" y="197"/>
                </a:cubicBezTo>
                <a:cubicBezTo>
                  <a:pt x="437" y="205"/>
                  <a:pt x="400" y="197"/>
                  <a:pt x="370" y="197"/>
                </a:cubicBezTo>
                <a:cubicBezTo>
                  <a:pt x="340" y="197"/>
                  <a:pt x="309" y="197"/>
                  <a:pt x="279" y="197"/>
                </a:cubicBezTo>
                <a:cubicBezTo>
                  <a:pt x="249" y="197"/>
                  <a:pt x="211" y="205"/>
                  <a:pt x="188" y="197"/>
                </a:cubicBezTo>
                <a:cubicBezTo>
                  <a:pt x="165" y="189"/>
                  <a:pt x="150" y="151"/>
                  <a:pt x="143" y="151"/>
                </a:cubicBezTo>
                <a:cubicBezTo>
                  <a:pt x="136" y="151"/>
                  <a:pt x="151" y="189"/>
                  <a:pt x="143" y="197"/>
                </a:cubicBezTo>
                <a:cubicBezTo>
                  <a:pt x="135" y="205"/>
                  <a:pt x="120" y="174"/>
                  <a:pt x="97" y="197"/>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8" name="Freeform 10"/>
          <p:cNvSpPr>
            <a:spLocks/>
          </p:cNvSpPr>
          <p:nvPr/>
        </p:nvSpPr>
        <p:spPr bwMode="auto">
          <a:xfrm>
            <a:off x="3248025" y="1803401"/>
            <a:ext cx="2243138" cy="2562225"/>
          </a:xfrm>
          <a:custGeom>
            <a:avLst/>
            <a:gdLst>
              <a:gd name="T0" fmla="*/ 250 w 847"/>
              <a:gd name="T1" fmla="*/ 930 h 968"/>
              <a:gd name="T2" fmla="*/ 23 w 847"/>
              <a:gd name="T3" fmla="*/ 658 h 968"/>
              <a:gd name="T4" fmla="*/ 114 w 847"/>
              <a:gd name="T5" fmla="*/ 431 h 968"/>
              <a:gd name="T6" fmla="*/ 114 w 847"/>
              <a:gd name="T7" fmla="*/ 295 h 968"/>
              <a:gd name="T8" fmla="*/ 114 w 847"/>
              <a:gd name="T9" fmla="*/ 204 h 968"/>
              <a:gd name="T10" fmla="*/ 69 w 847"/>
              <a:gd name="T11" fmla="*/ 23 h 968"/>
              <a:gd name="T12" fmla="*/ 205 w 847"/>
              <a:gd name="T13" fmla="*/ 68 h 968"/>
              <a:gd name="T14" fmla="*/ 341 w 847"/>
              <a:gd name="T15" fmla="*/ 68 h 968"/>
              <a:gd name="T16" fmla="*/ 431 w 847"/>
              <a:gd name="T17" fmla="*/ 250 h 968"/>
              <a:gd name="T18" fmla="*/ 477 w 847"/>
              <a:gd name="T19" fmla="*/ 340 h 968"/>
              <a:gd name="T20" fmla="*/ 613 w 847"/>
              <a:gd name="T21" fmla="*/ 340 h 968"/>
              <a:gd name="T22" fmla="*/ 704 w 847"/>
              <a:gd name="T23" fmla="*/ 340 h 968"/>
              <a:gd name="T24" fmla="*/ 749 w 847"/>
              <a:gd name="T25" fmla="*/ 431 h 968"/>
              <a:gd name="T26" fmla="*/ 840 w 847"/>
              <a:gd name="T27" fmla="*/ 522 h 968"/>
              <a:gd name="T28" fmla="*/ 794 w 847"/>
              <a:gd name="T29" fmla="*/ 567 h 968"/>
              <a:gd name="T30" fmla="*/ 794 w 847"/>
              <a:gd name="T31" fmla="*/ 658 h 968"/>
              <a:gd name="T32" fmla="*/ 749 w 847"/>
              <a:gd name="T33" fmla="*/ 703 h 968"/>
              <a:gd name="T34" fmla="*/ 704 w 847"/>
              <a:gd name="T35" fmla="*/ 749 h 968"/>
              <a:gd name="T36" fmla="*/ 658 w 847"/>
              <a:gd name="T37" fmla="*/ 839 h 968"/>
              <a:gd name="T38" fmla="*/ 613 w 847"/>
              <a:gd name="T39" fmla="*/ 885 h 968"/>
              <a:gd name="T40" fmla="*/ 431 w 847"/>
              <a:gd name="T41" fmla="*/ 885 h 968"/>
              <a:gd name="T42" fmla="*/ 341 w 847"/>
              <a:gd name="T43" fmla="*/ 839 h 968"/>
              <a:gd name="T44" fmla="*/ 295 w 847"/>
              <a:gd name="T45" fmla="*/ 885 h 968"/>
              <a:gd name="T46" fmla="*/ 250 w 847"/>
              <a:gd name="T47" fmla="*/ 93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7" h="968">
                <a:moveTo>
                  <a:pt x="250" y="930"/>
                </a:moveTo>
                <a:cubicBezTo>
                  <a:pt x="205" y="892"/>
                  <a:pt x="46" y="741"/>
                  <a:pt x="23" y="658"/>
                </a:cubicBezTo>
                <a:cubicBezTo>
                  <a:pt x="0" y="575"/>
                  <a:pt x="99" y="491"/>
                  <a:pt x="114" y="431"/>
                </a:cubicBezTo>
                <a:cubicBezTo>
                  <a:pt x="129" y="371"/>
                  <a:pt x="114" y="333"/>
                  <a:pt x="114" y="295"/>
                </a:cubicBezTo>
                <a:cubicBezTo>
                  <a:pt x="114" y="257"/>
                  <a:pt x="121" y="249"/>
                  <a:pt x="114" y="204"/>
                </a:cubicBezTo>
                <a:cubicBezTo>
                  <a:pt x="107" y="159"/>
                  <a:pt x="54" y="46"/>
                  <a:pt x="69" y="23"/>
                </a:cubicBezTo>
                <a:cubicBezTo>
                  <a:pt x="84" y="0"/>
                  <a:pt x="160" y="61"/>
                  <a:pt x="205" y="68"/>
                </a:cubicBezTo>
                <a:cubicBezTo>
                  <a:pt x="250" y="75"/>
                  <a:pt x="304" y="38"/>
                  <a:pt x="341" y="68"/>
                </a:cubicBezTo>
                <a:cubicBezTo>
                  <a:pt x="378" y="98"/>
                  <a:pt x="408" y="205"/>
                  <a:pt x="431" y="250"/>
                </a:cubicBezTo>
                <a:cubicBezTo>
                  <a:pt x="454" y="295"/>
                  <a:pt x="447" y="325"/>
                  <a:pt x="477" y="340"/>
                </a:cubicBezTo>
                <a:cubicBezTo>
                  <a:pt x="507" y="355"/>
                  <a:pt x="575" y="340"/>
                  <a:pt x="613" y="340"/>
                </a:cubicBezTo>
                <a:cubicBezTo>
                  <a:pt x="651" y="340"/>
                  <a:pt x="681" y="325"/>
                  <a:pt x="704" y="340"/>
                </a:cubicBezTo>
                <a:cubicBezTo>
                  <a:pt x="727" y="355"/>
                  <a:pt x="726" y="401"/>
                  <a:pt x="749" y="431"/>
                </a:cubicBezTo>
                <a:cubicBezTo>
                  <a:pt x="772" y="461"/>
                  <a:pt x="833" y="499"/>
                  <a:pt x="840" y="522"/>
                </a:cubicBezTo>
                <a:cubicBezTo>
                  <a:pt x="847" y="545"/>
                  <a:pt x="802" y="544"/>
                  <a:pt x="794" y="567"/>
                </a:cubicBezTo>
                <a:cubicBezTo>
                  <a:pt x="786" y="590"/>
                  <a:pt x="801" y="635"/>
                  <a:pt x="794" y="658"/>
                </a:cubicBezTo>
                <a:cubicBezTo>
                  <a:pt x="787" y="681"/>
                  <a:pt x="764" y="688"/>
                  <a:pt x="749" y="703"/>
                </a:cubicBezTo>
                <a:cubicBezTo>
                  <a:pt x="734" y="718"/>
                  <a:pt x="719" y="726"/>
                  <a:pt x="704" y="749"/>
                </a:cubicBezTo>
                <a:cubicBezTo>
                  <a:pt x="689" y="772"/>
                  <a:pt x="673" y="816"/>
                  <a:pt x="658" y="839"/>
                </a:cubicBezTo>
                <a:cubicBezTo>
                  <a:pt x="643" y="862"/>
                  <a:pt x="651" y="877"/>
                  <a:pt x="613" y="885"/>
                </a:cubicBezTo>
                <a:cubicBezTo>
                  <a:pt x="575" y="893"/>
                  <a:pt x="476" y="893"/>
                  <a:pt x="431" y="885"/>
                </a:cubicBezTo>
                <a:cubicBezTo>
                  <a:pt x="386" y="877"/>
                  <a:pt x="364" y="839"/>
                  <a:pt x="341" y="839"/>
                </a:cubicBezTo>
                <a:cubicBezTo>
                  <a:pt x="318" y="839"/>
                  <a:pt x="310" y="870"/>
                  <a:pt x="295" y="885"/>
                </a:cubicBezTo>
                <a:cubicBezTo>
                  <a:pt x="280" y="900"/>
                  <a:pt x="295" y="968"/>
                  <a:pt x="250" y="930"/>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39" name="Freeform 11"/>
          <p:cNvSpPr>
            <a:spLocks/>
          </p:cNvSpPr>
          <p:nvPr/>
        </p:nvSpPr>
        <p:spPr bwMode="auto">
          <a:xfrm>
            <a:off x="4011614" y="628651"/>
            <a:ext cx="3381375" cy="2092325"/>
          </a:xfrm>
          <a:custGeom>
            <a:avLst/>
            <a:gdLst>
              <a:gd name="T0" fmla="*/ 1519 w 1557"/>
              <a:gd name="T1" fmla="*/ 650 h 968"/>
              <a:gd name="T2" fmla="*/ 1293 w 1557"/>
              <a:gd name="T3" fmla="*/ 650 h 968"/>
              <a:gd name="T4" fmla="*/ 1202 w 1557"/>
              <a:gd name="T5" fmla="*/ 559 h 968"/>
              <a:gd name="T6" fmla="*/ 1111 w 1557"/>
              <a:gd name="T7" fmla="*/ 514 h 968"/>
              <a:gd name="T8" fmla="*/ 975 w 1557"/>
              <a:gd name="T9" fmla="*/ 423 h 968"/>
              <a:gd name="T10" fmla="*/ 839 w 1557"/>
              <a:gd name="T11" fmla="*/ 242 h 968"/>
              <a:gd name="T12" fmla="*/ 658 w 1557"/>
              <a:gd name="T13" fmla="*/ 106 h 968"/>
              <a:gd name="T14" fmla="*/ 522 w 1557"/>
              <a:gd name="T15" fmla="*/ 15 h 968"/>
              <a:gd name="T16" fmla="*/ 295 w 1557"/>
              <a:gd name="T17" fmla="*/ 15 h 968"/>
              <a:gd name="T18" fmla="*/ 159 w 1557"/>
              <a:gd name="T19" fmla="*/ 15 h 968"/>
              <a:gd name="T20" fmla="*/ 23 w 1557"/>
              <a:gd name="T21" fmla="*/ 61 h 968"/>
              <a:gd name="T22" fmla="*/ 23 w 1557"/>
              <a:gd name="T23" fmla="*/ 106 h 968"/>
              <a:gd name="T24" fmla="*/ 68 w 1557"/>
              <a:gd name="T25" fmla="*/ 197 h 968"/>
              <a:gd name="T26" fmla="*/ 204 w 1557"/>
              <a:gd name="T27" fmla="*/ 333 h 968"/>
              <a:gd name="T28" fmla="*/ 385 w 1557"/>
              <a:gd name="T29" fmla="*/ 423 h 968"/>
              <a:gd name="T30" fmla="*/ 522 w 1557"/>
              <a:gd name="T31" fmla="*/ 469 h 968"/>
              <a:gd name="T32" fmla="*/ 658 w 1557"/>
              <a:gd name="T33" fmla="*/ 514 h 968"/>
              <a:gd name="T34" fmla="*/ 703 w 1557"/>
              <a:gd name="T35" fmla="*/ 559 h 968"/>
              <a:gd name="T36" fmla="*/ 748 w 1557"/>
              <a:gd name="T37" fmla="*/ 650 h 968"/>
              <a:gd name="T38" fmla="*/ 748 w 1557"/>
              <a:gd name="T39" fmla="*/ 696 h 968"/>
              <a:gd name="T40" fmla="*/ 839 w 1557"/>
              <a:gd name="T41" fmla="*/ 741 h 968"/>
              <a:gd name="T42" fmla="*/ 884 w 1557"/>
              <a:gd name="T43" fmla="*/ 832 h 968"/>
              <a:gd name="T44" fmla="*/ 930 w 1557"/>
              <a:gd name="T45" fmla="*/ 922 h 968"/>
              <a:gd name="T46" fmla="*/ 1111 w 1557"/>
              <a:gd name="T47" fmla="*/ 968 h 968"/>
              <a:gd name="T48" fmla="*/ 1247 w 1557"/>
              <a:gd name="T49" fmla="*/ 922 h 968"/>
              <a:gd name="T50" fmla="*/ 1383 w 1557"/>
              <a:gd name="T51" fmla="*/ 832 h 968"/>
              <a:gd name="T52" fmla="*/ 1519 w 1557"/>
              <a:gd name="T53" fmla="*/ 741 h 968"/>
              <a:gd name="T54" fmla="*/ 1519 w 1557"/>
              <a:gd name="T55" fmla="*/ 65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57" h="968">
                <a:moveTo>
                  <a:pt x="1519" y="650"/>
                </a:moveTo>
                <a:cubicBezTo>
                  <a:pt x="1481" y="635"/>
                  <a:pt x="1346" y="665"/>
                  <a:pt x="1293" y="650"/>
                </a:cubicBezTo>
                <a:cubicBezTo>
                  <a:pt x="1240" y="635"/>
                  <a:pt x="1232" y="582"/>
                  <a:pt x="1202" y="559"/>
                </a:cubicBezTo>
                <a:cubicBezTo>
                  <a:pt x="1172" y="536"/>
                  <a:pt x="1149" y="537"/>
                  <a:pt x="1111" y="514"/>
                </a:cubicBezTo>
                <a:cubicBezTo>
                  <a:pt x="1073" y="491"/>
                  <a:pt x="1020" y="468"/>
                  <a:pt x="975" y="423"/>
                </a:cubicBezTo>
                <a:cubicBezTo>
                  <a:pt x="930" y="378"/>
                  <a:pt x="892" y="295"/>
                  <a:pt x="839" y="242"/>
                </a:cubicBezTo>
                <a:cubicBezTo>
                  <a:pt x="786" y="189"/>
                  <a:pt x="711" y="144"/>
                  <a:pt x="658" y="106"/>
                </a:cubicBezTo>
                <a:cubicBezTo>
                  <a:pt x="605" y="68"/>
                  <a:pt x="582" y="30"/>
                  <a:pt x="522" y="15"/>
                </a:cubicBezTo>
                <a:cubicBezTo>
                  <a:pt x="462" y="0"/>
                  <a:pt x="355" y="15"/>
                  <a:pt x="295" y="15"/>
                </a:cubicBezTo>
                <a:cubicBezTo>
                  <a:pt x="235" y="15"/>
                  <a:pt x="204" y="7"/>
                  <a:pt x="159" y="15"/>
                </a:cubicBezTo>
                <a:cubicBezTo>
                  <a:pt x="114" y="23"/>
                  <a:pt x="46" y="46"/>
                  <a:pt x="23" y="61"/>
                </a:cubicBezTo>
                <a:cubicBezTo>
                  <a:pt x="0" y="76"/>
                  <a:pt x="16" y="83"/>
                  <a:pt x="23" y="106"/>
                </a:cubicBezTo>
                <a:cubicBezTo>
                  <a:pt x="30" y="129"/>
                  <a:pt x="38" y="159"/>
                  <a:pt x="68" y="197"/>
                </a:cubicBezTo>
                <a:cubicBezTo>
                  <a:pt x="98" y="235"/>
                  <a:pt x="151" y="295"/>
                  <a:pt x="204" y="333"/>
                </a:cubicBezTo>
                <a:cubicBezTo>
                  <a:pt x="257" y="371"/>
                  <a:pt x="332" y="400"/>
                  <a:pt x="385" y="423"/>
                </a:cubicBezTo>
                <a:cubicBezTo>
                  <a:pt x="438" y="446"/>
                  <a:pt x="477" y="454"/>
                  <a:pt x="522" y="469"/>
                </a:cubicBezTo>
                <a:cubicBezTo>
                  <a:pt x="567" y="484"/>
                  <a:pt x="628" y="499"/>
                  <a:pt x="658" y="514"/>
                </a:cubicBezTo>
                <a:cubicBezTo>
                  <a:pt x="688" y="529"/>
                  <a:pt x="688" y="536"/>
                  <a:pt x="703" y="559"/>
                </a:cubicBezTo>
                <a:cubicBezTo>
                  <a:pt x="718" y="582"/>
                  <a:pt x="741" y="627"/>
                  <a:pt x="748" y="650"/>
                </a:cubicBezTo>
                <a:cubicBezTo>
                  <a:pt x="755" y="673"/>
                  <a:pt x="733" y="681"/>
                  <a:pt x="748" y="696"/>
                </a:cubicBezTo>
                <a:cubicBezTo>
                  <a:pt x="763" y="711"/>
                  <a:pt x="816" y="718"/>
                  <a:pt x="839" y="741"/>
                </a:cubicBezTo>
                <a:cubicBezTo>
                  <a:pt x="862" y="764"/>
                  <a:pt x="869" y="802"/>
                  <a:pt x="884" y="832"/>
                </a:cubicBezTo>
                <a:cubicBezTo>
                  <a:pt x="899" y="862"/>
                  <a:pt x="892" y="899"/>
                  <a:pt x="930" y="922"/>
                </a:cubicBezTo>
                <a:cubicBezTo>
                  <a:pt x="968" y="945"/>
                  <a:pt x="1058" y="968"/>
                  <a:pt x="1111" y="968"/>
                </a:cubicBezTo>
                <a:cubicBezTo>
                  <a:pt x="1164" y="968"/>
                  <a:pt x="1202" y="945"/>
                  <a:pt x="1247" y="922"/>
                </a:cubicBezTo>
                <a:cubicBezTo>
                  <a:pt x="1292" y="899"/>
                  <a:pt x="1338" y="862"/>
                  <a:pt x="1383" y="832"/>
                </a:cubicBezTo>
                <a:cubicBezTo>
                  <a:pt x="1428" y="802"/>
                  <a:pt x="1496" y="771"/>
                  <a:pt x="1519" y="741"/>
                </a:cubicBezTo>
                <a:cubicBezTo>
                  <a:pt x="1542" y="711"/>
                  <a:pt x="1557" y="665"/>
                  <a:pt x="1519" y="650"/>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40" name="Freeform 12"/>
          <p:cNvSpPr>
            <a:spLocks/>
          </p:cNvSpPr>
          <p:nvPr/>
        </p:nvSpPr>
        <p:spPr bwMode="auto">
          <a:xfrm>
            <a:off x="2386013" y="1182689"/>
            <a:ext cx="2589212" cy="3328987"/>
          </a:xfrm>
          <a:custGeom>
            <a:avLst/>
            <a:gdLst>
              <a:gd name="T0" fmla="*/ 507 w 915"/>
              <a:gd name="T1" fmla="*/ 1277 h 1315"/>
              <a:gd name="T2" fmla="*/ 371 w 915"/>
              <a:gd name="T3" fmla="*/ 1051 h 1315"/>
              <a:gd name="T4" fmla="*/ 280 w 915"/>
              <a:gd name="T5" fmla="*/ 869 h 1315"/>
              <a:gd name="T6" fmla="*/ 144 w 915"/>
              <a:gd name="T7" fmla="*/ 642 h 1315"/>
              <a:gd name="T8" fmla="*/ 53 w 915"/>
              <a:gd name="T9" fmla="*/ 461 h 1315"/>
              <a:gd name="T10" fmla="*/ 8 w 915"/>
              <a:gd name="T11" fmla="*/ 234 h 1315"/>
              <a:gd name="T12" fmla="*/ 99 w 915"/>
              <a:gd name="T13" fmla="*/ 143 h 1315"/>
              <a:gd name="T14" fmla="*/ 235 w 915"/>
              <a:gd name="T15" fmla="*/ 189 h 1315"/>
              <a:gd name="T16" fmla="*/ 461 w 915"/>
              <a:gd name="T17" fmla="*/ 7 h 1315"/>
              <a:gd name="T18" fmla="*/ 598 w 915"/>
              <a:gd name="T19" fmla="*/ 234 h 1315"/>
              <a:gd name="T20" fmla="*/ 643 w 915"/>
              <a:gd name="T21" fmla="*/ 280 h 1315"/>
              <a:gd name="T22" fmla="*/ 688 w 915"/>
              <a:gd name="T23" fmla="*/ 325 h 1315"/>
              <a:gd name="T24" fmla="*/ 779 w 915"/>
              <a:gd name="T25" fmla="*/ 416 h 1315"/>
              <a:gd name="T26" fmla="*/ 734 w 915"/>
              <a:gd name="T27" fmla="*/ 506 h 1315"/>
              <a:gd name="T28" fmla="*/ 779 w 915"/>
              <a:gd name="T29" fmla="*/ 552 h 1315"/>
              <a:gd name="T30" fmla="*/ 824 w 915"/>
              <a:gd name="T31" fmla="*/ 597 h 1315"/>
              <a:gd name="T32" fmla="*/ 870 w 915"/>
              <a:gd name="T33" fmla="*/ 597 h 1315"/>
              <a:gd name="T34" fmla="*/ 915 w 915"/>
              <a:gd name="T35" fmla="*/ 642 h 1315"/>
              <a:gd name="T36" fmla="*/ 870 w 915"/>
              <a:gd name="T37" fmla="*/ 733 h 1315"/>
              <a:gd name="T38" fmla="*/ 779 w 915"/>
              <a:gd name="T39" fmla="*/ 733 h 1315"/>
              <a:gd name="T40" fmla="*/ 643 w 915"/>
              <a:gd name="T41" fmla="*/ 688 h 1315"/>
              <a:gd name="T42" fmla="*/ 598 w 915"/>
              <a:gd name="T43" fmla="*/ 642 h 1315"/>
              <a:gd name="T44" fmla="*/ 507 w 915"/>
              <a:gd name="T45" fmla="*/ 597 h 1315"/>
              <a:gd name="T46" fmla="*/ 461 w 915"/>
              <a:gd name="T47" fmla="*/ 597 h 1315"/>
              <a:gd name="T48" fmla="*/ 416 w 915"/>
              <a:gd name="T49" fmla="*/ 642 h 1315"/>
              <a:gd name="T50" fmla="*/ 416 w 915"/>
              <a:gd name="T51" fmla="*/ 688 h 1315"/>
              <a:gd name="T52" fmla="*/ 416 w 915"/>
              <a:gd name="T53" fmla="*/ 733 h 1315"/>
              <a:gd name="T54" fmla="*/ 461 w 915"/>
              <a:gd name="T55" fmla="*/ 778 h 1315"/>
              <a:gd name="T56" fmla="*/ 507 w 915"/>
              <a:gd name="T57" fmla="*/ 869 h 1315"/>
              <a:gd name="T58" fmla="*/ 507 w 915"/>
              <a:gd name="T59" fmla="*/ 915 h 1315"/>
              <a:gd name="T60" fmla="*/ 507 w 915"/>
              <a:gd name="T61" fmla="*/ 1005 h 1315"/>
              <a:gd name="T62" fmla="*/ 552 w 915"/>
              <a:gd name="T63" fmla="*/ 1051 h 1315"/>
              <a:gd name="T64" fmla="*/ 552 w 915"/>
              <a:gd name="T65" fmla="*/ 1141 h 1315"/>
              <a:gd name="T66" fmla="*/ 552 w 915"/>
              <a:gd name="T67" fmla="*/ 1187 h 1315"/>
              <a:gd name="T68" fmla="*/ 552 w 915"/>
              <a:gd name="T69" fmla="*/ 1232 h 1315"/>
              <a:gd name="T70" fmla="*/ 552 w 915"/>
              <a:gd name="T71" fmla="*/ 1277 h 1315"/>
              <a:gd name="T72" fmla="*/ 507 w 915"/>
              <a:gd name="T73" fmla="*/ 127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5" h="1315">
                <a:moveTo>
                  <a:pt x="507" y="1277"/>
                </a:moveTo>
                <a:cubicBezTo>
                  <a:pt x="477" y="1239"/>
                  <a:pt x="409" y="1119"/>
                  <a:pt x="371" y="1051"/>
                </a:cubicBezTo>
                <a:cubicBezTo>
                  <a:pt x="333" y="983"/>
                  <a:pt x="318" y="937"/>
                  <a:pt x="280" y="869"/>
                </a:cubicBezTo>
                <a:cubicBezTo>
                  <a:pt x="242" y="801"/>
                  <a:pt x="182" y="710"/>
                  <a:pt x="144" y="642"/>
                </a:cubicBezTo>
                <a:cubicBezTo>
                  <a:pt x="106" y="574"/>
                  <a:pt x="76" y="529"/>
                  <a:pt x="53" y="461"/>
                </a:cubicBezTo>
                <a:cubicBezTo>
                  <a:pt x="30" y="393"/>
                  <a:pt x="0" y="287"/>
                  <a:pt x="8" y="234"/>
                </a:cubicBezTo>
                <a:cubicBezTo>
                  <a:pt x="16" y="181"/>
                  <a:pt x="61" y="150"/>
                  <a:pt x="99" y="143"/>
                </a:cubicBezTo>
                <a:cubicBezTo>
                  <a:pt x="137" y="136"/>
                  <a:pt x="175" y="212"/>
                  <a:pt x="235" y="189"/>
                </a:cubicBezTo>
                <a:cubicBezTo>
                  <a:pt x="295" y="166"/>
                  <a:pt x="400" y="0"/>
                  <a:pt x="461" y="7"/>
                </a:cubicBezTo>
                <a:cubicBezTo>
                  <a:pt x="522" y="14"/>
                  <a:pt x="568" y="188"/>
                  <a:pt x="598" y="234"/>
                </a:cubicBezTo>
                <a:cubicBezTo>
                  <a:pt x="628" y="280"/>
                  <a:pt x="628" y="265"/>
                  <a:pt x="643" y="280"/>
                </a:cubicBezTo>
                <a:cubicBezTo>
                  <a:pt x="658" y="295"/>
                  <a:pt x="665" y="302"/>
                  <a:pt x="688" y="325"/>
                </a:cubicBezTo>
                <a:cubicBezTo>
                  <a:pt x="711" y="348"/>
                  <a:pt x="771" y="386"/>
                  <a:pt x="779" y="416"/>
                </a:cubicBezTo>
                <a:cubicBezTo>
                  <a:pt x="787" y="446"/>
                  <a:pt x="734" y="483"/>
                  <a:pt x="734" y="506"/>
                </a:cubicBezTo>
                <a:cubicBezTo>
                  <a:pt x="734" y="529"/>
                  <a:pt x="764" y="537"/>
                  <a:pt x="779" y="552"/>
                </a:cubicBezTo>
                <a:cubicBezTo>
                  <a:pt x="794" y="567"/>
                  <a:pt x="809" y="590"/>
                  <a:pt x="824" y="597"/>
                </a:cubicBezTo>
                <a:cubicBezTo>
                  <a:pt x="839" y="604"/>
                  <a:pt x="855" y="590"/>
                  <a:pt x="870" y="597"/>
                </a:cubicBezTo>
                <a:cubicBezTo>
                  <a:pt x="885" y="604"/>
                  <a:pt x="915" y="619"/>
                  <a:pt x="915" y="642"/>
                </a:cubicBezTo>
                <a:cubicBezTo>
                  <a:pt x="915" y="665"/>
                  <a:pt x="893" y="718"/>
                  <a:pt x="870" y="733"/>
                </a:cubicBezTo>
                <a:cubicBezTo>
                  <a:pt x="847" y="748"/>
                  <a:pt x="817" y="740"/>
                  <a:pt x="779" y="733"/>
                </a:cubicBezTo>
                <a:cubicBezTo>
                  <a:pt x="741" y="726"/>
                  <a:pt x="673" y="703"/>
                  <a:pt x="643" y="688"/>
                </a:cubicBezTo>
                <a:cubicBezTo>
                  <a:pt x="613" y="673"/>
                  <a:pt x="621" y="657"/>
                  <a:pt x="598" y="642"/>
                </a:cubicBezTo>
                <a:cubicBezTo>
                  <a:pt x="575" y="627"/>
                  <a:pt x="530" y="604"/>
                  <a:pt x="507" y="597"/>
                </a:cubicBezTo>
                <a:cubicBezTo>
                  <a:pt x="484" y="590"/>
                  <a:pt x="476" y="590"/>
                  <a:pt x="461" y="597"/>
                </a:cubicBezTo>
                <a:cubicBezTo>
                  <a:pt x="446" y="604"/>
                  <a:pt x="423" y="627"/>
                  <a:pt x="416" y="642"/>
                </a:cubicBezTo>
                <a:cubicBezTo>
                  <a:pt x="409" y="657"/>
                  <a:pt x="416" y="673"/>
                  <a:pt x="416" y="688"/>
                </a:cubicBezTo>
                <a:cubicBezTo>
                  <a:pt x="416" y="703"/>
                  <a:pt x="409" y="718"/>
                  <a:pt x="416" y="733"/>
                </a:cubicBezTo>
                <a:cubicBezTo>
                  <a:pt x="423" y="748"/>
                  <a:pt x="446" y="755"/>
                  <a:pt x="461" y="778"/>
                </a:cubicBezTo>
                <a:cubicBezTo>
                  <a:pt x="476" y="801"/>
                  <a:pt x="499" y="846"/>
                  <a:pt x="507" y="869"/>
                </a:cubicBezTo>
                <a:cubicBezTo>
                  <a:pt x="515" y="892"/>
                  <a:pt x="507" y="892"/>
                  <a:pt x="507" y="915"/>
                </a:cubicBezTo>
                <a:cubicBezTo>
                  <a:pt x="507" y="938"/>
                  <a:pt x="500" y="982"/>
                  <a:pt x="507" y="1005"/>
                </a:cubicBezTo>
                <a:cubicBezTo>
                  <a:pt x="514" y="1028"/>
                  <a:pt x="545" y="1028"/>
                  <a:pt x="552" y="1051"/>
                </a:cubicBezTo>
                <a:cubicBezTo>
                  <a:pt x="559" y="1074"/>
                  <a:pt x="552" y="1118"/>
                  <a:pt x="552" y="1141"/>
                </a:cubicBezTo>
                <a:cubicBezTo>
                  <a:pt x="552" y="1164"/>
                  <a:pt x="552" y="1172"/>
                  <a:pt x="552" y="1187"/>
                </a:cubicBezTo>
                <a:cubicBezTo>
                  <a:pt x="552" y="1202"/>
                  <a:pt x="552" y="1217"/>
                  <a:pt x="552" y="1232"/>
                </a:cubicBezTo>
                <a:cubicBezTo>
                  <a:pt x="552" y="1247"/>
                  <a:pt x="559" y="1270"/>
                  <a:pt x="552" y="1277"/>
                </a:cubicBezTo>
                <a:cubicBezTo>
                  <a:pt x="545" y="1284"/>
                  <a:pt x="537" y="1315"/>
                  <a:pt x="507" y="1277"/>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41" name="Freeform 13"/>
          <p:cNvSpPr>
            <a:spLocks/>
          </p:cNvSpPr>
          <p:nvPr/>
        </p:nvSpPr>
        <p:spPr bwMode="auto">
          <a:xfrm>
            <a:off x="3702050" y="846138"/>
            <a:ext cx="2001838" cy="1617662"/>
          </a:xfrm>
          <a:custGeom>
            <a:avLst/>
            <a:gdLst>
              <a:gd name="T0" fmla="*/ 371 w 938"/>
              <a:gd name="T1" fmla="*/ 824 h 831"/>
              <a:gd name="T2" fmla="*/ 371 w 938"/>
              <a:gd name="T3" fmla="*/ 734 h 831"/>
              <a:gd name="T4" fmla="*/ 326 w 938"/>
              <a:gd name="T5" fmla="*/ 643 h 831"/>
              <a:gd name="T6" fmla="*/ 190 w 938"/>
              <a:gd name="T7" fmla="*/ 552 h 831"/>
              <a:gd name="T8" fmla="*/ 144 w 938"/>
              <a:gd name="T9" fmla="*/ 461 h 831"/>
              <a:gd name="T10" fmla="*/ 99 w 938"/>
              <a:gd name="T11" fmla="*/ 371 h 831"/>
              <a:gd name="T12" fmla="*/ 53 w 938"/>
              <a:gd name="T13" fmla="*/ 325 h 831"/>
              <a:gd name="T14" fmla="*/ 53 w 938"/>
              <a:gd name="T15" fmla="*/ 235 h 831"/>
              <a:gd name="T16" fmla="*/ 8 w 938"/>
              <a:gd name="T17" fmla="*/ 189 h 831"/>
              <a:gd name="T18" fmla="*/ 99 w 938"/>
              <a:gd name="T19" fmla="*/ 99 h 831"/>
              <a:gd name="T20" fmla="*/ 144 w 938"/>
              <a:gd name="T21" fmla="*/ 8 h 831"/>
              <a:gd name="T22" fmla="*/ 190 w 938"/>
              <a:gd name="T23" fmla="*/ 53 h 831"/>
              <a:gd name="T24" fmla="*/ 280 w 938"/>
              <a:gd name="T25" fmla="*/ 189 h 831"/>
              <a:gd name="T26" fmla="*/ 371 w 938"/>
              <a:gd name="T27" fmla="*/ 235 h 831"/>
              <a:gd name="T28" fmla="*/ 552 w 938"/>
              <a:gd name="T29" fmla="*/ 325 h 831"/>
              <a:gd name="T30" fmla="*/ 734 w 938"/>
              <a:gd name="T31" fmla="*/ 371 h 831"/>
              <a:gd name="T32" fmla="*/ 825 w 938"/>
              <a:gd name="T33" fmla="*/ 461 h 831"/>
              <a:gd name="T34" fmla="*/ 870 w 938"/>
              <a:gd name="T35" fmla="*/ 552 h 831"/>
              <a:gd name="T36" fmla="*/ 915 w 938"/>
              <a:gd name="T37" fmla="*/ 643 h 831"/>
              <a:gd name="T38" fmla="*/ 915 w 938"/>
              <a:gd name="T39" fmla="*/ 688 h 831"/>
              <a:gd name="T40" fmla="*/ 779 w 938"/>
              <a:gd name="T41" fmla="*/ 688 h 831"/>
              <a:gd name="T42" fmla="*/ 643 w 938"/>
              <a:gd name="T43" fmla="*/ 734 h 831"/>
              <a:gd name="T44" fmla="*/ 507 w 938"/>
              <a:gd name="T45" fmla="*/ 779 h 831"/>
              <a:gd name="T46" fmla="*/ 371 w 938"/>
              <a:gd name="T47" fmla="*/ 824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8" h="831">
                <a:moveTo>
                  <a:pt x="371" y="824"/>
                </a:moveTo>
                <a:cubicBezTo>
                  <a:pt x="348" y="817"/>
                  <a:pt x="378" y="764"/>
                  <a:pt x="371" y="734"/>
                </a:cubicBezTo>
                <a:cubicBezTo>
                  <a:pt x="364" y="704"/>
                  <a:pt x="356" y="673"/>
                  <a:pt x="326" y="643"/>
                </a:cubicBezTo>
                <a:cubicBezTo>
                  <a:pt x="296" y="613"/>
                  <a:pt x="220" y="582"/>
                  <a:pt x="190" y="552"/>
                </a:cubicBezTo>
                <a:cubicBezTo>
                  <a:pt x="160" y="522"/>
                  <a:pt x="159" y="491"/>
                  <a:pt x="144" y="461"/>
                </a:cubicBezTo>
                <a:cubicBezTo>
                  <a:pt x="129" y="431"/>
                  <a:pt x="114" y="394"/>
                  <a:pt x="99" y="371"/>
                </a:cubicBezTo>
                <a:cubicBezTo>
                  <a:pt x="84" y="348"/>
                  <a:pt x="61" y="348"/>
                  <a:pt x="53" y="325"/>
                </a:cubicBezTo>
                <a:cubicBezTo>
                  <a:pt x="45" y="302"/>
                  <a:pt x="60" y="258"/>
                  <a:pt x="53" y="235"/>
                </a:cubicBezTo>
                <a:cubicBezTo>
                  <a:pt x="46" y="212"/>
                  <a:pt x="0" y="212"/>
                  <a:pt x="8" y="189"/>
                </a:cubicBezTo>
                <a:cubicBezTo>
                  <a:pt x="16" y="166"/>
                  <a:pt x="76" y="129"/>
                  <a:pt x="99" y="99"/>
                </a:cubicBezTo>
                <a:cubicBezTo>
                  <a:pt x="122" y="69"/>
                  <a:pt x="129" y="16"/>
                  <a:pt x="144" y="8"/>
                </a:cubicBezTo>
                <a:cubicBezTo>
                  <a:pt x="159" y="0"/>
                  <a:pt x="167" y="23"/>
                  <a:pt x="190" y="53"/>
                </a:cubicBezTo>
                <a:cubicBezTo>
                  <a:pt x="213" y="83"/>
                  <a:pt x="250" y="159"/>
                  <a:pt x="280" y="189"/>
                </a:cubicBezTo>
                <a:cubicBezTo>
                  <a:pt x="310" y="219"/>
                  <a:pt x="326" y="212"/>
                  <a:pt x="371" y="235"/>
                </a:cubicBezTo>
                <a:cubicBezTo>
                  <a:pt x="416" y="258"/>
                  <a:pt x="492" y="302"/>
                  <a:pt x="552" y="325"/>
                </a:cubicBezTo>
                <a:cubicBezTo>
                  <a:pt x="612" y="348"/>
                  <a:pt x="688" y="348"/>
                  <a:pt x="734" y="371"/>
                </a:cubicBezTo>
                <a:cubicBezTo>
                  <a:pt x="780" y="394"/>
                  <a:pt x="802" y="431"/>
                  <a:pt x="825" y="461"/>
                </a:cubicBezTo>
                <a:cubicBezTo>
                  <a:pt x="848" y="491"/>
                  <a:pt x="855" y="522"/>
                  <a:pt x="870" y="552"/>
                </a:cubicBezTo>
                <a:cubicBezTo>
                  <a:pt x="885" y="582"/>
                  <a:pt x="908" y="620"/>
                  <a:pt x="915" y="643"/>
                </a:cubicBezTo>
                <a:cubicBezTo>
                  <a:pt x="922" y="666"/>
                  <a:pt x="938" y="681"/>
                  <a:pt x="915" y="688"/>
                </a:cubicBezTo>
                <a:cubicBezTo>
                  <a:pt x="892" y="695"/>
                  <a:pt x="824" y="680"/>
                  <a:pt x="779" y="688"/>
                </a:cubicBezTo>
                <a:cubicBezTo>
                  <a:pt x="734" y="696"/>
                  <a:pt x="688" y="719"/>
                  <a:pt x="643" y="734"/>
                </a:cubicBezTo>
                <a:cubicBezTo>
                  <a:pt x="598" y="749"/>
                  <a:pt x="552" y="764"/>
                  <a:pt x="507" y="779"/>
                </a:cubicBezTo>
                <a:cubicBezTo>
                  <a:pt x="462" y="794"/>
                  <a:pt x="394" y="831"/>
                  <a:pt x="371" y="824"/>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42" name="WordArt 14"/>
          <p:cNvSpPr>
            <a:spLocks noChangeArrowheads="1" noChangeShapeType="1" noTextEdit="1"/>
          </p:cNvSpPr>
          <p:nvPr/>
        </p:nvSpPr>
        <p:spPr bwMode="auto">
          <a:xfrm>
            <a:off x="6870701" y="260350"/>
            <a:ext cx="3159125" cy="7127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b="1" kern="10">
                <a:ln w="9525">
                  <a:solidFill>
                    <a:srgbClr val="CC3300"/>
                  </a:solidFill>
                  <a:round/>
                  <a:headEnd/>
                  <a:tailEnd/>
                </a:ln>
                <a:gradFill rotWithShape="1">
                  <a:gsLst>
                    <a:gs pos="0">
                      <a:srgbClr val="CC3300"/>
                    </a:gs>
                    <a:gs pos="100000">
                      <a:schemeClr val="tx1"/>
                    </a:gs>
                  </a:gsLst>
                  <a:lin ang="5400000" scaled="1"/>
                </a:gradFill>
              </a:rPr>
              <a:t>Geographical Distribution of</a:t>
            </a:r>
            <a:endParaRPr lang="ar-SA" sz="3600" b="1" kern="10">
              <a:ln w="9525">
                <a:solidFill>
                  <a:srgbClr val="CC3300"/>
                </a:solidFill>
                <a:round/>
                <a:headEnd/>
                <a:tailEnd/>
              </a:ln>
              <a:gradFill rotWithShape="1">
                <a:gsLst>
                  <a:gs pos="0">
                    <a:srgbClr val="CC3300"/>
                  </a:gs>
                  <a:gs pos="100000">
                    <a:schemeClr val="tx1"/>
                  </a:gs>
                </a:gsLst>
                <a:lin ang="5400000" scaled="1"/>
              </a:gradFill>
            </a:endParaRPr>
          </a:p>
        </p:txBody>
      </p:sp>
      <p:sp>
        <p:nvSpPr>
          <p:cNvPr id="124943" name="Freeform 15"/>
          <p:cNvSpPr>
            <a:spLocks/>
          </p:cNvSpPr>
          <p:nvPr/>
        </p:nvSpPr>
        <p:spPr bwMode="auto">
          <a:xfrm>
            <a:off x="4654551" y="4276725"/>
            <a:ext cx="1001713" cy="941388"/>
          </a:xfrm>
          <a:custGeom>
            <a:avLst/>
            <a:gdLst>
              <a:gd name="T0" fmla="*/ 188 w 287"/>
              <a:gd name="T1" fmla="*/ 15 h 477"/>
              <a:gd name="T2" fmla="*/ 188 w 287"/>
              <a:gd name="T3" fmla="*/ 106 h 477"/>
              <a:gd name="T4" fmla="*/ 143 w 287"/>
              <a:gd name="T5" fmla="*/ 151 h 477"/>
              <a:gd name="T6" fmla="*/ 97 w 287"/>
              <a:gd name="T7" fmla="*/ 242 h 477"/>
              <a:gd name="T8" fmla="*/ 7 w 287"/>
              <a:gd name="T9" fmla="*/ 333 h 477"/>
              <a:gd name="T10" fmla="*/ 52 w 287"/>
              <a:gd name="T11" fmla="*/ 424 h 477"/>
              <a:gd name="T12" fmla="*/ 143 w 287"/>
              <a:gd name="T13" fmla="*/ 469 h 477"/>
              <a:gd name="T14" fmla="*/ 188 w 287"/>
              <a:gd name="T15" fmla="*/ 378 h 477"/>
              <a:gd name="T16" fmla="*/ 233 w 287"/>
              <a:gd name="T17" fmla="*/ 378 h 477"/>
              <a:gd name="T18" fmla="*/ 279 w 287"/>
              <a:gd name="T19" fmla="*/ 242 h 477"/>
              <a:gd name="T20" fmla="*/ 279 w 287"/>
              <a:gd name="T21" fmla="*/ 151 h 477"/>
              <a:gd name="T22" fmla="*/ 279 w 287"/>
              <a:gd name="T23" fmla="*/ 106 h 477"/>
              <a:gd name="T24" fmla="*/ 233 w 287"/>
              <a:gd name="T25" fmla="*/ 15 h 477"/>
              <a:gd name="T26" fmla="*/ 188 w 287"/>
              <a:gd name="T27" fmla="*/ 1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7" h="477">
                <a:moveTo>
                  <a:pt x="188" y="15"/>
                </a:moveTo>
                <a:cubicBezTo>
                  <a:pt x="181" y="30"/>
                  <a:pt x="195" y="83"/>
                  <a:pt x="188" y="106"/>
                </a:cubicBezTo>
                <a:cubicBezTo>
                  <a:pt x="181" y="129"/>
                  <a:pt x="158" y="128"/>
                  <a:pt x="143" y="151"/>
                </a:cubicBezTo>
                <a:cubicBezTo>
                  <a:pt x="128" y="174"/>
                  <a:pt x="120" y="212"/>
                  <a:pt x="97" y="242"/>
                </a:cubicBezTo>
                <a:cubicBezTo>
                  <a:pt x="74" y="272"/>
                  <a:pt x="14" y="303"/>
                  <a:pt x="7" y="333"/>
                </a:cubicBezTo>
                <a:cubicBezTo>
                  <a:pt x="0" y="363"/>
                  <a:pt x="29" y="401"/>
                  <a:pt x="52" y="424"/>
                </a:cubicBezTo>
                <a:cubicBezTo>
                  <a:pt x="75" y="447"/>
                  <a:pt x="120" y="477"/>
                  <a:pt x="143" y="469"/>
                </a:cubicBezTo>
                <a:cubicBezTo>
                  <a:pt x="166" y="461"/>
                  <a:pt x="173" y="393"/>
                  <a:pt x="188" y="378"/>
                </a:cubicBezTo>
                <a:cubicBezTo>
                  <a:pt x="203" y="363"/>
                  <a:pt x="218" y="401"/>
                  <a:pt x="233" y="378"/>
                </a:cubicBezTo>
                <a:cubicBezTo>
                  <a:pt x="248" y="355"/>
                  <a:pt x="271" y="280"/>
                  <a:pt x="279" y="242"/>
                </a:cubicBezTo>
                <a:cubicBezTo>
                  <a:pt x="287" y="204"/>
                  <a:pt x="279" y="174"/>
                  <a:pt x="279" y="151"/>
                </a:cubicBezTo>
                <a:cubicBezTo>
                  <a:pt x="279" y="128"/>
                  <a:pt x="287" y="129"/>
                  <a:pt x="279" y="106"/>
                </a:cubicBezTo>
                <a:cubicBezTo>
                  <a:pt x="271" y="83"/>
                  <a:pt x="248" y="30"/>
                  <a:pt x="233" y="15"/>
                </a:cubicBezTo>
                <a:cubicBezTo>
                  <a:pt x="218" y="0"/>
                  <a:pt x="195" y="0"/>
                  <a:pt x="188" y="15"/>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44" name="Oval 16"/>
          <p:cNvSpPr>
            <a:spLocks noChangeArrowheads="1"/>
          </p:cNvSpPr>
          <p:nvPr/>
        </p:nvSpPr>
        <p:spPr bwMode="auto">
          <a:xfrm>
            <a:off x="6545263" y="3749675"/>
            <a:ext cx="215900" cy="215900"/>
          </a:xfrm>
          <a:prstGeom prst="ellipse">
            <a:avLst/>
          </a:prstGeom>
          <a:solidFill>
            <a:srgbClr val="CC33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24945" name="Text Box 17"/>
          <p:cNvSpPr txBox="1">
            <a:spLocks noChangeArrowheads="1"/>
          </p:cNvSpPr>
          <p:nvPr/>
        </p:nvSpPr>
        <p:spPr bwMode="auto">
          <a:xfrm>
            <a:off x="6773863" y="3705225"/>
            <a:ext cx="8368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Riyadh</a:t>
            </a:r>
          </a:p>
        </p:txBody>
      </p:sp>
      <p:sp>
        <p:nvSpPr>
          <p:cNvPr id="124946" name="Text Box 18"/>
          <p:cNvSpPr txBox="1">
            <a:spLocks noChangeArrowheads="1"/>
          </p:cNvSpPr>
          <p:nvPr/>
        </p:nvSpPr>
        <p:spPr bwMode="auto">
          <a:xfrm>
            <a:off x="6037264" y="2865438"/>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Qaseem</a:t>
            </a:r>
          </a:p>
        </p:txBody>
      </p:sp>
      <p:sp>
        <p:nvSpPr>
          <p:cNvPr id="124947" name="Text Box 19"/>
          <p:cNvSpPr txBox="1">
            <a:spLocks noChangeArrowheads="1"/>
          </p:cNvSpPr>
          <p:nvPr/>
        </p:nvSpPr>
        <p:spPr bwMode="auto">
          <a:xfrm>
            <a:off x="4427538" y="960438"/>
            <a:ext cx="10663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Northern</a:t>
            </a:r>
          </a:p>
        </p:txBody>
      </p:sp>
      <p:sp>
        <p:nvSpPr>
          <p:cNvPr id="124948" name="Text Box 20"/>
          <p:cNvSpPr txBox="1">
            <a:spLocks noChangeArrowheads="1"/>
          </p:cNvSpPr>
          <p:nvPr/>
        </p:nvSpPr>
        <p:spPr bwMode="auto">
          <a:xfrm>
            <a:off x="4156076" y="1593850"/>
            <a:ext cx="8306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Al-jouf</a:t>
            </a:r>
          </a:p>
        </p:txBody>
      </p:sp>
      <p:sp>
        <p:nvSpPr>
          <p:cNvPr id="124949" name="Text Box 21"/>
          <p:cNvSpPr txBox="1">
            <a:spLocks noChangeArrowheads="1"/>
          </p:cNvSpPr>
          <p:nvPr/>
        </p:nvSpPr>
        <p:spPr bwMode="auto">
          <a:xfrm>
            <a:off x="5187951" y="2625725"/>
            <a:ext cx="5565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Hail</a:t>
            </a:r>
          </a:p>
        </p:txBody>
      </p:sp>
      <p:sp>
        <p:nvSpPr>
          <p:cNvPr id="124950" name="Text Box 22"/>
          <p:cNvSpPr txBox="1">
            <a:spLocks noChangeArrowheads="1"/>
          </p:cNvSpPr>
          <p:nvPr/>
        </p:nvSpPr>
        <p:spPr bwMode="auto">
          <a:xfrm>
            <a:off x="2800351" y="1844675"/>
            <a:ext cx="8757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Tabouk</a:t>
            </a:r>
          </a:p>
        </p:txBody>
      </p:sp>
      <p:sp>
        <p:nvSpPr>
          <p:cNvPr id="124951" name="Text Box 23"/>
          <p:cNvSpPr txBox="1">
            <a:spLocks noChangeArrowheads="1"/>
          </p:cNvSpPr>
          <p:nvPr/>
        </p:nvSpPr>
        <p:spPr bwMode="auto">
          <a:xfrm>
            <a:off x="3830639" y="3403600"/>
            <a:ext cx="9188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Medina</a:t>
            </a:r>
          </a:p>
        </p:txBody>
      </p:sp>
      <p:sp>
        <p:nvSpPr>
          <p:cNvPr id="124952" name="Text Box 24"/>
          <p:cNvSpPr txBox="1">
            <a:spLocks noChangeArrowheads="1"/>
          </p:cNvSpPr>
          <p:nvPr/>
        </p:nvSpPr>
        <p:spPr bwMode="auto">
          <a:xfrm>
            <a:off x="4133850" y="4191000"/>
            <a:ext cx="9560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Makkah</a:t>
            </a:r>
          </a:p>
        </p:txBody>
      </p:sp>
      <p:sp>
        <p:nvSpPr>
          <p:cNvPr id="124953" name="Text Box 25"/>
          <p:cNvSpPr txBox="1">
            <a:spLocks noChangeArrowheads="1"/>
          </p:cNvSpPr>
          <p:nvPr/>
        </p:nvSpPr>
        <p:spPr bwMode="auto">
          <a:xfrm>
            <a:off x="4848226" y="4708525"/>
            <a:ext cx="6655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Baha</a:t>
            </a:r>
          </a:p>
        </p:txBody>
      </p:sp>
      <p:sp>
        <p:nvSpPr>
          <p:cNvPr id="124954" name="Text Box 26"/>
          <p:cNvSpPr txBox="1">
            <a:spLocks noChangeArrowheads="1"/>
          </p:cNvSpPr>
          <p:nvPr/>
        </p:nvSpPr>
        <p:spPr bwMode="auto">
          <a:xfrm>
            <a:off x="5608638" y="5084763"/>
            <a:ext cx="7280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Aseer</a:t>
            </a:r>
          </a:p>
        </p:txBody>
      </p:sp>
      <p:sp>
        <p:nvSpPr>
          <p:cNvPr id="124955" name="Text Box 27"/>
          <p:cNvSpPr txBox="1">
            <a:spLocks noChangeArrowheads="1"/>
          </p:cNvSpPr>
          <p:nvPr/>
        </p:nvSpPr>
        <p:spPr bwMode="auto">
          <a:xfrm>
            <a:off x="5892801" y="5588000"/>
            <a:ext cx="7010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Jazan</a:t>
            </a:r>
          </a:p>
        </p:txBody>
      </p:sp>
      <p:sp>
        <p:nvSpPr>
          <p:cNvPr id="124956" name="AutoShape 28"/>
          <p:cNvSpPr>
            <a:spLocks noChangeArrowheads="1"/>
          </p:cNvSpPr>
          <p:nvPr/>
        </p:nvSpPr>
        <p:spPr bwMode="auto">
          <a:xfrm>
            <a:off x="2643189" y="5013325"/>
            <a:ext cx="896937" cy="1208088"/>
          </a:xfrm>
          <a:prstGeom prst="star4">
            <a:avLst>
              <a:gd name="adj" fmla="val 12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24957" name="Oval 29"/>
          <p:cNvSpPr>
            <a:spLocks noChangeArrowheads="1"/>
          </p:cNvSpPr>
          <p:nvPr/>
        </p:nvSpPr>
        <p:spPr bwMode="auto">
          <a:xfrm>
            <a:off x="2849564" y="5373689"/>
            <a:ext cx="509587" cy="579437"/>
          </a:xfrm>
          <a:prstGeom prst="ellipse">
            <a:avLst/>
          </a:prstGeom>
          <a:solidFill>
            <a:srgbClr val="006699"/>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sp>
        <p:nvSpPr>
          <p:cNvPr id="124958" name="WordArt 30"/>
          <p:cNvSpPr>
            <a:spLocks noChangeArrowheads="1" noChangeShapeType="1" noTextEdit="1"/>
          </p:cNvSpPr>
          <p:nvPr/>
        </p:nvSpPr>
        <p:spPr bwMode="auto">
          <a:xfrm>
            <a:off x="2992439" y="5543551"/>
            <a:ext cx="211137" cy="2651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a:ln w="9525">
                  <a:solidFill>
                    <a:schemeClr val="bg1"/>
                  </a:solidFill>
                  <a:round/>
                  <a:headEnd/>
                  <a:tailEnd/>
                </a:ln>
                <a:solidFill>
                  <a:schemeClr val="bg1"/>
                </a:solidFill>
                <a:latin typeface="Arial Black" panose="020B0A04020102020204" pitchFamily="34" charset="0"/>
              </a:rPr>
              <a:t>N</a:t>
            </a:r>
            <a:endParaRPr lang="ar-SA" sz="3600" kern="10">
              <a:ln w="9525">
                <a:solidFill>
                  <a:schemeClr val="bg1"/>
                </a:solidFill>
                <a:round/>
                <a:headEnd/>
                <a:tailEnd/>
              </a:ln>
              <a:solidFill>
                <a:schemeClr val="bg1"/>
              </a:solidFill>
              <a:latin typeface="Arial Black" panose="020B0A04020102020204" pitchFamily="34" charset="0"/>
            </a:endParaRPr>
          </a:p>
        </p:txBody>
      </p:sp>
      <p:sp>
        <p:nvSpPr>
          <p:cNvPr id="124959" name="Freeform 31"/>
          <p:cNvSpPr>
            <a:spLocks/>
          </p:cNvSpPr>
          <p:nvPr/>
        </p:nvSpPr>
        <p:spPr bwMode="auto">
          <a:xfrm>
            <a:off x="6540501" y="4641850"/>
            <a:ext cx="1571625" cy="1511300"/>
          </a:xfrm>
          <a:custGeom>
            <a:avLst/>
            <a:gdLst>
              <a:gd name="T0" fmla="*/ 211 w 990"/>
              <a:gd name="T1" fmla="*/ 30 h 952"/>
              <a:gd name="T2" fmla="*/ 529 w 990"/>
              <a:gd name="T3" fmla="*/ 75 h 952"/>
              <a:gd name="T4" fmla="*/ 755 w 990"/>
              <a:gd name="T5" fmla="*/ 121 h 952"/>
              <a:gd name="T6" fmla="*/ 891 w 990"/>
              <a:gd name="T7" fmla="*/ 75 h 952"/>
              <a:gd name="T8" fmla="*/ 982 w 990"/>
              <a:gd name="T9" fmla="*/ 75 h 952"/>
              <a:gd name="T10" fmla="*/ 937 w 990"/>
              <a:gd name="T11" fmla="*/ 348 h 952"/>
              <a:gd name="T12" fmla="*/ 937 w 990"/>
              <a:gd name="T13" fmla="*/ 438 h 952"/>
              <a:gd name="T14" fmla="*/ 891 w 990"/>
              <a:gd name="T15" fmla="*/ 665 h 952"/>
              <a:gd name="T16" fmla="*/ 801 w 990"/>
              <a:gd name="T17" fmla="*/ 937 h 952"/>
              <a:gd name="T18" fmla="*/ 665 w 990"/>
              <a:gd name="T19" fmla="*/ 756 h 952"/>
              <a:gd name="T20" fmla="*/ 529 w 990"/>
              <a:gd name="T21" fmla="*/ 620 h 952"/>
              <a:gd name="T22" fmla="*/ 392 w 990"/>
              <a:gd name="T23" fmla="*/ 620 h 952"/>
              <a:gd name="T24" fmla="*/ 392 w 990"/>
              <a:gd name="T25" fmla="*/ 529 h 952"/>
              <a:gd name="T26" fmla="*/ 256 w 990"/>
              <a:gd name="T27" fmla="*/ 438 h 952"/>
              <a:gd name="T28" fmla="*/ 30 w 990"/>
              <a:gd name="T29" fmla="*/ 393 h 952"/>
              <a:gd name="T30" fmla="*/ 75 w 990"/>
              <a:gd name="T31" fmla="*/ 257 h 952"/>
              <a:gd name="T32" fmla="*/ 256 w 990"/>
              <a:gd name="T33" fmla="*/ 257 h 952"/>
              <a:gd name="T34" fmla="*/ 211 w 990"/>
              <a:gd name="T35" fmla="*/ 3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0" h="952">
                <a:moveTo>
                  <a:pt x="211" y="30"/>
                </a:moveTo>
                <a:cubicBezTo>
                  <a:pt x="257" y="0"/>
                  <a:pt x="438" y="60"/>
                  <a:pt x="529" y="75"/>
                </a:cubicBezTo>
                <a:cubicBezTo>
                  <a:pt x="620" y="90"/>
                  <a:pt x="695" y="121"/>
                  <a:pt x="755" y="121"/>
                </a:cubicBezTo>
                <a:cubicBezTo>
                  <a:pt x="815" y="121"/>
                  <a:pt x="853" y="83"/>
                  <a:pt x="891" y="75"/>
                </a:cubicBezTo>
                <a:cubicBezTo>
                  <a:pt x="929" y="67"/>
                  <a:pt x="974" y="30"/>
                  <a:pt x="982" y="75"/>
                </a:cubicBezTo>
                <a:cubicBezTo>
                  <a:pt x="990" y="120"/>
                  <a:pt x="945" y="287"/>
                  <a:pt x="937" y="348"/>
                </a:cubicBezTo>
                <a:cubicBezTo>
                  <a:pt x="929" y="409"/>
                  <a:pt x="945" y="385"/>
                  <a:pt x="937" y="438"/>
                </a:cubicBezTo>
                <a:cubicBezTo>
                  <a:pt x="929" y="491"/>
                  <a:pt x="914" y="582"/>
                  <a:pt x="891" y="665"/>
                </a:cubicBezTo>
                <a:cubicBezTo>
                  <a:pt x="868" y="748"/>
                  <a:pt x="839" y="922"/>
                  <a:pt x="801" y="937"/>
                </a:cubicBezTo>
                <a:cubicBezTo>
                  <a:pt x="763" y="952"/>
                  <a:pt x="710" y="809"/>
                  <a:pt x="665" y="756"/>
                </a:cubicBezTo>
                <a:cubicBezTo>
                  <a:pt x="620" y="703"/>
                  <a:pt x="575" y="643"/>
                  <a:pt x="529" y="620"/>
                </a:cubicBezTo>
                <a:cubicBezTo>
                  <a:pt x="483" y="597"/>
                  <a:pt x="415" y="635"/>
                  <a:pt x="392" y="620"/>
                </a:cubicBezTo>
                <a:cubicBezTo>
                  <a:pt x="369" y="605"/>
                  <a:pt x="415" y="559"/>
                  <a:pt x="392" y="529"/>
                </a:cubicBezTo>
                <a:cubicBezTo>
                  <a:pt x="369" y="499"/>
                  <a:pt x="316" y="461"/>
                  <a:pt x="256" y="438"/>
                </a:cubicBezTo>
                <a:cubicBezTo>
                  <a:pt x="196" y="415"/>
                  <a:pt x="60" y="423"/>
                  <a:pt x="30" y="393"/>
                </a:cubicBezTo>
                <a:cubicBezTo>
                  <a:pt x="0" y="363"/>
                  <a:pt x="38" y="280"/>
                  <a:pt x="75" y="257"/>
                </a:cubicBezTo>
                <a:cubicBezTo>
                  <a:pt x="112" y="234"/>
                  <a:pt x="241" y="295"/>
                  <a:pt x="256" y="257"/>
                </a:cubicBezTo>
                <a:cubicBezTo>
                  <a:pt x="271" y="219"/>
                  <a:pt x="165" y="60"/>
                  <a:pt x="211" y="30"/>
                </a:cubicBezTo>
                <a:close/>
              </a:path>
            </a:pathLst>
          </a:custGeom>
          <a:solidFill>
            <a:srgbClr val="E3B158"/>
          </a:solidFill>
          <a:ln w="9525">
            <a:solidFill>
              <a:srgbClr val="292929"/>
            </a:solidFill>
            <a:round/>
            <a:headEnd/>
            <a:tailEnd/>
          </a:ln>
          <a:effectLst>
            <a:prstShdw prst="shdw18" dist="17961" dir="13500000">
              <a:srgbClr val="292929">
                <a:gamma/>
                <a:shade val="60000"/>
                <a:invGamma/>
              </a:srgbClr>
            </a:prstShdw>
          </a:effectLst>
        </p:spPr>
        <p:txBody>
          <a:bodyPr/>
          <a:lstStyle/>
          <a:p>
            <a:endParaRPr lang="ar-SA"/>
          </a:p>
        </p:txBody>
      </p:sp>
      <p:sp>
        <p:nvSpPr>
          <p:cNvPr id="124960" name="Freeform 32"/>
          <p:cNvSpPr>
            <a:spLocks/>
          </p:cNvSpPr>
          <p:nvPr/>
        </p:nvSpPr>
        <p:spPr bwMode="auto">
          <a:xfrm>
            <a:off x="7131050" y="1943100"/>
            <a:ext cx="2889250" cy="4248150"/>
          </a:xfrm>
          <a:custGeom>
            <a:avLst/>
            <a:gdLst>
              <a:gd name="T0" fmla="*/ 15 w 1246"/>
              <a:gd name="T1" fmla="*/ 212 h 1542"/>
              <a:gd name="T2" fmla="*/ 105 w 1246"/>
              <a:gd name="T3" fmla="*/ 30 h 1542"/>
              <a:gd name="T4" fmla="*/ 241 w 1246"/>
              <a:gd name="T5" fmla="*/ 30 h 1542"/>
              <a:gd name="T6" fmla="*/ 332 w 1246"/>
              <a:gd name="T7" fmla="*/ 30 h 1542"/>
              <a:gd name="T8" fmla="*/ 332 w 1246"/>
              <a:gd name="T9" fmla="*/ 121 h 1542"/>
              <a:gd name="T10" fmla="*/ 423 w 1246"/>
              <a:gd name="T11" fmla="*/ 121 h 1542"/>
              <a:gd name="T12" fmla="*/ 514 w 1246"/>
              <a:gd name="T13" fmla="*/ 212 h 1542"/>
              <a:gd name="T14" fmla="*/ 604 w 1246"/>
              <a:gd name="T15" fmla="*/ 348 h 1542"/>
              <a:gd name="T16" fmla="*/ 650 w 1246"/>
              <a:gd name="T17" fmla="*/ 484 h 1542"/>
              <a:gd name="T18" fmla="*/ 740 w 1246"/>
              <a:gd name="T19" fmla="*/ 620 h 1542"/>
              <a:gd name="T20" fmla="*/ 831 w 1246"/>
              <a:gd name="T21" fmla="*/ 711 h 1542"/>
              <a:gd name="T22" fmla="*/ 1013 w 1246"/>
              <a:gd name="T23" fmla="*/ 801 h 1542"/>
              <a:gd name="T24" fmla="*/ 1194 w 1246"/>
              <a:gd name="T25" fmla="*/ 801 h 1542"/>
              <a:gd name="T26" fmla="*/ 1239 w 1246"/>
              <a:gd name="T27" fmla="*/ 892 h 1542"/>
              <a:gd name="T28" fmla="*/ 1239 w 1246"/>
              <a:gd name="T29" fmla="*/ 1028 h 1542"/>
              <a:gd name="T30" fmla="*/ 1194 w 1246"/>
              <a:gd name="T31" fmla="*/ 1119 h 1542"/>
              <a:gd name="T32" fmla="*/ 1058 w 1246"/>
              <a:gd name="T33" fmla="*/ 1210 h 1542"/>
              <a:gd name="T34" fmla="*/ 740 w 1246"/>
              <a:gd name="T35" fmla="*/ 1300 h 1542"/>
              <a:gd name="T36" fmla="*/ 559 w 1246"/>
              <a:gd name="T37" fmla="*/ 1300 h 1542"/>
              <a:gd name="T38" fmla="*/ 423 w 1246"/>
              <a:gd name="T39" fmla="*/ 1391 h 1542"/>
              <a:gd name="T40" fmla="*/ 287 w 1246"/>
              <a:gd name="T41" fmla="*/ 1527 h 1542"/>
              <a:gd name="T42" fmla="*/ 332 w 1246"/>
              <a:gd name="T43" fmla="*/ 1300 h 1542"/>
              <a:gd name="T44" fmla="*/ 377 w 1246"/>
              <a:gd name="T45" fmla="*/ 1028 h 1542"/>
              <a:gd name="T46" fmla="*/ 377 w 1246"/>
              <a:gd name="T47" fmla="*/ 711 h 1542"/>
              <a:gd name="T48" fmla="*/ 377 w 1246"/>
              <a:gd name="T49" fmla="*/ 620 h 1542"/>
              <a:gd name="T50" fmla="*/ 332 w 1246"/>
              <a:gd name="T51" fmla="*/ 529 h 1542"/>
              <a:gd name="T52" fmla="*/ 332 w 1246"/>
              <a:gd name="T53" fmla="*/ 348 h 1542"/>
              <a:gd name="T54" fmla="*/ 196 w 1246"/>
              <a:gd name="T55" fmla="*/ 303 h 1542"/>
              <a:gd name="T56" fmla="*/ 15 w 1246"/>
              <a:gd name="T57" fmla="*/ 212 h 1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46" h="1542">
                <a:moveTo>
                  <a:pt x="15" y="212"/>
                </a:moveTo>
                <a:cubicBezTo>
                  <a:pt x="0" y="167"/>
                  <a:pt x="68" y="60"/>
                  <a:pt x="105" y="30"/>
                </a:cubicBezTo>
                <a:cubicBezTo>
                  <a:pt x="142" y="0"/>
                  <a:pt x="203" y="30"/>
                  <a:pt x="241" y="30"/>
                </a:cubicBezTo>
                <a:cubicBezTo>
                  <a:pt x="279" y="30"/>
                  <a:pt x="317" y="15"/>
                  <a:pt x="332" y="30"/>
                </a:cubicBezTo>
                <a:cubicBezTo>
                  <a:pt x="347" y="45"/>
                  <a:pt x="317" y="106"/>
                  <a:pt x="332" y="121"/>
                </a:cubicBezTo>
                <a:cubicBezTo>
                  <a:pt x="347" y="136"/>
                  <a:pt x="393" y="106"/>
                  <a:pt x="423" y="121"/>
                </a:cubicBezTo>
                <a:cubicBezTo>
                  <a:pt x="453" y="136"/>
                  <a:pt x="484" y="174"/>
                  <a:pt x="514" y="212"/>
                </a:cubicBezTo>
                <a:cubicBezTo>
                  <a:pt x="544" y="250"/>
                  <a:pt x="581" y="303"/>
                  <a:pt x="604" y="348"/>
                </a:cubicBezTo>
                <a:cubicBezTo>
                  <a:pt x="627" y="393"/>
                  <a:pt x="627" y="439"/>
                  <a:pt x="650" y="484"/>
                </a:cubicBezTo>
                <a:cubicBezTo>
                  <a:pt x="673" y="529"/>
                  <a:pt x="710" y="582"/>
                  <a:pt x="740" y="620"/>
                </a:cubicBezTo>
                <a:cubicBezTo>
                  <a:pt x="770" y="658"/>
                  <a:pt x="786" y="681"/>
                  <a:pt x="831" y="711"/>
                </a:cubicBezTo>
                <a:cubicBezTo>
                  <a:pt x="876" y="741"/>
                  <a:pt x="953" y="786"/>
                  <a:pt x="1013" y="801"/>
                </a:cubicBezTo>
                <a:cubicBezTo>
                  <a:pt x="1073" y="816"/>
                  <a:pt x="1156" y="786"/>
                  <a:pt x="1194" y="801"/>
                </a:cubicBezTo>
                <a:cubicBezTo>
                  <a:pt x="1232" y="816"/>
                  <a:pt x="1232" y="854"/>
                  <a:pt x="1239" y="892"/>
                </a:cubicBezTo>
                <a:cubicBezTo>
                  <a:pt x="1246" y="930"/>
                  <a:pt x="1246" y="990"/>
                  <a:pt x="1239" y="1028"/>
                </a:cubicBezTo>
                <a:cubicBezTo>
                  <a:pt x="1232" y="1066"/>
                  <a:pt x="1224" y="1089"/>
                  <a:pt x="1194" y="1119"/>
                </a:cubicBezTo>
                <a:cubicBezTo>
                  <a:pt x="1164" y="1149"/>
                  <a:pt x="1134" y="1180"/>
                  <a:pt x="1058" y="1210"/>
                </a:cubicBezTo>
                <a:cubicBezTo>
                  <a:pt x="982" y="1240"/>
                  <a:pt x="823" y="1285"/>
                  <a:pt x="740" y="1300"/>
                </a:cubicBezTo>
                <a:cubicBezTo>
                  <a:pt x="657" y="1315"/>
                  <a:pt x="612" y="1285"/>
                  <a:pt x="559" y="1300"/>
                </a:cubicBezTo>
                <a:cubicBezTo>
                  <a:pt x="506" y="1315"/>
                  <a:pt x="468" y="1353"/>
                  <a:pt x="423" y="1391"/>
                </a:cubicBezTo>
                <a:cubicBezTo>
                  <a:pt x="378" y="1429"/>
                  <a:pt x="302" y="1542"/>
                  <a:pt x="287" y="1527"/>
                </a:cubicBezTo>
                <a:cubicBezTo>
                  <a:pt x="272" y="1512"/>
                  <a:pt x="317" y="1383"/>
                  <a:pt x="332" y="1300"/>
                </a:cubicBezTo>
                <a:cubicBezTo>
                  <a:pt x="347" y="1217"/>
                  <a:pt x="370" y="1126"/>
                  <a:pt x="377" y="1028"/>
                </a:cubicBezTo>
                <a:cubicBezTo>
                  <a:pt x="384" y="930"/>
                  <a:pt x="377" y="779"/>
                  <a:pt x="377" y="711"/>
                </a:cubicBezTo>
                <a:cubicBezTo>
                  <a:pt x="377" y="643"/>
                  <a:pt x="384" y="650"/>
                  <a:pt x="377" y="620"/>
                </a:cubicBezTo>
                <a:cubicBezTo>
                  <a:pt x="370" y="590"/>
                  <a:pt x="339" y="574"/>
                  <a:pt x="332" y="529"/>
                </a:cubicBezTo>
                <a:cubicBezTo>
                  <a:pt x="325" y="484"/>
                  <a:pt x="355" y="385"/>
                  <a:pt x="332" y="348"/>
                </a:cubicBezTo>
                <a:cubicBezTo>
                  <a:pt x="309" y="311"/>
                  <a:pt x="241" y="318"/>
                  <a:pt x="196" y="303"/>
                </a:cubicBezTo>
                <a:cubicBezTo>
                  <a:pt x="151" y="288"/>
                  <a:pt x="30" y="257"/>
                  <a:pt x="15" y="212"/>
                </a:cubicBezTo>
                <a:close/>
              </a:path>
            </a:pathLst>
          </a:custGeom>
          <a:solidFill>
            <a:srgbClr val="E3B158"/>
          </a:solidFill>
          <a:ln w="9525">
            <a:solidFill>
              <a:srgbClr val="292929"/>
            </a:solidFill>
            <a:round/>
            <a:headEnd/>
            <a:tailEnd/>
          </a:ln>
          <a:effectLst/>
          <a:extLst>
            <a:ext uri="{AF507438-7753-43E0-B8FC-AC1667EBCBE1}">
              <a14:hiddenEffects xmlns:a14="http://schemas.microsoft.com/office/drawing/2010/main">
                <a:effectLst>
                  <a:outerShdw dist="17961" dir="2700000" algn="ctr" rotWithShape="0">
                    <a:srgbClr val="292929">
                      <a:gamma/>
                      <a:shade val="60000"/>
                      <a:invGamma/>
                    </a:srgbClr>
                  </a:outerShdw>
                </a:effectLst>
              </a14:hiddenEffects>
            </a:ext>
          </a:extLst>
        </p:spPr>
        <p:txBody>
          <a:bodyPr/>
          <a:lstStyle/>
          <a:p>
            <a:endParaRPr lang="ar-SA"/>
          </a:p>
        </p:txBody>
      </p:sp>
      <p:sp>
        <p:nvSpPr>
          <p:cNvPr id="124961" name="Text Box 33"/>
          <p:cNvSpPr txBox="1">
            <a:spLocks noChangeArrowheads="1"/>
          </p:cNvSpPr>
          <p:nvPr/>
        </p:nvSpPr>
        <p:spPr bwMode="auto">
          <a:xfrm>
            <a:off x="8118475" y="4629150"/>
            <a:ext cx="894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Eastern</a:t>
            </a:r>
          </a:p>
        </p:txBody>
      </p:sp>
      <p:sp>
        <p:nvSpPr>
          <p:cNvPr id="124962" name="Text Box 34"/>
          <p:cNvSpPr txBox="1">
            <a:spLocks noChangeArrowheads="1"/>
          </p:cNvSpPr>
          <p:nvPr/>
        </p:nvSpPr>
        <p:spPr bwMode="auto">
          <a:xfrm>
            <a:off x="6972300" y="4940300"/>
            <a:ext cx="8240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a:r>
              <a:rPr lang="en-US" altLang="ar-SA" b="1"/>
              <a:t>Najran</a:t>
            </a:r>
          </a:p>
        </p:txBody>
      </p:sp>
      <p:sp>
        <p:nvSpPr>
          <p:cNvPr id="124963" name="WordArt 35"/>
          <p:cNvSpPr>
            <a:spLocks noChangeArrowheads="1" noChangeShapeType="1" noTextEdit="1"/>
          </p:cNvSpPr>
          <p:nvPr/>
        </p:nvSpPr>
        <p:spPr bwMode="auto">
          <a:xfrm>
            <a:off x="6348414" y="955676"/>
            <a:ext cx="4022725" cy="6016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a:ln w="9525">
                  <a:solidFill>
                    <a:srgbClr val="CC3300"/>
                  </a:solidFill>
                  <a:round/>
                  <a:headEnd/>
                  <a:tailEnd/>
                </a:ln>
                <a:gradFill rotWithShape="1">
                  <a:gsLst>
                    <a:gs pos="0">
                      <a:srgbClr val="CC3300"/>
                    </a:gs>
                    <a:gs pos="100000">
                      <a:schemeClr val="tx1"/>
                    </a:gs>
                  </a:gsLst>
                  <a:lin ang="5400000" scaled="1"/>
                </a:gradFill>
                <a:latin typeface="Arial Black" panose="020B0A04020102020204" pitchFamily="34" charset="0"/>
              </a:rPr>
              <a:t>Cutaneous Leishmaniasis </a:t>
            </a:r>
            <a:endParaRPr lang="ar-SA" sz="3600" kern="10">
              <a:ln w="9525">
                <a:solidFill>
                  <a:srgbClr val="CC3300"/>
                </a:solidFill>
                <a:round/>
                <a:headEnd/>
                <a:tailEnd/>
              </a:ln>
              <a:gradFill rotWithShape="1">
                <a:gsLst>
                  <a:gs pos="0">
                    <a:srgbClr val="CC3300"/>
                  </a:gs>
                  <a:gs pos="100000">
                    <a:schemeClr val="tx1"/>
                  </a:gs>
                </a:gsLst>
                <a:lin ang="5400000" scaled="1"/>
              </a:gradFill>
              <a:latin typeface="Arial Black" panose="020B0A04020102020204" pitchFamily="34" charset="0"/>
            </a:endParaRPr>
          </a:p>
        </p:txBody>
      </p:sp>
      <p:sp>
        <p:nvSpPr>
          <p:cNvPr id="124964" name="AutoShape 36"/>
          <p:cNvSpPr>
            <a:spLocks noChangeArrowheads="1"/>
          </p:cNvSpPr>
          <p:nvPr/>
        </p:nvSpPr>
        <p:spPr bwMode="auto">
          <a:xfrm>
            <a:off x="9372601" y="2833688"/>
            <a:ext cx="1008063" cy="1027112"/>
          </a:xfrm>
          <a:prstGeom prst="wedgeEllipseCallout">
            <a:avLst>
              <a:gd name="adj1" fmla="val -101181"/>
              <a:gd name="adj2" fmla="val 124653"/>
            </a:avLst>
          </a:prstGeom>
          <a:gradFill rotWithShape="1">
            <a:gsLst>
              <a:gs pos="0">
                <a:srgbClr val="CC3300"/>
              </a:gs>
              <a:gs pos="100000">
                <a:schemeClr val="tx2"/>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SA"/>
          </a:p>
        </p:txBody>
      </p:sp>
      <p:sp>
        <p:nvSpPr>
          <p:cNvPr id="124965" name="Text Box 37"/>
          <p:cNvSpPr txBox="1">
            <a:spLocks noChangeArrowheads="1"/>
          </p:cNvSpPr>
          <p:nvPr/>
        </p:nvSpPr>
        <p:spPr bwMode="auto">
          <a:xfrm>
            <a:off x="9271000" y="3087689"/>
            <a:ext cx="11874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en-US" altLang="ar-SA" sz="1600" b="1">
                <a:solidFill>
                  <a:schemeClr val="bg1"/>
                </a:solidFill>
                <a:latin typeface="Times New Roman" panose="02020603050405020304" pitchFamily="18" charset="0"/>
                <a:cs typeface="Times New Roman" panose="02020603050405020304" pitchFamily="18" charset="0"/>
              </a:rPr>
              <a:t>Alhsa 20.9%</a:t>
            </a:r>
          </a:p>
        </p:txBody>
      </p:sp>
      <p:sp>
        <p:nvSpPr>
          <p:cNvPr id="124966" name="AutoShape 38"/>
          <p:cNvSpPr>
            <a:spLocks noChangeArrowheads="1"/>
          </p:cNvSpPr>
          <p:nvPr/>
        </p:nvSpPr>
        <p:spPr bwMode="auto">
          <a:xfrm>
            <a:off x="3616325" y="2435225"/>
            <a:ext cx="628650" cy="647700"/>
          </a:xfrm>
          <a:prstGeom prst="wedgeEllipseCallout">
            <a:avLst>
              <a:gd name="adj1" fmla="val 31060"/>
              <a:gd name="adj2" fmla="val 89463"/>
            </a:avLst>
          </a:prstGeom>
          <a:gradFill rotWithShape="1">
            <a:gsLst>
              <a:gs pos="0">
                <a:srgbClr val="CC3300"/>
              </a:gs>
              <a:gs pos="100000">
                <a:schemeClr val="tx2"/>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SA"/>
          </a:p>
        </p:txBody>
      </p:sp>
      <p:sp>
        <p:nvSpPr>
          <p:cNvPr id="124967" name="Text Box 39"/>
          <p:cNvSpPr txBox="1">
            <a:spLocks noChangeArrowheads="1"/>
          </p:cNvSpPr>
          <p:nvPr/>
        </p:nvSpPr>
        <p:spPr bwMode="auto">
          <a:xfrm>
            <a:off x="3252788" y="2565400"/>
            <a:ext cx="1439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en-US" altLang="ar-SA" sz="1600" b="1">
                <a:solidFill>
                  <a:schemeClr val="bg1"/>
                </a:solidFill>
                <a:latin typeface="Times New Roman" panose="02020603050405020304" pitchFamily="18" charset="0"/>
                <a:cs typeface="Times New Roman" panose="02020603050405020304" pitchFamily="18" charset="0"/>
              </a:rPr>
              <a:t>18.5 %</a:t>
            </a:r>
          </a:p>
        </p:txBody>
      </p:sp>
      <p:sp>
        <p:nvSpPr>
          <p:cNvPr id="124968" name="WordArt 40"/>
          <p:cNvSpPr>
            <a:spLocks noChangeArrowheads="1" noChangeShapeType="1" noTextEdit="1"/>
          </p:cNvSpPr>
          <p:nvPr/>
        </p:nvSpPr>
        <p:spPr bwMode="auto">
          <a:xfrm>
            <a:off x="8904289" y="1700213"/>
            <a:ext cx="1368425" cy="3603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ar-SA" sz="3600" kern="10">
                <a:ln w="9525">
                  <a:solidFill>
                    <a:srgbClr val="CC3300"/>
                  </a:solidFill>
                  <a:round/>
                  <a:headEnd/>
                  <a:tailEnd/>
                </a:ln>
                <a:gradFill rotWithShape="1">
                  <a:gsLst>
                    <a:gs pos="0">
                      <a:srgbClr val="CC3300"/>
                    </a:gs>
                    <a:gs pos="100000">
                      <a:schemeClr val="tx1"/>
                    </a:gs>
                  </a:gsLst>
                  <a:lin ang="5400000" scaled="1"/>
                </a:gradFill>
                <a:latin typeface="Arial Black" panose="020B0A04020102020204" pitchFamily="34" charset="0"/>
              </a:rPr>
              <a:t>2004</a:t>
            </a:r>
          </a:p>
        </p:txBody>
      </p:sp>
      <p:sp>
        <p:nvSpPr>
          <p:cNvPr id="124969" name="AutoShape 41"/>
          <p:cNvSpPr>
            <a:spLocks noChangeArrowheads="1"/>
          </p:cNvSpPr>
          <p:nvPr/>
        </p:nvSpPr>
        <p:spPr bwMode="auto">
          <a:xfrm>
            <a:off x="5537200" y="1465263"/>
            <a:ext cx="628650" cy="647700"/>
          </a:xfrm>
          <a:prstGeom prst="wedgeEllipseCallout">
            <a:avLst>
              <a:gd name="adj1" fmla="val -53787"/>
              <a:gd name="adj2" fmla="val 112991"/>
            </a:avLst>
          </a:prstGeom>
          <a:gradFill rotWithShape="1">
            <a:gsLst>
              <a:gs pos="0">
                <a:srgbClr val="CC3300"/>
              </a:gs>
              <a:gs pos="100000">
                <a:schemeClr val="tx2"/>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SA"/>
          </a:p>
        </p:txBody>
      </p:sp>
      <p:sp>
        <p:nvSpPr>
          <p:cNvPr id="124970" name="Text Box 42"/>
          <p:cNvSpPr txBox="1">
            <a:spLocks noChangeArrowheads="1"/>
          </p:cNvSpPr>
          <p:nvPr/>
        </p:nvSpPr>
        <p:spPr bwMode="auto">
          <a:xfrm>
            <a:off x="5167313" y="1579563"/>
            <a:ext cx="1439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en-US" altLang="ar-SA" sz="1600" b="1">
                <a:solidFill>
                  <a:schemeClr val="bg1"/>
                </a:solidFill>
                <a:latin typeface="Times New Roman" panose="02020603050405020304" pitchFamily="18" charset="0"/>
                <a:cs typeface="Times New Roman" panose="02020603050405020304" pitchFamily="18" charset="0"/>
              </a:rPr>
              <a:t>9.1 %</a:t>
            </a:r>
          </a:p>
        </p:txBody>
      </p:sp>
      <p:sp>
        <p:nvSpPr>
          <p:cNvPr id="124971" name="AutoShape 43"/>
          <p:cNvSpPr>
            <a:spLocks noChangeArrowheads="1"/>
          </p:cNvSpPr>
          <p:nvPr/>
        </p:nvSpPr>
        <p:spPr bwMode="auto">
          <a:xfrm>
            <a:off x="6891338" y="1773238"/>
            <a:ext cx="628650" cy="647700"/>
          </a:xfrm>
          <a:prstGeom prst="wedgeEllipseCallout">
            <a:avLst>
              <a:gd name="adj1" fmla="val -53787"/>
              <a:gd name="adj2" fmla="val 112991"/>
            </a:avLst>
          </a:prstGeom>
          <a:gradFill rotWithShape="1">
            <a:gsLst>
              <a:gs pos="0">
                <a:srgbClr val="CC3300"/>
              </a:gs>
              <a:gs pos="100000">
                <a:schemeClr val="tx2"/>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SA"/>
          </a:p>
        </p:txBody>
      </p:sp>
      <p:sp>
        <p:nvSpPr>
          <p:cNvPr id="124972" name="Text Box 44"/>
          <p:cNvSpPr txBox="1">
            <a:spLocks noChangeArrowheads="1"/>
          </p:cNvSpPr>
          <p:nvPr/>
        </p:nvSpPr>
        <p:spPr bwMode="auto">
          <a:xfrm>
            <a:off x="6488113" y="1936750"/>
            <a:ext cx="1439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en-US" altLang="ar-SA" sz="1600" b="1">
                <a:solidFill>
                  <a:schemeClr val="bg1"/>
                </a:solidFill>
                <a:latin typeface="Times New Roman" panose="02020603050405020304" pitchFamily="18" charset="0"/>
                <a:cs typeface="Times New Roman" panose="02020603050405020304" pitchFamily="18" charset="0"/>
              </a:rPr>
              <a:t>26.6%</a:t>
            </a:r>
          </a:p>
        </p:txBody>
      </p:sp>
      <p:sp>
        <p:nvSpPr>
          <p:cNvPr id="124973" name="AutoShape 45"/>
          <p:cNvSpPr>
            <a:spLocks noChangeArrowheads="1"/>
          </p:cNvSpPr>
          <p:nvPr/>
        </p:nvSpPr>
        <p:spPr bwMode="auto">
          <a:xfrm>
            <a:off x="5757863" y="3898900"/>
            <a:ext cx="628650" cy="647700"/>
          </a:xfrm>
          <a:prstGeom prst="wedgeEllipseCallout">
            <a:avLst>
              <a:gd name="adj1" fmla="val -43435"/>
              <a:gd name="adj2" fmla="val 122796"/>
            </a:avLst>
          </a:prstGeom>
          <a:gradFill rotWithShape="1">
            <a:gsLst>
              <a:gs pos="0">
                <a:srgbClr val="CC3300"/>
              </a:gs>
              <a:gs pos="100000">
                <a:schemeClr val="tx2"/>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SA"/>
          </a:p>
        </p:txBody>
      </p:sp>
      <p:sp>
        <p:nvSpPr>
          <p:cNvPr id="124974" name="Text Box 46"/>
          <p:cNvSpPr txBox="1">
            <a:spLocks noChangeArrowheads="1"/>
          </p:cNvSpPr>
          <p:nvPr/>
        </p:nvSpPr>
        <p:spPr bwMode="auto">
          <a:xfrm>
            <a:off x="5392738" y="4062413"/>
            <a:ext cx="1439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en-US" altLang="ar-SA" sz="1600" b="1">
                <a:solidFill>
                  <a:schemeClr val="bg1"/>
                </a:solidFill>
                <a:latin typeface="Times New Roman" panose="02020603050405020304" pitchFamily="18" charset="0"/>
                <a:cs typeface="Times New Roman" panose="02020603050405020304" pitchFamily="18" charset="0"/>
              </a:rPr>
              <a:t>4.1 %</a:t>
            </a:r>
          </a:p>
        </p:txBody>
      </p:sp>
      <p:sp>
        <p:nvSpPr>
          <p:cNvPr id="125021" name="AutoShape 93"/>
          <p:cNvSpPr>
            <a:spLocks noChangeArrowheads="1"/>
          </p:cNvSpPr>
          <p:nvPr/>
        </p:nvSpPr>
        <p:spPr bwMode="auto">
          <a:xfrm>
            <a:off x="7608888" y="2565400"/>
            <a:ext cx="628650" cy="647700"/>
          </a:xfrm>
          <a:prstGeom prst="wedgeEllipseCallout">
            <a:avLst>
              <a:gd name="adj1" fmla="val -63384"/>
              <a:gd name="adj2" fmla="val 100491"/>
            </a:avLst>
          </a:prstGeom>
          <a:gradFill rotWithShape="1">
            <a:gsLst>
              <a:gs pos="0">
                <a:srgbClr val="CC3300"/>
              </a:gs>
              <a:gs pos="100000">
                <a:schemeClr val="tx2"/>
              </a:gs>
            </a:gsLst>
            <a:lin ang="5400000" scaled="1"/>
          </a:gra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ar-SA"/>
          </a:p>
        </p:txBody>
      </p:sp>
      <p:sp>
        <p:nvSpPr>
          <p:cNvPr id="125022" name="Text Box 94"/>
          <p:cNvSpPr txBox="1">
            <a:spLocks noChangeArrowheads="1"/>
          </p:cNvSpPr>
          <p:nvPr/>
        </p:nvSpPr>
        <p:spPr bwMode="auto">
          <a:xfrm>
            <a:off x="7175501" y="2708275"/>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rtl="0"/>
            <a:r>
              <a:rPr lang="en-US" altLang="ar-SA" sz="1600" b="1">
                <a:solidFill>
                  <a:schemeClr val="bg1"/>
                </a:solidFill>
                <a:latin typeface="Times New Roman" panose="02020603050405020304" pitchFamily="18" charset="0"/>
                <a:cs typeface="Times New Roman" panose="02020603050405020304" pitchFamily="18" charset="0"/>
              </a:rPr>
              <a:t>4.1 %</a:t>
            </a:r>
          </a:p>
        </p:txBody>
      </p:sp>
    </p:spTree>
    <p:extLst>
      <p:ext uri="{BB962C8B-B14F-4D97-AF65-F5344CB8AC3E}">
        <p14:creationId xmlns:p14="http://schemas.microsoft.com/office/powerpoint/2010/main" val="646258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Oval 4">
            <a:extLst>
              <a:ext uri="{FF2B5EF4-FFF2-40B4-BE49-F238E27FC236}">
                <a16:creationId xmlns:a16="http://schemas.microsoft.com/office/drawing/2014/main" id="{73B6EA78-F405-3C49-901A-BCF606D87718}"/>
              </a:ext>
            </a:extLst>
          </p:cNvPr>
          <p:cNvSpPr>
            <a:spLocks noChangeArrowheads="1"/>
          </p:cNvSpPr>
          <p:nvPr/>
        </p:nvSpPr>
        <p:spPr bwMode="auto">
          <a:xfrm>
            <a:off x="4656138" y="2133600"/>
            <a:ext cx="2519362" cy="3600450"/>
          </a:xfrm>
          <a:prstGeom prst="ellipse">
            <a:avLst/>
          </a:prstGeom>
          <a:gradFill rotWithShape="1">
            <a:gsLst>
              <a:gs pos="0">
                <a:schemeClr val="bg1"/>
              </a:gs>
              <a:gs pos="100000">
                <a:srgbClr val="006699"/>
              </a:gs>
            </a:gsLst>
            <a:lin ang="5400000" scaled="1"/>
          </a:gradFill>
          <a:ln>
            <a:noFill/>
          </a:ln>
          <a:effectLst/>
          <a:extLst>
            <a:ext uri="{91240B29-F687-4F45-9708-019B960494DF}">
              <a14:hiddenLine xmlns:a14="http://schemas.microsoft.com/office/drawing/2010/main" w="28575">
                <a:solidFill>
                  <a:schemeClr val="accent1"/>
                </a:solidFill>
                <a:round/>
                <a:headEnd/>
                <a:tailEnd/>
              </a14:hiddenLine>
            </a:ext>
            <a:ext uri="{AF507438-7753-43E0-B8FC-AC1667EBCBE1}">
              <a14:hiddenEffects xmlns:a14="http://schemas.microsoft.com/office/drawing/2010/main">
                <a:effectLst>
                  <a:outerShdw dist="17961" dir="2700000" algn="ctr" rotWithShape="0">
                    <a:srgbClr val="006699">
                      <a:gamma/>
                      <a:shade val="60000"/>
                      <a:invGamma/>
                    </a:srgbClr>
                  </a:outerShdw>
                </a:effectLst>
              </a14:hiddenEffects>
            </a:ext>
          </a:extLst>
        </p:spPr>
        <p:txBody>
          <a:bodyPr wrap="none" anchor="ctr"/>
          <a:lstStyle/>
          <a:p>
            <a:endParaRPr lang="en-US"/>
          </a:p>
        </p:txBody>
      </p:sp>
      <p:sp>
        <p:nvSpPr>
          <p:cNvPr id="114693" name="WordArt 5">
            <a:extLst>
              <a:ext uri="{FF2B5EF4-FFF2-40B4-BE49-F238E27FC236}">
                <a16:creationId xmlns:a16="http://schemas.microsoft.com/office/drawing/2014/main" id="{2066AE3C-CFC0-714A-98A4-9ED2AF9E7160}"/>
              </a:ext>
            </a:extLst>
          </p:cNvPr>
          <p:cNvSpPr>
            <a:spLocks noChangeArrowheads="1" noChangeShapeType="1" noTextEdit="1"/>
          </p:cNvSpPr>
          <p:nvPr/>
        </p:nvSpPr>
        <p:spPr bwMode="auto">
          <a:xfrm>
            <a:off x="4830764" y="188913"/>
            <a:ext cx="5153025" cy="79216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a:ln w="9525">
                  <a:solidFill>
                    <a:srgbClr val="CC3300"/>
                  </a:solidFill>
                  <a:round/>
                  <a:headEnd/>
                  <a:tailEnd/>
                </a:ln>
                <a:gradFill rotWithShape="1">
                  <a:gsLst>
                    <a:gs pos="0">
                      <a:srgbClr val="CC3300"/>
                    </a:gs>
                    <a:gs pos="100000">
                      <a:schemeClr val="tx1"/>
                    </a:gs>
                  </a:gsLst>
                  <a:lin ang="5400000" scaled="1"/>
                </a:gradFill>
                <a:latin typeface="Arial Black" panose="020B0604020202020204" pitchFamily="34" charset="0"/>
                <a:cs typeface="Arial Black" panose="020B0604020202020204" pitchFamily="34" charset="0"/>
              </a:rPr>
              <a:t>Leishmaniasis Life-Cycle</a:t>
            </a:r>
          </a:p>
        </p:txBody>
      </p:sp>
      <p:sp>
        <p:nvSpPr>
          <p:cNvPr id="114694" name="WordArt 6">
            <a:extLst>
              <a:ext uri="{FF2B5EF4-FFF2-40B4-BE49-F238E27FC236}">
                <a16:creationId xmlns:a16="http://schemas.microsoft.com/office/drawing/2014/main" id="{41D7EA00-E043-9E49-9475-32E1F47C0891}"/>
              </a:ext>
            </a:extLst>
          </p:cNvPr>
          <p:cNvSpPr>
            <a:spLocks noChangeArrowheads="1" noChangeShapeType="1" noTextEdit="1"/>
          </p:cNvSpPr>
          <p:nvPr/>
        </p:nvSpPr>
        <p:spPr bwMode="auto">
          <a:xfrm>
            <a:off x="2640013" y="923925"/>
            <a:ext cx="2093912" cy="4841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a:ln w="9525">
                  <a:solidFill>
                    <a:schemeClr val="bg1"/>
                  </a:solidFill>
                  <a:round/>
                  <a:headEnd/>
                  <a:tailEnd/>
                </a:ln>
                <a:gradFill rotWithShape="1">
                  <a:gsLst>
                    <a:gs pos="0">
                      <a:srgbClr val="FFCC99"/>
                    </a:gs>
                    <a:gs pos="100000">
                      <a:schemeClr val="tx1"/>
                    </a:gs>
                  </a:gsLst>
                  <a:lin ang="5400000" scaled="1"/>
                </a:gradFill>
                <a:latin typeface="Arial Black" panose="020B0604020202020204" pitchFamily="34" charset="0"/>
                <a:cs typeface="Arial Black" panose="020B0604020202020204" pitchFamily="34" charset="0"/>
              </a:rPr>
              <a:t>Sand fly Stages</a:t>
            </a:r>
          </a:p>
        </p:txBody>
      </p:sp>
      <p:grpSp>
        <p:nvGrpSpPr>
          <p:cNvPr id="114695" name="Group 7">
            <a:extLst>
              <a:ext uri="{FF2B5EF4-FFF2-40B4-BE49-F238E27FC236}">
                <a16:creationId xmlns:a16="http://schemas.microsoft.com/office/drawing/2014/main" id="{086B0402-F20E-814D-AF29-810D3CD32E98}"/>
              </a:ext>
            </a:extLst>
          </p:cNvPr>
          <p:cNvGrpSpPr>
            <a:grpSpLocks/>
          </p:cNvGrpSpPr>
          <p:nvPr/>
        </p:nvGrpSpPr>
        <p:grpSpPr bwMode="auto">
          <a:xfrm>
            <a:off x="4810126" y="1412876"/>
            <a:ext cx="358775" cy="366713"/>
            <a:chOff x="1565" y="1298"/>
            <a:chExt cx="226" cy="231"/>
          </a:xfrm>
        </p:grpSpPr>
        <p:sp>
          <p:nvSpPr>
            <p:cNvPr id="114696" name="Oval 8">
              <a:extLst>
                <a:ext uri="{FF2B5EF4-FFF2-40B4-BE49-F238E27FC236}">
                  <a16:creationId xmlns:a16="http://schemas.microsoft.com/office/drawing/2014/main" id="{D33BBAD5-DCDC-4743-BF42-784479C7EB44}"/>
                </a:ext>
              </a:extLst>
            </p:cNvPr>
            <p:cNvSpPr>
              <a:spLocks noChangeArrowheads="1"/>
            </p:cNvSpPr>
            <p:nvPr/>
          </p:nvSpPr>
          <p:spPr bwMode="auto">
            <a:xfrm>
              <a:off x="1565" y="1298"/>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697" name="Text Box 9">
              <a:extLst>
                <a:ext uri="{FF2B5EF4-FFF2-40B4-BE49-F238E27FC236}">
                  <a16:creationId xmlns:a16="http://schemas.microsoft.com/office/drawing/2014/main" id="{56BCE854-820E-2F4A-88FB-E4650287C290}"/>
                </a:ext>
              </a:extLst>
            </p:cNvPr>
            <p:cNvSpPr txBox="1">
              <a:spLocks noChangeArrowheads="1"/>
            </p:cNvSpPr>
            <p:nvPr/>
          </p:nvSpPr>
          <p:spPr bwMode="auto">
            <a:xfrm>
              <a:off x="1565" y="129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1</a:t>
              </a:r>
            </a:p>
          </p:txBody>
        </p:sp>
      </p:grpSp>
      <p:grpSp>
        <p:nvGrpSpPr>
          <p:cNvPr id="114698" name="Group 10">
            <a:extLst>
              <a:ext uri="{FF2B5EF4-FFF2-40B4-BE49-F238E27FC236}">
                <a16:creationId xmlns:a16="http://schemas.microsoft.com/office/drawing/2014/main" id="{E12BE42D-2316-C84B-8A80-F2D05964E0E7}"/>
              </a:ext>
            </a:extLst>
          </p:cNvPr>
          <p:cNvGrpSpPr>
            <a:grpSpLocks/>
          </p:cNvGrpSpPr>
          <p:nvPr/>
        </p:nvGrpSpPr>
        <p:grpSpPr bwMode="auto">
          <a:xfrm>
            <a:off x="4240214" y="5780088"/>
            <a:ext cx="358775" cy="366712"/>
            <a:chOff x="2336" y="3702"/>
            <a:chExt cx="226" cy="231"/>
          </a:xfrm>
        </p:grpSpPr>
        <p:sp>
          <p:nvSpPr>
            <p:cNvPr id="114699" name="Oval 11">
              <a:extLst>
                <a:ext uri="{FF2B5EF4-FFF2-40B4-BE49-F238E27FC236}">
                  <a16:creationId xmlns:a16="http://schemas.microsoft.com/office/drawing/2014/main" id="{0A64FB15-FDF5-AD47-9D52-AD34752BC311}"/>
                </a:ext>
              </a:extLst>
            </p:cNvPr>
            <p:cNvSpPr>
              <a:spLocks noChangeArrowheads="1"/>
            </p:cNvSpPr>
            <p:nvPr/>
          </p:nvSpPr>
          <p:spPr bwMode="auto">
            <a:xfrm>
              <a:off x="2336" y="3702"/>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0" name="Text Box 12">
              <a:extLst>
                <a:ext uri="{FF2B5EF4-FFF2-40B4-BE49-F238E27FC236}">
                  <a16:creationId xmlns:a16="http://schemas.microsoft.com/office/drawing/2014/main" id="{A9B9C0B3-D934-314B-926D-5746C253AA48}"/>
                </a:ext>
              </a:extLst>
            </p:cNvPr>
            <p:cNvSpPr txBox="1">
              <a:spLocks noChangeArrowheads="1"/>
            </p:cNvSpPr>
            <p:nvPr/>
          </p:nvSpPr>
          <p:spPr bwMode="auto">
            <a:xfrm>
              <a:off x="2336" y="3702"/>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5</a:t>
              </a:r>
            </a:p>
          </p:txBody>
        </p:sp>
      </p:grpSp>
      <p:grpSp>
        <p:nvGrpSpPr>
          <p:cNvPr id="114701" name="Group 13">
            <a:extLst>
              <a:ext uri="{FF2B5EF4-FFF2-40B4-BE49-F238E27FC236}">
                <a16:creationId xmlns:a16="http://schemas.microsoft.com/office/drawing/2014/main" id="{09C540BD-52AA-7045-BA8A-1FB342AF5AA6}"/>
              </a:ext>
            </a:extLst>
          </p:cNvPr>
          <p:cNvGrpSpPr>
            <a:grpSpLocks/>
          </p:cNvGrpSpPr>
          <p:nvPr/>
        </p:nvGrpSpPr>
        <p:grpSpPr bwMode="auto">
          <a:xfrm>
            <a:off x="7292976" y="5280026"/>
            <a:ext cx="358775" cy="366713"/>
            <a:chOff x="4286" y="3113"/>
            <a:chExt cx="226" cy="231"/>
          </a:xfrm>
        </p:grpSpPr>
        <p:sp>
          <p:nvSpPr>
            <p:cNvPr id="114702" name="Oval 14">
              <a:extLst>
                <a:ext uri="{FF2B5EF4-FFF2-40B4-BE49-F238E27FC236}">
                  <a16:creationId xmlns:a16="http://schemas.microsoft.com/office/drawing/2014/main" id="{B8203259-5B4E-D345-A585-EB16103BEAB6}"/>
                </a:ext>
              </a:extLst>
            </p:cNvPr>
            <p:cNvSpPr>
              <a:spLocks noChangeArrowheads="1"/>
            </p:cNvSpPr>
            <p:nvPr/>
          </p:nvSpPr>
          <p:spPr bwMode="auto">
            <a:xfrm>
              <a:off x="4286" y="3113"/>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3" name="Text Box 15">
              <a:extLst>
                <a:ext uri="{FF2B5EF4-FFF2-40B4-BE49-F238E27FC236}">
                  <a16:creationId xmlns:a16="http://schemas.microsoft.com/office/drawing/2014/main" id="{D1B6D0D6-C06A-EC40-9C60-8BEF40B68EED}"/>
                </a:ext>
              </a:extLst>
            </p:cNvPr>
            <p:cNvSpPr txBox="1">
              <a:spLocks noChangeArrowheads="1"/>
            </p:cNvSpPr>
            <p:nvPr/>
          </p:nvSpPr>
          <p:spPr bwMode="auto">
            <a:xfrm>
              <a:off x="4286" y="311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4</a:t>
              </a:r>
            </a:p>
          </p:txBody>
        </p:sp>
      </p:grpSp>
      <p:grpSp>
        <p:nvGrpSpPr>
          <p:cNvPr id="114704" name="Group 16">
            <a:extLst>
              <a:ext uri="{FF2B5EF4-FFF2-40B4-BE49-F238E27FC236}">
                <a16:creationId xmlns:a16="http://schemas.microsoft.com/office/drawing/2014/main" id="{FF984992-C702-6F49-876C-15D304B7C93F}"/>
              </a:ext>
            </a:extLst>
          </p:cNvPr>
          <p:cNvGrpSpPr>
            <a:grpSpLocks/>
          </p:cNvGrpSpPr>
          <p:nvPr/>
        </p:nvGrpSpPr>
        <p:grpSpPr bwMode="auto">
          <a:xfrm>
            <a:off x="7691439" y="3321051"/>
            <a:ext cx="358775" cy="366713"/>
            <a:chOff x="4694" y="2296"/>
            <a:chExt cx="226" cy="231"/>
          </a:xfrm>
        </p:grpSpPr>
        <p:sp>
          <p:nvSpPr>
            <p:cNvPr id="114705" name="Oval 17">
              <a:extLst>
                <a:ext uri="{FF2B5EF4-FFF2-40B4-BE49-F238E27FC236}">
                  <a16:creationId xmlns:a16="http://schemas.microsoft.com/office/drawing/2014/main" id="{54EA85A0-5525-C04D-8496-A856BBC75E74}"/>
                </a:ext>
              </a:extLst>
            </p:cNvPr>
            <p:cNvSpPr>
              <a:spLocks noChangeArrowheads="1"/>
            </p:cNvSpPr>
            <p:nvPr/>
          </p:nvSpPr>
          <p:spPr bwMode="auto">
            <a:xfrm>
              <a:off x="4694" y="2296"/>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6" name="Text Box 18">
              <a:extLst>
                <a:ext uri="{FF2B5EF4-FFF2-40B4-BE49-F238E27FC236}">
                  <a16:creationId xmlns:a16="http://schemas.microsoft.com/office/drawing/2014/main" id="{72598462-B709-964A-839A-08F89C385898}"/>
                </a:ext>
              </a:extLst>
            </p:cNvPr>
            <p:cNvSpPr txBox="1">
              <a:spLocks noChangeArrowheads="1"/>
            </p:cNvSpPr>
            <p:nvPr/>
          </p:nvSpPr>
          <p:spPr bwMode="auto">
            <a:xfrm>
              <a:off x="4694" y="229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3</a:t>
              </a:r>
            </a:p>
          </p:txBody>
        </p:sp>
      </p:grpSp>
      <p:grpSp>
        <p:nvGrpSpPr>
          <p:cNvPr id="114707" name="Group 19">
            <a:extLst>
              <a:ext uri="{FF2B5EF4-FFF2-40B4-BE49-F238E27FC236}">
                <a16:creationId xmlns:a16="http://schemas.microsoft.com/office/drawing/2014/main" id="{46ABFEC5-0758-A14E-B5CF-49A398CE576D}"/>
              </a:ext>
            </a:extLst>
          </p:cNvPr>
          <p:cNvGrpSpPr>
            <a:grpSpLocks/>
          </p:cNvGrpSpPr>
          <p:nvPr/>
        </p:nvGrpSpPr>
        <p:grpSpPr bwMode="auto">
          <a:xfrm>
            <a:off x="8040689" y="1595438"/>
            <a:ext cx="358775" cy="366712"/>
            <a:chOff x="4514" y="1203"/>
            <a:chExt cx="226" cy="231"/>
          </a:xfrm>
        </p:grpSpPr>
        <p:sp>
          <p:nvSpPr>
            <p:cNvPr id="114708" name="Oval 20">
              <a:extLst>
                <a:ext uri="{FF2B5EF4-FFF2-40B4-BE49-F238E27FC236}">
                  <a16:creationId xmlns:a16="http://schemas.microsoft.com/office/drawing/2014/main" id="{A553FE86-A585-7D42-82DF-8A1D7962C104}"/>
                </a:ext>
              </a:extLst>
            </p:cNvPr>
            <p:cNvSpPr>
              <a:spLocks noChangeArrowheads="1"/>
            </p:cNvSpPr>
            <p:nvPr/>
          </p:nvSpPr>
          <p:spPr bwMode="auto">
            <a:xfrm>
              <a:off x="4514" y="1203"/>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09" name="Text Box 21">
              <a:extLst>
                <a:ext uri="{FF2B5EF4-FFF2-40B4-BE49-F238E27FC236}">
                  <a16:creationId xmlns:a16="http://schemas.microsoft.com/office/drawing/2014/main" id="{124B31F4-B5A8-9849-8FC1-B87E62679DAA}"/>
                </a:ext>
              </a:extLst>
            </p:cNvPr>
            <p:cNvSpPr txBox="1">
              <a:spLocks noChangeArrowheads="1"/>
            </p:cNvSpPr>
            <p:nvPr/>
          </p:nvSpPr>
          <p:spPr bwMode="auto">
            <a:xfrm>
              <a:off x="4514" y="120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2</a:t>
              </a:r>
            </a:p>
          </p:txBody>
        </p:sp>
      </p:grpSp>
      <p:grpSp>
        <p:nvGrpSpPr>
          <p:cNvPr id="114710" name="Group 22">
            <a:extLst>
              <a:ext uri="{FF2B5EF4-FFF2-40B4-BE49-F238E27FC236}">
                <a16:creationId xmlns:a16="http://schemas.microsoft.com/office/drawing/2014/main" id="{B302203C-EB13-A243-9B4A-EC902FE6E2C4}"/>
              </a:ext>
            </a:extLst>
          </p:cNvPr>
          <p:cNvGrpSpPr>
            <a:grpSpLocks/>
          </p:cNvGrpSpPr>
          <p:nvPr/>
        </p:nvGrpSpPr>
        <p:grpSpPr bwMode="auto">
          <a:xfrm>
            <a:off x="2279651" y="5178426"/>
            <a:ext cx="358775" cy="366713"/>
            <a:chOff x="1020" y="3203"/>
            <a:chExt cx="226" cy="231"/>
          </a:xfrm>
        </p:grpSpPr>
        <p:sp>
          <p:nvSpPr>
            <p:cNvPr id="114711" name="Oval 23">
              <a:extLst>
                <a:ext uri="{FF2B5EF4-FFF2-40B4-BE49-F238E27FC236}">
                  <a16:creationId xmlns:a16="http://schemas.microsoft.com/office/drawing/2014/main" id="{CCC4A5A5-DCFD-114A-A8D7-81C0A0E6FCDC}"/>
                </a:ext>
              </a:extLst>
            </p:cNvPr>
            <p:cNvSpPr>
              <a:spLocks noChangeArrowheads="1"/>
            </p:cNvSpPr>
            <p:nvPr/>
          </p:nvSpPr>
          <p:spPr bwMode="auto">
            <a:xfrm>
              <a:off x="1020" y="3203"/>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12" name="Text Box 24">
              <a:extLst>
                <a:ext uri="{FF2B5EF4-FFF2-40B4-BE49-F238E27FC236}">
                  <a16:creationId xmlns:a16="http://schemas.microsoft.com/office/drawing/2014/main" id="{B9F4A9D3-0BCA-1942-8B57-DDB1F8110924}"/>
                </a:ext>
              </a:extLst>
            </p:cNvPr>
            <p:cNvSpPr txBox="1">
              <a:spLocks noChangeArrowheads="1"/>
            </p:cNvSpPr>
            <p:nvPr/>
          </p:nvSpPr>
          <p:spPr bwMode="auto">
            <a:xfrm>
              <a:off x="1020" y="320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6</a:t>
              </a:r>
            </a:p>
          </p:txBody>
        </p:sp>
      </p:grpSp>
      <p:grpSp>
        <p:nvGrpSpPr>
          <p:cNvPr id="114713" name="Group 25">
            <a:extLst>
              <a:ext uri="{FF2B5EF4-FFF2-40B4-BE49-F238E27FC236}">
                <a16:creationId xmlns:a16="http://schemas.microsoft.com/office/drawing/2014/main" id="{34014B12-330B-A345-A6BB-02B6DD29194F}"/>
              </a:ext>
            </a:extLst>
          </p:cNvPr>
          <p:cNvGrpSpPr>
            <a:grpSpLocks/>
          </p:cNvGrpSpPr>
          <p:nvPr/>
        </p:nvGrpSpPr>
        <p:grpSpPr bwMode="auto">
          <a:xfrm>
            <a:off x="1938339" y="3495676"/>
            <a:ext cx="358775" cy="366713"/>
            <a:chOff x="748" y="2341"/>
            <a:chExt cx="226" cy="231"/>
          </a:xfrm>
        </p:grpSpPr>
        <p:sp>
          <p:nvSpPr>
            <p:cNvPr id="114714" name="Oval 26">
              <a:extLst>
                <a:ext uri="{FF2B5EF4-FFF2-40B4-BE49-F238E27FC236}">
                  <a16:creationId xmlns:a16="http://schemas.microsoft.com/office/drawing/2014/main" id="{A252FEE9-8193-FD44-A442-7907E5AEF8ED}"/>
                </a:ext>
              </a:extLst>
            </p:cNvPr>
            <p:cNvSpPr>
              <a:spLocks noChangeArrowheads="1"/>
            </p:cNvSpPr>
            <p:nvPr/>
          </p:nvSpPr>
          <p:spPr bwMode="auto">
            <a:xfrm>
              <a:off x="748" y="2341"/>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15" name="Text Box 27">
              <a:extLst>
                <a:ext uri="{FF2B5EF4-FFF2-40B4-BE49-F238E27FC236}">
                  <a16:creationId xmlns:a16="http://schemas.microsoft.com/office/drawing/2014/main" id="{FB46BCC0-9C19-0840-A901-9BF78DA5E574}"/>
                </a:ext>
              </a:extLst>
            </p:cNvPr>
            <p:cNvSpPr txBox="1">
              <a:spLocks noChangeArrowheads="1"/>
            </p:cNvSpPr>
            <p:nvPr/>
          </p:nvSpPr>
          <p:spPr bwMode="auto">
            <a:xfrm>
              <a:off x="748" y="234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7</a:t>
              </a:r>
            </a:p>
          </p:txBody>
        </p:sp>
      </p:grpSp>
      <p:grpSp>
        <p:nvGrpSpPr>
          <p:cNvPr id="114716" name="Group 28">
            <a:extLst>
              <a:ext uri="{FF2B5EF4-FFF2-40B4-BE49-F238E27FC236}">
                <a16:creationId xmlns:a16="http://schemas.microsoft.com/office/drawing/2014/main" id="{D8E9B72B-6B51-7347-B972-B86FA57889D1}"/>
              </a:ext>
            </a:extLst>
          </p:cNvPr>
          <p:cNvGrpSpPr>
            <a:grpSpLocks/>
          </p:cNvGrpSpPr>
          <p:nvPr/>
        </p:nvGrpSpPr>
        <p:grpSpPr bwMode="auto">
          <a:xfrm>
            <a:off x="1887539" y="1592263"/>
            <a:ext cx="358775" cy="366712"/>
            <a:chOff x="657" y="1525"/>
            <a:chExt cx="226" cy="231"/>
          </a:xfrm>
        </p:grpSpPr>
        <p:sp>
          <p:nvSpPr>
            <p:cNvPr id="114717" name="Oval 29">
              <a:extLst>
                <a:ext uri="{FF2B5EF4-FFF2-40B4-BE49-F238E27FC236}">
                  <a16:creationId xmlns:a16="http://schemas.microsoft.com/office/drawing/2014/main" id="{23EB30E7-A46A-E145-B598-856626632D0A}"/>
                </a:ext>
              </a:extLst>
            </p:cNvPr>
            <p:cNvSpPr>
              <a:spLocks noChangeArrowheads="1"/>
            </p:cNvSpPr>
            <p:nvPr/>
          </p:nvSpPr>
          <p:spPr bwMode="auto">
            <a:xfrm>
              <a:off x="657" y="1525"/>
              <a:ext cx="226" cy="227"/>
            </a:xfrm>
            <a:prstGeom prst="ellipse">
              <a:avLst/>
            </a:prstGeom>
            <a:solidFill>
              <a:srgbClr val="006699"/>
            </a:solidFill>
            <a:ln w="9525">
              <a:solidFill>
                <a:srgbClr val="0066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18" name="Text Box 30">
              <a:extLst>
                <a:ext uri="{FF2B5EF4-FFF2-40B4-BE49-F238E27FC236}">
                  <a16:creationId xmlns:a16="http://schemas.microsoft.com/office/drawing/2014/main" id="{2337041E-DE7F-B642-A1A9-6FD673970C4A}"/>
                </a:ext>
              </a:extLst>
            </p:cNvPr>
            <p:cNvSpPr txBox="1">
              <a:spLocks noChangeArrowheads="1"/>
            </p:cNvSpPr>
            <p:nvPr/>
          </p:nvSpPr>
          <p:spPr bwMode="auto">
            <a:xfrm>
              <a:off x="657" y="152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8</a:t>
              </a:r>
            </a:p>
          </p:txBody>
        </p:sp>
      </p:grpSp>
      <p:sp>
        <p:nvSpPr>
          <p:cNvPr id="114719" name="WordArt 31">
            <a:extLst>
              <a:ext uri="{FF2B5EF4-FFF2-40B4-BE49-F238E27FC236}">
                <a16:creationId xmlns:a16="http://schemas.microsoft.com/office/drawing/2014/main" id="{875244C9-8DF0-E947-B5D9-C9479812627A}"/>
              </a:ext>
            </a:extLst>
          </p:cNvPr>
          <p:cNvSpPr>
            <a:spLocks noChangeArrowheads="1" noChangeShapeType="1" noTextEdit="1"/>
          </p:cNvSpPr>
          <p:nvPr/>
        </p:nvSpPr>
        <p:spPr bwMode="auto">
          <a:xfrm>
            <a:off x="6883401" y="928689"/>
            <a:ext cx="2093913" cy="48418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r>
              <a:rPr lang="en-US" sz="3600" kern="10">
                <a:ln w="9525">
                  <a:solidFill>
                    <a:schemeClr val="bg1"/>
                  </a:solidFill>
                  <a:round/>
                  <a:headEnd/>
                  <a:tailEnd/>
                </a:ln>
                <a:gradFill rotWithShape="1">
                  <a:gsLst>
                    <a:gs pos="0">
                      <a:srgbClr val="FFCC99"/>
                    </a:gs>
                    <a:gs pos="100000">
                      <a:schemeClr val="tx1"/>
                    </a:gs>
                  </a:gsLst>
                  <a:lin ang="5400000" scaled="1"/>
                </a:gradFill>
                <a:latin typeface="Arial Black" panose="020B0604020202020204" pitchFamily="34" charset="0"/>
                <a:cs typeface="Arial Black" panose="020B0604020202020204" pitchFamily="34" charset="0"/>
              </a:rPr>
              <a:t>Human Stages</a:t>
            </a:r>
          </a:p>
        </p:txBody>
      </p:sp>
      <p:sp>
        <p:nvSpPr>
          <p:cNvPr id="114720" name="Text Box 32">
            <a:extLst>
              <a:ext uri="{FF2B5EF4-FFF2-40B4-BE49-F238E27FC236}">
                <a16:creationId xmlns:a16="http://schemas.microsoft.com/office/drawing/2014/main" id="{A9A5C2FA-6DEE-A142-958F-ACABC10A5A9F}"/>
              </a:ext>
            </a:extLst>
          </p:cNvPr>
          <p:cNvSpPr txBox="1">
            <a:spLocks noChangeArrowheads="1"/>
          </p:cNvSpPr>
          <p:nvPr/>
        </p:nvSpPr>
        <p:spPr bwMode="auto">
          <a:xfrm>
            <a:off x="5130801" y="1389063"/>
            <a:ext cx="2951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600"/>
              <a:t>Sand fly takes a blood meal </a:t>
            </a:r>
          </a:p>
        </p:txBody>
      </p:sp>
      <p:sp>
        <p:nvSpPr>
          <p:cNvPr id="114721" name="Text Box 33">
            <a:extLst>
              <a:ext uri="{FF2B5EF4-FFF2-40B4-BE49-F238E27FC236}">
                <a16:creationId xmlns:a16="http://schemas.microsoft.com/office/drawing/2014/main" id="{FEB19A03-3FCE-A64D-AC50-A1DC062F69B9}"/>
              </a:ext>
            </a:extLst>
          </p:cNvPr>
          <p:cNvSpPr txBox="1">
            <a:spLocks noChangeArrowheads="1"/>
          </p:cNvSpPr>
          <p:nvPr/>
        </p:nvSpPr>
        <p:spPr bwMode="auto">
          <a:xfrm>
            <a:off x="5154614" y="1609725"/>
            <a:ext cx="17748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(Injects promastigote </a:t>
            </a:r>
          </a:p>
          <a:p>
            <a:r>
              <a:rPr lang="en-US" altLang="en-US" sz="1400"/>
              <a:t>stage into the tissue) </a:t>
            </a:r>
          </a:p>
        </p:txBody>
      </p:sp>
      <p:sp>
        <p:nvSpPr>
          <p:cNvPr id="114722" name="Text Box 34">
            <a:extLst>
              <a:ext uri="{FF2B5EF4-FFF2-40B4-BE49-F238E27FC236}">
                <a16:creationId xmlns:a16="http://schemas.microsoft.com/office/drawing/2014/main" id="{1B717A9C-F939-B845-8BD5-6D2A8789CB46}"/>
              </a:ext>
            </a:extLst>
          </p:cNvPr>
          <p:cNvSpPr txBox="1">
            <a:spLocks noChangeArrowheads="1"/>
          </p:cNvSpPr>
          <p:nvPr/>
        </p:nvSpPr>
        <p:spPr bwMode="auto">
          <a:xfrm>
            <a:off x="8378825" y="1546226"/>
            <a:ext cx="16923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t>Promastigotes are</a:t>
            </a:r>
          </a:p>
          <a:p>
            <a:pPr algn="l"/>
            <a:r>
              <a:rPr lang="en-US" altLang="en-US" sz="1600"/>
              <a:t>Phagocytized by</a:t>
            </a:r>
          </a:p>
          <a:p>
            <a:pPr algn="l"/>
            <a:r>
              <a:rPr lang="en-US" altLang="en-US" sz="1600"/>
              <a:t>macrophages</a:t>
            </a:r>
          </a:p>
        </p:txBody>
      </p:sp>
      <p:sp>
        <p:nvSpPr>
          <p:cNvPr id="114723" name="Text Box 35">
            <a:extLst>
              <a:ext uri="{FF2B5EF4-FFF2-40B4-BE49-F238E27FC236}">
                <a16:creationId xmlns:a16="http://schemas.microsoft.com/office/drawing/2014/main" id="{3507BDD2-7E09-A84B-BDF4-9908CCBDB5E6}"/>
              </a:ext>
            </a:extLst>
          </p:cNvPr>
          <p:cNvSpPr txBox="1">
            <a:spLocks noChangeArrowheads="1"/>
          </p:cNvSpPr>
          <p:nvPr/>
        </p:nvSpPr>
        <p:spPr bwMode="auto">
          <a:xfrm>
            <a:off x="8086726" y="3295651"/>
            <a:ext cx="21214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t>Promastigotes transfer </a:t>
            </a:r>
          </a:p>
          <a:p>
            <a:pPr algn="l"/>
            <a:r>
              <a:rPr lang="en-US" altLang="en-US" sz="1600"/>
              <a:t>into amastigotes inside</a:t>
            </a:r>
          </a:p>
          <a:p>
            <a:pPr algn="l"/>
            <a:r>
              <a:rPr lang="en-US" altLang="en-US" sz="1600"/>
              <a:t>macrophages</a:t>
            </a:r>
          </a:p>
        </p:txBody>
      </p:sp>
      <p:pic>
        <p:nvPicPr>
          <p:cNvPr id="114724" name="Picture 36">
            <a:extLst>
              <a:ext uri="{FF2B5EF4-FFF2-40B4-BE49-F238E27FC236}">
                <a16:creationId xmlns:a16="http://schemas.microsoft.com/office/drawing/2014/main" id="{0EEB4340-BEB4-334E-AC48-D85D54981F78}"/>
              </a:ext>
            </a:extLst>
          </p:cNvPr>
          <p:cNvPicPr>
            <a:picLocks noChangeAspect="1" noChangeArrowheads="1"/>
          </p:cNvPicPr>
          <p:nvPr/>
        </p:nvPicPr>
        <p:blipFill>
          <a:blip r:embed="rId2">
            <a:clrChange>
              <a:clrFrom>
                <a:srgbClr val="FEFEFE"/>
              </a:clrFrom>
              <a:clrTo>
                <a:srgbClr val="FEFEFE">
                  <a:alpha val="0"/>
                </a:srgbClr>
              </a:clrTo>
            </a:clrChange>
            <a:lum bright="-6000"/>
            <a:extLst>
              <a:ext uri="{28A0092B-C50C-407E-A947-70E740481C1C}">
                <a14:useLocalDpi xmlns:a14="http://schemas.microsoft.com/office/drawing/2010/main" val="0"/>
              </a:ext>
            </a:extLst>
          </a:blip>
          <a:srcRect/>
          <a:stretch>
            <a:fillRect/>
          </a:stretch>
        </p:blipFill>
        <p:spPr bwMode="auto">
          <a:xfrm>
            <a:off x="8975726" y="2603501"/>
            <a:ext cx="963613" cy="830263"/>
          </a:xfrm>
          <a:prstGeom prst="rect">
            <a:avLst/>
          </a:prstGeom>
          <a:noFill/>
          <a:extLst>
            <a:ext uri="{909E8E84-426E-40DD-AFC4-6F175D3DCCD1}">
              <a14:hiddenFill xmlns:a14="http://schemas.microsoft.com/office/drawing/2010/main">
                <a:solidFill>
                  <a:srgbClr val="FFFFFF"/>
                </a:solidFill>
              </a14:hiddenFill>
            </a:ext>
          </a:extLst>
        </p:spPr>
      </p:pic>
      <p:sp>
        <p:nvSpPr>
          <p:cNvPr id="114725" name="Text Box 37">
            <a:extLst>
              <a:ext uri="{FF2B5EF4-FFF2-40B4-BE49-F238E27FC236}">
                <a16:creationId xmlns:a16="http://schemas.microsoft.com/office/drawing/2014/main" id="{3ADD066B-B911-E449-9BCB-0823CECA5568}"/>
              </a:ext>
            </a:extLst>
          </p:cNvPr>
          <p:cNvSpPr txBox="1">
            <a:spLocks noChangeArrowheads="1"/>
          </p:cNvSpPr>
          <p:nvPr/>
        </p:nvSpPr>
        <p:spPr bwMode="auto">
          <a:xfrm>
            <a:off x="7616826" y="5354639"/>
            <a:ext cx="25464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t>Amastigotes multiply in cells</a:t>
            </a:r>
          </a:p>
          <a:p>
            <a:pPr algn="l"/>
            <a:r>
              <a:rPr lang="en-US" altLang="en-US" sz="1600"/>
              <a:t>(Including macrophages) of </a:t>
            </a:r>
          </a:p>
          <a:p>
            <a:pPr algn="l"/>
            <a:r>
              <a:rPr lang="en-US" altLang="en-US" sz="1600"/>
              <a:t>Various tissues</a:t>
            </a:r>
          </a:p>
        </p:txBody>
      </p:sp>
      <p:pic>
        <p:nvPicPr>
          <p:cNvPr id="114726" name="Picture 38">
            <a:extLst>
              <a:ext uri="{FF2B5EF4-FFF2-40B4-BE49-F238E27FC236}">
                <a16:creationId xmlns:a16="http://schemas.microsoft.com/office/drawing/2014/main" id="{17C7A566-F9B3-2D4E-8E4F-0AE59E2354EB}"/>
              </a:ext>
            </a:extLst>
          </p:cNvPr>
          <p:cNvPicPr>
            <a:picLocks noChangeAspect="1" noChangeArrowheads="1"/>
          </p:cNvPicPr>
          <p:nvPr/>
        </p:nvPicPr>
        <p:blipFill>
          <a:blip r:embed="rId3">
            <a:clrChange>
              <a:clrFrom>
                <a:srgbClr val="FEFEFE"/>
              </a:clrFrom>
              <a:clrTo>
                <a:srgbClr val="FEFEFE">
                  <a:alpha val="0"/>
                </a:srgbClr>
              </a:clrTo>
            </a:clrChange>
            <a:lum bright="-6000"/>
            <a:extLst>
              <a:ext uri="{28A0092B-C50C-407E-A947-70E740481C1C}">
                <a14:useLocalDpi xmlns:a14="http://schemas.microsoft.com/office/drawing/2010/main" val="0"/>
              </a:ext>
            </a:extLst>
          </a:blip>
          <a:srcRect/>
          <a:stretch>
            <a:fillRect/>
          </a:stretch>
        </p:blipFill>
        <p:spPr bwMode="auto">
          <a:xfrm>
            <a:off x="8116888" y="4229100"/>
            <a:ext cx="1219200" cy="1062038"/>
          </a:xfrm>
          <a:prstGeom prst="rect">
            <a:avLst/>
          </a:prstGeom>
          <a:noFill/>
          <a:extLst>
            <a:ext uri="{909E8E84-426E-40DD-AFC4-6F175D3DCCD1}">
              <a14:hiddenFill xmlns:a14="http://schemas.microsoft.com/office/drawing/2010/main">
                <a:solidFill>
                  <a:srgbClr val="FFFFFF"/>
                </a:solidFill>
              </a14:hiddenFill>
            </a:ext>
          </a:extLst>
        </p:spPr>
      </p:pic>
      <p:pic>
        <p:nvPicPr>
          <p:cNvPr id="114727" name="Picture 39">
            <a:extLst>
              <a:ext uri="{FF2B5EF4-FFF2-40B4-BE49-F238E27FC236}">
                <a16:creationId xmlns:a16="http://schemas.microsoft.com/office/drawing/2014/main" id="{8F771700-FCCD-514A-8D60-B915ECEB0848}"/>
              </a:ext>
            </a:extLst>
          </p:cNvPr>
          <p:cNvPicPr>
            <a:picLocks noChangeAspect="1" noChangeArrowheads="1"/>
          </p:cNvPicPr>
          <p:nvPr/>
        </p:nvPicPr>
        <p:blipFill>
          <a:blip r:embed="rId4">
            <a:clrChange>
              <a:clrFrom>
                <a:srgbClr val="FEFEFE"/>
              </a:clrFrom>
              <a:clrTo>
                <a:srgbClr val="FEFEFE">
                  <a:alpha val="0"/>
                </a:srgbClr>
              </a:clrTo>
            </a:clrChange>
            <a:lum bright="-18000"/>
            <a:extLst>
              <a:ext uri="{28A0092B-C50C-407E-A947-70E740481C1C}">
                <a14:useLocalDpi xmlns:a14="http://schemas.microsoft.com/office/drawing/2010/main" val="0"/>
              </a:ext>
            </a:extLst>
          </a:blip>
          <a:srcRect/>
          <a:stretch>
            <a:fillRect/>
          </a:stretch>
        </p:blipFill>
        <p:spPr bwMode="auto">
          <a:xfrm>
            <a:off x="5087938" y="2492375"/>
            <a:ext cx="2093912" cy="3168650"/>
          </a:xfrm>
          <a:prstGeom prst="rect">
            <a:avLst/>
          </a:prstGeom>
          <a:noFill/>
          <a:extLst>
            <a:ext uri="{909E8E84-426E-40DD-AFC4-6F175D3DCCD1}">
              <a14:hiddenFill xmlns:a14="http://schemas.microsoft.com/office/drawing/2010/main">
                <a:solidFill>
                  <a:srgbClr val="FFFFFF"/>
                </a:solidFill>
              </a14:hiddenFill>
            </a:ext>
          </a:extLst>
        </p:spPr>
      </p:pic>
      <p:sp>
        <p:nvSpPr>
          <p:cNvPr id="114728" name="Text Box 40">
            <a:extLst>
              <a:ext uri="{FF2B5EF4-FFF2-40B4-BE49-F238E27FC236}">
                <a16:creationId xmlns:a16="http://schemas.microsoft.com/office/drawing/2014/main" id="{EAC692F7-03EC-E640-A914-46222BC75EF6}"/>
              </a:ext>
            </a:extLst>
          </p:cNvPr>
          <p:cNvSpPr txBox="1">
            <a:spLocks noChangeArrowheads="1"/>
          </p:cNvSpPr>
          <p:nvPr/>
        </p:nvSpPr>
        <p:spPr bwMode="auto">
          <a:xfrm>
            <a:off x="4541838" y="5765801"/>
            <a:ext cx="13580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Sand fly takes</a:t>
            </a:r>
          </a:p>
          <a:p>
            <a:r>
              <a:rPr lang="en-US" altLang="en-US" sz="1600"/>
              <a:t> a blood meal </a:t>
            </a:r>
          </a:p>
        </p:txBody>
      </p:sp>
      <p:sp>
        <p:nvSpPr>
          <p:cNvPr id="114729" name="Text Box 41">
            <a:extLst>
              <a:ext uri="{FF2B5EF4-FFF2-40B4-BE49-F238E27FC236}">
                <a16:creationId xmlns:a16="http://schemas.microsoft.com/office/drawing/2014/main" id="{CB084F02-934C-EB47-96A6-2F42F6FD26C2}"/>
              </a:ext>
            </a:extLst>
          </p:cNvPr>
          <p:cNvSpPr txBox="1">
            <a:spLocks noChangeArrowheads="1"/>
          </p:cNvSpPr>
          <p:nvPr/>
        </p:nvSpPr>
        <p:spPr bwMode="auto">
          <a:xfrm>
            <a:off x="4344988" y="6253163"/>
            <a:ext cx="22063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(ingest macrophages</a:t>
            </a:r>
          </a:p>
          <a:p>
            <a:r>
              <a:rPr lang="en-US" altLang="en-US" sz="1400"/>
              <a:t>Infected with amastigotes ) </a:t>
            </a:r>
          </a:p>
        </p:txBody>
      </p:sp>
      <p:sp>
        <p:nvSpPr>
          <p:cNvPr id="114730" name="Text Box 42">
            <a:extLst>
              <a:ext uri="{FF2B5EF4-FFF2-40B4-BE49-F238E27FC236}">
                <a16:creationId xmlns:a16="http://schemas.microsoft.com/office/drawing/2014/main" id="{B48AF69F-7E9F-FF48-A64A-98F6983364BB}"/>
              </a:ext>
            </a:extLst>
          </p:cNvPr>
          <p:cNvSpPr txBox="1">
            <a:spLocks noChangeArrowheads="1"/>
          </p:cNvSpPr>
          <p:nvPr/>
        </p:nvSpPr>
        <p:spPr bwMode="auto">
          <a:xfrm>
            <a:off x="2659063" y="5232401"/>
            <a:ext cx="14073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t>Ingestion of </a:t>
            </a:r>
          </a:p>
          <a:p>
            <a:pPr algn="l"/>
            <a:r>
              <a:rPr lang="en-US" altLang="en-US" sz="1600"/>
              <a:t>Parasitized cell</a:t>
            </a:r>
          </a:p>
        </p:txBody>
      </p:sp>
      <p:sp>
        <p:nvSpPr>
          <p:cNvPr id="114731" name="Text Box 43">
            <a:extLst>
              <a:ext uri="{FF2B5EF4-FFF2-40B4-BE49-F238E27FC236}">
                <a16:creationId xmlns:a16="http://schemas.microsoft.com/office/drawing/2014/main" id="{74DD2177-6F23-9046-983E-34AC4172EE4A}"/>
              </a:ext>
            </a:extLst>
          </p:cNvPr>
          <p:cNvSpPr txBox="1">
            <a:spLocks noChangeArrowheads="1"/>
          </p:cNvSpPr>
          <p:nvPr/>
        </p:nvSpPr>
        <p:spPr bwMode="auto">
          <a:xfrm>
            <a:off x="2279651" y="3500439"/>
            <a:ext cx="21271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t>Amastigotes transform </a:t>
            </a:r>
          </a:p>
          <a:p>
            <a:pPr algn="l"/>
            <a:r>
              <a:rPr lang="en-US" altLang="en-US" sz="1600"/>
              <a:t>Into promastigote </a:t>
            </a:r>
          </a:p>
          <a:p>
            <a:pPr algn="l"/>
            <a:r>
              <a:rPr lang="en-US" altLang="en-US" sz="1600"/>
              <a:t>stage in midgut</a:t>
            </a:r>
          </a:p>
        </p:txBody>
      </p:sp>
      <p:sp>
        <p:nvSpPr>
          <p:cNvPr id="114732" name="Text Box 44">
            <a:extLst>
              <a:ext uri="{FF2B5EF4-FFF2-40B4-BE49-F238E27FC236}">
                <a16:creationId xmlns:a16="http://schemas.microsoft.com/office/drawing/2014/main" id="{ACF4E69F-EB7A-B845-A59F-B333A4BE45BE}"/>
              </a:ext>
            </a:extLst>
          </p:cNvPr>
          <p:cNvSpPr txBox="1">
            <a:spLocks noChangeArrowheads="1"/>
          </p:cNvSpPr>
          <p:nvPr/>
        </p:nvSpPr>
        <p:spPr bwMode="auto">
          <a:xfrm>
            <a:off x="2209801" y="1582739"/>
            <a:ext cx="19495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600"/>
              <a:t>Divide in midgut and </a:t>
            </a:r>
          </a:p>
          <a:p>
            <a:pPr algn="l"/>
            <a:r>
              <a:rPr lang="en-US" altLang="en-US" sz="1600"/>
              <a:t>migrate to proboscis</a:t>
            </a:r>
          </a:p>
        </p:txBody>
      </p:sp>
      <p:grpSp>
        <p:nvGrpSpPr>
          <p:cNvPr id="114733" name="Group 45">
            <a:extLst>
              <a:ext uri="{FF2B5EF4-FFF2-40B4-BE49-F238E27FC236}">
                <a16:creationId xmlns:a16="http://schemas.microsoft.com/office/drawing/2014/main" id="{8B001113-9E3B-0641-A598-3D167A8C5CB2}"/>
              </a:ext>
            </a:extLst>
          </p:cNvPr>
          <p:cNvGrpSpPr>
            <a:grpSpLocks/>
          </p:cNvGrpSpPr>
          <p:nvPr/>
        </p:nvGrpSpPr>
        <p:grpSpPr bwMode="auto">
          <a:xfrm>
            <a:off x="1765300" y="5886451"/>
            <a:ext cx="300038" cy="423863"/>
            <a:chOff x="332" y="3612"/>
            <a:chExt cx="189" cy="267"/>
          </a:xfrm>
        </p:grpSpPr>
        <p:sp>
          <p:nvSpPr>
            <p:cNvPr id="114734" name="AutoShape 46">
              <a:extLst>
                <a:ext uri="{FF2B5EF4-FFF2-40B4-BE49-F238E27FC236}">
                  <a16:creationId xmlns:a16="http://schemas.microsoft.com/office/drawing/2014/main" id="{38888840-D6EF-A845-BF1F-05F31048FA35}"/>
                </a:ext>
              </a:extLst>
            </p:cNvPr>
            <p:cNvSpPr>
              <a:spLocks noChangeArrowheads="1"/>
            </p:cNvSpPr>
            <p:nvPr/>
          </p:nvSpPr>
          <p:spPr bwMode="auto">
            <a:xfrm>
              <a:off x="340" y="3612"/>
              <a:ext cx="181" cy="226"/>
            </a:xfrm>
            <a:prstGeom prst="flowChartExtract">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35" name="Text Box 47">
              <a:extLst>
                <a:ext uri="{FF2B5EF4-FFF2-40B4-BE49-F238E27FC236}">
                  <a16:creationId xmlns:a16="http://schemas.microsoft.com/office/drawing/2014/main" id="{28DE45B1-DF18-B44A-A9E7-3D89B0FAA80A}"/>
                </a:ext>
              </a:extLst>
            </p:cNvPr>
            <p:cNvSpPr txBox="1">
              <a:spLocks noChangeArrowheads="1"/>
            </p:cNvSpPr>
            <p:nvPr/>
          </p:nvSpPr>
          <p:spPr bwMode="auto">
            <a:xfrm>
              <a:off x="332" y="3648"/>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i</a:t>
              </a:r>
            </a:p>
          </p:txBody>
        </p:sp>
      </p:grpSp>
      <p:grpSp>
        <p:nvGrpSpPr>
          <p:cNvPr id="114736" name="Group 48">
            <a:extLst>
              <a:ext uri="{FF2B5EF4-FFF2-40B4-BE49-F238E27FC236}">
                <a16:creationId xmlns:a16="http://schemas.microsoft.com/office/drawing/2014/main" id="{9F05E1CF-F4E9-D04F-A23F-8D3583859936}"/>
              </a:ext>
            </a:extLst>
          </p:cNvPr>
          <p:cNvGrpSpPr>
            <a:grpSpLocks/>
          </p:cNvGrpSpPr>
          <p:nvPr/>
        </p:nvGrpSpPr>
        <p:grpSpPr bwMode="auto">
          <a:xfrm>
            <a:off x="1717676" y="6340475"/>
            <a:ext cx="347663" cy="427038"/>
            <a:chOff x="302" y="3934"/>
            <a:chExt cx="219" cy="269"/>
          </a:xfrm>
        </p:grpSpPr>
        <p:sp>
          <p:nvSpPr>
            <p:cNvPr id="114737" name="AutoShape 49">
              <a:extLst>
                <a:ext uri="{FF2B5EF4-FFF2-40B4-BE49-F238E27FC236}">
                  <a16:creationId xmlns:a16="http://schemas.microsoft.com/office/drawing/2014/main" id="{9F72471E-8148-4C48-ACDB-A6043C1EF8E7}"/>
                </a:ext>
              </a:extLst>
            </p:cNvPr>
            <p:cNvSpPr>
              <a:spLocks noChangeArrowheads="1"/>
            </p:cNvSpPr>
            <p:nvPr/>
          </p:nvSpPr>
          <p:spPr bwMode="auto">
            <a:xfrm>
              <a:off x="340" y="3934"/>
              <a:ext cx="181" cy="226"/>
            </a:xfrm>
            <a:prstGeom prst="flowChartExtract">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38" name="Text Box 50">
              <a:extLst>
                <a:ext uri="{FF2B5EF4-FFF2-40B4-BE49-F238E27FC236}">
                  <a16:creationId xmlns:a16="http://schemas.microsoft.com/office/drawing/2014/main" id="{FBBD0B7B-A19C-124C-86BE-FFDC00B61595}"/>
                </a:ext>
              </a:extLst>
            </p:cNvPr>
            <p:cNvSpPr txBox="1">
              <a:spLocks noChangeArrowheads="1"/>
            </p:cNvSpPr>
            <p:nvPr/>
          </p:nvSpPr>
          <p:spPr bwMode="auto">
            <a:xfrm>
              <a:off x="302" y="3970"/>
              <a:ext cx="19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d</a:t>
              </a:r>
            </a:p>
          </p:txBody>
        </p:sp>
      </p:grpSp>
      <p:grpSp>
        <p:nvGrpSpPr>
          <p:cNvPr id="114739" name="Group 51">
            <a:extLst>
              <a:ext uri="{FF2B5EF4-FFF2-40B4-BE49-F238E27FC236}">
                <a16:creationId xmlns:a16="http://schemas.microsoft.com/office/drawing/2014/main" id="{A8766EE1-041F-104F-A934-C8AB8455E199}"/>
              </a:ext>
            </a:extLst>
          </p:cNvPr>
          <p:cNvGrpSpPr>
            <a:grpSpLocks/>
          </p:cNvGrpSpPr>
          <p:nvPr/>
        </p:nvGrpSpPr>
        <p:grpSpPr bwMode="auto">
          <a:xfrm>
            <a:off x="4857750" y="2800350"/>
            <a:ext cx="287338" cy="438150"/>
            <a:chOff x="476" y="3748"/>
            <a:chExt cx="181" cy="276"/>
          </a:xfrm>
        </p:grpSpPr>
        <p:sp>
          <p:nvSpPr>
            <p:cNvPr id="114740" name="AutoShape 52">
              <a:extLst>
                <a:ext uri="{FF2B5EF4-FFF2-40B4-BE49-F238E27FC236}">
                  <a16:creationId xmlns:a16="http://schemas.microsoft.com/office/drawing/2014/main" id="{AD82C412-4EF0-734A-A49F-02D77397A380}"/>
                </a:ext>
              </a:extLst>
            </p:cNvPr>
            <p:cNvSpPr>
              <a:spLocks noChangeArrowheads="1"/>
            </p:cNvSpPr>
            <p:nvPr/>
          </p:nvSpPr>
          <p:spPr bwMode="auto">
            <a:xfrm>
              <a:off x="476" y="3748"/>
              <a:ext cx="181" cy="226"/>
            </a:xfrm>
            <a:prstGeom prst="flowChartExtract">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41" name="Text Box 53">
              <a:extLst>
                <a:ext uri="{FF2B5EF4-FFF2-40B4-BE49-F238E27FC236}">
                  <a16:creationId xmlns:a16="http://schemas.microsoft.com/office/drawing/2014/main" id="{D30C9669-DC5A-A84E-84FC-8EF0165EE11C}"/>
                </a:ext>
              </a:extLst>
            </p:cNvPr>
            <p:cNvSpPr txBox="1">
              <a:spLocks noChangeArrowheads="1"/>
            </p:cNvSpPr>
            <p:nvPr/>
          </p:nvSpPr>
          <p:spPr bwMode="auto">
            <a:xfrm>
              <a:off x="476" y="3793"/>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i</a:t>
              </a:r>
            </a:p>
          </p:txBody>
        </p:sp>
      </p:grpSp>
      <p:grpSp>
        <p:nvGrpSpPr>
          <p:cNvPr id="114742" name="Group 54">
            <a:extLst>
              <a:ext uri="{FF2B5EF4-FFF2-40B4-BE49-F238E27FC236}">
                <a16:creationId xmlns:a16="http://schemas.microsoft.com/office/drawing/2014/main" id="{8F17F89E-5367-0E45-B03F-29645D30B1D9}"/>
              </a:ext>
            </a:extLst>
          </p:cNvPr>
          <p:cNvGrpSpPr>
            <a:grpSpLocks/>
          </p:cNvGrpSpPr>
          <p:nvPr/>
        </p:nvGrpSpPr>
        <p:grpSpPr bwMode="auto">
          <a:xfrm>
            <a:off x="9502776" y="3846514"/>
            <a:ext cx="347663" cy="427037"/>
            <a:chOff x="302" y="3934"/>
            <a:chExt cx="219" cy="269"/>
          </a:xfrm>
        </p:grpSpPr>
        <p:sp>
          <p:nvSpPr>
            <p:cNvPr id="114743" name="AutoShape 55">
              <a:extLst>
                <a:ext uri="{FF2B5EF4-FFF2-40B4-BE49-F238E27FC236}">
                  <a16:creationId xmlns:a16="http://schemas.microsoft.com/office/drawing/2014/main" id="{41FD8392-591F-A641-B006-13E0508C8F55}"/>
                </a:ext>
              </a:extLst>
            </p:cNvPr>
            <p:cNvSpPr>
              <a:spLocks noChangeArrowheads="1"/>
            </p:cNvSpPr>
            <p:nvPr/>
          </p:nvSpPr>
          <p:spPr bwMode="auto">
            <a:xfrm>
              <a:off x="340" y="3934"/>
              <a:ext cx="181" cy="226"/>
            </a:xfrm>
            <a:prstGeom prst="flowChartExtract">
              <a:avLst/>
            </a:prstGeom>
            <a:solidFill>
              <a:srgbClr val="990000"/>
            </a:solidFill>
            <a:ln w="9525">
              <a:solidFill>
                <a:srgbClr val="99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744" name="Text Box 56">
              <a:extLst>
                <a:ext uri="{FF2B5EF4-FFF2-40B4-BE49-F238E27FC236}">
                  <a16:creationId xmlns:a16="http://schemas.microsoft.com/office/drawing/2014/main" id="{07A5D2F6-DA4B-BB4A-BA98-80BA1F2B1B52}"/>
                </a:ext>
              </a:extLst>
            </p:cNvPr>
            <p:cNvSpPr txBox="1">
              <a:spLocks noChangeArrowheads="1"/>
            </p:cNvSpPr>
            <p:nvPr/>
          </p:nvSpPr>
          <p:spPr bwMode="auto">
            <a:xfrm>
              <a:off x="302" y="3970"/>
              <a:ext cx="19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1"/>
                  </a:solidFill>
                </a:rPr>
                <a:t>d</a:t>
              </a:r>
            </a:p>
          </p:txBody>
        </p:sp>
      </p:grpSp>
      <p:pic>
        <p:nvPicPr>
          <p:cNvPr id="114745" name="Picture 57">
            <a:extLst>
              <a:ext uri="{FF2B5EF4-FFF2-40B4-BE49-F238E27FC236}">
                <a16:creationId xmlns:a16="http://schemas.microsoft.com/office/drawing/2014/main" id="{08393567-6A41-F84F-8A6A-92C5B95CF599}"/>
              </a:ext>
            </a:extLst>
          </p:cNvPr>
          <p:cNvPicPr>
            <a:picLocks noChangeAspect="1" noChangeArrowheads="1"/>
          </p:cNvPicPr>
          <p:nvPr/>
        </p:nvPicPr>
        <p:blipFill>
          <a:blip r:embed="rId5">
            <a:clrChange>
              <a:clrFrom>
                <a:srgbClr val="FEFEFE"/>
              </a:clrFrom>
              <a:clrTo>
                <a:srgbClr val="FEFEFE">
                  <a:alpha val="0"/>
                </a:srgbClr>
              </a:clrTo>
            </a:clrChange>
            <a:lum bright="-6000"/>
            <a:extLst>
              <a:ext uri="{28A0092B-C50C-407E-A947-70E740481C1C}">
                <a14:useLocalDpi xmlns:a14="http://schemas.microsoft.com/office/drawing/2010/main" val="0"/>
              </a:ext>
            </a:extLst>
          </a:blip>
          <a:srcRect/>
          <a:stretch>
            <a:fillRect/>
          </a:stretch>
        </p:blipFill>
        <p:spPr bwMode="auto">
          <a:xfrm>
            <a:off x="2755900" y="4546600"/>
            <a:ext cx="1081088" cy="876300"/>
          </a:xfrm>
          <a:prstGeom prst="rect">
            <a:avLst/>
          </a:prstGeom>
          <a:noFill/>
          <a:extLst>
            <a:ext uri="{909E8E84-426E-40DD-AFC4-6F175D3DCCD1}">
              <a14:hiddenFill xmlns:a14="http://schemas.microsoft.com/office/drawing/2010/main">
                <a:solidFill>
                  <a:srgbClr val="FFFFFF"/>
                </a:solidFill>
              </a14:hiddenFill>
            </a:ext>
          </a:extLst>
        </p:spPr>
      </p:pic>
      <p:pic>
        <p:nvPicPr>
          <p:cNvPr id="114746" name="Picture 58">
            <a:extLst>
              <a:ext uri="{FF2B5EF4-FFF2-40B4-BE49-F238E27FC236}">
                <a16:creationId xmlns:a16="http://schemas.microsoft.com/office/drawing/2014/main" id="{68501DE8-3B2A-1544-9A5B-C09ABBA281C3}"/>
              </a:ext>
            </a:extLst>
          </p:cNvPr>
          <p:cNvPicPr>
            <a:picLocks noChangeAspect="1" noChangeArrowheads="1"/>
          </p:cNvPicPr>
          <p:nvPr/>
        </p:nvPicPr>
        <p:blipFill>
          <a:blip r:embed="rId6">
            <a:clrChange>
              <a:clrFrom>
                <a:srgbClr val="FEFEFE"/>
              </a:clrFrom>
              <a:clrTo>
                <a:srgbClr val="FEFEFE">
                  <a:alpha val="0"/>
                </a:srgbClr>
              </a:clrTo>
            </a:clrChange>
            <a:lum bright="-6000"/>
            <a:extLst>
              <a:ext uri="{28A0092B-C50C-407E-A947-70E740481C1C}">
                <a14:useLocalDpi xmlns:a14="http://schemas.microsoft.com/office/drawing/2010/main" val="0"/>
              </a:ext>
            </a:extLst>
          </a:blip>
          <a:srcRect/>
          <a:stretch>
            <a:fillRect/>
          </a:stretch>
        </p:blipFill>
        <p:spPr bwMode="auto">
          <a:xfrm>
            <a:off x="2711451" y="3297239"/>
            <a:ext cx="1152525" cy="333375"/>
          </a:xfrm>
          <a:prstGeom prst="rect">
            <a:avLst/>
          </a:prstGeom>
          <a:noFill/>
          <a:extLst>
            <a:ext uri="{909E8E84-426E-40DD-AFC4-6F175D3DCCD1}">
              <a14:hiddenFill xmlns:a14="http://schemas.microsoft.com/office/drawing/2010/main">
                <a:solidFill>
                  <a:srgbClr val="FFFFFF"/>
                </a:solidFill>
              </a14:hiddenFill>
            </a:ext>
          </a:extLst>
        </p:spPr>
      </p:pic>
      <p:pic>
        <p:nvPicPr>
          <p:cNvPr id="114747" name="Picture 59">
            <a:extLst>
              <a:ext uri="{FF2B5EF4-FFF2-40B4-BE49-F238E27FC236}">
                <a16:creationId xmlns:a16="http://schemas.microsoft.com/office/drawing/2014/main" id="{417C2D80-BF03-E04D-8F49-4C02D83F310E}"/>
              </a:ext>
            </a:extLst>
          </p:cNvPr>
          <p:cNvPicPr>
            <a:picLocks noChangeAspect="1" noChangeArrowheads="1"/>
          </p:cNvPicPr>
          <p:nvPr/>
        </p:nvPicPr>
        <p:blipFill>
          <a:blip r:embed="rId7">
            <a:clrChange>
              <a:clrFrom>
                <a:srgbClr val="FEFEFE"/>
              </a:clrFrom>
              <a:clrTo>
                <a:srgbClr val="FEFEFE">
                  <a:alpha val="0"/>
                </a:srgbClr>
              </a:clrTo>
            </a:clrChange>
            <a:lum bright="-6000"/>
            <a:extLst>
              <a:ext uri="{28A0092B-C50C-407E-A947-70E740481C1C}">
                <a14:useLocalDpi xmlns:a14="http://schemas.microsoft.com/office/drawing/2010/main" val="0"/>
              </a:ext>
            </a:extLst>
          </a:blip>
          <a:srcRect/>
          <a:stretch>
            <a:fillRect/>
          </a:stretch>
        </p:blipFill>
        <p:spPr bwMode="auto">
          <a:xfrm>
            <a:off x="2566989" y="2030414"/>
            <a:ext cx="1296987" cy="750887"/>
          </a:xfrm>
          <a:prstGeom prst="rect">
            <a:avLst/>
          </a:prstGeom>
          <a:noFill/>
          <a:extLst>
            <a:ext uri="{909E8E84-426E-40DD-AFC4-6F175D3DCCD1}">
              <a14:hiddenFill xmlns:a14="http://schemas.microsoft.com/office/drawing/2010/main">
                <a:solidFill>
                  <a:srgbClr val="FFFFFF"/>
                </a:solidFill>
              </a14:hiddenFill>
            </a:ext>
          </a:extLst>
        </p:spPr>
      </p:pic>
      <p:sp>
        <p:nvSpPr>
          <p:cNvPr id="114748" name="Line 60">
            <a:extLst>
              <a:ext uri="{FF2B5EF4-FFF2-40B4-BE49-F238E27FC236}">
                <a16:creationId xmlns:a16="http://schemas.microsoft.com/office/drawing/2014/main" id="{C132400F-7CF1-A549-87E3-8855A14EC10C}"/>
              </a:ext>
            </a:extLst>
          </p:cNvPr>
          <p:cNvSpPr>
            <a:spLocks noChangeShapeType="1"/>
          </p:cNvSpPr>
          <p:nvPr/>
        </p:nvSpPr>
        <p:spPr bwMode="auto">
          <a:xfrm>
            <a:off x="4151313" y="2098676"/>
            <a:ext cx="1008062" cy="5048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49" name="Line 61">
            <a:extLst>
              <a:ext uri="{FF2B5EF4-FFF2-40B4-BE49-F238E27FC236}">
                <a16:creationId xmlns:a16="http://schemas.microsoft.com/office/drawing/2014/main" id="{97814BF7-912C-E742-AE60-76F06D5CC026}"/>
              </a:ext>
            </a:extLst>
          </p:cNvPr>
          <p:cNvSpPr>
            <a:spLocks noChangeShapeType="1"/>
          </p:cNvSpPr>
          <p:nvPr/>
        </p:nvSpPr>
        <p:spPr bwMode="auto">
          <a:xfrm flipV="1">
            <a:off x="6096000" y="1954214"/>
            <a:ext cx="1944688" cy="777875"/>
          </a:xfrm>
          <a:prstGeom prst="line">
            <a:avLst/>
          </a:prstGeom>
          <a:noFill/>
          <a:ln w="76200">
            <a:solidFill>
              <a:srgbClr val="0066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0" name="Line 62">
            <a:extLst>
              <a:ext uri="{FF2B5EF4-FFF2-40B4-BE49-F238E27FC236}">
                <a16:creationId xmlns:a16="http://schemas.microsoft.com/office/drawing/2014/main" id="{F909523C-3DEB-9444-AF4E-AF640273DB9D}"/>
              </a:ext>
            </a:extLst>
          </p:cNvPr>
          <p:cNvSpPr>
            <a:spLocks noChangeShapeType="1"/>
          </p:cNvSpPr>
          <p:nvPr/>
        </p:nvSpPr>
        <p:spPr bwMode="auto">
          <a:xfrm>
            <a:off x="8543926" y="2387600"/>
            <a:ext cx="576263" cy="431800"/>
          </a:xfrm>
          <a:prstGeom prst="line">
            <a:avLst/>
          </a:prstGeom>
          <a:noFill/>
          <a:ln w="76200">
            <a:solidFill>
              <a:srgbClr val="0066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1" name="Line 63">
            <a:extLst>
              <a:ext uri="{FF2B5EF4-FFF2-40B4-BE49-F238E27FC236}">
                <a16:creationId xmlns:a16="http://schemas.microsoft.com/office/drawing/2014/main" id="{37D96547-DE01-7A4D-A25F-A0A3A57AE00D}"/>
              </a:ext>
            </a:extLst>
          </p:cNvPr>
          <p:cNvSpPr>
            <a:spLocks noChangeShapeType="1"/>
          </p:cNvSpPr>
          <p:nvPr/>
        </p:nvSpPr>
        <p:spPr bwMode="auto">
          <a:xfrm flipH="1">
            <a:off x="9191626" y="4259264"/>
            <a:ext cx="504825" cy="720725"/>
          </a:xfrm>
          <a:prstGeom prst="line">
            <a:avLst/>
          </a:prstGeom>
          <a:noFill/>
          <a:ln w="76200">
            <a:solidFill>
              <a:srgbClr val="0066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2" name="Line 64">
            <a:extLst>
              <a:ext uri="{FF2B5EF4-FFF2-40B4-BE49-F238E27FC236}">
                <a16:creationId xmlns:a16="http://schemas.microsoft.com/office/drawing/2014/main" id="{A08FDCBF-4B41-8E43-A6A1-7CF8C07ACA4F}"/>
              </a:ext>
            </a:extLst>
          </p:cNvPr>
          <p:cNvSpPr>
            <a:spLocks noChangeShapeType="1"/>
          </p:cNvSpPr>
          <p:nvPr/>
        </p:nvSpPr>
        <p:spPr bwMode="auto">
          <a:xfrm flipH="1" flipV="1">
            <a:off x="5951538" y="5373688"/>
            <a:ext cx="1657350" cy="527050"/>
          </a:xfrm>
          <a:prstGeom prst="line">
            <a:avLst/>
          </a:prstGeom>
          <a:noFill/>
          <a:ln w="76200">
            <a:solidFill>
              <a:srgbClr val="0066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3" name="Line 65">
            <a:extLst>
              <a:ext uri="{FF2B5EF4-FFF2-40B4-BE49-F238E27FC236}">
                <a16:creationId xmlns:a16="http://schemas.microsoft.com/office/drawing/2014/main" id="{6EB0B87B-6654-0449-AF5A-16CCAB4661B6}"/>
              </a:ext>
            </a:extLst>
          </p:cNvPr>
          <p:cNvSpPr>
            <a:spLocks noChangeShapeType="1"/>
          </p:cNvSpPr>
          <p:nvPr/>
        </p:nvSpPr>
        <p:spPr bwMode="auto">
          <a:xfrm flipH="1" flipV="1">
            <a:off x="3863975" y="4906964"/>
            <a:ext cx="1225550" cy="5048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4" name="Line 66">
            <a:extLst>
              <a:ext uri="{FF2B5EF4-FFF2-40B4-BE49-F238E27FC236}">
                <a16:creationId xmlns:a16="http://schemas.microsoft.com/office/drawing/2014/main" id="{E5702E61-5841-6345-B4E9-91D51F86D6CB}"/>
              </a:ext>
            </a:extLst>
          </p:cNvPr>
          <p:cNvSpPr>
            <a:spLocks noChangeShapeType="1"/>
          </p:cNvSpPr>
          <p:nvPr/>
        </p:nvSpPr>
        <p:spPr bwMode="auto">
          <a:xfrm flipH="1" flipV="1">
            <a:off x="2855914" y="4259264"/>
            <a:ext cx="579437" cy="48418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5" name="Line 67">
            <a:extLst>
              <a:ext uri="{FF2B5EF4-FFF2-40B4-BE49-F238E27FC236}">
                <a16:creationId xmlns:a16="http://schemas.microsoft.com/office/drawing/2014/main" id="{FE33C17C-6389-A448-AE14-7FC1AAF78392}"/>
              </a:ext>
            </a:extLst>
          </p:cNvPr>
          <p:cNvSpPr>
            <a:spLocks noChangeShapeType="1"/>
          </p:cNvSpPr>
          <p:nvPr/>
        </p:nvSpPr>
        <p:spPr bwMode="auto">
          <a:xfrm flipV="1">
            <a:off x="2855913" y="2674938"/>
            <a:ext cx="273050" cy="6477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56" name="Text Box 68">
            <a:extLst>
              <a:ext uri="{FF2B5EF4-FFF2-40B4-BE49-F238E27FC236}">
                <a16:creationId xmlns:a16="http://schemas.microsoft.com/office/drawing/2014/main" id="{0C369E90-CB1C-714D-89AC-DEA2252941E4}"/>
              </a:ext>
            </a:extLst>
          </p:cNvPr>
          <p:cNvSpPr txBox="1">
            <a:spLocks noChangeArrowheads="1"/>
          </p:cNvSpPr>
          <p:nvPr/>
        </p:nvSpPr>
        <p:spPr bwMode="auto">
          <a:xfrm>
            <a:off x="2058988" y="5940425"/>
            <a:ext cx="16912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ar" altLang="en-US" b="1" dirty="0">
                <a:solidFill>
                  <a:srgbClr val="FF0000"/>
                </a:solidFill>
              </a:rPr>
              <a:t>  </a:t>
            </a:r>
            <a:r>
              <a:rPr lang="en-US" altLang="en-US" b="1" dirty="0">
                <a:solidFill>
                  <a:srgbClr val="FF0000"/>
                </a:solidFill>
              </a:rPr>
              <a:t>Infective stage</a:t>
            </a:r>
            <a:endParaRPr lang="ru-RU" altLang="en-US" b="1" dirty="0">
              <a:solidFill>
                <a:srgbClr val="FF0000"/>
              </a:solidFill>
            </a:endParaRPr>
          </a:p>
        </p:txBody>
      </p:sp>
      <p:sp>
        <p:nvSpPr>
          <p:cNvPr id="114757" name="Text Box 69">
            <a:extLst>
              <a:ext uri="{FF2B5EF4-FFF2-40B4-BE49-F238E27FC236}">
                <a16:creationId xmlns:a16="http://schemas.microsoft.com/office/drawing/2014/main" id="{E0E03443-7DC5-214E-876D-6FFA06679F5F}"/>
              </a:ext>
            </a:extLst>
          </p:cNvPr>
          <p:cNvSpPr txBox="1">
            <a:spLocks noChangeArrowheads="1"/>
          </p:cNvSpPr>
          <p:nvPr/>
        </p:nvSpPr>
        <p:spPr bwMode="auto">
          <a:xfrm>
            <a:off x="2020888" y="6376988"/>
            <a:ext cx="17970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ar" altLang="en-US" b="1" dirty="0">
                <a:solidFill>
                  <a:schemeClr val="bg1"/>
                </a:solidFill>
              </a:rPr>
              <a:t> </a:t>
            </a:r>
            <a:r>
              <a:rPr lang="en-US" altLang="en-US" b="1" dirty="0">
                <a:solidFill>
                  <a:srgbClr val="FF0000"/>
                </a:solidFill>
              </a:rPr>
              <a:t>Diagnostic stage</a:t>
            </a:r>
            <a:endParaRPr lang="ru-RU" altLang="en-US" b="1" dirty="0">
              <a:solidFill>
                <a:srgbClr val="FF0000"/>
              </a:solidFill>
            </a:endParaRPr>
          </a:p>
        </p:txBody>
      </p:sp>
    </p:spTree>
    <p:extLst>
      <p:ext uri="{BB962C8B-B14F-4D97-AF65-F5344CB8AC3E}">
        <p14:creationId xmlns:p14="http://schemas.microsoft.com/office/powerpoint/2010/main" val="4782768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a:extLst>
              <a:ext uri="{FF2B5EF4-FFF2-40B4-BE49-F238E27FC236}">
                <a16:creationId xmlns:a16="http://schemas.microsoft.com/office/drawing/2014/main" id="{D7E7CEE3-A136-104A-956B-461B04B98FCD}"/>
              </a:ext>
            </a:extLst>
          </p:cNvPr>
          <p:cNvSpPr>
            <a:spLocks noChangeArrowheads="1"/>
          </p:cNvSpPr>
          <p:nvPr/>
        </p:nvSpPr>
        <p:spPr bwMode="auto">
          <a:xfrm>
            <a:off x="1025526" y="3368447"/>
            <a:ext cx="691356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rtl="0"/>
            <a:r>
              <a:rPr lang="en-US" altLang="en-US" sz="3200" dirty="0"/>
              <a:t>VL in KSA caused by </a:t>
            </a:r>
            <a:r>
              <a:rPr lang="en-US" altLang="en-US" sz="3200" dirty="0" err="1"/>
              <a:t>L.Donovani</a:t>
            </a:r>
            <a:r>
              <a:rPr lang="en-US" altLang="en-US" sz="3200" dirty="0"/>
              <a:t> and the Rattus </a:t>
            </a:r>
            <a:r>
              <a:rPr lang="en-US" altLang="en-US" sz="3200" dirty="0" err="1"/>
              <a:t>rattus</a:t>
            </a:r>
            <a:r>
              <a:rPr lang="en-US" altLang="en-US" sz="3200" dirty="0"/>
              <a:t> is the reservoir.</a:t>
            </a:r>
          </a:p>
        </p:txBody>
      </p:sp>
      <p:pic>
        <p:nvPicPr>
          <p:cNvPr id="2" name="Picture 1">
            <a:extLst>
              <a:ext uri="{FF2B5EF4-FFF2-40B4-BE49-F238E27FC236}">
                <a16:creationId xmlns:a16="http://schemas.microsoft.com/office/drawing/2014/main" id="{624EB921-611C-6C40-BD11-5C26EDFBEC9F}"/>
              </a:ext>
            </a:extLst>
          </p:cNvPr>
          <p:cNvPicPr>
            <a:picLocks noChangeAspect="1"/>
          </p:cNvPicPr>
          <p:nvPr/>
        </p:nvPicPr>
        <p:blipFill>
          <a:blip r:embed="rId2"/>
          <a:stretch>
            <a:fillRect/>
          </a:stretch>
        </p:blipFill>
        <p:spPr>
          <a:xfrm>
            <a:off x="9527087" y="3122958"/>
            <a:ext cx="2358191" cy="1568197"/>
          </a:xfrm>
          <a:prstGeom prst="rect">
            <a:avLst/>
          </a:prstGeom>
        </p:spPr>
      </p:pic>
      <p:sp>
        <p:nvSpPr>
          <p:cNvPr id="4" name="TextBox 3">
            <a:extLst>
              <a:ext uri="{FF2B5EF4-FFF2-40B4-BE49-F238E27FC236}">
                <a16:creationId xmlns:a16="http://schemas.microsoft.com/office/drawing/2014/main" id="{AF15D302-B619-CC4A-AA5E-3B074F2337E3}"/>
              </a:ext>
            </a:extLst>
          </p:cNvPr>
          <p:cNvSpPr txBox="1"/>
          <p:nvPr/>
        </p:nvSpPr>
        <p:spPr>
          <a:xfrm>
            <a:off x="887506" y="594973"/>
            <a:ext cx="2296398" cy="769441"/>
          </a:xfrm>
          <a:prstGeom prst="rect">
            <a:avLst/>
          </a:prstGeom>
          <a:noFill/>
        </p:spPr>
        <p:txBody>
          <a:bodyPr wrap="none" rtlCol="0">
            <a:spAutoFit/>
          </a:bodyPr>
          <a:lstStyle/>
          <a:p>
            <a:r>
              <a:rPr lang="en-US" altLang="en-US" sz="4400" dirty="0"/>
              <a:t>VL in KSA</a:t>
            </a:r>
            <a:endParaRPr lang="en-US" sz="4400" dirty="0"/>
          </a:p>
        </p:txBody>
      </p:sp>
    </p:spTree>
    <p:extLst>
      <p:ext uri="{BB962C8B-B14F-4D97-AF65-F5344CB8AC3E}">
        <p14:creationId xmlns:p14="http://schemas.microsoft.com/office/powerpoint/2010/main" val="381906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38200" y="365125"/>
            <a:ext cx="3498669" cy="1325563"/>
          </a:xfrm>
          <a:solidFill>
            <a:schemeClr val="accent2"/>
          </a:solidFill>
        </p:spPr>
        <p:txBody>
          <a:bodyPr>
            <a:normAutofit/>
          </a:bodyPr>
          <a:lstStyle/>
          <a:p>
            <a:pPr>
              <a:defRPr/>
            </a:pPr>
            <a:r>
              <a:rPr lang="en-US" sz="4000" b="1" i="1" dirty="0">
                <a:solidFill>
                  <a:schemeClr val="accent1"/>
                </a:solidFill>
              </a:rPr>
              <a:t>Typhoid fever </a:t>
            </a:r>
            <a:endParaRPr lang="en-IN" sz="4000" b="1" i="1" dirty="0">
              <a:solidFill>
                <a:schemeClr val="accent1"/>
              </a:solidFill>
            </a:endParaRPr>
          </a:p>
        </p:txBody>
      </p:sp>
      <p:sp>
        <p:nvSpPr>
          <p:cNvPr id="5123" name="Rectangle 3"/>
          <p:cNvSpPr>
            <a:spLocks noGrp="1" noChangeArrowheads="1"/>
          </p:cNvSpPr>
          <p:nvPr>
            <p:ph idx="1"/>
          </p:nvPr>
        </p:nvSpPr>
        <p:spPr/>
        <p:txBody>
          <a:bodyPr>
            <a:normAutofit/>
          </a:bodyPr>
          <a:lstStyle/>
          <a:p>
            <a:pPr>
              <a:lnSpc>
                <a:spcPct val="90000"/>
              </a:lnSpc>
              <a:defRPr/>
            </a:pPr>
            <a:r>
              <a:rPr lang="en-IN" dirty="0"/>
              <a:t>It is an acute febrile disease, caused by </a:t>
            </a:r>
            <a:r>
              <a:rPr lang="en-IN" b="1" i="1" dirty="0">
                <a:solidFill>
                  <a:schemeClr val="accent1"/>
                </a:solidFill>
              </a:rPr>
              <a:t>Salmonella  typhi</a:t>
            </a:r>
            <a:r>
              <a:rPr lang="en-IN" b="1" dirty="0">
                <a:solidFill>
                  <a:schemeClr val="accent1"/>
                </a:solidFill>
              </a:rPr>
              <a:t> </a:t>
            </a:r>
            <a:r>
              <a:rPr lang="en-IN" dirty="0"/>
              <a:t>and </a:t>
            </a:r>
            <a:r>
              <a:rPr lang="en-US" dirty="0"/>
              <a:t>S. </a:t>
            </a:r>
            <a:r>
              <a:rPr lang="en-US" dirty="0" err="1"/>
              <a:t>paratyphi</a:t>
            </a:r>
            <a:r>
              <a:rPr lang="en-US" dirty="0"/>
              <a:t> A, B,C</a:t>
            </a:r>
            <a:endParaRPr lang="en-IN" dirty="0"/>
          </a:p>
          <a:p>
            <a:pPr lvl="0">
              <a:defRPr/>
            </a:pPr>
            <a:r>
              <a:rPr lang="en-IN" i="1" dirty="0"/>
              <a:t>S. typhi </a:t>
            </a:r>
            <a:r>
              <a:rPr lang="en-IN" dirty="0"/>
              <a:t>and </a:t>
            </a:r>
            <a:r>
              <a:rPr lang="en-IN" i="1" dirty="0" err="1"/>
              <a:t>paratyphi</a:t>
            </a:r>
            <a:r>
              <a:rPr lang="en-IN" dirty="0"/>
              <a:t> lives only in humans. </a:t>
            </a:r>
          </a:p>
          <a:p>
            <a:pPr lvl="0">
              <a:defRPr/>
            </a:pPr>
            <a:r>
              <a:rPr lang="en-IN" dirty="0"/>
              <a:t>Persons with typhoid fever carry the bacteria in their bloodstream and intestinal tract. </a:t>
            </a:r>
          </a:p>
          <a:p>
            <a:pPr lvl="0">
              <a:defRPr/>
            </a:pPr>
            <a:r>
              <a:rPr lang="en-IN" dirty="0"/>
              <a:t>Carriers recovering from typhoid fever shed </a:t>
            </a:r>
            <a:r>
              <a:rPr lang="en-IN" i="1" dirty="0"/>
              <a:t>S.</a:t>
            </a:r>
            <a:r>
              <a:rPr lang="en-IN" dirty="0"/>
              <a:t> Typhi in their feces.</a:t>
            </a:r>
            <a:r>
              <a:rPr lang="en-IN" dirty="0">
                <a:solidFill>
                  <a:prstClr val="black"/>
                </a:solidFill>
              </a:rPr>
              <a:t> </a:t>
            </a:r>
          </a:p>
          <a:p>
            <a:pPr lvl="0">
              <a:defRPr/>
            </a:pPr>
            <a:r>
              <a:rPr lang="en-IN" dirty="0"/>
              <a:t>It is transmitted through the ingestion of food or drink contaminated by  infected people. </a:t>
            </a:r>
          </a:p>
          <a:p>
            <a:pPr eaLnBrk="1" hangingPunct="1">
              <a:lnSpc>
                <a:spcPct val="90000"/>
              </a:lnSpc>
              <a:defRPr/>
            </a:pPr>
            <a:endParaRPr lang="en-IN" dirty="0"/>
          </a:p>
          <a:p>
            <a:pPr eaLnBrk="1" hangingPunct="1">
              <a:lnSpc>
                <a:spcPct val="90000"/>
              </a:lnSpc>
              <a:defRPr/>
            </a:pPr>
            <a:endParaRPr lang="en-IN" dirty="0"/>
          </a:p>
        </p:txBody>
      </p:sp>
    </p:spTree>
    <p:extLst>
      <p:ext uri="{BB962C8B-B14F-4D97-AF65-F5344CB8AC3E}">
        <p14:creationId xmlns:p14="http://schemas.microsoft.com/office/powerpoint/2010/main" val="1803095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1200-BD9D-A84F-964E-9C0C32EAA3AE}"/>
              </a:ext>
            </a:extLst>
          </p:cNvPr>
          <p:cNvSpPr>
            <a:spLocks noGrp="1"/>
          </p:cNvSpPr>
          <p:nvPr>
            <p:ph type="title"/>
          </p:nvPr>
        </p:nvSpPr>
        <p:spPr/>
        <p:txBody>
          <a:bodyPr/>
          <a:lstStyle/>
          <a:p>
            <a:r>
              <a:rPr lang="en-US" b="1" dirty="0"/>
              <a:t>CLINICAL MANIFESTATIONS</a:t>
            </a:r>
            <a:endParaRPr lang="en-US" dirty="0"/>
          </a:p>
        </p:txBody>
      </p:sp>
      <p:sp>
        <p:nvSpPr>
          <p:cNvPr id="3" name="Content Placeholder 2">
            <a:extLst>
              <a:ext uri="{FF2B5EF4-FFF2-40B4-BE49-F238E27FC236}">
                <a16:creationId xmlns:a16="http://schemas.microsoft.com/office/drawing/2014/main" id="{62C65457-48AA-8648-899D-0407C6BCE577}"/>
              </a:ext>
            </a:extLst>
          </p:cNvPr>
          <p:cNvSpPr>
            <a:spLocks noGrp="1"/>
          </p:cNvSpPr>
          <p:nvPr>
            <p:ph idx="1"/>
          </p:nvPr>
        </p:nvSpPr>
        <p:spPr/>
        <p:txBody>
          <a:bodyPr>
            <a:normAutofit fontScale="92500" lnSpcReduction="10000"/>
          </a:bodyPr>
          <a:lstStyle/>
          <a:p>
            <a:pPr marL="514350" indent="-514350">
              <a:buFont typeface="+mj-lt"/>
              <a:buAutoNum type="arabicPeriod"/>
            </a:pPr>
            <a:r>
              <a:rPr lang="en-US" b="1" dirty="0"/>
              <a:t>Asymptomatic infection</a:t>
            </a:r>
          </a:p>
          <a:p>
            <a:pPr marL="514350" indent="-514350">
              <a:buFont typeface="+mj-lt"/>
              <a:buAutoNum type="arabicPeriod"/>
            </a:pPr>
            <a:r>
              <a:rPr lang="en-US" b="1" dirty="0"/>
              <a:t>Visceral leishmaniasis</a:t>
            </a:r>
            <a:r>
              <a:rPr lang="en-US" dirty="0"/>
              <a:t> The most important clinical manifestation of VL is the syndrome known as kala-azar (Hindi for "black fever"). </a:t>
            </a:r>
          </a:p>
          <a:p>
            <a:pPr marL="0" indent="0">
              <a:buNone/>
            </a:pPr>
            <a:r>
              <a:rPr lang="en-US" dirty="0"/>
              <a:t>The incubation period is usually two to six months but can range from a few weeks to several years. </a:t>
            </a:r>
          </a:p>
          <a:p>
            <a:pPr marL="0" indent="0">
              <a:buNone/>
            </a:pPr>
            <a:r>
              <a:rPr lang="en-US" dirty="0"/>
              <a:t>Onset of symptoms is usually insidious or subacute, with slow progression of malaise, fever, weight loss, and splenomegaly (with or without hepatomegaly) over a period of weeks to months</a:t>
            </a:r>
          </a:p>
          <a:p>
            <a:pPr marL="0" indent="0">
              <a:buNone/>
            </a:pPr>
            <a:r>
              <a:rPr lang="en-US" b="1" dirty="0"/>
              <a:t>Hemophagocytic lymphohistiocytosis</a:t>
            </a:r>
            <a:r>
              <a:rPr lang="en-US" dirty="0"/>
              <a:t>  Hemophagocytic lymphohistiocytosis (HLH) is a systemic disorder of excess immune activation that can be triggered by certain infections it is an uncommon complication of VL </a:t>
            </a:r>
          </a:p>
          <a:p>
            <a:pPr marL="0" indent="0">
              <a:buNone/>
            </a:pPr>
            <a:endParaRPr lang="en-US" dirty="0"/>
          </a:p>
        </p:txBody>
      </p:sp>
    </p:spTree>
    <p:extLst>
      <p:ext uri="{BB962C8B-B14F-4D97-AF65-F5344CB8AC3E}">
        <p14:creationId xmlns:p14="http://schemas.microsoft.com/office/powerpoint/2010/main" val="41817401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884C3-F0EE-0543-B481-A69201932236}"/>
              </a:ext>
            </a:extLst>
          </p:cNvPr>
          <p:cNvSpPr>
            <a:spLocks noGrp="1"/>
          </p:cNvSpPr>
          <p:nvPr>
            <p:ph type="title"/>
          </p:nvPr>
        </p:nvSpPr>
        <p:spPr/>
        <p:txBody>
          <a:bodyPr/>
          <a:lstStyle/>
          <a:p>
            <a:r>
              <a:rPr lang="en-US" b="1" dirty="0"/>
              <a:t>Diagnostic tools of VL</a:t>
            </a:r>
            <a:endParaRPr lang="en-US" dirty="0"/>
          </a:p>
        </p:txBody>
      </p:sp>
      <p:sp>
        <p:nvSpPr>
          <p:cNvPr id="3" name="Content Placeholder 2">
            <a:extLst>
              <a:ext uri="{FF2B5EF4-FFF2-40B4-BE49-F238E27FC236}">
                <a16:creationId xmlns:a16="http://schemas.microsoft.com/office/drawing/2014/main" id="{8CE3C2F3-2808-4846-B261-3D3423748B57}"/>
              </a:ext>
            </a:extLst>
          </p:cNvPr>
          <p:cNvSpPr>
            <a:spLocks noGrp="1"/>
          </p:cNvSpPr>
          <p:nvPr>
            <p:ph idx="1"/>
          </p:nvPr>
        </p:nvSpPr>
        <p:spPr>
          <a:xfrm>
            <a:off x="838200" y="1825625"/>
            <a:ext cx="7149353" cy="4351338"/>
          </a:xfrm>
        </p:spPr>
        <p:txBody>
          <a:bodyPr>
            <a:normAutofit lnSpcReduction="10000"/>
          </a:bodyPr>
          <a:lstStyle/>
          <a:p>
            <a:r>
              <a:rPr lang="en-US" b="1" dirty="0"/>
              <a:t>Histopathology </a:t>
            </a:r>
            <a:r>
              <a:rPr lang="en-US" dirty="0"/>
              <a:t>diagnosis requires visualization of amastigotes; these are spherical or ovoid bodies that measure 1 to 5 microns long by 1 to 2 microns wide.</a:t>
            </a:r>
          </a:p>
          <a:p>
            <a:r>
              <a:rPr lang="en-US" b="1" dirty="0" err="1"/>
              <a:t>Culture</a:t>
            </a:r>
            <a:r>
              <a:rPr lang="en-US" dirty="0" err="1"/>
              <a:t>Typical</a:t>
            </a:r>
            <a:r>
              <a:rPr lang="en-US" dirty="0"/>
              <a:t> liquid media consists of Schneider's drosophila media supplemented with calf serum, or Novy, </a:t>
            </a:r>
            <a:r>
              <a:rPr lang="en-US" dirty="0" err="1"/>
              <a:t>MacNeal</a:t>
            </a:r>
            <a:r>
              <a:rPr lang="en-US" dirty="0"/>
              <a:t>, Nicolle (NNN) media.</a:t>
            </a:r>
          </a:p>
          <a:p>
            <a:r>
              <a:rPr lang="en-US" b="1" dirty="0"/>
              <a:t>Molecular techniques</a:t>
            </a:r>
            <a:r>
              <a:rPr lang="en-US" dirty="0"/>
              <a:t>  Polymerase chain reaction is one of the most sensitive diagnostic tests for VL</a:t>
            </a:r>
          </a:p>
          <a:p>
            <a:endParaRPr lang="en-US" dirty="0"/>
          </a:p>
        </p:txBody>
      </p:sp>
      <p:pic>
        <p:nvPicPr>
          <p:cNvPr id="4" name="Picture 3">
            <a:extLst>
              <a:ext uri="{FF2B5EF4-FFF2-40B4-BE49-F238E27FC236}">
                <a16:creationId xmlns:a16="http://schemas.microsoft.com/office/drawing/2014/main" id="{A9FD1573-0CD5-B74F-87CC-F149548F5DCB}"/>
              </a:ext>
            </a:extLst>
          </p:cNvPr>
          <p:cNvPicPr>
            <a:picLocks noChangeAspect="1"/>
          </p:cNvPicPr>
          <p:nvPr/>
        </p:nvPicPr>
        <p:blipFill>
          <a:blip r:embed="rId2"/>
          <a:stretch>
            <a:fillRect/>
          </a:stretch>
        </p:blipFill>
        <p:spPr>
          <a:xfrm>
            <a:off x="8198964" y="1519518"/>
            <a:ext cx="3607554" cy="2012950"/>
          </a:xfrm>
          <a:prstGeom prst="rect">
            <a:avLst/>
          </a:prstGeom>
        </p:spPr>
      </p:pic>
    </p:spTree>
    <p:extLst>
      <p:ext uri="{BB962C8B-B14F-4D97-AF65-F5344CB8AC3E}">
        <p14:creationId xmlns:p14="http://schemas.microsoft.com/office/powerpoint/2010/main" val="3996648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D05E-CA2F-CC4F-A158-036D477BD2C5}"/>
              </a:ext>
            </a:extLst>
          </p:cNvPr>
          <p:cNvSpPr>
            <a:spLocks noGrp="1"/>
          </p:cNvSpPr>
          <p:nvPr>
            <p:ph type="title"/>
          </p:nvPr>
        </p:nvSpPr>
        <p:spPr/>
        <p:txBody>
          <a:bodyPr/>
          <a:lstStyle/>
          <a:p>
            <a:r>
              <a:rPr lang="en-US" b="1" dirty="0"/>
              <a:t>Visceral leishmaniasis: Treatment</a:t>
            </a:r>
            <a:endParaRPr lang="en-US" dirty="0"/>
          </a:p>
        </p:txBody>
      </p:sp>
      <p:sp>
        <p:nvSpPr>
          <p:cNvPr id="3" name="Content Placeholder 2">
            <a:extLst>
              <a:ext uri="{FF2B5EF4-FFF2-40B4-BE49-F238E27FC236}">
                <a16:creationId xmlns:a16="http://schemas.microsoft.com/office/drawing/2014/main" id="{6153D7DC-2767-784B-983C-A4DBE7248142}"/>
              </a:ext>
            </a:extLst>
          </p:cNvPr>
          <p:cNvSpPr>
            <a:spLocks noGrp="1"/>
          </p:cNvSpPr>
          <p:nvPr>
            <p:ph idx="1"/>
          </p:nvPr>
        </p:nvSpPr>
        <p:spPr/>
        <p:txBody>
          <a:bodyPr/>
          <a:lstStyle/>
          <a:p>
            <a:r>
              <a:rPr lang="en-US" dirty="0">
                <a:hlinkClick r:id="rId2"/>
              </a:rPr>
              <a:t>Liposomal amphotericin B</a:t>
            </a:r>
            <a:r>
              <a:rPr lang="en-US" dirty="0"/>
              <a:t> is the drug with the highest therapeutic efficacy and the most favorable safety profile monotherapy (total dose 20 to 21 mg/kg</a:t>
            </a:r>
          </a:p>
          <a:p>
            <a:r>
              <a:rPr lang="en-US" dirty="0"/>
              <a:t>The pentavalent antimonial drugs </a:t>
            </a:r>
            <a:r>
              <a:rPr lang="en-US" u="sng" dirty="0">
                <a:hlinkClick r:id="rId3"/>
              </a:rPr>
              <a:t>sodium stibogluconate</a:t>
            </a:r>
            <a:r>
              <a:rPr lang="en-US" dirty="0"/>
              <a:t>(SSG) and meglumine antimoniate, are still widely used; however, monotherapy with antimonial agents is no longer a first-line treatment for VL </a:t>
            </a:r>
          </a:p>
          <a:p>
            <a:r>
              <a:rPr lang="en-US" dirty="0"/>
              <a:t>Two new drugs have been added  </a:t>
            </a:r>
            <a:r>
              <a:rPr lang="en-US" u="sng" dirty="0">
                <a:hlinkClick r:id="rId4"/>
              </a:rPr>
              <a:t>paromomycin</a:t>
            </a:r>
            <a:r>
              <a:rPr lang="en-US" dirty="0"/>
              <a:t> and </a:t>
            </a:r>
            <a:r>
              <a:rPr lang="en-US" u="sng" dirty="0">
                <a:hlinkClick r:id="rId5"/>
              </a:rPr>
              <a:t>miltefosine</a:t>
            </a:r>
            <a:endParaRPr lang="en-US" dirty="0"/>
          </a:p>
        </p:txBody>
      </p:sp>
    </p:spTree>
    <p:extLst>
      <p:ext uri="{BB962C8B-B14F-4D97-AF65-F5344CB8AC3E}">
        <p14:creationId xmlns:p14="http://schemas.microsoft.com/office/powerpoint/2010/main" val="2227287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EB56-C927-5A4F-B9F9-8DD0332AF528}"/>
              </a:ext>
            </a:extLst>
          </p:cNvPr>
          <p:cNvSpPr>
            <a:spLocks noGrp="1"/>
          </p:cNvSpPr>
          <p:nvPr>
            <p:ph type="title"/>
          </p:nvPr>
        </p:nvSpPr>
        <p:spPr/>
        <p:txBody>
          <a:bodyPr/>
          <a:lstStyle/>
          <a:p>
            <a:r>
              <a:rPr lang="en-US" b="1" dirty="0">
                <a:solidFill>
                  <a:schemeClr val="tx2"/>
                </a:solidFill>
              </a:rPr>
              <a:t>Cutaneous Leishmaniasis in KSA</a:t>
            </a:r>
            <a:endParaRPr lang="en-US" dirty="0"/>
          </a:p>
        </p:txBody>
      </p:sp>
      <p:sp>
        <p:nvSpPr>
          <p:cNvPr id="3" name="Content Placeholder 2">
            <a:extLst>
              <a:ext uri="{FF2B5EF4-FFF2-40B4-BE49-F238E27FC236}">
                <a16:creationId xmlns:a16="http://schemas.microsoft.com/office/drawing/2014/main" id="{452B69FC-0816-B344-B596-3A4636767A13}"/>
              </a:ext>
            </a:extLst>
          </p:cNvPr>
          <p:cNvSpPr>
            <a:spLocks noGrp="1"/>
          </p:cNvSpPr>
          <p:nvPr>
            <p:ph idx="1"/>
          </p:nvPr>
        </p:nvSpPr>
        <p:spPr>
          <a:xfrm>
            <a:off x="838200" y="1825625"/>
            <a:ext cx="8695765" cy="4351338"/>
          </a:xfrm>
        </p:spPr>
        <p:txBody>
          <a:bodyPr>
            <a:normAutofit fontScale="70000" lnSpcReduction="20000"/>
          </a:bodyPr>
          <a:lstStyle/>
          <a:p>
            <a:r>
              <a:rPr lang="en-US" dirty="0"/>
              <a:t>The disease is endemic in many parts of KSA, with the majority of cases concentrated in six regions, including Al-</a:t>
            </a:r>
            <a:r>
              <a:rPr lang="en-US" dirty="0" err="1"/>
              <a:t>Qaseem</a:t>
            </a:r>
            <a:r>
              <a:rPr lang="en-US" dirty="0"/>
              <a:t>, Riyadh, Al-</a:t>
            </a:r>
            <a:r>
              <a:rPr lang="en-US" dirty="0" err="1"/>
              <a:t>Hassa</a:t>
            </a:r>
            <a:r>
              <a:rPr lang="en-US" dirty="0"/>
              <a:t>, </a:t>
            </a:r>
            <a:r>
              <a:rPr lang="en-US" dirty="0" err="1"/>
              <a:t>Aseer</a:t>
            </a:r>
            <a:r>
              <a:rPr lang="en-US" dirty="0"/>
              <a:t>, </a:t>
            </a:r>
            <a:r>
              <a:rPr lang="en-US" dirty="0" err="1"/>
              <a:t>Ha’il</a:t>
            </a:r>
            <a:r>
              <a:rPr lang="en-US" dirty="0"/>
              <a:t>, and Al-Madinah. </a:t>
            </a:r>
          </a:p>
          <a:p>
            <a:r>
              <a:rPr lang="en-US" dirty="0"/>
              <a:t>Leishmania major (L. major) and Leishmania </a:t>
            </a:r>
            <a:r>
              <a:rPr lang="en-US" dirty="0" err="1"/>
              <a:t>tropica</a:t>
            </a:r>
            <a:r>
              <a:rPr lang="en-US" dirty="0"/>
              <a:t> (L. </a:t>
            </a:r>
            <a:r>
              <a:rPr lang="en-US" dirty="0" err="1"/>
              <a:t>tropica</a:t>
            </a:r>
            <a:r>
              <a:rPr lang="en-US" dirty="0"/>
              <a:t>) are the main </a:t>
            </a:r>
            <a:r>
              <a:rPr lang="en-US" dirty="0" err="1"/>
              <a:t>dermotropic</a:t>
            </a:r>
            <a:r>
              <a:rPr lang="en-US" dirty="0"/>
              <a:t> species, and Phlebotomus </a:t>
            </a:r>
            <a:r>
              <a:rPr lang="en-US" dirty="0" err="1"/>
              <a:t>papatasi</a:t>
            </a:r>
            <a:r>
              <a:rPr lang="en-US" dirty="0"/>
              <a:t> (vector of L. major) and Phlebotomus </a:t>
            </a:r>
            <a:r>
              <a:rPr lang="en-US" dirty="0" err="1"/>
              <a:t>sergenti</a:t>
            </a:r>
            <a:r>
              <a:rPr lang="en-US" dirty="0"/>
              <a:t> (vector of L. </a:t>
            </a:r>
            <a:r>
              <a:rPr lang="en-US" dirty="0" err="1"/>
              <a:t>tropica</a:t>
            </a:r>
            <a:r>
              <a:rPr lang="en-US" dirty="0"/>
              <a:t>) are the proved vectors of the disease. </a:t>
            </a:r>
          </a:p>
          <a:p>
            <a:r>
              <a:rPr lang="en-US" dirty="0"/>
              <a:t>Psammomys </a:t>
            </a:r>
            <a:r>
              <a:rPr lang="en-US" dirty="0" err="1"/>
              <a:t>obesus</a:t>
            </a:r>
            <a:r>
              <a:rPr lang="en-US" dirty="0"/>
              <a:t> and Meriones </a:t>
            </a:r>
            <a:r>
              <a:rPr lang="en-US" dirty="0" err="1"/>
              <a:t>libycus</a:t>
            </a:r>
            <a:r>
              <a:rPr lang="en-US" dirty="0"/>
              <a:t> have been defined as the principal reservoir hosts of zoonotic CL in Al-</a:t>
            </a:r>
            <a:r>
              <a:rPr lang="en-US" dirty="0" err="1"/>
              <a:t>Hassa</a:t>
            </a:r>
            <a:r>
              <a:rPr lang="en-US" dirty="0"/>
              <a:t> oasis, Al-Madinah, and Al-</a:t>
            </a:r>
            <a:r>
              <a:rPr lang="en-US" dirty="0" err="1"/>
              <a:t>Qaseem</a:t>
            </a:r>
            <a:r>
              <a:rPr lang="en-US" dirty="0"/>
              <a:t> provinces. </a:t>
            </a:r>
          </a:p>
          <a:p>
            <a:r>
              <a:rPr lang="en-US" dirty="0"/>
              <a:t>Clinically, males are affected more than females, and there is no variation between the Saudis and expatriates in terms of number of reported cases, but the disease tends to run a more severe course among non-Saudis. </a:t>
            </a:r>
          </a:p>
          <a:p>
            <a:r>
              <a:rPr lang="en-US" dirty="0"/>
              <a:t>Face is the most commonly affected site, and ulcerative pattern accounts for 90% of lesions. </a:t>
            </a:r>
          </a:p>
          <a:p>
            <a:endParaRPr lang="en-US" dirty="0"/>
          </a:p>
        </p:txBody>
      </p:sp>
      <p:pic>
        <p:nvPicPr>
          <p:cNvPr id="4" name="Picture 3">
            <a:extLst>
              <a:ext uri="{FF2B5EF4-FFF2-40B4-BE49-F238E27FC236}">
                <a16:creationId xmlns:a16="http://schemas.microsoft.com/office/drawing/2014/main" id="{AB0A0D8A-0151-BE45-9801-86DCCD4E039F}"/>
              </a:ext>
            </a:extLst>
          </p:cNvPr>
          <p:cNvPicPr>
            <a:picLocks noChangeAspect="1"/>
          </p:cNvPicPr>
          <p:nvPr/>
        </p:nvPicPr>
        <p:blipFill>
          <a:blip r:embed="rId2"/>
          <a:stretch>
            <a:fillRect/>
          </a:stretch>
        </p:blipFill>
        <p:spPr>
          <a:xfrm>
            <a:off x="9776012" y="586111"/>
            <a:ext cx="2053426" cy="1380241"/>
          </a:xfrm>
          <a:prstGeom prst="rect">
            <a:avLst/>
          </a:prstGeom>
        </p:spPr>
      </p:pic>
      <p:pic>
        <p:nvPicPr>
          <p:cNvPr id="5" name="Picture 4">
            <a:extLst>
              <a:ext uri="{FF2B5EF4-FFF2-40B4-BE49-F238E27FC236}">
                <a16:creationId xmlns:a16="http://schemas.microsoft.com/office/drawing/2014/main" id="{3C6275F4-1F94-B64C-9955-5141840B0832}"/>
              </a:ext>
            </a:extLst>
          </p:cNvPr>
          <p:cNvPicPr>
            <a:picLocks noChangeAspect="1"/>
          </p:cNvPicPr>
          <p:nvPr/>
        </p:nvPicPr>
        <p:blipFill>
          <a:blip r:embed="rId3"/>
          <a:stretch>
            <a:fillRect/>
          </a:stretch>
        </p:blipFill>
        <p:spPr>
          <a:xfrm>
            <a:off x="9900701" y="2793344"/>
            <a:ext cx="1804048" cy="1371601"/>
          </a:xfrm>
          <a:prstGeom prst="rect">
            <a:avLst/>
          </a:prstGeom>
        </p:spPr>
      </p:pic>
      <p:pic>
        <p:nvPicPr>
          <p:cNvPr id="6" name="Picture 5">
            <a:extLst>
              <a:ext uri="{FF2B5EF4-FFF2-40B4-BE49-F238E27FC236}">
                <a16:creationId xmlns:a16="http://schemas.microsoft.com/office/drawing/2014/main" id="{FFD66EFD-4329-9344-A90D-040131905853}"/>
              </a:ext>
            </a:extLst>
          </p:cNvPr>
          <p:cNvPicPr>
            <a:picLocks noChangeAspect="1"/>
          </p:cNvPicPr>
          <p:nvPr/>
        </p:nvPicPr>
        <p:blipFill>
          <a:blip r:embed="rId4"/>
          <a:stretch>
            <a:fillRect/>
          </a:stretch>
        </p:blipFill>
        <p:spPr>
          <a:xfrm>
            <a:off x="9776012" y="4898269"/>
            <a:ext cx="2053426" cy="996203"/>
          </a:xfrm>
          <a:prstGeom prst="rect">
            <a:avLst/>
          </a:prstGeom>
        </p:spPr>
      </p:pic>
      <p:sp>
        <p:nvSpPr>
          <p:cNvPr id="7" name="TextBox 6">
            <a:extLst>
              <a:ext uri="{FF2B5EF4-FFF2-40B4-BE49-F238E27FC236}">
                <a16:creationId xmlns:a16="http://schemas.microsoft.com/office/drawing/2014/main" id="{3974518F-7C52-0243-9405-8A74FE786416}"/>
              </a:ext>
            </a:extLst>
          </p:cNvPr>
          <p:cNvSpPr txBox="1"/>
          <p:nvPr/>
        </p:nvSpPr>
        <p:spPr>
          <a:xfrm>
            <a:off x="9666420" y="2057350"/>
            <a:ext cx="2272610" cy="369332"/>
          </a:xfrm>
          <a:prstGeom prst="rect">
            <a:avLst/>
          </a:prstGeom>
          <a:noFill/>
        </p:spPr>
        <p:txBody>
          <a:bodyPr wrap="none" rtlCol="0">
            <a:spAutoFit/>
          </a:bodyPr>
          <a:lstStyle/>
          <a:p>
            <a:r>
              <a:rPr lang="en-US" dirty="0"/>
              <a:t>Phlebotomus </a:t>
            </a:r>
            <a:r>
              <a:rPr lang="en-US" dirty="0" err="1"/>
              <a:t>papatasi</a:t>
            </a:r>
            <a:endParaRPr lang="en-US" dirty="0"/>
          </a:p>
        </p:txBody>
      </p:sp>
      <p:sp>
        <p:nvSpPr>
          <p:cNvPr id="8" name="TextBox 7">
            <a:extLst>
              <a:ext uri="{FF2B5EF4-FFF2-40B4-BE49-F238E27FC236}">
                <a16:creationId xmlns:a16="http://schemas.microsoft.com/office/drawing/2014/main" id="{1254122B-E43F-3741-8815-9FFC4B6E03DE}"/>
              </a:ext>
            </a:extLst>
          </p:cNvPr>
          <p:cNvSpPr txBox="1"/>
          <p:nvPr/>
        </p:nvSpPr>
        <p:spPr>
          <a:xfrm>
            <a:off x="9900701" y="4346941"/>
            <a:ext cx="2075825" cy="369332"/>
          </a:xfrm>
          <a:prstGeom prst="rect">
            <a:avLst/>
          </a:prstGeom>
          <a:noFill/>
        </p:spPr>
        <p:txBody>
          <a:bodyPr wrap="none" rtlCol="0">
            <a:spAutoFit/>
          </a:bodyPr>
          <a:lstStyle/>
          <a:p>
            <a:r>
              <a:rPr lang="en-US" dirty="0"/>
              <a:t>Psammomys </a:t>
            </a:r>
            <a:r>
              <a:rPr lang="en-US" dirty="0" err="1"/>
              <a:t>obesus</a:t>
            </a:r>
            <a:endParaRPr lang="en-US" dirty="0"/>
          </a:p>
        </p:txBody>
      </p:sp>
      <p:sp>
        <p:nvSpPr>
          <p:cNvPr id="9" name="TextBox 8">
            <a:extLst>
              <a:ext uri="{FF2B5EF4-FFF2-40B4-BE49-F238E27FC236}">
                <a16:creationId xmlns:a16="http://schemas.microsoft.com/office/drawing/2014/main" id="{7617C393-6E5F-534A-B308-AF8332365739}"/>
              </a:ext>
            </a:extLst>
          </p:cNvPr>
          <p:cNvSpPr txBox="1"/>
          <p:nvPr/>
        </p:nvSpPr>
        <p:spPr>
          <a:xfrm>
            <a:off x="10054043" y="6085204"/>
            <a:ext cx="1769139" cy="369332"/>
          </a:xfrm>
          <a:prstGeom prst="rect">
            <a:avLst/>
          </a:prstGeom>
          <a:noFill/>
        </p:spPr>
        <p:txBody>
          <a:bodyPr wrap="none" rtlCol="0">
            <a:spAutoFit/>
          </a:bodyPr>
          <a:lstStyle/>
          <a:p>
            <a:r>
              <a:rPr lang="en-US" dirty="0"/>
              <a:t>Meriones </a:t>
            </a:r>
            <a:r>
              <a:rPr lang="en-US" dirty="0" err="1"/>
              <a:t>libycus</a:t>
            </a:r>
            <a:endParaRPr lang="en-US" dirty="0"/>
          </a:p>
        </p:txBody>
      </p:sp>
    </p:spTree>
    <p:extLst>
      <p:ext uri="{BB962C8B-B14F-4D97-AF65-F5344CB8AC3E}">
        <p14:creationId xmlns:p14="http://schemas.microsoft.com/office/powerpoint/2010/main" val="1509542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0648"/>
            <a:ext cx="8229600" cy="710952"/>
          </a:xfrm>
        </p:spPr>
        <p:txBody>
          <a:bodyPr/>
          <a:lstStyle/>
          <a:p>
            <a:r>
              <a:rPr lang="en-US" b="1" dirty="0">
                <a:solidFill>
                  <a:schemeClr val="tx2"/>
                </a:solidFill>
              </a:rPr>
              <a:t>Types of Cutaneous Leishmaniasis</a:t>
            </a:r>
            <a:endParaRPr lang="ar-SA" b="1" dirty="0">
              <a:solidFill>
                <a:schemeClr val="tx2"/>
              </a:solidFill>
            </a:endParaRPr>
          </a:p>
        </p:txBody>
      </p:sp>
      <p:pic>
        <p:nvPicPr>
          <p:cNvPr id="9" name="Picture 13" descr="ka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3833" r="5243" b="4549"/>
          <a:stretch>
            <a:fillRect/>
          </a:stretch>
        </p:blipFill>
        <p:spPr bwMode="auto">
          <a:xfrm>
            <a:off x="5303912" y="1124745"/>
            <a:ext cx="4176464" cy="296089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7"/>
          <p:cNvGrpSpPr>
            <a:grpSpLocks/>
          </p:cNvGrpSpPr>
          <p:nvPr/>
        </p:nvGrpSpPr>
        <p:grpSpPr bwMode="auto">
          <a:xfrm>
            <a:off x="1703512" y="1196753"/>
            <a:ext cx="2159000" cy="2501901"/>
            <a:chOff x="2654" y="1026"/>
            <a:chExt cx="1360" cy="1576"/>
          </a:xfrm>
        </p:grpSpPr>
        <p:sp>
          <p:nvSpPr>
            <p:cNvPr id="5" name="Rectangle 8"/>
            <p:cNvSpPr>
              <a:spLocks noChangeArrowheads="1"/>
            </p:cNvSpPr>
            <p:nvPr/>
          </p:nvSpPr>
          <p:spPr bwMode="auto">
            <a:xfrm>
              <a:off x="2654" y="2311"/>
              <a:ext cx="131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2400" b="1"/>
                <a:t>Hyperkeratotic</a:t>
              </a:r>
            </a:p>
          </p:txBody>
        </p:sp>
        <p:grpSp>
          <p:nvGrpSpPr>
            <p:cNvPr id="6" name="Group 9"/>
            <p:cNvGrpSpPr>
              <a:grpSpLocks/>
            </p:cNvGrpSpPr>
            <p:nvPr/>
          </p:nvGrpSpPr>
          <p:grpSpPr bwMode="auto">
            <a:xfrm>
              <a:off x="2925" y="1026"/>
              <a:ext cx="1089" cy="1315"/>
              <a:chOff x="2925" y="1026"/>
              <a:chExt cx="1089" cy="1315"/>
            </a:xfrm>
          </p:grpSpPr>
          <p:pic>
            <p:nvPicPr>
              <p:cNvPr id="7" name="Picture 10" descr="fac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5" y="1026"/>
                <a:ext cx="1089" cy="1315"/>
              </a:xfrm>
              <a:prstGeom prst="rect">
                <a:avLst/>
              </a:prstGeom>
              <a:noFill/>
              <a:extLst>
                <a:ext uri="{909E8E84-426E-40DD-AFC4-6F175D3DCCD1}">
                  <a14:hiddenFill xmlns:a14="http://schemas.microsoft.com/office/drawing/2010/main">
                    <a:solidFill>
                      <a:srgbClr val="FFFFFF"/>
                    </a:solidFill>
                  </a14:hiddenFill>
                </a:ext>
              </a:extLst>
            </p:spPr>
          </p:pic>
          <p:sp>
            <p:nvSpPr>
              <p:cNvPr id="8" name="Oval 11"/>
              <p:cNvSpPr>
                <a:spLocks noChangeArrowheads="1"/>
              </p:cNvSpPr>
              <p:nvPr/>
            </p:nvSpPr>
            <p:spPr bwMode="auto">
              <a:xfrm>
                <a:off x="3298" y="1207"/>
                <a:ext cx="311" cy="303"/>
              </a:xfrm>
              <a:prstGeom prst="ellipse">
                <a:avLst/>
              </a:prstGeom>
              <a:solidFill>
                <a:schemeClr val="bg2"/>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grpSp>
      <p:grpSp>
        <p:nvGrpSpPr>
          <p:cNvPr id="10" name="Group 4"/>
          <p:cNvGrpSpPr>
            <a:grpSpLocks/>
          </p:cNvGrpSpPr>
          <p:nvPr/>
        </p:nvGrpSpPr>
        <p:grpSpPr bwMode="auto">
          <a:xfrm>
            <a:off x="2063553" y="3933056"/>
            <a:ext cx="1994595" cy="1917422"/>
            <a:chOff x="938" y="1117"/>
            <a:chExt cx="1075" cy="1603"/>
          </a:xfrm>
        </p:grpSpPr>
        <p:pic>
          <p:nvPicPr>
            <p:cNvPr id="11" name="Picture 5" descr="chelitis-lip leishman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 y="1117"/>
              <a:ext cx="1033" cy="12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938" y="2334"/>
              <a:ext cx="680" cy="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2400" b="1"/>
                <a:t>Mucosal</a:t>
              </a:r>
            </a:p>
          </p:txBody>
        </p:sp>
      </p:grpSp>
      <p:grpSp>
        <p:nvGrpSpPr>
          <p:cNvPr id="13" name="Group 6"/>
          <p:cNvGrpSpPr>
            <a:grpSpLocks/>
          </p:cNvGrpSpPr>
          <p:nvPr/>
        </p:nvGrpSpPr>
        <p:grpSpPr bwMode="auto">
          <a:xfrm>
            <a:off x="4439817" y="4221088"/>
            <a:ext cx="1357313" cy="2574926"/>
            <a:chOff x="2744" y="1026"/>
            <a:chExt cx="855" cy="1622"/>
          </a:xfrm>
        </p:grpSpPr>
        <p:sp>
          <p:nvSpPr>
            <p:cNvPr id="14" name="Text Box 7"/>
            <p:cNvSpPr txBox="1">
              <a:spLocks noChangeArrowheads="1"/>
            </p:cNvSpPr>
            <p:nvPr/>
          </p:nvSpPr>
          <p:spPr bwMode="auto">
            <a:xfrm>
              <a:off x="2744" y="2357"/>
              <a:ext cx="66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2400" b="1"/>
                <a:t>Plaque</a:t>
              </a:r>
            </a:p>
          </p:txBody>
        </p:sp>
        <p:grpSp>
          <p:nvGrpSpPr>
            <p:cNvPr id="15" name="Group 8"/>
            <p:cNvGrpSpPr>
              <a:grpSpLocks/>
            </p:cNvGrpSpPr>
            <p:nvPr/>
          </p:nvGrpSpPr>
          <p:grpSpPr bwMode="auto">
            <a:xfrm>
              <a:off x="2757" y="1026"/>
              <a:ext cx="842" cy="1315"/>
              <a:chOff x="2880" y="1026"/>
              <a:chExt cx="842" cy="1315"/>
            </a:xfrm>
          </p:grpSpPr>
          <p:pic>
            <p:nvPicPr>
              <p:cNvPr id="16" name="Picture 9" descr="leishmania f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026"/>
                <a:ext cx="842" cy="1315"/>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0"/>
              <p:cNvSpPr>
                <a:spLocks noChangeArrowheads="1"/>
              </p:cNvSpPr>
              <p:nvPr/>
            </p:nvSpPr>
            <p:spPr bwMode="auto">
              <a:xfrm>
                <a:off x="3143" y="1026"/>
                <a:ext cx="311" cy="303"/>
              </a:xfrm>
              <a:prstGeom prst="ellipse">
                <a:avLst/>
              </a:prstGeom>
              <a:solidFill>
                <a:schemeClr val="bg2"/>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grpSp>
      <p:grpSp>
        <p:nvGrpSpPr>
          <p:cNvPr id="18" name="Group 11"/>
          <p:cNvGrpSpPr>
            <a:grpSpLocks/>
          </p:cNvGrpSpPr>
          <p:nvPr/>
        </p:nvGrpSpPr>
        <p:grpSpPr bwMode="auto">
          <a:xfrm>
            <a:off x="5951984" y="4221089"/>
            <a:ext cx="1728788" cy="2430463"/>
            <a:chOff x="942" y="1026"/>
            <a:chExt cx="1089" cy="1531"/>
          </a:xfrm>
        </p:grpSpPr>
        <p:sp>
          <p:nvSpPr>
            <p:cNvPr id="19" name="Text Box 12"/>
            <p:cNvSpPr txBox="1">
              <a:spLocks noChangeArrowheads="1"/>
            </p:cNvSpPr>
            <p:nvPr/>
          </p:nvSpPr>
          <p:spPr bwMode="auto">
            <a:xfrm>
              <a:off x="942" y="2266"/>
              <a:ext cx="96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2400" b="1"/>
                <a:t>Recidivans</a:t>
              </a:r>
            </a:p>
          </p:txBody>
        </p:sp>
        <p:grpSp>
          <p:nvGrpSpPr>
            <p:cNvPr id="20" name="Group 13"/>
            <p:cNvGrpSpPr>
              <a:grpSpLocks/>
            </p:cNvGrpSpPr>
            <p:nvPr/>
          </p:nvGrpSpPr>
          <p:grpSpPr bwMode="auto">
            <a:xfrm>
              <a:off x="1066" y="1026"/>
              <a:ext cx="965" cy="1270"/>
              <a:chOff x="1066" y="1026"/>
              <a:chExt cx="965" cy="1270"/>
            </a:xfrm>
          </p:grpSpPr>
          <p:pic>
            <p:nvPicPr>
              <p:cNvPr id="21" name="Picture 14" descr="0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 y="1026"/>
                <a:ext cx="965" cy="127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15"/>
              <p:cNvSpPr>
                <a:spLocks noChangeArrowheads="1"/>
              </p:cNvSpPr>
              <p:nvPr/>
            </p:nvSpPr>
            <p:spPr bwMode="auto">
              <a:xfrm>
                <a:off x="1328" y="1086"/>
                <a:ext cx="311" cy="303"/>
              </a:xfrm>
              <a:prstGeom prst="ellipse">
                <a:avLst/>
              </a:prstGeom>
              <a:solidFill>
                <a:schemeClr val="bg2"/>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ar-SA"/>
              </a:p>
            </p:txBody>
          </p:sp>
        </p:grpSp>
      </p:grpSp>
      <p:grpSp>
        <p:nvGrpSpPr>
          <p:cNvPr id="23" name="Group 2"/>
          <p:cNvGrpSpPr>
            <a:grpSpLocks/>
          </p:cNvGrpSpPr>
          <p:nvPr/>
        </p:nvGrpSpPr>
        <p:grpSpPr bwMode="auto">
          <a:xfrm>
            <a:off x="8040217" y="4365104"/>
            <a:ext cx="2016125" cy="2143126"/>
            <a:chOff x="3969" y="1298"/>
            <a:chExt cx="1270" cy="1350"/>
          </a:xfrm>
        </p:grpSpPr>
        <p:pic>
          <p:nvPicPr>
            <p:cNvPr id="24" name="Picture 3" descr="s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9" y="1298"/>
              <a:ext cx="1270" cy="10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 Box 4"/>
            <p:cNvSpPr txBox="1">
              <a:spLocks noChangeArrowheads="1"/>
            </p:cNvSpPr>
            <p:nvPr/>
          </p:nvSpPr>
          <p:spPr bwMode="auto">
            <a:xfrm>
              <a:off x="3978" y="2357"/>
              <a:ext cx="10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ar-SA" sz="2400" b="1"/>
                <a:t>Erysipeloid</a:t>
              </a:r>
            </a:p>
          </p:txBody>
        </p:sp>
      </p:grpSp>
    </p:spTree>
    <p:extLst>
      <p:ext uri="{BB962C8B-B14F-4D97-AF65-F5344CB8AC3E}">
        <p14:creationId xmlns:p14="http://schemas.microsoft.com/office/powerpoint/2010/main" val="2873826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35EDC-0CA7-F14F-BAEB-AB87D7CF5238}"/>
              </a:ext>
            </a:extLst>
          </p:cNvPr>
          <p:cNvSpPr>
            <a:spLocks noGrp="1"/>
          </p:cNvSpPr>
          <p:nvPr>
            <p:ph type="title"/>
          </p:nvPr>
        </p:nvSpPr>
        <p:spPr/>
        <p:txBody>
          <a:bodyPr/>
          <a:lstStyle/>
          <a:p>
            <a:r>
              <a:rPr lang="en-US" b="1" dirty="0"/>
              <a:t>Cutaneous leishmaniasis Diagnostic tools</a:t>
            </a:r>
            <a:endParaRPr lang="en-US" dirty="0"/>
          </a:p>
        </p:txBody>
      </p:sp>
      <p:sp>
        <p:nvSpPr>
          <p:cNvPr id="3" name="Content Placeholder 2">
            <a:extLst>
              <a:ext uri="{FF2B5EF4-FFF2-40B4-BE49-F238E27FC236}">
                <a16:creationId xmlns:a16="http://schemas.microsoft.com/office/drawing/2014/main" id="{429D7CB5-F62D-854B-A97B-0E91942F02A6}"/>
              </a:ext>
            </a:extLst>
          </p:cNvPr>
          <p:cNvSpPr>
            <a:spLocks noGrp="1"/>
          </p:cNvSpPr>
          <p:nvPr>
            <p:ph idx="1"/>
          </p:nvPr>
        </p:nvSpPr>
        <p:spPr>
          <a:xfrm>
            <a:off x="838200" y="1825625"/>
            <a:ext cx="7189694" cy="4351338"/>
          </a:xfrm>
        </p:spPr>
        <p:txBody>
          <a:bodyPr>
            <a:normAutofit lnSpcReduction="10000"/>
          </a:bodyPr>
          <a:lstStyle/>
          <a:p>
            <a:r>
              <a:rPr lang="en-US" b="1" dirty="0"/>
              <a:t>Histopathology :</a:t>
            </a:r>
            <a:r>
              <a:rPr lang="en-US" dirty="0"/>
              <a:t>Giemsa staining is typically used; with this stain, the cytoplasm is blue, the nucleus violet-blue, and the </a:t>
            </a:r>
            <a:r>
              <a:rPr lang="en-US" dirty="0" err="1"/>
              <a:t>kinetoplast</a:t>
            </a:r>
            <a:r>
              <a:rPr lang="en-US" dirty="0"/>
              <a:t> red to violet</a:t>
            </a:r>
            <a:endParaRPr lang="en-US" b="1" dirty="0"/>
          </a:p>
          <a:p>
            <a:r>
              <a:rPr lang="en-US" b="1" dirty="0"/>
              <a:t>Culture</a:t>
            </a:r>
            <a:r>
              <a:rPr lang="en-US" dirty="0"/>
              <a:t> Typical liquid media consists of Schneider's drosophila media supplemented with calf serum, or Novy, </a:t>
            </a:r>
            <a:r>
              <a:rPr lang="en-US" dirty="0" err="1"/>
              <a:t>MacNeal</a:t>
            </a:r>
            <a:r>
              <a:rPr lang="en-US" dirty="0"/>
              <a:t>, Nicolle (NNN) media.</a:t>
            </a:r>
          </a:p>
          <a:p>
            <a:r>
              <a:rPr lang="en-US" b="1" dirty="0"/>
              <a:t>Molecular techniques</a:t>
            </a:r>
            <a:r>
              <a:rPr lang="en-US" dirty="0"/>
              <a:t>  Polymerase chain reaction is one of the most sensitive diagnostic tests for CL</a:t>
            </a:r>
          </a:p>
        </p:txBody>
      </p:sp>
      <p:pic>
        <p:nvPicPr>
          <p:cNvPr id="4" name="Picture 3">
            <a:extLst>
              <a:ext uri="{FF2B5EF4-FFF2-40B4-BE49-F238E27FC236}">
                <a16:creationId xmlns:a16="http://schemas.microsoft.com/office/drawing/2014/main" id="{4ECDAD2C-5C85-CB4E-A04D-623E0DFDB415}"/>
              </a:ext>
            </a:extLst>
          </p:cNvPr>
          <p:cNvPicPr>
            <a:picLocks noChangeAspect="1"/>
          </p:cNvPicPr>
          <p:nvPr/>
        </p:nvPicPr>
        <p:blipFill>
          <a:blip r:embed="rId2"/>
          <a:stretch>
            <a:fillRect/>
          </a:stretch>
        </p:blipFill>
        <p:spPr>
          <a:xfrm>
            <a:off x="8899551" y="1690689"/>
            <a:ext cx="2373567" cy="1913124"/>
          </a:xfrm>
          <a:prstGeom prst="rect">
            <a:avLst/>
          </a:prstGeom>
        </p:spPr>
      </p:pic>
    </p:spTree>
    <p:extLst>
      <p:ext uri="{BB962C8B-B14F-4D97-AF65-F5344CB8AC3E}">
        <p14:creationId xmlns:p14="http://schemas.microsoft.com/office/powerpoint/2010/main" val="3341909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99D75-EA5F-E540-9AF4-F8D94423B498}"/>
              </a:ext>
            </a:extLst>
          </p:cNvPr>
          <p:cNvSpPr>
            <a:spLocks noGrp="1"/>
          </p:cNvSpPr>
          <p:nvPr>
            <p:ph type="title"/>
          </p:nvPr>
        </p:nvSpPr>
        <p:spPr/>
        <p:txBody>
          <a:bodyPr/>
          <a:lstStyle/>
          <a:p>
            <a:r>
              <a:rPr lang="en-US" b="1" dirty="0"/>
              <a:t>DIFFERENTIAL DIAGNOSIS of CL</a:t>
            </a:r>
            <a:endParaRPr lang="en-US" dirty="0"/>
          </a:p>
        </p:txBody>
      </p:sp>
      <p:sp>
        <p:nvSpPr>
          <p:cNvPr id="3" name="Content Placeholder 2">
            <a:extLst>
              <a:ext uri="{FF2B5EF4-FFF2-40B4-BE49-F238E27FC236}">
                <a16:creationId xmlns:a16="http://schemas.microsoft.com/office/drawing/2014/main" id="{1F6DC8A3-4492-5C44-A56A-7817B622A034}"/>
              </a:ext>
            </a:extLst>
          </p:cNvPr>
          <p:cNvSpPr>
            <a:spLocks noGrp="1"/>
          </p:cNvSpPr>
          <p:nvPr>
            <p:ph idx="1"/>
          </p:nvPr>
        </p:nvSpPr>
        <p:spPr/>
        <p:txBody>
          <a:bodyPr/>
          <a:lstStyle/>
          <a:p>
            <a:r>
              <a:rPr lang="en-US" dirty="0" err="1"/>
              <a:t>Sporotrichosis</a:t>
            </a:r>
            <a:endParaRPr lang="en-US" dirty="0"/>
          </a:p>
          <a:p>
            <a:r>
              <a:rPr lang="en-US" dirty="0"/>
              <a:t>Mycobacterial infection</a:t>
            </a:r>
          </a:p>
          <a:p>
            <a:r>
              <a:rPr lang="en-US" dirty="0"/>
              <a:t>Leprosy</a:t>
            </a:r>
          </a:p>
          <a:p>
            <a:r>
              <a:rPr lang="en-US" dirty="0"/>
              <a:t>Skin cancer</a:t>
            </a:r>
          </a:p>
        </p:txBody>
      </p:sp>
    </p:spTree>
    <p:extLst>
      <p:ext uri="{BB962C8B-B14F-4D97-AF65-F5344CB8AC3E}">
        <p14:creationId xmlns:p14="http://schemas.microsoft.com/office/powerpoint/2010/main" val="3150228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E5C3-5860-0F48-AEDB-0267361726A5}"/>
              </a:ext>
            </a:extLst>
          </p:cNvPr>
          <p:cNvSpPr>
            <a:spLocks noGrp="1"/>
          </p:cNvSpPr>
          <p:nvPr>
            <p:ph type="title"/>
          </p:nvPr>
        </p:nvSpPr>
        <p:spPr/>
        <p:txBody>
          <a:bodyPr>
            <a:normAutofit fontScale="90000"/>
          </a:bodyPr>
          <a:lstStyle/>
          <a:p>
            <a:r>
              <a:rPr lang="en-US" b="1" dirty="0"/>
              <a:t>Cutaneous leishmaniasis: Treatment</a:t>
            </a:r>
            <a:br>
              <a:rPr lang="en-US" b="1" dirty="0"/>
            </a:br>
            <a:br>
              <a:rPr lang="en-US" dirty="0"/>
            </a:br>
            <a:endParaRPr lang="en-US" dirty="0"/>
          </a:p>
        </p:txBody>
      </p:sp>
      <p:sp>
        <p:nvSpPr>
          <p:cNvPr id="3" name="Content Placeholder 2">
            <a:extLst>
              <a:ext uri="{FF2B5EF4-FFF2-40B4-BE49-F238E27FC236}">
                <a16:creationId xmlns:a16="http://schemas.microsoft.com/office/drawing/2014/main" id="{8EEE3B97-818C-364A-A058-78D345AE6D7F}"/>
              </a:ext>
            </a:extLst>
          </p:cNvPr>
          <p:cNvSpPr>
            <a:spLocks noGrp="1"/>
          </p:cNvSpPr>
          <p:nvPr>
            <p:ph idx="1"/>
          </p:nvPr>
        </p:nvSpPr>
        <p:spPr/>
        <p:txBody>
          <a:bodyPr/>
          <a:lstStyle/>
          <a:p>
            <a:r>
              <a:rPr lang="en-US" dirty="0"/>
              <a:t>CL due to L. major may heal spontaneously within 4–6 months in 50–75% of cases and almost in all patients at 8 months, </a:t>
            </a:r>
          </a:p>
          <a:p>
            <a:r>
              <a:rPr lang="en-US" dirty="0"/>
              <a:t>while in L. </a:t>
            </a:r>
            <a:r>
              <a:rPr lang="en-US" dirty="0" err="1"/>
              <a:t>tropica</a:t>
            </a:r>
            <a:r>
              <a:rPr lang="en-US" dirty="0"/>
              <a:t> spontaneous healing occurs within 1 year or longer </a:t>
            </a:r>
          </a:p>
          <a:p>
            <a:r>
              <a:rPr lang="en-US" dirty="0"/>
              <a:t>Therapeutics for CL consist of local/topical (paromomycin ointment, imidazole ointment.</a:t>
            </a:r>
          </a:p>
          <a:p>
            <a:r>
              <a:rPr lang="en-US" dirty="0"/>
              <a:t>local infiltration of lesion with antimonials (sodium antimony gluconate; </a:t>
            </a:r>
            <a:r>
              <a:rPr lang="en-US" dirty="0" err="1"/>
              <a:t>Pentostam</a:t>
            </a:r>
            <a:r>
              <a:rPr lang="en-US" dirty="0"/>
              <a:t>) </a:t>
            </a:r>
          </a:p>
          <a:p>
            <a:endParaRPr lang="en-US" dirty="0"/>
          </a:p>
        </p:txBody>
      </p:sp>
    </p:spTree>
    <p:extLst>
      <p:ext uri="{BB962C8B-B14F-4D97-AF65-F5344CB8AC3E}">
        <p14:creationId xmlns:p14="http://schemas.microsoft.com/office/powerpoint/2010/main" val="32550070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7BE3-74EE-E944-8FA8-E37FB6D03403}"/>
              </a:ext>
            </a:extLst>
          </p:cNvPr>
          <p:cNvSpPr>
            <a:spLocks noGrp="1"/>
          </p:cNvSpPr>
          <p:nvPr>
            <p:ph type="title"/>
          </p:nvPr>
        </p:nvSpPr>
        <p:spPr/>
        <p:txBody>
          <a:bodyPr/>
          <a:lstStyle/>
          <a:p>
            <a:r>
              <a:rPr lang="en-US" dirty="0"/>
              <a:t>Preventions </a:t>
            </a:r>
          </a:p>
        </p:txBody>
      </p:sp>
      <p:sp>
        <p:nvSpPr>
          <p:cNvPr id="3" name="Content Placeholder 2">
            <a:extLst>
              <a:ext uri="{FF2B5EF4-FFF2-40B4-BE49-F238E27FC236}">
                <a16:creationId xmlns:a16="http://schemas.microsoft.com/office/drawing/2014/main" id="{F1D8877A-97D0-D04A-8077-79F5800525D6}"/>
              </a:ext>
            </a:extLst>
          </p:cNvPr>
          <p:cNvSpPr>
            <a:spLocks noGrp="1"/>
          </p:cNvSpPr>
          <p:nvPr>
            <p:ph idx="1"/>
          </p:nvPr>
        </p:nvSpPr>
        <p:spPr/>
        <p:txBody>
          <a:bodyPr>
            <a:normAutofit lnSpcReduction="10000"/>
          </a:bodyPr>
          <a:lstStyle/>
          <a:p>
            <a:r>
              <a:rPr lang="en-US" dirty="0"/>
              <a:t>NO pre or post exposure prophylaxis  </a:t>
            </a:r>
          </a:p>
          <a:p>
            <a:r>
              <a:rPr lang="en-US" dirty="0"/>
              <a:t>Effective prevention requires health education regarding risk of infection and epidemiology of transmission. </a:t>
            </a:r>
          </a:p>
          <a:p>
            <a:r>
              <a:rPr lang="en-US" dirty="0"/>
              <a:t>Covering skin with clothing is helpful as sand fly mouthparts do not penetrate clothing (in contrast, mosquito mouthparts do penetrate clothing). </a:t>
            </a:r>
          </a:p>
          <a:p>
            <a:r>
              <a:rPr lang="en-US" dirty="0"/>
              <a:t>Clothing can be impregnated with an insecticide such as </a:t>
            </a:r>
            <a:r>
              <a:rPr lang="en-US" u="sng" dirty="0">
                <a:hlinkClick r:id="rId2"/>
              </a:rPr>
              <a:t>permethrin</a:t>
            </a:r>
            <a:r>
              <a:rPr lang="en-US" dirty="0"/>
              <a:t>.</a:t>
            </a:r>
          </a:p>
          <a:p>
            <a:r>
              <a:rPr lang="en-US" dirty="0"/>
              <a:t> An insect repellent such as DEET (NN-diethyl-3-methylbenzamide) can be applied to exposed skin areas.</a:t>
            </a:r>
          </a:p>
          <a:p>
            <a:r>
              <a:rPr lang="en-US" dirty="0"/>
              <a:t> Use of fine mesh insecticide-treated bednets may also be helpful </a:t>
            </a:r>
          </a:p>
        </p:txBody>
      </p:sp>
    </p:spTree>
    <p:extLst>
      <p:ext uri="{BB962C8B-B14F-4D97-AF65-F5344CB8AC3E}">
        <p14:creationId xmlns:p14="http://schemas.microsoft.com/office/powerpoint/2010/main" val="1714663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990600"/>
            <a:ext cx="7696200" cy="1143000"/>
          </a:xfrm>
        </p:spPr>
        <p:txBody>
          <a:bodyPr>
            <a:noAutofit/>
          </a:bodyPr>
          <a:lstStyle/>
          <a:p>
            <a:r>
              <a:rPr lang="en-US" sz="9600" b="1" dirty="0">
                <a:solidFill>
                  <a:schemeClr val="accent4">
                    <a:lumMod val="75000"/>
                  </a:schemeClr>
                </a:solidFill>
              </a:rPr>
              <a:t>MERS </a:t>
            </a:r>
            <a:r>
              <a:rPr lang="en-US" sz="9600" b="1" dirty="0" err="1">
                <a:solidFill>
                  <a:schemeClr val="accent4">
                    <a:lumMod val="75000"/>
                  </a:schemeClr>
                </a:solidFill>
              </a:rPr>
              <a:t>CoV</a:t>
            </a:r>
            <a:endParaRPr lang="en-US" sz="9600" b="1" dirty="0">
              <a:solidFill>
                <a:schemeClr val="accent4">
                  <a:lumMod val="75000"/>
                </a:schemeClr>
              </a:solidFill>
            </a:endParaRPr>
          </a:p>
        </p:txBody>
      </p:sp>
      <p:sp>
        <p:nvSpPr>
          <p:cNvPr id="3" name="Subtitle 2"/>
          <p:cNvSpPr>
            <a:spLocks noGrp="1"/>
          </p:cNvSpPr>
          <p:nvPr>
            <p:ph type="subTitle" idx="1"/>
          </p:nvPr>
        </p:nvSpPr>
        <p:spPr>
          <a:xfrm>
            <a:off x="1981200" y="5229944"/>
            <a:ext cx="8077200" cy="1295400"/>
          </a:xfrm>
        </p:spPr>
        <p:txBody>
          <a:bodyPr>
            <a:normAutofit fontScale="92500" lnSpcReduction="10000"/>
          </a:bodyPr>
          <a:lstStyle/>
          <a:p>
            <a:r>
              <a:rPr lang="en-US" sz="4800" b="1" dirty="0">
                <a:solidFill>
                  <a:schemeClr val="accent4">
                    <a:lumMod val="75000"/>
                  </a:schemeClr>
                </a:solidFill>
              </a:rPr>
              <a:t>MIDDLE EAST RESPIRATORY SYNDROME CORONAVIRUS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569" y="2636912"/>
            <a:ext cx="3271689" cy="1739944"/>
          </a:xfrm>
          <a:prstGeom prst="rect">
            <a:avLst/>
          </a:prstGeom>
        </p:spPr>
      </p:pic>
    </p:spTree>
    <p:extLst>
      <p:ext uri="{BB962C8B-B14F-4D97-AF65-F5344CB8AC3E}">
        <p14:creationId xmlns:p14="http://schemas.microsoft.com/office/powerpoint/2010/main" val="759350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42281" y="165503"/>
            <a:ext cx="7793038" cy="1440160"/>
          </a:xfrm>
        </p:spPr>
        <p:txBody>
          <a:bodyPr>
            <a:noAutofit/>
          </a:bodyPr>
          <a:lstStyle/>
          <a:p>
            <a:pPr eaLnBrk="1" hangingPunct="1"/>
            <a:br>
              <a:rPr lang="en-US" sz="4000" b="1" dirty="0">
                <a:solidFill>
                  <a:srgbClr val="FFFF00"/>
                </a:solidFill>
                <a:cs typeface="Courier New" pitchFamily="49" charset="0"/>
              </a:rPr>
            </a:br>
            <a:br>
              <a:rPr lang="en-US" sz="4000" dirty="0">
                <a:solidFill>
                  <a:srgbClr val="FFFF00"/>
                </a:solidFill>
                <a:cs typeface="Courier New" pitchFamily="49" charset="0"/>
              </a:rPr>
            </a:br>
            <a:br>
              <a:rPr lang="en-US" sz="4000" dirty="0">
                <a:solidFill>
                  <a:srgbClr val="FFFF00"/>
                </a:solidFill>
                <a:cs typeface="Courier New" pitchFamily="49" charset="0"/>
              </a:rPr>
            </a:br>
            <a:r>
              <a:rPr lang="en-US" sz="4000" b="1" dirty="0">
                <a:solidFill>
                  <a:schemeClr val="accent1"/>
                </a:solidFill>
                <a:cs typeface="Courier New" pitchFamily="49" charset="0"/>
              </a:rPr>
              <a:t>Epidemiology</a:t>
            </a:r>
            <a:br>
              <a:rPr lang="en-US" sz="4000" b="1" dirty="0">
                <a:solidFill>
                  <a:srgbClr val="FFFF00"/>
                </a:solidFill>
              </a:rPr>
            </a:br>
            <a:endParaRPr lang="en-US" sz="4000" b="1" dirty="0">
              <a:solidFill>
                <a:srgbClr val="FFFF00"/>
              </a:solidFill>
            </a:endParaRPr>
          </a:p>
        </p:txBody>
      </p:sp>
      <p:sp>
        <p:nvSpPr>
          <p:cNvPr id="39939" name="Rectangle 3"/>
          <p:cNvSpPr>
            <a:spLocks noGrp="1" noChangeArrowheads="1"/>
          </p:cNvSpPr>
          <p:nvPr>
            <p:ph idx="1"/>
          </p:nvPr>
        </p:nvSpPr>
        <p:spPr>
          <a:xfrm>
            <a:off x="1524000" y="2017714"/>
            <a:ext cx="9144000" cy="4840287"/>
          </a:xfrm>
        </p:spPr>
        <p:txBody>
          <a:bodyPr/>
          <a:lstStyle/>
          <a:p>
            <a:pPr eaLnBrk="1" hangingPunct="1">
              <a:buFont typeface="Wingdings" pitchFamily="2" charset="2"/>
              <a:buNone/>
            </a:pPr>
            <a:r>
              <a:rPr lang="en-US"/>
              <a:t> </a:t>
            </a:r>
          </a:p>
        </p:txBody>
      </p:sp>
      <p:pic>
        <p:nvPicPr>
          <p:cNvPr id="39940" name="Picture 5" descr="Fievre_typhoide"/>
          <p:cNvPicPr>
            <a:picLocks noChangeAspect="1" noChangeArrowheads="1"/>
          </p:cNvPicPr>
          <p:nvPr/>
        </p:nvPicPr>
        <p:blipFill>
          <a:blip r:embed="rId3" cstate="print"/>
          <a:srcRect/>
          <a:stretch>
            <a:fillRect/>
          </a:stretch>
        </p:blipFill>
        <p:spPr bwMode="auto">
          <a:xfrm>
            <a:off x="1828800" y="1905000"/>
            <a:ext cx="8610600" cy="3657600"/>
          </a:xfrm>
          <a:prstGeom prst="rect">
            <a:avLst/>
          </a:prstGeom>
          <a:noFill/>
          <a:ln w="9525">
            <a:noFill/>
            <a:miter lim="800000"/>
            <a:headEnd/>
            <a:tailEnd/>
          </a:ln>
        </p:spPr>
      </p:pic>
      <p:sp>
        <p:nvSpPr>
          <p:cNvPr id="39941" name="Rectangle 6"/>
          <p:cNvSpPr>
            <a:spLocks noChangeArrowheads="1"/>
          </p:cNvSpPr>
          <p:nvPr/>
        </p:nvSpPr>
        <p:spPr bwMode="auto">
          <a:xfrm>
            <a:off x="1524000" y="5562600"/>
            <a:ext cx="4114800" cy="1295400"/>
          </a:xfrm>
          <a:prstGeom prst="rect">
            <a:avLst/>
          </a:prstGeom>
          <a:noFill/>
          <a:ln w="9525">
            <a:solidFill>
              <a:schemeClr val="bg1"/>
            </a:solidFill>
            <a:miter lim="800000"/>
            <a:headEnd/>
            <a:tailEnd/>
          </a:ln>
        </p:spPr>
        <p:txBody>
          <a:bodyPr wrap="none" anchor="ctr"/>
          <a:lstStyle/>
          <a:p>
            <a:pPr lvl="1" algn="ctr"/>
            <a:r>
              <a:rPr lang="en-US" dirty="0">
                <a:solidFill>
                  <a:srgbClr val="ADD8E6"/>
                </a:solidFill>
              </a:rPr>
              <a:t>             ♦</a:t>
            </a:r>
            <a:r>
              <a:rPr lang="en-US" dirty="0">
                <a:solidFill>
                  <a:srgbClr val="0645AD"/>
                </a:solidFill>
              </a:rPr>
              <a:t>  </a:t>
            </a:r>
            <a:r>
              <a:rPr lang="en-US" dirty="0"/>
              <a:t>strongly endemic </a:t>
            </a:r>
          </a:p>
          <a:p>
            <a:pPr lvl="1" algn="ctr"/>
            <a:r>
              <a:rPr lang="en-US" dirty="0">
                <a:solidFill>
                  <a:srgbClr val="EC3B83"/>
                </a:solidFill>
              </a:rPr>
              <a:t>♦</a:t>
            </a:r>
            <a:r>
              <a:rPr lang="en-US" dirty="0">
                <a:solidFill>
                  <a:srgbClr val="0645AD"/>
                </a:solidFill>
              </a:rPr>
              <a:t>  </a:t>
            </a:r>
            <a:r>
              <a:rPr lang="en-US" dirty="0"/>
              <a:t>endemic </a:t>
            </a:r>
          </a:p>
          <a:p>
            <a:pPr lvl="1" algn="ctr"/>
            <a:r>
              <a:rPr lang="en-US" dirty="0">
                <a:solidFill>
                  <a:srgbClr val="C0C0C0"/>
                </a:solidFill>
              </a:rPr>
              <a:t>          ♦</a:t>
            </a:r>
            <a:r>
              <a:rPr lang="en-US" dirty="0">
                <a:solidFill>
                  <a:srgbClr val="0645AD"/>
                </a:solidFill>
              </a:rPr>
              <a:t>  </a:t>
            </a:r>
            <a:r>
              <a:rPr lang="en-US" dirty="0"/>
              <a:t>sporadic cases </a:t>
            </a:r>
          </a:p>
        </p:txBody>
      </p:sp>
    </p:spTree>
    <p:extLst>
      <p:ext uri="{BB962C8B-B14F-4D97-AF65-F5344CB8AC3E}">
        <p14:creationId xmlns:p14="http://schemas.microsoft.com/office/powerpoint/2010/main" val="20571115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lstStyle/>
          <a:p>
            <a:r>
              <a:rPr lang="en-US" b="1" dirty="0">
                <a:solidFill>
                  <a:schemeClr val="accent4">
                    <a:lumMod val="75000"/>
                  </a:schemeClr>
                </a:solidFill>
              </a:rPr>
              <a:t>MERS </a:t>
            </a:r>
            <a:r>
              <a:rPr lang="en-US" b="1" dirty="0" err="1">
                <a:solidFill>
                  <a:schemeClr val="accent4">
                    <a:lumMod val="75000"/>
                  </a:schemeClr>
                </a:solidFill>
              </a:rPr>
              <a:t>CoV</a:t>
            </a:r>
            <a:endParaRPr lang="en-US" dirty="0">
              <a:solidFill>
                <a:schemeClr val="accent4">
                  <a:lumMod val="75000"/>
                </a:schemeClr>
              </a:solidFill>
            </a:endParaRPr>
          </a:p>
        </p:txBody>
      </p:sp>
      <p:sp>
        <p:nvSpPr>
          <p:cNvPr id="3" name="Content Placeholder 2"/>
          <p:cNvSpPr>
            <a:spLocks noGrp="1"/>
          </p:cNvSpPr>
          <p:nvPr>
            <p:ph idx="1"/>
          </p:nvPr>
        </p:nvSpPr>
        <p:spPr>
          <a:xfrm>
            <a:off x="1981200" y="1219200"/>
            <a:ext cx="8382000" cy="5257800"/>
          </a:xfrm>
        </p:spPr>
        <p:txBody>
          <a:bodyPr>
            <a:normAutofit fontScale="92500" lnSpcReduction="20000"/>
          </a:bodyPr>
          <a:lstStyle/>
          <a:p>
            <a:pPr>
              <a:buNone/>
            </a:pPr>
            <a:r>
              <a:rPr lang="en-US" b="1" dirty="0"/>
              <a:t>OUTBREAK</a:t>
            </a:r>
            <a:r>
              <a:rPr lang="en-US" dirty="0"/>
              <a:t> : </a:t>
            </a:r>
          </a:p>
          <a:p>
            <a:pPr>
              <a:buNone/>
            </a:pPr>
            <a:endParaRPr lang="en-US" dirty="0"/>
          </a:p>
          <a:p>
            <a:pPr>
              <a:buNone/>
            </a:pPr>
            <a:r>
              <a:rPr lang="en-US" dirty="0"/>
              <a:t>	-2012 emerged  in Saudi Arabia</a:t>
            </a:r>
          </a:p>
          <a:p>
            <a:pPr>
              <a:buNone/>
            </a:pPr>
            <a:r>
              <a:rPr lang="en-US" dirty="0"/>
              <a:t> </a:t>
            </a:r>
          </a:p>
          <a:p>
            <a:pPr>
              <a:buNone/>
            </a:pPr>
            <a:r>
              <a:rPr lang="en-US" dirty="0"/>
              <a:t>	-2014 March -April increased dramatically  in Arabian Peninsula </a:t>
            </a:r>
            <a:r>
              <a:rPr lang="en-US" dirty="0">
                <a:latin typeface="Calibri"/>
                <a:cs typeface="Calibri"/>
              </a:rPr>
              <a:t>→ </a:t>
            </a:r>
            <a:r>
              <a:rPr lang="en-US" dirty="0"/>
              <a:t>declined sharply in ensuing months. </a:t>
            </a:r>
            <a:r>
              <a:rPr lang="en-US" dirty="0">
                <a:latin typeface="Calibri"/>
                <a:cs typeface="Calibri"/>
              </a:rPr>
              <a:t>→ still detected cases</a:t>
            </a:r>
            <a:r>
              <a:rPr lang="en-US" dirty="0"/>
              <a:t> </a:t>
            </a:r>
          </a:p>
          <a:p>
            <a:pPr>
              <a:buNone/>
            </a:pPr>
            <a:endParaRPr lang="en-US" dirty="0"/>
          </a:p>
          <a:p>
            <a:pPr>
              <a:buNone/>
            </a:pPr>
            <a:r>
              <a:rPr lang="en-US" dirty="0"/>
              <a:t>	-2015 May -early July : in South Korea : large outbreak  (the index case was an individual who had traveled to the Arabian Peninsula ) </a:t>
            </a:r>
          </a:p>
          <a:p>
            <a:pPr>
              <a:buNone/>
            </a:pPr>
            <a:endParaRPr lang="en-US" dirty="0"/>
          </a:p>
          <a:p>
            <a:pPr>
              <a:buNone/>
            </a:pPr>
            <a:r>
              <a:rPr lang="en-US" dirty="0"/>
              <a:t>	-2015: large outbreak began in a hospital in Riyadh, Saudi Arabia</a:t>
            </a:r>
          </a:p>
          <a:p>
            <a:pPr>
              <a:buNone/>
            </a:pPr>
            <a:endParaRPr lang="en-US" dirty="0"/>
          </a:p>
          <a:p>
            <a:pPr>
              <a:buNone/>
            </a:pPr>
            <a:endParaRPr lang="en-US" dirty="0"/>
          </a:p>
          <a:p>
            <a:pPr>
              <a:buNone/>
            </a:pPr>
            <a:endParaRPr lang="en-US" dirty="0"/>
          </a:p>
          <a:p>
            <a:pPr>
              <a:buNone/>
            </a:pPr>
            <a:endParaRPr lang="en-US" dirty="0"/>
          </a:p>
          <a:p>
            <a:pPr>
              <a:buNone/>
            </a:pPr>
            <a:endParaRPr lang="en-US" dirty="0"/>
          </a:p>
        </p:txBody>
      </p:sp>
    </p:spTree>
    <p:extLst>
      <p:ext uri="{BB962C8B-B14F-4D97-AF65-F5344CB8AC3E}">
        <p14:creationId xmlns:p14="http://schemas.microsoft.com/office/powerpoint/2010/main" val="2294967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43408"/>
            <a:ext cx="8229600" cy="1143000"/>
          </a:xfrm>
        </p:spPr>
        <p:txBody>
          <a:bodyPr/>
          <a:lstStyle/>
          <a:p>
            <a:r>
              <a:rPr lang="en-US" dirty="0">
                <a:solidFill>
                  <a:schemeClr val="accent4">
                    <a:lumMod val="75000"/>
                  </a:schemeClr>
                </a:solidFill>
              </a:rPr>
              <a:t>Where Does the Virus Come From?</a:t>
            </a:r>
            <a:endParaRPr lang="ar-SA" dirty="0">
              <a:solidFill>
                <a:schemeClr val="accent4">
                  <a:lumMod val="75000"/>
                </a:schemeClr>
              </a:solidFill>
            </a:endParaRPr>
          </a:p>
        </p:txBody>
      </p:sp>
      <p:sp>
        <p:nvSpPr>
          <p:cNvPr id="6" name="Rectangle 5"/>
          <p:cNvSpPr/>
          <p:nvPr/>
        </p:nvSpPr>
        <p:spPr>
          <a:xfrm>
            <a:off x="1631504" y="1190550"/>
            <a:ext cx="9036496" cy="5334794"/>
          </a:xfrm>
          <a:prstGeom prst="rect">
            <a:avLst/>
          </a:prstGeom>
        </p:spPr>
        <p:txBody>
          <a:bodyPr wrap="square">
            <a:spAutoFit/>
          </a:bodyPr>
          <a:lstStyle/>
          <a:p>
            <a:pPr marL="342900" indent="-342900" defTabSz="314325">
              <a:spcBef>
                <a:spcPts val="2200"/>
              </a:spcBef>
              <a:buClr>
                <a:schemeClr val="accent1">
                  <a:lumMod val="60000"/>
                  <a:lumOff val="40000"/>
                </a:schemeClr>
              </a:buClr>
              <a:buSzPct val="100000"/>
              <a:buFont typeface="Arial" panose="020B0604020202020204" pitchFamily="34" charset="0"/>
              <a:buChar char="•"/>
            </a:pPr>
            <a:r>
              <a:rPr lang="en-US" sz="2000">
                <a:ea typeface="Helvetica Light"/>
                <a:cs typeface="Helvetica Light"/>
                <a:sym typeface="Helvetica Light"/>
              </a:rPr>
              <a:t>Partial sequence found in bat in Saudi Arabia near location of human case</a:t>
            </a:r>
          </a:p>
          <a:p>
            <a:pPr marL="342900" indent="-342900" defTabSz="314325">
              <a:spcBef>
                <a:spcPts val="2200"/>
              </a:spcBef>
              <a:buClr>
                <a:schemeClr val="accent1">
                  <a:lumMod val="60000"/>
                  <a:lumOff val="40000"/>
                </a:schemeClr>
              </a:buClr>
              <a:buSzPct val="100000"/>
              <a:buFont typeface="Arial" panose="020B0604020202020204" pitchFamily="34" charset="0"/>
              <a:buChar char="•"/>
            </a:pPr>
            <a:r>
              <a:rPr lang="en-US" sz="2000">
                <a:ea typeface="Helvetica Light"/>
                <a:cs typeface="Helvetica Light"/>
                <a:sym typeface="Helvetica Light"/>
              </a:rPr>
              <a:t>Growing evidence that camels play an important role in transmission across the region                                                                                       </a:t>
            </a:r>
          </a:p>
          <a:p>
            <a:pPr marL="342900" indent="-342900" defTabSz="314325">
              <a:spcBef>
                <a:spcPts val="2200"/>
              </a:spcBef>
              <a:buClr>
                <a:schemeClr val="accent1">
                  <a:lumMod val="60000"/>
                  <a:lumOff val="40000"/>
                </a:schemeClr>
              </a:buClr>
              <a:buSzPct val="100000"/>
              <a:buFont typeface="Arial" panose="020B0604020202020204" pitchFamily="34" charset="0"/>
              <a:buChar char="•"/>
            </a:pPr>
            <a:r>
              <a:rPr lang="en-US" sz="2000">
                <a:ea typeface="Helvetica Light"/>
                <a:cs typeface="Helvetica Light"/>
                <a:sym typeface="Helvetica Light"/>
              </a:rPr>
              <a:t>Virus has been detected in dromedary camels in: </a:t>
            </a:r>
          </a:p>
          <a:p>
            <a:pPr marL="800100" lvl="1" indent="-342900" defTabSz="314325">
              <a:spcBef>
                <a:spcPts val="2200"/>
              </a:spcBef>
              <a:buClr>
                <a:schemeClr val="accent1">
                  <a:lumMod val="60000"/>
                  <a:lumOff val="40000"/>
                </a:schemeClr>
              </a:buClr>
              <a:buSzPct val="100000"/>
              <a:buFont typeface="Wingdings" panose="05000000000000000000" pitchFamily="2" charset="2"/>
              <a:buChar char="Ø"/>
            </a:pPr>
            <a:r>
              <a:rPr lang="en-US" sz="2000">
                <a:ea typeface="Helvetica Light"/>
                <a:cs typeface="Helvetica Light"/>
                <a:sym typeface="Helvetica Light"/>
              </a:rPr>
              <a:t>Qatar, Saudi Arabia and Egypt</a:t>
            </a:r>
          </a:p>
          <a:p>
            <a:pPr marL="342900" indent="-342900" defTabSz="314325">
              <a:spcBef>
                <a:spcPts val="2200"/>
              </a:spcBef>
              <a:buClr>
                <a:schemeClr val="accent1">
                  <a:lumMod val="60000"/>
                  <a:lumOff val="40000"/>
                </a:schemeClr>
              </a:buClr>
              <a:buSzPct val="100000"/>
              <a:buFont typeface="Arial" panose="020B0604020202020204" pitchFamily="34" charset="0"/>
              <a:buChar char="•"/>
            </a:pPr>
            <a:r>
              <a:rPr lang="en-US" sz="2000">
                <a:ea typeface="Helvetica Light"/>
                <a:cs typeface="Helvetica Light"/>
                <a:sym typeface="Helvetica Light"/>
              </a:rPr>
              <a:t>Antibodies have been found in camels in:  (? Crosse reactivity !! ) </a:t>
            </a:r>
          </a:p>
          <a:p>
            <a:pPr marL="800100" lvl="1" indent="-342900" defTabSz="314325">
              <a:spcBef>
                <a:spcPts val="2200"/>
              </a:spcBef>
              <a:buClr>
                <a:schemeClr val="accent1">
                  <a:lumMod val="60000"/>
                  <a:lumOff val="40000"/>
                </a:schemeClr>
              </a:buClr>
              <a:buSzPct val="100000"/>
              <a:buFont typeface="Wingdings" panose="05000000000000000000" pitchFamily="2" charset="2"/>
              <a:buChar char="Ø"/>
            </a:pPr>
            <a:r>
              <a:rPr lang="en-US" sz="2000">
                <a:ea typeface="Helvetica Light"/>
                <a:cs typeface="Helvetica Light"/>
                <a:sym typeface="Helvetica Light"/>
              </a:rPr>
              <a:t>Jordan, Tunisia, Ethiopia, Nigeria, Egypt, Saudi Arabia, Canary Islands, UAE</a:t>
            </a:r>
          </a:p>
          <a:p>
            <a:pPr marL="285750" indent="-285750" defTabSz="314325">
              <a:spcBef>
                <a:spcPts val="2200"/>
              </a:spcBef>
              <a:buClr>
                <a:schemeClr val="accent1">
                  <a:lumMod val="60000"/>
                  <a:lumOff val="40000"/>
                </a:schemeClr>
              </a:buClr>
              <a:buSzPct val="100000"/>
              <a:buFont typeface="Arial" panose="020B0604020202020204" pitchFamily="34" charset="0"/>
              <a:buChar char="•"/>
            </a:pPr>
            <a:r>
              <a:rPr lang="en-US" sz="2000">
                <a:ea typeface="Helvetica Light"/>
                <a:cs typeface="Helvetica Light"/>
                <a:sym typeface="Helvetica Light"/>
              </a:rPr>
              <a:t>MERS-</a:t>
            </a:r>
            <a:r>
              <a:rPr lang="en-US" sz="2000" err="1">
                <a:ea typeface="Helvetica Light"/>
                <a:cs typeface="Helvetica Light"/>
                <a:sym typeface="Helvetica Light"/>
              </a:rPr>
              <a:t>CoV</a:t>
            </a:r>
            <a:r>
              <a:rPr lang="en-US" sz="2000">
                <a:ea typeface="Helvetica Light"/>
                <a:cs typeface="Helvetica Light"/>
                <a:sym typeface="Helvetica Light"/>
              </a:rPr>
              <a:t> likely widespread in camels throughout region</a:t>
            </a:r>
          </a:p>
          <a:p>
            <a:pPr marL="285750" indent="-285750" defTabSz="314325">
              <a:spcBef>
                <a:spcPts val="2200"/>
              </a:spcBef>
              <a:buClr>
                <a:schemeClr val="accent1">
                  <a:lumMod val="60000"/>
                  <a:lumOff val="40000"/>
                </a:schemeClr>
              </a:buClr>
              <a:buSzPct val="100000"/>
              <a:buFont typeface="Arial" panose="020B0604020202020204" pitchFamily="34" charset="0"/>
              <a:buChar char="•"/>
            </a:pPr>
            <a:r>
              <a:rPr lang="en-US" sz="2000">
                <a:ea typeface="Helvetica Light"/>
                <a:cs typeface="Helvetica Light"/>
                <a:sym typeface="Helvetica Light"/>
              </a:rPr>
              <a:t>Transmission likely occurring from camel to human</a:t>
            </a:r>
          </a:p>
          <a:p>
            <a:pPr marL="266700" indent="-266700" defTabSz="314325">
              <a:spcBef>
                <a:spcPts val="2200"/>
              </a:spcBef>
              <a:buClr>
                <a:schemeClr val="accent1">
                  <a:lumMod val="60000"/>
                  <a:lumOff val="40000"/>
                </a:schemeClr>
              </a:buClr>
              <a:buSzPct val="75000"/>
              <a:buFontTx/>
              <a:buChar char="•"/>
            </a:pPr>
            <a:endParaRPr lang="en-US" sz="1400">
              <a:ea typeface="Helvetica Light"/>
              <a:cs typeface="Helvetica Light"/>
              <a:sym typeface="Helvetica Light"/>
            </a:endParaRPr>
          </a:p>
        </p:txBody>
      </p:sp>
    </p:spTree>
    <p:extLst>
      <p:ext uri="{BB962C8B-B14F-4D97-AF65-F5344CB8AC3E}">
        <p14:creationId xmlns:p14="http://schemas.microsoft.com/office/powerpoint/2010/main" val="3555339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p:cNvPicPr>
            <a:picLocks noGrp="1" noChangeAspect="1" noChangeArrowheads="1"/>
          </p:cNvPicPr>
          <p:nvPr>
            <p:ph/>
          </p:nvPr>
        </p:nvPicPr>
        <p:blipFill>
          <a:blip r:embed="rId2"/>
          <a:srcRect/>
          <a:stretch>
            <a:fillRect/>
          </a:stretch>
        </p:blipFill>
        <p:spPr>
          <a:xfrm>
            <a:off x="1775520" y="260648"/>
            <a:ext cx="8640960" cy="6336704"/>
          </a:xfrm>
        </p:spPr>
      </p:pic>
    </p:spTree>
    <p:extLst>
      <p:ext uri="{BB962C8B-B14F-4D97-AF65-F5344CB8AC3E}">
        <p14:creationId xmlns:p14="http://schemas.microsoft.com/office/powerpoint/2010/main" val="981299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p:cNvSpPr>
          <p:nvPr>
            <p:ph type="title"/>
          </p:nvPr>
        </p:nvSpPr>
        <p:spPr>
          <a:xfrm>
            <a:off x="1981200" y="274638"/>
            <a:ext cx="8229600" cy="868362"/>
          </a:xfrm>
        </p:spPr>
        <p:txBody>
          <a:bodyPr>
            <a:normAutofit fontScale="90000"/>
          </a:bodyPr>
          <a:lstStyle/>
          <a:p>
            <a:r>
              <a:rPr lang="en-US" dirty="0">
                <a:solidFill>
                  <a:schemeClr val="accent4">
                    <a:lumMod val="75000"/>
                  </a:schemeClr>
                </a:solidFill>
              </a:rPr>
              <a:t>MERS </a:t>
            </a:r>
            <a:r>
              <a:rPr lang="en-US" dirty="0" err="1">
                <a:solidFill>
                  <a:schemeClr val="accent4">
                    <a:lumMod val="75000"/>
                  </a:schemeClr>
                </a:solidFill>
              </a:rPr>
              <a:t>CoV</a:t>
            </a:r>
            <a:r>
              <a:rPr lang="en-US" dirty="0">
                <a:solidFill>
                  <a:schemeClr val="accent4">
                    <a:lumMod val="75000"/>
                  </a:schemeClr>
                </a:solidFill>
              </a:rPr>
              <a:t>: Diagnosis and Treatment</a:t>
            </a:r>
          </a:p>
        </p:txBody>
      </p:sp>
      <p:sp>
        <p:nvSpPr>
          <p:cNvPr id="122882" name="Rectangle 3"/>
          <p:cNvSpPr>
            <a:spLocks noGrp="1"/>
          </p:cNvSpPr>
          <p:nvPr>
            <p:ph idx="1"/>
          </p:nvPr>
        </p:nvSpPr>
        <p:spPr>
          <a:xfrm>
            <a:off x="1981200" y="1268760"/>
            <a:ext cx="8229600" cy="5257800"/>
          </a:xfrm>
        </p:spPr>
        <p:txBody>
          <a:bodyPr>
            <a:normAutofit fontScale="62500" lnSpcReduction="20000"/>
          </a:bodyPr>
          <a:lstStyle/>
          <a:p>
            <a:pPr>
              <a:buNone/>
            </a:pPr>
            <a:r>
              <a:rPr lang="en-US" sz="3100" b="1" u="sng" dirty="0"/>
              <a:t>DIAGNOSIS:</a:t>
            </a:r>
            <a:endParaRPr lang="en-US" sz="3100" b="1" dirty="0"/>
          </a:p>
          <a:p>
            <a:pPr marL="0" indent="0">
              <a:buNone/>
            </a:pPr>
            <a:r>
              <a:rPr lang="en-US" sz="3100" dirty="0"/>
              <a:t>Real-time reverse-transcriptase polymerase chain reaction (</a:t>
            </a:r>
            <a:r>
              <a:rPr lang="en-US" sz="3100" dirty="0" err="1"/>
              <a:t>rRT</a:t>
            </a:r>
            <a:r>
              <a:rPr lang="en-US" sz="3100" dirty="0"/>
              <a:t>-PCR) for respiratory secretions</a:t>
            </a:r>
          </a:p>
          <a:p>
            <a:pPr marL="0" indent="0">
              <a:buNone/>
            </a:pPr>
            <a:r>
              <a:rPr lang="en-US" sz="3100" b="1" u="sng" dirty="0"/>
              <a:t>EXPERIMENTAL TREATMENT:</a:t>
            </a:r>
          </a:p>
          <a:p>
            <a:pPr>
              <a:lnSpc>
                <a:spcPct val="80000"/>
              </a:lnSpc>
            </a:pPr>
            <a:r>
              <a:rPr lang="en-US" sz="3100" dirty="0"/>
              <a:t>Convalescent plasma</a:t>
            </a:r>
          </a:p>
          <a:p>
            <a:pPr>
              <a:lnSpc>
                <a:spcPct val="80000"/>
              </a:lnSpc>
            </a:pPr>
            <a:r>
              <a:rPr lang="en-US" sz="3100" dirty="0"/>
              <a:t>IVIG</a:t>
            </a:r>
          </a:p>
          <a:p>
            <a:pPr>
              <a:lnSpc>
                <a:spcPct val="80000"/>
              </a:lnSpc>
            </a:pPr>
            <a:r>
              <a:rPr lang="en-US" sz="3100" dirty="0"/>
              <a:t>IFN</a:t>
            </a:r>
          </a:p>
          <a:p>
            <a:pPr>
              <a:lnSpc>
                <a:spcPct val="80000"/>
              </a:lnSpc>
            </a:pPr>
            <a:r>
              <a:rPr lang="en-US" sz="3100" dirty="0"/>
              <a:t>Protease Inhibitors used In HIV infection</a:t>
            </a:r>
          </a:p>
          <a:p>
            <a:pPr>
              <a:lnSpc>
                <a:spcPct val="80000"/>
              </a:lnSpc>
            </a:pPr>
            <a:r>
              <a:rPr lang="en-US" sz="3100" dirty="0"/>
              <a:t>Ribavirin</a:t>
            </a:r>
          </a:p>
          <a:p>
            <a:pPr>
              <a:lnSpc>
                <a:spcPct val="80000"/>
              </a:lnSpc>
            </a:pPr>
            <a:r>
              <a:rPr lang="en-US" sz="3100" dirty="0"/>
              <a:t>Corticosteroids</a:t>
            </a:r>
          </a:p>
          <a:p>
            <a:pPr>
              <a:lnSpc>
                <a:spcPct val="80000"/>
              </a:lnSpc>
            </a:pPr>
            <a:r>
              <a:rPr lang="en-US" sz="3100" dirty="0"/>
              <a:t>Nitazoxanide</a:t>
            </a:r>
          </a:p>
          <a:p>
            <a:pPr>
              <a:lnSpc>
                <a:spcPct val="80000"/>
              </a:lnSpc>
            </a:pPr>
            <a:r>
              <a:rPr lang="en-US" sz="3100" dirty="0" err="1"/>
              <a:t>Cyclosporin</a:t>
            </a:r>
            <a:r>
              <a:rPr lang="en-US" sz="3100" dirty="0"/>
              <a:t> A</a:t>
            </a:r>
          </a:p>
          <a:p>
            <a:pPr>
              <a:lnSpc>
                <a:spcPct val="80000"/>
              </a:lnSpc>
            </a:pPr>
            <a:r>
              <a:rPr lang="en-US" sz="3100" dirty="0"/>
              <a:t>Combination therapy</a:t>
            </a:r>
          </a:p>
          <a:p>
            <a:pPr>
              <a:lnSpc>
                <a:spcPct val="80000"/>
              </a:lnSpc>
            </a:pPr>
            <a:endParaRPr lang="en-US" dirty="0"/>
          </a:p>
          <a:p>
            <a:pPr marL="0" indent="0">
              <a:lnSpc>
                <a:spcPct val="80000"/>
              </a:lnSpc>
              <a:buNone/>
            </a:pPr>
            <a:r>
              <a:rPr lang="en-US" sz="4000" b="1" dirty="0"/>
              <a:t>Treatment is mainly SUPPORTIVE</a:t>
            </a:r>
          </a:p>
          <a:p>
            <a:pPr marL="0" indent="0">
              <a:lnSpc>
                <a:spcPct val="80000"/>
              </a:lnSpc>
              <a:buNone/>
            </a:pPr>
            <a:r>
              <a:rPr lang="en-US" sz="4000" b="1" dirty="0"/>
              <a:t>No vaccine available yet</a:t>
            </a:r>
          </a:p>
        </p:txBody>
      </p:sp>
    </p:spTree>
    <p:extLst>
      <p:ext uri="{BB962C8B-B14F-4D97-AF65-F5344CB8AC3E}">
        <p14:creationId xmlns:p14="http://schemas.microsoft.com/office/powerpoint/2010/main" val="1654158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F4D06-5687-8949-BAA6-B4956EEB7278}"/>
              </a:ext>
            </a:extLst>
          </p:cNvPr>
          <p:cNvSpPr>
            <a:spLocks noGrp="1"/>
          </p:cNvSpPr>
          <p:nvPr>
            <p:ph type="title"/>
          </p:nvPr>
        </p:nvSpPr>
        <p:spPr>
          <a:xfrm>
            <a:off x="716280" y="81757"/>
            <a:ext cx="3533503" cy="1325563"/>
          </a:xfrm>
          <a:solidFill>
            <a:schemeClr val="accent4"/>
          </a:solidFill>
        </p:spPr>
        <p:txBody>
          <a:bodyPr/>
          <a:lstStyle/>
          <a:p>
            <a:r>
              <a:rPr lang="en-US" dirty="0"/>
              <a:t>COVID-19 timeline </a:t>
            </a:r>
          </a:p>
        </p:txBody>
      </p:sp>
      <p:pic>
        <p:nvPicPr>
          <p:cNvPr id="5" name="Content Placeholder 4">
            <a:extLst>
              <a:ext uri="{FF2B5EF4-FFF2-40B4-BE49-F238E27FC236}">
                <a16:creationId xmlns:a16="http://schemas.microsoft.com/office/drawing/2014/main" id="{F56006B1-B3A9-2443-B31A-511E4FCBB4D4}"/>
              </a:ext>
            </a:extLst>
          </p:cNvPr>
          <p:cNvPicPr>
            <a:picLocks noGrp="1" noChangeAspect="1"/>
          </p:cNvPicPr>
          <p:nvPr>
            <p:ph idx="1"/>
          </p:nvPr>
        </p:nvPicPr>
        <p:blipFill>
          <a:blip r:embed="rId2"/>
          <a:stretch>
            <a:fillRect/>
          </a:stretch>
        </p:blipFill>
        <p:spPr>
          <a:xfrm>
            <a:off x="838200" y="1690688"/>
            <a:ext cx="10683239" cy="4486275"/>
          </a:xfrm>
          <a:prstGeom prst="rect">
            <a:avLst/>
          </a:prstGeom>
        </p:spPr>
      </p:pic>
    </p:spTree>
    <p:extLst>
      <p:ext uri="{BB962C8B-B14F-4D97-AF65-F5344CB8AC3E}">
        <p14:creationId xmlns:p14="http://schemas.microsoft.com/office/powerpoint/2010/main" val="30583243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7C97-3C09-B14B-B097-E79A73AACD8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8A66EFF-E5ED-F24B-8859-C33703BEBE9A}"/>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8740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97231-F4CF-9E40-9443-247D848921D2}"/>
              </a:ext>
            </a:extLst>
          </p:cNvPr>
          <p:cNvSpPr>
            <a:spLocks noGrp="1"/>
          </p:cNvSpPr>
          <p:nvPr>
            <p:ph type="title"/>
          </p:nvPr>
        </p:nvSpPr>
        <p:spPr>
          <a:xfrm>
            <a:off x="701731" y="365124"/>
            <a:ext cx="3768634" cy="1045935"/>
          </a:xfrm>
          <a:solidFill>
            <a:schemeClr val="accent4"/>
          </a:solidFill>
        </p:spPr>
        <p:txBody>
          <a:bodyPr/>
          <a:lstStyle/>
          <a:p>
            <a:r>
              <a:rPr lang="en-US" dirty="0"/>
              <a:t>Case definition </a:t>
            </a:r>
          </a:p>
        </p:txBody>
      </p:sp>
      <p:pic>
        <p:nvPicPr>
          <p:cNvPr id="4" name="Picture 3">
            <a:extLst>
              <a:ext uri="{FF2B5EF4-FFF2-40B4-BE49-F238E27FC236}">
                <a16:creationId xmlns:a16="http://schemas.microsoft.com/office/drawing/2014/main" id="{4327308F-C520-A548-9004-0A8261786E2E}"/>
              </a:ext>
            </a:extLst>
          </p:cNvPr>
          <p:cNvPicPr>
            <a:picLocks noChangeAspect="1"/>
          </p:cNvPicPr>
          <p:nvPr/>
        </p:nvPicPr>
        <p:blipFill>
          <a:blip r:embed="rId2"/>
          <a:stretch>
            <a:fillRect/>
          </a:stretch>
        </p:blipFill>
        <p:spPr>
          <a:xfrm>
            <a:off x="7358742" y="495753"/>
            <a:ext cx="2479766" cy="1045935"/>
          </a:xfrm>
          <a:prstGeom prst="rect">
            <a:avLst/>
          </a:prstGeom>
        </p:spPr>
      </p:pic>
      <p:pic>
        <p:nvPicPr>
          <p:cNvPr id="3" name="Picture 2">
            <a:extLst>
              <a:ext uri="{FF2B5EF4-FFF2-40B4-BE49-F238E27FC236}">
                <a16:creationId xmlns:a16="http://schemas.microsoft.com/office/drawing/2014/main" id="{787FA3E7-3F45-8A45-82DA-CD2E672B6E09}"/>
              </a:ext>
            </a:extLst>
          </p:cNvPr>
          <p:cNvPicPr>
            <a:picLocks noChangeAspect="1"/>
          </p:cNvPicPr>
          <p:nvPr/>
        </p:nvPicPr>
        <p:blipFill>
          <a:blip r:embed="rId3"/>
          <a:stretch>
            <a:fillRect/>
          </a:stretch>
        </p:blipFill>
        <p:spPr>
          <a:xfrm>
            <a:off x="169237" y="1698442"/>
            <a:ext cx="4833621" cy="5064034"/>
          </a:xfrm>
          <a:prstGeom prst="rect">
            <a:avLst/>
          </a:prstGeom>
          <a:solidFill>
            <a:schemeClr val="bg1"/>
          </a:solidFill>
          <a:ln>
            <a:solidFill>
              <a:schemeClr val="accent1"/>
            </a:solidFill>
          </a:ln>
        </p:spPr>
      </p:pic>
      <p:pic>
        <p:nvPicPr>
          <p:cNvPr id="7" name="Picture 6">
            <a:extLst>
              <a:ext uri="{FF2B5EF4-FFF2-40B4-BE49-F238E27FC236}">
                <a16:creationId xmlns:a16="http://schemas.microsoft.com/office/drawing/2014/main" id="{E234AD38-BD06-8341-9696-BDDC11175C1A}"/>
              </a:ext>
            </a:extLst>
          </p:cNvPr>
          <p:cNvPicPr>
            <a:picLocks noChangeAspect="1"/>
          </p:cNvPicPr>
          <p:nvPr/>
        </p:nvPicPr>
        <p:blipFill>
          <a:blip r:embed="rId4"/>
          <a:stretch>
            <a:fillRect/>
          </a:stretch>
        </p:blipFill>
        <p:spPr>
          <a:xfrm>
            <a:off x="5852160" y="1698442"/>
            <a:ext cx="5730240" cy="4954907"/>
          </a:xfrm>
          <a:prstGeom prst="rect">
            <a:avLst/>
          </a:prstGeom>
          <a:solidFill>
            <a:schemeClr val="bg1"/>
          </a:solidFill>
          <a:ln>
            <a:solidFill>
              <a:schemeClr val="accent1"/>
            </a:solidFill>
          </a:ln>
        </p:spPr>
      </p:pic>
    </p:spTree>
    <p:extLst>
      <p:ext uri="{BB962C8B-B14F-4D97-AF65-F5344CB8AC3E}">
        <p14:creationId xmlns:p14="http://schemas.microsoft.com/office/powerpoint/2010/main" val="2200316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70AE45-52FD-6145-9E17-66A24E688CCC}"/>
              </a:ext>
            </a:extLst>
          </p:cNvPr>
          <p:cNvSpPr>
            <a:spLocks noGrp="1"/>
          </p:cNvSpPr>
          <p:nvPr>
            <p:ph type="title"/>
          </p:nvPr>
        </p:nvSpPr>
        <p:spPr>
          <a:xfrm>
            <a:off x="838200" y="365125"/>
            <a:ext cx="3705520" cy="1325563"/>
          </a:xfrm>
          <a:solidFill>
            <a:schemeClr val="accent4">
              <a:lumMod val="20000"/>
              <a:lumOff val="80000"/>
            </a:schemeClr>
          </a:solidFill>
        </p:spPr>
        <p:txBody>
          <a:bodyPr/>
          <a:lstStyle/>
          <a:p>
            <a:r>
              <a:rPr lang="en-US" dirty="0"/>
              <a:t>COVID-19</a:t>
            </a:r>
          </a:p>
        </p:txBody>
      </p:sp>
      <p:pic>
        <p:nvPicPr>
          <p:cNvPr id="8" name="Content Placeholder 7">
            <a:extLst>
              <a:ext uri="{FF2B5EF4-FFF2-40B4-BE49-F238E27FC236}">
                <a16:creationId xmlns:a16="http://schemas.microsoft.com/office/drawing/2014/main" id="{A97EE9E0-5117-4245-B2B8-EF5BECFFD55C}"/>
              </a:ext>
            </a:extLst>
          </p:cNvPr>
          <p:cNvPicPr>
            <a:picLocks noGrp="1" noChangeAspect="1"/>
          </p:cNvPicPr>
          <p:nvPr>
            <p:ph idx="1"/>
          </p:nvPr>
        </p:nvPicPr>
        <p:blipFill>
          <a:blip r:embed="rId2"/>
          <a:stretch>
            <a:fillRect/>
          </a:stretch>
        </p:blipFill>
        <p:spPr>
          <a:xfrm>
            <a:off x="217715" y="1947545"/>
            <a:ext cx="6505303" cy="4740638"/>
          </a:xfrm>
          <a:prstGeom prst="rect">
            <a:avLst/>
          </a:prstGeom>
          <a:ln>
            <a:solidFill>
              <a:schemeClr val="accent1"/>
            </a:solidFill>
          </a:ln>
        </p:spPr>
      </p:pic>
    </p:spTree>
    <p:extLst>
      <p:ext uri="{BB962C8B-B14F-4D97-AF65-F5344CB8AC3E}">
        <p14:creationId xmlns:p14="http://schemas.microsoft.com/office/powerpoint/2010/main" val="3746950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C1D1D-04E8-AD4F-A25D-8097307B5E01}"/>
              </a:ext>
            </a:extLst>
          </p:cNvPr>
          <p:cNvSpPr>
            <a:spLocks noGrp="1"/>
          </p:cNvSpPr>
          <p:nvPr>
            <p:ph type="title"/>
          </p:nvPr>
        </p:nvSpPr>
        <p:spPr>
          <a:xfrm>
            <a:off x="463732" y="81757"/>
            <a:ext cx="6102531" cy="1201783"/>
          </a:xfrm>
          <a:solidFill>
            <a:schemeClr val="accent4"/>
          </a:solidFill>
        </p:spPr>
        <p:txBody>
          <a:bodyPr>
            <a:normAutofit fontScale="90000"/>
          </a:bodyPr>
          <a:lstStyle/>
          <a:p>
            <a:r>
              <a:rPr lang="en-US" b="1" dirty="0"/>
              <a:t>Respiratory Triage Checklist </a:t>
            </a:r>
            <a:br>
              <a:rPr lang="en-US" dirty="0">
                <a:effectLst/>
              </a:rPr>
            </a:br>
            <a:endParaRPr lang="en-US" dirty="0"/>
          </a:p>
        </p:txBody>
      </p:sp>
      <p:pic>
        <p:nvPicPr>
          <p:cNvPr id="5" name="Content Placeholder 4">
            <a:extLst>
              <a:ext uri="{FF2B5EF4-FFF2-40B4-BE49-F238E27FC236}">
                <a16:creationId xmlns:a16="http://schemas.microsoft.com/office/drawing/2014/main" id="{FEC1EA0D-AF45-9845-BDCB-41EB452202B0}"/>
              </a:ext>
            </a:extLst>
          </p:cNvPr>
          <p:cNvPicPr>
            <a:picLocks noGrp="1" noChangeAspect="1"/>
          </p:cNvPicPr>
          <p:nvPr>
            <p:ph idx="1"/>
          </p:nvPr>
        </p:nvPicPr>
        <p:blipFill>
          <a:blip r:embed="rId2"/>
          <a:stretch>
            <a:fillRect/>
          </a:stretch>
        </p:blipFill>
        <p:spPr>
          <a:xfrm>
            <a:off x="391887" y="1410789"/>
            <a:ext cx="5442856" cy="5164181"/>
          </a:xfrm>
          <a:prstGeom prst="rect">
            <a:avLst/>
          </a:prstGeom>
          <a:ln>
            <a:solidFill>
              <a:schemeClr val="accent1"/>
            </a:solidFill>
          </a:ln>
        </p:spPr>
      </p:pic>
      <p:pic>
        <p:nvPicPr>
          <p:cNvPr id="6" name="Picture 5">
            <a:extLst>
              <a:ext uri="{FF2B5EF4-FFF2-40B4-BE49-F238E27FC236}">
                <a16:creationId xmlns:a16="http://schemas.microsoft.com/office/drawing/2014/main" id="{D43B75A7-BFC5-3742-AA85-F4D1338E9DA5}"/>
              </a:ext>
            </a:extLst>
          </p:cNvPr>
          <p:cNvPicPr>
            <a:picLocks noChangeAspect="1"/>
          </p:cNvPicPr>
          <p:nvPr/>
        </p:nvPicPr>
        <p:blipFill>
          <a:blip r:embed="rId3"/>
          <a:stretch>
            <a:fillRect/>
          </a:stretch>
        </p:blipFill>
        <p:spPr>
          <a:xfrm>
            <a:off x="6461759" y="1410789"/>
            <a:ext cx="5312229" cy="5164181"/>
          </a:xfrm>
          <a:prstGeom prst="rect">
            <a:avLst/>
          </a:prstGeom>
          <a:ln>
            <a:solidFill>
              <a:schemeClr val="accent1"/>
            </a:solidFill>
          </a:ln>
        </p:spPr>
      </p:pic>
    </p:spTree>
    <p:extLst>
      <p:ext uri="{BB962C8B-B14F-4D97-AF65-F5344CB8AC3E}">
        <p14:creationId xmlns:p14="http://schemas.microsoft.com/office/powerpoint/2010/main" val="3561758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418654"/>
            <a:ext cx="8229600" cy="3658418"/>
          </a:xfrm>
        </p:spPr>
        <p:txBody>
          <a:bodyPr>
            <a:normAutofit/>
          </a:bodyPr>
          <a:lstStyle/>
          <a:p>
            <a:r>
              <a:rPr lang="en-US" sz="11500" b="1" dirty="0"/>
              <a:t>THANK YOU</a:t>
            </a:r>
            <a:endParaRPr lang="ar-SA" sz="11500" b="1" dirty="0"/>
          </a:p>
        </p:txBody>
      </p:sp>
    </p:spTree>
    <p:extLst>
      <p:ext uri="{BB962C8B-B14F-4D97-AF65-F5344CB8AC3E}">
        <p14:creationId xmlns:p14="http://schemas.microsoft.com/office/powerpoint/2010/main" val="374890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38200" y="365125"/>
            <a:ext cx="6755674" cy="1325563"/>
          </a:xfrm>
          <a:solidFill>
            <a:schemeClr val="accent2"/>
          </a:solidFill>
        </p:spPr>
        <p:txBody>
          <a:bodyPr>
            <a:normAutofit/>
          </a:bodyPr>
          <a:lstStyle/>
          <a:p>
            <a:pPr eaLnBrk="1" hangingPunct="1">
              <a:defRPr/>
            </a:pPr>
            <a:r>
              <a:rPr lang="en-US" sz="4000" b="1" dirty="0">
                <a:solidFill>
                  <a:srgbClr val="FFFF00"/>
                </a:solidFill>
              </a:rPr>
              <a:t> </a:t>
            </a:r>
            <a:r>
              <a:rPr lang="en-US" sz="4000" b="1" i="1" dirty="0">
                <a:solidFill>
                  <a:schemeClr val="accent1"/>
                </a:solidFill>
              </a:rPr>
              <a:t>Pathogenesis of Enteric fever</a:t>
            </a:r>
            <a:endParaRPr lang="en-IN" sz="4000" b="1" i="1" dirty="0">
              <a:solidFill>
                <a:schemeClr val="accent1"/>
              </a:solidFill>
            </a:endParaRPr>
          </a:p>
        </p:txBody>
      </p:sp>
      <p:sp>
        <p:nvSpPr>
          <p:cNvPr id="10243" name="Rectangle 3"/>
          <p:cNvSpPr>
            <a:spLocks noGrp="1" noChangeArrowheads="1"/>
          </p:cNvSpPr>
          <p:nvPr>
            <p:ph idx="1"/>
          </p:nvPr>
        </p:nvSpPr>
        <p:spPr>
          <a:xfrm>
            <a:off x="548640" y="1825625"/>
            <a:ext cx="10805160" cy="4351338"/>
          </a:xfrm>
        </p:spPr>
        <p:txBody>
          <a:bodyPr/>
          <a:lstStyle/>
          <a:p>
            <a:pPr eaLnBrk="1" hangingPunct="1">
              <a:lnSpc>
                <a:spcPct val="90000"/>
              </a:lnSpc>
              <a:buFont typeface="Wingdings" pitchFamily="2" charset="2"/>
              <a:buNone/>
              <a:defRPr/>
            </a:pPr>
            <a:r>
              <a:rPr lang="en-US" dirty="0"/>
              <a:t>-  The organisms penetrate </a:t>
            </a:r>
            <a:r>
              <a:rPr lang="en-US" dirty="0" err="1"/>
              <a:t>ileal</a:t>
            </a:r>
            <a:r>
              <a:rPr lang="en-US" dirty="0"/>
              <a:t> mucosa  </a:t>
            </a:r>
          </a:p>
          <a:p>
            <a:pPr eaLnBrk="1" hangingPunct="1">
              <a:lnSpc>
                <a:spcPct val="90000"/>
              </a:lnSpc>
              <a:buFont typeface="Wingdings" pitchFamily="2" charset="2"/>
              <a:buNone/>
              <a:defRPr/>
            </a:pPr>
            <a:r>
              <a:rPr lang="en-US" dirty="0"/>
              <a:t>-  Reach mesenteric lymph nodes - multiply there.</a:t>
            </a:r>
          </a:p>
          <a:p>
            <a:pPr eaLnBrk="1" hangingPunct="1">
              <a:lnSpc>
                <a:spcPct val="90000"/>
              </a:lnSpc>
              <a:buFont typeface="Wingdings" pitchFamily="2" charset="2"/>
              <a:buNone/>
              <a:defRPr/>
            </a:pPr>
            <a:r>
              <a:rPr lang="en-US" dirty="0"/>
              <a:t>-  Invade Blood stream </a:t>
            </a:r>
          </a:p>
          <a:p>
            <a:pPr eaLnBrk="1" hangingPunct="1">
              <a:lnSpc>
                <a:spcPct val="90000"/>
              </a:lnSpc>
              <a:buFont typeface="Wingdings" pitchFamily="2" charset="2"/>
              <a:buNone/>
              <a:defRPr/>
            </a:pPr>
            <a:r>
              <a:rPr lang="en-US" dirty="0"/>
              <a:t>-  Infect Liver, Gall Bladder,, spleen, Kidney, Bone marrow.</a:t>
            </a:r>
          </a:p>
          <a:p>
            <a:pPr eaLnBrk="1" hangingPunct="1">
              <a:lnSpc>
                <a:spcPct val="90000"/>
              </a:lnSpc>
              <a:buFont typeface="Wingdings" pitchFamily="2" charset="2"/>
              <a:buNone/>
              <a:defRPr/>
            </a:pPr>
            <a:r>
              <a:rPr lang="en-US" dirty="0"/>
              <a:t>-  After 7-10 days bacilli pass into blood  stream (secondary bacteremia )</a:t>
            </a:r>
            <a:endParaRPr lang="en-IN" dirty="0"/>
          </a:p>
        </p:txBody>
      </p:sp>
    </p:spTree>
    <p:extLst>
      <p:ext uri="{BB962C8B-B14F-4D97-AF65-F5344CB8AC3E}">
        <p14:creationId xmlns:p14="http://schemas.microsoft.com/office/powerpoint/2010/main" val="231223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665617" cy="1325563"/>
          </a:xfrm>
          <a:solidFill>
            <a:schemeClr val="accent2"/>
          </a:solidFill>
        </p:spPr>
        <p:txBody>
          <a:bodyPr>
            <a:normAutofit/>
          </a:bodyPr>
          <a:lstStyle/>
          <a:p>
            <a:r>
              <a:rPr lang="en-US" sz="4000" b="1" i="1" dirty="0">
                <a:solidFill>
                  <a:schemeClr val="accent1"/>
                </a:solidFill>
                <a:latin typeface="+mn-lt"/>
              </a:rPr>
              <a:t>Clinical features</a:t>
            </a:r>
            <a:endParaRPr lang="en-US" sz="4000" i="1" dirty="0">
              <a:solidFill>
                <a:schemeClr val="accent1"/>
              </a:solidFill>
              <a:latin typeface="+mn-lt"/>
            </a:endParaRPr>
          </a:p>
        </p:txBody>
      </p:sp>
      <p:sp>
        <p:nvSpPr>
          <p:cNvPr id="5" name="Content Placeholder 4">
            <a:extLst>
              <a:ext uri="{FF2B5EF4-FFF2-40B4-BE49-F238E27FC236}">
                <a16:creationId xmlns:a16="http://schemas.microsoft.com/office/drawing/2014/main" id="{9CD3C992-0B69-9A46-9D40-7371EC5D7E64}"/>
              </a:ext>
            </a:extLst>
          </p:cNvPr>
          <p:cNvSpPr>
            <a:spLocks noGrp="1"/>
          </p:cNvSpPr>
          <p:nvPr>
            <p:ph idx="1"/>
          </p:nvPr>
        </p:nvSpPr>
        <p:spPr/>
        <p:txBody>
          <a:bodyPr>
            <a:normAutofit fontScale="92500"/>
          </a:bodyPr>
          <a:lstStyle/>
          <a:p>
            <a:r>
              <a:rPr lang="en-US" dirty="0"/>
              <a:t> In the </a:t>
            </a:r>
            <a:r>
              <a:rPr lang="en-US" dirty="0">
                <a:solidFill>
                  <a:schemeClr val="accent1"/>
                </a:solidFill>
              </a:rPr>
              <a:t>first week </a:t>
            </a:r>
            <a:r>
              <a:rPr lang="en-US" dirty="0"/>
              <a:t>of illness, rising ("stepwise") fever and bacteremia develop .</a:t>
            </a:r>
          </a:p>
          <a:p>
            <a:r>
              <a:rPr lang="en-US" dirty="0"/>
              <a:t> While chills are typical, frank rigors are rare .</a:t>
            </a:r>
          </a:p>
          <a:p>
            <a:r>
              <a:rPr lang="en-US" dirty="0"/>
              <a:t> Relative bradycardia or pulse-temperature dissociation may be observed. </a:t>
            </a:r>
          </a:p>
          <a:p>
            <a:r>
              <a:rPr lang="en-US" dirty="0"/>
              <a:t>In the </a:t>
            </a:r>
            <a:r>
              <a:rPr lang="en-US" dirty="0">
                <a:solidFill>
                  <a:schemeClr val="accent1"/>
                </a:solidFill>
              </a:rPr>
              <a:t>second week </a:t>
            </a:r>
            <a:r>
              <a:rPr lang="en-US" dirty="0"/>
              <a:t>of illness, abdominal pain develops and "rose spots" (faint salmon-colored macules on the trunk and abdomen) may be seen .</a:t>
            </a:r>
          </a:p>
          <a:p>
            <a:r>
              <a:rPr lang="en-US" dirty="0"/>
              <a:t> During the </a:t>
            </a:r>
            <a:r>
              <a:rPr lang="en-US" dirty="0">
                <a:solidFill>
                  <a:schemeClr val="accent1"/>
                </a:solidFill>
              </a:rPr>
              <a:t>third week </a:t>
            </a:r>
            <a:r>
              <a:rPr lang="en-US" dirty="0"/>
              <a:t>of illness, hepatosplenomegaly, intestinal bleeding, and perforation due to ileocecal lymphatic hyperplasia of the Peyer's patches may occur, together with secondary bacteremia and peritonitis. Septic shock or an altered level of consciousness may develop; </a:t>
            </a:r>
          </a:p>
        </p:txBody>
      </p:sp>
    </p:spTree>
    <p:extLst>
      <p:ext uri="{BB962C8B-B14F-4D97-AF65-F5344CB8AC3E}">
        <p14:creationId xmlns:p14="http://schemas.microsoft.com/office/powerpoint/2010/main" val="3800273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277813"/>
            <a:ext cx="3918857" cy="1143000"/>
          </a:xfrm>
          <a:solidFill>
            <a:schemeClr val="accent2"/>
          </a:solidFill>
        </p:spPr>
        <p:txBody>
          <a:bodyPr>
            <a:normAutofit/>
          </a:bodyPr>
          <a:lstStyle/>
          <a:p>
            <a:pPr eaLnBrk="1" hangingPunct="1">
              <a:defRPr/>
            </a:pPr>
            <a:r>
              <a:rPr lang="en-US" sz="4000" i="1" dirty="0">
                <a:solidFill>
                  <a:schemeClr val="accent1"/>
                </a:solidFill>
              </a:rPr>
              <a:t>Rash in Typhoid</a:t>
            </a:r>
            <a:endParaRPr lang="en-IN" sz="4000" i="1" dirty="0">
              <a:solidFill>
                <a:schemeClr val="accent1"/>
              </a:solidFill>
            </a:endParaRPr>
          </a:p>
        </p:txBody>
      </p:sp>
      <p:sp>
        <p:nvSpPr>
          <p:cNvPr id="31748" name="Rectangle 4"/>
          <p:cNvSpPr>
            <a:spLocks noGrp="1" noChangeArrowheads="1"/>
          </p:cNvSpPr>
          <p:nvPr>
            <p:ph type="body" sz="half" idx="1"/>
          </p:nvPr>
        </p:nvSpPr>
        <p:spPr/>
        <p:txBody>
          <a:bodyPr/>
          <a:lstStyle/>
          <a:p>
            <a:pPr eaLnBrk="1" hangingPunct="1">
              <a:lnSpc>
                <a:spcPct val="90000"/>
              </a:lnSpc>
              <a:defRPr/>
            </a:pPr>
            <a:r>
              <a:rPr lang="en-US"/>
              <a:t> Rose spots: 2 -4 mm in diameter raised discrete irregular blanching pink maculae's found in front of chest</a:t>
            </a:r>
          </a:p>
          <a:p>
            <a:pPr eaLnBrk="1" hangingPunct="1">
              <a:lnSpc>
                <a:spcPct val="90000"/>
              </a:lnSpc>
              <a:defRPr/>
            </a:pPr>
            <a:r>
              <a:rPr lang="en-US"/>
              <a:t>Appear in crops of up to a dozen at a time</a:t>
            </a:r>
          </a:p>
          <a:p>
            <a:pPr eaLnBrk="1" hangingPunct="1">
              <a:lnSpc>
                <a:spcPct val="90000"/>
              </a:lnSpc>
              <a:defRPr/>
            </a:pPr>
            <a:r>
              <a:rPr lang="en-US"/>
              <a:t>Fade after 3 – 4 days </a:t>
            </a:r>
            <a:endParaRPr lang="en-IN"/>
          </a:p>
        </p:txBody>
      </p:sp>
      <p:pic>
        <p:nvPicPr>
          <p:cNvPr id="23556" name="Picture 6" descr="2214"/>
          <p:cNvPicPr>
            <a:picLocks noGrp="1" noChangeAspect="1" noChangeArrowheads="1"/>
          </p:cNvPicPr>
          <p:nvPr>
            <p:ph sz="half" idx="2"/>
          </p:nvPr>
        </p:nvPicPr>
        <p:blipFill>
          <a:blip r:embed="rId2" cstate="print"/>
          <a:stretch>
            <a:fillRect/>
          </a:stretch>
        </p:blipFill>
        <p:spPr>
          <a:xfrm>
            <a:off x="6312023" y="1166949"/>
            <a:ext cx="5165873" cy="4876800"/>
          </a:xfrm>
          <a:noFill/>
        </p:spPr>
      </p:pic>
    </p:spTree>
    <p:extLst>
      <p:ext uri="{BB962C8B-B14F-4D97-AF65-F5344CB8AC3E}">
        <p14:creationId xmlns:p14="http://schemas.microsoft.com/office/powerpoint/2010/main" val="18798998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3869</TotalTime>
  <Words>3417</Words>
  <Application>Microsoft Macintosh PowerPoint</Application>
  <PresentationFormat>Widescreen</PresentationFormat>
  <Paragraphs>440</Paragraphs>
  <Slides>69</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69</vt:i4>
      </vt:variant>
    </vt:vector>
  </HeadingPairs>
  <TitlesOfParts>
    <vt:vector size="82" baseType="lpstr">
      <vt:lpstr>Arial</vt:lpstr>
      <vt:lpstr>Arial Black</vt:lpstr>
      <vt:lpstr>Arial Italic</vt:lpstr>
      <vt:lpstr>Arial MT</vt:lpstr>
      <vt:lpstr>Calibri</vt:lpstr>
      <vt:lpstr>Calibri Light</vt:lpstr>
      <vt:lpstr>Courier New</vt:lpstr>
      <vt:lpstr>Helvetica Light</vt:lpstr>
      <vt:lpstr>Monotype Sorts</vt:lpstr>
      <vt:lpstr>Times New Roman</vt:lpstr>
      <vt:lpstr>Wingdings</vt:lpstr>
      <vt:lpstr>Wingdings 2</vt:lpstr>
      <vt:lpstr>Office Theme</vt:lpstr>
      <vt:lpstr>Common endemic infections in the Middle East</vt:lpstr>
      <vt:lpstr>Objectives:  </vt:lpstr>
      <vt:lpstr>Some Definitions</vt:lpstr>
      <vt:lpstr>Typhoid fever </vt:lpstr>
      <vt:lpstr>Typhoid fever </vt:lpstr>
      <vt:lpstr>   Epidemiology </vt:lpstr>
      <vt:lpstr> Pathogenesis of Enteric fever</vt:lpstr>
      <vt:lpstr>Clinical features</vt:lpstr>
      <vt:lpstr>Rash in Typhoid</vt:lpstr>
      <vt:lpstr>Complications</vt:lpstr>
      <vt:lpstr>Carriers </vt:lpstr>
      <vt:lpstr>Investigations </vt:lpstr>
      <vt:lpstr>Blood Cultures in Typhoid Fevers</vt:lpstr>
      <vt:lpstr> Differential Diagnosis</vt:lpstr>
      <vt:lpstr>Treatment</vt:lpstr>
      <vt:lpstr>Prevention and Control (WHO,2009) </vt:lpstr>
      <vt:lpstr>Brucellosis</vt:lpstr>
      <vt:lpstr>Brucellosis</vt:lpstr>
      <vt:lpstr>Transmission</vt:lpstr>
      <vt:lpstr>Pathogenesis</vt:lpstr>
      <vt:lpstr>Clinical Manifestations</vt:lpstr>
      <vt:lpstr>Localized Brucellosis</vt:lpstr>
      <vt:lpstr>DDX</vt:lpstr>
      <vt:lpstr>Investigations</vt:lpstr>
      <vt:lpstr>Treatment</vt:lpstr>
      <vt:lpstr>Relapse vs Re infection</vt:lpstr>
      <vt:lpstr>Viral hemorrhagic Fevers: Dengue</vt:lpstr>
      <vt:lpstr>Dengue Virus</vt:lpstr>
      <vt:lpstr>PowerPoint Presentation</vt:lpstr>
      <vt:lpstr>Dengue Clinical Syndromes</vt:lpstr>
      <vt:lpstr>- Classic Dengue Fever</vt:lpstr>
      <vt:lpstr>PowerPoint Presentation</vt:lpstr>
      <vt:lpstr>Prevention</vt:lpstr>
      <vt:lpstr>Treatment</vt:lpstr>
      <vt:lpstr>Rift Valley Fever</vt:lpstr>
      <vt:lpstr>Rift Valley Fever</vt:lpstr>
      <vt:lpstr>Rift Valley Fever</vt:lpstr>
      <vt:lpstr>Alkhurma hemorrhagic fever</vt:lpstr>
      <vt:lpstr>Transmission </vt:lpstr>
      <vt:lpstr>Signs and Symptoms </vt:lpstr>
      <vt:lpstr>Risk of Exposure  </vt:lpstr>
      <vt:lpstr>Diagnosis  </vt:lpstr>
      <vt:lpstr>Treatment  </vt:lpstr>
      <vt:lpstr>Prevention  </vt:lpstr>
      <vt:lpstr>PowerPoint Presentation</vt:lpstr>
      <vt:lpstr>PowerPoint Presentation</vt:lpstr>
      <vt:lpstr>PowerPoint Presentation</vt:lpstr>
      <vt:lpstr>PowerPoint Presentation</vt:lpstr>
      <vt:lpstr>PowerPoint Presentation</vt:lpstr>
      <vt:lpstr>CLINICAL MANIFESTATIONS</vt:lpstr>
      <vt:lpstr>Diagnostic tools of VL</vt:lpstr>
      <vt:lpstr>Visceral leishmaniasis: Treatment</vt:lpstr>
      <vt:lpstr>Cutaneous Leishmaniasis in KSA</vt:lpstr>
      <vt:lpstr>Types of Cutaneous Leishmaniasis</vt:lpstr>
      <vt:lpstr>Cutaneous leishmaniasis Diagnostic tools</vt:lpstr>
      <vt:lpstr>DIFFERENTIAL DIAGNOSIS of CL</vt:lpstr>
      <vt:lpstr>Cutaneous leishmaniasis: Treatment  </vt:lpstr>
      <vt:lpstr>Preventions </vt:lpstr>
      <vt:lpstr>MERS CoV</vt:lpstr>
      <vt:lpstr>MERS CoV</vt:lpstr>
      <vt:lpstr>Where Does the Virus Come From?</vt:lpstr>
      <vt:lpstr>PowerPoint Presentation</vt:lpstr>
      <vt:lpstr>MERS CoV: Diagnosis and Treatment</vt:lpstr>
      <vt:lpstr>COVID-19 timeline </vt:lpstr>
      <vt:lpstr>PowerPoint Presentation</vt:lpstr>
      <vt:lpstr>Case definition </vt:lpstr>
      <vt:lpstr>COVID-19</vt:lpstr>
      <vt:lpstr>Respiratory Triage Checklist  </vt:lpstr>
      <vt:lpstr>THANK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 endemic infections in the Middle East (brucellosis, dengue, alkhorma, MERS-CoV, COVID-19. herpes)</dc:title>
  <dc:creator>naif alotaibi</dc:creator>
  <cp:lastModifiedBy>naif alotaibi</cp:lastModifiedBy>
  <cp:revision>44</cp:revision>
  <dcterms:created xsi:type="dcterms:W3CDTF">2021-01-31T11:29:09Z</dcterms:created>
  <dcterms:modified xsi:type="dcterms:W3CDTF">2022-02-16T06:26:44Z</dcterms:modified>
</cp:coreProperties>
</file>