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21" r:id="rId3"/>
    <p:sldId id="301" r:id="rId4"/>
    <p:sldId id="277" r:id="rId5"/>
    <p:sldId id="278" r:id="rId6"/>
    <p:sldId id="282" r:id="rId7"/>
    <p:sldId id="279" r:id="rId8"/>
    <p:sldId id="280" r:id="rId9"/>
    <p:sldId id="300" r:id="rId10"/>
    <p:sldId id="285" r:id="rId11"/>
    <p:sldId id="303" r:id="rId12"/>
    <p:sldId id="309" r:id="rId13"/>
    <p:sldId id="322" r:id="rId14"/>
    <p:sldId id="311" r:id="rId15"/>
    <p:sldId id="259" r:id="rId16"/>
    <p:sldId id="315" r:id="rId17"/>
    <p:sldId id="316" r:id="rId18"/>
    <p:sldId id="317" r:id="rId19"/>
    <p:sldId id="260" r:id="rId20"/>
    <p:sldId id="319" r:id="rId21"/>
    <p:sldId id="320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5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5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6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4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EFB47C-7E1E-48B3-8D8E-389BCAE71914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E6CEEE-BED6-4982-BDCE-E00B42BCE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7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9640B8-F969-4A4E-82FB-FD8FAD5600B9}"/>
              </a:ext>
            </a:extLst>
          </p:cNvPr>
          <p:cNvSpPr txBox="1">
            <a:spLocks/>
          </p:cNvSpPr>
          <p:nvPr/>
        </p:nvSpPr>
        <p:spPr>
          <a:xfrm>
            <a:off x="1066800" y="946578"/>
            <a:ext cx="10058400" cy="3037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dirty="0"/>
              <a:t>Acute Central and </a:t>
            </a:r>
            <a:r>
              <a:rPr lang="en-CA" sz="4400"/>
              <a:t>Lower Abdominal Pain</a:t>
            </a:r>
            <a:endParaRPr lang="en-US" sz="4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A8EE4F-6720-4F0C-8C42-017633DA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46" y="348018"/>
            <a:ext cx="2413380" cy="9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919E8-9B73-4954-AE36-76481AA2F5EF}"/>
              </a:ext>
            </a:extLst>
          </p:cNvPr>
          <p:cNvSpPr txBox="1"/>
          <p:nvPr/>
        </p:nvSpPr>
        <p:spPr>
          <a:xfrm>
            <a:off x="1097280" y="4403317"/>
            <a:ext cx="34043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chemeClr val="accent2">
                    <a:lumMod val="50000"/>
                  </a:schemeClr>
                </a:solidFill>
              </a:rPr>
              <a:t>Hussam Alamri MD FRCSC</a:t>
            </a:r>
          </a:p>
          <a:p>
            <a:r>
              <a:rPr lang="en-CA" dirty="0"/>
              <a:t>MIS Bariatric and General Surgeon</a:t>
            </a:r>
          </a:p>
          <a:p>
            <a:r>
              <a:rPr lang="en-CA" dirty="0"/>
              <a:t>Assistant Professor </a:t>
            </a:r>
            <a:br>
              <a:rPr lang="en-CA" dirty="0"/>
            </a:br>
            <a:r>
              <a:rPr lang="en-CA" dirty="0"/>
              <a:t>Department of Surgery</a:t>
            </a:r>
          </a:p>
          <a:p>
            <a:r>
              <a:rPr lang="en-CA" dirty="0"/>
              <a:t>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0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92A7-E1F7-424D-A64E-1CB22E17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Exam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30E1-4C4F-455A-955F-5C3B7F886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180975">
              <a:buFont typeface="Arial" panose="020B0604020202020204" pitchFamily="34" charset="0"/>
              <a:buChar char="•"/>
            </a:pPr>
            <a:r>
              <a:rPr lang="en-CA" dirty="0"/>
              <a:t>Start with General Inspection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CA" dirty="0"/>
              <a:t>Patients with peritoneal irritation lie still with flexion of knee and hips 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CA" dirty="0"/>
              <a:t>Some patients keep moving to find comfortable position (ureteral or biliary colic)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CA" dirty="0"/>
              <a:t>Fascial hernias may be suspected and can be confirmed during palpation of the abdominal wall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6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C4F5-2B36-4006-8CCE-23538A02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Laboratory Studies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81E072-B39B-4DFE-9995-A079605E9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15177"/>
              </p:ext>
            </p:extLst>
          </p:nvPr>
        </p:nvGraphicFramePr>
        <p:xfrm>
          <a:off x="1096963" y="1846263"/>
          <a:ext cx="10058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3928702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Helpful Laboratory Studies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18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Hemoglobin </a:t>
                      </a:r>
                    </a:p>
                    <a:p>
                      <a:r>
                        <a:rPr lang="en-US" dirty="0"/>
                        <a:t>White blood cell count with differential </a:t>
                      </a:r>
                    </a:p>
                    <a:p>
                      <a:r>
                        <a:rPr lang="en-US" dirty="0"/>
                        <a:t>Electrolyte, blood urea nitrogen, and creatinine concentrations </a:t>
                      </a:r>
                    </a:p>
                    <a:p>
                      <a:r>
                        <a:rPr lang="en-US" dirty="0"/>
                        <a:t>Urinalysis </a:t>
                      </a:r>
                    </a:p>
                    <a:p>
                      <a:r>
                        <a:rPr lang="en-US" dirty="0"/>
                        <a:t>Urine human chorionic gonadotropin </a:t>
                      </a:r>
                    </a:p>
                    <a:p>
                      <a:r>
                        <a:rPr lang="en-US" dirty="0"/>
                        <a:t>Amylase and lipase levels </a:t>
                      </a:r>
                    </a:p>
                    <a:p>
                      <a:r>
                        <a:rPr lang="en-US" dirty="0"/>
                        <a:t>Total and direct bilirubin concentration </a:t>
                      </a:r>
                    </a:p>
                    <a:p>
                      <a:r>
                        <a:rPr lang="en-US" dirty="0"/>
                        <a:t>Alkaline phosphatase </a:t>
                      </a:r>
                    </a:p>
                    <a:p>
                      <a:r>
                        <a:rPr lang="en-US" dirty="0"/>
                        <a:t>Serum aminotransferase </a:t>
                      </a:r>
                    </a:p>
                    <a:p>
                      <a:r>
                        <a:rPr lang="en-US" dirty="0"/>
                        <a:t>Serum lactate levels </a:t>
                      </a:r>
                    </a:p>
                    <a:p>
                      <a:r>
                        <a:rPr lang="en-US" dirty="0"/>
                        <a:t>Stool for ova and parasites </a:t>
                      </a:r>
                    </a:p>
                    <a:p>
                      <a:r>
                        <a:rPr lang="en-US" dirty="0"/>
                        <a:t>C. difficile culture and toxin assay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57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77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6E5B-686B-43D0-8DD3-80B5AAD8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5A2F-CE81-40F1-AABA-BD60770D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179388">
              <a:buFont typeface="Arial" panose="020B0604020202020204" pitchFamily="34" charset="0"/>
              <a:buChar char="•"/>
            </a:pPr>
            <a:r>
              <a:rPr lang="en-CA" dirty="0"/>
              <a:t>CXR/AXR</a:t>
            </a: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en-CA" dirty="0"/>
              <a:t>US</a:t>
            </a: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en-CA" dirty="0"/>
              <a:t>CT Scan </a:t>
            </a: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en-CA" dirty="0"/>
              <a:t>MRI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3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853F-1497-0849-887A-97B385B3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46ED-ED7B-D948-8F4E-F977B07D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 39-year-old woman with mid transverse colon cancer. Axial CT scan... |  Download Scientific Diagram">
            <a:extLst>
              <a:ext uri="{FF2B5EF4-FFF2-40B4-BE49-F238E27FC236}">
                <a16:creationId xmlns:a16="http://schemas.microsoft.com/office/drawing/2014/main" id="{A5C97C97-C41C-6547-A500-773ED296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397000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5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411F-B3F7-4A6A-BEC9-C5FD0167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9BEF-2636-4C55-A0CA-0819DB889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180975">
              <a:buFont typeface="Arial" panose="020B0604020202020204" pitchFamily="34" charset="0"/>
              <a:buChar char="•"/>
            </a:pPr>
            <a:r>
              <a:rPr lang="en-CA" dirty="0"/>
              <a:t>Based on etiology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CA" dirty="0"/>
              <a:t>Complications of perforation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Shock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Abscess 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Wound Infection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Mortality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7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F4A-A0AF-4581-A1DE-9100D0F04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442"/>
            <a:ext cx="12192000" cy="1340823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indent="269875"/>
            <a:r>
              <a:rPr lang="en-CA" dirty="0"/>
              <a:t>Meckel Diverticulum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736C-8902-4EAE-AE1F-C1A377B307C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7735" y="1780565"/>
            <a:ext cx="6736717" cy="43702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</a:rPr>
              <a:t>Most common congenital abnormality of the small intestine</a:t>
            </a: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Can cause bleeding (mainly in younger patients) or inflammation, obstruction, and rarely perforation</a:t>
            </a: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Often referred to by the rule of 2's; 2% of the population, within 2 feet of the ileocecal valve, 2 inches in length, tow types of heterotopic Mucosa (gastric and pancreatic), and presentation before the age of two</a:t>
            </a: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EFF00B-14ED-4C9A-A4CB-5B5BB8F70774}"/>
              </a:ext>
            </a:extLst>
          </p:cNvPr>
          <p:cNvSpPr txBox="1">
            <a:spLocks/>
          </p:cNvSpPr>
          <p:nvPr/>
        </p:nvSpPr>
        <p:spPr>
          <a:xfrm>
            <a:off x="6885974" y="1783185"/>
            <a:ext cx="5228291" cy="1425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CT Scan</a:t>
            </a:r>
          </a:p>
          <a:p>
            <a:r>
              <a:rPr lang="en-CA" sz="1600" dirty="0"/>
              <a:t>Meckel Scan</a:t>
            </a:r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FBB76-BFCF-4F0B-8F96-BB93DC195658}"/>
              </a:ext>
            </a:extLst>
          </p:cNvPr>
          <p:cNvSpPr txBox="1">
            <a:spLocks/>
          </p:cNvSpPr>
          <p:nvPr/>
        </p:nvSpPr>
        <p:spPr>
          <a:xfrm>
            <a:off x="6885975" y="3659663"/>
            <a:ext cx="5228290" cy="2491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Incidental finding during other surgeries </a:t>
            </a:r>
          </a:p>
          <a:p>
            <a:r>
              <a:rPr lang="en-CA" sz="1600" dirty="0"/>
              <a:t>Symptomatic Meckel -&gt; Surgery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06725-8E29-4753-AE97-A91CBBD722B9}"/>
              </a:ext>
            </a:extLst>
          </p:cNvPr>
          <p:cNvSpPr txBox="1"/>
          <p:nvPr/>
        </p:nvSpPr>
        <p:spPr>
          <a:xfrm>
            <a:off x="77635" y="1413853"/>
            <a:ext cx="673815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Etiology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D6A5-30D3-4C21-B57E-4EAEE36ECA69}"/>
              </a:ext>
            </a:extLst>
          </p:cNvPr>
          <p:cNvSpPr txBox="1"/>
          <p:nvPr/>
        </p:nvSpPr>
        <p:spPr>
          <a:xfrm>
            <a:off x="6885974" y="1413853"/>
            <a:ext cx="52282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Diagnosis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AF6EB-52B7-492F-94F8-BCE31AF20B48}"/>
              </a:ext>
            </a:extLst>
          </p:cNvPr>
          <p:cNvSpPr txBox="1"/>
          <p:nvPr/>
        </p:nvSpPr>
        <p:spPr>
          <a:xfrm>
            <a:off x="6885974" y="3290332"/>
            <a:ext cx="52282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404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583B8F-2038-484C-810F-C1E4D425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016000"/>
            <a:ext cx="73406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2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F4A-A0AF-4581-A1DE-9100D0F04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442"/>
            <a:ext cx="12192000" cy="1340823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indent="269875"/>
            <a:r>
              <a:rPr lang="en-CA" dirty="0"/>
              <a:t>Inflammatory Bowel Disease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736C-8902-4EAE-AE1F-C1A377B307C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7735" y="1780565"/>
            <a:ext cx="6736717" cy="43702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b="1" dirty="0"/>
              <a:t>Ulcerative colitis</a:t>
            </a:r>
            <a:r>
              <a:rPr lang="en-CA" dirty="0"/>
              <a:t> — Ulcerative colitis is a chronic inflammatory condition characterized by relapsing and remitting episodes of inflammation limited to the mucosal layer of the colon</a:t>
            </a: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b="1" dirty="0"/>
              <a:t>Crohn disease</a:t>
            </a:r>
            <a:r>
              <a:rPr lang="en-CA" dirty="0"/>
              <a:t> — Crohn disease is characterized by transmural inflammation and by skip areas of involvement (</a:t>
            </a:r>
            <a:r>
              <a:rPr lang="en-CA" dirty="0" err="1"/>
              <a:t>ie</a:t>
            </a:r>
            <a:r>
              <a:rPr lang="en-CA" dirty="0"/>
              <a:t>, segments of normal-appearing bowel interrupted by areas of disease).</a:t>
            </a:r>
            <a:endParaRPr lang="en-CA" sz="1800" dirty="0">
              <a:latin typeface="+mj-lt"/>
            </a:endParaRP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EFF00B-14ED-4C9A-A4CB-5B5BB8F70774}"/>
              </a:ext>
            </a:extLst>
          </p:cNvPr>
          <p:cNvSpPr txBox="1">
            <a:spLocks/>
          </p:cNvSpPr>
          <p:nvPr/>
        </p:nvSpPr>
        <p:spPr>
          <a:xfrm>
            <a:off x="6885974" y="1783185"/>
            <a:ext cx="5228291" cy="1425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CT Scan</a:t>
            </a:r>
          </a:p>
          <a:p>
            <a:r>
              <a:rPr lang="en-CA" sz="1600" dirty="0"/>
              <a:t>Endoscopy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FBB76-BFCF-4F0B-8F96-BB93DC195658}"/>
              </a:ext>
            </a:extLst>
          </p:cNvPr>
          <p:cNvSpPr txBox="1">
            <a:spLocks/>
          </p:cNvSpPr>
          <p:nvPr/>
        </p:nvSpPr>
        <p:spPr>
          <a:xfrm>
            <a:off x="6885975" y="3659663"/>
            <a:ext cx="5228290" cy="2491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Medical (steroids, biological)</a:t>
            </a:r>
          </a:p>
          <a:p>
            <a:r>
              <a:rPr lang="en-CA" sz="1600" dirty="0"/>
              <a:t>Surgery for complications and other specific scenarios 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06725-8E29-4753-AE97-A91CBBD722B9}"/>
              </a:ext>
            </a:extLst>
          </p:cNvPr>
          <p:cNvSpPr txBox="1"/>
          <p:nvPr/>
        </p:nvSpPr>
        <p:spPr>
          <a:xfrm>
            <a:off x="77635" y="1413853"/>
            <a:ext cx="673815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Etiology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D6A5-30D3-4C21-B57E-4EAEE36ECA69}"/>
              </a:ext>
            </a:extLst>
          </p:cNvPr>
          <p:cNvSpPr txBox="1"/>
          <p:nvPr/>
        </p:nvSpPr>
        <p:spPr>
          <a:xfrm>
            <a:off x="6885974" y="1413853"/>
            <a:ext cx="52282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Diagnosis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AF6EB-52B7-492F-94F8-BCE31AF20B48}"/>
              </a:ext>
            </a:extLst>
          </p:cNvPr>
          <p:cNvSpPr txBox="1"/>
          <p:nvPr/>
        </p:nvSpPr>
        <p:spPr>
          <a:xfrm>
            <a:off x="6885974" y="3290332"/>
            <a:ext cx="52282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335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F4A-A0AF-4581-A1DE-9100D0F04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442"/>
            <a:ext cx="12192000" cy="1340823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indent="269875"/>
            <a:r>
              <a:rPr lang="en-CA" i="1" dirty="0"/>
              <a:t>Yersinia Ileitis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736C-8902-4EAE-AE1F-C1A377B307C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7735" y="1780565"/>
            <a:ext cx="6736717" cy="43702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In the genus </a:t>
            </a:r>
            <a:r>
              <a:rPr lang="en-CA" i="1" dirty="0"/>
              <a:t>Yersinia</a:t>
            </a:r>
            <a:r>
              <a:rPr lang="en-CA" dirty="0"/>
              <a:t>, three species are important human pathogens: </a:t>
            </a:r>
            <a:r>
              <a:rPr lang="en-CA" i="1" dirty="0"/>
              <a:t>Yersinia pestis</a:t>
            </a:r>
            <a:r>
              <a:rPr lang="en-CA" dirty="0"/>
              <a:t>, </a:t>
            </a:r>
            <a:r>
              <a:rPr lang="en-CA" i="1" dirty="0"/>
              <a:t>Yersinia enterocolitica</a:t>
            </a:r>
            <a:r>
              <a:rPr lang="en-CA" dirty="0"/>
              <a:t>, and </a:t>
            </a:r>
            <a:r>
              <a:rPr lang="en-CA" i="1" dirty="0"/>
              <a:t>Yersinia pseudotuberculosis</a:t>
            </a: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Presentation: right lower abdominal pain, fever, vomiting, leukocytosis, and understated diarrhea may be confused with acute appendicitis</a:t>
            </a:r>
            <a:endParaRPr lang="en-CA" sz="180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post-infectious sequelae are erythema nodosum and reactive arthritis</a:t>
            </a:r>
            <a:endParaRPr lang="en-CA" sz="180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EFF00B-14ED-4C9A-A4CB-5B5BB8F70774}"/>
              </a:ext>
            </a:extLst>
          </p:cNvPr>
          <p:cNvSpPr txBox="1">
            <a:spLocks/>
          </p:cNvSpPr>
          <p:nvPr/>
        </p:nvSpPr>
        <p:spPr>
          <a:xfrm>
            <a:off x="6885974" y="1783185"/>
            <a:ext cx="5228291" cy="1425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CT Scan</a:t>
            </a:r>
          </a:p>
          <a:p>
            <a:r>
              <a:rPr lang="en-CA" sz="1600" dirty="0"/>
              <a:t>Stool Culture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FBB76-BFCF-4F0B-8F96-BB93DC195658}"/>
              </a:ext>
            </a:extLst>
          </p:cNvPr>
          <p:cNvSpPr txBox="1">
            <a:spLocks/>
          </p:cNvSpPr>
          <p:nvPr/>
        </p:nvSpPr>
        <p:spPr>
          <a:xfrm>
            <a:off x="6885975" y="3659663"/>
            <a:ext cx="5228290" cy="2491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Usually self-limiting/ Medical (</a:t>
            </a:r>
            <a:r>
              <a:rPr lang="en-CA" sz="1600" dirty="0" err="1"/>
              <a:t>Antibitoics</a:t>
            </a:r>
            <a:r>
              <a:rPr lang="en-CA" sz="16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06725-8E29-4753-AE97-A91CBBD722B9}"/>
              </a:ext>
            </a:extLst>
          </p:cNvPr>
          <p:cNvSpPr txBox="1"/>
          <p:nvPr/>
        </p:nvSpPr>
        <p:spPr>
          <a:xfrm>
            <a:off x="77635" y="1413853"/>
            <a:ext cx="673815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Etiology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D6A5-30D3-4C21-B57E-4EAEE36ECA69}"/>
              </a:ext>
            </a:extLst>
          </p:cNvPr>
          <p:cNvSpPr txBox="1"/>
          <p:nvPr/>
        </p:nvSpPr>
        <p:spPr>
          <a:xfrm>
            <a:off x="6885974" y="1413853"/>
            <a:ext cx="52282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Diagnosis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AF6EB-52B7-492F-94F8-BCE31AF20B48}"/>
              </a:ext>
            </a:extLst>
          </p:cNvPr>
          <p:cNvSpPr txBox="1"/>
          <p:nvPr/>
        </p:nvSpPr>
        <p:spPr>
          <a:xfrm>
            <a:off x="6885974" y="3290332"/>
            <a:ext cx="52282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020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F4A-A0AF-4581-A1DE-9100D0F04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442"/>
            <a:ext cx="12192000" cy="1340823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indent="269875"/>
            <a:r>
              <a:rPr lang="en-CA" dirty="0"/>
              <a:t>Acute diverticulitis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EFF00B-14ED-4C9A-A4CB-5B5BB8F70774}"/>
              </a:ext>
            </a:extLst>
          </p:cNvPr>
          <p:cNvSpPr txBox="1">
            <a:spLocks/>
          </p:cNvSpPr>
          <p:nvPr/>
        </p:nvSpPr>
        <p:spPr>
          <a:xfrm>
            <a:off x="6885974" y="1783185"/>
            <a:ext cx="5228291" cy="1425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CT Scan </a:t>
            </a:r>
          </a:p>
          <a:p>
            <a:r>
              <a:rPr lang="en-CA" sz="1600" dirty="0"/>
              <a:t>Colonoscopy (delayed after complicated diverticulitis )</a:t>
            </a:r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FBB76-BFCF-4F0B-8F96-BB93DC195658}"/>
              </a:ext>
            </a:extLst>
          </p:cNvPr>
          <p:cNvSpPr txBox="1">
            <a:spLocks/>
          </p:cNvSpPr>
          <p:nvPr/>
        </p:nvSpPr>
        <p:spPr>
          <a:xfrm>
            <a:off x="6885975" y="3659663"/>
            <a:ext cx="5228290" cy="2491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Conservative </a:t>
            </a:r>
          </a:p>
          <a:p>
            <a:r>
              <a:rPr lang="en-CA" sz="1600" dirty="0" err="1"/>
              <a:t>Antibitoics</a:t>
            </a:r>
            <a:r>
              <a:rPr lang="en-CA" sz="1600" dirty="0"/>
              <a:t>/Drainage </a:t>
            </a:r>
          </a:p>
          <a:p>
            <a:r>
              <a:rPr lang="en-CA" sz="1600" dirty="0"/>
              <a:t>Surgery (Hartmann’s)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D6A5-30D3-4C21-B57E-4EAEE36ECA69}"/>
              </a:ext>
            </a:extLst>
          </p:cNvPr>
          <p:cNvSpPr txBox="1"/>
          <p:nvPr/>
        </p:nvSpPr>
        <p:spPr>
          <a:xfrm>
            <a:off x="6885974" y="1413853"/>
            <a:ext cx="52282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Diagnosis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AF6EB-52B7-492F-94F8-BCE31AF20B48}"/>
              </a:ext>
            </a:extLst>
          </p:cNvPr>
          <p:cNvSpPr txBox="1"/>
          <p:nvPr/>
        </p:nvSpPr>
        <p:spPr>
          <a:xfrm>
            <a:off x="6885974" y="3290332"/>
            <a:ext cx="52282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Management</a:t>
            </a:r>
            <a:endParaRPr lang="en-US" b="1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AB16DED-897D-458B-9969-4A8DC58FB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FC12468-221A-4FA8-8700-FCF72DA4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5" y="1598519"/>
            <a:ext cx="4649928" cy="45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3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B814-B6CF-5445-9886-193CD329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A611-9E22-A640-AA84-633329691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bdominal pain (Chapter 10) - An Introduction to Clinical Emergency Medicine">
            <a:extLst>
              <a:ext uri="{FF2B5EF4-FFF2-40B4-BE49-F238E27FC236}">
                <a16:creationId xmlns:a16="http://schemas.microsoft.com/office/drawing/2014/main" id="{209C5C38-0E2B-F94A-9825-D57B0134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4450"/>
            <a:ext cx="8001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6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F4A-A0AF-4581-A1DE-9100D0F04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442"/>
            <a:ext cx="12192000" cy="1340823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indent="269875"/>
            <a:r>
              <a:rPr lang="en-CA" i="1" dirty="0"/>
              <a:t>Acute Appendicitis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736C-8902-4EAE-AE1F-C1A377B307C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7735" y="1780565"/>
            <a:ext cx="6736717" cy="43702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Acute appendicitis is the most common abdominal surgical emergency in the world, with a lifetime risk of 8.6 percent in males and 6.9 percent in females</a:t>
            </a: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Presentation:</a:t>
            </a:r>
          </a:p>
          <a:p>
            <a:pPr marL="564071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cs typeface="Times New Roman" panose="02020603050405020304" pitchFamily="18" charset="0"/>
              </a:rPr>
              <a:t>Right lower quadrant (right anterior iliac fossa) abdominal pain</a:t>
            </a:r>
          </a:p>
          <a:p>
            <a:pPr marL="564071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cs typeface="Times New Roman" panose="02020603050405020304" pitchFamily="18" charset="0"/>
              </a:rPr>
              <a:t>Anorexia</a:t>
            </a:r>
          </a:p>
          <a:p>
            <a:pPr marL="564071" lvl="1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cs typeface="Times New Roman" panose="02020603050405020304" pitchFamily="18" charset="0"/>
              </a:rPr>
              <a:t>Nausea and vomiting</a:t>
            </a:r>
            <a:endParaRPr lang="en-CA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EFF00B-14ED-4C9A-A4CB-5B5BB8F70774}"/>
              </a:ext>
            </a:extLst>
          </p:cNvPr>
          <p:cNvSpPr txBox="1">
            <a:spLocks/>
          </p:cNvSpPr>
          <p:nvPr/>
        </p:nvSpPr>
        <p:spPr>
          <a:xfrm>
            <a:off x="6885974" y="1783185"/>
            <a:ext cx="5228291" cy="1425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CT Scan/ 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FBB76-BFCF-4F0B-8F96-BB93DC195658}"/>
              </a:ext>
            </a:extLst>
          </p:cNvPr>
          <p:cNvSpPr txBox="1">
            <a:spLocks/>
          </p:cNvSpPr>
          <p:nvPr/>
        </p:nvSpPr>
        <p:spPr>
          <a:xfrm>
            <a:off x="6885975" y="3659663"/>
            <a:ext cx="5228290" cy="2491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Surgery </a:t>
            </a:r>
          </a:p>
          <a:p>
            <a:r>
              <a:rPr lang="en-CA" sz="1600" dirty="0"/>
              <a:t>Antibiotics and Drainage followed by surgery (in perforated appendicitis)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06725-8E29-4753-AE97-A91CBBD722B9}"/>
              </a:ext>
            </a:extLst>
          </p:cNvPr>
          <p:cNvSpPr txBox="1"/>
          <p:nvPr/>
        </p:nvSpPr>
        <p:spPr>
          <a:xfrm>
            <a:off x="77635" y="1413853"/>
            <a:ext cx="673815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Etiology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D6A5-30D3-4C21-B57E-4EAEE36ECA69}"/>
              </a:ext>
            </a:extLst>
          </p:cNvPr>
          <p:cNvSpPr txBox="1"/>
          <p:nvPr/>
        </p:nvSpPr>
        <p:spPr>
          <a:xfrm>
            <a:off x="6885974" y="1413853"/>
            <a:ext cx="52282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Diagnosis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AF6EB-52B7-492F-94F8-BCE31AF20B48}"/>
              </a:ext>
            </a:extLst>
          </p:cNvPr>
          <p:cNvSpPr txBox="1"/>
          <p:nvPr/>
        </p:nvSpPr>
        <p:spPr>
          <a:xfrm>
            <a:off x="6885974" y="3290332"/>
            <a:ext cx="52282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36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F4A-A0AF-4581-A1DE-9100D0F04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442"/>
            <a:ext cx="12192000" cy="1340823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indent="269875"/>
            <a:r>
              <a:rPr lang="en-CA" dirty="0"/>
              <a:t>Mesenteric lymphadenitis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736C-8902-4EAE-AE1F-C1A377B307C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7735" y="1780565"/>
            <a:ext cx="6736717" cy="43702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Mesenteric lymphadenitis refers to nonspecific self-limiting inflammation of the mesenteric lymph nodes and is considered present if a cluster of three or more lymph nodes, each measuring 5 mm or greater, is detected in the right lower quadrant mesentery</a:t>
            </a: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271463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Presents with symptoms similar to appendicitis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EFF00B-14ED-4C9A-A4CB-5B5BB8F70774}"/>
              </a:ext>
            </a:extLst>
          </p:cNvPr>
          <p:cNvSpPr txBox="1">
            <a:spLocks/>
          </p:cNvSpPr>
          <p:nvPr/>
        </p:nvSpPr>
        <p:spPr>
          <a:xfrm>
            <a:off x="6885974" y="1783185"/>
            <a:ext cx="5228291" cy="1425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CT Scan/ 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FBB76-BFCF-4F0B-8F96-BB93DC195658}"/>
              </a:ext>
            </a:extLst>
          </p:cNvPr>
          <p:cNvSpPr txBox="1">
            <a:spLocks/>
          </p:cNvSpPr>
          <p:nvPr/>
        </p:nvSpPr>
        <p:spPr>
          <a:xfrm>
            <a:off x="6885975" y="3659663"/>
            <a:ext cx="5228290" cy="2491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Self-limiting with supportive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06725-8E29-4753-AE97-A91CBBD722B9}"/>
              </a:ext>
            </a:extLst>
          </p:cNvPr>
          <p:cNvSpPr txBox="1"/>
          <p:nvPr/>
        </p:nvSpPr>
        <p:spPr>
          <a:xfrm>
            <a:off x="77635" y="1413853"/>
            <a:ext cx="673815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Etiology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D6A5-30D3-4C21-B57E-4EAEE36ECA69}"/>
              </a:ext>
            </a:extLst>
          </p:cNvPr>
          <p:cNvSpPr txBox="1"/>
          <p:nvPr/>
        </p:nvSpPr>
        <p:spPr>
          <a:xfrm>
            <a:off x="6885974" y="1413853"/>
            <a:ext cx="52282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Diagnosis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AF6EB-52B7-492F-94F8-BCE31AF20B48}"/>
              </a:ext>
            </a:extLst>
          </p:cNvPr>
          <p:cNvSpPr txBox="1"/>
          <p:nvPr/>
        </p:nvSpPr>
        <p:spPr>
          <a:xfrm>
            <a:off x="6885974" y="3290332"/>
            <a:ext cx="52282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A" b="1" dirty="0"/>
              <a:t>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272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4F9C-99AD-4FDF-9135-30FEEA65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 , </a:t>
            </a:r>
            <a:br>
              <a:rPr lang="en-CA" dirty="0"/>
            </a:br>
            <a:r>
              <a:rPr lang="en-CA" dirty="0"/>
              <a:t>Read </a:t>
            </a:r>
            <a:r>
              <a:rPr lang="en-CA" dirty="0" err="1"/>
              <a:t>Read</a:t>
            </a:r>
            <a:r>
              <a:rPr lang="en-CA" dirty="0"/>
              <a:t> </a:t>
            </a:r>
            <a:r>
              <a:rPr lang="en-CA" dirty="0" err="1"/>
              <a:t>Read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5194A-9970-4D0B-B3F8-C417FDFC3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0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B9652-BC8C-42BF-9823-4AE5A4A8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778" y="759370"/>
            <a:ext cx="5316443" cy="53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D0E17D-4947-451D-82B1-1E5451EAE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94" y="650289"/>
            <a:ext cx="5011812" cy="5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87F7E-C731-4D76-8BF4-938EC6DA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953" y="815453"/>
            <a:ext cx="5198094" cy="52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9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B9652-BC8C-42BF-9823-4AE5A4A8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778" y="759370"/>
            <a:ext cx="5316443" cy="53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4E4C1-CAAE-4A8D-86DF-07E46EAC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72" y="720024"/>
            <a:ext cx="5365856" cy="54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3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A1AF3-0908-4A93-B46A-C477BEFA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363" y="625642"/>
            <a:ext cx="5369273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4FE6-3D7F-4BFD-A7FB-3F595CF3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5A1C-59F8-4A4E-8E54-FBF52169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Pain History (SOCRATES)</a:t>
            </a:r>
            <a:endParaRPr lang="en-US" dirty="0"/>
          </a:p>
          <a:p>
            <a:pPr lvl="1"/>
            <a:r>
              <a:rPr lang="en-US" dirty="0"/>
              <a:t>Sudden pain can suggest perforation or embolism and ischemia </a:t>
            </a:r>
          </a:p>
          <a:p>
            <a:pPr lvl="1"/>
            <a:r>
              <a:rPr lang="en-US" dirty="0"/>
              <a:t>Gradual can suggest inflammation and abscess formation</a:t>
            </a:r>
          </a:p>
          <a:p>
            <a:r>
              <a:rPr lang="en-CA" dirty="0"/>
              <a:t>Detailed PMHx  and </a:t>
            </a:r>
            <a:r>
              <a:rPr lang="en-CA" dirty="0" err="1"/>
              <a:t>PSHx</a:t>
            </a:r>
            <a:endParaRPr lang="en-CA" dirty="0"/>
          </a:p>
          <a:p>
            <a:r>
              <a:rPr lang="en-CA" dirty="0"/>
              <a:t>Medication History </a:t>
            </a:r>
          </a:p>
        </p:txBody>
      </p:sp>
    </p:spTree>
    <p:extLst>
      <p:ext uri="{BB962C8B-B14F-4D97-AF65-F5344CB8AC3E}">
        <p14:creationId xmlns:p14="http://schemas.microsoft.com/office/powerpoint/2010/main" val="4007320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853</TotalTime>
  <Words>561</Words>
  <Application>Microsoft Macintosh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</vt:lpstr>
      <vt:lpstr>Physical Exam</vt:lpstr>
      <vt:lpstr>Laboratory Studies</vt:lpstr>
      <vt:lpstr>Imaging</vt:lpstr>
      <vt:lpstr>PowerPoint Presentation</vt:lpstr>
      <vt:lpstr>Management</vt:lpstr>
      <vt:lpstr>Meckel Diverticulum</vt:lpstr>
      <vt:lpstr>PowerPoint Presentation</vt:lpstr>
      <vt:lpstr>Inflammatory Bowel Disease</vt:lpstr>
      <vt:lpstr>Yersinia Ileitis</vt:lpstr>
      <vt:lpstr>Acute diverticulitis</vt:lpstr>
      <vt:lpstr>Acute Appendicitis</vt:lpstr>
      <vt:lpstr>Mesenteric lymphadenitis</vt:lpstr>
      <vt:lpstr>Thank you ,  Read Read Read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Hussam Alamri</dc:creator>
  <cp:lastModifiedBy>Hussam Alamri</cp:lastModifiedBy>
  <cp:revision>22</cp:revision>
  <dcterms:created xsi:type="dcterms:W3CDTF">2021-02-24T22:47:12Z</dcterms:created>
  <dcterms:modified xsi:type="dcterms:W3CDTF">2022-03-10T10:12:30Z</dcterms:modified>
</cp:coreProperties>
</file>