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35"/>
  </p:notesMasterIdLst>
  <p:sldIdLst>
    <p:sldId id="288" r:id="rId2"/>
    <p:sldId id="262" r:id="rId3"/>
    <p:sldId id="286" r:id="rId4"/>
    <p:sldId id="259" r:id="rId5"/>
    <p:sldId id="260" r:id="rId6"/>
    <p:sldId id="287" r:id="rId7"/>
    <p:sldId id="283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81" r:id="rId19"/>
    <p:sldId id="282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90" r:id="rId28"/>
    <p:sldId id="291" r:id="rId29"/>
    <p:sldId id="292" r:id="rId30"/>
    <p:sldId id="293" r:id="rId31"/>
    <p:sldId id="295" r:id="rId32"/>
    <p:sldId id="296" r:id="rId33"/>
    <p:sldId id="297" r:id="rId3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1" autoAdjust="0"/>
    <p:restoredTop sz="94681" autoAdjust="0"/>
  </p:normalViewPr>
  <p:slideViewPr>
    <p:cSldViewPr>
      <p:cViewPr>
        <p:scale>
          <a:sx n="68" d="100"/>
          <a:sy n="68" d="100"/>
        </p:scale>
        <p:origin x="-576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27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4CCBA-F919-4752-8F90-FA28DB0E9A91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AB4DF-DB8C-4938-86DC-7DA2EFD4C4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AB4DF-DB8C-4938-86DC-7DA2EFD4C4E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F995-4201-4084-A128-F38910924FB0}" type="datetimeFigureOut">
              <a:rPr lang="ar-SA" smtClean="0"/>
              <a:pPr/>
              <a:t>09/07/1433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5D2B-7EFC-4782-A19D-0EA9EF67B89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F995-4201-4084-A128-F38910924FB0}" type="datetimeFigureOut">
              <a:rPr lang="ar-SA" smtClean="0"/>
              <a:pPr/>
              <a:t>09/07/1433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5D2B-7EFC-4782-A19D-0EA9EF67B89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F995-4201-4084-A128-F38910924FB0}" type="datetimeFigureOut">
              <a:rPr lang="ar-SA" smtClean="0"/>
              <a:pPr/>
              <a:t>09/07/1433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5D2B-7EFC-4782-A19D-0EA9EF67B89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F995-4201-4084-A128-F38910924FB0}" type="datetimeFigureOut">
              <a:rPr lang="ar-SA" smtClean="0"/>
              <a:pPr/>
              <a:t>09/07/1433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5D2B-7EFC-4782-A19D-0EA9EF67B89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F995-4201-4084-A128-F38910924FB0}" type="datetimeFigureOut">
              <a:rPr lang="ar-SA" smtClean="0"/>
              <a:pPr/>
              <a:t>09/07/1433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5D2B-7EFC-4782-A19D-0EA9EF67B89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F995-4201-4084-A128-F38910924FB0}" type="datetimeFigureOut">
              <a:rPr lang="ar-SA" smtClean="0"/>
              <a:pPr/>
              <a:t>09/07/1433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5D2B-7EFC-4782-A19D-0EA9EF67B89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F995-4201-4084-A128-F38910924FB0}" type="datetimeFigureOut">
              <a:rPr lang="ar-SA" smtClean="0"/>
              <a:pPr/>
              <a:t>09/07/1433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5D2B-7EFC-4782-A19D-0EA9EF67B89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F995-4201-4084-A128-F38910924FB0}" type="datetimeFigureOut">
              <a:rPr lang="ar-SA" smtClean="0"/>
              <a:pPr/>
              <a:t>09/07/1433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5D2B-7EFC-4782-A19D-0EA9EF67B89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F995-4201-4084-A128-F38910924FB0}" type="datetimeFigureOut">
              <a:rPr lang="ar-SA" smtClean="0"/>
              <a:pPr/>
              <a:t>09/07/1433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5D2B-7EFC-4782-A19D-0EA9EF67B89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F995-4201-4084-A128-F38910924FB0}" type="datetimeFigureOut">
              <a:rPr lang="ar-SA" smtClean="0"/>
              <a:pPr/>
              <a:t>09/07/1433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5D2B-7EFC-4782-A19D-0EA9EF67B89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F995-4201-4084-A128-F38910924FB0}" type="datetimeFigureOut">
              <a:rPr lang="ar-SA" smtClean="0"/>
              <a:pPr/>
              <a:t>09/07/1433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3E5D2B-7EFC-4782-A19D-0EA9EF67B89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9EF995-4201-4084-A128-F38910924FB0}" type="datetimeFigureOut">
              <a:rPr lang="ar-SA" smtClean="0"/>
              <a:pPr/>
              <a:t>09/07/1433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3E5D2B-7EFC-4782-A19D-0EA9EF67B89F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pPr lvl="2">
              <a:buNone/>
            </a:pPr>
            <a:r>
              <a:rPr lang="en-US" dirty="0"/>
              <a:t> </a:t>
            </a:r>
            <a:endParaRPr lang="ar-SA" dirty="0"/>
          </a:p>
        </p:txBody>
      </p:sp>
      <p:sp>
        <p:nvSpPr>
          <p:cNvPr id="7" name="Rectangle 6"/>
          <p:cNvSpPr/>
          <p:nvPr/>
        </p:nvSpPr>
        <p:spPr>
          <a:xfrm>
            <a:off x="428596" y="785794"/>
            <a:ext cx="817845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GENERAL 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ANESTHETIC</a:t>
            </a:r>
            <a:b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AGENTS        </a:t>
            </a:r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43042" y="3357562"/>
            <a:ext cx="59985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By</a:t>
            </a:r>
          </a:p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Dr: </a:t>
            </a:r>
            <a:r>
              <a:rPr lang="en-US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Badiah</a:t>
            </a:r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Mohamed Hussein</a:t>
            </a:r>
          </a:p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Consultant  Anesthesia KKUH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C00000"/>
                </a:solidFill>
              </a:rPr>
              <a:t>NARCOTICS/OPIOIDS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r>
              <a:rPr lang="en-US" dirty="0"/>
              <a:t>❏  </a:t>
            </a:r>
            <a:r>
              <a:rPr lang="en-US" dirty="0" smtClean="0">
                <a:solidFill>
                  <a:srgbClr val="C00000"/>
                </a:solidFill>
              </a:rPr>
              <a:t>Opium</a:t>
            </a:r>
            <a:r>
              <a:rPr lang="en-US" dirty="0"/>
              <a:t>: natural product  derived  from poppy plant extract</a:t>
            </a:r>
          </a:p>
          <a:p>
            <a:pPr algn="l" rtl="0"/>
            <a:r>
              <a:rPr lang="en-US" dirty="0"/>
              <a:t>❏  </a:t>
            </a:r>
            <a:r>
              <a:rPr lang="en-US" dirty="0">
                <a:solidFill>
                  <a:srgbClr val="C00000"/>
                </a:solidFill>
              </a:rPr>
              <a:t>O</a:t>
            </a:r>
            <a:r>
              <a:rPr lang="en-US" dirty="0" smtClean="0">
                <a:solidFill>
                  <a:srgbClr val="C00000"/>
                </a:solidFill>
              </a:rPr>
              <a:t>piates</a:t>
            </a:r>
            <a:r>
              <a:rPr lang="en-US" dirty="0"/>
              <a:t>: derived  from opium (e.g. morphine, codeine)</a:t>
            </a:r>
          </a:p>
          <a:p>
            <a:pPr algn="l" rtl="0"/>
            <a:r>
              <a:rPr lang="en-US" dirty="0">
                <a:solidFill>
                  <a:srgbClr val="C00000"/>
                </a:solidFill>
              </a:rPr>
              <a:t>❏  </a:t>
            </a:r>
            <a:r>
              <a:rPr lang="en-US" dirty="0" smtClean="0">
                <a:solidFill>
                  <a:srgbClr val="C00000"/>
                </a:solidFill>
              </a:rPr>
              <a:t>Opioids</a:t>
            </a:r>
            <a:r>
              <a:rPr lang="en-US" dirty="0">
                <a:solidFill>
                  <a:srgbClr val="C00000"/>
                </a:solidFill>
              </a:rPr>
              <a:t>: </a:t>
            </a:r>
            <a:r>
              <a:rPr lang="en-US" dirty="0"/>
              <a:t>any drug that binds to morphine receptors (also known as </a:t>
            </a:r>
            <a:r>
              <a:rPr lang="en-US" dirty="0" err="1"/>
              <a:t>opioid</a:t>
            </a:r>
            <a:r>
              <a:rPr lang="en-US" dirty="0"/>
              <a:t> receptors);</a:t>
            </a:r>
          </a:p>
          <a:p>
            <a:pPr algn="l" rtl="0"/>
            <a:r>
              <a:rPr lang="en-US" dirty="0"/>
              <a:t>includes natural products, </a:t>
            </a:r>
            <a:r>
              <a:rPr lang="en-US" dirty="0" err="1"/>
              <a:t>semisynthetic</a:t>
            </a:r>
            <a:r>
              <a:rPr lang="en-US" dirty="0"/>
              <a:t> products, synthetic drugs, endogenous substances</a:t>
            </a:r>
          </a:p>
          <a:p>
            <a:pPr algn="l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/>
          </a:bodyPr>
          <a:lstStyle/>
          <a:p>
            <a:pPr lvl="8" rtl="0">
              <a:buNone/>
            </a:pPr>
            <a:r>
              <a:rPr lang="en-US" sz="2800" dirty="0" err="1" smtClean="0"/>
              <a:t>Opiod</a:t>
            </a:r>
            <a:r>
              <a:rPr lang="en-US" sz="2800" dirty="0" smtClean="0"/>
              <a:t> Receptors</a:t>
            </a:r>
          </a:p>
          <a:p>
            <a:pPr lvl="8" rtl="0">
              <a:buNone/>
            </a:pPr>
            <a:endParaRPr lang="en-US" sz="2800" dirty="0" smtClean="0"/>
          </a:p>
          <a:p>
            <a:pPr algn="l" rtl="0"/>
            <a:r>
              <a:rPr lang="en-US" sz="2400" dirty="0" smtClean="0"/>
              <a:t>❏  </a:t>
            </a:r>
            <a:r>
              <a:rPr lang="en-US" sz="2400" dirty="0"/>
              <a:t>found in many locations in the body, particularly in the brain, brainstem, and spinal cord</a:t>
            </a:r>
          </a:p>
          <a:p>
            <a:pPr algn="l" rtl="0"/>
            <a:r>
              <a:rPr lang="en-US" sz="2400" dirty="0"/>
              <a:t>❏  several classes of receptors, each responsible for different effects</a:t>
            </a:r>
          </a:p>
          <a:p>
            <a:pPr algn="l" rtl="0"/>
            <a:r>
              <a:rPr lang="en-US" sz="2400" dirty="0">
                <a:solidFill>
                  <a:srgbClr val="C00000"/>
                </a:solidFill>
              </a:rPr>
              <a:t>• mu receptors</a:t>
            </a:r>
            <a:r>
              <a:rPr lang="en-US" sz="2400" dirty="0"/>
              <a:t>: analgesia, respiratory depression, dependence</a:t>
            </a:r>
          </a:p>
          <a:p>
            <a:pPr algn="l" rtl="0"/>
            <a:r>
              <a:rPr lang="en-US" sz="2400" dirty="0"/>
              <a:t>• </a:t>
            </a:r>
            <a:r>
              <a:rPr lang="en-US" sz="2400" dirty="0">
                <a:solidFill>
                  <a:srgbClr val="C00000"/>
                </a:solidFill>
              </a:rPr>
              <a:t>kappa receptors</a:t>
            </a:r>
            <a:r>
              <a:rPr lang="en-US" sz="2400" dirty="0"/>
              <a:t>: spinal analgesia, sedation</a:t>
            </a:r>
          </a:p>
          <a:p>
            <a:pPr algn="l" rtl="0"/>
            <a:r>
              <a:rPr lang="en-US" sz="2400" dirty="0">
                <a:solidFill>
                  <a:srgbClr val="C00000"/>
                </a:solidFill>
              </a:rPr>
              <a:t>• sigma receptors</a:t>
            </a:r>
            <a:r>
              <a:rPr lang="en-US" sz="2400" dirty="0"/>
              <a:t>: hallucinations, </a:t>
            </a:r>
            <a:r>
              <a:rPr lang="en-US" sz="2400" dirty="0" err="1"/>
              <a:t>dysphoria</a:t>
            </a:r>
            <a:endParaRPr lang="en-US" sz="2400" dirty="0"/>
          </a:p>
          <a:p>
            <a:pPr algn="l" rtl="0"/>
            <a:r>
              <a:rPr lang="en-US" sz="2400" dirty="0"/>
              <a:t>• </a:t>
            </a:r>
            <a:r>
              <a:rPr lang="en-US" sz="2400" dirty="0">
                <a:solidFill>
                  <a:srgbClr val="C00000"/>
                </a:solidFill>
              </a:rPr>
              <a:t>delta receptors: </a:t>
            </a:r>
            <a:r>
              <a:rPr lang="en-US" sz="2400" dirty="0"/>
              <a:t>mood changes</a:t>
            </a:r>
          </a:p>
          <a:p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 smtClean="0">
                <a:solidFill>
                  <a:srgbClr val="C00000"/>
                </a:solidFill>
              </a:rPr>
              <a:t>Indications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❏  opioids used for pre-, intra-, postoperative analgesia</a:t>
            </a:r>
          </a:p>
          <a:p>
            <a:pPr algn="l" rtl="0"/>
            <a:r>
              <a:rPr lang="en-US" dirty="0"/>
              <a:t>❏  also used as an induction agent, alone or as adjuvant</a:t>
            </a:r>
          </a:p>
          <a:p>
            <a:pPr algn="l" rtl="0"/>
            <a:r>
              <a:rPr lang="en-US" dirty="0"/>
              <a:t>❏  reduces minimum alveolar concentration (MAC) required for volatile </a:t>
            </a:r>
            <a:r>
              <a:rPr lang="en-US" dirty="0" smtClean="0"/>
              <a:t>anesthetics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r>
              <a:rPr lang="en-US" dirty="0"/>
              <a:t>❏  can be administered IV, IM, PO</a:t>
            </a:r>
          </a:p>
          <a:p>
            <a:pPr algn="l" rtl="0"/>
            <a:r>
              <a:rPr lang="en-US" dirty="0"/>
              <a:t> 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800" b="1" dirty="0">
                <a:solidFill>
                  <a:srgbClr val="C00000"/>
                </a:solidFill>
              </a:rPr>
              <a:t>General Effects of Morphine (Prototype </a:t>
            </a:r>
            <a:r>
              <a:rPr lang="en-US" sz="2800" b="1" dirty="0" err="1">
                <a:solidFill>
                  <a:srgbClr val="C00000"/>
                </a:solidFill>
              </a:rPr>
              <a:t>Opioid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❏  </a:t>
            </a:r>
            <a:r>
              <a:rPr lang="en-US" dirty="0">
                <a:solidFill>
                  <a:srgbClr val="C00000"/>
                </a:solidFill>
              </a:rPr>
              <a:t>CNS (depression</a:t>
            </a:r>
            <a:r>
              <a:rPr lang="en-US" dirty="0"/>
              <a:t>) - analgesia, mood changes, sedation, respiratory depression, decreased cough reflex</a:t>
            </a:r>
          </a:p>
          <a:p>
            <a:pPr algn="l" rtl="0"/>
            <a:r>
              <a:rPr lang="en-US" dirty="0"/>
              <a:t>❏  </a:t>
            </a:r>
            <a:r>
              <a:rPr lang="en-US" dirty="0">
                <a:solidFill>
                  <a:srgbClr val="C00000"/>
                </a:solidFill>
              </a:rPr>
              <a:t>CNS (excitation</a:t>
            </a:r>
            <a:r>
              <a:rPr lang="en-US" dirty="0"/>
              <a:t>) - </a:t>
            </a:r>
            <a:r>
              <a:rPr lang="en-US" dirty="0" err="1"/>
              <a:t>miosis</a:t>
            </a:r>
            <a:r>
              <a:rPr lang="en-US" dirty="0"/>
              <a:t>, nausea and vomiting, </a:t>
            </a:r>
            <a:r>
              <a:rPr lang="en-US" dirty="0" err="1"/>
              <a:t>hyperreflexia</a:t>
            </a:r>
            <a:endParaRPr lang="en-US" dirty="0"/>
          </a:p>
          <a:p>
            <a:pPr algn="l" rtl="0"/>
            <a:r>
              <a:rPr lang="en-US" dirty="0"/>
              <a:t>❏ </a:t>
            </a:r>
            <a:r>
              <a:rPr lang="en-US" dirty="0">
                <a:solidFill>
                  <a:srgbClr val="C00000"/>
                </a:solidFill>
              </a:rPr>
              <a:t>CVS  </a:t>
            </a:r>
            <a:r>
              <a:rPr lang="en-US" dirty="0"/>
              <a:t>- vasodilatation, orthostatic hypotension</a:t>
            </a:r>
          </a:p>
          <a:p>
            <a:pPr algn="l" rtl="0"/>
            <a:r>
              <a:rPr lang="en-US" dirty="0"/>
              <a:t>❏  </a:t>
            </a:r>
            <a:r>
              <a:rPr lang="en-US" dirty="0">
                <a:solidFill>
                  <a:srgbClr val="C00000"/>
                </a:solidFill>
              </a:rPr>
              <a:t>Respiratory</a:t>
            </a:r>
            <a:r>
              <a:rPr lang="en-US" dirty="0"/>
              <a:t> - central depression, bronchial constriction</a:t>
            </a:r>
          </a:p>
          <a:p>
            <a:pPr algn="l" rtl="0"/>
            <a:r>
              <a:rPr lang="en-US" dirty="0"/>
              <a:t>❏  </a:t>
            </a:r>
            <a:r>
              <a:rPr lang="en-US" dirty="0">
                <a:solidFill>
                  <a:srgbClr val="C00000"/>
                </a:solidFill>
              </a:rPr>
              <a:t>GI -</a:t>
            </a:r>
            <a:r>
              <a:rPr lang="en-US" dirty="0"/>
              <a:t> constipation, </a:t>
            </a:r>
            <a:r>
              <a:rPr lang="en-US" dirty="0" err="1"/>
              <a:t>biliary</a:t>
            </a:r>
            <a:r>
              <a:rPr lang="en-US" dirty="0"/>
              <a:t> colic</a:t>
            </a:r>
          </a:p>
          <a:p>
            <a:pPr algn="l" rtl="0"/>
            <a:r>
              <a:rPr lang="en-US" dirty="0"/>
              <a:t>❏  </a:t>
            </a:r>
            <a:r>
              <a:rPr lang="en-US" dirty="0">
                <a:solidFill>
                  <a:srgbClr val="C00000"/>
                </a:solidFill>
              </a:rPr>
              <a:t>GU </a:t>
            </a:r>
            <a:r>
              <a:rPr lang="en-US" dirty="0"/>
              <a:t>- urinary retention</a:t>
            </a:r>
          </a:p>
          <a:p>
            <a:pPr algn="l" rtl="0"/>
            <a:r>
              <a:rPr lang="en-US" dirty="0"/>
              <a:t>❏  </a:t>
            </a:r>
            <a:r>
              <a:rPr lang="en-US" dirty="0">
                <a:solidFill>
                  <a:srgbClr val="C00000"/>
                </a:solidFill>
              </a:rPr>
              <a:t>Other -</a:t>
            </a:r>
            <a:r>
              <a:rPr lang="en-US" dirty="0"/>
              <a:t> histamine release, smooth muscle contraction (e.g. </a:t>
            </a:r>
            <a:r>
              <a:rPr lang="en-US" dirty="0" err="1"/>
              <a:t>biliary</a:t>
            </a:r>
            <a:r>
              <a:rPr lang="en-US" dirty="0"/>
              <a:t> and bladder sphincters)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sz="3000" b="1" dirty="0" err="1">
                <a:solidFill>
                  <a:srgbClr val="C00000"/>
                </a:solidFill>
              </a:rPr>
              <a:t>Opioid</a:t>
            </a:r>
            <a:r>
              <a:rPr lang="en-US" sz="3000" b="1" dirty="0">
                <a:solidFill>
                  <a:srgbClr val="C00000"/>
                </a:solidFill>
              </a:rPr>
              <a:t> Antagonists (e.g. </a:t>
            </a:r>
            <a:r>
              <a:rPr lang="en-US" sz="3000" b="1" dirty="0" err="1">
                <a:solidFill>
                  <a:srgbClr val="C00000"/>
                </a:solidFill>
              </a:rPr>
              <a:t>naloxone</a:t>
            </a:r>
            <a:r>
              <a:rPr lang="en-US" sz="3000" b="1" dirty="0">
                <a:solidFill>
                  <a:srgbClr val="C00000"/>
                </a:solidFill>
              </a:rPr>
              <a:t>, </a:t>
            </a:r>
            <a:r>
              <a:rPr lang="en-US" sz="3000" b="1" dirty="0" err="1">
                <a:solidFill>
                  <a:srgbClr val="C00000"/>
                </a:solidFill>
              </a:rPr>
              <a:t>naltrexone</a:t>
            </a:r>
            <a:r>
              <a:rPr lang="en-US" sz="3000" b="1" dirty="0">
                <a:solidFill>
                  <a:srgbClr val="C00000"/>
                </a:solidFill>
              </a:rPr>
              <a:t>)</a:t>
            </a:r>
          </a:p>
          <a:p>
            <a:pPr algn="l" rtl="0"/>
            <a:r>
              <a:rPr lang="en-US" dirty="0"/>
              <a:t>❏  </a:t>
            </a:r>
            <a:r>
              <a:rPr lang="en-US" dirty="0" err="1"/>
              <a:t>O</a:t>
            </a:r>
            <a:r>
              <a:rPr lang="en-US" dirty="0" err="1" smtClean="0"/>
              <a:t>pioid</a:t>
            </a:r>
            <a:r>
              <a:rPr lang="en-US" dirty="0" smtClean="0"/>
              <a:t> </a:t>
            </a:r>
            <a:r>
              <a:rPr lang="en-US" dirty="0"/>
              <a:t>toxicity manifests primarily at CNS - manage ABC's</a:t>
            </a:r>
          </a:p>
          <a:p>
            <a:pPr algn="l" rtl="0"/>
            <a:r>
              <a:rPr lang="en-US" dirty="0"/>
              <a:t>❏  </a:t>
            </a:r>
            <a:r>
              <a:rPr lang="en-US" dirty="0" err="1" smtClean="0"/>
              <a:t>Opioid</a:t>
            </a:r>
            <a:r>
              <a:rPr lang="en-US" dirty="0" smtClean="0"/>
              <a:t> </a:t>
            </a:r>
            <a:r>
              <a:rPr lang="en-US" dirty="0"/>
              <a:t>antagonists competitively inhibit </a:t>
            </a:r>
            <a:r>
              <a:rPr lang="en-US" dirty="0" err="1" smtClean="0"/>
              <a:t>opioid</a:t>
            </a:r>
            <a:r>
              <a:rPr lang="en-US" dirty="0" smtClean="0"/>
              <a:t> receptors</a:t>
            </a:r>
            <a:r>
              <a:rPr lang="en-US" dirty="0"/>
              <a:t>, predominantly mu receptors</a:t>
            </a:r>
          </a:p>
          <a:p>
            <a:pPr algn="l" rtl="0"/>
            <a:r>
              <a:rPr lang="en-US" dirty="0"/>
              <a:t>❏  </a:t>
            </a:r>
            <a:r>
              <a:rPr lang="en-US" dirty="0" smtClean="0"/>
              <a:t>Must </a:t>
            </a:r>
            <a:r>
              <a:rPr lang="en-US" dirty="0"/>
              <a:t>observe  patient after administration</a:t>
            </a:r>
          </a:p>
          <a:p>
            <a:pPr algn="l" rtl="0"/>
            <a:r>
              <a:rPr lang="en-US" dirty="0"/>
              <a:t>• </a:t>
            </a:r>
            <a:r>
              <a:rPr lang="en-US" dirty="0" err="1"/>
              <a:t>N</a:t>
            </a:r>
            <a:r>
              <a:rPr lang="en-US" dirty="0" err="1" smtClean="0"/>
              <a:t>aloxone</a:t>
            </a:r>
            <a:r>
              <a:rPr lang="en-US" dirty="0" smtClean="0"/>
              <a:t> </a:t>
            </a:r>
            <a:r>
              <a:rPr lang="en-US" dirty="0"/>
              <a:t>relatively short acting (T1/2 = 1 hour); effects of narcotic may return when </a:t>
            </a:r>
            <a:r>
              <a:rPr lang="en-US" dirty="0" err="1"/>
              <a:t>naloxone</a:t>
            </a:r>
            <a:r>
              <a:rPr lang="en-US" dirty="0"/>
              <a:t> wears off</a:t>
            </a:r>
          </a:p>
          <a:p>
            <a:pPr algn="l" rtl="0"/>
            <a:r>
              <a:rPr lang="en-US" dirty="0"/>
              <a:t>• </a:t>
            </a:r>
            <a:r>
              <a:rPr lang="en-US" dirty="0" err="1"/>
              <a:t>N</a:t>
            </a:r>
            <a:r>
              <a:rPr lang="en-US" dirty="0" err="1" smtClean="0"/>
              <a:t>altrexone</a:t>
            </a:r>
            <a:r>
              <a:rPr lang="en-US" dirty="0" smtClean="0"/>
              <a:t> </a:t>
            </a:r>
            <a:r>
              <a:rPr lang="en-US" dirty="0"/>
              <a:t>(T1/2 = 10 hours) - less likely to see return of narcotic effects unless narcotic levels very high</a:t>
            </a:r>
          </a:p>
          <a:p>
            <a:pPr algn="l" rtl="0"/>
            <a:r>
              <a:rPr lang="en-US" dirty="0"/>
              <a:t>❏  </a:t>
            </a:r>
            <a:r>
              <a:rPr lang="en-US" dirty="0" smtClean="0"/>
              <a:t>Relative </a:t>
            </a:r>
            <a:r>
              <a:rPr lang="en-US" dirty="0"/>
              <a:t>o</a:t>
            </a:r>
            <a:r>
              <a:rPr lang="en-US" dirty="0" smtClean="0"/>
              <a:t>verdose </a:t>
            </a:r>
            <a:r>
              <a:rPr lang="en-US" dirty="0"/>
              <a:t>of </a:t>
            </a:r>
            <a:r>
              <a:rPr lang="en-US" dirty="0" err="1"/>
              <a:t>naloxone</a:t>
            </a:r>
            <a:r>
              <a:rPr lang="en-US" dirty="0"/>
              <a:t> may cause agitation, sweating, tachycardia, hypertension, re-emergence of pain,</a:t>
            </a:r>
          </a:p>
          <a:p>
            <a:pPr algn="l" rtl="0"/>
            <a:r>
              <a:rPr lang="en-US" dirty="0"/>
              <a:t>pulmonary edema, seizures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 fontScale="92500"/>
          </a:bodyPr>
          <a:lstStyle/>
          <a:p>
            <a:pPr algn="l" rtl="0"/>
            <a:r>
              <a:rPr lang="en-US" sz="3000" b="1" dirty="0">
                <a:solidFill>
                  <a:srgbClr val="C00000"/>
                </a:solidFill>
              </a:rPr>
              <a:t>VOLATILE INHALATIONAL AGENTS</a:t>
            </a:r>
          </a:p>
          <a:p>
            <a:pPr algn="l" rtl="0"/>
            <a:r>
              <a:rPr lang="en-US" dirty="0"/>
              <a:t>❏  </a:t>
            </a:r>
            <a:r>
              <a:rPr lang="en-US" dirty="0" smtClean="0"/>
              <a:t>Exact </a:t>
            </a:r>
            <a:r>
              <a:rPr lang="en-US" dirty="0"/>
              <a:t>mechanism of action unknown: currently thought to be due to anesthetic molecules  embedding into</a:t>
            </a:r>
          </a:p>
          <a:p>
            <a:pPr algn="l" rtl="0"/>
            <a:r>
              <a:rPr lang="en-US" dirty="0"/>
              <a:t>plasma membranes of cells, causing disruption of ion channels</a:t>
            </a:r>
          </a:p>
          <a:p>
            <a:pPr algn="l" rtl="0"/>
            <a:r>
              <a:rPr lang="en-US" dirty="0"/>
              <a:t>❏  </a:t>
            </a:r>
            <a:r>
              <a:rPr lang="en-US" dirty="0" smtClean="0"/>
              <a:t>Agents </a:t>
            </a:r>
            <a:r>
              <a:rPr lang="en-US" dirty="0"/>
              <a:t>are delivered via respiratory system; partial pressure gradients  cause diffusion of inhaled agents</a:t>
            </a:r>
          </a:p>
          <a:p>
            <a:pPr algn="l" rtl="0"/>
            <a:r>
              <a:rPr lang="en-US" dirty="0"/>
              <a:t>from alveoli to blood to brain (target organ)</a:t>
            </a:r>
          </a:p>
          <a:p>
            <a:pPr algn="l" rtl="0"/>
            <a:r>
              <a:rPr lang="en-US" dirty="0"/>
              <a:t>❏  </a:t>
            </a:r>
            <a:r>
              <a:rPr lang="en-US" dirty="0" smtClean="0"/>
              <a:t>For </a:t>
            </a:r>
            <a:r>
              <a:rPr lang="en-US" dirty="0"/>
              <a:t>a given anesthetic gas at steady </a:t>
            </a:r>
            <a:r>
              <a:rPr lang="en-US" dirty="0" smtClean="0"/>
              <a:t>state alveolar </a:t>
            </a:r>
            <a:r>
              <a:rPr lang="en-US" dirty="0"/>
              <a:t>partial pressure = arterial partial pressure = brain partial pressure</a:t>
            </a:r>
          </a:p>
          <a:p>
            <a:pPr algn="l" rtl="0"/>
            <a:r>
              <a:rPr lang="en-US" dirty="0"/>
              <a:t>❏  </a:t>
            </a:r>
            <a:r>
              <a:rPr lang="en-US" dirty="0" smtClean="0"/>
              <a:t>Monitoring </a:t>
            </a:r>
            <a:r>
              <a:rPr lang="en-US" dirty="0"/>
              <a:t>the end-tidal alveolar concentration of inhaled anesthetic agent provides a good estimate</a:t>
            </a:r>
          </a:p>
          <a:p>
            <a:pPr algn="l" rtl="0"/>
            <a:r>
              <a:rPr lang="en-US" dirty="0"/>
              <a:t>of brain anesthetic tension and anesthetic depth</a:t>
            </a:r>
          </a:p>
          <a:p>
            <a:pPr algn="l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/>
              <a:t>❏ </a:t>
            </a:r>
            <a:r>
              <a:rPr lang="en-US" sz="2800" b="1" dirty="0">
                <a:solidFill>
                  <a:srgbClr val="C00000"/>
                </a:solidFill>
              </a:rPr>
              <a:t>Minimum Alveolar Concentration (MAC)</a:t>
            </a:r>
          </a:p>
          <a:p>
            <a:pPr algn="l" rtl="0"/>
            <a:r>
              <a:rPr lang="en-US" dirty="0"/>
              <a:t>• = % concentration of anesthetic agent in alveolar gas at steady state that will prevent movement in</a:t>
            </a:r>
          </a:p>
          <a:p>
            <a:pPr algn="l" rtl="0"/>
            <a:r>
              <a:rPr lang="en-US" dirty="0"/>
              <a:t>50% of subjects in response to a standard surgical stimulus </a:t>
            </a:r>
            <a:r>
              <a:rPr lang="en-US" dirty="0" err="1"/>
              <a:t>eg</a:t>
            </a:r>
            <a:r>
              <a:rPr lang="en-US" dirty="0"/>
              <a:t>. skin incision</a:t>
            </a:r>
          </a:p>
          <a:p>
            <a:pPr algn="l" rtl="0"/>
            <a:r>
              <a:rPr lang="en-US" dirty="0"/>
              <a:t>• gas concentrations often expressed as multiples  of MAC,</a:t>
            </a:r>
          </a:p>
          <a:p>
            <a:pPr algn="l" rtl="0"/>
            <a:r>
              <a:rPr lang="en-US" dirty="0"/>
              <a:t>e.g. if an agent has a MAC of 1.5% then 0.5 MAC = 0.75% and 2 MAC = 3.0%</a:t>
            </a:r>
          </a:p>
          <a:p>
            <a:pPr algn="l" rtl="0"/>
            <a:r>
              <a:rPr lang="en-US" dirty="0"/>
              <a:t>• MACs are additive,</a:t>
            </a:r>
          </a:p>
          <a:p>
            <a:pPr algn="l" rtl="0"/>
            <a:r>
              <a:rPr lang="en-US" dirty="0"/>
              <a:t>e.g. 0.5 MAC of agent A plus 0.5 MAC of agent B will provide a gas mixture with a MAC of 1.0</a:t>
            </a:r>
          </a:p>
          <a:p>
            <a:pPr rtl="0"/>
            <a:r>
              <a:rPr lang="en-US" dirty="0"/>
              <a:t> 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. </a:t>
            </a:r>
            <a:r>
              <a:rPr lang="en-US" sz="3200" b="1" dirty="0">
                <a:solidFill>
                  <a:srgbClr val="C00000"/>
                </a:solidFill>
              </a:rPr>
              <a:t>Volatile Inhalational </a:t>
            </a:r>
            <a:r>
              <a:rPr lang="en-US" sz="3200" b="1" dirty="0" smtClean="0">
                <a:solidFill>
                  <a:srgbClr val="C00000"/>
                </a:solidFill>
              </a:rPr>
              <a:t>Agents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1-Nitrous </a:t>
            </a:r>
            <a:r>
              <a:rPr lang="en-US" dirty="0">
                <a:solidFill>
                  <a:srgbClr val="FF0000"/>
                </a:solidFill>
              </a:rPr>
              <a:t>Oxide (N2O)</a:t>
            </a:r>
          </a:p>
          <a:p>
            <a:pPr algn="l" rtl="0"/>
            <a:r>
              <a:rPr lang="en-US" dirty="0"/>
              <a:t>• Gas, colorless, mild sweet odor at room temperature</a:t>
            </a:r>
          </a:p>
          <a:p>
            <a:pPr algn="l" rtl="0"/>
            <a:r>
              <a:rPr lang="en-US" dirty="0"/>
              <a:t>(stored as liquid under pressure</a:t>
            </a:r>
            <a:r>
              <a:rPr lang="en-US" dirty="0" smtClean="0"/>
              <a:t>)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r>
              <a:rPr lang="en-US" dirty="0"/>
              <a:t> </a:t>
            </a:r>
            <a:r>
              <a:rPr lang="en-US" dirty="0" smtClean="0"/>
              <a:t>weak anesthetic</a:t>
            </a:r>
          </a:p>
          <a:p>
            <a:pPr algn="l" rtl="0">
              <a:buNone/>
            </a:pPr>
            <a:endParaRPr lang="en-US" dirty="0" smtClean="0"/>
          </a:p>
          <a:p>
            <a:r>
              <a:rPr lang="en-US" dirty="0" smtClean="0"/>
              <a:t> Analgesic, </a:t>
            </a:r>
            <a:r>
              <a:rPr lang="en-US" dirty="0"/>
              <a:t>allows for use of lower dose of more potent </a:t>
            </a:r>
            <a:r>
              <a:rPr lang="en-US" dirty="0" smtClean="0"/>
              <a:t>anesthetic</a:t>
            </a:r>
          </a:p>
          <a:p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35795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3300" b="1" dirty="0"/>
              <a:t>. </a:t>
            </a:r>
            <a:r>
              <a:rPr lang="en-US" sz="3300" b="1" dirty="0" smtClean="0">
                <a:solidFill>
                  <a:srgbClr val="FF0000"/>
                </a:solidFill>
              </a:rPr>
              <a:t>Halothane, </a:t>
            </a:r>
            <a:r>
              <a:rPr lang="en-US" sz="3300" b="1" dirty="0" err="1" smtClean="0">
                <a:solidFill>
                  <a:srgbClr val="FF0000"/>
                </a:solidFill>
              </a:rPr>
              <a:t>Enflurane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Isoflurane</a:t>
            </a:r>
            <a:r>
              <a:rPr lang="en-US" sz="3300" b="1" dirty="0" smtClean="0">
                <a:solidFill>
                  <a:srgbClr val="FF0000"/>
                </a:solidFill>
              </a:rPr>
              <a:t>, </a:t>
            </a:r>
            <a:r>
              <a:rPr lang="en-US" sz="3300" b="1" dirty="0" err="1" smtClean="0">
                <a:solidFill>
                  <a:srgbClr val="FF0000"/>
                </a:solidFill>
              </a:rPr>
              <a:t>Sevoflurane</a:t>
            </a:r>
            <a:endParaRPr lang="en-US" sz="3300" b="1" dirty="0" smtClean="0">
              <a:solidFill>
                <a:srgbClr val="FF0000"/>
              </a:solidFill>
            </a:endParaRPr>
          </a:p>
          <a:p>
            <a:pPr algn="l"/>
            <a:r>
              <a:rPr lang="en-US" dirty="0" smtClean="0"/>
              <a:t>• Liquid, colorless, non-flammable non-explosive</a:t>
            </a:r>
          </a:p>
          <a:p>
            <a:r>
              <a:rPr lang="en-US" dirty="0" smtClean="0"/>
              <a:t> • Vaporizer delivers controlled concentration of anesthetic agents to respiratory system of patient via anesthetic machine</a:t>
            </a:r>
          </a:p>
          <a:p>
            <a:endParaRPr lang="en-US" dirty="0" smtClean="0"/>
          </a:p>
          <a:p>
            <a:r>
              <a:rPr lang="en-US" b="1" dirty="0" smtClean="0"/>
              <a:t>MAC:</a:t>
            </a:r>
            <a:r>
              <a:rPr lang="en-US" dirty="0" smtClean="0"/>
              <a:t>  0.75%	1.68%	1.15%  2%respectively</a:t>
            </a:r>
          </a:p>
          <a:p>
            <a:endParaRPr lang="en-US" dirty="0" smtClean="0"/>
          </a:p>
          <a:p>
            <a:r>
              <a:rPr lang="en-US" b="1" dirty="0" smtClean="0"/>
              <a:t>Effects</a:t>
            </a:r>
          </a:p>
          <a:p>
            <a:r>
              <a:rPr lang="en-US" dirty="0" smtClean="0"/>
              <a:t> </a:t>
            </a:r>
            <a:r>
              <a:rPr lang="en-US" dirty="0" smtClean="0">
                <a:solidFill>
                  <a:srgbClr val="C00000"/>
                </a:solidFill>
              </a:rPr>
              <a:t>• CNS: </a:t>
            </a:r>
            <a:r>
              <a:rPr lang="en-US" dirty="0" smtClean="0"/>
              <a:t>increase cerebral blood flow, decrease  cerebral O2</a:t>
            </a:r>
          </a:p>
          <a:p>
            <a:r>
              <a:rPr lang="en-US" dirty="0" smtClean="0"/>
              <a:t>consumption</a:t>
            </a:r>
          </a:p>
          <a:p>
            <a:r>
              <a:rPr lang="en-US" dirty="0" smtClean="0"/>
              <a:t>• </a:t>
            </a:r>
            <a:r>
              <a:rPr lang="en-US" dirty="0" err="1" smtClean="0">
                <a:solidFill>
                  <a:srgbClr val="C00000"/>
                </a:solidFill>
              </a:rPr>
              <a:t>Resp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 respiratory depression (decreased tidal volume (TV), increased rate), decreased response to respiratory CO2 reflexes, </a:t>
            </a:r>
            <a:r>
              <a:rPr lang="en-US" dirty="0" err="1" smtClean="0"/>
              <a:t>bronchodilation</a:t>
            </a: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• CVS</a:t>
            </a:r>
            <a:r>
              <a:rPr lang="en-US" dirty="0" smtClean="0"/>
              <a:t>: myocardial depression, vasodilatation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• MSK</a:t>
            </a:r>
            <a:r>
              <a:rPr lang="en-US" dirty="0" smtClean="0"/>
              <a:t>: muscle relaxation, </a:t>
            </a:r>
            <a:r>
              <a:rPr lang="en-US" dirty="0" err="1" smtClean="0"/>
              <a:t>potentiation</a:t>
            </a:r>
            <a:r>
              <a:rPr lang="en-US" dirty="0" smtClean="0"/>
              <a:t> of other muscle relaxants, uterine relaxation</a:t>
            </a:r>
          </a:p>
          <a:p>
            <a:endParaRPr lang="en-US" dirty="0" smtClean="0"/>
          </a:p>
          <a:p>
            <a:r>
              <a:rPr lang="en-US" b="1" dirty="0" smtClean="0"/>
              <a:t>Uses</a:t>
            </a:r>
          </a:p>
          <a:p>
            <a:r>
              <a:rPr lang="en-US" b="1" dirty="0" smtClean="0"/>
              <a:t> </a:t>
            </a:r>
            <a:r>
              <a:rPr lang="en-US" dirty="0" smtClean="0"/>
              <a:t> Maintenance of anesthetic state</a:t>
            </a:r>
          </a:p>
          <a:p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4500" b="1" dirty="0" smtClean="0"/>
              <a:t>Side Effects:</a:t>
            </a:r>
          </a:p>
          <a:p>
            <a:pPr>
              <a:buNone/>
            </a:pPr>
            <a:r>
              <a:rPr lang="en-US" dirty="0" smtClean="0"/>
              <a:t>• Halothane rarely implicated in postoperative hepatitis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 • Toxicity mostly at CNS (decreased autonomic functions, hypotension, respiratory arrest)</a:t>
            </a:r>
          </a:p>
          <a:p>
            <a:endParaRPr lang="en-US" dirty="0" smtClean="0"/>
          </a:p>
          <a:p>
            <a:r>
              <a:rPr lang="en-US" sz="3600" b="1" dirty="0" smtClean="0"/>
              <a:t>Contraindication:</a:t>
            </a:r>
          </a:p>
          <a:p>
            <a:r>
              <a:rPr lang="en-US" dirty="0" smtClean="0"/>
              <a:t> • Lack of equipment/skill to intubate/resuscitate, illness requiring high inspired O2.</a:t>
            </a:r>
          </a:p>
          <a:p>
            <a:endParaRPr lang="en-US" dirty="0" smtClean="0"/>
          </a:p>
          <a:p>
            <a:r>
              <a:rPr lang="en-US" dirty="0" smtClean="0"/>
              <a:t>• Hypersensitivity, malignant hyperthermia,  </a:t>
            </a:r>
          </a:p>
          <a:p>
            <a:r>
              <a:rPr lang="en-US" dirty="0" smtClean="0"/>
              <a:t>• Airway obstruction, cardiac failure, severe CVS disease, raised ICP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6396062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 smtClean="0">
                <a:solidFill>
                  <a:srgbClr val="C00000"/>
                </a:solidFill>
              </a:rPr>
              <a:t>DEFINITION  OF GENERAL ANESTHESIA (GA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</a:p>
          <a:p>
            <a:pPr algn="l" rtl="0"/>
            <a:r>
              <a:rPr lang="en-US" dirty="0" smtClean="0"/>
              <a:t>❏  </a:t>
            </a:r>
            <a:r>
              <a:rPr lang="en-US" sz="2400" dirty="0" smtClean="0"/>
              <a:t>Delivery of anesthetic drugs (inhaled or infused) to produce a level of CNS depression with the following goals (the 6 A's of Anesthesia):</a:t>
            </a:r>
          </a:p>
          <a:p>
            <a:pPr algn="l" rtl="0">
              <a:buNone/>
            </a:pPr>
            <a:r>
              <a:rPr lang="en-US" sz="2400" dirty="0" smtClean="0"/>
              <a:t>   1</a:t>
            </a:r>
            <a:r>
              <a:rPr lang="en-US" sz="2400" dirty="0" smtClean="0">
                <a:solidFill>
                  <a:srgbClr val="FF0000"/>
                </a:solidFill>
              </a:rPr>
              <a:t>. ANESTHESIA </a:t>
            </a:r>
            <a:r>
              <a:rPr lang="en-US" sz="2400" dirty="0" smtClean="0"/>
              <a:t>- hypnosis, loss of consciousness</a:t>
            </a:r>
          </a:p>
          <a:p>
            <a:pPr algn="l" rtl="0"/>
            <a:r>
              <a:rPr lang="en-US" sz="2400" dirty="0" smtClean="0"/>
              <a:t>2.</a:t>
            </a:r>
            <a:r>
              <a:rPr lang="en-US" sz="2400" dirty="0" smtClean="0">
                <a:solidFill>
                  <a:srgbClr val="FF0000"/>
                </a:solidFill>
              </a:rPr>
              <a:t> ANALGESIA </a:t>
            </a:r>
            <a:r>
              <a:rPr lang="en-US" sz="2400" dirty="0" smtClean="0"/>
              <a:t>- pain control</a:t>
            </a:r>
          </a:p>
          <a:p>
            <a:pPr algn="l" rtl="0"/>
            <a:r>
              <a:rPr lang="en-US" sz="2400" dirty="0" smtClean="0"/>
              <a:t>3</a:t>
            </a:r>
            <a:r>
              <a:rPr lang="en-US" sz="2400" dirty="0" smtClean="0">
                <a:solidFill>
                  <a:srgbClr val="FF0000"/>
                </a:solidFill>
              </a:rPr>
              <a:t>. AMNESIA </a:t>
            </a:r>
            <a:r>
              <a:rPr lang="en-US" sz="2400" dirty="0" smtClean="0"/>
              <a:t>- loss of recall</a:t>
            </a:r>
          </a:p>
          <a:p>
            <a:pPr algn="l" rtl="0"/>
            <a:r>
              <a:rPr lang="en-US" sz="2400" dirty="0" smtClean="0"/>
              <a:t>4. </a:t>
            </a:r>
            <a:r>
              <a:rPr lang="en-US" sz="2400" dirty="0" smtClean="0">
                <a:solidFill>
                  <a:srgbClr val="FF0000"/>
                </a:solidFill>
              </a:rPr>
              <a:t>AREFLEXIA</a:t>
            </a:r>
            <a:r>
              <a:rPr lang="en-US" sz="2400" dirty="0" smtClean="0"/>
              <a:t> - muscle relaxation (this is not always required)</a:t>
            </a:r>
          </a:p>
          <a:p>
            <a:pPr algn="l" rtl="0"/>
            <a:r>
              <a:rPr lang="en-US" sz="2400" dirty="0" smtClean="0"/>
              <a:t>5</a:t>
            </a:r>
            <a:r>
              <a:rPr lang="en-US" sz="2400" dirty="0" smtClean="0">
                <a:solidFill>
                  <a:srgbClr val="FF0000"/>
                </a:solidFill>
              </a:rPr>
              <a:t>. AUTONOMIC AREFLEXIA </a:t>
            </a:r>
            <a:r>
              <a:rPr lang="en-US" sz="2400" dirty="0" smtClean="0"/>
              <a:t>- decrease sympathetic nervous system (SNS) function</a:t>
            </a:r>
          </a:p>
          <a:p>
            <a:pPr algn="l" rtl="0"/>
            <a:r>
              <a:rPr lang="en-US" sz="2400" dirty="0" smtClean="0"/>
              <a:t>6</a:t>
            </a:r>
            <a:r>
              <a:rPr lang="en-US" sz="2400" dirty="0" smtClean="0">
                <a:solidFill>
                  <a:srgbClr val="FF0000"/>
                </a:solidFill>
              </a:rPr>
              <a:t>. ANXIOLYSIS </a:t>
            </a:r>
            <a:r>
              <a:rPr lang="en-US" sz="2400" dirty="0" smtClean="0"/>
              <a:t>- pre-op and intra-op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sz="3300" b="1" dirty="0">
                <a:solidFill>
                  <a:srgbClr val="FF0000"/>
                </a:solidFill>
              </a:rPr>
              <a:t>MUSCLE RELAXANTS + REVERSING DRUGS</a:t>
            </a:r>
          </a:p>
          <a:p>
            <a:pPr algn="l" rtl="0"/>
            <a:r>
              <a:rPr lang="en-US" dirty="0"/>
              <a:t>❏  </a:t>
            </a:r>
            <a:r>
              <a:rPr lang="en-US" dirty="0" smtClean="0"/>
              <a:t>Mild </a:t>
            </a:r>
            <a:r>
              <a:rPr lang="en-US" dirty="0"/>
              <a:t>muscle relaxation can be attained by increasing the </a:t>
            </a:r>
            <a:r>
              <a:rPr lang="en-US" dirty="0" smtClean="0"/>
              <a:t>depth of </a:t>
            </a:r>
            <a:r>
              <a:rPr lang="en-US" dirty="0"/>
              <a:t>general anesthesia with </a:t>
            </a:r>
            <a:r>
              <a:rPr lang="en-US" dirty="0">
                <a:solidFill>
                  <a:srgbClr val="FF0000"/>
                </a:solidFill>
              </a:rPr>
              <a:t>potent inhalational </a:t>
            </a:r>
            <a:r>
              <a:rPr lang="en-US" dirty="0"/>
              <a:t>agents but the amount required for useful muscle relaxation is too high to be practical, thus specific muscle relaxant drugs preferable</a:t>
            </a:r>
          </a:p>
          <a:p>
            <a:pPr algn="l" rtl="0"/>
            <a:r>
              <a:rPr lang="en-US" dirty="0"/>
              <a:t>❏  </a:t>
            </a:r>
            <a:r>
              <a:rPr lang="en-US" dirty="0" smtClean="0"/>
              <a:t>Muscle </a:t>
            </a:r>
            <a:r>
              <a:rPr lang="en-US" dirty="0"/>
              <a:t>relaxants cause variable degrees of neuromuscular blockade (paralysis</a:t>
            </a:r>
            <a:r>
              <a:rPr lang="en-US" dirty="0" smtClean="0"/>
              <a:t>),depending </a:t>
            </a:r>
            <a:r>
              <a:rPr lang="en-US" dirty="0"/>
              <a:t>on </a:t>
            </a:r>
            <a:r>
              <a:rPr lang="en-US" dirty="0" smtClean="0"/>
              <a:t>dose.</a:t>
            </a:r>
            <a:endParaRPr lang="en-US" dirty="0"/>
          </a:p>
          <a:p>
            <a:pPr algn="l" rtl="0"/>
            <a:r>
              <a:rPr lang="en-US" dirty="0">
                <a:solidFill>
                  <a:srgbClr val="FF0000"/>
                </a:solidFill>
              </a:rPr>
              <a:t>❏  </a:t>
            </a:r>
            <a:r>
              <a:rPr lang="en-US" dirty="0" smtClean="0">
                <a:solidFill>
                  <a:srgbClr val="FF0000"/>
                </a:solidFill>
              </a:rPr>
              <a:t>Muscle </a:t>
            </a:r>
            <a:r>
              <a:rPr lang="en-US" dirty="0">
                <a:solidFill>
                  <a:srgbClr val="FF0000"/>
                </a:solidFill>
              </a:rPr>
              <a:t>relaxation often desired during surgical procedures for various reasons</a:t>
            </a:r>
          </a:p>
          <a:p>
            <a:pPr algn="l" rtl="0">
              <a:buNone/>
            </a:pPr>
            <a:r>
              <a:rPr lang="en-US" dirty="0" smtClean="0"/>
              <a:t>          • </a:t>
            </a:r>
            <a:r>
              <a:rPr lang="en-US" dirty="0"/>
              <a:t>prevent muscle stretch reflex and suppresses muscle resting tone</a:t>
            </a:r>
          </a:p>
          <a:p>
            <a:pPr algn="l" rtl="0"/>
            <a:r>
              <a:rPr lang="en-US" dirty="0" smtClean="0"/>
              <a:t>     • </a:t>
            </a:r>
            <a:r>
              <a:rPr lang="en-US" dirty="0"/>
              <a:t>facilitate intubation</a:t>
            </a:r>
          </a:p>
          <a:p>
            <a:pPr algn="l" rtl="0">
              <a:buNone/>
            </a:pPr>
            <a:r>
              <a:rPr lang="en-US" dirty="0" smtClean="0"/>
              <a:t>         • </a:t>
            </a:r>
            <a:r>
              <a:rPr lang="en-US" dirty="0"/>
              <a:t>facilitate controlled  ventilation</a:t>
            </a:r>
          </a:p>
          <a:p>
            <a:pPr algn="l"/>
            <a:r>
              <a:rPr lang="en-US" dirty="0" smtClean="0"/>
              <a:t>     • </a:t>
            </a:r>
            <a:r>
              <a:rPr lang="en-US" dirty="0"/>
              <a:t>allow access to the surgical field (intracavitary </a:t>
            </a:r>
            <a:r>
              <a:rPr lang="en-US" dirty="0" smtClean="0"/>
              <a:t>surgery)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❏  </a:t>
            </a:r>
            <a:r>
              <a:rPr lang="en-US" sz="3000" b="1" dirty="0" smtClean="0"/>
              <a:t>Muscle Relaxants </a:t>
            </a:r>
            <a:r>
              <a:rPr lang="en-US" sz="3000" b="1" dirty="0"/>
              <a:t>classified on the basis of </a:t>
            </a:r>
            <a:r>
              <a:rPr lang="en-US" sz="3000" b="1" dirty="0">
                <a:solidFill>
                  <a:srgbClr val="FF0000"/>
                </a:solidFill>
              </a:rPr>
              <a:t>the type of neuromuscular blockade </a:t>
            </a:r>
            <a:r>
              <a:rPr lang="en-US" sz="3000" b="1" dirty="0"/>
              <a:t>they </a:t>
            </a:r>
            <a:r>
              <a:rPr lang="en-US" sz="3000" b="1" dirty="0" smtClean="0"/>
              <a:t>provide as:</a:t>
            </a:r>
            <a:endParaRPr lang="en-US" sz="3000" b="1" dirty="0"/>
          </a:p>
          <a:p>
            <a:pPr algn="l" rtl="0"/>
            <a:r>
              <a:rPr lang="en-US" dirty="0"/>
              <a:t>• </a:t>
            </a:r>
            <a:r>
              <a:rPr lang="en-US" dirty="0">
                <a:solidFill>
                  <a:srgbClr val="C00000"/>
                </a:solidFill>
              </a:rPr>
              <a:t>Depolarizing</a:t>
            </a:r>
            <a:r>
              <a:rPr lang="en-US" dirty="0"/>
              <a:t> Neuromuscular  </a:t>
            </a:r>
            <a:r>
              <a:rPr lang="en-US" dirty="0" smtClean="0"/>
              <a:t>Relaxants(</a:t>
            </a:r>
            <a:r>
              <a:rPr lang="en-US" dirty="0" err="1" smtClean="0"/>
              <a:t>S.Ch</a:t>
            </a:r>
            <a:r>
              <a:rPr lang="en-US" dirty="0" smtClean="0"/>
              <a:t>)</a:t>
            </a:r>
            <a:endParaRPr lang="en-US" dirty="0"/>
          </a:p>
          <a:p>
            <a:pPr algn="l" rtl="0"/>
            <a:r>
              <a:rPr lang="en-US" dirty="0"/>
              <a:t>• </a:t>
            </a:r>
            <a:r>
              <a:rPr lang="en-US" dirty="0">
                <a:solidFill>
                  <a:srgbClr val="C00000"/>
                </a:solidFill>
              </a:rPr>
              <a:t>Non-depolarizing</a:t>
            </a:r>
            <a:r>
              <a:rPr lang="en-US" dirty="0"/>
              <a:t> </a:t>
            </a:r>
            <a:r>
              <a:rPr lang="en-US" dirty="0" smtClean="0"/>
              <a:t> (Competitive Neuromuscular  Relaxants</a:t>
            </a:r>
            <a:endParaRPr lang="en-US" dirty="0"/>
          </a:p>
          <a:p>
            <a:pPr algn="l" rtl="0"/>
            <a:r>
              <a:rPr lang="en-US" b="1" dirty="0"/>
              <a:t>❏   </a:t>
            </a:r>
            <a:r>
              <a:rPr lang="en-US" sz="3000" b="1" dirty="0"/>
              <a:t>and according to their </a:t>
            </a:r>
            <a:r>
              <a:rPr lang="en-US" sz="3000" b="1" dirty="0">
                <a:solidFill>
                  <a:srgbClr val="FF0000"/>
                </a:solidFill>
              </a:rPr>
              <a:t>duration</a:t>
            </a:r>
            <a:r>
              <a:rPr lang="en-US" sz="3000" b="1" dirty="0"/>
              <a:t> of action</a:t>
            </a:r>
          </a:p>
          <a:p>
            <a:pPr algn="l" rtl="0"/>
            <a:r>
              <a:rPr lang="en-US" dirty="0">
                <a:solidFill>
                  <a:srgbClr val="C00000"/>
                </a:solidFill>
              </a:rPr>
              <a:t>• </a:t>
            </a:r>
            <a:r>
              <a:rPr lang="en-US" dirty="0" smtClean="0">
                <a:solidFill>
                  <a:srgbClr val="C00000"/>
                </a:solidFill>
              </a:rPr>
              <a:t>short (mivacronium)</a:t>
            </a:r>
            <a:endParaRPr lang="en-US" dirty="0">
              <a:solidFill>
                <a:srgbClr val="C00000"/>
              </a:solidFill>
            </a:endParaRPr>
          </a:p>
          <a:p>
            <a:pPr algn="l" rtl="0"/>
            <a:r>
              <a:rPr lang="en-US" dirty="0">
                <a:solidFill>
                  <a:srgbClr val="C00000"/>
                </a:solidFill>
              </a:rPr>
              <a:t>• </a:t>
            </a:r>
            <a:r>
              <a:rPr lang="en-US" dirty="0" smtClean="0">
                <a:solidFill>
                  <a:srgbClr val="C00000"/>
                </a:solidFill>
              </a:rPr>
              <a:t>intermediate(</a:t>
            </a:r>
            <a:r>
              <a:rPr lang="en-US" dirty="0" err="1" smtClean="0">
                <a:solidFill>
                  <a:srgbClr val="C00000"/>
                </a:solidFill>
              </a:rPr>
              <a:t>Atracurium,cisatracurium,rucronium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en-US" dirty="0">
              <a:solidFill>
                <a:srgbClr val="C00000"/>
              </a:solidFill>
            </a:endParaRPr>
          </a:p>
          <a:p>
            <a:pPr algn="l" rtl="0"/>
            <a:r>
              <a:rPr lang="en-US" dirty="0">
                <a:solidFill>
                  <a:srgbClr val="C00000"/>
                </a:solidFill>
              </a:rPr>
              <a:t>• </a:t>
            </a:r>
            <a:r>
              <a:rPr lang="en-US" dirty="0" smtClean="0">
                <a:solidFill>
                  <a:srgbClr val="C00000"/>
                </a:solidFill>
              </a:rPr>
              <a:t>long (</a:t>
            </a:r>
            <a:r>
              <a:rPr lang="en-US" dirty="0" err="1" smtClean="0">
                <a:solidFill>
                  <a:srgbClr val="C00000"/>
                </a:solidFill>
              </a:rPr>
              <a:t>pancrunhum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en-US" dirty="0">
              <a:solidFill>
                <a:srgbClr val="C00000"/>
              </a:solidFill>
            </a:endParaRPr>
          </a:p>
          <a:p>
            <a:pPr algn="l" rtl="0"/>
            <a:r>
              <a:rPr lang="en-US" dirty="0"/>
              <a:t>❏  both act at post-synaptic </a:t>
            </a:r>
            <a:r>
              <a:rPr lang="en-US" dirty="0" smtClean="0"/>
              <a:t>nicotinic  </a:t>
            </a:r>
            <a:r>
              <a:rPr lang="en-US" dirty="0"/>
              <a:t>acetylcholine (</a:t>
            </a:r>
            <a:r>
              <a:rPr lang="en-US" dirty="0" err="1"/>
              <a:t>ACh</a:t>
            </a:r>
            <a:r>
              <a:rPr lang="en-US" dirty="0"/>
              <a:t>) receptor </a:t>
            </a:r>
            <a:r>
              <a:rPr lang="en-US" dirty="0" smtClean="0"/>
              <a:t> at the neuromuscular </a:t>
            </a:r>
            <a:r>
              <a:rPr lang="en-US" dirty="0"/>
              <a:t>junction (NMJ)</a:t>
            </a:r>
          </a:p>
          <a:p>
            <a:pPr algn="l" rtl="0"/>
            <a:r>
              <a:rPr lang="en-US" dirty="0"/>
              <a:t>❏  </a:t>
            </a:r>
            <a:r>
              <a:rPr lang="en-US" dirty="0" smtClean="0"/>
              <a:t>Actions </a:t>
            </a:r>
            <a:r>
              <a:rPr lang="en-US" dirty="0"/>
              <a:t>potentiated by all potent inhalational agents</a:t>
            </a:r>
          </a:p>
          <a:p>
            <a:pPr algn="l" rtl="0"/>
            <a:r>
              <a:rPr lang="en-US" dirty="0"/>
              <a:t>❏  </a:t>
            </a:r>
            <a:r>
              <a:rPr lang="en-US" dirty="0" smtClean="0"/>
              <a:t>Nerve </a:t>
            </a:r>
            <a:r>
              <a:rPr lang="en-US" dirty="0"/>
              <a:t>stimulator used intraoperatively to assess block level</a:t>
            </a:r>
          </a:p>
          <a:p>
            <a:pPr algn="l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 err="1">
                <a:solidFill>
                  <a:srgbClr val="FF0000"/>
                </a:solidFill>
              </a:rPr>
              <a:t>Succinylcholine</a:t>
            </a:r>
            <a:r>
              <a:rPr lang="en-US" sz="3200" b="1" dirty="0">
                <a:solidFill>
                  <a:srgbClr val="FF0000"/>
                </a:solidFill>
              </a:rPr>
              <a:t> (SCh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</a:p>
          <a:p>
            <a:pPr algn="l" rtl="0">
              <a:buNone/>
            </a:pPr>
            <a:endParaRPr lang="en-US" sz="28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Depolarizing muscle relaxant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</a:t>
            </a:r>
            <a:r>
              <a:rPr lang="en-US" dirty="0"/>
              <a:t>SCh = physically resembles two </a:t>
            </a:r>
            <a:r>
              <a:rPr lang="en-US" dirty="0" err="1"/>
              <a:t>ACh</a:t>
            </a:r>
            <a:r>
              <a:rPr lang="en-US" dirty="0"/>
              <a:t> molecules  joined end to end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</a:t>
            </a:r>
            <a:r>
              <a:rPr lang="en-US" dirty="0"/>
              <a:t>M</a:t>
            </a:r>
            <a:r>
              <a:rPr lang="en-US" dirty="0" smtClean="0"/>
              <a:t>etabolism </a:t>
            </a:r>
            <a:r>
              <a:rPr lang="en-US" dirty="0"/>
              <a:t>of SCh by plasma cholinesterase, 1/3,000 have atypical </a:t>
            </a:r>
            <a:r>
              <a:rPr lang="en-US" dirty="0" smtClean="0"/>
              <a:t>plasma cholinesterase(</a:t>
            </a:r>
            <a:r>
              <a:rPr lang="en-US" dirty="0" err="1" smtClean="0"/>
              <a:t>pseudocholinesterase</a:t>
            </a:r>
            <a:r>
              <a:rPr lang="en-US" dirty="0"/>
              <a:t>) resulting in abnormally long duration of paralysis</a:t>
            </a:r>
          </a:p>
          <a:p>
            <a:pPr marL="514350" indent="-514350">
              <a:buFont typeface="+mj-lt"/>
              <a:buAutoNum type="arabicPeriod"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3000" b="1" dirty="0"/>
              <a:t>❏  </a:t>
            </a:r>
            <a:r>
              <a:rPr lang="en-US" sz="3200" b="1" dirty="0" smtClean="0">
                <a:solidFill>
                  <a:srgbClr val="FF0000"/>
                </a:solidFill>
              </a:rPr>
              <a:t>Side </a:t>
            </a:r>
            <a:r>
              <a:rPr lang="en-US" sz="3200" b="1" dirty="0">
                <a:solidFill>
                  <a:srgbClr val="FF0000"/>
                </a:solidFill>
              </a:rPr>
              <a:t>effects of SCh</a:t>
            </a:r>
          </a:p>
          <a:p>
            <a:pPr algn="l" rtl="0"/>
            <a:r>
              <a:rPr lang="en-US" dirty="0"/>
              <a:t>1. SCh also binds to autonomic cholinergic receptors</a:t>
            </a:r>
          </a:p>
          <a:p>
            <a:pPr algn="l" rtl="0"/>
            <a:r>
              <a:rPr lang="en-US" dirty="0"/>
              <a:t>• </a:t>
            </a:r>
            <a:r>
              <a:rPr lang="en-US" dirty="0" err="1"/>
              <a:t>muscarinic</a:t>
            </a:r>
            <a:r>
              <a:rPr lang="en-US" dirty="0"/>
              <a:t> receptors in heart can cause </a:t>
            </a:r>
            <a:r>
              <a:rPr lang="en-US" dirty="0">
                <a:solidFill>
                  <a:srgbClr val="C00000"/>
                </a:solidFill>
              </a:rPr>
              <a:t>sinus </a:t>
            </a:r>
            <a:r>
              <a:rPr lang="en-US" dirty="0" err="1">
                <a:solidFill>
                  <a:srgbClr val="C00000"/>
                </a:solidFill>
              </a:rPr>
              <a:t>bradycardia</a:t>
            </a:r>
            <a:endParaRPr lang="en-US" dirty="0">
              <a:solidFill>
                <a:srgbClr val="C00000"/>
              </a:solidFill>
            </a:endParaRPr>
          </a:p>
          <a:p>
            <a:pPr algn="l" rtl="0"/>
            <a:r>
              <a:rPr lang="en-US" dirty="0"/>
              <a:t>(especially in children or with repeat bolus in less than 10 minutes)</a:t>
            </a:r>
          </a:p>
          <a:p>
            <a:pPr algn="l" rtl="0"/>
            <a:r>
              <a:rPr lang="en-US" dirty="0"/>
              <a:t>• </a:t>
            </a:r>
            <a:r>
              <a:rPr lang="en-US" dirty="0" err="1"/>
              <a:t>muscarinic</a:t>
            </a:r>
            <a:r>
              <a:rPr lang="en-US" dirty="0"/>
              <a:t> receptors in salivary glands resulting in </a:t>
            </a:r>
            <a:r>
              <a:rPr lang="en-US" dirty="0">
                <a:solidFill>
                  <a:srgbClr val="C00000"/>
                </a:solidFill>
              </a:rPr>
              <a:t>increased secretions</a:t>
            </a:r>
            <a:r>
              <a:rPr lang="en-US" dirty="0"/>
              <a:t>, especially  in children</a:t>
            </a:r>
          </a:p>
          <a:p>
            <a:pPr algn="l" rtl="0"/>
            <a:r>
              <a:rPr lang="en-US" dirty="0"/>
              <a:t>2</a:t>
            </a:r>
            <a:r>
              <a:rPr lang="en-US" dirty="0">
                <a:solidFill>
                  <a:srgbClr val="C00000"/>
                </a:solidFill>
              </a:rPr>
              <a:t>. </a:t>
            </a:r>
            <a:r>
              <a:rPr lang="en-US" dirty="0" err="1" smtClean="0">
                <a:solidFill>
                  <a:srgbClr val="C00000"/>
                </a:solidFill>
              </a:rPr>
              <a:t>hyperkalemia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/>
              <a:t>• </a:t>
            </a:r>
            <a:r>
              <a:rPr lang="en-US" dirty="0"/>
              <a:t>potassium  release due to persistent </a:t>
            </a:r>
            <a:r>
              <a:rPr lang="en-US" dirty="0" smtClean="0"/>
              <a:t>depolarization </a:t>
            </a:r>
            <a:r>
              <a:rPr lang="en-US" dirty="0"/>
              <a:t>increase of 0.5 </a:t>
            </a:r>
            <a:r>
              <a:rPr lang="en-US" dirty="0" err="1"/>
              <a:t>mEq</a:t>
            </a:r>
            <a:r>
              <a:rPr lang="en-US" dirty="0"/>
              <a:t>/L with standard </a:t>
            </a:r>
            <a:r>
              <a:rPr lang="en-US" dirty="0" smtClean="0"/>
              <a:t>bolus • </a:t>
            </a:r>
            <a:r>
              <a:rPr lang="en-US" dirty="0"/>
              <a:t>increase of 4.0 to 8.0 </a:t>
            </a:r>
            <a:r>
              <a:rPr lang="en-US" dirty="0" err="1"/>
              <a:t>mEq</a:t>
            </a:r>
            <a:r>
              <a:rPr lang="en-US" dirty="0"/>
              <a:t>/L in severe burns, </a:t>
            </a:r>
            <a:r>
              <a:rPr lang="en-US" dirty="0" err="1"/>
              <a:t>denervated</a:t>
            </a:r>
            <a:r>
              <a:rPr lang="en-US" dirty="0"/>
              <a:t> muscles (plegias), major trauma, </a:t>
            </a:r>
            <a:r>
              <a:rPr lang="en-US" dirty="0" smtClean="0"/>
              <a:t>tetanus; but </a:t>
            </a:r>
            <a:r>
              <a:rPr lang="en-US" dirty="0"/>
              <a:t>use of SCh is generally safe in the first 24 hours</a:t>
            </a:r>
          </a:p>
          <a:p>
            <a:pPr algn="l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>
                <a:solidFill>
                  <a:srgbClr val="FF0000"/>
                </a:solidFill>
              </a:rPr>
              <a:t>. </a:t>
            </a:r>
            <a:r>
              <a:rPr lang="en-US" sz="3200" b="1" dirty="0" smtClean="0">
                <a:solidFill>
                  <a:srgbClr val="FF0000"/>
                </a:solidFill>
              </a:rPr>
              <a:t>Other </a:t>
            </a:r>
            <a:r>
              <a:rPr lang="en-US" sz="3200" b="1" dirty="0">
                <a:solidFill>
                  <a:srgbClr val="FF0000"/>
                </a:solidFill>
              </a:rPr>
              <a:t>side effects</a:t>
            </a:r>
          </a:p>
          <a:p>
            <a:pPr algn="l" rtl="0"/>
            <a:r>
              <a:rPr lang="en-US" dirty="0">
                <a:solidFill>
                  <a:srgbClr val="C00000"/>
                </a:solidFill>
              </a:rPr>
              <a:t>• </a:t>
            </a:r>
            <a:r>
              <a:rPr lang="en-US" dirty="0" smtClean="0">
                <a:solidFill>
                  <a:srgbClr val="C00000"/>
                </a:solidFill>
              </a:rPr>
              <a:t>Increased</a:t>
            </a:r>
            <a:r>
              <a:rPr lang="en-US" dirty="0" smtClean="0"/>
              <a:t> </a:t>
            </a:r>
            <a:r>
              <a:rPr lang="en-US" dirty="0"/>
              <a:t>ICP/intraocular pressure (IOP)/</a:t>
            </a:r>
            <a:r>
              <a:rPr lang="en-US" dirty="0" err="1"/>
              <a:t>intragastric</a:t>
            </a:r>
            <a:r>
              <a:rPr lang="en-US" dirty="0"/>
              <a:t> pressure</a:t>
            </a:r>
          </a:p>
          <a:p>
            <a:pPr algn="l" rtl="0"/>
            <a:r>
              <a:rPr lang="en-US" dirty="0"/>
              <a:t>• triggers </a:t>
            </a:r>
            <a:r>
              <a:rPr lang="en-US" dirty="0">
                <a:solidFill>
                  <a:srgbClr val="C00000"/>
                </a:solidFill>
              </a:rPr>
              <a:t>malignant hyperthermia</a:t>
            </a:r>
          </a:p>
          <a:p>
            <a:pPr algn="l" rtl="0"/>
            <a:r>
              <a:rPr lang="en-US" dirty="0"/>
              <a:t>• </a:t>
            </a:r>
            <a:r>
              <a:rPr lang="en-US" dirty="0" smtClean="0">
                <a:solidFill>
                  <a:srgbClr val="C00000"/>
                </a:solidFill>
              </a:rPr>
              <a:t>Sustained </a:t>
            </a:r>
            <a:r>
              <a:rPr lang="en-US" dirty="0">
                <a:solidFill>
                  <a:srgbClr val="C00000"/>
                </a:solidFill>
              </a:rPr>
              <a:t>contraction </a:t>
            </a:r>
            <a:r>
              <a:rPr lang="en-US" dirty="0"/>
              <a:t>in </a:t>
            </a:r>
            <a:r>
              <a:rPr lang="en-US" dirty="0" err="1"/>
              <a:t>myotonia</a:t>
            </a:r>
            <a:endParaRPr lang="en-US" dirty="0"/>
          </a:p>
          <a:p>
            <a:pPr algn="l" rtl="0"/>
            <a:r>
              <a:rPr lang="en-US" dirty="0">
                <a:solidFill>
                  <a:srgbClr val="C00000"/>
                </a:solidFill>
              </a:rPr>
              <a:t>• </a:t>
            </a:r>
            <a:r>
              <a:rPr lang="en-US" dirty="0" smtClean="0">
                <a:solidFill>
                  <a:srgbClr val="C00000"/>
                </a:solidFill>
              </a:rPr>
              <a:t>Fasciculations</a:t>
            </a:r>
            <a:endParaRPr lang="en-US" dirty="0">
              <a:solidFill>
                <a:srgbClr val="C00000"/>
              </a:solidFill>
            </a:endParaRPr>
          </a:p>
          <a:p>
            <a:pPr algn="l" rtl="0"/>
            <a:r>
              <a:rPr lang="en-US" dirty="0"/>
              <a:t>❏  </a:t>
            </a:r>
            <a:r>
              <a:rPr lang="en-US" dirty="0" err="1"/>
              <a:t>defasciculation</a:t>
            </a:r>
            <a:r>
              <a:rPr lang="en-US" dirty="0"/>
              <a:t>: a small dose of non-depolarizing agent given before SCh may reduce some side effects</a:t>
            </a:r>
          </a:p>
          <a:p>
            <a:pPr algn="l" rtl="0"/>
            <a:r>
              <a:rPr lang="en-US" dirty="0"/>
              <a:t>(fasciculations, increased ICP, IOP, </a:t>
            </a:r>
            <a:r>
              <a:rPr lang="en-US" dirty="0" err="1"/>
              <a:t>myalgia</a:t>
            </a:r>
            <a:r>
              <a:rPr lang="en-US" dirty="0"/>
              <a:t>); however, SCh efficacy is decreased, thus SCh has to be given in a 30-50% higher dose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3200" b="1" dirty="0">
                <a:solidFill>
                  <a:srgbClr val="FF0000"/>
                </a:solidFill>
              </a:rPr>
              <a:t>❏  </a:t>
            </a:r>
            <a:r>
              <a:rPr lang="en-US" sz="3200" b="1" dirty="0" smtClean="0">
                <a:solidFill>
                  <a:srgbClr val="FF0000"/>
                </a:solidFill>
              </a:rPr>
              <a:t>Contraindications </a:t>
            </a:r>
            <a:r>
              <a:rPr lang="en-US" sz="3200" b="1" dirty="0">
                <a:solidFill>
                  <a:srgbClr val="FF0000"/>
                </a:solidFill>
              </a:rPr>
              <a:t>to SCh use</a:t>
            </a:r>
          </a:p>
          <a:p>
            <a:pPr algn="l" rtl="0"/>
            <a:r>
              <a:rPr lang="en-US" dirty="0"/>
              <a:t>• </a:t>
            </a:r>
            <a:r>
              <a:rPr lang="en-US" dirty="0" smtClean="0"/>
              <a:t>Upper  </a:t>
            </a:r>
            <a:r>
              <a:rPr lang="en-US" dirty="0"/>
              <a:t>and lower motor neuron lesions (UMN/LMN), burns, etc.</a:t>
            </a:r>
          </a:p>
          <a:p>
            <a:pPr algn="l" rtl="0"/>
            <a:r>
              <a:rPr lang="en-US" dirty="0"/>
              <a:t>• </a:t>
            </a:r>
            <a:r>
              <a:rPr lang="en-US" dirty="0" smtClean="0"/>
              <a:t>Allergy</a:t>
            </a:r>
            <a:r>
              <a:rPr lang="en-US" dirty="0"/>
              <a:t>, hypersensitivity</a:t>
            </a:r>
          </a:p>
          <a:p>
            <a:pPr algn="l" rtl="0"/>
            <a:r>
              <a:rPr lang="en-US" dirty="0"/>
              <a:t>• </a:t>
            </a:r>
            <a:r>
              <a:rPr lang="en-US" dirty="0" smtClean="0"/>
              <a:t>Malignant </a:t>
            </a:r>
            <a:r>
              <a:rPr lang="en-US" dirty="0"/>
              <a:t>hyperthermia</a:t>
            </a:r>
          </a:p>
          <a:p>
            <a:pPr algn="l" rtl="0"/>
            <a:r>
              <a:rPr lang="en-US" dirty="0"/>
              <a:t>• </a:t>
            </a:r>
            <a:r>
              <a:rPr lang="en-US" dirty="0" smtClean="0"/>
              <a:t>Lack </a:t>
            </a:r>
            <a:r>
              <a:rPr lang="en-US" dirty="0"/>
              <a:t>of necessary skill or equipment to intubate</a:t>
            </a:r>
          </a:p>
          <a:p>
            <a:pPr algn="l" rtl="0"/>
            <a:r>
              <a:rPr lang="en-US" dirty="0"/>
              <a:t>• </a:t>
            </a:r>
            <a:r>
              <a:rPr lang="en-US" dirty="0" smtClean="0"/>
              <a:t>Suspected </a:t>
            </a:r>
            <a:r>
              <a:rPr lang="en-US" dirty="0"/>
              <a:t>difficult intubation (e.g. facial/neck trauma, unstable cervical spine, etc.)</a:t>
            </a:r>
          </a:p>
          <a:p>
            <a:pPr algn="l" rtl="0"/>
            <a:r>
              <a:rPr lang="en-US" dirty="0"/>
              <a:t>• </a:t>
            </a:r>
            <a:r>
              <a:rPr lang="en-US" dirty="0" err="1"/>
              <a:t>H</a:t>
            </a:r>
            <a:r>
              <a:rPr lang="en-US" dirty="0" err="1" smtClean="0"/>
              <a:t>yperkalemia</a:t>
            </a:r>
            <a:endParaRPr lang="en-US" dirty="0"/>
          </a:p>
          <a:p>
            <a:pPr algn="l" rtl="0"/>
            <a:r>
              <a:rPr lang="en-US" dirty="0"/>
              <a:t>• </a:t>
            </a:r>
            <a:r>
              <a:rPr lang="en-US" dirty="0" err="1"/>
              <a:t>M</a:t>
            </a:r>
            <a:r>
              <a:rPr lang="en-US" dirty="0" err="1" smtClean="0"/>
              <a:t>yotonia</a:t>
            </a:r>
            <a:r>
              <a:rPr lang="en-US" dirty="0" smtClean="0"/>
              <a:t> </a:t>
            </a:r>
            <a:r>
              <a:rPr lang="en-US" dirty="0" err="1"/>
              <a:t>congenita</a:t>
            </a:r>
            <a:r>
              <a:rPr lang="en-US" dirty="0"/>
              <a:t>,  muscular dystrophy</a:t>
            </a:r>
          </a:p>
          <a:p>
            <a:pPr algn="l" rtl="0"/>
            <a:r>
              <a:rPr lang="en-US" dirty="0"/>
              <a:t>• </a:t>
            </a:r>
            <a:r>
              <a:rPr lang="en-US" dirty="0" smtClean="0"/>
              <a:t>Decreased </a:t>
            </a:r>
            <a:r>
              <a:rPr lang="en-US" dirty="0"/>
              <a:t>levels/atypical plasma cholinesterase (</a:t>
            </a:r>
            <a:r>
              <a:rPr lang="en-US" dirty="0" err="1"/>
              <a:t>pseudocholinesterase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• </a:t>
            </a:r>
            <a:r>
              <a:rPr lang="en-US" dirty="0" smtClean="0"/>
              <a:t>Open </a:t>
            </a:r>
            <a:r>
              <a:rPr lang="en-US" dirty="0"/>
              <a:t>eye injury</a:t>
            </a:r>
          </a:p>
          <a:p>
            <a:pPr algn="l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sz="3600" b="1" dirty="0">
                <a:solidFill>
                  <a:srgbClr val="FF0000"/>
                </a:solidFill>
              </a:rPr>
              <a:t>Reversing Agents for Non-depolarizing Blockade (e.g. </a:t>
            </a:r>
            <a:r>
              <a:rPr lang="en-US" sz="3600" b="1" dirty="0" err="1">
                <a:solidFill>
                  <a:srgbClr val="FF0000"/>
                </a:solidFill>
              </a:rPr>
              <a:t>Neostigmine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Pyridostigmine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algn="l" rtl="0"/>
            <a:r>
              <a:rPr lang="en-US" dirty="0"/>
              <a:t>❏  </a:t>
            </a:r>
            <a:r>
              <a:rPr lang="en-US" dirty="0" smtClean="0"/>
              <a:t>Reversible </a:t>
            </a:r>
            <a:r>
              <a:rPr lang="en-US" dirty="0" err="1"/>
              <a:t>anticholinesterases</a:t>
            </a:r>
            <a:endParaRPr lang="en-US" dirty="0"/>
          </a:p>
          <a:p>
            <a:pPr algn="l" rtl="0"/>
            <a:r>
              <a:rPr lang="en-US" dirty="0"/>
              <a:t>❏  </a:t>
            </a:r>
            <a:r>
              <a:rPr lang="en-US" dirty="0" smtClean="0"/>
              <a:t>Inhibit </a:t>
            </a:r>
            <a:r>
              <a:rPr lang="en-US" dirty="0"/>
              <a:t>enzymatic degradation of </a:t>
            </a:r>
            <a:r>
              <a:rPr lang="en-US" dirty="0" err="1"/>
              <a:t>ACh</a:t>
            </a:r>
            <a:r>
              <a:rPr lang="en-US" dirty="0"/>
              <a:t>; increases  </a:t>
            </a:r>
            <a:r>
              <a:rPr lang="en-US" dirty="0" err="1"/>
              <a:t>ACh</a:t>
            </a:r>
            <a:r>
              <a:rPr lang="en-US" dirty="0"/>
              <a:t> at nicotinic receptors, displacing </a:t>
            </a:r>
            <a:r>
              <a:rPr lang="en-US" dirty="0" smtClean="0"/>
              <a:t>the non-depolarizing </a:t>
            </a:r>
            <a:r>
              <a:rPr lang="en-US" dirty="0"/>
              <a:t>muscle relaxant</a:t>
            </a:r>
          </a:p>
          <a:p>
            <a:pPr algn="l" rtl="0"/>
            <a:r>
              <a:rPr lang="en-US" dirty="0"/>
              <a:t>❏  </a:t>
            </a:r>
            <a:r>
              <a:rPr lang="en-US" dirty="0" smtClean="0"/>
              <a:t>If </a:t>
            </a:r>
            <a:r>
              <a:rPr lang="en-US" dirty="0"/>
              <a:t>non-depolarizing blockade is COMPLETE, increasing amount of </a:t>
            </a:r>
            <a:r>
              <a:rPr lang="en-US" dirty="0" err="1"/>
              <a:t>ACh</a:t>
            </a:r>
            <a:r>
              <a:rPr lang="en-US" dirty="0"/>
              <a:t> has little effect; </a:t>
            </a:r>
            <a:r>
              <a:rPr lang="en-US" dirty="0" smtClean="0"/>
              <a:t>therefore </a:t>
            </a:r>
            <a:r>
              <a:rPr lang="en-US" dirty="0" err="1" smtClean="0"/>
              <a:t>anticholinesterase</a:t>
            </a:r>
            <a:r>
              <a:rPr lang="en-US" dirty="0" smtClean="0"/>
              <a:t> </a:t>
            </a:r>
            <a:r>
              <a:rPr lang="en-US" dirty="0"/>
              <a:t>has little effect and should not be administered until the block is PARTIAL</a:t>
            </a:r>
          </a:p>
          <a:p>
            <a:pPr algn="l" rtl="0"/>
            <a:r>
              <a:rPr lang="en-US" dirty="0"/>
              <a:t>❏  </a:t>
            </a:r>
            <a:r>
              <a:rPr lang="en-US" dirty="0" smtClean="0"/>
              <a:t>Blockade </a:t>
            </a:r>
            <a:r>
              <a:rPr lang="en-US" dirty="0"/>
              <a:t>assessed with nerve stimulator before administration of </a:t>
            </a:r>
            <a:r>
              <a:rPr lang="en-US" dirty="0" smtClean="0"/>
              <a:t>reversal (no </a:t>
            </a:r>
            <a:r>
              <a:rPr lang="en-US" dirty="0"/>
              <a:t>twitch response = 100% blockade)</a:t>
            </a:r>
          </a:p>
          <a:p>
            <a:pPr algn="l" rtl="0"/>
            <a:r>
              <a:rPr lang="en-US" dirty="0"/>
              <a:t>❏  </a:t>
            </a:r>
            <a:r>
              <a:rPr lang="en-US" dirty="0" smtClean="0"/>
              <a:t>With </a:t>
            </a:r>
            <a:r>
              <a:rPr lang="en-US" dirty="0"/>
              <a:t>reversal, </a:t>
            </a:r>
            <a:r>
              <a:rPr lang="en-US" dirty="0" err="1"/>
              <a:t>ACh</a:t>
            </a:r>
            <a:r>
              <a:rPr lang="en-US" dirty="0"/>
              <a:t> concentration will increase at </a:t>
            </a:r>
            <a:r>
              <a:rPr lang="en-US" dirty="0" err="1"/>
              <a:t>muscarinic</a:t>
            </a:r>
            <a:r>
              <a:rPr lang="en-US" dirty="0"/>
              <a:t> (before </a:t>
            </a:r>
            <a:r>
              <a:rPr lang="en-US" dirty="0" smtClean="0"/>
              <a:t>nicotinic) sites </a:t>
            </a:r>
            <a:r>
              <a:rPr lang="en-US" dirty="0"/>
              <a:t>causing </a:t>
            </a:r>
            <a:r>
              <a:rPr lang="en-US" dirty="0" err="1"/>
              <a:t>bradycardia</a:t>
            </a:r>
            <a:r>
              <a:rPr lang="en-US" dirty="0"/>
              <a:t>, salivation etc.</a:t>
            </a:r>
          </a:p>
          <a:p>
            <a:pPr algn="l" rtl="0"/>
            <a:r>
              <a:rPr lang="en-US" dirty="0"/>
              <a:t>❏  </a:t>
            </a:r>
            <a:r>
              <a:rPr lang="en-US" dirty="0" smtClean="0"/>
              <a:t>Therefore </a:t>
            </a:r>
            <a:r>
              <a:rPr lang="en-US" dirty="0"/>
              <a:t>simultaneous administration of atropine or </a:t>
            </a:r>
            <a:r>
              <a:rPr lang="en-US" dirty="0" err="1"/>
              <a:t>glycopyrrolate</a:t>
            </a:r>
            <a:r>
              <a:rPr lang="en-US" dirty="0"/>
              <a:t> is necessary to </a:t>
            </a:r>
            <a:r>
              <a:rPr lang="en-US" dirty="0" smtClean="0"/>
              <a:t>decrease cholinergic </a:t>
            </a:r>
            <a:r>
              <a:rPr lang="en-US" dirty="0"/>
              <a:t>side effects by causing </a:t>
            </a:r>
            <a:r>
              <a:rPr lang="en-US" dirty="0" err="1"/>
              <a:t>muscarinic</a:t>
            </a:r>
            <a:r>
              <a:rPr lang="en-US" dirty="0"/>
              <a:t> receptor blockade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Technique - General Anesthesia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Pre-Op evaluation and lab work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NPO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Holding area (IV Access)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In OR: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Monitors on.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sz="3600" dirty="0" smtClean="0">
                <a:solidFill>
                  <a:srgbClr val="FF0000"/>
                </a:solidFill>
              </a:rPr>
              <a:t>1-</a:t>
            </a:r>
            <a:r>
              <a:rPr lang="en-US" sz="3200" dirty="0" smtClean="0">
                <a:solidFill>
                  <a:srgbClr val="FF0000"/>
                </a:solidFill>
              </a:rPr>
              <a:t>Induction: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800" dirty="0" smtClean="0"/>
              <a:t>Pre-oxygenation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800" dirty="0" smtClean="0"/>
              <a:t>IV induction (Thiopental, </a:t>
            </a:r>
            <a:r>
              <a:rPr lang="en-US" sz="2800" dirty="0" err="1" smtClean="0"/>
              <a:t>Propofol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Technique- GA (cont.)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sz="3200" dirty="0" smtClean="0"/>
              <a:t>Bag-mask to insure patent airway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3200" dirty="0" smtClean="0"/>
              <a:t>Narcotic, muscle relaxant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3200" dirty="0" smtClean="0"/>
              <a:t>Intubation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3200" dirty="0" smtClean="0"/>
              <a:t>Verify placement and secure ET tube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Technique- GA (cont.)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2214554"/>
            <a:ext cx="6908800" cy="3729047"/>
          </a:xfrm>
        </p:spPr>
        <p:txBody>
          <a:bodyPr/>
          <a:lstStyle/>
          <a:p>
            <a:pPr marL="514350" indent="-514350">
              <a:buFont typeface="Monotype Sorts" pitchFamily="2" charset="2"/>
              <a:buNone/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2-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Maintenance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3200" dirty="0" smtClean="0"/>
              <a:t>Inhalation agent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3200" dirty="0" smtClean="0"/>
              <a:t>Maintenance of Stage III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3200" dirty="0" smtClean="0"/>
              <a:t>Administer local anesthetics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3200" dirty="0" smtClean="0"/>
              <a:t>Surgical procedure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pPr lvl="1"/>
            <a:r>
              <a:rPr lang="en-US" sz="3200" b="1" dirty="0" smtClean="0">
                <a:solidFill>
                  <a:srgbClr val="C00000"/>
                </a:solidFill>
              </a:rPr>
              <a:t>BALANCED ANESTHESIA</a:t>
            </a:r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dirty="0" smtClean="0"/>
              <a:t>❏  A dynamic process incorporating a multiplicity of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agents as no single anesthetic agent has been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developed in which all these properties (the 6 A's) are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combined in optimal proportions</a:t>
            </a:r>
          </a:p>
          <a:p>
            <a:endParaRPr lang="ar-SA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Technique- GA (cont.)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2071678"/>
            <a:ext cx="6908800" cy="3900498"/>
          </a:xfrm>
        </p:spPr>
        <p:txBody>
          <a:bodyPr/>
          <a:lstStyle/>
          <a:p>
            <a:pPr marL="514350" indent="-514350">
              <a:buFont typeface="Monotype Sort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3- </a:t>
            </a:r>
            <a:r>
              <a:rPr lang="en-US" sz="3200" dirty="0" smtClean="0">
                <a:solidFill>
                  <a:srgbClr val="FF0000"/>
                </a:solidFill>
              </a:rPr>
              <a:t>Emergence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3200" dirty="0" smtClean="0"/>
              <a:t>D/C inhalation agents, give reversal agents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3200" dirty="0" smtClean="0"/>
              <a:t>Spontaneous respirations, adequate tidal volume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3200" dirty="0" err="1" smtClean="0"/>
              <a:t>Extubation</a:t>
            </a:r>
            <a:r>
              <a:rPr lang="en-US" sz="3200" dirty="0" smtClean="0"/>
              <a:t>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3200" dirty="0" smtClean="0"/>
              <a:t>Transfer to recovery or hospital room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117600" y="571480"/>
            <a:ext cx="6908800" cy="5372121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Post-anesthesia care unit (PACU)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</a:rPr>
              <a:t>         - Oxygen supplement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</a:rPr>
              <a:t>         - Pain control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</a:rPr>
              <a:t>         - Nausea and vomiting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</a:rPr>
              <a:t>         - Hypertension and hypotension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</a:rPr>
              <a:t>         - Agitation </a:t>
            </a:r>
          </a:p>
          <a:p>
            <a:pPr eaLnBrk="1" hangingPunct="1">
              <a:defRPr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Surgical intensive care unit (SICU)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</a:rPr>
              <a:t>          - Mechanical ventilation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</a:rPr>
              <a:t>          - Hemodynamic monitoring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0"/>
            <a:ext cx="6908800" cy="192880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General Anesthesia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6000" dirty="0" smtClean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en-US" sz="6000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en-US" sz="44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Complications and Management</a:t>
            </a:r>
            <a:endParaRPr lang="en-US" sz="4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600" y="2143116"/>
            <a:ext cx="6908800" cy="450059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500" b="1" dirty="0" smtClean="0">
                <a:solidFill>
                  <a:srgbClr val="FF0000"/>
                </a:solidFill>
                <a:latin typeface="Times New Roman" pitchFamily="18" charset="0"/>
              </a:rPr>
              <a:t>Respiratory complication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        - Aspiration – airway obstruction and pneumonia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        - </a:t>
            </a:r>
            <a:r>
              <a:rPr lang="en-US" sz="2800" dirty="0" err="1" smtClean="0">
                <a:latin typeface="Times New Roman" pitchFamily="18" charset="0"/>
              </a:rPr>
              <a:t>Bronchospasm</a:t>
            </a:r>
            <a:r>
              <a:rPr lang="en-US" sz="2800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        - </a:t>
            </a:r>
            <a:r>
              <a:rPr lang="en-US" sz="2800" dirty="0" err="1" smtClean="0">
                <a:latin typeface="Times New Roman" pitchFamily="18" charset="0"/>
              </a:rPr>
              <a:t>Atelectasis</a:t>
            </a:r>
            <a:endParaRPr lang="en-US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        - Hypoventilation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500" b="1" dirty="0" smtClean="0">
                <a:solidFill>
                  <a:srgbClr val="FF0000"/>
                </a:solidFill>
                <a:latin typeface="Times New Roman" pitchFamily="18" charset="0"/>
              </a:rPr>
              <a:t>Cardiovascular complication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        - Hypertension and hypotension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        - Arrhythmia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        - Myocardial ischemia and infarction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</a:rPr>
              <a:t>        </a:t>
            </a:r>
            <a:r>
              <a:rPr lang="en-US" sz="2800" dirty="0" smtClean="0">
                <a:latin typeface="Times New Roman" pitchFamily="18" charset="0"/>
              </a:rPr>
              <a:t>- Cardiac arrest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General Anesthesia</a:t>
            </a:r>
            <a:r>
              <a:rPr lang="en-US" dirty="0" smtClean="0">
                <a:latin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</a:rPr>
            </a:br>
            <a:r>
              <a:rPr lang="en-US" sz="4000" dirty="0" smtClean="0">
                <a:solidFill>
                  <a:srgbClr val="CC0000"/>
                </a:solidFill>
                <a:latin typeface="Times New Roman" pitchFamily="18" charset="0"/>
              </a:rPr>
              <a:t>Complication and Management</a:t>
            </a:r>
            <a:endParaRPr 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428625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Neurological complication</a:t>
            </a:r>
          </a:p>
          <a:p>
            <a:pPr eaLnBrk="1" hangingPunct="1">
              <a:buFontTx/>
              <a:buNone/>
              <a:defRPr/>
            </a:pPr>
            <a:r>
              <a:rPr lang="en-US" sz="3200" dirty="0" smtClean="0">
                <a:latin typeface="Times New Roman" pitchFamily="18" charset="0"/>
              </a:rPr>
              <a:t>         - Slow wake-up</a:t>
            </a:r>
          </a:p>
          <a:p>
            <a:pPr eaLnBrk="1" hangingPunct="1">
              <a:buFontTx/>
              <a:buNone/>
              <a:defRPr/>
            </a:pPr>
            <a:r>
              <a:rPr lang="en-US" sz="3200" dirty="0" smtClean="0">
                <a:latin typeface="Times New Roman" pitchFamily="18" charset="0"/>
              </a:rPr>
              <a:t>         - Stroke</a:t>
            </a:r>
          </a:p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Malignant hyperthermia</a:t>
            </a:r>
          </a:p>
          <a:p>
            <a:pPr>
              <a:defRPr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 algn="l" rtl="0"/>
            <a:r>
              <a:rPr lang="en-US" sz="2800" b="1" dirty="0">
                <a:solidFill>
                  <a:srgbClr val="C00000"/>
                </a:solidFill>
              </a:rPr>
              <a:t>IV ANESTHETICS (EXCLUDING OPIOIDS</a:t>
            </a:r>
            <a:r>
              <a:rPr lang="en-US" sz="2800" dirty="0" smtClean="0">
                <a:solidFill>
                  <a:srgbClr val="C00000"/>
                </a:solidFill>
              </a:rPr>
              <a:t>)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❏ IV administration provides rapid distribution and onset of </a:t>
            </a:r>
            <a:r>
              <a:rPr lang="en-US" dirty="0" smtClean="0"/>
              <a:t>effects.</a:t>
            </a:r>
            <a:endParaRPr lang="en-US" dirty="0"/>
          </a:p>
          <a:p>
            <a:pPr algn="l" rtl="0"/>
            <a:r>
              <a:rPr lang="en-US" dirty="0"/>
              <a:t>❏  given as a bolus or as a continuous  infusion, titrate to effect</a:t>
            </a:r>
          </a:p>
          <a:p>
            <a:pPr algn="l" rtl="0"/>
            <a:r>
              <a:rPr lang="en-US" dirty="0"/>
              <a:t>❏  common agents used for induction are described below</a:t>
            </a:r>
          </a:p>
          <a:p>
            <a:pPr rtl="0"/>
            <a:r>
              <a:rPr lang="en-US" dirty="0"/>
              <a:t> 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sz="3300" b="1" dirty="0">
                <a:solidFill>
                  <a:srgbClr val="C00000"/>
                </a:solidFill>
              </a:rPr>
              <a:t>Thiopental (Sodium Thiopental, Sodium </a:t>
            </a:r>
            <a:r>
              <a:rPr lang="en-US" sz="3300" b="1" dirty="0" err="1">
                <a:solidFill>
                  <a:srgbClr val="C00000"/>
                </a:solidFill>
              </a:rPr>
              <a:t>Thiopentone</a:t>
            </a:r>
            <a:r>
              <a:rPr lang="en-US" sz="3300" b="1" dirty="0">
                <a:solidFill>
                  <a:srgbClr val="C00000"/>
                </a:solidFill>
              </a:rPr>
              <a:t>, STP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❏  </a:t>
            </a:r>
            <a:r>
              <a:rPr lang="en-US" dirty="0" err="1"/>
              <a:t>ultrashort</a:t>
            </a:r>
            <a:r>
              <a:rPr lang="en-US" dirty="0"/>
              <a:t> acting </a:t>
            </a:r>
            <a:r>
              <a:rPr lang="en-US" dirty="0" err="1"/>
              <a:t>thiobarbiturate</a:t>
            </a:r>
            <a:endParaRPr lang="en-US" dirty="0"/>
          </a:p>
          <a:p>
            <a:pPr algn="l" rtl="0"/>
            <a:r>
              <a:rPr lang="en-US" dirty="0"/>
              <a:t>❏  most commonly used as an induction agent</a:t>
            </a:r>
          </a:p>
          <a:p>
            <a:pPr algn="l" rtl="0"/>
            <a:r>
              <a:rPr lang="en-US" dirty="0"/>
              <a:t>❏  prepared as a pale yellow 2.5% solution with pH 10.5 (alkaline)</a:t>
            </a:r>
          </a:p>
          <a:p>
            <a:pPr algn="l" rtl="0"/>
            <a:r>
              <a:rPr lang="en-US" dirty="0"/>
              <a:t>❏  after IV bolus, rapidly distributes to vessel rich organs (brain, liver, heart, kidney), thus </a:t>
            </a:r>
            <a:r>
              <a:rPr lang="en-US" dirty="0" smtClean="0"/>
              <a:t>achieves unconsciousness </a:t>
            </a:r>
            <a:r>
              <a:rPr lang="en-US" dirty="0"/>
              <a:t>in brain circulation time (approximately 30 seconds)</a:t>
            </a:r>
          </a:p>
          <a:p>
            <a:pPr algn="l" rtl="0"/>
            <a:r>
              <a:rPr lang="en-US" dirty="0"/>
              <a:t>❏  rapid redistribution from vessel rich tissues  to muscle and fat causes short lived </a:t>
            </a:r>
            <a:r>
              <a:rPr lang="en-US" dirty="0" smtClean="0"/>
              <a:t>effect (approximately </a:t>
            </a:r>
            <a:r>
              <a:rPr lang="en-US" dirty="0"/>
              <a:t>5 minutes)</a:t>
            </a:r>
          </a:p>
          <a:p>
            <a:pPr algn="l" rtl="0"/>
            <a:r>
              <a:rPr lang="en-US" dirty="0"/>
              <a:t>❏  metabolism and elimination  occur at a slower rate (T1/2 =5-12 hrs), resulting in residual </a:t>
            </a:r>
            <a:r>
              <a:rPr lang="en-US" dirty="0" smtClean="0"/>
              <a:t>effects (usually </a:t>
            </a:r>
            <a:r>
              <a:rPr lang="en-US" dirty="0"/>
              <a:t>sedation) during post-anesthesia recovery which may last hours</a:t>
            </a:r>
          </a:p>
          <a:p>
            <a:pPr algn="l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❏  </a:t>
            </a:r>
            <a:r>
              <a:rPr lang="en-US" sz="3200" dirty="0" smtClean="0">
                <a:solidFill>
                  <a:srgbClr val="C00000"/>
                </a:solidFill>
              </a:rPr>
              <a:t>Effects of thiopental include:</a:t>
            </a:r>
          </a:p>
          <a:p>
            <a:r>
              <a:rPr lang="en-US" dirty="0" smtClean="0"/>
              <a:t>• Unconsciousness</a:t>
            </a:r>
          </a:p>
          <a:p>
            <a:r>
              <a:rPr lang="en-US" dirty="0" smtClean="0"/>
              <a:t>• Decreased cerebral metabolism and O2 requirements</a:t>
            </a:r>
          </a:p>
          <a:p>
            <a:r>
              <a:rPr lang="en-US" dirty="0" smtClean="0"/>
              <a:t>• Reduction  of cerebral blood flow  decrease in CO, BP, reflex tachycardia</a:t>
            </a:r>
          </a:p>
          <a:p>
            <a:r>
              <a:rPr lang="en-US" dirty="0" smtClean="0"/>
              <a:t>• Respiratory depression (apnea often occurs with bolus dose)</a:t>
            </a:r>
          </a:p>
          <a:p>
            <a:r>
              <a:rPr lang="en-US" dirty="0" smtClean="0"/>
              <a:t>❏  Thiopental has no analgesic properties and at low doses actually increases  the subjective feeling</a:t>
            </a:r>
          </a:p>
          <a:p>
            <a:r>
              <a:rPr lang="en-US" dirty="0" smtClean="0"/>
              <a:t>of pain (anti-analgesia)</a:t>
            </a:r>
          </a:p>
          <a:p>
            <a:r>
              <a:rPr lang="en-US" dirty="0" smtClean="0"/>
              <a:t>❏  No muscle relaxant properties.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610244"/>
          </a:xfrm>
        </p:spPr>
        <p:txBody>
          <a:bodyPr>
            <a:normAutofit fontScale="92500"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 Contraindications</a:t>
            </a:r>
          </a:p>
          <a:p>
            <a:r>
              <a:rPr lang="en-US" dirty="0" smtClean="0"/>
              <a:t>• lack of equipment for intubation and resuscitation</a:t>
            </a:r>
          </a:p>
          <a:p>
            <a:endParaRPr lang="en-US" dirty="0" smtClean="0"/>
          </a:p>
          <a:p>
            <a:r>
              <a:rPr lang="en-US" dirty="0" smtClean="0"/>
              <a:t>• potential difficult intubation</a:t>
            </a:r>
          </a:p>
          <a:p>
            <a:endParaRPr lang="en-US" dirty="0" smtClean="0"/>
          </a:p>
          <a:p>
            <a:r>
              <a:rPr lang="en-US" dirty="0" smtClean="0"/>
              <a:t>• hypersensitivity</a:t>
            </a:r>
          </a:p>
          <a:p>
            <a:endParaRPr lang="en-US" dirty="0" smtClean="0"/>
          </a:p>
          <a:p>
            <a:r>
              <a:rPr lang="en-US" dirty="0" smtClean="0"/>
              <a:t>• untreated </a:t>
            </a:r>
            <a:r>
              <a:rPr lang="en-US" dirty="0" err="1" smtClean="0"/>
              <a:t>hypovolemia</a:t>
            </a:r>
            <a:r>
              <a:rPr lang="en-US" dirty="0" smtClean="0"/>
              <a:t>, hypotension, shock-like states</a:t>
            </a:r>
          </a:p>
          <a:p>
            <a:endParaRPr lang="en-US" dirty="0" smtClean="0"/>
          </a:p>
          <a:p>
            <a:r>
              <a:rPr lang="en-US" dirty="0" smtClean="0"/>
              <a:t>• cardiac failure</a:t>
            </a:r>
          </a:p>
          <a:p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err="1" smtClean="0"/>
              <a:t>porphyria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sz="3900" b="1" dirty="0" err="1">
                <a:solidFill>
                  <a:srgbClr val="C00000"/>
                </a:solidFill>
              </a:rPr>
              <a:t>Propofol</a:t>
            </a:r>
            <a:r>
              <a:rPr lang="en-US" sz="3900" b="1" dirty="0">
                <a:solidFill>
                  <a:srgbClr val="C00000"/>
                </a:solidFill>
              </a:rPr>
              <a:t> (</a:t>
            </a:r>
            <a:r>
              <a:rPr lang="en-US" sz="3900" b="1" dirty="0" err="1">
                <a:solidFill>
                  <a:srgbClr val="C00000"/>
                </a:solidFill>
              </a:rPr>
              <a:t>Diprivan</a:t>
            </a:r>
            <a:r>
              <a:rPr lang="en-US" sz="3900" b="1" dirty="0">
                <a:solidFill>
                  <a:srgbClr val="C00000"/>
                </a:solidFill>
              </a:rPr>
              <a:t>)</a:t>
            </a:r>
          </a:p>
          <a:p>
            <a:pPr algn="l" rtl="0"/>
            <a:r>
              <a:rPr lang="en-US" dirty="0"/>
              <a:t>❏  unique agent in its own class (an alkyl phenol)</a:t>
            </a:r>
          </a:p>
          <a:p>
            <a:pPr algn="l" rtl="0"/>
            <a:r>
              <a:rPr lang="en-US" dirty="0"/>
              <a:t>❏  used for induction and/or maintenance of anesthesia</a:t>
            </a:r>
          </a:p>
          <a:p>
            <a:pPr algn="l" rtl="0"/>
            <a:r>
              <a:rPr lang="en-US" dirty="0"/>
              <a:t>❏  thick white soybean-based solution</a:t>
            </a:r>
          </a:p>
          <a:p>
            <a:pPr algn="l" rtl="0"/>
            <a:r>
              <a:rPr lang="en-US" dirty="0"/>
              <a:t>❏  pharmacological effects similar to that of thiopental; thus similar contraindications but is safe </a:t>
            </a:r>
            <a:r>
              <a:rPr lang="en-US" dirty="0" smtClean="0"/>
              <a:t>for  </a:t>
            </a:r>
            <a:r>
              <a:rPr lang="en-US" dirty="0" err="1" smtClean="0"/>
              <a:t>porphyria</a:t>
            </a:r>
            <a:r>
              <a:rPr lang="en-US" dirty="0" smtClean="0"/>
              <a:t> patients.</a:t>
            </a:r>
            <a:endParaRPr lang="en-US" dirty="0"/>
          </a:p>
          <a:p>
            <a:pPr algn="l" rtl="0"/>
            <a:r>
              <a:rPr lang="en-US" dirty="0"/>
              <a:t>❏  metabolism and elimination  much more rapid due to increased rate of liver metabolism </a:t>
            </a:r>
            <a:r>
              <a:rPr lang="en-US" dirty="0" smtClean="0"/>
              <a:t>compared to </a:t>
            </a:r>
            <a:r>
              <a:rPr lang="en-US" dirty="0"/>
              <a:t>thiopental</a:t>
            </a:r>
          </a:p>
          <a:p>
            <a:pPr algn="l" rtl="0"/>
            <a:r>
              <a:rPr lang="en-US" dirty="0"/>
              <a:t>❏  less residual sedative effect, patient recovers sooner (T1/2 = 0.9 hr), thus popular  for out patient surgery</a:t>
            </a:r>
          </a:p>
          <a:p>
            <a:pPr algn="l" rtl="0"/>
            <a:r>
              <a:rPr lang="en-US" dirty="0"/>
              <a:t>since reduces post-anesthesia recovery time; decreased incidence of nausea and </a:t>
            </a:r>
            <a:r>
              <a:rPr lang="en-US" dirty="0" smtClean="0"/>
              <a:t>vomiting  </a:t>
            </a:r>
            <a:r>
              <a:rPr lang="en-US" dirty="0"/>
              <a:t>more suited for continuous  infusion than STP due to rapid elimination</a:t>
            </a:r>
          </a:p>
          <a:p>
            <a:pPr algn="l" rtl="0"/>
            <a:r>
              <a:rPr lang="en-US" dirty="0"/>
              <a:t>❏  more expensive</a:t>
            </a:r>
          </a:p>
          <a:p>
            <a:pPr algn="l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sz="3300" b="1" dirty="0">
                <a:solidFill>
                  <a:srgbClr val="C00000"/>
                </a:solidFill>
              </a:rPr>
              <a:t>Benzodiazepines (e.g. diazepam, </a:t>
            </a:r>
            <a:r>
              <a:rPr lang="en-US" sz="3300" b="1" dirty="0" err="1">
                <a:solidFill>
                  <a:srgbClr val="C00000"/>
                </a:solidFill>
              </a:rPr>
              <a:t>midazolam</a:t>
            </a:r>
            <a:r>
              <a:rPr lang="en-US" sz="3300" b="1" dirty="0">
                <a:solidFill>
                  <a:srgbClr val="C00000"/>
                </a:solidFill>
              </a:rPr>
              <a:t>, </a:t>
            </a:r>
            <a:r>
              <a:rPr lang="en-US" sz="3300" b="1" dirty="0" err="1">
                <a:solidFill>
                  <a:srgbClr val="C00000"/>
                </a:solidFill>
              </a:rPr>
              <a:t>lorazepam</a:t>
            </a:r>
            <a:r>
              <a:rPr lang="en-US" sz="3300" b="1" dirty="0"/>
              <a:t>)</a:t>
            </a:r>
          </a:p>
          <a:p>
            <a:pPr algn="l" rtl="0"/>
            <a:r>
              <a:rPr lang="en-US" dirty="0"/>
              <a:t>❏  </a:t>
            </a:r>
            <a:r>
              <a:rPr lang="en-US" dirty="0" smtClean="0"/>
              <a:t>Also </a:t>
            </a:r>
            <a:r>
              <a:rPr lang="en-US" dirty="0"/>
              <a:t>known as the minor tranquilizers</a:t>
            </a:r>
          </a:p>
          <a:p>
            <a:pPr algn="l" rtl="0"/>
            <a:r>
              <a:rPr lang="en-US" dirty="0"/>
              <a:t>❏  </a:t>
            </a:r>
            <a:r>
              <a:rPr lang="en-US" dirty="0" smtClean="0"/>
              <a:t>Used </a:t>
            </a:r>
            <a:r>
              <a:rPr lang="en-US" dirty="0"/>
              <a:t>as a premedication prior to induction or as an induction agent in combination with other drugs</a:t>
            </a:r>
          </a:p>
          <a:p>
            <a:pPr algn="l" rtl="0"/>
            <a:r>
              <a:rPr lang="en-US" dirty="0"/>
              <a:t>❏  </a:t>
            </a:r>
            <a:r>
              <a:rPr lang="en-US" dirty="0" smtClean="0"/>
              <a:t>Oral </a:t>
            </a:r>
            <a:r>
              <a:rPr lang="en-US" dirty="0"/>
              <a:t>and </a:t>
            </a:r>
            <a:r>
              <a:rPr lang="en-US" dirty="0" err="1"/>
              <a:t>injectable</a:t>
            </a:r>
            <a:r>
              <a:rPr lang="en-US" dirty="0"/>
              <a:t> formulations available</a:t>
            </a:r>
          </a:p>
          <a:p>
            <a:pPr algn="l" rtl="0"/>
            <a:r>
              <a:rPr lang="en-US" dirty="0"/>
              <a:t>❏  </a:t>
            </a:r>
            <a:r>
              <a:rPr lang="en-US" dirty="0" smtClean="0"/>
              <a:t>Act </a:t>
            </a:r>
            <a:r>
              <a:rPr lang="en-US" dirty="0"/>
              <a:t>on specific brain (GABA) receptors to produce selective anti-anxiety and sedative </a:t>
            </a:r>
            <a:r>
              <a:rPr lang="en-US" dirty="0" smtClean="0"/>
              <a:t>effects; in </a:t>
            </a:r>
            <a:r>
              <a:rPr lang="en-US" dirty="0"/>
              <a:t>correct doses,  causes only slight depression of CVS and respiratory systems</a:t>
            </a:r>
          </a:p>
          <a:p>
            <a:pPr algn="l" rtl="0"/>
            <a:r>
              <a:rPr lang="en-US" dirty="0"/>
              <a:t>❏  </a:t>
            </a:r>
            <a:r>
              <a:rPr lang="en-US" dirty="0" smtClean="0"/>
              <a:t>Onset </a:t>
            </a:r>
            <a:r>
              <a:rPr lang="en-US" dirty="0"/>
              <a:t>less than 5 minutes if given IV</a:t>
            </a:r>
          </a:p>
          <a:p>
            <a:pPr algn="l" rtl="0"/>
            <a:r>
              <a:rPr lang="en-US" dirty="0"/>
              <a:t>❏  </a:t>
            </a:r>
            <a:r>
              <a:rPr lang="en-US" dirty="0" smtClean="0"/>
              <a:t>Duration </a:t>
            </a:r>
            <a:r>
              <a:rPr lang="en-US" dirty="0"/>
              <a:t>of action long but variable/somewhat unpredictable</a:t>
            </a:r>
          </a:p>
          <a:p>
            <a:pPr algn="l" rtl="0"/>
            <a:r>
              <a:rPr lang="en-US" dirty="0"/>
              <a:t>❏  </a:t>
            </a:r>
            <a:r>
              <a:rPr lang="en-US" dirty="0" smtClean="0"/>
              <a:t>Benzodiazepine </a:t>
            </a:r>
            <a:r>
              <a:rPr lang="en-US" dirty="0"/>
              <a:t>antagonist </a:t>
            </a:r>
            <a:r>
              <a:rPr lang="en-US" dirty="0" err="1"/>
              <a:t>flumazenil</a:t>
            </a:r>
            <a:r>
              <a:rPr lang="en-US" dirty="0"/>
              <a:t> (</a:t>
            </a:r>
            <a:r>
              <a:rPr lang="en-US" dirty="0" err="1" smtClean="0"/>
              <a:t>Anexate</a:t>
            </a:r>
            <a:r>
              <a:rPr lang="en-US" dirty="0" smtClean="0"/>
              <a:t>) competitive inhibition does </a:t>
            </a:r>
            <a:r>
              <a:rPr lang="en-US" dirty="0"/>
              <a:t>not affect benzodiazepine metabolism, therefore once effects of reversal wear off, sedation may return</a:t>
            </a:r>
          </a:p>
          <a:p>
            <a:pPr algn="l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423</TotalTime>
  <Words>2002</Words>
  <Application>Microsoft Office PowerPoint</Application>
  <PresentationFormat>On-screen Show (4:3)</PresentationFormat>
  <Paragraphs>271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Technique - General Anesthesia</vt:lpstr>
      <vt:lpstr>Technique- GA (cont.)</vt:lpstr>
      <vt:lpstr>Technique- GA (cont.)</vt:lpstr>
      <vt:lpstr>Technique- GA (cont.)</vt:lpstr>
      <vt:lpstr>Slide 31</vt:lpstr>
      <vt:lpstr>General Anesthesia  Complications and Management</vt:lpstr>
      <vt:lpstr>General Anesthesia Complication and Management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GENERAL ANESTHETIC AGENTS  </dc:title>
  <dc:creator>Dr.Ahmed</dc:creator>
  <cp:lastModifiedBy>ksupy</cp:lastModifiedBy>
  <cp:revision>112</cp:revision>
  <dcterms:created xsi:type="dcterms:W3CDTF">2010-05-05T10:34:31Z</dcterms:created>
  <dcterms:modified xsi:type="dcterms:W3CDTF">2012-05-29T08:04:26Z</dcterms:modified>
</cp:coreProperties>
</file>