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84" r:id="rId6"/>
    <p:sldId id="285" r:id="rId7"/>
    <p:sldId id="286" r:id="rId8"/>
    <p:sldId id="260" r:id="rId9"/>
    <p:sldId id="261" r:id="rId10"/>
    <p:sldId id="262" r:id="rId11"/>
    <p:sldId id="287" r:id="rId12"/>
    <p:sldId id="290" r:id="rId13"/>
    <p:sldId id="291" r:id="rId14"/>
    <p:sldId id="292" r:id="rId15"/>
    <p:sldId id="293" r:id="rId16"/>
    <p:sldId id="288" r:id="rId17"/>
    <p:sldId id="289" r:id="rId18"/>
    <p:sldId id="263" r:id="rId19"/>
    <p:sldId id="264" r:id="rId20"/>
    <p:sldId id="294" r:id="rId21"/>
    <p:sldId id="296" r:id="rId22"/>
    <p:sldId id="295" r:id="rId23"/>
    <p:sldId id="297" r:id="rId24"/>
    <p:sldId id="265" r:id="rId25"/>
    <p:sldId id="298" r:id="rId26"/>
    <p:sldId id="266" r:id="rId27"/>
    <p:sldId id="267" r:id="rId28"/>
    <p:sldId id="268" r:id="rId29"/>
    <p:sldId id="269" r:id="rId30"/>
    <p:sldId id="299" r:id="rId31"/>
    <p:sldId id="300" r:id="rId32"/>
    <p:sldId id="301" r:id="rId33"/>
    <p:sldId id="302" r:id="rId34"/>
    <p:sldId id="303" r:id="rId35"/>
    <p:sldId id="270" r:id="rId36"/>
    <p:sldId id="271" r:id="rId37"/>
    <p:sldId id="304" r:id="rId38"/>
    <p:sldId id="305" r:id="rId39"/>
    <p:sldId id="306" r:id="rId40"/>
    <p:sldId id="282" r:id="rId41"/>
    <p:sldId id="307" r:id="rId42"/>
    <p:sldId id="272" r:id="rId43"/>
    <p:sldId id="273" r:id="rId44"/>
    <p:sldId id="308" r:id="rId45"/>
    <p:sldId id="309" r:id="rId46"/>
    <p:sldId id="274" r:id="rId47"/>
    <p:sldId id="275" r:id="rId48"/>
    <p:sldId id="276" r:id="rId49"/>
    <p:sldId id="310" r:id="rId50"/>
    <p:sldId id="277" r:id="rId51"/>
    <p:sldId id="311" r:id="rId52"/>
    <p:sldId id="312" r:id="rId53"/>
    <p:sldId id="313" r:id="rId54"/>
    <p:sldId id="278" r:id="rId55"/>
    <p:sldId id="283" r:id="rId56"/>
    <p:sldId id="314" r:id="rId57"/>
    <p:sldId id="279" r:id="rId58"/>
    <p:sldId id="280" r:id="rId59"/>
    <p:sldId id="28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2EDD6-9A72-4F7E-A02E-1C06D28D8ED8}" type="datetimeFigureOut">
              <a:rPr lang="en-US" smtClean="0"/>
              <a:pPr/>
              <a:t>5/4/2010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B8BF9-69F5-47E2-991B-87466753A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18FE-BE02-40A6-97A7-D92C00D40C98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2A9B-A91C-4E73-AF0E-C7F1C45C570C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77E2-090D-496C-8E02-C6ECAE572320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C153-4667-4220-9358-30538295CCD3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030A-179F-4C24-AAC0-0CAB8EC8BDCF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F9CE-996D-44BF-BC77-D1763ED370E2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798B-47AC-4400-A97F-6B16BD1DADDE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7321-7F82-4402-8571-A82C27AE03A2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8C8B-D24A-4F80-8CA2-1F6E8A06DB6E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7A0B1-1695-4ECB-9D7B-47BDC2054F6D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CF9EC-1958-4057-ACFE-0D3285CFFD50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7848C-0CC0-4224-8BE7-52D82FFB0771}" type="datetime1">
              <a:rPr lang="en-US" smtClean="0"/>
              <a:pPr/>
              <a:t>5/4/2010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21D34-B8A0-498F-A850-BA9DA492C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r>
              <a:rPr lang="en-US" sz="4000" b="1" dirty="0" smtClean="0">
                <a:latin typeface="Arial Black" pitchFamily="34" charset="0"/>
              </a:rPr>
              <a:t>Dermatologic Emergencies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latin typeface="Algerian" pitchFamily="82" charset="0"/>
              </a:rPr>
              <a:t>Prof. </a:t>
            </a:r>
            <a:r>
              <a:rPr lang="en-US" dirty="0" err="1" smtClean="0">
                <a:latin typeface="Algerian" pitchFamily="82" charset="0"/>
              </a:rPr>
              <a:t>Marwan</a:t>
            </a:r>
            <a:r>
              <a:rPr lang="en-US" dirty="0" smtClean="0">
                <a:latin typeface="Algerian" pitchFamily="82" charset="0"/>
              </a:rPr>
              <a:t> Al </a:t>
            </a:r>
            <a:r>
              <a:rPr lang="en-US" dirty="0" err="1" smtClean="0">
                <a:latin typeface="Algerian" pitchFamily="82" charset="0"/>
              </a:rPr>
              <a:t>Khawajah</a:t>
            </a:r>
            <a:endParaRPr lang="en-US" dirty="0" smtClean="0">
              <a:latin typeface="Algerian" pitchFamily="82" charset="0"/>
            </a:endParaRPr>
          </a:p>
          <a:p>
            <a:r>
              <a:rPr lang="en-US" dirty="0" smtClean="0">
                <a:latin typeface="Algerian" pitchFamily="82" charset="0"/>
              </a:rPr>
              <a:t>College of Medicine</a:t>
            </a:r>
          </a:p>
          <a:p>
            <a:r>
              <a:rPr lang="en-US" dirty="0" smtClean="0">
                <a:latin typeface="Algerian" pitchFamily="82" charset="0"/>
              </a:rPr>
              <a:t>King Saud University.</a:t>
            </a:r>
            <a:endParaRPr lang="en-US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II 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Purpura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Bleeding into the skin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petechiae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purpura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Echymoses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Caused by pathology: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- Inside blood vessel (disorders of coagulation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 - Of blood vessel walls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Vasculities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 – Outside blood vessels (affecting supporting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stroma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aging, drugs,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C, deficiency,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amyloidosis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3867" y="0"/>
            <a:ext cx="7777223" cy="69097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773268"/>
            <a:ext cx="9144032" cy="54418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5820" y="-42096"/>
            <a:ext cx="5175072" cy="69000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41" y="142852"/>
            <a:ext cx="9145441" cy="65324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-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-24"/>
            <a:ext cx="5214974" cy="69188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--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7---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717" y="428628"/>
            <a:ext cx="9155749" cy="60722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571480"/>
            <a:ext cx="8572560" cy="6000792"/>
          </a:xfrm>
        </p:spPr>
        <p:txBody>
          <a:bodyPr>
            <a:normAutofit fontScale="77500" lnSpcReduction="20000"/>
          </a:bodyPr>
          <a:lstStyle/>
          <a:p>
            <a:r>
              <a:rPr lang="en-US" sz="5700" b="1" dirty="0" err="1" smtClean="0">
                <a:latin typeface="Times New Roman" pitchFamily="18" charset="0"/>
                <a:cs typeface="Times New Roman" pitchFamily="18" charset="0"/>
              </a:rPr>
              <a:t>Vasculitis</a:t>
            </a:r>
            <a:endParaRPr lang="en-US" sz="5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Inflammation of blood vessels characterized by the alteration or destruction of the vessel wall. Usually a generalized systemic disease</a:t>
            </a: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Several classification:				small</a:t>
            </a: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-according to size of blood vessel 		medium, 								large</a:t>
            </a: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					    Lymphocytic</a:t>
            </a: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-according to type of cell involved,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Neutrophilic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							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granulomatous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according to etiology</a:t>
            </a:r>
          </a:p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others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86446" y="3286124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786446" y="2857496"/>
            <a:ext cx="100013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786446" y="3286124"/>
            <a:ext cx="100013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29322" y="4572008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5929322" y="4214818"/>
            <a:ext cx="35719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5893603" y="4607727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pPr algn="l"/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Lymphocytic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vasculitis</a:t>
            </a:r>
            <a:endParaRPr lang="en-US" sz="4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Chillblains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Lupus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erythematosus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Nodosum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Pityriasis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Lichenoides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Pigmented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purpura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Definition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Emergency is ---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Acute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Unexpected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Dangerous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Requires quick action.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3" y="52984"/>
            <a:ext cx="9144033" cy="67422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9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357190"/>
            <a:ext cx="9108310" cy="60722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9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1708" y="1571612"/>
            <a:ext cx="9185740" cy="40216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9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33" cy="6858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Polymorphonuclear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                        (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Leukocytoclastic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Vasculitis</a:t>
            </a:r>
            <a:endParaRPr lang="en-US" sz="4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Characterized by PMN in the vessels walls,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fibrinoid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necrosis of blood vessels, nuclear dust,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exocytoses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erythrocytes. 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Due to immune complexes deposition in the walls of capillaries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venules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082" y="357166"/>
            <a:ext cx="9188081" cy="61253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5200" u="sng" dirty="0" smtClean="0">
                <a:latin typeface="Times New Roman" pitchFamily="18" charset="0"/>
                <a:cs typeface="Times New Roman" pitchFamily="18" charset="0"/>
              </a:rPr>
              <a:t>Causes:</a:t>
            </a:r>
          </a:p>
          <a:p>
            <a:pPr algn="l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Infection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Streptococci, influenza V., hepatitis A,B,C, CMV, HIV,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mycobacteria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Drugs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Aspirin, penicillin,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sulphonamides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Immunization, oral contraceptives, B-blockers,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Thiazides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Phenytoin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phenothiazines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allopurinol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others.</a:t>
            </a:r>
          </a:p>
          <a:p>
            <a:pPr algn="l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Malignancies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Leukemia, Lymphoma, MM</a:t>
            </a:r>
          </a:p>
          <a:p>
            <a:pPr algn="l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Miscellaneous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Collagen autoimmune diseases,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Behcet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dis. Ulcerative colitis, Bowel bypass syndrome, Primary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biliary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cirrhosis, hemolytic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anaemia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mixed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cryoglobulinemia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Hypergamumaglobulinemia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Cystic fibrosis.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Idiopathic: Variable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Clinical Findings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Highly variable, but symmetrical and the legs are most heavily involved.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Classic presentation is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painfull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palpable,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purpuric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non-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blanchable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papules and plaques.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Typical color changes of a resolving bruise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macular, nodular,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urticarial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ulcerative and necrotic.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Possible systemic involvement include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arthralgias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hematuria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gastrointestinal bleeding pulmonary hemorrhage, and CNS disease.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Management.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Skin biopsy 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Laboratory work-up to exclude other causes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purpura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for internal involvement.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Remove possible triggers and treat underlying disorders.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Bed rest, elevation of the legs, and compression bandaging Topical/systemic corticosteroids,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Dapsone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Colchicine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III –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Diseases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Blisters are circumscribed fluid filled skin lesions. 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Burns,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impetigo, herpes simplex and zoster, severe contact dermatitis and insect bites are common examples.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Skin diseases presenting mainly with blisters are relatively rare but may be fatal 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autoimmune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mechanobullous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diseases.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Alarming Morphological patterns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Urticaria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Angioderma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Purpura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Echymosis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 Sloughing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Necrosis / Gangrene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Erythroderma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101" y="0"/>
            <a:ext cx="5860981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4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-1"/>
            <a:ext cx="4357718" cy="69363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4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624" y="103120"/>
            <a:ext cx="8858280" cy="66437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4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0"/>
            <a:ext cx="5357850" cy="69489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4-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793" y="169356"/>
            <a:ext cx="8821681" cy="65008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Blisters are either intra-epidermal 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subepidermal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Accurate diagnosis requires: H and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histopathological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staining,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immunoflorescence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electron microscopy, and genetic studies.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3900" b="1" dirty="0" err="1" smtClean="0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9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Caused by auto-antibodies against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desmocollins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desmogliens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of the epidermis (circulating and fixed)</a:t>
            </a:r>
          </a:p>
          <a:p>
            <a:pPr algn="l"/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4 main varieties: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Vegetans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folioceous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Erythematosus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Flaccid blisters and shallow erosions of skin and mucous membranes are the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wholemark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of the disease</a:t>
            </a:r>
          </a:p>
          <a:p>
            <a:pPr algn="l"/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Secondary infection, fluid and electrolyte disturbance are common and potentially life-threatening complications.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39732"/>
            <a:ext cx="7286676" cy="67643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6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7261" y="3054"/>
            <a:ext cx="4820755" cy="68549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6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0"/>
            <a:ext cx="7164506" cy="68829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 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Urticaria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Angioedema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Transient swellings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due to vasodilatation and fluid exudation. Manifest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weals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that develop rapidly and clear within hours.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be life threatening esp. when associated 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angioedema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the larynx.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take years to resolve.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Direct and indirect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complement of the epidermal intercellular substance is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pathognomonic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" y="0"/>
            <a:ext cx="9143999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Management: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Systemic Steroids 1- 2 mg / kg/day body weight A maintenance dose is usually necessary possibly for life, to prevent recurrences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Azathioprine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cyclophosphamide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mycophenolate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mofetic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cyclosporin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Plasmopheresis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 intravenous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immunoglobulins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Topical therapy for protecting raw areas and decreasing secondary infection 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Symptomatic management as in burns.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pPr algn="l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Pemphigoid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Caused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autoantibodies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against BP1 and 2 antigens of the Lamina Lucida of the basement membrane. Itchy large tense blisters on an inflamed base in patients aged 60 and older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Upper arms and thighs. Oral lesions are less frequent than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7097" y="29774"/>
            <a:ext cx="5428109" cy="67568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19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5479" y="0"/>
            <a:ext cx="7018421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pPr algn="l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Management: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blisters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Immunoglobulins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complement are deposited in a linear band along the basement membrane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Systemic steroids 0.5 – 0.75 mg /kg/day 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possible to discontinue treatment after 2-3 years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dapsone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50- 150 mg 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Less morbidity / mortality than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pemphigus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Multiforme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– Stevens-Johnson – TEN Spectrum</a:t>
            </a:r>
          </a:p>
          <a:p>
            <a:pPr algn="l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 is 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cutaneous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reaction pattern to several provoking stimuli including herpes simplex, bacterial infection and drugs. May be idiopathic.</a:t>
            </a:r>
          </a:p>
          <a:p>
            <a:pPr algn="l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(cf. SSSS)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9144000" cy="47370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4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8858312" cy="69268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Clinical Findings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Target (iris – like) lesions involve the hands and feet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lesions of EM with severe involvement of the eyes and other mucosal surfaces is termed Stevens-Johnson Syndrome. When accompanied with extensive sloughing (shedding) of epidermis it is TEN (Toxic epidermal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necrolysis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blisters form at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dermo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-epidermal junction with necrosis of the overlying epidermis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8665175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23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404814"/>
            <a:ext cx="9144031" cy="60960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23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404813"/>
            <a:ext cx="9144032" cy="60960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Treated Like burns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Systemic steroids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immunoglobulins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controversial 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Sepsis is a major cause of mortality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Meticulous care of the eyes is essential to avoid blindness.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 lnSpcReduction="10000"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Erythroderma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Involvement of more than 90% of skin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scaling (exfoliation) 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complicate some skin diseases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Psoriasis, atopic eczema and mycosis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fungoides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Other causes include drugs and malignancies Also idiopathic.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68" y="0"/>
            <a:ext cx="5143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/>
          </a:bodyPr>
          <a:lstStyle/>
          <a:p>
            <a:pPr algn="l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erythroderma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caused by drugs and is potentially fatal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Erythroderma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has profound effects on the entire body.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poikilothermia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fluid and electrolyte imbalance, high output cardiac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failure,increased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basal metabolic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rate,hypoproteinemia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anemia due to reduced levels of iron, folic acid and other vitamins, endocrine, hepatic and renal complications, effects on hair and nails.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pPr algn="l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Histopathology is not always helpful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History and physical examination for clues are important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Chest X ray,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immunoelectrophoresis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CT scans and bone marrow aspiration</a:t>
            </a:r>
          </a:p>
          <a:p>
            <a:pPr algn="l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857232"/>
            <a:ext cx="8072494" cy="557216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 is supportive, including fluid restoration,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parenteral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nutrition and temperature control. 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 aware of signs of sepsis, renal and cardiac failure.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4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7546" y="-4960"/>
            <a:ext cx="5327660" cy="68629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4--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1078"/>
            <a:ext cx="8558653" cy="68469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1D34-B8A0-498F-A850-BA9DA492C8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pPr algn="l"/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Causes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cases are idiopathic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Drugs and food additives  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cantact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urticaria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Infections and infestations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Autoimmune disease (SLE,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Thyrotoxicosis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Paraneoplastic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Hereditary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angio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-edema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857232"/>
            <a:ext cx="8072494" cy="5572164"/>
          </a:xfrm>
        </p:spPr>
        <p:txBody>
          <a:bodyPr/>
          <a:lstStyle/>
          <a:p>
            <a:pPr algn="l"/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Management</a:t>
            </a:r>
            <a:endParaRPr lang="en-US" sz="48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Investigation is only warranted if more than 6 months duration esp. if antihistamine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resistent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Non-Sedating H1 antihistamines/ combination of antihistamine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Subcutaneous adrenalin as a life-saving measure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Elimination diets,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dapsone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cyclosporin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A, PUVA, Oral steroids.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366</TotalTime>
  <Words>1101</Words>
  <Application>Microsoft Office PowerPoint</Application>
  <PresentationFormat>On-screen Show (4:3)</PresentationFormat>
  <Paragraphs>167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Theme1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Mr. Abubaker</dc:creator>
  <cp:lastModifiedBy>marwaja</cp:lastModifiedBy>
  <cp:revision>33</cp:revision>
  <dcterms:created xsi:type="dcterms:W3CDTF">2010-05-02T05:03:09Z</dcterms:created>
  <dcterms:modified xsi:type="dcterms:W3CDTF">2010-05-04T14:56:46Z</dcterms:modified>
</cp:coreProperties>
</file>