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9" r:id="rId2"/>
    <p:sldId id="269" r:id="rId3"/>
    <p:sldId id="257" r:id="rId4"/>
    <p:sldId id="259" r:id="rId5"/>
    <p:sldId id="260" r:id="rId6"/>
    <p:sldId id="296" r:id="rId7"/>
    <p:sldId id="268" r:id="rId8"/>
    <p:sldId id="298" r:id="rId9"/>
    <p:sldId id="312" r:id="rId10"/>
    <p:sldId id="313" r:id="rId11"/>
    <p:sldId id="315" r:id="rId12"/>
    <p:sldId id="270" r:id="rId13"/>
    <p:sldId id="262" r:id="rId14"/>
    <p:sldId id="280" r:id="rId15"/>
    <p:sldId id="281" r:id="rId16"/>
    <p:sldId id="271" r:id="rId17"/>
    <p:sldId id="256" r:id="rId18"/>
    <p:sldId id="265" r:id="rId19"/>
    <p:sldId id="267" r:id="rId20"/>
    <p:sldId id="273" r:id="rId21"/>
    <p:sldId id="274" r:id="rId22"/>
    <p:sldId id="261" r:id="rId23"/>
    <p:sldId id="283" r:id="rId24"/>
    <p:sldId id="284" r:id="rId25"/>
    <p:sldId id="285" r:id="rId26"/>
    <p:sldId id="286" r:id="rId27"/>
    <p:sldId id="297" r:id="rId28"/>
    <p:sldId id="266" r:id="rId29"/>
    <p:sldId id="272" r:id="rId30"/>
    <p:sldId id="282" r:id="rId31"/>
    <p:sldId id="310" r:id="rId32"/>
    <p:sldId id="263" r:id="rId33"/>
    <p:sldId id="275" r:id="rId34"/>
    <p:sldId id="276" r:id="rId35"/>
    <p:sldId id="277" r:id="rId36"/>
    <p:sldId id="287" r:id="rId37"/>
    <p:sldId id="288" r:id="rId38"/>
    <p:sldId id="299" r:id="rId39"/>
    <p:sldId id="316" r:id="rId40"/>
    <p:sldId id="317" r:id="rId41"/>
    <p:sldId id="279" r:id="rId42"/>
    <p:sldId id="290" r:id="rId43"/>
    <p:sldId id="291" r:id="rId44"/>
    <p:sldId id="294" r:id="rId45"/>
    <p:sldId id="295" r:id="rId46"/>
    <p:sldId id="300" r:id="rId47"/>
    <p:sldId id="292" r:id="rId48"/>
    <p:sldId id="293" r:id="rId49"/>
    <p:sldId id="278" r:id="rId50"/>
    <p:sldId id="301" r:id="rId51"/>
    <p:sldId id="303" r:id="rId52"/>
    <p:sldId id="302" r:id="rId53"/>
    <p:sldId id="304" r:id="rId54"/>
    <p:sldId id="305" r:id="rId55"/>
    <p:sldId id="306" r:id="rId56"/>
    <p:sldId id="318" r:id="rId57"/>
    <p:sldId id="307" r:id="rId58"/>
    <p:sldId id="309" r:id="rId59"/>
    <p:sldId id="289" r:id="rId60"/>
    <p:sldId id="320" r:id="rId61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>
      <p:cViewPr varScale="1">
        <p:scale>
          <a:sx n="71" d="100"/>
          <a:sy n="71" d="100"/>
        </p:scale>
        <p:origin x="-112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DA13-6E34-4192-A6AE-92130354A267}" type="datetimeFigureOut">
              <a:rPr lang="ar-SA" smtClean="0"/>
              <a:t>26/05/1433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5F27-31B6-499D-B898-5C1B591FAE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69388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DA13-6E34-4192-A6AE-92130354A267}" type="datetimeFigureOut">
              <a:rPr lang="ar-SA" smtClean="0"/>
              <a:t>26/05/1433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5F27-31B6-499D-B898-5C1B591FAE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6797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DA13-6E34-4192-A6AE-92130354A267}" type="datetimeFigureOut">
              <a:rPr lang="ar-SA" smtClean="0"/>
              <a:t>26/05/1433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5F27-31B6-499D-B898-5C1B591FAE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4593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DA13-6E34-4192-A6AE-92130354A267}" type="datetimeFigureOut">
              <a:rPr lang="ar-SA" smtClean="0"/>
              <a:t>26/05/1433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5F27-31B6-499D-B898-5C1B591FAE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046858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DA13-6E34-4192-A6AE-92130354A267}" type="datetimeFigureOut">
              <a:rPr lang="ar-SA" smtClean="0"/>
              <a:t>26/05/1433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5F27-31B6-499D-B898-5C1B591FAE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4694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DA13-6E34-4192-A6AE-92130354A267}" type="datetimeFigureOut">
              <a:rPr lang="ar-SA" smtClean="0"/>
              <a:t>26/05/1433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5F27-31B6-499D-B898-5C1B591FAE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16054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DA13-6E34-4192-A6AE-92130354A267}" type="datetimeFigureOut">
              <a:rPr lang="ar-SA" smtClean="0"/>
              <a:t>26/05/1433</a:t>
            </a:fld>
            <a:endParaRPr lang="ar-S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5F27-31B6-499D-B898-5C1B591FAE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7034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DA13-6E34-4192-A6AE-92130354A267}" type="datetimeFigureOut">
              <a:rPr lang="ar-SA" smtClean="0"/>
              <a:t>26/05/1433</a:t>
            </a:fld>
            <a:endParaRPr lang="ar-S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5F27-31B6-499D-B898-5C1B591FAE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7808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DA13-6E34-4192-A6AE-92130354A267}" type="datetimeFigureOut">
              <a:rPr lang="ar-SA" smtClean="0"/>
              <a:t>26/05/1433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5F27-31B6-499D-B898-5C1B591FAE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0707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DA13-6E34-4192-A6AE-92130354A267}" type="datetimeFigureOut">
              <a:rPr lang="ar-SA" smtClean="0"/>
              <a:t>26/05/1433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5F27-31B6-499D-B898-5C1B591FAE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17878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9DA13-6E34-4192-A6AE-92130354A267}" type="datetimeFigureOut">
              <a:rPr lang="ar-SA" smtClean="0"/>
              <a:t>26/05/1433</a:t>
            </a:fld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25F27-31B6-499D-B898-5C1B591FAE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5609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ar-S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ar-S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39DA13-6E34-4192-A6AE-92130354A267}" type="datetimeFigureOut">
              <a:rPr lang="ar-SA" smtClean="0"/>
              <a:t>26/05/1433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25F27-31B6-499D-B898-5C1B591FAEBD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9064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7200" dirty="0" smtClean="0">
                <a:solidFill>
                  <a:srgbClr val="0070C0"/>
                </a:solidFill>
              </a:rPr>
              <a:t>BULLOUS DISEASES</a:t>
            </a:r>
            <a:endParaRPr lang="ar-SA" sz="7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0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/>
          <a:lstStyle/>
          <a:p>
            <a:pPr marL="0" indent="0" algn="l">
              <a:buNone/>
            </a:pPr>
            <a:r>
              <a:rPr lang="en-US" sz="6000" dirty="0" smtClean="0"/>
              <a:t>Light microscopy</a:t>
            </a:r>
          </a:p>
          <a:p>
            <a:pPr marL="0" indent="0" algn="l">
              <a:buNone/>
            </a:pPr>
            <a:r>
              <a:rPr lang="en-US" sz="4400" dirty="0" smtClean="0"/>
              <a:t>-inflammatory </a:t>
            </a:r>
            <a:r>
              <a:rPr lang="en-US" sz="4400" dirty="0" err="1" smtClean="0"/>
              <a:t>infilterate</a:t>
            </a:r>
            <a:endParaRPr lang="en-US" sz="4400" dirty="0" smtClean="0"/>
          </a:p>
          <a:p>
            <a:pPr marL="0" indent="0" algn="l">
              <a:buNone/>
            </a:pPr>
            <a:r>
              <a:rPr lang="en-US" sz="4400" dirty="0" smtClean="0"/>
              <a:t>-level of blister formation</a:t>
            </a:r>
          </a:p>
          <a:p>
            <a:pPr marL="0" indent="0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3565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00" lvl="8" indent="0" algn="l">
              <a:buNone/>
            </a:pPr>
            <a:r>
              <a:rPr lang="en-US" sz="3600" dirty="0" smtClean="0"/>
              <a:t>Immunofluorescence</a:t>
            </a:r>
          </a:p>
          <a:p>
            <a:pPr marL="0" indent="0" algn="l">
              <a:buNone/>
            </a:pPr>
            <a:r>
              <a:rPr lang="en-US" dirty="0" smtClean="0"/>
              <a:t>-tissue-bound antibodies(direct)</a:t>
            </a:r>
          </a:p>
          <a:p>
            <a:pPr marL="0" indent="0" algn="l">
              <a:buNone/>
            </a:pPr>
            <a:r>
              <a:rPr lang="en-US" dirty="0" smtClean="0"/>
              <a:t>-circulating antibodies(indirect)</a:t>
            </a:r>
          </a:p>
          <a:p>
            <a:pPr marL="0" indent="0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38502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Basement membrane zone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dirty="0" smtClean="0"/>
              <a:t>• Plasma membrane: </a:t>
            </a:r>
          </a:p>
          <a:p>
            <a:pPr marL="0" indent="0" algn="l">
              <a:buNone/>
            </a:pPr>
            <a:r>
              <a:rPr lang="en-US" dirty="0" smtClean="0"/>
              <a:t>basal keratinocyte</a:t>
            </a:r>
          </a:p>
          <a:p>
            <a:pPr marL="0" indent="0" algn="l">
              <a:buNone/>
            </a:pPr>
            <a:r>
              <a:rPr lang="en-US" dirty="0" err="1" smtClean="0"/>
              <a:t>hemidesmosome</a:t>
            </a:r>
            <a:endParaRPr lang="en-US" dirty="0" smtClean="0"/>
          </a:p>
          <a:p>
            <a:pPr marL="0" indent="0" algn="l">
              <a:buNone/>
            </a:pPr>
            <a:r>
              <a:rPr lang="en-US" dirty="0" smtClean="0"/>
              <a:t>• Lamina Lucida</a:t>
            </a:r>
          </a:p>
          <a:p>
            <a:pPr marL="0" indent="0" algn="l">
              <a:buNone/>
            </a:pPr>
            <a:r>
              <a:rPr lang="en-US" dirty="0" smtClean="0"/>
              <a:t>• Lamina </a:t>
            </a:r>
            <a:r>
              <a:rPr lang="en-US" dirty="0" err="1" smtClean="0"/>
              <a:t>Densa</a:t>
            </a:r>
            <a:endParaRPr lang="en-US" dirty="0" smtClean="0"/>
          </a:p>
          <a:p>
            <a:pPr marL="0" indent="0" algn="l">
              <a:buNone/>
            </a:pPr>
            <a:r>
              <a:rPr lang="en-US" dirty="0" smtClean="0"/>
              <a:t>– Type IV collagen</a:t>
            </a:r>
          </a:p>
          <a:p>
            <a:pPr marL="0" indent="0" algn="l">
              <a:buNone/>
            </a:pPr>
            <a:r>
              <a:rPr lang="en-US" dirty="0" smtClean="0"/>
              <a:t>• Anchoring fibrils</a:t>
            </a:r>
          </a:p>
          <a:p>
            <a:pPr marL="0" indent="0" algn="l">
              <a:buNone/>
            </a:pPr>
            <a:r>
              <a:rPr lang="en-US" dirty="0" smtClean="0"/>
              <a:t>– Type VII collagen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5346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49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PATHOPHYSIOLOGY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dirty="0" smtClean="0"/>
              <a:t>.The keratinocytes of the epidermis are tightly bound together by desmosomes .</a:t>
            </a:r>
          </a:p>
          <a:p>
            <a:pPr marL="0" indent="0" algn="l">
              <a:buNone/>
            </a:pPr>
            <a:r>
              <a:rPr lang="en-US" dirty="0" smtClean="0"/>
              <a:t>.Beneath the epidermis lies the BMZ, which is a </a:t>
            </a:r>
            <a:r>
              <a:rPr lang="en-US" dirty="0" err="1" smtClean="0"/>
              <a:t>specialised</a:t>
            </a:r>
            <a:r>
              <a:rPr lang="en-US" dirty="0" smtClean="0"/>
              <a:t> area of cell- extracellular matrix adhesion.</a:t>
            </a:r>
          </a:p>
          <a:p>
            <a:pPr marL="0" indent="0" algn="l">
              <a:buNone/>
            </a:pPr>
            <a:r>
              <a:rPr lang="en-US" dirty="0" smtClean="0"/>
              <a:t>.</a:t>
            </a:r>
            <a:r>
              <a:rPr lang="en-US" dirty="0" err="1" smtClean="0"/>
              <a:t>Specialised</a:t>
            </a:r>
            <a:r>
              <a:rPr lang="en-US" dirty="0" smtClean="0"/>
              <a:t> structures traversing this zone anchor the epidermis to the dermis.</a:t>
            </a:r>
          </a:p>
          <a:p>
            <a:pPr marL="0" indent="0" algn="l">
              <a:buNone/>
            </a:pPr>
            <a:r>
              <a:rPr lang="en-US" dirty="0" smtClean="0"/>
              <a:t>.These structures(matrix) comprises polysaccharides and proteins(including collagens) linked to form macromolecules(adhesion complex). </a:t>
            </a:r>
          </a:p>
          <a:p>
            <a:pPr marL="0" indent="0" algn="l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1842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228601"/>
            <a:ext cx="8991600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lvl="0" indent="-273050" algn="l" rtl="0" fontAlgn="base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itchFamily="18" charset="2"/>
              <a:buChar char=""/>
            </a:pPr>
            <a:r>
              <a:rPr lang="en-GB" sz="2600" dirty="0">
                <a:solidFill>
                  <a:prstClr val="black"/>
                </a:solidFill>
                <a:latin typeface="Trebuchet MS"/>
              </a:rPr>
              <a:t>If any of these specialised attachments are malformed, absent or damaged, </a:t>
            </a:r>
            <a:r>
              <a:rPr lang="en-GB" sz="2600" dirty="0" err="1">
                <a:solidFill>
                  <a:prstClr val="black"/>
                </a:solidFill>
                <a:latin typeface="Trebuchet MS"/>
              </a:rPr>
              <a:t>seperation</a:t>
            </a:r>
            <a:r>
              <a:rPr lang="en-GB" sz="2600" dirty="0">
                <a:solidFill>
                  <a:prstClr val="black"/>
                </a:solidFill>
                <a:latin typeface="Trebuchet MS"/>
              </a:rPr>
              <a:t> may occur leading to accumulation of fluid in the extracellular space and blister formation.</a:t>
            </a:r>
          </a:p>
          <a:p>
            <a:pPr marL="273050" lvl="0" indent="-273050" algn="l" rtl="0" fontAlgn="base">
              <a:spcBef>
                <a:spcPts val="600"/>
              </a:spcBef>
              <a:spcAft>
                <a:spcPct val="0"/>
              </a:spcAft>
              <a:buClr>
                <a:srgbClr val="B13F9A"/>
              </a:buClr>
              <a:buSzPct val="73000"/>
              <a:buFont typeface="Wingdings 2" pitchFamily="18" charset="2"/>
              <a:buChar char=""/>
            </a:pPr>
            <a:r>
              <a:rPr lang="en-GB" sz="2600" dirty="0">
                <a:solidFill>
                  <a:prstClr val="black"/>
                </a:solidFill>
                <a:latin typeface="Trebuchet MS"/>
              </a:rPr>
              <a:t>The BMZ is particularly vulnerable to damage or </a:t>
            </a:r>
            <a:r>
              <a:rPr lang="en-GB" sz="2600" dirty="0" err="1">
                <a:solidFill>
                  <a:prstClr val="black"/>
                </a:solidFill>
                <a:latin typeface="Trebuchet MS"/>
              </a:rPr>
              <a:t>malfxn</a:t>
            </a:r>
            <a:r>
              <a:rPr lang="en-GB" sz="2600" dirty="0">
                <a:solidFill>
                  <a:prstClr val="black"/>
                </a:solidFill>
                <a:latin typeface="Trebuchet MS"/>
              </a:rPr>
              <a:t> and is a common site of blister formation.</a:t>
            </a:r>
          </a:p>
        </p:txBody>
      </p:sp>
    </p:spTree>
    <p:extLst>
      <p:ext uri="{BB962C8B-B14F-4D97-AF65-F5344CB8AC3E}">
        <p14:creationId xmlns:p14="http://schemas.microsoft.com/office/powerpoint/2010/main" val="100883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Pathomechanisms</a:t>
            </a:r>
            <a:r>
              <a:rPr lang="en-US" dirty="0" smtClean="0"/>
              <a:t> of Blistering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dirty="0" smtClean="0"/>
              <a:t>• Epidermal </a:t>
            </a:r>
            <a:r>
              <a:rPr lang="en-US" dirty="0" err="1" smtClean="0"/>
              <a:t>oedema</a:t>
            </a:r>
            <a:r>
              <a:rPr lang="en-US" dirty="0" smtClean="0"/>
              <a:t>(</a:t>
            </a:r>
            <a:r>
              <a:rPr lang="en-US" dirty="0" err="1" smtClean="0"/>
              <a:t>spongiosis</a:t>
            </a:r>
            <a:r>
              <a:rPr lang="en-US" dirty="0" smtClean="0"/>
              <a:t> causing separation of keratinocytes)</a:t>
            </a:r>
          </a:p>
          <a:p>
            <a:pPr marL="0" indent="0" algn="l">
              <a:buNone/>
            </a:pPr>
            <a:r>
              <a:rPr lang="en-US" dirty="0" smtClean="0"/>
              <a:t>• Epidermal necrosis </a:t>
            </a:r>
            <a:r>
              <a:rPr lang="en-US" dirty="0" err="1" smtClean="0"/>
              <a:t>eg</a:t>
            </a:r>
            <a:r>
              <a:rPr lang="en-US" dirty="0" smtClean="0"/>
              <a:t> erythema </a:t>
            </a:r>
            <a:r>
              <a:rPr lang="en-US" dirty="0" err="1" smtClean="0"/>
              <a:t>multiforme</a:t>
            </a:r>
            <a:endParaRPr lang="en-US" dirty="0" smtClean="0"/>
          </a:p>
          <a:p>
            <a:pPr marL="0" indent="0" algn="l">
              <a:buNone/>
            </a:pPr>
            <a:r>
              <a:rPr lang="en-US" dirty="0" smtClean="0"/>
              <a:t>• Damage to intercellular connections </a:t>
            </a:r>
            <a:r>
              <a:rPr lang="en-US" dirty="0" err="1" smtClean="0"/>
              <a:t>eg</a:t>
            </a:r>
            <a:endParaRPr lang="en-US" dirty="0" smtClean="0"/>
          </a:p>
          <a:p>
            <a:pPr marL="0" indent="0" algn="l">
              <a:buNone/>
            </a:pPr>
            <a:r>
              <a:rPr lang="en-US" dirty="0" smtClean="0"/>
              <a:t>pemphigus</a:t>
            </a:r>
          </a:p>
          <a:p>
            <a:pPr marL="0" indent="0" algn="l">
              <a:buNone/>
            </a:pPr>
            <a:r>
              <a:rPr lang="en-US" dirty="0" smtClean="0"/>
              <a:t>• Basal Cell degeneration </a:t>
            </a:r>
            <a:r>
              <a:rPr lang="en-US" dirty="0" err="1" smtClean="0"/>
              <a:t>eg</a:t>
            </a:r>
            <a:r>
              <a:rPr lang="en-US" dirty="0" smtClean="0"/>
              <a:t> Lupus </a:t>
            </a:r>
          </a:p>
          <a:p>
            <a:pPr marL="0" indent="0" algn="l">
              <a:buNone/>
            </a:pPr>
            <a:r>
              <a:rPr lang="en-US" dirty="0" err="1" smtClean="0"/>
              <a:t>erythematosus</a:t>
            </a:r>
            <a:endParaRPr lang="en-US" dirty="0" smtClean="0"/>
          </a:p>
          <a:p>
            <a:pPr marL="0" indent="0" algn="l">
              <a:buNone/>
            </a:pPr>
            <a:r>
              <a:rPr lang="en-US" dirty="0" smtClean="0"/>
              <a:t>• Damage to basal cell membrane </a:t>
            </a:r>
          </a:p>
          <a:p>
            <a:pPr marL="0" indent="0" algn="l">
              <a:buNone/>
            </a:pPr>
            <a:r>
              <a:rPr lang="en-US" dirty="0" err="1" smtClean="0"/>
              <a:t>eg</a:t>
            </a:r>
            <a:r>
              <a:rPr lang="en-US" dirty="0" smtClean="0"/>
              <a:t> </a:t>
            </a:r>
            <a:r>
              <a:rPr lang="en-US" dirty="0" err="1" smtClean="0"/>
              <a:t>pemphigoid</a:t>
            </a:r>
            <a:endParaRPr lang="en-US" dirty="0" smtClean="0"/>
          </a:p>
          <a:p>
            <a:pPr marL="0" indent="0" algn="l">
              <a:buNone/>
            </a:pPr>
            <a:r>
              <a:rPr lang="en-US" dirty="0" smtClean="0"/>
              <a:t>• Dermal damage </a:t>
            </a:r>
            <a:r>
              <a:rPr lang="en-US" dirty="0" err="1" smtClean="0"/>
              <a:t>eg</a:t>
            </a:r>
            <a:r>
              <a:rPr lang="en-US" dirty="0" smtClean="0"/>
              <a:t> dermatitis </a:t>
            </a:r>
            <a:r>
              <a:rPr lang="en-US" dirty="0" err="1" smtClean="0"/>
              <a:t>herpetiformis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01770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07" y="0"/>
            <a:ext cx="939488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14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3667364"/>
              </p:ext>
            </p:extLst>
          </p:nvPr>
        </p:nvGraphicFramePr>
        <p:xfrm>
          <a:off x="0" y="1"/>
          <a:ext cx="9144000" cy="6979769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3048000"/>
                <a:gridCol w="3048000"/>
                <a:gridCol w="3048000"/>
              </a:tblGrid>
              <a:tr h="978402"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/>
                        <a:t>Differential diagnosis</a:t>
                      </a:r>
                      <a:endParaRPr lang="ar-SA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/>
                        <a:t>characteristics</a:t>
                      </a:r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en-US" sz="3200" dirty="0" smtClean="0"/>
                        <a:t>Site</a:t>
                      </a:r>
                      <a:r>
                        <a:rPr lang="en-US" sz="3200" baseline="0" dirty="0" smtClean="0"/>
                        <a:t> of blister</a:t>
                      </a:r>
                      <a:endParaRPr lang="ar-SA" sz="3200" dirty="0"/>
                    </a:p>
                  </a:txBody>
                  <a:tcPr/>
                </a:tc>
              </a:tr>
              <a:tr h="978402">
                <a:tc>
                  <a:txBody>
                    <a:bodyPr/>
                    <a:lstStyle/>
                    <a:p>
                      <a:pPr algn="l" rtl="1"/>
                      <a:r>
                        <a:rPr lang="en-US" sz="2800" dirty="0" smtClean="0"/>
                        <a:t>Impetigo, </a:t>
                      </a:r>
                      <a:r>
                        <a:rPr lang="en-US" sz="2800" dirty="0" err="1" smtClean="0"/>
                        <a:t>miliaria</a:t>
                      </a:r>
                      <a:r>
                        <a:rPr lang="en-US" sz="2800" dirty="0" smtClean="0"/>
                        <a:t>, SSSS</a:t>
                      </a:r>
                      <a:endParaRPr lang="ar-S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800" dirty="0" smtClean="0"/>
                        <a:t>Very thin roof breaks easily</a:t>
                      </a:r>
                      <a:endParaRPr lang="ar-S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800" dirty="0" err="1" smtClean="0"/>
                        <a:t>Subcorneal</a:t>
                      </a:r>
                      <a:endParaRPr lang="ar-SA" sz="2800" dirty="0"/>
                    </a:p>
                  </a:txBody>
                  <a:tcPr/>
                </a:tc>
              </a:tr>
              <a:tr h="1688748">
                <a:tc>
                  <a:txBody>
                    <a:bodyPr/>
                    <a:lstStyle/>
                    <a:p>
                      <a:pPr algn="l" rtl="1"/>
                      <a:r>
                        <a:rPr lang="en-US" sz="2800" dirty="0" smtClean="0"/>
                        <a:t>Acute eczema, varicella, herpes simplex, pemphigus</a:t>
                      </a:r>
                      <a:endParaRPr lang="ar-S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800" dirty="0" smtClean="0"/>
                        <a:t>Thin roof ruptures to leave denuded surface</a:t>
                      </a:r>
                      <a:endParaRPr lang="ar-S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800" dirty="0" err="1" smtClean="0"/>
                        <a:t>Intraepidermal</a:t>
                      </a:r>
                      <a:endParaRPr lang="ar-SA" sz="2800" dirty="0"/>
                    </a:p>
                  </a:txBody>
                  <a:tcPr/>
                </a:tc>
              </a:tr>
              <a:tr h="3136247">
                <a:tc>
                  <a:txBody>
                    <a:bodyPr/>
                    <a:lstStyle/>
                    <a:p>
                      <a:pPr algn="l" rtl="1"/>
                      <a:r>
                        <a:rPr lang="en-US" sz="2800" dirty="0" smtClean="0"/>
                        <a:t>Bullous </a:t>
                      </a:r>
                      <a:r>
                        <a:rPr lang="en-US" sz="2800" dirty="0" err="1" smtClean="0"/>
                        <a:t>pemphigoid</a:t>
                      </a:r>
                      <a:r>
                        <a:rPr lang="en-US" sz="2800" dirty="0" smtClean="0"/>
                        <a:t>, dermatitis </a:t>
                      </a:r>
                      <a:r>
                        <a:rPr lang="en-US" sz="2800" dirty="0" err="1" smtClean="0"/>
                        <a:t>herpetiformis</a:t>
                      </a:r>
                      <a:r>
                        <a:rPr lang="en-US" sz="2800" dirty="0" smtClean="0"/>
                        <a:t>, erythema </a:t>
                      </a:r>
                      <a:r>
                        <a:rPr lang="en-US" sz="2800" dirty="0" err="1" smtClean="0"/>
                        <a:t>multiforme</a:t>
                      </a:r>
                      <a:r>
                        <a:rPr lang="en-US" sz="2800" dirty="0" smtClean="0"/>
                        <a:t>, TEN, friction blisters</a:t>
                      </a:r>
                      <a:endParaRPr lang="ar-S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800" dirty="0" smtClean="0"/>
                        <a:t>Tense roof often remain intact</a:t>
                      </a:r>
                      <a:endParaRPr lang="ar-SA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1"/>
                      <a:r>
                        <a:rPr lang="en-US" sz="2800" dirty="0" err="1" smtClean="0"/>
                        <a:t>Subepidermal</a:t>
                      </a:r>
                      <a:endParaRPr lang="ar-SA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165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Nikolsky</a:t>
            </a:r>
            <a:r>
              <a:rPr lang="en-US" dirty="0" smtClean="0"/>
              <a:t> sign vs. </a:t>
            </a:r>
            <a:r>
              <a:rPr lang="en-US" dirty="0" err="1" smtClean="0"/>
              <a:t>Asboe</a:t>
            </a:r>
            <a:r>
              <a:rPr lang="en-US" dirty="0" smtClean="0"/>
              <a:t>-Hansen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.</a:t>
            </a:r>
            <a:r>
              <a:rPr lang="en-US" dirty="0" err="1" smtClean="0"/>
              <a:t>Nikolsky</a:t>
            </a:r>
            <a:r>
              <a:rPr lang="en-US" dirty="0" smtClean="0"/>
              <a:t> </a:t>
            </a:r>
            <a:r>
              <a:rPr lang="en-US" dirty="0" err="1" smtClean="0"/>
              <a:t>sign:Shearing</a:t>
            </a:r>
            <a:r>
              <a:rPr lang="en-US" dirty="0" smtClean="0"/>
              <a:t> stress on normal skin(sliding pressure) can cause new erosion to form(+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Nikolsky</a:t>
            </a:r>
            <a:r>
              <a:rPr lang="en-US" dirty="0" smtClean="0"/>
              <a:t> sign).</a:t>
            </a:r>
          </a:p>
          <a:p>
            <a:pPr marL="0" indent="0" algn="l">
              <a:buNone/>
            </a:pPr>
            <a:r>
              <a:rPr lang="ar-SA" dirty="0" smtClean="0"/>
              <a:t> </a:t>
            </a:r>
            <a:r>
              <a:rPr lang="en-US" dirty="0" smtClean="0"/>
              <a:t>. </a:t>
            </a:r>
            <a:r>
              <a:rPr lang="en-US" dirty="0" err="1" smtClean="0"/>
              <a:t>Asboe</a:t>
            </a:r>
            <a:r>
              <a:rPr lang="en-US" dirty="0" smtClean="0"/>
              <a:t>-Hansen sign: direct pressure on intact bulla leading to bulla-spread phenomenon.</a:t>
            </a:r>
          </a:p>
          <a:p>
            <a:pPr marL="0" indent="0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8160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Bollous</a:t>
            </a:r>
            <a:r>
              <a:rPr lang="en-US" dirty="0" smtClean="0"/>
              <a:t> Diseases </a:t>
            </a:r>
            <a:r>
              <a:rPr lang="en-US" dirty="0" err="1" smtClean="0"/>
              <a:t>Difinitions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•Blister: collection of clear fluid.</a:t>
            </a:r>
          </a:p>
          <a:p>
            <a:pPr marL="0" indent="0" algn="l">
              <a:buNone/>
            </a:pPr>
            <a:r>
              <a:rPr lang="en-US" dirty="0" smtClean="0"/>
              <a:t>•Bulla: Blister&gt;5mm diameter.</a:t>
            </a:r>
          </a:p>
          <a:p>
            <a:pPr marL="0" indent="0" algn="l">
              <a:buNone/>
            </a:pPr>
            <a:r>
              <a:rPr lang="en-US" dirty="0" smtClean="0"/>
              <a:t>• </a:t>
            </a:r>
            <a:r>
              <a:rPr lang="en-US" dirty="0"/>
              <a:t>Vesicle: </a:t>
            </a:r>
            <a:r>
              <a:rPr lang="en-US" dirty="0" smtClean="0"/>
              <a:t>Blister&lt;5mm diameter.</a:t>
            </a:r>
          </a:p>
          <a:p>
            <a:pPr marL="0" indent="0" algn="l">
              <a:buNone/>
            </a:pPr>
            <a:r>
              <a:rPr lang="en-US" dirty="0" smtClean="0"/>
              <a:t>• Crust Dried exudate on skin.</a:t>
            </a:r>
          </a:p>
          <a:p>
            <a:pPr marL="0" indent="0" algn="l">
              <a:buNone/>
            </a:pPr>
            <a:r>
              <a:rPr lang="en-US" dirty="0" smtClean="0"/>
              <a:t>•BSDs are skin conditions </a:t>
            </a:r>
            <a:r>
              <a:rPr lang="en-US" dirty="0" err="1" smtClean="0"/>
              <a:t>characterised</a:t>
            </a:r>
            <a:r>
              <a:rPr lang="en-US" dirty="0" smtClean="0"/>
              <a:t> by blister formation.</a:t>
            </a:r>
          </a:p>
          <a:p>
            <a:pPr marL="0" indent="0" algn="l">
              <a:buNone/>
            </a:pPr>
            <a:endParaRPr lang="en-US" dirty="0" smtClean="0"/>
          </a:p>
          <a:p>
            <a:pPr marL="0" indent="0" algn="l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98107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Causes of Blistering Disorders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• Congenital</a:t>
            </a:r>
          </a:p>
          <a:p>
            <a:pPr marL="0" indent="0" algn="l">
              <a:buNone/>
            </a:pPr>
            <a:r>
              <a:rPr lang="en-US" dirty="0" smtClean="0"/>
              <a:t>• Acquired</a:t>
            </a:r>
          </a:p>
          <a:p>
            <a:pPr marL="0" indent="0" algn="l">
              <a:buNone/>
            </a:pPr>
            <a:r>
              <a:rPr lang="en-US" dirty="0" smtClean="0"/>
              <a:t>Infection</a:t>
            </a:r>
          </a:p>
          <a:p>
            <a:pPr marL="0" indent="0" algn="l">
              <a:buNone/>
            </a:pPr>
            <a:r>
              <a:rPr lang="en-US" dirty="0" smtClean="0"/>
              <a:t>Trauma</a:t>
            </a:r>
          </a:p>
          <a:p>
            <a:pPr marL="0" indent="0" algn="l">
              <a:buNone/>
            </a:pPr>
            <a:r>
              <a:rPr lang="en-US" i="1" dirty="0" smtClean="0"/>
              <a:t>Autoimmune</a:t>
            </a:r>
          </a:p>
          <a:p>
            <a:pPr marL="0" indent="0" algn="l">
              <a:buNone/>
            </a:pPr>
            <a:r>
              <a:rPr lang="en-US" dirty="0" smtClean="0"/>
              <a:t>• Idiopathic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68427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Autoimmune diseases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Organ specific autoimmune disease</a:t>
            </a:r>
          </a:p>
          <a:p>
            <a:pPr marL="0" indent="0" algn="l">
              <a:buNone/>
            </a:pPr>
            <a:r>
              <a:rPr lang="en-US" dirty="0" smtClean="0"/>
              <a:t>Mediated by pathogenic </a:t>
            </a:r>
          </a:p>
          <a:p>
            <a:pPr marL="0" indent="0" algn="l">
              <a:buNone/>
            </a:pPr>
            <a:r>
              <a:rPr lang="en-US" dirty="0" smtClean="0"/>
              <a:t>autoantibodies to specific tissue </a:t>
            </a:r>
          </a:p>
          <a:p>
            <a:pPr marL="0" indent="0" algn="l">
              <a:buNone/>
            </a:pPr>
            <a:r>
              <a:rPr lang="en-US" dirty="0" smtClean="0"/>
              <a:t>antigens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09869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991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Pemphigus 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group of autoimmune blistering diseases of skin and mucous membranes that are </a:t>
            </a:r>
          </a:p>
          <a:p>
            <a:pPr marL="0" indent="0" algn="l">
              <a:buNone/>
            </a:pPr>
            <a:r>
              <a:rPr lang="en-US" dirty="0" smtClean="0"/>
              <a:t>characterized  by </a:t>
            </a:r>
            <a:r>
              <a:rPr lang="en-US" dirty="0" err="1" smtClean="0"/>
              <a:t>intraepidermal</a:t>
            </a:r>
            <a:r>
              <a:rPr lang="en-US" dirty="0" smtClean="0"/>
              <a:t> blisters due to </a:t>
            </a:r>
            <a:r>
              <a:rPr lang="en-US" dirty="0" err="1" smtClean="0"/>
              <a:t>acantholysis</a:t>
            </a:r>
            <a:r>
              <a:rPr lang="en-US" dirty="0" smtClean="0"/>
              <a:t> -separation of epidermal cells from each other with bound and circulating </a:t>
            </a:r>
            <a:r>
              <a:rPr lang="en-US" dirty="0" err="1" smtClean="0"/>
              <a:t>IgG</a:t>
            </a:r>
            <a:r>
              <a:rPr lang="en-US" dirty="0" smtClean="0"/>
              <a:t>  directed against the cell surface of keratinocytes</a:t>
            </a:r>
          </a:p>
          <a:p>
            <a:pPr marL="0" indent="0" algn="l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78647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Classification of Pemphigus</a:t>
            </a:r>
            <a:br>
              <a:rPr lang="en-US" dirty="0" smtClean="0"/>
            </a:b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l">
              <a:buNone/>
            </a:pPr>
            <a:r>
              <a:rPr lang="en-US" dirty="0" smtClean="0"/>
              <a:t>Pemphigus vulgaris</a:t>
            </a:r>
          </a:p>
          <a:p>
            <a:pPr marL="0" indent="0" algn="l">
              <a:buNone/>
            </a:pPr>
            <a:r>
              <a:rPr lang="en-US" dirty="0" smtClean="0"/>
              <a:t>Pemphigus </a:t>
            </a:r>
            <a:r>
              <a:rPr lang="en-US" dirty="0" err="1" smtClean="0"/>
              <a:t>vegetans</a:t>
            </a:r>
            <a:r>
              <a:rPr lang="en-US" dirty="0" smtClean="0"/>
              <a:t> </a:t>
            </a:r>
          </a:p>
          <a:p>
            <a:pPr marL="0" indent="0" algn="l">
              <a:buNone/>
            </a:pPr>
            <a:r>
              <a:rPr lang="en-US" dirty="0" smtClean="0"/>
              <a:t> </a:t>
            </a:r>
          </a:p>
          <a:p>
            <a:pPr marL="0" indent="0" algn="l">
              <a:buNone/>
            </a:pPr>
            <a:r>
              <a:rPr lang="en-US" dirty="0" smtClean="0"/>
              <a:t>Pemphigus </a:t>
            </a:r>
            <a:r>
              <a:rPr lang="en-US" dirty="0" err="1" smtClean="0"/>
              <a:t>foliaceus</a:t>
            </a:r>
            <a:endParaRPr lang="en-US" dirty="0" smtClean="0"/>
          </a:p>
          <a:p>
            <a:pPr marL="0" indent="0" algn="l">
              <a:buNone/>
            </a:pPr>
            <a:r>
              <a:rPr lang="en-US" dirty="0" smtClean="0"/>
              <a:t>Pemphigus </a:t>
            </a:r>
            <a:r>
              <a:rPr lang="en-US" dirty="0" err="1" smtClean="0"/>
              <a:t>erythematosus</a:t>
            </a:r>
            <a:endParaRPr lang="en-US" dirty="0" smtClean="0"/>
          </a:p>
          <a:p>
            <a:pPr marL="0" indent="0" algn="l">
              <a:buNone/>
            </a:pPr>
            <a:r>
              <a:rPr lang="en-US" dirty="0" smtClean="0"/>
              <a:t> </a:t>
            </a:r>
          </a:p>
          <a:p>
            <a:pPr marL="0" indent="0" algn="l">
              <a:buNone/>
            </a:pPr>
            <a:r>
              <a:rPr lang="en-US" dirty="0" err="1" smtClean="0"/>
              <a:t>Paraneoplastic</a:t>
            </a:r>
            <a:r>
              <a:rPr lang="en-US" dirty="0" smtClean="0"/>
              <a:t> pemphigus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en-US" dirty="0" smtClean="0"/>
              <a:t> Drug-induced</a:t>
            </a:r>
          </a:p>
          <a:p>
            <a:pPr marL="0" indent="0" algn="l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64971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Pemphigus Vulgaris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/>
              <a:t>-</a:t>
            </a:r>
            <a:r>
              <a:rPr lang="en-US" dirty="0" smtClean="0"/>
              <a:t>middle age groups(40-60 </a:t>
            </a:r>
            <a:r>
              <a:rPr lang="en-US" dirty="0" err="1" smtClean="0"/>
              <a:t>yrs</a:t>
            </a:r>
            <a:r>
              <a:rPr lang="en-US" dirty="0" smtClean="0"/>
              <a:t> of life) </a:t>
            </a:r>
          </a:p>
          <a:p>
            <a:pPr marL="0" indent="0" algn="l">
              <a:buNone/>
            </a:pPr>
            <a:r>
              <a:rPr lang="en-US" dirty="0" smtClean="0"/>
              <a:t>-usually begins with painful mouth erosions.</a:t>
            </a:r>
          </a:p>
          <a:p>
            <a:pPr marL="0" indent="0" algn="l">
              <a:buNone/>
            </a:pPr>
            <a:r>
              <a:rPr lang="en-US" dirty="0" smtClean="0"/>
              <a:t>-fragile flaccid blisters break and expand to form large erosions.</a:t>
            </a:r>
          </a:p>
          <a:p>
            <a:pPr marL="0" indent="0" algn="l">
              <a:buNone/>
            </a:pPr>
            <a:r>
              <a:rPr lang="en-US" dirty="0" smtClean="0"/>
              <a:t>-</a:t>
            </a:r>
            <a:r>
              <a:rPr lang="en-US" dirty="0" err="1" smtClean="0"/>
              <a:t>nikolsky</a:t>
            </a:r>
            <a:r>
              <a:rPr lang="en-US" dirty="0" smtClean="0"/>
              <a:t> sign.</a:t>
            </a:r>
          </a:p>
          <a:p>
            <a:pPr marL="0" indent="0" algn="l">
              <a:buNone/>
            </a:pPr>
            <a:r>
              <a:rPr lang="en-US" dirty="0" smtClean="0"/>
              <a:t>-fatal in all cases if not treated.</a:t>
            </a:r>
          </a:p>
        </p:txBody>
      </p:sp>
    </p:spTree>
    <p:extLst>
      <p:ext uri="{BB962C8B-B14F-4D97-AF65-F5344CB8AC3E}">
        <p14:creationId xmlns:p14="http://schemas.microsoft.com/office/powerpoint/2010/main" val="337112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Pemphigus Vulgaris cont.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dirty="0" smtClean="0"/>
              <a:t>-Biopsy shows that vesicles are </a:t>
            </a:r>
            <a:r>
              <a:rPr lang="en-US" dirty="0" err="1" smtClean="0"/>
              <a:t>intraepidermal</a:t>
            </a:r>
            <a:r>
              <a:rPr lang="en-US" dirty="0" smtClean="0"/>
              <a:t> with rounded keratinocytes floating freely within the blister cavity(</a:t>
            </a:r>
            <a:r>
              <a:rPr lang="en-US" dirty="0" err="1" smtClean="0"/>
              <a:t>acantholysis</a:t>
            </a:r>
            <a:r>
              <a:rPr lang="en-US" dirty="0" smtClean="0"/>
              <a:t>)</a:t>
            </a:r>
          </a:p>
          <a:p>
            <a:pPr marL="0" indent="0" algn="l">
              <a:buNone/>
            </a:pPr>
            <a:r>
              <a:rPr lang="en-US" dirty="0" smtClean="0"/>
              <a:t>-Direct IF of adjacent normal skin shows intercellular epidermal deposits of </a:t>
            </a:r>
            <a:r>
              <a:rPr lang="en-US" dirty="0" err="1" smtClean="0"/>
              <a:t>IgG</a:t>
            </a:r>
            <a:r>
              <a:rPr lang="en-US" dirty="0" smtClean="0"/>
              <a:t> and C3</a:t>
            </a:r>
          </a:p>
          <a:p>
            <a:pPr marL="0" indent="0" algn="l">
              <a:buNone/>
            </a:pPr>
            <a:r>
              <a:rPr lang="en-US" dirty="0" smtClean="0"/>
              <a:t>-In indirect IF, Abs that binds to the  </a:t>
            </a:r>
            <a:r>
              <a:rPr lang="en-US" dirty="0" err="1" smtClean="0"/>
              <a:t>desmogleins</a:t>
            </a:r>
            <a:r>
              <a:rPr lang="en-US" dirty="0" smtClean="0"/>
              <a:t> in the desmosomes of normal epidermis is found in </a:t>
            </a:r>
            <a:r>
              <a:rPr lang="en-US" dirty="0" err="1" smtClean="0"/>
              <a:t>pxs</a:t>
            </a:r>
            <a:r>
              <a:rPr lang="en-US" dirty="0" smtClean="0"/>
              <a:t> serum (correlates with disease activity)</a:t>
            </a:r>
          </a:p>
        </p:txBody>
      </p:sp>
    </p:spTree>
    <p:extLst>
      <p:ext uri="{BB962C8B-B14F-4D97-AF65-F5344CB8AC3E}">
        <p14:creationId xmlns:p14="http://schemas.microsoft.com/office/powerpoint/2010/main" val="202335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212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89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726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0"/>
            <a:ext cx="4610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117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231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0"/>
            <a:ext cx="5562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919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7928"/>
            <a:ext cx="6477000" cy="699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904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9093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02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85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P.V. Treatment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l">
              <a:buNone/>
            </a:pPr>
            <a:r>
              <a:rPr lang="en-US" dirty="0" smtClean="0"/>
              <a:t>-Supportive care</a:t>
            </a:r>
          </a:p>
          <a:p>
            <a:pPr marL="0" indent="0" algn="l">
              <a:buNone/>
            </a:pPr>
            <a:r>
              <a:rPr lang="en-US" dirty="0" smtClean="0"/>
              <a:t>-Systemic corticosteroids</a:t>
            </a:r>
          </a:p>
          <a:p>
            <a:pPr marL="0" indent="0" algn="l">
              <a:buNone/>
            </a:pPr>
            <a:r>
              <a:rPr lang="en-US" dirty="0" smtClean="0"/>
              <a:t>-Adjuvant immunosuppressive therapy</a:t>
            </a:r>
          </a:p>
          <a:p>
            <a:pPr marL="0" indent="0" algn="l">
              <a:buNone/>
            </a:pPr>
            <a:r>
              <a:rPr lang="en-US" dirty="0" err="1" smtClean="0"/>
              <a:t>mycophenolate</a:t>
            </a:r>
            <a:r>
              <a:rPr lang="en-US" dirty="0" smtClean="0"/>
              <a:t> </a:t>
            </a:r>
            <a:r>
              <a:rPr lang="en-US" dirty="0" err="1" smtClean="0"/>
              <a:t>mofetil</a:t>
            </a:r>
            <a:r>
              <a:rPr lang="en-US" dirty="0" smtClean="0"/>
              <a:t> (</a:t>
            </a:r>
            <a:r>
              <a:rPr lang="en-US" dirty="0" err="1" smtClean="0"/>
              <a:t>CellCept</a:t>
            </a:r>
            <a:r>
              <a:rPr lang="en-US" dirty="0" smtClean="0"/>
              <a:t>)</a:t>
            </a:r>
          </a:p>
          <a:p>
            <a:pPr marL="0" indent="0" algn="l">
              <a:buNone/>
            </a:pPr>
            <a:r>
              <a:rPr lang="en-US" dirty="0" smtClean="0"/>
              <a:t>azathioprine (Imuran)</a:t>
            </a:r>
          </a:p>
          <a:p>
            <a:pPr marL="0" indent="0" algn="l">
              <a:buNone/>
            </a:pPr>
            <a:r>
              <a:rPr lang="en-US" dirty="0" smtClean="0"/>
              <a:t>cyclophosphamide (Cytoxan)</a:t>
            </a:r>
          </a:p>
          <a:p>
            <a:pPr marL="0" indent="0" algn="l">
              <a:buNone/>
            </a:pPr>
            <a:r>
              <a:rPr lang="en-US" dirty="0" smtClean="0"/>
              <a:t>cyclosporine, gold, </a:t>
            </a:r>
            <a:r>
              <a:rPr lang="en-US" dirty="0" err="1" smtClean="0"/>
              <a:t>antimalarials</a:t>
            </a:r>
            <a:r>
              <a:rPr lang="en-US" dirty="0" smtClean="0"/>
              <a:t>, or </a:t>
            </a:r>
            <a:r>
              <a:rPr lang="en-US" dirty="0" err="1" smtClean="0"/>
              <a:t>dapsone</a:t>
            </a:r>
            <a:endParaRPr lang="en-US" dirty="0" smtClean="0"/>
          </a:p>
          <a:p>
            <a:pPr marL="0" indent="0" algn="l">
              <a:buNone/>
            </a:pPr>
            <a:r>
              <a:rPr lang="en-US" dirty="0" smtClean="0"/>
              <a:t>-</a:t>
            </a:r>
            <a:r>
              <a:rPr lang="en-US" dirty="0" err="1" smtClean="0"/>
              <a:t>Biologicals</a:t>
            </a:r>
            <a:r>
              <a:rPr lang="en-US" dirty="0" smtClean="0"/>
              <a:t>: monoclonal anti-CD20 antibody [rituximab (</a:t>
            </a:r>
            <a:r>
              <a:rPr lang="en-US" dirty="0" err="1" smtClean="0"/>
              <a:t>Rituxan</a:t>
            </a:r>
            <a:r>
              <a:rPr lang="en-US" dirty="0" smtClean="0"/>
              <a:t>)</a:t>
            </a:r>
          </a:p>
          <a:p>
            <a:pPr marL="0" indent="0" algn="l">
              <a:buNone/>
            </a:pPr>
            <a:r>
              <a:rPr lang="en-US" dirty="0" smtClean="0"/>
              <a:t>-</a:t>
            </a:r>
            <a:r>
              <a:rPr lang="en-US" dirty="0" err="1" smtClean="0"/>
              <a:t>Plasmapheresis</a:t>
            </a:r>
            <a:r>
              <a:rPr lang="en-US" dirty="0" smtClean="0"/>
              <a:t>/IVIG</a:t>
            </a:r>
          </a:p>
          <a:p>
            <a:pPr marL="0" indent="0" algn="l">
              <a:buNone/>
            </a:pPr>
            <a:r>
              <a:rPr lang="en-US" dirty="0" smtClean="0"/>
              <a:t>-Extracorporeal </a:t>
            </a:r>
            <a:r>
              <a:rPr lang="en-US" dirty="0" err="1" smtClean="0"/>
              <a:t>photochemotherapy</a:t>
            </a:r>
            <a:endParaRPr lang="en-US" dirty="0" smtClean="0"/>
          </a:p>
          <a:p>
            <a:pPr marL="0" indent="0" algn="l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8612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Pemphigus</a:t>
            </a:r>
            <a:endParaRPr lang="ar-S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ar-SA" i="1" dirty="0" smtClean="0"/>
              <a:t> </a:t>
            </a:r>
            <a:r>
              <a:rPr lang="en-US" i="1" dirty="0" err="1" smtClean="0"/>
              <a:t>P.vegetans</a:t>
            </a:r>
            <a:r>
              <a:rPr lang="en-US" i="1" dirty="0" smtClean="0"/>
              <a:t>: </a:t>
            </a:r>
            <a:r>
              <a:rPr lang="en-US" dirty="0" smtClean="0"/>
              <a:t>form of </a:t>
            </a:r>
            <a:r>
              <a:rPr lang="en-US" dirty="0" err="1" smtClean="0"/>
              <a:t>vulgaris;crusted</a:t>
            </a:r>
            <a:r>
              <a:rPr lang="en-US" dirty="0" smtClean="0"/>
              <a:t> </a:t>
            </a:r>
            <a:r>
              <a:rPr lang="en-US" dirty="0" err="1" smtClean="0"/>
              <a:t>papillomatous</a:t>
            </a:r>
            <a:r>
              <a:rPr lang="en-US" dirty="0" smtClean="0"/>
              <a:t>(vegetating)lesions on scalp and </a:t>
            </a:r>
            <a:r>
              <a:rPr lang="en-US" dirty="0" err="1" smtClean="0"/>
              <a:t>intertriginous</a:t>
            </a:r>
            <a:r>
              <a:rPr lang="en-US" dirty="0" smtClean="0"/>
              <a:t> areas.</a:t>
            </a:r>
          </a:p>
          <a:p>
            <a:pPr marL="0" indent="0" algn="l">
              <a:buNone/>
            </a:pPr>
            <a:r>
              <a:rPr lang="en-US" i="1" dirty="0" err="1" smtClean="0"/>
              <a:t>P.foliaceus</a:t>
            </a:r>
            <a:r>
              <a:rPr lang="en-US" dirty="0" err="1" smtClean="0"/>
              <a:t>:scaly</a:t>
            </a:r>
            <a:r>
              <a:rPr lang="en-US" dirty="0" smtClean="0"/>
              <a:t> crusted well demarcated lesions on face and upper trunk.</a:t>
            </a:r>
          </a:p>
          <a:p>
            <a:pPr marL="0" indent="0" algn="l">
              <a:buNone/>
            </a:pPr>
            <a:r>
              <a:rPr lang="en-US" i="1" dirty="0" err="1" smtClean="0"/>
              <a:t>P.erythematosus</a:t>
            </a:r>
            <a:r>
              <a:rPr lang="en-US" dirty="0" err="1" smtClean="0"/>
              <a:t>:the</a:t>
            </a:r>
            <a:r>
              <a:rPr lang="en-US" dirty="0" smtClean="0"/>
              <a:t> most localized form of </a:t>
            </a:r>
            <a:r>
              <a:rPr lang="en-US" dirty="0" err="1" smtClean="0"/>
              <a:t>P.foliaceus</a:t>
            </a:r>
            <a:r>
              <a:rPr lang="en-US" dirty="0" smtClean="0"/>
              <a:t> ;face.</a:t>
            </a:r>
          </a:p>
          <a:p>
            <a:pPr marL="0" indent="0" algn="l">
              <a:buNone/>
            </a:pPr>
            <a:r>
              <a:rPr lang="en-US" i="1" dirty="0" smtClean="0"/>
              <a:t>Drug induced Pemphigus</a:t>
            </a:r>
            <a:r>
              <a:rPr lang="en-US" dirty="0" smtClean="0"/>
              <a:t>: </a:t>
            </a:r>
            <a:r>
              <a:rPr lang="en-US" dirty="0" err="1" smtClean="0"/>
              <a:t>penicillamine</a:t>
            </a:r>
            <a:r>
              <a:rPr lang="en-US" dirty="0" smtClean="0"/>
              <a:t> ,</a:t>
            </a:r>
            <a:r>
              <a:rPr lang="en-US" dirty="0" err="1" smtClean="0"/>
              <a:t>captopril,rifampin</a:t>
            </a:r>
            <a:r>
              <a:rPr lang="en-US" dirty="0" smtClean="0"/>
              <a:t>……</a:t>
            </a:r>
          </a:p>
          <a:p>
            <a:pPr marL="0" indent="0" algn="l">
              <a:buNone/>
            </a:pPr>
            <a:r>
              <a:rPr lang="ar-SA" i="1" dirty="0" smtClean="0"/>
              <a:t>:</a:t>
            </a:r>
            <a:r>
              <a:rPr lang="en-US" i="1" dirty="0" err="1" smtClean="0"/>
              <a:t>Paraneoplastic</a:t>
            </a:r>
            <a:r>
              <a:rPr lang="en-US" i="1" dirty="0" smtClean="0"/>
              <a:t> Pemphigus</a:t>
            </a:r>
          </a:p>
          <a:p>
            <a:pPr marL="0" indent="0" algn="l">
              <a:buNone/>
            </a:pPr>
            <a:r>
              <a:rPr lang="en-US" dirty="0" smtClean="0"/>
              <a:t>Clinical &amp; hist. Features of both </a:t>
            </a:r>
            <a:r>
              <a:rPr lang="en-US" dirty="0" err="1" smtClean="0"/>
              <a:t>stevens</a:t>
            </a:r>
            <a:r>
              <a:rPr lang="en-US" dirty="0" smtClean="0"/>
              <a:t>-Johnson synd. </a:t>
            </a:r>
            <a:r>
              <a:rPr lang="en-US" dirty="0" err="1" smtClean="0"/>
              <a:t>P.Vulg</a:t>
            </a:r>
            <a:r>
              <a:rPr lang="en-US" dirty="0" smtClean="0"/>
              <a:t>, Ass: Non Hodgkin’s Lymphoma</a:t>
            </a:r>
          </a:p>
          <a:p>
            <a:pPr marL="0" indent="0" algn="l">
              <a:buNone/>
            </a:pPr>
            <a:r>
              <a:rPr lang="en-US" dirty="0" smtClean="0"/>
              <a:t> </a:t>
            </a:r>
            <a:r>
              <a:rPr lang="en-US" i="1" dirty="0" smtClean="0"/>
              <a:t> </a:t>
            </a:r>
            <a:endParaRPr lang="ar-SA" i="1" dirty="0"/>
          </a:p>
        </p:txBody>
      </p:sp>
    </p:spTree>
    <p:extLst>
      <p:ext uri="{BB962C8B-B14F-4D97-AF65-F5344CB8AC3E}">
        <p14:creationId xmlns:p14="http://schemas.microsoft.com/office/powerpoint/2010/main" val="4230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185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164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609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56388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5110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-17929"/>
            <a:ext cx="4953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Pemphigoid</a:t>
            </a:r>
            <a:r>
              <a:rPr lang="en-US" dirty="0"/>
              <a:t> Group of Dis.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-Group of autoimmune </a:t>
            </a:r>
            <a:r>
              <a:rPr lang="en-US" dirty="0" err="1" smtClean="0"/>
              <a:t>subepidermal</a:t>
            </a:r>
            <a:r>
              <a:rPr lang="en-US" dirty="0" smtClean="0"/>
              <a:t> blistering diseases with circulating </a:t>
            </a:r>
            <a:r>
              <a:rPr lang="en-US" dirty="0" err="1" smtClean="0"/>
              <a:t>IgG;and</a:t>
            </a:r>
            <a:r>
              <a:rPr lang="en-US" dirty="0" smtClean="0"/>
              <a:t> BMZ bound </a:t>
            </a:r>
            <a:r>
              <a:rPr lang="en-US" dirty="0" err="1" smtClean="0"/>
              <a:t>IgG</a:t>
            </a:r>
            <a:r>
              <a:rPr lang="en-US" dirty="0" smtClean="0"/>
              <a:t> and C3.</a:t>
            </a:r>
          </a:p>
          <a:p>
            <a:pPr marL="0" indent="0" algn="l">
              <a:buNone/>
            </a:pPr>
            <a:r>
              <a:rPr lang="en-US" dirty="0" smtClean="0"/>
              <a:t>-Bullous </a:t>
            </a:r>
            <a:r>
              <a:rPr lang="en-US" dirty="0" err="1" smtClean="0"/>
              <a:t>pemphigoid</a:t>
            </a:r>
            <a:r>
              <a:rPr lang="en-US" dirty="0" smtClean="0"/>
              <a:t>.</a:t>
            </a:r>
          </a:p>
          <a:p>
            <a:pPr marL="0" indent="0" algn="l">
              <a:buNone/>
            </a:pPr>
            <a:r>
              <a:rPr lang="en-US" dirty="0" smtClean="0"/>
              <a:t>-Herpes </a:t>
            </a:r>
            <a:r>
              <a:rPr lang="en-US" dirty="0" err="1" smtClean="0"/>
              <a:t>gestationis</a:t>
            </a:r>
            <a:r>
              <a:rPr lang="en-US" dirty="0" smtClean="0"/>
              <a:t>.</a:t>
            </a:r>
          </a:p>
          <a:p>
            <a:pPr marL="0" indent="0" algn="l">
              <a:buNone/>
            </a:pPr>
            <a:r>
              <a:rPr lang="en-US" dirty="0" smtClean="0"/>
              <a:t>-</a:t>
            </a:r>
            <a:r>
              <a:rPr lang="en-US" dirty="0" err="1" smtClean="0"/>
              <a:t>Cicatricial</a:t>
            </a:r>
            <a:r>
              <a:rPr lang="en-US" dirty="0" smtClean="0"/>
              <a:t> </a:t>
            </a:r>
            <a:r>
              <a:rPr lang="en-US" dirty="0" err="1" smtClean="0"/>
              <a:t>pemphigoid</a:t>
            </a:r>
            <a:r>
              <a:rPr lang="en-US" dirty="0" smtClean="0"/>
              <a:t>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515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Bullous </a:t>
            </a:r>
            <a:r>
              <a:rPr lang="en-US" dirty="0" err="1"/>
              <a:t>Pemphigoid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dirty="0"/>
              <a:t>• Elderly M+F</a:t>
            </a:r>
          </a:p>
          <a:p>
            <a:pPr marL="0" indent="0" algn="l">
              <a:buNone/>
            </a:pPr>
            <a:r>
              <a:rPr lang="en-US" dirty="0"/>
              <a:t>• </a:t>
            </a:r>
            <a:r>
              <a:rPr lang="en-US" dirty="0" err="1"/>
              <a:t>Subepidermal</a:t>
            </a:r>
            <a:r>
              <a:rPr lang="en-US" dirty="0"/>
              <a:t> bullae often predated by itchy </a:t>
            </a:r>
            <a:r>
              <a:rPr lang="en-US" dirty="0" err="1"/>
              <a:t>urticated</a:t>
            </a:r>
            <a:endParaRPr lang="en-US" dirty="0"/>
          </a:p>
          <a:p>
            <a:pPr marL="0" indent="0" algn="l">
              <a:buNone/>
            </a:pPr>
            <a:r>
              <a:rPr lang="en-US" dirty="0"/>
              <a:t>areas on limb girdles</a:t>
            </a:r>
          </a:p>
          <a:p>
            <a:pPr marL="0" indent="0" algn="l">
              <a:buNone/>
            </a:pPr>
            <a:r>
              <a:rPr lang="en-US" dirty="0"/>
              <a:t>• Tense blisters last several </a:t>
            </a:r>
            <a:r>
              <a:rPr lang="en-US" dirty="0" smtClean="0"/>
              <a:t>days</a:t>
            </a:r>
          </a:p>
          <a:p>
            <a:pPr marL="0" indent="0" algn="l">
              <a:buNone/>
            </a:pPr>
            <a:r>
              <a:rPr lang="en-US" dirty="0"/>
              <a:t>•pruritus</a:t>
            </a:r>
          </a:p>
          <a:p>
            <a:pPr marL="0" indent="0" algn="l">
              <a:buNone/>
            </a:pPr>
            <a:r>
              <a:rPr lang="en-US" dirty="0"/>
              <a:t>• Mucosal lesions unusual, patients well</a:t>
            </a:r>
          </a:p>
          <a:p>
            <a:pPr marL="0" indent="0" algn="l">
              <a:buNone/>
            </a:pPr>
            <a:r>
              <a:rPr lang="en-US" dirty="0" smtClean="0"/>
              <a:t>• good prognosis.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27885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84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58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B.P.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-Skin </a:t>
            </a:r>
            <a:r>
              <a:rPr lang="en-US" dirty="0"/>
              <a:t>biopsy shows a deeper blister(than in pemphigus) owing to a </a:t>
            </a:r>
            <a:r>
              <a:rPr lang="en-US" dirty="0" err="1"/>
              <a:t>subepidermal</a:t>
            </a:r>
            <a:r>
              <a:rPr lang="en-US" dirty="0"/>
              <a:t> split through the BM</a:t>
            </a:r>
          </a:p>
          <a:p>
            <a:pPr marL="0" indent="0" algn="l">
              <a:buNone/>
            </a:pPr>
            <a:r>
              <a:rPr lang="en-US" dirty="0" smtClean="0"/>
              <a:t>-On </a:t>
            </a:r>
            <a:r>
              <a:rPr lang="en-US" dirty="0"/>
              <a:t>direct IF, </a:t>
            </a:r>
            <a:r>
              <a:rPr lang="en-US" dirty="0" err="1"/>
              <a:t>perilesional</a:t>
            </a:r>
            <a:r>
              <a:rPr lang="en-US" dirty="0"/>
              <a:t> skin shows linear band of </a:t>
            </a:r>
            <a:r>
              <a:rPr lang="en-US" dirty="0" err="1"/>
              <a:t>IgG</a:t>
            </a:r>
            <a:r>
              <a:rPr lang="en-US" dirty="0"/>
              <a:t> and C3 along BMZ</a:t>
            </a:r>
          </a:p>
          <a:p>
            <a:pPr marL="0" indent="0" algn="l">
              <a:buNone/>
            </a:pPr>
            <a:r>
              <a:rPr lang="en-US" dirty="0" smtClean="0"/>
              <a:t>-Indirect </a:t>
            </a:r>
            <a:r>
              <a:rPr lang="en-US" dirty="0"/>
              <a:t>IF shows </a:t>
            </a:r>
            <a:r>
              <a:rPr lang="en-US" dirty="0" err="1"/>
              <a:t>IgG</a:t>
            </a:r>
            <a:r>
              <a:rPr lang="en-US" dirty="0"/>
              <a:t> antibodies that reacts with the BMZ in most patients</a:t>
            </a:r>
          </a:p>
          <a:p>
            <a:pPr marL="0" indent="0" algn="l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7393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9122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799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65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295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B.P. treatment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/>
              <a:t>Steroid</a:t>
            </a:r>
            <a:r>
              <a:rPr lang="ar-SA" dirty="0" smtClean="0"/>
              <a:t> </a:t>
            </a:r>
            <a:r>
              <a:rPr lang="en-US" dirty="0" smtClean="0"/>
              <a:t>Topical</a:t>
            </a:r>
            <a:endParaRPr lang="en-US" dirty="0"/>
          </a:p>
          <a:p>
            <a:pPr marL="0" indent="0" algn="l">
              <a:buNone/>
            </a:pPr>
            <a:r>
              <a:rPr lang="en-US" dirty="0"/>
              <a:t>Systemic </a:t>
            </a:r>
            <a:r>
              <a:rPr lang="en-US" dirty="0" smtClean="0"/>
              <a:t> Steroid</a:t>
            </a:r>
            <a:endParaRPr lang="en-US" dirty="0"/>
          </a:p>
          <a:p>
            <a:pPr marL="0" indent="0" algn="l">
              <a:buNone/>
            </a:pPr>
            <a:r>
              <a:rPr lang="en-US" dirty="0"/>
              <a:t>Antibiotics : Tetracycline, </a:t>
            </a:r>
            <a:r>
              <a:rPr lang="en-US" dirty="0" err="1"/>
              <a:t>Minocin</a:t>
            </a:r>
            <a:endParaRPr lang="en-US" dirty="0"/>
          </a:p>
          <a:p>
            <a:pPr marL="0" indent="0" algn="l">
              <a:buNone/>
            </a:pPr>
            <a:r>
              <a:rPr lang="en-US" dirty="0" err="1"/>
              <a:t>Dapsone</a:t>
            </a:r>
            <a:endParaRPr lang="en-US" dirty="0"/>
          </a:p>
          <a:p>
            <a:pPr marL="0" indent="0" algn="l">
              <a:buNone/>
            </a:pPr>
            <a:r>
              <a:rPr lang="en-US" dirty="0" err="1"/>
              <a:t>Immuno</a:t>
            </a:r>
            <a:r>
              <a:rPr lang="en-US" dirty="0"/>
              <a:t> suppressive.</a:t>
            </a:r>
          </a:p>
          <a:p>
            <a:pPr marL="0" indent="0" algn="l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02146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Cicatricial</a:t>
            </a:r>
            <a:r>
              <a:rPr lang="en-US" dirty="0"/>
              <a:t> </a:t>
            </a:r>
            <a:r>
              <a:rPr lang="en-US" dirty="0" err="1"/>
              <a:t>Pemphigoid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l">
              <a:buNone/>
            </a:pPr>
            <a:r>
              <a:rPr lang="en-US" dirty="0"/>
              <a:t>Tense blisters &amp; erosions of M.M, Oral cavity, eyes Nose pharynx</a:t>
            </a:r>
          </a:p>
          <a:p>
            <a:pPr marL="0" indent="0" algn="l">
              <a:buNone/>
            </a:pPr>
            <a:r>
              <a:rPr lang="en-US" dirty="0"/>
              <a:t>Skin occas. </a:t>
            </a:r>
            <a:r>
              <a:rPr lang="en-US" dirty="0" err="1"/>
              <a:t>Involv</a:t>
            </a:r>
            <a:r>
              <a:rPr lang="en-US" dirty="0"/>
              <a:t>. – 25%</a:t>
            </a:r>
          </a:p>
          <a:p>
            <a:pPr marL="0" indent="0" algn="l">
              <a:buNone/>
            </a:pPr>
            <a:r>
              <a:rPr lang="en-US" dirty="0"/>
              <a:t>Pronounced tendency to scarring Strictures</a:t>
            </a:r>
          </a:p>
          <a:p>
            <a:pPr marL="0" indent="0" algn="l">
              <a:buNone/>
            </a:pPr>
            <a:r>
              <a:rPr lang="en-US" dirty="0"/>
              <a:t>Sub epidermal blister</a:t>
            </a:r>
          </a:p>
          <a:p>
            <a:pPr marL="0" indent="0" algn="l">
              <a:buNone/>
            </a:pPr>
            <a:r>
              <a:rPr lang="en-US" dirty="0" err="1"/>
              <a:t>IgG</a:t>
            </a:r>
            <a:r>
              <a:rPr lang="en-US" dirty="0"/>
              <a:t>, IgA, C3 BMZ</a:t>
            </a:r>
          </a:p>
          <a:p>
            <a:pPr marL="0" indent="0" algn="l">
              <a:buNone/>
            </a:pPr>
            <a:r>
              <a:rPr lang="en-US" dirty="0"/>
              <a:t>Complications:</a:t>
            </a:r>
          </a:p>
          <a:p>
            <a:pPr marL="0" indent="0" algn="l">
              <a:buNone/>
            </a:pPr>
            <a:r>
              <a:rPr lang="en-US" dirty="0"/>
              <a:t>Pharyngeal, Laryngeal, </a:t>
            </a:r>
            <a:r>
              <a:rPr lang="en-US" dirty="0" err="1"/>
              <a:t>Esoph,Strictures</a:t>
            </a:r>
            <a:endParaRPr lang="en-US" dirty="0"/>
          </a:p>
          <a:p>
            <a:pPr marL="0" indent="0" algn="l">
              <a:buNone/>
            </a:pPr>
            <a:r>
              <a:rPr lang="en-US" dirty="0"/>
              <a:t>Ocular </a:t>
            </a:r>
            <a:r>
              <a:rPr lang="en-US" dirty="0" err="1"/>
              <a:t>Involv</a:t>
            </a:r>
            <a:r>
              <a:rPr lang="en-US" dirty="0"/>
              <a:t>. ----------- Blindness.</a:t>
            </a:r>
          </a:p>
          <a:p>
            <a:pPr marL="0" indent="0" algn="l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703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08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Cicatricial</a:t>
            </a:r>
            <a:r>
              <a:rPr lang="en-US" dirty="0"/>
              <a:t> </a:t>
            </a:r>
            <a:r>
              <a:rPr lang="en-US" dirty="0" err="1"/>
              <a:t>Pemphigoid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l">
              <a:buNone/>
            </a:pPr>
            <a:r>
              <a:rPr lang="en-US" dirty="0"/>
              <a:t>Rx</a:t>
            </a:r>
          </a:p>
          <a:p>
            <a:pPr marL="0" indent="0" algn="l">
              <a:buNone/>
            </a:pPr>
            <a:r>
              <a:rPr lang="ar-SA" dirty="0" smtClean="0"/>
              <a:t>    </a:t>
            </a:r>
            <a:r>
              <a:rPr lang="en-US" dirty="0" smtClean="0"/>
              <a:t>steroid</a:t>
            </a:r>
            <a:r>
              <a:rPr lang="ar-SA" dirty="0" smtClean="0"/>
              <a:t> </a:t>
            </a:r>
            <a:r>
              <a:rPr lang="en-US" dirty="0" smtClean="0"/>
              <a:t>Topical</a:t>
            </a:r>
            <a:endParaRPr lang="en-US" dirty="0"/>
          </a:p>
          <a:p>
            <a:pPr marL="0" indent="0" algn="l">
              <a:buNone/>
            </a:pPr>
            <a:r>
              <a:rPr lang="en-US" dirty="0" err="1"/>
              <a:t>Intralesional</a:t>
            </a:r>
            <a:r>
              <a:rPr lang="en-US" dirty="0"/>
              <a:t> steroid</a:t>
            </a:r>
          </a:p>
          <a:p>
            <a:pPr marL="0" indent="0" algn="l">
              <a:buNone/>
            </a:pPr>
            <a:endParaRPr lang="en-US" dirty="0"/>
          </a:p>
          <a:p>
            <a:pPr marL="0" indent="0" algn="l">
              <a:buNone/>
            </a:pPr>
            <a:r>
              <a:rPr lang="ar-SA" dirty="0" smtClean="0"/>
              <a:t> </a:t>
            </a:r>
            <a:r>
              <a:rPr lang="en-US" dirty="0" smtClean="0"/>
              <a:t> steroid</a:t>
            </a:r>
            <a:r>
              <a:rPr lang="ar-SA" dirty="0" smtClean="0"/>
              <a:t>.</a:t>
            </a:r>
            <a:r>
              <a:rPr lang="en-US" dirty="0" smtClean="0"/>
              <a:t>System</a:t>
            </a:r>
            <a:endParaRPr lang="en-US" dirty="0"/>
          </a:p>
          <a:p>
            <a:pPr marL="0" indent="0" algn="l">
              <a:buNone/>
            </a:pPr>
            <a:r>
              <a:rPr lang="en-US" dirty="0" smtClean="0"/>
              <a:t>For ocular C.P.</a:t>
            </a:r>
            <a:r>
              <a:rPr lang="ar-SA" dirty="0" smtClean="0"/>
              <a:t> </a:t>
            </a:r>
            <a:r>
              <a:rPr lang="en-US" dirty="0" err="1" smtClean="0"/>
              <a:t>Dapsone</a:t>
            </a:r>
            <a:r>
              <a:rPr lang="en-US" dirty="0" smtClean="0"/>
              <a:t>- </a:t>
            </a:r>
            <a:r>
              <a:rPr lang="en-US" dirty="0" err="1"/>
              <a:t>Ist</a:t>
            </a:r>
            <a:r>
              <a:rPr lang="en-US" dirty="0"/>
              <a:t> Choice</a:t>
            </a:r>
          </a:p>
          <a:p>
            <a:pPr marL="0" indent="0" algn="l">
              <a:buNone/>
            </a:pPr>
            <a:r>
              <a:rPr lang="en-US" dirty="0" err="1" smtClean="0"/>
              <a:t>Imm.Supp</a:t>
            </a:r>
            <a:r>
              <a:rPr lang="en-US" dirty="0"/>
              <a:t>. </a:t>
            </a:r>
            <a:r>
              <a:rPr lang="en-US" dirty="0" smtClean="0"/>
              <a:t>Cyclophosphamide, </a:t>
            </a:r>
            <a:r>
              <a:rPr lang="en-US" dirty="0" err="1" smtClean="0"/>
              <a:t>Azath.IVIG</a:t>
            </a:r>
            <a:endParaRPr lang="en-US" dirty="0"/>
          </a:p>
          <a:p>
            <a:pPr marL="0" indent="0" algn="l">
              <a:buNone/>
            </a:pPr>
            <a:r>
              <a:rPr lang="en-US" dirty="0"/>
              <a:t>.</a:t>
            </a:r>
            <a:r>
              <a:rPr lang="ar-SA" dirty="0" smtClean="0"/>
              <a:t> </a:t>
            </a:r>
            <a:r>
              <a:rPr lang="en-US" dirty="0" smtClean="0"/>
              <a:t>Surgical </a:t>
            </a:r>
            <a:r>
              <a:rPr lang="en-US" dirty="0"/>
              <a:t>Therapy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805809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Pemphigoid</a:t>
            </a:r>
            <a:r>
              <a:rPr lang="en-US" dirty="0"/>
              <a:t> </a:t>
            </a:r>
            <a:r>
              <a:rPr lang="en-US" dirty="0" err="1"/>
              <a:t>Gestationis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 smtClean="0"/>
              <a:t>-Erythematous </a:t>
            </a:r>
            <a:r>
              <a:rPr lang="en-US" dirty="0"/>
              <a:t>urticarial plaques, alone or with papules vesicles blisters erosions most on abdomen proximal </a:t>
            </a:r>
            <a:r>
              <a:rPr lang="en-US" dirty="0" err="1"/>
              <a:t>extr</a:t>
            </a:r>
            <a:r>
              <a:rPr lang="en-US" dirty="0"/>
              <a:t>.</a:t>
            </a:r>
          </a:p>
          <a:p>
            <a:pPr marL="0" indent="0" algn="l">
              <a:buNone/>
            </a:pPr>
            <a:r>
              <a:rPr lang="en-US" dirty="0" smtClean="0"/>
              <a:t>-Intense </a:t>
            </a:r>
            <a:r>
              <a:rPr lang="en-US" dirty="0"/>
              <a:t>pruritus</a:t>
            </a:r>
          </a:p>
          <a:p>
            <a:pPr marL="0" indent="0" algn="l">
              <a:buNone/>
            </a:pPr>
            <a:r>
              <a:rPr lang="en-US" dirty="0" smtClean="0"/>
              <a:t>-Sub </a:t>
            </a:r>
            <a:r>
              <a:rPr lang="en-US" dirty="0"/>
              <a:t>epidermal blister</a:t>
            </a:r>
          </a:p>
          <a:p>
            <a:pPr marL="0" indent="0" algn="l">
              <a:buNone/>
            </a:pPr>
            <a:r>
              <a:rPr lang="en-US" dirty="0" smtClean="0"/>
              <a:t>-C3 </a:t>
            </a:r>
            <a:r>
              <a:rPr lang="en-US" dirty="0" err="1"/>
              <a:t>IgG</a:t>
            </a:r>
            <a:r>
              <a:rPr lang="en-US" dirty="0"/>
              <a:t> At BMZ, H.G. Factor in patient’s sera</a:t>
            </a:r>
          </a:p>
          <a:p>
            <a:pPr marL="0" indent="0" algn="l">
              <a:buNone/>
            </a:pPr>
            <a:r>
              <a:rPr lang="en-US" dirty="0" smtClean="0"/>
              <a:t>-2nd </a:t>
            </a:r>
            <a:r>
              <a:rPr lang="en-US" dirty="0"/>
              <a:t>3rd trimester, flares at post partum , </a:t>
            </a:r>
            <a:r>
              <a:rPr lang="en-US" dirty="0" smtClean="0"/>
              <a:t>OCP</a:t>
            </a:r>
          </a:p>
          <a:p>
            <a:pPr marL="0" indent="0" algn="l">
              <a:buNone/>
            </a:pPr>
            <a:r>
              <a:rPr lang="en-US" dirty="0" smtClean="0"/>
              <a:t>-Treatment: steroid (topical or systemic).</a:t>
            </a:r>
            <a:endParaRPr lang="en-US" dirty="0"/>
          </a:p>
          <a:p>
            <a:pPr marL="0" indent="0" algn="l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47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84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79917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Dermatitis </a:t>
            </a:r>
            <a:r>
              <a:rPr lang="en-US" dirty="0" err="1"/>
              <a:t>Herpetiformis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pPr marL="0" indent="0" algn="l">
              <a:buNone/>
            </a:pPr>
            <a:r>
              <a:rPr lang="en-US" sz="6000" dirty="0"/>
              <a:t>Small grouped papules, Vesicles, Blisters, Erosions on erythematous plaques.</a:t>
            </a:r>
          </a:p>
          <a:p>
            <a:pPr marL="0" indent="0" algn="l">
              <a:buNone/>
            </a:pPr>
            <a:r>
              <a:rPr lang="en-US" sz="6000" dirty="0"/>
              <a:t>* Intense pruritus</a:t>
            </a:r>
          </a:p>
          <a:p>
            <a:pPr marL="0" indent="0" algn="l">
              <a:buNone/>
            </a:pPr>
            <a:r>
              <a:rPr lang="en-US" sz="6000" dirty="0"/>
              <a:t>* Extensors of large joints (knees, </a:t>
            </a:r>
            <a:r>
              <a:rPr lang="en-US" sz="6000" dirty="0" err="1"/>
              <a:t>elsbows</a:t>
            </a:r>
            <a:r>
              <a:rPr lang="en-US" sz="6000" dirty="0"/>
              <a:t>, buttock, neck shoulders, frontal hairline, scalp)</a:t>
            </a:r>
          </a:p>
          <a:p>
            <a:pPr marL="0" indent="0" algn="l">
              <a:buNone/>
            </a:pPr>
            <a:r>
              <a:rPr lang="en-US" sz="6000" dirty="0"/>
              <a:t>* Papillary </a:t>
            </a:r>
            <a:r>
              <a:rPr lang="en-US" sz="6000" dirty="0" err="1"/>
              <a:t>microabscesses</a:t>
            </a:r>
            <a:r>
              <a:rPr lang="en-US" sz="6000" dirty="0"/>
              <a:t>, sub epidermal split </a:t>
            </a:r>
          </a:p>
          <a:p>
            <a:pPr marL="0" indent="0" algn="l">
              <a:buNone/>
            </a:pPr>
            <a:r>
              <a:rPr lang="en-US" sz="6000" dirty="0"/>
              <a:t>* IgA: Granular, BMZ, pronounced in dermal papillae</a:t>
            </a:r>
          </a:p>
          <a:p>
            <a:pPr marL="0" indent="0" algn="l">
              <a:buNone/>
            </a:pPr>
            <a:r>
              <a:rPr lang="en-US" sz="6000" dirty="0"/>
              <a:t>* Iodides may induce flares.</a:t>
            </a:r>
          </a:p>
          <a:p>
            <a:pPr marL="0" indent="0" algn="l">
              <a:buNone/>
            </a:pPr>
            <a:r>
              <a:rPr lang="en-US" sz="6000" dirty="0"/>
              <a:t>Age: any ages late 2nd Early 4th </a:t>
            </a:r>
            <a:r>
              <a:rPr lang="en-US" sz="6000" dirty="0" smtClean="0"/>
              <a:t>decades</a:t>
            </a:r>
          </a:p>
          <a:p>
            <a:pPr marL="0" indent="0" algn="l">
              <a:buNone/>
            </a:pPr>
            <a:r>
              <a:rPr lang="en-US" sz="6000" dirty="0"/>
              <a:t>ASS : Gluten sensitive </a:t>
            </a:r>
            <a:r>
              <a:rPr lang="en-US" sz="6000" dirty="0" err="1"/>
              <a:t>enteropathy</a:t>
            </a:r>
            <a:r>
              <a:rPr lang="en-US" sz="6000" dirty="0"/>
              <a:t> +/-</a:t>
            </a:r>
          </a:p>
          <a:p>
            <a:pPr marL="0" indent="0" algn="l">
              <a:buNone/>
            </a:pPr>
            <a:r>
              <a:rPr lang="en-US" sz="6000" dirty="0"/>
              <a:t>clinical features of coeliac </a:t>
            </a:r>
            <a:r>
              <a:rPr lang="en-US" sz="6000" dirty="0" smtClean="0"/>
              <a:t>disease.</a:t>
            </a:r>
            <a:endParaRPr lang="en-US" sz="6000" dirty="0"/>
          </a:p>
          <a:p>
            <a:pPr marL="0" indent="0" algn="l">
              <a:buNone/>
            </a:pPr>
            <a:r>
              <a:rPr lang="en-US" sz="6000" dirty="0"/>
              <a:t>Rx</a:t>
            </a:r>
          </a:p>
          <a:p>
            <a:pPr marL="0" indent="0" algn="l">
              <a:buNone/>
            </a:pPr>
            <a:r>
              <a:rPr lang="en-US" sz="6000" dirty="0" err="1" smtClean="0"/>
              <a:t>Dapsone</a:t>
            </a:r>
            <a:r>
              <a:rPr lang="en-US" sz="6000" dirty="0"/>
              <a:t>, </a:t>
            </a:r>
            <a:r>
              <a:rPr lang="en-US" sz="6000" dirty="0" err="1" smtClean="0"/>
              <a:t>Sulfapyridine</a:t>
            </a:r>
            <a:r>
              <a:rPr lang="en-US" sz="6000" dirty="0" smtClean="0"/>
              <a:t>,</a:t>
            </a:r>
            <a:endParaRPr lang="en-US" sz="6000" dirty="0"/>
          </a:p>
          <a:p>
            <a:pPr marL="0" indent="0" algn="l">
              <a:buNone/>
            </a:pPr>
            <a:r>
              <a:rPr lang="en-US" sz="6000" dirty="0"/>
              <a:t>	Dietary measures </a:t>
            </a:r>
          </a:p>
          <a:p>
            <a:pPr marL="0" indent="0" algn="l">
              <a:buNone/>
            </a:pPr>
            <a:r>
              <a:rPr lang="en-US" dirty="0"/>
              <a:t>	</a:t>
            </a:r>
          </a:p>
          <a:p>
            <a:pPr marL="0" indent="0" algn="l">
              <a:buNone/>
            </a:pPr>
            <a:r>
              <a:rPr lang="en-US" dirty="0"/>
              <a:t>	</a:t>
            </a:r>
          </a:p>
          <a:p>
            <a:pPr marL="0" indent="0" algn="l">
              <a:buNone/>
            </a:pP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77647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D.H.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ar-S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447800"/>
            <a:ext cx="4114800" cy="486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4114800" cy="4724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784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3714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113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800" dirty="0" smtClean="0">
                <a:solidFill>
                  <a:srgbClr val="0070C0"/>
                </a:solidFill>
              </a:rPr>
              <a:t>THANK YOU</a:t>
            </a:r>
            <a:endParaRPr lang="ar-SA" sz="13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238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32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327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Diagnosis of bullous Disorders</a:t>
            </a:r>
            <a:endParaRPr lang="ar-S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4000" dirty="0" smtClean="0"/>
              <a:t>-clinical evaluation</a:t>
            </a:r>
          </a:p>
          <a:p>
            <a:pPr marL="0" indent="0" algn="l">
              <a:buNone/>
            </a:pPr>
            <a:r>
              <a:rPr lang="en-US" sz="4000" dirty="0" smtClean="0"/>
              <a:t>-</a:t>
            </a:r>
            <a:r>
              <a:rPr lang="en-US" sz="4000" dirty="0" err="1" smtClean="0"/>
              <a:t>histopathological</a:t>
            </a:r>
            <a:r>
              <a:rPr lang="en-US" sz="4000" dirty="0" smtClean="0"/>
              <a:t> examination</a:t>
            </a:r>
          </a:p>
          <a:p>
            <a:pPr marL="0" indent="0" algn="l">
              <a:buNone/>
            </a:pPr>
            <a:r>
              <a:rPr lang="en-US" sz="4000" dirty="0" smtClean="0"/>
              <a:t>-</a:t>
            </a:r>
            <a:r>
              <a:rPr lang="en-US" sz="4000" dirty="0" err="1" smtClean="0"/>
              <a:t>Immunoflourescent</a:t>
            </a:r>
            <a:r>
              <a:rPr lang="en-US" sz="4000" dirty="0" smtClean="0"/>
              <a:t> examination</a:t>
            </a:r>
            <a:endParaRPr lang="ar-SA" sz="4000" dirty="0"/>
          </a:p>
        </p:txBody>
      </p:sp>
    </p:spTree>
    <p:extLst>
      <p:ext uri="{BB962C8B-B14F-4D97-AF65-F5344CB8AC3E}">
        <p14:creationId xmlns:p14="http://schemas.microsoft.com/office/powerpoint/2010/main" val="165769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1006</Words>
  <Application>Microsoft Office PowerPoint</Application>
  <PresentationFormat>On-screen Show (4:3)</PresentationFormat>
  <Paragraphs>177</Paragraphs>
  <Slides>60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BULLOUS DISEASES</vt:lpstr>
      <vt:lpstr>Bollous Diseases Difinitions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Diagnosis of bullous Disorders</vt:lpstr>
      <vt:lpstr>PowerPoint Presentation</vt:lpstr>
      <vt:lpstr>PowerPoint Presentation</vt:lpstr>
      <vt:lpstr>Basement membrane zone</vt:lpstr>
      <vt:lpstr>PowerPoint Presentation</vt:lpstr>
      <vt:lpstr>PATHOPHYSIOLOGY</vt:lpstr>
      <vt:lpstr>PowerPoint Presentation</vt:lpstr>
      <vt:lpstr>Pathomechanisms of Blistering</vt:lpstr>
      <vt:lpstr>PowerPoint Presentation</vt:lpstr>
      <vt:lpstr>PowerPoint Presentation</vt:lpstr>
      <vt:lpstr>Nikolsky sign vs. Asboe-Hansen</vt:lpstr>
      <vt:lpstr>Causes of Blistering Disorders</vt:lpstr>
      <vt:lpstr>Autoimmune diseases</vt:lpstr>
      <vt:lpstr>PowerPoint Presentation</vt:lpstr>
      <vt:lpstr>Pemphigus </vt:lpstr>
      <vt:lpstr>Classification of Pemphigus </vt:lpstr>
      <vt:lpstr>Pemphigus Vulgaris</vt:lpstr>
      <vt:lpstr>Pemphigus Vulgaris cont.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P.V. Treatment</vt:lpstr>
      <vt:lpstr>Pemphigus</vt:lpstr>
      <vt:lpstr>PowerPoint Presentation</vt:lpstr>
      <vt:lpstr>PowerPoint Presentation</vt:lpstr>
      <vt:lpstr>PowerPoint Presentation</vt:lpstr>
      <vt:lpstr>PowerPoint Presentation</vt:lpstr>
      <vt:lpstr>Pemphigoid Group of Dis.</vt:lpstr>
      <vt:lpstr>Bullous Pemphigoid</vt:lpstr>
      <vt:lpstr>PowerPoint Presentation</vt:lpstr>
      <vt:lpstr>PowerPoint Presentation</vt:lpstr>
      <vt:lpstr>B.P.</vt:lpstr>
      <vt:lpstr>PowerPoint Presentation</vt:lpstr>
      <vt:lpstr>PowerPoint Presentation</vt:lpstr>
      <vt:lpstr>PowerPoint Presentation</vt:lpstr>
      <vt:lpstr>B.P. treatment</vt:lpstr>
      <vt:lpstr>Cicatricial Pemphigoid</vt:lpstr>
      <vt:lpstr>PowerPoint Presentation</vt:lpstr>
      <vt:lpstr>Cicatricial Pemphigoid</vt:lpstr>
      <vt:lpstr>Pemphigoid Gestationis</vt:lpstr>
      <vt:lpstr>PowerPoint Presentation</vt:lpstr>
      <vt:lpstr>PowerPoint Presentation</vt:lpstr>
      <vt:lpstr>Dermatitis Herpetiformis</vt:lpstr>
      <vt:lpstr>D.H.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Bollous Diseases Difinitions</dc:title>
  <dc:creator>absam</dc:creator>
  <cp:lastModifiedBy>absam</cp:lastModifiedBy>
  <cp:revision>10</cp:revision>
  <dcterms:created xsi:type="dcterms:W3CDTF">2012-04-04T19:25:13Z</dcterms:created>
  <dcterms:modified xsi:type="dcterms:W3CDTF">2012-04-17T09:46:35Z</dcterms:modified>
</cp:coreProperties>
</file>