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6" r:id="rId1"/>
  </p:sldMasterIdLst>
  <p:notesMasterIdLst>
    <p:notesMasterId r:id="rId85"/>
  </p:notesMasterIdLst>
  <p:sldIdLst>
    <p:sldId id="330" r:id="rId2"/>
    <p:sldId id="347" r:id="rId3"/>
    <p:sldId id="358" r:id="rId4"/>
    <p:sldId id="268" r:id="rId5"/>
    <p:sldId id="267" r:id="rId6"/>
    <p:sldId id="269" r:id="rId7"/>
    <p:sldId id="270" r:id="rId8"/>
    <p:sldId id="266" r:id="rId9"/>
    <p:sldId id="271" r:id="rId10"/>
    <p:sldId id="272" r:id="rId11"/>
    <p:sldId id="357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350" r:id="rId23"/>
    <p:sldId id="351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63" r:id="rId41"/>
    <p:sldId id="333" r:id="rId42"/>
    <p:sldId id="300" r:id="rId43"/>
    <p:sldId id="301" r:id="rId44"/>
    <p:sldId id="332" r:id="rId45"/>
    <p:sldId id="302" r:id="rId46"/>
    <p:sldId id="353" r:id="rId47"/>
    <p:sldId id="303" r:id="rId48"/>
    <p:sldId id="361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59" r:id="rId65"/>
    <p:sldId id="364" r:id="rId66"/>
    <p:sldId id="355" r:id="rId67"/>
    <p:sldId id="360" r:id="rId68"/>
    <p:sldId id="320" r:id="rId69"/>
    <p:sldId id="321" r:id="rId70"/>
    <p:sldId id="337" r:id="rId71"/>
    <p:sldId id="322" r:id="rId72"/>
    <p:sldId id="323" r:id="rId73"/>
    <p:sldId id="324" r:id="rId74"/>
    <p:sldId id="325" r:id="rId75"/>
    <p:sldId id="326" r:id="rId76"/>
    <p:sldId id="327" r:id="rId77"/>
    <p:sldId id="340" r:id="rId78"/>
    <p:sldId id="328" r:id="rId79"/>
    <p:sldId id="352" r:id="rId80"/>
    <p:sldId id="338" r:id="rId81"/>
    <p:sldId id="331" r:id="rId82"/>
    <p:sldId id="348" r:id="rId83"/>
    <p:sldId id="349" r:id="rId8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>
        <p:scale>
          <a:sx n="80" d="100"/>
          <a:sy n="80" d="100"/>
        </p:scale>
        <p:origin x="-216" y="5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D191E57-6CEE-4411-AE18-98DC943629F2}" type="datetimeFigureOut">
              <a:rPr lang="ar-SA" smtClean="0"/>
              <a:pPr/>
              <a:t>18/06/1433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36660A8-DB7C-4949-A82B-2C66BF05EDB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16471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3B95A-F00E-4957-A8DC-EFC37FE74D0B}" type="slidenum">
              <a:rPr lang="ar-SA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6894BA-1979-4406-ACC9-8C9F0E31E5FF}" type="slidenum">
              <a:rPr lang="ar-SA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4BEBE-5AE4-4517-94D5-0B7B7B27A02D}" type="slidenum">
              <a:rPr lang="ar-SA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77E5F-7BA3-4D4F-8546-04849F92B2D1}" type="slidenum">
              <a:rPr lang="ar-SA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09D173-B12C-4B7B-8695-3D959AE7D55B}" type="slidenum">
              <a:rPr lang="ar-SA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C7CD6-E404-4723-AE53-EEA4DE26F139}" type="slidenum">
              <a:rPr lang="ar-SA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D4A46-C237-40BE-A042-71F159A42AF7}" type="slidenum">
              <a:rPr lang="ar-SA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E4910-2D25-4C5B-B21E-062EA9F51AE9}" type="slidenum">
              <a:rPr lang="ar-SA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B9B05-A952-45C6-A151-BC6F64E20EC2}" type="slidenum">
              <a:rPr lang="ar-SA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2D3E5-253A-4D19-A41B-BF0E13FA63FE}" type="slidenum">
              <a:rPr lang="ar-SA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CD69D8-88AE-41D0-9E18-C5032415E4C6}" type="slidenum">
              <a:rPr lang="ar-SA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941D3E-E3AD-4309-9A20-754C45E4C1A1}" type="slidenum">
              <a:rPr lang="ar-SA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006B2-B627-408F-804B-ECDD53E898A6}" type="slidenum">
              <a:rPr lang="ar-SA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13F83-BB26-4D87-89A6-1A1D5B136223}" type="slidenum">
              <a:rPr lang="ar-SA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9AB0A7-2403-4372-BF44-8FB6181AFDA2}" type="slidenum">
              <a:rPr lang="ar-SA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12373-38EB-4AE8-8EDF-CD364E51C395}" type="slidenum">
              <a:rPr lang="ar-SA" smtClean="0"/>
              <a:pPr/>
              <a:t>42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1B551-FD87-458E-9B0B-F32DF10C9FCF}" type="slidenum">
              <a:rPr lang="ar-SA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941D3E-E3AD-4309-9A20-754C45E4C1A1}" type="slidenum">
              <a:rPr lang="ar-SA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F37840-47ED-48C5-900A-24A15CE8C6FC}" type="slidenum">
              <a:rPr lang="ar-SA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25461-D2DD-42F4-ADA1-74A3EE46CF0B}" type="slidenum">
              <a:rPr lang="ar-SA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44199-1692-4366-8013-6599C00760A1}" type="slidenum">
              <a:rPr lang="ar-SA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748042-1086-40AE-97FB-C60F6455A5A5}" type="slidenum">
              <a:rPr lang="ar-SA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DE44E-4D0F-4D2C-95F7-51B2DC457557}" type="slidenum">
              <a:rPr lang="ar-SA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5A6C92-766E-4FF7-954D-69E29EBB8F76}" type="slidenum">
              <a:rPr lang="ar-SA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90A5C8-5302-44F2-ABC0-47F774D0B85C}" type="slidenum">
              <a:rPr lang="ar-SA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CE7195-1F98-46D5-9FA2-4D079A1C189A}" type="slidenum">
              <a:rPr lang="ar-SA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51675-5654-47FB-8E03-651CD8F2D7A4}" type="slidenum">
              <a:rPr lang="ar-SA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47B952-20EC-469B-A8E6-B30487A9BB60}" type="slidenum">
              <a:rPr lang="ar-SA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19151-040A-4807-B6A6-6B3D1A4A193D}" type="slidenum">
              <a:rPr lang="ar-SA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A8E90-50BA-401A-A2AA-A3A00712167A}" type="slidenum">
              <a:rPr lang="ar-SA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E2B48B-AC4A-41FB-8657-D37BA8C06408}" type="slidenum">
              <a:rPr lang="ar-SA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F3452-BCCB-461E-8C1B-04C9EEC51D98}" type="slidenum">
              <a:rPr lang="ar-SA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E26FE2-EEBF-48A7-B835-81412EF5B22C}" type="slidenum">
              <a:rPr lang="ar-SA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4DE1B-C9F9-4215-A2D4-90D1EAA0266E}" type="slidenum">
              <a:rPr lang="ar-SA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D61A2-F536-4C4C-8686-FADB72AF57F1}" type="slidenum">
              <a:rPr lang="ar-SA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E4F32-C193-4A67-8881-B21DCE743343}" type="slidenum">
              <a:rPr lang="ar-SA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C5195-FA82-4734-B5FC-DD918C329005}" type="slidenum">
              <a:rPr lang="ar-SA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D61A2-F536-4C4C-8686-FADB72AF57F1}" type="slidenum">
              <a:rPr lang="ar-SA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2F436-3A86-4B10-BCDA-F5C611B934D6}" type="slidenum">
              <a:rPr lang="ar-SA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AA867-4A59-4EFE-A408-69BD7BB66B8D}" type="slidenum">
              <a:rPr lang="ar-SA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1E2BA-F91F-4748-AA76-CC8057538890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BFDE3F-97F6-4370-A450-FC15C93C5212}" type="slidenum">
              <a:rPr lang="ar-SA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04A8F-B7E3-4B31-B282-84F5388CE780}" type="slidenum">
              <a:rPr lang="ar-SA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88EB9-E576-4ED8-97DB-AA5E04119DC9}" type="slidenum">
              <a:rPr lang="en-US" smtClean="0"/>
              <a:pPr/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E4F32-C193-4A67-8881-B21DCE743343}" type="slidenum">
              <a:rPr lang="ar-SA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6CD5A-1205-41EE-9D17-E8FFDEEF215E}" type="slidenum">
              <a:rPr lang="ar-SA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7B584-1217-4051-8EE3-ADA6DCB8171C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23773-CD77-4A2F-B94C-6ECAF2D61299}" type="slidenum">
              <a:rPr lang="ar-SA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A0BA3C-2304-4F37-B7CA-8C566F3C6A51}" type="slidenum">
              <a:rPr lang="ar-SA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A0BA3C-2304-4F37-B7CA-8C566F3C6A51}" type="slidenum">
              <a:rPr lang="ar-SA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A0BA3C-2304-4F37-B7CA-8C566F3C6A51}" type="slidenum">
              <a:rPr lang="ar-SA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0B9DE-0D0A-4E87-9C30-EBB9CBCC8473}" type="slidenum">
              <a:rPr lang="ar-SA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F091FA-18C9-4D17-B59A-640FD003C444}" type="slidenum">
              <a:rPr lang="ar-SA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71A1C9-4F42-439A-848F-C0CE55F6BCB3}" type="slidenum">
              <a:rPr lang="ar-SA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73607-38A0-47DA-98B4-8603701F1081}" type="slidenum">
              <a:rPr lang="ar-SA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D2A408-4585-440A-9A05-949C5158020F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35BF3C9-59BF-4262-B393-FB7FFE48A0C7}" type="datetime1">
              <a:rPr lang="ar-SA" smtClean="0"/>
              <a:pPr/>
              <a:t>18/06/1433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sldNum="0" hdr="0" dt="0"/>
  <p:txStyles>
    <p:titleStyle>
      <a:lvl1pPr algn="l" defTabSz="914400" rtl="1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4.wmf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wmf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70.jpe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1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85.gif"/><Relationship Id="rId4" Type="http://schemas.openxmlformats.org/officeDocument/2006/relationships/image" Target="../media/image8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wmf"/><Relationship Id="rId11" Type="http://schemas.openxmlformats.org/officeDocument/2006/relationships/image" Target="../media/image102.wmf"/><Relationship Id="rId5" Type="http://schemas.openxmlformats.org/officeDocument/2006/relationships/image" Target="../media/image96.wmf"/><Relationship Id="rId10" Type="http://schemas.openxmlformats.org/officeDocument/2006/relationships/image" Target="../media/image101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76672"/>
            <a:ext cx="3672408" cy="3908646"/>
          </a:xfrm>
          <a:prstGeom prst="rect">
            <a:avLst/>
          </a:prstGeom>
        </p:spPr>
      </p:pic>
      <p:sp>
        <p:nvSpPr>
          <p:cNvPr id="2051" name="عنوان 6"/>
          <p:cNvSpPr>
            <a:spLocks noGrp="1"/>
          </p:cNvSpPr>
          <p:nvPr>
            <p:ph type="title"/>
          </p:nvPr>
        </p:nvSpPr>
        <p:spPr>
          <a:xfrm>
            <a:off x="1907704" y="4581128"/>
            <a:ext cx="5256584" cy="144016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ALOPECIA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443329"/>
                </a:solidFill>
                <a:cs typeface="Tahoma" pitchFamily="34" charset="0"/>
              </a:rPr>
              <a:t>Prof. Khalid M. AlGhamdi</a:t>
            </a:r>
            <a:br>
              <a:rPr lang="en-US" sz="2000" b="1" dirty="0">
                <a:solidFill>
                  <a:srgbClr val="443329"/>
                </a:solidFill>
                <a:cs typeface="Tahoma" pitchFamily="34" charset="0"/>
              </a:rPr>
            </a:br>
            <a:r>
              <a:rPr lang="en-US" sz="2000" dirty="0">
                <a:solidFill>
                  <a:srgbClr val="443329"/>
                </a:solidFill>
                <a:cs typeface="Tahoma" pitchFamily="34" charset="0"/>
              </a:rPr>
              <a:t>Professor and Consultant </a:t>
            </a:r>
            <a:br>
              <a:rPr lang="en-US" sz="2000" dirty="0">
                <a:solidFill>
                  <a:srgbClr val="443329"/>
                </a:solidFill>
                <a:cs typeface="Tahoma" pitchFamily="34" charset="0"/>
              </a:rPr>
            </a:br>
            <a:r>
              <a:rPr lang="en-US" sz="2000" dirty="0">
                <a:solidFill>
                  <a:srgbClr val="443329"/>
                </a:solidFill>
                <a:cs typeface="Tahoma" pitchFamily="34" charset="0"/>
              </a:rPr>
              <a:t>Dermatology and Cutaneous Laser Surgery</a:t>
            </a:r>
            <a:br>
              <a:rPr lang="en-US" sz="2000" dirty="0">
                <a:solidFill>
                  <a:srgbClr val="443329"/>
                </a:solidFill>
                <a:cs typeface="Tahoma" pitchFamily="34" charset="0"/>
              </a:rPr>
            </a:br>
            <a:r>
              <a:rPr lang="en-US" sz="2000" dirty="0">
                <a:solidFill>
                  <a:srgbClr val="443329"/>
                </a:solidFill>
                <a:cs typeface="Tahoma" pitchFamily="34" charset="0"/>
              </a:rPr>
              <a:t>King Saud University</a:t>
            </a:r>
            <a:br>
              <a:rPr lang="en-US" sz="2000" dirty="0">
                <a:solidFill>
                  <a:srgbClr val="443329"/>
                </a:solidFill>
                <a:cs typeface="Tahoma" pitchFamily="34" charset="0"/>
              </a:rPr>
            </a:br>
            <a:r>
              <a:rPr lang="en-US" sz="2000" dirty="0" smtClean="0">
                <a:solidFill>
                  <a:srgbClr val="443329"/>
                </a:solidFill>
                <a:cs typeface="Tahoma" pitchFamily="34" charset="0"/>
              </a:rPr>
              <a:t>www.dralghamdi.net</a:t>
            </a:r>
            <a:endParaRPr lang="ar-S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781800" cy="1110467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en-US" sz="6600" b="1" dirty="0" smtClean="0">
                <a:solidFill>
                  <a:srgbClr val="000099"/>
                </a:solidFill>
                <a:latin typeface="Bookman Old Style" pitchFamily="18" charset="0"/>
                <a:cs typeface="Arial" pitchFamily="34" charset="0"/>
              </a:rPr>
              <a:t>Alopecia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4800600" y="2291939"/>
            <a:ext cx="37338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Bookman Old Style" pitchFamily="18" charset="0"/>
                <a:cs typeface="Arial" pitchFamily="34" charset="0"/>
              </a:rPr>
              <a:t>Scarring</a:t>
            </a:r>
          </a:p>
          <a:p>
            <a:pPr algn="ctr"/>
            <a:r>
              <a:rPr lang="en-US" sz="4000" b="1" dirty="0">
                <a:solidFill>
                  <a:srgbClr val="000099"/>
                </a:solidFill>
                <a:latin typeface="Bookman Old Style" pitchFamily="18" charset="0"/>
                <a:cs typeface="Arial" pitchFamily="34" charset="0"/>
              </a:rPr>
              <a:t>(Irreversible)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838200" y="2291939"/>
            <a:ext cx="37338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Bookman Old Style" pitchFamily="18" charset="0"/>
                <a:cs typeface="Arial" pitchFamily="34" charset="0"/>
              </a:rPr>
              <a:t>Non-Scarring</a:t>
            </a:r>
          </a:p>
          <a:p>
            <a:pPr algn="ctr"/>
            <a:r>
              <a:rPr lang="en-US" sz="4000" b="1" dirty="0">
                <a:solidFill>
                  <a:srgbClr val="000099"/>
                </a:solidFill>
                <a:latin typeface="Bookman Old Style" pitchFamily="18" charset="0"/>
                <a:cs typeface="Arial" pitchFamily="34" charset="0"/>
              </a:rPr>
              <a:t>(Reversible)</a:t>
            </a:r>
          </a:p>
        </p:txBody>
      </p:sp>
      <p:sp>
        <p:nvSpPr>
          <p:cNvPr id="39941" name="AutoShape 6"/>
          <p:cNvSpPr>
            <a:spLocks noChangeArrowheads="1"/>
          </p:cNvSpPr>
          <p:nvPr/>
        </p:nvSpPr>
        <p:spPr bwMode="auto">
          <a:xfrm>
            <a:off x="2362200" y="920339"/>
            <a:ext cx="533400" cy="12192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9942" name="AutoShape 7"/>
          <p:cNvSpPr>
            <a:spLocks noChangeArrowheads="1"/>
          </p:cNvSpPr>
          <p:nvPr/>
        </p:nvSpPr>
        <p:spPr bwMode="auto">
          <a:xfrm>
            <a:off x="6286500" y="920339"/>
            <a:ext cx="533400" cy="12192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1814291" y="3424549"/>
                <a:ext cx="1758826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1" i="1" cap="all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ambria Math"/>
                          <a:cs typeface="Arial" pitchFamily="34" charset="0"/>
                          <a:sym typeface="Wingdings 2"/>
                        </a:rPr>
                        <m:t></m:t>
                      </m:r>
                    </m:oMath>
                  </m:oMathPara>
                </a14:m>
                <a:endParaRPr lang="ar-SA" sz="5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291" y="3424549"/>
                <a:ext cx="1758826" cy="1323439"/>
              </a:xfrm>
              <a:prstGeom prst="rect">
                <a:avLst/>
              </a:prstGeom>
              <a:blipFill rotWithShape="1">
                <a:blip r:embed="rId3"/>
                <a:stretch>
                  <a:fillRect b="-37327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Rectangle 12"/>
              <p:cNvSpPr/>
              <p:nvPr/>
            </p:nvSpPr>
            <p:spPr>
              <a:xfrm>
                <a:off x="5932103" y="3449291"/>
                <a:ext cx="1232185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1" i="1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Wingdings 2"/>
                        </a:rPr>
                        <m:t>𝞦</m:t>
                      </m:r>
                    </m:oMath>
                  </m:oMathPara>
                </a14:m>
                <a:endParaRPr lang="ar-SA" sz="5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103" y="3449291"/>
                <a:ext cx="1232185" cy="13234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7" name="Picture 5" descr="lpp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879600" y="787400"/>
            <a:ext cx="5918200" cy="4826000"/>
          </a:xfrm>
          <a:ln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755576" y="1196752"/>
            <a:ext cx="7696200" cy="17478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800000"/>
                </a:solidFill>
              </a:rPr>
              <a:t>Androgenetic</a:t>
            </a:r>
            <a:r>
              <a:rPr lang="en-US" sz="5400" b="1" dirty="0">
                <a:solidFill>
                  <a:srgbClr val="800000"/>
                </a:solidFill>
              </a:rPr>
              <a:t> Alopecia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99"/>
                </a:solidFill>
              </a:rPr>
              <a:t>(Male and Female Pattern Hair Loss)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1031" name="Picture 7" descr="C:\Documents and Settings\Abbas\Local Settings\Temporary Internet Files\Content.IE5\FKA0BRQG\MC9002871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90910"/>
            <a:ext cx="1800200" cy="19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Abbas\Local Settings\Temporary Internet Files\Content.IE5\C0ZY44T2\MC90028710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589"/>
            <a:ext cx="1684466" cy="18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04" name="Picture 16" descr="Stages of Hair Lo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0540" y="1124744"/>
            <a:ext cx="4181475" cy="548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3011" name="Text Box 17"/>
          <p:cNvSpPr txBox="1">
            <a:spLocks noChangeArrowheads="1"/>
          </p:cNvSpPr>
          <p:nvPr/>
        </p:nvSpPr>
        <p:spPr bwMode="auto">
          <a:xfrm>
            <a:off x="539552" y="548680"/>
            <a:ext cx="826192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algn="ctr">
              <a:spcBef>
                <a:spcPct val="50000"/>
              </a:spcBef>
              <a:defRPr sz="5400" b="1">
                <a:solidFill>
                  <a:srgbClr val="8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Male Pattern Hair Loss</a:t>
            </a:r>
          </a:p>
        </p:txBody>
      </p:sp>
      <p:pic>
        <p:nvPicPr>
          <p:cNvPr id="6" name="Picture 7" descr="C:\Documents and Settings\Abbas\Local Settings\Temporary Internet Files\Content.IE5\FKA0BRQG\MC9002871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8942" y="165813"/>
            <a:ext cx="1800200" cy="19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khalid\Desktop\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32"/>
          <p:cNvSpPr txBox="1">
            <a:spLocks noChangeArrowheads="1"/>
          </p:cNvSpPr>
          <p:nvPr/>
        </p:nvSpPr>
        <p:spPr bwMode="auto">
          <a:xfrm>
            <a:off x="1043608" y="457200"/>
            <a:ext cx="7128792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algn="ctr">
              <a:spcBef>
                <a:spcPct val="50000"/>
              </a:spcBef>
              <a:defRPr sz="2400" b="1">
                <a:solidFill>
                  <a:srgbClr val="8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Female Pattern Hair Loss</a:t>
            </a:r>
          </a:p>
        </p:txBody>
      </p:sp>
      <p:pic>
        <p:nvPicPr>
          <p:cNvPr id="194570" name="Picture 1034" descr="Women Hai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1916832"/>
            <a:ext cx="6368084" cy="3429248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450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3074" name="Picture 2" descr="C:\Documents and Settings\Abbas\Local Settings\Temporary Internet Files\Content.IE5\C0ZY44T2\MC90028710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0494" y="62811"/>
            <a:ext cx="1543506" cy="172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khalid\Desktop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7788"/>
            <a:ext cx="91440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DR.KHALID AL GHAMDI\My Documents\funny-photos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278" y="764704"/>
            <a:ext cx="77874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idx="1"/>
          </p:nvPr>
        </p:nvSpPr>
        <p:spPr>
          <a:xfrm>
            <a:off x="649796" y="1916832"/>
            <a:ext cx="7772400" cy="2781672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l" rtl="0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 dirty="0" err="1" smtClean="0">
                <a:solidFill>
                  <a:srgbClr val="000099"/>
                </a:solidFill>
              </a:rPr>
              <a:t>Androgenetic</a:t>
            </a:r>
            <a:r>
              <a:rPr lang="en-US" b="1" dirty="0" smtClean="0">
                <a:solidFill>
                  <a:srgbClr val="000099"/>
                </a:solidFill>
              </a:rPr>
              <a:t> Alopecia affects up to 50% of males and 40% of females</a:t>
            </a:r>
          </a:p>
          <a:p>
            <a:pPr algn="l" rtl="0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99"/>
                </a:solidFill>
              </a:rPr>
              <a:t>Autosomal dominant with variable penetrance</a:t>
            </a:r>
          </a:p>
          <a:p>
            <a:pPr algn="l" rtl="0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99"/>
                </a:solidFill>
              </a:rPr>
              <a:t>85% : +</a:t>
            </a:r>
            <a:r>
              <a:rPr lang="en-US" b="1" dirty="0" err="1" smtClean="0">
                <a:solidFill>
                  <a:srgbClr val="000099"/>
                </a:solidFill>
              </a:rPr>
              <a:t>ve</a:t>
            </a:r>
            <a:r>
              <a:rPr lang="en-US" b="1" dirty="0" smtClean="0">
                <a:solidFill>
                  <a:srgbClr val="000099"/>
                </a:solidFill>
              </a:rPr>
              <a:t> family history </a:t>
            </a:r>
          </a:p>
          <a:p>
            <a:pPr algn="l" rtl="0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99"/>
                </a:solidFill>
              </a:rPr>
              <a:t>Role of androgens in the pathogenesis:</a:t>
            </a: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48131" name="Rectangle 1028"/>
          <p:cNvSpPr>
            <a:spLocks noChangeArrowheads="1"/>
          </p:cNvSpPr>
          <p:nvPr/>
        </p:nvSpPr>
        <p:spPr bwMode="auto">
          <a:xfrm>
            <a:off x="755576" y="589260"/>
            <a:ext cx="756084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800000"/>
                </a:solidFill>
              </a:rPr>
              <a:t>Androgenetic</a:t>
            </a:r>
            <a:r>
              <a:rPr lang="en-US" sz="3200" b="1" dirty="0">
                <a:solidFill>
                  <a:srgbClr val="800000"/>
                </a:solidFill>
              </a:rPr>
              <a:t> Alopecia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6" name="Text Box 14"/>
          <p:cNvSpPr txBox="1">
            <a:spLocks noChangeArrowheads="1"/>
          </p:cNvSpPr>
          <p:nvPr/>
        </p:nvSpPr>
        <p:spPr bwMode="auto">
          <a:xfrm>
            <a:off x="838200" y="3276600"/>
            <a:ext cx="327660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800000"/>
                </a:solidFill>
              </a:rPr>
              <a:t>5 ALPHA         </a:t>
            </a:r>
            <a:r>
              <a:rPr lang="en-US" b="1" dirty="0" err="1" smtClean="0">
                <a:solidFill>
                  <a:srgbClr val="800000"/>
                </a:solidFill>
              </a:rPr>
              <a:t>Reductase</a:t>
            </a:r>
            <a:r>
              <a:rPr lang="en-US" b="1" dirty="0" smtClean="0">
                <a:solidFill>
                  <a:srgbClr val="800000"/>
                </a:solidFill>
              </a:rPr>
              <a:t>    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97647" name="Text Box 15"/>
          <p:cNvSpPr txBox="1">
            <a:spLocks noChangeArrowheads="1"/>
          </p:cNvSpPr>
          <p:nvPr/>
        </p:nvSpPr>
        <p:spPr bwMode="auto">
          <a:xfrm>
            <a:off x="1102742" y="5362575"/>
            <a:ext cx="320040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800000"/>
                </a:solidFill>
              </a:rPr>
              <a:t>DihydorTestosterone (Active)</a:t>
            </a:r>
          </a:p>
        </p:txBody>
      </p:sp>
      <p:sp>
        <p:nvSpPr>
          <p:cNvPr id="197648" name="AutoShape 16"/>
          <p:cNvSpPr>
            <a:spLocks noChangeArrowheads="1"/>
          </p:cNvSpPr>
          <p:nvPr/>
        </p:nvSpPr>
        <p:spPr bwMode="auto">
          <a:xfrm>
            <a:off x="2174374" y="1790698"/>
            <a:ext cx="457200" cy="3543301"/>
          </a:xfrm>
          <a:prstGeom prst="downArrow">
            <a:avLst>
              <a:gd name="adj1" fmla="val 50000"/>
              <a:gd name="adj2" fmla="val 79167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SA"/>
          </a:p>
        </p:txBody>
      </p:sp>
      <p:sp>
        <p:nvSpPr>
          <p:cNvPr id="197651" name="Text Box 19"/>
          <p:cNvSpPr txBox="1">
            <a:spLocks noChangeArrowheads="1"/>
          </p:cNvSpPr>
          <p:nvPr/>
        </p:nvSpPr>
        <p:spPr bwMode="auto">
          <a:xfrm>
            <a:off x="1828800" y="2667000"/>
            <a:ext cx="1116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en-US" sz="8000" dirty="0">
                <a:solidFill>
                  <a:srgbClr val="FF0000"/>
                </a:solidFill>
                <a:latin typeface="Comic Sans MS" pitchFamily="66" charset="0"/>
              </a:rPr>
              <a:t>X</a:t>
            </a:r>
          </a:p>
        </p:txBody>
      </p:sp>
      <p:sp>
        <p:nvSpPr>
          <p:cNvPr id="197654" name="Text Box 22"/>
          <p:cNvSpPr txBox="1">
            <a:spLocks noChangeArrowheads="1"/>
          </p:cNvSpPr>
          <p:nvPr/>
        </p:nvSpPr>
        <p:spPr bwMode="auto">
          <a:xfrm>
            <a:off x="4343400" y="1752600"/>
            <a:ext cx="32004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/>
              <a:t>Fenastride</a:t>
            </a:r>
            <a:endParaRPr lang="en-US" sz="2800" b="1" dirty="0"/>
          </a:p>
        </p:txBody>
      </p:sp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1361505" y="548680"/>
            <a:ext cx="6581775" cy="5286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Treatment</a:t>
            </a:r>
          </a:p>
        </p:txBody>
      </p:sp>
      <p:sp>
        <p:nvSpPr>
          <p:cNvPr id="197657" name="AutoShape 25"/>
          <p:cNvSpPr>
            <a:spLocks noChangeArrowheads="1"/>
          </p:cNvSpPr>
          <p:nvPr/>
        </p:nvSpPr>
        <p:spPr bwMode="auto">
          <a:xfrm rot="4073024">
            <a:off x="3309290" y="1520387"/>
            <a:ext cx="360363" cy="1746651"/>
          </a:xfrm>
          <a:prstGeom prst="downArrow">
            <a:avLst>
              <a:gd name="adj1" fmla="val 50000"/>
              <a:gd name="adj2" fmla="val 14041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SA"/>
          </a:p>
        </p:txBody>
      </p:sp>
      <p:sp>
        <p:nvSpPr>
          <p:cNvPr id="197658" name="AutoShape 26"/>
          <p:cNvSpPr>
            <a:spLocks noChangeArrowheads="1"/>
          </p:cNvSpPr>
          <p:nvPr/>
        </p:nvSpPr>
        <p:spPr bwMode="auto">
          <a:xfrm rot="-5400000">
            <a:off x="4631061" y="5197556"/>
            <a:ext cx="457200" cy="809625"/>
          </a:xfrm>
          <a:prstGeom prst="downArrow">
            <a:avLst>
              <a:gd name="adj1" fmla="val 50000"/>
              <a:gd name="adj2" fmla="val 44271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SA"/>
          </a:p>
        </p:txBody>
      </p:sp>
      <p:sp>
        <p:nvSpPr>
          <p:cNvPr id="197659" name="Text Box 27"/>
          <p:cNvSpPr txBox="1">
            <a:spLocks noChangeArrowheads="1"/>
          </p:cNvSpPr>
          <p:nvPr/>
        </p:nvSpPr>
        <p:spPr bwMode="auto">
          <a:xfrm>
            <a:off x="5390952" y="5224075"/>
            <a:ext cx="3200400" cy="646331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800000"/>
                </a:solidFill>
              </a:rPr>
              <a:t>Miniaturization of Terminal Hairs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02742" y="1257300"/>
            <a:ext cx="320040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800000"/>
                </a:solidFill>
              </a:rPr>
              <a:t>Testosterone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6" grpId="0" animBg="1" autoUpdateAnimBg="0"/>
      <p:bldP spid="197647" grpId="0" animBg="1" autoUpdateAnimBg="0"/>
      <p:bldP spid="197648" grpId="0" animBg="1"/>
      <p:bldP spid="197651" grpId="0" autoUpdateAnimBg="0"/>
      <p:bldP spid="197654" grpId="0" animBg="1" autoUpdateAnimBg="0"/>
      <p:bldP spid="197655" grpId="0" animBg="1" autoUpdateAnimBg="0"/>
      <p:bldP spid="197657" grpId="0" animBg="1"/>
      <p:bldP spid="197658" grpId="0" animBg="1"/>
      <p:bldP spid="197659" grpId="0" animBg="1" autoUpdateAnimBg="0"/>
      <p:bldP spid="14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967408" y="620688"/>
            <a:ext cx="7056784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&amp; definition</a:t>
            </a:r>
          </a:p>
        </p:txBody>
      </p:sp>
      <p:sp>
        <p:nvSpPr>
          <p:cNvPr id="32771" name="Rectangle 12"/>
          <p:cNvSpPr>
            <a:spLocks noChangeArrowheads="1"/>
          </p:cNvSpPr>
          <p:nvPr/>
        </p:nvSpPr>
        <p:spPr bwMode="auto">
          <a:xfrm>
            <a:off x="648385" y="2060848"/>
            <a:ext cx="7977767" cy="20882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99"/>
                </a:solidFill>
              </a:rPr>
              <a:t>Alopecia = </a:t>
            </a:r>
            <a:r>
              <a:rPr lang="en-US" sz="2800" b="1" dirty="0">
                <a:solidFill>
                  <a:srgbClr val="800000"/>
                </a:solidFill>
              </a:rPr>
              <a:t>HAIR LOSS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</a:p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99"/>
                </a:solidFill>
              </a:rPr>
              <a:t>Basic hair anatomy and Physiology</a:t>
            </a:r>
          </a:p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99"/>
                </a:solidFill>
              </a:rPr>
              <a:t>Hair growth is very dynamic </a:t>
            </a:r>
          </a:p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2800" b="1" dirty="0" err="1">
                <a:solidFill>
                  <a:srgbClr val="000099"/>
                </a:solidFill>
              </a:rPr>
              <a:t>Vellus</a:t>
            </a:r>
            <a:r>
              <a:rPr lang="en-US" sz="2800" b="1" dirty="0">
                <a:solidFill>
                  <a:srgbClr val="000099"/>
                </a:solidFill>
              </a:rPr>
              <a:t> and Terminal hair</a:t>
            </a:r>
          </a:p>
        </p:txBody>
      </p:sp>
      <p:sp>
        <p:nvSpPr>
          <p:cNvPr id="327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66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bbas\Local Settings\Temporary Internet Files\Content.IE5\ETGD3FJI\MP9004487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Text Box 2055"/>
          <p:cNvSpPr txBox="1">
            <a:spLocks noChangeArrowheads="1"/>
          </p:cNvSpPr>
          <p:nvPr/>
        </p:nvSpPr>
        <p:spPr bwMode="auto">
          <a:xfrm>
            <a:off x="333422" y="2924944"/>
            <a:ext cx="8424936" cy="32316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002">
            <a:schemeClr val="dk2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u="sng" dirty="0"/>
              <a:t>Topical </a:t>
            </a:r>
            <a:r>
              <a:rPr lang="en-US" sz="2400" b="1" u="sng" dirty="0" smtClean="0"/>
              <a:t>Treatment:</a:t>
            </a:r>
            <a:endParaRPr lang="en-US" sz="2400" b="1" u="sng" dirty="0"/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b="1" dirty="0" err="1"/>
              <a:t>Minoxidil</a:t>
            </a:r>
            <a:r>
              <a:rPr lang="en-US" sz="2400" b="1" dirty="0"/>
              <a:t> 2% and 5% Solution</a:t>
            </a:r>
          </a:p>
          <a:p>
            <a:pPr algn="l">
              <a:spcBef>
                <a:spcPct val="50000"/>
              </a:spcBef>
            </a:pPr>
            <a:r>
              <a:rPr lang="ar-SA" sz="2400" b="1" u="sng" dirty="0" smtClean="0"/>
              <a:t>:</a:t>
            </a:r>
            <a:r>
              <a:rPr lang="en-US" sz="2400" b="1" u="sng" dirty="0" smtClean="0"/>
              <a:t>Systemic</a:t>
            </a:r>
            <a:endParaRPr lang="en-US" sz="2400" b="1" u="sng" dirty="0"/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b="1" dirty="0" err="1" smtClean="0"/>
              <a:t>Finastride</a:t>
            </a:r>
            <a:r>
              <a:rPr lang="en-US" sz="2400" b="1" dirty="0" smtClean="0"/>
              <a:t> </a:t>
            </a:r>
            <a:r>
              <a:rPr lang="en-US" sz="2400" b="1" dirty="0"/>
              <a:t>1 mg daily</a:t>
            </a:r>
          </a:p>
          <a:p>
            <a:pPr algn="l">
              <a:spcBef>
                <a:spcPct val="50000"/>
              </a:spcBef>
            </a:pPr>
            <a:r>
              <a:rPr lang="en-US" sz="2400" b="1" u="sng" dirty="0" smtClean="0"/>
              <a:t>Surgical:</a:t>
            </a:r>
            <a:endParaRPr lang="en-US" sz="2400" b="1" u="sng" dirty="0"/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b="1" dirty="0"/>
              <a:t>Hair transplantation</a:t>
            </a:r>
          </a:p>
        </p:txBody>
      </p:sp>
      <p:pic>
        <p:nvPicPr>
          <p:cNvPr id="5123" name="Picture 3" descr="C:\Program Files\Microsoft Office\MEDIA\CAGCAT10\j0199755.wm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60661"/>
            <a:ext cx="1724558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MPHL before propecia-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7504" y="404664"/>
            <a:ext cx="4176464" cy="3055949"/>
          </a:xfrm>
          <a:noFill/>
          <a:ln>
            <a:solidFill>
              <a:srgbClr val="990000"/>
            </a:solidFill>
          </a:ln>
        </p:spPr>
      </p:pic>
      <p:sp>
        <p:nvSpPr>
          <p:cNvPr id="5120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5" name="Picture 20" descr="MPHL after propecia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2489" y="3656982"/>
            <a:ext cx="4643437" cy="30416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195736" y="3439419"/>
            <a:ext cx="4752527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Fenastride</a:t>
            </a:r>
            <a:endParaRPr lang="en-US" sz="32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800AAAAA\IMG_04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99592" y="548680"/>
            <a:ext cx="7017973" cy="526348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travel\baha2011\IMG_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476671"/>
            <a:ext cx="7488832" cy="5593511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Post and pre Minoxidil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624" y="173756"/>
            <a:ext cx="6624735" cy="31400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" name="Picture 1031" descr="Post and pre Minoxid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624" y="3315419"/>
            <a:ext cx="6624735" cy="32099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52228" name="Text Box 1038"/>
          <p:cNvSpPr txBox="1">
            <a:spLocks noChangeArrowheads="1"/>
          </p:cNvSpPr>
          <p:nvPr/>
        </p:nvSpPr>
        <p:spPr bwMode="auto">
          <a:xfrm>
            <a:off x="386013" y="1268760"/>
            <a:ext cx="677108" cy="4248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/>
              <a:t>Minoxidil</a:t>
            </a:r>
            <a:r>
              <a:rPr lang="en-US" sz="3200" b="1" dirty="0"/>
              <a:t> 5%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IMGP10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air and Minoxidil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850900"/>
            <a:ext cx="3962400" cy="26352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3779" name="Picture 3" descr="50621-D-Minoxidil Hypertrichosis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901700"/>
            <a:ext cx="3886200" cy="25844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3780" name="Picture 4" descr="Minixodil Allergy patch test (1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3695700"/>
            <a:ext cx="3810000" cy="25336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3781" name="Picture 5" descr="Minixodil Allergy patch test (14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3632200"/>
            <a:ext cx="3810000" cy="25336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1259632" y="322262"/>
            <a:ext cx="5904656" cy="5286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/>
              <a:t>Minoxidil</a:t>
            </a:r>
            <a:r>
              <a:rPr lang="en-US" sz="2800" b="1" dirty="0"/>
              <a:t> 2</a:t>
            </a:r>
            <a:r>
              <a:rPr lang="en-US" sz="2800" b="1" dirty="0" smtClean="0"/>
              <a:t>%  and 5</a:t>
            </a:r>
            <a:r>
              <a:rPr lang="en-US" sz="2800" b="1" dirty="0"/>
              <a:t>%</a:t>
            </a:r>
          </a:p>
        </p:txBody>
      </p:sp>
      <p:sp>
        <p:nvSpPr>
          <p:cNvPr id="54279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وان 1"/>
          <p:cNvSpPr>
            <a:spLocks noGrp="1"/>
          </p:cNvSpPr>
          <p:nvPr>
            <p:ph type="title"/>
          </p:nvPr>
        </p:nvSpPr>
        <p:spPr>
          <a:xfrm>
            <a:off x="1043608" y="4509120"/>
            <a:ext cx="7272808" cy="10150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 Transplant</a:t>
            </a:r>
            <a:endParaRPr lang="ar-S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299" name="Picture 2" descr="C:\Users\ABS\Pictures\hair_transplant_step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898591"/>
            <a:ext cx="3528392" cy="3202958"/>
          </a:xfrm>
          <a:noFill/>
        </p:spPr>
      </p:pic>
      <p:sp>
        <p:nvSpPr>
          <p:cNvPr id="553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 descr="C:\Users\ABS\Pictures\hair_transplant_step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1052736"/>
            <a:ext cx="4442162" cy="4032448"/>
          </a:xfrm>
          <a:noFill/>
        </p:spPr>
      </p:pic>
      <p:sp>
        <p:nvSpPr>
          <p:cNvPr id="5632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C:\Users\ABS\Pictures\hair_transplant_step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836711"/>
            <a:ext cx="5112568" cy="4641021"/>
          </a:xfrm>
          <a:noFill/>
        </p:spPr>
      </p:pic>
      <p:sp>
        <p:nvSpPr>
          <p:cNvPr id="5734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7" name="Picture 7" descr="صورة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182813" y="922338"/>
            <a:ext cx="5356225" cy="47148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C:\Users\ABS\Pictures\hair_transplant_step_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620687"/>
            <a:ext cx="5544616" cy="5033219"/>
          </a:xfrm>
          <a:noFill/>
        </p:spPr>
      </p:pic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 descr="C:\Users\ABS\Pictures\hair_transplant_step_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620688"/>
            <a:ext cx="5618112" cy="5099936"/>
          </a:xfrm>
          <a:noFill/>
        </p:spPr>
      </p:pic>
      <p:sp>
        <p:nvSpPr>
          <p:cNvPr id="5939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C:\Users\ABS\Pictures\hair_transplant_step_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548680"/>
            <a:ext cx="5452147" cy="4949279"/>
          </a:xfrm>
          <a:noFill/>
        </p:spPr>
      </p:pic>
      <p:sp>
        <p:nvSpPr>
          <p:cNvPr id="6042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C:\Users\ABS\Pictures\hair_transplant_step_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548680"/>
            <a:ext cx="5819503" cy="5282753"/>
          </a:xfrm>
          <a:noFill/>
        </p:spPr>
      </p:pic>
      <p:sp>
        <p:nvSpPr>
          <p:cNvPr id="614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62467" name="Picture 2" descr="C:\Users\ABS\Pictures\hair_transplant_step_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75656" y="548680"/>
            <a:ext cx="5904656" cy="536005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63491" name="Picture 2" descr="C:\Users\ABS\Pictures\hair_transplant_step_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63688" y="620688"/>
            <a:ext cx="5832648" cy="529468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64515" name="Picture 2" descr="C:\Users\ABS\Pictures\hair_transplant_step_1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91680" y="548680"/>
            <a:ext cx="5760640" cy="5229319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65539" name="Picture 2" descr="C:\Users\ABS\Pictures\hair_transplant_step_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47664" y="548680"/>
            <a:ext cx="5904656" cy="536005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66563" name="Picture 2" descr="C:\Users\ABS\Pictures\hair_transplant_step_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63688" y="476672"/>
            <a:ext cx="5976664" cy="542541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67587" name="Picture 2" descr="C:\Users\ABS\Pictures\hair_transplant_step_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35696" y="548680"/>
            <a:ext cx="5832648" cy="529468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 descr="1FU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476250"/>
            <a:ext cx="8784976" cy="619311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وان 1"/>
          <p:cNvSpPr>
            <a:spLocks noGrp="1"/>
          </p:cNvSpPr>
          <p:nvPr>
            <p:ph type="title"/>
          </p:nvPr>
        </p:nvSpPr>
        <p:spPr>
          <a:xfrm>
            <a:off x="990600" y="2667000"/>
            <a:ext cx="7272808" cy="10150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Transplant Videos</a:t>
            </a:r>
            <a:endParaRPr lang="ar-S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J:\patients' pictures\alopecia,HT\56242\IMG_15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8825" y="1481138"/>
            <a:ext cx="3657600" cy="2743200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476672"/>
            <a:ext cx="3657600" cy="639762"/>
          </a:xfrm>
        </p:spPr>
        <p:txBody>
          <a:bodyPr/>
          <a:lstStyle/>
          <a:p>
            <a:pPr algn="ctr"/>
            <a:r>
              <a:rPr lang="en-US" dirty="0" smtClean="0"/>
              <a:t>Post 3 months </a:t>
            </a:r>
            <a:endParaRPr lang="en-US" dirty="0"/>
          </a:p>
        </p:txBody>
      </p:sp>
      <p:pic>
        <p:nvPicPr>
          <p:cNvPr id="2051" name="Picture 3" descr="J:\patients' pictures\alopecia,HT\56242\post 9 months\Picture 0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1481138"/>
            <a:ext cx="3657600" cy="2743200"/>
          </a:xfrm>
          <a:prstGeom prst="rect">
            <a:avLst/>
          </a:prstGeom>
          <a:noFill/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755576" y="548680"/>
            <a:ext cx="3657600" cy="6397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6150" name="Picture 6" descr="C:\Documents and Settings\Abbas\Local Settings\Temporary Internet Files\Content.IE5\C0ZY44T2\MC90019654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41156">
            <a:off x="6801124" y="4648657"/>
            <a:ext cx="1771193" cy="17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khalid\Desktop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813"/>
            <a:ext cx="914400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Hp\Desktop\HT\caseone.jpg"/>
          <p:cNvPicPr>
            <a:picLocks noChangeAspect="1" noChangeArrowheads="1"/>
          </p:cNvPicPr>
          <p:nvPr/>
        </p:nvPicPr>
        <p:blipFill rotWithShape="1">
          <a:blip r:embed="rId2"/>
          <a:srcRect l="47505"/>
          <a:stretch/>
        </p:blipFill>
        <p:spPr bwMode="auto">
          <a:xfrm rot="5400000">
            <a:off x="474973" y="1534602"/>
            <a:ext cx="4288457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Prof.AlGhamdi</a:t>
            </a:r>
            <a:r>
              <a:rPr lang="en-US" dirty="0" smtClean="0"/>
              <a:t>- ALOPECIA</a:t>
            </a:r>
            <a:endParaRPr lang="en-US" dirty="0"/>
          </a:p>
        </p:txBody>
      </p:sp>
      <p:pic>
        <p:nvPicPr>
          <p:cNvPr id="4" name="Picture 2" descr="C:\Users\Hp\Desktop\HT\caseone.jpg"/>
          <p:cNvPicPr>
            <a:picLocks noChangeAspect="1" noChangeArrowheads="1"/>
          </p:cNvPicPr>
          <p:nvPr/>
        </p:nvPicPr>
        <p:blipFill rotWithShape="1">
          <a:blip r:embed="rId2"/>
          <a:srcRect r="52910"/>
          <a:stretch/>
        </p:blipFill>
        <p:spPr bwMode="auto">
          <a:xfrm rot="5400000">
            <a:off x="4507420" y="1532389"/>
            <a:ext cx="4288459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Pre HT</a:t>
            </a:r>
            <a:endParaRPr lang="en-US" dirty="0"/>
          </a:p>
        </p:txBody>
      </p:sp>
      <p:pic>
        <p:nvPicPr>
          <p:cNvPr id="1027" name="Picture 3" descr="G:\patients' pictures\alopecia,HT\HT\59945\Picture 0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8825" y="1481138"/>
            <a:ext cx="3657600" cy="2743200"/>
          </a:xfrm>
          <a:prstGeom prst="rect">
            <a:avLst/>
          </a:prstGeom>
          <a:noFill/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Post 6 months HT</a:t>
            </a:r>
            <a:endParaRPr lang="en-US" dirty="0"/>
          </a:p>
        </p:txBody>
      </p:sp>
      <p:pic>
        <p:nvPicPr>
          <p:cNvPr id="1029" name="Picture 5" descr="G:\patients' pictures\alopecia,HT\HT\59945\post 6 months\Picture 17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1481138"/>
            <a:ext cx="3657600" cy="2743200"/>
          </a:xfrm>
          <a:prstGeom prst="rect">
            <a:avLst/>
          </a:prstGeom>
          <a:noFill/>
        </p:spPr>
      </p:pic>
      <p:pic>
        <p:nvPicPr>
          <p:cNvPr id="8194" name="Picture 2" descr="C:\Documents and Settings\Abbas\Local Settings\Temporary Internet Files\Content.IE5\UJ1Q68H6\MC90023920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26418">
            <a:off x="7200052" y="4651262"/>
            <a:ext cx="1187853" cy="13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Hp\Desktop\HT\casetw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628800"/>
            <a:ext cx="8170862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travel\baha2011\IMG_0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692696"/>
            <a:ext cx="8064896" cy="5256584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en-US" sz="6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Alopecia </a:t>
            </a:r>
            <a:r>
              <a:rPr lang="en-US" sz="6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Areata</a:t>
            </a:r>
            <a:endParaRPr lang="en-US" sz="6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16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7568" y="579906"/>
            <a:ext cx="4176464" cy="475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72707" name="Picture 3" descr="C:\Users\khalid\Desktop\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31640" y="980727"/>
            <a:ext cx="6336704" cy="421464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17-Exclamation mark AA(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3608" y="908720"/>
            <a:ext cx="6930093" cy="4608512"/>
          </a:xfrm>
          <a:noFill/>
          <a:ln>
            <a:solidFill>
              <a:srgbClr val="800000"/>
            </a:solidFill>
          </a:ln>
        </p:spPr>
      </p:pic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73731" name="Picture 2" descr="C:\Documents and Settings\DR.KHALID AL GHAMDI\My Documents\My Pictures\New Folder\aa-brow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11560" y="692696"/>
            <a:ext cx="7848872" cy="5518104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 descr="AA in MPH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76" name="Picture 4" descr="DSC_02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77" name="Picture 5" descr="49843-D-AA (1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78" name="Picture 6" descr="2-Alopecai Areata-Peachy colour Vancouver(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79" name="Picture 7" descr="25-AA in child (1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80" name="Picture 8" descr="Alopecia universalis and nail change (3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81" name="Picture 9" descr="18-beard AA(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82" name="Picture 10" descr="AA bod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6800" y="1219200"/>
            <a:ext cx="70866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7883" name="Picture 11" descr="AA body (2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560" y="789288"/>
            <a:ext cx="7848872" cy="521675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74763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2564904"/>
            <a:ext cx="8077200" cy="2172072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99"/>
                </a:solidFill>
              </a:rPr>
              <a:t>30%: +</a:t>
            </a:r>
            <a:r>
              <a:rPr lang="en-US" b="1" dirty="0" err="1" smtClean="0">
                <a:solidFill>
                  <a:srgbClr val="000099"/>
                </a:solidFill>
              </a:rPr>
              <a:t>ve</a:t>
            </a:r>
            <a:r>
              <a:rPr lang="en-US" b="1" dirty="0" smtClean="0">
                <a:solidFill>
                  <a:srgbClr val="000099"/>
                </a:solidFill>
              </a:rPr>
              <a:t> Family history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99"/>
                </a:solidFill>
              </a:rPr>
              <a:t>High rate of self recovery  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99"/>
                </a:solidFill>
              </a:rPr>
              <a:t>Role of immune system in the pathogenesis</a:t>
            </a:r>
          </a:p>
        </p:txBody>
      </p:sp>
      <p:sp>
        <p:nvSpPr>
          <p:cNvPr id="7578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899592" y="1050925"/>
            <a:ext cx="6912768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990000"/>
                </a:solidFill>
              </a:rPr>
              <a:t>Alopecia Areata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z="1400" smtClean="0"/>
              <a:t>Prof.AlGhamdi- ALOPECIA</a:t>
            </a:r>
            <a:endParaRPr lang="en-US" sz="1400"/>
          </a:p>
        </p:txBody>
      </p:sp>
      <p:sp>
        <p:nvSpPr>
          <p:cNvPr id="76803" name="عنصر نائب للمحتوى 2"/>
          <p:cNvSpPr>
            <a:spLocks noGrp="1"/>
          </p:cNvSpPr>
          <p:nvPr>
            <p:ph idx="4294967295"/>
          </p:nvPr>
        </p:nvSpPr>
        <p:spPr>
          <a:xfrm>
            <a:off x="755576" y="1052736"/>
            <a:ext cx="7543800" cy="3886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rtl="0"/>
            <a:r>
              <a:rPr lang="en-US" sz="2800" dirty="0" smtClean="0"/>
              <a:t> </a:t>
            </a:r>
            <a:r>
              <a:rPr lang="en-US" b="1" dirty="0">
                <a:solidFill>
                  <a:srgbClr val="000099"/>
                </a:solidFill>
              </a:rPr>
              <a:t>Clinical presentation;</a:t>
            </a:r>
          </a:p>
          <a:p>
            <a:pPr algn="l" rtl="0"/>
            <a:r>
              <a:rPr lang="en-US" b="1" dirty="0">
                <a:solidFill>
                  <a:srgbClr val="000099"/>
                </a:solidFill>
              </a:rPr>
              <a:t>  </a:t>
            </a:r>
            <a:r>
              <a:rPr lang="en-US" b="1" dirty="0" err="1">
                <a:solidFill>
                  <a:srgbClr val="000099"/>
                </a:solidFill>
              </a:rPr>
              <a:t>Uninflammed</a:t>
            </a:r>
            <a:r>
              <a:rPr lang="en-US" b="1" dirty="0">
                <a:solidFill>
                  <a:srgbClr val="000099"/>
                </a:solidFill>
              </a:rPr>
              <a:t> skin</a:t>
            </a:r>
          </a:p>
          <a:p>
            <a:pPr algn="l" rtl="0"/>
            <a:r>
              <a:rPr lang="en-US" b="1" dirty="0">
                <a:solidFill>
                  <a:srgbClr val="000099"/>
                </a:solidFill>
              </a:rPr>
              <a:t> Sites:</a:t>
            </a:r>
          </a:p>
          <a:p>
            <a:pPr algn="l" rtl="0"/>
            <a:r>
              <a:rPr lang="en-US" b="1" dirty="0">
                <a:solidFill>
                  <a:srgbClr val="000099"/>
                </a:solidFill>
              </a:rPr>
              <a:t> Nails:</a:t>
            </a:r>
          </a:p>
          <a:p>
            <a:pPr algn="l" rtl="0"/>
            <a:r>
              <a:rPr lang="en-US" b="1" dirty="0">
                <a:solidFill>
                  <a:srgbClr val="000099"/>
                </a:solidFill>
              </a:rPr>
              <a:t> Prognosis: limited   </a:t>
            </a:r>
            <a:r>
              <a:rPr lang="en-US" b="1" dirty="0" err="1">
                <a:solidFill>
                  <a:srgbClr val="000099"/>
                </a:solidFill>
              </a:rPr>
              <a:t>vs</a:t>
            </a:r>
            <a:r>
              <a:rPr lang="en-US" b="1" dirty="0">
                <a:solidFill>
                  <a:srgbClr val="000099"/>
                </a:solidFill>
              </a:rPr>
              <a:t> extensive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severe AA with nail change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7" y="692696"/>
            <a:ext cx="758329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AA in MPH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5181600" cy="34448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10950" name="Picture 6" descr="2-Scaring alopecia Vancouver(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3532188"/>
            <a:ext cx="5000625" cy="332581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7885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مستطيل 2"/>
          <p:cNvSpPr>
            <a:spLocks noChangeArrowheads="1"/>
          </p:cNvSpPr>
          <p:nvPr/>
        </p:nvSpPr>
        <p:spPr bwMode="auto">
          <a:xfrm>
            <a:off x="642938" y="1916832"/>
            <a:ext cx="7643812" cy="32778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No treatment</a:t>
            </a:r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Topical </a:t>
            </a:r>
            <a:r>
              <a:rPr lang="en-US" b="1" dirty="0" err="1"/>
              <a:t>steriod</a:t>
            </a:r>
            <a:endParaRPr lang="en-US" b="1" dirty="0"/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/>
              <a:t>5% Topical </a:t>
            </a:r>
            <a:r>
              <a:rPr lang="en-US" b="1" dirty="0" err="1"/>
              <a:t>minoxidil</a:t>
            </a:r>
            <a:endParaRPr lang="en-US" b="1" dirty="0"/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err="1" smtClean="0"/>
              <a:t>Intralesional</a:t>
            </a:r>
            <a:r>
              <a:rPr lang="en-US" b="1" dirty="0" smtClean="0"/>
              <a:t> </a:t>
            </a:r>
            <a:r>
              <a:rPr lang="en-US" b="1" dirty="0"/>
              <a:t>Corticosteroids</a:t>
            </a:r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/>
              <a:t>Skin Sensitizers(</a:t>
            </a:r>
            <a:r>
              <a:rPr lang="en-US" b="1" dirty="0" err="1"/>
              <a:t>Anthralin</a:t>
            </a:r>
            <a:r>
              <a:rPr lang="en-US" b="1" dirty="0"/>
              <a:t>)</a:t>
            </a:r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/>
              <a:t>Oral </a:t>
            </a:r>
            <a:r>
              <a:rPr lang="en-US" b="1" dirty="0" err="1"/>
              <a:t>steriods</a:t>
            </a:r>
            <a:endParaRPr lang="en-US" b="1" dirty="0"/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/>
              <a:t>Iv </a:t>
            </a:r>
            <a:r>
              <a:rPr lang="en-US" b="1" dirty="0" err="1"/>
              <a:t>steriod</a:t>
            </a:r>
            <a:r>
              <a:rPr lang="en-US" b="1" dirty="0"/>
              <a:t> pulse therapy</a:t>
            </a:r>
          </a:p>
          <a:p>
            <a:pPr marL="457200" indent="-457200" algn="l" rtl="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/>
              <a:t>Hair transplant ?????</a:t>
            </a:r>
          </a:p>
        </p:txBody>
      </p:sp>
      <p:sp>
        <p:nvSpPr>
          <p:cNvPr id="798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4444" y="620688"/>
            <a:ext cx="72008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990000"/>
                </a:solidFill>
              </a:rPr>
              <a:t>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9" name="Picture 1027" descr="Triamcinol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28800"/>
            <a:ext cx="4343400" cy="28876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14020" name="Picture 1028" descr="regrowth of AA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8938"/>
            <a:ext cx="4343400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1029" descr="4) AA (3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352800"/>
            <a:ext cx="4343400" cy="28860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09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3" name="Picture 3" descr="Alabdulkareem A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4800"/>
            <a:ext cx="44958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4" name="Picture 4" descr="After Rx Alabdulkareem A (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743200"/>
            <a:ext cx="4495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5" descr="Triamcinolo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828800"/>
            <a:ext cx="4343400" cy="28876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8192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DPCP(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91" y="442669"/>
            <a:ext cx="8686800" cy="57721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1924783" y="5398477"/>
            <a:ext cx="5544616" cy="461665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/>
              <a:t>Skin </a:t>
            </a:r>
            <a:r>
              <a:rPr lang="en-US" sz="2400" b="1" dirty="0" smtClean="0"/>
              <a:t>Sensitizers Immune modulating </a:t>
            </a:r>
            <a:r>
              <a:rPr lang="en-US" sz="2400" b="1" dirty="0"/>
              <a:t>Rx</a:t>
            </a:r>
          </a:p>
        </p:txBody>
      </p:sp>
      <p:sp>
        <p:nvSpPr>
          <p:cNvPr id="8294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1" name="Picture 5" descr="DSC_01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476249"/>
            <a:ext cx="7992888" cy="615778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83971" name="Picture 2" descr="C:\Users\khalid\Desktop\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187624" y="908720"/>
            <a:ext cx="7416824" cy="468294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84995" name="Picture 4" descr="IMGP107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71600" y="476672"/>
            <a:ext cx="7344816" cy="550861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604" y="836712"/>
            <a:ext cx="7128792" cy="852264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err="1" smtClean="0">
                <a:solidFill>
                  <a:srgbClr val="800000"/>
                </a:solidFill>
                <a:latin typeface="Bookman Old Style" pitchFamily="18" charset="0"/>
                <a:cs typeface="Arial" pitchFamily="34" charset="0"/>
              </a:rPr>
              <a:t>Anagen</a:t>
            </a:r>
            <a:r>
              <a:rPr lang="en-US" b="1" dirty="0" smtClean="0">
                <a:solidFill>
                  <a:srgbClr val="800000"/>
                </a:solidFill>
                <a:latin typeface="Bookman Old Style" pitchFamily="18" charset="0"/>
                <a:cs typeface="Arial" pitchFamily="34" charset="0"/>
              </a:rPr>
              <a:t> Effluvium</a:t>
            </a:r>
          </a:p>
        </p:txBody>
      </p:sp>
      <p:sp>
        <p:nvSpPr>
          <p:cNvPr id="8602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86019" name="مستطيل 4"/>
          <p:cNvSpPr>
            <a:spLocks noChangeArrowheads="1"/>
          </p:cNvSpPr>
          <p:nvPr/>
        </p:nvSpPr>
        <p:spPr bwMode="auto">
          <a:xfrm>
            <a:off x="683568" y="2348880"/>
            <a:ext cx="792088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Cause: cytotoxic chemotherapy</a:t>
            </a:r>
          </a:p>
          <a:p>
            <a:pPr algn="l" rtl="0">
              <a:buClr>
                <a:srgbClr val="FF0000"/>
              </a:buClr>
            </a:pPr>
            <a:r>
              <a:rPr lang="en-US" sz="2000" b="1" dirty="0">
                <a:solidFill>
                  <a:srgbClr val="000099"/>
                </a:solidFill>
              </a:rPr>
              <a:t> 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Sudden  and severe alopecia</a:t>
            </a:r>
          </a:p>
          <a:p>
            <a:pPr algn="l" rtl="0">
              <a:buClr>
                <a:srgbClr val="FF0000"/>
              </a:buClr>
            </a:pPr>
            <a:r>
              <a:rPr lang="en-US" sz="2000" b="1" dirty="0">
                <a:solidFill>
                  <a:srgbClr val="000099"/>
                </a:solidFill>
              </a:rPr>
              <a:t> 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Mostly reversible but not always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عنوان 4"/>
          <p:cNvSpPr>
            <a:spLocks noGrp="1"/>
          </p:cNvSpPr>
          <p:nvPr>
            <p:ph type="title"/>
          </p:nvPr>
        </p:nvSpPr>
        <p:spPr>
          <a:xfrm>
            <a:off x="591530" y="476672"/>
            <a:ext cx="7818065" cy="8795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800000"/>
                </a:solidFill>
                <a:latin typeface="Bookman Old Style" pitchFamily="18" charset="0"/>
                <a:ea typeface="+mn-ea"/>
                <a:cs typeface="Arial" pitchFamily="34" charset="0"/>
              </a:rPr>
              <a:t>Telogen</a:t>
            </a:r>
            <a:r>
              <a:rPr lang="en-US" b="1" dirty="0">
                <a:solidFill>
                  <a:srgbClr val="800000"/>
                </a:solidFill>
                <a:latin typeface="Bookman Old Style" pitchFamily="18" charset="0"/>
                <a:ea typeface="+mn-ea"/>
                <a:cs typeface="Arial" pitchFamily="34" charset="0"/>
              </a:rPr>
              <a:t> effluvium</a:t>
            </a:r>
            <a:endParaRPr lang="ar-SA" b="1" dirty="0">
              <a:solidFill>
                <a:srgbClr val="800000"/>
              </a:solidFill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sp>
        <p:nvSpPr>
          <p:cNvPr id="870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87043" name="مستطيل 5"/>
          <p:cNvSpPr>
            <a:spLocks noChangeArrowheads="1"/>
          </p:cNvSpPr>
          <p:nvPr/>
        </p:nvSpPr>
        <p:spPr bwMode="auto">
          <a:xfrm>
            <a:off x="357188" y="1700808"/>
            <a:ext cx="82867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Common and </a:t>
            </a:r>
            <a:r>
              <a:rPr lang="en-US" sz="2000" b="1" dirty="0" smtClean="0">
                <a:solidFill>
                  <a:srgbClr val="000099"/>
                </a:solidFill>
              </a:rPr>
              <a:t>Non-specific</a:t>
            </a:r>
          </a:p>
          <a:p>
            <a:pPr algn="l" rtl="0">
              <a:buClr>
                <a:srgbClr val="FF0000"/>
              </a:buClr>
            </a:pPr>
            <a:endParaRPr lang="en-US" sz="2000" b="1" dirty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Acute or chronic 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</a:pP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endParaRPr lang="en-US" sz="2000" b="1" dirty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000099"/>
                </a:solidFill>
              </a:rPr>
              <a:t>Reversible </a:t>
            </a:r>
            <a:r>
              <a:rPr lang="en-US" sz="2000" b="1" dirty="0">
                <a:solidFill>
                  <a:srgbClr val="000099"/>
                </a:solidFill>
              </a:rPr>
              <a:t>(but may be become chronic</a:t>
            </a:r>
            <a:r>
              <a:rPr lang="en-US" sz="2000" b="1" dirty="0" smtClean="0">
                <a:solidFill>
                  <a:srgbClr val="000099"/>
                </a:solidFill>
              </a:rPr>
              <a:t>)</a:t>
            </a:r>
          </a:p>
          <a:p>
            <a:pPr algn="l" rtl="0">
              <a:buClr>
                <a:srgbClr val="FF0000"/>
              </a:buClr>
            </a:pPr>
            <a:endParaRPr lang="en-US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1" name="Picture 5" descr="DSC_01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476249"/>
            <a:ext cx="7992888" cy="615778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88067" name="Picture 2" descr="C:\Users\khalid\Desktop\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27584" y="764704"/>
            <a:ext cx="7560840" cy="504056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عنوان 4"/>
          <p:cNvSpPr>
            <a:spLocks noGrp="1"/>
          </p:cNvSpPr>
          <p:nvPr>
            <p:ph type="title"/>
          </p:nvPr>
        </p:nvSpPr>
        <p:spPr>
          <a:xfrm>
            <a:off x="591530" y="476672"/>
            <a:ext cx="7818065" cy="8795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Bookman Old Style" pitchFamily="18" charset="0"/>
                <a:ea typeface="+mn-ea"/>
                <a:cs typeface="Arial" pitchFamily="34" charset="0"/>
              </a:rPr>
              <a:t>Telogen effluvium</a:t>
            </a:r>
            <a:endParaRPr lang="ar-SA" b="1">
              <a:solidFill>
                <a:srgbClr val="800000"/>
              </a:solidFill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sp>
        <p:nvSpPr>
          <p:cNvPr id="870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87043" name="مستطيل 5"/>
          <p:cNvSpPr>
            <a:spLocks noChangeArrowheads="1"/>
          </p:cNvSpPr>
          <p:nvPr/>
        </p:nvSpPr>
        <p:spPr bwMode="auto">
          <a:xfrm>
            <a:off x="357188" y="1700808"/>
            <a:ext cx="8286750" cy="43396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buClr>
                <a:srgbClr val="FF0000"/>
              </a:buClr>
            </a:pPr>
            <a:r>
              <a:rPr lang="en-US" sz="3600" b="1" dirty="0" smtClean="0">
                <a:solidFill>
                  <a:srgbClr val="000099"/>
                </a:solidFill>
              </a:rPr>
              <a:t>Causes:</a:t>
            </a:r>
          </a:p>
          <a:p>
            <a:pPr algn="l" rtl="0">
              <a:buClr>
                <a:srgbClr val="FF0000"/>
              </a:buClr>
            </a:pPr>
            <a:endParaRPr lang="en-US" sz="2000" b="1" dirty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000099"/>
                </a:solidFill>
              </a:rPr>
              <a:t>Anemia // Low iron </a:t>
            </a:r>
            <a:endParaRPr lang="en-US" sz="2000" b="1" dirty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Postpartum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0099"/>
                </a:solidFill>
              </a:rPr>
              <a:t>P</a:t>
            </a:r>
            <a:r>
              <a:rPr lang="en-US" sz="2000" b="1" dirty="0" err="1" smtClean="0">
                <a:solidFill>
                  <a:srgbClr val="000099"/>
                </a:solidFill>
              </a:rPr>
              <a:t>ostfebrile</a:t>
            </a:r>
            <a:endParaRPr lang="en-US" sz="2000" b="1" dirty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D</a:t>
            </a:r>
            <a:r>
              <a:rPr lang="en-US" sz="2000" b="1" dirty="0" smtClean="0">
                <a:solidFill>
                  <a:srgbClr val="000099"/>
                </a:solidFill>
              </a:rPr>
              <a:t>rugs</a:t>
            </a:r>
            <a:endParaRPr lang="en-US" sz="2000" b="1" dirty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Weight loss (crash dieting)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000099"/>
                </a:solidFill>
              </a:rPr>
              <a:t>Acute blood loss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000099"/>
                </a:solidFill>
              </a:rPr>
              <a:t>Postsurgical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000099"/>
                </a:solidFill>
              </a:rPr>
              <a:t>Thyroid disorders</a:t>
            </a:r>
            <a:endParaRPr lang="en-US" sz="2000" b="1" dirty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000099"/>
                </a:solidFill>
              </a:rPr>
              <a:t>Others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endParaRPr lang="en-US" sz="2000" b="1" dirty="0" smtClean="0">
              <a:solidFill>
                <a:srgbClr val="00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000099"/>
                </a:solidFill>
              </a:rPr>
              <a:t>INVESTIGATIONS</a:t>
            </a:r>
            <a:endParaRPr lang="en-US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3200" u="sng" dirty="0" smtClean="0"/>
              <a:t>Treatment:</a:t>
            </a:r>
            <a:endParaRPr lang="en-US" u="sng" dirty="0" smtClean="0"/>
          </a:p>
          <a:p>
            <a:pPr algn="l">
              <a:buNone/>
            </a:pPr>
            <a:r>
              <a:rPr lang="en-US" dirty="0" smtClean="0"/>
              <a:t>-Treat the cause</a:t>
            </a:r>
          </a:p>
          <a:p>
            <a:pPr algn="l">
              <a:buNone/>
            </a:pPr>
            <a:r>
              <a:rPr lang="en-US" dirty="0" smtClean="0"/>
              <a:t>-Zinc and biotin</a:t>
            </a:r>
          </a:p>
          <a:p>
            <a:pPr algn="l">
              <a:buNone/>
            </a:pPr>
            <a:r>
              <a:rPr lang="en-US" dirty="0" smtClean="0"/>
              <a:t>-Iron</a:t>
            </a:r>
          </a:p>
          <a:p>
            <a:pPr algn="l">
              <a:buNone/>
            </a:pPr>
            <a:r>
              <a:rPr lang="en-US" dirty="0" smtClean="0"/>
              <a:t>-</a:t>
            </a:r>
            <a:r>
              <a:rPr lang="en-US" dirty="0" err="1" smtClean="0"/>
              <a:t>Minoxidil</a:t>
            </a:r>
            <a:r>
              <a:rPr lang="en-US" dirty="0" smtClean="0"/>
              <a:t> topical 2 and 5 %</a:t>
            </a:r>
            <a:endParaRPr lang="ar-S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>
            <a:off x="685800" y="0"/>
            <a:ext cx="7696200" cy="9906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Bookman Old Style" pitchFamily="18" charset="0"/>
                <a:ea typeface="+mn-ea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Bookman Old Style" pitchFamily="18" charset="0"/>
                <a:ea typeface="+mn-ea"/>
                <a:cs typeface="Arial" pitchFamily="34" charset="0"/>
              </a:rPr>
              <a:t>Telogen</a:t>
            </a:r>
            <a:r>
              <a:rPr lang="en-US" b="1" dirty="0" smtClean="0">
                <a:solidFill>
                  <a:srgbClr val="800000"/>
                </a:solidFill>
                <a:latin typeface="Bookman Old Style" pitchFamily="18" charset="0"/>
                <a:ea typeface="+mn-ea"/>
                <a:cs typeface="Arial" pitchFamily="34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Bookman Old Style" pitchFamily="18" charset="0"/>
                <a:ea typeface="+mn-ea"/>
                <a:cs typeface="Arial" pitchFamily="34" charset="0"/>
              </a:rPr>
              <a:t>effluvium</a:t>
            </a:r>
            <a:endParaRPr lang="ar-SA" b="1" dirty="0">
              <a:solidFill>
                <a:srgbClr val="800000"/>
              </a:solidFill>
              <a:latin typeface="Bookman Old Style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عنوان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781800" cy="11590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Trichotillomania</a:t>
            </a:r>
            <a:endParaRPr lang="ar-SA" dirty="0" smtClean="0"/>
          </a:p>
        </p:txBody>
      </p:sp>
      <p:sp>
        <p:nvSpPr>
          <p:cNvPr id="89091" name="عنصر نائب للمحتوى 2"/>
          <p:cNvSpPr>
            <a:spLocks noGrp="1"/>
          </p:cNvSpPr>
          <p:nvPr>
            <p:ph idx="1"/>
          </p:nvPr>
        </p:nvSpPr>
        <p:spPr>
          <a:xfrm>
            <a:off x="755576" y="2204864"/>
            <a:ext cx="7543800" cy="3886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 rtl="0"/>
            <a:r>
              <a:rPr lang="en-US" dirty="0" smtClean="0"/>
              <a:t>Obsessive compulsive disorder</a:t>
            </a:r>
          </a:p>
          <a:p>
            <a:pPr algn="l" rtl="0"/>
            <a:r>
              <a:rPr lang="en-US" dirty="0" smtClean="0"/>
              <a:t>Pulling of hair</a:t>
            </a:r>
          </a:p>
          <a:p>
            <a:pPr algn="l" rtl="0"/>
            <a:r>
              <a:rPr lang="en-US" dirty="0" smtClean="0"/>
              <a:t>Asymmetrical areas </a:t>
            </a:r>
          </a:p>
          <a:p>
            <a:pPr algn="l" rtl="0"/>
            <a:r>
              <a:rPr lang="en-US" dirty="0" smtClean="0"/>
              <a:t>Treatment: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dirty="0" smtClean="0"/>
              <a:t>     </a:t>
            </a:r>
            <a:r>
              <a:rPr lang="en-US" dirty="0" err="1" smtClean="0"/>
              <a:t>Behavioural</a:t>
            </a:r>
            <a:r>
              <a:rPr lang="en-US" dirty="0" smtClean="0"/>
              <a:t> therapy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dirty="0" smtClean="0"/>
              <a:t>     SSRI</a:t>
            </a:r>
          </a:p>
          <a:p>
            <a:pPr algn="l" rtl="0"/>
            <a:endParaRPr lang="ar-SA" dirty="0" smtClean="0"/>
          </a:p>
        </p:txBody>
      </p:sp>
      <p:sp>
        <p:nvSpPr>
          <p:cNvPr id="8909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90115" name="Picture 4" descr="C:\Users\khalid\Desktop\Trichotillamania_1_0501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115616" y="836712"/>
            <a:ext cx="6768752" cy="477099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9" descr="Anagen hair in scaring alopecia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56" y="31458"/>
            <a:ext cx="5957367" cy="396044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7894" name="Picture 31" descr="DSC_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6863" y="2987675"/>
            <a:ext cx="5341713" cy="37496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37893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Prof.AlGhamdi</a:t>
            </a:r>
            <a:r>
              <a:rPr lang="en-US" dirty="0" smtClean="0"/>
              <a:t>- ALOPECIA</a:t>
            </a:r>
            <a:endParaRPr lang="en-US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718288" y="6021288"/>
            <a:ext cx="1106475" cy="579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37890" name="Text Box 13"/>
          <p:cNvSpPr txBox="1">
            <a:spLocks noChangeArrowheads="1"/>
          </p:cNvSpPr>
          <p:nvPr/>
        </p:nvSpPr>
        <p:spPr bwMode="auto">
          <a:xfrm>
            <a:off x="323528" y="215737"/>
            <a:ext cx="864096" cy="579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pic>
        <p:nvPicPr>
          <p:cNvPr id="2050" name="Picture 2" descr="C:\Users\Hp\Desktop\travel\geneva2011\IMG_009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692696"/>
            <a:ext cx="7776864" cy="4750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64704"/>
            <a:ext cx="8130480" cy="7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b="1" dirty="0" smtClean="0"/>
              <a:t>Fungal Scalp Infections (</a:t>
            </a:r>
            <a:r>
              <a:rPr lang="en-US" sz="3600" b="1" dirty="0" err="1" smtClean="0"/>
              <a:t>tinea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capitis</a:t>
            </a:r>
            <a:r>
              <a:rPr lang="en-US" sz="3600" b="1" dirty="0" smtClean="0"/>
              <a:t>)</a:t>
            </a:r>
          </a:p>
        </p:txBody>
      </p:sp>
      <p:sp>
        <p:nvSpPr>
          <p:cNvPr id="911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560" y="1844824"/>
            <a:ext cx="8064896" cy="37941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rtl="0"/>
            <a:r>
              <a:rPr lang="en-US" dirty="0" smtClean="0"/>
              <a:t>Child had contact with animals.</a:t>
            </a:r>
          </a:p>
          <a:p>
            <a:pPr algn="l" rtl="0"/>
            <a:r>
              <a:rPr lang="en-US" dirty="0" smtClean="0"/>
              <a:t>-Scaly or </a:t>
            </a:r>
            <a:r>
              <a:rPr lang="en-US" dirty="0" err="1" smtClean="0"/>
              <a:t>inflammed</a:t>
            </a:r>
            <a:r>
              <a:rPr lang="en-US" dirty="0" smtClean="0"/>
              <a:t> alopecia or </a:t>
            </a:r>
            <a:r>
              <a:rPr lang="en-US" dirty="0" err="1" smtClean="0"/>
              <a:t>Kerion</a:t>
            </a:r>
            <a:endParaRPr lang="en-US" dirty="0" smtClean="0"/>
          </a:p>
          <a:p>
            <a:pPr algn="l" rtl="0"/>
            <a:r>
              <a:rPr lang="en-US" dirty="0" smtClean="0"/>
              <a:t>- siblings may also be affected.</a:t>
            </a:r>
          </a:p>
          <a:p>
            <a:pPr algn="l" rtl="0"/>
            <a:r>
              <a:rPr lang="en-US" dirty="0" smtClean="0"/>
              <a:t>-Wood’s Light</a:t>
            </a:r>
          </a:p>
          <a:p>
            <a:pPr algn="l" rtl="0"/>
            <a:r>
              <a:rPr lang="en-US" dirty="0" smtClean="0"/>
              <a:t>-Scalp scrapings and hairs should be examined microscopically, and cultured to demonstrate the fungus.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92163" name="Picture 2" descr="C:\Users\khalid\Desktop\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39552" y="692696"/>
            <a:ext cx="7920880" cy="52805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93187" name="Picture 2" descr="C:\Documents and Settings\DR.KHALID AL GHAMDI\My Documents\My Pictures\New Folder\tinacap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619672" y="548680"/>
            <a:ext cx="6408712" cy="533894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836712"/>
            <a:ext cx="7845425" cy="649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Fungal scalp infections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55576" y="2348880"/>
            <a:ext cx="7777162" cy="208823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l" rtl="0"/>
            <a:r>
              <a:rPr lang="en-US" dirty="0" smtClean="0"/>
              <a:t>Treatment:</a:t>
            </a:r>
          </a:p>
          <a:p>
            <a:pPr algn="l" rtl="0"/>
            <a:r>
              <a:rPr lang="en-US" dirty="0" smtClean="0"/>
              <a:t>-Oral antifungal( </a:t>
            </a:r>
            <a:r>
              <a:rPr lang="en-US" dirty="0" err="1" smtClean="0"/>
              <a:t>griseofulvin</a:t>
            </a:r>
            <a:r>
              <a:rPr lang="en-US" dirty="0" smtClean="0"/>
              <a:t> or </a:t>
            </a:r>
            <a:r>
              <a:rPr lang="en-US" dirty="0" err="1" smtClean="0"/>
              <a:t>terbinafine</a:t>
            </a:r>
            <a:r>
              <a:rPr lang="en-US" dirty="0" smtClean="0"/>
              <a:t> or </a:t>
            </a:r>
            <a:r>
              <a:rPr lang="en-US" dirty="0" err="1" smtClean="0"/>
              <a:t>itraconazole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 smtClean="0"/>
              <a:t>-Hair regrow normally unless a </a:t>
            </a:r>
            <a:r>
              <a:rPr lang="en-US" dirty="0" err="1" smtClean="0"/>
              <a:t>kerion</a:t>
            </a:r>
            <a:r>
              <a:rPr lang="en-US" dirty="0" smtClean="0"/>
              <a:t> has led to scarring.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June 2004 Hair Transplant-1 (24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533400"/>
            <a:ext cx="7924800" cy="5268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3236037" y="2636912"/>
            <a:ext cx="1905000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b="1" dirty="0">
                <a:solidFill>
                  <a:schemeClr val="bg1">
                    <a:lumMod val="95000"/>
                  </a:schemeClr>
                </a:solidFill>
              </a:rPr>
              <a:t>NO</a:t>
            </a:r>
          </a:p>
        </p:txBody>
      </p:sp>
      <p:sp>
        <p:nvSpPr>
          <p:cNvPr id="9523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9218" name="Picture 2" descr="C:\Documents and Settings\Abbas\Local Settings\Temporary Internet Files\Content.IE5\C0ZY44T2\MM900283768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537" y="4082110"/>
            <a:ext cx="1572237" cy="16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4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560" y="1700808"/>
            <a:ext cx="7777162" cy="37941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l" rtl="0"/>
            <a:r>
              <a:rPr lang="en-US" dirty="0" smtClean="0"/>
              <a:t>patchy and scaly alopecia ,</a:t>
            </a:r>
          </a:p>
          <a:p>
            <a:pPr algn="l" rtl="0"/>
            <a:r>
              <a:rPr lang="en-US" dirty="0" smtClean="0"/>
              <a:t> follicles plugged by scales  and  </a:t>
            </a:r>
            <a:r>
              <a:rPr lang="en-US" dirty="0" err="1" smtClean="0"/>
              <a:t>erythematous</a:t>
            </a:r>
            <a:r>
              <a:rPr lang="en-US" dirty="0" smtClean="0"/>
              <a:t> advancing margin.</a:t>
            </a:r>
          </a:p>
          <a:p>
            <a:pPr algn="l" rtl="0"/>
            <a:r>
              <a:rPr lang="en-US" dirty="0" smtClean="0"/>
              <a:t>- scaring process =&gt; permanent alopecia</a:t>
            </a:r>
          </a:p>
          <a:p>
            <a:pPr algn="l" rtl="0"/>
            <a:r>
              <a:rPr lang="en-US" dirty="0" smtClean="0"/>
              <a:t>-Treatment of early lesions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560" y="692696"/>
            <a:ext cx="7845425" cy="649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Discoud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lupus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pic>
        <p:nvPicPr>
          <p:cNvPr id="6146" name="Picture 2" descr="C:\Users\Hp\Desktop\travel\baha2011\IMG_032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620688"/>
            <a:ext cx="6624736" cy="4947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97283" name="Picture 2" descr="C:\Documents and Settings\DR.KHALID AL GHAMDI\My Documents\My Pictures\New Folder\dlescalp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99592" y="692696"/>
            <a:ext cx="6840760" cy="497509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travel\دبي 1433\IMG_1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685800"/>
            <a:ext cx="7632848" cy="526348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467544" y="1772816"/>
            <a:ext cx="8208912" cy="33621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0099"/>
                </a:solidFill>
              </a:rPr>
              <a:t>How many hairs in the body? </a:t>
            </a:r>
          </a:p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000099"/>
                </a:solidFill>
              </a:rPr>
              <a:t>5 </a:t>
            </a:r>
            <a:r>
              <a:rPr lang="en-US" sz="3200" b="1" dirty="0">
                <a:solidFill>
                  <a:srgbClr val="000099"/>
                </a:solidFill>
              </a:rPr>
              <a:t>millions hairs;</a:t>
            </a:r>
          </a:p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000099"/>
                </a:solidFill>
              </a:rPr>
              <a:t>100,000 </a:t>
            </a:r>
            <a:r>
              <a:rPr lang="en-US" sz="3200" b="1" dirty="0">
                <a:solidFill>
                  <a:srgbClr val="000099"/>
                </a:solidFill>
              </a:rPr>
              <a:t>in the scalp</a:t>
            </a:r>
          </a:p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0099"/>
                </a:solidFill>
              </a:rPr>
              <a:t>Growth rate? </a:t>
            </a:r>
          </a:p>
          <a:p>
            <a:pPr marL="342900" indent="-342900" algn="l" rtl="0"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0099"/>
                </a:solidFill>
              </a:rPr>
              <a:t>0.3mm/day for scalp hair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7408" y="620688"/>
            <a:ext cx="7056784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&amp; definition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Prof.AlGhamdi- ALOPECIA</a:t>
            </a:r>
            <a:endParaRPr lang="ar-SA"/>
          </a:p>
        </p:txBody>
      </p:sp>
      <p:pic>
        <p:nvPicPr>
          <p:cNvPr id="4098" name="Picture 2" descr="C:\Users\Hp\Desktop\travel\france2011\IMG_05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548680"/>
            <a:ext cx="6984776" cy="5356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sp>
        <p:nvSpPr>
          <p:cNvPr id="109570" name="عنوان 1"/>
          <p:cNvSpPr>
            <a:spLocks noGrp="1"/>
          </p:cNvSpPr>
          <p:nvPr>
            <p:ph type="title" idx="4294967295"/>
          </p:nvPr>
        </p:nvSpPr>
        <p:spPr>
          <a:xfrm>
            <a:off x="827584" y="1268760"/>
            <a:ext cx="2376264" cy="360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see!</a:t>
            </a:r>
            <a:br>
              <a:rPr lang="en-US" dirty="0" smtClean="0"/>
            </a:br>
            <a:r>
              <a:rPr lang="en-US" dirty="0" smtClean="0"/>
              <a:t>I have a nice hair!!</a:t>
            </a:r>
            <a:br>
              <a:rPr lang="en-US" dirty="0" smtClean="0"/>
            </a:br>
            <a:endParaRPr lang="ar-SA" dirty="0" smtClean="0"/>
          </a:p>
        </p:txBody>
      </p:sp>
      <p:pic>
        <p:nvPicPr>
          <p:cNvPr id="109571" name="Picture 2" descr="C:\Users\khalid\Desktop\53da8c465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779912" y="692696"/>
            <a:ext cx="3816424" cy="5071990"/>
          </a:xfrm>
          <a:noFill/>
        </p:spPr>
      </p:pic>
      <p:pic>
        <p:nvPicPr>
          <p:cNvPr id="10243" name="Picture 3" descr="C:\Documents and Settings\Abbas\Local Settings\Temporary Internet Files\Content.IE5\FKA0BRQG\MC90044549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1789481" cy="17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Prof.AlGhamdi- ALOPECIA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631"/>
          <a:stretch/>
        </p:blipFill>
        <p:spPr>
          <a:xfrm>
            <a:off x="431540" y="756130"/>
            <a:ext cx="8280920" cy="4808110"/>
          </a:xfrm>
          <a:prstGeom prst="rect">
            <a:avLst/>
          </a:prstGeom>
        </p:spPr>
      </p:pic>
      <p:pic>
        <p:nvPicPr>
          <p:cNvPr id="11271" name="Picture 7" descr="C:\Documents and Settings\Abbas\Local Settings\Temporary Internet Files\Content.IE5\C0ZY44T2\MC90036611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89101"/>
            <a:ext cx="2777845" cy="21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4893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bbas\Local Settings\Temporary Internet Files\Content.IE5\FKA0BRQG\MC9001052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66650"/>
            <a:ext cx="1815084" cy="145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Abbas\Local Settings\Temporary Internet Files\Content.IE5\C0ZY44T2\MC9001047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134" y="908720"/>
            <a:ext cx="1823314" cy="7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Abbas\Local Settings\Temporary Internet Files\Content.IE5\UJ1Q68H6\MC90010485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69160"/>
            <a:ext cx="1811426" cy="5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Documents and Settings\Abbas\Local Settings\Temporary Internet Files\Content.IE5\ETGD3FJI\MC90010460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25585"/>
            <a:ext cx="3240360" cy="16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Documents and Settings\Abbas\Local Settings\Temporary Internet Files\Content.IE5\FKA0BRQG\MC900435590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4437" y="4602832"/>
            <a:ext cx="17589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Documents and Settings\Abbas\Local Settings\Temporary Internet Files\Content.IE5\C0ZY44T2\MC900104838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2525" y="836712"/>
            <a:ext cx="1821485" cy="11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Documents and Settings\Abbas\Local Settings\Temporary Internet Files\Content.IE5\UJ1Q68H6\MC900434475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131" y="2874155"/>
            <a:ext cx="1838325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Documents and Settings\Abbas\Local Settings\Temporary Internet Files\Content.IE5\ETGD3FJI\MC900104898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03096"/>
            <a:ext cx="1818742" cy="5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Documents and Settings\Abbas\Local Settings\Temporary Internet Files\Content.IE5\FKA0BRQG\MC900105156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2208" y="4583607"/>
            <a:ext cx="1462118" cy="14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8102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 descr="History of hair fall (5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402" y="188640"/>
            <a:ext cx="8084053" cy="384968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88420" name="Picture 4" descr="2-Daily loss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1597" y="3312368"/>
            <a:ext cx="5912731" cy="3284984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12.6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.4|3.3|1.6|2.9|2.4|9|2.9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7|0.4|1.2|9.7|6.3|2.6|1.3|0.8|1.1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1263</TotalTime>
  <Words>634</Words>
  <Application>Microsoft Office PowerPoint</Application>
  <PresentationFormat>On-screen Show (4:3)</PresentationFormat>
  <Paragraphs>252</Paragraphs>
  <Slides>83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NewsPrint</vt:lpstr>
      <vt:lpstr>ALOPECIA Prof. Khalid M. AlGhamdi Professor and Consultant  Dermatology and Cutaneous Laser Surgery King Saud University www.dralghamdi.net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Alopecia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Hair Transplant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Hair Transplant Videos</vt:lpstr>
      <vt:lpstr>Slide 41</vt:lpstr>
      <vt:lpstr>Slide 42</vt:lpstr>
      <vt:lpstr>Slide 43</vt:lpstr>
      <vt:lpstr>Slide 44</vt:lpstr>
      <vt:lpstr>Slide 45</vt:lpstr>
      <vt:lpstr>Slide 46</vt:lpstr>
      <vt:lpstr>Alopecia Areata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Anagen Effluvium</vt:lpstr>
      <vt:lpstr>Telogen effluvium</vt:lpstr>
      <vt:lpstr>Slide 64</vt:lpstr>
      <vt:lpstr>Slide 65</vt:lpstr>
      <vt:lpstr>Telogen effluvium</vt:lpstr>
      <vt:lpstr> Telogen effluvium</vt:lpstr>
      <vt:lpstr>Trichotillomania</vt:lpstr>
      <vt:lpstr>Slide 69</vt:lpstr>
      <vt:lpstr>Slide 70</vt:lpstr>
      <vt:lpstr>Fungal Scalp Infections (tinea capitis)</vt:lpstr>
      <vt:lpstr>Slide 72</vt:lpstr>
      <vt:lpstr>Slide 73</vt:lpstr>
      <vt:lpstr>Fungal scalp infections</vt:lpstr>
      <vt:lpstr>Slide 75</vt:lpstr>
      <vt:lpstr>Chronic Discoud lupus</vt:lpstr>
      <vt:lpstr>Slide 77</vt:lpstr>
      <vt:lpstr>Slide 78</vt:lpstr>
      <vt:lpstr>Slide 79</vt:lpstr>
      <vt:lpstr>Slide 80</vt:lpstr>
      <vt:lpstr>  You see! I have a nice hair!! </vt:lpstr>
      <vt:lpstr>Slide 82</vt:lpstr>
      <vt:lpstr>Slide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ALOPECIA</dc:title>
  <dc:creator>Hp</dc:creator>
  <cp:lastModifiedBy>Hp</cp:lastModifiedBy>
  <cp:revision>64</cp:revision>
  <dcterms:created xsi:type="dcterms:W3CDTF">2012-04-26T16:34:49Z</dcterms:created>
  <dcterms:modified xsi:type="dcterms:W3CDTF">2012-05-09T19:29:34Z</dcterms:modified>
</cp:coreProperties>
</file>